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Override1.xml" ContentType="application/vnd.openxmlformats-officedocument.themeOverr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557" r:id="rId2"/>
    <p:sldMasterId id="2147484570" r:id="rId3"/>
  </p:sldMasterIdLst>
  <p:notesMasterIdLst>
    <p:notesMasterId r:id="rId69"/>
  </p:notesMasterIdLst>
  <p:handoutMasterIdLst>
    <p:handoutMasterId r:id="rId70"/>
  </p:handoutMasterIdLst>
  <p:sldIdLst>
    <p:sldId id="817" r:id="rId4"/>
    <p:sldId id="818" r:id="rId5"/>
    <p:sldId id="819" r:id="rId6"/>
    <p:sldId id="820" r:id="rId7"/>
    <p:sldId id="821" r:id="rId8"/>
    <p:sldId id="822" r:id="rId9"/>
    <p:sldId id="823" r:id="rId10"/>
    <p:sldId id="330" r:id="rId11"/>
    <p:sldId id="620" r:id="rId12"/>
    <p:sldId id="1382" r:id="rId13"/>
    <p:sldId id="1383" r:id="rId14"/>
    <p:sldId id="1330" r:id="rId15"/>
    <p:sldId id="1341" r:id="rId16"/>
    <p:sldId id="1372" r:id="rId17"/>
    <p:sldId id="1340" r:id="rId18"/>
    <p:sldId id="1369" r:id="rId19"/>
    <p:sldId id="1370" r:id="rId20"/>
    <p:sldId id="1384" r:id="rId21"/>
    <p:sldId id="331" r:id="rId22"/>
    <p:sldId id="807" r:id="rId23"/>
    <p:sldId id="814" r:id="rId24"/>
    <p:sldId id="810" r:id="rId25"/>
    <p:sldId id="812" r:id="rId26"/>
    <p:sldId id="806" r:id="rId27"/>
    <p:sldId id="813" r:id="rId28"/>
    <p:sldId id="1373" r:id="rId29"/>
    <p:sldId id="266" r:id="rId30"/>
    <p:sldId id="815" r:id="rId31"/>
    <p:sldId id="268" r:id="rId32"/>
    <p:sldId id="270" r:id="rId33"/>
    <p:sldId id="816" r:id="rId34"/>
    <p:sldId id="272" r:id="rId35"/>
    <p:sldId id="344" r:id="rId36"/>
    <p:sldId id="363" r:id="rId37"/>
    <p:sldId id="1386" r:id="rId38"/>
    <p:sldId id="1374" r:id="rId39"/>
    <p:sldId id="388" r:id="rId40"/>
    <p:sldId id="390" r:id="rId41"/>
    <p:sldId id="399" r:id="rId42"/>
    <p:sldId id="391" r:id="rId43"/>
    <p:sldId id="392" r:id="rId44"/>
    <p:sldId id="397" r:id="rId45"/>
    <p:sldId id="369" r:id="rId46"/>
    <p:sldId id="1381" r:id="rId47"/>
    <p:sldId id="383" r:id="rId48"/>
    <p:sldId id="370" r:id="rId49"/>
    <p:sldId id="1377" r:id="rId50"/>
    <p:sldId id="1378" r:id="rId51"/>
    <p:sldId id="353" r:id="rId52"/>
    <p:sldId id="371" r:id="rId53"/>
    <p:sldId id="381" r:id="rId54"/>
    <p:sldId id="379" r:id="rId55"/>
    <p:sldId id="372" r:id="rId56"/>
    <p:sldId id="1385" r:id="rId57"/>
    <p:sldId id="304" r:id="rId58"/>
    <p:sldId id="801" r:id="rId59"/>
    <p:sldId id="289" r:id="rId60"/>
    <p:sldId id="290" r:id="rId61"/>
    <p:sldId id="292" r:id="rId62"/>
    <p:sldId id="294" r:id="rId63"/>
    <p:sldId id="295" r:id="rId64"/>
    <p:sldId id="296" r:id="rId65"/>
    <p:sldId id="297" r:id="rId66"/>
    <p:sldId id="298" r:id="rId67"/>
    <p:sldId id="306" r:id="rId68"/>
  </p:sldIdLst>
  <p:sldSz cx="12192000" cy="6858000"/>
  <p:notesSz cx="6807200" cy="9939338"/>
  <p:defaultTextStyle>
    <a:defPPr>
      <a:defRPr lang="zh-TW"/>
    </a:defPPr>
    <a:lvl1pPr marL="0" algn="l" defTabSz="911178" rtl="0" eaLnBrk="1" latinLnBrk="0" hangingPunct="1">
      <a:defRPr sz="1800" kern="1200">
        <a:solidFill>
          <a:schemeClr val="tx1"/>
        </a:solidFill>
        <a:latin typeface="+mn-lt"/>
        <a:ea typeface="+mn-ea"/>
        <a:cs typeface="+mn-cs"/>
      </a:defRPr>
    </a:lvl1pPr>
    <a:lvl2pPr marL="455590" algn="l" defTabSz="911178" rtl="0" eaLnBrk="1" latinLnBrk="0" hangingPunct="1">
      <a:defRPr sz="1800" kern="1200">
        <a:solidFill>
          <a:schemeClr val="tx1"/>
        </a:solidFill>
        <a:latin typeface="+mn-lt"/>
        <a:ea typeface="+mn-ea"/>
        <a:cs typeface="+mn-cs"/>
      </a:defRPr>
    </a:lvl2pPr>
    <a:lvl3pPr marL="911178" algn="l" defTabSz="911178" rtl="0" eaLnBrk="1" latinLnBrk="0" hangingPunct="1">
      <a:defRPr sz="1800" kern="1200">
        <a:solidFill>
          <a:schemeClr val="tx1"/>
        </a:solidFill>
        <a:latin typeface="+mn-lt"/>
        <a:ea typeface="+mn-ea"/>
        <a:cs typeface="+mn-cs"/>
      </a:defRPr>
    </a:lvl3pPr>
    <a:lvl4pPr marL="1366769" algn="l" defTabSz="911178" rtl="0" eaLnBrk="1" latinLnBrk="0" hangingPunct="1">
      <a:defRPr sz="1800" kern="1200">
        <a:solidFill>
          <a:schemeClr val="tx1"/>
        </a:solidFill>
        <a:latin typeface="+mn-lt"/>
        <a:ea typeface="+mn-ea"/>
        <a:cs typeface="+mn-cs"/>
      </a:defRPr>
    </a:lvl4pPr>
    <a:lvl5pPr marL="1822358" algn="l" defTabSz="911178" rtl="0" eaLnBrk="1" latinLnBrk="0" hangingPunct="1">
      <a:defRPr sz="1800" kern="1200">
        <a:solidFill>
          <a:schemeClr val="tx1"/>
        </a:solidFill>
        <a:latin typeface="+mn-lt"/>
        <a:ea typeface="+mn-ea"/>
        <a:cs typeface="+mn-cs"/>
      </a:defRPr>
    </a:lvl5pPr>
    <a:lvl6pPr marL="2277945" algn="l" defTabSz="911178" rtl="0" eaLnBrk="1" latinLnBrk="0" hangingPunct="1">
      <a:defRPr sz="1800" kern="1200">
        <a:solidFill>
          <a:schemeClr val="tx1"/>
        </a:solidFill>
        <a:latin typeface="+mn-lt"/>
        <a:ea typeface="+mn-ea"/>
        <a:cs typeface="+mn-cs"/>
      </a:defRPr>
    </a:lvl6pPr>
    <a:lvl7pPr marL="2733535" algn="l" defTabSz="911178" rtl="0" eaLnBrk="1" latinLnBrk="0" hangingPunct="1">
      <a:defRPr sz="1800" kern="1200">
        <a:solidFill>
          <a:schemeClr val="tx1"/>
        </a:solidFill>
        <a:latin typeface="+mn-lt"/>
        <a:ea typeface="+mn-ea"/>
        <a:cs typeface="+mn-cs"/>
      </a:defRPr>
    </a:lvl7pPr>
    <a:lvl8pPr marL="3189125" algn="l" defTabSz="911178" rtl="0" eaLnBrk="1" latinLnBrk="0" hangingPunct="1">
      <a:defRPr sz="1800" kern="1200">
        <a:solidFill>
          <a:schemeClr val="tx1"/>
        </a:solidFill>
        <a:latin typeface="+mn-lt"/>
        <a:ea typeface="+mn-ea"/>
        <a:cs typeface="+mn-cs"/>
      </a:defRPr>
    </a:lvl8pPr>
    <a:lvl9pPr marL="3644713" algn="l" defTabSz="911178"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3378579D-213D-4D7A-9B39-603059DB09C2}">
          <p14:sldIdLst>
            <p14:sldId id="817"/>
            <p14:sldId id="818"/>
            <p14:sldId id="819"/>
            <p14:sldId id="820"/>
            <p14:sldId id="821"/>
            <p14:sldId id="822"/>
            <p14:sldId id="823"/>
            <p14:sldId id="330"/>
            <p14:sldId id="620"/>
            <p14:sldId id="1382"/>
            <p14:sldId id="1383"/>
            <p14:sldId id="1330"/>
            <p14:sldId id="1341"/>
            <p14:sldId id="1372"/>
            <p14:sldId id="1340"/>
            <p14:sldId id="1369"/>
            <p14:sldId id="1370"/>
            <p14:sldId id="1384"/>
            <p14:sldId id="331"/>
            <p14:sldId id="807"/>
            <p14:sldId id="814"/>
            <p14:sldId id="810"/>
            <p14:sldId id="812"/>
            <p14:sldId id="806"/>
            <p14:sldId id="813"/>
            <p14:sldId id="1373"/>
            <p14:sldId id="266"/>
            <p14:sldId id="815"/>
            <p14:sldId id="268"/>
            <p14:sldId id="270"/>
            <p14:sldId id="816"/>
            <p14:sldId id="272"/>
            <p14:sldId id="344"/>
            <p14:sldId id="363"/>
            <p14:sldId id="1386"/>
            <p14:sldId id="1374"/>
            <p14:sldId id="388"/>
            <p14:sldId id="390"/>
            <p14:sldId id="399"/>
            <p14:sldId id="391"/>
            <p14:sldId id="392"/>
            <p14:sldId id="397"/>
            <p14:sldId id="369"/>
            <p14:sldId id="1381"/>
            <p14:sldId id="383"/>
            <p14:sldId id="370"/>
            <p14:sldId id="1377"/>
            <p14:sldId id="1378"/>
            <p14:sldId id="353"/>
            <p14:sldId id="371"/>
            <p14:sldId id="381"/>
            <p14:sldId id="379"/>
            <p14:sldId id="372"/>
            <p14:sldId id="1385"/>
            <p14:sldId id="304"/>
            <p14:sldId id="801"/>
            <p14:sldId id="289"/>
            <p14:sldId id="290"/>
            <p14:sldId id="292"/>
            <p14:sldId id="294"/>
            <p14:sldId id="295"/>
            <p14:sldId id="296"/>
            <p14:sldId id="297"/>
            <p14:sldId id="298"/>
            <p14:sldId id="306"/>
          </p14:sldIdLst>
        </p14:section>
      </p14:sectionLst>
    </p:ext>
    <p:ext uri="{EFAFB233-063F-42B5-8137-9DF3F51BA10A}">
      <p15:sldGuideLst xmlns:p15="http://schemas.microsoft.com/office/powerpoint/2012/main">
        <p15:guide id="1" orient="horz" pos="4110" userDrawn="1">
          <p15:clr>
            <a:srgbClr val="A4A3A4"/>
          </p15:clr>
        </p15:guide>
        <p15:guide id="2" orient="horz" pos="2840" userDrawn="1">
          <p15:clr>
            <a:srgbClr val="A4A3A4"/>
          </p15:clr>
        </p15:guide>
        <p15:guide id="3" orient="horz" pos="572" userDrawn="1">
          <p15:clr>
            <a:srgbClr val="A4A3A4"/>
          </p15:clr>
        </p15:guide>
        <p15:guide id="4" pos="22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蕭 玉資" initials="蕭" lastIdx="6" clrIdx="0">
    <p:extLst>
      <p:ext uri="{19B8F6BF-5375-455C-9EA6-DF929625EA0E}">
        <p15:presenceInfo xmlns:p15="http://schemas.microsoft.com/office/powerpoint/2012/main" userId="S::ythsiao@triwra.org.tw::e902ba2f-15d4-4d02-8b98-0952a17ac5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93F4E"/>
    <a:srgbClr val="DF5F6B"/>
    <a:srgbClr val="000000"/>
    <a:srgbClr val="90B04A"/>
    <a:srgbClr val="333333"/>
    <a:srgbClr val="99B854"/>
    <a:srgbClr val="646464"/>
    <a:srgbClr val="FFFF81"/>
    <a:srgbClr val="1B3B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中等深淺樣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6" autoAdjust="0"/>
    <p:restoredTop sz="78588" autoAdjust="0"/>
  </p:normalViewPr>
  <p:slideViewPr>
    <p:cSldViewPr showGuides="1">
      <p:cViewPr varScale="1">
        <p:scale>
          <a:sx n="64" d="100"/>
          <a:sy n="64" d="100"/>
        </p:scale>
        <p:origin x="1363" y="72"/>
      </p:cViewPr>
      <p:guideLst>
        <p:guide orient="horz" pos="4110"/>
        <p:guide orient="horz" pos="2840"/>
        <p:guide orient="horz" pos="572"/>
        <p:guide pos="2268"/>
      </p:guideLst>
    </p:cSldViewPr>
  </p:slideViewPr>
  <p:outlineViewPr>
    <p:cViewPr>
      <p:scale>
        <a:sx n="33" d="100"/>
        <a:sy n="33" d="100"/>
      </p:scale>
      <p:origin x="0" y="246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216"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32705;&#25087;&#20961;\Desktop\&#30563;&#23566;&#26597;&#26680;&#32000;&#37636;1111031&#26356;&#26032;(&#19981;&#21547;&#25277;&#26597;).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32705;&#25087;&#20961;\Desktop\&#30563;&#23566;&#26597;&#26680;&#32000;&#37636;1111031&#26356;&#26032;(&#19981;&#21547;&#25277;&#2659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73c2973371fd2eef/&#24037;&#20316;/&#36786;&#22996;&#26371;/&#30563;&#23566;&#26597;&#26680;&#32000;&#37636;1111031&#26356;&#26032;(&#19981;&#21547;&#25277;&#2659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73c2973371fd2eef/&#24037;&#20316;/&#36786;&#22996;&#26371;/&#30563;&#23566;&#26597;&#26680;&#32000;&#37636;1111031&#26356;&#26032;(&#19981;&#21547;&#25277;&#26597;).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73c2973371fd2eef/&#24037;&#20316;/&#36786;&#22996;&#26371;/1031&#35336;&#3163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73c2973371fd2eef/&#24037;&#20316;/&#36786;&#22996;&#26371;/1031&#35336;&#31639;.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73c2973371fd2eef/&#24037;&#20316;/&#36786;&#22996;&#26371;/1031&#35336;&#31639;.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d.docs.live.net/73c2973371fd2eef/&#24037;&#20316;/&#36786;&#22996;&#26371;/1031&#35336;&#31639;.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32705;&#25087;&#20961;\Desktop\&#30563;&#23566;&#26597;&#26680;&#32000;&#37636;1111031&#26356;&#26032;(&#19981;&#21547;&#25277;&#26597;).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manualLayout>
          <c:layoutTarget val="inner"/>
          <c:xMode val="edge"/>
          <c:yMode val="edge"/>
          <c:x val="8.7732837322605381E-2"/>
          <c:y val="0.19121701633932203"/>
          <c:w val="0.81139122842477107"/>
          <c:h val="0.78829802716043473"/>
        </c:manualLayout>
      </c:layout>
      <c:doughnutChart>
        <c:varyColors val="1"/>
        <c:ser>
          <c:idx val="0"/>
          <c:order val="0"/>
          <c:tx>
            <c:strRef>
              <c:f>工作表1!$B$1</c:f>
              <c:strCache>
                <c:ptCount val="1"/>
                <c:pt idx="0">
                  <c:v>不分單位</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3-418C-4B54-9E06-C40A11C3487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1-418C-4B54-9E06-C40A11C3487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2-418C-4B54-9E06-C40A11C3487E}"/>
              </c:ext>
            </c:extLst>
          </c:dPt>
          <c:dLbls>
            <c:dLbl>
              <c:idx val="0"/>
              <c:layout>
                <c:manualLayout>
                  <c:x val="-5.1153120219499248E-3"/>
                  <c:y val="-3.1647966954538566E-2"/>
                </c:manualLayout>
              </c:layout>
              <c:tx>
                <c:rich>
                  <a:bodyPr/>
                  <a:lstStyle/>
                  <a:p>
                    <a:fld id="{9270E772-879F-4E08-A0B9-A807A25A584C}" type="CATEGORYNAME">
                      <a:rPr lang="zh-TW" altLang="en-US" dirty="0"/>
                      <a:pPr/>
                      <a:t>[類別名稱]</a:t>
                    </a:fld>
                    <a:r>
                      <a:rPr lang="zh-TW" altLang="en-US" baseline="0" dirty="0"/>
                      <a:t>
</a:t>
                    </a:r>
                    <a:r>
                      <a:rPr lang="en-US" altLang="zh-TW" baseline="0" dirty="0"/>
                      <a:t>83%</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18C-4B54-9E06-C40A11C3487E}"/>
                </c:ext>
              </c:extLst>
            </c:dLbl>
            <c:dLbl>
              <c:idx val="1"/>
              <c:layout>
                <c:manualLayout>
                  <c:x val="-1.2434236018080103E-2"/>
                  <c:y val="1.2659186781815428E-2"/>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fld id="{726CED0F-358B-4DB1-AFC2-5AF4A52FAF8C}" type="CATEGORYNAME">
                      <a:rPr lang="zh-TW" altLang="en-US"/>
                      <a:pPr>
                        <a:defRPr sz="900"/>
                      </a:pPr>
                      <a:t>[類別名稱]</a:t>
                    </a:fld>
                    <a:r>
                      <a:rPr lang="zh-TW" altLang="en-US" baseline="0" dirty="0"/>
                      <a:t>
</a:t>
                    </a:r>
                    <a:r>
                      <a:rPr lang="en-US" altLang="zh-TW" baseline="0" dirty="0"/>
                      <a:t>17%</a:t>
                    </a:r>
                  </a:p>
                </c:rich>
              </c:tx>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1-418C-4B54-9E06-C40A11C3487E}"/>
                </c:ext>
              </c:extLst>
            </c:dLbl>
            <c:dLbl>
              <c:idx val="2"/>
              <c:layout>
                <c:manualLayout>
                  <c:x val="0.16148456021608368"/>
                  <c:y val="-3.1647966954539146E-3"/>
                </c:manualLayout>
              </c:layout>
              <c:spPr>
                <a:noFill/>
                <a:ln>
                  <a:no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9735941666470019"/>
                      <c:h val="0.18532551055397398"/>
                    </c:manualLayout>
                  </c15:layout>
                </c:ext>
                <c:ext xmlns:c16="http://schemas.microsoft.com/office/drawing/2014/chart" uri="{C3380CC4-5D6E-409C-BE32-E72D297353CC}">
                  <c16:uniqueId val="{00000002-418C-4B54-9E06-C40A11C3487E}"/>
                </c:ext>
              </c:extLst>
            </c:dLbl>
            <c:spPr>
              <a:noFill/>
              <a:ln>
                <a:noFill/>
              </a:ln>
              <a:effectLst/>
            </c:spPr>
            <c:txPr>
              <a:bodyPr rot="0" spcFirstLastPara="1" vertOverflow="clip" horzOverflow="clip" vert="horz" wrap="square" lIns="38100" tIns="19050" rIns="38100" bIns="19050" anchor="ctr" anchorCtr="1">
                <a:spAutoFit/>
              </a:bodyPr>
              <a:lstStyle/>
              <a:p>
                <a:pPr>
                  <a:defRPr sz="105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工作表1!$A$2:$A$4</c:f>
              <c:strCache>
                <c:ptCount val="2"/>
                <c:pt idx="0">
                  <c:v>甲等</c:v>
                </c:pt>
                <c:pt idx="1">
                  <c:v>乙等</c:v>
                </c:pt>
              </c:strCache>
            </c:strRef>
          </c:cat>
          <c:val>
            <c:numRef>
              <c:f>工作表1!$B$2:$B$4</c:f>
              <c:numCache>
                <c:formatCode>General</c:formatCode>
                <c:ptCount val="3"/>
                <c:pt idx="0">
                  <c:v>48</c:v>
                </c:pt>
                <c:pt idx="1">
                  <c:v>9</c:v>
                </c:pt>
              </c:numCache>
            </c:numRef>
          </c:val>
          <c:extLst>
            <c:ext xmlns:c16="http://schemas.microsoft.com/office/drawing/2014/chart" uri="{C3380CC4-5D6E-409C-BE32-E72D297353CC}">
              <c16:uniqueId val="{00000000-418C-4B54-9E06-C40A11C3487E}"/>
            </c:ext>
          </c:extLst>
        </c:ser>
        <c:dLbls>
          <c:showLegendKey val="0"/>
          <c:showVal val="0"/>
          <c:showCatName val="0"/>
          <c:showSerName val="0"/>
          <c:showPercent val="0"/>
          <c:showBubbleSize val="0"/>
          <c:showLeaderLines val="0"/>
        </c:dLbls>
        <c:firstSliceAng val="90"/>
        <c:holeSize val="4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manualLayout>
          <c:layoutTarget val="inner"/>
          <c:xMode val="edge"/>
          <c:yMode val="edge"/>
          <c:x val="8.7732837322605381E-2"/>
          <c:y val="0.19121701633932203"/>
          <c:w val="0.81139122842477107"/>
          <c:h val="0.78829802716043473"/>
        </c:manualLayout>
      </c:layout>
      <c:doughnutChart>
        <c:varyColors val="1"/>
        <c:ser>
          <c:idx val="0"/>
          <c:order val="0"/>
          <c:tx>
            <c:strRef>
              <c:f>工作表1!$B$1</c:f>
              <c:strCache>
                <c:ptCount val="1"/>
                <c:pt idx="0">
                  <c:v>本署管理處</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8D13-4996-ACA2-236A775D223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D13-4996-ACA2-236A775D223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D13-4996-ACA2-236A775D223B}"/>
              </c:ext>
            </c:extLst>
          </c:dPt>
          <c:dLbls>
            <c:dLbl>
              <c:idx val="0"/>
              <c:layout>
                <c:manualLayout>
                  <c:x val="-5.1153120219499248E-3"/>
                  <c:y val="-3.1647966954538566E-2"/>
                </c:manualLayout>
              </c:layout>
              <c:tx>
                <c:rich>
                  <a:bodyPr/>
                  <a:lstStyle/>
                  <a:p>
                    <a:fld id="{6DFEC745-A9EA-4559-8484-E33506A66B5B}" type="CATEGORYNAME">
                      <a:rPr lang="zh-TW" altLang="en-US"/>
                      <a:pPr/>
                      <a:t>[類別名稱]</a:t>
                    </a:fld>
                    <a:r>
                      <a:rPr lang="zh-TW" altLang="en-US" baseline="0" dirty="0"/>
                      <a:t>
</a:t>
                    </a:r>
                    <a:r>
                      <a:rPr lang="en-US" altLang="zh-TW" baseline="0" dirty="0"/>
                      <a:t>81%</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D13-4996-ACA2-236A775D223B}"/>
                </c:ext>
              </c:extLst>
            </c:dLbl>
            <c:dLbl>
              <c:idx val="1"/>
              <c:layout>
                <c:manualLayout>
                  <c:x val="-1.2434236018080103E-2"/>
                  <c:y val="1.2659186781815428E-2"/>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fld id="{42B22467-032A-47CB-B37F-6A71ECD622B1}" type="CATEGORYNAME">
                      <a:rPr lang="zh-TW" altLang="en-US" smtClean="0"/>
                      <a:pPr>
                        <a:defRPr sz="900"/>
                      </a:pPr>
                      <a:t>[類別名稱]</a:t>
                    </a:fld>
                    <a:endParaRPr lang="zh-TW" altLang="en-US" baseline="0" dirty="0"/>
                  </a:p>
                  <a:p>
                    <a:pPr>
                      <a:defRPr sz="900"/>
                    </a:pPr>
                    <a:r>
                      <a:rPr lang="en-US" altLang="zh-TW" baseline="0" dirty="0"/>
                      <a:t>19%</a:t>
                    </a:r>
                  </a:p>
                </c:rich>
              </c:tx>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3-8D13-4996-ACA2-236A775D223B}"/>
                </c:ext>
              </c:extLst>
            </c:dLbl>
            <c:dLbl>
              <c:idx val="2"/>
              <c:layout>
                <c:manualLayout>
                  <c:x val="0.16148456021608368"/>
                  <c:y val="-3.1647966954539146E-3"/>
                </c:manualLayout>
              </c:layout>
              <c:spPr>
                <a:noFill/>
                <a:ln>
                  <a:no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9735941666470019"/>
                      <c:h val="0.18532551055397398"/>
                    </c:manualLayout>
                  </c15:layout>
                </c:ext>
                <c:ext xmlns:c16="http://schemas.microsoft.com/office/drawing/2014/chart" uri="{C3380CC4-5D6E-409C-BE32-E72D297353CC}">
                  <c16:uniqueId val="{00000005-8D13-4996-ACA2-236A775D223B}"/>
                </c:ext>
              </c:extLst>
            </c:dLbl>
            <c:spPr>
              <a:noFill/>
              <a:ln>
                <a:noFill/>
              </a:ln>
              <a:effectLst/>
            </c:spPr>
            <c:txPr>
              <a:bodyPr rot="0" spcFirstLastPara="1" vertOverflow="clip" horzOverflow="clip" vert="horz" wrap="square" lIns="38100" tIns="19050" rIns="38100" bIns="19050" anchor="ctr" anchorCtr="1">
                <a:spAutoFit/>
              </a:bodyPr>
              <a:lstStyle/>
              <a:p>
                <a:pPr>
                  <a:defRPr sz="1050" b="0" i="0" u="none" strike="noStrike" kern="1200" baseline="0">
                    <a:solidFill>
                      <a:schemeClr val="dk1">
                        <a:lumMod val="65000"/>
                        <a:lumOff val="35000"/>
                      </a:schemeClr>
                    </a:solidFill>
                    <a:latin typeface="+mn-lt"/>
                    <a:ea typeface="+mn-ea"/>
                    <a:cs typeface="+mn-cs"/>
                  </a:defRPr>
                </a:pPr>
                <a:endParaRPr lang="zh-TW"/>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工作表1!$A$2:$A$3</c:f>
              <c:strCache>
                <c:ptCount val="2"/>
                <c:pt idx="0">
                  <c:v>甲等</c:v>
                </c:pt>
                <c:pt idx="1">
                  <c:v>乙等</c:v>
                </c:pt>
              </c:strCache>
            </c:strRef>
          </c:cat>
          <c:val>
            <c:numRef>
              <c:f>工作表1!$B$2:$B$3</c:f>
              <c:numCache>
                <c:formatCode>General</c:formatCode>
                <c:ptCount val="2"/>
                <c:pt idx="0">
                  <c:v>36</c:v>
                </c:pt>
                <c:pt idx="1">
                  <c:v>9</c:v>
                </c:pt>
              </c:numCache>
            </c:numRef>
          </c:val>
          <c:extLst>
            <c:ext xmlns:c16="http://schemas.microsoft.com/office/drawing/2014/chart" uri="{C3380CC4-5D6E-409C-BE32-E72D297353CC}">
              <c16:uniqueId val="{00000006-8D13-4996-ACA2-236A775D223B}"/>
            </c:ext>
          </c:extLst>
        </c:ser>
        <c:dLbls>
          <c:showLegendKey val="0"/>
          <c:showVal val="0"/>
          <c:showCatName val="0"/>
          <c:showSerName val="0"/>
          <c:showPercent val="0"/>
          <c:showBubbleSize val="0"/>
          <c:showLeaderLines val="0"/>
        </c:dLbls>
        <c:firstSliceAng val="90"/>
        <c:holeSize val="4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normalizeH="0" baseline="0">
                <a:solidFill>
                  <a:schemeClr val="dk1">
                    <a:lumMod val="50000"/>
                    <a:lumOff val="50000"/>
                  </a:schemeClr>
                </a:solidFill>
                <a:latin typeface="+mj-lt"/>
                <a:ea typeface="+mj-ea"/>
                <a:cs typeface="+mj-cs"/>
              </a:defRPr>
            </a:pPr>
            <a:r>
              <a:rPr lang="zh-TW" sz="1800"/>
              <a:t>管理處工程督導成績</a:t>
            </a:r>
            <a:r>
              <a:rPr lang="en-US" sz="1800"/>
              <a:t>(</a:t>
            </a:r>
            <a:r>
              <a:rPr lang="zh-TW" sz="1800"/>
              <a:t>平均分數</a:t>
            </a:r>
            <a:r>
              <a:rPr lang="en-US" sz="1800"/>
              <a:t>)</a:t>
            </a:r>
            <a:endParaRPr lang="zh-TW" sz="1800"/>
          </a:p>
        </c:rich>
      </c:tx>
      <c:overlay val="0"/>
      <c:spPr>
        <a:noFill/>
        <a:ln>
          <a:noFill/>
        </a:ln>
        <a:effectLst/>
      </c:spPr>
      <c:txPr>
        <a:bodyPr rot="0" spcFirstLastPara="1" vertOverflow="ellipsis" vert="horz" wrap="square" anchor="ctr" anchorCtr="1"/>
        <a:lstStyle/>
        <a:p>
          <a:pPr>
            <a:defRPr sz="1800" b="1" i="0" u="none" strike="noStrike" kern="1200" cap="none" spc="0" normalizeH="0" baseline="0">
              <a:solidFill>
                <a:schemeClr val="dk1">
                  <a:lumMod val="50000"/>
                  <a:lumOff val="50000"/>
                </a:schemeClr>
              </a:solidFill>
              <a:latin typeface="+mj-lt"/>
              <a:ea typeface="+mj-ea"/>
              <a:cs typeface="+mj-cs"/>
            </a:defRPr>
          </a:pPr>
          <a:endParaRPr lang="zh-TW"/>
        </a:p>
      </c:txPr>
    </c:title>
    <c:autoTitleDeleted val="0"/>
    <c:plotArea>
      <c:layout/>
      <c:barChart>
        <c:barDir val="col"/>
        <c:grouping val="clustered"/>
        <c:varyColors val="0"/>
        <c:ser>
          <c:idx val="0"/>
          <c:order val="0"/>
          <c:spPr>
            <a:solidFill>
              <a:schemeClr val="accent1"/>
            </a:solidFill>
            <a:ln>
              <a:noFill/>
            </a:ln>
            <a:effectLst/>
          </c:spPr>
          <c:invertIfNegative val="0"/>
          <c:dLbls>
            <c:numFmt formatCode="0.0_);[Red]\(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dk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甲乙!$K$24:$K$38</c:f>
              <c:strCache>
                <c:ptCount val="15"/>
                <c:pt idx="0">
                  <c:v>宜蘭</c:v>
                </c:pt>
                <c:pt idx="1">
                  <c:v>北基</c:v>
                </c:pt>
                <c:pt idx="2">
                  <c:v>桃園</c:v>
                </c:pt>
                <c:pt idx="3">
                  <c:v>石門</c:v>
                </c:pt>
                <c:pt idx="4">
                  <c:v>新竹</c:v>
                </c:pt>
                <c:pt idx="5">
                  <c:v>苗栗</c:v>
                </c:pt>
                <c:pt idx="6">
                  <c:v>臺中</c:v>
                </c:pt>
                <c:pt idx="7">
                  <c:v>南投</c:v>
                </c:pt>
                <c:pt idx="8">
                  <c:v>彰化</c:v>
                </c:pt>
                <c:pt idx="9">
                  <c:v>雲林</c:v>
                </c:pt>
                <c:pt idx="10">
                  <c:v>嘉南</c:v>
                </c:pt>
                <c:pt idx="11">
                  <c:v>高雄</c:v>
                </c:pt>
                <c:pt idx="12">
                  <c:v>屏東</c:v>
                </c:pt>
                <c:pt idx="13">
                  <c:v>臺東</c:v>
                </c:pt>
                <c:pt idx="14">
                  <c:v>花蓮</c:v>
                </c:pt>
              </c:strCache>
            </c:strRef>
          </c:cat>
          <c:val>
            <c:numRef>
              <c:f>甲乙!$L$24:$L$38</c:f>
              <c:numCache>
                <c:formatCode>0.0</c:formatCode>
                <c:ptCount val="15"/>
                <c:pt idx="0">
                  <c:v>82</c:v>
                </c:pt>
                <c:pt idx="1">
                  <c:v>83</c:v>
                </c:pt>
                <c:pt idx="2">
                  <c:v>80.8</c:v>
                </c:pt>
                <c:pt idx="3">
                  <c:v>82</c:v>
                </c:pt>
                <c:pt idx="4">
                  <c:v>80</c:v>
                </c:pt>
                <c:pt idx="5">
                  <c:v>79.5</c:v>
                </c:pt>
                <c:pt idx="6">
                  <c:v>80</c:v>
                </c:pt>
                <c:pt idx="7">
                  <c:v>80.666666666666671</c:v>
                </c:pt>
                <c:pt idx="8">
                  <c:v>80.25</c:v>
                </c:pt>
                <c:pt idx="9">
                  <c:v>80.666666666666671</c:v>
                </c:pt>
                <c:pt idx="10">
                  <c:v>78.333333333333329</c:v>
                </c:pt>
                <c:pt idx="11">
                  <c:v>81.8</c:v>
                </c:pt>
                <c:pt idx="12">
                  <c:v>80</c:v>
                </c:pt>
                <c:pt idx="13">
                  <c:v>81</c:v>
                </c:pt>
                <c:pt idx="14">
                  <c:v>80.5</c:v>
                </c:pt>
              </c:numCache>
            </c:numRef>
          </c:val>
          <c:extLst>
            <c:ext xmlns:c16="http://schemas.microsoft.com/office/drawing/2014/chart" uri="{C3380CC4-5D6E-409C-BE32-E72D297353CC}">
              <c16:uniqueId val="{00000000-EF87-41C8-9439-7E12A8F0CF9B}"/>
            </c:ext>
          </c:extLst>
        </c:ser>
        <c:dLbls>
          <c:showLegendKey val="0"/>
          <c:showVal val="0"/>
          <c:showCatName val="0"/>
          <c:showSerName val="0"/>
          <c:showPercent val="0"/>
          <c:showBubbleSize val="0"/>
        </c:dLbls>
        <c:gapWidth val="267"/>
        <c:overlap val="-43"/>
        <c:axId val="1089199776"/>
        <c:axId val="1089200608"/>
      </c:barChart>
      <c:catAx>
        <c:axId val="1089199776"/>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cap="none" spc="0" normalizeH="0" baseline="0">
                <a:solidFill>
                  <a:schemeClr val="dk1">
                    <a:lumMod val="65000"/>
                    <a:lumOff val="35000"/>
                  </a:schemeClr>
                </a:solidFill>
                <a:latin typeface="+mn-lt"/>
                <a:ea typeface="+mn-ea"/>
                <a:cs typeface="+mn-cs"/>
              </a:defRPr>
            </a:pPr>
            <a:endParaRPr lang="zh-TW"/>
          </a:p>
        </c:txPr>
        <c:crossAx val="1089200608"/>
        <c:crosses val="autoZero"/>
        <c:auto val="1"/>
        <c:lblAlgn val="ctr"/>
        <c:lblOffset val="100"/>
        <c:noMultiLvlLbl val="0"/>
      </c:catAx>
      <c:valAx>
        <c:axId val="1089200608"/>
        <c:scaling>
          <c:orientation val="minMax"/>
          <c:max val="85"/>
          <c:min val="75"/>
        </c:scaling>
        <c:delete val="0"/>
        <c:axPos val="l"/>
        <c:majorGridlines>
          <c:spPr>
            <a:ln w="9525" cap="flat" cmpd="sng" algn="ctr">
              <a:solidFill>
                <a:schemeClr val="dk1">
                  <a:lumMod val="15000"/>
                  <a:lumOff val="85000"/>
                </a:schemeClr>
              </a:solidFill>
              <a:round/>
            </a:ln>
            <a:effectLst/>
          </c:spPr>
        </c:majorGridlines>
        <c:title>
          <c:tx>
            <c:rich>
              <a:bodyPr rot="0" spcFirstLastPara="1" vertOverflow="ellipsis" vert="eaVert" wrap="square" anchor="ctr" anchorCtr="1"/>
              <a:lstStyle/>
              <a:p>
                <a:pPr>
                  <a:defRPr sz="1197" b="1" i="0" u="none" strike="noStrike" kern="1200" baseline="0">
                    <a:solidFill>
                      <a:schemeClr val="dk1">
                        <a:lumMod val="65000"/>
                        <a:lumOff val="35000"/>
                      </a:schemeClr>
                    </a:solidFill>
                    <a:latin typeface="+mn-lt"/>
                    <a:ea typeface="+mn-ea"/>
                    <a:cs typeface="+mn-cs"/>
                  </a:defRPr>
                </a:pPr>
                <a:r>
                  <a:rPr lang="zh-TW" altLang="en-US" dirty="0"/>
                  <a:t>平均分數</a:t>
                </a:r>
              </a:p>
            </c:rich>
          </c:tx>
          <c:overlay val="0"/>
          <c:spPr>
            <a:noFill/>
            <a:ln>
              <a:noFill/>
            </a:ln>
            <a:effectLst/>
          </c:spPr>
          <c:txPr>
            <a:bodyPr rot="0" spcFirstLastPara="1" vertOverflow="ellipsis" vert="eaVert"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zh-TW"/>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zh-TW"/>
          </a:p>
        </c:txPr>
        <c:crossAx val="1089199776"/>
        <c:crosses val="autoZero"/>
        <c:crossBetween val="between"/>
        <c:majorUnit val="5"/>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normalizeH="0" baseline="0">
                <a:solidFill>
                  <a:schemeClr val="dk1">
                    <a:lumMod val="50000"/>
                    <a:lumOff val="50000"/>
                  </a:schemeClr>
                </a:solidFill>
                <a:latin typeface="+mj-lt"/>
                <a:ea typeface="+mj-ea"/>
                <a:cs typeface="+mj-cs"/>
              </a:defRPr>
            </a:pPr>
            <a:r>
              <a:rPr lang="zh-TW" sz="1800"/>
              <a:t>縣市政府工程督導成績</a:t>
            </a:r>
            <a:r>
              <a:rPr lang="en-US" sz="1800"/>
              <a:t>(</a:t>
            </a:r>
            <a:r>
              <a:rPr lang="zh-TW" sz="1800"/>
              <a:t>平均分數</a:t>
            </a:r>
            <a:r>
              <a:rPr lang="en-US" sz="1800"/>
              <a:t>)</a:t>
            </a:r>
            <a:endParaRPr lang="zh-TW" sz="1800"/>
          </a:p>
        </c:rich>
      </c:tx>
      <c:overlay val="0"/>
      <c:spPr>
        <a:noFill/>
        <a:ln>
          <a:noFill/>
        </a:ln>
        <a:effectLst/>
      </c:spPr>
      <c:txPr>
        <a:bodyPr rot="0" spcFirstLastPara="1" vertOverflow="ellipsis" vert="horz" wrap="square" anchor="ctr" anchorCtr="1"/>
        <a:lstStyle/>
        <a:p>
          <a:pPr>
            <a:defRPr sz="1800" b="1" i="0" u="none" strike="noStrike" kern="1200" cap="none" spc="0" normalizeH="0" baseline="0">
              <a:solidFill>
                <a:schemeClr val="dk1">
                  <a:lumMod val="50000"/>
                  <a:lumOff val="50000"/>
                </a:schemeClr>
              </a:solidFill>
              <a:latin typeface="+mj-lt"/>
              <a:ea typeface="+mj-ea"/>
              <a:cs typeface="+mj-cs"/>
            </a:defRPr>
          </a:pPr>
          <a:endParaRPr lang="zh-TW"/>
        </a:p>
      </c:txPr>
    </c:title>
    <c:autoTitleDeleted val="0"/>
    <c:plotArea>
      <c:layout/>
      <c:barChart>
        <c:barDir val="col"/>
        <c:grouping val="clustered"/>
        <c:varyColors val="0"/>
        <c:ser>
          <c:idx val="0"/>
          <c:order val="0"/>
          <c:spPr>
            <a:solidFill>
              <a:schemeClr val="accent1"/>
            </a:solidFill>
            <a:ln>
              <a:noFill/>
            </a:ln>
            <a:effectLst/>
          </c:spPr>
          <c:invertIfNegative val="0"/>
          <c:dLbls>
            <c:numFmt formatCode="0.0_);[Red]\(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dk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甲乙!$N$24:$N$31</c:f>
              <c:strCache>
                <c:ptCount val="8"/>
                <c:pt idx="0">
                  <c:v>宜蘭縣</c:v>
                </c:pt>
                <c:pt idx="1">
                  <c:v>新竹縣</c:v>
                </c:pt>
                <c:pt idx="2">
                  <c:v>苗栗縣</c:v>
                </c:pt>
                <c:pt idx="3">
                  <c:v>臺中市</c:v>
                </c:pt>
                <c:pt idx="4">
                  <c:v>南投縣</c:v>
                </c:pt>
                <c:pt idx="5">
                  <c:v>彰化縣</c:v>
                </c:pt>
                <c:pt idx="6">
                  <c:v>屏東縣</c:v>
                </c:pt>
                <c:pt idx="7">
                  <c:v>金門縣</c:v>
                </c:pt>
              </c:strCache>
            </c:strRef>
          </c:cat>
          <c:val>
            <c:numRef>
              <c:f>甲乙!$O$24:$O$31</c:f>
              <c:numCache>
                <c:formatCode>0.0</c:formatCode>
                <c:ptCount val="8"/>
                <c:pt idx="0">
                  <c:v>82</c:v>
                </c:pt>
                <c:pt idx="1">
                  <c:v>81</c:v>
                </c:pt>
                <c:pt idx="2">
                  <c:v>81</c:v>
                </c:pt>
                <c:pt idx="3">
                  <c:v>81</c:v>
                </c:pt>
                <c:pt idx="4">
                  <c:v>81</c:v>
                </c:pt>
                <c:pt idx="5">
                  <c:v>80</c:v>
                </c:pt>
                <c:pt idx="6">
                  <c:v>80.5</c:v>
                </c:pt>
                <c:pt idx="7">
                  <c:v>81</c:v>
                </c:pt>
              </c:numCache>
            </c:numRef>
          </c:val>
          <c:extLst>
            <c:ext xmlns:c16="http://schemas.microsoft.com/office/drawing/2014/chart" uri="{C3380CC4-5D6E-409C-BE32-E72D297353CC}">
              <c16:uniqueId val="{00000000-5BD3-4BC1-8ADE-44221E15A3A2}"/>
            </c:ext>
          </c:extLst>
        </c:ser>
        <c:dLbls>
          <c:dLblPos val="outEnd"/>
          <c:showLegendKey val="0"/>
          <c:showVal val="1"/>
          <c:showCatName val="0"/>
          <c:showSerName val="0"/>
          <c:showPercent val="0"/>
          <c:showBubbleSize val="0"/>
        </c:dLbls>
        <c:gapWidth val="267"/>
        <c:overlap val="-43"/>
        <c:axId val="125300624"/>
        <c:axId val="125299376"/>
      </c:barChart>
      <c:catAx>
        <c:axId val="12530062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zh-TW"/>
          </a:p>
        </c:txPr>
        <c:crossAx val="125299376"/>
        <c:crosses val="autoZero"/>
        <c:auto val="1"/>
        <c:lblAlgn val="ctr"/>
        <c:lblOffset val="100"/>
        <c:noMultiLvlLbl val="0"/>
      </c:catAx>
      <c:valAx>
        <c:axId val="125299376"/>
        <c:scaling>
          <c:orientation val="minMax"/>
          <c:max val="85"/>
          <c:min val="75"/>
        </c:scaling>
        <c:delete val="0"/>
        <c:axPos val="l"/>
        <c:majorGridlines>
          <c:spPr>
            <a:ln w="9525" cap="flat" cmpd="sng" algn="ctr">
              <a:solidFill>
                <a:schemeClr val="dk1">
                  <a:lumMod val="15000"/>
                  <a:lumOff val="85000"/>
                </a:schemeClr>
              </a:solidFill>
              <a:round/>
            </a:ln>
            <a:effectLst/>
          </c:spPr>
        </c:majorGridlines>
        <c:title>
          <c:tx>
            <c:rich>
              <a:bodyPr rot="0" spcFirstLastPara="1" vertOverflow="ellipsis" vert="eaVert" wrap="square" anchor="ctr" anchorCtr="1"/>
              <a:lstStyle/>
              <a:p>
                <a:pPr>
                  <a:defRPr sz="1197" b="1" i="0" u="none" strike="noStrike" kern="1200" baseline="0">
                    <a:solidFill>
                      <a:schemeClr val="dk1">
                        <a:lumMod val="65000"/>
                        <a:lumOff val="35000"/>
                      </a:schemeClr>
                    </a:solidFill>
                    <a:latin typeface="+mn-lt"/>
                    <a:ea typeface="+mn-ea"/>
                    <a:cs typeface="+mn-cs"/>
                  </a:defRPr>
                </a:pPr>
                <a:r>
                  <a:rPr lang="zh-TW" altLang="en-US" dirty="0"/>
                  <a:t>平均分數</a:t>
                </a:r>
              </a:p>
            </c:rich>
          </c:tx>
          <c:overlay val="0"/>
          <c:spPr>
            <a:noFill/>
            <a:ln>
              <a:noFill/>
            </a:ln>
            <a:effectLst/>
          </c:spPr>
          <c:txPr>
            <a:bodyPr rot="0" spcFirstLastPara="1" vertOverflow="ellipsis" vert="eaVert"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zh-TW"/>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zh-TW"/>
          </a:p>
        </c:txPr>
        <c:crossAx val="125300624"/>
        <c:crosses val="autoZero"/>
        <c:crossBetween val="between"/>
        <c:majorUnit val="5"/>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zh-TW"/>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05E-4B62-A6C7-E433E0AA325D}"/>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105E-4B62-A6C7-E433E0AA325D}"/>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105E-4B62-A6C7-E433E0AA325D}"/>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105E-4B62-A6C7-E433E0AA325D}"/>
              </c:ext>
            </c:extLst>
          </c:dPt>
          <c:dLbls>
            <c:dLbl>
              <c:idx val="0"/>
              <c:layout>
                <c:manualLayout>
                  <c:x val="-8.3632026983511368E-2"/>
                  <c:y val="2.1166666666666667E-2"/>
                </c:manualLayout>
              </c:layout>
              <c:showLegendKey val="0"/>
              <c:showVal val="0"/>
              <c:showCatName val="1"/>
              <c:showSerName val="0"/>
              <c:showPercent val="1"/>
              <c:showBubbleSize val="0"/>
              <c:extLst>
                <c:ext xmlns:c15="http://schemas.microsoft.com/office/drawing/2012/chart" uri="{CE6537A1-D6FC-4f65-9D91-7224C49458BB}">
                  <c15:layout>
                    <c:manualLayout>
                      <c:w val="0.22301873862269686"/>
                      <c:h val="0.2057225"/>
                    </c:manualLayout>
                  </c15:layout>
                </c:ext>
                <c:ext xmlns:c16="http://schemas.microsoft.com/office/drawing/2014/chart" uri="{C3380CC4-5D6E-409C-BE32-E72D297353CC}">
                  <c16:uniqueId val="{00000001-105E-4B62-A6C7-E433E0AA325D}"/>
                </c:ext>
              </c:extLst>
            </c:dLbl>
            <c:dLbl>
              <c:idx val="2"/>
              <c:layout>
                <c:manualLayout>
                  <c:x val="0.1111111111111111"/>
                  <c:y val="-0.1018518518518518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05E-4B62-A6C7-E433E0AA325D}"/>
                </c:ext>
              </c:extLst>
            </c:dLbl>
            <c:dLbl>
              <c:idx val="3"/>
              <c:layout>
                <c:manualLayout>
                  <c:x val="0.17222222222222222"/>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05E-4B62-A6C7-E433E0AA325D}"/>
                </c:ext>
              </c:extLst>
            </c:dLbl>
            <c:numFmt formatCode="0.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zh-TW"/>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缺失統計!$H$24:$H$27</c:f>
              <c:strCache>
                <c:ptCount val="4"/>
                <c:pt idx="0">
                  <c:v>品質管理制度</c:v>
                </c:pt>
                <c:pt idx="1">
                  <c:v>施工品質</c:v>
                </c:pt>
                <c:pt idx="2">
                  <c:v>施工進度</c:v>
                </c:pt>
                <c:pt idx="3">
                  <c:v>規劃設計</c:v>
                </c:pt>
              </c:strCache>
            </c:strRef>
          </c:cat>
          <c:val>
            <c:numRef>
              <c:f>缺失統計!$I$24:$I$27</c:f>
              <c:numCache>
                <c:formatCode>General</c:formatCode>
                <c:ptCount val="4"/>
                <c:pt idx="0">
                  <c:v>422</c:v>
                </c:pt>
                <c:pt idx="1">
                  <c:v>404</c:v>
                </c:pt>
                <c:pt idx="2">
                  <c:v>7</c:v>
                </c:pt>
              </c:numCache>
            </c:numRef>
          </c:val>
          <c:extLst>
            <c:ext xmlns:c16="http://schemas.microsoft.com/office/drawing/2014/chart" uri="{C3380CC4-5D6E-409C-BE32-E72D297353CC}">
              <c16:uniqueId val="{00000008-105E-4B62-A6C7-E433E0AA325D}"/>
            </c:ext>
          </c:extLst>
        </c:ser>
        <c:dLbls>
          <c:showLegendKey val="0"/>
          <c:showVal val="1"/>
          <c:showCatName val="0"/>
          <c:showSerName val="0"/>
          <c:showPercent val="0"/>
          <c:showBubbleSize val="0"/>
          <c:showLeaderLines val="1"/>
        </c:dLbls>
        <c:firstSliceAng val="60"/>
        <c:holeSize val="5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pPr>
      <a:endParaRPr lang="zh-TW"/>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DF03-474A-919F-EA98994C0FD2}"/>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DF03-474A-919F-EA98994C0FD2}"/>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DF03-474A-919F-EA98994C0FD2}"/>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DF03-474A-919F-EA98994C0FD2}"/>
              </c:ext>
            </c:extLst>
          </c:dPt>
          <c:dLbls>
            <c:dLbl>
              <c:idx val="0"/>
              <c:layout>
                <c:manualLayout>
                  <c:x val="-6.9693355819592823E-2"/>
                  <c:y val="3.5277777777777777E-3"/>
                </c:manualLayout>
              </c:layout>
              <c:showLegendKey val="0"/>
              <c:showVal val="0"/>
              <c:showCatName val="1"/>
              <c:showSerName val="0"/>
              <c:showPercent val="1"/>
              <c:showBubbleSize val="0"/>
              <c:extLst>
                <c:ext xmlns:c15="http://schemas.microsoft.com/office/drawing/2012/chart" uri="{CE6537A1-D6FC-4f65-9D91-7224C49458BB}">
                  <c15:layout>
                    <c:manualLayout>
                      <c:w val="0.22023100438991317"/>
                      <c:h val="0.2057225"/>
                    </c:manualLayout>
                  </c15:layout>
                </c:ext>
                <c:ext xmlns:c16="http://schemas.microsoft.com/office/drawing/2014/chart" uri="{C3380CC4-5D6E-409C-BE32-E72D297353CC}">
                  <c16:uniqueId val="{00000001-DF03-474A-919F-EA98994C0FD2}"/>
                </c:ext>
              </c:extLst>
            </c:dLbl>
            <c:dLbl>
              <c:idx val="2"/>
              <c:layout>
                <c:manualLayout>
                  <c:x val="0.1111111111111111"/>
                  <c:y val="-0.1018518518518518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F03-474A-919F-EA98994C0FD2}"/>
                </c:ext>
              </c:extLst>
            </c:dLbl>
            <c:dLbl>
              <c:idx val="3"/>
              <c:layout>
                <c:manualLayout>
                  <c:x val="0.17222222222222222"/>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F03-474A-919F-EA98994C0FD2}"/>
                </c:ext>
              </c:extLst>
            </c:dLbl>
            <c:numFmt formatCode="0.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zh-TW"/>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缺失統計!$H$32:$H$35</c:f>
              <c:strCache>
                <c:ptCount val="4"/>
                <c:pt idx="0">
                  <c:v>品質管理制度</c:v>
                </c:pt>
                <c:pt idx="1">
                  <c:v>施工品質</c:v>
                </c:pt>
                <c:pt idx="2">
                  <c:v>施工進度</c:v>
                </c:pt>
                <c:pt idx="3">
                  <c:v>規劃設計</c:v>
                </c:pt>
              </c:strCache>
            </c:strRef>
          </c:cat>
          <c:val>
            <c:numRef>
              <c:f>缺失統計!$I$32:$I$35</c:f>
              <c:numCache>
                <c:formatCode>General</c:formatCode>
                <c:ptCount val="4"/>
                <c:pt idx="0">
                  <c:v>106</c:v>
                </c:pt>
                <c:pt idx="1">
                  <c:v>77</c:v>
                </c:pt>
                <c:pt idx="2">
                  <c:v>2</c:v>
                </c:pt>
              </c:numCache>
            </c:numRef>
          </c:val>
          <c:extLst>
            <c:ext xmlns:c16="http://schemas.microsoft.com/office/drawing/2014/chart" uri="{C3380CC4-5D6E-409C-BE32-E72D297353CC}">
              <c16:uniqueId val="{00000008-DF03-474A-919F-EA98994C0FD2}"/>
            </c:ext>
          </c:extLst>
        </c:ser>
        <c:dLbls>
          <c:showLegendKey val="0"/>
          <c:showVal val="1"/>
          <c:showCatName val="0"/>
          <c:showSerName val="0"/>
          <c:showPercent val="0"/>
          <c:showBubbleSize val="0"/>
          <c:showLeaderLines val="1"/>
        </c:dLbls>
        <c:firstSliceAng val="60"/>
        <c:holeSize val="5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pPr>
      <a:endParaRPr lang="zh-TW"/>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品質管理制度</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'工作表1 (2)'!$C$3</c:f>
              <c:strCache>
                <c:ptCount val="1"/>
                <c:pt idx="0">
                  <c:v>110年</c:v>
                </c:pt>
              </c:strCache>
            </c:strRef>
          </c:tx>
          <c:spPr>
            <a:solidFill>
              <a:schemeClr val="accent1"/>
            </a:solidFill>
            <a:ln>
              <a:noFill/>
            </a:ln>
            <a:effectLst/>
          </c:spPr>
          <c:invertIfNegative val="0"/>
          <c:dLbls>
            <c:numFmt formatCode="#,##0.00_);[Red]\(#,##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(2)'!$B$4:$B$6</c:f>
              <c:strCache>
                <c:ptCount val="3"/>
                <c:pt idx="0">
                  <c:v>主辦機關</c:v>
                </c:pt>
                <c:pt idx="1">
                  <c:v>監造單位</c:v>
                </c:pt>
                <c:pt idx="2">
                  <c:v>承攬廠商</c:v>
                </c:pt>
              </c:strCache>
            </c:strRef>
          </c:cat>
          <c:val>
            <c:numRef>
              <c:f>'工作表1 (2)'!$C$4:$C$6</c:f>
              <c:numCache>
                <c:formatCode>General</c:formatCode>
                <c:ptCount val="3"/>
                <c:pt idx="0">
                  <c:v>1.1299999999999999</c:v>
                </c:pt>
                <c:pt idx="1">
                  <c:v>2.84</c:v>
                </c:pt>
                <c:pt idx="2">
                  <c:v>4.03</c:v>
                </c:pt>
              </c:numCache>
            </c:numRef>
          </c:val>
          <c:extLst>
            <c:ext xmlns:c16="http://schemas.microsoft.com/office/drawing/2014/chart" uri="{C3380CC4-5D6E-409C-BE32-E72D297353CC}">
              <c16:uniqueId val="{00000000-3E05-4B49-B842-017D67152E76}"/>
            </c:ext>
          </c:extLst>
        </c:ser>
        <c:ser>
          <c:idx val="1"/>
          <c:order val="1"/>
          <c:tx>
            <c:strRef>
              <c:f>'工作表1 (2)'!$D$3</c:f>
              <c:strCache>
                <c:ptCount val="1"/>
                <c:pt idx="0">
                  <c:v>111年</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(2)'!$B$4:$B$6</c:f>
              <c:strCache>
                <c:ptCount val="3"/>
                <c:pt idx="0">
                  <c:v>主辦機關</c:v>
                </c:pt>
                <c:pt idx="1">
                  <c:v>監造單位</c:v>
                </c:pt>
                <c:pt idx="2">
                  <c:v>承攬廠商</c:v>
                </c:pt>
              </c:strCache>
            </c:strRef>
          </c:cat>
          <c:val>
            <c:numRef>
              <c:f>'工作表1 (2)'!$D$4:$D$6</c:f>
              <c:numCache>
                <c:formatCode>0.00_);[Red]\(0.00\)</c:formatCode>
                <c:ptCount val="3"/>
                <c:pt idx="0">
                  <c:v>1.3777777777777778</c:v>
                </c:pt>
                <c:pt idx="1">
                  <c:v>3.8</c:v>
                </c:pt>
                <c:pt idx="2">
                  <c:v>4.2</c:v>
                </c:pt>
              </c:numCache>
            </c:numRef>
          </c:val>
          <c:extLst>
            <c:ext xmlns:c16="http://schemas.microsoft.com/office/drawing/2014/chart" uri="{C3380CC4-5D6E-409C-BE32-E72D297353CC}">
              <c16:uniqueId val="{00000001-3E05-4B49-B842-017D67152E76}"/>
            </c:ext>
          </c:extLst>
        </c:ser>
        <c:dLbls>
          <c:dLblPos val="outEnd"/>
          <c:showLegendKey val="0"/>
          <c:showVal val="1"/>
          <c:showCatName val="0"/>
          <c:showSerName val="0"/>
          <c:showPercent val="0"/>
          <c:showBubbleSize val="0"/>
        </c:dLbls>
        <c:gapWidth val="219"/>
        <c:overlap val="-27"/>
        <c:axId val="1509393168"/>
        <c:axId val="1509396912"/>
      </c:barChart>
      <c:catAx>
        <c:axId val="150939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TW"/>
          </a:p>
        </c:txPr>
        <c:crossAx val="1509396912"/>
        <c:crosses val="autoZero"/>
        <c:auto val="1"/>
        <c:lblAlgn val="ctr"/>
        <c:lblOffset val="100"/>
        <c:noMultiLvlLbl val="0"/>
      </c:catAx>
      <c:valAx>
        <c:axId val="1509396912"/>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0.00_);[Red]\(#,##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50939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施工品質</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'工作表1 (2)'!$C$3</c:f>
              <c:strCache>
                <c:ptCount val="1"/>
                <c:pt idx="0">
                  <c:v>110年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(2)'!$B$7:$B$9</c:f>
              <c:strCache>
                <c:ptCount val="3"/>
                <c:pt idx="0">
                  <c:v>強度I</c:v>
                </c:pt>
                <c:pt idx="1">
                  <c:v>強度II</c:v>
                </c:pt>
                <c:pt idx="2">
                  <c:v>安全</c:v>
                </c:pt>
              </c:strCache>
            </c:strRef>
          </c:cat>
          <c:val>
            <c:numRef>
              <c:f>'工作表1 (2)'!$C$7:$C$9</c:f>
              <c:numCache>
                <c:formatCode>General</c:formatCode>
                <c:ptCount val="3"/>
                <c:pt idx="0">
                  <c:v>5.63</c:v>
                </c:pt>
                <c:pt idx="1">
                  <c:v>0.69</c:v>
                </c:pt>
                <c:pt idx="2">
                  <c:v>1.91</c:v>
                </c:pt>
              </c:numCache>
            </c:numRef>
          </c:val>
          <c:extLst>
            <c:ext xmlns:c16="http://schemas.microsoft.com/office/drawing/2014/chart" uri="{C3380CC4-5D6E-409C-BE32-E72D297353CC}">
              <c16:uniqueId val="{00000000-35CC-4D9F-BE9D-AC147F225FEA}"/>
            </c:ext>
          </c:extLst>
        </c:ser>
        <c:ser>
          <c:idx val="1"/>
          <c:order val="1"/>
          <c:tx>
            <c:strRef>
              <c:f>'工作表1 (2)'!$D$3</c:f>
              <c:strCache>
                <c:ptCount val="1"/>
                <c:pt idx="0">
                  <c:v>111年</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(2)'!$B$7:$B$9</c:f>
              <c:strCache>
                <c:ptCount val="3"/>
                <c:pt idx="0">
                  <c:v>強度I</c:v>
                </c:pt>
                <c:pt idx="1">
                  <c:v>強度II</c:v>
                </c:pt>
                <c:pt idx="2">
                  <c:v>安全</c:v>
                </c:pt>
              </c:strCache>
            </c:strRef>
          </c:cat>
          <c:val>
            <c:numRef>
              <c:f>'工作表1 (2)'!$D$7:$D$9</c:f>
              <c:numCache>
                <c:formatCode>0.00_);[Red]\(0.00\)</c:formatCode>
                <c:ptCount val="3"/>
                <c:pt idx="0">
                  <c:v>5.4666666666666668</c:v>
                </c:pt>
                <c:pt idx="1">
                  <c:v>1.2444444444444445</c:v>
                </c:pt>
                <c:pt idx="2">
                  <c:v>2.2666666666666666</c:v>
                </c:pt>
              </c:numCache>
            </c:numRef>
          </c:val>
          <c:extLst>
            <c:ext xmlns:c16="http://schemas.microsoft.com/office/drawing/2014/chart" uri="{C3380CC4-5D6E-409C-BE32-E72D297353CC}">
              <c16:uniqueId val="{00000001-35CC-4D9F-BE9D-AC147F225FEA}"/>
            </c:ext>
          </c:extLst>
        </c:ser>
        <c:dLbls>
          <c:dLblPos val="outEnd"/>
          <c:showLegendKey val="0"/>
          <c:showVal val="1"/>
          <c:showCatName val="0"/>
          <c:showSerName val="0"/>
          <c:showPercent val="0"/>
          <c:showBubbleSize val="0"/>
        </c:dLbls>
        <c:gapWidth val="219"/>
        <c:overlap val="-27"/>
        <c:axId val="1509393168"/>
        <c:axId val="1509396912"/>
      </c:barChart>
      <c:catAx>
        <c:axId val="150939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TW"/>
          </a:p>
        </c:txPr>
        <c:crossAx val="1509396912"/>
        <c:crosses val="autoZero"/>
        <c:auto val="1"/>
        <c:lblAlgn val="ctr"/>
        <c:lblOffset val="100"/>
        <c:noMultiLvlLbl val="0"/>
      </c:catAx>
      <c:valAx>
        <c:axId val="1509396912"/>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0.00_);[Red]\(#,##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50939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品質管理制度</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'工作表1 (2)'!$C$3</c:f>
              <c:strCache>
                <c:ptCount val="1"/>
                <c:pt idx="0">
                  <c:v>110年</c:v>
                </c:pt>
              </c:strCache>
            </c:strRef>
          </c:tx>
          <c:spPr>
            <a:solidFill>
              <a:schemeClr val="accent1"/>
            </a:solidFill>
            <a:ln>
              <a:noFill/>
            </a:ln>
            <a:effectLst/>
          </c:spPr>
          <c:invertIfNegative val="0"/>
          <c:dLbls>
            <c:numFmt formatCode="#,##0.00_);[Red]\(#,##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(2)'!$B$15:$B$17</c:f>
              <c:strCache>
                <c:ptCount val="3"/>
                <c:pt idx="0">
                  <c:v>主辦機關</c:v>
                </c:pt>
                <c:pt idx="1">
                  <c:v>監造單位</c:v>
                </c:pt>
                <c:pt idx="2">
                  <c:v>承攬廠商</c:v>
                </c:pt>
              </c:strCache>
            </c:strRef>
          </c:cat>
          <c:val>
            <c:numRef>
              <c:f>'工作表1 (2)'!$C$15:$C$17</c:f>
              <c:numCache>
                <c:formatCode>0.00_);[Red]\(0.00\)</c:formatCode>
                <c:ptCount val="3"/>
                <c:pt idx="0">
                  <c:v>1.33</c:v>
                </c:pt>
                <c:pt idx="1">
                  <c:v>4</c:v>
                </c:pt>
                <c:pt idx="2">
                  <c:v>3.5</c:v>
                </c:pt>
              </c:numCache>
            </c:numRef>
          </c:val>
          <c:extLst>
            <c:ext xmlns:c16="http://schemas.microsoft.com/office/drawing/2014/chart" uri="{C3380CC4-5D6E-409C-BE32-E72D297353CC}">
              <c16:uniqueId val="{00000000-B4A0-48E4-AE5F-B5DAAC40CB91}"/>
            </c:ext>
          </c:extLst>
        </c:ser>
        <c:ser>
          <c:idx val="1"/>
          <c:order val="1"/>
          <c:tx>
            <c:strRef>
              <c:f>'工作表1 (2)'!$D$3</c:f>
              <c:strCache>
                <c:ptCount val="1"/>
                <c:pt idx="0">
                  <c:v>111年</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(2)'!$B$15:$B$17</c:f>
              <c:strCache>
                <c:ptCount val="3"/>
                <c:pt idx="0">
                  <c:v>主辦機關</c:v>
                </c:pt>
                <c:pt idx="1">
                  <c:v>監造單位</c:v>
                </c:pt>
                <c:pt idx="2">
                  <c:v>承攬廠商</c:v>
                </c:pt>
              </c:strCache>
            </c:strRef>
          </c:cat>
          <c:val>
            <c:numRef>
              <c:f>'工作表1 (2)'!$D$15:$D$17</c:f>
              <c:numCache>
                <c:formatCode>0.00_);[Red]\(0.00\)</c:formatCode>
                <c:ptCount val="3"/>
                <c:pt idx="0">
                  <c:v>1.04</c:v>
                </c:pt>
                <c:pt idx="1">
                  <c:v>3.36</c:v>
                </c:pt>
                <c:pt idx="2">
                  <c:v>4</c:v>
                </c:pt>
              </c:numCache>
            </c:numRef>
          </c:val>
          <c:extLst>
            <c:ext xmlns:c16="http://schemas.microsoft.com/office/drawing/2014/chart" uri="{C3380CC4-5D6E-409C-BE32-E72D297353CC}">
              <c16:uniqueId val="{00000001-B4A0-48E4-AE5F-B5DAAC40CB91}"/>
            </c:ext>
          </c:extLst>
        </c:ser>
        <c:dLbls>
          <c:dLblPos val="outEnd"/>
          <c:showLegendKey val="0"/>
          <c:showVal val="1"/>
          <c:showCatName val="0"/>
          <c:showSerName val="0"/>
          <c:showPercent val="0"/>
          <c:showBubbleSize val="0"/>
        </c:dLbls>
        <c:gapWidth val="219"/>
        <c:overlap val="-27"/>
        <c:axId val="1509393168"/>
        <c:axId val="1509396912"/>
      </c:barChart>
      <c:catAx>
        <c:axId val="150939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TW"/>
          </a:p>
        </c:txPr>
        <c:crossAx val="1509396912"/>
        <c:crosses val="autoZero"/>
        <c:auto val="1"/>
        <c:lblAlgn val="ctr"/>
        <c:lblOffset val="100"/>
        <c:noMultiLvlLbl val="0"/>
      </c:catAx>
      <c:valAx>
        <c:axId val="1509396912"/>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0.00_);[Red]\(#,##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50939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施工品質</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'工作表1 (2)'!$C$3</c:f>
              <c:strCache>
                <c:ptCount val="1"/>
                <c:pt idx="0">
                  <c:v>110年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(2)'!$B$18:$B$20</c:f>
              <c:strCache>
                <c:ptCount val="3"/>
                <c:pt idx="0">
                  <c:v>強度I</c:v>
                </c:pt>
                <c:pt idx="1">
                  <c:v>強度II</c:v>
                </c:pt>
                <c:pt idx="2">
                  <c:v>安全</c:v>
                </c:pt>
              </c:strCache>
            </c:strRef>
          </c:cat>
          <c:val>
            <c:numRef>
              <c:f>'工作表1 (2)'!$C$18:$C$20</c:f>
              <c:numCache>
                <c:formatCode>0.00_);[Red]\(0.00\)</c:formatCode>
                <c:ptCount val="3"/>
                <c:pt idx="0">
                  <c:v>4</c:v>
                </c:pt>
                <c:pt idx="1">
                  <c:v>0.57999999999999996</c:v>
                </c:pt>
                <c:pt idx="2">
                  <c:v>1.83</c:v>
                </c:pt>
              </c:numCache>
            </c:numRef>
          </c:val>
          <c:extLst>
            <c:ext xmlns:c16="http://schemas.microsoft.com/office/drawing/2014/chart" uri="{C3380CC4-5D6E-409C-BE32-E72D297353CC}">
              <c16:uniqueId val="{00000000-E2F4-4130-8943-F732F7D213E8}"/>
            </c:ext>
          </c:extLst>
        </c:ser>
        <c:ser>
          <c:idx val="1"/>
          <c:order val="1"/>
          <c:tx>
            <c:strRef>
              <c:f>'工作表1 (2)'!$D$3</c:f>
              <c:strCache>
                <c:ptCount val="1"/>
                <c:pt idx="0">
                  <c:v>111年</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 (2)'!$B$18:$B$20</c:f>
              <c:strCache>
                <c:ptCount val="3"/>
                <c:pt idx="0">
                  <c:v>強度I</c:v>
                </c:pt>
                <c:pt idx="1">
                  <c:v>強度II</c:v>
                </c:pt>
                <c:pt idx="2">
                  <c:v>安全</c:v>
                </c:pt>
              </c:strCache>
            </c:strRef>
          </c:cat>
          <c:val>
            <c:numRef>
              <c:f>'工作表1 (2)'!$D$18:$D$20</c:f>
              <c:numCache>
                <c:formatCode>0.00_);[Red]\(0.00\)</c:formatCode>
                <c:ptCount val="3"/>
                <c:pt idx="0">
                  <c:v>3.71</c:v>
                </c:pt>
                <c:pt idx="1">
                  <c:v>0.5</c:v>
                </c:pt>
                <c:pt idx="2">
                  <c:v>1.32</c:v>
                </c:pt>
              </c:numCache>
            </c:numRef>
          </c:val>
          <c:extLst>
            <c:ext xmlns:c16="http://schemas.microsoft.com/office/drawing/2014/chart" uri="{C3380CC4-5D6E-409C-BE32-E72D297353CC}">
              <c16:uniqueId val="{00000001-E2F4-4130-8943-F732F7D213E8}"/>
            </c:ext>
          </c:extLst>
        </c:ser>
        <c:dLbls>
          <c:dLblPos val="outEnd"/>
          <c:showLegendKey val="0"/>
          <c:showVal val="1"/>
          <c:showCatName val="0"/>
          <c:showSerName val="0"/>
          <c:showPercent val="0"/>
          <c:showBubbleSize val="0"/>
        </c:dLbls>
        <c:gapWidth val="219"/>
        <c:overlap val="-27"/>
        <c:axId val="1509393168"/>
        <c:axId val="1509396912"/>
      </c:barChart>
      <c:catAx>
        <c:axId val="150939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TW"/>
          </a:p>
        </c:txPr>
        <c:crossAx val="1509396912"/>
        <c:crosses val="autoZero"/>
        <c:auto val="1"/>
        <c:lblAlgn val="ctr"/>
        <c:lblOffset val="100"/>
        <c:noMultiLvlLbl val="0"/>
      </c:catAx>
      <c:valAx>
        <c:axId val="1509396912"/>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0.00_);[Red]\(#,##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50939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TW" sz="1800" b="0" i="0" baseline="0" dirty="0">
                <a:effectLst/>
              </a:rPr>
              <a:t>111</a:t>
            </a:r>
            <a:r>
              <a:rPr lang="zh-TW" altLang="zh-TW" sz="1800" b="0" i="0" baseline="0" dirty="0">
                <a:effectLst/>
              </a:rPr>
              <a:t>年度</a:t>
            </a:r>
            <a:r>
              <a:rPr lang="zh-TW" altLang="en-US" sz="1800" b="0" i="0" baseline="0" dirty="0">
                <a:effectLst/>
              </a:rPr>
              <a:t>工程督導</a:t>
            </a:r>
            <a:r>
              <a:rPr lang="zh-TW" altLang="zh-TW" sz="1800" b="0" i="0" baseline="0" dirty="0">
                <a:effectLst/>
              </a:rPr>
              <a:t>前</a:t>
            </a:r>
            <a:r>
              <a:rPr lang="en-US" altLang="zh-TW" sz="1800" b="0" i="0" baseline="0" dirty="0">
                <a:effectLst/>
              </a:rPr>
              <a:t>20</a:t>
            </a:r>
            <a:r>
              <a:rPr lang="zh-TW" altLang="zh-TW" sz="1800" b="0" i="0" baseline="0" dirty="0">
                <a:effectLst/>
              </a:rPr>
              <a:t>項缺失統計</a:t>
            </a:r>
            <a:endParaRPr lang="zh-TW" altLang="zh-TW"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1"/>
          <c:order val="0"/>
          <c:spPr>
            <a:solidFill>
              <a:schemeClr val="accent2"/>
            </a:solidFill>
            <a:ln>
              <a:noFill/>
            </a:ln>
            <a:effectLst/>
          </c:spPr>
          <c:invertIfNegative val="0"/>
          <c:cat>
            <c:strRef>
              <c:f>缺失統計!$AC$4:$AC$23</c:f>
              <c:strCache>
                <c:ptCount val="20"/>
                <c:pt idx="0">
                  <c:v>4.03.04</c:v>
                </c:pt>
                <c:pt idx="1">
                  <c:v>4.02.03.04</c:v>
                </c:pt>
                <c:pt idx="2">
                  <c:v>4.01.06</c:v>
                </c:pt>
                <c:pt idx="3">
                  <c:v>5.01.01</c:v>
                </c:pt>
                <c:pt idx="4">
                  <c:v>5.10.99</c:v>
                </c:pt>
                <c:pt idx="5">
                  <c:v>4.03.05</c:v>
                </c:pt>
                <c:pt idx="6">
                  <c:v>4.01.99</c:v>
                </c:pt>
                <c:pt idx="7">
                  <c:v>5.01.99</c:v>
                </c:pt>
                <c:pt idx="8">
                  <c:v>5.14.99</c:v>
                </c:pt>
                <c:pt idx="9">
                  <c:v>4.02.01.05</c:v>
                </c:pt>
                <c:pt idx="10">
                  <c:v>4.02.99</c:v>
                </c:pt>
                <c:pt idx="11">
                  <c:v>4.03.03</c:v>
                </c:pt>
                <c:pt idx="12">
                  <c:v>4.02.01.10</c:v>
                </c:pt>
                <c:pt idx="13">
                  <c:v>4.03.02.04</c:v>
                </c:pt>
                <c:pt idx="14">
                  <c:v>5.01.02</c:v>
                </c:pt>
                <c:pt idx="15">
                  <c:v>4.03.99</c:v>
                </c:pt>
                <c:pt idx="16">
                  <c:v>5.01.04</c:v>
                </c:pt>
                <c:pt idx="17">
                  <c:v>5.01.05</c:v>
                </c:pt>
                <c:pt idx="18">
                  <c:v>4.02.03.05</c:v>
                </c:pt>
                <c:pt idx="19">
                  <c:v>4.03.06</c:v>
                </c:pt>
              </c:strCache>
            </c:strRef>
          </c:cat>
          <c:val>
            <c:numRef>
              <c:f>缺失統計!$AE$4:$AE$23</c:f>
              <c:numCache>
                <c:formatCode>0.0%</c:formatCode>
                <c:ptCount val="20"/>
                <c:pt idx="0">
                  <c:v>0.85964912280701755</c:v>
                </c:pt>
                <c:pt idx="1">
                  <c:v>0.78947368421052633</c:v>
                </c:pt>
                <c:pt idx="2">
                  <c:v>0.47368421052631576</c:v>
                </c:pt>
                <c:pt idx="3">
                  <c:v>0.47368421052631576</c:v>
                </c:pt>
                <c:pt idx="4">
                  <c:v>0.42105263157894735</c:v>
                </c:pt>
                <c:pt idx="5">
                  <c:v>0.40350877192982454</c:v>
                </c:pt>
                <c:pt idx="6">
                  <c:v>0.40350877192982454</c:v>
                </c:pt>
                <c:pt idx="7">
                  <c:v>0.38596491228070173</c:v>
                </c:pt>
                <c:pt idx="8">
                  <c:v>0.38596491228070173</c:v>
                </c:pt>
                <c:pt idx="9">
                  <c:v>0.38596491228070173</c:v>
                </c:pt>
                <c:pt idx="10">
                  <c:v>0.38596491228070173</c:v>
                </c:pt>
                <c:pt idx="11">
                  <c:v>0.38596491228070173</c:v>
                </c:pt>
                <c:pt idx="12">
                  <c:v>0.36842105263157893</c:v>
                </c:pt>
                <c:pt idx="13">
                  <c:v>0.35087719298245612</c:v>
                </c:pt>
                <c:pt idx="14">
                  <c:v>0.35087719298245612</c:v>
                </c:pt>
                <c:pt idx="15">
                  <c:v>0.31578947368421051</c:v>
                </c:pt>
                <c:pt idx="16">
                  <c:v>0.31578947368421051</c:v>
                </c:pt>
                <c:pt idx="17">
                  <c:v>0.31578947368421051</c:v>
                </c:pt>
                <c:pt idx="18">
                  <c:v>0.2982456140350877</c:v>
                </c:pt>
                <c:pt idx="19">
                  <c:v>0.2982456140350877</c:v>
                </c:pt>
              </c:numCache>
            </c:numRef>
          </c:val>
          <c:extLst>
            <c:ext xmlns:c16="http://schemas.microsoft.com/office/drawing/2014/chart" uri="{C3380CC4-5D6E-409C-BE32-E72D297353CC}">
              <c16:uniqueId val="{00000000-BCDA-4CC3-992B-4181FB5A2D34}"/>
            </c:ext>
          </c:extLst>
        </c:ser>
        <c:dLbls>
          <c:showLegendKey val="0"/>
          <c:showVal val="0"/>
          <c:showCatName val="0"/>
          <c:showSerName val="0"/>
          <c:showPercent val="0"/>
          <c:showBubbleSize val="0"/>
        </c:dLbls>
        <c:gapWidth val="219"/>
        <c:overlap val="-27"/>
        <c:axId val="1102310128"/>
        <c:axId val="1102316784"/>
      </c:barChart>
      <c:catAx>
        <c:axId val="110231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102316784"/>
        <c:crosses val="autoZero"/>
        <c:auto val="1"/>
        <c:lblAlgn val="ctr"/>
        <c:lblOffset val="100"/>
        <c:noMultiLvlLbl val="0"/>
      </c:catAx>
      <c:valAx>
        <c:axId val="1102316784"/>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102310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4.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0CD7E-CC9C-447A-B441-A963984593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43F52714-40D4-484B-A1AC-16B6EF55797D}">
      <dgm:prSet phldrT="[文字]" custT="1"/>
      <dgm:spPr/>
      <dgm:t>
        <a:bodyPr/>
        <a:lstStyle/>
        <a:p>
          <a:r>
            <a:rPr lang="zh-TW" altLang="en-US" sz="1600" b="1" dirty="0"/>
            <a:t>目標</a:t>
          </a:r>
        </a:p>
      </dgm:t>
    </dgm:pt>
    <dgm:pt modelId="{24F7F451-E7CA-49C6-88AD-BF4778C56431}" type="parTrans" cxnId="{EA497F81-537C-460E-B9AE-EEE3445E5E41}">
      <dgm:prSet/>
      <dgm:spPr/>
      <dgm:t>
        <a:bodyPr/>
        <a:lstStyle/>
        <a:p>
          <a:endParaRPr lang="zh-TW" altLang="en-US" sz="1600"/>
        </a:p>
      </dgm:t>
    </dgm:pt>
    <dgm:pt modelId="{9CD7E47A-035A-4F66-B511-6154D7D67528}" type="sibTrans" cxnId="{EA497F81-537C-460E-B9AE-EEE3445E5E41}">
      <dgm:prSet/>
      <dgm:spPr/>
      <dgm:t>
        <a:bodyPr/>
        <a:lstStyle/>
        <a:p>
          <a:endParaRPr lang="zh-TW" altLang="en-US" sz="1600"/>
        </a:p>
      </dgm:t>
    </dgm:pt>
    <dgm:pt modelId="{C739534E-17AA-4804-B895-A45B10D739BB}">
      <dgm:prSet phldrT="[文字]" custT="1"/>
      <dgm:spPr/>
      <dgm:t>
        <a:bodyPr/>
        <a:lstStyle/>
        <a:p>
          <a:r>
            <a:rPr lang="zh-TW" altLang="en-US" sz="1600" b="1" dirty="0"/>
            <a:t>實施</a:t>
          </a:r>
        </a:p>
      </dgm:t>
    </dgm:pt>
    <dgm:pt modelId="{A615E7DC-818D-41F7-B14F-3A7287934FDB}" type="parTrans" cxnId="{88C2C560-7EF4-4D62-B984-E6126402BEF0}">
      <dgm:prSet/>
      <dgm:spPr/>
      <dgm:t>
        <a:bodyPr/>
        <a:lstStyle/>
        <a:p>
          <a:endParaRPr lang="zh-TW" altLang="en-US" sz="1600"/>
        </a:p>
      </dgm:t>
    </dgm:pt>
    <dgm:pt modelId="{C9EDB22E-E300-4C11-8515-9BB18EB70064}" type="sibTrans" cxnId="{88C2C560-7EF4-4D62-B984-E6126402BEF0}">
      <dgm:prSet/>
      <dgm:spPr/>
      <dgm:t>
        <a:bodyPr/>
        <a:lstStyle/>
        <a:p>
          <a:endParaRPr lang="zh-TW" altLang="en-US" sz="1600"/>
        </a:p>
      </dgm:t>
    </dgm:pt>
    <dgm:pt modelId="{FA7E6F38-1250-425D-A43A-34506DE22006}">
      <dgm:prSet phldrT="[文字]" custT="1"/>
      <dgm:spPr/>
      <dgm:t>
        <a:bodyPr/>
        <a:lstStyle/>
        <a:p>
          <a:r>
            <a:rPr lang="zh-TW" altLang="en-US" sz="1600" b="1" dirty="0"/>
            <a:t>目標值</a:t>
          </a:r>
          <a:r>
            <a:rPr lang="en-US" altLang="zh-TW" sz="1600" b="1" dirty="0"/>
            <a:t>(</a:t>
          </a:r>
          <a:r>
            <a:rPr lang="zh-TW" altLang="en-US" sz="1600" b="1" dirty="0"/>
            <a:t>或預期效益</a:t>
          </a:r>
          <a:r>
            <a:rPr lang="en-US" altLang="zh-TW" sz="1600" b="1" dirty="0"/>
            <a:t>)</a:t>
          </a:r>
          <a:endParaRPr lang="zh-TW" altLang="en-US" sz="1600" b="1" dirty="0"/>
        </a:p>
      </dgm:t>
    </dgm:pt>
    <dgm:pt modelId="{1918FE1D-10BD-4C06-87B2-E80D7EB40A02}" type="parTrans" cxnId="{1BC22D8C-25FE-4176-9603-E6FAA9AB6E4A}">
      <dgm:prSet/>
      <dgm:spPr/>
      <dgm:t>
        <a:bodyPr/>
        <a:lstStyle/>
        <a:p>
          <a:endParaRPr lang="zh-TW" altLang="en-US" sz="1600"/>
        </a:p>
      </dgm:t>
    </dgm:pt>
    <dgm:pt modelId="{9DC42CD1-5ACB-4D62-BF45-86430006B158}" type="sibTrans" cxnId="{1BC22D8C-25FE-4176-9603-E6FAA9AB6E4A}">
      <dgm:prSet/>
      <dgm:spPr/>
      <dgm:t>
        <a:bodyPr/>
        <a:lstStyle/>
        <a:p>
          <a:endParaRPr lang="zh-TW" altLang="en-US" sz="1600"/>
        </a:p>
      </dgm:t>
    </dgm:pt>
    <dgm:pt modelId="{2E8BCB46-289A-4547-9382-C846F1BC30CD}">
      <dgm:prSet custT="1"/>
      <dgm:spPr/>
      <dgm:t>
        <a:bodyPr/>
        <a:lstStyle/>
        <a:p>
          <a:r>
            <a:rPr lang="zh-TW" sz="1400" dirty="0"/>
            <a:t>辦理農田水利設施更新改善，維護農田灌溉排水功能，穩定灌溉水源，減少輸漏水損失</a:t>
          </a:r>
          <a:r>
            <a:rPr lang="zh-TW" altLang="en-US" sz="1400" dirty="0"/>
            <a:t>。</a:t>
          </a:r>
        </a:p>
      </dgm:t>
    </dgm:pt>
    <dgm:pt modelId="{B0B84AFE-5AD0-4B35-BB73-90C561ED8F76}" type="parTrans" cxnId="{D32AE6CA-C09F-4B2F-A322-4847A4734193}">
      <dgm:prSet/>
      <dgm:spPr/>
      <dgm:t>
        <a:bodyPr/>
        <a:lstStyle/>
        <a:p>
          <a:endParaRPr lang="zh-TW" altLang="en-US" sz="1600"/>
        </a:p>
      </dgm:t>
    </dgm:pt>
    <dgm:pt modelId="{E0DA5A1A-5DC2-4F46-838B-9CF91BD4EEAB}" type="sibTrans" cxnId="{D32AE6CA-C09F-4B2F-A322-4847A4734193}">
      <dgm:prSet/>
      <dgm:spPr/>
      <dgm:t>
        <a:bodyPr/>
        <a:lstStyle/>
        <a:p>
          <a:endParaRPr lang="zh-TW" altLang="en-US" sz="1600"/>
        </a:p>
      </dgm:t>
    </dgm:pt>
    <dgm:pt modelId="{003DE82E-8B0B-4E77-9B99-E8B4770B5AB4}">
      <dgm:prSet custT="1"/>
      <dgm:spPr/>
      <dgm:t>
        <a:bodyPr/>
        <a:lstStyle/>
        <a:p>
          <a:r>
            <a:rPr lang="zh-TW" altLang="en-US" sz="1400" dirty="0"/>
            <a:t>辦理</a:t>
          </a:r>
          <a:r>
            <a:rPr lang="zh-TW" sz="1400" dirty="0"/>
            <a:t>前瞻基礎建設計畫之農田排水改善</a:t>
          </a:r>
          <a:r>
            <a:rPr lang="zh-TW" altLang="en-US" sz="1400" dirty="0"/>
            <a:t>，</a:t>
          </a:r>
          <a:r>
            <a:rPr lang="zh-TW" sz="1400" dirty="0"/>
            <a:t>降低</a:t>
          </a:r>
          <a:r>
            <a:rPr lang="zh-TW" altLang="en-US" sz="1400" dirty="0"/>
            <a:t>農田</a:t>
          </a:r>
          <a:r>
            <a:rPr lang="zh-TW" sz="1400" dirty="0"/>
            <a:t>淹水面積</a:t>
          </a:r>
          <a:r>
            <a:rPr lang="zh-TW" altLang="en-US" sz="1400" dirty="0"/>
            <a:t>。</a:t>
          </a:r>
        </a:p>
      </dgm:t>
    </dgm:pt>
    <dgm:pt modelId="{38268826-0B54-4538-8E7C-7EFC913466E3}" type="parTrans" cxnId="{BC36BBC9-7E5B-4E78-8B78-2DB2FE1619B2}">
      <dgm:prSet/>
      <dgm:spPr/>
      <dgm:t>
        <a:bodyPr/>
        <a:lstStyle/>
        <a:p>
          <a:endParaRPr lang="zh-TW" altLang="en-US" sz="1600"/>
        </a:p>
      </dgm:t>
    </dgm:pt>
    <dgm:pt modelId="{24F59340-B2FE-4308-BC55-CF979B5A1124}" type="sibTrans" cxnId="{BC36BBC9-7E5B-4E78-8B78-2DB2FE1619B2}">
      <dgm:prSet/>
      <dgm:spPr/>
      <dgm:t>
        <a:bodyPr/>
        <a:lstStyle/>
        <a:p>
          <a:endParaRPr lang="zh-TW" altLang="en-US" sz="1600"/>
        </a:p>
      </dgm:t>
    </dgm:pt>
    <dgm:pt modelId="{17493E8E-19E5-4794-BF62-29D6CF4FDEA9}">
      <dgm:prSet custT="1"/>
      <dgm:spPr/>
      <dgm:t>
        <a:bodyPr/>
        <a:lstStyle/>
        <a:p>
          <a:r>
            <a:rPr lang="zh-TW" altLang="en-US" sz="1600" dirty="0"/>
            <a:t>撥充各管理處基金辦理工程改善</a:t>
          </a:r>
        </a:p>
      </dgm:t>
    </dgm:pt>
    <dgm:pt modelId="{1741FDEB-EE93-4E8E-A721-5E0CB06FC0EB}" type="parTrans" cxnId="{FCED4898-E2B9-4016-859B-E096C54BEA45}">
      <dgm:prSet/>
      <dgm:spPr/>
      <dgm:t>
        <a:bodyPr/>
        <a:lstStyle/>
        <a:p>
          <a:endParaRPr lang="zh-TW" altLang="en-US" sz="1600"/>
        </a:p>
      </dgm:t>
    </dgm:pt>
    <dgm:pt modelId="{82AF554E-B8A4-4D4F-8D80-13A91E3C7220}" type="sibTrans" cxnId="{FCED4898-E2B9-4016-859B-E096C54BEA45}">
      <dgm:prSet/>
      <dgm:spPr/>
      <dgm:t>
        <a:bodyPr/>
        <a:lstStyle/>
        <a:p>
          <a:endParaRPr lang="zh-TW" altLang="en-US" sz="1600"/>
        </a:p>
      </dgm:t>
    </dgm:pt>
    <dgm:pt modelId="{3B74869A-D752-46F2-A368-39C0F61398D3}">
      <dgm:prSet phldrT="[文字]" custT="1"/>
      <dgm:spPr/>
      <dgm:t>
        <a:bodyPr/>
        <a:lstStyle/>
        <a:p>
          <a:r>
            <a:rPr lang="en-US" altLang="en-US" sz="1600" b="1" dirty="0"/>
            <a:t>111</a:t>
          </a:r>
          <a:r>
            <a:rPr lang="zh-TW" altLang="en-US" sz="1600" b="1" dirty="0"/>
            <a:t>年度農田水利建設辦理方式</a:t>
          </a:r>
        </a:p>
      </dgm:t>
    </dgm:pt>
    <dgm:pt modelId="{3662D51D-5CF5-457F-9949-4687A154E74A}" type="parTrans" cxnId="{E3F026A1-BB8C-46B4-A3DC-DC6E5BDF3F37}">
      <dgm:prSet/>
      <dgm:spPr/>
      <dgm:t>
        <a:bodyPr/>
        <a:lstStyle/>
        <a:p>
          <a:endParaRPr lang="zh-TW" altLang="en-US" sz="1600"/>
        </a:p>
      </dgm:t>
    </dgm:pt>
    <dgm:pt modelId="{0A1D7EA6-F31E-4131-B677-3EB7E9CA36D9}" type="sibTrans" cxnId="{E3F026A1-BB8C-46B4-A3DC-DC6E5BDF3F37}">
      <dgm:prSet/>
      <dgm:spPr/>
      <dgm:t>
        <a:bodyPr/>
        <a:lstStyle/>
        <a:p>
          <a:endParaRPr lang="zh-TW" altLang="en-US" sz="1600"/>
        </a:p>
      </dgm:t>
    </dgm:pt>
    <dgm:pt modelId="{94D21CBF-C0F2-406B-9C25-CB1344D61CDF}">
      <dgm:prSet custT="1"/>
      <dgm:spPr/>
      <dgm:t>
        <a:bodyPr/>
        <a:lstStyle/>
        <a:p>
          <a:r>
            <a:rPr lang="zh-TW" sz="1400" dirty="0"/>
            <a:t>完成灌溉排水渠道更新改善</a:t>
          </a:r>
          <a:r>
            <a:rPr lang="en-US" sz="1400" dirty="0"/>
            <a:t>206</a:t>
          </a:r>
          <a:r>
            <a:rPr lang="zh-TW" sz="1400" dirty="0"/>
            <a:t>公里</a:t>
          </a:r>
          <a:endParaRPr lang="zh-TW" altLang="en-US" sz="1400" b="0" dirty="0">
            <a:solidFill>
              <a:schemeClr val="tx1"/>
            </a:solidFill>
          </a:endParaRPr>
        </a:p>
      </dgm:t>
    </dgm:pt>
    <dgm:pt modelId="{A7CBDB8A-4D46-4CFC-8875-AE57C1AACE6A}" type="parTrans" cxnId="{68C4FE58-ADCC-4D85-AD67-C04EE02DD565}">
      <dgm:prSet/>
      <dgm:spPr/>
      <dgm:t>
        <a:bodyPr/>
        <a:lstStyle/>
        <a:p>
          <a:endParaRPr lang="zh-TW" altLang="en-US" sz="1600"/>
        </a:p>
      </dgm:t>
    </dgm:pt>
    <dgm:pt modelId="{E507A9B7-ECF7-474A-8F75-28A6145D0ADB}" type="sibTrans" cxnId="{68C4FE58-ADCC-4D85-AD67-C04EE02DD565}">
      <dgm:prSet/>
      <dgm:spPr/>
      <dgm:t>
        <a:bodyPr/>
        <a:lstStyle/>
        <a:p>
          <a:endParaRPr lang="zh-TW" altLang="en-US" sz="1600"/>
        </a:p>
      </dgm:t>
    </dgm:pt>
    <dgm:pt modelId="{D6DBE1BF-6051-4E7E-84C1-F55B0BAED670}">
      <dgm:prSet custT="1"/>
      <dgm:spPr/>
      <dgm:t>
        <a:bodyPr/>
        <a:lstStyle/>
        <a:p>
          <a:r>
            <a:rPr lang="zh-TW" sz="1400" dirty="0"/>
            <a:t>興辦重要灌溉工程及更新改善老舊農田水利設施，降低輸漏水損失。</a:t>
          </a:r>
          <a:endParaRPr lang="zh-TW" altLang="en-US" sz="1400" dirty="0"/>
        </a:p>
      </dgm:t>
    </dgm:pt>
    <dgm:pt modelId="{85590C28-607C-40A9-84F7-B367FA380D2E}" type="parTrans" cxnId="{DA730198-46A4-4970-AE5B-20E156167A73}">
      <dgm:prSet/>
      <dgm:spPr/>
      <dgm:t>
        <a:bodyPr/>
        <a:lstStyle/>
        <a:p>
          <a:endParaRPr lang="zh-TW" altLang="en-US"/>
        </a:p>
      </dgm:t>
    </dgm:pt>
    <dgm:pt modelId="{1929FFA8-CA30-45A7-9672-171E619BA84A}" type="sibTrans" cxnId="{DA730198-46A4-4970-AE5B-20E156167A73}">
      <dgm:prSet/>
      <dgm:spPr/>
      <dgm:t>
        <a:bodyPr/>
        <a:lstStyle/>
        <a:p>
          <a:endParaRPr lang="zh-TW" altLang="en-US"/>
        </a:p>
      </dgm:t>
    </dgm:pt>
    <dgm:pt modelId="{8411BA80-EB7C-4994-9521-E4295CF6D0A1}">
      <dgm:prSet custT="1"/>
      <dgm:spPr/>
      <dgm:t>
        <a:bodyPr/>
        <a:lstStyle/>
        <a:p>
          <a:r>
            <a:rPr lang="zh-TW" sz="1400" dirty="0"/>
            <a:t>提升作物產值為</a:t>
          </a:r>
          <a:r>
            <a:rPr lang="en-US" altLang="zh-TW" sz="1400" dirty="0"/>
            <a:t>7</a:t>
          </a:r>
          <a:r>
            <a:rPr lang="en-US" sz="1400" dirty="0"/>
            <a:t>,210</a:t>
          </a:r>
          <a:r>
            <a:rPr lang="zh-TW" sz="1400" dirty="0"/>
            <a:t>萬元</a:t>
          </a:r>
          <a:endParaRPr lang="zh-TW" altLang="en-US" sz="1400" b="0" dirty="0">
            <a:solidFill>
              <a:schemeClr val="tx1"/>
            </a:solidFill>
          </a:endParaRPr>
        </a:p>
      </dgm:t>
    </dgm:pt>
    <dgm:pt modelId="{F43596E3-5F72-40A4-B743-447856953EC1}" type="parTrans" cxnId="{CBA0A796-B066-44A0-B80E-690E2116D0BD}">
      <dgm:prSet/>
      <dgm:spPr/>
      <dgm:t>
        <a:bodyPr/>
        <a:lstStyle/>
        <a:p>
          <a:endParaRPr lang="zh-TW" altLang="en-US"/>
        </a:p>
      </dgm:t>
    </dgm:pt>
    <dgm:pt modelId="{D099053A-229E-462E-B7BB-1115BC46350E}" type="sibTrans" cxnId="{CBA0A796-B066-44A0-B80E-690E2116D0BD}">
      <dgm:prSet/>
      <dgm:spPr/>
      <dgm:t>
        <a:bodyPr/>
        <a:lstStyle/>
        <a:p>
          <a:endParaRPr lang="zh-TW" altLang="en-US"/>
        </a:p>
      </dgm:t>
    </dgm:pt>
    <dgm:pt modelId="{5EA65219-6E16-4D4B-921E-CB351DCDD130}">
      <dgm:prSet custT="1"/>
      <dgm:spPr/>
      <dgm:t>
        <a:bodyPr/>
        <a:lstStyle/>
        <a:p>
          <a:r>
            <a:rPr lang="zh-TW" altLang="en-US" sz="1400" dirty="0"/>
            <a:t>增設調蓄設施，提升農業用水使用效率。</a:t>
          </a:r>
        </a:p>
      </dgm:t>
    </dgm:pt>
    <dgm:pt modelId="{5896795C-8260-4F1F-A5C1-02B69EC41ABC}" type="parTrans" cxnId="{46713233-A268-4839-BC13-302377F7AB2B}">
      <dgm:prSet/>
      <dgm:spPr/>
      <dgm:t>
        <a:bodyPr/>
        <a:lstStyle/>
        <a:p>
          <a:endParaRPr lang="zh-TW" altLang="en-US"/>
        </a:p>
      </dgm:t>
    </dgm:pt>
    <dgm:pt modelId="{455622D5-4B1E-45C5-A83B-CF0323B6CF5F}" type="sibTrans" cxnId="{46713233-A268-4839-BC13-302377F7AB2B}">
      <dgm:prSet/>
      <dgm:spPr/>
      <dgm:t>
        <a:bodyPr/>
        <a:lstStyle/>
        <a:p>
          <a:endParaRPr lang="zh-TW" altLang="en-US"/>
        </a:p>
      </dgm:t>
    </dgm:pt>
    <dgm:pt modelId="{BED70E08-E130-482F-96BA-E8964EC461B0}" type="pres">
      <dgm:prSet presAssocID="{00F0CD7E-CC9C-447A-B441-A96398459301}" presName="linear" presStyleCnt="0">
        <dgm:presLayoutVars>
          <dgm:dir/>
          <dgm:animLvl val="lvl"/>
          <dgm:resizeHandles val="exact"/>
        </dgm:presLayoutVars>
      </dgm:prSet>
      <dgm:spPr/>
    </dgm:pt>
    <dgm:pt modelId="{A97BD706-3EC1-4EE4-86AD-3C89F2EFF745}" type="pres">
      <dgm:prSet presAssocID="{43F52714-40D4-484B-A1AC-16B6EF55797D}" presName="parentLin" presStyleCnt="0"/>
      <dgm:spPr/>
    </dgm:pt>
    <dgm:pt modelId="{2AA70ED7-EF96-4A08-AF12-110E3EB3F936}" type="pres">
      <dgm:prSet presAssocID="{43F52714-40D4-484B-A1AC-16B6EF55797D}" presName="parentLeftMargin" presStyleLbl="node1" presStyleIdx="0" presStyleCnt="4"/>
      <dgm:spPr/>
    </dgm:pt>
    <dgm:pt modelId="{B9025268-01DE-4D79-9AF8-9B63A45B1416}" type="pres">
      <dgm:prSet presAssocID="{43F52714-40D4-484B-A1AC-16B6EF55797D}" presName="parentText" presStyleLbl="node1" presStyleIdx="0" presStyleCnt="4" custScaleY="110865">
        <dgm:presLayoutVars>
          <dgm:chMax val="0"/>
          <dgm:bulletEnabled val="1"/>
        </dgm:presLayoutVars>
      </dgm:prSet>
      <dgm:spPr/>
    </dgm:pt>
    <dgm:pt modelId="{A2BC120D-E409-44C3-80CF-303A719621B5}" type="pres">
      <dgm:prSet presAssocID="{43F52714-40D4-484B-A1AC-16B6EF55797D}" presName="negativeSpace" presStyleCnt="0"/>
      <dgm:spPr/>
    </dgm:pt>
    <dgm:pt modelId="{5048C7ED-77A9-477F-9619-6970FB4B074F}" type="pres">
      <dgm:prSet presAssocID="{43F52714-40D4-484B-A1AC-16B6EF55797D}" presName="childText" presStyleLbl="conFgAcc1" presStyleIdx="0" presStyleCnt="4">
        <dgm:presLayoutVars>
          <dgm:bulletEnabled val="1"/>
        </dgm:presLayoutVars>
      </dgm:prSet>
      <dgm:spPr/>
    </dgm:pt>
    <dgm:pt modelId="{E1FE516A-CDD3-4A20-936E-93409857895C}" type="pres">
      <dgm:prSet presAssocID="{9CD7E47A-035A-4F66-B511-6154D7D67528}" presName="spaceBetweenRectangles" presStyleCnt="0"/>
      <dgm:spPr/>
    </dgm:pt>
    <dgm:pt modelId="{D1D0574D-2284-4E12-8F7A-7039B777A613}" type="pres">
      <dgm:prSet presAssocID="{C739534E-17AA-4804-B895-A45B10D739BB}" presName="parentLin" presStyleCnt="0"/>
      <dgm:spPr/>
    </dgm:pt>
    <dgm:pt modelId="{98F8BAB1-5A55-47F6-B63A-EDE0EB6004FC}" type="pres">
      <dgm:prSet presAssocID="{C739534E-17AA-4804-B895-A45B10D739BB}" presName="parentLeftMargin" presStyleLbl="node1" presStyleIdx="0" presStyleCnt="4"/>
      <dgm:spPr/>
    </dgm:pt>
    <dgm:pt modelId="{358D7C03-CDC1-4CBB-9C08-3526E7EAC3CE}" type="pres">
      <dgm:prSet presAssocID="{C739534E-17AA-4804-B895-A45B10D739BB}" presName="parentText" presStyleLbl="node1" presStyleIdx="1" presStyleCnt="4" custScaleY="110865">
        <dgm:presLayoutVars>
          <dgm:chMax val="0"/>
          <dgm:bulletEnabled val="1"/>
        </dgm:presLayoutVars>
      </dgm:prSet>
      <dgm:spPr/>
    </dgm:pt>
    <dgm:pt modelId="{84C1E8A3-80D6-43E2-A83F-27222BC8C444}" type="pres">
      <dgm:prSet presAssocID="{C739534E-17AA-4804-B895-A45B10D739BB}" presName="negativeSpace" presStyleCnt="0"/>
      <dgm:spPr/>
    </dgm:pt>
    <dgm:pt modelId="{30858AFD-0A5A-4325-989A-37235C06EA5A}" type="pres">
      <dgm:prSet presAssocID="{C739534E-17AA-4804-B895-A45B10D739BB}" presName="childText" presStyleLbl="conFgAcc1" presStyleIdx="1" presStyleCnt="4">
        <dgm:presLayoutVars>
          <dgm:bulletEnabled val="1"/>
        </dgm:presLayoutVars>
      </dgm:prSet>
      <dgm:spPr/>
    </dgm:pt>
    <dgm:pt modelId="{317E5D3A-6C65-4796-977D-81C2684E3088}" type="pres">
      <dgm:prSet presAssocID="{C9EDB22E-E300-4C11-8515-9BB18EB70064}" presName="spaceBetweenRectangles" presStyleCnt="0"/>
      <dgm:spPr/>
    </dgm:pt>
    <dgm:pt modelId="{09F7C97E-8A67-4E2A-9A92-93D36C8744F2}" type="pres">
      <dgm:prSet presAssocID="{FA7E6F38-1250-425D-A43A-34506DE22006}" presName="parentLin" presStyleCnt="0"/>
      <dgm:spPr/>
    </dgm:pt>
    <dgm:pt modelId="{AEE66980-4951-4AC9-BC2A-1A035E7A8CD0}" type="pres">
      <dgm:prSet presAssocID="{FA7E6F38-1250-425D-A43A-34506DE22006}" presName="parentLeftMargin" presStyleLbl="node1" presStyleIdx="1" presStyleCnt="4"/>
      <dgm:spPr/>
    </dgm:pt>
    <dgm:pt modelId="{AB50DDFE-3F67-4E73-B974-A06A0C37603B}" type="pres">
      <dgm:prSet presAssocID="{FA7E6F38-1250-425D-A43A-34506DE22006}" presName="parentText" presStyleLbl="node1" presStyleIdx="2" presStyleCnt="4" custScaleY="110865">
        <dgm:presLayoutVars>
          <dgm:chMax val="0"/>
          <dgm:bulletEnabled val="1"/>
        </dgm:presLayoutVars>
      </dgm:prSet>
      <dgm:spPr/>
    </dgm:pt>
    <dgm:pt modelId="{D7180E39-9A33-4FE2-9DDA-CB7AC43665AB}" type="pres">
      <dgm:prSet presAssocID="{FA7E6F38-1250-425D-A43A-34506DE22006}" presName="negativeSpace" presStyleCnt="0"/>
      <dgm:spPr/>
    </dgm:pt>
    <dgm:pt modelId="{39AF50B8-0F7F-4D8E-BE3A-B36ADDDA3D0A}" type="pres">
      <dgm:prSet presAssocID="{FA7E6F38-1250-425D-A43A-34506DE22006}" presName="childText" presStyleLbl="conFgAcc1" presStyleIdx="2" presStyleCnt="4">
        <dgm:presLayoutVars>
          <dgm:bulletEnabled val="1"/>
        </dgm:presLayoutVars>
      </dgm:prSet>
      <dgm:spPr/>
    </dgm:pt>
    <dgm:pt modelId="{EB302EFD-AE0A-4591-AC69-5890B0135D1D}" type="pres">
      <dgm:prSet presAssocID="{9DC42CD1-5ACB-4D62-BF45-86430006B158}" presName="spaceBetweenRectangles" presStyleCnt="0"/>
      <dgm:spPr/>
    </dgm:pt>
    <dgm:pt modelId="{D4538478-13B0-4D33-A479-5EC9889F73F1}" type="pres">
      <dgm:prSet presAssocID="{3B74869A-D752-46F2-A368-39C0F61398D3}" presName="parentLin" presStyleCnt="0"/>
      <dgm:spPr/>
    </dgm:pt>
    <dgm:pt modelId="{554F1D6A-D147-4D00-8FA9-176CBC841080}" type="pres">
      <dgm:prSet presAssocID="{3B74869A-D752-46F2-A368-39C0F61398D3}" presName="parentLeftMargin" presStyleLbl="node1" presStyleIdx="2" presStyleCnt="4"/>
      <dgm:spPr/>
    </dgm:pt>
    <dgm:pt modelId="{BBF060BB-F69D-44C5-A728-DAB47D2737BE}" type="pres">
      <dgm:prSet presAssocID="{3B74869A-D752-46F2-A368-39C0F61398D3}" presName="parentText" presStyleLbl="node1" presStyleIdx="3" presStyleCnt="4" custScaleX="117192" custScaleY="110865">
        <dgm:presLayoutVars>
          <dgm:chMax val="0"/>
          <dgm:bulletEnabled val="1"/>
        </dgm:presLayoutVars>
      </dgm:prSet>
      <dgm:spPr/>
    </dgm:pt>
    <dgm:pt modelId="{96523DBC-FF6F-46FD-974E-98C6C5EADAB7}" type="pres">
      <dgm:prSet presAssocID="{3B74869A-D752-46F2-A368-39C0F61398D3}" presName="negativeSpace" presStyleCnt="0"/>
      <dgm:spPr/>
    </dgm:pt>
    <dgm:pt modelId="{720CD024-0E53-46CC-970F-333CB42C425C}" type="pres">
      <dgm:prSet presAssocID="{3B74869A-D752-46F2-A368-39C0F61398D3}" presName="childText" presStyleLbl="conFgAcc1" presStyleIdx="3" presStyleCnt="4">
        <dgm:presLayoutVars>
          <dgm:bulletEnabled val="1"/>
        </dgm:presLayoutVars>
      </dgm:prSet>
      <dgm:spPr/>
    </dgm:pt>
  </dgm:ptLst>
  <dgm:cxnLst>
    <dgm:cxn modelId="{BC94302B-F0E7-4D17-A367-7D773C669154}" type="presOf" srcId="{3B74869A-D752-46F2-A368-39C0F61398D3}" destId="{554F1D6A-D147-4D00-8FA9-176CBC841080}" srcOrd="0" destOrd="0" presId="urn:microsoft.com/office/officeart/2005/8/layout/list1"/>
    <dgm:cxn modelId="{97D58930-1946-4494-B7A1-DB65CE66E452}" type="presOf" srcId="{94D21CBF-C0F2-406B-9C25-CB1344D61CDF}" destId="{39AF50B8-0F7F-4D8E-BE3A-B36ADDDA3D0A}" srcOrd="0" destOrd="1" presId="urn:microsoft.com/office/officeart/2005/8/layout/list1"/>
    <dgm:cxn modelId="{46713233-A268-4839-BC13-302377F7AB2B}" srcId="{43F52714-40D4-484B-A1AC-16B6EF55797D}" destId="{5EA65219-6E16-4D4B-921E-CB351DCDD130}" srcOrd="1" destOrd="0" parTransId="{5896795C-8260-4F1F-A5C1-02B69EC41ABC}" sibTransId="{455622D5-4B1E-45C5-A83B-CF0323B6CF5F}"/>
    <dgm:cxn modelId="{1155E239-8D26-4EDE-AE85-D522B75EDD2B}" type="presOf" srcId="{8411BA80-EB7C-4994-9521-E4295CF6D0A1}" destId="{39AF50B8-0F7F-4D8E-BE3A-B36ADDDA3D0A}" srcOrd="0" destOrd="0" presId="urn:microsoft.com/office/officeart/2005/8/layout/list1"/>
    <dgm:cxn modelId="{88C2C560-7EF4-4D62-B984-E6126402BEF0}" srcId="{00F0CD7E-CC9C-447A-B441-A96398459301}" destId="{C739534E-17AA-4804-B895-A45B10D739BB}" srcOrd="1" destOrd="0" parTransId="{A615E7DC-818D-41F7-B14F-3A7287934FDB}" sibTransId="{C9EDB22E-E300-4C11-8515-9BB18EB70064}"/>
    <dgm:cxn modelId="{D1C13862-FB1D-467E-8F84-F3BB2D040AE3}" type="presOf" srcId="{17493E8E-19E5-4794-BF62-29D6CF4FDEA9}" destId="{720CD024-0E53-46CC-970F-333CB42C425C}" srcOrd="0" destOrd="0" presId="urn:microsoft.com/office/officeart/2005/8/layout/list1"/>
    <dgm:cxn modelId="{A10FA26B-CE0F-4BFA-A2E5-1ABA59CA7E45}" type="presOf" srcId="{C739534E-17AA-4804-B895-A45B10D739BB}" destId="{98F8BAB1-5A55-47F6-B63A-EDE0EB6004FC}" srcOrd="0" destOrd="0" presId="urn:microsoft.com/office/officeart/2005/8/layout/list1"/>
    <dgm:cxn modelId="{BF6F8471-0421-4E99-8D1F-64D414ADE37B}" type="presOf" srcId="{2E8BCB46-289A-4547-9382-C846F1BC30CD}" destId="{5048C7ED-77A9-477F-9619-6970FB4B074F}" srcOrd="0" destOrd="0" presId="urn:microsoft.com/office/officeart/2005/8/layout/list1"/>
    <dgm:cxn modelId="{68C4FE58-ADCC-4D85-AD67-C04EE02DD565}" srcId="{FA7E6F38-1250-425D-A43A-34506DE22006}" destId="{94D21CBF-C0F2-406B-9C25-CB1344D61CDF}" srcOrd="1" destOrd="0" parTransId="{A7CBDB8A-4D46-4CFC-8875-AE57C1AACE6A}" sibTransId="{E507A9B7-ECF7-474A-8F75-28A6145D0ADB}"/>
    <dgm:cxn modelId="{EA497F81-537C-460E-B9AE-EEE3445E5E41}" srcId="{00F0CD7E-CC9C-447A-B441-A96398459301}" destId="{43F52714-40D4-484B-A1AC-16B6EF55797D}" srcOrd="0" destOrd="0" parTransId="{24F7F451-E7CA-49C6-88AD-BF4778C56431}" sibTransId="{9CD7E47A-035A-4F66-B511-6154D7D67528}"/>
    <dgm:cxn modelId="{1BC22D8C-25FE-4176-9603-E6FAA9AB6E4A}" srcId="{00F0CD7E-CC9C-447A-B441-A96398459301}" destId="{FA7E6F38-1250-425D-A43A-34506DE22006}" srcOrd="2" destOrd="0" parTransId="{1918FE1D-10BD-4C06-87B2-E80D7EB40A02}" sibTransId="{9DC42CD1-5ACB-4D62-BF45-86430006B158}"/>
    <dgm:cxn modelId="{CBA0A796-B066-44A0-B80E-690E2116D0BD}" srcId="{FA7E6F38-1250-425D-A43A-34506DE22006}" destId="{8411BA80-EB7C-4994-9521-E4295CF6D0A1}" srcOrd="0" destOrd="0" parTransId="{F43596E3-5F72-40A4-B743-447856953EC1}" sibTransId="{D099053A-229E-462E-B7BB-1115BC46350E}"/>
    <dgm:cxn modelId="{DA730198-46A4-4970-AE5B-20E156167A73}" srcId="{C739534E-17AA-4804-B895-A45B10D739BB}" destId="{D6DBE1BF-6051-4E7E-84C1-F55B0BAED670}" srcOrd="0" destOrd="0" parTransId="{85590C28-607C-40A9-84F7-B367FA380D2E}" sibTransId="{1929FFA8-CA30-45A7-9672-171E619BA84A}"/>
    <dgm:cxn modelId="{FCED4898-E2B9-4016-859B-E096C54BEA45}" srcId="{3B74869A-D752-46F2-A368-39C0F61398D3}" destId="{17493E8E-19E5-4794-BF62-29D6CF4FDEA9}" srcOrd="0" destOrd="0" parTransId="{1741FDEB-EE93-4E8E-A721-5E0CB06FC0EB}" sibTransId="{82AF554E-B8A4-4D4F-8D80-13A91E3C7220}"/>
    <dgm:cxn modelId="{E3F026A1-BB8C-46B4-A3DC-DC6E5BDF3F37}" srcId="{00F0CD7E-CC9C-447A-B441-A96398459301}" destId="{3B74869A-D752-46F2-A368-39C0F61398D3}" srcOrd="3" destOrd="0" parTransId="{3662D51D-5CF5-457F-9949-4687A154E74A}" sibTransId="{0A1D7EA6-F31E-4131-B677-3EB7E9CA36D9}"/>
    <dgm:cxn modelId="{976C4EAA-6FFC-4E4B-AFE6-C54DC1A67A0F}" type="presOf" srcId="{FA7E6F38-1250-425D-A43A-34506DE22006}" destId="{AEE66980-4951-4AC9-BC2A-1A035E7A8CD0}" srcOrd="0" destOrd="0" presId="urn:microsoft.com/office/officeart/2005/8/layout/list1"/>
    <dgm:cxn modelId="{62883AB9-EEE9-4A8A-9776-B1453A5647CB}" type="presOf" srcId="{43F52714-40D4-484B-A1AC-16B6EF55797D}" destId="{2AA70ED7-EF96-4A08-AF12-110E3EB3F936}" srcOrd="0" destOrd="0" presId="urn:microsoft.com/office/officeart/2005/8/layout/list1"/>
    <dgm:cxn modelId="{F5BB37C5-5FCA-4676-AA14-49106D502151}" type="presOf" srcId="{FA7E6F38-1250-425D-A43A-34506DE22006}" destId="{AB50DDFE-3F67-4E73-B974-A06A0C37603B}" srcOrd="1" destOrd="0" presId="urn:microsoft.com/office/officeart/2005/8/layout/list1"/>
    <dgm:cxn modelId="{BC36BBC9-7E5B-4E78-8B78-2DB2FE1619B2}" srcId="{C739534E-17AA-4804-B895-A45B10D739BB}" destId="{003DE82E-8B0B-4E77-9B99-E8B4770B5AB4}" srcOrd="1" destOrd="0" parTransId="{38268826-0B54-4538-8E7C-7EFC913466E3}" sibTransId="{24F59340-B2FE-4308-BC55-CF979B5A1124}"/>
    <dgm:cxn modelId="{D32AE6CA-C09F-4B2F-A322-4847A4734193}" srcId="{43F52714-40D4-484B-A1AC-16B6EF55797D}" destId="{2E8BCB46-289A-4547-9382-C846F1BC30CD}" srcOrd="0" destOrd="0" parTransId="{B0B84AFE-5AD0-4B35-BB73-90C561ED8F76}" sibTransId="{E0DA5A1A-5DC2-4F46-838B-9CF91BD4EEAB}"/>
    <dgm:cxn modelId="{EC469EDA-2CAD-4569-839B-813A066E000B}" type="presOf" srcId="{003DE82E-8B0B-4E77-9B99-E8B4770B5AB4}" destId="{30858AFD-0A5A-4325-989A-37235C06EA5A}" srcOrd="0" destOrd="1" presId="urn:microsoft.com/office/officeart/2005/8/layout/list1"/>
    <dgm:cxn modelId="{08185FDD-8F3C-44B5-884D-A421952BB767}" type="presOf" srcId="{43F52714-40D4-484B-A1AC-16B6EF55797D}" destId="{B9025268-01DE-4D79-9AF8-9B63A45B1416}" srcOrd="1" destOrd="0" presId="urn:microsoft.com/office/officeart/2005/8/layout/list1"/>
    <dgm:cxn modelId="{F75672E2-7A2C-457D-A853-4AD9B9AA54D8}" type="presOf" srcId="{00F0CD7E-CC9C-447A-B441-A96398459301}" destId="{BED70E08-E130-482F-96BA-E8964EC461B0}" srcOrd="0" destOrd="0" presId="urn:microsoft.com/office/officeart/2005/8/layout/list1"/>
    <dgm:cxn modelId="{A13DBDEA-A7F1-4D95-89F5-1412C92B0E3B}" type="presOf" srcId="{C739534E-17AA-4804-B895-A45B10D739BB}" destId="{358D7C03-CDC1-4CBB-9C08-3526E7EAC3CE}" srcOrd="1" destOrd="0" presId="urn:microsoft.com/office/officeart/2005/8/layout/list1"/>
    <dgm:cxn modelId="{81FE95EC-039B-439C-A3E7-7DCFB74F7FFA}" type="presOf" srcId="{3B74869A-D752-46F2-A368-39C0F61398D3}" destId="{BBF060BB-F69D-44C5-A728-DAB47D2737BE}" srcOrd="1" destOrd="0" presId="urn:microsoft.com/office/officeart/2005/8/layout/list1"/>
    <dgm:cxn modelId="{B2D68BF3-2DC1-4ACB-AE72-68B355942540}" type="presOf" srcId="{D6DBE1BF-6051-4E7E-84C1-F55B0BAED670}" destId="{30858AFD-0A5A-4325-989A-37235C06EA5A}" srcOrd="0" destOrd="0" presId="urn:microsoft.com/office/officeart/2005/8/layout/list1"/>
    <dgm:cxn modelId="{98CE0EF7-748F-4200-B5A3-61384A463D61}" type="presOf" srcId="{5EA65219-6E16-4D4B-921E-CB351DCDD130}" destId="{5048C7ED-77A9-477F-9619-6970FB4B074F}" srcOrd="0" destOrd="1" presId="urn:microsoft.com/office/officeart/2005/8/layout/list1"/>
    <dgm:cxn modelId="{D95A33E4-40F3-4939-AB0F-029FFDE4AA03}" type="presParOf" srcId="{BED70E08-E130-482F-96BA-E8964EC461B0}" destId="{A97BD706-3EC1-4EE4-86AD-3C89F2EFF745}" srcOrd="0" destOrd="0" presId="urn:microsoft.com/office/officeart/2005/8/layout/list1"/>
    <dgm:cxn modelId="{79E9DD0F-AFD9-4B82-9C52-8EA37D38BC96}" type="presParOf" srcId="{A97BD706-3EC1-4EE4-86AD-3C89F2EFF745}" destId="{2AA70ED7-EF96-4A08-AF12-110E3EB3F936}" srcOrd="0" destOrd="0" presId="urn:microsoft.com/office/officeart/2005/8/layout/list1"/>
    <dgm:cxn modelId="{1EC84B8A-83EC-41EA-88CF-FCE3D8AF44D9}" type="presParOf" srcId="{A97BD706-3EC1-4EE4-86AD-3C89F2EFF745}" destId="{B9025268-01DE-4D79-9AF8-9B63A45B1416}" srcOrd="1" destOrd="0" presId="urn:microsoft.com/office/officeart/2005/8/layout/list1"/>
    <dgm:cxn modelId="{B9926F6D-BE7C-4B62-9805-BB77D9173EF7}" type="presParOf" srcId="{BED70E08-E130-482F-96BA-E8964EC461B0}" destId="{A2BC120D-E409-44C3-80CF-303A719621B5}" srcOrd="1" destOrd="0" presId="urn:microsoft.com/office/officeart/2005/8/layout/list1"/>
    <dgm:cxn modelId="{7AC3227D-30AF-448F-B9EA-961E1EAA35B6}" type="presParOf" srcId="{BED70E08-E130-482F-96BA-E8964EC461B0}" destId="{5048C7ED-77A9-477F-9619-6970FB4B074F}" srcOrd="2" destOrd="0" presId="urn:microsoft.com/office/officeart/2005/8/layout/list1"/>
    <dgm:cxn modelId="{64258FBC-F57A-4D09-A989-E90C1A6123CC}" type="presParOf" srcId="{BED70E08-E130-482F-96BA-E8964EC461B0}" destId="{E1FE516A-CDD3-4A20-936E-93409857895C}" srcOrd="3" destOrd="0" presId="urn:microsoft.com/office/officeart/2005/8/layout/list1"/>
    <dgm:cxn modelId="{DA49C859-6B22-4A26-82BA-40596B74320F}" type="presParOf" srcId="{BED70E08-E130-482F-96BA-E8964EC461B0}" destId="{D1D0574D-2284-4E12-8F7A-7039B777A613}" srcOrd="4" destOrd="0" presId="urn:microsoft.com/office/officeart/2005/8/layout/list1"/>
    <dgm:cxn modelId="{5071CF6C-6654-4502-B170-6A3436552D40}" type="presParOf" srcId="{D1D0574D-2284-4E12-8F7A-7039B777A613}" destId="{98F8BAB1-5A55-47F6-B63A-EDE0EB6004FC}" srcOrd="0" destOrd="0" presId="urn:microsoft.com/office/officeart/2005/8/layout/list1"/>
    <dgm:cxn modelId="{36A46190-B6C1-471E-A746-8BFDD186F7C7}" type="presParOf" srcId="{D1D0574D-2284-4E12-8F7A-7039B777A613}" destId="{358D7C03-CDC1-4CBB-9C08-3526E7EAC3CE}" srcOrd="1" destOrd="0" presId="urn:microsoft.com/office/officeart/2005/8/layout/list1"/>
    <dgm:cxn modelId="{6C82357B-F3EF-451A-BD07-AA1B245293D8}" type="presParOf" srcId="{BED70E08-E130-482F-96BA-E8964EC461B0}" destId="{84C1E8A3-80D6-43E2-A83F-27222BC8C444}" srcOrd="5" destOrd="0" presId="urn:microsoft.com/office/officeart/2005/8/layout/list1"/>
    <dgm:cxn modelId="{31B24FCA-EB18-4238-AF3F-F866A368C7D6}" type="presParOf" srcId="{BED70E08-E130-482F-96BA-E8964EC461B0}" destId="{30858AFD-0A5A-4325-989A-37235C06EA5A}" srcOrd="6" destOrd="0" presId="urn:microsoft.com/office/officeart/2005/8/layout/list1"/>
    <dgm:cxn modelId="{69340CB3-DA17-4B84-985E-0B5E0CD70DE8}" type="presParOf" srcId="{BED70E08-E130-482F-96BA-E8964EC461B0}" destId="{317E5D3A-6C65-4796-977D-81C2684E3088}" srcOrd="7" destOrd="0" presId="urn:microsoft.com/office/officeart/2005/8/layout/list1"/>
    <dgm:cxn modelId="{04C74DBF-C7D9-4245-A394-3471BA5CA1BE}" type="presParOf" srcId="{BED70E08-E130-482F-96BA-E8964EC461B0}" destId="{09F7C97E-8A67-4E2A-9A92-93D36C8744F2}" srcOrd="8" destOrd="0" presId="urn:microsoft.com/office/officeart/2005/8/layout/list1"/>
    <dgm:cxn modelId="{6571C61E-8EB1-468D-9F2A-74907FC44BCE}" type="presParOf" srcId="{09F7C97E-8A67-4E2A-9A92-93D36C8744F2}" destId="{AEE66980-4951-4AC9-BC2A-1A035E7A8CD0}" srcOrd="0" destOrd="0" presId="urn:microsoft.com/office/officeart/2005/8/layout/list1"/>
    <dgm:cxn modelId="{9E26725E-C1BC-4546-831B-422C692218EF}" type="presParOf" srcId="{09F7C97E-8A67-4E2A-9A92-93D36C8744F2}" destId="{AB50DDFE-3F67-4E73-B974-A06A0C37603B}" srcOrd="1" destOrd="0" presId="urn:microsoft.com/office/officeart/2005/8/layout/list1"/>
    <dgm:cxn modelId="{FA8DAFFA-9971-4921-97FD-F699C345F71F}" type="presParOf" srcId="{BED70E08-E130-482F-96BA-E8964EC461B0}" destId="{D7180E39-9A33-4FE2-9DDA-CB7AC43665AB}" srcOrd="9" destOrd="0" presId="urn:microsoft.com/office/officeart/2005/8/layout/list1"/>
    <dgm:cxn modelId="{6DFFE855-9FEC-4C94-B9E1-E0FA6695A157}" type="presParOf" srcId="{BED70E08-E130-482F-96BA-E8964EC461B0}" destId="{39AF50B8-0F7F-4D8E-BE3A-B36ADDDA3D0A}" srcOrd="10" destOrd="0" presId="urn:microsoft.com/office/officeart/2005/8/layout/list1"/>
    <dgm:cxn modelId="{EAB858F6-CDEC-443E-97AD-EE91A7CA8F48}" type="presParOf" srcId="{BED70E08-E130-482F-96BA-E8964EC461B0}" destId="{EB302EFD-AE0A-4591-AC69-5890B0135D1D}" srcOrd="11" destOrd="0" presId="urn:microsoft.com/office/officeart/2005/8/layout/list1"/>
    <dgm:cxn modelId="{3C2FCE55-EF43-41C1-A44F-F5BC8457E188}" type="presParOf" srcId="{BED70E08-E130-482F-96BA-E8964EC461B0}" destId="{D4538478-13B0-4D33-A479-5EC9889F73F1}" srcOrd="12" destOrd="0" presId="urn:microsoft.com/office/officeart/2005/8/layout/list1"/>
    <dgm:cxn modelId="{FF224218-E833-40F3-8F85-C0037ED1238E}" type="presParOf" srcId="{D4538478-13B0-4D33-A479-5EC9889F73F1}" destId="{554F1D6A-D147-4D00-8FA9-176CBC841080}" srcOrd="0" destOrd="0" presId="urn:microsoft.com/office/officeart/2005/8/layout/list1"/>
    <dgm:cxn modelId="{B7280E37-A14A-467B-8A80-C56686924D98}" type="presParOf" srcId="{D4538478-13B0-4D33-A479-5EC9889F73F1}" destId="{BBF060BB-F69D-44C5-A728-DAB47D2737BE}" srcOrd="1" destOrd="0" presId="urn:microsoft.com/office/officeart/2005/8/layout/list1"/>
    <dgm:cxn modelId="{7F066DAA-F1A7-4407-B146-2800ECCCC52E}" type="presParOf" srcId="{BED70E08-E130-482F-96BA-E8964EC461B0}" destId="{96523DBC-FF6F-46FD-974E-98C6C5EADAB7}" srcOrd="13" destOrd="0" presId="urn:microsoft.com/office/officeart/2005/8/layout/list1"/>
    <dgm:cxn modelId="{42EC2440-F64A-4044-BC98-15D1FAB333D3}" type="presParOf" srcId="{BED70E08-E130-482F-96BA-E8964EC461B0}" destId="{720CD024-0E53-46CC-970F-333CB42C425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40F1A7-1797-4C51-B09B-9C380291234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TW" altLang="en-US"/>
        </a:p>
      </dgm:t>
    </dgm:pt>
    <dgm:pt modelId="{36DA7E15-D49C-4A5E-8817-06C0D719706E}">
      <dgm:prSet phldrT="[文字]" custT="1"/>
      <dgm:spPr/>
      <dgm:t>
        <a:bodyPr/>
        <a:lstStyle/>
        <a:p>
          <a:r>
            <a:rPr lang="en-US" altLang="zh-TW" sz="2400" b="1" dirty="0"/>
            <a:t>111</a:t>
          </a:r>
          <a:r>
            <a:rPr lang="zh-TW" altLang="en-US" sz="2400" b="1" dirty="0"/>
            <a:t>年度推動情形說明</a:t>
          </a:r>
        </a:p>
      </dgm:t>
    </dgm:pt>
    <dgm:pt modelId="{96DA2574-06CD-4EFC-B404-E2E018595914}" type="parTrans" cxnId="{27750586-FFBD-47DB-BD49-078A432C2F97}">
      <dgm:prSet/>
      <dgm:spPr/>
      <dgm:t>
        <a:bodyPr/>
        <a:lstStyle/>
        <a:p>
          <a:endParaRPr lang="zh-TW" altLang="en-US"/>
        </a:p>
      </dgm:t>
    </dgm:pt>
    <dgm:pt modelId="{9A2D192C-2108-4E6A-A339-30CF3D59A450}" type="sibTrans" cxnId="{27750586-FFBD-47DB-BD49-078A432C2F97}">
      <dgm:prSet/>
      <dgm:spPr/>
      <dgm:t>
        <a:bodyPr/>
        <a:lstStyle/>
        <a:p>
          <a:endParaRPr lang="zh-TW" altLang="en-US"/>
        </a:p>
      </dgm:t>
    </dgm:pt>
    <dgm:pt modelId="{1CB1054B-4603-4691-B140-710C3A4004C8}">
      <dgm:prSet phldrT="[文字]" custT="1"/>
      <dgm:spPr/>
      <dgm:t>
        <a:bodyPr/>
        <a:lstStyle/>
        <a:p>
          <a:r>
            <a:rPr lang="en-US" sz="1600" dirty="0"/>
            <a:t>111</a:t>
          </a:r>
          <a:r>
            <a:rPr lang="zh-TW" sz="1600" dirty="0"/>
            <a:t>年度共計核定</a:t>
          </a:r>
          <a:r>
            <a:rPr lang="en-US" sz="1600" dirty="0"/>
            <a:t>12</a:t>
          </a:r>
          <a:r>
            <a:rPr lang="zh-TW" sz="1600" dirty="0"/>
            <a:t>個管理處辦理農田水利設施更新改善計畫，完成更新改善事業區域內渠道</a:t>
          </a:r>
          <a:r>
            <a:rPr lang="en-US" sz="1600" dirty="0"/>
            <a:t>223</a:t>
          </a:r>
          <a:r>
            <a:rPr lang="zh-TW" sz="1600" dirty="0"/>
            <a:t>公里，受益面積達</a:t>
          </a:r>
          <a:r>
            <a:rPr lang="en-US" sz="1600" dirty="0"/>
            <a:t>143,161</a:t>
          </a:r>
          <a:r>
            <a:rPr lang="zh-TW" sz="1600" dirty="0"/>
            <a:t>公頃，減少滲漏水損失量</a:t>
          </a:r>
          <a:r>
            <a:rPr lang="en-US" sz="1600" dirty="0"/>
            <a:t>1,561</a:t>
          </a:r>
          <a:r>
            <a:rPr lang="zh-TW" sz="1600" dirty="0"/>
            <a:t>萬噸，可提升作物產值為</a:t>
          </a:r>
          <a:r>
            <a:rPr lang="en-US" altLang="zh-TW" sz="1600" dirty="0"/>
            <a:t>7</a:t>
          </a:r>
          <a:r>
            <a:rPr lang="en-US" sz="1600" dirty="0"/>
            <a:t>,805</a:t>
          </a:r>
          <a:r>
            <a:rPr lang="zh-TW" sz="1600" dirty="0"/>
            <a:t>萬元</a:t>
          </a:r>
          <a:r>
            <a:rPr lang="zh-TW" altLang="en-US" sz="1600" dirty="0"/>
            <a:t>。</a:t>
          </a:r>
        </a:p>
      </dgm:t>
    </dgm:pt>
    <dgm:pt modelId="{5EE6D3CE-E0D2-4482-9C43-E23F8283C385}" type="parTrans" cxnId="{6156395F-15B6-4384-A620-6B43484C44BB}">
      <dgm:prSet/>
      <dgm:spPr/>
      <dgm:t>
        <a:bodyPr/>
        <a:lstStyle/>
        <a:p>
          <a:endParaRPr lang="zh-TW" altLang="en-US"/>
        </a:p>
      </dgm:t>
    </dgm:pt>
    <dgm:pt modelId="{44E2A8FB-862F-4311-85AA-A0C238FA5421}" type="sibTrans" cxnId="{6156395F-15B6-4384-A620-6B43484C44BB}">
      <dgm:prSet/>
      <dgm:spPr/>
      <dgm:t>
        <a:bodyPr/>
        <a:lstStyle/>
        <a:p>
          <a:endParaRPr lang="zh-TW" altLang="en-US"/>
        </a:p>
      </dgm:t>
    </dgm:pt>
    <dgm:pt modelId="{D3E202DE-7E01-43E0-A6A8-E69D33B062E3}">
      <dgm:prSet phldrT="[文字]" custT="1"/>
      <dgm:spPr/>
      <dgm:t>
        <a:bodyPr/>
        <a:lstStyle/>
        <a:p>
          <a:r>
            <a:rPr lang="en-US" sz="1600" dirty="0"/>
            <a:t>111</a:t>
          </a:r>
          <a:r>
            <a:rPr lang="zh-TW" sz="1600" dirty="0"/>
            <a:t>年度共計核定</a:t>
          </a:r>
          <a:r>
            <a:rPr lang="en-US" altLang="zh-TW" sz="1600" dirty="0"/>
            <a:t>3</a:t>
          </a:r>
          <a:r>
            <a:rPr lang="zh-TW" sz="1600" dirty="0"/>
            <a:t>個管理處辦理前瞻基礎建設計畫之農田排水改善，於易淹水地區內辦理農田排水改善約</a:t>
          </a:r>
          <a:r>
            <a:rPr lang="en-US" sz="1600" dirty="0">
              <a:solidFill>
                <a:srgbClr val="FF0000"/>
              </a:solidFill>
            </a:rPr>
            <a:t>18.3</a:t>
          </a:r>
          <a:r>
            <a:rPr lang="zh-TW" sz="1600" dirty="0"/>
            <a:t>公里，預期可降低淹水面積</a:t>
          </a:r>
          <a:r>
            <a:rPr lang="en-US" sz="1600" dirty="0">
              <a:solidFill>
                <a:srgbClr val="FF0000"/>
              </a:solidFill>
            </a:rPr>
            <a:t>2,897</a:t>
          </a:r>
          <a:r>
            <a:rPr lang="zh-TW" sz="1600" dirty="0"/>
            <a:t>公頃，保護人口約</a:t>
          </a:r>
          <a:r>
            <a:rPr lang="en-US" sz="1600" dirty="0">
              <a:solidFill>
                <a:srgbClr val="FF0000"/>
              </a:solidFill>
            </a:rPr>
            <a:t>35,578</a:t>
          </a:r>
          <a:r>
            <a:rPr lang="zh-TW" sz="1600" dirty="0"/>
            <a:t>人</a:t>
          </a:r>
          <a:r>
            <a:rPr lang="zh-TW" altLang="en-US" sz="1600" dirty="0"/>
            <a:t>。</a:t>
          </a:r>
        </a:p>
      </dgm:t>
    </dgm:pt>
    <dgm:pt modelId="{A81EFC62-4621-4DAB-BC85-29C3DF58B847}" type="parTrans" cxnId="{D82CCDFB-2AF0-473E-9BF7-9D74F0B09ECE}">
      <dgm:prSet/>
      <dgm:spPr/>
      <dgm:t>
        <a:bodyPr/>
        <a:lstStyle/>
        <a:p>
          <a:endParaRPr lang="zh-TW" altLang="en-US"/>
        </a:p>
      </dgm:t>
    </dgm:pt>
    <dgm:pt modelId="{EC3A6CD3-17BA-4A47-BC72-372EDE09BC82}" type="sibTrans" cxnId="{D82CCDFB-2AF0-473E-9BF7-9D74F0B09ECE}">
      <dgm:prSet/>
      <dgm:spPr/>
      <dgm:t>
        <a:bodyPr/>
        <a:lstStyle/>
        <a:p>
          <a:endParaRPr lang="zh-TW" altLang="en-US"/>
        </a:p>
      </dgm:t>
    </dgm:pt>
    <dgm:pt modelId="{9B512CF5-F4F1-433F-8D38-41438654C2EA}" type="pres">
      <dgm:prSet presAssocID="{BE40F1A7-1797-4C51-B09B-9C3802912347}" presName="Name0" presStyleCnt="0">
        <dgm:presLayoutVars>
          <dgm:dir/>
          <dgm:animLvl val="lvl"/>
          <dgm:resizeHandles val="exact"/>
        </dgm:presLayoutVars>
      </dgm:prSet>
      <dgm:spPr/>
    </dgm:pt>
    <dgm:pt modelId="{0825B123-5F5D-459C-AB1B-3D3E1BE0D6B4}" type="pres">
      <dgm:prSet presAssocID="{36DA7E15-D49C-4A5E-8817-06C0D719706E}" presName="composite" presStyleCnt="0"/>
      <dgm:spPr/>
    </dgm:pt>
    <dgm:pt modelId="{FF1061AF-AC4F-4004-9BB2-D2F2B12CF54C}" type="pres">
      <dgm:prSet presAssocID="{36DA7E15-D49C-4A5E-8817-06C0D719706E}" presName="parTx" presStyleLbl="alignNode1" presStyleIdx="0" presStyleCnt="1" custScaleX="100326" custLinFactNeighborX="82" custLinFactNeighborY="-549">
        <dgm:presLayoutVars>
          <dgm:chMax val="0"/>
          <dgm:chPref val="0"/>
          <dgm:bulletEnabled val="1"/>
        </dgm:presLayoutVars>
      </dgm:prSet>
      <dgm:spPr/>
    </dgm:pt>
    <dgm:pt modelId="{8F372684-3B7C-4666-8701-148A02993DCB}" type="pres">
      <dgm:prSet presAssocID="{36DA7E15-D49C-4A5E-8817-06C0D719706E}" presName="desTx" presStyleLbl="alignAccFollowNode1" presStyleIdx="0" presStyleCnt="1" custScaleX="100294" custScaleY="97834" custLinFactNeighborX="1296" custLinFactNeighborY="-334">
        <dgm:presLayoutVars>
          <dgm:bulletEnabled val="1"/>
        </dgm:presLayoutVars>
      </dgm:prSet>
      <dgm:spPr/>
    </dgm:pt>
  </dgm:ptLst>
  <dgm:cxnLst>
    <dgm:cxn modelId="{5273A20B-E0F3-4495-8F4F-E9C697A38BB8}" type="presOf" srcId="{36DA7E15-D49C-4A5E-8817-06C0D719706E}" destId="{FF1061AF-AC4F-4004-9BB2-D2F2B12CF54C}" srcOrd="0" destOrd="0" presId="urn:microsoft.com/office/officeart/2005/8/layout/hList1"/>
    <dgm:cxn modelId="{1886860D-0531-4E87-94C1-4F5099E1EFB3}" type="presOf" srcId="{1CB1054B-4603-4691-B140-710C3A4004C8}" destId="{8F372684-3B7C-4666-8701-148A02993DCB}" srcOrd="0" destOrd="0" presId="urn:microsoft.com/office/officeart/2005/8/layout/hList1"/>
    <dgm:cxn modelId="{3064553E-2845-4D52-8EEA-A779640C5DC9}" type="presOf" srcId="{D3E202DE-7E01-43E0-A6A8-E69D33B062E3}" destId="{8F372684-3B7C-4666-8701-148A02993DCB}" srcOrd="0" destOrd="1" presId="urn:microsoft.com/office/officeart/2005/8/layout/hList1"/>
    <dgm:cxn modelId="{6156395F-15B6-4384-A620-6B43484C44BB}" srcId="{36DA7E15-D49C-4A5E-8817-06C0D719706E}" destId="{1CB1054B-4603-4691-B140-710C3A4004C8}" srcOrd="0" destOrd="0" parTransId="{5EE6D3CE-E0D2-4482-9C43-E23F8283C385}" sibTransId="{44E2A8FB-862F-4311-85AA-A0C238FA5421}"/>
    <dgm:cxn modelId="{27750586-FFBD-47DB-BD49-078A432C2F97}" srcId="{BE40F1A7-1797-4C51-B09B-9C3802912347}" destId="{36DA7E15-D49C-4A5E-8817-06C0D719706E}" srcOrd="0" destOrd="0" parTransId="{96DA2574-06CD-4EFC-B404-E2E018595914}" sibTransId="{9A2D192C-2108-4E6A-A339-30CF3D59A450}"/>
    <dgm:cxn modelId="{B4E19DC8-C548-42CA-99B3-467B1D261EB4}" type="presOf" srcId="{BE40F1A7-1797-4C51-B09B-9C3802912347}" destId="{9B512CF5-F4F1-433F-8D38-41438654C2EA}" srcOrd="0" destOrd="0" presId="urn:microsoft.com/office/officeart/2005/8/layout/hList1"/>
    <dgm:cxn modelId="{D82CCDFB-2AF0-473E-9BF7-9D74F0B09ECE}" srcId="{36DA7E15-D49C-4A5E-8817-06C0D719706E}" destId="{D3E202DE-7E01-43E0-A6A8-E69D33B062E3}" srcOrd="1" destOrd="0" parTransId="{A81EFC62-4621-4DAB-BC85-29C3DF58B847}" sibTransId="{EC3A6CD3-17BA-4A47-BC72-372EDE09BC82}"/>
    <dgm:cxn modelId="{43252C87-2FC3-4A6E-A967-2491FB9B1F59}" type="presParOf" srcId="{9B512CF5-F4F1-433F-8D38-41438654C2EA}" destId="{0825B123-5F5D-459C-AB1B-3D3E1BE0D6B4}" srcOrd="0" destOrd="0" presId="urn:microsoft.com/office/officeart/2005/8/layout/hList1"/>
    <dgm:cxn modelId="{E65C6D7D-7129-46F8-B4D3-9FBAB20BEC63}" type="presParOf" srcId="{0825B123-5F5D-459C-AB1B-3D3E1BE0D6B4}" destId="{FF1061AF-AC4F-4004-9BB2-D2F2B12CF54C}" srcOrd="0" destOrd="0" presId="urn:microsoft.com/office/officeart/2005/8/layout/hList1"/>
    <dgm:cxn modelId="{346E6EF5-47F0-4C09-ABB9-08D5CDF06153}" type="presParOf" srcId="{0825B123-5F5D-459C-AB1B-3D3E1BE0D6B4}" destId="{8F372684-3B7C-4666-8701-148A02993DCB}"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F0CD7E-CC9C-447A-B441-A963984593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43F52714-40D4-484B-A1AC-16B6EF55797D}">
      <dgm:prSet phldrT="[文字]" custT="1"/>
      <dgm:spPr/>
      <dgm:t>
        <a:bodyPr/>
        <a:lstStyle/>
        <a:p>
          <a:r>
            <a:rPr lang="zh-TW" altLang="en-US" sz="1600" b="1" dirty="0"/>
            <a:t>目標</a:t>
          </a:r>
        </a:p>
      </dgm:t>
    </dgm:pt>
    <dgm:pt modelId="{24F7F451-E7CA-49C6-88AD-BF4778C56431}" type="parTrans" cxnId="{EA497F81-537C-460E-B9AE-EEE3445E5E41}">
      <dgm:prSet/>
      <dgm:spPr/>
      <dgm:t>
        <a:bodyPr/>
        <a:lstStyle/>
        <a:p>
          <a:endParaRPr lang="zh-TW" altLang="en-US" sz="1600"/>
        </a:p>
      </dgm:t>
    </dgm:pt>
    <dgm:pt modelId="{9CD7E47A-035A-4F66-B511-6154D7D67528}" type="sibTrans" cxnId="{EA497F81-537C-460E-B9AE-EEE3445E5E41}">
      <dgm:prSet/>
      <dgm:spPr/>
      <dgm:t>
        <a:bodyPr/>
        <a:lstStyle/>
        <a:p>
          <a:endParaRPr lang="zh-TW" altLang="en-US" sz="1600"/>
        </a:p>
      </dgm:t>
    </dgm:pt>
    <dgm:pt modelId="{C739534E-17AA-4804-B895-A45B10D739BB}">
      <dgm:prSet phldrT="[文字]" custT="1"/>
      <dgm:spPr/>
      <dgm:t>
        <a:bodyPr/>
        <a:lstStyle/>
        <a:p>
          <a:r>
            <a:rPr lang="zh-TW" altLang="en-US" sz="1600" b="1" dirty="0"/>
            <a:t>實施</a:t>
          </a:r>
        </a:p>
      </dgm:t>
    </dgm:pt>
    <dgm:pt modelId="{A615E7DC-818D-41F7-B14F-3A7287934FDB}" type="parTrans" cxnId="{88C2C560-7EF4-4D62-B984-E6126402BEF0}">
      <dgm:prSet/>
      <dgm:spPr/>
      <dgm:t>
        <a:bodyPr/>
        <a:lstStyle/>
        <a:p>
          <a:endParaRPr lang="zh-TW" altLang="en-US" sz="1600"/>
        </a:p>
      </dgm:t>
    </dgm:pt>
    <dgm:pt modelId="{C9EDB22E-E300-4C11-8515-9BB18EB70064}" type="sibTrans" cxnId="{88C2C560-7EF4-4D62-B984-E6126402BEF0}">
      <dgm:prSet/>
      <dgm:spPr/>
      <dgm:t>
        <a:bodyPr/>
        <a:lstStyle/>
        <a:p>
          <a:endParaRPr lang="zh-TW" altLang="en-US" sz="1600"/>
        </a:p>
      </dgm:t>
    </dgm:pt>
    <dgm:pt modelId="{FA7E6F38-1250-425D-A43A-34506DE22006}">
      <dgm:prSet phldrT="[文字]" custT="1"/>
      <dgm:spPr/>
      <dgm:t>
        <a:bodyPr/>
        <a:lstStyle/>
        <a:p>
          <a:r>
            <a:rPr lang="zh-TW" altLang="en-US" sz="1600" b="1" dirty="0"/>
            <a:t>目標值</a:t>
          </a:r>
          <a:r>
            <a:rPr lang="en-US" altLang="zh-TW" sz="1600" b="1" dirty="0"/>
            <a:t>(</a:t>
          </a:r>
          <a:r>
            <a:rPr lang="zh-TW" altLang="en-US" sz="1600" b="1" dirty="0"/>
            <a:t>或預期效益</a:t>
          </a:r>
          <a:r>
            <a:rPr lang="en-US" altLang="zh-TW" sz="1600" b="1" dirty="0"/>
            <a:t>)</a:t>
          </a:r>
          <a:endParaRPr lang="zh-TW" altLang="en-US" sz="1600" b="1" dirty="0"/>
        </a:p>
      </dgm:t>
    </dgm:pt>
    <dgm:pt modelId="{1918FE1D-10BD-4C06-87B2-E80D7EB40A02}" type="parTrans" cxnId="{1BC22D8C-25FE-4176-9603-E6FAA9AB6E4A}">
      <dgm:prSet/>
      <dgm:spPr/>
      <dgm:t>
        <a:bodyPr/>
        <a:lstStyle/>
        <a:p>
          <a:endParaRPr lang="zh-TW" altLang="en-US" sz="1600"/>
        </a:p>
      </dgm:t>
    </dgm:pt>
    <dgm:pt modelId="{9DC42CD1-5ACB-4D62-BF45-86430006B158}" type="sibTrans" cxnId="{1BC22D8C-25FE-4176-9603-E6FAA9AB6E4A}">
      <dgm:prSet/>
      <dgm:spPr/>
      <dgm:t>
        <a:bodyPr/>
        <a:lstStyle/>
        <a:p>
          <a:endParaRPr lang="zh-TW" altLang="en-US" sz="1600"/>
        </a:p>
      </dgm:t>
    </dgm:pt>
    <dgm:pt modelId="{2E8BCB46-289A-4547-9382-C846F1BC30CD}">
      <dgm:prSet custT="1"/>
      <dgm:spPr/>
      <dgm:t>
        <a:bodyPr/>
        <a:lstStyle/>
        <a:p>
          <a:r>
            <a:rPr lang="zh-TW" altLang="en-US" sz="1600" dirty="0"/>
            <a:t>改善各農地重劃區內之耕作環境，有效促進農業發展</a:t>
          </a:r>
        </a:p>
      </dgm:t>
    </dgm:pt>
    <dgm:pt modelId="{B0B84AFE-5AD0-4B35-BB73-90C561ED8F76}" type="parTrans" cxnId="{D32AE6CA-C09F-4B2F-A322-4847A4734193}">
      <dgm:prSet/>
      <dgm:spPr/>
      <dgm:t>
        <a:bodyPr/>
        <a:lstStyle/>
        <a:p>
          <a:endParaRPr lang="zh-TW" altLang="en-US" sz="1600"/>
        </a:p>
      </dgm:t>
    </dgm:pt>
    <dgm:pt modelId="{E0DA5A1A-5DC2-4F46-838B-9CF91BD4EEAB}" type="sibTrans" cxnId="{D32AE6CA-C09F-4B2F-A322-4847A4734193}">
      <dgm:prSet/>
      <dgm:spPr/>
      <dgm:t>
        <a:bodyPr/>
        <a:lstStyle/>
        <a:p>
          <a:endParaRPr lang="zh-TW" altLang="en-US" sz="1600"/>
        </a:p>
      </dgm:t>
    </dgm:pt>
    <dgm:pt modelId="{003DE82E-8B0B-4E77-9B99-E8B4770B5AB4}">
      <dgm:prSet custT="1"/>
      <dgm:spPr/>
      <dgm:t>
        <a:bodyPr/>
        <a:lstStyle/>
        <a:p>
          <a:r>
            <a:rPr lang="zh-TW" sz="1400" dirty="0"/>
            <a:t>辦理農地重劃區緊急農水路路基路面整修、鋪設柏油路面、坡面保護、擋土設施、改善併行水路及相關安全設施等改善，以強化農糧生產效益，便利農產品運輸，提升農業地區交通安全及效率。</a:t>
          </a:r>
          <a:endParaRPr lang="zh-TW" altLang="en-US" sz="1400" dirty="0"/>
        </a:p>
      </dgm:t>
    </dgm:pt>
    <dgm:pt modelId="{38268826-0B54-4538-8E7C-7EFC913466E3}" type="parTrans" cxnId="{BC36BBC9-7E5B-4E78-8B78-2DB2FE1619B2}">
      <dgm:prSet/>
      <dgm:spPr/>
      <dgm:t>
        <a:bodyPr/>
        <a:lstStyle/>
        <a:p>
          <a:endParaRPr lang="zh-TW" altLang="en-US" sz="1600"/>
        </a:p>
      </dgm:t>
    </dgm:pt>
    <dgm:pt modelId="{24F59340-B2FE-4308-BC55-CF979B5A1124}" type="sibTrans" cxnId="{BC36BBC9-7E5B-4E78-8B78-2DB2FE1619B2}">
      <dgm:prSet/>
      <dgm:spPr/>
      <dgm:t>
        <a:bodyPr/>
        <a:lstStyle/>
        <a:p>
          <a:endParaRPr lang="zh-TW" altLang="en-US" sz="1600"/>
        </a:p>
      </dgm:t>
    </dgm:pt>
    <dgm:pt modelId="{17493E8E-19E5-4794-BF62-29D6CF4FDEA9}">
      <dgm:prSet custT="1"/>
      <dgm:spPr/>
      <dgm:t>
        <a:bodyPr/>
        <a:lstStyle/>
        <a:p>
          <a:r>
            <a:rPr lang="zh-TW" altLang="en-US" sz="1600" dirty="0"/>
            <a:t>補助各縣市政府及各管理處辦理改善工程</a:t>
          </a:r>
        </a:p>
      </dgm:t>
    </dgm:pt>
    <dgm:pt modelId="{1741FDEB-EE93-4E8E-A721-5E0CB06FC0EB}" type="parTrans" cxnId="{FCED4898-E2B9-4016-859B-E096C54BEA45}">
      <dgm:prSet/>
      <dgm:spPr/>
      <dgm:t>
        <a:bodyPr/>
        <a:lstStyle/>
        <a:p>
          <a:endParaRPr lang="zh-TW" altLang="en-US" sz="1600"/>
        </a:p>
      </dgm:t>
    </dgm:pt>
    <dgm:pt modelId="{82AF554E-B8A4-4D4F-8D80-13A91E3C7220}" type="sibTrans" cxnId="{FCED4898-E2B9-4016-859B-E096C54BEA45}">
      <dgm:prSet/>
      <dgm:spPr/>
      <dgm:t>
        <a:bodyPr/>
        <a:lstStyle/>
        <a:p>
          <a:endParaRPr lang="zh-TW" altLang="en-US" sz="1600"/>
        </a:p>
      </dgm:t>
    </dgm:pt>
    <dgm:pt modelId="{3B74869A-D752-46F2-A368-39C0F61398D3}">
      <dgm:prSet phldrT="[文字]" custT="1"/>
      <dgm:spPr/>
      <dgm:t>
        <a:bodyPr/>
        <a:lstStyle/>
        <a:p>
          <a:r>
            <a:rPr lang="en-US" altLang="en-US" sz="1600" b="1" dirty="0"/>
            <a:t>111</a:t>
          </a:r>
          <a:r>
            <a:rPr lang="zh-TW" altLang="en-US" sz="1600" b="1" dirty="0"/>
            <a:t>年度農田水利建設辦理方式</a:t>
          </a:r>
        </a:p>
      </dgm:t>
    </dgm:pt>
    <dgm:pt modelId="{3662D51D-5CF5-457F-9949-4687A154E74A}" type="parTrans" cxnId="{E3F026A1-BB8C-46B4-A3DC-DC6E5BDF3F37}">
      <dgm:prSet/>
      <dgm:spPr/>
      <dgm:t>
        <a:bodyPr/>
        <a:lstStyle/>
        <a:p>
          <a:endParaRPr lang="zh-TW" altLang="en-US" sz="1600"/>
        </a:p>
      </dgm:t>
    </dgm:pt>
    <dgm:pt modelId="{0A1D7EA6-F31E-4131-B677-3EB7E9CA36D9}" type="sibTrans" cxnId="{E3F026A1-BB8C-46B4-A3DC-DC6E5BDF3F37}">
      <dgm:prSet/>
      <dgm:spPr/>
      <dgm:t>
        <a:bodyPr/>
        <a:lstStyle/>
        <a:p>
          <a:endParaRPr lang="zh-TW" altLang="en-US" sz="1600"/>
        </a:p>
      </dgm:t>
    </dgm:pt>
    <dgm:pt modelId="{3133DF96-200F-4DD7-845D-73DEB530F381}">
      <dgm:prSet custT="1"/>
      <dgm:spPr/>
      <dgm:t>
        <a:bodyPr/>
        <a:lstStyle/>
        <a:p>
          <a:r>
            <a:rPr lang="zh-TW" altLang="en-US" sz="1600" dirty="0"/>
            <a:t>受益面積</a:t>
          </a:r>
          <a:r>
            <a:rPr lang="en-US" altLang="zh-TW" sz="1600" b="0" dirty="0">
              <a:solidFill>
                <a:srgbClr val="FF0000"/>
              </a:solidFill>
            </a:rPr>
            <a:t>6,541</a:t>
          </a:r>
          <a:r>
            <a:rPr lang="zh-TW" altLang="en-US" sz="1600" b="0" dirty="0">
              <a:solidFill>
                <a:schemeClr val="tx1"/>
              </a:solidFill>
            </a:rPr>
            <a:t>公頃</a:t>
          </a:r>
        </a:p>
      </dgm:t>
    </dgm:pt>
    <dgm:pt modelId="{B089081C-FDD6-4029-A806-FBB30FC57F3C}" type="parTrans" cxnId="{F7465DA9-CA2F-4B7C-9784-DC8C5FC011B4}">
      <dgm:prSet/>
      <dgm:spPr/>
      <dgm:t>
        <a:bodyPr/>
        <a:lstStyle/>
        <a:p>
          <a:endParaRPr lang="zh-TW" altLang="en-US"/>
        </a:p>
      </dgm:t>
    </dgm:pt>
    <dgm:pt modelId="{DDCC819F-A8BB-4851-9294-60674DF21109}" type="sibTrans" cxnId="{F7465DA9-CA2F-4B7C-9784-DC8C5FC011B4}">
      <dgm:prSet/>
      <dgm:spPr/>
      <dgm:t>
        <a:bodyPr/>
        <a:lstStyle/>
        <a:p>
          <a:endParaRPr lang="zh-TW" altLang="en-US"/>
        </a:p>
      </dgm:t>
    </dgm:pt>
    <dgm:pt modelId="{9DDDB46C-407C-4B8C-96E2-0BA78C5074B8}">
      <dgm:prSet custT="1"/>
      <dgm:spPr/>
      <dgm:t>
        <a:bodyPr/>
        <a:lstStyle/>
        <a:p>
          <a:r>
            <a:rPr lang="zh-TW" altLang="en-US" sz="1600" dirty="0"/>
            <a:t>農水路改善</a:t>
          </a:r>
          <a:r>
            <a:rPr lang="en-US" altLang="zh-TW" sz="1600" dirty="0">
              <a:solidFill>
                <a:srgbClr val="FF0000"/>
              </a:solidFill>
            </a:rPr>
            <a:t>302</a:t>
          </a:r>
          <a:r>
            <a:rPr lang="zh-TW" altLang="en-US" sz="1600" dirty="0"/>
            <a:t>公里</a:t>
          </a:r>
          <a:endParaRPr lang="zh-TW" altLang="en-US" sz="1600" b="0" dirty="0">
            <a:solidFill>
              <a:schemeClr val="tx1"/>
            </a:solidFill>
          </a:endParaRPr>
        </a:p>
      </dgm:t>
    </dgm:pt>
    <dgm:pt modelId="{F10C49AC-8C19-453B-9C3F-D41FD899CFE6}" type="parTrans" cxnId="{F5C78D99-6554-4ED5-81AA-BA5E3357EA22}">
      <dgm:prSet/>
      <dgm:spPr/>
      <dgm:t>
        <a:bodyPr/>
        <a:lstStyle/>
        <a:p>
          <a:endParaRPr lang="zh-TW" altLang="en-US"/>
        </a:p>
      </dgm:t>
    </dgm:pt>
    <dgm:pt modelId="{5B50CD58-9037-4BCB-A317-9A25E17A1AD7}" type="sibTrans" cxnId="{F5C78D99-6554-4ED5-81AA-BA5E3357EA22}">
      <dgm:prSet/>
      <dgm:spPr/>
      <dgm:t>
        <a:bodyPr/>
        <a:lstStyle/>
        <a:p>
          <a:endParaRPr lang="zh-TW" altLang="en-US"/>
        </a:p>
      </dgm:t>
    </dgm:pt>
    <dgm:pt modelId="{BED70E08-E130-482F-96BA-E8964EC461B0}" type="pres">
      <dgm:prSet presAssocID="{00F0CD7E-CC9C-447A-B441-A96398459301}" presName="linear" presStyleCnt="0">
        <dgm:presLayoutVars>
          <dgm:dir/>
          <dgm:animLvl val="lvl"/>
          <dgm:resizeHandles val="exact"/>
        </dgm:presLayoutVars>
      </dgm:prSet>
      <dgm:spPr/>
    </dgm:pt>
    <dgm:pt modelId="{A97BD706-3EC1-4EE4-86AD-3C89F2EFF745}" type="pres">
      <dgm:prSet presAssocID="{43F52714-40D4-484B-A1AC-16B6EF55797D}" presName="parentLin" presStyleCnt="0"/>
      <dgm:spPr/>
    </dgm:pt>
    <dgm:pt modelId="{2AA70ED7-EF96-4A08-AF12-110E3EB3F936}" type="pres">
      <dgm:prSet presAssocID="{43F52714-40D4-484B-A1AC-16B6EF55797D}" presName="parentLeftMargin" presStyleLbl="node1" presStyleIdx="0" presStyleCnt="4"/>
      <dgm:spPr/>
    </dgm:pt>
    <dgm:pt modelId="{B9025268-01DE-4D79-9AF8-9B63A45B1416}" type="pres">
      <dgm:prSet presAssocID="{43F52714-40D4-484B-A1AC-16B6EF55797D}" presName="parentText" presStyleLbl="node1" presStyleIdx="0" presStyleCnt="4" custScaleY="152439">
        <dgm:presLayoutVars>
          <dgm:chMax val="0"/>
          <dgm:bulletEnabled val="1"/>
        </dgm:presLayoutVars>
      </dgm:prSet>
      <dgm:spPr/>
    </dgm:pt>
    <dgm:pt modelId="{A2BC120D-E409-44C3-80CF-303A719621B5}" type="pres">
      <dgm:prSet presAssocID="{43F52714-40D4-484B-A1AC-16B6EF55797D}" presName="negativeSpace" presStyleCnt="0"/>
      <dgm:spPr/>
    </dgm:pt>
    <dgm:pt modelId="{5048C7ED-77A9-477F-9619-6970FB4B074F}" type="pres">
      <dgm:prSet presAssocID="{43F52714-40D4-484B-A1AC-16B6EF55797D}" presName="childText" presStyleLbl="conFgAcc1" presStyleIdx="0" presStyleCnt="4">
        <dgm:presLayoutVars>
          <dgm:bulletEnabled val="1"/>
        </dgm:presLayoutVars>
      </dgm:prSet>
      <dgm:spPr/>
    </dgm:pt>
    <dgm:pt modelId="{E1FE516A-CDD3-4A20-936E-93409857895C}" type="pres">
      <dgm:prSet presAssocID="{9CD7E47A-035A-4F66-B511-6154D7D67528}" presName="spaceBetweenRectangles" presStyleCnt="0"/>
      <dgm:spPr/>
    </dgm:pt>
    <dgm:pt modelId="{D1D0574D-2284-4E12-8F7A-7039B777A613}" type="pres">
      <dgm:prSet presAssocID="{C739534E-17AA-4804-B895-A45B10D739BB}" presName="parentLin" presStyleCnt="0"/>
      <dgm:spPr/>
    </dgm:pt>
    <dgm:pt modelId="{98F8BAB1-5A55-47F6-B63A-EDE0EB6004FC}" type="pres">
      <dgm:prSet presAssocID="{C739534E-17AA-4804-B895-A45B10D739BB}" presName="parentLeftMargin" presStyleLbl="node1" presStyleIdx="0" presStyleCnt="4"/>
      <dgm:spPr/>
    </dgm:pt>
    <dgm:pt modelId="{358D7C03-CDC1-4CBB-9C08-3526E7EAC3CE}" type="pres">
      <dgm:prSet presAssocID="{C739534E-17AA-4804-B895-A45B10D739BB}" presName="parentText" presStyleLbl="node1" presStyleIdx="1" presStyleCnt="4" custScaleY="152439">
        <dgm:presLayoutVars>
          <dgm:chMax val="0"/>
          <dgm:bulletEnabled val="1"/>
        </dgm:presLayoutVars>
      </dgm:prSet>
      <dgm:spPr/>
    </dgm:pt>
    <dgm:pt modelId="{84C1E8A3-80D6-43E2-A83F-27222BC8C444}" type="pres">
      <dgm:prSet presAssocID="{C739534E-17AA-4804-B895-A45B10D739BB}" presName="negativeSpace" presStyleCnt="0"/>
      <dgm:spPr/>
    </dgm:pt>
    <dgm:pt modelId="{30858AFD-0A5A-4325-989A-37235C06EA5A}" type="pres">
      <dgm:prSet presAssocID="{C739534E-17AA-4804-B895-A45B10D739BB}" presName="childText" presStyleLbl="conFgAcc1" presStyleIdx="1" presStyleCnt="4">
        <dgm:presLayoutVars>
          <dgm:bulletEnabled val="1"/>
        </dgm:presLayoutVars>
      </dgm:prSet>
      <dgm:spPr/>
    </dgm:pt>
    <dgm:pt modelId="{317E5D3A-6C65-4796-977D-81C2684E3088}" type="pres">
      <dgm:prSet presAssocID="{C9EDB22E-E300-4C11-8515-9BB18EB70064}" presName="spaceBetweenRectangles" presStyleCnt="0"/>
      <dgm:spPr/>
    </dgm:pt>
    <dgm:pt modelId="{09F7C97E-8A67-4E2A-9A92-93D36C8744F2}" type="pres">
      <dgm:prSet presAssocID="{FA7E6F38-1250-425D-A43A-34506DE22006}" presName="parentLin" presStyleCnt="0"/>
      <dgm:spPr/>
    </dgm:pt>
    <dgm:pt modelId="{AEE66980-4951-4AC9-BC2A-1A035E7A8CD0}" type="pres">
      <dgm:prSet presAssocID="{FA7E6F38-1250-425D-A43A-34506DE22006}" presName="parentLeftMargin" presStyleLbl="node1" presStyleIdx="1" presStyleCnt="4"/>
      <dgm:spPr/>
    </dgm:pt>
    <dgm:pt modelId="{AB50DDFE-3F67-4E73-B974-A06A0C37603B}" type="pres">
      <dgm:prSet presAssocID="{FA7E6F38-1250-425D-A43A-34506DE22006}" presName="parentText" presStyleLbl="node1" presStyleIdx="2" presStyleCnt="4" custScaleY="152439">
        <dgm:presLayoutVars>
          <dgm:chMax val="0"/>
          <dgm:bulletEnabled val="1"/>
        </dgm:presLayoutVars>
      </dgm:prSet>
      <dgm:spPr/>
    </dgm:pt>
    <dgm:pt modelId="{D7180E39-9A33-4FE2-9DDA-CB7AC43665AB}" type="pres">
      <dgm:prSet presAssocID="{FA7E6F38-1250-425D-A43A-34506DE22006}" presName="negativeSpace" presStyleCnt="0"/>
      <dgm:spPr/>
    </dgm:pt>
    <dgm:pt modelId="{39AF50B8-0F7F-4D8E-BE3A-B36ADDDA3D0A}" type="pres">
      <dgm:prSet presAssocID="{FA7E6F38-1250-425D-A43A-34506DE22006}" presName="childText" presStyleLbl="conFgAcc1" presStyleIdx="2" presStyleCnt="4" custLinFactNeighborX="-770" custLinFactNeighborY="-37380">
        <dgm:presLayoutVars>
          <dgm:bulletEnabled val="1"/>
        </dgm:presLayoutVars>
      </dgm:prSet>
      <dgm:spPr/>
    </dgm:pt>
    <dgm:pt modelId="{EB302EFD-AE0A-4591-AC69-5890B0135D1D}" type="pres">
      <dgm:prSet presAssocID="{9DC42CD1-5ACB-4D62-BF45-86430006B158}" presName="spaceBetweenRectangles" presStyleCnt="0"/>
      <dgm:spPr/>
    </dgm:pt>
    <dgm:pt modelId="{D4538478-13B0-4D33-A479-5EC9889F73F1}" type="pres">
      <dgm:prSet presAssocID="{3B74869A-D752-46F2-A368-39C0F61398D3}" presName="parentLin" presStyleCnt="0"/>
      <dgm:spPr/>
    </dgm:pt>
    <dgm:pt modelId="{554F1D6A-D147-4D00-8FA9-176CBC841080}" type="pres">
      <dgm:prSet presAssocID="{3B74869A-D752-46F2-A368-39C0F61398D3}" presName="parentLeftMargin" presStyleLbl="node1" presStyleIdx="2" presStyleCnt="4"/>
      <dgm:spPr/>
    </dgm:pt>
    <dgm:pt modelId="{BBF060BB-F69D-44C5-A728-DAB47D2737BE}" type="pres">
      <dgm:prSet presAssocID="{3B74869A-D752-46F2-A368-39C0F61398D3}" presName="parentText" presStyleLbl="node1" presStyleIdx="3" presStyleCnt="4" custScaleX="119481" custScaleY="152439">
        <dgm:presLayoutVars>
          <dgm:chMax val="0"/>
          <dgm:bulletEnabled val="1"/>
        </dgm:presLayoutVars>
      </dgm:prSet>
      <dgm:spPr/>
    </dgm:pt>
    <dgm:pt modelId="{96523DBC-FF6F-46FD-974E-98C6C5EADAB7}" type="pres">
      <dgm:prSet presAssocID="{3B74869A-D752-46F2-A368-39C0F61398D3}" presName="negativeSpace" presStyleCnt="0"/>
      <dgm:spPr/>
    </dgm:pt>
    <dgm:pt modelId="{720CD024-0E53-46CC-970F-333CB42C425C}" type="pres">
      <dgm:prSet presAssocID="{3B74869A-D752-46F2-A368-39C0F61398D3}" presName="childText" presStyleLbl="conFgAcc1" presStyleIdx="3" presStyleCnt="4">
        <dgm:presLayoutVars>
          <dgm:bulletEnabled val="1"/>
        </dgm:presLayoutVars>
      </dgm:prSet>
      <dgm:spPr/>
    </dgm:pt>
  </dgm:ptLst>
  <dgm:cxnLst>
    <dgm:cxn modelId="{72C18333-85D8-4A53-89F2-D0DE0E4D3125}" type="presOf" srcId="{3B74869A-D752-46F2-A368-39C0F61398D3}" destId="{BBF060BB-F69D-44C5-A728-DAB47D2737BE}" srcOrd="1" destOrd="0" presId="urn:microsoft.com/office/officeart/2005/8/layout/list1"/>
    <dgm:cxn modelId="{E44D973F-792E-435E-B391-EABF6BDD17B3}" type="presOf" srcId="{FA7E6F38-1250-425D-A43A-34506DE22006}" destId="{AEE66980-4951-4AC9-BC2A-1A035E7A8CD0}" srcOrd="0" destOrd="0" presId="urn:microsoft.com/office/officeart/2005/8/layout/list1"/>
    <dgm:cxn modelId="{FF3ADD40-7ED7-4B3B-9433-7CC031E97B03}" type="presOf" srcId="{FA7E6F38-1250-425D-A43A-34506DE22006}" destId="{AB50DDFE-3F67-4E73-B974-A06A0C37603B}" srcOrd="1" destOrd="0" presId="urn:microsoft.com/office/officeart/2005/8/layout/list1"/>
    <dgm:cxn modelId="{D8E2E95E-09BA-450E-B146-56AD7FC6FAD0}" type="presOf" srcId="{17493E8E-19E5-4794-BF62-29D6CF4FDEA9}" destId="{720CD024-0E53-46CC-970F-333CB42C425C}" srcOrd="0" destOrd="0" presId="urn:microsoft.com/office/officeart/2005/8/layout/list1"/>
    <dgm:cxn modelId="{88C2C560-7EF4-4D62-B984-E6126402BEF0}" srcId="{00F0CD7E-CC9C-447A-B441-A96398459301}" destId="{C739534E-17AA-4804-B895-A45B10D739BB}" srcOrd="1" destOrd="0" parTransId="{A615E7DC-818D-41F7-B14F-3A7287934FDB}" sibTransId="{C9EDB22E-E300-4C11-8515-9BB18EB70064}"/>
    <dgm:cxn modelId="{B2807470-789B-4469-9B2A-B96C93BB8B7D}" type="presOf" srcId="{C739534E-17AA-4804-B895-A45B10D739BB}" destId="{358D7C03-CDC1-4CBB-9C08-3526E7EAC3CE}" srcOrd="1" destOrd="0" presId="urn:microsoft.com/office/officeart/2005/8/layout/list1"/>
    <dgm:cxn modelId="{DA419050-2CD5-4A82-BAAA-AA40A043ABEE}" type="presOf" srcId="{00F0CD7E-CC9C-447A-B441-A96398459301}" destId="{BED70E08-E130-482F-96BA-E8964EC461B0}" srcOrd="0" destOrd="0" presId="urn:microsoft.com/office/officeart/2005/8/layout/list1"/>
    <dgm:cxn modelId="{D6468F51-16F9-44B1-AB95-B88703A3A8A4}" type="presOf" srcId="{2E8BCB46-289A-4547-9382-C846F1BC30CD}" destId="{5048C7ED-77A9-477F-9619-6970FB4B074F}" srcOrd="0" destOrd="0" presId="urn:microsoft.com/office/officeart/2005/8/layout/list1"/>
    <dgm:cxn modelId="{EA497F81-537C-460E-B9AE-EEE3445E5E41}" srcId="{00F0CD7E-CC9C-447A-B441-A96398459301}" destId="{43F52714-40D4-484B-A1AC-16B6EF55797D}" srcOrd="0" destOrd="0" parTransId="{24F7F451-E7CA-49C6-88AD-BF4778C56431}" sibTransId="{9CD7E47A-035A-4F66-B511-6154D7D67528}"/>
    <dgm:cxn modelId="{7EE30284-1879-455E-85CF-C0C6837977B8}" type="presOf" srcId="{9DDDB46C-407C-4B8C-96E2-0BA78C5074B8}" destId="{39AF50B8-0F7F-4D8E-BE3A-B36ADDDA3D0A}" srcOrd="0" destOrd="0" presId="urn:microsoft.com/office/officeart/2005/8/layout/list1"/>
    <dgm:cxn modelId="{1BC22D8C-25FE-4176-9603-E6FAA9AB6E4A}" srcId="{00F0CD7E-CC9C-447A-B441-A96398459301}" destId="{FA7E6F38-1250-425D-A43A-34506DE22006}" srcOrd="2" destOrd="0" parTransId="{1918FE1D-10BD-4C06-87B2-E80D7EB40A02}" sibTransId="{9DC42CD1-5ACB-4D62-BF45-86430006B158}"/>
    <dgm:cxn modelId="{FCED4898-E2B9-4016-859B-E096C54BEA45}" srcId="{3B74869A-D752-46F2-A368-39C0F61398D3}" destId="{17493E8E-19E5-4794-BF62-29D6CF4FDEA9}" srcOrd="0" destOrd="0" parTransId="{1741FDEB-EE93-4E8E-A721-5E0CB06FC0EB}" sibTransId="{82AF554E-B8A4-4D4F-8D80-13A91E3C7220}"/>
    <dgm:cxn modelId="{F5C78D99-6554-4ED5-81AA-BA5E3357EA22}" srcId="{FA7E6F38-1250-425D-A43A-34506DE22006}" destId="{9DDDB46C-407C-4B8C-96E2-0BA78C5074B8}" srcOrd="0" destOrd="0" parTransId="{F10C49AC-8C19-453B-9C3F-D41FD899CFE6}" sibTransId="{5B50CD58-9037-4BCB-A317-9A25E17A1AD7}"/>
    <dgm:cxn modelId="{E3F026A1-BB8C-46B4-A3DC-DC6E5BDF3F37}" srcId="{00F0CD7E-CC9C-447A-B441-A96398459301}" destId="{3B74869A-D752-46F2-A368-39C0F61398D3}" srcOrd="3" destOrd="0" parTransId="{3662D51D-5CF5-457F-9949-4687A154E74A}" sibTransId="{0A1D7EA6-F31E-4131-B677-3EB7E9CA36D9}"/>
    <dgm:cxn modelId="{F7465DA9-CA2F-4B7C-9784-DC8C5FC011B4}" srcId="{FA7E6F38-1250-425D-A43A-34506DE22006}" destId="{3133DF96-200F-4DD7-845D-73DEB530F381}" srcOrd="1" destOrd="0" parTransId="{B089081C-FDD6-4029-A806-FBB30FC57F3C}" sibTransId="{DDCC819F-A8BB-4851-9294-60674DF21109}"/>
    <dgm:cxn modelId="{FDC3BBC5-DBED-4AE6-99B8-FBBA46861079}" type="presOf" srcId="{003DE82E-8B0B-4E77-9B99-E8B4770B5AB4}" destId="{30858AFD-0A5A-4325-989A-37235C06EA5A}" srcOrd="0" destOrd="0" presId="urn:microsoft.com/office/officeart/2005/8/layout/list1"/>
    <dgm:cxn modelId="{BC36BBC9-7E5B-4E78-8B78-2DB2FE1619B2}" srcId="{C739534E-17AA-4804-B895-A45B10D739BB}" destId="{003DE82E-8B0B-4E77-9B99-E8B4770B5AB4}" srcOrd="0" destOrd="0" parTransId="{38268826-0B54-4538-8E7C-7EFC913466E3}" sibTransId="{24F59340-B2FE-4308-BC55-CF979B5A1124}"/>
    <dgm:cxn modelId="{D32AE6CA-C09F-4B2F-A322-4847A4734193}" srcId="{43F52714-40D4-484B-A1AC-16B6EF55797D}" destId="{2E8BCB46-289A-4547-9382-C846F1BC30CD}" srcOrd="0" destOrd="0" parTransId="{B0B84AFE-5AD0-4B35-BB73-90C561ED8F76}" sibTransId="{E0DA5A1A-5DC2-4F46-838B-9CF91BD4EEAB}"/>
    <dgm:cxn modelId="{FD8AA2CD-99F9-4DFF-ABC6-3057BB346FE7}" type="presOf" srcId="{3133DF96-200F-4DD7-845D-73DEB530F381}" destId="{39AF50B8-0F7F-4D8E-BE3A-B36ADDDA3D0A}" srcOrd="0" destOrd="1" presId="urn:microsoft.com/office/officeart/2005/8/layout/list1"/>
    <dgm:cxn modelId="{BC0DF0CD-C770-4016-91C0-B195F5D6D91D}" type="presOf" srcId="{43F52714-40D4-484B-A1AC-16B6EF55797D}" destId="{B9025268-01DE-4D79-9AF8-9B63A45B1416}" srcOrd="1" destOrd="0" presId="urn:microsoft.com/office/officeart/2005/8/layout/list1"/>
    <dgm:cxn modelId="{56781AD3-B53F-470E-9D99-B84802B0CD34}" type="presOf" srcId="{3B74869A-D752-46F2-A368-39C0F61398D3}" destId="{554F1D6A-D147-4D00-8FA9-176CBC841080}" srcOrd="0" destOrd="0" presId="urn:microsoft.com/office/officeart/2005/8/layout/list1"/>
    <dgm:cxn modelId="{FF6E94D3-CEAA-4C17-BD35-F15FD6D04567}" type="presOf" srcId="{43F52714-40D4-484B-A1AC-16B6EF55797D}" destId="{2AA70ED7-EF96-4A08-AF12-110E3EB3F936}" srcOrd="0" destOrd="0" presId="urn:microsoft.com/office/officeart/2005/8/layout/list1"/>
    <dgm:cxn modelId="{A1460DE4-BBE3-4A25-8A28-EA203821B3A6}" type="presOf" srcId="{C739534E-17AA-4804-B895-A45B10D739BB}" destId="{98F8BAB1-5A55-47F6-B63A-EDE0EB6004FC}" srcOrd="0" destOrd="0" presId="urn:microsoft.com/office/officeart/2005/8/layout/list1"/>
    <dgm:cxn modelId="{0AC3346F-1713-46B7-93B5-9B33A4531A08}" type="presParOf" srcId="{BED70E08-E130-482F-96BA-E8964EC461B0}" destId="{A97BD706-3EC1-4EE4-86AD-3C89F2EFF745}" srcOrd="0" destOrd="0" presId="urn:microsoft.com/office/officeart/2005/8/layout/list1"/>
    <dgm:cxn modelId="{2721AA4B-1BD9-4ED1-8115-EEF3D4D56210}" type="presParOf" srcId="{A97BD706-3EC1-4EE4-86AD-3C89F2EFF745}" destId="{2AA70ED7-EF96-4A08-AF12-110E3EB3F936}" srcOrd="0" destOrd="0" presId="urn:microsoft.com/office/officeart/2005/8/layout/list1"/>
    <dgm:cxn modelId="{C3D0AC18-15AB-4D8D-9912-22A71DF36CAB}" type="presParOf" srcId="{A97BD706-3EC1-4EE4-86AD-3C89F2EFF745}" destId="{B9025268-01DE-4D79-9AF8-9B63A45B1416}" srcOrd="1" destOrd="0" presId="urn:microsoft.com/office/officeart/2005/8/layout/list1"/>
    <dgm:cxn modelId="{EBBBE389-DAA2-495D-BAFA-AC78E46BFDF2}" type="presParOf" srcId="{BED70E08-E130-482F-96BA-E8964EC461B0}" destId="{A2BC120D-E409-44C3-80CF-303A719621B5}" srcOrd="1" destOrd="0" presId="urn:microsoft.com/office/officeart/2005/8/layout/list1"/>
    <dgm:cxn modelId="{AB3C7D78-5039-48F2-8A28-65322BED15F6}" type="presParOf" srcId="{BED70E08-E130-482F-96BA-E8964EC461B0}" destId="{5048C7ED-77A9-477F-9619-6970FB4B074F}" srcOrd="2" destOrd="0" presId="urn:microsoft.com/office/officeart/2005/8/layout/list1"/>
    <dgm:cxn modelId="{AADE0203-401C-4ED5-A57F-D0733E73CFDB}" type="presParOf" srcId="{BED70E08-E130-482F-96BA-E8964EC461B0}" destId="{E1FE516A-CDD3-4A20-936E-93409857895C}" srcOrd="3" destOrd="0" presId="urn:microsoft.com/office/officeart/2005/8/layout/list1"/>
    <dgm:cxn modelId="{78BCDBDE-0644-41AE-8946-04480372FA82}" type="presParOf" srcId="{BED70E08-E130-482F-96BA-E8964EC461B0}" destId="{D1D0574D-2284-4E12-8F7A-7039B777A613}" srcOrd="4" destOrd="0" presId="urn:microsoft.com/office/officeart/2005/8/layout/list1"/>
    <dgm:cxn modelId="{03B3FB17-A9F2-483D-98D3-E3148339F576}" type="presParOf" srcId="{D1D0574D-2284-4E12-8F7A-7039B777A613}" destId="{98F8BAB1-5A55-47F6-B63A-EDE0EB6004FC}" srcOrd="0" destOrd="0" presId="urn:microsoft.com/office/officeart/2005/8/layout/list1"/>
    <dgm:cxn modelId="{C1B1E36E-13C8-4679-96E1-BDF0983CC606}" type="presParOf" srcId="{D1D0574D-2284-4E12-8F7A-7039B777A613}" destId="{358D7C03-CDC1-4CBB-9C08-3526E7EAC3CE}" srcOrd="1" destOrd="0" presId="urn:microsoft.com/office/officeart/2005/8/layout/list1"/>
    <dgm:cxn modelId="{14D5CCDF-D70C-4B5D-8018-B5C73F4EBEE3}" type="presParOf" srcId="{BED70E08-E130-482F-96BA-E8964EC461B0}" destId="{84C1E8A3-80D6-43E2-A83F-27222BC8C444}" srcOrd="5" destOrd="0" presId="urn:microsoft.com/office/officeart/2005/8/layout/list1"/>
    <dgm:cxn modelId="{4D12B531-FADA-4932-B151-8F15F7ADE39E}" type="presParOf" srcId="{BED70E08-E130-482F-96BA-E8964EC461B0}" destId="{30858AFD-0A5A-4325-989A-37235C06EA5A}" srcOrd="6" destOrd="0" presId="urn:microsoft.com/office/officeart/2005/8/layout/list1"/>
    <dgm:cxn modelId="{BA8C9AAF-F41F-432B-BF10-443FD0F603CF}" type="presParOf" srcId="{BED70E08-E130-482F-96BA-E8964EC461B0}" destId="{317E5D3A-6C65-4796-977D-81C2684E3088}" srcOrd="7" destOrd="0" presId="urn:microsoft.com/office/officeart/2005/8/layout/list1"/>
    <dgm:cxn modelId="{C877A2BC-8557-4AE8-9932-619440B021D7}" type="presParOf" srcId="{BED70E08-E130-482F-96BA-E8964EC461B0}" destId="{09F7C97E-8A67-4E2A-9A92-93D36C8744F2}" srcOrd="8" destOrd="0" presId="urn:microsoft.com/office/officeart/2005/8/layout/list1"/>
    <dgm:cxn modelId="{2E9C11C7-CB5C-414E-A719-726287FBD934}" type="presParOf" srcId="{09F7C97E-8A67-4E2A-9A92-93D36C8744F2}" destId="{AEE66980-4951-4AC9-BC2A-1A035E7A8CD0}" srcOrd="0" destOrd="0" presId="urn:microsoft.com/office/officeart/2005/8/layout/list1"/>
    <dgm:cxn modelId="{EB722028-09FD-4CFC-AD98-1E4D8C8A94FB}" type="presParOf" srcId="{09F7C97E-8A67-4E2A-9A92-93D36C8744F2}" destId="{AB50DDFE-3F67-4E73-B974-A06A0C37603B}" srcOrd="1" destOrd="0" presId="urn:microsoft.com/office/officeart/2005/8/layout/list1"/>
    <dgm:cxn modelId="{50658A3C-1040-43BE-8D04-43B4A7E43A35}" type="presParOf" srcId="{BED70E08-E130-482F-96BA-E8964EC461B0}" destId="{D7180E39-9A33-4FE2-9DDA-CB7AC43665AB}" srcOrd="9" destOrd="0" presId="urn:microsoft.com/office/officeart/2005/8/layout/list1"/>
    <dgm:cxn modelId="{B89BBBCC-EFCB-4861-86AD-4E759C21CC7C}" type="presParOf" srcId="{BED70E08-E130-482F-96BA-E8964EC461B0}" destId="{39AF50B8-0F7F-4D8E-BE3A-B36ADDDA3D0A}" srcOrd="10" destOrd="0" presId="urn:microsoft.com/office/officeart/2005/8/layout/list1"/>
    <dgm:cxn modelId="{78CD8589-BFB9-4696-B3CB-D6891E0B709B}" type="presParOf" srcId="{BED70E08-E130-482F-96BA-E8964EC461B0}" destId="{EB302EFD-AE0A-4591-AC69-5890B0135D1D}" srcOrd="11" destOrd="0" presId="urn:microsoft.com/office/officeart/2005/8/layout/list1"/>
    <dgm:cxn modelId="{1761DED8-08FF-4CFA-9A69-348BF13FD25C}" type="presParOf" srcId="{BED70E08-E130-482F-96BA-E8964EC461B0}" destId="{D4538478-13B0-4D33-A479-5EC9889F73F1}" srcOrd="12" destOrd="0" presId="urn:microsoft.com/office/officeart/2005/8/layout/list1"/>
    <dgm:cxn modelId="{1AC2FCD5-2CBE-4708-B6CB-EB3EA423F866}" type="presParOf" srcId="{D4538478-13B0-4D33-A479-5EC9889F73F1}" destId="{554F1D6A-D147-4D00-8FA9-176CBC841080}" srcOrd="0" destOrd="0" presId="urn:microsoft.com/office/officeart/2005/8/layout/list1"/>
    <dgm:cxn modelId="{66644393-4F66-4495-ACCC-080D5CCDC39F}" type="presParOf" srcId="{D4538478-13B0-4D33-A479-5EC9889F73F1}" destId="{BBF060BB-F69D-44C5-A728-DAB47D2737BE}" srcOrd="1" destOrd="0" presId="urn:microsoft.com/office/officeart/2005/8/layout/list1"/>
    <dgm:cxn modelId="{589574D4-2B43-4CF9-B556-3B949BB62AC3}" type="presParOf" srcId="{BED70E08-E130-482F-96BA-E8964EC461B0}" destId="{96523DBC-FF6F-46FD-974E-98C6C5EADAB7}" srcOrd="13" destOrd="0" presId="urn:microsoft.com/office/officeart/2005/8/layout/list1"/>
    <dgm:cxn modelId="{F4483EB8-6557-4364-9417-ED290C8CB48F}" type="presParOf" srcId="{BED70E08-E130-482F-96BA-E8964EC461B0}" destId="{720CD024-0E53-46CC-970F-333CB42C425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8C7ED-77A9-477F-9619-6970FB4B074F}">
      <dsp:nvSpPr>
        <dsp:cNvPr id="0" name=""/>
        <dsp:cNvSpPr/>
      </dsp:nvSpPr>
      <dsp:spPr>
        <a:xfrm>
          <a:off x="0" y="247039"/>
          <a:ext cx="3828702" cy="1480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7150" tIns="208280" rIns="297150" bIns="99568" numCol="1" spcCol="1270" anchor="t" anchorCtr="0">
          <a:noAutofit/>
        </a:bodyPr>
        <a:lstStyle/>
        <a:p>
          <a:pPr marL="114300" lvl="1" indent="-114300" algn="l" defTabSz="622300">
            <a:lnSpc>
              <a:spcPct val="90000"/>
            </a:lnSpc>
            <a:spcBef>
              <a:spcPct val="0"/>
            </a:spcBef>
            <a:spcAft>
              <a:spcPct val="15000"/>
            </a:spcAft>
            <a:buChar char="•"/>
          </a:pPr>
          <a:r>
            <a:rPr lang="zh-TW" sz="1400" kern="1200" dirty="0"/>
            <a:t>辦理農田水利設施更新改善，維護農田灌溉排水功能，穩定灌溉水源，減少輸漏水損失</a:t>
          </a:r>
          <a:r>
            <a:rPr lang="zh-TW" altLang="en-US" sz="1400" kern="1200" dirty="0"/>
            <a:t>。</a:t>
          </a:r>
        </a:p>
        <a:p>
          <a:pPr marL="114300" lvl="1" indent="-114300" algn="l" defTabSz="622300">
            <a:lnSpc>
              <a:spcPct val="90000"/>
            </a:lnSpc>
            <a:spcBef>
              <a:spcPct val="0"/>
            </a:spcBef>
            <a:spcAft>
              <a:spcPct val="15000"/>
            </a:spcAft>
            <a:buChar char="•"/>
          </a:pPr>
          <a:r>
            <a:rPr lang="zh-TW" altLang="en-US" sz="1400" kern="1200" dirty="0"/>
            <a:t>增設調蓄設施，提升農業用水使用效率。</a:t>
          </a:r>
        </a:p>
      </dsp:txBody>
      <dsp:txXfrm>
        <a:off x="0" y="247039"/>
        <a:ext cx="3828702" cy="1480500"/>
      </dsp:txXfrm>
    </dsp:sp>
    <dsp:sp modelId="{B9025268-01DE-4D79-9AF8-9B63A45B1416}">
      <dsp:nvSpPr>
        <dsp:cNvPr id="0" name=""/>
        <dsp:cNvSpPr/>
      </dsp:nvSpPr>
      <dsp:spPr>
        <a:xfrm>
          <a:off x="191435" y="67365"/>
          <a:ext cx="2680091" cy="3272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301" tIns="0" rIns="101301"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目標</a:t>
          </a:r>
        </a:p>
      </dsp:txBody>
      <dsp:txXfrm>
        <a:off x="207411" y="83341"/>
        <a:ext cx="2648139" cy="295321"/>
      </dsp:txXfrm>
    </dsp:sp>
    <dsp:sp modelId="{30858AFD-0A5A-4325-989A-37235C06EA5A}">
      <dsp:nvSpPr>
        <dsp:cNvPr id="0" name=""/>
        <dsp:cNvSpPr/>
      </dsp:nvSpPr>
      <dsp:spPr>
        <a:xfrm>
          <a:off x="0" y="1961212"/>
          <a:ext cx="3828702" cy="1480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7150" tIns="208280" rIns="297150" bIns="99568" numCol="1" spcCol="1270" anchor="t" anchorCtr="0">
          <a:noAutofit/>
        </a:bodyPr>
        <a:lstStyle/>
        <a:p>
          <a:pPr marL="114300" lvl="1" indent="-114300" algn="l" defTabSz="622300">
            <a:lnSpc>
              <a:spcPct val="90000"/>
            </a:lnSpc>
            <a:spcBef>
              <a:spcPct val="0"/>
            </a:spcBef>
            <a:spcAft>
              <a:spcPct val="15000"/>
            </a:spcAft>
            <a:buChar char="•"/>
          </a:pPr>
          <a:r>
            <a:rPr lang="zh-TW" sz="1400" kern="1200" dirty="0"/>
            <a:t>興辦重要灌溉工程及更新改善老舊農田水利設施，降低輸漏水損失。</a:t>
          </a:r>
          <a:endParaRPr lang="zh-TW" altLang="en-US" sz="1400" kern="1200" dirty="0"/>
        </a:p>
        <a:p>
          <a:pPr marL="114300" lvl="1" indent="-114300" algn="l" defTabSz="622300">
            <a:lnSpc>
              <a:spcPct val="90000"/>
            </a:lnSpc>
            <a:spcBef>
              <a:spcPct val="0"/>
            </a:spcBef>
            <a:spcAft>
              <a:spcPct val="15000"/>
            </a:spcAft>
            <a:buChar char="•"/>
          </a:pPr>
          <a:r>
            <a:rPr lang="zh-TW" altLang="en-US" sz="1400" kern="1200" dirty="0"/>
            <a:t>辦理</a:t>
          </a:r>
          <a:r>
            <a:rPr lang="zh-TW" sz="1400" kern="1200" dirty="0"/>
            <a:t>前瞻基礎建設計畫之農田排水改善</a:t>
          </a:r>
          <a:r>
            <a:rPr lang="zh-TW" altLang="en-US" sz="1400" kern="1200" dirty="0"/>
            <a:t>，</a:t>
          </a:r>
          <a:r>
            <a:rPr lang="zh-TW" sz="1400" kern="1200" dirty="0"/>
            <a:t>降低</a:t>
          </a:r>
          <a:r>
            <a:rPr lang="zh-TW" altLang="en-US" sz="1400" kern="1200" dirty="0"/>
            <a:t>農田</a:t>
          </a:r>
          <a:r>
            <a:rPr lang="zh-TW" sz="1400" kern="1200" dirty="0"/>
            <a:t>淹水面積</a:t>
          </a:r>
          <a:r>
            <a:rPr lang="zh-TW" altLang="en-US" sz="1400" kern="1200" dirty="0"/>
            <a:t>。</a:t>
          </a:r>
        </a:p>
      </dsp:txBody>
      <dsp:txXfrm>
        <a:off x="0" y="1961212"/>
        <a:ext cx="3828702" cy="1480500"/>
      </dsp:txXfrm>
    </dsp:sp>
    <dsp:sp modelId="{358D7C03-CDC1-4CBB-9C08-3526E7EAC3CE}">
      <dsp:nvSpPr>
        <dsp:cNvPr id="0" name=""/>
        <dsp:cNvSpPr/>
      </dsp:nvSpPr>
      <dsp:spPr>
        <a:xfrm>
          <a:off x="191435" y="1781539"/>
          <a:ext cx="2680091" cy="3272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301" tIns="0" rIns="101301"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實施</a:t>
          </a:r>
        </a:p>
      </dsp:txBody>
      <dsp:txXfrm>
        <a:off x="207411" y="1797515"/>
        <a:ext cx="2648139" cy="295321"/>
      </dsp:txXfrm>
    </dsp:sp>
    <dsp:sp modelId="{39AF50B8-0F7F-4D8E-BE3A-B36ADDDA3D0A}">
      <dsp:nvSpPr>
        <dsp:cNvPr id="0" name=""/>
        <dsp:cNvSpPr/>
      </dsp:nvSpPr>
      <dsp:spPr>
        <a:xfrm>
          <a:off x="0" y="3675385"/>
          <a:ext cx="3828702" cy="9292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7150" tIns="208280" rIns="297150" bIns="99568" numCol="1" spcCol="1270" anchor="t" anchorCtr="0">
          <a:noAutofit/>
        </a:bodyPr>
        <a:lstStyle/>
        <a:p>
          <a:pPr marL="114300" lvl="1" indent="-114300" algn="l" defTabSz="622300">
            <a:lnSpc>
              <a:spcPct val="90000"/>
            </a:lnSpc>
            <a:spcBef>
              <a:spcPct val="0"/>
            </a:spcBef>
            <a:spcAft>
              <a:spcPct val="15000"/>
            </a:spcAft>
            <a:buChar char="•"/>
          </a:pPr>
          <a:r>
            <a:rPr lang="zh-TW" sz="1400" kern="1200" dirty="0"/>
            <a:t>提升作物產值為</a:t>
          </a:r>
          <a:r>
            <a:rPr lang="en-US" altLang="zh-TW" sz="1400" kern="1200" dirty="0"/>
            <a:t>7</a:t>
          </a:r>
          <a:r>
            <a:rPr lang="en-US" sz="1400" kern="1200" dirty="0"/>
            <a:t>,210</a:t>
          </a:r>
          <a:r>
            <a:rPr lang="zh-TW" sz="1400" kern="1200" dirty="0"/>
            <a:t>萬元</a:t>
          </a:r>
          <a:endParaRPr lang="zh-TW" altLang="en-US" sz="1400" b="0" kern="1200" dirty="0">
            <a:solidFill>
              <a:schemeClr val="tx1"/>
            </a:solidFill>
          </a:endParaRPr>
        </a:p>
        <a:p>
          <a:pPr marL="114300" lvl="1" indent="-114300" algn="l" defTabSz="622300">
            <a:lnSpc>
              <a:spcPct val="90000"/>
            </a:lnSpc>
            <a:spcBef>
              <a:spcPct val="0"/>
            </a:spcBef>
            <a:spcAft>
              <a:spcPct val="15000"/>
            </a:spcAft>
            <a:buChar char="•"/>
          </a:pPr>
          <a:r>
            <a:rPr lang="zh-TW" sz="1400" kern="1200" dirty="0"/>
            <a:t>完成灌溉排水渠道更新改善</a:t>
          </a:r>
          <a:r>
            <a:rPr lang="en-US" sz="1400" kern="1200" dirty="0"/>
            <a:t>206</a:t>
          </a:r>
          <a:r>
            <a:rPr lang="zh-TW" sz="1400" kern="1200" dirty="0"/>
            <a:t>公里</a:t>
          </a:r>
          <a:endParaRPr lang="zh-TW" altLang="en-US" sz="1400" b="0" kern="1200" dirty="0">
            <a:solidFill>
              <a:schemeClr val="tx1"/>
            </a:solidFill>
          </a:endParaRPr>
        </a:p>
      </dsp:txBody>
      <dsp:txXfrm>
        <a:off x="0" y="3675385"/>
        <a:ext cx="3828702" cy="929250"/>
      </dsp:txXfrm>
    </dsp:sp>
    <dsp:sp modelId="{AB50DDFE-3F67-4E73-B974-A06A0C37603B}">
      <dsp:nvSpPr>
        <dsp:cNvPr id="0" name=""/>
        <dsp:cNvSpPr/>
      </dsp:nvSpPr>
      <dsp:spPr>
        <a:xfrm>
          <a:off x="191435" y="3495712"/>
          <a:ext cx="2680091" cy="3272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301" tIns="0" rIns="101301"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目標值</a:t>
          </a:r>
          <a:r>
            <a:rPr lang="en-US" altLang="zh-TW" sz="1600" b="1" kern="1200" dirty="0"/>
            <a:t>(</a:t>
          </a:r>
          <a:r>
            <a:rPr lang="zh-TW" altLang="en-US" sz="1600" b="1" kern="1200" dirty="0"/>
            <a:t>或預期效益</a:t>
          </a:r>
          <a:r>
            <a:rPr lang="en-US" altLang="zh-TW" sz="1600" b="1" kern="1200" dirty="0"/>
            <a:t>)</a:t>
          </a:r>
          <a:endParaRPr lang="zh-TW" altLang="en-US" sz="1600" b="1" kern="1200" dirty="0"/>
        </a:p>
      </dsp:txBody>
      <dsp:txXfrm>
        <a:off x="207411" y="3511688"/>
        <a:ext cx="2648139" cy="295321"/>
      </dsp:txXfrm>
    </dsp:sp>
    <dsp:sp modelId="{720CD024-0E53-46CC-970F-333CB42C425C}">
      <dsp:nvSpPr>
        <dsp:cNvPr id="0" name=""/>
        <dsp:cNvSpPr/>
      </dsp:nvSpPr>
      <dsp:spPr>
        <a:xfrm>
          <a:off x="0" y="4838309"/>
          <a:ext cx="3828702" cy="661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7150" tIns="208280" rIns="297150"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撥充各管理處基金辦理工程改善</a:t>
          </a:r>
        </a:p>
      </dsp:txBody>
      <dsp:txXfrm>
        <a:off x="0" y="4838309"/>
        <a:ext cx="3828702" cy="661500"/>
      </dsp:txXfrm>
    </dsp:sp>
    <dsp:sp modelId="{BBF060BB-F69D-44C5-A728-DAB47D2737BE}">
      <dsp:nvSpPr>
        <dsp:cNvPr id="0" name=""/>
        <dsp:cNvSpPr/>
      </dsp:nvSpPr>
      <dsp:spPr>
        <a:xfrm>
          <a:off x="191435" y="4658635"/>
          <a:ext cx="3140852" cy="3272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301" tIns="0" rIns="101301" bIns="0" numCol="1" spcCol="1270" anchor="ctr" anchorCtr="0">
          <a:noAutofit/>
        </a:bodyPr>
        <a:lstStyle/>
        <a:p>
          <a:pPr marL="0" lvl="0" indent="0" algn="l" defTabSz="711200">
            <a:lnSpc>
              <a:spcPct val="90000"/>
            </a:lnSpc>
            <a:spcBef>
              <a:spcPct val="0"/>
            </a:spcBef>
            <a:spcAft>
              <a:spcPct val="35000"/>
            </a:spcAft>
            <a:buNone/>
          </a:pPr>
          <a:r>
            <a:rPr lang="en-US" altLang="en-US" sz="1600" b="1" kern="1200" dirty="0"/>
            <a:t>111</a:t>
          </a:r>
          <a:r>
            <a:rPr lang="zh-TW" altLang="en-US" sz="1600" b="1" kern="1200" dirty="0"/>
            <a:t>年度農田水利建設辦理方式</a:t>
          </a:r>
        </a:p>
      </dsp:txBody>
      <dsp:txXfrm>
        <a:off x="207411" y="4674611"/>
        <a:ext cx="3108900" cy="2953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061AF-AC4F-4004-9BB2-D2F2B12CF54C}">
      <dsp:nvSpPr>
        <dsp:cNvPr id="0" name=""/>
        <dsp:cNvSpPr/>
      </dsp:nvSpPr>
      <dsp:spPr>
        <a:xfrm>
          <a:off x="11321" y="1823"/>
          <a:ext cx="6919857" cy="7166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t>111</a:t>
          </a:r>
          <a:r>
            <a:rPr lang="zh-TW" altLang="en-US" sz="2400" b="1" kern="1200" dirty="0"/>
            <a:t>年度推動情形說明</a:t>
          </a:r>
        </a:p>
      </dsp:txBody>
      <dsp:txXfrm>
        <a:off x="11321" y="1823"/>
        <a:ext cx="6919857" cy="716609"/>
      </dsp:txXfrm>
    </dsp:sp>
    <dsp:sp modelId="{8F372684-3B7C-4666-8701-148A02993DCB}">
      <dsp:nvSpPr>
        <dsp:cNvPr id="0" name=""/>
        <dsp:cNvSpPr/>
      </dsp:nvSpPr>
      <dsp:spPr>
        <a:xfrm>
          <a:off x="13538" y="737706"/>
          <a:ext cx="6917650" cy="200349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111</a:t>
          </a:r>
          <a:r>
            <a:rPr lang="zh-TW" sz="1600" kern="1200" dirty="0"/>
            <a:t>年度共計核定</a:t>
          </a:r>
          <a:r>
            <a:rPr lang="en-US" sz="1600" kern="1200" dirty="0"/>
            <a:t>12</a:t>
          </a:r>
          <a:r>
            <a:rPr lang="zh-TW" sz="1600" kern="1200" dirty="0"/>
            <a:t>個管理處辦理農田水利設施更新改善計畫，完成更新改善事業區域內渠道</a:t>
          </a:r>
          <a:r>
            <a:rPr lang="en-US" sz="1600" kern="1200" dirty="0"/>
            <a:t>223</a:t>
          </a:r>
          <a:r>
            <a:rPr lang="zh-TW" sz="1600" kern="1200" dirty="0"/>
            <a:t>公里，受益面積達</a:t>
          </a:r>
          <a:r>
            <a:rPr lang="en-US" sz="1600" kern="1200" dirty="0"/>
            <a:t>143,161</a:t>
          </a:r>
          <a:r>
            <a:rPr lang="zh-TW" sz="1600" kern="1200" dirty="0"/>
            <a:t>公頃，減少滲漏水損失量</a:t>
          </a:r>
          <a:r>
            <a:rPr lang="en-US" sz="1600" kern="1200" dirty="0"/>
            <a:t>1,561</a:t>
          </a:r>
          <a:r>
            <a:rPr lang="zh-TW" sz="1600" kern="1200" dirty="0"/>
            <a:t>萬噸，可提升作物產值為</a:t>
          </a:r>
          <a:r>
            <a:rPr lang="en-US" altLang="zh-TW" sz="1600" kern="1200" dirty="0"/>
            <a:t>7</a:t>
          </a:r>
          <a:r>
            <a:rPr lang="en-US" sz="1600" kern="1200" dirty="0"/>
            <a:t>,805</a:t>
          </a:r>
          <a:r>
            <a:rPr lang="zh-TW" sz="1600" kern="1200" dirty="0"/>
            <a:t>萬元</a:t>
          </a:r>
          <a:r>
            <a:rPr lang="zh-TW" altLang="en-US" sz="1600" kern="1200" dirty="0"/>
            <a:t>。</a:t>
          </a:r>
        </a:p>
        <a:p>
          <a:pPr marL="171450" lvl="1" indent="-171450" algn="l" defTabSz="711200">
            <a:lnSpc>
              <a:spcPct val="90000"/>
            </a:lnSpc>
            <a:spcBef>
              <a:spcPct val="0"/>
            </a:spcBef>
            <a:spcAft>
              <a:spcPct val="15000"/>
            </a:spcAft>
            <a:buChar char="•"/>
          </a:pPr>
          <a:r>
            <a:rPr lang="en-US" sz="1600" kern="1200" dirty="0"/>
            <a:t>111</a:t>
          </a:r>
          <a:r>
            <a:rPr lang="zh-TW" sz="1600" kern="1200" dirty="0"/>
            <a:t>年度共計核定</a:t>
          </a:r>
          <a:r>
            <a:rPr lang="en-US" altLang="zh-TW" sz="1600" kern="1200" dirty="0"/>
            <a:t>3</a:t>
          </a:r>
          <a:r>
            <a:rPr lang="zh-TW" sz="1600" kern="1200" dirty="0"/>
            <a:t>個管理處辦理前瞻基礎建設計畫之農田排水改善，於易淹水地區內辦理農田排水改善約</a:t>
          </a:r>
          <a:r>
            <a:rPr lang="en-US" sz="1600" kern="1200" dirty="0">
              <a:solidFill>
                <a:srgbClr val="FF0000"/>
              </a:solidFill>
            </a:rPr>
            <a:t>18.3</a:t>
          </a:r>
          <a:r>
            <a:rPr lang="zh-TW" sz="1600" kern="1200" dirty="0"/>
            <a:t>公里，預期可降低淹水面積</a:t>
          </a:r>
          <a:r>
            <a:rPr lang="en-US" sz="1600" kern="1200" dirty="0">
              <a:solidFill>
                <a:srgbClr val="FF0000"/>
              </a:solidFill>
            </a:rPr>
            <a:t>2,897</a:t>
          </a:r>
          <a:r>
            <a:rPr lang="zh-TW" sz="1600" kern="1200" dirty="0"/>
            <a:t>公頃，保護人口約</a:t>
          </a:r>
          <a:r>
            <a:rPr lang="en-US" sz="1600" kern="1200" dirty="0">
              <a:solidFill>
                <a:srgbClr val="FF0000"/>
              </a:solidFill>
            </a:rPr>
            <a:t>35,578</a:t>
          </a:r>
          <a:r>
            <a:rPr lang="zh-TW" sz="1600" kern="1200" dirty="0"/>
            <a:t>人</a:t>
          </a:r>
          <a:r>
            <a:rPr lang="zh-TW" altLang="en-US" sz="1600" kern="1200" dirty="0"/>
            <a:t>。</a:t>
          </a:r>
        </a:p>
      </dsp:txBody>
      <dsp:txXfrm>
        <a:off x="13538" y="737706"/>
        <a:ext cx="6917650" cy="20034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8C7ED-77A9-477F-9619-6970FB4B074F}">
      <dsp:nvSpPr>
        <dsp:cNvPr id="0" name=""/>
        <dsp:cNvSpPr/>
      </dsp:nvSpPr>
      <dsp:spPr>
        <a:xfrm>
          <a:off x="0" y="309788"/>
          <a:ext cx="4680521" cy="976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260" tIns="208280" rIns="363260"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改善各農地重劃區內之耕作環境，有效促進農業發展</a:t>
          </a:r>
        </a:p>
      </dsp:txBody>
      <dsp:txXfrm>
        <a:off x="0" y="309788"/>
        <a:ext cx="4680521" cy="976500"/>
      </dsp:txXfrm>
    </dsp:sp>
    <dsp:sp modelId="{B9025268-01DE-4D79-9AF8-9B63A45B1416}">
      <dsp:nvSpPr>
        <dsp:cNvPr id="0" name=""/>
        <dsp:cNvSpPr/>
      </dsp:nvSpPr>
      <dsp:spPr>
        <a:xfrm>
          <a:off x="234026" y="7388"/>
          <a:ext cx="3276364" cy="449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39" tIns="0" rIns="123839"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目標</a:t>
          </a:r>
        </a:p>
      </dsp:txBody>
      <dsp:txXfrm>
        <a:off x="255993" y="29355"/>
        <a:ext cx="3232430" cy="406065"/>
      </dsp:txXfrm>
    </dsp:sp>
    <dsp:sp modelId="{30858AFD-0A5A-4325-989A-37235C06EA5A}">
      <dsp:nvSpPr>
        <dsp:cNvPr id="0" name=""/>
        <dsp:cNvSpPr/>
      </dsp:nvSpPr>
      <dsp:spPr>
        <a:xfrm>
          <a:off x="0" y="1642687"/>
          <a:ext cx="4680521" cy="1449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260" tIns="208280" rIns="363260" bIns="99568" numCol="1" spcCol="1270" anchor="t" anchorCtr="0">
          <a:noAutofit/>
        </a:bodyPr>
        <a:lstStyle/>
        <a:p>
          <a:pPr marL="114300" lvl="1" indent="-114300" algn="l" defTabSz="622300">
            <a:lnSpc>
              <a:spcPct val="90000"/>
            </a:lnSpc>
            <a:spcBef>
              <a:spcPct val="0"/>
            </a:spcBef>
            <a:spcAft>
              <a:spcPct val="15000"/>
            </a:spcAft>
            <a:buChar char="•"/>
          </a:pPr>
          <a:r>
            <a:rPr lang="zh-TW" sz="1400" kern="1200" dirty="0"/>
            <a:t>辦理農地重劃區緊急農水路路基路面整修、鋪設柏油路面、坡面保護、擋土設施、改善併行水路及相關安全設施等改善，以強化農糧生產效益，便利農產品運輸，提升農業地區交通安全及效率。</a:t>
          </a:r>
          <a:endParaRPr lang="zh-TW" altLang="en-US" sz="1400" kern="1200" dirty="0"/>
        </a:p>
      </dsp:txBody>
      <dsp:txXfrm>
        <a:off x="0" y="1642687"/>
        <a:ext cx="4680521" cy="1449000"/>
      </dsp:txXfrm>
    </dsp:sp>
    <dsp:sp modelId="{358D7C03-CDC1-4CBB-9C08-3526E7EAC3CE}">
      <dsp:nvSpPr>
        <dsp:cNvPr id="0" name=""/>
        <dsp:cNvSpPr/>
      </dsp:nvSpPr>
      <dsp:spPr>
        <a:xfrm>
          <a:off x="234026" y="1340288"/>
          <a:ext cx="3276364" cy="449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39" tIns="0" rIns="123839"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實施</a:t>
          </a:r>
        </a:p>
      </dsp:txBody>
      <dsp:txXfrm>
        <a:off x="255993" y="1362255"/>
        <a:ext cx="3232430" cy="406065"/>
      </dsp:txXfrm>
    </dsp:sp>
    <dsp:sp modelId="{39AF50B8-0F7F-4D8E-BE3A-B36ADDDA3D0A}">
      <dsp:nvSpPr>
        <dsp:cNvPr id="0" name=""/>
        <dsp:cNvSpPr/>
      </dsp:nvSpPr>
      <dsp:spPr>
        <a:xfrm>
          <a:off x="0" y="3427902"/>
          <a:ext cx="4680521" cy="1039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260" tIns="208280" rIns="363260"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農水路改善</a:t>
          </a:r>
          <a:r>
            <a:rPr lang="en-US" altLang="zh-TW" sz="1600" kern="1200" dirty="0">
              <a:solidFill>
                <a:srgbClr val="FF0000"/>
              </a:solidFill>
            </a:rPr>
            <a:t>302</a:t>
          </a:r>
          <a:r>
            <a:rPr lang="zh-TW" altLang="en-US" sz="1600" kern="1200" dirty="0"/>
            <a:t>公里</a:t>
          </a:r>
          <a:endParaRPr lang="zh-TW" altLang="en-US" sz="1600" b="0" kern="1200" dirty="0">
            <a:solidFill>
              <a:schemeClr val="tx1"/>
            </a:solidFill>
          </a:endParaRPr>
        </a:p>
        <a:p>
          <a:pPr marL="171450" lvl="1" indent="-171450" algn="l" defTabSz="711200">
            <a:lnSpc>
              <a:spcPct val="90000"/>
            </a:lnSpc>
            <a:spcBef>
              <a:spcPct val="0"/>
            </a:spcBef>
            <a:spcAft>
              <a:spcPct val="15000"/>
            </a:spcAft>
            <a:buChar char="•"/>
          </a:pPr>
          <a:r>
            <a:rPr lang="zh-TW" altLang="en-US" sz="1600" kern="1200" dirty="0"/>
            <a:t>受益面積</a:t>
          </a:r>
          <a:r>
            <a:rPr lang="en-US" altLang="zh-TW" sz="1600" b="0" kern="1200" dirty="0">
              <a:solidFill>
                <a:srgbClr val="FF0000"/>
              </a:solidFill>
            </a:rPr>
            <a:t>6,541</a:t>
          </a:r>
          <a:r>
            <a:rPr lang="zh-TW" altLang="en-US" sz="1600" b="0" kern="1200" dirty="0">
              <a:solidFill>
                <a:schemeClr val="tx1"/>
              </a:solidFill>
            </a:rPr>
            <a:t>公頃</a:t>
          </a:r>
        </a:p>
      </dsp:txBody>
      <dsp:txXfrm>
        <a:off x="0" y="3427902"/>
        <a:ext cx="4680521" cy="1039500"/>
      </dsp:txXfrm>
    </dsp:sp>
    <dsp:sp modelId="{AB50DDFE-3F67-4E73-B974-A06A0C37603B}">
      <dsp:nvSpPr>
        <dsp:cNvPr id="0" name=""/>
        <dsp:cNvSpPr/>
      </dsp:nvSpPr>
      <dsp:spPr>
        <a:xfrm>
          <a:off x="234026" y="3145687"/>
          <a:ext cx="3276364" cy="449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39" tIns="0" rIns="123839" bIns="0" numCol="1" spcCol="1270" anchor="ctr" anchorCtr="0">
          <a:noAutofit/>
        </a:bodyPr>
        <a:lstStyle/>
        <a:p>
          <a:pPr marL="0" lvl="0" indent="0" algn="l" defTabSz="711200">
            <a:lnSpc>
              <a:spcPct val="90000"/>
            </a:lnSpc>
            <a:spcBef>
              <a:spcPct val="0"/>
            </a:spcBef>
            <a:spcAft>
              <a:spcPct val="35000"/>
            </a:spcAft>
            <a:buNone/>
          </a:pPr>
          <a:r>
            <a:rPr lang="zh-TW" altLang="en-US" sz="1600" b="1" kern="1200" dirty="0"/>
            <a:t>目標值</a:t>
          </a:r>
          <a:r>
            <a:rPr lang="en-US" altLang="zh-TW" sz="1600" b="1" kern="1200" dirty="0"/>
            <a:t>(</a:t>
          </a:r>
          <a:r>
            <a:rPr lang="zh-TW" altLang="en-US" sz="1600" b="1" kern="1200" dirty="0"/>
            <a:t>或預期效益</a:t>
          </a:r>
          <a:r>
            <a:rPr lang="en-US" altLang="zh-TW" sz="1600" b="1" kern="1200" dirty="0"/>
            <a:t>)</a:t>
          </a:r>
          <a:endParaRPr lang="zh-TW" altLang="en-US" sz="1600" b="1" kern="1200" dirty="0"/>
        </a:p>
      </dsp:txBody>
      <dsp:txXfrm>
        <a:off x="255993" y="3167654"/>
        <a:ext cx="3232430" cy="406065"/>
      </dsp:txXfrm>
    </dsp:sp>
    <dsp:sp modelId="{720CD024-0E53-46CC-970F-333CB42C425C}">
      <dsp:nvSpPr>
        <dsp:cNvPr id="0" name=""/>
        <dsp:cNvSpPr/>
      </dsp:nvSpPr>
      <dsp:spPr>
        <a:xfrm>
          <a:off x="0" y="4843987"/>
          <a:ext cx="4680521" cy="661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260" tIns="208280" rIns="363260"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補助各縣市政府及各管理處辦理改善工程</a:t>
          </a:r>
        </a:p>
      </dsp:txBody>
      <dsp:txXfrm>
        <a:off x="0" y="4843987"/>
        <a:ext cx="4680521" cy="661500"/>
      </dsp:txXfrm>
    </dsp:sp>
    <dsp:sp modelId="{BBF060BB-F69D-44C5-A728-DAB47D2737BE}">
      <dsp:nvSpPr>
        <dsp:cNvPr id="0" name=""/>
        <dsp:cNvSpPr/>
      </dsp:nvSpPr>
      <dsp:spPr>
        <a:xfrm>
          <a:off x="234026" y="4541587"/>
          <a:ext cx="3914633" cy="449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39" tIns="0" rIns="123839" bIns="0" numCol="1" spcCol="1270" anchor="ctr" anchorCtr="0">
          <a:noAutofit/>
        </a:bodyPr>
        <a:lstStyle/>
        <a:p>
          <a:pPr marL="0" lvl="0" indent="0" algn="l" defTabSz="711200">
            <a:lnSpc>
              <a:spcPct val="90000"/>
            </a:lnSpc>
            <a:spcBef>
              <a:spcPct val="0"/>
            </a:spcBef>
            <a:spcAft>
              <a:spcPct val="35000"/>
            </a:spcAft>
            <a:buNone/>
          </a:pPr>
          <a:r>
            <a:rPr lang="en-US" altLang="en-US" sz="1600" b="1" kern="1200" dirty="0"/>
            <a:t>111</a:t>
          </a:r>
          <a:r>
            <a:rPr lang="zh-TW" altLang="en-US" sz="1600" b="1" kern="1200" dirty="0"/>
            <a:t>年度農田水利建設辦理方式</a:t>
          </a:r>
        </a:p>
      </dsp:txBody>
      <dsp:txXfrm>
        <a:off x="255993" y="4563554"/>
        <a:ext cx="3870699" cy="40606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9575" cy="498475"/>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sz="quarter" idx="1"/>
          </p:nvPr>
        </p:nvSpPr>
        <p:spPr>
          <a:xfrm>
            <a:off x="3856039" y="1"/>
            <a:ext cx="2949575" cy="498475"/>
          </a:xfrm>
          <a:prstGeom prst="rect">
            <a:avLst/>
          </a:prstGeom>
        </p:spPr>
        <p:txBody>
          <a:bodyPr vert="horz" lIns="91431" tIns="45715" rIns="91431" bIns="45715" rtlCol="0"/>
          <a:lstStyle>
            <a:lvl1pPr algn="r">
              <a:defRPr sz="1200"/>
            </a:lvl1pPr>
          </a:lstStyle>
          <a:p>
            <a:fld id="{92B69566-1D5B-45AC-8359-F32817C14606}" type="datetimeFigureOut">
              <a:rPr lang="zh-TW" altLang="en-US" smtClean="0"/>
              <a:t>2023/2/20</a:t>
            </a:fld>
            <a:endParaRPr lang="zh-TW" altLang="en-US"/>
          </a:p>
        </p:txBody>
      </p:sp>
      <p:sp>
        <p:nvSpPr>
          <p:cNvPr id="4" name="頁尾版面配置區 3"/>
          <p:cNvSpPr>
            <a:spLocks noGrp="1"/>
          </p:cNvSpPr>
          <p:nvPr>
            <p:ph type="ftr" sz="quarter" idx="2"/>
          </p:nvPr>
        </p:nvSpPr>
        <p:spPr>
          <a:xfrm>
            <a:off x="0" y="9440863"/>
            <a:ext cx="2949575" cy="498475"/>
          </a:xfrm>
          <a:prstGeom prst="rect">
            <a:avLst/>
          </a:prstGeom>
        </p:spPr>
        <p:txBody>
          <a:bodyPr vert="horz" lIns="91431" tIns="45715" rIns="91431" bIns="4571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6039" y="9440863"/>
            <a:ext cx="2949575" cy="498475"/>
          </a:xfrm>
          <a:prstGeom prst="rect">
            <a:avLst/>
          </a:prstGeom>
        </p:spPr>
        <p:txBody>
          <a:bodyPr vert="horz" lIns="91431" tIns="45715" rIns="91431" bIns="45715" rtlCol="0" anchor="b"/>
          <a:lstStyle>
            <a:lvl1pPr algn="r">
              <a:defRPr sz="1200"/>
            </a:lvl1pPr>
          </a:lstStyle>
          <a:p>
            <a:fld id="{B416C076-949D-42A9-B99A-591D8F01A6A8}" type="slidenum">
              <a:rPr lang="zh-TW" altLang="en-US" smtClean="0"/>
              <a:t>‹#›</a:t>
            </a:fld>
            <a:endParaRPr lang="zh-TW" altLang="en-US"/>
          </a:p>
        </p:txBody>
      </p:sp>
    </p:spTree>
    <p:extLst>
      <p:ext uri="{BB962C8B-B14F-4D97-AF65-F5344CB8AC3E}">
        <p14:creationId xmlns:p14="http://schemas.microsoft.com/office/powerpoint/2010/main" val="4218324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3" y="0"/>
            <a:ext cx="2949786" cy="496967"/>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idx="1"/>
          </p:nvPr>
        </p:nvSpPr>
        <p:spPr>
          <a:xfrm>
            <a:off x="3855840" y="0"/>
            <a:ext cx="2949786" cy="496967"/>
          </a:xfrm>
          <a:prstGeom prst="rect">
            <a:avLst/>
          </a:prstGeom>
        </p:spPr>
        <p:txBody>
          <a:bodyPr vert="horz" lIns="91431" tIns="45715" rIns="91431" bIns="45715" rtlCol="0"/>
          <a:lstStyle>
            <a:lvl1pPr algn="r">
              <a:defRPr sz="1200"/>
            </a:lvl1pPr>
          </a:lstStyle>
          <a:p>
            <a:fld id="{0DD8A90C-F7E6-4020-94DB-769357D9C8EC}" type="datetimeFigureOut">
              <a:rPr lang="zh-TW" altLang="en-US" smtClean="0"/>
              <a:t>2023/2/20</a:t>
            </a:fld>
            <a:endParaRPr lang="zh-TW" altLang="en-US"/>
          </a:p>
        </p:txBody>
      </p:sp>
      <p:sp>
        <p:nvSpPr>
          <p:cNvPr id="4" name="投影片圖像版面配置區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31" tIns="45715" rIns="91431" bIns="45715" rtlCol="0" anchor="ctr"/>
          <a:lstStyle/>
          <a:p>
            <a:endParaRPr lang="zh-TW" altLang="en-US"/>
          </a:p>
        </p:txBody>
      </p:sp>
      <p:sp>
        <p:nvSpPr>
          <p:cNvPr id="5" name="備忘稿版面配置區 4"/>
          <p:cNvSpPr>
            <a:spLocks noGrp="1"/>
          </p:cNvSpPr>
          <p:nvPr>
            <p:ph type="body" sz="quarter" idx="3"/>
          </p:nvPr>
        </p:nvSpPr>
        <p:spPr>
          <a:xfrm>
            <a:off x="680721" y="4721186"/>
            <a:ext cx="5445760" cy="4472702"/>
          </a:xfrm>
          <a:prstGeom prst="rect">
            <a:avLst/>
          </a:prstGeom>
        </p:spPr>
        <p:txBody>
          <a:bodyPr vert="horz" lIns="91431" tIns="45715" rIns="91431" bIns="45715"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3" y="9440648"/>
            <a:ext cx="2949786" cy="496967"/>
          </a:xfrm>
          <a:prstGeom prst="rect">
            <a:avLst/>
          </a:prstGeom>
        </p:spPr>
        <p:txBody>
          <a:bodyPr vert="horz" lIns="91431" tIns="45715" rIns="91431" bIns="45715"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0" y="9440648"/>
            <a:ext cx="2949786" cy="496967"/>
          </a:xfrm>
          <a:prstGeom prst="rect">
            <a:avLst/>
          </a:prstGeom>
        </p:spPr>
        <p:txBody>
          <a:bodyPr vert="horz" lIns="91431" tIns="45715" rIns="91431" bIns="45715" rtlCol="0" anchor="b"/>
          <a:lstStyle>
            <a:lvl1pPr algn="r">
              <a:defRPr sz="1200"/>
            </a:lvl1pPr>
          </a:lstStyle>
          <a:p>
            <a:fld id="{2C7A340D-CC8A-42D9-BAB3-5C56ABC894E5}" type="slidenum">
              <a:rPr lang="zh-TW" altLang="en-US" smtClean="0"/>
              <a:t>‹#›</a:t>
            </a:fld>
            <a:endParaRPr lang="zh-TW" altLang="en-US"/>
          </a:p>
        </p:txBody>
      </p:sp>
    </p:spTree>
    <p:extLst>
      <p:ext uri="{BB962C8B-B14F-4D97-AF65-F5344CB8AC3E}">
        <p14:creationId xmlns:p14="http://schemas.microsoft.com/office/powerpoint/2010/main" val="1666790494"/>
      </p:ext>
    </p:extLst>
  </p:cSld>
  <p:clrMap bg1="lt1" tx1="dk1" bg2="lt2" tx2="dk2" accent1="accent1" accent2="accent2" accent3="accent3" accent4="accent4" accent5="accent5" accent6="accent6" hlink="hlink" folHlink="folHlink"/>
  <p:notesStyle>
    <a:lvl1pPr marL="0" algn="l" defTabSz="911178" rtl="0" eaLnBrk="1" latinLnBrk="0" hangingPunct="1">
      <a:defRPr sz="1200" kern="1200">
        <a:solidFill>
          <a:schemeClr val="tx1"/>
        </a:solidFill>
        <a:latin typeface="+mn-lt"/>
        <a:ea typeface="+mn-ea"/>
        <a:cs typeface="+mn-cs"/>
      </a:defRPr>
    </a:lvl1pPr>
    <a:lvl2pPr marL="455590" algn="l" defTabSz="911178" rtl="0" eaLnBrk="1" latinLnBrk="0" hangingPunct="1">
      <a:defRPr sz="1200" kern="1200">
        <a:solidFill>
          <a:schemeClr val="tx1"/>
        </a:solidFill>
        <a:latin typeface="+mn-lt"/>
        <a:ea typeface="+mn-ea"/>
        <a:cs typeface="+mn-cs"/>
      </a:defRPr>
    </a:lvl2pPr>
    <a:lvl3pPr marL="911178" algn="l" defTabSz="911178" rtl="0" eaLnBrk="1" latinLnBrk="0" hangingPunct="1">
      <a:defRPr sz="1200" kern="1200">
        <a:solidFill>
          <a:schemeClr val="tx1"/>
        </a:solidFill>
        <a:latin typeface="+mn-lt"/>
        <a:ea typeface="+mn-ea"/>
        <a:cs typeface="+mn-cs"/>
      </a:defRPr>
    </a:lvl3pPr>
    <a:lvl4pPr marL="1366769" algn="l" defTabSz="911178" rtl="0" eaLnBrk="1" latinLnBrk="0" hangingPunct="1">
      <a:defRPr sz="1200" kern="1200">
        <a:solidFill>
          <a:schemeClr val="tx1"/>
        </a:solidFill>
        <a:latin typeface="+mn-lt"/>
        <a:ea typeface="+mn-ea"/>
        <a:cs typeface="+mn-cs"/>
      </a:defRPr>
    </a:lvl4pPr>
    <a:lvl5pPr marL="1822358" algn="l" defTabSz="911178" rtl="0" eaLnBrk="1" latinLnBrk="0" hangingPunct="1">
      <a:defRPr sz="1200" kern="1200">
        <a:solidFill>
          <a:schemeClr val="tx1"/>
        </a:solidFill>
        <a:latin typeface="+mn-lt"/>
        <a:ea typeface="+mn-ea"/>
        <a:cs typeface="+mn-cs"/>
      </a:defRPr>
    </a:lvl5pPr>
    <a:lvl6pPr marL="2277945" algn="l" defTabSz="911178" rtl="0" eaLnBrk="1" latinLnBrk="0" hangingPunct="1">
      <a:defRPr sz="1200" kern="1200">
        <a:solidFill>
          <a:schemeClr val="tx1"/>
        </a:solidFill>
        <a:latin typeface="+mn-lt"/>
        <a:ea typeface="+mn-ea"/>
        <a:cs typeface="+mn-cs"/>
      </a:defRPr>
    </a:lvl6pPr>
    <a:lvl7pPr marL="2733535" algn="l" defTabSz="911178" rtl="0" eaLnBrk="1" latinLnBrk="0" hangingPunct="1">
      <a:defRPr sz="1200" kern="1200">
        <a:solidFill>
          <a:schemeClr val="tx1"/>
        </a:solidFill>
        <a:latin typeface="+mn-lt"/>
        <a:ea typeface="+mn-ea"/>
        <a:cs typeface="+mn-cs"/>
      </a:defRPr>
    </a:lvl7pPr>
    <a:lvl8pPr marL="3189125" algn="l" defTabSz="911178" rtl="0" eaLnBrk="1" latinLnBrk="0" hangingPunct="1">
      <a:defRPr sz="1200" kern="1200">
        <a:solidFill>
          <a:schemeClr val="tx1"/>
        </a:solidFill>
        <a:latin typeface="+mn-lt"/>
        <a:ea typeface="+mn-ea"/>
        <a:cs typeface="+mn-cs"/>
      </a:defRPr>
    </a:lvl8pPr>
    <a:lvl9pPr marL="3644713" algn="l" defTabSz="911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05C41C-9B5A-48BE-BBFF-044213C66041}" type="slidenum">
              <a:rPr lang="zh-TW" altLang="en-US" smtClean="0"/>
              <a:t>1</a:t>
            </a:fld>
            <a:endParaRPr lang="zh-TW" altLang="en-US"/>
          </a:p>
        </p:txBody>
      </p:sp>
    </p:spTree>
    <p:extLst>
      <p:ext uri="{BB962C8B-B14F-4D97-AF65-F5344CB8AC3E}">
        <p14:creationId xmlns:p14="http://schemas.microsoft.com/office/powerpoint/2010/main" val="23775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05C41C-9B5A-48BE-BBFF-044213C66041}" type="slidenum">
              <a:rPr lang="zh-TW" altLang="en-US" smtClean="0"/>
              <a:t>2</a:t>
            </a:fld>
            <a:endParaRPr lang="zh-TW" altLang="en-US"/>
          </a:p>
        </p:txBody>
      </p:sp>
    </p:spTree>
    <p:extLst>
      <p:ext uri="{BB962C8B-B14F-4D97-AF65-F5344CB8AC3E}">
        <p14:creationId xmlns:p14="http://schemas.microsoft.com/office/powerpoint/2010/main" val="1755167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2075" y="746125"/>
            <a:ext cx="6623050" cy="37258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70E762-B999-4FBD-B1C6-C93DEE211B5C}" type="slidenum">
              <a:rPr lang="zh-CN" altLang="en-US" smtClean="0"/>
              <a:t>3</a:t>
            </a:fld>
            <a:endParaRPr lang="zh-CN" altLang="en-US"/>
          </a:p>
        </p:txBody>
      </p:sp>
    </p:spTree>
    <p:extLst>
      <p:ext uri="{BB962C8B-B14F-4D97-AF65-F5344CB8AC3E}">
        <p14:creationId xmlns:p14="http://schemas.microsoft.com/office/powerpoint/2010/main" val="2113500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2075" y="746125"/>
            <a:ext cx="6623050" cy="37258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70E762-B999-4FBD-B1C6-C93DEE211B5C}" type="slidenum">
              <a:rPr lang="zh-CN" altLang="en-US" smtClean="0"/>
              <a:t>8</a:t>
            </a:fld>
            <a:endParaRPr lang="zh-CN" altLang="en-US"/>
          </a:p>
        </p:txBody>
      </p:sp>
    </p:spTree>
    <p:extLst>
      <p:ext uri="{BB962C8B-B14F-4D97-AF65-F5344CB8AC3E}">
        <p14:creationId xmlns:p14="http://schemas.microsoft.com/office/powerpoint/2010/main" val="232176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2363">
              <a:defRPr/>
            </a:pP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10</a:t>
            </a:fld>
            <a:endParaRPr lang="zh-TW" altLang="en-US"/>
          </a:p>
        </p:txBody>
      </p:sp>
    </p:spTree>
    <p:extLst>
      <p:ext uri="{BB962C8B-B14F-4D97-AF65-F5344CB8AC3E}">
        <p14:creationId xmlns:p14="http://schemas.microsoft.com/office/powerpoint/2010/main" val="3463879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11</a:t>
            </a:fld>
            <a:endParaRPr lang="zh-TW" altLang="en-US"/>
          </a:p>
        </p:txBody>
      </p:sp>
    </p:spTree>
    <p:extLst>
      <p:ext uri="{BB962C8B-B14F-4D97-AF65-F5344CB8AC3E}">
        <p14:creationId xmlns:p14="http://schemas.microsoft.com/office/powerpoint/2010/main" val="1923255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57FEDA-6C01-49EF-A0FF-A94878275EA9}"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545376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13</a:t>
            </a:fld>
            <a:endParaRPr lang="zh-TW" altLang="en-US"/>
          </a:p>
        </p:txBody>
      </p:sp>
    </p:spTree>
    <p:extLst>
      <p:ext uri="{BB962C8B-B14F-4D97-AF65-F5344CB8AC3E}">
        <p14:creationId xmlns:p14="http://schemas.microsoft.com/office/powerpoint/2010/main" val="273089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pPr marL="171450" indent="-171450">
              <a:buFont typeface="Wingdings" panose="05000000000000000000" pitchFamily="2" charset="2"/>
              <a:buChar char="l"/>
            </a:pPr>
            <a:r>
              <a:rPr lang="zh-TW" altLang="en-US" dirty="0"/>
              <a:t>國發會：</a:t>
            </a:r>
            <a:r>
              <a:rPr lang="zh-TW" altLang="en-US" sz="1200" b="0" i="0" u="none" strike="noStrike" kern="1200" baseline="0" dirty="0">
                <a:solidFill>
                  <a:schemeClr val="tx1"/>
                </a:solidFill>
                <a:latin typeface="+mn-lt"/>
                <a:ea typeface="+mn-ea"/>
                <a:cs typeface="+mn-cs"/>
              </a:rPr>
              <a:t>是否都做立委陳情案？</a:t>
            </a:r>
            <a:endParaRPr lang="en-US" altLang="zh-TW" sz="1200" b="0" i="0" u="none" strike="noStrike" kern="1200" baseline="0" dirty="0">
              <a:solidFill>
                <a:schemeClr val="tx1"/>
              </a:solidFill>
              <a:latin typeface="+mn-lt"/>
              <a:ea typeface="+mn-ea"/>
              <a:cs typeface="+mn-cs"/>
            </a:endParaRPr>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57FEDA-6C01-49EF-A0FF-A94878275EA9}"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296707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57FEDA-6C01-49EF-A0FF-A94878275EA9}"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843929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D793A245-6451-43DA-AAE6-414DDAD96DBE}" type="slidenum">
              <a:rPr lang="zh-TW" altLang="en-US" smtClean="0"/>
              <a:t>18</a:t>
            </a:fld>
            <a:endParaRPr lang="zh-TW" altLang="en-US"/>
          </a:p>
        </p:txBody>
      </p:sp>
    </p:spTree>
    <p:extLst>
      <p:ext uri="{BB962C8B-B14F-4D97-AF65-F5344CB8AC3E}">
        <p14:creationId xmlns:p14="http://schemas.microsoft.com/office/powerpoint/2010/main" val="47955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2075" y="746125"/>
            <a:ext cx="6623050" cy="37258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70E762-B999-4FBD-B1C6-C93DEE211B5C}" type="slidenum">
              <a:rPr lang="zh-CN" altLang="en-US" smtClean="0"/>
              <a:t>19</a:t>
            </a:fld>
            <a:endParaRPr lang="zh-CN" altLang="en-US"/>
          </a:p>
        </p:txBody>
      </p:sp>
    </p:spTree>
    <p:extLst>
      <p:ext uri="{BB962C8B-B14F-4D97-AF65-F5344CB8AC3E}">
        <p14:creationId xmlns:p14="http://schemas.microsoft.com/office/powerpoint/2010/main" val="4260715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採購法總論</a:t>
            </a:r>
            <a:r>
              <a:rPr lang="en-US" altLang="zh-TW" dirty="0"/>
              <a:t>1/3</a:t>
            </a:r>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20</a:t>
            </a:fld>
            <a:endParaRPr lang="zh-TW" altLang="en-US"/>
          </a:p>
        </p:txBody>
      </p:sp>
    </p:spTree>
    <p:extLst>
      <p:ext uri="{BB962C8B-B14F-4D97-AF65-F5344CB8AC3E}">
        <p14:creationId xmlns:p14="http://schemas.microsoft.com/office/powerpoint/2010/main" val="104409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採購法總論</a:t>
            </a:r>
            <a:r>
              <a:rPr lang="en-US" altLang="zh-TW" dirty="0"/>
              <a:t>2/3</a:t>
            </a:r>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21</a:t>
            </a:fld>
            <a:endParaRPr lang="zh-TW" altLang="en-US"/>
          </a:p>
        </p:txBody>
      </p:sp>
    </p:spTree>
    <p:extLst>
      <p:ext uri="{BB962C8B-B14F-4D97-AF65-F5344CB8AC3E}">
        <p14:creationId xmlns:p14="http://schemas.microsoft.com/office/powerpoint/2010/main" val="2956717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22</a:t>
            </a:fld>
            <a:endParaRPr lang="zh-TW" altLang="en-US"/>
          </a:p>
        </p:txBody>
      </p:sp>
    </p:spTree>
    <p:extLst>
      <p:ext uri="{BB962C8B-B14F-4D97-AF65-F5344CB8AC3E}">
        <p14:creationId xmlns:p14="http://schemas.microsoft.com/office/powerpoint/2010/main" val="2127839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採購法總論</a:t>
            </a:r>
            <a:r>
              <a:rPr lang="en-US" altLang="zh-TW" dirty="0"/>
              <a:t>3/3</a:t>
            </a:r>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23</a:t>
            </a:fld>
            <a:endParaRPr lang="zh-TW" altLang="en-US"/>
          </a:p>
        </p:txBody>
      </p:sp>
    </p:spTree>
    <p:extLst>
      <p:ext uri="{BB962C8B-B14F-4D97-AF65-F5344CB8AC3E}">
        <p14:creationId xmlns:p14="http://schemas.microsoft.com/office/powerpoint/2010/main" val="248816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採購法總論子法提供同仁參考</a:t>
            </a:r>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24</a:t>
            </a:fld>
            <a:endParaRPr lang="zh-TW" altLang="en-US"/>
          </a:p>
        </p:txBody>
      </p:sp>
    </p:spTree>
    <p:extLst>
      <p:ext uri="{BB962C8B-B14F-4D97-AF65-F5344CB8AC3E}">
        <p14:creationId xmlns:p14="http://schemas.microsoft.com/office/powerpoint/2010/main" val="2614055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採購法相關資訊提供同仁參考</a:t>
            </a:r>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25</a:t>
            </a:fld>
            <a:endParaRPr lang="zh-TW" altLang="en-US"/>
          </a:p>
        </p:txBody>
      </p:sp>
    </p:spTree>
    <p:extLst>
      <p:ext uri="{BB962C8B-B14F-4D97-AF65-F5344CB8AC3E}">
        <p14:creationId xmlns:p14="http://schemas.microsoft.com/office/powerpoint/2010/main" val="1583322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本頁與上頁擇一</a:t>
            </a:r>
            <a:endParaRPr lang="en-US" altLang="zh-TW" dirty="0"/>
          </a:p>
          <a:p>
            <a:endParaRPr lang="en-US" altLang="zh-TW" dirty="0"/>
          </a:p>
          <a:p>
            <a:r>
              <a:rPr lang="zh-TW" altLang="en-US" dirty="0"/>
              <a:t>調整原因：</a:t>
            </a:r>
            <a:endParaRPr lang="en-US" altLang="zh-TW" dirty="0"/>
          </a:p>
          <a:p>
            <a:pPr marL="228897" indent="-228897">
              <a:buAutoNum type="arabicPeriod"/>
            </a:pPr>
            <a:r>
              <a:rPr lang="zh-TW" altLang="en-US" b="1" dirty="0">
                <a:solidFill>
                  <a:srgbClr val="0000FF"/>
                </a:solidFill>
              </a:rPr>
              <a:t>第一類工程之設計原則仍由管理處核定，乍看之下容易誤會第一類工程之設計原則及預算書皆由署核定</a:t>
            </a:r>
            <a:endParaRPr lang="en-US" altLang="zh-TW" b="1" dirty="0">
              <a:solidFill>
                <a:srgbClr val="0000FF"/>
              </a:solidFill>
            </a:endParaRPr>
          </a:p>
          <a:p>
            <a:pPr marL="228897" indent="-228897">
              <a:buAutoNum type="arabicPeriod"/>
            </a:pPr>
            <a:r>
              <a:rPr lang="zh-TW" altLang="en-US" b="1" dirty="0">
                <a:solidFill>
                  <a:srgbClr val="0000FF"/>
                </a:solidFill>
              </a:rPr>
              <a:t>採購招標依農田水利署工務處理要點第四點，第一類工程：由管理處辦理，報請本署派員監辦。</a:t>
            </a:r>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28</a:t>
            </a:fld>
            <a:endParaRPr lang="zh-TW" altLang="en-US"/>
          </a:p>
        </p:txBody>
      </p:sp>
    </p:spTree>
    <p:extLst>
      <p:ext uri="{BB962C8B-B14F-4D97-AF65-F5344CB8AC3E}">
        <p14:creationId xmlns:p14="http://schemas.microsoft.com/office/powerpoint/2010/main" val="739470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2075" y="746125"/>
            <a:ext cx="6623050" cy="3725863"/>
          </a:xfrm>
        </p:spPr>
      </p:sp>
      <p:sp>
        <p:nvSpPr>
          <p:cNvPr id="3" name="備忘稿版面配置區 2"/>
          <p:cNvSpPr>
            <a:spLocks noGrp="1"/>
          </p:cNvSpPr>
          <p:nvPr>
            <p:ph type="body" idx="1"/>
          </p:nvPr>
        </p:nvSpPr>
        <p:spPr/>
        <p:txBody>
          <a:bodyPr/>
          <a:lstStyle/>
          <a:p>
            <a:r>
              <a:rPr lang="zh-TW" altLang="en-US" dirty="0"/>
              <a:t>本頁與上頁擇一</a:t>
            </a:r>
            <a:endParaRPr lang="en-US" altLang="zh-TW" dirty="0"/>
          </a:p>
          <a:p>
            <a:endParaRPr lang="en-US" altLang="zh-TW" dirty="0"/>
          </a:p>
          <a:p>
            <a:r>
              <a:rPr lang="zh-TW" altLang="en-US" dirty="0"/>
              <a:t>調整原因：</a:t>
            </a:r>
            <a:endParaRPr lang="en-US" altLang="zh-TW" dirty="0"/>
          </a:p>
          <a:p>
            <a:pPr marL="228897" indent="-228897">
              <a:buAutoNum type="arabicPeriod"/>
            </a:pPr>
            <a:r>
              <a:rPr lang="zh-TW" altLang="en-US" b="1" dirty="0">
                <a:solidFill>
                  <a:srgbClr val="0000FF"/>
                </a:solidFill>
              </a:rPr>
              <a:t>依驗收注意事項第六點第一項第一款</a:t>
            </a:r>
            <a:endParaRPr lang="en-US" altLang="zh-TW" b="1" dirty="0">
              <a:solidFill>
                <a:srgbClr val="0000FF"/>
              </a:solidFill>
            </a:endParaRPr>
          </a:p>
          <a:p>
            <a:r>
              <a:rPr lang="zh-TW" altLang="en-US" b="1" dirty="0">
                <a:solidFill>
                  <a:srgbClr val="0000FF"/>
                </a:solidFill>
                <a:effectLst/>
                <a:latin typeface="Times New Roman" panose="02020603050405020304" pitchFamily="18" charset="0"/>
              </a:rPr>
              <a:t>      </a:t>
            </a:r>
            <a:r>
              <a:rPr lang="zh-TW" altLang="en-US" dirty="0">
                <a:effectLst/>
                <a:latin typeface="Times New Roman" panose="02020603050405020304" pitchFamily="18" charset="0"/>
              </a:rPr>
              <a:t>驗收由管理處辦理，並由其主計室及輔導室派員監驗，管理或使用單位派員會驗。</a:t>
            </a:r>
            <a:endParaRPr lang="en-US" altLang="zh-TW" dirty="0">
              <a:effectLst/>
              <a:latin typeface="Times New Roman" panose="02020603050405020304" pitchFamily="18" charset="0"/>
            </a:endParaRPr>
          </a:p>
          <a:p>
            <a:r>
              <a:rPr lang="zh-TW" altLang="en-US" dirty="0">
                <a:effectLst/>
                <a:latin typeface="Times New Roman" panose="02020603050405020304" pitchFamily="18" charset="0"/>
              </a:rPr>
              <a:t>      第一類工程之驗收應於驗收五日前檢附驗收單（附結算表）、竣工圖表及初驗報告等相關資料報請本署派員監驗。</a:t>
            </a:r>
            <a:endParaRPr lang="zh-TW" altLang="en-US" b="1" dirty="0">
              <a:solidFill>
                <a:srgbClr val="0000FF"/>
              </a:solidFill>
            </a:endParaRPr>
          </a:p>
          <a:p>
            <a:endParaRPr lang="zh-TW" altLang="en-US" dirty="0"/>
          </a:p>
        </p:txBody>
      </p:sp>
      <p:sp>
        <p:nvSpPr>
          <p:cNvPr id="4" name="投影片編號版面配置區 3"/>
          <p:cNvSpPr>
            <a:spLocks noGrp="1"/>
          </p:cNvSpPr>
          <p:nvPr>
            <p:ph type="sldNum" sz="quarter" idx="5"/>
          </p:nvPr>
        </p:nvSpPr>
        <p:spPr/>
        <p:txBody>
          <a:bodyPr/>
          <a:lstStyle/>
          <a:p>
            <a:fld id="{2C7A340D-CC8A-42D9-BAB3-5C56ABC894E5}" type="slidenum">
              <a:rPr lang="zh-TW" altLang="en-US" smtClean="0"/>
              <a:t>31</a:t>
            </a:fld>
            <a:endParaRPr lang="zh-TW" altLang="en-US"/>
          </a:p>
        </p:txBody>
      </p:sp>
    </p:spTree>
    <p:extLst>
      <p:ext uri="{BB962C8B-B14F-4D97-AF65-F5344CB8AC3E}">
        <p14:creationId xmlns:p14="http://schemas.microsoft.com/office/powerpoint/2010/main" val="1478118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2075" y="746125"/>
            <a:ext cx="6623050" cy="37258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70E762-B999-4FBD-B1C6-C93DEE211B5C}" type="slidenum">
              <a:rPr lang="zh-CN" altLang="en-US" smtClean="0"/>
              <a:t>33</a:t>
            </a:fld>
            <a:endParaRPr lang="zh-CN" altLang="en-US"/>
          </a:p>
        </p:txBody>
      </p:sp>
    </p:spTree>
    <p:extLst>
      <p:ext uri="{BB962C8B-B14F-4D97-AF65-F5344CB8AC3E}">
        <p14:creationId xmlns:p14="http://schemas.microsoft.com/office/powerpoint/2010/main" val="2066767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172379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03029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2795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86034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23729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626750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37657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0B70E762-B999-4FBD-B1C6-C93DEE211B5C}" type="slidenum">
              <a:rPr lang="zh-CN" altLang="en-US" smtClean="0"/>
              <a:t>44</a:t>
            </a:fld>
            <a:endParaRPr lang="zh-CN" altLang="en-US"/>
          </a:p>
        </p:txBody>
      </p:sp>
    </p:spTree>
    <p:extLst>
      <p:ext uri="{BB962C8B-B14F-4D97-AF65-F5344CB8AC3E}">
        <p14:creationId xmlns:p14="http://schemas.microsoft.com/office/powerpoint/2010/main" val="1003871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0E762-B999-4FBD-B1C6-C93DEE211B5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96701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2075" y="746125"/>
            <a:ext cx="6623050" cy="37258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70E762-B999-4FBD-B1C6-C93DEE211B5C}" type="slidenum">
              <a:rPr lang="zh-CN" altLang="en-US" smtClean="0"/>
              <a:t>56</a:t>
            </a:fld>
            <a:endParaRPr lang="zh-CN" altLang="en-US"/>
          </a:p>
        </p:txBody>
      </p:sp>
    </p:spTree>
    <p:extLst>
      <p:ext uri="{BB962C8B-B14F-4D97-AF65-F5344CB8AC3E}">
        <p14:creationId xmlns:p14="http://schemas.microsoft.com/office/powerpoint/2010/main" val="1379583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4"/>
            <a:ext cx="8534400" cy="1752600"/>
          </a:xfrm>
        </p:spPr>
        <p:txBody>
          <a:bodyPr/>
          <a:lstStyle>
            <a:lvl1pPr marL="0" indent="0" algn="ctr">
              <a:buNone/>
              <a:defRPr>
                <a:solidFill>
                  <a:schemeClr val="tx1">
                    <a:tint val="75000"/>
                  </a:schemeClr>
                </a:solidFill>
              </a:defRPr>
            </a:lvl1pPr>
            <a:lvl2pPr marL="455567" indent="0" algn="ctr">
              <a:buNone/>
              <a:defRPr>
                <a:solidFill>
                  <a:schemeClr val="tx1">
                    <a:tint val="75000"/>
                  </a:schemeClr>
                </a:solidFill>
              </a:defRPr>
            </a:lvl2pPr>
            <a:lvl3pPr marL="911133" indent="0" algn="ctr">
              <a:buNone/>
              <a:defRPr>
                <a:solidFill>
                  <a:schemeClr val="tx1">
                    <a:tint val="75000"/>
                  </a:schemeClr>
                </a:solidFill>
              </a:defRPr>
            </a:lvl3pPr>
            <a:lvl4pPr marL="1366700" indent="0" algn="ctr">
              <a:buNone/>
              <a:defRPr>
                <a:solidFill>
                  <a:schemeClr val="tx1">
                    <a:tint val="75000"/>
                  </a:schemeClr>
                </a:solidFill>
              </a:defRPr>
            </a:lvl4pPr>
            <a:lvl5pPr marL="1822268" indent="0" algn="ctr">
              <a:buNone/>
              <a:defRPr>
                <a:solidFill>
                  <a:schemeClr val="tx1">
                    <a:tint val="75000"/>
                  </a:schemeClr>
                </a:solidFill>
              </a:defRPr>
            </a:lvl5pPr>
            <a:lvl6pPr marL="2277831" indent="0" algn="ctr">
              <a:buNone/>
              <a:defRPr>
                <a:solidFill>
                  <a:schemeClr val="tx1">
                    <a:tint val="75000"/>
                  </a:schemeClr>
                </a:solidFill>
              </a:defRPr>
            </a:lvl6pPr>
            <a:lvl7pPr marL="2733398" indent="0" algn="ctr">
              <a:buNone/>
              <a:defRPr>
                <a:solidFill>
                  <a:schemeClr val="tx1">
                    <a:tint val="75000"/>
                  </a:schemeClr>
                </a:solidFill>
              </a:defRPr>
            </a:lvl7pPr>
            <a:lvl8pPr marL="3188967" indent="0" algn="ctr">
              <a:buNone/>
              <a:defRPr>
                <a:solidFill>
                  <a:schemeClr val="tx1">
                    <a:tint val="75000"/>
                  </a:schemeClr>
                </a:solidFill>
              </a:defRPr>
            </a:lvl8pPr>
            <a:lvl9pPr marL="3644532"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1519453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383364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7"/>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5567" indent="0">
              <a:buNone/>
              <a:defRPr sz="1800">
                <a:solidFill>
                  <a:schemeClr val="tx1">
                    <a:tint val="75000"/>
                  </a:schemeClr>
                </a:solidFill>
              </a:defRPr>
            </a:lvl2pPr>
            <a:lvl3pPr marL="911133" indent="0">
              <a:buNone/>
              <a:defRPr sz="1600">
                <a:solidFill>
                  <a:schemeClr val="tx1">
                    <a:tint val="75000"/>
                  </a:schemeClr>
                </a:solidFill>
              </a:defRPr>
            </a:lvl3pPr>
            <a:lvl4pPr marL="1366700" indent="0">
              <a:buNone/>
              <a:defRPr sz="1400">
                <a:solidFill>
                  <a:schemeClr val="tx1">
                    <a:tint val="75000"/>
                  </a:schemeClr>
                </a:solidFill>
              </a:defRPr>
            </a:lvl4pPr>
            <a:lvl5pPr marL="1822268" indent="0">
              <a:buNone/>
              <a:defRPr sz="1400">
                <a:solidFill>
                  <a:schemeClr val="tx1">
                    <a:tint val="75000"/>
                  </a:schemeClr>
                </a:solidFill>
              </a:defRPr>
            </a:lvl5pPr>
            <a:lvl6pPr marL="2277831" indent="0">
              <a:buNone/>
              <a:defRPr sz="1400">
                <a:solidFill>
                  <a:schemeClr val="tx1">
                    <a:tint val="75000"/>
                  </a:schemeClr>
                </a:solidFill>
              </a:defRPr>
            </a:lvl6pPr>
            <a:lvl7pPr marL="2733398" indent="0">
              <a:buNone/>
              <a:defRPr sz="1400">
                <a:solidFill>
                  <a:schemeClr val="tx1">
                    <a:tint val="75000"/>
                  </a:schemeClr>
                </a:solidFill>
              </a:defRPr>
            </a:lvl7pPr>
            <a:lvl8pPr marL="3188967" indent="0">
              <a:buNone/>
              <a:defRPr sz="1400">
                <a:solidFill>
                  <a:schemeClr val="tx1">
                    <a:tint val="75000"/>
                  </a:schemeClr>
                </a:solidFill>
              </a:defRPr>
            </a:lvl8pPr>
            <a:lvl9pPr marL="3644532"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11871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231024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5567" indent="0">
              <a:buNone/>
              <a:defRPr sz="2000" b="1"/>
            </a:lvl2pPr>
            <a:lvl3pPr marL="911133" indent="0">
              <a:buNone/>
              <a:defRPr sz="1800" b="1"/>
            </a:lvl3pPr>
            <a:lvl4pPr marL="1366700" indent="0">
              <a:buNone/>
              <a:defRPr sz="1600" b="1"/>
            </a:lvl4pPr>
            <a:lvl5pPr marL="1822268" indent="0">
              <a:buNone/>
              <a:defRPr sz="1600" b="1"/>
            </a:lvl5pPr>
            <a:lvl6pPr marL="2277831" indent="0">
              <a:buNone/>
              <a:defRPr sz="1600" b="1"/>
            </a:lvl6pPr>
            <a:lvl7pPr marL="2733398" indent="0">
              <a:buNone/>
              <a:defRPr sz="1600" b="1"/>
            </a:lvl7pPr>
            <a:lvl8pPr marL="3188967" indent="0">
              <a:buNone/>
              <a:defRPr sz="1600" b="1"/>
            </a:lvl8pPr>
            <a:lvl9pPr marL="3644532"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98" y="1535113"/>
            <a:ext cx="5389033" cy="639762"/>
          </a:xfrm>
        </p:spPr>
        <p:txBody>
          <a:bodyPr anchor="b"/>
          <a:lstStyle>
            <a:lvl1pPr marL="0" indent="0">
              <a:buNone/>
              <a:defRPr sz="2400" b="1"/>
            </a:lvl1pPr>
            <a:lvl2pPr marL="455567" indent="0">
              <a:buNone/>
              <a:defRPr sz="2000" b="1"/>
            </a:lvl2pPr>
            <a:lvl3pPr marL="911133" indent="0">
              <a:buNone/>
              <a:defRPr sz="1800" b="1"/>
            </a:lvl3pPr>
            <a:lvl4pPr marL="1366700" indent="0">
              <a:buNone/>
              <a:defRPr sz="1600" b="1"/>
            </a:lvl4pPr>
            <a:lvl5pPr marL="1822268" indent="0">
              <a:buNone/>
              <a:defRPr sz="1600" b="1"/>
            </a:lvl5pPr>
            <a:lvl6pPr marL="2277831" indent="0">
              <a:buNone/>
              <a:defRPr sz="1600" b="1"/>
            </a:lvl6pPr>
            <a:lvl7pPr marL="2733398" indent="0">
              <a:buNone/>
              <a:defRPr sz="1600" b="1"/>
            </a:lvl7pPr>
            <a:lvl8pPr marL="3188967" indent="0">
              <a:buNone/>
              <a:defRPr sz="1600" b="1"/>
            </a:lvl8pPr>
            <a:lvl9pPr marL="3644532"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420484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22408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1222915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27"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27" y="1435103"/>
            <a:ext cx="4011084" cy="4691063"/>
          </a:xfrm>
        </p:spPr>
        <p:txBody>
          <a:bodyPr/>
          <a:lstStyle>
            <a:lvl1pPr marL="0" indent="0">
              <a:buNone/>
              <a:defRPr sz="1400"/>
            </a:lvl1pPr>
            <a:lvl2pPr marL="455567" indent="0">
              <a:buNone/>
              <a:defRPr sz="1200"/>
            </a:lvl2pPr>
            <a:lvl3pPr marL="911133" indent="0">
              <a:buNone/>
              <a:defRPr sz="1000"/>
            </a:lvl3pPr>
            <a:lvl4pPr marL="1366700" indent="0">
              <a:buNone/>
              <a:defRPr sz="900"/>
            </a:lvl4pPr>
            <a:lvl5pPr marL="1822268" indent="0">
              <a:buNone/>
              <a:defRPr sz="900"/>
            </a:lvl5pPr>
            <a:lvl6pPr marL="2277831" indent="0">
              <a:buNone/>
              <a:defRPr sz="900"/>
            </a:lvl6pPr>
            <a:lvl7pPr marL="2733398" indent="0">
              <a:buNone/>
              <a:defRPr sz="900"/>
            </a:lvl7pPr>
            <a:lvl8pPr marL="3188967" indent="0">
              <a:buNone/>
              <a:defRPr sz="900"/>
            </a:lvl8pPr>
            <a:lvl9pPr marL="3644532"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176823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5567" indent="0">
              <a:buNone/>
              <a:defRPr sz="2800"/>
            </a:lvl2pPr>
            <a:lvl3pPr marL="911133" indent="0">
              <a:buNone/>
              <a:defRPr sz="2400"/>
            </a:lvl3pPr>
            <a:lvl4pPr marL="1366700" indent="0">
              <a:buNone/>
              <a:defRPr sz="2000"/>
            </a:lvl4pPr>
            <a:lvl5pPr marL="1822268" indent="0">
              <a:buNone/>
              <a:defRPr sz="2000"/>
            </a:lvl5pPr>
            <a:lvl6pPr marL="2277831" indent="0">
              <a:buNone/>
              <a:defRPr sz="2000"/>
            </a:lvl6pPr>
            <a:lvl7pPr marL="2733398" indent="0">
              <a:buNone/>
              <a:defRPr sz="2000"/>
            </a:lvl7pPr>
            <a:lvl8pPr marL="3188967" indent="0">
              <a:buNone/>
              <a:defRPr sz="2000"/>
            </a:lvl8pPr>
            <a:lvl9pPr marL="3644532" indent="0">
              <a:buNone/>
              <a:defRPr sz="2000"/>
            </a:lvl9pPr>
          </a:lstStyle>
          <a:p>
            <a:endParaRPr lang="zh-TW" altLang="en-US"/>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5567" indent="0">
              <a:buNone/>
              <a:defRPr sz="1200"/>
            </a:lvl2pPr>
            <a:lvl3pPr marL="911133" indent="0">
              <a:buNone/>
              <a:defRPr sz="1000"/>
            </a:lvl3pPr>
            <a:lvl4pPr marL="1366700" indent="0">
              <a:buNone/>
              <a:defRPr sz="900"/>
            </a:lvl4pPr>
            <a:lvl5pPr marL="1822268" indent="0">
              <a:buNone/>
              <a:defRPr sz="900"/>
            </a:lvl5pPr>
            <a:lvl6pPr marL="2277831" indent="0">
              <a:buNone/>
              <a:defRPr sz="900"/>
            </a:lvl6pPr>
            <a:lvl7pPr marL="2733398" indent="0">
              <a:buNone/>
              <a:defRPr sz="900"/>
            </a:lvl7pPr>
            <a:lvl8pPr marL="3188967" indent="0">
              <a:buNone/>
              <a:defRPr sz="900"/>
            </a:lvl8pPr>
            <a:lvl9pPr marL="3644532"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295535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587782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50"/>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3472743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標題及物件">
    <p:spTree>
      <p:nvGrpSpPr>
        <p:cNvPr id="1" name=""/>
        <p:cNvGrpSpPr/>
        <p:nvPr/>
      </p:nvGrpSpPr>
      <p:grpSpPr>
        <a:xfrm>
          <a:off x="0" y="0"/>
          <a:ext cx="0" cy="0"/>
          <a:chOff x="0" y="0"/>
          <a:chExt cx="0" cy="0"/>
        </a:xfrm>
      </p:grpSpPr>
      <p:sp>
        <p:nvSpPr>
          <p:cNvPr id="8" name="日期版面配置區 7"/>
          <p:cNvSpPr>
            <a:spLocks noGrp="1"/>
          </p:cNvSpPr>
          <p:nvPr>
            <p:ph type="dt" sz="half" idx="10"/>
          </p:nvPr>
        </p:nvSpPr>
        <p:spPr/>
        <p:txBody>
          <a:bodyPr/>
          <a:lstStyle/>
          <a:p>
            <a:fld id="{1282F44D-96D4-C744-9AC9-85ECDE8E969E}" type="datetime1">
              <a:rPr kumimoji="1" lang="zh-TW" altLang="en-US" smtClean="0"/>
              <a:pPr/>
              <a:t>2023/2/20</a:t>
            </a:fld>
            <a:endParaRPr kumimoji="1" lang="zh-TW" altLang="en-US"/>
          </a:p>
        </p:txBody>
      </p:sp>
      <p:sp>
        <p:nvSpPr>
          <p:cNvPr id="11" name="投影片編號版面配置區 5"/>
          <p:cNvSpPr txBox="1">
            <a:spLocks/>
          </p:cNvSpPr>
          <p:nvPr userDrawn="1"/>
        </p:nvSpPr>
        <p:spPr>
          <a:xfrm>
            <a:off x="9138075" y="6472531"/>
            <a:ext cx="2844800" cy="365125"/>
          </a:xfrm>
          <a:prstGeom prst="rect">
            <a:avLst/>
          </a:prstGeom>
        </p:spPr>
        <p:txBody>
          <a:bodyPr/>
          <a:lstStyle>
            <a:defPPr>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B37D5FE-740C-46F5-801A-FA5477D9711F}" type="slidenum">
              <a:rPr lang="en-US" sz="1800" smtClean="0"/>
              <a:pPr algn="r"/>
              <a:t>‹#›</a:t>
            </a:fld>
            <a:endParaRPr lang="en-US" sz="1800" dirty="0"/>
          </a:p>
        </p:txBody>
      </p:sp>
      <p:pic>
        <p:nvPicPr>
          <p:cNvPr id="6" name="圖片 5">
            <a:extLst>
              <a:ext uri="{FF2B5EF4-FFF2-40B4-BE49-F238E27FC236}">
                <a16:creationId xmlns:a16="http://schemas.microsoft.com/office/drawing/2014/main" id="{E081ECFC-90E4-4BEE-9005-0AEBF2A736D7}"/>
              </a:ext>
            </a:extLst>
          </p:cNvPr>
          <p:cNvPicPr>
            <a:picLocks noChangeAspect="1"/>
          </p:cNvPicPr>
          <p:nvPr userDrawn="1"/>
        </p:nvPicPr>
        <p:blipFill rotWithShape="1">
          <a:blip r:embed="rId2"/>
          <a:srcRect l="14634"/>
          <a:stretch/>
        </p:blipFill>
        <p:spPr>
          <a:xfrm>
            <a:off x="-33867" y="1127151"/>
            <a:ext cx="11982875" cy="99694"/>
          </a:xfrm>
          <a:prstGeom prst="rect">
            <a:avLst/>
          </a:prstGeom>
        </p:spPr>
      </p:pic>
      <p:pic>
        <p:nvPicPr>
          <p:cNvPr id="4" name="圖片 3">
            <a:extLst>
              <a:ext uri="{FF2B5EF4-FFF2-40B4-BE49-F238E27FC236}">
                <a16:creationId xmlns:a16="http://schemas.microsoft.com/office/drawing/2014/main" id="{20997211-206B-42A7-840C-6A8C34923B18}"/>
              </a:ext>
            </a:extLst>
          </p:cNvPr>
          <p:cNvPicPr>
            <a:picLocks noChangeAspect="1"/>
          </p:cNvPicPr>
          <p:nvPr userDrawn="1"/>
        </p:nvPicPr>
        <p:blipFill>
          <a:blip r:embed="rId3"/>
          <a:stretch>
            <a:fillRect/>
          </a:stretch>
        </p:blipFill>
        <p:spPr>
          <a:xfrm>
            <a:off x="266523" y="188642"/>
            <a:ext cx="686157" cy="818801"/>
          </a:xfrm>
          <a:prstGeom prst="rect">
            <a:avLst/>
          </a:prstGeom>
        </p:spPr>
      </p:pic>
    </p:spTree>
    <p:extLst>
      <p:ext uri="{BB962C8B-B14F-4D97-AF65-F5344CB8AC3E}">
        <p14:creationId xmlns:p14="http://schemas.microsoft.com/office/powerpoint/2010/main" val="2029718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標題及物件">
    <p:spTree>
      <p:nvGrpSpPr>
        <p:cNvPr id="1" name=""/>
        <p:cNvGrpSpPr/>
        <p:nvPr/>
      </p:nvGrpSpPr>
      <p:grpSpPr>
        <a:xfrm>
          <a:off x="0" y="0"/>
          <a:ext cx="0" cy="0"/>
          <a:chOff x="0" y="0"/>
          <a:chExt cx="0" cy="0"/>
        </a:xfrm>
      </p:grpSpPr>
      <p:sp>
        <p:nvSpPr>
          <p:cNvPr id="8" name="日期版面配置區 7"/>
          <p:cNvSpPr>
            <a:spLocks noGrp="1"/>
          </p:cNvSpPr>
          <p:nvPr>
            <p:ph type="dt" sz="half" idx="10"/>
          </p:nvPr>
        </p:nvSpPr>
        <p:spPr/>
        <p:txBody>
          <a:bodyPr/>
          <a:lstStyle/>
          <a:p>
            <a:fld id="{1282F44D-96D4-C744-9AC9-85ECDE8E969E}" type="datetime1">
              <a:rPr kumimoji="1" lang="zh-TW" altLang="en-US" smtClean="0"/>
              <a:pPr/>
              <a:t>2023/2/20</a:t>
            </a:fld>
            <a:endParaRPr kumimoji="1" lang="zh-TW" altLang="en-US"/>
          </a:p>
        </p:txBody>
      </p:sp>
      <p:sp>
        <p:nvSpPr>
          <p:cNvPr id="11" name="投影片編號版面配置區 5"/>
          <p:cNvSpPr txBox="1">
            <a:spLocks/>
          </p:cNvSpPr>
          <p:nvPr userDrawn="1"/>
        </p:nvSpPr>
        <p:spPr>
          <a:xfrm>
            <a:off x="9138075" y="6472531"/>
            <a:ext cx="2844800" cy="365125"/>
          </a:xfrm>
          <a:prstGeom prst="rect">
            <a:avLst/>
          </a:prstGeom>
        </p:spPr>
        <p:txBody>
          <a:bodyPr/>
          <a:lstStyle>
            <a:defPPr>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B37D5FE-740C-46F5-801A-FA5477D9711F}" type="slidenum">
              <a:rPr lang="en-US" sz="1800" smtClean="0"/>
              <a:pPr algn="r"/>
              <a:t>‹#›</a:t>
            </a:fld>
            <a:endParaRPr lang="en-US" sz="1800" dirty="0"/>
          </a:p>
        </p:txBody>
      </p:sp>
      <p:pic>
        <p:nvPicPr>
          <p:cNvPr id="4" name="圖片 3">
            <a:extLst>
              <a:ext uri="{FF2B5EF4-FFF2-40B4-BE49-F238E27FC236}">
                <a16:creationId xmlns:a16="http://schemas.microsoft.com/office/drawing/2014/main" id="{20997211-206B-42A7-840C-6A8C34923B18}"/>
              </a:ext>
            </a:extLst>
          </p:cNvPr>
          <p:cNvPicPr>
            <a:picLocks noChangeAspect="1"/>
          </p:cNvPicPr>
          <p:nvPr userDrawn="1"/>
        </p:nvPicPr>
        <p:blipFill>
          <a:blip r:embed="rId2"/>
          <a:stretch>
            <a:fillRect/>
          </a:stretch>
        </p:blipFill>
        <p:spPr>
          <a:xfrm>
            <a:off x="263352" y="188642"/>
            <a:ext cx="686157" cy="818801"/>
          </a:xfrm>
          <a:prstGeom prst="rect">
            <a:avLst/>
          </a:prstGeom>
        </p:spPr>
      </p:pic>
      <p:cxnSp>
        <p:nvCxnSpPr>
          <p:cNvPr id="7" name="直線接點 6">
            <a:extLst>
              <a:ext uri="{FF2B5EF4-FFF2-40B4-BE49-F238E27FC236}">
                <a16:creationId xmlns:a16="http://schemas.microsoft.com/office/drawing/2014/main" id="{B246B02E-4AA5-4756-9C7A-3774B486B1A4}"/>
              </a:ext>
            </a:extLst>
          </p:cNvPr>
          <p:cNvCxnSpPr/>
          <p:nvPr userDrawn="1"/>
        </p:nvCxnSpPr>
        <p:spPr>
          <a:xfrm flipH="1">
            <a:off x="263353" y="1124744"/>
            <a:ext cx="11719523" cy="0"/>
          </a:xfrm>
          <a:prstGeom prst="line">
            <a:avLst/>
          </a:prstGeom>
          <a:ln w="34925" cap="sq">
            <a:gradFill>
              <a:gsLst>
                <a:gs pos="57000">
                  <a:srgbClr val="8C8268"/>
                </a:gs>
                <a:gs pos="0">
                  <a:schemeClr val="bg1"/>
                </a:gs>
                <a:gs pos="100000">
                  <a:schemeClr val="tx1"/>
                </a:gs>
              </a:gsLst>
              <a:lin ang="6000000" scaled="0"/>
            </a:gra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646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a:prstGeom prst="rect">
            <a:avLst/>
          </a:prstGeom>
        </p:spPr>
        <p:txBody>
          <a:bodyPr/>
          <a:lstStyle>
            <a:lvl1pPr>
              <a:defRPr>
                <a:latin typeface="Times New Roman" pitchFamily="18" charset="0"/>
                <a:ea typeface="標楷體" pitchFamily="65" charset="-120"/>
                <a:cs typeface="Times New Roman" pitchFamily="18" charset="0"/>
              </a:defRPr>
            </a:lvl1p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Times New Roman" pitchFamily="18" charset="0"/>
                <a:ea typeface="標楷體" pitchFamily="65" charset="-120"/>
                <a:cs typeface="Times New Roman" pitchFamily="18"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zh-TW" altLang="en-US"/>
              <a:t>按一下以編輯母片副標題樣式</a:t>
            </a:r>
          </a:p>
        </p:txBody>
      </p:sp>
      <p:sp>
        <p:nvSpPr>
          <p:cNvPr id="4" name="Rectangle 10"/>
          <p:cNvSpPr>
            <a:spLocks noChangeArrowheads="1"/>
          </p:cNvSpPr>
          <p:nvPr userDrawn="1"/>
        </p:nvSpPr>
        <p:spPr bwMode="auto">
          <a:xfrm>
            <a:off x="2351586" y="6581329"/>
            <a:ext cx="8928991" cy="45719"/>
          </a:xfrm>
          <a:prstGeom prst="rect">
            <a:avLst/>
          </a:prstGeom>
          <a:gradFill rotWithShape="1">
            <a:gsLst>
              <a:gs pos="0">
                <a:srgbClr val="669900"/>
              </a:gs>
              <a:gs pos="86000">
                <a:schemeClr val="accent5">
                  <a:lumMod val="20000"/>
                  <a:lumOff val="80000"/>
                </a:schemeClr>
              </a:gs>
            </a:gsLst>
            <a:lin ang="0" scaled="1"/>
          </a:gradFill>
          <a:ln>
            <a:noFill/>
          </a:ln>
        </p:spPr>
        <p:txBody>
          <a:bodyPr wrap="none" anchor="ctr"/>
          <a:lstStyle/>
          <a:p>
            <a:endParaRPr kumimoji="0" lang="zh-TW" altLang="en-US" sz="1800"/>
          </a:p>
        </p:txBody>
      </p:sp>
      <p:sp>
        <p:nvSpPr>
          <p:cNvPr id="5" name="Oval 11"/>
          <p:cNvSpPr>
            <a:spLocks noChangeArrowheads="1"/>
          </p:cNvSpPr>
          <p:nvPr userDrawn="1"/>
        </p:nvSpPr>
        <p:spPr bwMode="auto">
          <a:xfrm>
            <a:off x="11170476" y="6444206"/>
            <a:ext cx="686165" cy="345781"/>
          </a:xfrm>
          <a:prstGeom prst="ellipse">
            <a:avLst/>
          </a:prstGeom>
          <a:gradFill flip="none" rotWithShape="1">
            <a:gsLst>
              <a:gs pos="25000">
                <a:srgbClr val="C2FDFC"/>
              </a:gs>
              <a:gs pos="0">
                <a:srgbClr val="95E7E5">
                  <a:tint val="66000"/>
                  <a:satMod val="160000"/>
                </a:srgbClr>
              </a:gs>
              <a:gs pos="62500">
                <a:srgbClr val="C9FDFC"/>
              </a:gs>
              <a:gs pos="100000">
                <a:srgbClr val="95E7E5">
                  <a:tint val="44500"/>
                  <a:satMod val="160000"/>
                </a:srgbClr>
              </a:gs>
              <a:gs pos="100000">
                <a:srgbClr val="95E7E5">
                  <a:tint val="23500"/>
                  <a:satMod val="160000"/>
                </a:srgbClr>
              </a:gs>
            </a:gsLst>
            <a:lin ang="10800000" scaled="1"/>
            <a:tileRect/>
          </a:gradFill>
          <a:ln>
            <a:noFill/>
          </a:ln>
        </p:spPr>
        <p:style>
          <a:lnRef idx="2">
            <a:schemeClr val="accent5"/>
          </a:lnRef>
          <a:fillRef idx="1">
            <a:schemeClr val="lt1"/>
          </a:fillRef>
          <a:effectRef idx="0">
            <a:schemeClr val="accent5"/>
          </a:effectRef>
          <a:fontRef idx="minor">
            <a:schemeClr val="dk1"/>
          </a:fontRef>
        </p:style>
        <p:txBody>
          <a:bodyPr wrap="none" anchor="ctr"/>
          <a:lstStyle/>
          <a:p>
            <a:endParaRPr kumimoji="0" lang="zh-TW" altLang="en-US" sz="1800"/>
          </a:p>
        </p:txBody>
      </p:sp>
      <p:sp>
        <p:nvSpPr>
          <p:cNvPr id="6" name="投影片編號版面配置區 8"/>
          <p:cNvSpPr txBox="1">
            <a:spLocks noGrp="1"/>
          </p:cNvSpPr>
          <p:nvPr userDrawn="1"/>
        </p:nvSpPr>
        <p:spPr>
          <a:xfrm>
            <a:off x="11170477" y="6465285"/>
            <a:ext cx="954399" cy="307975"/>
          </a:xfrm>
          <a:prstGeom prst="rect">
            <a:avLst/>
          </a:prstGeom>
          <a:noFill/>
          <a:ln>
            <a:noFill/>
          </a:ln>
        </p:spPr>
        <p:txBody>
          <a:bodyPr anchor="ctr"/>
          <a:lstStyle>
            <a:lvl1pPr>
              <a:defRPr sz="1400" b="0" smtClean="0">
                <a:latin typeface="Times New Roman" pitchFamily="18" charset="0"/>
                <a:cs typeface="Times New Roman" pitchFamily="18" charset="0"/>
              </a:defRPr>
            </a:lvl1pPr>
          </a:lstStyle>
          <a:p>
            <a:pPr fontAlgn="auto">
              <a:spcBef>
                <a:spcPts val="0"/>
              </a:spcBef>
              <a:spcAft>
                <a:spcPts val="0"/>
              </a:spcAft>
              <a:defRPr/>
            </a:pPr>
            <a:fld id="{08418D63-5C2A-4C35-9D5E-1E7221C511D1}" type="slidenum">
              <a:rPr kumimoji="0" lang="zh-TW" altLang="en-US" sz="1200" b="1" smtClean="0">
                <a:solidFill>
                  <a:srgbClr val="0000FF"/>
                </a:solidFill>
                <a:ea typeface="+mn-ea"/>
              </a:rPr>
              <a:pPr fontAlgn="auto">
                <a:spcBef>
                  <a:spcPts val="0"/>
                </a:spcBef>
                <a:spcAft>
                  <a:spcPts val="0"/>
                </a:spcAft>
                <a:defRPr/>
              </a:pPr>
              <a:t>‹#›</a:t>
            </a:fld>
            <a:r>
              <a:rPr kumimoji="0" lang="en-US" altLang="zh-TW" sz="1200" b="1" dirty="0">
                <a:solidFill>
                  <a:schemeClr val="tx1"/>
                </a:solidFill>
                <a:ea typeface="+mn-ea"/>
              </a:rPr>
              <a:t>/20</a:t>
            </a:r>
          </a:p>
        </p:txBody>
      </p:sp>
      <p:sp>
        <p:nvSpPr>
          <p:cNvPr id="7" name="文字版面配置區 2"/>
          <p:cNvSpPr>
            <a:spLocks noGrp="1"/>
          </p:cNvSpPr>
          <p:nvPr>
            <p:ph idx="10"/>
          </p:nvPr>
        </p:nvSpPr>
        <p:spPr>
          <a:xfrm>
            <a:off x="527381" y="980731"/>
            <a:ext cx="11055019" cy="5145435"/>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8" name="圓角矩形 7"/>
          <p:cNvSpPr/>
          <p:nvPr userDrawn="1"/>
        </p:nvSpPr>
        <p:spPr>
          <a:xfrm>
            <a:off x="180896" y="6381331"/>
            <a:ext cx="2170688" cy="414517"/>
          </a:xfrm>
          <a:prstGeom prst="roundRect">
            <a:avLst/>
          </a:prstGeom>
          <a:noFill/>
          <a:ln w="952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9" name="矩形 8"/>
          <p:cNvSpPr/>
          <p:nvPr userDrawn="1"/>
        </p:nvSpPr>
        <p:spPr>
          <a:xfrm>
            <a:off x="180896" y="6433593"/>
            <a:ext cx="2170688" cy="307777"/>
          </a:xfrm>
          <a:prstGeom prst="rect">
            <a:avLst/>
          </a:prstGeom>
        </p:spPr>
        <p:txBody>
          <a:bodyPr wrap="square">
            <a:spAutoFit/>
          </a:bodyPr>
          <a:lstStyle/>
          <a:p>
            <a:r>
              <a:rPr lang="zh-TW" altLang="en-US" sz="1400" b="1" dirty="0">
                <a:solidFill>
                  <a:srgbClr val="003600"/>
                </a:solidFill>
                <a:latin typeface="Times New Roman" panose="02020603050405020304" pitchFamily="18" charset="0"/>
                <a:ea typeface="標楷體" panose="03000509000000000000" pitchFamily="65" charset="-120"/>
                <a:cs typeface="Times New Roman" panose="02020603050405020304" pitchFamily="18" charset="0"/>
              </a:rPr>
              <a:t>績效管理實施計畫</a:t>
            </a:r>
          </a:p>
        </p:txBody>
      </p:sp>
      <p:sp>
        <p:nvSpPr>
          <p:cNvPr id="10" name="Rectangle 10"/>
          <p:cNvSpPr>
            <a:spLocks noChangeArrowheads="1"/>
          </p:cNvSpPr>
          <p:nvPr userDrawn="1"/>
        </p:nvSpPr>
        <p:spPr bwMode="auto">
          <a:xfrm>
            <a:off x="528597" y="584688"/>
            <a:ext cx="11376000" cy="36000"/>
          </a:xfrm>
          <a:prstGeom prst="rect">
            <a:avLst/>
          </a:prstGeom>
          <a:gradFill flip="none" rotWithShape="1">
            <a:gsLst>
              <a:gs pos="0">
                <a:srgbClr val="808000">
                  <a:tint val="66000"/>
                  <a:satMod val="160000"/>
                </a:srgbClr>
              </a:gs>
              <a:gs pos="50000">
                <a:srgbClr val="808000">
                  <a:tint val="44500"/>
                  <a:satMod val="160000"/>
                </a:srgbClr>
              </a:gs>
              <a:gs pos="100000">
                <a:srgbClr val="808000">
                  <a:tint val="23500"/>
                  <a:satMod val="160000"/>
                </a:srgbClr>
              </a:gs>
            </a:gsLst>
            <a:lin ang="0" scaled="1"/>
            <a:tileRect/>
          </a:gradFill>
          <a:ln>
            <a:noFill/>
          </a:ln>
        </p:spPr>
        <p:txBody>
          <a:bodyPr wrap="none" anchor="ctr"/>
          <a:lstStyle/>
          <a:p>
            <a:pPr lvl="0"/>
            <a:endParaRPr kumimoji="0" lang="zh-TW" altLang="en-US" sz="1800">
              <a:latin typeface="微軟正黑體" pitchFamily="34" charset="-120"/>
              <a:ea typeface="微軟正黑體" pitchFamily="34" charset="-120"/>
            </a:endParaRPr>
          </a:p>
        </p:txBody>
      </p:sp>
      <p:pic>
        <p:nvPicPr>
          <p:cNvPr id="11" name="圖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896" y="68248"/>
            <a:ext cx="442496" cy="301701"/>
          </a:xfrm>
          <a:prstGeom prst="rect">
            <a:avLst/>
          </a:prstGeom>
        </p:spPr>
      </p:pic>
      <p:pic>
        <p:nvPicPr>
          <p:cNvPr id="12" name="圖片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17830" b="21852"/>
          <a:stretch/>
        </p:blipFill>
        <p:spPr>
          <a:xfrm>
            <a:off x="560737" y="90510"/>
            <a:ext cx="2270903" cy="257174"/>
          </a:xfrm>
          <a:prstGeom prst="rect">
            <a:avLst/>
          </a:prstGeom>
        </p:spPr>
      </p:pic>
      <p:sp>
        <p:nvSpPr>
          <p:cNvPr id="13" name="矩形 12"/>
          <p:cNvSpPr/>
          <p:nvPr userDrawn="1"/>
        </p:nvSpPr>
        <p:spPr>
          <a:xfrm>
            <a:off x="-2883" y="0"/>
            <a:ext cx="2738509" cy="40466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Tree>
    <p:extLst>
      <p:ext uri="{BB962C8B-B14F-4D97-AF65-F5344CB8AC3E}">
        <p14:creationId xmlns:p14="http://schemas.microsoft.com/office/powerpoint/2010/main" val="2882797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a:xfrm>
            <a:off x="8737600" y="6356353"/>
            <a:ext cx="2844800" cy="365125"/>
          </a:xfrm>
          <a:prstGeom prst="rect">
            <a:avLst/>
          </a:prstGeom>
        </p:spPr>
        <p:txBody>
          <a:bodyPr/>
          <a:lstStyle/>
          <a:p>
            <a:fld id="{D0201EBD-AF25-41C5-880A-D451C1EA7612}" type="slidenum">
              <a:rPr lang="zh-TW" altLang="en-US" smtClean="0"/>
              <a:t>‹#›</a:t>
            </a:fld>
            <a:endParaRPr lang="zh-TW" altLang="en-US"/>
          </a:p>
        </p:txBody>
      </p:sp>
      <p:pic>
        <p:nvPicPr>
          <p:cNvPr id="7" name="圖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896" y="68248"/>
            <a:ext cx="442496" cy="301701"/>
          </a:xfrm>
          <a:prstGeom prst="rect">
            <a:avLst/>
          </a:prstGeom>
        </p:spPr>
      </p:pic>
      <p:pic>
        <p:nvPicPr>
          <p:cNvPr id="8" name="圖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7830" b="21852"/>
          <a:stretch/>
        </p:blipFill>
        <p:spPr>
          <a:xfrm>
            <a:off x="560737" y="90510"/>
            <a:ext cx="2270903" cy="257174"/>
          </a:xfrm>
          <a:prstGeom prst="rect">
            <a:avLst/>
          </a:prstGeom>
        </p:spPr>
      </p:pic>
      <p:sp>
        <p:nvSpPr>
          <p:cNvPr id="9" name="矩形 8"/>
          <p:cNvSpPr/>
          <p:nvPr userDrawn="1"/>
        </p:nvSpPr>
        <p:spPr>
          <a:xfrm>
            <a:off x="-2883" y="0"/>
            <a:ext cx="2738509" cy="40466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Tree>
    <p:extLst>
      <p:ext uri="{BB962C8B-B14F-4D97-AF65-F5344CB8AC3E}">
        <p14:creationId xmlns:p14="http://schemas.microsoft.com/office/powerpoint/2010/main" val="403498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標題及內容">
    <p:spTree>
      <p:nvGrpSpPr>
        <p:cNvPr id="1" name=""/>
        <p:cNvGrpSpPr/>
        <p:nvPr/>
      </p:nvGrpSpPr>
      <p:grpSpPr>
        <a:xfrm>
          <a:off x="0" y="0"/>
          <a:ext cx="0" cy="0"/>
          <a:chOff x="0" y="0"/>
          <a:chExt cx="0" cy="0"/>
        </a:xfrm>
      </p:grpSpPr>
      <p:pic>
        <p:nvPicPr>
          <p:cNvPr id="7" name="圖片 6" descr="一張含有 天空, 草, 室外, 曠野 的圖片&#10;&#10;自動產生的描述">
            <a:extLst>
              <a:ext uri="{FF2B5EF4-FFF2-40B4-BE49-F238E27FC236}">
                <a16:creationId xmlns:a16="http://schemas.microsoft.com/office/drawing/2014/main" id="{AEF3610A-437D-4FB9-B163-7A95F837D2BD}"/>
              </a:ext>
            </a:extLst>
          </p:cNvPr>
          <p:cNvPicPr>
            <a:picLocks noChangeAspect="1"/>
          </p:cNvPicPr>
          <p:nvPr userDrawn="1"/>
        </p:nvPicPr>
        <p:blipFill>
          <a:blip r:embed="rId2">
            <a:alphaModFix amt="39000"/>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橢圓 1">
            <a:extLst>
              <a:ext uri="{FF2B5EF4-FFF2-40B4-BE49-F238E27FC236}">
                <a16:creationId xmlns:a16="http://schemas.microsoft.com/office/drawing/2014/main" id="{42F3213F-AA12-49C1-9DC4-5C7F7DAEB0A4}"/>
              </a:ext>
            </a:extLst>
          </p:cNvPr>
          <p:cNvSpPr/>
          <p:nvPr userDrawn="1"/>
        </p:nvSpPr>
        <p:spPr>
          <a:xfrm>
            <a:off x="11493413" y="6341139"/>
            <a:ext cx="435447" cy="342908"/>
          </a:xfrm>
          <a:prstGeom prst="ellipse">
            <a:avLst/>
          </a:prstGeom>
          <a:solidFill>
            <a:schemeClr val="accent6">
              <a:lumMod val="20000"/>
              <a:lumOff val="80000"/>
              <a:alpha val="5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fld id="{6EEAF027-96B2-4715-A1B4-0D86CDEBCB0E}" type="slidenum">
              <a:rPr lang="zh-TW" altLang="en-US" sz="1397" b="1" smtClean="0">
                <a:solidFill>
                  <a:schemeClr val="bg1"/>
                </a:solidFill>
                <a:effectLst>
                  <a:outerShdw blurRad="38100" dist="38100" dir="2700000" algn="tl">
                    <a:srgbClr val="000000">
                      <a:alpha val="43137"/>
                    </a:srgbClr>
                  </a:outerShdw>
                </a:effectLst>
              </a:rPr>
              <a:pPr algn="ctr"/>
              <a:t>‹#›</a:t>
            </a:fld>
            <a:endParaRPr lang="zh-TW" altLang="en-US" sz="1397"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100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99797" y="13022"/>
            <a:ext cx="10972800" cy="643666"/>
          </a:xfrm>
          <a:prstGeom prst="rect">
            <a:avLst/>
          </a:prstGeom>
        </p:spPr>
        <p:txBody>
          <a:bodyPr/>
          <a:lstStyle>
            <a:lvl1pPr>
              <a:defRPr>
                <a:ea typeface="微軟正黑體" panose="020B0604030504040204" pitchFamily="34" charset="-120"/>
              </a:defRPr>
            </a:lvl1pPr>
          </a:lstStyle>
          <a:p>
            <a:r>
              <a:rPr lang="zh-TW" altLang="en-US" dirty="0"/>
              <a:t>按一下以編輯母片標題樣式</a:t>
            </a:r>
          </a:p>
        </p:txBody>
      </p:sp>
      <p:sp>
        <p:nvSpPr>
          <p:cNvPr id="5" name="頁尾版面配置區 4"/>
          <p:cNvSpPr>
            <a:spLocks noGrp="1"/>
          </p:cNvSpPr>
          <p:nvPr>
            <p:ph type="ftr" sz="quarter" idx="11"/>
          </p:nvPr>
        </p:nvSpPr>
        <p:spPr>
          <a:xfrm>
            <a:off x="4165600" y="6356353"/>
            <a:ext cx="3860800" cy="365125"/>
          </a:xfrm>
          <a:prstGeom prst="rect">
            <a:avLst/>
          </a:prstGeom>
        </p:spPr>
        <p:txBody>
          <a:bodyPr/>
          <a:lstStyle/>
          <a:p>
            <a:endParaRPr lang="zh-TW" altLang="en-US" dirty="0"/>
          </a:p>
        </p:txBody>
      </p:sp>
    </p:spTree>
    <p:extLst>
      <p:ext uri="{BB962C8B-B14F-4D97-AF65-F5344CB8AC3E}">
        <p14:creationId xmlns:p14="http://schemas.microsoft.com/office/powerpoint/2010/main" val="2486481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4745620"/>
            <a:ext cx="12192000" cy="2128490"/>
          </a:xfrm>
          <a:custGeom>
            <a:avLst/>
            <a:gdLst>
              <a:gd name="connsiteX0" fmla="*/ 10105567 w 12192000"/>
              <a:gd name="connsiteY0" fmla="*/ 0 h 2128490"/>
              <a:gd name="connsiteX1" fmla="*/ 12192000 w 12192000"/>
              <a:gd name="connsiteY1" fmla="*/ 1741966 h 2128490"/>
              <a:gd name="connsiteX2" fmla="*/ 12192000 w 12192000"/>
              <a:gd name="connsiteY2" fmla="*/ 1741967 h 2128490"/>
              <a:gd name="connsiteX3" fmla="*/ 12192000 w 12192000"/>
              <a:gd name="connsiteY3" fmla="*/ 2128490 h 2128490"/>
              <a:gd name="connsiteX4" fmla="*/ 12187481 w 12192000"/>
              <a:gd name="connsiteY4" fmla="*/ 2128478 h 2128490"/>
              <a:gd name="connsiteX5" fmla="*/ 0 w 12192000"/>
              <a:gd name="connsiteY5" fmla="*/ 2095609 h 2128490"/>
              <a:gd name="connsiteX6" fmla="*/ 0 w 12192000"/>
              <a:gd name="connsiteY6" fmla="*/ 1554477 h 2128490"/>
              <a:gd name="connsiteX7" fmla="*/ 0 w 12192000"/>
              <a:gd name="connsiteY7" fmla="*/ 1164192 h 2128490"/>
              <a:gd name="connsiteX8" fmla="*/ 0 w 12192000"/>
              <a:gd name="connsiteY8" fmla="*/ 1164191 h 212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128490">
                <a:moveTo>
                  <a:pt x="10105567" y="0"/>
                </a:moveTo>
                <a:lnTo>
                  <a:pt x="12192000" y="1741966"/>
                </a:lnTo>
                <a:lnTo>
                  <a:pt x="12192000" y="1741967"/>
                </a:lnTo>
                <a:lnTo>
                  <a:pt x="12192000" y="2128490"/>
                </a:lnTo>
                <a:lnTo>
                  <a:pt x="12187481" y="2128478"/>
                </a:lnTo>
                <a:lnTo>
                  <a:pt x="0" y="2095609"/>
                </a:lnTo>
                <a:lnTo>
                  <a:pt x="0" y="1554477"/>
                </a:lnTo>
                <a:lnTo>
                  <a:pt x="0" y="1164192"/>
                </a:lnTo>
                <a:lnTo>
                  <a:pt x="0" y="1164191"/>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533450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標題及內容">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95BCB6AD-932A-4951-91AA-C09F532978C4}"/>
              </a:ext>
            </a:extLst>
          </p:cNvPr>
          <p:cNvSpPr/>
          <p:nvPr userDrawn="1"/>
        </p:nvSpPr>
        <p:spPr>
          <a:xfrm rot="5400000">
            <a:off x="5607712" y="-5607712"/>
            <a:ext cx="976577" cy="12192001"/>
          </a:xfrm>
          <a:prstGeom prst="rect">
            <a:avLst/>
          </a:prstGeom>
          <a:gradFill flip="none" rotWithShape="1">
            <a:gsLst>
              <a:gs pos="0">
                <a:schemeClr val="accent6">
                  <a:lumMod val="0"/>
                  <a:lumOff val="100000"/>
                </a:schemeClr>
              </a:gs>
              <a:gs pos="35000">
                <a:schemeClr val="accent6">
                  <a:lumMod val="0"/>
                  <a:lumOff val="100000"/>
                </a:schemeClr>
              </a:gs>
              <a:gs pos="100000">
                <a:schemeClr val="accent6">
                  <a:lumMod val="20000"/>
                  <a:lumOff val="80000"/>
                </a:schemeClr>
              </a:gs>
            </a:gsLst>
            <a:path path="circle">
              <a:fillToRect l="50000" t="-80000" r="50000" b="180000"/>
            </a:path>
            <a:tileRect/>
          </a:gradFill>
          <a:ln w="12700" cap="flat" cmpd="sng" algn="ctr">
            <a:noFill/>
            <a:prstDash val="solid"/>
            <a:miter lim="800000"/>
          </a:ln>
          <a:effectLst/>
        </p:spPr>
        <p:txBody>
          <a:bodyPr lIns="91120" tIns="45560" rIns="91120" bIns="4556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endParaRPr>
          </a:p>
        </p:txBody>
      </p:sp>
      <p:pic>
        <p:nvPicPr>
          <p:cNvPr id="23" name="圖片 22">
            <a:extLst>
              <a:ext uri="{FF2B5EF4-FFF2-40B4-BE49-F238E27FC236}">
                <a16:creationId xmlns:a16="http://schemas.microsoft.com/office/drawing/2014/main" id="{18EE93E2-C6BB-495D-A589-3D60EB8D5E77}"/>
              </a:ext>
            </a:extLst>
          </p:cNvPr>
          <p:cNvPicPr>
            <a:picLocks noChangeAspect="1"/>
          </p:cNvPicPr>
          <p:nvPr userDrawn="1"/>
        </p:nvPicPr>
        <p:blipFill rotWithShape="1">
          <a:blip r:embed="rId2" cstate="screen">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9896" b="93750" l="9091" r="89305">
                        <a14:foregroundMark x1="49733" y1="22396" x2="25668" y2="51042"/>
                        <a14:foregroundMark x1="26738" y1="52083" x2="24599" y2="68750"/>
                        <a14:foregroundMark x1="26738" y1="72396" x2="26738" y2="72396"/>
                        <a14:foregroundMark x1="43316" y1="57292" x2="43316" y2="57292"/>
                        <a14:foregroundMark x1="52941" y1="90104" x2="52941" y2="90104"/>
                        <a14:foregroundMark x1="59893" y1="90104" x2="59893" y2="90104"/>
                        <a14:foregroundMark x1="65241" y1="88021" x2="65241" y2="88021"/>
                        <a14:foregroundMark x1="68984" y1="86458" x2="68984" y2="86458"/>
                        <a14:foregroundMark x1="70588" y1="85417" x2="61497" y2="89063"/>
                        <a14:foregroundMark x1="50802" y1="51563" x2="50267" y2="60938"/>
                        <a14:backgroundMark x1="75936" y1="55208" x2="76471" y2="57813"/>
                        <a14:backgroundMark x1="71658" y1="72917" x2="71658" y2="73958"/>
                        <a14:backgroundMark x1="74866" y1="61458" x2="74866" y2="64063"/>
                      </a14:backgroundRemoval>
                    </a14:imgEffect>
                  </a14:imgLayer>
                </a14:imgProps>
              </a:ext>
              <a:ext uri="{28A0092B-C50C-407E-A947-70E740481C1C}">
                <a14:useLocalDpi xmlns:a14="http://schemas.microsoft.com/office/drawing/2010/main"/>
              </a:ext>
            </a:extLst>
          </a:blip>
          <a:srcRect/>
          <a:stretch/>
        </p:blipFill>
        <p:spPr>
          <a:xfrm>
            <a:off x="196975" y="72381"/>
            <a:ext cx="1168000" cy="901656"/>
          </a:xfrm>
          <a:prstGeom prst="rect">
            <a:avLst/>
          </a:prstGeom>
        </p:spPr>
      </p:pic>
      <p:sp>
        <p:nvSpPr>
          <p:cNvPr id="24" name="矩形 23">
            <a:extLst>
              <a:ext uri="{FF2B5EF4-FFF2-40B4-BE49-F238E27FC236}">
                <a16:creationId xmlns:a16="http://schemas.microsoft.com/office/drawing/2014/main" id="{BB6AC1C9-BCBE-41CF-852C-E85A50134FB3}"/>
              </a:ext>
            </a:extLst>
          </p:cNvPr>
          <p:cNvSpPr/>
          <p:nvPr userDrawn="1"/>
        </p:nvSpPr>
        <p:spPr>
          <a:xfrm>
            <a:off x="77707" y="952885"/>
            <a:ext cx="12114293" cy="46014"/>
          </a:xfrm>
          <a:prstGeom prst="rect">
            <a:avLst/>
          </a:prstGeom>
          <a:gradFill flip="none" rotWithShape="1">
            <a:gsLst>
              <a:gs pos="28000">
                <a:schemeClr val="accent6"/>
              </a:gs>
              <a:gs pos="100000">
                <a:srgbClr val="FFFFFF">
                  <a:alpha val="0"/>
                </a:srgbClr>
              </a:gs>
            </a:gsLst>
            <a:lin ang="103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sz="1800"/>
          </a:p>
        </p:txBody>
      </p:sp>
      <p:sp>
        <p:nvSpPr>
          <p:cNvPr id="6" name="內容版面配置區 1">
            <a:extLst>
              <a:ext uri="{FF2B5EF4-FFF2-40B4-BE49-F238E27FC236}">
                <a16:creationId xmlns:a16="http://schemas.microsoft.com/office/drawing/2014/main" id="{3EB5D916-2824-4A02-9C44-E61573863F1E}"/>
              </a:ext>
            </a:extLst>
          </p:cNvPr>
          <p:cNvSpPr txBox="1">
            <a:spLocks/>
          </p:cNvSpPr>
          <p:nvPr userDrawn="1"/>
        </p:nvSpPr>
        <p:spPr>
          <a:xfrm>
            <a:off x="1329101" y="235843"/>
            <a:ext cx="10347872" cy="7967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endParaRPr lang="zh-TW" altLang="en-US" sz="4400" b="1" dirty="0">
              <a:solidFill>
                <a:schemeClr val="tx1">
                  <a:lumMod val="50000"/>
                </a:schemeClr>
              </a:solidFill>
              <a:latin typeface="微軟正黑體" panose="020B0604030504040204" pitchFamily="34" charset="-120"/>
              <a:ea typeface="微軟正黑體" panose="020B0604030504040204" pitchFamily="34" charset="-120"/>
            </a:endParaRPr>
          </a:p>
        </p:txBody>
      </p:sp>
      <p:sp>
        <p:nvSpPr>
          <p:cNvPr id="7" name="Slide Number Placeholder 5"/>
          <p:cNvSpPr>
            <a:spLocks noGrp="1"/>
          </p:cNvSpPr>
          <p:nvPr>
            <p:ph type="sldNum" sz="quarter" idx="12"/>
          </p:nvPr>
        </p:nvSpPr>
        <p:spPr>
          <a:xfrm>
            <a:off x="9448799" y="6492878"/>
            <a:ext cx="2743200" cy="365125"/>
          </a:xfrm>
        </p:spPr>
        <p:txBody>
          <a:bodyPr/>
          <a:lstStyle>
            <a:lvl1pPr>
              <a:defRPr sz="1800">
                <a:latin typeface="微軟正黑體" panose="020B0604030504040204" pitchFamily="34" charset="-120"/>
                <a:ea typeface="微軟正黑體" panose="020B0604030504040204" pitchFamily="34" charset="-120"/>
              </a:defRPr>
            </a:lvl1pPr>
          </a:lstStyle>
          <a:p>
            <a:fld id="{60FC3D08-26B9-4925-B3FF-91DF32156DE5}" type="slidenum">
              <a:rPr lang="zh-TW" altLang="en-US" smtClean="0"/>
              <a:pPr/>
              <a:t>‹#›</a:t>
            </a:fld>
            <a:endParaRPr lang="zh-TW" altLang="en-US" dirty="0"/>
          </a:p>
        </p:txBody>
      </p:sp>
    </p:spTree>
    <p:extLst>
      <p:ext uri="{BB962C8B-B14F-4D97-AF65-F5344CB8AC3E}">
        <p14:creationId xmlns:p14="http://schemas.microsoft.com/office/powerpoint/2010/main" val="1937813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1239151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pic>
        <p:nvPicPr>
          <p:cNvPr id="23" name="圖片 22">
            <a:extLst>
              <a:ext uri="{FF2B5EF4-FFF2-40B4-BE49-F238E27FC236}">
                <a16:creationId xmlns:a16="http://schemas.microsoft.com/office/drawing/2014/main" id="{18EE93E2-C6BB-495D-A589-3D60EB8D5E77}"/>
              </a:ext>
            </a:extLst>
          </p:cNvPr>
          <p:cNvPicPr>
            <a:picLocks noChangeAspect="1"/>
          </p:cNvPicPr>
          <p:nvPr userDrawn="1"/>
        </p:nvPicPr>
        <p:blipFill rotWithShape="1">
          <a:blip r:embed="rId2" cstate="screen">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9896" b="93750" l="9091" r="89305">
                        <a14:foregroundMark x1="49733" y1="22396" x2="25668" y2="51042"/>
                        <a14:foregroundMark x1="26738" y1="52083" x2="24599" y2="68750"/>
                        <a14:foregroundMark x1="26738" y1="72396" x2="26738" y2="72396"/>
                        <a14:foregroundMark x1="43316" y1="57292" x2="43316" y2="57292"/>
                        <a14:foregroundMark x1="52941" y1="90104" x2="52941" y2="90104"/>
                        <a14:foregroundMark x1="59893" y1="90104" x2="59893" y2="90104"/>
                        <a14:foregroundMark x1="65241" y1="88021" x2="65241" y2="88021"/>
                        <a14:foregroundMark x1="68984" y1="86458" x2="68984" y2="86458"/>
                        <a14:foregroundMark x1="70588" y1="85417" x2="61497" y2="89063"/>
                        <a14:foregroundMark x1="50802" y1="51563" x2="50267" y2="60938"/>
                        <a14:backgroundMark x1="75936" y1="55208" x2="76471" y2="57813"/>
                        <a14:backgroundMark x1="71658" y1="72917" x2="71658" y2="73958"/>
                        <a14:backgroundMark x1="74866" y1="61458" x2="74866" y2="64063"/>
                      </a14:backgroundRemoval>
                    </a14:imgEffect>
                  </a14:imgLayer>
                </a14:imgProps>
              </a:ext>
              <a:ext uri="{28A0092B-C50C-407E-A947-70E740481C1C}">
                <a14:useLocalDpi xmlns:a14="http://schemas.microsoft.com/office/drawing/2010/main"/>
              </a:ext>
            </a:extLst>
          </a:blip>
          <a:srcRect/>
          <a:stretch/>
        </p:blipFill>
        <p:spPr>
          <a:xfrm>
            <a:off x="77706" y="68271"/>
            <a:ext cx="1464564" cy="1130593"/>
          </a:xfrm>
          <a:prstGeom prst="rect">
            <a:avLst/>
          </a:prstGeom>
        </p:spPr>
      </p:pic>
      <p:sp>
        <p:nvSpPr>
          <p:cNvPr id="24" name="矩形 23">
            <a:extLst>
              <a:ext uri="{FF2B5EF4-FFF2-40B4-BE49-F238E27FC236}">
                <a16:creationId xmlns:a16="http://schemas.microsoft.com/office/drawing/2014/main" id="{BB6AC1C9-BCBE-41CF-852C-E85A50134FB3}"/>
              </a:ext>
            </a:extLst>
          </p:cNvPr>
          <p:cNvSpPr/>
          <p:nvPr userDrawn="1"/>
        </p:nvSpPr>
        <p:spPr>
          <a:xfrm>
            <a:off x="77705" y="1046314"/>
            <a:ext cx="12036592" cy="45719"/>
          </a:xfrm>
          <a:prstGeom prst="rect">
            <a:avLst/>
          </a:prstGeom>
          <a:gradFill flip="none" rotWithShape="1">
            <a:gsLst>
              <a:gs pos="28000">
                <a:srgbClr val="800000"/>
              </a:gs>
              <a:gs pos="100000">
                <a:srgbClr val="FFFFFF">
                  <a:alpha val="0"/>
                </a:srgbClr>
              </a:gs>
            </a:gsLst>
            <a:lin ang="103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sz="1800"/>
          </a:p>
        </p:txBody>
      </p:sp>
    </p:spTree>
    <p:extLst>
      <p:ext uri="{BB962C8B-B14F-4D97-AF65-F5344CB8AC3E}">
        <p14:creationId xmlns:p14="http://schemas.microsoft.com/office/powerpoint/2010/main" val="843931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4971021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4274135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39789"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2"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656949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3021057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16449057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13512685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2842088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143900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787767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节标题">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1"/>
            <a:ext cx="12192000" cy="6858001"/>
          </a:xfrm>
          <a:custGeom>
            <a:avLst/>
            <a:gdLst>
              <a:gd name="connsiteX0" fmla="*/ 0 w 12192000"/>
              <a:gd name="connsiteY0" fmla="*/ 1517328 h 6858001"/>
              <a:gd name="connsiteX1" fmla="*/ 8218228 w 12192000"/>
              <a:gd name="connsiteY1" fmla="*/ 5901214 h 6858001"/>
              <a:gd name="connsiteX2" fmla="*/ 12192000 w 12192000"/>
              <a:gd name="connsiteY2" fmla="*/ 4053517 h 6858001"/>
              <a:gd name="connsiteX3" fmla="*/ 12192000 w 12192000"/>
              <a:gd name="connsiteY3" fmla="*/ 6858001 h 6858001"/>
              <a:gd name="connsiteX4" fmla="*/ 0 w 12192000"/>
              <a:gd name="connsiteY4" fmla="*/ 6858001 h 6858001"/>
              <a:gd name="connsiteX5" fmla="*/ 0 w 12192000"/>
              <a:gd name="connsiteY5" fmla="*/ 0 h 6858001"/>
              <a:gd name="connsiteX6" fmla="*/ 8399474 w 12192000"/>
              <a:gd name="connsiteY6" fmla="*/ 4840138 h 6858001"/>
              <a:gd name="connsiteX7" fmla="*/ 12192000 w 12192000"/>
              <a:gd name="connsiteY7" fmla="*/ 3257046 h 6858001"/>
              <a:gd name="connsiteX8" fmla="*/ 12192000 w 12192000"/>
              <a:gd name="connsiteY8" fmla="*/ 4053516 h 6858001"/>
              <a:gd name="connsiteX9" fmla="*/ 8218228 w 12192000"/>
              <a:gd name="connsiteY9" fmla="*/ 5901213 h 6858001"/>
              <a:gd name="connsiteX10" fmla="*/ 0 w 12192000"/>
              <a:gd name="connsiteY10" fmla="*/ 151732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1">
                <a:moveTo>
                  <a:pt x="0" y="1517328"/>
                </a:moveTo>
                <a:lnTo>
                  <a:pt x="8218228" y="5901214"/>
                </a:lnTo>
                <a:lnTo>
                  <a:pt x="12192000" y="4053517"/>
                </a:lnTo>
                <a:lnTo>
                  <a:pt x="12192000" y="6858001"/>
                </a:lnTo>
                <a:lnTo>
                  <a:pt x="0" y="6858001"/>
                </a:lnTo>
                <a:close/>
                <a:moveTo>
                  <a:pt x="0" y="0"/>
                </a:moveTo>
                <a:lnTo>
                  <a:pt x="8399474" y="4840138"/>
                </a:lnTo>
                <a:lnTo>
                  <a:pt x="12192000" y="3257046"/>
                </a:lnTo>
                <a:lnTo>
                  <a:pt x="12192000" y="4053516"/>
                </a:lnTo>
                <a:lnTo>
                  <a:pt x="8218228" y="5901213"/>
                </a:lnTo>
                <a:lnTo>
                  <a:pt x="0" y="15173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86848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节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14513"/>
            <a:ext cx="12192000" cy="5689601"/>
          </a:xfrm>
          <a:custGeom>
            <a:avLst/>
            <a:gdLst>
              <a:gd name="connsiteX0" fmla="*/ 12192000 w 12192000"/>
              <a:gd name="connsiteY0" fmla="*/ 0 h 5689601"/>
              <a:gd name="connsiteX1" fmla="*/ 12192000 w 12192000"/>
              <a:gd name="connsiteY1" fmla="*/ 1114326 h 5689601"/>
              <a:gd name="connsiteX2" fmla="*/ 1183159 w 12192000"/>
              <a:gd name="connsiteY2" fmla="*/ 5689601 h 5689601"/>
              <a:gd name="connsiteX3" fmla="*/ 0 w 12192000"/>
              <a:gd name="connsiteY3" fmla="*/ 5039050 h 5689601"/>
              <a:gd name="connsiteX4" fmla="*/ 0 w 12192000"/>
              <a:gd name="connsiteY4" fmla="*/ 4572602 h 5689601"/>
              <a:gd name="connsiteX5" fmla="*/ 0 w 12192000"/>
              <a:gd name="connsiteY5" fmla="*/ 4572601 h 5689601"/>
              <a:gd name="connsiteX6" fmla="*/ 0 w 12192000"/>
              <a:gd name="connsiteY6" fmla="*/ 14515 h 5689601"/>
              <a:gd name="connsiteX7" fmla="*/ 12160974 w 12192000"/>
              <a:gd name="connsiteY7" fmla="*/ 14515 h 568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89601">
                <a:moveTo>
                  <a:pt x="12192000" y="0"/>
                </a:moveTo>
                <a:lnTo>
                  <a:pt x="12192000" y="1114326"/>
                </a:lnTo>
                <a:lnTo>
                  <a:pt x="1183159" y="5689601"/>
                </a:lnTo>
                <a:lnTo>
                  <a:pt x="0" y="5039050"/>
                </a:lnTo>
                <a:lnTo>
                  <a:pt x="0" y="4572602"/>
                </a:lnTo>
                <a:lnTo>
                  <a:pt x="0" y="4572601"/>
                </a:lnTo>
                <a:lnTo>
                  <a:pt x="0" y="14515"/>
                </a:lnTo>
                <a:lnTo>
                  <a:pt x="12160974" y="145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87274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节标题">
    <p:spTree>
      <p:nvGrpSpPr>
        <p:cNvPr id="1" name=""/>
        <p:cNvGrpSpPr/>
        <p:nvPr/>
      </p:nvGrpSpPr>
      <p:grpSpPr>
        <a:xfrm>
          <a:off x="0" y="0"/>
          <a:ext cx="0" cy="0"/>
          <a:chOff x="0" y="0"/>
          <a:chExt cx="0" cy="0"/>
        </a:xfrm>
      </p:grpSpPr>
      <p:sp>
        <p:nvSpPr>
          <p:cNvPr id="21" name="图片占位符 20"/>
          <p:cNvSpPr>
            <a:spLocks noGrp="1"/>
          </p:cNvSpPr>
          <p:nvPr>
            <p:ph type="pic" sz="quarter" idx="10"/>
          </p:nvPr>
        </p:nvSpPr>
        <p:spPr>
          <a:xfrm>
            <a:off x="0" y="0"/>
            <a:ext cx="12192000" cy="6858000"/>
          </a:xfrm>
          <a:custGeom>
            <a:avLst/>
            <a:gdLst>
              <a:gd name="connsiteX0" fmla="*/ 0 w 12192000"/>
              <a:gd name="connsiteY0" fmla="*/ 4283142 h 6858000"/>
              <a:gd name="connsiteX1" fmla="*/ 3600390 w 12192000"/>
              <a:gd name="connsiteY1" fmla="*/ 4283142 h 6858000"/>
              <a:gd name="connsiteX2" fmla="*/ 5711373 w 12192000"/>
              <a:gd name="connsiteY2" fmla="*/ 6858000 h 6858000"/>
              <a:gd name="connsiteX3" fmla="*/ 0 w 12192000"/>
              <a:gd name="connsiteY3" fmla="*/ 6858000 h 6858000"/>
              <a:gd name="connsiteX4" fmla="*/ 6480629 w 12192000"/>
              <a:gd name="connsiteY4" fmla="*/ 0 h 6858000"/>
              <a:gd name="connsiteX5" fmla="*/ 12192000 w 12192000"/>
              <a:gd name="connsiteY5" fmla="*/ 0 h 6858000"/>
              <a:gd name="connsiteX6" fmla="*/ 12192000 w 12192000"/>
              <a:gd name="connsiteY6" fmla="*/ 2574858 h 6858000"/>
              <a:gd name="connsiteX7" fmla="*/ 8591610 w 12192000"/>
              <a:gd name="connsiteY7" fmla="*/ 25748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4283142"/>
                </a:moveTo>
                <a:lnTo>
                  <a:pt x="3600390" y="4283142"/>
                </a:lnTo>
                <a:lnTo>
                  <a:pt x="5711373" y="6858000"/>
                </a:lnTo>
                <a:lnTo>
                  <a:pt x="0" y="6858000"/>
                </a:lnTo>
                <a:close/>
                <a:moveTo>
                  <a:pt x="6480629" y="0"/>
                </a:moveTo>
                <a:lnTo>
                  <a:pt x="12192000" y="0"/>
                </a:lnTo>
                <a:lnTo>
                  <a:pt x="12192000" y="2574858"/>
                </a:lnTo>
                <a:lnTo>
                  <a:pt x="8591610" y="257485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86469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256940" y="0"/>
            <a:ext cx="5935060" cy="6858001"/>
          </a:xfrm>
          <a:custGeom>
            <a:avLst/>
            <a:gdLst>
              <a:gd name="connsiteX0" fmla="*/ 0 w 5935060"/>
              <a:gd name="connsiteY0" fmla="*/ 0 h 6858001"/>
              <a:gd name="connsiteX1" fmla="*/ 474785 w 5935060"/>
              <a:gd name="connsiteY1" fmla="*/ 0 h 6858001"/>
              <a:gd name="connsiteX2" fmla="*/ 474786 w 5935060"/>
              <a:gd name="connsiteY2" fmla="*/ 1 h 6858001"/>
              <a:gd name="connsiteX3" fmla="*/ 5935060 w 5935060"/>
              <a:gd name="connsiteY3" fmla="*/ 1 h 6858001"/>
              <a:gd name="connsiteX4" fmla="*/ 5935060 w 5935060"/>
              <a:gd name="connsiteY4" fmla="*/ 6858001 h 6858001"/>
              <a:gd name="connsiteX5" fmla="*/ 942969 w 5935060"/>
              <a:gd name="connsiteY5" fmla="*/ 6858001 h 6858001"/>
              <a:gd name="connsiteX6" fmla="*/ 1566259 w 5935060"/>
              <a:gd name="connsiteY6" fmla="*/ 1364344 h 6858001"/>
              <a:gd name="connsiteX7" fmla="*/ 942969 w 5935060"/>
              <a:gd name="connsiteY7" fmla="*/ 6858000 h 6858001"/>
              <a:gd name="connsiteX8" fmla="*/ 420723 w 5935060"/>
              <a:gd name="connsiteY8" fmla="*/ 6858000 h 6858001"/>
              <a:gd name="connsiteX9" fmla="*/ 1232430 w 5935060"/>
              <a:gd name="connsiteY9" fmla="*/ 146594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35060" h="6858001">
                <a:moveTo>
                  <a:pt x="0" y="0"/>
                </a:moveTo>
                <a:lnTo>
                  <a:pt x="474785" y="0"/>
                </a:lnTo>
                <a:lnTo>
                  <a:pt x="474786" y="1"/>
                </a:lnTo>
                <a:lnTo>
                  <a:pt x="5935060" y="1"/>
                </a:lnTo>
                <a:lnTo>
                  <a:pt x="5935060" y="6858001"/>
                </a:lnTo>
                <a:lnTo>
                  <a:pt x="942969" y="6858001"/>
                </a:lnTo>
                <a:lnTo>
                  <a:pt x="1566259" y="1364344"/>
                </a:lnTo>
                <a:lnTo>
                  <a:pt x="942969" y="6858000"/>
                </a:lnTo>
                <a:lnTo>
                  <a:pt x="420723" y="6858000"/>
                </a:lnTo>
                <a:lnTo>
                  <a:pt x="1232430" y="14659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301057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4745620"/>
            <a:ext cx="12192000" cy="2128490"/>
          </a:xfrm>
          <a:custGeom>
            <a:avLst/>
            <a:gdLst>
              <a:gd name="connsiteX0" fmla="*/ 10105567 w 12192000"/>
              <a:gd name="connsiteY0" fmla="*/ 0 h 2128490"/>
              <a:gd name="connsiteX1" fmla="*/ 12192000 w 12192000"/>
              <a:gd name="connsiteY1" fmla="*/ 1741966 h 2128490"/>
              <a:gd name="connsiteX2" fmla="*/ 12192000 w 12192000"/>
              <a:gd name="connsiteY2" fmla="*/ 1741967 h 2128490"/>
              <a:gd name="connsiteX3" fmla="*/ 12192000 w 12192000"/>
              <a:gd name="connsiteY3" fmla="*/ 2128490 h 2128490"/>
              <a:gd name="connsiteX4" fmla="*/ 12187481 w 12192000"/>
              <a:gd name="connsiteY4" fmla="*/ 2128478 h 2128490"/>
              <a:gd name="connsiteX5" fmla="*/ 0 w 12192000"/>
              <a:gd name="connsiteY5" fmla="*/ 2095609 h 2128490"/>
              <a:gd name="connsiteX6" fmla="*/ 0 w 12192000"/>
              <a:gd name="connsiteY6" fmla="*/ 1554477 h 2128490"/>
              <a:gd name="connsiteX7" fmla="*/ 0 w 12192000"/>
              <a:gd name="connsiteY7" fmla="*/ 1164192 h 2128490"/>
              <a:gd name="connsiteX8" fmla="*/ 0 w 12192000"/>
              <a:gd name="connsiteY8" fmla="*/ 1164191 h 212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128490">
                <a:moveTo>
                  <a:pt x="10105567" y="0"/>
                </a:moveTo>
                <a:lnTo>
                  <a:pt x="12192000" y="1741966"/>
                </a:lnTo>
                <a:lnTo>
                  <a:pt x="12192000" y="1741967"/>
                </a:lnTo>
                <a:lnTo>
                  <a:pt x="12192000" y="2128490"/>
                </a:lnTo>
                <a:lnTo>
                  <a:pt x="12187481" y="2128478"/>
                </a:lnTo>
                <a:lnTo>
                  <a:pt x="0" y="2095609"/>
                </a:lnTo>
                <a:lnTo>
                  <a:pt x="0" y="1554477"/>
                </a:lnTo>
                <a:lnTo>
                  <a:pt x="0" y="1164192"/>
                </a:lnTo>
                <a:lnTo>
                  <a:pt x="0" y="1164191"/>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41326578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节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342542" y="1256662"/>
            <a:ext cx="5849458" cy="5601338"/>
          </a:xfrm>
          <a:custGeom>
            <a:avLst/>
            <a:gdLst>
              <a:gd name="connsiteX0" fmla="*/ 5849458 w 5849458"/>
              <a:gd name="connsiteY0" fmla="*/ 0 h 5601338"/>
              <a:gd name="connsiteX1" fmla="*/ 5849458 w 5849458"/>
              <a:gd name="connsiteY1" fmla="*/ 5601338 h 5601338"/>
              <a:gd name="connsiteX2" fmla="*/ 0 w 5849458"/>
              <a:gd name="connsiteY2" fmla="*/ 5601338 h 5601338"/>
              <a:gd name="connsiteX3" fmla="*/ 921492 w 5849458"/>
              <a:gd name="connsiteY3" fmla="*/ 650347 h 5601338"/>
            </a:gdLst>
            <a:ahLst/>
            <a:cxnLst>
              <a:cxn ang="0">
                <a:pos x="connsiteX0" y="connsiteY0"/>
              </a:cxn>
              <a:cxn ang="0">
                <a:pos x="connsiteX1" y="connsiteY1"/>
              </a:cxn>
              <a:cxn ang="0">
                <a:pos x="connsiteX2" y="connsiteY2"/>
              </a:cxn>
              <a:cxn ang="0">
                <a:pos x="connsiteX3" y="connsiteY3"/>
              </a:cxn>
            </a:cxnLst>
            <a:rect l="l" t="t" r="r" b="b"/>
            <a:pathLst>
              <a:path w="5849458" h="5601338">
                <a:moveTo>
                  <a:pt x="5849458" y="0"/>
                </a:moveTo>
                <a:lnTo>
                  <a:pt x="5849458" y="5601338"/>
                </a:lnTo>
                <a:lnTo>
                  <a:pt x="0" y="5601338"/>
                </a:lnTo>
                <a:lnTo>
                  <a:pt x="921492" y="65034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238089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4_节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751469" y="0"/>
            <a:ext cx="5462302" cy="6858000"/>
          </a:xfrm>
          <a:custGeom>
            <a:avLst/>
            <a:gdLst>
              <a:gd name="connsiteX0" fmla="*/ 4000535 w 5462302"/>
              <a:gd name="connsiteY0" fmla="*/ 0 h 6858000"/>
              <a:gd name="connsiteX1" fmla="*/ 5462302 w 5462302"/>
              <a:gd name="connsiteY1" fmla="*/ 0 h 6858000"/>
              <a:gd name="connsiteX2" fmla="*/ 5462302 w 5462302"/>
              <a:gd name="connsiteY2" fmla="*/ 6858000 h 6858000"/>
              <a:gd name="connsiteX3" fmla="*/ 0 w 5462302"/>
              <a:gd name="connsiteY3" fmla="*/ 6858000 h 6858000"/>
              <a:gd name="connsiteX4" fmla="*/ 2798931 w 5462302"/>
              <a:gd name="connsiteY4" fmla="*/ 3599543 h 6858000"/>
              <a:gd name="connsiteX5" fmla="*/ 2261902 w 5462302"/>
              <a:gd name="connsiteY5" fmla="*/ 219165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2302" h="6858000">
                <a:moveTo>
                  <a:pt x="4000535" y="0"/>
                </a:moveTo>
                <a:lnTo>
                  <a:pt x="5462302" y="0"/>
                </a:lnTo>
                <a:lnTo>
                  <a:pt x="5462302" y="6858000"/>
                </a:lnTo>
                <a:lnTo>
                  <a:pt x="0" y="6858000"/>
                </a:lnTo>
                <a:lnTo>
                  <a:pt x="2798931" y="3599543"/>
                </a:lnTo>
                <a:lnTo>
                  <a:pt x="2261902" y="21916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135910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节标题">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4368801" y="1855509"/>
            <a:ext cx="7823199" cy="5002491"/>
          </a:xfrm>
          <a:custGeom>
            <a:avLst/>
            <a:gdLst>
              <a:gd name="connsiteX0" fmla="*/ 0 w 7823199"/>
              <a:gd name="connsiteY0" fmla="*/ 0 h 5002491"/>
              <a:gd name="connsiteX1" fmla="*/ 7823199 w 7823199"/>
              <a:gd name="connsiteY1" fmla="*/ 0 h 5002491"/>
              <a:gd name="connsiteX2" fmla="*/ 7823199 w 7823199"/>
              <a:gd name="connsiteY2" fmla="*/ 5002491 h 5002491"/>
              <a:gd name="connsiteX3" fmla="*/ 0 w 7823199"/>
              <a:gd name="connsiteY3" fmla="*/ 5002491 h 5002491"/>
            </a:gdLst>
            <a:ahLst/>
            <a:cxnLst>
              <a:cxn ang="0">
                <a:pos x="connsiteX0" y="connsiteY0"/>
              </a:cxn>
              <a:cxn ang="0">
                <a:pos x="connsiteX1" y="connsiteY1"/>
              </a:cxn>
              <a:cxn ang="0">
                <a:pos x="connsiteX2" y="connsiteY2"/>
              </a:cxn>
              <a:cxn ang="0">
                <a:pos x="connsiteX3" y="connsiteY3"/>
              </a:cxn>
            </a:cxnLst>
            <a:rect l="l" t="t" r="r" b="b"/>
            <a:pathLst>
              <a:path w="7823199" h="5002491">
                <a:moveTo>
                  <a:pt x="0" y="0"/>
                </a:moveTo>
                <a:lnTo>
                  <a:pt x="7823199" y="0"/>
                </a:lnTo>
                <a:lnTo>
                  <a:pt x="7823199" y="5002491"/>
                </a:lnTo>
                <a:lnTo>
                  <a:pt x="0" y="50024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813573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6_节标题">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0" y="1448909"/>
            <a:ext cx="12192000" cy="4574520"/>
          </a:xfrm>
          <a:custGeom>
            <a:avLst/>
            <a:gdLst>
              <a:gd name="connsiteX0" fmla="*/ 7428166 w 12192000"/>
              <a:gd name="connsiteY0" fmla="*/ 0 h 4574520"/>
              <a:gd name="connsiteX1" fmla="*/ 12192000 w 12192000"/>
              <a:gd name="connsiteY1" fmla="*/ 0 h 4574520"/>
              <a:gd name="connsiteX2" fmla="*/ 12192000 w 12192000"/>
              <a:gd name="connsiteY2" fmla="*/ 4574520 h 4574520"/>
              <a:gd name="connsiteX3" fmla="*/ 7428166 w 12192000"/>
              <a:gd name="connsiteY3" fmla="*/ 4574520 h 4574520"/>
              <a:gd name="connsiteX4" fmla="*/ 0 w 12192000"/>
              <a:gd name="connsiteY4" fmla="*/ 0 h 4574520"/>
              <a:gd name="connsiteX5" fmla="*/ 2162628 w 12192000"/>
              <a:gd name="connsiteY5" fmla="*/ 0 h 4574520"/>
              <a:gd name="connsiteX6" fmla="*/ 2162628 w 12192000"/>
              <a:gd name="connsiteY6" fmla="*/ 4574520 h 4574520"/>
              <a:gd name="connsiteX7" fmla="*/ 0 w 12192000"/>
              <a:gd name="connsiteY7" fmla="*/ 4574520 h 45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574520">
                <a:moveTo>
                  <a:pt x="7428166" y="0"/>
                </a:moveTo>
                <a:lnTo>
                  <a:pt x="12192000" y="0"/>
                </a:lnTo>
                <a:lnTo>
                  <a:pt x="12192000" y="4574520"/>
                </a:lnTo>
                <a:lnTo>
                  <a:pt x="7428166" y="4574520"/>
                </a:lnTo>
                <a:close/>
                <a:moveTo>
                  <a:pt x="0" y="0"/>
                </a:moveTo>
                <a:lnTo>
                  <a:pt x="2162628" y="0"/>
                </a:lnTo>
                <a:lnTo>
                  <a:pt x="2162628" y="4574520"/>
                </a:lnTo>
                <a:lnTo>
                  <a:pt x="0" y="45745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45996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8_节标题">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7175501" y="1959428"/>
            <a:ext cx="3614057" cy="2191657"/>
          </a:xfrm>
          <a:custGeom>
            <a:avLst/>
            <a:gdLst>
              <a:gd name="connsiteX0" fmla="*/ 0 w 3614057"/>
              <a:gd name="connsiteY0" fmla="*/ 0 h 2191657"/>
              <a:gd name="connsiteX1" fmla="*/ 3614057 w 3614057"/>
              <a:gd name="connsiteY1" fmla="*/ 0 h 2191657"/>
              <a:gd name="connsiteX2" fmla="*/ 3614057 w 3614057"/>
              <a:gd name="connsiteY2" fmla="*/ 2191657 h 2191657"/>
              <a:gd name="connsiteX3" fmla="*/ 0 w 3614057"/>
              <a:gd name="connsiteY3" fmla="*/ 2191657 h 2191657"/>
            </a:gdLst>
            <a:ahLst/>
            <a:cxnLst>
              <a:cxn ang="0">
                <a:pos x="connsiteX0" y="connsiteY0"/>
              </a:cxn>
              <a:cxn ang="0">
                <a:pos x="connsiteX1" y="connsiteY1"/>
              </a:cxn>
              <a:cxn ang="0">
                <a:pos x="connsiteX2" y="connsiteY2"/>
              </a:cxn>
              <a:cxn ang="0">
                <a:pos x="connsiteX3" y="connsiteY3"/>
              </a:cxn>
            </a:cxnLst>
            <a:rect l="l" t="t" r="r" b="b"/>
            <a:pathLst>
              <a:path w="3614057" h="2191657">
                <a:moveTo>
                  <a:pt x="0" y="0"/>
                </a:moveTo>
                <a:lnTo>
                  <a:pt x="3614057" y="0"/>
                </a:lnTo>
                <a:lnTo>
                  <a:pt x="3614057" y="2191657"/>
                </a:lnTo>
                <a:lnTo>
                  <a:pt x="0" y="2191657"/>
                </a:lnTo>
                <a:close/>
              </a:path>
            </a:pathLst>
          </a:custGeom>
        </p:spPr>
        <p:txBody>
          <a:bodyPr wrap="square">
            <a:noAutofit/>
          </a:bodyPr>
          <a:lstStyle/>
          <a:p>
            <a:endParaRPr lang="zh-CN" altLang="en-US"/>
          </a:p>
        </p:txBody>
      </p:sp>
      <p:sp>
        <p:nvSpPr>
          <p:cNvPr id="8" name="图片占位符 7"/>
          <p:cNvSpPr>
            <a:spLocks noGrp="1"/>
          </p:cNvSpPr>
          <p:nvPr>
            <p:ph type="pic" sz="quarter" idx="10"/>
          </p:nvPr>
        </p:nvSpPr>
        <p:spPr>
          <a:xfrm>
            <a:off x="1402444" y="1959429"/>
            <a:ext cx="3614057" cy="2191657"/>
          </a:xfrm>
          <a:custGeom>
            <a:avLst/>
            <a:gdLst>
              <a:gd name="connsiteX0" fmla="*/ 0 w 3614057"/>
              <a:gd name="connsiteY0" fmla="*/ 0 h 2191657"/>
              <a:gd name="connsiteX1" fmla="*/ 3614057 w 3614057"/>
              <a:gd name="connsiteY1" fmla="*/ 0 h 2191657"/>
              <a:gd name="connsiteX2" fmla="*/ 3614057 w 3614057"/>
              <a:gd name="connsiteY2" fmla="*/ 2191657 h 2191657"/>
              <a:gd name="connsiteX3" fmla="*/ 0 w 3614057"/>
              <a:gd name="connsiteY3" fmla="*/ 2191657 h 2191657"/>
            </a:gdLst>
            <a:ahLst/>
            <a:cxnLst>
              <a:cxn ang="0">
                <a:pos x="connsiteX0" y="connsiteY0"/>
              </a:cxn>
              <a:cxn ang="0">
                <a:pos x="connsiteX1" y="connsiteY1"/>
              </a:cxn>
              <a:cxn ang="0">
                <a:pos x="connsiteX2" y="connsiteY2"/>
              </a:cxn>
              <a:cxn ang="0">
                <a:pos x="connsiteX3" y="connsiteY3"/>
              </a:cxn>
            </a:cxnLst>
            <a:rect l="l" t="t" r="r" b="b"/>
            <a:pathLst>
              <a:path w="3614057" h="2191657">
                <a:moveTo>
                  <a:pt x="0" y="0"/>
                </a:moveTo>
                <a:lnTo>
                  <a:pt x="3614057" y="0"/>
                </a:lnTo>
                <a:lnTo>
                  <a:pt x="3614057" y="2191657"/>
                </a:lnTo>
                <a:lnTo>
                  <a:pt x="0" y="21916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551166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9_节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1485902"/>
            <a:ext cx="12192000" cy="3802483"/>
          </a:xfrm>
          <a:custGeom>
            <a:avLst/>
            <a:gdLst>
              <a:gd name="connsiteX0" fmla="*/ 0 w 12192000"/>
              <a:gd name="connsiteY0" fmla="*/ 0 h 3802483"/>
              <a:gd name="connsiteX1" fmla="*/ 12192000 w 12192000"/>
              <a:gd name="connsiteY1" fmla="*/ 0 h 3802483"/>
              <a:gd name="connsiteX2" fmla="*/ 12192000 w 12192000"/>
              <a:gd name="connsiteY2" fmla="*/ 2229339 h 3802483"/>
              <a:gd name="connsiteX3" fmla="*/ 12192000 w 12192000"/>
              <a:gd name="connsiteY3" fmla="*/ 2403806 h 3802483"/>
              <a:gd name="connsiteX4" fmla="*/ 12192000 w 12192000"/>
              <a:gd name="connsiteY4" fmla="*/ 2505556 h 3802483"/>
              <a:gd name="connsiteX5" fmla="*/ 6994475 w 12192000"/>
              <a:gd name="connsiteY5" fmla="*/ 2505556 h 3802483"/>
              <a:gd name="connsiteX6" fmla="*/ 6096002 w 12192000"/>
              <a:gd name="connsiteY6" fmla="*/ 3802483 h 3802483"/>
              <a:gd name="connsiteX7" fmla="*/ 6096002 w 12192000"/>
              <a:gd name="connsiteY7" fmla="*/ 3802482 h 3802483"/>
              <a:gd name="connsiteX8" fmla="*/ 6096001 w 12192000"/>
              <a:gd name="connsiteY8" fmla="*/ 3802483 h 3802483"/>
              <a:gd name="connsiteX9" fmla="*/ 6095926 w 12192000"/>
              <a:gd name="connsiteY9" fmla="*/ 3802372 h 3802483"/>
              <a:gd name="connsiteX10" fmla="*/ 5197530 w 12192000"/>
              <a:gd name="connsiteY10" fmla="*/ 2505556 h 3802483"/>
              <a:gd name="connsiteX11" fmla="*/ 5197530 w 12192000"/>
              <a:gd name="connsiteY11" fmla="*/ 2505555 h 3802483"/>
              <a:gd name="connsiteX12" fmla="*/ 1 w 12192000"/>
              <a:gd name="connsiteY12" fmla="*/ 2505555 h 3802483"/>
              <a:gd name="connsiteX13" fmla="*/ 1 w 12192000"/>
              <a:gd name="connsiteY13" fmla="*/ 2403806 h 3802483"/>
              <a:gd name="connsiteX14" fmla="*/ 0 w 12192000"/>
              <a:gd name="connsiteY14" fmla="*/ 2403806 h 380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3802483">
                <a:moveTo>
                  <a:pt x="0" y="0"/>
                </a:moveTo>
                <a:lnTo>
                  <a:pt x="12192000" y="0"/>
                </a:lnTo>
                <a:lnTo>
                  <a:pt x="12192000" y="2229339"/>
                </a:lnTo>
                <a:lnTo>
                  <a:pt x="12192000" y="2403806"/>
                </a:lnTo>
                <a:lnTo>
                  <a:pt x="12192000" y="2505556"/>
                </a:lnTo>
                <a:lnTo>
                  <a:pt x="6994475" y="2505556"/>
                </a:lnTo>
                <a:lnTo>
                  <a:pt x="6096002" y="3802483"/>
                </a:lnTo>
                <a:lnTo>
                  <a:pt x="6096002" y="3802482"/>
                </a:lnTo>
                <a:lnTo>
                  <a:pt x="6096001" y="3802483"/>
                </a:lnTo>
                <a:lnTo>
                  <a:pt x="6095926" y="3802372"/>
                </a:lnTo>
                <a:lnTo>
                  <a:pt x="5197530" y="2505556"/>
                </a:lnTo>
                <a:lnTo>
                  <a:pt x="5197530" y="2505555"/>
                </a:lnTo>
                <a:lnTo>
                  <a:pt x="1" y="2505555"/>
                </a:lnTo>
                <a:lnTo>
                  <a:pt x="1" y="2403806"/>
                </a:lnTo>
                <a:lnTo>
                  <a:pt x="0" y="240380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511953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0_节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980575" y="1998160"/>
            <a:ext cx="4320000" cy="4320000"/>
          </a:xfrm>
          <a:custGeom>
            <a:avLst/>
            <a:gdLst>
              <a:gd name="connsiteX0" fmla="*/ 2160000 w 4320000"/>
              <a:gd name="connsiteY0" fmla="*/ 0 h 4320000"/>
              <a:gd name="connsiteX1" fmla="*/ 4320000 w 4320000"/>
              <a:gd name="connsiteY1" fmla="*/ 2160000 h 4320000"/>
              <a:gd name="connsiteX2" fmla="*/ 2160000 w 4320000"/>
              <a:gd name="connsiteY2" fmla="*/ 4320000 h 4320000"/>
              <a:gd name="connsiteX3" fmla="*/ 0 w 4320000"/>
              <a:gd name="connsiteY3" fmla="*/ 2160000 h 4320000"/>
            </a:gdLst>
            <a:ahLst/>
            <a:cxnLst>
              <a:cxn ang="0">
                <a:pos x="connsiteX0" y="connsiteY0"/>
              </a:cxn>
              <a:cxn ang="0">
                <a:pos x="connsiteX1" y="connsiteY1"/>
              </a:cxn>
              <a:cxn ang="0">
                <a:pos x="connsiteX2" y="connsiteY2"/>
              </a:cxn>
              <a:cxn ang="0">
                <a:pos x="connsiteX3" y="connsiteY3"/>
              </a:cxn>
            </a:cxnLst>
            <a:rect l="l" t="t" r="r" b="b"/>
            <a:pathLst>
              <a:path w="4320000" h="4320000">
                <a:moveTo>
                  <a:pt x="2160000" y="0"/>
                </a:moveTo>
                <a:lnTo>
                  <a:pt x="4320000" y="2160000"/>
                </a:lnTo>
                <a:lnTo>
                  <a:pt x="2160000" y="4320000"/>
                </a:lnTo>
                <a:lnTo>
                  <a:pt x="0" y="216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703207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节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3691309"/>
            <a:ext cx="7162546" cy="2645994"/>
          </a:xfrm>
          <a:custGeom>
            <a:avLst/>
            <a:gdLst>
              <a:gd name="connsiteX0" fmla="*/ 0 w 7162546"/>
              <a:gd name="connsiteY0" fmla="*/ 0 h 2645994"/>
              <a:gd name="connsiteX1" fmla="*/ 7162546 w 7162546"/>
              <a:gd name="connsiteY1" fmla="*/ 0 h 2645994"/>
              <a:gd name="connsiteX2" fmla="*/ 7162546 w 7162546"/>
              <a:gd name="connsiteY2" fmla="*/ 2645994 h 2645994"/>
              <a:gd name="connsiteX3" fmla="*/ 0 w 7162546"/>
              <a:gd name="connsiteY3" fmla="*/ 2645994 h 2645994"/>
            </a:gdLst>
            <a:ahLst/>
            <a:cxnLst>
              <a:cxn ang="0">
                <a:pos x="connsiteX0" y="connsiteY0"/>
              </a:cxn>
              <a:cxn ang="0">
                <a:pos x="connsiteX1" y="connsiteY1"/>
              </a:cxn>
              <a:cxn ang="0">
                <a:pos x="connsiteX2" y="connsiteY2"/>
              </a:cxn>
              <a:cxn ang="0">
                <a:pos x="connsiteX3" y="connsiteY3"/>
              </a:cxn>
            </a:cxnLst>
            <a:rect l="l" t="t" r="r" b="b"/>
            <a:pathLst>
              <a:path w="7162546" h="2645994">
                <a:moveTo>
                  <a:pt x="0" y="0"/>
                </a:moveTo>
                <a:lnTo>
                  <a:pt x="7162546" y="0"/>
                </a:lnTo>
                <a:lnTo>
                  <a:pt x="7162546" y="2645994"/>
                </a:lnTo>
                <a:lnTo>
                  <a:pt x="0" y="264599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100427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1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043" y="1775034"/>
            <a:ext cx="12208043" cy="1898609"/>
          </a:xfrm>
          <a:custGeom>
            <a:avLst/>
            <a:gdLst>
              <a:gd name="connsiteX0" fmla="*/ 0 w 12208043"/>
              <a:gd name="connsiteY0" fmla="*/ 0 h 1898609"/>
              <a:gd name="connsiteX1" fmla="*/ 12208043 w 12208043"/>
              <a:gd name="connsiteY1" fmla="*/ 0 h 1898609"/>
              <a:gd name="connsiteX2" fmla="*/ 12208043 w 12208043"/>
              <a:gd name="connsiteY2" fmla="*/ 1898609 h 1898609"/>
              <a:gd name="connsiteX3" fmla="*/ 0 w 12208043"/>
              <a:gd name="connsiteY3" fmla="*/ 1898609 h 1898609"/>
            </a:gdLst>
            <a:ahLst/>
            <a:cxnLst>
              <a:cxn ang="0">
                <a:pos x="connsiteX0" y="connsiteY0"/>
              </a:cxn>
              <a:cxn ang="0">
                <a:pos x="connsiteX1" y="connsiteY1"/>
              </a:cxn>
              <a:cxn ang="0">
                <a:pos x="connsiteX2" y="connsiteY2"/>
              </a:cxn>
              <a:cxn ang="0">
                <a:pos x="connsiteX3" y="connsiteY3"/>
              </a:cxn>
            </a:cxnLst>
            <a:rect l="l" t="t" r="r" b="b"/>
            <a:pathLst>
              <a:path w="12208043" h="1898609">
                <a:moveTo>
                  <a:pt x="0" y="0"/>
                </a:moveTo>
                <a:lnTo>
                  <a:pt x="12208043" y="0"/>
                </a:lnTo>
                <a:lnTo>
                  <a:pt x="12208043" y="1898609"/>
                </a:lnTo>
                <a:lnTo>
                  <a:pt x="0" y="1898609"/>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1007154" y="3061222"/>
            <a:ext cx="3260046" cy="1879746"/>
          </a:xfrm>
          <a:prstGeom prst="roundRect">
            <a:avLst/>
          </a:prstGeom>
        </p:spPr>
        <p:txBody>
          <a:bodyPr wrap="square">
            <a:noAutofit/>
          </a:bodyPr>
          <a:lstStyle/>
          <a:p>
            <a:endParaRPr lang="zh-CN" altLang="en-US"/>
          </a:p>
        </p:txBody>
      </p:sp>
    </p:spTree>
    <p:extLst>
      <p:ext uri="{BB962C8B-B14F-4D97-AF65-F5344CB8AC3E}">
        <p14:creationId xmlns:p14="http://schemas.microsoft.com/office/powerpoint/2010/main" val="4048322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2_节标题">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8507726" y="-8265"/>
            <a:ext cx="3684275" cy="6866265"/>
          </a:xfrm>
          <a:custGeom>
            <a:avLst/>
            <a:gdLst>
              <a:gd name="connsiteX0" fmla="*/ 1201988 w 3684275"/>
              <a:gd name="connsiteY0" fmla="*/ 4910564 h 6866265"/>
              <a:gd name="connsiteX1" fmla="*/ 2701808 w 3684275"/>
              <a:gd name="connsiteY1" fmla="*/ 5994964 h 6866265"/>
              <a:gd name="connsiteX2" fmla="*/ 3625278 w 3684275"/>
              <a:gd name="connsiteY2" fmla="*/ 5796466 h 6866265"/>
              <a:gd name="connsiteX3" fmla="*/ 3684275 w 3684275"/>
              <a:gd name="connsiteY3" fmla="*/ 5756505 h 6866265"/>
              <a:gd name="connsiteX4" fmla="*/ 3684275 w 3684275"/>
              <a:gd name="connsiteY4" fmla="*/ 6759379 h 6866265"/>
              <a:gd name="connsiteX5" fmla="*/ 3521650 w 3684275"/>
              <a:gd name="connsiteY5" fmla="*/ 6794680 h 6866265"/>
              <a:gd name="connsiteX6" fmla="*/ 2637983 w 3684275"/>
              <a:gd name="connsiteY6" fmla="*/ 6866265 h 6866265"/>
              <a:gd name="connsiteX7" fmla="*/ 848309 w 3684275"/>
              <a:gd name="connsiteY7" fmla="*/ 6425878 h 6866265"/>
              <a:gd name="connsiteX8" fmla="*/ 0 w 3684275"/>
              <a:gd name="connsiteY8" fmla="*/ 5095249 h 6866265"/>
              <a:gd name="connsiteX9" fmla="*/ 2622036 w 3684275"/>
              <a:gd name="connsiteY9" fmla="*/ 0 h 6866265"/>
              <a:gd name="connsiteX10" fmla="*/ 3569390 w 3684275"/>
              <a:gd name="connsiteY10" fmla="*/ 94117 h 6866265"/>
              <a:gd name="connsiteX11" fmla="*/ 3684274 w 3684275"/>
              <a:gd name="connsiteY11" fmla="*/ 124454 h 6866265"/>
              <a:gd name="connsiteX12" fmla="*/ 3684274 w 3684275"/>
              <a:gd name="connsiteY12" fmla="*/ 1302238 h 6866265"/>
              <a:gd name="connsiteX13" fmla="*/ 3600720 w 3684275"/>
              <a:gd name="connsiteY13" fmla="*/ 1195163 h 6866265"/>
              <a:gd name="connsiteX14" fmla="*/ 2611395 w 3684275"/>
              <a:gd name="connsiteY14" fmla="*/ 838163 h 6866265"/>
              <a:gd name="connsiteX15" fmla="*/ 1784367 w 3684275"/>
              <a:gd name="connsiteY15" fmla="*/ 1072564 h 6866265"/>
              <a:gd name="connsiteX16" fmla="*/ 1494504 w 3684275"/>
              <a:gd name="connsiteY16" fmla="*/ 1723672 h 6866265"/>
              <a:gd name="connsiteX17" fmla="*/ 1624806 w 3684275"/>
              <a:gd name="connsiteY17" fmla="*/ 2199576 h 6866265"/>
              <a:gd name="connsiteX18" fmla="*/ 2015721 w 3684275"/>
              <a:gd name="connsiteY18" fmla="*/ 2523948 h 6866265"/>
              <a:gd name="connsiteX19" fmla="*/ 3020920 w 3684275"/>
              <a:gd name="connsiteY19" fmla="*/ 2864890 h 6866265"/>
              <a:gd name="connsiteX20" fmla="*/ 3604792 w 3684275"/>
              <a:gd name="connsiteY20" fmla="*/ 3037695 h 6866265"/>
              <a:gd name="connsiteX21" fmla="*/ 3684274 w 3684275"/>
              <a:gd name="connsiteY21" fmla="*/ 3063918 h 6866265"/>
              <a:gd name="connsiteX22" fmla="*/ 3684274 w 3684275"/>
              <a:gd name="connsiteY22" fmla="*/ 4236699 h 6866265"/>
              <a:gd name="connsiteX23" fmla="*/ 3663464 w 3684275"/>
              <a:gd name="connsiteY23" fmla="*/ 4220683 h 6866265"/>
              <a:gd name="connsiteX24" fmla="*/ 3552770 w 3684275"/>
              <a:gd name="connsiteY24" fmla="*/ 4152907 h 6866265"/>
              <a:gd name="connsiteX25" fmla="*/ 3002302 w 3684275"/>
              <a:gd name="connsiteY25" fmla="*/ 3937454 h 6866265"/>
              <a:gd name="connsiteX26" fmla="*/ 2324194 w 3684275"/>
              <a:gd name="connsiteY26" fmla="*/ 3755139 h 6866265"/>
              <a:gd name="connsiteX27" fmla="*/ 1061044 w 3684275"/>
              <a:gd name="connsiteY27" fmla="*/ 3291071 h 6866265"/>
              <a:gd name="connsiteX28" fmla="*/ 460055 w 3684275"/>
              <a:gd name="connsiteY28" fmla="*/ 2684945 h 6866265"/>
              <a:gd name="connsiteX29" fmla="*/ 249972 w 3684275"/>
              <a:gd name="connsiteY29" fmla="*/ 1775757 h 6866265"/>
              <a:gd name="connsiteX30" fmla="*/ 877558 w 3684275"/>
              <a:gd name="connsiteY30" fmla="*/ 468801 h 6866265"/>
              <a:gd name="connsiteX31" fmla="*/ 2622036 w 3684275"/>
              <a:gd name="connsiteY31" fmla="*/ 0 h 68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684275" h="6866265">
                <a:moveTo>
                  <a:pt x="1201988" y="4910564"/>
                </a:moveTo>
                <a:cubicBezTo>
                  <a:pt x="1375727" y="5633500"/>
                  <a:pt x="1875664" y="5994964"/>
                  <a:pt x="2701808" y="5994964"/>
                </a:cubicBezTo>
                <a:cubicBezTo>
                  <a:pt x="3095821" y="5994964"/>
                  <a:pt x="3403644" y="5928798"/>
                  <a:pt x="3625278" y="5796466"/>
                </a:cubicBezTo>
                <a:lnTo>
                  <a:pt x="3684275" y="5756505"/>
                </a:lnTo>
                <a:lnTo>
                  <a:pt x="3684275" y="6759379"/>
                </a:lnTo>
                <a:lnTo>
                  <a:pt x="3521650" y="6794680"/>
                </a:lnTo>
                <a:cubicBezTo>
                  <a:pt x="3255640" y="6842404"/>
                  <a:pt x="2961085" y="6866265"/>
                  <a:pt x="2637983" y="6866265"/>
                </a:cubicBezTo>
                <a:cubicBezTo>
                  <a:pt x="1879211" y="6866265"/>
                  <a:pt x="1282653" y="6719475"/>
                  <a:pt x="848309" y="6425878"/>
                </a:cubicBezTo>
                <a:cubicBezTo>
                  <a:pt x="413965" y="6132289"/>
                  <a:pt x="131196" y="5688743"/>
                  <a:pt x="0" y="5095249"/>
                </a:cubicBezTo>
                <a:close/>
                <a:moveTo>
                  <a:pt x="2622036" y="0"/>
                </a:moveTo>
                <a:cubicBezTo>
                  <a:pt x="2976599" y="0"/>
                  <a:pt x="3292384" y="31372"/>
                  <a:pt x="3569390" y="94117"/>
                </a:cubicBezTo>
                <a:lnTo>
                  <a:pt x="3684274" y="124454"/>
                </a:lnTo>
                <a:lnTo>
                  <a:pt x="3684274" y="1302238"/>
                </a:lnTo>
                <a:lnTo>
                  <a:pt x="3600720" y="1195163"/>
                </a:lnTo>
                <a:cubicBezTo>
                  <a:pt x="3375514" y="957162"/>
                  <a:pt x="3045738" y="838163"/>
                  <a:pt x="2611395" y="838163"/>
                </a:cubicBezTo>
                <a:cubicBezTo>
                  <a:pt x="2253285" y="838163"/>
                  <a:pt x="1977609" y="916292"/>
                  <a:pt x="1784367" y="1072564"/>
                </a:cubicBezTo>
                <a:cubicBezTo>
                  <a:pt x="1591125" y="1228828"/>
                  <a:pt x="1494504" y="1445864"/>
                  <a:pt x="1494504" y="1723672"/>
                </a:cubicBezTo>
                <a:cubicBezTo>
                  <a:pt x="1494504" y="1916240"/>
                  <a:pt x="1537940" y="2074874"/>
                  <a:pt x="1624806" y="2199576"/>
                </a:cubicBezTo>
                <a:cubicBezTo>
                  <a:pt x="1711680" y="2324269"/>
                  <a:pt x="1841982" y="2432393"/>
                  <a:pt x="2015721" y="2523948"/>
                </a:cubicBezTo>
                <a:cubicBezTo>
                  <a:pt x="2189461" y="2615496"/>
                  <a:pt x="2524521" y="2729148"/>
                  <a:pt x="3020920" y="2864890"/>
                </a:cubicBezTo>
                <a:cubicBezTo>
                  <a:pt x="3238978" y="2925267"/>
                  <a:pt x="3433602" y="2982869"/>
                  <a:pt x="3604792" y="3037695"/>
                </a:cubicBezTo>
                <a:lnTo>
                  <a:pt x="3684274" y="3063918"/>
                </a:lnTo>
                <a:lnTo>
                  <a:pt x="3684274" y="4236699"/>
                </a:lnTo>
                <a:lnTo>
                  <a:pt x="3663464" y="4220683"/>
                </a:lnTo>
                <a:cubicBezTo>
                  <a:pt x="3628671" y="4196809"/>
                  <a:pt x="3591774" y="4174217"/>
                  <a:pt x="3552770" y="4152907"/>
                </a:cubicBezTo>
                <a:cubicBezTo>
                  <a:pt x="3396764" y="4067675"/>
                  <a:pt x="3213269" y="3995855"/>
                  <a:pt x="3002302" y="3937454"/>
                </a:cubicBezTo>
                <a:cubicBezTo>
                  <a:pt x="2791334" y="3879045"/>
                  <a:pt x="2565296" y="3818281"/>
                  <a:pt x="2324194" y="3755139"/>
                </a:cubicBezTo>
                <a:cubicBezTo>
                  <a:pt x="1742708" y="3606765"/>
                  <a:pt x="1321658" y="3452076"/>
                  <a:pt x="1061044" y="3291071"/>
                </a:cubicBezTo>
                <a:cubicBezTo>
                  <a:pt x="800440" y="3130074"/>
                  <a:pt x="600113" y="2928032"/>
                  <a:pt x="460055" y="2684945"/>
                </a:cubicBezTo>
                <a:cubicBezTo>
                  <a:pt x="319997" y="2441867"/>
                  <a:pt x="249972" y="2138804"/>
                  <a:pt x="249972" y="1775757"/>
                </a:cubicBezTo>
                <a:cubicBezTo>
                  <a:pt x="249972" y="1216992"/>
                  <a:pt x="459170" y="781337"/>
                  <a:pt x="877558" y="468801"/>
                </a:cubicBezTo>
                <a:cubicBezTo>
                  <a:pt x="1295946" y="156272"/>
                  <a:pt x="1877441" y="0"/>
                  <a:pt x="26220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316499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3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507726" y="16531"/>
            <a:ext cx="3684274" cy="6849735"/>
          </a:xfrm>
          <a:custGeom>
            <a:avLst/>
            <a:gdLst>
              <a:gd name="connsiteX0" fmla="*/ 0 w 3684274"/>
              <a:gd name="connsiteY0" fmla="*/ 0 h 6849735"/>
              <a:gd name="connsiteX1" fmla="*/ 681155 w 3684274"/>
              <a:gd name="connsiteY1" fmla="*/ 0 h 6849735"/>
              <a:gd name="connsiteX2" fmla="*/ 1237474 w 3684274"/>
              <a:gd name="connsiteY2" fmla="*/ 4069047 h 6849735"/>
              <a:gd name="connsiteX3" fmla="*/ 1352810 w 3684274"/>
              <a:gd name="connsiteY3" fmla="*/ 4945156 h 6849735"/>
              <a:gd name="connsiteX4" fmla="*/ 1462716 w 3684274"/>
              <a:gd name="connsiteY4" fmla="*/ 5835876 h 6849735"/>
              <a:gd name="connsiteX5" fmla="*/ 1712378 w 3684274"/>
              <a:gd name="connsiteY5" fmla="*/ 3942499 h 6849735"/>
              <a:gd name="connsiteX6" fmla="*/ 2333830 w 3684274"/>
              <a:gd name="connsiteY6" fmla="*/ 0 h 6849735"/>
              <a:gd name="connsiteX7" fmla="*/ 2960706 w 3684274"/>
              <a:gd name="connsiteY7" fmla="*/ 0 h 6849735"/>
              <a:gd name="connsiteX8" fmla="*/ 3579441 w 3684274"/>
              <a:gd name="connsiteY8" fmla="*/ 3942499 h 6849735"/>
              <a:gd name="connsiteX9" fmla="*/ 3643723 w 3684274"/>
              <a:gd name="connsiteY9" fmla="*/ 4374773 h 6849735"/>
              <a:gd name="connsiteX10" fmla="*/ 3684274 w 3684274"/>
              <a:gd name="connsiteY10" fmla="*/ 4672590 h 6849735"/>
              <a:gd name="connsiteX11" fmla="*/ 3684274 w 3684274"/>
              <a:gd name="connsiteY11" fmla="*/ 6849735 h 6849735"/>
              <a:gd name="connsiteX12" fmla="*/ 3483189 w 3684274"/>
              <a:gd name="connsiteY12" fmla="*/ 6849735 h 6849735"/>
              <a:gd name="connsiteX13" fmla="*/ 2835875 w 3684274"/>
              <a:gd name="connsiteY13" fmla="*/ 2652667 h 6849735"/>
              <a:gd name="connsiteX14" fmla="*/ 2648624 w 3684274"/>
              <a:gd name="connsiteY14" fmla="*/ 1104874 h 6849735"/>
              <a:gd name="connsiteX15" fmla="*/ 2455948 w 3684274"/>
              <a:gd name="connsiteY15" fmla="*/ 2652667 h 6849735"/>
              <a:gd name="connsiteX16" fmla="*/ 1797802 w 3684274"/>
              <a:gd name="connsiteY16" fmla="*/ 6849735 h 6849735"/>
              <a:gd name="connsiteX17" fmla="*/ 1035408 w 3684274"/>
              <a:gd name="connsiteY17" fmla="*/ 6849735 h 684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84274" h="6849735">
                <a:moveTo>
                  <a:pt x="0" y="0"/>
                </a:moveTo>
                <a:lnTo>
                  <a:pt x="681155" y="0"/>
                </a:lnTo>
                <a:lnTo>
                  <a:pt x="1237474" y="4069047"/>
                </a:lnTo>
                <a:cubicBezTo>
                  <a:pt x="1277275" y="4361086"/>
                  <a:pt x="1315721" y="4653125"/>
                  <a:pt x="1352810" y="4945156"/>
                </a:cubicBezTo>
                <a:cubicBezTo>
                  <a:pt x="1389898" y="5237195"/>
                  <a:pt x="1426530" y="5534099"/>
                  <a:pt x="1462716" y="5835876"/>
                </a:cubicBezTo>
                <a:cubicBezTo>
                  <a:pt x="1549556" y="5086307"/>
                  <a:pt x="1632777" y="4455184"/>
                  <a:pt x="1712378" y="3942499"/>
                </a:cubicBezTo>
                <a:lnTo>
                  <a:pt x="2333830" y="0"/>
                </a:lnTo>
                <a:lnTo>
                  <a:pt x="2960706" y="0"/>
                </a:lnTo>
                <a:lnTo>
                  <a:pt x="3579441" y="3942499"/>
                </a:lnTo>
                <a:cubicBezTo>
                  <a:pt x="3601151" y="4082027"/>
                  <a:pt x="3622578" y="4226118"/>
                  <a:pt x="3643723" y="4374773"/>
                </a:cubicBezTo>
                <a:lnTo>
                  <a:pt x="3684274" y="4672590"/>
                </a:lnTo>
                <a:lnTo>
                  <a:pt x="3684274" y="6849735"/>
                </a:lnTo>
                <a:lnTo>
                  <a:pt x="3483189" y="6849735"/>
                </a:lnTo>
                <a:lnTo>
                  <a:pt x="2835875" y="2652667"/>
                </a:lnTo>
                <a:cubicBezTo>
                  <a:pt x="2785216" y="2331432"/>
                  <a:pt x="2722800" y="1815492"/>
                  <a:pt x="2648624" y="1104874"/>
                </a:cubicBezTo>
                <a:cubicBezTo>
                  <a:pt x="2565403" y="1854435"/>
                  <a:pt x="2501178" y="2370366"/>
                  <a:pt x="2455948" y="2652667"/>
                </a:cubicBezTo>
                <a:lnTo>
                  <a:pt x="1797802" y="6849735"/>
                </a:lnTo>
                <a:lnTo>
                  <a:pt x="1035408" y="68497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47479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4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507726" y="16530"/>
            <a:ext cx="3684274" cy="6841470"/>
          </a:xfrm>
          <a:custGeom>
            <a:avLst/>
            <a:gdLst>
              <a:gd name="connsiteX0" fmla="*/ 2652530 w 3684274"/>
              <a:gd name="connsiteY0" fmla="*/ 0 h 6841470"/>
              <a:gd name="connsiteX1" fmla="*/ 3517576 w 3684274"/>
              <a:gd name="connsiteY1" fmla="*/ 126066 h 6841470"/>
              <a:gd name="connsiteX2" fmla="*/ 3684274 w 3684274"/>
              <a:gd name="connsiteY2" fmla="*/ 190698 h 6841470"/>
              <a:gd name="connsiteX3" fmla="*/ 3684274 w 3684274"/>
              <a:gd name="connsiteY3" fmla="*/ 1305511 h 6841470"/>
              <a:gd name="connsiteX4" fmla="*/ 3657503 w 3684274"/>
              <a:gd name="connsiteY4" fmla="*/ 1277619 h 6841470"/>
              <a:gd name="connsiteX5" fmla="*/ 2652530 w 3684274"/>
              <a:gd name="connsiteY5" fmla="*/ 915345 h 6841470"/>
              <a:gd name="connsiteX6" fmla="*/ 1392776 w 3684274"/>
              <a:gd name="connsiteY6" fmla="*/ 1554670 h 6841470"/>
              <a:gd name="connsiteX7" fmla="*/ 962419 w 3684274"/>
              <a:gd name="connsiteY7" fmla="*/ 3392429 h 6841470"/>
              <a:gd name="connsiteX8" fmla="*/ 1398644 w 3684274"/>
              <a:gd name="connsiteY8" fmla="*/ 5260860 h 6841470"/>
              <a:gd name="connsiteX9" fmla="*/ 2644710 w 3684274"/>
              <a:gd name="connsiteY9" fmla="*/ 5930849 h 6841470"/>
              <a:gd name="connsiteX10" fmla="*/ 3662150 w 3684274"/>
              <a:gd name="connsiteY10" fmla="*/ 5567248 h 6841470"/>
              <a:gd name="connsiteX11" fmla="*/ 3684274 w 3684274"/>
              <a:gd name="connsiteY11" fmla="*/ 5544102 h 6841470"/>
              <a:gd name="connsiteX12" fmla="*/ 3684274 w 3684274"/>
              <a:gd name="connsiteY12" fmla="*/ 6637451 h 6841470"/>
              <a:gd name="connsiteX13" fmla="*/ 3583812 w 3684274"/>
              <a:gd name="connsiteY13" fmla="*/ 6680205 h 6841470"/>
              <a:gd name="connsiteX14" fmla="*/ 2644710 w 3684274"/>
              <a:gd name="connsiteY14" fmla="*/ 6841470 h 6841470"/>
              <a:gd name="connsiteX15" fmla="*/ 692474 w 3684274"/>
              <a:gd name="connsiteY15" fmla="*/ 5933211 h 6841470"/>
              <a:gd name="connsiteX16" fmla="*/ 0 w 3684274"/>
              <a:gd name="connsiteY16" fmla="*/ 3392429 h 6841470"/>
              <a:gd name="connsiteX17" fmla="*/ 696384 w 3684274"/>
              <a:gd name="connsiteY17" fmla="*/ 887034 h 6841470"/>
              <a:gd name="connsiteX18" fmla="*/ 2652530 w 3684274"/>
              <a:gd name="connsiteY18" fmla="*/ 0 h 6841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84274" h="6841470">
                <a:moveTo>
                  <a:pt x="2652530" y="0"/>
                </a:moveTo>
                <a:cubicBezTo>
                  <a:pt x="2967471" y="0"/>
                  <a:pt x="3255819" y="42022"/>
                  <a:pt x="3517576" y="126066"/>
                </a:cubicBezTo>
                <a:lnTo>
                  <a:pt x="3684274" y="190698"/>
                </a:lnTo>
                <a:lnTo>
                  <a:pt x="3684274" y="1305511"/>
                </a:lnTo>
                <a:lnTo>
                  <a:pt x="3657503" y="1277619"/>
                </a:lnTo>
                <a:cubicBezTo>
                  <a:pt x="3394399" y="1036104"/>
                  <a:pt x="3059410" y="915345"/>
                  <a:pt x="2652530" y="915345"/>
                </a:cubicBezTo>
                <a:cubicBezTo>
                  <a:pt x="2099596" y="915345"/>
                  <a:pt x="1679676" y="1128450"/>
                  <a:pt x="1392776" y="1554670"/>
                </a:cubicBezTo>
                <a:cubicBezTo>
                  <a:pt x="1105876" y="1980881"/>
                  <a:pt x="962419" y="2593473"/>
                  <a:pt x="962419" y="3392429"/>
                </a:cubicBezTo>
                <a:cubicBezTo>
                  <a:pt x="962419" y="4191385"/>
                  <a:pt x="1107827" y="4814192"/>
                  <a:pt x="1398644" y="5260860"/>
                </a:cubicBezTo>
                <a:cubicBezTo>
                  <a:pt x="1689454" y="5707520"/>
                  <a:pt x="2104814" y="5930849"/>
                  <a:pt x="2644710" y="5930849"/>
                </a:cubicBezTo>
                <a:cubicBezTo>
                  <a:pt x="3059410" y="5930849"/>
                  <a:pt x="3398559" y="5809649"/>
                  <a:pt x="3662150" y="5567248"/>
                </a:cubicBezTo>
                <a:lnTo>
                  <a:pt x="3684274" y="5544102"/>
                </a:lnTo>
                <a:lnTo>
                  <a:pt x="3684274" y="6637451"/>
                </a:lnTo>
                <a:lnTo>
                  <a:pt x="3583812" y="6680205"/>
                </a:lnTo>
                <a:cubicBezTo>
                  <a:pt x="3300067" y="6787715"/>
                  <a:pt x="2987032" y="6841470"/>
                  <a:pt x="2644710" y="6841470"/>
                </a:cubicBezTo>
                <a:cubicBezTo>
                  <a:pt x="1804869" y="6841470"/>
                  <a:pt x="1154126" y="6538717"/>
                  <a:pt x="692474" y="5933211"/>
                </a:cubicBezTo>
                <a:cubicBezTo>
                  <a:pt x="230823" y="5327697"/>
                  <a:pt x="0" y="4480775"/>
                  <a:pt x="0" y="3392429"/>
                </a:cubicBezTo>
                <a:cubicBezTo>
                  <a:pt x="0" y="2313522"/>
                  <a:pt x="232124" y="1478393"/>
                  <a:pt x="696384" y="887034"/>
                </a:cubicBezTo>
                <a:cubicBezTo>
                  <a:pt x="1160645" y="295675"/>
                  <a:pt x="1812696" y="0"/>
                  <a:pt x="265253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854757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5_节标题">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507727" y="-8266"/>
            <a:ext cx="3684273" cy="6866266"/>
          </a:xfrm>
          <a:custGeom>
            <a:avLst/>
            <a:gdLst>
              <a:gd name="connsiteX0" fmla="*/ 0 w 3684273"/>
              <a:gd name="connsiteY0" fmla="*/ 0 h 6866266"/>
              <a:gd name="connsiteX1" fmla="*/ 3684273 w 3684273"/>
              <a:gd name="connsiteY1" fmla="*/ 0 h 6866266"/>
              <a:gd name="connsiteX2" fmla="*/ 3684273 w 3684273"/>
              <a:gd name="connsiteY2" fmla="*/ 955135 h 6866266"/>
              <a:gd name="connsiteX3" fmla="*/ 3228475 w 3684273"/>
              <a:gd name="connsiteY3" fmla="*/ 955135 h 6866266"/>
              <a:gd name="connsiteX4" fmla="*/ 3228475 w 3684273"/>
              <a:gd name="connsiteY4" fmla="*/ 6866266 h 6866266"/>
              <a:gd name="connsiteX5" fmla="*/ 2039295 w 3684273"/>
              <a:gd name="connsiteY5" fmla="*/ 6866266 h 6866266"/>
              <a:gd name="connsiteX6" fmla="*/ 2039295 w 3684273"/>
              <a:gd name="connsiteY6" fmla="*/ 955135 h 6866266"/>
              <a:gd name="connsiteX7" fmla="*/ 0 w 3684273"/>
              <a:gd name="connsiteY7" fmla="*/ 955135 h 68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273" h="6866266">
                <a:moveTo>
                  <a:pt x="0" y="0"/>
                </a:moveTo>
                <a:lnTo>
                  <a:pt x="3684273" y="0"/>
                </a:lnTo>
                <a:lnTo>
                  <a:pt x="3684273" y="955135"/>
                </a:lnTo>
                <a:lnTo>
                  <a:pt x="3228475" y="955135"/>
                </a:lnTo>
                <a:lnTo>
                  <a:pt x="3228475" y="6866266"/>
                </a:lnTo>
                <a:lnTo>
                  <a:pt x="2039295" y="6866266"/>
                </a:lnTo>
                <a:lnTo>
                  <a:pt x="2039295" y="955135"/>
                </a:lnTo>
                <a:lnTo>
                  <a:pt x="0" y="9551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594565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6_节标题">
    <p:spTree>
      <p:nvGrpSpPr>
        <p:cNvPr id="1" name=""/>
        <p:cNvGrpSpPr/>
        <p:nvPr/>
      </p:nvGrpSpPr>
      <p:grpSpPr>
        <a:xfrm>
          <a:off x="0" y="0"/>
          <a:ext cx="0" cy="0"/>
          <a:chOff x="0" y="0"/>
          <a:chExt cx="0" cy="0"/>
        </a:xfrm>
      </p:grpSpPr>
      <p:sp>
        <p:nvSpPr>
          <p:cNvPr id="2" name="橢圓 1">
            <a:extLst>
              <a:ext uri="{FF2B5EF4-FFF2-40B4-BE49-F238E27FC236}">
                <a16:creationId xmlns:a16="http://schemas.microsoft.com/office/drawing/2014/main" id="{5F2990F2-9BA8-17E3-F0E2-0D6D3E5DA4CC}"/>
              </a:ext>
            </a:extLst>
          </p:cNvPr>
          <p:cNvSpPr/>
          <p:nvPr userDrawn="1"/>
        </p:nvSpPr>
        <p:spPr>
          <a:xfrm>
            <a:off x="11205269" y="6137274"/>
            <a:ext cx="491431" cy="476250"/>
          </a:xfrm>
          <a:prstGeom prst="ellipse">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TW" altLang="en-US">
              <a:solidFill>
                <a:schemeClr val="tx1"/>
              </a:solidFill>
            </a:endParaRPr>
          </a:p>
        </p:txBody>
      </p:sp>
      <p:sp>
        <p:nvSpPr>
          <p:cNvPr id="3" name="投影片編號版面配置區 1">
            <a:extLst>
              <a:ext uri="{FF2B5EF4-FFF2-40B4-BE49-F238E27FC236}">
                <a16:creationId xmlns:a16="http://schemas.microsoft.com/office/drawing/2014/main" id="{5E748F93-41C4-4FBC-227F-4470F57D25B4}"/>
              </a:ext>
            </a:extLst>
          </p:cNvPr>
          <p:cNvSpPr>
            <a:spLocks noGrp="1"/>
          </p:cNvSpPr>
          <p:nvPr>
            <p:ph type="sldNum" sz="quarter" idx="4"/>
          </p:nvPr>
        </p:nvSpPr>
        <p:spPr>
          <a:xfrm>
            <a:off x="11201400" y="6192837"/>
            <a:ext cx="495300" cy="365125"/>
          </a:xfrm>
          <a:prstGeom prst="rect">
            <a:avLst/>
          </a:prstGeom>
        </p:spPr>
        <p:txBody>
          <a:bodyPr vert="horz" lIns="91440" tIns="45720" rIns="91440" bIns="45720" rtlCol="0" anchor="ctr"/>
          <a:lstStyle>
            <a:lvl1pPr algn="ctr">
              <a:defRPr sz="1400">
                <a:solidFill>
                  <a:schemeClr val="tx1"/>
                </a:solidFill>
              </a:defRPr>
            </a:lvl1pPr>
          </a:lstStyle>
          <a:p>
            <a:fld id="{E27C81FC-F417-4B8E-92F7-C39FDC774E07}" type="slidenum">
              <a:rPr lang="zh-TW" altLang="en-US" smtClean="0"/>
              <a:pPr/>
              <a:t>‹#›</a:t>
            </a:fld>
            <a:endParaRPr lang="zh-TW" altLang="en-US" dirty="0"/>
          </a:p>
        </p:txBody>
      </p:sp>
    </p:spTree>
    <p:extLst>
      <p:ext uri="{BB962C8B-B14F-4D97-AF65-F5344CB8AC3E}">
        <p14:creationId xmlns:p14="http://schemas.microsoft.com/office/powerpoint/2010/main" val="9948265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8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602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7_节标题">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45CBD693-85FD-4857-9B44-9925A2E24A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 y="0"/>
            <a:ext cx="12187491" cy="6858000"/>
          </a:xfrm>
          <a:prstGeom prst="rect">
            <a:avLst/>
          </a:prstGeom>
        </p:spPr>
      </p:pic>
      <p:sp>
        <p:nvSpPr>
          <p:cNvPr id="3" name="橢圓 2">
            <a:extLst>
              <a:ext uri="{FF2B5EF4-FFF2-40B4-BE49-F238E27FC236}">
                <a16:creationId xmlns:a16="http://schemas.microsoft.com/office/drawing/2014/main" id="{01A62054-86C0-FDFF-B77C-785E8E7635D3}"/>
              </a:ext>
            </a:extLst>
          </p:cNvPr>
          <p:cNvSpPr/>
          <p:nvPr userDrawn="1"/>
        </p:nvSpPr>
        <p:spPr>
          <a:xfrm>
            <a:off x="11205269" y="6137274"/>
            <a:ext cx="491431" cy="476250"/>
          </a:xfrm>
          <a:prstGeom prst="ellipse">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TW" altLang="en-US">
              <a:solidFill>
                <a:schemeClr val="tx1"/>
              </a:solidFill>
            </a:endParaRPr>
          </a:p>
        </p:txBody>
      </p:sp>
      <p:sp>
        <p:nvSpPr>
          <p:cNvPr id="5" name="投影片編號版面配置區 1">
            <a:extLst>
              <a:ext uri="{FF2B5EF4-FFF2-40B4-BE49-F238E27FC236}">
                <a16:creationId xmlns:a16="http://schemas.microsoft.com/office/drawing/2014/main" id="{3982A9E2-9E0E-213D-43B8-CB4BF466F8CC}"/>
              </a:ext>
            </a:extLst>
          </p:cNvPr>
          <p:cNvSpPr>
            <a:spLocks noGrp="1"/>
          </p:cNvSpPr>
          <p:nvPr>
            <p:ph type="sldNum" sz="quarter" idx="4"/>
          </p:nvPr>
        </p:nvSpPr>
        <p:spPr>
          <a:xfrm>
            <a:off x="11201400" y="6192837"/>
            <a:ext cx="495300" cy="365125"/>
          </a:xfrm>
          <a:prstGeom prst="rect">
            <a:avLst/>
          </a:prstGeom>
        </p:spPr>
        <p:txBody>
          <a:bodyPr vert="horz" lIns="91440" tIns="45720" rIns="91440" bIns="45720" rtlCol="0" anchor="ctr"/>
          <a:lstStyle>
            <a:lvl1pPr algn="ctr">
              <a:defRPr sz="1400">
                <a:solidFill>
                  <a:schemeClr val="tx1"/>
                </a:solidFill>
              </a:defRPr>
            </a:lvl1pPr>
          </a:lstStyle>
          <a:p>
            <a:fld id="{E27C81FC-F417-4B8E-92F7-C39FDC774E07}" type="slidenum">
              <a:rPr lang="zh-TW" altLang="en-US" smtClean="0"/>
              <a:pPr/>
              <a:t>‹#›</a:t>
            </a:fld>
            <a:endParaRPr lang="zh-TW" altLang="en-US" dirty="0"/>
          </a:p>
        </p:txBody>
      </p:sp>
    </p:spTree>
    <p:extLst>
      <p:ext uri="{BB962C8B-B14F-4D97-AF65-F5344CB8AC3E}">
        <p14:creationId xmlns:p14="http://schemas.microsoft.com/office/powerpoint/2010/main" val="3270471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9_节标题">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45CBD693-85FD-4857-9B44-9925A2E24A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 y="0"/>
            <a:ext cx="12187491" cy="6858000"/>
          </a:xfrm>
          <a:prstGeom prst="rect">
            <a:avLst/>
          </a:prstGeom>
        </p:spPr>
      </p:pic>
    </p:spTree>
    <p:extLst>
      <p:ext uri="{BB962C8B-B14F-4D97-AF65-F5344CB8AC3E}">
        <p14:creationId xmlns:p14="http://schemas.microsoft.com/office/powerpoint/2010/main" val="794724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目录页">
    <p:bg>
      <p:bgPr>
        <a:solidFill>
          <a:schemeClr val="accent1">
            <a:lumMod val="20000"/>
            <a:lumOff val="80000"/>
            <a:alpha val="20000"/>
          </a:schemeClr>
        </a:solidFill>
        <a:effectLst/>
      </p:bgPr>
    </p:bg>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E441BF9D-AC5F-4CEC-BC20-20245F1207CE}"/>
              </a:ext>
            </a:extLst>
          </p:cNvPr>
          <p:cNvSpPr>
            <a:spLocks noGrp="1"/>
          </p:cNvSpPr>
          <p:nvPr>
            <p:ph type="pic" sz="quarter" idx="12"/>
          </p:nvPr>
        </p:nvSpPr>
        <p:spPr>
          <a:xfrm>
            <a:off x="0" y="0"/>
            <a:ext cx="12192000" cy="3701842"/>
          </a:xfrm>
          <a:custGeom>
            <a:avLst/>
            <a:gdLst>
              <a:gd name="connsiteX0" fmla="*/ 0 w 12192000"/>
              <a:gd name="connsiteY0" fmla="*/ 0 h 3701842"/>
              <a:gd name="connsiteX1" fmla="*/ 12192000 w 12192000"/>
              <a:gd name="connsiteY1" fmla="*/ 0 h 3701842"/>
              <a:gd name="connsiteX2" fmla="*/ 12192000 w 12192000"/>
              <a:gd name="connsiteY2" fmla="*/ 2882872 h 3701842"/>
              <a:gd name="connsiteX3" fmla="*/ 11995996 w 12192000"/>
              <a:gd name="connsiteY3" fmla="*/ 2936420 h 3701842"/>
              <a:gd name="connsiteX4" fmla="*/ 5633886 w 12192000"/>
              <a:gd name="connsiteY4" fmla="*/ 3701842 h 3701842"/>
              <a:gd name="connsiteX5" fmla="*/ 438517 w 12192000"/>
              <a:gd name="connsiteY5" fmla="*/ 3203471 h 3701842"/>
              <a:gd name="connsiteX6" fmla="*/ 0 w 12192000"/>
              <a:gd name="connsiteY6" fmla="*/ 3109276 h 3701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01842">
                <a:moveTo>
                  <a:pt x="0" y="0"/>
                </a:moveTo>
                <a:lnTo>
                  <a:pt x="12192000" y="0"/>
                </a:lnTo>
                <a:lnTo>
                  <a:pt x="12192000" y="2882872"/>
                </a:lnTo>
                <a:lnTo>
                  <a:pt x="11995996" y="2936420"/>
                </a:lnTo>
                <a:cubicBezTo>
                  <a:pt x="10104776" y="3424564"/>
                  <a:pt x="7937481" y="3701842"/>
                  <a:pt x="5633886" y="3701842"/>
                </a:cubicBezTo>
                <a:cubicBezTo>
                  <a:pt x="3791010" y="3701842"/>
                  <a:pt x="2035365" y="3524384"/>
                  <a:pt x="438517" y="3203471"/>
                </a:cubicBezTo>
                <a:lnTo>
                  <a:pt x="0" y="310927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0726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oleObject" Target="../embeddings/oleObject1.bin"/><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image" Target="../media/image7.png"/><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theme" Target="../theme/theme3.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image" Target="../media/image8.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9"/>
            <a:ext cx="10972800" cy="1143000"/>
          </a:xfrm>
          <a:prstGeom prst="rect">
            <a:avLst/>
          </a:prstGeom>
        </p:spPr>
        <p:txBody>
          <a:bodyPr vert="horz" lIns="91120" tIns="45560" rIns="91120" bIns="4556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609600" y="1600206"/>
            <a:ext cx="10972800" cy="4525963"/>
          </a:xfrm>
          <a:prstGeom prst="rect">
            <a:avLst/>
          </a:prstGeom>
        </p:spPr>
        <p:txBody>
          <a:bodyPr vert="horz" lIns="91120" tIns="45560" rIns="91120" bIns="4556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1" y="6356377"/>
            <a:ext cx="2844800" cy="365125"/>
          </a:xfrm>
          <a:prstGeom prst="rect">
            <a:avLst/>
          </a:prstGeom>
        </p:spPr>
        <p:txBody>
          <a:bodyPr vert="horz" lIns="91120" tIns="45560" rIns="91120" bIns="45560" rtlCol="0" anchor="ctr"/>
          <a:lstStyle>
            <a:lvl1pPr algn="l">
              <a:defRPr sz="1200">
                <a:solidFill>
                  <a:schemeClr val="tx1">
                    <a:tint val="75000"/>
                  </a:schemeClr>
                </a:solidFill>
              </a:defRPr>
            </a:lvl1pPr>
          </a:lstStyle>
          <a:p>
            <a:endParaRPr lang="zh-TW" altLang="en-US"/>
          </a:p>
        </p:txBody>
      </p:sp>
      <p:sp>
        <p:nvSpPr>
          <p:cNvPr id="5" name="頁尾版面配置區 4"/>
          <p:cNvSpPr>
            <a:spLocks noGrp="1"/>
          </p:cNvSpPr>
          <p:nvPr>
            <p:ph type="ftr" sz="quarter" idx="3"/>
          </p:nvPr>
        </p:nvSpPr>
        <p:spPr>
          <a:xfrm>
            <a:off x="4165604" y="6356377"/>
            <a:ext cx="3860800" cy="365125"/>
          </a:xfrm>
          <a:prstGeom prst="rect">
            <a:avLst/>
          </a:prstGeom>
        </p:spPr>
        <p:txBody>
          <a:bodyPr vert="horz" lIns="91120" tIns="45560" rIns="91120" bIns="4556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737600" y="6356377"/>
            <a:ext cx="2844800" cy="365125"/>
          </a:xfrm>
          <a:prstGeom prst="rect">
            <a:avLst/>
          </a:prstGeom>
        </p:spPr>
        <p:txBody>
          <a:bodyPr vert="horz" lIns="91120" tIns="45560" rIns="91120" bIns="45560" rtlCol="0" anchor="ctr"/>
          <a:lstStyle>
            <a:lvl1pPr algn="r">
              <a:defRPr sz="1200">
                <a:solidFill>
                  <a:schemeClr val="tx1">
                    <a:tint val="75000"/>
                  </a:schemeClr>
                </a:solidFill>
              </a:defRPr>
            </a:lvl1pPr>
          </a:lstStyle>
          <a:p>
            <a:fld id="{36E98967-52FA-4111-BB12-4B3520CFE776}" type="slidenum">
              <a:rPr lang="zh-TW" altLang="en-US" smtClean="0"/>
              <a:t>‹#›</a:t>
            </a:fld>
            <a:endParaRPr lang="zh-TW" altLang="en-US"/>
          </a:p>
        </p:txBody>
      </p:sp>
    </p:spTree>
    <p:extLst>
      <p:ext uri="{BB962C8B-B14F-4D97-AF65-F5344CB8AC3E}">
        <p14:creationId xmlns:p14="http://schemas.microsoft.com/office/powerpoint/2010/main" val="1586393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4549" r:id="rId12"/>
    <p:sldLayoutId id="2147484550" r:id="rId13"/>
    <p:sldLayoutId id="2147484551" r:id="rId14"/>
    <p:sldLayoutId id="2147484552" r:id="rId15"/>
    <p:sldLayoutId id="2147484553" r:id="rId16"/>
    <p:sldLayoutId id="2147484554" r:id="rId17"/>
    <p:sldLayoutId id="2147484556" r:id="rId18"/>
  </p:sldLayoutIdLst>
  <p:hf sldNum="0" hdr="0" ftr="0" dt="0"/>
  <p:txStyles>
    <p:titleStyle>
      <a:lvl1pPr algn="ctr" defTabSz="911133" rtl="0" eaLnBrk="1" latinLnBrk="0" hangingPunct="1">
        <a:spcBef>
          <a:spcPct val="0"/>
        </a:spcBef>
        <a:buNone/>
        <a:defRPr sz="4400" kern="1200">
          <a:solidFill>
            <a:schemeClr val="tx1"/>
          </a:solidFill>
          <a:latin typeface="+mj-lt"/>
          <a:ea typeface="+mj-ea"/>
          <a:cs typeface="+mj-cs"/>
        </a:defRPr>
      </a:lvl1pPr>
    </p:titleStyle>
    <p:bodyStyle>
      <a:lvl1pPr marL="341674" indent="-341674" algn="l" defTabSz="91113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293" indent="-284734" algn="l" defTabSz="91113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38917" indent="-227784" algn="l" defTabSz="91113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483"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0051"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05616"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1183"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16749"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2317" indent="-227784" algn="l" defTabSz="9111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1133" rtl="0" eaLnBrk="1" latinLnBrk="0" hangingPunct="1">
        <a:defRPr sz="1800" kern="1200">
          <a:solidFill>
            <a:schemeClr val="tx1"/>
          </a:solidFill>
          <a:latin typeface="+mn-lt"/>
          <a:ea typeface="+mn-ea"/>
          <a:cs typeface="+mn-cs"/>
        </a:defRPr>
      </a:lvl1pPr>
      <a:lvl2pPr marL="455567" algn="l" defTabSz="911133" rtl="0" eaLnBrk="1" latinLnBrk="0" hangingPunct="1">
        <a:defRPr sz="1800" kern="1200">
          <a:solidFill>
            <a:schemeClr val="tx1"/>
          </a:solidFill>
          <a:latin typeface="+mn-lt"/>
          <a:ea typeface="+mn-ea"/>
          <a:cs typeface="+mn-cs"/>
        </a:defRPr>
      </a:lvl2pPr>
      <a:lvl3pPr marL="911133" algn="l" defTabSz="911133" rtl="0" eaLnBrk="1" latinLnBrk="0" hangingPunct="1">
        <a:defRPr sz="1800" kern="1200">
          <a:solidFill>
            <a:schemeClr val="tx1"/>
          </a:solidFill>
          <a:latin typeface="+mn-lt"/>
          <a:ea typeface="+mn-ea"/>
          <a:cs typeface="+mn-cs"/>
        </a:defRPr>
      </a:lvl3pPr>
      <a:lvl4pPr marL="1366700" algn="l" defTabSz="911133" rtl="0" eaLnBrk="1" latinLnBrk="0" hangingPunct="1">
        <a:defRPr sz="1800" kern="1200">
          <a:solidFill>
            <a:schemeClr val="tx1"/>
          </a:solidFill>
          <a:latin typeface="+mn-lt"/>
          <a:ea typeface="+mn-ea"/>
          <a:cs typeface="+mn-cs"/>
        </a:defRPr>
      </a:lvl4pPr>
      <a:lvl5pPr marL="1822268" algn="l" defTabSz="911133" rtl="0" eaLnBrk="1" latinLnBrk="0" hangingPunct="1">
        <a:defRPr sz="1800" kern="1200">
          <a:solidFill>
            <a:schemeClr val="tx1"/>
          </a:solidFill>
          <a:latin typeface="+mn-lt"/>
          <a:ea typeface="+mn-ea"/>
          <a:cs typeface="+mn-cs"/>
        </a:defRPr>
      </a:lvl5pPr>
      <a:lvl6pPr marL="2277831" algn="l" defTabSz="911133" rtl="0" eaLnBrk="1" latinLnBrk="0" hangingPunct="1">
        <a:defRPr sz="1800" kern="1200">
          <a:solidFill>
            <a:schemeClr val="tx1"/>
          </a:solidFill>
          <a:latin typeface="+mn-lt"/>
          <a:ea typeface="+mn-ea"/>
          <a:cs typeface="+mn-cs"/>
        </a:defRPr>
      </a:lvl6pPr>
      <a:lvl7pPr marL="2733398" algn="l" defTabSz="911133" rtl="0" eaLnBrk="1" latinLnBrk="0" hangingPunct="1">
        <a:defRPr sz="1800" kern="1200">
          <a:solidFill>
            <a:schemeClr val="tx1"/>
          </a:solidFill>
          <a:latin typeface="+mn-lt"/>
          <a:ea typeface="+mn-ea"/>
          <a:cs typeface="+mn-cs"/>
        </a:defRPr>
      </a:lvl7pPr>
      <a:lvl8pPr marL="3188967" algn="l" defTabSz="911133" rtl="0" eaLnBrk="1" latinLnBrk="0" hangingPunct="1">
        <a:defRPr sz="1800" kern="1200">
          <a:solidFill>
            <a:schemeClr val="tx1"/>
          </a:solidFill>
          <a:latin typeface="+mn-lt"/>
          <a:ea typeface="+mn-ea"/>
          <a:cs typeface="+mn-cs"/>
        </a:defRPr>
      </a:lvl8pPr>
      <a:lvl9pPr marL="3644532" algn="l" defTabSz="91113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TW" alt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FFE01-30B8-478C-BAB1-69D8DBCD56C8}" type="slidenum">
              <a:rPr lang="zh-TW" altLang="en-US" smtClean="0"/>
              <a:t>‹#›</a:t>
            </a:fld>
            <a:endParaRPr lang="zh-TW" altLang="en-US"/>
          </a:p>
        </p:txBody>
      </p:sp>
    </p:spTree>
    <p:extLst>
      <p:ext uri="{BB962C8B-B14F-4D97-AF65-F5344CB8AC3E}">
        <p14:creationId xmlns:p14="http://schemas.microsoft.com/office/powerpoint/2010/main" val="257419582"/>
      </p:ext>
    </p:extLst>
  </p:cSld>
  <p:clrMap bg1="lt1" tx1="dk1" bg2="lt2" tx2="dk2" accent1="accent1" accent2="accent2" accent3="accent3" accent4="accent4" accent5="accent5" accent6="accent6" hlink="hlink" folHlink="folHlink"/>
  <p:sldLayoutIdLst>
    <p:sldLayoutId id="2147484558" r:id="rId1"/>
    <p:sldLayoutId id="2147484559" r:id="rId2"/>
    <p:sldLayoutId id="2147484560" r:id="rId3"/>
    <p:sldLayoutId id="2147484561" r:id="rId4"/>
    <p:sldLayoutId id="2147484562" r:id="rId5"/>
    <p:sldLayoutId id="2147484563" r:id="rId6"/>
    <p:sldLayoutId id="2147484564" r:id="rId7"/>
    <p:sldLayoutId id="2147484565" r:id="rId8"/>
    <p:sldLayoutId id="2147484566" r:id="rId9"/>
    <p:sldLayoutId id="2147484567" r:id="rId10"/>
    <p:sldLayoutId id="2147484568" r:id="rId11"/>
    <p:sldLayoutId id="2147484569"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6EFC1DEC-C0EA-4491-93FF-414CCD5C71DE}"/>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2255" y="0"/>
            <a:ext cx="12187491" cy="6858000"/>
          </a:xfrm>
          <a:prstGeom prst="rect">
            <a:avLst/>
          </a:prstGeom>
        </p:spPr>
      </p:pic>
      <p:graphicFrame>
        <p:nvGraphicFramePr>
          <p:cNvPr id="3" name="物件 2"/>
          <p:cNvGraphicFramePr>
            <a:graphicFrameLocks noChangeAspect="1"/>
          </p:cNvGraphicFramePr>
          <p:nvPr userDrawn="1"/>
        </p:nvGraphicFramePr>
        <p:xfrm>
          <a:off x="189380" y="6350000"/>
          <a:ext cx="2506663" cy="403225"/>
        </p:xfrm>
        <a:graphic>
          <a:graphicData uri="http://schemas.openxmlformats.org/presentationml/2006/ole">
            <mc:AlternateContent xmlns:mc="http://schemas.openxmlformats.org/markup-compatibility/2006">
              <mc:Choice xmlns:v="urn:schemas-microsoft-com:vml" Requires="v">
                <p:oleObj name="CorelDRAW" r:id="rId26" imgW="2506879" imgH="403139" progId="CorelDraw.Graphic.19">
                  <p:embed/>
                </p:oleObj>
              </mc:Choice>
              <mc:Fallback>
                <p:oleObj name="CorelDRAW" r:id="rId26" imgW="2506879" imgH="403139" progId="CorelDraw.Graphic.19">
                  <p:embed/>
                  <p:pic>
                    <p:nvPicPr>
                      <p:cNvPr id="3" name="物件 2"/>
                      <p:cNvPicPr/>
                      <p:nvPr/>
                    </p:nvPicPr>
                    <p:blipFill>
                      <a:blip r:embed="rId27"/>
                      <a:stretch>
                        <a:fillRect/>
                      </a:stretch>
                    </p:blipFill>
                    <p:spPr>
                      <a:xfrm>
                        <a:off x="189380" y="6350000"/>
                        <a:ext cx="2506663" cy="403225"/>
                      </a:xfrm>
                      <a:prstGeom prst="rect">
                        <a:avLst/>
                      </a:prstGeom>
                    </p:spPr>
                  </p:pic>
                </p:oleObj>
              </mc:Fallback>
            </mc:AlternateContent>
          </a:graphicData>
        </a:graphic>
      </p:graphicFrame>
      <p:sp>
        <p:nvSpPr>
          <p:cNvPr id="6" name="矩形 5">
            <a:extLst>
              <a:ext uri="{FF2B5EF4-FFF2-40B4-BE49-F238E27FC236}">
                <a16:creationId xmlns:a16="http://schemas.microsoft.com/office/drawing/2014/main" id="{3A2BE9BF-953B-A2BA-7F3E-D7D6F039998D}"/>
              </a:ext>
            </a:extLst>
          </p:cNvPr>
          <p:cNvSpPr/>
          <p:nvPr userDrawn="1"/>
        </p:nvSpPr>
        <p:spPr>
          <a:xfrm>
            <a:off x="3566858" y="109537"/>
            <a:ext cx="8625141"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27394529"/>
      </p:ext>
    </p:extLst>
  </p:cSld>
  <p:clrMap bg1="lt1" tx1="dk1" bg2="lt2" tx2="dk2" accent1="accent1" accent2="accent2" accent3="accent3" accent4="accent4" accent5="accent5" accent6="accent6" hlink="hlink" folHlink="folHlink"/>
  <p:sldLayoutIdLst>
    <p:sldLayoutId id="2147484571" r:id="rId1"/>
    <p:sldLayoutId id="2147484572" r:id="rId2"/>
    <p:sldLayoutId id="2147484573" r:id="rId3"/>
    <p:sldLayoutId id="2147484574" r:id="rId4"/>
    <p:sldLayoutId id="2147484575" r:id="rId5"/>
    <p:sldLayoutId id="2147484576" r:id="rId6"/>
    <p:sldLayoutId id="2147484577" r:id="rId7"/>
    <p:sldLayoutId id="2147484578" r:id="rId8"/>
    <p:sldLayoutId id="2147484579" r:id="rId9"/>
    <p:sldLayoutId id="2147484580" r:id="rId10"/>
    <p:sldLayoutId id="2147484581" r:id="rId11"/>
    <p:sldLayoutId id="2147484582" r:id="rId12"/>
    <p:sldLayoutId id="2147484583" r:id="rId13"/>
    <p:sldLayoutId id="2147484584" r:id="rId14"/>
    <p:sldLayoutId id="2147484585" r:id="rId15"/>
    <p:sldLayoutId id="2147484586" r:id="rId16"/>
    <p:sldLayoutId id="2147484587" r:id="rId17"/>
    <p:sldLayoutId id="2147484588" r:id="rId18"/>
    <p:sldLayoutId id="2147484589" r:id="rId19"/>
    <p:sldLayoutId id="2147484590" r:id="rId20"/>
    <p:sldLayoutId id="2147484591" r:id="rId21"/>
    <p:sldLayoutId id="2147484592" r:id="rId22"/>
    <p:sldLayoutId id="2147484593"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16.jpeg"/><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8.jpeg"/><Relationship Id="rId4" Type="http://schemas.openxmlformats.org/officeDocument/2006/relationships/diagramLayout" Target="../diagrams/layout3.xml"/><Relationship Id="rId9"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9.xml"/><Relationship Id="rId5" Type="http://schemas.openxmlformats.org/officeDocument/2006/relationships/image" Target="../media/image31.pn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35.gif"/><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image" Target="../media/image43.jpe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19.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hyperlink" Target="http://planpe.pcc.gov.tw/laws/z2b_1_01.htm" TargetMode="External"/><Relationship Id="rId3" Type="http://schemas.openxmlformats.org/officeDocument/2006/relationships/hyperlink" Target="https://www.pcc.gov.tw/cp.aspx?n=2BE68E5656E06EFA" TargetMode="External"/><Relationship Id="rId7" Type="http://schemas.openxmlformats.org/officeDocument/2006/relationships/hyperlink" Target="https://www.pcc.gov.tw/cp.aspx?n=BC4D19EA6E561641"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hyperlink" Target="https://www.pcc.gov.tw/cp.aspx?n=99E24DAAC84279E4" TargetMode="External"/><Relationship Id="rId5" Type="http://schemas.openxmlformats.org/officeDocument/2006/relationships/hyperlink" Target="https://www.pcc.gov.tw/Content_List.aspx?n=DBB76AA9CC2C04E9" TargetMode="External"/><Relationship Id="rId4" Type="http://schemas.openxmlformats.org/officeDocument/2006/relationships/hyperlink" Target="https://www.pcc.gov.tw/cp.aspx?n=63F5AB3D02A8BBAC" TargetMode="External"/><Relationship Id="rId9" Type="http://schemas.openxmlformats.org/officeDocument/2006/relationships/hyperlink" Target="http://web.pcc.gov.tw/pishtml/pisindex.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51.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pn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1.jpeg"/><Relationship Id="rId7"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51.xml"/><Relationship Id="rId6" Type="http://schemas.openxmlformats.org/officeDocument/2006/relationships/chart" Target="../charts/chart1.xml"/><Relationship Id="rId5" Type="http://schemas.openxmlformats.org/officeDocument/2006/relationships/image" Target="../media/image63.jpeg"/><Relationship Id="rId4"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51.xml"/><Relationship Id="rId5" Type="http://schemas.openxmlformats.org/officeDocument/2006/relationships/image" Target="../media/image59.png"/><Relationship Id="rId4" Type="http://schemas.openxmlformats.org/officeDocument/2006/relationships/chart" Target="../charts/chart4.xml"/></Relationships>
</file>

<file path=ppt/slides/_rels/slide3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51.xml"/><Relationship Id="rId5" Type="http://schemas.openxmlformats.org/officeDocument/2006/relationships/image" Target="../media/image59.png"/><Relationship Id="rId4" Type="http://schemas.openxmlformats.org/officeDocument/2006/relationships/chart" Target="../charts/chart6.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52.xml"/><Relationship Id="rId5" Type="http://schemas.openxmlformats.org/officeDocument/2006/relationships/chart" Target="../charts/chart8.xml"/><Relationship Id="rId4" Type="http://schemas.openxmlformats.org/officeDocument/2006/relationships/chart" Target="../charts/chart7.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52.xml"/><Relationship Id="rId5" Type="http://schemas.openxmlformats.org/officeDocument/2006/relationships/chart" Target="../charts/chart10.xml"/><Relationship Id="rId4" Type="http://schemas.openxmlformats.org/officeDocument/2006/relationships/chart" Target="../charts/chart9.xml"/></Relationships>
</file>

<file path=ppt/slides/_rels/slide4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7.xml"/><Relationship Id="rId1" Type="http://schemas.openxmlformats.org/officeDocument/2006/relationships/slideLayout" Target="../slideLayouts/slideLayout52.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51.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51.xml"/><Relationship Id="rId5" Type="http://schemas.openxmlformats.org/officeDocument/2006/relationships/image" Target="../media/image59.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5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0.png"/><Relationship Id="rId1" Type="http://schemas.openxmlformats.org/officeDocument/2006/relationships/slideLayout" Target="../slideLayouts/slideLayout51.xml"/><Relationship Id="rId4" Type="http://schemas.openxmlformats.org/officeDocument/2006/relationships/image" Target="../media/image73.jpeg"/></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2.xml"/><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5.png"/><Relationship Id="rId1" Type="http://schemas.openxmlformats.org/officeDocument/2006/relationships/slideLayout" Target="../slideLayouts/slideLayout51.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51.xml"/><Relationship Id="rId4" Type="http://schemas.openxmlformats.org/officeDocument/2006/relationships/image" Target="../media/image80.png"/></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51.xml"/><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51.xml"/><Relationship Id="rId4" Type="http://schemas.openxmlformats.org/officeDocument/2006/relationships/image" Target="../media/image80.png"/></Relationships>
</file>

<file path=ppt/slides/_rels/slide5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slideLayout" Target="../slideLayouts/slideLayout51.xml"/><Relationship Id="rId1" Type="http://schemas.openxmlformats.org/officeDocument/2006/relationships/themeOverride" Target="../theme/themeOverride1.xml"/><Relationship Id="rId5" Type="http://schemas.openxmlformats.org/officeDocument/2006/relationships/image" Target="../media/image80.png"/><Relationship Id="rId4" Type="http://schemas.openxmlformats.org/officeDocument/2006/relationships/image" Target="../media/image86.jpeg"/></Relationships>
</file>

<file path=ppt/slides/_rels/slide5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51.xml"/><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hyperlink" Target="https://web.pcc.gov.tw/pishtml/pisindex.html" TargetMode="External"/><Relationship Id="rId7" Type="http://schemas.openxmlformats.org/officeDocument/2006/relationships/hyperlink" Target="https://www.ia.gov.tw/" TargetMode="External"/><Relationship Id="rId2" Type="http://schemas.openxmlformats.org/officeDocument/2006/relationships/hyperlink" Target="https://pcces.pcc.gov.tw/CSInew/" TargetMode="External"/><Relationship Id="rId1" Type="http://schemas.openxmlformats.org/officeDocument/2006/relationships/slideLayout" Target="../slideLayouts/slideLayout13.xml"/><Relationship Id="rId6" Type="http://schemas.openxmlformats.org/officeDocument/2006/relationships/hyperlink" Target="https://engplatform.aerc.org.tw/" TargetMode="External"/><Relationship Id="rId5" Type="http://schemas.openxmlformats.org/officeDocument/2006/relationships/hyperlink" Target="https://www.soilmove.tw/" TargetMode="External"/><Relationship Id="rId4" Type="http://schemas.openxmlformats.org/officeDocument/2006/relationships/hyperlink" Target="https://cmdweb.pcc.gov.tw/pccms/owa/cmdmang.userin"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3.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5" descr="100簡報"/>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bwMode="auto">
          <a:xfrm>
            <a:off x="2" y="1195013"/>
            <a:ext cx="12191999" cy="566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
            <a:extLst>
              <a:ext uri="{FF2B5EF4-FFF2-40B4-BE49-F238E27FC236}">
                <a16:creationId xmlns:a16="http://schemas.microsoft.com/office/drawing/2014/main" id="{0E45715E-2874-499E-AB4C-EAC73EC9A4EF}"/>
              </a:ext>
            </a:extLst>
          </p:cNvPr>
          <p:cNvSpPr>
            <a:spLocks noChangeArrowheads="1"/>
          </p:cNvSpPr>
          <p:nvPr/>
        </p:nvSpPr>
        <p:spPr bwMode="auto">
          <a:xfrm>
            <a:off x="1416339" y="1694225"/>
            <a:ext cx="9216165"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257269" indent="-1257269" algn="ctr">
              <a:lnSpc>
                <a:spcPts val="5000"/>
              </a:lnSpc>
            </a:pPr>
            <a:r>
              <a:rPr lang="zh-TW" altLang="en-US" sz="4800" b="1" dirty="0">
                <a:solidFill>
                  <a:schemeClr val="accent1">
                    <a:lumMod val="60000"/>
                    <a:lumOff val="40000"/>
                  </a:schemeClr>
                </a:solidFill>
                <a:effectLst>
                  <a:outerShdw blurRad="38100" dist="38100" dir="2700000" algn="tl">
                    <a:srgbClr val="000000">
                      <a:alpha val="43137"/>
                    </a:srgbClr>
                  </a:outerShdw>
                </a:effectLst>
              </a:rPr>
              <a:t>農田水利建設組</a:t>
            </a:r>
            <a:endParaRPr lang="en-US" altLang="zh-TW" sz="4800" b="1" dirty="0">
              <a:solidFill>
                <a:schemeClr val="accent1">
                  <a:lumMod val="60000"/>
                  <a:lumOff val="40000"/>
                </a:schemeClr>
              </a:solidFill>
              <a:effectLst>
                <a:outerShdw blurRad="38100" dist="38100" dir="2700000" algn="tl">
                  <a:srgbClr val="000000">
                    <a:alpha val="43137"/>
                  </a:srgbClr>
                </a:outerShdw>
              </a:effectLst>
            </a:endParaRPr>
          </a:p>
          <a:p>
            <a:pPr marL="1257269" indent="-1257269" algn="ctr">
              <a:lnSpc>
                <a:spcPts val="5000"/>
              </a:lnSpc>
            </a:pPr>
            <a:r>
              <a:rPr lang="zh-TW" altLang="en-US" sz="4800" b="1" dirty="0">
                <a:solidFill>
                  <a:schemeClr val="accent1">
                    <a:lumMod val="60000"/>
                    <a:lumOff val="40000"/>
                  </a:schemeClr>
                </a:solidFill>
                <a:effectLst>
                  <a:outerShdw blurRad="38100" dist="38100" dir="2700000" algn="tl">
                    <a:srgbClr val="000000">
                      <a:alpha val="43137"/>
                    </a:srgbClr>
                  </a:outerShdw>
                </a:effectLst>
              </a:rPr>
              <a:t>主管業務及法規簡介</a:t>
            </a:r>
            <a:endParaRPr lang="zh-TW" altLang="en-US" sz="4400" b="1" dirty="0">
              <a:solidFill>
                <a:schemeClr val="accent1">
                  <a:lumMod val="60000"/>
                  <a:lumOff val="40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3" name="Rectangle 3">
            <a:extLst>
              <a:ext uri="{FF2B5EF4-FFF2-40B4-BE49-F238E27FC236}">
                <a16:creationId xmlns:a16="http://schemas.microsoft.com/office/drawing/2014/main" id="{8512D471-B3DE-4F49-9C33-3EF34F3CBE7F}"/>
              </a:ext>
            </a:extLst>
          </p:cNvPr>
          <p:cNvSpPr txBox="1">
            <a:spLocks noChangeArrowheads="1"/>
          </p:cNvSpPr>
          <p:nvPr/>
        </p:nvSpPr>
        <p:spPr>
          <a:xfrm>
            <a:off x="3366649" y="4509120"/>
            <a:ext cx="4966192" cy="1008112"/>
          </a:xfrm>
          <a:prstGeom prst="rect">
            <a:avLst/>
          </a:prstGeom>
        </p:spPr>
        <p:txBody>
          <a:bodyPr/>
          <a:lstStyle/>
          <a:p>
            <a:pPr algn="ctr">
              <a:lnSpc>
                <a:spcPct val="120000"/>
              </a:lnSpc>
              <a:defRPr/>
            </a:pPr>
            <a:r>
              <a:rPr lang="zh-TW" altLang="en-US"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日期：</a:t>
            </a:r>
            <a:r>
              <a:rPr lang="en-US" altLang="zh-TW"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112</a:t>
            </a:r>
            <a:r>
              <a:rPr lang="zh-TW" altLang="en-US"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年</a:t>
            </a:r>
            <a:r>
              <a:rPr lang="en-US" altLang="zh-TW"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2</a:t>
            </a:r>
            <a:r>
              <a:rPr lang="zh-TW" altLang="en-US"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月</a:t>
            </a:r>
            <a:r>
              <a:rPr lang="en-US" altLang="zh-TW"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22</a:t>
            </a:r>
            <a:r>
              <a:rPr lang="zh-TW" altLang="en-US" sz="3600" b="1" dirty="0">
                <a:solidFill>
                  <a:schemeClr val="accent1">
                    <a:lumMod val="20000"/>
                    <a:lumOff val="80000"/>
                  </a:schemeClr>
                </a:solidFill>
                <a:effectLst>
                  <a:outerShdw blurRad="38100" dist="38100" dir="2700000" algn="tl">
                    <a:srgbClr val="000000">
                      <a:alpha val="43137"/>
                    </a:srgbClr>
                  </a:outerShdw>
                </a:effectLst>
                <a:latin typeface="+mj-ea"/>
                <a:ea typeface="+mj-ea"/>
              </a:rPr>
              <a:t>日</a:t>
            </a:r>
          </a:p>
          <a:p>
            <a:pPr algn="ctr" eaLnBrk="0" latinLnBrk="1" hangingPunct="0">
              <a:lnSpc>
                <a:spcPct val="80000"/>
              </a:lnSpc>
              <a:spcBef>
                <a:spcPct val="20000"/>
              </a:spcBef>
              <a:buClr>
                <a:schemeClr val="hlink"/>
              </a:buClr>
              <a:buFont typeface="Wingdings" pitchFamily="2" charset="2"/>
              <a:buNone/>
              <a:defRPr/>
            </a:pPr>
            <a:endParaRPr lang="zh-TW" altLang="en-US" sz="4800" b="1" kern="0" dirty="0">
              <a:solidFill>
                <a:srgbClr val="008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8180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5" descr="100簡報"/>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bwMode="auto">
          <a:xfrm>
            <a:off x="2" y="1195013"/>
            <a:ext cx="12191999" cy="566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11"/>
          <p:cNvSpPr>
            <a:spLocks noChangeArrowheads="1"/>
          </p:cNvSpPr>
          <p:nvPr/>
        </p:nvSpPr>
        <p:spPr bwMode="auto">
          <a:xfrm>
            <a:off x="5144797" y="548682"/>
            <a:ext cx="2031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31789" indent="-627047"/>
            <a:r>
              <a:rPr lang="zh-TW" altLang="en-US" sz="3600" b="1" dirty="0">
                <a:latin typeface="微軟正黑體" panose="020B0604030504040204" pitchFamily="34" charset="-120"/>
                <a:ea typeface="微軟正黑體" panose="020B0604030504040204" pitchFamily="34" charset="-120"/>
              </a:rPr>
              <a:t>簡報大綱</a:t>
            </a:r>
          </a:p>
        </p:txBody>
      </p:sp>
      <p:grpSp>
        <p:nvGrpSpPr>
          <p:cNvPr id="5" name="群組 4"/>
          <p:cNvGrpSpPr/>
          <p:nvPr/>
        </p:nvGrpSpPr>
        <p:grpSpPr>
          <a:xfrm>
            <a:off x="3141024" y="2925132"/>
            <a:ext cx="6272453" cy="567184"/>
            <a:chOff x="611560" y="2191792"/>
            <a:chExt cx="8465055" cy="711200"/>
          </a:xfrm>
        </p:grpSpPr>
        <p:sp>
          <p:nvSpPr>
            <p:cNvPr id="6" name="AutoShape 11"/>
            <p:cNvSpPr>
              <a:spLocks noChangeArrowheads="1"/>
            </p:cNvSpPr>
            <p:nvPr/>
          </p:nvSpPr>
          <p:spPr bwMode="auto">
            <a:xfrm>
              <a:off x="694235" y="2263230"/>
              <a:ext cx="8253429" cy="566737"/>
            </a:xfrm>
            <a:prstGeom prst="roundRect">
              <a:avLst>
                <a:gd name="adj" fmla="val 50000"/>
              </a:avLst>
            </a:prstGeom>
            <a:gradFill flip="none" rotWithShape="1">
              <a:gsLst>
                <a:gs pos="0">
                  <a:srgbClr val="FFFFFF"/>
                </a:gs>
                <a:gs pos="100000">
                  <a:srgbClr val="FEA501"/>
                </a:gs>
              </a:gsLst>
              <a:lin ang="108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pPr algn="ctr"/>
              <a:r>
                <a:rPr lang="zh-TW" altLang="en-US" sz="2800" b="1" dirty="0">
                  <a:latin typeface="+mj-ea"/>
                  <a:ea typeface="+mj-ea"/>
                  <a:cs typeface="Times New Roman" panose="02020603050405020304" pitchFamily="18" charset="0"/>
                </a:rPr>
                <a:t>農田水利建設推動情形</a:t>
              </a:r>
              <a:endParaRPr lang="en-US" altLang="zh-TW" sz="2800" b="1" dirty="0">
                <a:latin typeface="+mj-ea"/>
                <a:ea typeface="+mj-ea"/>
                <a:cs typeface="Times New Roman" panose="02020603050405020304" pitchFamily="18" charset="0"/>
              </a:endParaRPr>
            </a:p>
          </p:txBody>
        </p:sp>
        <p:sp>
          <p:nvSpPr>
            <p:cNvPr id="7" name="AutoShape 12"/>
            <p:cNvSpPr>
              <a:spLocks noChangeArrowheads="1"/>
            </p:cNvSpPr>
            <p:nvPr/>
          </p:nvSpPr>
          <p:spPr bwMode="auto">
            <a:xfrm>
              <a:off x="611560" y="2191792"/>
              <a:ext cx="8465055" cy="711200"/>
            </a:xfrm>
            <a:prstGeom prst="roundRect">
              <a:avLst>
                <a:gd name="adj" fmla="val 50000"/>
              </a:avLst>
            </a:prstGeom>
            <a:noFill/>
            <a:ln w="19050">
              <a:solidFill>
                <a:srgbClr val="FFCC66"/>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kumimoji="1" lang="zh-TW" altLang="en-US" sz="2400">
                <a:ea typeface="新細明體" pitchFamily="18" charset="-120"/>
              </a:endParaRPr>
            </a:p>
          </p:txBody>
        </p:sp>
      </p:grpSp>
      <p:grpSp>
        <p:nvGrpSpPr>
          <p:cNvPr id="30" name="群組 29"/>
          <p:cNvGrpSpPr/>
          <p:nvPr/>
        </p:nvGrpSpPr>
        <p:grpSpPr>
          <a:xfrm>
            <a:off x="3155164" y="5814144"/>
            <a:ext cx="6332611" cy="567184"/>
            <a:chOff x="1730083" y="5670128"/>
            <a:chExt cx="6696104" cy="711200"/>
          </a:xfrm>
        </p:grpSpPr>
        <p:sp>
          <p:nvSpPr>
            <p:cNvPr id="9" name="AutoShape 21"/>
            <p:cNvSpPr>
              <a:spLocks noChangeArrowheads="1"/>
            </p:cNvSpPr>
            <p:nvPr/>
          </p:nvSpPr>
          <p:spPr bwMode="auto">
            <a:xfrm>
              <a:off x="1798727" y="5742359"/>
              <a:ext cx="6528702" cy="566738"/>
            </a:xfrm>
            <a:prstGeom prst="roundRect">
              <a:avLst>
                <a:gd name="adj" fmla="val 50000"/>
              </a:avLst>
            </a:prstGeom>
            <a:gradFill flip="none" rotWithShape="1">
              <a:gsLst>
                <a:gs pos="0">
                  <a:srgbClr val="FFFFFF"/>
                </a:gs>
                <a:gs pos="100000">
                  <a:srgbClr val="66CC00"/>
                </a:gs>
              </a:gsLst>
              <a:lin ang="108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pPr algn="ctr"/>
              <a:r>
                <a:rPr lang="zh-TW" altLang="en-US" sz="2800" b="1" dirty="0">
                  <a:latin typeface="+mj-ea"/>
                  <a:ea typeface="+mj-ea"/>
                  <a:cs typeface="Times New Roman" panose="02020603050405020304" pitchFamily="18" charset="0"/>
                </a:rPr>
                <a:t>工程倫理</a:t>
              </a:r>
            </a:p>
          </p:txBody>
        </p:sp>
        <p:sp>
          <p:nvSpPr>
            <p:cNvPr id="10" name="AutoShape 22"/>
            <p:cNvSpPr>
              <a:spLocks noChangeArrowheads="1"/>
            </p:cNvSpPr>
            <p:nvPr/>
          </p:nvSpPr>
          <p:spPr bwMode="auto">
            <a:xfrm>
              <a:off x="1730083" y="5670128"/>
              <a:ext cx="6696104" cy="711200"/>
            </a:xfrm>
            <a:prstGeom prst="roundRect">
              <a:avLst>
                <a:gd name="adj" fmla="val 50000"/>
              </a:avLst>
            </a:prstGeom>
            <a:noFill/>
            <a:ln w="19050">
              <a:solidFill>
                <a:srgbClr val="66CC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kumimoji="1" lang="zh-TW" altLang="en-US" sz="2400">
                <a:ea typeface="新細明體" pitchFamily="18" charset="-120"/>
              </a:endParaRPr>
            </a:p>
          </p:txBody>
        </p:sp>
      </p:grpSp>
      <p:grpSp>
        <p:nvGrpSpPr>
          <p:cNvPr id="11" name="群組 10"/>
          <p:cNvGrpSpPr/>
          <p:nvPr/>
        </p:nvGrpSpPr>
        <p:grpSpPr>
          <a:xfrm>
            <a:off x="3145966" y="1917055"/>
            <a:ext cx="6272453" cy="568800"/>
            <a:chOff x="611560" y="5317144"/>
            <a:chExt cx="8064896" cy="711200"/>
          </a:xfrm>
        </p:grpSpPr>
        <p:sp>
          <p:nvSpPr>
            <p:cNvPr id="12" name="AutoShape 21"/>
            <p:cNvSpPr>
              <a:spLocks noChangeArrowheads="1"/>
            </p:cNvSpPr>
            <p:nvPr/>
          </p:nvSpPr>
          <p:spPr bwMode="auto">
            <a:xfrm>
              <a:off x="694237" y="5389376"/>
              <a:ext cx="7863274" cy="566738"/>
            </a:xfrm>
            <a:prstGeom prst="roundRect">
              <a:avLst>
                <a:gd name="adj" fmla="val 50000"/>
              </a:avLst>
            </a:prstGeom>
            <a:gradFill flip="none" rotWithShape="1">
              <a:gsLst>
                <a:gs pos="0">
                  <a:srgbClr val="4081D0"/>
                </a:gs>
                <a:gs pos="46000">
                  <a:schemeClr val="tx2">
                    <a:lumMod val="60000"/>
                    <a:lumOff val="40000"/>
                    <a:tint val="44500"/>
                    <a:satMod val="160000"/>
                  </a:schemeClr>
                </a:gs>
                <a:gs pos="100000">
                  <a:schemeClr val="bg1"/>
                </a:gs>
              </a:gsLst>
              <a:lin ang="0" scaled="1"/>
              <a:tileRect/>
            </a:gradFill>
            <a:ln>
              <a:noFill/>
            </a:ln>
          </p:spPr>
          <p:txBody>
            <a:bodyPr wrap="none" lIns="90000" tIns="46800" rIns="90000" bIns="46800" anchor="ctr"/>
            <a:lstStyle/>
            <a:p>
              <a:pPr algn="ctr"/>
              <a:r>
                <a:rPr lang="zh-TW" altLang="en-US" sz="2800" b="1" dirty="0">
                  <a:latin typeface="+mj-ea"/>
                  <a:ea typeface="+mj-ea"/>
                  <a:cs typeface="Times New Roman" panose="02020603050405020304" pitchFamily="18" charset="0"/>
                </a:rPr>
                <a:t>農田水利建設組組織架構</a:t>
              </a:r>
            </a:p>
          </p:txBody>
        </p:sp>
        <p:sp>
          <p:nvSpPr>
            <p:cNvPr id="13" name="AutoShape 22"/>
            <p:cNvSpPr>
              <a:spLocks noChangeArrowheads="1"/>
            </p:cNvSpPr>
            <p:nvPr/>
          </p:nvSpPr>
          <p:spPr bwMode="auto">
            <a:xfrm>
              <a:off x="611560" y="5317144"/>
              <a:ext cx="8064896" cy="711200"/>
            </a:xfrm>
            <a:prstGeom prst="roundRect">
              <a:avLst>
                <a:gd name="adj" fmla="val 50000"/>
              </a:avLst>
            </a:prstGeom>
            <a:noFill/>
            <a:ln w="19050">
              <a:solidFill>
                <a:schemeClr val="tx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pPr algn="ctr"/>
              <a:endParaRPr kumimoji="1" lang="zh-TW" altLang="en-US">
                <a:ea typeface="新細明體" pitchFamily="18" charset="-120"/>
              </a:endParaRPr>
            </a:p>
          </p:txBody>
        </p:sp>
      </p:grpSp>
      <p:grpSp>
        <p:nvGrpSpPr>
          <p:cNvPr id="23" name="群組 22"/>
          <p:cNvGrpSpPr/>
          <p:nvPr/>
        </p:nvGrpSpPr>
        <p:grpSpPr>
          <a:xfrm>
            <a:off x="3138227" y="4009259"/>
            <a:ext cx="6333216" cy="567184"/>
            <a:chOff x="611560" y="2191791"/>
            <a:chExt cx="8465055" cy="711200"/>
          </a:xfrm>
        </p:grpSpPr>
        <p:sp>
          <p:nvSpPr>
            <p:cNvPr id="24" name="AutoShape 11"/>
            <p:cNvSpPr>
              <a:spLocks noChangeArrowheads="1"/>
            </p:cNvSpPr>
            <p:nvPr/>
          </p:nvSpPr>
          <p:spPr bwMode="auto">
            <a:xfrm>
              <a:off x="694235" y="2263230"/>
              <a:ext cx="8253429" cy="566737"/>
            </a:xfrm>
            <a:prstGeom prst="roundRect">
              <a:avLst>
                <a:gd name="adj" fmla="val 50000"/>
              </a:avLst>
            </a:prstGeom>
            <a:gradFill flip="none" rotWithShape="1">
              <a:gsLst>
                <a:gs pos="0">
                  <a:srgbClr val="FFFFFF"/>
                </a:gs>
                <a:gs pos="100000">
                  <a:srgbClr val="FEA501"/>
                </a:gs>
              </a:gsLst>
              <a:lin ang="108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pPr algn="ctr"/>
              <a:r>
                <a:rPr lang="zh-TW" altLang="en-US" sz="2800" b="1" dirty="0">
                  <a:latin typeface="+mj-ea"/>
                  <a:ea typeface="+mj-ea"/>
                  <a:cs typeface="Times New Roman" panose="02020603050405020304" pitchFamily="18" charset="0"/>
                </a:rPr>
                <a:t>相關法令規章</a:t>
              </a:r>
            </a:p>
          </p:txBody>
        </p:sp>
        <p:sp>
          <p:nvSpPr>
            <p:cNvPr id="25" name="AutoShape 12"/>
            <p:cNvSpPr>
              <a:spLocks noChangeArrowheads="1"/>
            </p:cNvSpPr>
            <p:nvPr/>
          </p:nvSpPr>
          <p:spPr bwMode="auto">
            <a:xfrm>
              <a:off x="611560" y="2191791"/>
              <a:ext cx="8465055" cy="711200"/>
            </a:xfrm>
            <a:prstGeom prst="roundRect">
              <a:avLst>
                <a:gd name="adj" fmla="val 50000"/>
              </a:avLst>
            </a:prstGeom>
            <a:noFill/>
            <a:ln w="19050">
              <a:solidFill>
                <a:srgbClr val="FFCC66"/>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kumimoji="1" lang="zh-TW" altLang="en-US" sz="2400">
                <a:ea typeface="新細明體" pitchFamily="18" charset="-120"/>
              </a:endParaRPr>
            </a:p>
          </p:txBody>
        </p:sp>
      </p:grpSp>
      <p:grpSp>
        <p:nvGrpSpPr>
          <p:cNvPr id="31" name="群組 30"/>
          <p:cNvGrpSpPr/>
          <p:nvPr/>
        </p:nvGrpSpPr>
        <p:grpSpPr>
          <a:xfrm>
            <a:off x="3089347" y="4925280"/>
            <a:ext cx="6333216" cy="567184"/>
            <a:chOff x="1741916" y="4797152"/>
            <a:chExt cx="6696744" cy="711200"/>
          </a:xfrm>
        </p:grpSpPr>
        <p:sp>
          <p:nvSpPr>
            <p:cNvPr id="28" name="AutoShape 11"/>
            <p:cNvSpPr>
              <a:spLocks noChangeArrowheads="1"/>
            </p:cNvSpPr>
            <p:nvPr/>
          </p:nvSpPr>
          <p:spPr bwMode="auto">
            <a:xfrm>
              <a:off x="1829093" y="4868590"/>
              <a:ext cx="6529326" cy="566737"/>
            </a:xfrm>
            <a:prstGeom prst="roundRect">
              <a:avLst>
                <a:gd name="adj" fmla="val 50000"/>
              </a:avLst>
            </a:prstGeom>
            <a:gradFill flip="none" rotWithShape="1">
              <a:gsLst>
                <a:gs pos="0">
                  <a:srgbClr val="FFFFFF"/>
                </a:gs>
                <a:gs pos="100000">
                  <a:srgbClr val="FEA501"/>
                </a:gs>
              </a:gsLst>
              <a:lin ang="108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pPr algn="ctr"/>
              <a:r>
                <a:rPr lang="zh-TW" altLang="en-US" sz="2700" b="1" dirty="0">
                  <a:latin typeface="+mj-ea"/>
                  <a:ea typeface="+mj-ea"/>
                  <a:cs typeface="Times New Roman" panose="02020603050405020304" pitchFamily="18" charset="0"/>
                </a:rPr>
                <a:t>工程品質管理</a:t>
              </a:r>
            </a:p>
          </p:txBody>
        </p:sp>
        <p:sp>
          <p:nvSpPr>
            <p:cNvPr id="29" name="AutoShape 12"/>
            <p:cNvSpPr>
              <a:spLocks noChangeArrowheads="1"/>
            </p:cNvSpPr>
            <p:nvPr/>
          </p:nvSpPr>
          <p:spPr bwMode="auto">
            <a:xfrm>
              <a:off x="1741916" y="4797152"/>
              <a:ext cx="6696744" cy="711200"/>
            </a:xfrm>
            <a:prstGeom prst="roundRect">
              <a:avLst>
                <a:gd name="adj" fmla="val 50000"/>
              </a:avLst>
            </a:prstGeom>
            <a:noFill/>
            <a:ln w="19050">
              <a:solidFill>
                <a:srgbClr val="FFCC66"/>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kumimoji="1" lang="zh-TW" altLang="en-US" sz="2400">
                <a:ea typeface="新細明體" pitchFamily="18" charset="-120"/>
              </a:endParaRPr>
            </a:p>
          </p:txBody>
        </p:sp>
      </p:grpSp>
    </p:spTree>
    <p:extLst>
      <p:ext uri="{BB962C8B-B14F-4D97-AF65-F5344CB8AC3E}">
        <p14:creationId xmlns:p14="http://schemas.microsoft.com/office/powerpoint/2010/main" val="151711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19"/>
          <p:cNvSpPr/>
          <p:nvPr/>
        </p:nvSpPr>
        <p:spPr>
          <a:xfrm>
            <a:off x="2683343" y="2133671"/>
            <a:ext cx="1431459" cy="1431459"/>
          </a:xfrm>
          <a:prstGeom prst="ellipse">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0" b="1" dirty="0">
                <a:latin typeface="Arial" panose="020B0604020202020204" pitchFamily="34" charset="0"/>
                <a:ea typeface="微軟正黑體" panose="020B0604030504040204" pitchFamily="34" charset="-120"/>
                <a:cs typeface="Arial" panose="020B0604020202020204" pitchFamily="34" charset="0"/>
                <a:sym typeface="+mn-lt"/>
              </a:rPr>
              <a:t>1</a:t>
            </a:r>
            <a:endParaRPr lang="zh-CN" altLang="en-US" sz="8000" b="1" dirty="0">
              <a:latin typeface="Arial" panose="020B0604020202020204" pitchFamily="34" charset="0"/>
              <a:ea typeface="微軟正黑體" panose="020B0604030504040204" pitchFamily="34" charset="-120"/>
              <a:cs typeface="Arial" panose="020B0604020202020204" pitchFamily="34" charset="0"/>
              <a:sym typeface="+mn-lt"/>
            </a:endParaRPr>
          </a:p>
        </p:txBody>
      </p:sp>
      <p:pic>
        <p:nvPicPr>
          <p:cNvPr id="3" name="圖片 2"/>
          <p:cNvPicPr>
            <a:picLocks noChangeAspect="1"/>
          </p:cNvPicPr>
          <p:nvPr/>
        </p:nvPicPr>
        <p:blipFill>
          <a:blip r:embed="rId3"/>
          <a:stretch>
            <a:fillRect/>
          </a:stretch>
        </p:blipFill>
        <p:spPr>
          <a:xfrm>
            <a:off x="-529" y="4745621"/>
            <a:ext cx="12193057" cy="2112379"/>
          </a:xfrm>
          <a:prstGeom prst="rect">
            <a:avLst/>
          </a:prstGeom>
        </p:spPr>
      </p:pic>
      <p:sp>
        <p:nvSpPr>
          <p:cNvPr id="38" name="任意多边形 37"/>
          <p:cNvSpPr/>
          <p:nvPr/>
        </p:nvSpPr>
        <p:spPr>
          <a:xfrm>
            <a:off x="0" y="4745622"/>
            <a:ext cx="12192000" cy="2128489"/>
          </a:xfrm>
          <a:custGeom>
            <a:avLst/>
            <a:gdLst>
              <a:gd name="connsiteX0" fmla="*/ 10105567 w 12192000"/>
              <a:gd name="connsiteY0" fmla="*/ 0 h 2128489"/>
              <a:gd name="connsiteX1" fmla="*/ 12192000 w 12192000"/>
              <a:gd name="connsiteY1" fmla="*/ 1741966 h 2128489"/>
              <a:gd name="connsiteX2" fmla="*/ 12192000 w 12192000"/>
              <a:gd name="connsiteY2" fmla="*/ 2128489 h 2128489"/>
              <a:gd name="connsiteX3" fmla="*/ 12187481 w 12192000"/>
              <a:gd name="connsiteY3" fmla="*/ 2128477 h 2128489"/>
              <a:gd name="connsiteX4" fmla="*/ 10105567 w 12192000"/>
              <a:gd name="connsiteY4" fmla="*/ 390284 h 2128489"/>
              <a:gd name="connsiteX5" fmla="*/ 0 w 12192000"/>
              <a:gd name="connsiteY5" fmla="*/ 1554476 h 2128489"/>
              <a:gd name="connsiteX6" fmla="*/ 0 w 12192000"/>
              <a:gd name="connsiteY6" fmla="*/ 1164191 h 2128489"/>
              <a:gd name="connsiteX7" fmla="*/ 10105567 w 12192000"/>
              <a:gd name="connsiteY7" fmla="*/ 0 h 21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128489">
                <a:moveTo>
                  <a:pt x="10105567" y="0"/>
                </a:moveTo>
                <a:lnTo>
                  <a:pt x="12192000" y="1741966"/>
                </a:lnTo>
                <a:lnTo>
                  <a:pt x="12192000" y="2128489"/>
                </a:lnTo>
                <a:lnTo>
                  <a:pt x="12187481" y="2128477"/>
                </a:lnTo>
                <a:lnTo>
                  <a:pt x="10105567" y="390284"/>
                </a:lnTo>
                <a:lnTo>
                  <a:pt x="0" y="1554476"/>
                </a:lnTo>
                <a:lnTo>
                  <a:pt x="0" y="1164191"/>
                </a:lnTo>
                <a:lnTo>
                  <a:pt x="10105567" y="0"/>
                </a:lnTo>
                <a:close/>
              </a:path>
            </a:pathLst>
          </a:cu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矩形 33"/>
          <p:cNvSpPr/>
          <p:nvPr/>
        </p:nvSpPr>
        <p:spPr>
          <a:xfrm>
            <a:off x="4151784" y="2420888"/>
            <a:ext cx="6955750" cy="830997"/>
          </a:xfrm>
          <a:prstGeom prst="rect">
            <a:avLst/>
          </a:prstGeom>
        </p:spPr>
        <p:txBody>
          <a:bodyPr wrap="none">
            <a:spAutoFit/>
          </a:bodyPr>
          <a:lstStyle/>
          <a:p>
            <a:r>
              <a:rPr lang="zh-TW" altLang="en-US" sz="4800" b="1" dirty="0">
                <a:latin typeface="微軟正黑體" panose="020B0604030504040204" pitchFamily="34" charset="-120"/>
                <a:ea typeface="微軟正黑體" panose="020B0604030504040204" pitchFamily="34" charset="-120"/>
              </a:rPr>
              <a:t>農田水利建設組組織架構</a:t>
            </a:r>
            <a:endParaRPr lang="en-US" altLang="zh-TW" sz="4800" b="1" dirty="0">
              <a:latin typeface="微軟正黑體" panose="020B0604030504040204" pitchFamily="34" charset="-120"/>
              <a:ea typeface="微軟正黑體" panose="020B0604030504040204" pitchFamily="34" charset="-120"/>
            </a:endParaRPr>
          </a:p>
        </p:txBody>
      </p:sp>
      <p:sp>
        <p:nvSpPr>
          <p:cNvPr id="4" name="拱形 3"/>
          <p:cNvSpPr/>
          <p:nvPr/>
        </p:nvSpPr>
        <p:spPr>
          <a:xfrm>
            <a:off x="2518172" y="1968500"/>
            <a:ext cx="1761800" cy="1761800"/>
          </a:xfrm>
          <a:prstGeom prst="blockArc">
            <a:avLst>
              <a:gd name="adj1" fmla="val 10800000"/>
              <a:gd name="adj2" fmla="val 16883623"/>
              <a:gd name="adj3" fmla="val 4771"/>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0" b="1">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385456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a:extLst>
              <a:ext uri="{FF2B5EF4-FFF2-40B4-BE49-F238E27FC236}">
                <a16:creationId xmlns:a16="http://schemas.microsoft.com/office/drawing/2014/main" id="{85DE4E0A-CE83-441D-BB7B-C5EC890CE6B3}"/>
              </a:ext>
            </a:extLst>
          </p:cNvPr>
          <p:cNvSpPr>
            <a:spLocks noGrp="1"/>
          </p:cNvSpPr>
          <p:nvPr>
            <p:ph type="title" idx="4294967295"/>
          </p:nvPr>
        </p:nvSpPr>
        <p:spPr>
          <a:xfrm>
            <a:off x="839416" y="116061"/>
            <a:ext cx="4511824" cy="642937"/>
          </a:xfrm>
        </p:spPr>
        <p:txBody>
          <a:bodyPr>
            <a:normAutofit fontScale="90000"/>
          </a:bodyPr>
          <a:lstStyle/>
          <a:p>
            <a:pPr marL="176209" algn="l" eaLnBrk="0" fontAlgn="base" hangingPunct="0">
              <a:spcBef>
                <a:spcPts val="0"/>
              </a:spcBef>
              <a:spcAft>
                <a:spcPct val="0"/>
              </a:spcAft>
              <a:defRPr/>
            </a:pPr>
            <a:r>
              <a:rPr lang="zh-TW" altLang="en-US" sz="4000" b="1" dirty="0">
                <a:latin typeface="+mn-lt"/>
                <a:ea typeface="+mn-ea"/>
                <a:cs typeface="+mn-cs"/>
              </a:rPr>
              <a:t>農田水利法</a:t>
            </a:r>
          </a:p>
        </p:txBody>
      </p:sp>
      <p:graphicFrame>
        <p:nvGraphicFramePr>
          <p:cNvPr id="19" name="表格 6">
            <a:extLst>
              <a:ext uri="{FF2B5EF4-FFF2-40B4-BE49-F238E27FC236}">
                <a16:creationId xmlns:a16="http://schemas.microsoft.com/office/drawing/2014/main" id="{F7E1998C-E738-4074-B8DD-1A50F49452E1}"/>
              </a:ext>
            </a:extLst>
          </p:cNvPr>
          <p:cNvGraphicFramePr>
            <a:graphicFrameLocks noGrp="1"/>
          </p:cNvGraphicFramePr>
          <p:nvPr/>
        </p:nvGraphicFramePr>
        <p:xfrm>
          <a:off x="2166159" y="1268701"/>
          <a:ext cx="7962403" cy="5022735"/>
        </p:xfrm>
        <a:graphic>
          <a:graphicData uri="http://schemas.openxmlformats.org/drawingml/2006/table">
            <a:tbl>
              <a:tblPr firstRow="1" bandRow="1">
                <a:tableStyleId>{5940675A-B579-460E-94D1-54222C63F5DA}</a:tableStyleId>
              </a:tblPr>
              <a:tblGrid>
                <a:gridCol w="721949">
                  <a:extLst>
                    <a:ext uri="{9D8B030D-6E8A-4147-A177-3AD203B41FA5}">
                      <a16:colId xmlns:a16="http://schemas.microsoft.com/office/drawing/2014/main" val="444070422"/>
                    </a:ext>
                  </a:extLst>
                </a:gridCol>
                <a:gridCol w="2020593">
                  <a:extLst>
                    <a:ext uri="{9D8B030D-6E8A-4147-A177-3AD203B41FA5}">
                      <a16:colId xmlns:a16="http://schemas.microsoft.com/office/drawing/2014/main" val="3939460483"/>
                    </a:ext>
                  </a:extLst>
                </a:gridCol>
                <a:gridCol w="5219861">
                  <a:extLst>
                    <a:ext uri="{9D8B030D-6E8A-4147-A177-3AD203B41FA5}">
                      <a16:colId xmlns:a16="http://schemas.microsoft.com/office/drawing/2014/main" val="1953167460"/>
                    </a:ext>
                  </a:extLst>
                </a:gridCol>
              </a:tblGrid>
              <a:tr h="344095">
                <a:tc>
                  <a:txBody>
                    <a:bodyPr/>
                    <a:lstStyle/>
                    <a:p>
                      <a:pPr algn="ctr"/>
                      <a:r>
                        <a:rPr lang="zh-TW" altLang="en-US" sz="1600" baseline="0" dirty="0">
                          <a:latin typeface="Times New Roman" panose="02020603050405020304" pitchFamily="18" charset="0"/>
                          <a:ea typeface="微軟正黑體" panose="020B0604030504040204" pitchFamily="34" charset="-120"/>
                        </a:rPr>
                        <a:t>章次</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章名</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規範重點</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795397736"/>
                  </a:ext>
                </a:extLst>
              </a:tr>
              <a:tr h="804025">
                <a:tc>
                  <a:txBody>
                    <a:bodyPr/>
                    <a:lstStyle/>
                    <a:p>
                      <a:pPr algn="ctr"/>
                      <a:r>
                        <a:rPr lang="zh-TW" altLang="en-US" sz="1500" baseline="0" dirty="0">
                          <a:latin typeface="Times New Roman" panose="02020603050405020304" pitchFamily="18" charset="0"/>
                          <a:ea typeface="微軟正黑體" panose="020B0604030504040204" pitchFamily="34" charset="-120"/>
                        </a:rPr>
                        <a:t>一</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總則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a:buClr>
                          <a:schemeClr val="tx1"/>
                        </a:buClr>
                        <a:buSzPct val="80000"/>
                        <a:buFont typeface="Wingdings" panose="05000000000000000000" pitchFamily="2" charset="2"/>
                        <a:buChar char="l"/>
                      </a:pPr>
                      <a:r>
                        <a:rPr lang="zh-TW" altLang="en-US" sz="1500" baseline="0" dirty="0">
                          <a:latin typeface="Times New Roman" panose="02020603050405020304" pitchFamily="18" charset="0"/>
                          <a:ea typeface="微軟正黑體" panose="020B0604030504040204" pitchFamily="34" charset="-120"/>
                        </a:rPr>
                        <a:t>立法目的、主管機關</a:t>
                      </a:r>
                      <a:endParaRPr lang="en-US" altLang="zh-TW" sz="15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500" baseline="0" dirty="0">
                          <a:latin typeface="Times New Roman" panose="02020603050405020304" pitchFamily="18" charset="0"/>
                          <a:ea typeface="微軟正黑體" panose="020B0604030504040204" pitchFamily="34" charset="-120"/>
                        </a:rPr>
                        <a:t>農田水利事業及農田水利設施定義</a:t>
                      </a:r>
                      <a:endParaRPr lang="en-US" altLang="zh-TW" sz="15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500" baseline="0" dirty="0">
                          <a:latin typeface="Times New Roman" panose="02020603050405020304" pitchFamily="18" charset="0"/>
                          <a:ea typeface="微軟正黑體" panose="020B0604030504040204" pitchFamily="34" charset="-120"/>
                        </a:rPr>
                        <a:t>農田水利事業區域及設施範圍劃設規範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5188016"/>
                  </a:ext>
                </a:extLst>
              </a:tr>
              <a:tr h="804025">
                <a:tc>
                  <a:txBody>
                    <a:bodyPr/>
                    <a:lstStyle/>
                    <a:p>
                      <a:pPr algn="ctr"/>
                      <a:r>
                        <a:rPr lang="zh-TW" altLang="en-US" sz="1500" baseline="0" dirty="0">
                          <a:latin typeface="Times New Roman" panose="02020603050405020304" pitchFamily="18" charset="0"/>
                          <a:ea typeface="微軟正黑體" panose="020B0604030504040204" pitchFamily="34" charset="-120"/>
                        </a:rPr>
                        <a:t>二</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農田水利設施之劃設及管理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逕流分擔政策分工</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變更拆除規範</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工程用地取得、緊急災害處置、照舊使用</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6079202"/>
                  </a:ext>
                </a:extLst>
              </a:tr>
              <a:tr h="1041408">
                <a:tc>
                  <a:txBody>
                    <a:bodyPr/>
                    <a:lstStyle/>
                    <a:p>
                      <a:pPr algn="ctr"/>
                      <a:r>
                        <a:rPr lang="zh-TW" altLang="en-US" sz="1500" baseline="0" dirty="0">
                          <a:latin typeface="Times New Roman" panose="02020603050405020304" pitchFamily="18" charset="0"/>
                          <a:ea typeface="微軟正黑體" panose="020B0604030504040204" pitchFamily="34" charset="-120"/>
                        </a:rPr>
                        <a:t>三</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灌溉排水管理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農田水利設施範圍管理範圍規範</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水質管理事務</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禁止事項及處理</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水利小組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2324727"/>
                  </a:ext>
                </a:extLst>
              </a:tr>
              <a:tr h="566641">
                <a:tc>
                  <a:txBody>
                    <a:bodyPr/>
                    <a:lstStyle/>
                    <a:p>
                      <a:pPr algn="ctr"/>
                      <a:r>
                        <a:rPr lang="zh-TW" altLang="en-US" sz="1500" baseline="0" dirty="0">
                          <a:latin typeface="Times New Roman" panose="02020603050405020304" pitchFamily="18" charset="0"/>
                          <a:ea typeface="微軟正黑體" panose="020B0604030504040204" pitchFamily="34" charset="-120"/>
                        </a:rPr>
                        <a:t>四</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農田水利事業灌溉管理組織及人員</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灌溉管理組織設置</a:t>
                      </a:r>
                      <a:r>
                        <a:rPr lang="en-US" altLang="zh-TW" sz="15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工作站、諮議會</a:t>
                      </a:r>
                      <a:r>
                        <a:rPr lang="en-US" altLang="zh-TW" sz="15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、進用農田水利事業人員法源</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388588984"/>
                  </a:ext>
                </a:extLst>
              </a:tr>
              <a:tr h="566641">
                <a:tc>
                  <a:txBody>
                    <a:bodyPr/>
                    <a:lstStyle/>
                    <a:p>
                      <a:pPr algn="ctr"/>
                      <a:r>
                        <a:rPr lang="zh-TW" altLang="en-US" sz="1500" baseline="0" dirty="0">
                          <a:latin typeface="Times New Roman" panose="02020603050405020304" pitchFamily="18" charset="0"/>
                          <a:ea typeface="微軟正黑體" panose="020B0604030504040204" pitchFamily="34" charset="-120"/>
                        </a:rPr>
                        <a:t>五</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農田水利事業經費</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農田水利事業作業基金之設置並概括承受水利會改制之資產事務</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67129595"/>
                  </a:ext>
                </a:extLst>
              </a:tr>
              <a:tr h="329259">
                <a:tc>
                  <a:txBody>
                    <a:bodyPr/>
                    <a:lstStyle/>
                    <a:p>
                      <a:pPr algn="ctr"/>
                      <a:r>
                        <a:rPr lang="zh-TW" altLang="en-US" sz="1500" baseline="0" dirty="0">
                          <a:latin typeface="Times New Roman" panose="02020603050405020304" pitchFamily="18" charset="0"/>
                          <a:ea typeface="微軟正黑體" panose="020B0604030504040204" pitchFamily="34" charset="-120"/>
                        </a:rPr>
                        <a:t>六</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罰則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禁止事項之刑罰與行政罰</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32221"/>
                  </a:ext>
                </a:extLst>
              </a:tr>
              <a:tr h="566641">
                <a:tc>
                  <a:txBody>
                    <a:bodyPr/>
                    <a:lstStyle/>
                    <a:p>
                      <a:pPr algn="ctr"/>
                      <a:r>
                        <a:rPr lang="zh-TW" altLang="en-US" sz="1500" baseline="0" dirty="0">
                          <a:latin typeface="Times New Roman" panose="02020603050405020304" pitchFamily="18" charset="0"/>
                          <a:ea typeface="微軟正黑體" panose="020B0604030504040204" pitchFamily="34" charset="-120"/>
                        </a:rPr>
                        <a:t>七</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500" baseline="0" dirty="0">
                          <a:latin typeface="Times New Roman" panose="02020603050405020304" pitchFamily="18" charset="0"/>
                          <a:ea typeface="微軟正黑體" panose="020B0604030504040204" pitchFamily="34" charset="-120"/>
                        </a:rPr>
                        <a:t>附則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共用農田水利用地許可</a:t>
                      </a:r>
                      <a:endParaRPr lang="en-US" altLang="zh-TW" sz="15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500" kern="1200" baseline="0" dirty="0">
                          <a:solidFill>
                            <a:schemeClr val="tx1"/>
                          </a:solidFill>
                          <a:latin typeface="Times New Roman" panose="02020603050405020304" pitchFamily="18" charset="0"/>
                          <a:ea typeface="微軟正黑體" panose="020B0604030504040204" pitchFamily="34" charset="-120"/>
                          <a:cs typeface="+mn-cs"/>
                        </a:rPr>
                        <a:t>本法施行細則、本法施行日</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4885958"/>
                  </a:ext>
                </a:extLst>
              </a:tr>
            </a:tbl>
          </a:graphicData>
        </a:graphic>
      </p:graphicFrame>
      <p:sp>
        <p:nvSpPr>
          <p:cNvPr id="21" name="矩形 20"/>
          <p:cNvSpPr/>
          <p:nvPr/>
        </p:nvSpPr>
        <p:spPr>
          <a:xfrm>
            <a:off x="2135450" y="4257040"/>
            <a:ext cx="7993111" cy="58472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b="1">
              <a:solidFill>
                <a:srgbClr val="FF0000"/>
              </a:solidFill>
              <a:latin typeface="+mj-lt"/>
              <a:ea typeface="微軟正黑體" panose="020B0604030504040204" pitchFamily="34" charset="-120"/>
            </a:endParaRPr>
          </a:p>
        </p:txBody>
      </p:sp>
      <p:sp>
        <p:nvSpPr>
          <p:cNvPr id="24" name="Text Box 65">
            <a:extLst>
              <a:ext uri="{FF2B5EF4-FFF2-40B4-BE49-F238E27FC236}">
                <a16:creationId xmlns:a16="http://schemas.microsoft.com/office/drawing/2014/main" id="{D8D9F469-374F-4132-B270-AE110C8AE795}"/>
              </a:ext>
            </a:extLst>
          </p:cNvPr>
          <p:cNvSpPr txBox="1">
            <a:spLocks noChangeArrowheads="1"/>
          </p:cNvSpPr>
          <p:nvPr/>
        </p:nvSpPr>
        <p:spPr bwMode="auto">
          <a:xfrm>
            <a:off x="263352" y="781926"/>
            <a:ext cx="10945216" cy="463846"/>
          </a:xfrm>
          <a:prstGeom prst="rect">
            <a:avLst/>
          </a:prstGeom>
          <a:noFill/>
          <a:ln w="9525">
            <a:noFill/>
            <a:miter lim="800000"/>
            <a:headEnd/>
            <a:tailEnd/>
          </a:ln>
          <a:effectLst/>
        </p:spPr>
        <p:txBody>
          <a:bodyPr wrap="square" lIns="90000" tIns="46800" rIns="90000" bIns="46800">
            <a:spAutoFit/>
          </a:bodyPr>
          <a:lstStyle/>
          <a:p>
            <a:pPr marL="539737" indent="-359991" defTabSz="791980">
              <a:buClr>
                <a:srgbClr val="CAB363"/>
              </a:buClr>
              <a:buSzPct val="100000"/>
              <a:buFont typeface="Wingdings" pitchFamily="2" charset="2"/>
              <a:buChar char="l"/>
              <a:tabLst>
                <a:tab pos="1079973" algn="l"/>
              </a:tabLst>
              <a:defRPr/>
            </a:pPr>
            <a:r>
              <a:rPr lang="zh-TW" altLang="en-US" sz="2400" b="1" dirty="0">
                <a:solidFill>
                  <a:srgbClr val="002060"/>
                </a:solidFill>
                <a:latin typeface="+mn-ea"/>
                <a:cs typeface="Times New Roman" pitchFamily="18" charset="0"/>
              </a:rPr>
              <a:t>農田水利法於</a:t>
            </a:r>
            <a:r>
              <a:rPr lang="en-US" altLang="zh-TW" sz="2400" b="1" dirty="0">
                <a:solidFill>
                  <a:srgbClr val="002060"/>
                </a:solidFill>
                <a:latin typeface="+mn-ea"/>
                <a:cs typeface="Times New Roman" pitchFamily="18" charset="0"/>
              </a:rPr>
              <a:t>109</a:t>
            </a:r>
            <a:r>
              <a:rPr lang="zh-TW" altLang="en-US" sz="2400" b="1" dirty="0">
                <a:solidFill>
                  <a:srgbClr val="002060"/>
                </a:solidFill>
                <a:latin typeface="+mn-ea"/>
                <a:cs typeface="Times New Roman" pitchFamily="18" charset="0"/>
              </a:rPr>
              <a:t>年</a:t>
            </a:r>
            <a:r>
              <a:rPr lang="en-US" altLang="zh-TW" sz="2400" b="1" dirty="0">
                <a:solidFill>
                  <a:srgbClr val="002060"/>
                </a:solidFill>
                <a:latin typeface="+mn-ea"/>
                <a:cs typeface="Times New Roman" pitchFamily="18" charset="0"/>
              </a:rPr>
              <a:t>7</a:t>
            </a:r>
            <a:r>
              <a:rPr lang="zh-TW" altLang="en-US" sz="2400" b="1" dirty="0">
                <a:solidFill>
                  <a:srgbClr val="002060"/>
                </a:solidFill>
                <a:latin typeface="+mn-ea"/>
                <a:cs typeface="Times New Roman" pitchFamily="18" charset="0"/>
              </a:rPr>
              <a:t>月</a:t>
            </a:r>
            <a:r>
              <a:rPr lang="en-US" altLang="zh-TW" sz="2400" b="1" dirty="0">
                <a:solidFill>
                  <a:srgbClr val="002060"/>
                </a:solidFill>
                <a:latin typeface="+mn-ea"/>
                <a:cs typeface="Times New Roman" pitchFamily="18" charset="0"/>
              </a:rPr>
              <a:t>2</a:t>
            </a:r>
            <a:r>
              <a:rPr lang="zh-TW" altLang="en-US" sz="2400" b="1" dirty="0">
                <a:solidFill>
                  <a:srgbClr val="002060"/>
                </a:solidFill>
                <a:latin typeface="+mn-ea"/>
                <a:cs typeface="Times New Roman" pitchFamily="18" charset="0"/>
              </a:rPr>
              <a:t>日立法院三讀通過，行政院定自</a:t>
            </a:r>
            <a:r>
              <a:rPr lang="en-US" altLang="zh-TW" sz="2400" b="1" dirty="0">
                <a:solidFill>
                  <a:srgbClr val="002060"/>
                </a:solidFill>
                <a:latin typeface="+mn-ea"/>
                <a:cs typeface="Times New Roman" pitchFamily="18" charset="0"/>
              </a:rPr>
              <a:t>109</a:t>
            </a:r>
            <a:r>
              <a:rPr lang="zh-TW" altLang="en-US" sz="2400" b="1" dirty="0">
                <a:solidFill>
                  <a:srgbClr val="002060"/>
                </a:solidFill>
                <a:latin typeface="+mn-ea"/>
                <a:cs typeface="Times New Roman" pitchFamily="18" charset="0"/>
              </a:rPr>
              <a:t>年</a:t>
            </a:r>
            <a:r>
              <a:rPr lang="en-US" altLang="zh-TW" sz="2400" b="1" dirty="0">
                <a:solidFill>
                  <a:srgbClr val="002060"/>
                </a:solidFill>
                <a:latin typeface="+mn-ea"/>
                <a:cs typeface="Times New Roman" pitchFamily="18" charset="0"/>
              </a:rPr>
              <a:t>10</a:t>
            </a:r>
            <a:r>
              <a:rPr lang="zh-TW" altLang="en-US" sz="2400" b="1" dirty="0">
                <a:solidFill>
                  <a:srgbClr val="002060"/>
                </a:solidFill>
                <a:latin typeface="+mn-ea"/>
                <a:cs typeface="Times New Roman" pitchFamily="18" charset="0"/>
              </a:rPr>
              <a:t>月</a:t>
            </a:r>
            <a:r>
              <a:rPr lang="en-US" altLang="zh-TW" sz="2400" b="1" dirty="0">
                <a:solidFill>
                  <a:srgbClr val="002060"/>
                </a:solidFill>
                <a:latin typeface="+mn-ea"/>
                <a:cs typeface="Times New Roman" pitchFamily="18" charset="0"/>
              </a:rPr>
              <a:t>1</a:t>
            </a:r>
            <a:r>
              <a:rPr lang="zh-TW" altLang="en-US" sz="2400" b="1" dirty="0">
                <a:solidFill>
                  <a:srgbClr val="002060"/>
                </a:solidFill>
                <a:latin typeface="+mn-ea"/>
                <a:cs typeface="Times New Roman" pitchFamily="18" charset="0"/>
              </a:rPr>
              <a:t>日施行。</a:t>
            </a:r>
          </a:p>
        </p:txBody>
      </p:sp>
    </p:spTree>
    <p:extLst>
      <p:ext uri="{BB962C8B-B14F-4D97-AF65-F5344CB8AC3E}">
        <p14:creationId xmlns:p14="http://schemas.microsoft.com/office/powerpoint/2010/main" val="1366464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85DE4E0A-CE83-441D-BB7B-C5EC890CE6B3}"/>
              </a:ext>
            </a:extLst>
          </p:cNvPr>
          <p:cNvSpPr>
            <a:spLocks noGrp="1"/>
          </p:cNvSpPr>
          <p:nvPr>
            <p:ph type="title" idx="4294967295"/>
          </p:nvPr>
        </p:nvSpPr>
        <p:spPr>
          <a:xfrm>
            <a:off x="0" y="12700"/>
            <a:ext cx="8229600" cy="644525"/>
          </a:xfrm>
        </p:spPr>
        <p:txBody>
          <a:bodyPr/>
          <a:lstStyle/>
          <a:p>
            <a:r>
              <a:rPr lang="zh-TW" altLang="en-US" sz="3600" b="1" dirty="0">
                <a:latin typeface="+mn-lt"/>
                <a:ea typeface="+mn-ea"/>
                <a:cs typeface="+mn-cs"/>
              </a:rPr>
              <a:t>農田水利署與管理處組織架構</a:t>
            </a:r>
          </a:p>
        </p:txBody>
      </p:sp>
      <p:grpSp>
        <p:nvGrpSpPr>
          <p:cNvPr id="2" name="群組 1">
            <a:extLst>
              <a:ext uri="{FF2B5EF4-FFF2-40B4-BE49-F238E27FC236}">
                <a16:creationId xmlns:a16="http://schemas.microsoft.com/office/drawing/2014/main" id="{AC1735CD-EB08-4BBB-B848-B3F599F06F28}"/>
              </a:ext>
            </a:extLst>
          </p:cNvPr>
          <p:cNvGrpSpPr/>
          <p:nvPr/>
        </p:nvGrpSpPr>
        <p:grpSpPr>
          <a:xfrm>
            <a:off x="182955" y="692696"/>
            <a:ext cx="6480720" cy="5976664"/>
            <a:chOff x="1844864" y="1487081"/>
            <a:chExt cx="4354124" cy="4216700"/>
          </a:xfrm>
        </p:grpSpPr>
        <p:sp>
          <p:nvSpPr>
            <p:cNvPr id="21" name="矩形 20">
              <a:extLst>
                <a:ext uri="{FF2B5EF4-FFF2-40B4-BE49-F238E27FC236}">
                  <a16:creationId xmlns:a16="http://schemas.microsoft.com/office/drawing/2014/main" id="{5D8C3FC0-8911-4AB9-8F2B-5E71F0CC93CF}"/>
                </a:ext>
              </a:extLst>
            </p:cNvPr>
            <p:cNvSpPr/>
            <p:nvPr/>
          </p:nvSpPr>
          <p:spPr>
            <a:xfrm>
              <a:off x="1844864" y="2543181"/>
              <a:ext cx="4354124" cy="2758025"/>
            </a:xfrm>
            <a:prstGeom prst="rect">
              <a:avLst/>
            </a:prstGeom>
            <a:solidFill>
              <a:schemeClr val="accent5">
                <a:lumMod val="20000"/>
                <a:lumOff val="80000"/>
              </a:schemeClr>
            </a:solid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C9721B2A-38EB-43AF-B61D-A361A1BD4F98}"/>
                </a:ext>
              </a:extLst>
            </p:cNvPr>
            <p:cNvSpPr/>
            <p:nvPr/>
          </p:nvSpPr>
          <p:spPr>
            <a:xfrm>
              <a:off x="1844864" y="1892447"/>
              <a:ext cx="4354124" cy="568575"/>
            </a:xfrm>
            <a:prstGeom prst="rect">
              <a:avLst/>
            </a:prstGeom>
            <a:solidFill>
              <a:schemeClr val="accent6">
                <a:lumMod val="20000"/>
                <a:lumOff val="80000"/>
              </a:schemeClr>
            </a:solidFill>
            <a:ln>
              <a:solidFill>
                <a:schemeClr val="accent2">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Picture 3">
              <a:extLst>
                <a:ext uri="{FF2B5EF4-FFF2-40B4-BE49-F238E27FC236}">
                  <a16:creationId xmlns:a16="http://schemas.microsoft.com/office/drawing/2014/main" id="{F3017758-05B4-4D15-AF8D-9DE67189E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6872" y="1487081"/>
              <a:ext cx="4051194" cy="421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 name="圖片 3">
            <a:extLst>
              <a:ext uri="{FF2B5EF4-FFF2-40B4-BE49-F238E27FC236}">
                <a16:creationId xmlns:a16="http://schemas.microsoft.com/office/drawing/2014/main" id="{B12CAAEE-AEB1-4DE9-8558-15959822794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6667" b="88981" l="28490" r="77500">
                        <a14:foregroundMark x1="58646" y1="25278" x2="58646" y2="25278"/>
                        <a14:foregroundMark x1="52760" y1="40926" x2="52760" y2="40926"/>
                        <a14:foregroundMark x1="55052" y1="27037" x2="55052" y2="27037"/>
                        <a14:foregroundMark x1="39635" y1="28981" x2="39635" y2="28981"/>
                        <a14:foregroundMark x1="38802" y1="48241" x2="38802" y2="48241"/>
                        <a14:foregroundMark x1="55469" y1="27407" x2="55469" y2="27407"/>
                        <a14:foregroundMark x1="53750" y1="35556" x2="53750" y2="35556"/>
                        <a14:foregroundMark x1="51667" y1="44259" x2="51667" y2="44259"/>
                        <a14:foregroundMark x1="37708" y1="71574" x2="37708" y2="71574"/>
                        <a14:foregroundMark x1="35938" y1="73333" x2="35938" y2="73333"/>
                        <a14:foregroundMark x1="47656" y1="53519" x2="47656" y2="53519"/>
                        <a14:foregroundMark x1="42656" y1="33056" x2="42656" y2="33056"/>
                        <a14:foregroundMark x1="68906" y1="52130" x2="68906" y2="52130"/>
                        <a14:foregroundMark x1="60677" y1="38796" x2="60677" y2="38796"/>
                        <a14:foregroundMark x1="59740" y1="39167" x2="59740" y2="39167"/>
                        <a14:foregroundMark x1="58281" y1="22778" x2="58281" y2="22778"/>
                        <a14:foregroundMark x1="33229" y1="46944" x2="33229" y2="46944"/>
                        <a14:foregroundMark x1="28490" y1="67778" x2="28490" y2="67778"/>
                        <a14:foregroundMark x1="67656" y1="44074" x2="67656" y2="44074"/>
                        <a14:foregroundMark x1="59844" y1="16667" x2="59844" y2="16667"/>
                        <a14:foregroundMark x1="59062" y1="48519" x2="59062" y2="48519"/>
                        <a14:foregroundMark x1="53438" y1="88981" x2="53438" y2="88981"/>
                        <a14:foregroundMark x1="38125" y1="67593" x2="38125" y2="67593"/>
                        <a14:foregroundMark x1="31094" y1="71204" x2="31094" y2="71204"/>
                        <a14:foregroundMark x1="31927" y1="70278" x2="31927" y2="70278"/>
                        <a14:backgroundMark x1="84427" y1="26667" x2="84427" y2="26667"/>
                        <a14:backgroundMark x1="77604" y1="27222" x2="77604" y2="27222"/>
                        <a14:backgroundMark x1="77500" y1="27037" x2="77500" y2="27037"/>
                      </a14:backgroundRemoval>
                    </a14:imgEffect>
                  </a14:imgLayer>
                </a14:imgProps>
              </a:ext>
            </a:extLst>
          </a:blip>
          <a:srcRect l="23049" t="12252" r="16305" b="6886"/>
          <a:stretch/>
        </p:blipFill>
        <p:spPr>
          <a:xfrm>
            <a:off x="5303912" y="1484785"/>
            <a:ext cx="7272808" cy="5454607"/>
          </a:xfrm>
          <a:prstGeom prst="rect">
            <a:avLst/>
          </a:prstGeom>
        </p:spPr>
      </p:pic>
    </p:spTree>
    <p:extLst>
      <p:ext uri="{BB962C8B-B14F-4D97-AF65-F5344CB8AC3E}">
        <p14:creationId xmlns:p14="http://schemas.microsoft.com/office/powerpoint/2010/main" val="105122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字方塊 35">
            <a:extLst>
              <a:ext uri="{FF2B5EF4-FFF2-40B4-BE49-F238E27FC236}">
                <a16:creationId xmlns:a16="http://schemas.microsoft.com/office/drawing/2014/main" id="{C5A6B3B7-30C2-4F46-A0F5-927576ED0404}"/>
              </a:ext>
            </a:extLst>
          </p:cNvPr>
          <p:cNvSpPr txBox="1"/>
          <p:nvPr/>
        </p:nvSpPr>
        <p:spPr>
          <a:xfrm>
            <a:off x="983432" y="294773"/>
            <a:ext cx="9433048" cy="707886"/>
          </a:xfrm>
          <a:prstGeom prst="rect">
            <a:avLst/>
          </a:prstGeom>
          <a:noFill/>
        </p:spPr>
        <p:txBody>
          <a:bodyPr wrap="square">
            <a:spAutoFit/>
          </a:bodyPr>
          <a:lstStyle/>
          <a:p>
            <a:r>
              <a:rPr lang="zh-TW" altLang="en-US" sz="4000" b="1" dirty="0"/>
              <a:t>組織架構</a:t>
            </a:r>
          </a:p>
        </p:txBody>
      </p:sp>
      <p:sp>
        <p:nvSpPr>
          <p:cNvPr id="3" name="Rectangle 9">
            <a:extLst>
              <a:ext uri="{FF2B5EF4-FFF2-40B4-BE49-F238E27FC236}">
                <a16:creationId xmlns:a16="http://schemas.microsoft.com/office/drawing/2014/main" id="{FA8692E5-241D-4550-B80A-E4DCF5C6B5CE}"/>
              </a:ext>
            </a:extLst>
          </p:cNvPr>
          <p:cNvSpPr txBox="1">
            <a:spLocks/>
          </p:cNvSpPr>
          <p:nvPr/>
        </p:nvSpPr>
        <p:spPr>
          <a:xfrm>
            <a:off x="142248" y="1220064"/>
            <a:ext cx="10562264" cy="45221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53994" algn="just" eaLnBrk="1" hangingPunct="1">
              <a:buSzPct val="80000"/>
              <a:buFont typeface="Wingdings" panose="05000000000000000000" pitchFamily="2" charset="2"/>
              <a:buChar char="l"/>
            </a:pPr>
            <a:r>
              <a:rPr lang="zh-TW" altLang="en-US" sz="2400" b="1" dirty="0">
                <a:solidFill>
                  <a:srgbClr val="002060"/>
                </a:solidFill>
                <a:latin typeface="微軟正黑體" panose="020B0604030504040204" pitchFamily="34" charset="-120"/>
                <a:ea typeface="微軟正黑體" panose="020B0604030504040204" pitchFamily="34" charset="-120"/>
              </a:rPr>
              <a:t>行政院農業委員會為辦理農田水利業務，特設農田水利署，掌理事項如下：</a:t>
            </a:r>
          </a:p>
        </p:txBody>
      </p:sp>
      <p:sp>
        <p:nvSpPr>
          <p:cNvPr id="5" name="文字方塊 4">
            <a:extLst>
              <a:ext uri="{FF2B5EF4-FFF2-40B4-BE49-F238E27FC236}">
                <a16:creationId xmlns:a16="http://schemas.microsoft.com/office/drawing/2014/main" id="{E44955D1-696E-477E-AB99-453ED8266B13}"/>
              </a:ext>
            </a:extLst>
          </p:cNvPr>
          <p:cNvSpPr txBox="1"/>
          <p:nvPr/>
        </p:nvSpPr>
        <p:spPr>
          <a:xfrm>
            <a:off x="619762" y="1804574"/>
            <a:ext cx="10921999" cy="4888902"/>
          </a:xfrm>
          <a:prstGeom prst="rect">
            <a:avLst/>
          </a:prstGeom>
          <a:noFill/>
        </p:spPr>
        <p:txBody>
          <a:bodyPr wrap="square">
            <a:spAutoFit/>
          </a:bodyPr>
          <a:lstStyle/>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一、農田水利政策與法規之規劃、研擬、協調、執行及推動。</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二、農田水利事業灌溉管理組織設置、監督、輔導與管理規章之研擬及推動。</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三、農田水利之研究及國際交流。</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四、農田水利事業作業基金使用、收益、處分、保管制度之研擬、推動及執行。</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五、農田水利資源調查之規劃、推動及協調。</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六、農業灌溉水源工程之規劃、執行及推動。</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七、農田水利災害防救業務之規劃、執行及推動。</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八、農田灌溉、農田排水與農地重劃完成地區等農業工程更新改善計畫之規劃、督導、執行及推動。</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九、農業灌溉水質管理、農田水利設施維護與管理之規劃、執行、推動及督導。</a:t>
            </a:r>
          </a:p>
          <a:p>
            <a:pPr marL="360354" indent="-360354" algn="just">
              <a:lnSpc>
                <a:spcPct val="150000"/>
              </a:lnSpc>
              <a:spcBef>
                <a:spcPts val="300"/>
              </a:spcBef>
              <a:spcAft>
                <a:spcPts val="300"/>
              </a:spcAft>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十、其他有關農田水利事項。</a:t>
            </a:r>
          </a:p>
        </p:txBody>
      </p:sp>
    </p:spTree>
    <p:extLst>
      <p:ext uri="{BB962C8B-B14F-4D97-AF65-F5344CB8AC3E}">
        <p14:creationId xmlns:p14="http://schemas.microsoft.com/office/powerpoint/2010/main" val="76453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字方塊 35">
            <a:extLst>
              <a:ext uri="{FF2B5EF4-FFF2-40B4-BE49-F238E27FC236}">
                <a16:creationId xmlns:a16="http://schemas.microsoft.com/office/drawing/2014/main" id="{C5A6B3B7-30C2-4F46-A0F5-927576ED0404}"/>
              </a:ext>
            </a:extLst>
          </p:cNvPr>
          <p:cNvSpPr txBox="1"/>
          <p:nvPr/>
        </p:nvSpPr>
        <p:spPr>
          <a:xfrm>
            <a:off x="983432" y="294773"/>
            <a:ext cx="9433048" cy="707886"/>
          </a:xfrm>
          <a:prstGeom prst="rect">
            <a:avLst/>
          </a:prstGeom>
          <a:noFill/>
        </p:spPr>
        <p:txBody>
          <a:bodyPr wrap="square">
            <a:spAutoFit/>
          </a:bodyPr>
          <a:lstStyle/>
          <a:p>
            <a:r>
              <a:rPr lang="zh-TW" altLang="en-US" sz="4000" b="1" dirty="0"/>
              <a:t>組織架構</a:t>
            </a:r>
          </a:p>
        </p:txBody>
      </p:sp>
      <p:sp>
        <p:nvSpPr>
          <p:cNvPr id="3" name="Rectangle 9">
            <a:extLst>
              <a:ext uri="{FF2B5EF4-FFF2-40B4-BE49-F238E27FC236}">
                <a16:creationId xmlns:a16="http://schemas.microsoft.com/office/drawing/2014/main" id="{FA8692E5-241D-4550-B80A-E4DCF5C6B5CE}"/>
              </a:ext>
            </a:extLst>
          </p:cNvPr>
          <p:cNvSpPr txBox="1">
            <a:spLocks/>
          </p:cNvSpPr>
          <p:nvPr/>
        </p:nvSpPr>
        <p:spPr>
          <a:xfrm>
            <a:off x="142248" y="1220064"/>
            <a:ext cx="7213592" cy="45221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53994" algn="just" eaLnBrk="1" hangingPunct="1">
              <a:buSzPct val="80000"/>
              <a:buFont typeface="Wingdings" panose="05000000000000000000" pitchFamily="2" charset="2"/>
              <a:buChar char="l"/>
            </a:pPr>
            <a:r>
              <a:rPr lang="zh-TW" altLang="en-US" sz="2400" b="1" dirty="0">
                <a:solidFill>
                  <a:srgbClr val="002060"/>
                </a:solidFill>
                <a:latin typeface="微軟正黑體" panose="020B0604030504040204" pitchFamily="34" charset="-120"/>
                <a:ea typeface="微軟正黑體" panose="020B0604030504040204" pitchFamily="34" charset="-120"/>
              </a:rPr>
              <a:t>農田水利建設組掌理事項如下：</a:t>
            </a:r>
          </a:p>
        </p:txBody>
      </p:sp>
      <p:sp>
        <p:nvSpPr>
          <p:cNvPr id="5" name="文字方塊 4">
            <a:extLst>
              <a:ext uri="{FF2B5EF4-FFF2-40B4-BE49-F238E27FC236}">
                <a16:creationId xmlns:a16="http://schemas.microsoft.com/office/drawing/2014/main" id="{E44955D1-696E-477E-AB99-453ED8266B13}"/>
              </a:ext>
            </a:extLst>
          </p:cNvPr>
          <p:cNvSpPr txBox="1"/>
          <p:nvPr/>
        </p:nvSpPr>
        <p:spPr>
          <a:xfrm>
            <a:off x="619762" y="1804573"/>
            <a:ext cx="10921999" cy="4888902"/>
          </a:xfrm>
          <a:prstGeom prst="rect">
            <a:avLst/>
          </a:prstGeom>
          <a:noFill/>
        </p:spPr>
        <p:txBody>
          <a:bodyPr wrap="square">
            <a:spAutoFit/>
          </a:bodyPr>
          <a:lstStyle/>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一</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農田水利工程之進度管控、規劃、協調及監督。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二</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農田水利工程品質、職業安全衛生之管理、審議、查核及監督。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農田水利工務行政、工程契約範本與施工規範之研擬、規劃、協調及推動。</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四</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農田水利工程興辦與更新改善等計畫之規劃、輔導、協調、推動及監督。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農業灌溉水源工程開發利用之協調、推動及監督。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六</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農地重劃完成地區設施、農水路興辦及改善計畫之規劃、協調、推動及監督。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七</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農業生產環境改善計畫工程與品質之規劃、協調、推動及監督。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八</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農田水利設施天然災害復建工程之規劃、推動及監督。</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九</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農業工程人力培訓與技術改進之調查、研究、策劃、監督及推動。</a:t>
            </a:r>
          </a:p>
          <a:p>
            <a:pPr marL="360354" indent="-360354" algn="just">
              <a:lnSpc>
                <a:spcPct val="150000"/>
              </a:lnSpc>
              <a:spcBef>
                <a:spcPts val="300"/>
              </a:spcBef>
              <a:spcAft>
                <a:spcPts val="300"/>
              </a:spcAft>
            </a:pP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十</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其他有關農田水利建設事項。</a:t>
            </a:r>
          </a:p>
        </p:txBody>
      </p:sp>
    </p:spTree>
    <p:extLst>
      <p:ext uri="{BB962C8B-B14F-4D97-AF65-F5344CB8AC3E}">
        <p14:creationId xmlns:p14="http://schemas.microsoft.com/office/powerpoint/2010/main" val="3775337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19"/>
          <p:cNvSpPr/>
          <p:nvPr/>
        </p:nvSpPr>
        <p:spPr>
          <a:xfrm>
            <a:off x="2683343" y="2133671"/>
            <a:ext cx="1431459" cy="1431459"/>
          </a:xfrm>
          <a:prstGeom prst="ellipse">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0" b="1" dirty="0">
                <a:latin typeface="Arial" panose="020B0604020202020204" pitchFamily="34" charset="0"/>
                <a:ea typeface="微軟正黑體" panose="020B0604030504040204" pitchFamily="34" charset="-120"/>
                <a:cs typeface="Arial" panose="020B0604020202020204" pitchFamily="34" charset="0"/>
                <a:sym typeface="+mn-lt"/>
              </a:rPr>
              <a:t>2</a:t>
            </a:r>
            <a:endParaRPr lang="zh-CN" altLang="en-US" sz="8000" b="1" dirty="0">
              <a:latin typeface="Arial" panose="020B0604020202020204" pitchFamily="34" charset="0"/>
              <a:ea typeface="微軟正黑體" panose="020B0604030504040204" pitchFamily="34" charset="-120"/>
              <a:cs typeface="Arial" panose="020B0604020202020204" pitchFamily="34" charset="0"/>
              <a:sym typeface="+mn-lt"/>
            </a:endParaRPr>
          </a:p>
        </p:txBody>
      </p:sp>
      <p:pic>
        <p:nvPicPr>
          <p:cNvPr id="3" name="圖片 2"/>
          <p:cNvPicPr>
            <a:picLocks noChangeAspect="1"/>
          </p:cNvPicPr>
          <p:nvPr/>
        </p:nvPicPr>
        <p:blipFill>
          <a:blip r:embed="rId3"/>
          <a:stretch>
            <a:fillRect/>
          </a:stretch>
        </p:blipFill>
        <p:spPr>
          <a:xfrm>
            <a:off x="-529" y="4745621"/>
            <a:ext cx="12193057" cy="2112379"/>
          </a:xfrm>
          <a:prstGeom prst="rect">
            <a:avLst/>
          </a:prstGeom>
        </p:spPr>
      </p:pic>
      <p:sp>
        <p:nvSpPr>
          <p:cNvPr id="38" name="任意多边形 37"/>
          <p:cNvSpPr/>
          <p:nvPr/>
        </p:nvSpPr>
        <p:spPr>
          <a:xfrm>
            <a:off x="0" y="4745622"/>
            <a:ext cx="12192000" cy="2128489"/>
          </a:xfrm>
          <a:custGeom>
            <a:avLst/>
            <a:gdLst>
              <a:gd name="connsiteX0" fmla="*/ 10105567 w 12192000"/>
              <a:gd name="connsiteY0" fmla="*/ 0 h 2128489"/>
              <a:gd name="connsiteX1" fmla="*/ 12192000 w 12192000"/>
              <a:gd name="connsiteY1" fmla="*/ 1741966 h 2128489"/>
              <a:gd name="connsiteX2" fmla="*/ 12192000 w 12192000"/>
              <a:gd name="connsiteY2" fmla="*/ 2128489 h 2128489"/>
              <a:gd name="connsiteX3" fmla="*/ 12187481 w 12192000"/>
              <a:gd name="connsiteY3" fmla="*/ 2128477 h 2128489"/>
              <a:gd name="connsiteX4" fmla="*/ 10105567 w 12192000"/>
              <a:gd name="connsiteY4" fmla="*/ 390284 h 2128489"/>
              <a:gd name="connsiteX5" fmla="*/ 0 w 12192000"/>
              <a:gd name="connsiteY5" fmla="*/ 1554476 h 2128489"/>
              <a:gd name="connsiteX6" fmla="*/ 0 w 12192000"/>
              <a:gd name="connsiteY6" fmla="*/ 1164191 h 2128489"/>
              <a:gd name="connsiteX7" fmla="*/ 10105567 w 12192000"/>
              <a:gd name="connsiteY7" fmla="*/ 0 h 21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128489">
                <a:moveTo>
                  <a:pt x="10105567" y="0"/>
                </a:moveTo>
                <a:lnTo>
                  <a:pt x="12192000" y="1741966"/>
                </a:lnTo>
                <a:lnTo>
                  <a:pt x="12192000" y="2128489"/>
                </a:lnTo>
                <a:lnTo>
                  <a:pt x="12187481" y="2128477"/>
                </a:lnTo>
                <a:lnTo>
                  <a:pt x="10105567" y="390284"/>
                </a:lnTo>
                <a:lnTo>
                  <a:pt x="0" y="1554476"/>
                </a:lnTo>
                <a:lnTo>
                  <a:pt x="0" y="1164191"/>
                </a:lnTo>
                <a:lnTo>
                  <a:pt x="10105567" y="0"/>
                </a:lnTo>
                <a:close/>
              </a:path>
            </a:pathLst>
          </a:cu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矩形 33"/>
          <p:cNvSpPr/>
          <p:nvPr/>
        </p:nvSpPr>
        <p:spPr>
          <a:xfrm>
            <a:off x="4114802" y="2401221"/>
            <a:ext cx="6340197" cy="830997"/>
          </a:xfrm>
          <a:prstGeom prst="rect">
            <a:avLst/>
          </a:prstGeom>
        </p:spPr>
        <p:txBody>
          <a:bodyPr wrap="none">
            <a:spAutoFit/>
          </a:bodyPr>
          <a:lstStyle/>
          <a:p>
            <a:r>
              <a:rPr lang="zh-TW" altLang="en-US" sz="4800" b="1" dirty="0">
                <a:latin typeface="微軟正黑體" panose="020B0604030504040204" pitchFamily="34" charset="-120"/>
                <a:ea typeface="微軟正黑體" panose="020B0604030504040204" pitchFamily="34" charset="-120"/>
              </a:rPr>
              <a:t>農田水利建設推動情形</a:t>
            </a:r>
          </a:p>
        </p:txBody>
      </p:sp>
      <p:sp>
        <p:nvSpPr>
          <p:cNvPr id="4" name="拱形 3"/>
          <p:cNvSpPr/>
          <p:nvPr/>
        </p:nvSpPr>
        <p:spPr>
          <a:xfrm>
            <a:off x="2518172" y="1968500"/>
            <a:ext cx="1761800" cy="1761800"/>
          </a:xfrm>
          <a:prstGeom prst="blockArc">
            <a:avLst>
              <a:gd name="adj1" fmla="val 10800000"/>
              <a:gd name="adj2" fmla="val 16883623"/>
              <a:gd name="adj3" fmla="val 4771"/>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0" b="1">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1749346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a:extLst>
              <a:ext uri="{FF2B5EF4-FFF2-40B4-BE49-F238E27FC236}">
                <a16:creationId xmlns:a16="http://schemas.microsoft.com/office/drawing/2014/main" id="{C874170B-853F-4440-951B-6EB900D1E258}"/>
              </a:ext>
            </a:extLst>
          </p:cNvPr>
          <p:cNvSpPr/>
          <p:nvPr/>
        </p:nvSpPr>
        <p:spPr>
          <a:xfrm>
            <a:off x="9336361" y="1196753"/>
            <a:ext cx="2727587" cy="458609"/>
          </a:xfrm>
          <a:prstGeom prst="rect">
            <a:avLst/>
          </a:prstGeom>
          <a:solidFill>
            <a:srgbClr val="DF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TW" sz="2400" b="1" dirty="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35" name="矩形 34">
            <a:extLst>
              <a:ext uri="{FF2B5EF4-FFF2-40B4-BE49-F238E27FC236}">
                <a16:creationId xmlns:a16="http://schemas.microsoft.com/office/drawing/2014/main" id="{C874170B-853F-4440-951B-6EB900D1E258}"/>
              </a:ext>
            </a:extLst>
          </p:cNvPr>
          <p:cNvSpPr/>
          <p:nvPr/>
        </p:nvSpPr>
        <p:spPr>
          <a:xfrm>
            <a:off x="9336361" y="1700810"/>
            <a:ext cx="2727587" cy="226782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TW" sz="2400" b="1" dirty="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36" name="矩形 35">
            <a:extLst>
              <a:ext uri="{FF2B5EF4-FFF2-40B4-BE49-F238E27FC236}">
                <a16:creationId xmlns:a16="http://schemas.microsoft.com/office/drawing/2014/main" id="{B8E34568-98CF-4B3F-B8B5-288B18B523B5}"/>
              </a:ext>
            </a:extLst>
          </p:cNvPr>
          <p:cNvSpPr/>
          <p:nvPr/>
        </p:nvSpPr>
        <p:spPr>
          <a:xfrm>
            <a:off x="9336361" y="4037021"/>
            <a:ext cx="2727587" cy="24902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TW" sz="2400" b="1" dirty="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34" name="矩形 33">
            <a:extLst>
              <a:ext uri="{FF2B5EF4-FFF2-40B4-BE49-F238E27FC236}">
                <a16:creationId xmlns:a16="http://schemas.microsoft.com/office/drawing/2014/main" id="{C874170B-853F-4440-951B-6EB900D1E258}"/>
              </a:ext>
            </a:extLst>
          </p:cNvPr>
          <p:cNvSpPr/>
          <p:nvPr/>
        </p:nvSpPr>
        <p:spPr>
          <a:xfrm>
            <a:off x="2927649" y="1700810"/>
            <a:ext cx="6336705" cy="226782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TW" sz="2400" b="1" dirty="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33" name="矩形 32">
            <a:extLst>
              <a:ext uri="{FF2B5EF4-FFF2-40B4-BE49-F238E27FC236}">
                <a16:creationId xmlns:a16="http://schemas.microsoft.com/office/drawing/2014/main" id="{B8E34568-98CF-4B3F-B8B5-288B18B523B5}"/>
              </a:ext>
            </a:extLst>
          </p:cNvPr>
          <p:cNvSpPr/>
          <p:nvPr/>
        </p:nvSpPr>
        <p:spPr>
          <a:xfrm>
            <a:off x="2927649" y="4037021"/>
            <a:ext cx="6336704" cy="24902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TW" sz="2400" b="1" dirty="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5" name="文字方塊 4">
            <a:extLst>
              <a:ext uri="{FF2B5EF4-FFF2-40B4-BE49-F238E27FC236}">
                <a16:creationId xmlns:a16="http://schemas.microsoft.com/office/drawing/2014/main" id="{A8490A2F-5B1F-4E78-ABD0-A882F2AA4836}"/>
              </a:ext>
            </a:extLst>
          </p:cNvPr>
          <p:cNvSpPr txBox="1"/>
          <p:nvPr/>
        </p:nvSpPr>
        <p:spPr>
          <a:xfrm>
            <a:off x="983432" y="294773"/>
            <a:ext cx="7272808" cy="707886"/>
          </a:xfrm>
          <a:prstGeom prst="rect">
            <a:avLst/>
          </a:prstGeom>
          <a:noFill/>
        </p:spPr>
        <p:txBody>
          <a:bodyPr wrap="square">
            <a:spAutoFit/>
          </a:bodyPr>
          <a:lstStyle/>
          <a:p>
            <a:r>
              <a:rPr lang="zh-TW" altLang="en-US" sz="4000" b="1" dirty="0"/>
              <a:t>農田水利建設目標與推動情形</a:t>
            </a:r>
          </a:p>
        </p:txBody>
      </p:sp>
      <p:grpSp>
        <p:nvGrpSpPr>
          <p:cNvPr id="2" name="群組 1"/>
          <p:cNvGrpSpPr/>
          <p:nvPr/>
        </p:nvGrpSpPr>
        <p:grpSpPr>
          <a:xfrm>
            <a:off x="128053" y="1610076"/>
            <a:ext cx="2897744" cy="5080426"/>
            <a:chOff x="191344" y="1610076"/>
            <a:chExt cx="2897744" cy="5080425"/>
          </a:xfrm>
        </p:grpSpPr>
        <p:grpSp>
          <p:nvGrpSpPr>
            <p:cNvPr id="6" name="群組 5">
              <a:extLst>
                <a:ext uri="{FF2B5EF4-FFF2-40B4-BE49-F238E27FC236}">
                  <a16:creationId xmlns:a16="http://schemas.microsoft.com/office/drawing/2014/main" id="{F3E610F4-F259-4360-A911-4E4AEAEBD842}"/>
                </a:ext>
              </a:extLst>
            </p:cNvPr>
            <p:cNvGrpSpPr/>
            <p:nvPr/>
          </p:nvGrpSpPr>
          <p:grpSpPr>
            <a:xfrm>
              <a:off x="191344" y="1610076"/>
              <a:ext cx="2897744" cy="5080425"/>
              <a:chOff x="243841" y="1065764"/>
              <a:chExt cx="3100250" cy="5435465"/>
            </a:xfrm>
          </p:grpSpPr>
          <p:pic>
            <p:nvPicPr>
              <p:cNvPr id="7" name="圖片 6">
                <a:extLst>
                  <a:ext uri="{FF2B5EF4-FFF2-40B4-BE49-F238E27FC236}">
                    <a16:creationId xmlns:a16="http://schemas.microsoft.com/office/drawing/2014/main" id="{CCE32C7F-D84E-4D0A-8222-E9CBC57FE18D}"/>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43842" y="1065764"/>
                <a:ext cx="3100249" cy="5435464"/>
              </a:xfrm>
              <a:prstGeom prst="rect">
                <a:avLst/>
              </a:prstGeom>
            </p:spPr>
          </p:pic>
          <p:sp>
            <p:nvSpPr>
              <p:cNvPr id="8" name="矩形 7">
                <a:extLst>
                  <a:ext uri="{FF2B5EF4-FFF2-40B4-BE49-F238E27FC236}">
                    <a16:creationId xmlns:a16="http://schemas.microsoft.com/office/drawing/2014/main" id="{7DF38E16-7CD8-4D38-A428-6A6602675E26}"/>
                  </a:ext>
                </a:extLst>
              </p:cNvPr>
              <p:cNvSpPr/>
              <p:nvPr/>
            </p:nvSpPr>
            <p:spPr>
              <a:xfrm>
                <a:off x="243841" y="5810203"/>
                <a:ext cx="842553" cy="6910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grpSp>
        <p:sp>
          <p:nvSpPr>
            <p:cNvPr id="9" name="矩形 8">
              <a:extLst>
                <a:ext uri="{FF2B5EF4-FFF2-40B4-BE49-F238E27FC236}">
                  <a16:creationId xmlns:a16="http://schemas.microsoft.com/office/drawing/2014/main" id="{59260EAD-331E-44E9-99CF-4D1D986F8D66}"/>
                </a:ext>
              </a:extLst>
            </p:cNvPr>
            <p:cNvSpPr/>
            <p:nvPr/>
          </p:nvSpPr>
          <p:spPr>
            <a:xfrm>
              <a:off x="1766803" y="6016392"/>
              <a:ext cx="444137" cy="191588"/>
            </a:xfrm>
            <a:prstGeom prst="rect">
              <a:avLst/>
            </a:prstGeom>
            <a:solidFill>
              <a:srgbClr val="97C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CD96B60A-A3E9-41A0-955A-7698ACAD715E}"/>
                </a:ext>
              </a:extLst>
            </p:cNvPr>
            <p:cNvSpPr txBox="1"/>
            <p:nvPr/>
          </p:nvSpPr>
          <p:spPr>
            <a:xfrm>
              <a:off x="2210940" y="5927520"/>
              <a:ext cx="800219" cy="338554"/>
            </a:xfrm>
            <a:prstGeom prst="rect">
              <a:avLst/>
            </a:prstGeom>
            <a:noFill/>
          </p:spPr>
          <p:txBody>
            <a:bodyPr wrap="none" rtlCol="0">
              <a:spAutoFit/>
            </a:bodyPr>
            <a:lstStyle/>
            <a:p>
              <a:r>
                <a:rPr lang="zh-TW" altLang="en-US" sz="1600" b="1" dirty="0">
                  <a:latin typeface="微軟正黑體" panose="020B0604030504040204" pitchFamily="34" charset="-120"/>
                  <a:ea typeface="微軟正黑體" panose="020B0604030504040204" pitchFamily="34" charset="-120"/>
                </a:rPr>
                <a:t>灌區內</a:t>
              </a:r>
            </a:p>
          </p:txBody>
        </p:sp>
        <p:sp>
          <p:nvSpPr>
            <p:cNvPr id="11" name="矩形 10">
              <a:extLst>
                <a:ext uri="{FF2B5EF4-FFF2-40B4-BE49-F238E27FC236}">
                  <a16:creationId xmlns:a16="http://schemas.microsoft.com/office/drawing/2014/main" id="{33D5427A-4182-452B-ABCE-AFE2D98B7FAF}"/>
                </a:ext>
              </a:extLst>
            </p:cNvPr>
            <p:cNvSpPr/>
            <p:nvPr/>
          </p:nvSpPr>
          <p:spPr>
            <a:xfrm>
              <a:off x="1766803" y="6325359"/>
              <a:ext cx="444137" cy="191588"/>
            </a:xfrm>
            <a:prstGeom prst="rect">
              <a:avLst/>
            </a:prstGeom>
            <a:solidFill>
              <a:srgbClr val="FCAD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F5E9330F-35D9-4AA0-A17A-CBCC9E422A85}"/>
                </a:ext>
              </a:extLst>
            </p:cNvPr>
            <p:cNvSpPr txBox="1"/>
            <p:nvPr/>
          </p:nvSpPr>
          <p:spPr>
            <a:xfrm>
              <a:off x="2210940" y="6258798"/>
              <a:ext cx="800219" cy="338554"/>
            </a:xfrm>
            <a:prstGeom prst="rect">
              <a:avLst/>
            </a:prstGeom>
            <a:noFill/>
          </p:spPr>
          <p:txBody>
            <a:bodyPr wrap="none" rtlCol="0">
              <a:spAutoFit/>
            </a:bodyPr>
            <a:lstStyle/>
            <a:p>
              <a:r>
                <a:rPr lang="zh-TW" altLang="en-US" sz="1600" b="1" dirty="0">
                  <a:latin typeface="微軟正黑體" panose="020B0604030504040204" pitchFamily="34" charset="-120"/>
                  <a:ea typeface="微軟正黑體" panose="020B0604030504040204" pitchFamily="34" charset="-120"/>
                </a:rPr>
                <a:t>灌區外</a:t>
              </a:r>
            </a:p>
          </p:txBody>
        </p:sp>
      </p:grpSp>
      <p:sp>
        <p:nvSpPr>
          <p:cNvPr id="15" name="橢圓 14">
            <a:extLst>
              <a:ext uri="{FF2B5EF4-FFF2-40B4-BE49-F238E27FC236}">
                <a16:creationId xmlns:a16="http://schemas.microsoft.com/office/drawing/2014/main" id="{74C210D8-F48F-4C65-9503-D1DEE9406BB6}"/>
              </a:ext>
            </a:extLst>
          </p:cNvPr>
          <p:cNvSpPr/>
          <p:nvPr/>
        </p:nvSpPr>
        <p:spPr>
          <a:xfrm>
            <a:off x="3071665" y="2025024"/>
            <a:ext cx="1620000" cy="1620000"/>
          </a:xfrm>
          <a:prstGeom prst="ellipse">
            <a:avLst/>
          </a:prstGeom>
          <a:solidFill>
            <a:srgbClr val="97C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dirty="0"/>
          </a:p>
        </p:txBody>
      </p:sp>
      <p:sp>
        <p:nvSpPr>
          <p:cNvPr id="17" name="文字方塊 16">
            <a:extLst>
              <a:ext uri="{FF2B5EF4-FFF2-40B4-BE49-F238E27FC236}">
                <a16:creationId xmlns:a16="http://schemas.microsoft.com/office/drawing/2014/main" id="{CEC067F9-6796-412D-912E-26852B5DA650}"/>
              </a:ext>
            </a:extLst>
          </p:cNvPr>
          <p:cNvSpPr txBox="1"/>
          <p:nvPr/>
        </p:nvSpPr>
        <p:spPr>
          <a:xfrm>
            <a:off x="3149184" y="2198420"/>
            <a:ext cx="1464965" cy="1077218"/>
          </a:xfrm>
          <a:prstGeom prst="rect">
            <a:avLst/>
          </a:prstGeom>
          <a:noFill/>
        </p:spPr>
        <p:txBody>
          <a:bodyPr wrap="square">
            <a:spAutoFit/>
          </a:bodyPr>
          <a:lstStyle/>
          <a:p>
            <a:pPr algn="ctr"/>
            <a:r>
              <a:rPr lang="zh-TW" altLang="en-US"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灌區內農地</a:t>
            </a:r>
            <a:endParaRPr lang="en-US" altLang="zh-TW"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8" name="文字方塊 17">
            <a:extLst>
              <a:ext uri="{FF2B5EF4-FFF2-40B4-BE49-F238E27FC236}">
                <a16:creationId xmlns:a16="http://schemas.microsoft.com/office/drawing/2014/main" id="{614EE1EE-FDC0-4B38-95E1-429F92382A2B}"/>
              </a:ext>
            </a:extLst>
          </p:cNvPr>
          <p:cNvSpPr txBox="1"/>
          <p:nvPr/>
        </p:nvSpPr>
        <p:spPr>
          <a:xfrm>
            <a:off x="3287592" y="3217323"/>
            <a:ext cx="1188146" cy="338554"/>
          </a:xfrm>
          <a:prstGeom prst="rect">
            <a:avLst/>
          </a:prstGeom>
          <a:noFill/>
        </p:spPr>
        <p:txBody>
          <a:bodyPr wrap="none" rtlCol="0">
            <a:spAutoFit/>
          </a:bodyPr>
          <a:lstStyle/>
          <a:p>
            <a:r>
              <a:rPr lang="en-US" altLang="zh-TW" sz="1600" b="1" dirty="0">
                <a:solidFill>
                  <a:schemeClr val="bg1"/>
                </a:solidFill>
                <a:latin typeface="微軟正黑體" panose="020B0604030504040204" pitchFamily="34" charset="-120"/>
                <a:ea typeface="微軟正黑體" panose="020B0604030504040204" pitchFamily="34" charset="-120"/>
              </a:rPr>
              <a:t>(31</a:t>
            </a:r>
            <a:r>
              <a:rPr lang="zh-TW" altLang="en-US" sz="1600" b="1" dirty="0">
                <a:solidFill>
                  <a:schemeClr val="bg1"/>
                </a:solidFill>
                <a:latin typeface="微軟正黑體" panose="020B0604030504040204" pitchFamily="34" charset="-120"/>
                <a:ea typeface="微軟正黑體" panose="020B0604030504040204" pitchFamily="34" charset="-120"/>
              </a:rPr>
              <a:t>萬公頃</a:t>
            </a:r>
            <a:r>
              <a:rPr lang="en-US" altLang="zh-TW" sz="1600" b="1" dirty="0">
                <a:solidFill>
                  <a:schemeClr val="bg1"/>
                </a:solidFill>
                <a:latin typeface="微軟正黑體" panose="020B0604030504040204" pitchFamily="34" charset="-120"/>
                <a:ea typeface="微軟正黑體" panose="020B0604030504040204" pitchFamily="34" charset="-120"/>
              </a:rPr>
              <a:t>)</a:t>
            </a:r>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sp>
        <p:nvSpPr>
          <p:cNvPr id="19" name="橢圓 18">
            <a:extLst>
              <a:ext uri="{FF2B5EF4-FFF2-40B4-BE49-F238E27FC236}">
                <a16:creationId xmlns:a16="http://schemas.microsoft.com/office/drawing/2014/main" id="{1D02E6A9-61B6-4762-A9DE-DE9C41827125}"/>
              </a:ext>
            </a:extLst>
          </p:cNvPr>
          <p:cNvSpPr/>
          <p:nvPr/>
        </p:nvSpPr>
        <p:spPr>
          <a:xfrm>
            <a:off x="3071665" y="4509120"/>
            <a:ext cx="1620000" cy="1620000"/>
          </a:xfrm>
          <a:prstGeom prst="ellipse">
            <a:avLst/>
          </a:prstGeom>
          <a:solidFill>
            <a:srgbClr val="FCAD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dirty="0"/>
          </a:p>
        </p:txBody>
      </p:sp>
      <p:sp>
        <p:nvSpPr>
          <p:cNvPr id="20" name="文字方塊 19">
            <a:extLst>
              <a:ext uri="{FF2B5EF4-FFF2-40B4-BE49-F238E27FC236}">
                <a16:creationId xmlns:a16="http://schemas.microsoft.com/office/drawing/2014/main" id="{3ED121E9-A6CD-4532-B205-B8498984FEEF}"/>
              </a:ext>
            </a:extLst>
          </p:cNvPr>
          <p:cNvSpPr txBox="1"/>
          <p:nvPr/>
        </p:nvSpPr>
        <p:spPr>
          <a:xfrm>
            <a:off x="3149184" y="4682516"/>
            <a:ext cx="1464965" cy="1077218"/>
          </a:xfrm>
          <a:prstGeom prst="rect">
            <a:avLst/>
          </a:prstGeom>
          <a:noFill/>
        </p:spPr>
        <p:txBody>
          <a:bodyPr wrap="square">
            <a:spAutoFit/>
          </a:bodyPr>
          <a:lstStyle/>
          <a:p>
            <a:pPr algn="ctr"/>
            <a:r>
              <a:rPr lang="zh-TW" altLang="en-US"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灌區外農地</a:t>
            </a:r>
            <a:endParaRPr lang="en-US" altLang="zh-TW"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21" name="文字方塊 20">
            <a:extLst>
              <a:ext uri="{FF2B5EF4-FFF2-40B4-BE49-F238E27FC236}">
                <a16:creationId xmlns:a16="http://schemas.microsoft.com/office/drawing/2014/main" id="{C35630E9-AF15-4C10-8599-295EE9E98DEF}"/>
              </a:ext>
            </a:extLst>
          </p:cNvPr>
          <p:cNvSpPr txBox="1"/>
          <p:nvPr/>
        </p:nvSpPr>
        <p:spPr>
          <a:xfrm>
            <a:off x="3287592" y="5699195"/>
            <a:ext cx="1188146" cy="338554"/>
          </a:xfrm>
          <a:prstGeom prst="rect">
            <a:avLst/>
          </a:prstGeom>
          <a:noFill/>
        </p:spPr>
        <p:txBody>
          <a:bodyPr wrap="none" rtlCol="0">
            <a:spAutoFit/>
          </a:bodyPr>
          <a:lstStyle/>
          <a:p>
            <a:r>
              <a:rPr lang="en-US" altLang="zh-TW" sz="1600" b="1" dirty="0">
                <a:solidFill>
                  <a:schemeClr val="bg1"/>
                </a:solidFill>
                <a:latin typeface="微軟正黑體" panose="020B0604030504040204" pitchFamily="34" charset="-120"/>
                <a:ea typeface="微軟正黑體" panose="020B0604030504040204" pitchFamily="34" charset="-120"/>
              </a:rPr>
              <a:t>(37</a:t>
            </a:r>
            <a:r>
              <a:rPr lang="zh-TW" altLang="en-US" sz="1600" b="1" dirty="0">
                <a:solidFill>
                  <a:schemeClr val="bg1"/>
                </a:solidFill>
                <a:latin typeface="微軟正黑體" panose="020B0604030504040204" pitchFamily="34" charset="-120"/>
                <a:ea typeface="微軟正黑體" panose="020B0604030504040204" pitchFamily="34" charset="-120"/>
              </a:rPr>
              <a:t>萬公頃</a:t>
            </a:r>
            <a:r>
              <a:rPr lang="en-US" altLang="zh-TW" sz="1600" b="1" dirty="0">
                <a:solidFill>
                  <a:schemeClr val="bg1"/>
                </a:solidFill>
                <a:latin typeface="微軟正黑體" panose="020B0604030504040204" pitchFamily="34" charset="-120"/>
                <a:ea typeface="微軟正黑體" panose="020B0604030504040204" pitchFamily="34" charset="-120"/>
              </a:rPr>
              <a:t>)</a:t>
            </a:r>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sp>
        <p:nvSpPr>
          <p:cNvPr id="23" name="Rectangle 9">
            <a:extLst>
              <a:ext uri="{FF2B5EF4-FFF2-40B4-BE49-F238E27FC236}">
                <a16:creationId xmlns:a16="http://schemas.microsoft.com/office/drawing/2014/main" id="{2BFD3D46-A424-43F8-AEFC-068E014A53B6}"/>
              </a:ext>
            </a:extLst>
          </p:cNvPr>
          <p:cNvSpPr txBox="1">
            <a:spLocks/>
          </p:cNvSpPr>
          <p:nvPr/>
        </p:nvSpPr>
        <p:spPr>
          <a:xfrm>
            <a:off x="4577942" y="2381299"/>
            <a:ext cx="4655367" cy="132717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53994" algn="just" eaLnBrk="1" hangingPunct="1">
              <a:buSzPct val="80000"/>
              <a:buFont typeface="Wingdings" panose="05000000000000000000" pitchFamily="2" charset="2"/>
              <a:buChar char="l"/>
            </a:pPr>
            <a:r>
              <a:rPr lang="zh-TW" altLang="en-US" sz="2400" b="1" dirty="0">
                <a:solidFill>
                  <a:srgbClr val="302A18"/>
                </a:solidFill>
                <a:latin typeface="微軟正黑體" panose="020B0604030504040204" pitchFamily="34" charset="-120"/>
                <a:ea typeface="微軟正黑體" panose="020B0604030504040204" pitchFamily="34" charset="-120"/>
              </a:rPr>
              <a:t>具穩定灌溉水源、良好農田水利設施等優良農業生產環境</a:t>
            </a:r>
            <a:endParaRPr lang="en-US" altLang="zh-TW" sz="2400" b="1" dirty="0">
              <a:solidFill>
                <a:srgbClr val="302A18"/>
              </a:solidFill>
              <a:latin typeface="微軟正黑體" panose="020B0604030504040204" pitchFamily="34" charset="-120"/>
              <a:ea typeface="微軟正黑體" panose="020B0604030504040204" pitchFamily="34" charset="-120"/>
            </a:endParaRPr>
          </a:p>
          <a:p>
            <a:pPr indent="-253994" algn="just" eaLnBrk="1" hangingPunct="1">
              <a:buClr>
                <a:srgbClr val="0000FF"/>
              </a:buClr>
              <a:buSzPct val="80000"/>
              <a:buFont typeface="Wingdings" panose="05000000000000000000" pitchFamily="2" charset="2"/>
              <a:buChar char="l"/>
            </a:pPr>
            <a:endParaRPr lang="en-US" altLang="zh-TW" sz="2400" dirty="0">
              <a:solidFill>
                <a:srgbClr val="302A18"/>
              </a:solidFill>
              <a:ea typeface="微軟正黑體" panose="020B0604030504040204" pitchFamily="34" charset="-120"/>
            </a:endParaRPr>
          </a:p>
        </p:txBody>
      </p:sp>
      <p:sp>
        <p:nvSpPr>
          <p:cNvPr id="24" name="Rectangle 9">
            <a:extLst>
              <a:ext uri="{FF2B5EF4-FFF2-40B4-BE49-F238E27FC236}">
                <a16:creationId xmlns:a16="http://schemas.microsoft.com/office/drawing/2014/main" id="{D3E3F491-B911-4E62-A3DC-1B79E1043186}"/>
              </a:ext>
            </a:extLst>
          </p:cNvPr>
          <p:cNvSpPr txBox="1">
            <a:spLocks/>
          </p:cNvSpPr>
          <p:nvPr/>
        </p:nvSpPr>
        <p:spPr>
          <a:xfrm>
            <a:off x="4708963" y="4176749"/>
            <a:ext cx="3967872" cy="2066951"/>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53994" algn="just" eaLnBrk="1" hangingPunct="1">
              <a:buSzPct val="80000"/>
              <a:buFont typeface="Wingdings" panose="05000000000000000000" pitchFamily="2" charset="2"/>
              <a:buChar char="l"/>
            </a:pPr>
            <a:r>
              <a:rPr lang="zh-TW" altLang="en-US" sz="2400" b="1" dirty="0">
                <a:solidFill>
                  <a:srgbClr val="302A18"/>
                </a:solidFill>
                <a:latin typeface="微軟正黑體" panose="020B0604030504040204" pitchFamily="34" charset="-120"/>
                <a:ea typeface="微軟正黑體" panose="020B0604030504040204" pitchFamily="34" charset="-120"/>
              </a:rPr>
              <a:t>極端氣候</a:t>
            </a:r>
            <a:endParaRPr lang="en-US" altLang="zh-TW" sz="2400" b="1" dirty="0">
              <a:solidFill>
                <a:srgbClr val="302A18"/>
              </a:solidFill>
              <a:latin typeface="微軟正黑體" panose="020B0604030504040204" pitchFamily="34" charset="-120"/>
              <a:ea typeface="微軟正黑體" panose="020B0604030504040204" pitchFamily="34" charset="-120"/>
            </a:endParaRPr>
          </a:p>
          <a:p>
            <a:pPr indent="-253994" algn="just" eaLnBrk="1" hangingPunct="1">
              <a:buSzPct val="80000"/>
              <a:buFont typeface="Wingdings" panose="05000000000000000000" pitchFamily="2" charset="2"/>
              <a:buChar char="l"/>
            </a:pPr>
            <a:r>
              <a:rPr lang="zh-TW" altLang="en-US" sz="2400" b="1" dirty="0">
                <a:solidFill>
                  <a:srgbClr val="302A18"/>
                </a:solidFill>
                <a:latin typeface="微軟正黑體" panose="020B0604030504040204" pitchFamily="34" charset="-120"/>
                <a:ea typeface="微軟正黑體" panose="020B0604030504040204" pitchFamily="34" charset="-120"/>
              </a:rPr>
              <a:t>無穩定灌溉水源及設施、農民僅能看天吃飯</a:t>
            </a:r>
            <a:endParaRPr lang="en-US" altLang="zh-TW" sz="2400" b="1" dirty="0">
              <a:solidFill>
                <a:srgbClr val="302A18"/>
              </a:solidFill>
              <a:latin typeface="微軟正黑體" panose="020B0604030504040204" pitchFamily="34" charset="-120"/>
              <a:ea typeface="微軟正黑體" panose="020B0604030504040204" pitchFamily="34" charset="-120"/>
            </a:endParaRPr>
          </a:p>
          <a:p>
            <a:pPr indent="-253994" algn="just" eaLnBrk="1" hangingPunct="1">
              <a:buSzPct val="80000"/>
              <a:buFont typeface="Wingdings" panose="05000000000000000000" pitchFamily="2" charset="2"/>
              <a:buChar char="l"/>
            </a:pPr>
            <a:r>
              <a:rPr lang="zh-TW" altLang="en-US" sz="2400" b="1" dirty="0">
                <a:solidFill>
                  <a:srgbClr val="302A18"/>
                </a:solidFill>
                <a:latin typeface="微軟正黑體" panose="020B0604030504040204" pitchFamily="34" charset="-120"/>
                <a:ea typeface="微軟正黑體" panose="020B0604030504040204" pitchFamily="34" charset="-120"/>
              </a:rPr>
              <a:t>農民自行負擔灌溉設施</a:t>
            </a:r>
            <a:endParaRPr lang="en-US" altLang="zh-TW" sz="2400" b="1" dirty="0">
              <a:solidFill>
                <a:srgbClr val="302A18"/>
              </a:solidFill>
              <a:latin typeface="微軟正黑體" panose="020B0604030504040204" pitchFamily="34" charset="-120"/>
              <a:ea typeface="微軟正黑體" panose="020B0604030504040204" pitchFamily="34" charset="-120"/>
            </a:endParaRPr>
          </a:p>
          <a:p>
            <a:pPr indent="-253994" algn="just" eaLnBrk="1" hangingPunct="1">
              <a:buSzPct val="80000"/>
              <a:buFont typeface="Wingdings" panose="05000000000000000000" pitchFamily="2" charset="2"/>
              <a:buChar char="l"/>
            </a:pPr>
            <a:r>
              <a:rPr lang="zh-TW" altLang="en-US" sz="2400" b="1" dirty="0">
                <a:solidFill>
                  <a:srgbClr val="302A18"/>
                </a:solidFill>
                <a:latin typeface="微軟正黑體" panose="020B0604030504040204" pitchFamily="34" charset="-120"/>
                <a:ea typeface="微軟正黑體" panose="020B0604030504040204" pitchFamily="34" charset="-120"/>
              </a:rPr>
              <a:t>大多、農民僅能看天吃飯</a:t>
            </a:r>
            <a:endParaRPr lang="en-US" altLang="zh-TW" sz="2400" b="1" dirty="0">
              <a:solidFill>
                <a:srgbClr val="302A18"/>
              </a:solidFill>
              <a:latin typeface="微軟正黑體" panose="020B0604030504040204" pitchFamily="34" charset="-120"/>
              <a:ea typeface="微軟正黑體" panose="020B0604030504040204" pitchFamily="34" charset="-120"/>
            </a:endParaRPr>
          </a:p>
        </p:txBody>
      </p:sp>
      <p:sp>
        <p:nvSpPr>
          <p:cNvPr id="25" name="矩形 24">
            <a:extLst>
              <a:ext uri="{FF2B5EF4-FFF2-40B4-BE49-F238E27FC236}">
                <a16:creationId xmlns:a16="http://schemas.microsoft.com/office/drawing/2014/main" id="{612FCDF7-E425-47F9-B588-B441CBE5DCA6}"/>
              </a:ext>
            </a:extLst>
          </p:cNvPr>
          <p:cNvSpPr/>
          <p:nvPr/>
        </p:nvSpPr>
        <p:spPr>
          <a:xfrm>
            <a:off x="9417784" y="1208006"/>
            <a:ext cx="2924781" cy="430887"/>
          </a:xfrm>
          <a:prstGeom prst="rect">
            <a:avLst/>
          </a:prstGeom>
          <a:noFill/>
        </p:spPr>
        <p:txBody>
          <a:bodyPr wrap="square">
            <a:spAutoFit/>
          </a:bodyPr>
          <a:lstStyle/>
          <a:p>
            <a:pPr lvl="0" algn="ctr" fontAlgn="ctr">
              <a:spcBef>
                <a:spcPct val="0"/>
              </a:spcBef>
              <a:buClr>
                <a:srgbClr val="0061B2"/>
              </a:buClr>
            </a:pPr>
            <a:r>
              <a:rPr lang="zh-TW" altLang="en-US" sz="2200" b="1" dirty="0">
                <a:solidFill>
                  <a:schemeClr val="bg1"/>
                </a:solidFill>
                <a:latin typeface="微軟正黑體" panose="020B0604030504040204" pitchFamily="34" charset="-120"/>
                <a:ea typeface="微軟正黑體" panose="020B0604030504040204" pitchFamily="34" charset="-120"/>
                <a:cs typeface="Times New Roman" pitchFamily="18" charset="0"/>
              </a:rPr>
              <a:t>農田水利署成立後</a:t>
            </a:r>
            <a:endParaRPr lang="en-US" altLang="zh-TW" sz="2200" b="1" dirty="0">
              <a:solidFill>
                <a:schemeClr val="bg1"/>
              </a:solidFill>
              <a:latin typeface="微軟正黑體" panose="020B0604030504040204" pitchFamily="34" charset="-120"/>
              <a:ea typeface="微軟正黑體" panose="020B0604030504040204" pitchFamily="34" charset="-120"/>
              <a:cs typeface="Times New Roman" pitchFamily="18" charset="0"/>
            </a:endParaRPr>
          </a:p>
        </p:txBody>
      </p:sp>
      <p:pic>
        <p:nvPicPr>
          <p:cNvPr id="27" name="圖片 26">
            <a:extLst>
              <a:ext uri="{FF2B5EF4-FFF2-40B4-BE49-F238E27FC236}">
                <a16:creationId xmlns:a16="http://schemas.microsoft.com/office/drawing/2014/main" id="{585FB30D-FAD7-422D-9726-477B412584A4}"/>
              </a:ext>
            </a:extLst>
          </p:cNvPr>
          <p:cNvPicPr>
            <a:picLocks noChangeAspect="1"/>
          </p:cNvPicPr>
          <p:nvPr/>
        </p:nvPicPr>
        <p:blipFill>
          <a:blip r:embed="rId3"/>
          <a:stretch>
            <a:fillRect/>
          </a:stretch>
        </p:blipFill>
        <p:spPr>
          <a:xfrm>
            <a:off x="9408369" y="1218561"/>
            <a:ext cx="328091" cy="391516"/>
          </a:xfrm>
          <a:prstGeom prst="rect">
            <a:avLst/>
          </a:prstGeom>
        </p:spPr>
      </p:pic>
      <p:sp>
        <p:nvSpPr>
          <p:cNvPr id="29" name="Rectangle 9">
            <a:extLst>
              <a:ext uri="{FF2B5EF4-FFF2-40B4-BE49-F238E27FC236}">
                <a16:creationId xmlns:a16="http://schemas.microsoft.com/office/drawing/2014/main" id="{7292EE09-967A-4F7C-A6ED-AC8B25DF5054}"/>
              </a:ext>
            </a:extLst>
          </p:cNvPr>
          <p:cNvSpPr txBox="1">
            <a:spLocks/>
          </p:cNvSpPr>
          <p:nvPr/>
        </p:nvSpPr>
        <p:spPr>
          <a:xfrm>
            <a:off x="9747925" y="2242286"/>
            <a:ext cx="1904457" cy="1186716"/>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8898" indent="0" algn="ctr" eaLnBrk="1" hangingPunct="1">
              <a:buSzPct val="80000"/>
              <a:buNone/>
            </a:pPr>
            <a:r>
              <a:rPr lang="zh-TW" altLang="en-US" b="1" dirty="0">
                <a:solidFill>
                  <a:srgbClr val="EA5050"/>
                </a:solidFill>
                <a:latin typeface="Microsoft YaHei" panose="020B0503020204020204" pitchFamily="34" charset="-122"/>
                <a:ea typeface="Microsoft YaHei" panose="020B0503020204020204" pitchFamily="34" charset="-122"/>
                <a:cs typeface="+mn-cs"/>
              </a:rPr>
              <a:t>提供更好的保障</a:t>
            </a:r>
            <a:endParaRPr lang="en-US" altLang="zh-TW" b="1" dirty="0">
              <a:solidFill>
                <a:srgbClr val="EA5050"/>
              </a:solidFill>
              <a:latin typeface="Microsoft YaHei" panose="020B0503020204020204" pitchFamily="34" charset="-122"/>
              <a:ea typeface="Microsoft YaHei" panose="020B0503020204020204" pitchFamily="34" charset="-122"/>
              <a:cs typeface="+mn-cs"/>
            </a:endParaRPr>
          </a:p>
          <a:p>
            <a:pPr marL="88898" indent="0" algn="ctr" eaLnBrk="1" hangingPunct="1">
              <a:buSzPct val="80000"/>
              <a:buNone/>
            </a:pPr>
            <a:r>
              <a:rPr lang="en-US" altLang="zh-TW" sz="2400" b="1" dirty="0">
                <a:solidFill>
                  <a:srgbClr val="302A18"/>
                </a:solidFill>
                <a:latin typeface="微軟正黑體" panose="020B0604030504040204" pitchFamily="34" charset="-120"/>
                <a:ea typeface="微軟正黑體" panose="020B0604030504040204" pitchFamily="34" charset="-120"/>
              </a:rPr>
              <a:t>(</a:t>
            </a:r>
            <a:r>
              <a:rPr lang="zh-TW" altLang="en-US" sz="2400" b="1" dirty="0">
                <a:solidFill>
                  <a:srgbClr val="302A18"/>
                </a:solidFill>
                <a:latin typeface="微軟正黑體" panose="020B0604030504040204" pitchFamily="34" charset="-120"/>
                <a:ea typeface="微軟正黑體" panose="020B0604030504040204" pitchFamily="34" charset="-120"/>
              </a:rPr>
              <a:t>量足質優</a:t>
            </a:r>
            <a:r>
              <a:rPr lang="en-US" altLang="zh-TW" sz="2400" b="1" dirty="0">
                <a:solidFill>
                  <a:srgbClr val="302A18"/>
                </a:solidFill>
                <a:latin typeface="微軟正黑體" panose="020B0604030504040204" pitchFamily="34" charset="-120"/>
                <a:ea typeface="微軟正黑體" panose="020B0604030504040204" pitchFamily="34" charset="-120"/>
              </a:rPr>
              <a:t>)</a:t>
            </a:r>
          </a:p>
        </p:txBody>
      </p:sp>
      <p:sp>
        <p:nvSpPr>
          <p:cNvPr id="30" name="Rectangle 9">
            <a:extLst>
              <a:ext uri="{FF2B5EF4-FFF2-40B4-BE49-F238E27FC236}">
                <a16:creationId xmlns:a16="http://schemas.microsoft.com/office/drawing/2014/main" id="{79CA8F3A-42E0-4695-80D6-0F526FC739C3}"/>
              </a:ext>
            </a:extLst>
          </p:cNvPr>
          <p:cNvSpPr txBox="1">
            <a:spLocks/>
          </p:cNvSpPr>
          <p:nvPr/>
        </p:nvSpPr>
        <p:spPr>
          <a:xfrm>
            <a:off x="9216438" y="4523351"/>
            <a:ext cx="2957119" cy="1073099"/>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8898" indent="0" algn="ctr" eaLnBrk="1" hangingPunct="1">
              <a:buSzPct val="80000"/>
              <a:buNone/>
            </a:pPr>
            <a:r>
              <a:rPr lang="en-US" altLang="zh-TW" b="1" dirty="0">
                <a:solidFill>
                  <a:srgbClr val="EA5050"/>
                </a:solidFill>
                <a:latin typeface="Microsoft YaHei" panose="020B0503020204020204" pitchFamily="34" charset="-122"/>
                <a:ea typeface="Microsoft YaHei" panose="020B0503020204020204" pitchFamily="34" charset="-122"/>
                <a:cs typeface="+mn-cs"/>
              </a:rPr>
              <a:t>10</a:t>
            </a:r>
            <a:r>
              <a:rPr lang="zh-TW" altLang="en-US" b="1" dirty="0">
                <a:solidFill>
                  <a:srgbClr val="EA5050"/>
                </a:solidFill>
                <a:latin typeface="Microsoft YaHei" panose="020B0503020204020204" pitchFamily="34" charset="-122"/>
                <a:ea typeface="Microsoft YaHei" panose="020B0503020204020204" pitchFamily="34" charset="-122"/>
                <a:cs typeface="+mn-cs"/>
              </a:rPr>
              <a:t>年內</a:t>
            </a:r>
            <a:endParaRPr lang="en-US" altLang="zh-TW" b="1" dirty="0">
              <a:solidFill>
                <a:srgbClr val="EA5050"/>
              </a:solidFill>
              <a:latin typeface="Microsoft YaHei" panose="020B0503020204020204" pitchFamily="34" charset="-122"/>
              <a:ea typeface="Microsoft YaHei" panose="020B0503020204020204" pitchFamily="34" charset="-122"/>
              <a:cs typeface="+mn-cs"/>
            </a:endParaRPr>
          </a:p>
          <a:p>
            <a:pPr marL="88898" indent="0" algn="ctr" eaLnBrk="1" hangingPunct="1">
              <a:buSzPct val="80000"/>
              <a:buNone/>
            </a:pPr>
            <a:r>
              <a:rPr lang="zh-TW" altLang="en-US" b="1" dirty="0">
                <a:solidFill>
                  <a:srgbClr val="EA5050"/>
                </a:solidFill>
                <a:latin typeface="Microsoft YaHei" panose="020B0503020204020204" pitchFamily="34" charset="-122"/>
                <a:ea typeface="Microsoft YaHei" panose="020B0503020204020204" pitchFamily="34" charset="-122"/>
                <a:cs typeface="+mn-cs"/>
              </a:rPr>
              <a:t>全面服務</a:t>
            </a:r>
            <a:endParaRPr lang="en-US" altLang="zh-TW" b="1" dirty="0">
              <a:solidFill>
                <a:srgbClr val="EA5050"/>
              </a:solidFill>
              <a:latin typeface="Microsoft YaHei" panose="020B0503020204020204" pitchFamily="34" charset="-122"/>
              <a:ea typeface="Microsoft YaHei" panose="020B0503020204020204" pitchFamily="34" charset="-122"/>
              <a:cs typeface="+mn-cs"/>
            </a:endParaRPr>
          </a:p>
        </p:txBody>
      </p:sp>
      <p:sp>
        <p:nvSpPr>
          <p:cNvPr id="31" name="文字方塊 30">
            <a:extLst>
              <a:ext uri="{FF2B5EF4-FFF2-40B4-BE49-F238E27FC236}">
                <a16:creationId xmlns:a16="http://schemas.microsoft.com/office/drawing/2014/main" id="{9F19F9C7-C045-41F3-A323-1E5C40DE515A}"/>
              </a:ext>
            </a:extLst>
          </p:cNvPr>
          <p:cNvSpPr txBox="1"/>
          <p:nvPr/>
        </p:nvSpPr>
        <p:spPr>
          <a:xfrm>
            <a:off x="9284961" y="5804985"/>
            <a:ext cx="2888595" cy="584775"/>
          </a:xfrm>
          <a:prstGeom prst="rect">
            <a:avLst/>
          </a:prstGeom>
          <a:noFill/>
        </p:spPr>
        <p:txBody>
          <a:bodyPr wrap="square">
            <a:spAutoFit/>
          </a:bodyPr>
          <a:lstStyle/>
          <a:p>
            <a:pPr marL="285744" indent="-193670">
              <a:buFont typeface="Arial" panose="020B0604020202020204" pitchFamily="34" charset="0"/>
              <a:buChar char="•"/>
            </a:pPr>
            <a:r>
              <a:rPr lang="zh-TW" altLang="en-US" sz="1600" b="1" dirty="0">
                <a:solidFill>
                  <a:srgbClr val="333333"/>
                </a:solidFill>
              </a:rPr>
              <a:t>落實蔡總統重要農業政策</a:t>
            </a:r>
            <a:endParaRPr lang="en-US" altLang="zh-TW" sz="1600" b="1" dirty="0">
              <a:solidFill>
                <a:srgbClr val="333333"/>
              </a:solidFill>
            </a:endParaRPr>
          </a:p>
          <a:p>
            <a:pPr marL="285744" indent="-193670">
              <a:buFont typeface="Arial" panose="020B0604020202020204" pitchFamily="34" charset="0"/>
              <a:buChar char="•"/>
            </a:pPr>
            <a:r>
              <a:rPr lang="zh-TW" altLang="en-US" sz="1600" b="1" dirty="0">
                <a:solidFill>
                  <a:srgbClr val="333333"/>
                </a:solidFill>
              </a:rPr>
              <a:t>第</a:t>
            </a:r>
            <a:r>
              <a:rPr lang="en-US" altLang="zh-TW" sz="1600" b="1" dirty="0">
                <a:solidFill>
                  <a:srgbClr val="333333"/>
                </a:solidFill>
              </a:rPr>
              <a:t>6</a:t>
            </a:r>
            <a:r>
              <a:rPr lang="zh-TW" altLang="en-US" sz="1600" b="1" dirty="0">
                <a:solidFill>
                  <a:srgbClr val="333333"/>
                </a:solidFill>
              </a:rPr>
              <a:t>屆全國農業會議結論</a:t>
            </a:r>
          </a:p>
        </p:txBody>
      </p:sp>
      <p:sp>
        <p:nvSpPr>
          <p:cNvPr id="3" name="向右箭號 2"/>
          <p:cNvSpPr/>
          <p:nvPr/>
        </p:nvSpPr>
        <p:spPr>
          <a:xfrm>
            <a:off x="9139741" y="2657308"/>
            <a:ext cx="407955" cy="432048"/>
          </a:xfrm>
          <a:prstGeom prst="rightArrow">
            <a:avLst/>
          </a:prstGeom>
          <a:solidFill>
            <a:srgbClr val="DF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向右箭號 38"/>
          <p:cNvSpPr/>
          <p:nvPr/>
        </p:nvSpPr>
        <p:spPr>
          <a:xfrm>
            <a:off x="9132383" y="5103096"/>
            <a:ext cx="407955" cy="432048"/>
          </a:xfrm>
          <a:prstGeom prst="rightArrow">
            <a:avLst/>
          </a:prstGeom>
          <a:solidFill>
            <a:srgbClr val="DF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Rectangle 9">
            <a:extLst>
              <a:ext uri="{FF2B5EF4-FFF2-40B4-BE49-F238E27FC236}">
                <a16:creationId xmlns:a16="http://schemas.microsoft.com/office/drawing/2014/main" id="{2A29B521-0890-4483-8C6E-0E810FE3564A}"/>
              </a:ext>
            </a:extLst>
          </p:cNvPr>
          <p:cNvSpPr txBox="1">
            <a:spLocks/>
          </p:cNvSpPr>
          <p:nvPr/>
        </p:nvSpPr>
        <p:spPr>
          <a:xfrm>
            <a:off x="488679" y="3202485"/>
            <a:ext cx="2027404" cy="1073099"/>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itchFamily="18" charset="0"/>
                <a:ea typeface="標楷體" pitchFamily="65" charset="-120"/>
                <a:cs typeface="Times New Roman" pitchFamily="18"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itchFamily="18" charset="0"/>
                <a:ea typeface="標楷體" pitchFamily="65"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8898" indent="0" algn="ctr" eaLnBrk="1" hangingPunct="1">
              <a:buSzPct val="80000"/>
              <a:buNone/>
            </a:pPr>
            <a:r>
              <a:rPr lang="en-US" altLang="zh-TW" b="1" dirty="0">
                <a:solidFill>
                  <a:srgbClr val="333333"/>
                </a:solidFill>
                <a:latin typeface="Microsoft YaHei" panose="020B0503020204020204" pitchFamily="34" charset="-122"/>
                <a:ea typeface="Microsoft YaHei" panose="020B0503020204020204" pitchFamily="34" charset="-122"/>
                <a:cs typeface="+mn-cs"/>
              </a:rPr>
              <a:t>68</a:t>
            </a:r>
            <a:r>
              <a:rPr lang="zh-TW" altLang="en-US" b="1" dirty="0">
                <a:solidFill>
                  <a:srgbClr val="333333"/>
                </a:solidFill>
                <a:latin typeface="Microsoft YaHei" panose="020B0503020204020204" pitchFamily="34" charset="-122"/>
                <a:ea typeface="Microsoft YaHei" panose="020B0503020204020204" pitchFamily="34" charset="-122"/>
                <a:cs typeface="+mn-cs"/>
              </a:rPr>
              <a:t>萬公頃</a:t>
            </a:r>
            <a:endParaRPr lang="en-US" altLang="zh-TW" b="1" dirty="0">
              <a:solidFill>
                <a:srgbClr val="333333"/>
              </a:solidFill>
              <a:latin typeface="Microsoft YaHei" panose="020B0503020204020204" pitchFamily="34" charset="-122"/>
              <a:ea typeface="Microsoft YaHei" panose="020B0503020204020204" pitchFamily="34" charset="-122"/>
              <a:cs typeface="+mn-cs"/>
            </a:endParaRPr>
          </a:p>
          <a:p>
            <a:pPr marL="88898" indent="0" algn="ctr" eaLnBrk="1" hangingPunct="1">
              <a:buSzPct val="80000"/>
              <a:buNone/>
            </a:pPr>
            <a:r>
              <a:rPr lang="zh-TW" altLang="en-US" b="1" dirty="0">
                <a:solidFill>
                  <a:srgbClr val="333333"/>
                </a:solidFill>
                <a:latin typeface="Microsoft YaHei" panose="020B0503020204020204" pitchFamily="34" charset="-122"/>
                <a:ea typeface="Microsoft YaHei" panose="020B0503020204020204" pitchFamily="34" charset="-122"/>
                <a:cs typeface="+mn-cs"/>
              </a:rPr>
              <a:t>全面服務</a:t>
            </a:r>
            <a:endParaRPr lang="en-US" altLang="zh-TW" b="1" dirty="0">
              <a:solidFill>
                <a:srgbClr val="333333"/>
              </a:solidFill>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3333102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90567" y="4366199"/>
            <a:ext cx="6931189" cy="2171020"/>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 name="矩形 15"/>
          <p:cNvSpPr/>
          <p:nvPr/>
        </p:nvSpPr>
        <p:spPr>
          <a:xfrm>
            <a:off x="2855641" y="258827"/>
            <a:ext cx="8563677" cy="29685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lnSpc>
                <a:spcPct val="90000"/>
              </a:lnSpc>
              <a:spcBef>
                <a:spcPct val="0"/>
              </a:spcBef>
              <a:spcAft>
                <a:spcPct val="15000"/>
              </a:spcAft>
              <a:buChar char="••"/>
            </a:pPr>
            <a:endParaRPr lang="zh-TW" altLang="en-US" sz="1600" dirty="0"/>
          </a:p>
        </p:txBody>
      </p:sp>
      <p:sp>
        <p:nvSpPr>
          <p:cNvPr id="25" name="標題 1">
            <a:extLst>
              <a:ext uri="{FF2B5EF4-FFF2-40B4-BE49-F238E27FC236}">
                <a16:creationId xmlns:a16="http://schemas.microsoft.com/office/drawing/2014/main" id="{44262E43-21EF-4A2E-8CC7-48875AD447D8}"/>
              </a:ext>
            </a:extLst>
          </p:cNvPr>
          <p:cNvSpPr txBox="1">
            <a:spLocks/>
          </p:cNvSpPr>
          <p:nvPr/>
        </p:nvSpPr>
        <p:spPr>
          <a:xfrm>
            <a:off x="1667824" y="63339"/>
            <a:ext cx="8856352" cy="11521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sz="2800" b="1" dirty="0"/>
              <a:t>更新改善計畫、前瞻基礎建設計畫</a:t>
            </a:r>
            <a:r>
              <a:rPr lang="en-US" altLang="zh-TW" sz="2800" b="1" dirty="0"/>
              <a:t>-</a:t>
            </a:r>
            <a:r>
              <a:rPr lang="zh-TW" altLang="en-US" sz="2800" b="1" dirty="0"/>
              <a:t>維護農田灌溉排水功能，提升農業產值與糧食安全</a:t>
            </a:r>
            <a:endParaRPr lang="zh-TW" altLang="en-US" sz="2800" b="1" dirty="0">
              <a:latin typeface="微軟正黑體" panose="020B0604030504040204" pitchFamily="34" charset="-120"/>
              <a:ea typeface="微軟正黑體" panose="020B0604030504040204" pitchFamily="34" charset="-120"/>
            </a:endParaRPr>
          </a:p>
        </p:txBody>
      </p:sp>
      <p:graphicFrame>
        <p:nvGraphicFramePr>
          <p:cNvPr id="2" name="資料庫圖表 1"/>
          <p:cNvGraphicFramePr/>
          <p:nvPr>
            <p:extLst>
              <p:ext uri="{D42A27DB-BD31-4B8C-83A1-F6EECF244321}">
                <p14:modId xmlns:p14="http://schemas.microsoft.com/office/powerpoint/2010/main" val="1691441174"/>
              </p:ext>
            </p:extLst>
          </p:nvPr>
        </p:nvGraphicFramePr>
        <p:xfrm>
          <a:off x="689834" y="1114130"/>
          <a:ext cx="3828702" cy="5567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nvGraphicFramePr>
        <p:xfrm>
          <a:off x="4767998" y="1410955"/>
          <a:ext cx="6931189" cy="275380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矩形 10">
            <a:extLst>
              <a:ext uri="{FF2B5EF4-FFF2-40B4-BE49-F238E27FC236}">
                <a16:creationId xmlns:a16="http://schemas.microsoft.com/office/drawing/2014/main" id="{BB639243-40A9-409C-B717-BF519A5F1A86}"/>
              </a:ext>
            </a:extLst>
          </p:cNvPr>
          <p:cNvSpPr/>
          <p:nvPr/>
        </p:nvSpPr>
        <p:spPr>
          <a:xfrm>
            <a:off x="4790567" y="5997478"/>
            <a:ext cx="2279564" cy="505909"/>
          </a:xfrm>
          <a:prstGeom prst="rect">
            <a:avLst/>
          </a:prstGeom>
          <a:noFill/>
          <a:effectLst>
            <a:glow rad="101600">
              <a:schemeClr val="accent1">
                <a:alpha val="60000"/>
              </a:schemeClr>
            </a:glow>
          </a:effectLst>
        </p:spPr>
        <p:txBody>
          <a:bodyPr wrap="square" lIns="74295" tIns="37148" rIns="74295" bIns="37148">
            <a:spAutoFit/>
          </a:bodyPr>
          <a:lstStyle/>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嘉南管理處</a:t>
            </a:r>
            <a:endPar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endParaRPr>
          </a:p>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水林中排</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7</a:t>
            </a:r>
          </a:p>
        </p:txBody>
      </p:sp>
      <p:pic>
        <p:nvPicPr>
          <p:cNvPr id="12" name="圖片 11" descr="一張含有 樹, 草, 室外, 天空 的圖片&#10;&#10;自動產生的描述">
            <a:extLst>
              <a:ext uri="{FF2B5EF4-FFF2-40B4-BE49-F238E27FC236}">
                <a16:creationId xmlns:a16="http://schemas.microsoft.com/office/drawing/2014/main" id="{3A426A39-DB24-4915-AD68-60BD1AFCF08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90567" y="4153550"/>
            <a:ext cx="2279564" cy="1709673"/>
          </a:xfrm>
          <a:prstGeom prst="rect">
            <a:avLst/>
          </a:prstGeom>
        </p:spPr>
      </p:pic>
      <p:pic>
        <p:nvPicPr>
          <p:cNvPr id="13" name="圖片 12">
            <a:extLst>
              <a:ext uri="{FF2B5EF4-FFF2-40B4-BE49-F238E27FC236}">
                <a16:creationId xmlns:a16="http://schemas.microsoft.com/office/drawing/2014/main" id="{D41A9B64-50E0-4562-855C-D651A3099B39}"/>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7121825" y="4149080"/>
            <a:ext cx="2272095" cy="1709673"/>
          </a:xfrm>
          <a:prstGeom prst="rect">
            <a:avLst/>
          </a:prstGeom>
        </p:spPr>
      </p:pic>
      <p:pic>
        <p:nvPicPr>
          <p:cNvPr id="14" name="圖片 13">
            <a:extLst>
              <a:ext uri="{FF2B5EF4-FFF2-40B4-BE49-F238E27FC236}">
                <a16:creationId xmlns:a16="http://schemas.microsoft.com/office/drawing/2014/main" id="{C8F1493C-9AB5-43BE-A8F2-39A7A78251BE}"/>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9449036" y="4149080"/>
            <a:ext cx="2272721" cy="1709673"/>
          </a:xfrm>
          <a:prstGeom prst="rect">
            <a:avLst/>
          </a:prstGeom>
        </p:spPr>
      </p:pic>
      <p:sp>
        <p:nvSpPr>
          <p:cNvPr id="18" name="矩形 17">
            <a:extLst>
              <a:ext uri="{FF2B5EF4-FFF2-40B4-BE49-F238E27FC236}">
                <a16:creationId xmlns:a16="http://schemas.microsoft.com/office/drawing/2014/main" id="{30E7DD56-5E9D-4D08-A44A-86CF8277F71D}"/>
              </a:ext>
            </a:extLst>
          </p:cNvPr>
          <p:cNvSpPr/>
          <p:nvPr/>
        </p:nvSpPr>
        <p:spPr>
          <a:xfrm>
            <a:off x="7070137" y="5997478"/>
            <a:ext cx="2375466" cy="505909"/>
          </a:xfrm>
          <a:prstGeom prst="rect">
            <a:avLst/>
          </a:prstGeom>
          <a:noFill/>
          <a:effectLst>
            <a:glow rad="101600">
              <a:schemeClr val="accent1">
                <a:alpha val="60000"/>
              </a:schemeClr>
            </a:glow>
          </a:effectLst>
        </p:spPr>
        <p:txBody>
          <a:bodyPr wrap="square" lIns="74295" tIns="37148" rIns="74295" bIns="37148">
            <a:spAutoFit/>
          </a:bodyPr>
          <a:lstStyle/>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雲林管理處</a:t>
            </a:r>
            <a:endPar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endParaRPr>
          </a:p>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東馬小排</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2</a:t>
            </a:r>
          </a:p>
        </p:txBody>
      </p:sp>
      <p:sp>
        <p:nvSpPr>
          <p:cNvPr id="20" name="矩形 19">
            <a:extLst>
              <a:ext uri="{FF2B5EF4-FFF2-40B4-BE49-F238E27FC236}">
                <a16:creationId xmlns:a16="http://schemas.microsoft.com/office/drawing/2014/main" id="{12E0CD08-0570-4CAF-ACFC-025B0E15C9BA}"/>
              </a:ext>
            </a:extLst>
          </p:cNvPr>
          <p:cNvSpPr/>
          <p:nvPr/>
        </p:nvSpPr>
        <p:spPr>
          <a:xfrm>
            <a:off x="9445609" y="5997478"/>
            <a:ext cx="2279564" cy="505909"/>
          </a:xfrm>
          <a:prstGeom prst="rect">
            <a:avLst/>
          </a:prstGeom>
          <a:noFill/>
          <a:effectLst>
            <a:glow rad="101600">
              <a:schemeClr val="accent1">
                <a:alpha val="60000"/>
              </a:schemeClr>
            </a:glow>
          </a:effectLst>
        </p:spPr>
        <p:txBody>
          <a:bodyPr wrap="square" lIns="74295" tIns="37148" rIns="74295" bIns="37148">
            <a:spAutoFit/>
          </a:bodyPr>
          <a:lstStyle/>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彰化管理處</a:t>
            </a:r>
            <a:endPar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endParaRPr>
          </a:p>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西溝支線</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a:t>
            </a: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田尾段第</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2</a:t>
            </a: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期</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04090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5735960" y="3573076"/>
            <a:ext cx="5662713" cy="3024276"/>
          </a:xfrm>
          <a:custGeom>
            <a:avLst/>
            <a:gdLst>
              <a:gd name="connsiteX0" fmla="*/ 0 w 5645391"/>
              <a:gd name="connsiteY0" fmla="*/ 0 h 1800200"/>
              <a:gd name="connsiteX1" fmla="*/ 5645391 w 5645391"/>
              <a:gd name="connsiteY1" fmla="*/ 0 h 1800200"/>
              <a:gd name="connsiteX2" fmla="*/ 5645391 w 5645391"/>
              <a:gd name="connsiteY2" fmla="*/ 1800200 h 1800200"/>
              <a:gd name="connsiteX3" fmla="*/ 0 w 5645391"/>
              <a:gd name="connsiteY3" fmla="*/ 1800200 h 1800200"/>
              <a:gd name="connsiteX4" fmla="*/ 0 w 5645391"/>
              <a:gd name="connsiteY4" fmla="*/ 0 h 180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5391" h="1800200">
                <a:moveTo>
                  <a:pt x="0" y="0"/>
                </a:moveTo>
                <a:lnTo>
                  <a:pt x="5645391" y="0"/>
                </a:lnTo>
                <a:lnTo>
                  <a:pt x="5645391" y="1800200"/>
                </a:lnTo>
                <a:lnTo>
                  <a:pt x="0" y="180020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0" lvl="1" defTabSz="711200">
              <a:lnSpc>
                <a:spcPct val="90000"/>
              </a:lnSpc>
              <a:spcBef>
                <a:spcPct val="0"/>
              </a:spcBef>
              <a:spcAft>
                <a:spcPct val="15000"/>
              </a:spcAft>
            </a:pPr>
            <a:endParaRPr lang="zh-TW" altLang="en-US" sz="1600" dirty="0"/>
          </a:p>
        </p:txBody>
      </p:sp>
      <p:sp>
        <p:nvSpPr>
          <p:cNvPr id="25" name="標題 1">
            <a:extLst>
              <a:ext uri="{FF2B5EF4-FFF2-40B4-BE49-F238E27FC236}">
                <a16:creationId xmlns:a16="http://schemas.microsoft.com/office/drawing/2014/main" id="{44262E43-21EF-4A2E-8CC7-48875AD447D8}"/>
              </a:ext>
            </a:extLst>
          </p:cNvPr>
          <p:cNvSpPr txBox="1">
            <a:spLocks/>
          </p:cNvSpPr>
          <p:nvPr/>
        </p:nvSpPr>
        <p:spPr>
          <a:xfrm>
            <a:off x="1596008" y="116632"/>
            <a:ext cx="9036497" cy="11521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sz="2800" b="1" dirty="0"/>
              <a:t>農地重劃區緊急農水路計畫</a:t>
            </a:r>
            <a:r>
              <a:rPr lang="en-US" altLang="zh-TW" sz="2800" b="1" dirty="0"/>
              <a:t>-</a:t>
            </a:r>
            <a:r>
              <a:rPr lang="zh-TW" altLang="zh-TW" sz="2800" b="1" dirty="0"/>
              <a:t>營造安居樂業農村</a:t>
            </a:r>
            <a:r>
              <a:rPr lang="zh-TW" altLang="en-US" sz="2800" b="1" dirty="0"/>
              <a:t>，</a:t>
            </a:r>
            <a:r>
              <a:rPr lang="zh-TW" altLang="zh-TW" sz="2800" b="1" dirty="0"/>
              <a:t>改善農業生產環境</a:t>
            </a:r>
            <a:endParaRPr lang="zh-TW" altLang="en-US" sz="2800" b="1" dirty="0">
              <a:latin typeface="微軟正黑體" panose="020B0604030504040204" pitchFamily="34" charset="-120"/>
              <a:ea typeface="微軟正黑體" panose="020B0604030504040204" pitchFamily="34" charset="-120"/>
            </a:endParaRPr>
          </a:p>
        </p:txBody>
      </p:sp>
      <p:graphicFrame>
        <p:nvGraphicFramePr>
          <p:cNvPr id="2" name="資料庫圖表 1"/>
          <p:cNvGraphicFramePr/>
          <p:nvPr/>
        </p:nvGraphicFramePr>
        <p:xfrm>
          <a:off x="623391" y="1191136"/>
          <a:ext cx="4680521" cy="5512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手繪多邊形 4"/>
          <p:cNvSpPr/>
          <p:nvPr/>
        </p:nvSpPr>
        <p:spPr>
          <a:xfrm>
            <a:off x="5749087" y="1576688"/>
            <a:ext cx="5609897" cy="720080"/>
          </a:xfrm>
          <a:custGeom>
            <a:avLst/>
            <a:gdLst>
              <a:gd name="connsiteX0" fmla="*/ 0 w 5645391"/>
              <a:gd name="connsiteY0" fmla="*/ 0 h 474681"/>
              <a:gd name="connsiteX1" fmla="*/ 5645391 w 5645391"/>
              <a:gd name="connsiteY1" fmla="*/ 0 h 474681"/>
              <a:gd name="connsiteX2" fmla="*/ 5645391 w 5645391"/>
              <a:gd name="connsiteY2" fmla="*/ 474681 h 474681"/>
              <a:gd name="connsiteX3" fmla="*/ 0 w 5645391"/>
              <a:gd name="connsiteY3" fmla="*/ 474681 h 474681"/>
              <a:gd name="connsiteX4" fmla="*/ 0 w 5645391"/>
              <a:gd name="connsiteY4" fmla="*/ 0 h 47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5391" h="474681">
                <a:moveTo>
                  <a:pt x="0" y="0"/>
                </a:moveTo>
                <a:lnTo>
                  <a:pt x="5645391" y="0"/>
                </a:lnTo>
                <a:lnTo>
                  <a:pt x="5645391" y="474681"/>
                </a:lnTo>
                <a:lnTo>
                  <a:pt x="0" y="474681"/>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n-US" altLang="zh-TW" sz="2400" b="1" dirty="0"/>
              <a:t>111</a:t>
            </a:r>
            <a:r>
              <a:rPr lang="zh-TW" altLang="en-US" sz="2400" b="1" dirty="0"/>
              <a:t>年度推動情形說明</a:t>
            </a:r>
          </a:p>
        </p:txBody>
      </p:sp>
      <p:sp>
        <p:nvSpPr>
          <p:cNvPr id="7" name="手繪多邊形 6"/>
          <p:cNvSpPr/>
          <p:nvPr/>
        </p:nvSpPr>
        <p:spPr>
          <a:xfrm>
            <a:off x="5737979" y="2313124"/>
            <a:ext cx="5650445" cy="1344019"/>
          </a:xfrm>
          <a:custGeom>
            <a:avLst/>
            <a:gdLst>
              <a:gd name="connsiteX0" fmla="*/ 0 w 5645391"/>
              <a:gd name="connsiteY0" fmla="*/ 0 h 1800200"/>
              <a:gd name="connsiteX1" fmla="*/ 5645391 w 5645391"/>
              <a:gd name="connsiteY1" fmla="*/ 0 h 1800200"/>
              <a:gd name="connsiteX2" fmla="*/ 5645391 w 5645391"/>
              <a:gd name="connsiteY2" fmla="*/ 1800200 h 1800200"/>
              <a:gd name="connsiteX3" fmla="*/ 0 w 5645391"/>
              <a:gd name="connsiteY3" fmla="*/ 1800200 h 1800200"/>
              <a:gd name="connsiteX4" fmla="*/ 0 w 5645391"/>
              <a:gd name="connsiteY4" fmla="*/ 0 h 180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5391" h="1800200">
                <a:moveTo>
                  <a:pt x="0" y="0"/>
                </a:moveTo>
                <a:lnTo>
                  <a:pt x="5645391" y="0"/>
                </a:lnTo>
                <a:lnTo>
                  <a:pt x="5645391" y="1800200"/>
                </a:lnTo>
                <a:lnTo>
                  <a:pt x="0" y="180020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lnSpc>
                <a:spcPts val="2200"/>
              </a:lnSpc>
              <a:spcBef>
                <a:spcPct val="0"/>
              </a:spcBef>
              <a:spcAft>
                <a:spcPct val="15000"/>
              </a:spcAft>
              <a:buChar char="••"/>
            </a:pPr>
            <a:r>
              <a:rPr lang="zh-TW" altLang="en-US" sz="1600" dirty="0"/>
              <a:t>本計畫係屬</a:t>
            </a:r>
            <a:r>
              <a:rPr lang="zh-TW" altLang="en-US" sz="1600" b="1" dirty="0">
                <a:solidFill>
                  <a:srgbClr val="FF0000"/>
                </a:solidFill>
              </a:rPr>
              <a:t>農業基礎設施建設</a:t>
            </a:r>
            <a:r>
              <a:rPr lang="zh-TW" altLang="en-US" sz="1600" dirty="0"/>
              <a:t>，係以</a:t>
            </a:r>
            <a:r>
              <a:rPr lang="zh-TW" altLang="en-US" sz="1600" b="1" dirty="0">
                <a:solidFill>
                  <a:srgbClr val="FF0000"/>
                </a:solidFill>
              </a:rPr>
              <a:t>老舊及毀損段具急迫性危險</a:t>
            </a:r>
            <a:r>
              <a:rPr lang="zh-TW" altLang="en-US" sz="1600" dirty="0"/>
              <a:t>之農地重劃區農水路為優先改善對象。</a:t>
            </a:r>
            <a:endParaRPr lang="en-US" altLang="zh-TW" sz="1600" dirty="0"/>
          </a:p>
          <a:p>
            <a:pPr marL="171450" lvl="1" indent="-171450" defTabSz="711200">
              <a:lnSpc>
                <a:spcPts val="2200"/>
              </a:lnSpc>
              <a:spcBef>
                <a:spcPct val="0"/>
              </a:spcBef>
              <a:spcAft>
                <a:spcPct val="15000"/>
              </a:spcAft>
              <a:buChar char="••"/>
            </a:pPr>
            <a:r>
              <a:rPr lang="en-US" altLang="zh-TW" sz="1600" dirty="0"/>
              <a:t>111</a:t>
            </a:r>
            <a:r>
              <a:rPr lang="zh-TW" altLang="en-US" sz="1600" dirty="0"/>
              <a:t>年度共計核定地方政府及農水署管理處辦理農地重劃區農水路改善，完成農路改善</a:t>
            </a:r>
            <a:r>
              <a:rPr lang="en-US" altLang="zh-TW" sz="1600" dirty="0"/>
              <a:t>217.2</a:t>
            </a:r>
            <a:r>
              <a:rPr lang="zh-TW" altLang="en-US" sz="1600" dirty="0"/>
              <a:t>公里及水路改善</a:t>
            </a:r>
            <a:r>
              <a:rPr lang="en-US" altLang="zh-TW" sz="1600" dirty="0"/>
              <a:t>84.5</a:t>
            </a:r>
            <a:r>
              <a:rPr lang="zh-TW" altLang="en-US" sz="1600" dirty="0"/>
              <a:t>公里，受益面積約為</a:t>
            </a:r>
            <a:r>
              <a:rPr lang="en-US" altLang="zh-TW" sz="1600" dirty="0"/>
              <a:t>6,541</a:t>
            </a:r>
            <a:r>
              <a:rPr lang="zh-TW" altLang="en-US" sz="1600" dirty="0"/>
              <a:t>公頃，受惠人數約為</a:t>
            </a:r>
            <a:r>
              <a:rPr lang="en-US" altLang="zh-TW" sz="1600" dirty="0"/>
              <a:t>19,016</a:t>
            </a:r>
            <a:r>
              <a:rPr lang="zh-TW" altLang="en-US" sz="1600" dirty="0"/>
              <a:t>人。</a:t>
            </a:r>
            <a:endParaRPr lang="en-US" altLang="zh-TW" sz="1600" dirty="0"/>
          </a:p>
        </p:txBody>
      </p:sp>
      <p:pic>
        <p:nvPicPr>
          <p:cNvPr id="12" name="圖片 11" descr="一張含有 文字, 草, 天空, 室外 的圖片&#10;&#10;自動產生的描述">
            <a:extLst>
              <a:ext uri="{FF2B5EF4-FFF2-40B4-BE49-F238E27FC236}">
                <a16:creationId xmlns:a16="http://schemas.microsoft.com/office/drawing/2014/main" id="{85DD6CDE-5A75-4CFB-A431-5A38DCA0349B}"/>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l="17147" t="13395" r="16314" b="19938"/>
          <a:stretch/>
        </p:blipFill>
        <p:spPr>
          <a:xfrm>
            <a:off x="8692067" y="4232441"/>
            <a:ext cx="2568410" cy="1930429"/>
          </a:xfrm>
          <a:prstGeom prst="rect">
            <a:avLst/>
          </a:prstGeom>
        </p:spPr>
      </p:pic>
      <p:sp>
        <p:nvSpPr>
          <p:cNvPr id="13" name="矩形 12">
            <a:extLst>
              <a:ext uri="{FF2B5EF4-FFF2-40B4-BE49-F238E27FC236}">
                <a16:creationId xmlns:a16="http://schemas.microsoft.com/office/drawing/2014/main" id="{BD6F612F-5759-4B5E-AD55-E2AA9758612C}"/>
              </a:ext>
            </a:extLst>
          </p:cNvPr>
          <p:cNvSpPr/>
          <p:nvPr/>
        </p:nvSpPr>
        <p:spPr>
          <a:xfrm>
            <a:off x="5958385" y="6162871"/>
            <a:ext cx="5302092" cy="290465"/>
          </a:xfrm>
          <a:prstGeom prst="rect">
            <a:avLst/>
          </a:prstGeom>
          <a:noFill/>
          <a:effectLst>
            <a:glow rad="101600">
              <a:schemeClr val="accent1">
                <a:alpha val="60000"/>
              </a:schemeClr>
            </a:glow>
          </a:effectLst>
        </p:spPr>
        <p:txBody>
          <a:bodyPr wrap="square" lIns="74295" tIns="37148" rIns="74295" bIns="37148">
            <a:spAutoFit/>
          </a:bodyPr>
          <a:lstStyle/>
          <a:p>
            <a:pPr algn="ct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南投縣</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a:t>
            </a: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新光重劃區新光段</a:t>
            </a:r>
            <a:r>
              <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1180</a:t>
            </a:r>
            <a:r>
              <a:rPr lang="zh-TW" altLang="en-US"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地號農路改善工程</a:t>
            </a:r>
            <a:endParaRPr lang="en-US" altLang="zh-TW" sz="1400" b="1" dirty="0">
              <a:ln w="10160">
                <a:noFill/>
                <a:prstDash val="solid"/>
              </a:ln>
              <a:effectLst>
                <a:glow rad="127000">
                  <a:schemeClr val="bg1"/>
                </a:glow>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endParaRPr>
          </a:p>
        </p:txBody>
      </p:sp>
      <p:pic>
        <p:nvPicPr>
          <p:cNvPr id="15" name="圖片 14">
            <a:extLst>
              <a:ext uri="{FF2B5EF4-FFF2-40B4-BE49-F238E27FC236}">
                <a16:creationId xmlns:a16="http://schemas.microsoft.com/office/drawing/2014/main" id="{71C163B1-6C9A-4CC5-9F0F-F56EE5D08A1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8978" r="13517" b="32350"/>
          <a:stretch/>
        </p:blipFill>
        <p:spPr>
          <a:xfrm>
            <a:off x="5958385" y="4232441"/>
            <a:ext cx="2568410" cy="1930429"/>
          </a:xfrm>
          <a:prstGeom prst="rect">
            <a:avLst/>
          </a:prstGeom>
        </p:spPr>
      </p:pic>
      <p:sp>
        <p:nvSpPr>
          <p:cNvPr id="19" name="矩形 18">
            <a:extLst>
              <a:ext uri="{FF2B5EF4-FFF2-40B4-BE49-F238E27FC236}">
                <a16:creationId xmlns:a16="http://schemas.microsoft.com/office/drawing/2014/main" id="{167D99C1-42B0-43D8-BF1D-2A433AA1D503}"/>
              </a:ext>
            </a:extLst>
          </p:cNvPr>
          <p:cNvSpPr/>
          <p:nvPr/>
        </p:nvSpPr>
        <p:spPr>
          <a:xfrm>
            <a:off x="5958385" y="3915193"/>
            <a:ext cx="2568410" cy="307777"/>
          </a:xfrm>
          <a:prstGeom prst="rect">
            <a:avLst/>
          </a:prstGeom>
        </p:spPr>
        <p:txBody>
          <a:bodyPr wrap="square">
            <a:spAutoFit/>
          </a:bodyPr>
          <a:lstStyle/>
          <a:p>
            <a:pPr algn="ctr"/>
            <a:r>
              <a:rPr lang="zh-TW" altLang="en-US" sz="1400" b="1" dirty="0">
                <a:solidFill>
                  <a:srgbClr val="0000FF"/>
                </a:solidFill>
              </a:rPr>
              <a:t>施工前</a:t>
            </a:r>
          </a:p>
        </p:txBody>
      </p:sp>
      <p:sp>
        <p:nvSpPr>
          <p:cNvPr id="20" name="矩形 19">
            <a:extLst>
              <a:ext uri="{FF2B5EF4-FFF2-40B4-BE49-F238E27FC236}">
                <a16:creationId xmlns:a16="http://schemas.microsoft.com/office/drawing/2014/main" id="{143DDCEA-C209-47AC-9DAB-81F4DA3CFBEC}"/>
              </a:ext>
            </a:extLst>
          </p:cNvPr>
          <p:cNvSpPr/>
          <p:nvPr/>
        </p:nvSpPr>
        <p:spPr>
          <a:xfrm>
            <a:off x="8692067" y="3915193"/>
            <a:ext cx="2568410" cy="307777"/>
          </a:xfrm>
          <a:prstGeom prst="rect">
            <a:avLst/>
          </a:prstGeom>
        </p:spPr>
        <p:txBody>
          <a:bodyPr wrap="square">
            <a:spAutoFit/>
          </a:bodyPr>
          <a:lstStyle/>
          <a:p>
            <a:pPr algn="ctr"/>
            <a:r>
              <a:rPr lang="zh-TW" altLang="en-US" sz="1400" b="1" dirty="0">
                <a:solidFill>
                  <a:srgbClr val="0000FF"/>
                </a:solidFill>
              </a:rPr>
              <a:t>施工後</a:t>
            </a:r>
          </a:p>
        </p:txBody>
      </p:sp>
    </p:spTree>
    <p:extLst>
      <p:ext uri="{BB962C8B-B14F-4D97-AF65-F5344CB8AC3E}">
        <p14:creationId xmlns:p14="http://schemas.microsoft.com/office/powerpoint/2010/main" val="143374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1">
            <a:extLst>
              <a:ext uri="{FF2B5EF4-FFF2-40B4-BE49-F238E27FC236}">
                <a16:creationId xmlns:a16="http://schemas.microsoft.com/office/drawing/2014/main" id="{D6D8C686-0055-45D6-8289-0E8343B314F3}"/>
              </a:ext>
            </a:extLst>
          </p:cNvPr>
          <p:cNvSpPr txBox="1">
            <a:spLocks/>
          </p:cNvSpPr>
          <p:nvPr/>
        </p:nvSpPr>
        <p:spPr>
          <a:xfrm>
            <a:off x="1271464" y="297892"/>
            <a:ext cx="3528392"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擴大灌溉服務</a:t>
            </a:r>
            <a:endParaRPr lang="zh-TW" altLang="en-US" sz="4000" b="1" dirty="0">
              <a:solidFill>
                <a:prstClr val="black">
                  <a:lumMod val="75000"/>
                  <a:lumOff val="25000"/>
                </a:prstClr>
              </a:solidFill>
              <a:latin typeface="微軟正黑體" panose="020B0604030504040204" pitchFamily="34" charset="-120"/>
              <a:ea typeface="微軟正黑體" panose="020B0604030504040204" pitchFamily="34" charset="-120"/>
              <a:cs typeface="Calibri" panose="020F0502020204030204" pitchFamily="34" charset="0"/>
            </a:endParaRPr>
          </a:p>
        </p:txBody>
      </p:sp>
      <p:pic>
        <p:nvPicPr>
          <p:cNvPr id="13" name="圖片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25240" y="1362826"/>
            <a:ext cx="2939312" cy="1990191"/>
          </a:xfrm>
          <a:prstGeom prst="rect">
            <a:avLst/>
          </a:prstGeom>
        </p:spPr>
      </p:pic>
      <p:pic>
        <p:nvPicPr>
          <p:cNvPr id="14" name="圖片 13">
            <a:extLst>
              <a:ext uri="{FF2B5EF4-FFF2-40B4-BE49-F238E27FC236}">
                <a16:creationId xmlns:a16="http://schemas.microsoft.com/office/drawing/2014/main" id="{0FCD4941-B407-4DEB-A54F-339040A0C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0624" y="4241868"/>
            <a:ext cx="1876675" cy="1271296"/>
          </a:xfrm>
          <a:prstGeom prst="rect">
            <a:avLst/>
          </a:prstGeom>
        </p:spPr>
      </p:pic>
      <p:sp>
        <p:nvSpPr>
          <p:cNvPr id="15" name="文字方塊 14">
            <a:extLst>
              <a:ext uri="{FF2B5EF4-FFF2-40B4-BE49-F238E27FC236}">
                <a16:creationId xmlns:a16="http://schemas.microsoft.com/office/drawing/2014/main" id="{B00F72D4-70BB-4E6C-B8C5-A80ACDEFCC6C}"/>
              </a:ext>
            </a:extLst>
          </p:cNvPr>
          <p:cNvSpPr txBox="1"/>
          <p:nvPr/>
        </p:nvSpPr>
        <p:spPr>
          <a:xfrm>
            <a:off x="7615395" y="5448826"/>
            <a:ext cx="3376716" cy="707886"/>
          </a:xfrm>
          <a:prstGeom prst="rect">
            <a:avLst/>
          </a:prstGeom>
          <a:noFill/>
        </p:spPr>
        <p:txBody>
          <a:bodyPr wrap="square" rtlCol="0">
            <a:spAutoFit/>
          </a:bodyPr>
          <a:lstStyle/>
          <a:p>
            <a:pPr algn="ctr" defTabSz="457189"/>
            <a:r>
              <a:rPr lang="zh-TW" altLang="en-US"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rPr>
              <a:t>若無農田水利設施</a:t>
            </a:r>
            <a:endParaRPr lang="en-US" altLang="zh-TW"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endParaRPr>
          </a:p>
          <a:p>
            <a:pPr algn="ctr" defTabSz="457189"/>
            <a:r>
              <a:rPr lang="zh-TW" altLang="en-US"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rPr>
              <a:t>則多數降雨將直接川流入海</a:t>
            </a:r>
            <a:endParaRPr lang="en-US" altLang="zh-TW"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endParaRPr>
          </a:p>
        </p:txBody>
      </p:sp>
      <p:pic>
        <p:nvPicPr>
          <p:cNvPr id="16" name="圖形 11" descr="箭號: 順時針曲線 以實心填滿">
            <a:extLst>
              <a:ext uri="{FF2B5EF4-FFF2-40B4-BE49-F238E27FC236}">
                <a16:creationId xmlns:a16="http://schemas.microsoft.com/office/drawing/2014/main" id="{3D5AA2E1-30F5-4A0B-BF55-E7AB3653A10F}"/>
              </a:ext>
            </a:extLst>
          </p:cNvPr>
          <p:cNvPicPr>
            <a:picLocks noChangeAspect="1"/>
          </p:cNvPicPr>
          <p:nvPr/>
        </p:nvPicPr>
        <p:blipFill>
          <a:blip r:embed="rId5"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766410" flipH="1">
            <a:off x="9594897" y="3573654"/>
            <a:ext cx="871451" cy="964129"/>
          </a:xfrm>
          <a:prstGeom prst="rect">
            <a:avLst/>
          </a:prstGeom>
        </p:spPr>
      </p:pic>
      <p:sp>
        <p:nvSpPr>
          <p:cNvPr id="25" name="文字方塊 24">
            <a:extLst>
              <a:ext uri="{FF2B5EF4-FFF2-40B4-BE49-F238E27FC236}">
                <a16:creationId xmlns:a16="http://schemas.microsoft.com/office/drawing/2014/main" id="{78CA49B1-C753-483D-8789-62B2633E1B22}"/>
              </a:ext>
            </a:extLst>
          </p:cNvPr>
          <p:cNvSpPr txBox="1"/>
          <p:nvPr/>
        </p:nvSpPr>
        <p:spPr>
          <a:xfrm>
            <a:off x="8219099" y="3263076"/>
            <a:ext cx="2579727" cy="400110"/>
          </a:xfrm>
          <a:prstGeom prst="rect">
            <a:avLst/>
          </a:prstGeom>
          <a:noFill/>
        </p:spPr>
        <p:txBody>
          <a:bodyPr wrap="square" rtlCol="0">
            <a:spAutoFit/>
          </a:bodyPr>
          <a:lstStyle/>
          <a:p>
            <a:pPr algn="ctr" defTabSz="457189"/>
            <a:r>
              <a:rPr lang="zh-TW" altLang="en-US"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rPr>
              <a:t>適當的農田水利建設</a:t>
            </a:r>
            <a:endParaRPr lang="en-US" altLang="zh-TW" sz="2000" b="1" dirty="0">
              <a:solidFill>
                <a:srgbClr val="B0AD84"/>
              </a:solidFill>
              <a:effectLst>
                <a:glow rad="101600">
                  <a:prstClr val="white"/>
                </a:glow>
              </a:effectLst>
              <a:latin typeface="微軟正黑體" panose="020B0604030504040204" pitchFamily="34" charset="-120"/>
              <a:ea typeface="微軟正黑體" panose="020B0604030504040204" pitchFamily="34" charset="-120"/>
            </a:endParaRPr>
          </a:p>
        </p:txBody>
      </p:sp>
      <p:sp>
        <p:nvSpPr>
          <p:cNvPr id="26" name="Slide Number Placeholder 5">
            <a:extLst>
              <a:ext uri="{FF2B5EF4-FFF2-40B4-BE49-F238E27FC236}">
                <a16:creationId xmlns:a16="http://schemas.microsoft.com/office/drawing/2014/main" id="{CB771323-7097-4D87-9936-E43E76551995}"/>
              </a:ext>
            </a:extLst>
          </p:cNvPr>
          <p:cNvSpPr txBox="1">
            <a:spLocks/>
          </p:cNvSpPr>
          <p:nvPr/>
        </p:nvSpPr>
        <p:spPr>
          <a:xfrm>
            <a:off x="13751128" y="6835417"/>
            <a:ext cx="1502351" cy="2666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9"/>
            <a:r>
              <a:rPr lang="en-US" altLang="zh-TW" b="1" dirty="0">
                <a:solidFill>
                  <a:prstClr val="black">
                    <a:lumMod val="75000"/>
                    <a:lumOff val="25000"/>
                  </a:prstClr>
                </a:solidFill>
                <a:latin typeface="微軟正黑體" panose="020B0604030504040204" pitchFamily="34" charset="-120"/>
                <a:ea typeface="微軟正黑體" panose="020B0604030504040204" pitchFamily="34" charset="-120"/>
              </a:rPr>
              <a:t>5</a:t>
            </a:r>
            <a:endParaRPr lang="zh-TW" altLang="en-US"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28" name="箭號: 向右 7">
            <a:extLst>
              <a:ext uri="{FF2B5EF4-FFF2-40B4-BE49-F238E27FC236}">
                <a16:creationId xmlns:a16="http://schemas.microsoft.com/office/drawing/2014/main" id="{3F7D2741-C7C7-4318-A92D-F3888017D7AE}"/>
              </a:ext>
            </a:extLst>
          </p:cNvPr>
          <p:cNvSpPr/>
          <p:nvPr/>
        </p:nvSpPr>
        <p:spPr>
          <a:xfrm>
            <a:off x="1127448" y="1294093"/>
            <a:ext cx="3757016" cy="620537"/>
          </a:xfrm>
          <a:prstGeom prst="rightArrow">
            <a:avLst>
              <a:gd name="adj1" fmla="val 100000"/>
              <a:gd name="adj2" fmla="val 0"/>
            </a:avLst>
          </a:prstGeom>
          <a:noFill/>
          <a:ln>
            <a:noFill/>
          </a:ln>
          <a:effectLst/>
        </p:spPr>
        <p:txBody>
          <a:bodyPr rtlCol="0" anchor="t" anchorCtr="0"/>
          <a:lstStyle/>
          <a:p>
            <a:pPr marL="503082" lvl="1" indent="-400982" defTabSz="1496996">
              <a:lnSpc>
                <a:spcPts val="3508"/>
              </a:lnSpc>
              <a:spcBef>
                <a:spcPts val="703"/>
              </a:spcBef>
              <a:buClr>
                <a:srgbClr val="FFC000">
                  <a:lumMod val="50000"/>
                </a:srgbClr>
              </a:buClr>
              <a:buFont typeface="Wingdings" panose="05000000000000000000" pitchFamily="2" charset="2"/>
              <a:buChar char="l"/>
              <a:defRPr/>
            </a:pPr>
            <a:r>
              <a:rPr lang="zh-TW" altLang="en-US" sz="2400" b="1" kern="0" dirty="0">
                <a:solidFill>
                  <a:srgbClr val="FFC000">
                    <a:lumMod val="50000"/>
                  </a:srgbClr>
                </a:solidFill>
                <a:latin typeface="微軟正黑體" panose="020B0604030504040204" pitchFamily="34" charset="-120"/>
                <a:ea typeface="微軟正黑體" panose="020B0604030504040204" pitchFamily="34" charset="-120"/>
              </a:rPr>
              <a:t>山高坡陡流急</a:t>
            </a:r>
          </a:p>
        </p:txBody>
      </p:sp>
      <p:sp>
        <p:nvSpPr>
          <p:cNvPr id="29" name="箭號: 向右 7">
            <a:extLst>
              <a:ext uri="{FF2B5EF4-FFF2-40B4-BE49-F238E27FC236}">
                <a16:creationId xmlns:a16="http://schemas.microsoft.com/office/drawing/2014/main" id="{D5FBC69F-227C-4482-9785-E12FFAC405E9}"/>
              </a:ext>
            </a:extLst>
          </p:cNvPr>
          <p:cNvSpPr/>
          <p:nvPr/>
        </p:nvSpPr>
        <p:spPr>
          <a:xfrm>
            <a:off x="1557252" y="1720841"/>
            <a:ext cx="5722688" cy="1013623"/>
          </a:xfrm>
          <a:prstGeom prst="rightArrow">
            <a:avLst>
              <a:gd name="adj1" fmla="val 100000"/>
              <a:gd name="adj2" fmla="val 0"/>
            </a:avLst>
          </a:prstGeom>
          <a:noFill/>
          <a:ln>
            <a:noFill/>
          </a:ln>
          <a:effectLst/>
        </p:spPr>
        <p:txBody>
          <a:bodyPr rtlCol="0" anchor="t" anchorCtr="0"/>
          <a:lstStyle/>
          <a:p>
            <a:pPr marL="87310" lvl="1" algn="just" defTabSz="1280128" hangingPunct="0">
              <a:lnSpc>
                <a:spcPts val="3000"/>
              </a:lnSpc>
              <a:spcBef>
                <a:spcPts val="600"/>
              </a:spcBef>
              <a:buClr>
                <a:srgbClr val="1F497D"/>
              </a:buClr>
            </a:pP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臺灣山高、坡陡、流急，約有</a:t>
            </a:r>
            <a:r>
              <a:rPr lang="en-US" altLang="zh-TW" sz="2000" b="1" kern="0" dirty="0">
                <a:solidFill>
                  <a:prstClr val="black">
                    <a:lumMod val="65000"/>
                    <a:lumOff val="35000"/>
                  </a:prstClr>
                </a:solidFill>
                <a:latin typeface="微軟正黑體" panose="020B0604030504040204" pitchFamily="34" charset="-120"/>
                <a:ea typeface="微軟正黑體" panose="020B0604030504040204" pitchFamily="34" charset="-120"/>
              </a:rPr>
              <a:t>80%</a:t>
            </a: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的水直流入海，宜盡力把水留住利用及涵養水源</a:t>
            </a:r>
          </a:p>
        </p:txBody>
      </p:sp>
      <p:sp>
        <p:nvSpPr>
          <p:cNvPr id="30" name="箭號: 向右 7">
            <a:extLst>
              <a:ext uri="{FF2B5EF4-FFF2-40B4-BE49-F238E27FC236}">
                <a16:creationId xmlns:a16="http://schemas.microsoft.com/office/drawing/2014/main" id="{3107426B-2CC1-4508-BE2E-D64B8D3BD174}"/>
              </a:ext>
            </a:extLst>
          </p:cNvPr>
          <p:cNvSpPr/>
          <p:nvPr/>
        </p:nvSpPr>
        <p:spPr>
          <a:xfrm>
            <a:off x="1557254" y="3290673"/>
            <a:ext cx="5722687" cy="835292"/>
          </a:xfrm>
          <a:prstGeom prst="rightArrow">
            <a:avLst>
              <a:gd name="adj1" fmla="val 100000"/>
              <a:gd name="adj2" fmla="val 0"/>
            </a:avLst>
          </a:prstGeom>
          <a:noFill/>
          <a:ln>
            <a:noFill/>
          </a:ln>
          <a:effectLst/>
        </p:spPr>
        <p:txBody>
          <a:bodyPr rtlCol="0" anchor="t" anchorCtr="0"/>
          <a:lstStyle/>
          <a:p>
            <a:pPr marL="87310" lvl="1" algn="dist" defTabSz="1280128">
              <a:lnSpc>
                <a:spcPts val="3000"/>
              </a:lnSpc>
              <a:spcBef>
                <a:spcPts val="600"/>
              </a:spcBef>
              <a:buClr>
                <a:srgbClr val="1F497D"/>
              </a:buClr>
            </a:pPr>
            <a:r>
              <a:rPr lang="en-US" altLang="zh-TW" sz="2000" b="1" kern="0" dirty="0">
                <a:solidFill>
                  <a:prstClr val="black">
                    <a:lumMod val="65000"/>
                    <a:lumOff val="35000"/>
                  </a:prstClr>
                </a:solidFill>
                <a:latin typeface="微軟正黑體" panose="020B0604030504040204" pitchFamily="34" charset="-120"/>
                <a:ea typeface="微軟正黑體" panose="020B0604030504040204" pitchFamily="34" charset="-120"/>
              </a:rPr>
              <a:t>109</a:t>
            </a: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年</a:t>
            </a:r>
            <a:r>
              <a:rPr lang="en-US" altLang="zh-TW" sz="2000" b="1" kern="0" dirty="0">
                <a:solidFill>
                  <a:prstClr val="black">
                    <a:lumMod val="65000"/>
                    <a:lumOff val="35000"/>
                  </a:prstClr>
                </a:solidFill>
                <a:latin typeface="微軟正黑體" panose="020B0604030504040204" pitchFamily="34" charset="-120"/>
                <a:ea typeface="微軟正黑體" panose="020B0604030504040204" pitchFamily="34" charset="-120"/>
              </a:rPr>
              <a:t>10</a:t>
            </a: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月以前，農田水利會屬人民團體且採會員制，故僅灌區內</a:t>
            </a:r>
            <a:r>
              <a:rPr lang="en-US" altLang="zh-TW" sz="2000" b="1" kern="0" dirty="0">
                <a:solidFill>
                  <a:prstClr val="black">
                    <a:lumMod val="65000"/>
                    <a:lumOff val="35000"/>
                  </a:prstClr>
                </a:solidFill>
                <a:latin typeface="微軟正黑體" panose="020B0604030504040204" pitchFamily="34" charset="-120"/>
                <a:ea typeface="微軟正黑體" panose="020B0604030504040204" pitchFamily="34" charset="-120"/>
              </a:rPr>
              <a:t>31</a:t>
            </a: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萬公頃農民可享有灌溉服務</a:t>
            </a:r>
          </a:p>
        </p:txBody>
      </p:sp>
      <p:sp>
        <p:nvSpPr>
          <p:cNvPr id="31" name="箭號: 向右 7">
            <a:extLst>
              <a:ext uri="{FF2B5EF4-FFF2-40B4-BE49-F238E27FC236}">
                <a16:creationId xmlns:a16="http://schemas.microsoft.com/office/drawing/2014/main" id="{096D689C-F46B-4D01-899F-CD34BAF0C0AD}"/>
              </a:ext>
            </a:extLst>
          </p:cNvPr>
          <p:cNvSpPr/>
          <p:nvPr/>
        </p:nvSpPr>
        <p:spPr>
          <a:xfrm>
            <a:off x="1127448" y="2836840"/>
            <a:ext cx="6006787" cy="620537"/>
          </a:xfrm>
          <a:prstGeom prst="rightArrow">
            <a:avLst>
              <a:gd name="adj1" fmla="val 100000"/>
              <a:gd name="adj2" fmla="val 0"/>
            </a:avLst>
          </a:prstGeom>
          <a:noFill/>
          <a:ln>
            <a:noFill/>
          </a:ln>
          <a:effectLst/>
        </p:spPr>
        <p:txBody>
          <a:bodyPr rtlCol="0" anchor="t" anchorCtr="0"/>
          <a:lstStyle/>
          <a:p>
            <a:pPr marL="503082" lvl="1" indent="-400982" defTabSz="1496996">
              <a:lnSpc>
                <a:spcPts val="3508"/>
              </a:lnSpc>
              <a:spcBef>
                <a:spcPts val="703"/>
              </a:spcBef>
              <a:buClr>
                <a:srgbClr val="FFC000">
                  <a:lumMod val="50000"/>
                </a:srgbClr>
              </a:buClr>
              <a:buFont typeface="Wingdings" panose="05000000000000000000" pitchFamily="2" charset="2"/>
              <a:buChar char="l"/>
              <a:defRPr/>
            </a:pPr>
            <a:r>
              <a:rPr lang="zh-TW" altLang="en-US" sz="2400" b="1" kern="0" dirty="0">
                <a:solidFill>
                  <a:srgbClr val="FFC000">
                    <a:lumMod val="50000"/>
                  </a:srgbClr>
                </a:solidFill>
                <a:latin typeface="微軟正黑體" panose="020B0604030504040204" pitchFamily="34" charset="-120"/>
                <a:ea typeface="微軟正黑體" panose="020B0604030504040204" pitchFamily="34" charset="-120"/>
              </a:rPr>
              <a:t>以往只把水引到農田水利會灌區</a:t>
            </a:r>
          </a:p>
        </p:txBody>
      </p:sp>
      <p:sp>
        <p:nvSpPr>
          <p:cNvPr id="32" name="箭號: 向右 7">
            <a:extLst>
              <a:ext uri="{FF2B5EF4-FFF2-40B4-BE49-F238E27FC236}">
                <a16:creationId xmlns:a16="http://schemas.microsoft.com/office/drawing/2014/main" id="{DFAE88CD-D3E4-46CC-BF6B-08AED35FF6E0}"/>
              </a:ext>
            </a:extLst>
          </p:cNvPr>
          <p:cNvSpPr/>
          <p:nvPr/>
        </p:nvSpPr>
        <p:spPr>
          <a:xfrm>
            <a:off x="1127450" y="4505578"/>
            <a:ext cx="4404197" cy="620537"/>
          </a:xfrm>
          <a:prstGeom prst="rightArrow">
            <a:avLst>
              <a:gd name="adj1" fmla="val 100000"/>
              <a:gd name="adj2" fmla="val 0"/>
            </a:avLst>
          </a:prstGeom>
          <a:noFill/>
          <a:ln>
            <a:noFill/>
          </a:ln>
          <a:effectLst/>
        </p:spPr>
        <p:txBody>
          <a:bodyPr rtlCol="0" anchor="t" anchorCtr="0"/>
          <a:lstStyle/>
          <a:p>
            <a:pPr marL="503082" lvl="1" indent="-400982" defTabSz="1496996">
              <a:lnSpc>
                <a:spcPts val="3508"/>
              </a:lnSpc>
              <a:spcBef>
                <a:spcPts val="703"/>
              </a:spcBef>
              <a:buClr>
                <a:srgbClr val="FFC000">
                  <a:lumMod val="50000"/>
                </a:srgbClr>
              </a:buClr>
              <a:buFont typeface="Wingdings" panose="05000000000000000000" pitchFamily="2" charset="2"/>
              <a:buChar char="l"/>
              <a:defRPr/>
            </a:pPr>
            <a:r>
              <a:rPr lang="zh-TW" altLang="en-US" sz="2400" b="1" kern="0" dirty="0">
                <a:solidFill>
                  <a:srgbClr val="FFC000">
                    <a:lumMod val="50000"/>
                  </a:srgbClr>
                </a:solidFill>
                <a:latin typeface="微軟正黑體" panose="020B0604030504040204" pitchFamily="34" charset="-120"/>
                <a:ea typeface="微軟正黑體" panose="020B0604030504040204" pitchFamily="34" charset="-120"/>
              </a:rPr>
              <a:t>灌區外農民無水之苦</a:t>
            </a:r>
          </a:p>
        </p:txBody>
      </p:sp>
      <p:sp>
        <p:nvSpPr>
          <p:cNvPr id="33" name="箭號: 向右 7">
            <a:extLst>
              <a:ext uri="{FF2B5EF4-FFF2-40B4-BE49-F238E27FC236}">
                <a16:creationId xmlns:a16="http://schemas.microsoft.com/office/drawing/2014/main" id="{398C16D8-EDD8-41D7-B614-5FAFC513EFE0}"/>
              </a:ext>
            </a:extLst>
          </p:cNvPr>
          <p:cNvSpPr/>
          <p:nvPr/>
        </p:nvSpPr>
        <p:spPr>
          <a:xfrm>
            <a:off x="1537085" y="4937529"/>
            <a:ext cx="5749088" cy="1013623"/>
          </a:xfrm>
          <a:prstGeom prst="rightArrow">
            <a:avLst>
              <a:gd name="adj1" fmla="val 100000"/>
              <a:gd name="adj2" fmla="val 0"/>
            </a:avLst>
          </a:prstGeom>
          <a:noFill/>
          <a:ln>
            <a:noFill/>
          </a:ln>
          <a:effectLst/>
        </p:spPr>
        <p:txBody>
          <a:bodyPr rtlCol="0" anchor="t" anchorCtr="0"/>
          <a:lstStyle/>
          <a:p>
            <a:pPr marL="87310" lvl="1" algn="just" defTabSz="1280128">
              <a:lnSpc>
                <a:spcPts val="3000"/>
              </a:lnSpc>
              <a:spcBef>
                <a:spcPts val="600"/>
              </a:spcBef>
              <a:buClr>
                <a:srgbClr val="1F497D"/>
              </a:buClr>
            </a:pPr>
            <a:r>
              <a:rPr lang="zh-TW" altLang="en-US" sz="2000" b="1" kern="0" dirty="0">
                <a:solidFill>
                  <a:prstClr val="black">
                    <a:lumMod val="65000"/>
                    <a:lumOff val="35000"/>
                  </a:prstClr>
                </a:solidFill>
                <a:latin typeface="微軟正黑體" panose="020B0604030504040204" pitchFamily="34" charset="-120"/>
                <a:ea typeface="微軟正黑體" panose="020B0604030504040204" pitchFamily="34" charset="-120"/>
              </a:rPr>
              <a:t>灌區外農民長期飽受無灌溉水之苦，只要政府提供灌溉用水，農民必將深深有感</a:t>
            </a:r>
          </a:p>
        </p:txBody>
      </p:sp>
      <p:sp>
        <p:nvSpPr>
          <p:cNvPr id="2" name="投影片編號版面配置區 1"/>
          <p:cNvSpPr>
            <a:spLocks noGrp="1"/>
          </p:cNvSpPr>
          <p:nvPr>
            <p:ph type="sldNum" sz="quarter" idx="12"/>
          </p:nvPr>
        </p:nvSpPr>
        <p:spPr/>
        <p:txBody>
          <a:bodyPr/>
          <a:lstStyle/>
          <a:p>
            <a:pPr defTabSz="457189"/>
            <a:fld id="{60FC3D08-26B9-4925-B3FF-91DF32156DE5}" type="slidenum">
              <a:rPr lang="zh-TW" altLang="en-US" sz="1800">
                <a:solidFill>
                  <a:prstClr val="black">
                    <a:tint val="75000"/>
                  </a:prstClr>
                </a:solidFill>
                <a:latin typeface="微軟正黑體" panose="020B0604030504040204" pitchFamily="34" charset="-120"/>
                <a:ea typeface="微軟正黑體" panose="020B0604030504040204" pitchFamily="34" charset="-120"/>
              </a:rPr>
              <a:pPr defTabSz="457189"/>
              <a:t>12</a:t>
            </a:fld>
            <a:endParaRPr lang="zh-TW" altLang="en-US" sz="1800" dirty="0">
              <a:solidFill>
                <a:prstClr val="black">
                  <a:tint val="75000"/>
                </a:prst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88029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B9190F1D-71B8-4C15-85EA-FC89D50AA515}"/>
              </a:ext>
            </a:extLst>
          </p:cNvPr>
          <p:cNvSpPr/>
          <p:nvPr/>
        </p:nvSpPr>
        <p:spPr>
          <a:xfrm>
            <a:off x="3590122" y="3935879"/>
            <a:ext cx="7540327" cy="1332000"/>
          </a:xfrm>
          <a:prstGeom prst="rect">
            <a:avLst/>
          </a:prstGeom>
          <a:solidFill>
            <a:srgbClr val="D2CB6C">
              <a:lumMod val="40000"/>
              <a:lumOff val="60000"/>
            </a:srgbClr>
          </a:solidFill>
          <a:ln w="25400" cap="flat" cmpd="sng" algn="ctr">
            <a:noFill/>
            <a:prstDash val="solid"/>
          </a:ln>
          <a:effectLst/>
        </p:spPr>
        <p:txBody>
          <a:bodyPr rtlCol="0" anchor="ctr"/>
          <a:lstStyle/>
          <a:p>
            <a:pPr algn="ctr" defTabSz="911228">
              <a:defRPr/>
            </a:pPr>
            <a:endParaRPr lang="zh-TW" altLang="en-US" sz="2149" kern="0">
              <a:solidFill>
                <a:srgbClr val="FFFFFF"/>
              </a:solidFill>
              <a:latin typeface="微軟正黑體" panose="020B0604030504040204" pitchFamily="34" charset="-120"/>
              <a:ea typeface="微軟正黑體" panose="020B0604030504040204" pitchFamily="34" charset="-120"/>
            </a:endParaRPr>
          </a:p>
        </p:txBody>
      </p:sp>
      <p:sp>
        <p:nvSpPr>
          <p:cNvPr id="12" name="Shape 526">
            <a:extLst>
              <a:ext uri="{FF2B5EF4-FFF2-40B4-BE49-F238E27FC236}">
                <a16:creationId xmlns:a16="http://schemas.microsoft.com/office/drawing/2014/main" id="{5A850993-FF92-443D-8221-B8FF6D384F32}"/>
              </a:ext>
            </a:extLst>
          </p:cNvPr>
          <p:cNvSpPr>
            <a:spLocks noChangeAspect="1"/>
          </p:cNvSpPr>
          <p:nvPr/>
        </p:nvSpPr>
        <p:spPr bwMode="auto">
          <a:xfrm>
            <a:off x="2945854" y="3978568"/>
            <a:ext cx="1261071" cy="1260000"/>
          </a:xfrm>
          <a:prstGeom prst="ellipse">
            <a:avLst/>
          </a:prstGeom>
          <a:solidFill>
            <a:srgbClr val="DCD830"/>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zh-TW" altLang="en-US" sz="2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a:xfrm>
            <a:off x="9840416" y="6492876"/>
            <a:ext cx="2057400" cy="365125"/>
          </a:xfrm>
        </p:spPr>
        <p:txBody>
          <a:bodyPr/>
          <a:lstStyle/>
          <a:p>
            <a:pPr defTabSz="457189"/>
            <a:fld id="{60FC3D08-26B9-4925-B3FF-91DF32156DE5}" type="slidenum">
              <a:rPr lang="zh-TW" altLang="en-US">
                <a:solidFill>
                  <a:prstClr val="black">
                    <a:tint val="75000"/>
                  </a:prstClr>
                </a:solidFill>
              </a:rPr>
              <a:pPr defTabSz="457189"/>
              <a:t>13</a:t>
            </a:fld>
            <a:endParaRPr lang="zh-TW" altLang="en-US" dirty="0">
              <a:solidFill>
                <a:prstClr val="black">
                  <a:tint val="75000"/>
                </a:prstClr>
              </a:solidFill>
            </a:endParaRPr>
          </a:p>
        </p:txBody>
      </p:sp>
      <p:sp>
        <p:nvSpPr>
          <p:cNvPr id="4" name="矩形 3">
            <a:extLst>
              <a:ext uri="{FF2B5EF4-FFF2-40B4-BE49-F238E27FC236}">
                <a16:creationId xmlns:a16="http://schemas.microsoft.com/office/drawing/2014/main" id="{9958955B-D577-467A-B451-596644CD39A5}"/>
              </a:ext>
            </a:extLst>
          </p:cNvPr>
          <p:cNvSpPr/>
          <p:nvPr/>
        </p:nvSpPr>
        <p:spPr>
          <a:xfrm>
            <a:off x="3588657" y="1075587"/>
            <a:ext cx="7547905" cy="1332000"/>
          </a:xfrm>
          <a:prstGeom prst="rect">
            <a:avLst/>
          </a:prstGeom>
          <a:solidFill>
            <a:srgbClr val="D5D3BD"/>
          </a:solidFill>
          <a:ln w="25400" cap="flat" cmpd="sng" algn="ctr">
            <a:noFill/>
            <a:prstDash val="solid"/>
          </a:ln>
          <a:effectLst/>
        </p:spPr>
        <p:txBody>
          <a:bodyPr lIns="91120" tIns="45560" rIns="91120" bIns="45560" rtlCol="0" anchor="ctr"/>
          <a:lstStyle/>
          <a:p>
            <a:pPr algn="ctr" defTabSz="911228">
              <a:defRPr/>
            </a:pPr>
            <a:endParaRPr lang="zh-TW" altLang="en-US" sz="2149" kern="0" dirty="0">
              <a:solidFill>
                <a:srgbClr val="FFFFFF"/>
              </a:solidFill>
              <a:latin typeface="微軟正黑體" panose="020B0604030504040204" pitchFamily="34" charset="-120"/>
              <a:ea typeface="微軟正黑體" panose="020B0604030504040204" pitchFamily="34" charset="-120"/>
            </a:endParaRPr>
          </a:p>
        </p:txBody>
      </p:sp>
      <p:sp>
        <p:nvSpPr>
          <p:cNvPr id="5" name="Shape 526">
            <a:extLst>
              <a:ext uri="{FF2B5EF4-FFF2-40B4-BE49-F238E27FC236}">
                <a16:creationId xmlns:a16="http://schemas.microsoft.com/office/drawing/2014/main" id="{0150C94E-80D2-4C43-B7DB-9979AD18D323}"/>
              </a:ext>
            </a:extLst>
          </p:cNvPr>
          <p:cNvSpPr>
            <a:spLocks noChangeAspect="1"/>
          </p:cNvSpPr>
          <p:nvPr/>
        </p:nvSpPr>
        <p:spPr bwMode="auto">
          <a:xfrm>
            <a:off x="2929294" y="1098468"/>
            <a:ext cx="1292308" cy="1260000"/>
          </a:xfrm>
          <a:prstGeom prst="ellipse">
            <a:avLst/>
          </a:prstGeom>
          <a:solidFill>
            <a:srgbClr val="ADAB81"/>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zh-TW" altLang="en-US" sz="2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圓角矩形 10">
            <a:extLst>
              <a:ext uri="{FF2B5EF4-FFF2-40B4-BE49-F238E27FC236}">
                <a16:creationId xmlns:a16="http://schemas.microsoft.com/office/drawing/2014/main" id="{36F3A946-0AE3-48BC-99C3-FF88BCAEF5CC}"/>
              </a:ext>
            </a:extLst>
          </p:cNvPr>
          <p:cNvSpPr/>
          <p:nvPr/>
        </p:nvSpPr>
        <p:spPr>
          <a:xfrm>
            <a:off x="9262299" y="1123527"/>
            <a:ext cx="1800000" cy="1224000"/>
          </a:xfrm>
          <a:prstGeom prst="roundRect">
            <a:avLst>
              <a:gd name="adj" fmla="val 2323"/>
            </a:avLst>
          </a:prstGeom>
          <a:blipFill dpi="0" rotWithShape="1">
            <a:blip r:embed="rId3" cstate="screen">
              <a:extLst>
                <a:ext uri="{28A0092B-C50C-407E-A947-70E740481C1C}">
                  <a14:useLocalDpi xmlns:a14="http://schemas.microsoft.com/office/drawing/2010/main"/>
                </a:ext>
              </a:extLst>
            </a:blip>
            <a:srcRect/>
            <a:stretch>
              <a:fillRect/>
            </a:stretch>
          </a:blipFill>
          <a:ln w="3175" cap="flat" cmpd="sng" algn="ctr">
            <a:solidFill>
              <a:srgbClr val="FFFFFF">
                <a:lumMod val="75000"/>
              </a:srgbClr>
            </a:solidFill>
            <a:prstDash val="solid"/>
          </a:ln>
          <a:effectLst/>
        </p:spPr>
        <p:txBody>
          <a:bodyPr rtlCol="0" anchor="ctr"/>
          <a:lstStyle/>
          <a:p>
            <a:pPr algn="ctr" defTabSz="911228">
              <a:defRPr/>
            </a:pPr>
            <a:endParaRPr lang="zh-TW" altLang="en-US" sz="2149" b="1" kern="0" dirty="0">
              <a:solidFill>
                <a:srgbClr val="FFFFFF"/>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A512A189-3184-43F5-BABB-CED65BA2E3A5}"/>
              </a:ext>
            </a:extLst>
          </p:cNvPr>
          <p:cNvSpPr/>
          <p:nvPr/>
        </p:nvSpPr>
        <p:spPr>
          <a:xfrm>
            <a:off x="2811467" y="1512697"/>
            <a:ext cx="1545584" cy="399786"/>
          </a:xfrm>
          <a:prstGeom prst="rect">
            <a:avLst/>
          </a:prstGeom>
          <a:noFill/>
        </p:spPr>
        <p:txBody>
          <a:bodyPr wrap="square" lIns="91120" tIns="45560" rIns="91120" bIns="45560">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蓄豐濟枯</a:t>
            </a:r>
          </a:p>
        </p:txBody>
      </p:sp>
      <p:sp>
        <p:nvSpPr>
          <p:cNvPr id="8" name="矩形 7">
            <a:extLst>
              <a:ext uri="{FF2B5EF4-FFF2-40B4-BE49-F238E27FC236}">
                <a16:creationId xmlns:a16="http://schemas.microsoft.com/office/drawing/2014/main" id="{56FDFB53-D9DF-4B1C-B2DE-DA9B6AB8AAF5}"/>
              </a:ext>
            </a:extLst>
          </p:cNvPr>
          <p:cNvSpPr/>
          <p:nvPr/>
        </p:nvSpPr>
        <p:spPr>
          <a:xfrm>
            <a:off x="3580765" y="2503387"/>
            <a:ext cx="7547905" cy="1332000"/>
          </a:xfrm>
          <a:prstGeom prst="rect">
            <a:avLst/>
          </a:prstGeom>
          <a:solidFill>
            <a:schemeClr val="accent5">
              <a:lumMod val="20000"/>
              <a:lumOff val="80000"/>
            </a:schemeClr>
          </a:solidFill>
          <a:ln w="25400" cap="flat" cmpd="sng" algn="ctr">
            <a:noFill/>
            <a:prstDash val="solid"/>
          </a:ln>
          <a:effectLst/>
        </p:spPr>
        <p:txBody>
          <a:bodyPr lIns="91120" tIns="45560" rIns="91120" bIns="45560" rtlCol="0" anchor="ctr"/>
          <a:lstStyle/>
          <a:p>
            <a:pPr algn="ctr" defTabSz="911228">
              <a:defRPr/>
            </a:pPr>
            <a:endParaRPr lang="zh-TW" altLang="en-US" sz="2149" kern="0">
              <a:solidFill>
                <a:srgbClr val="FFFFFF"/>
              </a:solidFill>
              <a:latin typeface="微軟正黑體" panose="020B0604030504040204" pitchFamily="34" charset="-120"/>
              <a:ea typeface="微軟正黑體" panose="020B0604030504040204" pitchFamily="34" charset="-120"/>
            </a:endParaRPr>
          </a:p>
        </p:txBody>
      </p:sp>
      <p:sp>
        <p:nvSpPr>
          <p:cNvPr id="9" name="Shape 526">
            <a:extLst>
              <a:ext uri="{FF2B5EF4-FFF2-40B4-BE49-F238E27FC236}">
                <a16:creationId xmlns:a16="http://schemas.microsoft.com/office/drawing/2014/main" id="{15BF9CF3-767A-4007-8D51-757E4D71EF4E}"/>
              </a:ext>
            </a:extLst>
          </p:cNvPr>
          <p:cNvSpPr>
            <a:spLocks noChangeAspect="1"/>
          </p:cNvSpPr>
          <p:nvPr/>
        </p:nvSpPr>
        <p:spPr bwMode="auto">
          <a:xfrm>
            <a:off x="2919661" y="2528669"/>
            <a:ext cx="1261071" cy="1260000"/>
          </a:xfrm>
          <a:prstGeom prst="ellipse">
            <a:avLst/>
          </a:prstGeom>
          <a:solidFill>
            <a:srgbClr val="99BBBB"/>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en-US" altLang="zh-TW" sz="23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 name="圖片 9">
            <a:extLst>
              <a:ext uri="{FF2B5EF4-FFF2-40B4-BE49-F238E27FC236}">
                <a16:creationId xmlns:a16="http://schemas.microsoft.com/office/drawing/2014/main" id="{955E15BE-00C3-46CB-BCC6-3D1EE7915DE8}"/>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9264552" y="2524085"/>
            <a:ext cx="1800000" cy="1224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3175" cap="flat" cmpd="sng" algn="ctr">
            <a:solidFill>
              <a:srgbClr val="FFFFFF">
                <a:lumMod val="75000"/>
              </a:srgbClr>
            </a:solidFill>
            <a:prstDash val="solid"/>
          </a:ln>
          <a:effectLst/>
        </p:spPr>
      </p:pic>
      <p:sp>
        <p:nvSpPr>
          <p:cNvPr id="13" name="矩形 12">
            <a:extLst>
              <a:ext uri="{FF2B5EF4-FFF2-40B4-BE49-F238E27FC236}">
                <a16:creationId xmlns:a16="http://schemas.microsoft.com/office/drawing/2014/main" id="{976A450A-0C02-4C0F-97CA-23EE3483C31D}"/>
              </a:ext>
            </a:extLst>
          </p:cNvPr>
          <p:cNvSpPr/>
          <p:nvPr/>
        </p:nvSpPr>
        <p:spPr>
          <a:xfrm>
            <a:off x="2811467" y="4412857"/>
            <a:ext cx="1560123" cy="400110"/>
          </a:xfrm>
          <a:prstGeom prst="rect">
            <a:avLst/>
          </a:prstGeom>
          <a:noFill/>
        </p:spPr>
        <p:txBody>
          <a:bodyPr wrap="square">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智慧灌溉</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p:txBody>
      </p:sp>
      <p:sp>
        <p:nvSpPr>
          <p:cNvPr id="14" name="矩形 13">
            <a:extLst>
              <a:ext uri="{FF2B5EF4-FFF2-40B4-BE49-F238E27FC236}">
                <a16:creationId xmlns:a16="http://schemas.microsoft.com/office/drawing/2014/main" id="{7D7DBDA8-D6C6-45D3-864B-FF127D33047D}"/>
              </a:ext>
            </a:extLst>
          </p:cNvPr>
          <p:cNvSpPr/>
          <p:nvPr/>
        </p:nvSpPr>
        <p:spPr>
          <a:xfrm>
            <a:off x="4408910" y="1808872"/>
            <a:ext cx="4779129" cy="523220"/>
          </a:xfrm>
          <a:prstGeom prst="rect">
            <a:avLst/>
          </a:prstGeom>
        </p:spPr>
        <p:txBody>
          <a:bodyPr wrap="square">
            <a:spAutoFit/>
          </a:bodyPr>
          <a:lstStyle/>
          <a:p>
            <a:pPr defTabSz="457189"/>
            <a:r>
              <a:rPr lang="zh-TW" altLang="en-US" sz="1400" dirty="0">
                <a:solidFill>
                  <a:prstClr val="black">
                    <a:lumMod val="75000"/>
                    <a:lumOff val="25000"/>
                  </a:prstClr>
                </a:solidFill>
                <a:latin typeface="微軟正黑體" panose="020B0604030504040204" pitchFamily="34" charset="-120"/>
                <a:ea typeface="微軟正黑體" panose="020B0604030504040204" pitchFamily="34" charset="-120"/>
              </a:rPr>
              <a:t>善用現代科技，興修取蓄水設施，留住川流水，降低下游洪峰，同時儲存水資源，補注地下水，強化水資源韌性</a:t>
            </a:r>
          </a:p>
        </p:txBody>
      </p:sp>
      <p:sp>
        <p:nvSpPr>
          <p:cNvPr id="15" name="矩形 14">
            <a:extLst>
              <a:ext uri="{FF2B5EF4-FFF2-40B4-BE49-F238E27FC236}">
                <a16:creationId xmlns:a16="http://schemas.microsoft.com/office/drawing/2014/main" id="{C0CA639B-0056-4AE9-92C7-C271B96AE403}"/>
              </a:ext>
            </a:extLst>
          </p:cNvPr>
          <p:cNvSpPr/>
          <p:nvPr/>
        </p:nvSpPr>
        <p:spPr>
          <a:xfrm>
            <a:off x="2802136" y="2967201"/>
            <a:ext cx="1545584" cy="399786"/>
          </a:xfrm>
          <a:prstGeom prst="rect">
            <a:avLst/>
          </a:prstGeom>
          <a:noFill/>
        </p:spPr>
        <p:txBody>
          <a:bodyPr wrap="square" lIns="91120" tIns="45560" rIns="91120" bIns="45560">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引水廣佈</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endParaRPr>
          </a:p>
        </p:txBody>
      </p:sp>
      <p:sp>
        <p:nvSpPr>
          <p:cNvPr id="23" name="矩形 22">
            <a:extLst>
              <a:ext uri="{FF2B5EF4-FFF2-40B4-BE49-F238E27FC236}">
                <a16:creationId xmlns:a16="http://schemas.microsoft.com/office/drawing/2014/main" id="{DDBC595E-D9A1-49E0-A984-1CC0F8BC2FA2}"/>
              </a:ext>
            </a:extLst>
          </p:cNvPr>
          <p:cNvSpPr/>
          <p:nvPr/>
        </p:nvSpPr>
        <p:spPr>
          <a:xfrm>
            <a:off x="4455912" y="3140140"/>
            <a:ext cx="4520408" cy="523220"/>
          </a:xfrm>
          <a:prstGeom prst="rect">
            <a:avLst/>
          </a:prstGeom>
        </p:spPr>
        <p:txBody>
          <a:bodyPr wrap="square">
            <a:spAutoFit/>
          </a:bodyPr>
          <a:lstStyle/>
          <a:p>
            <a:pPr defTabSz="457189"/>
            <a:r>
              <a:rPr lang="zh-TW" altLang="en-US" sz="1400" dirty="0">
                <a:solidFill>
                  <a:prstClr val="black">
                    <a:lumMod val="75000"/>
                    <a:lumOff val="25000"/>
                  </a:prstClr>
                </a:solidFill>
                <a:latin typeface="微軟正黑體" panose="020B0604030504040204" pitchFamily="34" charset="-120"/>
                <a:ea typeface="微軟正黑體" panose="020B0604030504040204" pitchFamily="34" charset="-120"/>
              </a:rPr>
              <a:t>有系統地興修幹、支、分線、小給等水路，並建置水資源物聯網系統，有效率地將水輸送到每一塊農田</a:t>
            </a:r>
          </a:p>
        </p:txBody>
      </p:sp>
      <p:sp>
        <p:nvSpPr>
          <p:cNvPr id="24" name="矩形 23">
            <a:extLst>
              <a:ext uri="{FF2B5EF4-FFF2-40B4-BE49-F238E27FC236}">
                <a16:creationId xmlns:a16="http://schemas.microsoft.com/office/drawing/2014/main" id="{192493A9-9B0C-4CAE-9954-5CB4FC6B1433}"/>
              </a:ext>
            </a:extLst>
          </p:cNvPr>
          <p:cNvSpPr/>
          <p:nvPr/>
        </p:nvSpPr>
        <p:spPr>
          <a:xfrm>
            <a:off x="4341309" y="4589670"/>
            <a:ext cx="4840639" cy="523220"/>
          </a:xfrm>
          <a:prstGeom prst="rect">
            <a:avLst/>
          </a:prstGeom>
        </p:spPr>
        <p:txBody>
          <a:bodyPr wrap="square">
            <a:spAutoFit/>
          </a:bodyPr>
          <a:lstStyle/>
          <a:p>
            <a:pPr defTabSz="457189"/>
            <a:r>
              <a:rPr lang="zh-TW" altLang="en-US" sz="1400" dirty="0">
                <a:solidFill>
                  <a:prstClr val="black">
                    <a:lumMod val="75000"/>
                    <a:lumOff val="25000"/>
                  </a:prstClr>
                </a:solidFill>
                <a:latin typeface="微軟正黑體" panose="020B0604030504040204" pitchFamily="34" charset="-120"/>
                <a:ea typeface="微軟正黑體" panose="020B0604030504040204" pitchFamily="34" charset="-120"/>
              </a:rPr>
              <a:t>與農業試驗改良場所合作，針對不同區域、不同作物、不同生長期給予作物精準灌溉，促進產業升級、提高收益</a:t>
            </a:r>
          </a:p>
        </p:txBody>
      </p:sp>
      <p:pic>
        <p:nvPicPr>
          <p:cNvPr id="25" name="圖片 24">
            <a:extLst>
              <a:ext uri="{FF2B5EF4-FFF2-40B4-BE49-F238E27FC236}">
                <a16:creationId xmlns:a16="http://schemas.microsoft.com/office/drawing/2014/main" id="{DC01BDF8-5DB8-4A07-83F7-0769CFD8EC7E}"/>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9256197" y="3981316"/>
            <a:ext cx="1800000" cy="1224000"/>
          </a:xfrm>
          <a:prstGeom prst="rect">
            <a:avLst/>
          </a:prstGeom>
        </p:spPr>
      </p:pic>
      <p:sp>
        <p:nvSpPr>
          <p:cNvPr id="26" name="矩形 25">
            <a:extLst>
              <a:ext uri="{FF2B5EF4-FFF2-40B4-BE49-F238E27FC236}">
                <a16:creationId xmlns:a16="http://schemas.microsoft.com/office/drawing/2014/main" id="{F640ED3E-97B7-4EB2-9801-A723F789F59F}"/>
              </a:ext>
            </a:extLst>
          </p:cNvPr>
          <p:cNvSpPr/>
          <p:nvPr/>
        </p:nvSpPr>
        <p:spPr>
          <a:xfrm>
            <a:off x="5113529" y="1066256"/>
            <a:ext cx="3173484" cy="399786"/>
          </a:xfrm>
          <a:prstGeom prst="rect">
            <a:avLst/>
          </a:prstGeom>
        </p:spPr>
        <p:txBody>
          <a:bodyPr wrap="square" lIns="91120" tIns="45560" rIns="91120" bIns="45560">
            <a:spAutoFit/>
          </a:bodyPr>
          <a:lstStyle/>
          <a:p>
            <a:pPr algn="ctr" defTabSz="911156">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水蓄存，留住水</a:t>
            </a:r>
          </a:p>
        </p:txBody>
      </p:sp>
      <p:sp>
        <p:nvSpPr>
          <p:cNvPr id="27" name="矩形 26">
            <a:extLst>
              <a:ext uri="{FF2B5EF4-FFF2-40B4-BE49-F238E27FC236}">
                <a16:creationId xmlns:a16="http://schemas.microsoft.com/office/drawing/2014/main" id="{62E58964-8361-4C34-8E59-9E69FFABD36B}"/>
              </a:ext>
            </a:extLst>
          </p:cNvPr>
          <p:cNvSpPr/>
          <p:nvPr/>
        </p:nvSpPr>
        <p:spPr>
          <a:xfrm>
            <a:off x="5053629" y="1425074"/>
            <a:ext cx="3248681" cy="338554"/>
          </a:xfrm>
          <a:prstGeom prst="rect">
            <a:avLst/>
          </a:prstGeom>
        </p:spPr>
        <p:txBody>
          <a:bodyPr wrap="square">
            <a:spAutoFit/>
          </a:bodyPr>
          <a:lstStyle/>
          <a:p>
            <a:pPr defTabSz="457189">
              <a:spcAft>
                <a:spcPts val="600"/>
              </a:spcAft>
            </a:pPr>
            <a:r>
              <a:rPr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重點工作：興建埤塘、調蓄水池</a:t>
            </a:r>
            <a:endParaRPr lang="en-US" altLang="zh-TW" sz="1600"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38" name="矩形 37">
            <a:extLst>
              <a:ext uri="{FF2B5EF4-FFF2-40B4-BE49-F238E27FC236}">
                <a16:creationId xmlns:a16="http://schemas.microsoft.com/office/drawing/2014/main" id="{622C1760-8700-4CC8-A8FD-7607B68CFE3B}"/>
              </a:ext>
            </a:extLst>
          </p:cNvPr>
          <p:cNvSpPr/>
          <p:nvPr/>
        </p:nvSpPr>
        <p:spPr>
          <a:xfrm>
            <a:off x="5088995" y="2480139"/>
            <a:ext cx="3117816" cy="399786"/>
          </a:xfrm>
          <a:prstGeom prst="rect">
            <a:avLst/>
          </a:prstGeom>
        </p:spPr>
        <p:txBody>
          <a:bodyPr wrap="square" lIns="91120" tIns="45560" rIns="91120" bIns="45560">
            <a:spAutoFit/>
          </a:bodyPr>
          <a:lstStyle/>
          <a:p>
            <a:pPr algn="ctr" defTabSz="911156">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水遍布，易取水</a:t>
            </a:r>
          </a:p>
        </p:txBody>
      </p:sp>
      <p:sp>
        <p:nvSpPr>
          <p:cNvPr id="39" name="矩形 38">
            <a:extLst>
              <a:ext uri="{FF2B5EF4-FFF2-40B4-BE49-F238E27FC236}">
                <a16:creationId xmlns:a16="http://schemas.microsoft.com/office/drawing/2014/main" id="{8931DF1D-9102-496C-B6B2-0C725A8065E0}"/>
              </a:ext>
            </a:extLst>
          </p:cNvPr>
          <p:cNvSpPr/>
          <p:nvPr/>
        </p:nvSpPr>
        <p:spPr>
          <a:xfrm>
            <a:off x="5062891" y="2818154"/>
            <a:ext cx="3206908" cy="419511"/>
          </a:xfrm>
          <a:prstGeom prst="rect">
            <a:avLst/>
          </a:prstGeom>
          <a:noFill/>
          <a:ln w="25400" cap="flat" cmpd="sng" algn="ctr">
            <a:noFill/>
            <a:prstDash val="solid"/>
          </a:ln>
          <a:effectLst/>
        </p:spPr>
        <p:txBody>
          <a:bodyPr lIns="91120" tIns="45560" rIns="91120" bIns="45560" rtlCol="0" anchor="ctr"/>
          <a:lstStyle/>
          <a:p>
            <a:pPr defTabSz="457189">
              <a:spcAft>
                <a:spcPts val="600"/>
              </a:spcAft>
            </a:pPr>
            <a:r>
              <a:rPr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重點工作：圳路水門、隧道渡槽</a:t>
            </a:r>
            <a:endParaRPr lang="en-US" altLang="zh-TW" sz="1600"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40" name="矩形 39">
            <a:extLst>
              <a:ext uri="{FF2B5EF4-FFF2-40B4-BE49-F238E27FC236}">
                <a16:creationId xmlns:a16="http://schemas.microsoft.com/office/drawing/2014/main" id="{BEC60B5C-7A79-4C9E-B665-5132D917136A}"/>
              </a:ext>
            </a:extLst>
          </p:cNvPr>
          <p:cNvSpPr/>
          <p:nvPr/>
        </p:nvSpPr>
        <p:spPr>
          <a:xfrm>
            <a:off x="5113529" y="3884775"/>
            <a:ext cx="3170015" cy="399786"/>
          </a:xfrm>
          <a:prstGeom prst="rect">
            <a:avLst/>
          </a:prstGeom>
        </p:spPr>
        <p:txBody>
          <a:bodyPr wrap="square" lIns="91120" tIns="45560" rIns="91120" bIns="45560">
            <a:spAutoFit/>
          </a:bodyPr>
          <a:lstStyle/>
          <a:p>
            <a:pPr algn="ctr" defTabSz="911156">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水智慧，珍惜水</a:t>
            </a:r>
          </a:p>
        </p:txBody>
      </p:sp>
      <p:sp>
        <p:nvSpPr>
          <p:cNvPr id="41" name="矩形 40">
            <a:extLst>
              <a:ext uri="{FF2B5EF4-FFF2-40B4-BE49-F238E27FC236}">
                <a16:creationId xmlns:a16="http://schemas.microsoft.com/office/drawing/2014/main" id="{E808A692-3643-470C-B66E-F2215F736736}"/>
              </a:ext>
            </a:extLst>
          </p:cNvPr>
          <p:cNvSpPr/>
          <p:nvPr/>
        </p:nvSpPr>
        <p:spPr>
          <a:xfrm>
            <a:off x="5007775" y="4276155"/>
            <a:ext cx="3199036" cy="378013"/>
          </a:xfrm>
          <a:prstGeom prst="rect">
            <a:avLst/>
          </a:prstGeom>
          <a:noFill/>
          <a:ln w="25400" cap="flat" cmpd="sng" algn="ctr">
            <a:noFill/>
            <a:prstDash val="solid"/>
          </a:ln>
          <a:effectLst/>
        </p:spPr>
        <p:txBody>
          <a:bodyPr lIns="91120" tIns="45560" rIns="91120" bIns="45560" rtlCol="0" anchor="ctr"/>
          <a:lstStyle/>
          <a:p>
            <a:pPr defTabSz="457189">
              <a:spcAft>
                <a:spcPts val="600"/>
              </a:spcAft>
            </a:pPr>
            <a:r>
              <a:rPr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重點工作：田間感測、雲端控制</a:t>
            </a:r>
            <a:endParaRPr lang="en-US" altLang="zh-TW" sz="1600"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28" name="矩形 27">
            <a:extLst>
              <a:ext uri="{FF2B5EF4-FFF2-40B4-BE49-F238E27FC236}">
                <a16:creationId xmlns:a16="http://schemas.microsoft.com/office/drawing/2014/main" id="{DC942CBC-CD5B-F19C-B23F-84125CC0FCC5}"/>
              </a:ext>
            </a:extLst>
          </p:cNvPr>
          <p:cNvSpPr/>
          <p:nvPr/>
        </p:nvSpPr>
        <p:spPr>
          <a:xfrm>
            <a:off x="3581402" y="5370299"/>
            <a:ext cx="7540327" cy="1332000"/>
          </a:xfrm>
          <a:prstGeom prst="rect">
            <a:avLst/>
          </a:prstGeom>
          <a:solidFill>
            <a:schemeClr val="accent6">
              <a:lumMod val="20000"/>
              <a:lumOff val="80000"/>
            </a:schemeClr>
          </a:solidFill>
          <a:ln w="25400" cap="flat" cmpd="sng" algn="ctr">
            <a:noFill/>
            <a:prstDash val="solid"/>
          </a:ln>
          <a:effectLst/>
        </p:spPr>
        <p:txBody>
          <a:bodyPr rtlCol="0" anchor="ctr"/>
          <a:lstStyle/>
          <a:p>
            <a:pPr algn="ctr" defTabSz="911228">
              <a:defRPr/>
            </a:pPr>
            <a:endParaRPr lang="zh-TW" altLang="en-US" sz="2149" kern="0">
              <a:solidFill>
                <a:srgbClr val="FFFFFF"/>
              </a:solidFill>
              <a:latin typeface="微軟正黑體" panose="020B0604030504040204" pitchFamily="34" charset="-120"/>
              <a:ea typeface="微軟正黑體" panose="020B0604030504040204" pitchFamily="34" charset="-120"/>
            </a:endParaRPr>
          </a:p>
        </p:txBody>
      </p:sp>
      <p:sp>
        <p:nvSpPr>
          <p:cNvPr id="29" name="Shape 526">
            <a:extLst>
              <a:ext uri="{FF2B5EF4-FFF2-40B4-BE49-F238E27FC236}">
                <a16:creationId xmlns:a16="http://schemas.microsoft.com/office/drawing/2014/main" id="{ECFC2527-6033-3C43-C5D0-310CD459DDC2}"/>
              </a:ext>
            </a:extLst>
          </p:cNvPr>
          <p:cNvSpPr>
            <a:spLocks noChangeAspect="1"/>
          </p:cNvSpPr>
          <p:nvPr/>
        </p:nvSpPr>
        <p:spPr bwMode="auto">
          <a:xfrm>
            <a:off x="2937134" y="5394324"/>
            <a:ext cx="1261071" cy="1260000"/>
          </a:xfrm>
          <a:prstGeom prst="ellipse">
            <a:avLst/>
          </a:prstGeom>
          <a:solidFill>
            <a:schemeClr val="accent6">
              <a:lumMod val="60000"/>
              <a:lumOff val="40000"/>
            </a:schemeClr>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zh-TW" altLang="en-US" sz="2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0" name="矩形 29">
            <a:extLst>
              <a:ext uri="{FF2B5EF4-FFF2-40B4-BE49-F238E27FC236}">
                <a16:creationId xmlns:a16="http://schemas.microsoft.com/office/drawing/2014/main" id="{183F4907-DFBE-5CA2-B3C4-DFA970A7E4A6}"/>
              </a:ext>
            </a:extLst>
          </p:cNvPr>
          <p:cNvSpPr/>
          <p:nvPr/>
        </p:nvSpPr>
        <p:spPr>
          <a:xfrm>
            <a:off x="2811467" y="5829887"/>
            <a:ext cx="1560123" cy="400110"/>
          </a:xfrm>
          <a:prstGeom prst="rect">
            <a:avLst/>
          </a:prstGeom>
          <a:noFill/>
        </p:spPr>
        <p:txBody>
          <a:bodyPr wrap="square">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永續共好</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p:txBody>
      </p:sp>
      <p:sp>
        <p:nvSpPr>
          <p:cNvPr id="31" name="矩形 30">
            <a:extLst>
              <a:ext uri="{FF2B5EF4-FFF2-40B4-BE49-F238E27FC236}">
                <a16:creationId xmlns:a16="http://schemas.microsoft.com/office/drawing/2014/main" id="{87AF6F63-2E02-104F-E61B-6B72FE74A5AE}"/>
              </a:ext>
            </a:extLst>
          </p:cNvPr>
          <p:cNvSpPr/>
          <p:nvPr/>
        </p:nvSpPr>
        <p:spPr>
          <a:xfrm>
            <a:off x="4332589" y="6024090"/>
            <a:ext cx="4840639" cy="523220"/>
          </a:xfrm>
          <a:prstGeom prst="rect">
            <a:avLst/>
          </a:prstGeom>
        </p:spPr>
        <p:txBody>
          <a:bodyPr wrap="square">
            <a:spAutoFit/>
          </a:bodyPr>
          <a:lstStyle/>
          <a:p>
            <a:pPr defTabSz="457189"/>
            <a:r>
              <a:rPr lang="zh-TW" altLang="en-US" sz="1400" dirty="0">
                <a:solidFill>
                  <a:prstClr val="black">
                    <a:lumMod val="75000"/>
                    <a:lumOff val="25000"/>
                  </a:prstClr>
                </a:solidFill>
                <a:latin typeface="微軟正黑體" panose="020B0604030504040204" pitchFamily="34" charset="-120"/>
                <a:ea typeface="微軟正黑體" panose="020B0604030504040204" pitchFamily="34" charset="-120"/>
              </a:rPr>
              <a:t>輔導在地用水組織，公平調配灌溉用水，有效率維護管理公用設施，透過公私協力方式共同管理，並延長設施使用年限</a:t>
            </a:r>
          </a:p>
        </p:txBody>
      </p:sp>
      <p:sp>
        <p:nvSpPr>
          <p:cNvPr id="33" name="矩形 32">
            <a:extLst>
              <a:ext uri="{FF2B5EF4-FFF2-40B4-BE49-F238E27FC236}">
                <a16:creationId xmlns:a16="http://schemas.microsoft.com/office/drawing/2014/main" id="{40444138-CBA5-EDA3-79DE-9BDBE154960B}"/>
              </a:ext>
            </a:extLst>
          </p:cNvPr>
          <p:cNvSpPr/>
          <p:nvPr/>
        </p:nvSpPr>
        <p:spPr>
          <a:xfrm>
            <a:off x="5104809" y="5319193"/>
            <a:ext cx="3170015" cy="399786"/>
          </a:xfrm>
          <a:prstGeom prst="rect">
            <a:avLst/>
          </a:prstGeom>
        </p:spPr>
        <p:txBody>
          <a:bodyPr wrap="square" lIns="91120" tIns="45560" rIns="91120" bIns="45560">
            <a:spAutoFit/>
          </a:bodyPr>
          <a:lstStyle/>
          <a:p>
            <a:pPr algn="ctr" defTabSz="911156">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水制度，管理水</a:t>
            </a:r>
          </a:p>
        </p:txBody>
      </p:sp>
      <p:sp>
        <p:nvSpPr>
          <p:cNvPr id="34" name="矩形 33">
            <a:extLst>
              <a:ext uri="{FF2B5EF4-FFF2-40B4-BE49-F238E27FC236}">
                <a16:creationId xmlns:a16="http://schemas.microsoft.com/office/drawing/2014/main" id="{F1867A66-BE68-9322-3CE5-C59ECDFD8D38}"/>
              </a:ext>
            </a:extLst>
          </p:cNvPr>
          <p:cNvSpPr/>
          <p:nvPr/>
        </p:nvSpPr>
        <p:spPr>
          <a:xfrm>
            <a:off x="4999055" y="5710574"/>
            <a:ext cx="3261368" cy="378013"/>
          </a:xfrm>
          <a:prstGeom prst="rect">
            <a:avLst/>
          </a:prstGeom>
          <a:noFill/>
          <a:ln w="25400" cap="flat" cmpd="sng" algn="ctr">
            <a:noFill/>
            <a:prstDash val="solid"/>
          </a:ln>
          <a:effectLst/>
        </p:spPr>
        <p:txBody>
          <a:bodyPr lIns="91120" tIns="45560" rIns="91120" bIns="45560" rtlCol="0" anchor="ctr"/>
          <a:lstStyle/>
          <a:p>
            <a:pPr defTabSz="457189">
              <a:spcAft>
                <a:spcPts val="600"/>
              </a:spcAft>
            </a:pPr>
            <a:r>
              <a:rPr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重點工作：公平配水、共管共好</a:t>
            </a:r>
            <a:endParaRPr lang="en-US" altLang="zh-TW" sz="1600"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cxnSp>
        <p:nvCxnSpPr>
          <p:cNvPr id="36" name="接點: 肘形 35">
            <a:extLst>
              <a:ext uri="{FF2B5EF4-FFF2-40B4-BE49-F238E27FC236}">
                <a16:creationId xmlns:a16="http://schemas.microsoft.com/office/drawing/2014/main" id="{9CEC7CDB-04A6-0D0D-402C-93428E55C3D2}"/>
              </a:ext>
            </a:extLst>
          </p:cNvPr>
          <p:cNvCxnSpPr>
            <a:cxnSpLocks/>
            <a:stCxn id="16" idx="0"/>
            <a:endCxn id="7" idx="1"/>
          </p:cNvCxnSpPr>
          <p:nvPr/>
        </p:nvCxnSpPr>
        <p:spPr>
          <a:xfrm flipV="1">
            <a:off x="2354678" y="1712590"/>
            <a:ext cx="456789" cy="2184757"/>
          </a:xfrm>
          <a:prstGeom prst="bentConnector5">
            <a:avLst>
              <a:gd name="adj1" fmla="val 50045"/>
              <a:gd name="adj2" fmla="val 56996"/>
              <a:gd name="adj3" fmla="val 49955"/>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接點: 肘形 53">
            <a:extLst>
              <a:ext uri="{FF2B5EF4-FFF2-40B4-BE49-F238E27FC236}">
                <a16:creationId xmlns:a16="http://schemas.microsoft.com/office/drawing/2014/main" id="{C1DA7D30-E850-F3B8-F1A0-43537E6FE076}"/>
              </a:ext>
            </a:extLst>
          </p:cNvPr>
          <p:cNvCxnSpPr>
            <a:stCxn id="16" idx="0"/>
            <a:endCxn id="30" idx="1"/>
          </p:cNvCxnSpPr>
          <p:nvPr/>
        </p:nvCxnSpPr>
        <p:spPr>
          <a:xfrm>
            <a:off x="2354678" y="3897347"/>
            <a:ext cx="456789" cy="2132595"/>
          </a:xfrm>
          <a:prstGeom prst="bentConnector5">
            <a:avLst>
              <a:gd name="adj1" fmla="val 50045"/>
              <a:gd name="adj2" fmla="val 57164"/>
              <a:gd name="adj3" fmla="val 49955"/>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接點: 肘形 57">
            <a:extLst>
              <a:ext uri="{FF2B5EF4-FFF2-40B4-BE49-F238E27FC236}">
                <a16:creationId xmlns:a16="http://schemas.microsoft.com/office/drawing/2014/main" id="{DB4B5282-C386-536C-B605-F31A7B3DE693}"/>
              </a:ext>
            </a:extLst>
          </p:cNvPr>
          <p:cNvCxnSpPr>
            <a:cxnSpLocks/>
            <a:stCxn id="15" idx="1"/>
            <a:endCxn id="13" idx="1"/>
          </p:cNvCxnSpPr>
          <p:nvPr/>
        </p:nvCxnSpPr>
        <p:spPr>
          <a:xfrm rot="10800000" flipH="1" flipV="1">
            <a:off x="2802135" y="3167094"/>
            <a:ext cx="9331" cy="1445818"/>
          </a:xfrm>
          <a:prstGeom prst="bentConnector3">
            <a:avLst>
              <a:gd name="adj1" fmla="val -2449898"/>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9388D700-F3FF-446D-A508-4957264B5C81}"/>
              </a:ext>
            </a:extLst>
          </p:cNvPr>
          <p:cNvSpPr txBox="1"/>
          <p:nvPr/>
        </p:nvSpPr>
        <p:spPr>
          <a:xfrm rot="5400000">
            <a:off x="-48244" y="3391744"/>
            <a:ext cx="3794638" cy="1011205"/>
          </a:xfrm>
          <a:prstGeom prst="roundRect">
            <a:avLst>
              <a:gd name="adj" fmla="val 50000"/>
            </a:avLst>
          </a:prstGeom>
          <a:solidFill>
            <a:srgbClr val="9ACB7F"/>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defPPr>
              <a:defRPr lang="en-US"/>
            </a:defPPr>
            <a:lvl1pPr marR="0" lvl="0" indent="0" algn="ctr" defTabSz="911178" fontAlgn="auto">
              <a:lnSpc>
                <a:spcPct val="100000"/>
              </a:lnSpc>
              <a:spcBef>
                <a:spcPts val="0"/>
              </a:spcBef>
              <a:spcAft>
                <a:spcPts val="0"/>
              </a:spcAft>
              <a:buClrTx/>
              <a:buSzTx/>
              <a:buFontTx/>
              <a:buNone/>
              <a:tabLst/>
              <a:defRPr kumimoji="0" sz="2200" b="1" i="0" u="none" strike="noStrike" kern="0" cap="none" spc="0" normalizeH="0" baseline="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rial" charset="0"/>
              </a:defRPr>
            </a:lvl1pPr>
            <a:lvl2pPr marL="742950" indent="-285750">
              <a:defRPr sz="1400">
                <a:solidFill>
                  <a:srgbClr val="000000"/>
                </a:solidFill>
                <a:latin typeface="Arial" charset="0"/>
                <a:cs typeface="Arial" charset="0"/>
              </a:defRPr>
            </a:lvl2pPr>
            <a:lvl3pPr marL="1143000" indent="-228600">
              <a:defRPr sz="1400">
                <a:solidFill>
                  <a:srgbClr val="000000"/>
                </a:solidFill>
                <a:latin typeface="Arial" charset="0"/>
                <a:cs typeface="Arial" charset="0"/>
              </a:defRPr>
            </a:lvl3pPr>
            <a:lvl4pPr marL="1600200" indent="-228600">
              <a:defRPr sz="1400">
                <a:solidFill>
                  <a:srgbClr val="000000"/>
                </a:solidFill>
                <a:latin typeface="Arial" charset="0"/>
                <a:cs typeface="Arial" charset="0"/>
              </a:defRPr>
            </a:lvl4pPr>
            <a:lvl5pPr marL="2057400" indent="-228600">
              <a:defRPr sz="1400">
                <a:solidFill>
                  <a:srgbClr val="000000"/>
                </a:solidFill>
                <a:latin typeface="Arial" charset="0"/>
                <a:cs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defRPr>
            </a:lvl9pPr>
          </a:lstStyle>
          <a:p>
            <a:pPr defTabSz="911156"/>
            <a:endParaRPr lang="zh-TW" altLang="en-US" dirty="0"/>
          </a:p>
        </p:txBody>
      </p:sp>
      <p:sp>
        <p:nvSpPr>
          <p:cNvPr id="17" name="矩形 16">
            <a:extLst>
              <a:ext uri="{FF2B5EF4-FFF2-40B4-BE49-F238E27FC236}">
                <a16:creationId xmlns:a16="http://schemas.microsoft.com/office/drawing/2014/main" id="{9B1F3A3D-EF77-4CC1-8DB4-ABED0B1FB063}"/>
              </a:ext>
            </a:extLst>
          </p:cNvPr>
          <p:cNvSpPr/>
          <p:nvPr/>
        </p:nvSpPr>
        <p:spPr>
          <a:xfrm>
            <a:off x="1561756" y="2276331"/>
            <a:ext cx="614907" cy="3353551"/>
          </a:xfrm>
          <a:prstGeom prst="rect">
            <a:avLst/>
          </a:prstGeom>
          <a:noFill/>
        </p:spPr>
        <p:txBody>
          <a:bodyPr vert="eaVert" wrap="square" lIns="91120" tIns="45560" rIns="91120" bIns="45560">
            <a:spAutoFit/>
          </a:bodyPr>
          <a:lstStyle/>
          <a:p>
            <a:pPr algn="ctr" defTabSz="911228">
              <a:defRPr/>
            </a:pPr>
            <a:r>
              <a:rPr lang="zh-TW" altLang="en-US" sz="28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把水留住  灌溉大地</a:t>
            </a:r>
          </a:p>
        </p:txBody>
      </p:sp>
      <p:pic>
        <p:nvPicPr>
          <p:cNvPr id="65" name="圖片 64" descr="一張含有 個人, 地面, 室外, 數個 的圖片&#10;&#10;自動產生的描述">
            <a:extLst>
              <a:ext uri="{FF2B5EF4-FFF2-40B4-BE49-F238E27FC236}">
                <a16:creationId xmlns:a16="http://schemas.microsoft.com/office/drawing/2014/main" id="{116D302E-6604-1FC4-5FA1-41AE74C569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0639"/>
          <a:stretch/>
        </p:blipFill>
        <p:spPr bwMode="auto">
          <a:xfrm>
            <a:off x="9257508" y="5394324"/>
            <a:ext cx="1798691" cy="1205880"/>
          </a:xfrm>
          <a:prstGeom prst="rect">
            <a:avLst/>
          </a:prstGeom>
          <a:noFill/>
          <a:ln>
            <a:noFill/>
          </a:ln>
        </p:spPr>
      </p:pic>
      <p:sp>
        <p:nvSpPr>
          <p:cNvPr id="37" name="內容版面配置區 1">
            <a:extLst>
              <a:ext uri="{FF2B5EF4-FFF2-40B4-BE49-F238E27FC236}">
                <a16:creationId xmlns:a16="http://schemas.microsoft.com/office/drawing/2014/main" id="{7E550FD9-7C58-4CD8-87F4-D9C9D32B5AE1}"/>
              </a:ext>
            </a:extLst>
          </p:cNvPr>
          <p:cNvSpPr txBox="1">
            <a:spLocks/>
          </p:cNvSpPr>
          <p:nvPr/>
        </p:nvSpPr>
        <p:spPr>
          <a:xfrm>
            <a:off x="1271464" y="297892"/>
            <a:ext cx="5760640"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執行策略與重點工作</a:t>
            </a:r>
          </a:p>
        </p:txBody>
      </p:sp>
    </p:spTree>
    <p:extLst>
      <p:ext uri="{BB962C8B-B14F-4D97-AF65-F5344CB8AC3E}">
        <p14:creationId xmlns:p14="http://schemas.microsoft.com/office/powerpoint/2010/main" val="3684599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圓角 2">
            <a:extLst>
              <a:ext uri="{FF2B5EF4-FFF2-40B4-BE49-F238E27FC236}">
                <a16:creationId xmlns:a16="http://schemas.microsoft.com/office/drawing/2014/main" id="{479836DB-8F18-48B0-ABBF-C919C7280283}"/>
              </a:ext>
            </a:extLst>
          </p:cNvPr>
          <p:cNvSpPr/>
          <p:nvPr/>
        </p:nvSpPr>
        <p:spPr>
          <a:xfrm>
            <a:off x="3513510" y="2550452"/>
            <a:ext cx="7551041" cy="1077621"/>
          </a:xfrm>
          <a:prstGeom prst="rect">
            <a:avLst/>
          </a:prstGeom>
          <a:solidFill>
            <a:srgbClr val="F2E4CE"/>
          </a:solidFill>
          <a:ln w="28575">
            <a:solidFill>
              <a:schemeClr val="bg1"/>
            </a:solidFill>
          </a:ln>
        </p:spPr>
        <p:txBody>
          <a:bodyPr wrap="square" rtlCol="0" anchor="ctr">
            <a:noAutofit/>
          </a:bodyPr>
          <a:lstStyle/>
          <a:p>
            <a:pPr defTabSz="457189">
              <a:spcBef>
                <a:spcPts val="600"/>
              </a:spcBef>
            </a:pPr>
            <a:endParaRPr lang="en-US" altLang="zh-TW" sz="2400" b="1" kern="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3" name="矩形: 圓角 2">
            <a:extLst>
              <a:ext uri="{FF2B5EF4-FFF2-40B4-BE49-F238E27FC236}">
                <a16:creationId xmlns:a16="http://schemas.microsoft.com/office/drawing/2014/main" id="{479836DB-8F18-48B0-ABBF-C919C7280283}"/>
              </a:ext>
            </a:extLst>
          </p:cNvPr>
          <p:cNvSpPr/>
          <p:nvPr/>
        </p:nvSpPr>
        <p:spPr>
          <a:xfrm>
            <a:off x="3513510" y="3735156"/>
            <a:ext cx="7551042" cy="1077621"/>
          </a:xfrm>
          <a:prstGeom prst="rect">
            <a:avLst/>
          </a:prstGeom>
          <a:solidFill>
            <a:srgbClr val="F2E4CE"/>
          </a:solidFill>
          <a:ln w="28575">
            <a:solidFill>
              <a:schemeClr val="bg1"/>
            </a:solidFill>
          </a:ln>
        </p:spPr>
        <p:txBody>
          <a:bodyPr wrap="square" rtlCol="0" anchor="ctr">
            <a:noAutofit/>
          </a:bodyPr>
          <a:lstStyle/>
          <a:p>
            <a:pPr defTabSz="457189">
              <a:spcBef>
                <a:spcPts val="600"/>
              </a:spcBef>
            </a:pPr>
            <a:r>
              <a:rPr lang="zh-TW" altLang="en-US" sz="2400" b="1" kern="0" dirty="0">
                <a:solidFill>
                  <a:prstClr val="black">
                    <a:lumMod val="75000"/>
                    <a:lumOff val="25000"/>
                  </a:prstClr>
                </a:solidFill>
                <a:latin typeface="微軟正黑體" panose="020B0604030504040204" pitchFamily="34" charset="-120"/>
                <a:ea typeface="微軟正黑體" panose="020B0604030504040204" pitchFamily="34" charset="-120"/>
              </a:rPr>
              <a:t>優先發展進口替代、低耗水作物</a:t>
            </a:r>
            <a:endParaRPr lang="en-US" altLang="zh-TW" sz="2400" b="1" kern="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773D7526-756E-491D-B1CC-E826813CED43}"/>
              </a:ext>
            </a:extLst>
          </p:cNvPr>
          <p:cNvSpPr txBox="1"/>
          <p:nvPr/>
        </p:nvSpPr>
        <p:spPr>
          <a:xfrm>
            <a:off x="3513509" y="1378095"/>
            <a:ext cx="7551042" cy="1076144"/>
          </a:xfrm>
          <a:prstGeom prst="rect">
            <a:avLst/>
          </a:prstGeom>
          <a:solidFill>
            <a:srgbClr val="F2E4CE"/>
          </a:solidFill>
          <a:ln w="28575">
            <a:solidFill>
              <a:schemeClr val="bg1"/>
            </a:solidFill>
          </a:ln>
        </p:spPr>
        <p:txBody>
          <a:bodyPr wrap="square" rtlCol="0" anchor="ctr">
            <a:noAutofit/>
          </a:bodyPr>
          <a:lstStyle/>
          <a:p>
            <a:pPr defTabSz="457189">
              <a:spcBef>
                <a:spcPts val="600"/>
              </a:spcBef>
            </a:pPr>
            <a:r>
              <a:rPr lang="zh-TW" altLang="en-US" sz="2400" b="1" kern="0" dirty="0">
                <a:solidFill>
                  <a:prstClr val="black">
                    <a:lumMod val="75000"/>
                    <a:lumOff val="25000"/>
                  </a:prstClr>
                </a:solidFill>
                <a:latin typeface="微軟正黑體" panose="020B0604030504040204" pitchFamily="34" charset="-120"/>
                <a:ea typeface="微軟正黑體" panose="020B0604030504040204" pitchFamily="34" charset="-120"/>
              </a:rPr>
              <a:t>水源不排擠目前民生、農業及工業用水戶</a:t>
            </a:r>
            <a:endParaRPr lang="en-US" altLang="zh-TW" sz="160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18" name="文字方塊 17">
            <a:extLst>
              <a:ext uri="{FF2B5EF4-FFF2-40B4-BE49-F238E27FC236}">
                <a16:creationId xmlns:a16="http://schemas.microsoft.com/office/drawing/2014/main" id="{1421C6BC-3347-41A8-91D7-ED1CDE53E049}"/>
              </a:ext>
            </a:extLst>
          </p:cNvPr>
          <p:cNvSpPr txBox="1"/>
          <p:nvPr/>
        </p:nvSpPr>
        <p:spPr>
          <a:xfrm>
            <a:off x="1969487" y="1378095"/>
            <a:ext cx="1521488" cy="1076144"/>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defPPr>
              <a:defRPr lang="en-US"/>
            </a:defPPr>
            <a:lvl1pPr algn="ctr" defTabSz="911178">
              <a:defRPr sz="2200" b="1" kern="0">
                <a:solidFill>
                  <a:srgbClr val="FFFFFF"/>
                </a:solidFill>
                <a:effectLst>
                  <a:outerShdw blurRad="38100" dist="38100" dir="2700000" algn="tl">
                    <a:srgbClr val="000000">
                      <a:alpha val="43137"/>
                    </a:srgbClr>
                  </a:outerShdw>
                </a:effectLst>
                <a:latin typeface="微軟正黑體" panose="020B0604030504040204" pitchFamily="34" charset="-120"/>
                <a:cs typeface="Arial" charset="0"/>
              </a:defRPr>
            </a:lvl1pPr>
            <a:lvl2pPr marL="742950" indent="-285750">
              <a:defRPr sz="1400">
                <a:solidFill>
                  <a:srgbClr val="000000"/>
                </a:solidFill>
                <a:latin typeface="Arial" charset="0"/>
                <a:cs typeface="Arial" charset="0"/>
              </a:defRPr>
            </a:lvl2pPr>
            <a:lvl3pPr marL="1143000" indent="-228600">
              <a:defRPr sz="1400">
                <a:solidFill>
                  <a:srgbClr val="000000"/>
                </a:solidFill>
                <a:latin typeface="Arial" charset="0"/>
                <a:cs typeface="Arial" charset="0"/>
              </a:defRPr>
            </a:lvl3pPr>
            <a:lvl4pPr marL="1600200" indent="-228600">
              <a:defRPr sz="1400">
                <a:solidFill>
                  <a:srgbClr val="000000"/>
                </a:solidFill>
                <a:latin typeface="Arial" charset="0"/>
                <a:cs typeface="Arial" charset="0"/>
              </a:defRPr>
            </a:lvl4pPr>
            <a:lvl5pPr marL="2057400" indent="-228600">
              <a:defRPr sz="1400">
                <a:solidFill>
                  <a:srgbClr val="000000"/>
                </a:solidFill>
                <a:latin typeface="Arial" charset="0"/>
                <a:cs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defRPr>
            </a:lvl9pPr>
          </a:lstStyle>
          <a:p>
            <a:pPr marL="0" lvl="1" indent="-285744" algn="ctr" defTabSz="911156">
              <a:defRPr/>
            </a:pPr>
            <a:r>
              <a:rPr lang="zh-TW" altLang="en-US"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原則</a:t>
            </a:r>
            <a:r>
              <a:rPr lang="en-US" altLang="zh-TW"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1</a:t>
            </a:r>
          </a:p>
        </p:txBody>
      </p:sp>
      <p:sp>
        <p:nvSpPr>
          <p:cNvPr id="19" name="文字方塊 18">
            <a:extLst>
              <a:ext uri="{FF2B5EF4-FFF2-40B4-BE49-F238E27FC236}">
                <a16:creationId xmlns:a16="http://schemas.microsoft.com/office/drawing/2014/main" id="{1421C6BC-3347-41A8-91D7-ED1CDE53E049}"/>
              </a:ext>
            </a:extLst>
          </p:cNvPr>
          <p:cNvSpPr txBox="1"/>
          <p:nvPr/>
        </p:nvSpPr>
        <p:spPr>
          <a:xfrm>
            <a:off x="1969489" y="3735155"/>
            <a:ext cx="1513799" cy="1076144"/>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defPPr>
              <a:defRPr lang="en-US"/>
            </a:defPPr>
            <a:lvl1pPr algn="ctr" defTabSz="911178">
              <a:defRPr sz="2200" b="1" kern="0">
                <a:solidFill>
                  <a:srgbClr val="FFFFFF"/>
                </a:solidFill>
                <a:effectLst>
                  <a:outerShdw blurRad="38100" dist="38100" dir="2700000" algn="tl">
                    <a:srgbClr val="000000">
                      <a:alpha val="43137"/>
                    </a:srgbClr>
                  </a:outerShdw>
                </a:effectLst>
                <a:latin typeface="微軟正黑體" panose="020B0604030504040204" pitchFamily="34" charset="-120"/>
                <a:cs typeface="Arial" charset="0"/>
              </a:defRPr>
            </a:lvl1pPr>
            <a:lvl2pPr marL="742950" indent="-285750">
              <a:defRPr sz="1400">
                <a:solidFill>
                  <a:srgbClr val="000000"/>
                </a:solidFill>
                <a:latin typeface="Arial" charset="0"/>
                <a:cs typeface="Arial" charset="0"/>
              </a:defRPr>
            </a:lvl2pPr>
            <a:lvl3pPr marL="1143000" indent="-228600">
              <a:defRPr sz="1400">
                <a:solidFill>
                  <a:srgbClr val="000000"/>
                </a:solidFill>
                <a:latin typeface="Arial" charset="0"/>
                <a:cs typeface="Arial" charset="0"/>
              </a:defRPr>
            </a:lvl3pPr>
            <a:lvl4pPr marL="1600200" indent="-228600">
              <a:defRPr sz="1400">
                <a:solidFill>
                  <a:srgbClr val="000000"/>
                </a:solidFill>
                <a:latin typeface="Arial" charset="0"/>
                <a:cs typeface="Arial" charset="0"/>
              </a:defRPr>
            </a:lvl4pPr>
            <a:lvl5pPr marL="2057400" indent="-228600">
              <a:defRPr sz="1400">
                <a:solidFill>
                  <a:srgbClr val="000000"/>
                </a:solidFill>
                <a:latin typeface="Arial" charset="0"/>
                <a:cs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defRPr>
            </a:lvl9pPr>
          </a:lstStyle>
          <a:p>
            <a:pPr marL="0" lvl="1" indent="-285744" algn="ctr" defTabSz="911156">
              <a:defRPr/>
            </a:pPr>
            <a:r>
              <a:rPr lang="zh-TW" altLang="en-US"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原則</a:t>
            </a:r>
            <a:r>
              <a:rPr lang="en-US" altLang="zh-TW"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3</a:t>
            </a:r>
          </a:p>
        </p:txBody>
      </p:sp>
      <p:sp>
        <p:nvSpPr>
          <p:cNvPr id="39" name="文字方塊 38">
            <a:extLst>
              <a:ext uri="{FF2B5EF4-FFF2-40B4-BE49-F238E27FC236}">
                <a16:creationId xmlns:a16="http://schemas.microsoft.com/office/drawing/2014/main" id="{01F24783-B51E-43E2-9BDE-DFE2486A1F6C}"/>
              </a:ext>
            </a:extLst>
          </p:cNvPr>
          <p:cNvSpPr txBox="1"/>
          <p:nvPr/>
        </p:nvSpPr>
        <p:spPr>
          <a:xfrm>
            <a:off x="3513509" y="2551927"/>
            <a:ext cx="6179131" cy="1076144"/>
          </a:xfrm>
          <a:prstGeom prst="rect">
            <a:avLst/>
          </a:prstGeom>
          <a:noFill/>
          <a:ln w="28575">
            <a:noFill/>
          </a:ln>
        </p:spPr>
        <p:txBody>
          <a:bodyPr wrap="square" rtlCol="0" anchor="ctr">
            <a:noAutofit/>
          </a:bodyPr>
          <a:lstStyle/>
          <a:p>
            <a:pPr defTabSz="457189">
              <a:spcBef>
                <a:spcPts val="600"/>
              </a:spcBef>
            </a:pPr>
            <a:r>
              <a:rPr lang="zh-TW" altLang="en-US" sz="2400" b="1" kern="0" dirty="0">
                <a:solidFill>
                  <a:prstClr val="black">
                    <a:lumMod val="75000"/>
                    <a:lumOff val="25000"/>
                  </a:prstClr>
                </a:solidFill>
                <a:latin typeface="微軟正黑體" panose="020B0604030504040204" pitchFamily="34" charset="-120"/>
                <a:ea typeface="微軟正黑體" panose="020B0604030504040204" pitchFamily="34" charset="-120"/>
              </a:rPr>
              <a:t>符合國土功能分區，優先辦理農業發展區，並排除宜林地及加強保育地</a:t>
            </a:r>
            <a:endParaRPr lang="en-US" altLang="zh-TW" sz="2400" b="1" kern="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40" name="文字方塊 39">
            <a:extLst>
              <a:ext uri="{FF2B5EF4-FFF2-40B4-BE49-F238E27FC236}">
                <a16:creationId xmlns:a16="http://schemas.microsoft.com/office/drawing/2014/main" id="{4B8A07C3-FE95-48A2-9EAE-D7710FEACF43}"/>
              </a:ext>
            </a:extLst>
          </p:cNvPr>
          <p:cNvSpPr txBox="1"/>
          <p:nvPr/>
        </p:nvSpPr>
        <p:spPr>
          <a:xfrm>
            <a:off x="1969487" y="2551927"/>
            <a:ext cx="1521488" cy="1076144"/>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defPPr>
              <a:defRPr lang="en-US"/>
            </a:defPPr>
            <a:lvl1pPr algn="ctr" defTabSz="911178">
              <a:defRPr sz="2200" b="1" kern="0">
                <a:solidFill>
                  <a:srgbClr val="FFFFFF"/>
                </a:solidFill>
                <a:effectLst>
                  <a:outerShdw blurRad="38100" dist="38100" dir="2700000" algn="tl">
                    <a:srgbClr val="000000">
                      <a:alpha val="43137"/>
                    </a:srgbClr>
                  </a:outerShdw>
                </a:effectLst>
                <a:latin typeface="微軟正黑體" panose="020B0604030504040204" pitchFamily="34" charset="-120"/>
                <a:cs typeface="Arial" charset="0"/>
              </a:defRPr>
            </a:lvl1pPr>
            <a:lvl2pPr marL="742950" indent="-285750">
              <a:defRPr sz="1400">
                <a:solidFill>
                  <a:srgbClr val="000000"/>
                </a:solidFill>
                <a:latin typeface="Arial" charset="0"/>
                <a:cs typeface="Arial" charset="0"/>
              </a:defRPr>
            </a:lvl2pPr>
            <a:lvl3pPr marL="1143000" indent="-228600">
              <a:defRPr sz="1400">
                <a:solidFill>
                  <a:srgbClr val="000000"/>
                </a:solidFill>
                <a:latin typeface="Arial" charset="0"/>
                <a:cs typeface="Arial" charset="0"/>
              </a:defRPr>
            </a:lvl3pPr>
            <a:lvl4pPr marL="1600200" indent="-228600">
              <a:defRPr sz="1400">
                <a:solidFill>
                  <a:srgbClr val="000000"/>
                </a:solidFill>
                <a:latin typeface="Arial" charset="0"/>
                <a:cs typeface="Arial" charset="0"/>
              </a:defRPr>
            </a:lvl4pPr>
            <a:lvl5pPr marL="2057400" indent="-228600">
              <a:defRPr sz="1400">
                <a:solidFill>
                  <a:srgbClr val="000000"/>
                </a:solidFill>
                <a:latin typeface="Arial" charset="0"/>
                <a:cs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defRPr>
            </a:lvl9pPr>
          </a:lstStyle>
          <a:p>
            <a:pPr marL="0" lvl="1" indent="-285744" algn="ctr" defTabSz="911156">
              <a:defRPr/>
            </a:pPr>
            <a:r>
              <a:rPr lang="zh-TW" altLang="en-US"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原則</a:t>
            </a:r>
            <a:r>
              <a:rPr lang="en-US" altLang="zh-TW"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2</a:t>
            </a:r>
          </a:p>
        </p:txBody>
      </p:sp>
      <p:sp>
        <p:nvSpPr>
          <p:cNvPr id="41" name="矩形: 圓角 2">
            <a:extLst>
              <a:ext uri="{FF2B5EF4-FFF2-40B4-BE49-F238E27FC236}">
                <a16:creationId xmlns:a16="http://schemas.microsoft.com/office/drawing/2014/main" id="{479836DB-8F18-48B0-ABBF-C919C7280283}"/>
              </a:ext>
            </a:extLst>
          </p:cNvPr>
          <p:cNvSpPr/>
          <p:nvPr/>
        </p:nvSpPr>
        <p:spPr>
          <a:xfrm>
            <a:off x="3513510" y="4918383"/>
            <a:ext cx="7551042" cy="1077621"/>
          </a:xfrm>
          <a:prstGeom prst="rect">
            <a:avLst/>
          </a:prstGeom>
          <a:solidFill>
            <a:srgbClr val="F2E4CE"/>
          </a:solidFill>
          <a:ln w="28575">
            <a:solidFill>
              <a:schemeClr val="bg1"/>
            </a:solidFill>
          </a:ln>
        </p:spPr>
        <p:txBody>
          <a:bodyPr wrap="square" rtlCol="0" anchor="ctr">
            <a:noAutofit/>
          </a:bodyPr>
          <a:lstStyle/>
          <a:p>
            <a:pPr defTabSz="457189">
              <a:spcBef>
                <a:spcPts val="600"/>
              </a:spcBef>
            </a:pPr>
            <a:r>
              <a:rPr lang="zh-TW" altLang="en-US" sz="2400" b="1" kern="0" dirty="0">
                <a:solidFill>
                  <a:prstClr val="black">
                    <a:lumMod val="75000"/>
                    <a:lumOff val="25000"/>
                  </a:prstClr>
                </a:solidFill>
                <a:latin typeface="微軟正黑體" panose="020B0604030504040204" pitchFamily="34" charset="-120"/>
                <a:ea typeface="微軟正黑體" panose="020B0604030504040204" pitchFamily="34" charset="-120"/>
              </a:rPr>
              <a:t>社區及農民配合意願高，且具灌溉需求</a:t>
            </a:r>
            <a:endParaRPr lang="en-US" altLang="zh-TW" sz="2400" b="1" kern="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sp>
        <p:nvSpPr>
          <p:cNvPr id="42" name="文字方塊 41">
            <a:extLst>
              <a:ext uri="{FF2B5EF4-FFF2-40B4-BE49-F238E27FC236}">
                <a16:creationId xmlns:a16="http://schemas.microsoft.com/office/drawing/2014/main" id="{1421C6BC-3347-41A8-91D7-ED1CDE53E049}"/>
              </a:ext>
            </a:extLst>
          </p:cNvPr>
          <p:cNvSpPr txBox="1"/>
          <p:nvPr/>
        </p:nvSpPr>
        <p:spPr>
          <a:xfrm>
            <a:off x="1969489" y="4918381"/>
            <a:ext cx="1513799" cy="1076144"/>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defPPr>
              <a:defRPr lang="en-US"/>
            </a:defPPr>
            <a:lvl1pPr algn="ctr" defTabSz="911178">
              <a:defRPr sz="2200" b="1" kern="0">
                <a:solidFill>
                  <a:srgbClr val="FFFFFF"/>
                </a:solidFill>
                <a:effectLst>
                  <a:outerShdw blurRad="38100" dist="38100" dir="2700000" algn="tl">
                    <a:srgbClr val="000000">
                      <a:alpha val="43137"/>
                    </a:srgbClr>
                  </a:outerShdw>
                </a:effectLst>
                <a:latin typeface="微軟正黑體" panose="020B0604030504040204" pitchFamily="34" charset="-120"/>
                <a:cs typeface="Arial" charset="0"/>
              </a:defRPr>
            </a:lvl1pPr>
            <a:lvl2pPr marL="742950" indent="-285750">
              <a:defRPr sz="1400">
                <a:solidFill>
                  <a:srgbClr val="000000"/>
                </a:solidFill>
                <a:latin typeface="Arial" charset="0"/>
                <a:cs typeface="Arial" charset="0"/>
              </a:defRPr>
            </a:lvl2pPr>
            <a:lvl3pPr marL="1143000" indent="-228600">
              <a:defRPr sz="1400">
                <a:solidFill>
                  <a:srgbClr val="000000"/>
                </a:solidFill>
                <a:latin typeface="Arial" charset="0"/>
                <a:cs typeface="Arial" charset="0"/>
              </a:defRPr>
            </a:lvl3pPr>
            <a:lvl4pPr marL="1600200" indent="-228600">
              <a:defRPr sz="1400">
                <a:solidFill>
                  <a:srgbClr val="000000"/>
                </a:solidFill>
                <a:latin typeface="Arial" charset="0"/>
                <a:cs typeface="Arial" charset="0"/>
              </a:defRPr>
            </a:lvl4pPr>
            <a:lvl5pPr marL="2057400" indent="-228600">
              <a:defRPr sz="1400">
                <a:solidFill>
                  <a:srgbClr val="000000"/>
                </a:solidFill>
                <a:latin typeface="Arial" charset="0"/>
                <a:cs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defRPr>
            </a:lvl9pPr>
          </a:lstStyle>
          <a:p>
            <a:pPr marL="0" lvl="1" indent="-285744" algn="ctr" defTabSz="911156">
              <a:defRPr/>
            </a:pPr>
            <a:r>
              <a:rPr lang="zh-TW" altLang="en-US"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原則</a:t>
            </a:r>
            <a:r>
              <a:rPr lang="en-US" altLang="zh-TW" sz="3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pitchFamily="34" charset="0"/>
              </a:rPr>
              <a:t>4</a:t>
            </a:r>
          </a:p>
        </p:txBody>
      </p:sp>
      <p:pic>
        <p:nvPicPr>
          <p:cNvPr id="13" name="圖片 12">
            <a:extLst>
              <a:ext uri="{FF2B5EF4-FFF2-40B4-BE49-F238E27FC236}">
                <a16:creationId xmlns:a16="http://schemas.microsoft.com/office/drawing/2014/main" id="{D745ADE5-9A0A-4FAA-9D16-B3BC7C2C7D2E}"/>
              </a:ext>
            </a:extLst>
          </p:cNvPr>
          <p:cNvPicPr>
            <a:picLocks noChangeAspect="1"/>
          </p:cNvPicPr>
          <p:nvPr/>
        </p:nvPicPr>
        <p:blipFill>
          <a:blip r:embed="rId3"/>
          <a:stretch>
            <a:fillRect/>
          </a:stretch>
        </p:blipFill>
        <p:spPr>
          <a:xfrm>
            <a:off x="9768408" y="2489998"/>
            <a:ext cx="1415274" cy="1265691"/>
          </a:xfrm>
          <a:prstGeom prst="rect">
            <a:avLst/>
          </a:prstGeom>
        </p:spPr>
      </p:pic>
      <p:sp>
        <p:nvSpPr>
          <p:cNvPr id="16" name="投影片編號版面配置區 1">
            <a:extLst>
              <a:ext uri="{FF2B5EF4-FFF2-40B4-BE49-F238E27FC236}">
                <a16:creationId xmlns:a16="http://schemas.microsoft.com/office/drawing/2014/main" id="{899F48C5-18B5-45E7-BABF-CD28A3BFB084}"/>
              </a:ext>
            </a:extLst>
          </p:cNvPr>
          <p:cNvSpPr>
            <a:spLocks noGrp="1"/>
          </p:cNvSpPr>
          <p:nvPr>
            <p:ph type="sldNum" sz="quarter" idx="12"/>
          </p:nvPr>
        </p:nvSpPr>
        <p:spPr>
          <a:xfrm>
            <a:off x="9727232" y="6492876"/>
            <a:ext cx="2057400" cy="365125"/>
          </a:xfrm>
        </p:spPr>
        <p:txBody>
          <a:bodyPr/>
          <a:lstStyle/>
          <a:p>
            <a:pPr defTabSz="457189"/>
            <a:fld id="{60FC3D08-26B9-4925-B3FF-91DF32156DE5}" type="slidenum">
              <a:rPr lang="zh-TW" altLang="en-US">
                <a:solidFill>
                  <a:prstClr val="black">
                    <a:tint val="75000"/>
                  </a:prstClr>
                </a:solidFill>
              </a:rPr>
              <a:pPr defTabSz="457189"/>
              <a:t>14</a:t>
            </a:fld>
            <a:endParaRPr lang="zh-TW" altLang="en-US" dirty="0">
              <a:solidFill>
                <a:prstClr val="black">
                  <a:tint val="75000"/>
                </a:prstClr>
              </a:solidFill>
            </a:endParaRPr>
          </a:p>
        </p:txBody>
      </p:sp>
      <p:sp>
        <p:nvSpPr>
          <p:cNvPr id="15" name="內容版面配置區 1">
            <a:extLst>
              <a:ext uri="{FF2B5EF4-FFF2-40B4-BE49-F238E27FC236}">
                <a16:creationId xmlns:a16="http://schemas.microsoft.com/office/drawing/2014/main" id="{13A469B3-B7D9-4F0D-9AB0-8051FBEBCDBA}"/>
              </a:ext>
            </a:extLst>
          </p:cNvPr>
          <p:cNvSpPr txBox="1">
            <a:spLocks/>
          </p:cNvSpPr>
          <p:nvPr/>
        </p:nvSpPr>
        <p:spPr>
          <a:xfrm>
            <a:off x="1271464" y="297892"/>
            <a:ext cx="5760640"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辦理範圍篩選原則</a:t>
            </a:r>
          </a:p>
        </p:txBody>
      </p:sp>
    </p:spTree>
    <p:extLst>
      <p:ext uri="{BB962C8B-B14F-4D97-AF65-F5344CB8AC3E}">
        <p14:creationId xmlns:p14="http://schemas.microsoft.com/office/powerpoint/2010/main" val="235738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圖片 134">
            <a:extLst>
              <a:ext uri="{FF2B5EF4-FFF2-40B4-BE49-F238E27FC236}">
                <a16:creationId xmlns:a16="http://schemas.microsoft.com/office/drawing/2014/main" id="{DFD17BBC-BD1D-47AE-A634-A4E784FEA2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99456" y="1780289"/>
            <a:ext cx="4870425" cy="2556421"/>
          </a:xfrm>
          <a:prstGeom prst="rect">
            <a:avLst/>
          </a:prstGeom>
        </p:spPr>
      </p:pic>
      <p:sp>
        <p:nvSpPr>
          <p:cNvPr id="3" name="投影片編號版面配置區 2"/>
          <p:cNvSpPr>
            <a:spLocks noGrp="1"/>
          </p:cNvSpPr>
          <p:nvPr>
            <p:ph type="sldNum" sz="quarter" idx="12"/>
          </p:nvPr>
        </p:nvSpPr>
        <p:spPr>
          <a:xfrm>
            <a:off x="9799240" y="6492876"/>
            <a:ext cx="2057400" cy="365125"/>
          </a:xfrm>
        </p:spPr>
        <p:txBody>
          <a:bodyPr/>
          <a:lstStyle/>
          <a:p>
            <a:pPr defTabSz="457189"/>
            <a:fld id="{60FC3D08-26B9-4925-B3FF-91DF32156DE5}" type="slidenum">
              <a:rPr lang="zh-TW" altLang="en-US">
                <a:solidFill>
                  <a:prstClr val="black">
                    <a:tint val="75000"/>
                  </a:prstClr>
                </a:solidFill>
              </a:rPr>
              <a:pPr defTabSz="457189"/>
              <a:t>15</a:t>
            </a:fld>
            <a:endParaRPr lang="zh-TW" altLang="en-US" dirty="0">
              <a:solidFill>
                <a:prstClr val="black">
                  <a:tint val="75000"/>
                </a:prstClr>
              </a:solidFill>
            </a:endParaRPr>
          </a:p>
        </p:txBody>
      </p:sp>
      <p:pic>
        <p:nvPicPr>
          <p:cNvPr id="133" name="圖片 132">
            <a:extLst>
              <a:ext uri="{FF2B5EF4-FFF2-40B4-BE49-F238E27FC236}">
                <a16:creationId xmlns:a16="http://schemas.microsoft.com/office/drawing/2014/main" id="{385944B0-D7C2-45CD-8462-4AF80A0D24F3}"/>
              </a:ext>
            </a:extLst>
          </p:cNvPr>
          <p:cNvPicPr>
            <a:picLocks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655500" y="4725144"/>
            <a:ext cx="2419961"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圖片 133">
            <a:extLst>
              <a:ext uri="{FF2B5EF4-FFF2-40B4-BE49-F238E27FC236}">
                <a16:creationId xmlns:a16="http://schemas.microsoft.com/office/drawing/2014/main" id="{8B70E7EC-49D3-476D-A970-4DB54A42328E}"/>
              </a:ext>
            </a:extLst>
          </p:cNvPr>
          <p:cNvPicPr>
            <a:picLocks/>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07087" y="4725144"/>
            <a:ext cx="2440641" cy="1584176"/>
          </a:xfrm>
          <a:prstGeom prst="rect">
            <a:avLst/>
          </a:prstGeom>
          <a:noFill/>
          <a:ln>
            <a:noFill/>
          </a:ln>
        </p:spPr>
      </p:pic>
      <p:sp>
        <p:nvSpPr>
          <p:cNvPr id="136" name="文字方塊 135">
            <a:extLst>
              <a:ext uri="{FF2B5EF4-FFF2-40B4-BE49-F238E27FC236}">
                <a16:creationId xmlns:a16="http://schemas.microsoft.com/office/drawing/2014/main" id="{5B22D48C-F64B-4622-9F3C-9C1A520FF0FE}"/>
              </a:ext>
            </a:extLst>
          </p:cNvPr>
          <p:cNvSpPr txBox="1"/>
          <p:nvPr/>
        </p:nvSpPr>
        <p:spPr>
          <a:xfrm>
            <a:off x="1199456" y="4346261"/>
            <a:ext cx="4885847" cy="369332"/>
          </a:xfrm>
          <a:prstGeom prst="rect">
            <a:avLst/>
          </a:prstGeom>
          <a:solidFill>
            <a:srgbClr val="BFBFBF">
              <a:alpha val="80000"/>
            </a:srgbClr>
          </a:solidFill>
        </p:spPr>
        <p:txBody>
          <a:bodyPr wrap="square">
            <a:spAutoFit/>
          </a:bodyPr>
          <a:lstStyle>
            <a:defPPr>
              <a:defRPr lang="en-US"/>
            </a:defPPr>
            <a:lvl1pPr algn="ctr">
              <a:defRPr b="1" ker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defRPr>
            </a:lvl1pPr>
          </a:lstStyle>
          <a:p>
            <a:pPr defTabSz="457189"/>
            <a:r>
              <a:rPr lang="zh-TW" altLang="en-US" dirty="0">
                <a:solidFill>
                  <a:prstClr val="white"/>
                </a:solidFill>
                <a:sym typeface="Arial"/>
              </a:rPr>
              <a:t>南投大坪頂供水工程 </a:t>
            </a:r>
            <a:r>
              <a:rPr lang="en-US" altLang="zh-TW" dirty="0">
                <a:solidFill>
                  <a:prstClr val="white"/>
                </a:solidFill>
                <a:sym typeface="Arial"/>
              </a:rPr>
              <a:t>–</a:t>
            </a:r>
            <a:r>
              <a:rPr lang="zh-TW" altLang="en-US" dirty="0">
                <a:solidFill>
                  <a:prstClr val="white"/>
                </a:solidFill>
                <a:sym typeface="Arial"/>
              </a:rPr>
              <a:t> 百香果的故鄉</a:t>
            </a:r>
          </a:p>
        </p:txBody>
      </p:sp>
      <p:sp>
        <p:nvSpPr>
          <p:cNvPr id="137" name="文字方塊 136">
            <a:extLst>
              <a:ext uri="{FF2B5EF4-FFF2-40B4-BE49-F238E27FC236}">
                <a16:creationId xmlns:a16="http://schemas.microsoft.com/office/drawing/2014/main" id="{6CF36082-C601-4632-BF05-6B12044223BF}"/>
              </a:ext>
            </a:extLst>
          </p:cNvPr>
          <p:cNvSpPr txBox="1"/>
          <p:nvPr/>
        </p:nvSpPr>
        <p:spPr>
          <a:xfrm>
            <a:off x="1199456" y="5939985"/>
            <a:ext cx="2408561" cy="369332"/>
          </a:xfrm>
          <a:prstGeom prst="rect">
            <a:avLst/>
          </a:prstGeom>
          <a:solidFill>
            <a:srgbClr val="BFBFBF">
              <a:alpha val="80000"/>
            </a:srgbClr>
          </a:solidFill>
        </p:spPr>
        <p:txBody>
          <a:bodyPr wrap="square">
            <a:spAutoFit/>
          </a:bodyPr>
          <a:lstStyle/>
          <a:p>
            <a:pPr algn="ctr" defTabSz="457189">
              <a:defRPr/>
            </a:pPr>
            <a:r>
              <a:rPr lang="zh-TW" altLang="en-US"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sym typeface="Arial"/>
              </a:rPr>
              <a:t>蓄存水量</a:t>
            </a:r>
          </a:p>
        </p:txBody>
      </p:sp>
      <p:sp>
        <p:nvSpPr>
          <p:cNvPr id="138" name="文字方塊 137">
            <a:extLst>
              <a:ext uri="{FF2B5EF4-FFF2-40B4-BE49-F238E27FC236}">
                <a16:creationId xmlns:a16="http://schemas.microsoft.com/office/drawing/2014/main" id="{38324F83-4B09-481F-880D-3B86267B110C}"/>
              </a:ext>
            </a:extLst>
          </p:cNvPr>
          <p:cNvSpPr txBox="1"/>
          <p:nvPr/>
        </p:nvSpPr>
        <p:spPr>
          <a:xfrm>
            <a:off x="3656162" y="5939985"/>
            <a:ext cx="2397800" cy="369332"/>
          </a:xfrm>
          <a:prstGeom prst="rect">
            <a:avLst/>
          </a:prstGeom>
          <a:solidFill>
            <a:srgbClr val="BFBFBF">
              <a:alpha val="80000"/>
            </a:srgbClr>
          </a:solidFill>
        </p:spPr>
        <p:txBody>
          <a:bodyPr wrap="square">
            <a:spAutoFit/>
          </a:bodyPr>
          <a:lstStyle>
            <a:defPPr>
              <a:defRPr lang="en-US"/>
            </a:defPPr>
            <a:lvl1pPr algn="ctr">
              <a:defRPr b="1" ker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defRPr>
            </a:lvl1pPr>
          </a:lstStyle>
          <a:p>
            <a:pPr defTabSz="457189"/>
            <a:r>
              <a:rPr lang="zh-TW" altLang="en-US" dirty="0">
                <a:solidFill>
                  <a:prstClr val="white"/>
                </a:solidFill>
                <a:sym typeface="Arial"/>
              </a:rPr>
              <a:t>管線輸水</a:t>
            </a:r>
            <a:r>
              <a:rPr lang="en-US" altLang="zh-TW" sz="1400" dirty="0">
                <a:solidFill>
                  <a:prstClr val="white"/>
                </a:solidFill>
                <a:sym typeface="Arial"/>
              </a:rPr>
              <a:t>(</a:t>
            </a:r>
            <a:r>
              <a:rPr lang="zh-TW" altLang="en-US" sz="1400" dirty="0">
                <a:solidFill>
                  <a:prstClr val="white"/>
                </a:solidFill>
                <a:sym typeface="Arial"/>
              </a:rPr>
              <a:t>減少損失</a:t>
            </a:r>
            <a:r>
              <a:rPr lang="en-US" altLang="zh-TW" sz="1400" dirty="0">
                <a:solidFill>
                  <a:prstClr val="white"/>
                </a:solidFill>
                <a:sym typeface="Arial"/>
              </a:rPr>
              <a:t>)</a:t>
            </a:r>
            <a:endParaRPr lang="zh-TW" altLang="en-US" dirty="0">
              <a:solidFill>
                <a:prstClr val="white"/>
              </a:solidFill>
              <a:sym typeface="Arial"/>
            </a:endParaRPr>
          </a:p>
        </p:txBody>
      </p:sp>
      <p:pic>
        <p:nvPicPr>
          <p:cNvPr id="152" name="圖片 151">
            <a:extLst>
              <a:ext uri="{FF2B5EF4-FFF2-40B4-BE49-F238E27FC236}">
                <a16:creationId xmlns:a16="http://schemas.microsoft.com/office/drawing/2014/main" id="{0056AFF3-8D33-4038-84F7-632CD4A502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66136" y="1780289"/>
            <a:ext cx="4870424" cy="4601039"/>
          </a:xfrm>
          <a:prstGeom prst="rect">
            <a:avLst/>
          </a:prstGeom>
        </p:spPr>
      </p:pic>
      <p:sp>
        <p:nvSpPr>
          <p:cNvPr id="13" name="Shape 526">
            <a:extLst>
              <a:ext uri="{FF2B5EF4-FFF2-40B4-BE49-F238E27FC236}">
                <a16:creationId xmlns:a16="http://schemas.microsoft.com/office/drawing/2014/main" id="{87E3E238-5A15-4E55-AA6B-9231131D3569}"/>
              </a:ext>
            </a:extLst>
          </p:cNvPr>
          <p:cNvSpPr>
            <a:spLocks noChangeAspect="1"/>
          </p:cNvSpPr>
          <p:nvPr/>
        </p:nvSpPr>
        <p:spPr bwMode="auto">
          <a:xfrm>
            <a:off x="7852488" y="166223"/>
            <a:ext cx="1043033" cy="1016957"/>
          </a:xfrm>
          <a:prstGeom prst="ellipse">
            <a:avLst/>
          </a:prstGeom>
          <a:solidFill>
            <a:srgbClr val="ADAB81"/>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156">
              <a:defRPr/>
            </a:pPr>
            <a:endPar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矩形 13">
            <a:extLst>
              <a:ext uri="{FF2B5EF4-FFF2-40B4-BE49-F238E27FC236}">
                <a16:creationId xmlns:a16="http://schemas.microsoft.com/office/drawing/2014/main" id="{9DE46633-9621-4A93-A646-C5B084FDFCAE}"/>
              </a:ext>
            </a:extLst>
          </p:cNvPr>
          <p:cNvSpPr/>
          <p:nvPr/>
        </p:nvSpPr>
        <p:spPr>
          <a:xfrm>
            <a:off x="7773262" y="337334"/>
            <a:ext cx="1203871" cy="707563"/>
          </a:xfrm>
          <a:prstGeom prst="rect">
            <a:avLst/>
          </a:prstGeom>
          <a:noFill/>
        </p:spPr>
        <p:txBody>
          <a:bodyPr wrap="square" lIns="91120" tIns="45560" rIns="91120" bIns="45560">
            <a:spAutoFit/>
          </a:bodyPr>
          <a:lstStyle/>
          <a:p>
            <a:pPr algn="ctr" defTabSz="911156">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蓄豐</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endParaRPr>
          </a:p>
          <a:p>
            <a:pPr algn="ctr" defTabSz="911156">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濟枯</a:t>
            </a:r>
          </a:p>
        </p:txBody>
      </p:sp>
      <p:sp>
        <p:nvSpPr>
          <p:cNvPr id="15" name="Shape 526">
            <a:extLst>
              <a:ext uri="{FF2B5EF4-FFF2-40B4-BE49-F238E27FC236}">
                <a16:creationId xmlns:a16="http://schemas.microsoft.com/office/drawing/2014/main" id="{EF1C4602-E47A-42F3-9FEB-C007515F9BF1}"/>
              </a:ext>
            </a:extLst>
          </p:cNvPr>
          <p:cNvSpPr>
            <a:spLocks noChangeAspect="1"/>
          </p:cNvSpPr>
          <p:nvPr/>
        </p:nvSpPr>
        <p:spPr bwMode="auto">
          <a:xfrm>
            <a:off x="9185241" y="155183"/>
            <a:ext cx="1043033" cy="1042147"/>
          </a:xfrm>
          <a:prstGeom prst="ellipse">
            <a:avLst/>
          </a:prstGeom>
          <a:solidFill>
            <a:srgbClr val="99BBBB"/>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156">
              <a:defRPr/>
            </a:pPr>
            <a:endParaRPr lang="en-US" altLang="zh-TW"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B674F990-6A2F-4A3E-B676-97AFCBB80B7B}"/>
              </a:ext>
            </a:extLst>
          </p:cNvPr>
          <p:cNvSpPr/>
          <p:nvPr/>
        </p:nvSpPr>
        <p:spPr>
          <a:xfrm>
            <a:off x="9103626" y="334638"/>
            <a:ext cx="1203871" cy="707563"/>
          </a:xfrm>
          <a:prstGeom prst="rect">
            <a:avLst/>
          </a:prstGeom>
          <a:noFill/>
        </p:spPr>
        <p:txBody>
          <a:bodyPr wrap="square" lIns="91120" tIns="45560" rIns="91120" bIns="45560">
            <a:spAutoFit/>
          </a:bodyPr>
          <a:lstStyle/>
          <a:p>
            <a:pPr algn="ctr" defTabSz="911156">
              <a:defRPr/>
            </a:pPr>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引水</a:t>
            </a:r>
            <a:endParaRPr lang="en-US" altLang="zh-TW"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endParaRPr>
          </a:p>
          <a:p>
            <a:pPr algn="ctr" defTabSz="911156">
              <a:defRPr/>
            </a:pPr>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rPr>
              <a:t>廣佈</a:t>
            </a:r>
            <a:endParaRPr lang="en-US" altLang="zh-TW"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sym typeface="Arial" charset="0"/>
            </a:endParaRPr>
          </a:p>
        </p:txBody>
      </p:sp>
      <p:sp>
        <p:nvSpPr>
          <p:cNvPr id="17" name="箭號: 向右 7">
            <a:extLst>
              <a:ext uri="{FF2B5EF4-FFF2-40B4-BE49-F238E27FC236}">
                <a16:creationId xmlns:a16="http://schemas.microsoft.com/office/drawing/2014/main" id="{7377C3DA-BC9A-4BB1-82B2-71FD53192487}"/>
              </a:ext>
            </a:extLst>
          </p:cNvPr>
          <p:cNvSpPr/>
          <p:nvPr/>
        </p:nvSpPr>
        <p:spPr>
          <a:xfrm>
            <a:off x="1853311" y="1298633"/>
            <a:ext cx="4353164"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kumimoji="1" lang="zh-TW" altLang="en-US" sz="2400" b="1" dirty="0">
                <a:solidFill>
                  <a:srgbClr val="595959"/>
                </a:solidFill>
                <a:latin typeface="微軟正黑體" panose="020B0604030504040204" pitchFamily="34" charset="-120"/>
                <a:ea typeface="微軟正黑體" panose="020B0604030504040204" pitchFamily="34" charset="-120"/>
                <a:cs typeface="Arial"/>
              </a:rPr>
              <a:t>取、蓄、輸水設施</a:t>
            </a:r>
          </a:p>
        </p:txBody>
      </p:sp>
      <p:sp>
        <p:nvSpPr>
          <p:cNvPr id="18" name="箭號: 向右 7">
            <a:extLst>
              <a:ext uri="{FF2B5EF4-FFF2-40B4-BE49-F238E27FC236}">
                <a16:creationId xmlns:a16="http://schemas.microsoft.com/office/drawing/2014/main" id="{7377C3DA-BC9A-4BB1-82B2-71FD53192487}"/>
              </a:ext>
            </a:extLst>
          </p:cNvPr>
          <p:cNvSpPr/>
          <p:nvPr/>
        </p:nvSpPr>
        <p:spPr>
          <a:xfrm>
            <a:off x="6096001" y="1298633"/>
            <a:ext cx="4629643"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lang="zh-TW" altLang="en-US" sz="2400" b="1" dirty="0">
                <a:solidFill>
                  <a:srgbClr val="595959"/>
                </a:solidFill>
                <a:latin typeface="微軟正黑體" panose="020B0604030504040204" pitchFamily="34" charset="-120"/>
                <a:ea typeface="微軟正黑體" panose="020B0604030504040204" pitchFamily="34" charset="-120"/>
              </a:rPr>
              <a:t>多元水源全面檢討與開發</a:t>
            </a:r>
          </a:p>
        </p:txBody>
      </p:sp>
      <p:sp>
        <p:nvSpPr>
          <p:cNvPr id="19" name="內容版面配置區 1">
            <a:extLst>
              <a:ext uri="{FF2B5EF4-FFF2-40B4-BE49-F238E27FC236}">
                <a16:creationId xmlns:a16="http://schemas.microsoft.com/office/drawing/2014/main" id="{A511C221-DDC2-4A18-8EDA-1F5905D8D95C}"/>
              </a:ext>
            </a:extLst>
          </p:cNvPr>
          <p:cNvSpPr txBox="1">
            <a:spLocks/>
          </p:cNvSpPr>
          <p:nvPr/>
        </p:nvSpPr>
        <p:spPr>
          <a:xfrm>
            <a:off x="1271464" y="297892"/>
            <a:ext cx="5760640"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辦理設施興辦</a:t>
            </a:r>
          </a:p>
        </p:txBody>
      </p:sp>
    </p:spTree>
    <p:extLst>
      <p:ext uri="{BB962C8B-B14F-4D97-AF65-F5344CB8AC3E}">
        <p14:creationId xmlns:p14="http://schemas.microsoft.com/office/powerpoint/2010/main" val="3543148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defTabSz="457189"/>
            <a:fld id="{60FC3D08-26B9-4925-B3FF-91DF32156DE5}" type="slidenum">
              <a:rPr lang="zh-TW" altLang="en-US" sz="1600">
                <a:solidFill>
                  <a:prstClr val="black">
                    <a:tint val="75000"/>
                  </a:prstClr>
                </a:solidFill>
              </a:rPr>
              <a:pPr defTabSz="457189"/>
              <a:t>16</a:t>
            </a:fld>
            <a:endParaRPr lang="zh-TW" altLang="en-US" sz="1600" dirty="0">
              <a:solidFill>
                <a:prstClr val="black">
                  <a:tint val="75000"/>
                </a:prstClr>
              </a:solidFill>
            </a:endParaRPr>
          </a:p>
        </p:txBody>
      </p:sp>
      <p:sp>
        <p:nvSpPr>
          <p:cNvPr id="8" name="文字方塊 7">
            <a:extLst>
              <a:ext uri="{FF2B5EF4-FFF2-40B4-BE49-F238E27FC236}">
                <a16:creationId xmlns:a16="http://schemas.microsoft.com/office/drawing/2014/main" id="{05E7B6DD-9916-4F44-8B99-C7AD88A1FC75}"/>
              </a:ext>
            </a:extLst>
          </p:cNvPr>
          <p:cNvSpPr txBox="1"/>
          <p:nvPr/>
        </p:nvSpPr>
        <p:spPr>
          <a:xfrm>
            <a:off x="1793650" y="1768171"/>
            <a:ext cx="929742" cy="246221"/>
          </a:xfrm>
          <a:prstGeom prst="rect">
            <a:avLst/>
          </a:prstGeom>
          <a:noFill/>
        </p:spPr>
        <p:txBody>
          <a:bodyPr wrap="none" lIns="0" tIns="0" rIns="0" bIns="0" rtlCol="0">
            <a:spAutoFit/>
          </a:bodyPr>
          <a:lstStyle/>
          <a:p>
            <a:pPr defTabSz="914377">
              <a:buClr>
                <a:srgbClr val="000000"/>
              </a:buClr>
            </a:pPr>
            <a:r>
              <a:rPr lang="zh-TW" altLang="en-US" sz="1600" b="1" kern="0" dirty="0">
                <a:solidFill>
                  <a:srgbClr val="000000">
                    <a:lumMod val="65000"/>
                    <a:lumOff val="35000"/>
                  </a:srgbClr>
                </a:solidFill>
                <a:latin typeface="微軟正黑體" panose="020B0604030504040204" pitchFamily="34" charset="-120"/>
                <a:ea typeface="微軟正黑體" panose="020B0604030504040204" pitchFamily="34" charset="-120"/>
                <a:cs typeface="Arial"/>
                <a:sym typeface="Arial"/>
              </a:rPr>
              <a:t>物聯網</a:t>
            </a:r>
            <a:r>
              <a:rPr lang="en-US" altLang="zh-TW" sz="1600" b="1" kern="0" dirty="0">
                <a:solidFill>
                  <a:srgbClr val="000000">
                    <a:lumMod val="65000"/>
                    <a:lumOff val="35000"/>
                  </a:srgbClr>
                </a:solidFill>
                <a:latin typeface="微軟正黑體" panose="020B0604030504040204" pitchFamily="34" charset="-120"/>
                <a:ea typeface="微軟正黑體" panose="020B0604030504040204" pitchFamily="34" charset="-120"/>
                <a:cs typeface="Arial"/>
                <a:sym typeface="Arial"/>
              </a:rPr>
              <a:t>IoT</a:t>
            </a:r>
          </a:p>
        </p:txBody>
      </p:sp>
      <p:grpSp>
        <p:nvGrpSpPr>
          <p:cNvPr id="110" name="群組 109"/>
          <p:cNvGrpSpPr/>
          <p:nvPr/>
        </p:nvGrpSpPr>
        <p:grpSpPr>
          <a:xfrm>
            <a:off x="1415480" y="2102075"/>
            <a:ext cx="1373747" cy="933376"/>
            <a:chOff x="233215" y="2021666"/>
            <a:chExt cx="1373747" cy="933376"/>
          </a:xfrm>
        </p:grpSpPr>
        <p:pic>
          <p:nvPicPr>
            <p:cNvPr id="5" name="object 42">
              <a:extLst>
                <a:ext uri="{FF2B5EF4-FFF2-40B4-BE49-F238E27FC236}">
                  <a16:creationId xmlns:a16="http://schemas.microsoft.com/office/drawing/2014/main" id="{41F9616C-94C9-4CBB-B4D2-AD7575D436F3}"/>
                </a:ext>
              </a:extLst>
            </p:cNvPr>
            <p:cNvPicPr/>
            <p:nvPr/>
          </p:nvPicPr>
          <p:blipFill>
            <a:blip r:embed="rId3" cstate="screen">
              <a:extLst>
                <a:ext uri="{28A0092B-C50C-407E-A947-70E740481C1C}">
                  <a14:useLocalDpi xmlns:a14="http://schemas.microsoft.com/office/drawing/2010/main"/>
                </a:ext>
              </a:extLst>
            </a:blip>
            <a:stretch>
              <a:fillRect/>
            </a:stretch>
          </p:blipFill>
          <p:spPr>
            <a:xfrm>
              <a:off x="335723" y="2136053"/>
              <a:ext cx="1260891" cy="394724"/>
            </a:xfrm>
            <a:prstGeom prst="rect">
              <a:avLst/>
            </a:prstGeom>
          </p:spPr>
        </p:pic>
        <p:sp>
          <p:nvSpPr>
            <p:cNvPr id="7" name="文字方塊 6">
              <a:extLst>
                <a:ext uri="{FF2B5EF4-FFF2-40B4-BE49-F238E27FC236}">
                  <a16:creationId xmlns:a16="http://schemas.microsoft.com/office/drawing/2014/main" id="{F4A57A9A-5033-4F90-A2AA-396FFF005E1B}"/>
                </a:ext>
              </a:extLst>
            </p:cNvPr>
            <p:cNvSpPr txBox="1"/>
            <p:nvPr/>
          </p:nvSpPr>
          <p:spPr>
            <a:xfrm>
              <a:off x="613074" y="2191319"/>
              <a:ext cx="897339" cy="300812"/>
            </a:xfrm>
            <a:prstGeom prst="rect">
              <a:avLst/>
            </a:prstGeom>
            <a:noFill/>
            <a:ln>
              <a:noFill/>
            </a:ln>
            <a:effectLst/>
          </p:spPr>
          <p:txBody>
            <a:bodyPr spcFirstLastPara="0" vert="horz" wrap="square" lIns="0" tIns="0" rIns="0" bIns="0" numCol="1" spcCol="1270" anchor="ctr" anchorCtr="0">
              <a:noAutofit/>
            </a:bodyPr>
            <a:lstStyle/>
            <a:p>
              <a:pPr marL="0" lvl="1" defTabSz="711182">
                <a:lnSpc>
                  <a:spcPct val="90000"/>
                </a:lnSpc>
                <a:spcBef>
                  <a:spcPct val="0"/>
                </a:spcBef>
                <a:spcAft>
                  <a:spcPct val="15000"/>
                </a:spcAft>
                <a:buClr>
                  <a:srgbClr val="000000"/>
                </a:buClr>
                <a:defRPr/>
              </a:pPr>
              <a:r>
                <a:rPr lang="zh-TW" altLang="en-US"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rPr>
                <a:t>智慧感測</a:t>
              </a:r>
              <a:endParaRPr lang="en-US" altLang="zh-TW"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endParaRPr>
            </a:p>
          </p:txBody>
        </p:sp>
        <p:sp>
          <p:nvSpPr>
            <p:cNvPr id="20" name="矩形 19">
              <a:extLst>
                <a:ext uri="{FF2B5EF4-FFF2-40B4-BE49-F238E27FC236}">
                  <a16:creationId xmlns:a16="http://schemas.microsoft.com/office/drawing/2014/main" id="{CD79A0B9-5107-4489-837B-993AFFB17525}"/>
                </a:ext>
              </a:extLst>
            </p:cNvPr>
            <p:cNvSpPr/>
            <p:nvPr/>
          </p:nvSpPr>
          <p:spPr>
            <a:xfrm>
              <a:off x="346512" y="2514330"/>
              <a:ext cx="1260450" cy="440712"/>
            </a:xfrm>
            <a:prstGeom prst="rect">
              <a:avLst/>
            </a:prstGeom>
            <a:solidFill>
              <a:srgbClr val="31859C">
                <a:alpha val="50196"/>
              </a:srgbClr>
            </a:solidFill>
            <a:ln w="9525" cap="flat" cmpd="sng" algn="ctr">
              <a:solidFill>
                <a:srgbClr val="4BACC6">
                  <a:lumMod val="60000"/>
                  <a:lumOff val="40000"/>
                </a:srgbClr>
              </a:solidFill>
              <a:prstDash val="solid"/>
            </a:ln>
            <a:effectLst>
              <a:outerShdw blurRad="40000" dist="23000" dir="5400000" rotWithShape="0">
                <a:srgbClr val="000000">
                  <a:alpha val="35000"/>
                </a:srgbClr>
              </a:outerShdw>
            </a:effectLst>
          </p:spPr>
          <p:txBody>
            <a:bodyPr rtlCol="0" anchor="ctr"/>
            <a:lstStyle/>
            <a:p>
              <a:pPr algn="ctr" defTabSz="914377">
                <a:buClr>
                  <a:srgbClr val="000000"/>
                </a:buClr>
                <a:defRPr/>
              </a:pPr>
              <a:r>
                <a:rPr lang="zh-TW" altLang="en-US" sz="1400" b="1" kern="0" dirty="0">
                  <a:ln w="3175">
                    <a:noFill/>
                  </a:ln>
                  <a:solidFill>
                    <a:srgbClr val="FFFFFF"/>
                  </a:solidFill>
                  <a:effectLst>
                    <a:glow rad="63500">
                      <a:srgbClr val="000000">
                        <a:alpha val="40000"/>
                      </a:srgbClr>
                    </a:glow>
                  </a:effectLst>
                  <a:latin typeface="微軟正黑體" panose="020B0604030504040204" pitchFamily="34" charset="-120"/>
                  <a:ea typeface="微軟正黑體" panose="020B0604030504040204" pitchFamily="34" charset="-120"/>
                  <a:cs typeface="Times New Roman" panose="02020603050405020304" pitchFamily="18" charset="0"/>
                  <a:sym typeface="Arial"/>
                </a:rPr>
                <a:t>感測元件佈設</a:t>
              </a:r>
            </a:p>
          </p:txBody>
        </p:sp>
        <p:sp>
          <p:nvSpPr>
            <p:cNvPr id="23" name="椭圆 73">
              <a:extLst>
                <a:ext uri="{FF2B5EF4-FFF2-40B4-BE49-F238E27FC236}">
                  <a16:creationId xmlns:a16="http://schemas.microsoft.com/office/drawing/2014/main" id="{CD94DFD4-90F0-4D69-B105-C0F71FB2ED9D}"/>
                </a:ext>
              </a:extLst>
            </p:cNvPr>
            <p:cNvSpPr/>
            <p:nvPr/>
          </p:nvSpPr>
          <p:spPr>
            <a:xfrm>
              <a:off x="233215" y="2021666"/>
              <a:ext cx="373310" cy="373310"/>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defTabSz="914377">
                <a:buClr>
                  <a:srgbClr val="000000"/>
                </a:buClr>
                <a:defRPr/>
              </a:pPr>
              <a:r>
                <a:rPr lang="en-US" altLang="zh-CN" sz="1051" kern="0" dirty="0">
                  <a:solidFill>
                    <a:srgbClr val="FFFFFF"/>
                  </a:solidFill>
                  <a:latin typeface="微軟正黑體" panose="020B0604030504040204" pitchFamily="34" charset="-120"/>
                  <a:ea typeface="微軟正黑體" panose="020B0604030504040204" pitchFamily="34" charset="-120"/>
                  <a:sym typeface="Arial"/>
                </a:rPr>
                <a:t>1</a:t>
              </a:r>
              <a:endParaRPr lang="zh-CN" altLang="en-US" sz="1051" kern="0" dirty="0">
                <a:solidFill>
                  <a:srgbClr val="FFFFFF"/>
                </a:solidFill>
                <a:latin typeface="微軟正黑體" panose="020B0604030504040204" pitchFamily="34" charset="-120"/>
                <a:ea typeface="微軟正黑體" panose="020B0604030504040204" pitchFamily="34" charset="-120"/>
                <a:sym typeface="Arial"/>
              </a:endParaRPr>
            </a:p>
          </p:txBody>
        </p:sp>
      </p:grpSp>
      <p:sp>
        <p:nvSpPr>
          <p:cNvPr id="24" name="矩形 23">
            <a:extLst>
              <a:ext uri="{FF2B5EF4-FFF2-40B4-BE49-F238E27FC236}">
                <a16:creationId xmlns:a16="http://schemas.microsoft.com/office/drawing/2014/main" id="{8E29FD24-DF41-40F1-822F-089ADB82E4CC}"/>
              </a:ext>
            </a:extLst>
          </p:cNvPr>
          <p:cNvSpPr/>
          <p:nvPr/>
        </p:nvSpPr>
        <p:spPr>
          <a:xfrm>
            <a:off x="6171840" y="4176240"/>
            <a:ext cx="901282" cy="1037515"/>
          </a:xfrm>
          <a:prstGeom prst="rect">
            <a:avLst/>
          </a:prstGeom>
          <a:solidFill>
            <a:srgbClr val="D3C989"/>
          </a:solidFill>
          <a:ln>
            <a:noFill/>
          </a:ln>
          <a:effectLst/>
        </p:spPr>
        <p:txBody>
          <a:bodyPr rtlCol="0" anchor="ctr"/>
          <a:lstStyle/>
          <a:p>
            <a:pPr algn="ctr" defTabSz="911156"/>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辦理方式</a:t>
            </a:r>
          </a:p>
        </p:txBody>
      </p:sp>
      <p:sp>
        <p:nvSpPr>
          <p:cNvPr id="25" name="矩形 24">
            <a:extLst>
              <a:ext uri="{FF2B5EF4-FFF2-40B4-BE49-F238E27FC236}">
                <a16:creationId xmlns:a16="http://schemas.microsoft.com/office/drawing/2014/main" id="{8ED30E04-CCA5-4F94-966A-FB494EC69C2A}"/>
              </a:ext>
            </a:extLst>
          </p:cNvPr>
          <p:cNvSpPr/>
          <p:nvPr/>
        </p:nvSpPr>
        <p:spPr>
          <a:xfrm>
            <a:off x="7016463" y="4178673"/>
            <a:ext cx="3908908" cy="1025364"/>
          </a:xfrm>
          <a:prstGeom prst="rect">
            <a:avLst/>
          </a:prstGeom>
          <a:solidFill>
            <a:srgbClr val="ECE7CC"/>
          </a:solidFill>
          <a:ln w="28575">
            <a:solidFill>
              <a:srgbClr val="ECE7CC"/>
            </a:solidFill>
          </a:ln>
        </p:spPr>
        <p:txBody>
          <a:bodyPr wrap="square" rtlCol="0" anchor="ctr">
            <a:noAutofit/>
          </a:bodyPr>
          <a:lstStyle/>
          <a:p>
            <a:pPr marL="285744" indent="-285744" defTabSz="457189">
              <a:spcBef>
                <a:spcPts val="600"/>
              </a:spcBef>
              <a:buFont typeface="Wingdings" panose="05000000000000000000" pitchFamily="2" charset="2"/>
              <a:buChar char="l"/>
            </a:pPr>
            <a:r>
              <a:rPr lang="zh-TW" altLang="en-US" sz="1600" b="1" kern="0" dirty="0">
                <a:solidFill>
                  <a:srgbClr val="595959"/>
                </a:solidFill>
                <a:latin typeface="微軟正黑體" panose="020B0604030504040204" pitchFamily="34" charset="-120"/>
                <a:ea typeface="微軟正黑體" panose="020B0604030504040204" pitchFamily="34" charset="-120"/>
              </a:rPr>
              <a:t>舞鶴、大坪頂蓄水設施聯合運用</a:t>
            </a:r>
            <a:endParaRPr lang="en-US" altLang="zh-TW" sz="1600" b="1" kern="0" dirty="0">
              <a:solidFill>
                <a:srgbClr val="595959"/>
              </a:solidFill>
              <a:latin typeface="微軟正黑體" panose="020B0604030504040204" pitchFamily="34" charset="-120"/>
              <a:ea typeface="微軟正黑體" panose="020B0604030504040204" pitchFamily="34" charset="-120"/>
            </a:endParaRPr>
          </a:p>
          <a:p>
            <a:pPr marL="285744" indent="-285744" defTabSz="457189">
              <a:spcBef>
                <a:spcPts val="600"/>
              </a:spcBef>
              <a:buFont typeface="Wingdings" panose="05000000000000000000" pitchFamily="2" charset="2"/>
              <a:buChar char="l"/>
            </a:pPr>
            <a:r>
              <a:rPr lang="zh-TW" altLang="en-US" sz="1600" b="1" kern="0" dirty="0">
                <a:solidFill>
                  <a:srgbClr val="595959"/>
                </a:solidFill>
                <a:latin typeface="微軟正黑體" panose="020B0604030504040204" pitchFamily="34" charset="-120"/>
                <a:ea typeface="微軟正黑體" panose="020B0604030504040204" pitchFamily="34" charset="-120"/>
              </a:rPr>
              <a:t>補助農民辦理智慧管路灌溉措施</a:t>
            </a:r>
            <a:endParaRPr lang="en-US" altLang="zh-TW" sz="1600" b="1" kern="0" dirty="0">
              <a:solidFill>
                <a:srgbClr val="595959"/>
              </a:solidFill>
              <a:latin typeface="微軟正黑體" panose="020B0604030504040204" pitchFamily="34" charset="-120"/>
              <a:ea typeface="微軟正黑體" panose="020B0604030504040204" pitchFamily="34" charset="-120"/>
            </a:endParaRPr>
          </a:p>
        </p:txBody>
      </p:sp>
      <p:sp>
        <p:nvSpPr>
          <p:cNvPr id="83" name="矩形 82">
            <a:extLst>
              <a:ext uri="{FF2B5EF4-FFF2-40B4-BE49-F238E27FC236}">
                <a16:creationId xmlns:a16="http://schemas.microsoft.com/office/drawing/2014/main" id="{13766C3A-99B7-4D6B-9507-374D90EE910B}"/>
              </a:ext>
            </a:extLst>
          </p:cNvPr>
          <p:cNvSpPr/>
          <p:nvPr/>
        </p:nvSpPr>
        <p:spPr>
          <a:xfrm>
            <a:off x="6145088" y="1714853"/>
            <a:ext cx="4901855" cy="419731"/>
          </a:xfrm>
          <a:prstGeom prst="rect">
            <a:avLst/>
          </a:prstGeom>
          <a:solidFill>
            <a:srgbClr val="CEB432">
              <a:alpha val="50000"/>
            </a:srgbClr>
          </a:solidFill>
          <a:ln>
            <a:noFill/>
          </a:ln>
          <a:effectLst/>
        </p:spPr>
        <p:txBody>
          <a:bodyPr rtlCol="0" anchor="ctr"/>
          <a:lstStyle/>
          <a:p>
            <a:pPr algn="ctr" defTabSz="457189">
              <a:defRPr/>
            </a:pPr>
            <a:r>
              <a:rPr lang="zh-TW" altLang="en-US" b="1" kern="0" dirty="0">
                <a:solidFill>
                  <a:srgbClr val="595959"/>
                </a:solidFill>
                <a:latin typeface="微軟正黑體" panose="020B0604030504040204" pitchFamily="34" charset="-120"/>
                <a:ea typeface="微軟正黑體" panose="020B0604030504040204" pitchFamily="34" charset="-120"/>
                <a:cs typeface="Arial"/>
                <a:sym typeface="Arial"/>
              </a:rPr>
              <a:t>花蓮舞鶴茶區</a:t>
            </a:r>
          </a:p>
        </p:txBody>
      </p:sp>
      <p:grpSp>
        <p:nvGrpSpPr>
          <p:cNvPr id="111" name="群組 110"/>
          <p:cNvGrpSpPr/>
          <p:nvPr/>
        </p:nvGrpSpPr>
        <p:grpSpPr>
          <a:xfrm>
            <a:off x="2824743" y="2109286"/>
            <a:ext cx="1407673" cy="902156"/>
            <a:chOff x="1685256" y="2022540"/>
            <a:chExt cx="1407673" cy="902156"/>
          </a:xfrm>
        </p:grpSpPr>
        <p:sp>
          <p:nvSpPr>
            <p:cNvPr id="21" name="矩形 20">
              <a:extLst>
                <a:ext uri="{FF2B5EF4-FFF2-40B4-BE49-F238E27FC236}">
                  <a16:creationId xmlns:a16="http://schemas.microsoft.com/office/drawing/2014/main" id="{9D90D296-8157-41F5-B1F1-D2B4C5E9DA76}"/>
                </a:ext>
              </a:extLst>
            </p:cNvPr>
            <p:cNvSpPr/>
            <p:nvPr/>
          </p:nvSpPr>
          <p:spPr>
            <a:xfrm>
              <a:off x="1829795" y="2526327"/>
              <a:ext cx="1263134" cy="398369"/>
            </a:xfrm>
            <a:prstGeom prst="rect">
              <a:avLst/>
            </a:prstGeom>
            <a:solidFill>
              <a:srgbClr val="C0504D">
                <a:lumMod val="40000"/>
                <a:lumOff val="60000"/>
                <a:alpha val="50196"/>
              </a:srgbClr>
            </a:solidFill>
            <a:ln w="9525" cap="flat" cmpd="sng" algn="ctr">
              <a:solidFill>
                <a:srgbClr val="C0504D">
                  <a:lumMod val="40000"/>
                  <a:lumOff val="60000"/>
                </a:srgbClr>
              </a:solidFill>
              <a:prstDash val="solid"/>
            </a:ln>
            <a:effectLst>
              <a:outerShdw blurRad="40000" dist="23000" dir="5400000" rotWithShape="0">
                <a:srgbClr val="000000">
                  <a:alpha val="35000"/>
                </a:srgbClr>
              </a:outerShdw>
            </a:effectLst>
          </p:spPr>
          <p:txBody>
            <a:bodyPr rtlCol="0" anchor="ctr"/>
            <a:lstStyle/>
            <a:p>
              <a:pPr algn="ctr" defTabSz="914377">
                <a:buClr>
                  <a:srgbClr val="000000"/>
                </a:buClr>
                <a:defRPr/>
              </a:pPr>
              <a:r>
                <a:rPr lang="zh-TW" altLang="en-US" sz="1400" b="1" kern="0" dirty="0">
                  <a:ln w="3175">
                    <a:noFill/>
                  </a:ln>
                  <a:solidFill>
                    <a:srgbClr val="FFFFFF"/>
                  </a:solidFill>
                  <a:effectLst>
                    <a:glow rad="63500">
                      <a:srgbClr val="000000">
                        <a:alpha val="40000"/>
                      </a:srgbClr>
                    </a:glow>
                  </a:effectLst>
                  <a:latin typeface="微軟正黑體" panose="020B0604030504040204" pitchFamily="34" charset="-120"/>
                  <a:ea typeface="微軟正黑體" panose="020B0604030504040204" pitchFamily="34" charset="-120"/>
                  <a:cs typeface="Times New Roman" panose="02020603050405020304" pitchFamily="18" charset="0"/>
                  <a:sym typeface="Arial"/>
                </a:rPr>
                <a:t>控制系統架設</a:t>
              </a:r>
            </a:p>
          </p:txBody>
        </p:sp>
        <p:pic>
          <p:nvPicPr>
            <p:cNvPr id="88" name="object 42">
              <a:extLst>
                <a:ext uri="{FF2B5EF4-FFF2-40B4-BE49-F238E27FC236}">
                  <a16:creationId xmlns:a16="http://schemas.microsoft.com/office/drawing/2014/main" id="{41F9616C-94C9-4CBB-B4D2-AD7575D436F3}"/>
                </a:ext>
              </a:extLst>
            </p:cNvPr>
            <p:cNvPicPr/>
            <p:nvPr/>
          </p:nvPicPr>
          <p:blipFill>
            <a:blip r:embed="rId4" cstate="screen">
              <a:extLst>
                <a:ext uri="{28A0092B-C50C-407E-A947-70E740481C1C}">
                  <a14:useLocalDpi xmlns:a14="http://schemas.microsoft.com/office/drawing/2010/main"/>
                </a:ext>
              </a:extLst>
            </a:blip>
            <a:stretch>
              <a:fillRect/>
            </a:stretch>
          </p:blipFill>
          <p:spPr>
            <a:xfrm>
              <a:off x="1787764" y="2136927"/>
              <a:ext cx="1305165" cy="394724"/>
            </a:xfrm>
            <a:prstGeom prst="rect">
              <a:avLst/>
            </a:prstGeom>
          </p:spPr>
        </p:pic>
        <p:sp>
          <p:nvSpPr>
            <p:cNvPr id="90" name="文字方塊 89">
              <a:extLst>
                <a:ext uri="{FF2B5EF4-FFF2-40B4-BE49-F238E27FC236}">
                  <a16:creationId xmlns:a16="http://schemas.microsoft.com/office/drawing/2014/main" id="{F4A57A9A-5033-4F90-A2AA-396FFF005E1B}"/>
                </a:ext>
              </a:extLst>
            </p:cNvPr>
            <p:cNvSpPr txBox="1"/>
            <p:nvPr/>
          </p:nvSpPr>
          <p:spPr>
            <a:xfrm>
              <a:off x="2042930" y="2212317"/>
              <a:ext cx="955027" cy="271910"/>
            </a:xfrm>
            <a:prstGeom prst="rect">
              <a:avLst/>
            </a:prstGeom>
            <a:noFill/>
            <a:ln>
              <a:noFill/>
            </a:ln>
            <a:effectLst/>
          </p:spPr>
          <p:txBody>
            <a:bodyPr spcFirstLastPara="0" vert="horz" wrap="square" lIns="0" tIns="0" rIns="0" bIns="0" numCol="1" spcCol="1270" anchor="ctr" anchorCtr="0">
              <a:noAutofit/>
            </a:bodyPr>
            <a:lstStyle/>
            <a:p>
              <a:pPr marL="0" lvl="1" defTabSz="711182">
                <a:lnSpc>
                  <a:spcPct val="90000"/>
                </a:lnSpc>
                <a:spcBef>
                  <a:spcPct val="0"/>
                </a:spcBef>
                <a:spcAft>
                  <a:spcPct val="15000"/>
                </a:spcAft>
                <a:buClr>
                  <a:srgbClr val="000000"/>
                </a:buClr>
                <a:defRPr/>
              </a:pPr>
              <a:r>
                <a:rPr lang="zh-TW" altLang="en-US"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rPr>
                <a:t>智慧管理</a:t>
              </a:r>
              <a:endParaRPr lang="en-US" altLang="zh-TW"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endParaRPr>
            </a:p>
          </p:txBody>
        </p:sp>
        <p:sp>
          <p:nvSpPr>
            <p:cNvPr id="91" name="椭圆 73">
              <a:extLst>
                <a:ext uri="{FF2B5EF4-FFF2-40B4-BE49-F238E27FC236}">
                  <a16:creationId xmlns:a16="http://schemas.microsoft.com/office/drawing/2014/main" id="{CD94DFD4-90F0-4D69-B105-C0F71FB2ED9D}"/>
                </a:ext>
              </a:extLst>
            </p:cNvPr>
            <p:cNvSpPr/>
            <p:nvPr/>
          </p:nvSpPr>
          <p:spPr>
            <a:xfrm>
              <a:off x="1685256" y="2022540"/>
              <a:ext cx="373310" cy="337443"/>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defTabSz="914377">
                <a:buClr>
                  <a:srgbClr val="000000"/>
                </a:buClr>
                <a:defRPr/>
              </a:pPr>
              <a:r>
                <a:rPr lang="en-US" altLang="zh-TW" sz="1051" kern="0" dirty="0">
                  <a:solidFill>
                    <a:srgbClr val="FFFFFF"/>
                  </a:solidFill>
                  <a:latin typeface="微軟正黑體" panose="020B0604030504040204" pitchFamily="34" charset="-120"/>
                  <a:ea typeface="微軟正黑體" panose="020B0604030504040204" pitchFamily="34" charset="-120"/>
                  <a:sym typeface="Arial"/>
                </a:rPr>
                <a:t>2</a:t>
              </a:r>
              <a:endParaRPr lang="zh-CN" altLang="en-US" sz="1051" kern="0" dirty="0">
                <a:solidFill>
                  <a:srgbClr val="FFFFFF"/>
                </a:solidFill>
                <a:latin typeface="微軟正黑體" panose="020B0604030504040204" pitchFamily="34" charset="-120"/>
                <a:ea typeface="微軟正黑體" panose="020B0604030504040204" pitchFamily="34" charset="-120"/>
                <a:sym typeface="Arial"/>
              </a:endParaRPr>
            </a:p>
          </p:txBody>
        </p:sp>
      </p:grpSp>
      <p:grpSp>
        <p:nvGrpSpPr>
          <p:cNvPr id="112" name="群組 111"/>
          <p:cNvGrpSpPr/>
          <p:nvPr/>
        </p:nvGrpSpPr>
        <p:grpSpPr>
          <a:xfrm>
            <a:off x="4287097" y="2102580"/>
            <a:ext cx="1293043" cy="947512"/>
            <a:chOff x="3182261" y="1983020"/>
            <a:chExt cx="1293043" cy="947512"/>
          </a:xfrm>
        </p:grpSpPr>
        <p:sp>
          <p:nvSpPr>
            <p:cNvPr id="22" name="矩形 21">
              <a:extLst>
                <a:ext uri="{FF2B5EF4-FFF2-40B4-BE49-F238E27FC236}">
                  <a16:creationId xmlns:a16="http://schemas.microsoft.com/office/drawing/2014/main" id="{6AA64FD9-90AC-48FF-803F-2AB52BDB114E}"/>
                </a:ext>
              </a:extLst>
            </p:cNvPr>
            <p:cNvSpPr/>
            <p:nvPr/>
          </p:nvSpPr>
          <p:spPr>
            <a:xfrm>
              <a:off x="3357398" y="2489820"/>
              <a:ext cx="1117905" cy="440712"/>
            </a:xfrm>
            <a:prstGeom prst="rect">
              <a:avLst/>
            </a:prstGeom>
            <a:solidFill>
              <a:srgbClr val="9BBB59">
                <a:alpha val="50196"/>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377">
                <a:buClr>
                  <a:srgbClr val="000000"/>
                </a:buClr>
                <a:defRPr/>
              </a:pPr>
              <a:r>
                <a:rPr lang="zh-TW" altLang="en-US" sz="1400" b="1" kern="0" dirty="0">
                  <a:ln w="3175">
                    <a:noFill/>
                  </a:ln>
                  <a:solidFill>
                    <a:srgbClr val="FFFFFF"/>
                  </a:solidFill>
                  <a:effectLst>
                    <a:glow rad="63500">
                      <a:srgbClr val="000000">
                        <a:alpha val="40000"/>
                      </a:srgbClr>
                    </a:glow>
                  </a:effectLst>
                  <a:latin typeface="微軟正黑體" panose="020B0604030504040204" pitchFamily="34" charset="-120"/>
                  <a:ea typeface="微軟正黑體" panose="020B0604030504040204" pitchFamily="34" charset="-120"/>
                  <a:cs typeface="Times New Roman" panose="02020603050405020304" pitchFamily="18" charset="0"/>
                  <a:sym typeface="Arial"/>
                </a:rPr>
                <a:t>大數據分析</a:t>
              </a:r>
            </a:p>
          </p:txBody>
        </p:sp>
        <p:pic>
          <p:nvPicPr>
            <p:cNvPr id="93" name="object 42">
              <a:extLst>
                <a:ext uri="{FF2B5EF4-FFF2-40B4-BE49-F238E27FC236}">
                  <a16:creationId xmlns:a16="http://schemas.microsoft.com/office/drawing/2014/main" id="{41F9616C-94C9-4CBB-B4D2-AD7575D436F3}"/>
                </a:ext>
              </a:extLst>
            </p:cNvPr>
            <p:cNvPicPr/>
            <p:nvPr/>
          </p:nvPicPr>
          <p:blipFill>
            <a:blip r:embed="rId5" cstate="screen">
              <a:extLst>
                <a:ext uri="{28A0092B-C50C-407E-A947-70E740481C1C}">
                  <a14:useLocalDpi xmlns:a14="http://schemas.microsoft.com/office/drawing/2010/main"/>
                </a:ext>
              </a:extLst>
            </a:blip>
            <a:stretch>
              <a:fillRect/>
            </a:stretch>
          </p:blipFill>
          <p:spPr>
            <a:xfrm>
              <a:off x="3284770" y="2097407"/>
              <a:ext cx="1190534" cy="394724"/>
            </a:xfrm>
            <a:prstGeom prst="rect">
              <a:avLst/>
            </a:prstGeom>
          </p:spPr>
        </p:pic>
        <p:sp>
          <p:nvSpPr>
            <p:cNvPr id="95" name="文字方塊 94">
              <a:extLst>
                <a:ext uri="{FF2B5EF4-FFF2-40B4-BE49-F238E27FC236}">
                  <a16:creationId xmlns:a16="http://schemas.microsoft.com/office/drawing/2014/main" id="{F4A57A9A-5033-4F90-A2AA-396FFF005E1B}"/>
                </a:ext>
              </a:extLst>
            </p:cNvPr>
            <p:cNvSpPr txBox="1"/>
            <p:nvPr/>
          </p:nvSpPr>
          <p:spPr>
            <a:xfrm>
              <a:off x="3535925" y="2167612"/>
              <a:ext cx="939378" cy="300812"/>
            </a:xfrm>
            <a:prstGeom prst="rect">
              <a:avLst/>
            </a:prstGeom>
            <a:noFill/>
            <a:ln>
              <a:noFill/>
            </a:ln>
            <a:effectLst/>
          </p:spPr>
          <p:txBody>
            <a:bodyPr spcFirstLastPara="0" vert="horz" wrap="square" lIns="0" tIns="0" rIns="0" bIns="0" numCol="1" spcCol="1270" anchor="ctr" anchorCtr="0">
              <a:noAutofit/>
            </a:bodyPr>
            <a:lstStyle/>
            <a:p>
              <a:pPr marL="0" lvl="1" defTabSz="711182">
                <a:lnSpc>
                  <a:spcPct val="90000"/>
                </a:lnSpc>
                <a:spcBef>
                  <a:spcPct val="0"/>
                </a:spcBef>
                <a:spcAft>
                  <a:spcPct val="15000"/>
                </a:spcAft>
                <a:buClr>
                  <a:srgbClr val="000000"/>
                </a:buClr>
                <a:defRPr/>
              </a:pPr>
              <a:r>
                <a:rPr lang="zh-TW" altLang="en-US"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rPr>
                <a:t>智慧機制</a:t>
              </a:r>
              <a:endParaRPr lang="en-US" altLang="zh-TW" sz="1600" b="1" kern="0" dirty="0">
                <a:solidFill>
                  <a:prstClr val="black">
                    <a:lumMod val="75000"/>
                    <a:lumOff val="25000"/>
                  </a:prstClr>
                </a:solidFill>
                <a:latin typeface="微軟正黑體" panose="020B0604030504040204" pitchFamily="34" charset="-120"/>
                <a:ea typeface="微軟正黑體" panose="020B0604030504040204" pitchFamily="34" charset="-120"/>
                <a:cs typeface="Arial" panose="020B0604020202020204" pitchFamily="34" charset="0"/>
                <a:sym typeface="Arial"/>
              </a:endParaRPr>
            </a:p>
          </p:txBody>
        </p:sp>
        <p:sp>
          <p:nvSpPr>
            <p:cNvPr id="96" name="椭圆 73">
              <a:extLst>
                <a:ext uri="{FF2B5EF4-FFF2-40B4-BE49-F238E27FC236}">
                  <a16:creationId xmlns:a16="http://schemas.microsoft.com/office/drawing/2014/main" id="{CD94DFD4-90F0-4D69-B105-C0F71FB2ED9D}"/>
                </a:ext>
              </a:extLst>
            </p:cNvPr>
            <p:cNvSpPr/>
            <p:nvPr/>
          </p:nvSpPr>
          <p:spPr>
            <a:xfrm>
              <a:off x="3182261" y="1983020"/>
              <a:ext cx="373310" cy="373310"/>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defTabSz="914377">
                <a:buClr>
                  <a:srgbClr val="000000"/>
                </a:buClr>
                <a:defRPr/>
              </a:pPr>
              <a:r>
                <a:rPr lang="en-US" altLang="zh-TW" sz="1051" kern="0" dirty="0">
                  <a:solidFill>
                    <a:srgbClr val="FFFFFF"/>
                  </a:solidFill>
                  <a:latin typeface="微軟正黑體" panose="020B0604030504040204" pitchFamily="34" charset="-120"/>
                  <a:ea typeface="微軟正黑體" panose="020B0604030504040204" pitchFamily="34" charset="-120"/>
                  <a:sym typeface="Arial"/>
                </a:rPr>
                <a:t>3</a:t>
              </a:r>
              <a:endParaRPr lang="zh-CN" altLang="en-US" sz="1051" kern="0" dirty="0">
                <a:solidFill>
                  <a:srgbClr val="FFFFFF"/>
                </a:solidFill>
                <a:latin typeface="微軟正黑體" panose="020B0604030504040204" pitchFamily="34" charset="-120"/>
                <a:ea typeface="微軟正黑體" panose="020B0604030504040204" pitchFamily="34" charset="-120"/>
                <a:sym typeface="Arial"/>
              </a:endParaRPr>
            </a:p>
          </p:txBody>
        </p:sp>
      </p:grpSp>
      <p:pic>
        <p:nvPicPr>
          <p:cNvPr id="97" name="Picture 2" descr="Suggestion Icon #296457 - Free Icons Library">
            <a:extLst>
              <a:ext uri="{FF2B5EF4-FFF2-40B4-BE49-F238E27FC236}">
                <a16:creationId xmlns:a16="http://schemas.microsoft.com/office/drawing/2014/main" id="{DE52B204-42FB-4EB9-A578-FE24E4952D0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424082" y="1566129"/>
            <a:ext cx="356167" cy="502193"/>
          </a:xfrm>
          <a:prstGeom prst="rect">
            <a:avLst/>
          </a:prstGeom>
          <a:noFill/>
          <a:extLst>
            <a:ext uri="{909E8E84-426E-40DD-AFC4-6F175D3DCCD1}">
              <a14:hiddenFill xmlns:a14="http://schemas.microsoft.com/office/drawing/2010/main">
                <a:solidFill>
                  <a:srgbClr val="FFFFFF"/>
                </a:solidFill>
              </a14:hiddenFill>
            </a:ext>
          </a:extLst>
        </p:spPr>
      </p:pic>
      <p:sp>
        <p:nvSpPr>
          <p:cNvPr id="98" name="箭號: 向右 7">
            <a:extLst>
              <a:ext uri="{FF2B5EF4-FFF2-40B4-BE49-F238E27FC236}">
                <a16:creationId xmlns:a16="http://schemas.microsoft.com/office/drawing/2014/main" id="{7377C3DA-BC9A-4BB1-82B2-71FD53192487}"/>
              </a:ext>
            </a:extLst>
          </p:cNvPr>
          <p:cNvSpPr/>
          <p:nvPr/>
        </p:nvSpPr>
        <p:spPr>
          <a:xfrm>
            <a:off x="1415480" y="1122579"/>
            <a:ext cx="4421908"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kumimoji="1" lang="zh-TW" altLang="en-US" sz="2400" b="1" dirty="0">
                <a:solidFill>
                  <a:srgbClr val="595959"/>
                </a:solidFill>
                <a:latin typeface="微軟正黑體" panose="020B0604030504040204" pitchFamily="34" charset="-120"/>
                <a:ea typeface="微軟正黑體" panose="020B0604030504040204" pitchFamily="34" charset="-120"/>
                <a:cs typeface="Arial"/>
              </a:rPr>
              <a:t>概念說明</a:t>
            </a:r>
            <a:endParaRPr lang="en-US" altLang="zh-TW" b="1" dirty="0">
              <a:solidFill>
                <a:srgbClr val="595959"/>
              </a:solidFill>
              <a:latin typeface="微軟正黑體" panose="020B0604030504040204" pitchFamily="34" charset="-120"/>
              <a:ea typeface="微軟正黑體" panose="020B0604030504040204" pitchFamily="34" charset="-120"/>
            </a:endParaRPr>
          </a:p>
        </p:txBody>
      </p:sp>
      <p:sp>
        <p:nvSpPr>
          <p:cNvPr id="100" name="矩形 99">
            <a:extLst>
              <a:ext uri="{FF2B5EF4-FFF2-40B4-BE49-F238E27FC236}">
                <a16:creationId xmlns:a16="http://schemas.microsoft.com/office/drawing/2014/main" id="{D932DE5A-D78C-445C-B8E3-0DD0714BB33A}"/>
              </a:ext>
            </a:extLst>
          </p:cNvPr>
          <p:cNvSpPr/>
          <p:nvPr/>
        </p:nvSpPr>
        <p:spPr>
          <a:xfrm>
            <a:off x="8781562" y="2284304"/>
            <a:ext cx="2174445" cy="887949"/>
          </a:xfrm>
          <a:prstGeom prst="rect">
            <a:avLst/>
          </a:prstGeom>
          <a:solidFill>
            <a:srgbClr val="F2E4CE"/>
          </a:solidFill>
          <a:ln w="28575">
            <a:solidFill>
              <a:schemeClr val="bg1"/>
            </a:solidFill>
          </a:ln>
        </p:spPr>
        <p:txBody>
          <a:bodyPr wrap="square" rtlCol="0" anchor="ctr">
            <a:noAutofit/>
          </a:bodyPr>
          <a:lstStyle/>
          <a:p>
            <a:pPr algn="ctr" defTabSz="457189">
              <a:spcBef>
                <a:spcPts val="600"/>
              </a:spcBef>
            </a:pPr>
            <a:r>
              <a:rPr lang="zh-TW" altLang="en-US" sz="1600" b="1" kern="0" dirty="0">
                <a:solidFill>
                  <a:srgbClr val="595959"/>
                </a:solidFill>
                <a:latin typeface="微軟正黑體" panose="020B0604030504040204" pitchFamily="34" charset="-120"/>
                <a:ea typeface="微軟正黑體" panose="020B0604030504040204" pitchFamily="34" charset="-120"/>
                <a:sym typeface="Arial"/>
              </a:rPr>
              <a:t>全台聞名</a:t>
            </a:r>
            <a:endParaRPr lang="en-US" altLang="zh-TW" sz="1600" b="1" kern="0" dirty="0">
              <a:solidFill>
                <a:srgbClr val="595959"/>
              </a:solidFill>
              <a:latin typeface="微軟正黑體" panose="020B0604030504040204" pitchFamily="34" charset="-120"/>
              <a:ea typeface="微軟正黑體" panose="020B0604030504040204" pitchFamily="34" charset="-120"/>
              <a:sym typeface="Arial"/>
            </a:endParaRPr>
          </a:p>
          <a:p>
            <a:pPr algn="ctr" defTabSz="457189">
              <a:spcBef>
                <a:spcPts val="600"/>
              </a:spcBef>
            </a:pPr>
            <a:r>
              <a:rPr lang="zh-TW" altLang="en-US" sz="1600" b="1" kern="0" dirty="0">
                <a:solidFill>
                  <a:srgbClr val="7F6000"/>
                </a:solidFill>
                <a:latin typeface="微軟正黑體" panose="020B0604030504040204" pitchFamily="34" charset="-120"/>
                <a:ea typeface="微軟正黑體" panose="020B0604030504040204" pitchFamily="34" charset="-120"/>
                <a:sym typeface="Arial"/>
              </a:rPr>
              <a:t>蜜香紅茶產區</a:t>
            </a:r>
            <a:endParaRPr lang="en-US" altLang="zh-TW" sz="1600" b="1" kern="0" dirty="0">
              <a:solidFill>
                <a:srgbClr val="7F6000"/>
              </a:solidFill>
              <a:latin typeface="微軟正黑體" panose="020B0604030504040204" pitchFamily="34" charset="-120"/>
              <a:ea typeface="微軟正黑體" panose="020B0604030504040204" pitchFamily="34" charset="-120"/>
              <a:sym typeface="Arial"/>
            </a:endParaRPr>
          </a:p>
        </p:txBody>
      </p:sp>
      <p:sp>
        <p:nvSpPr>
          <p:cNvPr id="101" name="矩形 100">
            <a:extLst>
              <a:ext uri="{FF2B5EF4-FFF2-40B4-BE49-F238E27FC236}">
                <a16:creationId xmlns:a16="http://schemas.microsoft.com/office/drawing/2014/main" id="{184ACBC2-BCF7-40F6-8F5A-32DB8849C2D6}"/>
              </a:ext>
            </a:extLst>
          </p:cNvPr>
          <p:cNvSpPr/>
          <p:nvPr/>
        </p:nvSpPr>
        <p:spPr>
          <a:xfrm>
            <a:off x="8781562" y="3182043"/>
            <a:ext cx="2174445" cy="898204"/>
          </a:xfrm>
          <a:prstGeom prst="rect">
            <a:avLst/>
          </a:prstGeom>
          <a:solidFill>
            <a:srgbClr val="F2E4CE"/>
          </a:solidFill>
          <a:ln w="28575">
            <a:solidFill>
              <a:schemeClr val="bg1"/>
            </a:solidFill>
          </a:ln>
        </p:spPr>
        <p:txBody>
          <a:bodyPr wrap="square" rtlCol="0" anchor="ctr">
            <a:noAutofit/>
          </a:bodyPr>
          <a:lstStyle/>
          <a:p>
            <a:pPr marL="285744" indent="-285744" defTabSz="457189">
              <a:spcBef>
                <a:spcPts val="600"/>
              </a:spcBef>
              <a:buFont typeface="Wingdings" panose="05000000000000000000" pitchFamily="2" charset="2"/>
              <a:buChar char="l"/>
              <a:tabLst>
                <a:tab pos="179384" algn="l"/>
              </a:tabLst>
            </a:pPr>
            <a:r>
              <a:rPr lang="zh-TW" altLang="en-US" sz="1600" b="1" kern="0" dirty="0">
                <a:solidFill>
                  <a:srgbClr val="595959"/>
                </a:solidFill>
                <a:latin typeface="微軟正黑體" panose="020B0604030504040204" pitchFamily="34" charset="-120"/>
                <a:ea typeface="微軟正黑體" panose="020B0604030504040204" pitchFamily="34" charset="-120"/>
              </a:rPr>
              <a:t>缺乏水源</a:t>
            </a:r>
            <a:endParaRPr lang="en-US" altLang="zh-TW" sz="1600" b="1" kern="0" dirty="0">
              <a:solidFill>
                <a:srgbClr val="595959"/>
              </a:solidFill>
              <a:latin typeface="微軟正黑體" panose="020B0604030504040204" pitchFamily="34" charset="-120"/>
              <a:ea typeface="微軟正黑體" panose="020B0604030504040204" pitchFamily="34" charset="-120"/>
            </a:endParaRPr>
          </a:p>
          <a:p>
            <a:pPr marL="285744" indent="-285744" defTabSz="457189">
              <a:spcBef>
                <a:spcPts val="600"/>
              </a:spcBef>
              <a:buFont typeface="Wingdings" panose="05000000000000000000" pitchFamily="2" charset="2"/>
              <a:buChar char="l"/>
              <a:tabLst>
                <a:tab pos="179384" algn="l"/>
              </a:tabLst>
            </a:pPr>
            <a:r>
              <a:rPr lang="zh-TW" altLang="en-US" sz="1600" b="1" kern="0" dirty="0">
                <a:solidFill>
                  <a:srgbClr val="595959"/>
                </a:solidFill>
                <a:latin typeface="微軟正黑體" panose="020B0604030504040204" pitchFamily="34" charset="-120"/>
                <a:ea typeface="微軟正黑體" panose="020B0604030504040204" pitchFamily="34" charset="-120"/>
              </a:rPr>
              <a:t>農民需自行覓水</a:t>
            </a:r>
            <a:endParaRPr lang="en-US" altLang="zh-TW" sz="1600" b="1" kern="0" dirty="0">
              <a:solidFill>
                <a:srgbClr val="595959"/>
              </a:solidFill>
              <a:latin typeface="微軟正黑體" panose="020B0604030504040204" pitchFamily="34" charset="-120"/>
              <a:ea typeface="微軟正黑體" panose="020B0604030504040204" pitchFamily="34" charset="-120"/>
            </a:endParaRPr>
          </a:p>
        </p:txBody>
      </p:sp>
      <p:sp>
        <p:nvSpPr>
          <p:cNvPr id="102" name="矩形 101">
            <a:extLst>
              <a:ext uri="{FF2B5EF4-FFF2-40B4-BE49-F238E27FC236}">
                <a16:creationId xmlns:a16="http://schemas.microsoft.com/office/drawing/2014/main" id="{A1FC5254-01C3-4C2E-B8A1-552F53910810}"/>
              </a:ext>
            </a:extLst>
          </p:cNvPr>
          <p:cNvSpPr/>
          <p:nvPr/>
        </p:nvSpPr>
        <p:spPr>
          <a:xfrm>
            <a:off x="6181323" y="5264799"/>
            <a:ext cx="890726" cy="1103480"/>
          </a:xfrm>
          <a:prstGeom prst="rect">
            <a:avLst/>
          </a:prstGeom>
          <a:solidFill>
            <a:srgbClr val="D3C989"/>
          </a:solidFill>
          <a:ln>
            <a:noFill/>
          </a:ln>
          <a:effectLst/>
        </p:spPr>
        <p:txBody>
          <a:bodyPr rtlCol="0" anchor="ctr"/>
          <a:lstStyle/>
          <a:p>
            <a:pPr algn="ctr" defTabSz="911156"/>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預期</a:t>
            </a:r>
            <a:endParaRPr lang="en-US" altLang="zh-TW"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a:p>
            <a:pPr algn="ctr" defTabSz="911156"/>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效益</a:t>
            </a:r>
          </a:p>
        </p:txBody>
      </p:sp>
      <p:sp>
        <p:nvSpPr>
          <p:cNvPr id="103" name="矩形 102">
            <a:extLst>
              <a:ext uri="{FF2B5EF4-FFF2-40B4-BE49-F238E27FC236}">
                <a16:creationId xmlns:a16="http://schemas.microsoft.com/office/drawing/2014/main" id="{8FCDC429-8B78-400B-AB7A-9BE8D8A29008}"/>
              </a:ext>
            </a:extLst>
          </p:cNvPr>
          <p:cNvSpPr/>
          <p:nvPr/>
        </p:nvSpPr>
        <p:spPr>
          <a:xfrm>
            <a:off x="7016462" y="5264799"/>
            <a:ext cx="3904074" cy="1084116"/>
          </a:xfrm>
          <a:prstGeom prst="rect">
            <a:avLst/>
          </a:prstGeom>
          <a:solidFill>
            <a:srgbClr val="ECE7CC"/>
          </a:solidFill>
          <a:ln w="28575">
            <a:solidFill>
              <a:srgbClr val="ECE7CC"/>
            </a:solidFill>
          </a:ln>
        </p:spPr>
        <p:txBody>
          <a:bodyPr wrap="square" rtlCol="0" anchor="ctr">
            <a:noAutofit/>
          </a:bodyPr>
          <a:lstStyle/>
          <a:p>
            <a:pPr marL="285744" indent="-285744" defTabSz="457189">
              <a:spcBef>
                <a:spcPts val="600"/>
              </a:spcBef>
              <a:buFont typeface="Wingdings" panose="05000000000000000000" pitchFamily="2" charset="2"/>
              <a:buChar char="l"/>
            </a:pPr>
            <a:r>
              <a:rPr lang="zh-TW" altLang="en-US" sz="1600" b="1" kern="0" dirty="0">
                <a:solidFill>
                  <a:srgbClr val="7F6000"/>
                </a:solidFill>
                <a:latin typeface="微軟正黑體" panose="020B0604030504040204" pitchFamily="34" charset="-120"/>
                <a:ea typeface="微軟正黑體" panose="020B0604030504040204" pitchFamily="34" charset="-120"/>
              </a:rPr>
              <a:t>擴大服務範圍</a:t>
            </a:r>
            <a:r>
              <a:rPr lang="en-US" altLang="zh-TW" sz="1600" b="1" kern="0" dirty="0">
                <a:solidFill>
                  <a:srgbClr val="7F6000"/>
                </a:solidFill>
                <a:latin typeface="微軟正黑體" panose="020B0604030504040204" pitchFamily="34" charset="-120"/>
                <a:ea typeface="微軟正黑體" panose="020B0604030504040204" pitchFamily="34" charset="-120"/>
              </a:rPr>
              <a:t>511</a:t>
            </a:r>
            <a:r>
              <a:rPr lang="zh-TW" altLang="en-US" sz="1600" b="1" kern="0" dirty="0">
                <a:solidFill>
                  <a:srgbClr val="7F6000"/>
                </a:solidFill>
                <a:latin typeface="微軟正黑體" panose="020B0604030504040204" pitchFamily="34" charset="-120"/>
                <a:ea typeface="微軟正黑體" panose="020B0604030504040204" pitchFamily="34" charset="-120"/>
              </a:rPr>
              <a:t>公頃。</a:t>
            </a:r>
            <a:endParaRPr lang="en-US" altLang="zh-TW" sz="1600" b="1" kern="0" dirty="0">
              <a:solidFill>
                <a:srgbClr val="7F6000"/>
              </a:solidFill>
              <a:latin typeface="微軟正黑體" panose="020B0604030504040204" pitchFamily="34" charset="-120"/>
              <a:ea typeface="微軟正黑體" panose="020B0604030504040204" pitchFamily="34" charset="-120"/>
            </a:endParaRPr>
          </a:p>
          <a:p>
            <a:pPr marL="285744" indent="-285744" defTabSz="457189">
              <a:spcBef>
                <a:spcPts val="600"/>
              </a:spcBef>
              <a:buFont typeface="Wingdings" panose="05000000000000000000" pitchFamily="2" charset="2"/>
              <a:buChar char="l"/>
            </a:pPr>
            <a:r>
              <a:rPr lang="zh-TW" altLang="en-US" sz="1600" b="1" kern="0" dirty="0">
                <a:solidFill>
                  <a:srgbClr val="7F6000"/>
                </a:solidFill>
                <a:latin typeface="微軟正黑體" panose="020B0604030504040204" pitchFamily="34" charset="-120"/>
                <a:ea typeface="微軟正黑體" panose="020B0604030504040204" pitchFamily="34" charset="-120"/>
              </a:rPr>
              <a:t>產值預計可提升</a:t>
            </a:r>
            <a:r>
              <a:rPr lang="en-US" altLang="zh-TW" sz="1600" b="1" kern="0" dirty="0">
                <a:solidFill>
                  <a:srgbClr val="7F6000"/>
                </a:solidFill>
                <a:latin typeface="微軟正黑體" panose="020B0604030504040204" pitchFamily="34" charset="-120"/>
                <a:ea typeface="微軟正黑體" panose="020B0604030504040204" pitchFamily="34" charset="-120"/>
              </a:rPr>
              <a:t>20%</a:t>
            </a:r>
          </a:p>
        </p:txBody>
      </p:sp>
      <p:pic>
        <p:nvPicPr>
          <p:cNvPr id="104" name="圖片 10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32860" y="2251738"/>
            <a:ext cx="2785287" cy="1874649"/>
          </a:xfrm>
          <a:prstGeom prst="rect">
            <a:avLst/>
          </a:prstGeom>
        </p:spPr>
      </p:pic>
      <p:pic>
        <p:nvPicPr>
          <p:cNvPr id="105" name="Picture 2" descr="居然有茶葉不含咖啡因？－科技大觀園">
            <a:extLst>
              <a:ext uri="{FF2B5EF4-FFF2-40B4-BE49-F238E27FC236}">
                <a16:creationId xmlns:a16="http://schemas.microsoft.com/office/drawing/2014/main" id="{F36D9DDB-DE7D-4686-9C84-BD04190A87FA}"/>
              </a:ext>
            </a:extLst>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87938" y="1349025"/>
            <a:ext cx="1201124" cy="800541"/>
          </a:xfrm>
          <a:prstGeom prst="rect">
            <a:avLst/>
          </a:prstGeom>
          <a:noFill/>
          <a:extLst>
            <a:ext uri="{909E8E84-426E-40DD-AFC4-6F175D3DCCD1}">
              <a14:hiddenFill xmlns:a14="http://schemas.microsoft.com/office/drawing/2010/main">
                <a:solidFill>
                  <a:srgbClr val="FFFFFF"/>
                </a:solidFill>
              </a14:hiddenFill>
            </a:ext>
          </a:extLst>
        </p:spPr>
      </p:pic>
      <p:sp>
        <p:nvSpPr>
          <p:cNvPr id="109" name="箭號: 向右 7">
            <a:extLst>
              <a:ext uri="{FF2B5EF4-FFF2-40B4-BE49-F238E27FC236}">
                <a16:creationId xmlns:a16="http://schemas.microsoft.com/office/drawing/2014/main" id="{7377C3DA-BC9A-4BB1-82B2-71FD53192487}"/>
              </a:ext>
            </a:extLst>
          </p:cNvPr>
          <p:cNvSpPr/>
          <p:nvPr/>
        </p:nvSpPr>
        <p:spPr>
          <a:xfrm>
            <a:off x="6124997" y="1122579"/>
            <a:ext cx="4629643"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lang="zh-TW" altLang="en-US" sz="2400" b="1" dirty="0">
                <a:solidFill>
                  <a:srgbClr val="595959"/>
                </a:solidFill>
                <a:latin typeface="微軟正黑體" panose="020B0604030504040204" pitchFamily="34" charset="-120"/>
                <a:ea typeface="微軟正黑體" panose="020B0604030504040204" pitchFamily="34" charset="-120"/>
              </a:rPr>
              <a:t>推動案例</a:t>
            </a:r>
            <a:endParaRPr lang="en-US" altLang="zh-TW" sz="2400" b="1" dirty="0">
              <a:solidFill>
                <a:srgbClr val="595959"/>
              </a:solidFill>
              <a:latin typeface="微軟正黑體" panose="020B0604030504040204" pitchFamily="34" charset="-120"/>
              <a:ea typeface="微軟正黑體" panose="020B0604030504040204" pitchFamily="34" charset="-120"/>
            </a:endParaRPr>
          </a:p>
        </p:txBody>
      </p:sp>
      <p:grpSp>
        <p:nvGrpSpPr>
          <p:cNvPr id="113" name="群組 112">
            <a:extLst>
              <a:ext uri="{FF2B5EF4-FFF2-40B4-BE49-F238E27FC236}">
                <a16:creationId xmlns:a16="http://schemas.microsoft.com/office/drawing/2014/main" id="{A46FF023-4D55-49A3-A724-DE1489BDB7EE}"/>
              </a:ext>
            </a:extLst>
          </p:cNvPr>
          <p:cNvGrpSpPr/>
          <p:nvPr/>
        </p:nvGrpSpPr>
        <p:grpSpPr>
          <a:xfrm>
            <a:off x="1471454" y="2975081"/>
            <a:ext cx="4352427" cy="1742523"/>
            <a:chOff x="1681506" y="5069853"/>
            <a:chExt cx="4367619" cy="1742523"/>
          </a:xfrm>
        </p:grpSpPr>
        <p:pic>
          <p:nvPicPr>
            <p:cNvPr id="114" name="Picture 2" descr="「農田 圖片 卡通」的圖片搜尋結果">
              <a:extLst>
                <a:ext uri="{FF2B5EF4-FFF2-40B4-BE49-F238E27FC236}">
                  <a16:creationId xmlns:a16="http://schemas.microsoft.com/office/drawing/2014/main" id="{CA227214-B501-46DD-86C5-1D59AF07DEFE}"/>
                </a:ext>
              </a:extLst>
            </p:cNvPr>
            <p:cNvPicPr>
              <a:picLocks noChangeAspect="1" noChangeArrowheads="1"/>
            </p:cNvPicPr>
            <p:nvPr/>
          </p:nvPicPr>
          <p:blipFill rotWithShape="1">
            <a:blip r:embed="rId9" cstate="print">
              <a:clrChange>
                <a:clrFrom>
                  <a:srgbClr val="F5F5F5"/>
                </a:clrFrom>
                <a:clrTo>
                  <a:srgbClr val="F5F5F5">
                    <a:alpha val="0"/>
                  </a:srgbClr>
                </a:clrTo>
              </a:clrChange>
              <a:extLst>
                <a:ext uri="{28A0092B-C50C-407E-A947-70E740481C1C}">
                  <a14:useLocalDpi xmlns:a14="http://schemas.microsoft.com/office/drawing/2010/main"/>
                </a:ext>
              </a:extLst>
            </a:blip>
            <a:srcRect/>
            <a:stretch/>
          </p:blipFill>
          <p:spPr bwMode="auto">
            <a:xfrm>
              <a:off x="1681506" y="5192798"/>
              <a:ext cx="4367619" cy="1615956"/>
            </a:xfrm>
            <a:prstGeom prst="rect">
              <a:avLst/>
            </a:prstGeom>
            <a:noFill/>
            <a:extLst>
              <a:ext uri="{909E8E84-426E-40DD-AFC4-6F175D3DCCD1}">
                <a14:hiddenFill xmlns:a14="http://schemas.microsoft.com/office/drawing/2010/main">
                  <a:solidFill>
                    <a:srgbClr val="FFFFFF"/>
                  </a:solidFill>
                </a14:hiddenFill>
              </a:ext>
            </a:extLst>
          </p:spPr>
        </p:pic>
        <p:pic>
          <p:nvPicPr>
            <p:cNvPr id="115" name="圖片 114">
              <a:extLst>
                <a:ext uri="{FF2B5EF4-FFF2-40B4-BE49-F238E27FC236}">
                  <a16:creationId xmlns:a16="http://schemas.microsoft.com/office/drawing/2014/main" id="{8A27FEEA-3F5B-4CF4-83CA-1BE8678D831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365813" y="6389628"/>
              <a:ext cx="401821" cy="401821"/>
            </a:xfrm>
            <a:prstGeom prst="rect">
              <a:avLst/>
            </a:prstGeom>
          </p:spPr>
        </p:pic>
        <p:pic>
          <p:nvPicPr>
            <p:cNvPr id="116" name="圖片 115">
              <a:extLst>
                <a:ext uri="{FF2B5EF4-FFF2-40B4-BE49-F238E27FC236}">
                  <a16:creationId xmlns:a16="http://schemas.microsoft.com/office/drawing/2014/main" id="{6D830E62-DCBD-4F55-9069-EF1A90EFAF7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306969" y="6084750"/>
              <a:ext cx="401821" cy="401821"/>
            </a:xfrm>
            <a:prstGeom prst="rect">
              <a:avLst/>
            </a:prstGeom>
          </p:spPr>
        </p:pic>
        <p:pic>
          <p:nvPicPr>
            <p:cNvPr id="117" name="圖片 116">
              <a:extLst>
                <a:ext uri="{FF2B5EF4-FFF2-40B4-BE49-F238E27FC236}">
                  <a16:creationId xmlns:a16="http://schemas.microsoft.com/office/drawing/2014/main" id="{11449F6F-EC24-4D4C-8DC2-3AF40D48CE7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29365" y="5784301"/>
              <a:ext cx="401821" cy="401821"/>
            </a:xfrm>
            <a:prstGeom prst="rect">
              <a:avLst/>
            </a:prstGeom>
          </p:spPr>
        </p:pic>
        <p:pic>
          <p:nvPicPr>
            <p:cNvPr id="118" name="圖片 117">
              <a:extLst>
                <a:ext uri="{FF2B5EF4-FFF2-40B4-BE49-F238E27FC236}">
                  <a16:creationId xmlns:a16="http://schemas.microsoft.com/office/drawing/2014/main" id="{A2AF3C40-4033-49A0-B43A-9F49D858DED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81790" y="5608485"/>
              <a:ext cx="401821" cy="401821"/>
            </a:xfrm>
            <a:prstGeom prst="rect">
              <a:avLst/>
            </a:prstGeom>
          </p:spPr>
        </p:pic>
        <p:pic>
          <p:nvPicPr>
            <p:cNvPr id="119" name="圖片 118">
              <a:extLst>
                <a:ext uri="{FF2B5EF4-FFF2-40B4-BE49-F238E27FC236}">
                  <a16:creationId xmlns:a16="http://schemas.microsoft.com/office/drawing/2014/main" id="{E25C1894-0540-4AF2-BB90-D2B0EE64D49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44615" y="5481638"/>
              <a:ext cx="401821" cy="401821"/>
            </a:xfrm>
            <a:prstGeom prst="rect">
              <a:avLst/>
            </a:prstGeom>
          </p:spPr>
        </p:pic>
        <p:pic>
          <p:nvPicPr>
            <p:cNvPr id="120" name="圖片 119">
              <a:extLst>
                <a:ext uri="{FF2B5EF4-FFF2-40B4-BE49-F238E27FC236}">
                  <a16:creationId xmlns:a16="http://schemas.microsoft.com/office/drawing/2014/main" id="{47133ADA-978A-4A6A-A826-9A330A81C1E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797834" y="5432669"/>
              <a:ext cx="401821" cy="401821"/>
            </a:xfrm>
            <a:prstGeom prst="rect">
              <a:avLst/>
            </a:prstGeom>
          </p:spPr>
        </p:pic>
        <p:pic>
          <p:nvPicPr>
            <p:cNvPr id="121" name="圖片 120">
              <a:extLst>
                <a:ext uri="{FF2B5EF4-FFF2-40B4-BE49-F238E27FC236}">
                  <a16:creationId xmlns:a16="http://schemas.microsoft.com/office/drawing/2014/main" id="{07D9E87F-C4EE-464E-A47D-8892A4F9FA2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17834" y="5633579"/>
              <a:ext cx="401821" cy="401821"/>
            </a:xfrm>
            <a:prstGeom prst="rect">
              <a:avLst/>
            </a:prstGeom>
          </p:spPr>
        </p:pic>
        <p:pic>
          <p:nvPicPr>
            <p:cNvPr id="122" name="圖片 121">
              <a:extLst>
                <a:ext uri="{FF2B5EF4-FFF2-40B4-BE49-F238E27FC236}">
                  <a16:creationId xmlns:a16="http://schemas.microsoft.com/office/drawing/2014/main" id="{2644D8C8-CADE-4DBD-BEA6-E2D49E98951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65919" y="5845287"/>
              <a:ext cx="401821" cy="401821"/>
            </a:xfrm>
            <a:prstGeom prst="rect">
              <a:avLst/>
            </a:prstGeom>
          </p:spPr>
        </p:pic>
        <p:pic>
          <p:nvPicPr>
            <p:cNvPr id="123" name="圖片 122">
              <a:extLst>
                <a:ext uri="{FF2B5EF4-FFF2-40B4-BE49-F238E27FC236}">
                  <a16:creationId xmlns:a16="http://schemas.microsoft.com/office/drawing/2014/main" id="{4BFE5CA6-35E6-4317-99F4-7CBFF408CE7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14067" y="5981439"/>
              <a:ext cx="401821" cy="401821"/>
            </a:xfrm>
            <a:prstGeom prst="rect">
              <a:avLst/>
            </a:prstGeom>
          </p:spPr>
        </p:pic>
        <p:pic>
          <p:nvPicPr>
            <p:cNvPr id="124" name="圖片 123">
              <a:extLst>
                <a:ext uri="{FF2B5EF4-FFF2-40B4-BE49-F238E27FC236}">
                  <a16:creationId xmlns:a16="http://schemas.microsoft.com/office/drawing/2014/main" id="{0B6FFA9C-D958-4504-820C-91DF391238D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62656" y="6270246"/>
              <a:ext cx="401821" cy="401821"/>
            </a:xfrm>
            <a:prstGeom prst="rect">
              <a:avLst/>
            </a:prstGeom>
          </p:spPr>
        </p:pic>
        <p:pic>
          <p:nvPicPr>
            <p:cNvPr id="125" name="圖片 124">
              <a:extLst>
                <a:ext uri="{FF2B5EF4-FFF2-40B4-BE49-F238E27FC236}">
                  <a16:creationId xmlns:a16="http://schemas.microsoft.com/office/drawing/2014/main" id="{A2B8C288-E9DC-4439-BDE0-069D3A2C5CB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00194" y="6396844"/>
              <a:ext cx="401821" cy="401821"/>
            </a:xfrm>
            <a:prstGeom prst="rect">
              <a:avLst/>
            </a:prstGeom>
          </p:spPr>
        </p:pic>
        <p:pic>
          <p:nvPicPr>
            <p:cNvPr id="126" name="圖片 125">
              <a:extLst>
                <a:ext uri="{FF2B5EF4-FFF2-40B4-BE49-F238E27FC236}">
                  <a16:creationId xmlns:a16="http://schemas.microsoft.com/office/drawing/2014/main" id="{3A43A6D4-42E9-4232-B474-CFBC37CEEBB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44181" y="5434226"/>
              <a:ext cx="401821" cy="401821"/>
            </a:xfrm>
            <a:prstGeom prst="rect">
              <a:avLst/>
            </a:prstGeom>
          </p:spPr>
        </p:pic>
        <p:pic>
          <p:nvPicPr>
            <p:cNvPr id="127" name="圖片 126">
              <a:extLst>
                <a:ext uri="{FF2B5EF4-FFF2-40B4-BE49-F238E27FC236}">
                  <a16:creationId xmlns:a16="http://schemas.microsoft.com/office/drawing/2014/main" id="{339031CB-A060-45B8-809E-4B4672255DF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72968" y="5727440"/>
              <a:ext cx="401821" cy="401821"/>
            </a:xfrm>
            <a:prstGeom prst="rect">
              <a:avLst/>
            </a:prstGeom>
          </p:spPr>
        </p:pic>
        <p:pic>
          <p:nvPicPr>
            <p:cNvPr id="128" name="圖片 127">
              <a:extLst>
                <a:ext uri="{FF2B5EF4-FFF2-40B4-BE49-F238E27FC236}">
                  <a16:creationId xmlns:a16="http://schemas.microsoft.com/office/drawing/2014/main" id="{EDDB9140-DE80-49D1-8B6C-06C6F04C11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92818" y="5996427"/>
              <a:ext cx="401821" cy="401821"/>
            </a:xfrm>
            <a:prstGeom prst="rect">
              <a:avLst/>
            </a:prstGeom>
          </p:spPr>
        </p:pic>
        <p:pic>
          <p:nvPicPr>
            <p:cNvPr id="129" name="圖片 128">
              <a:extLst>
                <a:ext uri="{FF2B5EF4-FFF2-40B4-BE49-F238E27FC236}">
                  <a16:creationId xmlns:a16="http://schemas.microsoft.com/office/drawing/2014/main" id="{F8967E54-8CB8-4633-B8C7-18A7136B566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50561" y="6276029"/>
              <a:ext cx="401821" cy="401821"/>
            </a:xfrm>
            <a:prstGeom prst="rect">
              <a:avLst/>
            </a:prstGeom>
          </p:spPr>
        </p:pic>
        <p:pic>
          <p:nvPicPr>
            <p:cNvPr id="130" name="圖片 129">
              <a:extLst>
                <a:ext uri="{FF2B5EF4-FFF2-40B4-BE49-F238E27FC236}">
                  <a16:creationId xmlns:a16="http://schemas.microsoft.com/office/drawing/2014/main" id="{C0DF9500-B4D4-418A-AB41-EE1EFBDB783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80420" y="6410555"/>
              <a:ext cx="401821" cy="401821"/>
            </a:xfrm>
            <a:prstGeom prst="rect">
              <a:avLst/>
            </a:prstGeom>
          </p:spPr>
        </p:pic>
        <p:pic>
          <p:nvPicPr>
            <p:cNvPr id="131" name="圖片 130">
              <a:extLst>
                <a:ext uri="{FF2B5EF4-FFF2-40B4-BE49-F238E27FC236}">
                  <a16:creationId xmlns:a16="http://schemas.microsoft.com/office/drawing/2014/main" id="{105E8EE8-1CD7-4F2F-8EBE-D2249FB1A98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65666" y="5421919"/>
              <a:ext cx="401821" cy="401821"/>
            </a:xfrm>
            <a:prstGeom prst="rect">
              <a:avLst/>
            </a:prstGeom>
          </p:spPr>
        </p:pic>
        <p:pic>
          <p:nvPicPr>
            <p:cNvPr id="132" name="圖片 131">
              <a:extLst>
                <a:ext uri="{FF2B5EF4-FFF2-40B4-BE49-F238E27FC236}">
                  <a16:creationId xmlns:a16="http://schemas.microsoft.com/office/drawing/2014/main" id="{B1515183-E85E-4C80-9371-6026BC5E3AC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55197" y="5622829"/>
              <a:ext cx="401821" cy="401821"/>
            </a:xfrm>
            <a:prstGeom prst="rect">
              <a:avLst/>
            </a:prstGeom>
          </p:spPr>
        </p:pic>
        <p:pic>
          <p:nvPicPr>
            <p:cNvPr id="133" name="圖片 132">
              <a:extLst>
                <a:ext uri="{FF2B5EF4-FFF2-40B4-BE49-F238E27FC236}">
                  <a16:creationId xmlns:a16="http://schemas.microsoft.com/office/drawing/2014/main" id="{520234CF-1DC0-4C28-A2A3-C1152D10C5C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55625" y="5876045"/>
              <a:ext cx="401821" cy="401821"/>
            </a:xfrm>
            <a:prstGeom prst="rect">
              <a:avLst/>
            </a:prstGeom>
          </p:spPr>
        </p:pic>
        <p:pic>
          <p:nvPicPr>
            <p:cNvPr id="134" name="圖片 133">
              <a:extLst>
                <a:ext uri="{FF2B5EF4-FFF2-40B4-BE49-F238E27FC236}">
                  <a16:creationId xmlns:a16="http://schemas.microsoft.com/office/drawing/2014/main" id="{378F76B7-B800-4539-B8B0-1BD84A09E76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65335" y="6058414"/>
              <a:ext cx="401821" cy="401821"/>
            </a:xfrm>
            <a:prstGeom prst="rect">
              <a:avLst/>
            </a:prstGeom>
          </p:spPr>
        </p:pic>
        <p:pic>
          <p:nvPicPr>
            <p:cNvPr id="135" name="圖片 134">
              <a:extLst>
                <a:ext uri="{FF2B5EF4-FFF2-40B4-BE49-F238E27FC236}">
                  <a16:creationId xmlns:a16="http://schemas.microsoft.com/office/drawing/2014/main" id="{FA26F5AB-10EF-4DA9-BC2B-28CA83860BC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54514" y="6270245"/>
              <a:ext cx="401821" cy="401821"/>
            </a:xfrm>
            <a:prstGeom prst="rect">
              <a:avLst/>
            </a:prstGeom>
          </p:spPr>
        </p:pic>
        <p:pic>
          <p:nvPicPr>
            <p:cNvPr id="136" name="圖片 135">
              <a:extLst>
                <a:ext uri="{FF2B5EF4-FFF2-40B4-BE49-F238E27FC236}">
                  <a16:creationId xmlns:a16="http://schemas.microsoft.com/office/drawing/2014/main" id="{9C771DA2-D4BA-4C84-88AC-7FEEC48863E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53694" y="6404877"/>
              <a:ext cx="401821" cy="401821"/>
            </a:xfrm>
            <a:prstGeom prst="rect">
              <a:avLst/>
            </a:prstGeom>
          </p:spPr>
        </p:pic>
        <p:pic>
          <p:nvPicPr>
            <p:cNvPr id="137" name="圖片 136">
              <a:extLst>
                <a:ext uri="{FF2B5EF4-FFF2-40B4-BE49-F238E27FC236}">
                  <a16:creationId xmlns:a16="http://schemas.microsoft.com/office/drawing/2014/main" id="{7AB7BF11-DFF6-4752-9355-2FF5F77FD2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06188" y="5325619"/>
              <a:ext cx="401821" cy="401821"/>
            </a:xfrm>
            <a:prstGeom prst="rect">
              <a:avLst/>
            </a:prstGeom>
          </p:spPr>
        </p:pic>
        <p:pic>
          <p:nvPicPr>
            <p:cNvPr id="138" name="圖片 137">
              <a:extLst>
                <a:ext uri="{FF2B5EF4-FFF2-40B4-BE49-F238E27FC236}">
                  <a16:creationId xmlns:a16="http://schemas.microsoft.com/office/drawing/2014/main" id="{1C718750-1188-4122-8BB2-FC70F41651D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7078" y="5526529"/>
              <a:ext cx="401821" cy="401821"/>
            </a:xfrm>
            <a:prstGeom prst="rect">
              <a:avLst/>
            </a:prstGeom>
          </p:spPr>
        </p:pic>
        <p:pic>
          <p:nvPicPr>
            <p:cNvPr id="139" name="圖片 138">
              <a:extLst>
                <a:ext uri="{FF2B5EF4-FFF2-40B4-BE49-F238E27FC236}">
                  <a16:creationId xmlns:a16="http://schemas.microsoft.com/office/drawing/2014/main" id="{AE6D3B95-0F61-47A6-8B2C-5407DF1C4D0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99724" y="5325619"/>
              <a:ext cx="401821" cy="401821"/>
            </a:xfrm>
            <a:prstGeom prst="rect">
              <a:avLst/>
            </a:prstGeom>
          </p:spPr>
        </p:pic>
        <p:pic>
          <p:nvPicPr>
            <p:cNvPr id="140" name="圖片 139">
              <a:extLst>
                <a:ext uri="{FF2B5EF4-FFF2-40B4-BE49-F238E27FC236}">
                  <a16:creationId xmlns:a16="http://schemas.microsoft.com/office/drawing/2014/main" id="{5C6F250A-0D7A-4184-B8F2-960DBA739C3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80444" y="5528314"/>
              <a:ext cx="401821" cy="401821"/>
            </a:xfrm>
            <a:prstGeom prst="rect">
              <a:avLst/>
            </a:prstGeom>
          </p:spPr>
        </p:pic>
        <p:pic>
          <p:nvPicPr>
            <p:cNvPr id="141" name="圖片 140">
              <a:extLst>
                <a:ext uri="{FF2B5EF4-FFF2-40B4-BE49-F238E27FC236}">
                  <a16:creationId xmlns:a16="http://schemas.microsoft.com/office/drawing/2014/main" id="{04D12183-C9AE-40E2-B8BD-6294B1D4770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98860" y="5524692"/>
              <a:ext cx="401821" cy="401821"/>
            </a:xfrm>
            <a:prstGeom prst="rect">
              <a:avLst/>
            </a:prstGeom>
          </p:spPr>
        </p:pic>
        <p:pic>
          <p:nvPicPr>
            <p:cNvPr id="142" name="圖片 141">
              <a:extLst>
                <a:ext uri="{FF2B5EF4-FFF2-40B4-BE49-F238E27FC236}">
                  <a16:creationId xmlns:a16="http://schemas.microsoft.com/office/drawing/2014/main" id="{141C96E3-5E7E-4C0A-823E-65A2B8E57B7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16425" y="5270933"/>
              <a:ext cx="401821" cy="401821"/>
            </a:xfrm>
            <a:prstGeom prst="rect">
              <a:avLst/>
            </a:prstGeom>
          </p:spPr>
        </p:pic>
        <p:pic>
          <p:nvPicPr>
            <p:cNvPr id="143" name="圖片 142">
              <a:extLst>
                <a:ext uri="{FF2B5EF4-FFF2-40B4-BE49-F238E27FC236}">
                  <a16:creationId xmlns:a16="http://schemas.microsoft.com/office/drawing/2014/main" id="{6964C7F2-C9BB-4719-AE0E-926C5536F86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56363" y="5308061"/>
              <a:ext cx="401821" cy="401821"/>
            </a:xfrm>
            <a:prstGeom prst="rect">
              <a:avLst/>
            </a:prstGeom>
          </p:spPr>
        </p:pic>
        <p:pic>
          <p:nvPicPr>
            <p:cNvPr id="144" name="圖片 143">
              <a:extLst>
                <a:ext uri="{FF2B5EF4-FFF2-40B4-BE49-F238E27FC236}">
                  <a16:creationId xmlns:a16="http://schemas.microsoft.com/office/drawing/2014/main" id="{5D8591A9-C7D6-4043-8815-451B5EBFB06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8589" y="5539448"/>
              <a:ext cx="401821" cy="401821"/>
            </a:xfrm>
            <a:prstGeom prst="rect">
              <a:avLst/>
            </a:prstGeom>
          </p:spPr>
        </p:pic>
        <p:pic>
          <p:nvPicPr>
            <p:cNvPr id="145" name="圖片 144">
              <a:extLst>
                <a:ext uri="{FF2B5EF4-FFF2-40B4-BE49-F238E27FC236}">
                  <a16:creationId xmlns:a16="http://schemas.microsoft.com/office/drawing/2014/main" id="{2F87F1E2-67FE-4552-B691-48EF7FC1E37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256681" y="5885480"/>
              <a:ext cx="401821" cy="401821"/>
            </a:xfrm>
            <a:prstGeom prst="rect">
              <a:avLst/>
            </a:prstGeom>
          </p:spPr>
        </p:pic>
        <p:pic>
          <p:nvPicPr>
            <p:cNvPr id="146" name="圖片 145">
              <a:extLst>
                <a:ext uri="{FF2B5EF4-FFF2-40B4-BE49-F238E27FC236}">
                  <a16:creationId xmlns:a16="http://schemas.microsoft.com/office/drawing/2014/main" id="{E0B725EA-E02A-41CF-9A88-78ABBF0D908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32135" y="5886805"/>
              <a:ext cx="401821" cy="401821"/>
            </a:xfrm>
            <a:prstGeom prst="rect">
              <a:avLst/>
            </a:prstGeom>
          </p:spPr>
        </p:pic>
        <p:pic>
          <p:nvPicPr>
            <p:cNvPr id="147" name="圖片 146">
              <a:extLst>
                <a:ext uri="{FF2B5EF4-FFF2-40B4-BE49-F238E27FC236}">
                  <a16:creationId xmlns:a16="http://schemas.microsoft.com/office/drawing/2014/main" id="{90BCA930-BFC8-453E-B74C-79A108192F7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12684" y="6107569"/>
              <a:ext cx="401821" cy="401821"/>
            </a:xfrm>
            <a:prstGeom prst="rect">
              <a:avLst/>
            </a:prstGeom>
          </p:spPr>
        </p:pic>
        <p:pic>
          <p:nvPicPr>
            <p:cNvPr id="148" name="圖片 147">
              <a:extLst>
                <a:ext uri="{FF2B5EF4-FFF2-40B4-BE49-F238E27FC236}">
                  <a16:creationId xmlns:a16="http://schemas.microsoft.com/office/drawing/2014/main" id="{B76E35DD-12A4-4731-8252-297E7660C5E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70623" y="6084750"/>
              <a:ext cx="401821" cy="401821"/>
            </a:xfrm>
            <a:prstGeom prst="rect">
              <a:avLst/>
            </a:prstGeom>
          </p:spPr>
        </p:pic>
        <p:pic>
          <p:nvPicPr>
            <p:cNvPr id="149" name="圖片 148">
              <a:extLst>
                <a:ext uri="{FF2B5EF4-FFF2-40B4-BE49-F238E27FC236}">
                  <a16:creationId xmlns:a16="http://schemas.microsoft.com/office/drawing/2014/main" id="{ED4D6732-BCB7-474C-9BCE-67A52AA5A2A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03741" y="6247108"/>
              <a:ext cx="401821" cy="401821"/>
            </a:xfrm>
            <a:prstGeom prst="rect">
              <a:avLst/>
            </a:prstGeom>
          </p:spPr>
        </p:pic>
        <p:pic>
          <p:nvPicPr>
            <p:cNvPr id="150" name="圖片 149">
              <a:extLst>
                <a:ext uri="{FF2B5EF4-FFF2-40B4-BE49-F238E27FC236}">
                  <a16:creationId xmlns:a16="http://schemas.microsoft.com/office/drawing/2014/main" id="{0A39B7F6-CF98-4EB7-8D9D-8292E3BACA9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10222" y="6237398"/>
              <a:ext cx="401821" cy="401821"/>
            </a:xfrm>
            <a:prstGeom prst="rect">
              <a:avLst/>
            </a:prstGeom>
          </p:spPr>
        </p:pic>
        <p:pic>
          <p:nvPicPr>
            <p:cNvPr id="151" name="圖片 150">
              <a:extLst>
                <a:ext uri="{FF2B5EF4-FFF2-40B4-BE49-F238E27FC236}">
                  <a16:creationId xmlns:a16="http://schemas.microsoft.com/office/drawing/2014/main" id="{C064AD3F-200A-4B69-9676-06A6A1303F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04367" y="5903755"/>
              <a:ext cx="401821" cy="401821"/>
            </a:xfrm>
            <a:prstGeom prst="rect">
              <a:avLst/>
            </a:prstGeom>
          </p:spPr>
        </p:pic>
        <p:pic>
          <p:nvPicPr>
            <p:cNvPr id="152" name="圖片 151">
              <a:extLst>
                <a:ext uri="{FF2B5EF4-FFF2-40B4-BE49-F238E27FC236}">
                  <a16:creationId xmlns:a16="http://schemas.microsoft.com/office/drawing/2014/main" id="{B284890D-3914-4739-965E-3E89FB87534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96936" y="6270245"/>
              <a:ext cx="423858" cy="423858"/>
            </a:xfrm>
            <a:prstGeom prst="rect">
              <a:avLst/>
            </a:prstGeom>
          </p:spPr>
        </p:pic>
        <p:pic>
          <p:nvPicPr>
            <p:cNvPr id="153" name="圖片 152">
              <a:extLst>
                <a:ext uri="{FF2B5EF4-FFF2-40B4-BE49-F238E27FC236}">
                  <a16:creationId xmlns:a16="http://schemas.microsoft.com/office/drawing/2014/main" id="{54F2993B-D7F9-4442-ADCD-D30C81AE2C2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179390" y="5602842"/>
              <a:ext cx="423858" cy="423858"/>
            </a:xfrm>
            <a:prstGeom prst="rect">
              <a:avLst/>
            </a:prstGeom>
          </p:spPr>
        </p:pic>
        <p:pic>
          <p:nvPicPr>
            <p:cNvPr id="154" name="圖片 153">
              <a:extLst>
                <a:ext uri="{FF2B5EF4-FFF2-40B4-BE49-F238E27FC236}">
                  <a16:creationId xmlns:a16="http://schemas.microsoft.com/office/drawing/2014/main" id="{399325BD-8F5C-4C7A-94A8-AE2404979CF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88605" y="5611058"/>
              <a:ext cx="401821" cy="401821"/>
            </a:xfrm>
            <a:prstGeom prst="rect">
              <a:avLst/>
            </a:prstGeom>
          </p:spPr>
        </p:pic>
        <p:pic>
          <p:nvPicPr>
            <p:cNvPr id="155" name="圖片 154">
              <a:extLst>
                <a:ext uri="{FF2B5EF4-FFF2-40B4-BE49-F238E27FC236}">
                  <a16:creationId xmlns:a16="http://schemas.microsoft.com/office/drawing/2014/main" id="{9E7D4118-9E1B-4311-AF09-2DA886807D6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41949" y="5607072"/>
              <a:ext cx="401821" cy="401821"/>
            </a:xfrm>
            <a:prstGeom prst="rect">
              <a:avLst/>
            </a:prstGeom>
          </p:spPr>
        </p:pic>
        <p:pic>
          <p:nvPicPr>
            <p:cNvPr id="156" name="圖片 155">
              <a:extLst>
                <a:ext uri="{FF2B5EF4-FFF2-40B4-BE49-F238E27FC236}">
                  <a16:creationId xmlns:a16="http://schemas.microsoft.com/office/drawing/2014/main" id="{B6534A2C-C332-4F9D-B325-705A1A8D01B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09532" y="5622828"/>
              <a:ext cx="401821" cy="401821"/>
            </a:xfrm>
            <a:prstGeom prst="rect">
              <a:avLst/>
            </a:prstGeom>
          </p:spPr>
        </p:pic>
        <p:pic>
          <p:nvPicPr>
            <p:cNvPr id="157" name="圖片 156">
              <a:extLst>
                <a:ext uri="{FF2B5EF4-FFF2-40B4-BE49-F238E27FC236}">
                  <a16:creationId xmlns:a16="http://schemas.microsoft.com/office/drawing/2014/main" id="{0233418D-CA6D-4559-A8F6-8A3F37D073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34700" y="5933825"/>
              <a:ext cx="401821" cy="401821"/>
            </a:xfrm>
            <a:prstGeom prst="rect">
              <a:avLst/>
            </a:prstGeom>
          </p:spPr>
        </p:pic>
        <p:pic>
          <p:nvPicPr>
            <p:cNvPr id="158" name="圖片 157">
              <a:extLst>
                <a:ext uri="{FF2B5EF4-FFF2-40B4-BE49-F238E27FC236}">
                  <a16:creationId xmlns:a16="http://schemas.microsoft.com/office/drawing/2014/main" id="{EF8D9E08-2A1F-408A-8E45-D4EB21FA7EA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05946" y="6126865"/>
              <a:ext cx="401821" cy="401821"/>
            </a:xfrm>
            <a:prstGeom prst="rect">
              <a:avLst/>
            </a:prstGeom>
          </p:spPr>
        </p:pic>
        <p:pic>
          <p:nvPicPr>
            <p:cNvPr id="159" name="圖片 158">
              <a:extLst>
                <a:ext uri="{FF2B5EF4-FFF2-40B4-BE49-F238E27FC236}">
                  <a16:creationId xmlns:a16="http://schemas.microsoft.com/office/drawing/2014/main" id="{2CE4C579-20D4-45B3-BA32-0C1CD1083E0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126712" y="6145936"/>
              <a:ext cx="401821" cy="401821"/>
            </a:xfrm>
            <a:prstGeom prst="rect">
              <a:avLst/>
            </a:prstGeom>
          </p:spPr>
        </p:pic>
        <p:pic>
          <p:nvPicPr>
            <p:cNvPr id="160" name="圖片 159">
              <a:extLst>
                <a:ext uri="{FF2B5EF4-FFF2-40B4-BE49-F238E27FC236}">
                  <a16:creationId xmlns:a16="http://schemas.microsoft.com/office/drawing/2014/main" id="{20ED44EC-A107-45A4-9A7E-DB9230F966F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68146" y="6357178"/>
              <a:ext cx="401821" cy="401821"/>
            </a:xfrm>
            <a:prstGeom prst="rect">
              <a:avLst/>
            </a:prstGeom>
          </p:spPr>
        </p:pic>
        <p:pic>
          <p:nvPicPr>
            <p:cNvPr id="161" name="圖片 160">
              <a:extLst>
                <a:ext uri="{FF2B5EF4-FFF2-40B4-BE49-F238E27FC236}">
                  <a16:creationId xmlns:a16="http://schemas.microsoft.com/office/drawing/2014/main" id="{40F1B6AD-2803-4F98-88F3-A73FE430B3B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48203" y="6366176"/>
              <a:ext cx="401821" cy="401821"/>
            </a:xfrm>
            <a:prstGeom prst="rect">
              <a:avLst/>
            </a:prstGeom>
          </p:spPr>
        </p:pic>
        <p:pic>
          <p:nvPicPr>
            <p:cNvPr id="162" name="圖片 161">
              <a:extLst>
                <a:ext uri="{FF2B5EF4-FFF2-40B4-BE49-F238E27FC236}">
                  <a16:creationId xmlns:a16="http://schemas.microsoft.com/office/drawing/2014/main" id="{4F09E564-F8AA-46B0-BF19-C00AFAA3F59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36397" y="5600039"/>
              <a:ext cx="423858" cy="423858"/>
            </a:xfrm>
            <a:prstGeom prst="rect">
              <a:avLst/>
            </a:prstGeom>
          </p:spPr>
        </p:pic>
        <p:pic>
          <p:nvPicPr>
            <p:cNvPr id="163" name="圖片 162">
              <a:extLst>
                <a:ext uri="{FF2B5EF4-FFF2-40B4-BE49-F238E27FC236}">
                  <a16:creationId xmlns:a16="http://schemas.microsoft.com/office/drawing/2014/main" id="{7B7CB071-BE27-4754-84A4-26DD8EB54AB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27493" y="6272215"/>
              <a:ext cx="423858" cy="423858"/>
            </a:xfrm>
            <a:prstGeom prst="rect">
              <a:avLst/>
            </a:prstGeom>
          </p:spPr>
        </p:pic>
        <p:pic>
          <p:nvPicPr>
            <p:cNvPr id="164" name="圖片 163">
              <a:extLst>
                <a:ext uri="{FF2B5EF4-FFF2-40B4-BE49-F238E27FC236}">
                  <a16:creationId xmlns:a16="http://schemas.microsoft.com/office/drawing/2014/main" id="{2D8AAC98-7F49-4F66-8617-50F6AC74EC6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11354" y="6362100"/>
              <a:ext cx="401821" cy="401821"/>
            </a:xfrm>
            <a:prstGeom prst="rect">
              <a:avLst/>
            </a:prstGeom>
          </p:spPr>
        </p:pic>
        <p:pic>
          <p:nvPicPr>
            <p:cNvPr id="165" name="圖片 164">
              <a:extLst>
                <a:ext uri="{FF2B5EF4-FFF2-40B4-BE49-F238E27FC236}">
                  <a16:creationId xmlns:a16="http://schemas.microsoft.com/office/drawing/2014/main" id="{DAF48480-216B-4029-821C-94D1F238160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88219" y="6353900"/>
              <a:ext cx="401821" cy="401821"/>
            </a:xfrm>
            <a:prstGeom prst="rect">
              <a:avLst/>
            </a:prstGeom>
          </p:spPr>
        </p:pic>
        <p:pic>
          <p:nvPicPr>
            <p:cNvPr id="166" name="圖片 165">
              <a:extLst>
                <a:ext uri="{FF2B5EF4-FFF2-40B4-BE49-F238E27FC236}">
                  <a16:creationId xmlns:a16="http://schemas.microsoft.com/office/drawing/2014/main" id="{6E9BADCD-42C5-456D-B97C-98327C3ED70B}"/>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953639" y="5069853"/>
              <a:ext cx="504889" cy="504889"/>
            </a:xfrm>
            <a:prstGeom prst="rect">
              <a:avLst/>
            </a:prstGeom>
          </p:spPr>
        </p:pic>
      </p:grpSp>
      <p:pic>
        <p:nvPicPr>
          <p:cNvPr id="167" name="Picture 4" descr="台中農改場與農業試驗所等單位研發間歇灌溉技術，更開發智慧化灌溉系統，不僅可以節約灌溉用水至少30%，農民可用手機直接用App進行遠端操作，在家就可監測水位，而一指按下智慧灌溉，省去很多巡田水時間。圖／台中農改場提供">
            <a:extLst>
              <a:ext uri="{FF2B5EF4-FFF2-40B4-BE49-F238E27FC236}">
                <a16:creationId xmlns:a16="http://schemas.microsoft.com/office/drawing/2014/main" id="{E6E21A95-EB5D-4F3A-A24A-15BCC30EC44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2926642" y="4750499"/>
            <a:ext cx="144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台中農改場與農業試驗所等單位研發間歇灌溉技術，更開發智慧化灌溉系統，不僅可以節約灌溉用水至少30%，農民可用手機直接用App進行遠端操作，在家就可監測水位，而一指按下智慧灌溉，省去很多巡田水時間。記者林宛諭／攝影">
            <a:extLst>
              <a:ext uri="{FF2B5EF4-FFF2-40B4-BE49-F238E27FC236}">
                <a16:creationId xmlns:a16="http://schemas.microsoft.com/office/drawing/2014/main" id="{14F00C34-79EA-44B9-A5F9-F76D8A0B035A}"/>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4384304" y="4750499"/>
            <a:ext cx="1440000" cy="1080000"/>
          </a:xfrm>
          <a:prstGeom prst="rect">
            <a:avLst/>
          </a:prstGeom>
          <a:noFill/>
          <a:extLst>
            <a:ext uri="{909E8E84-426E-40DD-AFC4-6F175D3DCCD1}">
              <a14:hiddenFill xmlns:a14="http://schemas.microsoft.com/office/drawing/2010/main">
                <a:solidFill>
                  <a:srgbClr val="FFFFFF"/>
                </a:solidFill>
              </a14:hiddenFill>
            </a:ext>
          </a:extLst>
        </p:spPr>
      </p:pic>
      <p:sp>
        <p:nvSpPr>
          <p:cNvPr id="169" name="文字方塊 168">
            <a:extLst>
              <a:ext uri="{FF2B5EF4-FFF2-40B4-BE49-F238E27FC236}">
                <a16:creationId xmlns:a16="http://schemas.microsoft.com/office/drawing/2014/main" id="{C0DE9860-314C-44B2-9A25-CF1682D8157C}"/>
              </a:ext>
            </a:extLst>
          </p:cNvPr>
          <p:cNvSpPr txBox="1"/>
          <p:nvPr/>
        </p:nvSpPr>
        <p:spPr>
          <a:xfrm>
            <a:off x="4383881" y="5832862"/>
            <a:ext cx="1440000" cy="523220"/>
          </a:xfrm>
          <a:prstGeom prst="rect">
            <a:avLst/>
          </a:prstGeom>
          <a:solidFill>
            <a:srgbClr val="FFFFFF">
              <a:lumMod val="65000"/>
              <a:alpha val="80000"/>
            </a:srgbClr>
          </a:solidFill>
        </p:spPr>
        <p:txBody>
          <a:bodyPr wrap="square">
            <a:spAutoFit/>
          </a:bodyPr>
          <a:lstStyle>
            <a:defPPr>
              <a:defRPr lang="zh-TW"/>
            </a:defPPr>
            <a:lvl1pPr algn="ctr">
              <a:defRPr sz="1600" b="1" ker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defRPr>
            </a:lvl1pPr>
          </a:lstStyle>
          <a:p>
            <a:pPr defTabSz="911156">
              <a:defRPr/>
            </a:pPr>
            <a:r>
              <a:rPr lang="zh-TW" altLang="en-US" sz="1400" dirty="0">
                <a:solidFill>
                  <a:srgbClr val="FFFFFF"/>
                </a:solidFill>
                <a:sym typeface="Arial"/>
              </a:rPr>
              <a:t>智慧機制</a:t>
            </a:r>
            <a:endParaRPr lang="en-US" altLang="zh-TW" sz="1400" dirty="0">
              <a:solidFill>
                <a:srgbClr val="FFFFFF"/>
              </a:solidFill>
              <a:sym typeface="Arial"/>
            </a:endParaRPr>
          </a:p>
          <a:p>
            <a:pPr defTabSz="911156">
              <a:defRPr/>
            </a:pPr>
            <a:r>
              <a:rPr lang="zh-TW" altLang="en-US" sz="1400" dirty="0">
                <a:solidFill>
                  <a:srgbClr val="FFFFFF"/>
                </a:solidFill>
                <a:sym typeface="Arial"/>
              </a:rPr>
              <a:t>智慧灌溉系統</a:t>
            </a:r>
          </a:p>
        </p:txBody>
      </p:sp>
      <p:sp>
        <p:nvSpPr>
          <p:cNvPr id="170" name="文字方塊 169">
            <a:extLst>
              <a:ext uri="{FF2B5EF4-FFF2-40B4-BE49-F238E27FC236}">
                <a16:creationId xmlns:a16="http://schemas.microsoft.com/office/drawing/2014/main" id="{4E1516CE-4FF0-4441-B741-A5CB9B883647}"/>
              </a:ext>
            </a:extLst>
          </p:cNvPr>
          <p:cNvSpPr txBox="1"/>
          <p:nvPr/>
        </p:nvSpPr>
        <p:spPr>
          <a:xfrm>
            <a:off x="2929032" y="5832862"/>
            <a:ext cx="1440000" cy="523220"/>
          </a:xfrm>
          <a:prstGeom prst="rect">
            <a:avLst/>
          </a:prstGeom>
          <a:solidFill>
            <a:srgbClr val="FFFFFF">
              <a:lumMod val="65000"/>
              <a:alpha val="80000"/>
            </a:srgbClr>
          </a:solidFill>
        </p:spPr>
        <p:txBody>
          <a:bodyPr wrap="square">
            <a:spAutoFit/>
          </a:bodyPr>
          <a:lstStyle>
            <a:defPPr>
              <a:defRPr lang="zh-TW"/>
            </a:defPPr>
            <a:lvl1pPr algn="ctr">
              <a:defRPr sz="1600" b="1" ker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defRPr>
            </a:lvl1pPr>
          </a:lstStyle>
          <a:p>
            <a:pPr defTabSz="911156">
              <a:defRPr/>
            </a:pPr>
            <a:r>
              <a:rPr lang="zh-TW" altLang="en-US" sz="1400" dirty="0">
                <a:solidFill>
                  <a:srgbClr val="FFFFFF"/>
                </a:solidFill>
                <a:sym typeface="Arial"/>
              </a:rPr>
              <a:t>智慧管理</a:t>
            </a:r>
            <a:endParaRPr lang="en-US" altLang="zh-TW" sz="1400" dirty="0">
              <a:solidFill>
                <a:srgbClr val="FFFFFF"/>
              </a:solidFill>
              <a:sym typeface="Arial"/>
            </a:endParaRPr>
          </a:p>
          <a:p>
            <a:pPr defTabSz="911156">
              <a:defRPr/>
            </a:pPr>
            <a:r>
              <a:rPr lang="zh-TW" altLang="en-US" sz="1400" dirty="0">
                <a:solidFill>
                  <a:srgbClr val="FFFFFF"/>
                </a:solidFill>
                <a:sym typeface="Arial"/>
              </a:rPr>
              <a:t>手機遠距控制</a:t>
            </a:r>
          </a:p>
        </p:txBody>
      </p:sp>
      <p:pic>
        <p:nvPicPr>
          <p:cNvPr id="171" name="圖片 170">
            <a:extLst>
              <a:ext uri="{FF2B5EF4-FFF2-40B4-BE49-F238E27FC236}">
                <a16:creationId xmlns:a16="http://schemas.microsoft.com/office/drawing/2014/main" id="{90A5AF2F-A892-4121-BF9C-BF092623C98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471454" y="4750499"/>
            <a:ext cx="1440000" cy="1080000"/>
          </a:xfrm>
          <a:prstGeom prst="rect">
            <a:avLst/>
          </a:prstGeom>
        </p:spPr>
      </p:pic>
      <p:sp>
        <p:nvSpPr>
          <p:cNvPr id="172" name="文字方塊 171">
            <a:extLst>
              <a:ext uri="{FF2B5EF4-FFF2-40B4-BE49-F238E27FC236}">
                <a16:creationId xmlns:a16="http://schemas.microsoft.com/office/drawing/2014/main" id="{3ABC14A6-8F39-4CFD-86F3-215A449FBBB5}"/>
              </a:ext>
            </a:extLst>
          </p:cNvPr>
          <p:cNvSpPr txBox="1"/>
          <p:nvPr/>
        </p:nvSpPr>
        <p:spPr>
          <a:xfrm>
            <a:off x="1474362" y="5832862"/>
            <a:ext cx="1440000" cy="523220"/>
          </a:xfrm>
          <a:prstGeom prst="rect">
            <a:avLst/>
          </a:prstGeom>
          <a:solidFill>
            <a:srgbClr val="FFFFFF">
              <a:lumMod val="65000"/>
              <a:alpha val="80000"/>
            </a:srgbClr>
          </a:solidFill>
        </p:spPr>
        <p:txBody>
          <a:bodyPr wrap="square">
            <a:spAutoFit/>
          </a:bodyPr>
          <a:lstStyle>
            <a:defPPr>
              <a:defRPr lang="zh-TW"/>
            </a:defPPr>
            <a:lvl1pPr algn="ctr">
              <a:defRPr sz="1600" b="1" ker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a:defRPr>
            </a:lvl1pPr>
          </a:lstStyle>
          <a:p>
            <a:pPr defTabSz="911156">
              <a:defRPr/>
            </a:pPr>
            <a:r>
              <a:rPr lang="zh-TW" altLang="en-US" sz="1400" dirty="0">
                <a:solidFill>
                  <a:srgbClr val="FFFFFF"/>
                </a:solidFill>
                <a:sym typeface="Arial"/>
              </a:rPr>
              <a:t>智慧感測</a:t>
            </a:r>
            <a:endParaRPr lang="en-US" altLang="zh-TW" sz="1400" dirty="0">
              <a:solidFill>
                <a:srgbClr val="FFFFFF"/>
              </a:solidFill>
              <a:sym typeface="Arial"/>
            </a:endParaRPr>
          </a:p>
          <a:p>
            <a:pPr defTabSz="911156">
              <a:defRPr/>
            </a:pPr>
            <a:r>
              <a:rPr lang="zh-TW" altLang="en-US" sz="1400" dirty="0">
                <a:solidFill>
                  <a:srgbClr val="FFFFFF"/>
                </a:solidFill>
                <a:sym typeface="Arial"/>
              </a:rPr>
              <a:t>感測元件佈設</a:t>
            </a:r>
          </a:p>
        </p:txBody>
      </p:sp>
      <p:sp>
        <p:nvSpPr>
          <p:cNvPr id="173" name="文字方塊 172">
            <a:extLst>
              <a:ext uri="{FF2B5EF4-FFF2-40B4-BE49-F238E27FC236}">
                <a16:creationId xmlns:a16="http://schemas.microsoft.com/office/drawing/2014/main" id="{EBE14ADF-0670-4FC7-8631-03B0670EEF08}"/>
              </a:ext>
            </a:extLst>
          </p:cNvPr>
          <p:cNvSpPr txBox="1"/>
          <p:nvPr/>
        </p:nvSpPr>
        <p:spPr>
          <a:xfrm>
            <a:off x="1433834" y="3011390"/>
            <a:ext cx="1005403" cy="338554"/>
          </a:xfrm>
          <a:prstGeom prst="rect">
            <a:avLst/>
          </a:prstGeom>
          <a:noFill/>
        </p:spPr>
        <p:txBody>
          <a:bodyPr wrap="none" rtlCol="0">
            <a:spAutoFit/>
          </a:bodyPr>
          <a:lstStyle/>
          <a:p>
            <a:pPr defTabSz="457189"/>
            <a:r>
              <a:rPr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感測元件</a:t>
            </a:r>
          </a:p>
        </p:txBody>
      </p:sp>
      <p:cxnSp>
        <p:nvCxnSpPr>
          <p:cNvPr id="174" name="接點: 肘形 80">
            <a:extLst>
              <a:ext uri="{FF2B5EF4-FFF2-40B4-BE49-F238E27FC236}">
                <a16:creationId xmlns:a16="http://schemas.microsoft.com/office/drawing/2014/main" id="{5FC937D2-094B-4088-967D-5D2955782969}"/>
              </a:ext>
            </a:extLst>
          </p:cNvPr>
          <p:cNvCxnSpPr>
            <a:cxnSpLocks/>
          </p:cNvCxnSpPr>
          <p:nvPr/>
        </p:nvCxnSpPr>
        <p:spPr>
          <a:xfrm rot="16200000" flipH="1">
            <a:off x="1198992" y="3737394"/>
            <a:ext cx="1169164" cy="306095"/>
          </a:xfrm>
          <a:prstGeom prst="bentConnector2">
            <a:avLst/>
          </a:prstGeom>
          <a:ln w="9525">
            <a:solidFill>
              <a:schemeClr val="tx1">
                <a:lumMod val="65000"/>
                <a:lumOff val="3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175" name="接點: 肘形 86">
            <a:extLst>
              <a:ext uri="{FF2B5EF4-FFF2-40B4-BE49-F238E27FC236}">
                <a16:creationId xmlns:a16="http://schemas.microsoft.com/office/drawing/2014/main" id="{D9BE5356-40E5-4D08-AF04-B40E86CB5B0F}"/>
              </a:ext>
            </a:extLst>
          </p:cNvPr>
          <p:cNvCxnSpPr>
            <a:cxnSpLocks/>
          </p:cNvCxnSpPr>
          <p:nvPr/>
        </p:nvCxnSpPr>
        <p:spPr>
          <a:xfrm rot="16200000" flipH="1">
            <a:off x="1744187" y="3205985"/>
            <a:ext cx="455671" cy="683651"/>
          </a:xfrm>
          <a:prstGeom prst="bentConnector2">
            <a:avLst/>
          </a:prstGeom>
          <a:ln w="9525">
            <a:solidFill>
              <a:schemeClr val="tx1">
                <a:lumMod val="65000"/>
                <a:lumOff val="3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79" name="Shape 526">
            <a:extLst>
              <a:ext uri="{FF2B5EF4-FFF2-40B4-BE49-F238E27FC236}">
                <a16:creationId xmlns:a16="http://schemas.microsoft.com/office/drawing/2014/main" id="{5A850993-FF92-443D-8221-B8FF6D384F32}"/>
              </a:ext>
            </a:extLst>
          </p:cNvPr>
          <p:cNvSpPr>
            <a:spLocks noChangeAspect="1"/>
          </p:cNvSpPr>
          <p:nvPr/>
        </p:nvSpPr>
        <p:spPr bwMode="auto">
          <a:xfrm>
            <a:off x="9360925" y="182079"/>
            <a:ext cx="1054027" cy="1053131"/>
          </a:xfrm>
          <a:prstGeom prst="ellipse">
            <a:avLst/>
          </a:prstGeom>
          <a:solidFill>
            <a:srgbClr val="DCD830"/>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zh-TW" altLang="en-US" sz="2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80" name="矩形 179">
            <a:extLst>
              <a:ext uri="{FF2B5EF4-FFF2-40B4-BE49-F238E27FC236}">
                <a16:creationId xmlns:a16="http://schemas.microsoft.com/office/drawing/2014/main" id="{976A450A-0C02-4C0F-97CA-23EE3483C31D}"/>
              </a:ext>
            </a:extLst>
          </p:cNvPr>
          <p:cNvSpPr/>
          <p:nvPr/>
        </p:nvSpPr>
        <p:spPr>
          <a:xfrm>
            <a:off x="9107877" y="399785"/>
            <a:ext cx="1560123" cy="707886"/>
          </a:xfrm>
          <a:prstGeom prst="rect">
            <a:avLst/>
          </a:prstGeom>
          <a:noFill/>
        </p:spPr>
        <p:txBody>
          <a:bodyPr wrap="square">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智慧</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灌溉</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p:txBody>
      </p:sp>
      <p:sp>
        <p:nvSpPr>
          <p:cNvPr id="99" name="內容版面配置區 1">
            <a:extLst>
              <a:ext uri="{FF2B5EF4-FFF2-40B4-BE49-F238E27FC236}">
                <a16:creationId xmlns:a16="http://schemas.microsoft.com/office/drawing/2014/main" id="{E1EC4F66-0346-4867-8470-7D020BC34CE3}"/>
              </a:ext>
            </a:extLst>
          </p:cNvPr>
          <p:cNvSpPr txBox="1">
            <a:spLocks/>
          </p:cNvSpPr>
          <p:nvPr/>
        </p:nvSpPr>
        <p:spPr>
          <a:xfrm>
            <a:off x="1271464" y="297892"/>
            <a:ext cx="5760640"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智慧灌溉系統</a:t>
            </a:r>
          </a:p>
        </p:txBody>
      </p:sp>
    </p:spTree>
    <p:extLst>
      <p:ext uri="{BB962C8B-B14F-4D97-AF65-F5344CB8AC3E}">
        <p14:creationId xmlns:p14="http://schemas.microsoft.com/office/powerpoint/2010/main" val="2601446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defTabSz="457189"/>
            <a:fld id="{60FC3D08-26B9-4925-B3FF-91DF32156DE5}" type="slidenum">
              <a:rPr lang="zh-TW" altLang="en-US" sz="1600">
                <a:solidFill>
                  <a:prstClr val="black">
                    <a:tint val="75000"/>
                  </a:prstClr>
                </a:solidFill>
              </a:rPr>
              <a:pPr defTabSz="457189"/>
              <a:t>17</a:t>
            </a:fld>
            <a:endParaRPr lang="zh-TW" altLang="en-US" sz="1600" dirty="0">
              <a:solidFill>
                <a:prstClr val="black">
                  <a:tint val="75000"/>
                </a:prstClr>
              </a:solidFill>
            </a:endParaRPr>
          </a:p>
        </p:txBody>
      </p:sp>
      <p:sp>
        <p:nvSpPr>
          <p:cNvPr id="4" name="箭號: 向右 7">
            <a:extLst>
              <a:ext uri="{FF2B5EF4-FFF2-40B4-BE49-F238E27FC236}">
                <a16:creationId xmlns:a16="http://schemas.microsoft.com/office/drawing/2014/main" id="{7377C3DA-BC9A-4BB1-82B2-71FD53192487}"/>
              </a:ext>
            </a:extLst>
          </p:cNvPr>
          <p:cNvSpPr/>
          <p:nvPr/>
        </p:nvSpPr>
        <p:spPr>
          <a:xfrm>
            <a:off x="1271464" y="1239112"/>
            <a:ext cx="3034836"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1F497D"/>
              </a:buClr>
              <a:buFont typeface="Wingdings" panose="05000000000000000000" pitchFamily="2" charset="2"/>
              <a:buChar char="l"/>
            </a:pPr>
            <a:endParaRPr lang="en-US" altLang="zh-TW" b="1" dirty="0">
              <a:solidFill>
                <a:prstClr val="black">
                  <a:lumMod val="85000"/>
                  <a:lumOff val="15000"/>
                </a:prstClr>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13766C3A-99B7-4D6B-9507-374D90EE910B}"/>
              </a:ext>
            </a:extLst>
          </p:cNvPr>
          <p:cNvSpPr/>
          <p:nvPr/>
        </p:nvSpPr>
        <p:spPr>
          <a:xfrm>
            <a:off x="6235468" y="1747584"/>
            <a:ext cx="4668286" cy="452306"/>
          </a:xfrm>
          <a:prstGeom prst="rect">
            <a:avLst/>
          </a:prstGeom>
          <a:solidFill>
            <a:srgbClr val="CEB432">
              <a:alpha val="50000"/>
            </a:srgbClr>
          </a:solidFill>
          <a:ln>
            <a:solidFill>
              <a:srgbClr val="E6D998"/>
            </a:solidFill>
          </a:ln>
          <a:effectLst/>
        </p:spPr>
        <p:txBody>
          <a:bodyPr rtlCol="0" anchor="ctr"/>
          <a:lstStyle/>
          <a:p>
            <a:pPr algn="ctr" defTabSz="457189">
              <a:defRPr/>
            </a:pPr>
            <a:r>
              <a:rPr lang="zh-TW" altLang="en-US" sz="2000" b="1" kern="0" dirty="0">
                <a:solidFill>
                  <a:srgbClr val="595959"/>
                </a:solidFill>
                <a:latin typeface="微軟正黑體" panose="020B0604030504040204" pitchFamily="34" charset="-120"/>
                <a:ea typeface="微軟正黑體" panose="020B0604030504040204" pitchFamily="34" charset="-120"/>
                <a:cs typeface="Arial"/>
                <a:sym typeface="Arial"/>
              </a:rPr>
              <a:t>桃園市大溪區低揚二號池</a:t>
            </a:r>
          </a:p>
        </p:txBody>
      </p:sp>
      <p:sp>
        <p:nvSpPr>
          <p:cNvPr id="6" name="矩形 5">
            <a:extLst>
              <a:ext uri="{FF2B5EF4-FFF2-40B4-BE49-F238E27FC236}">
                <a16:creationId xmlns:a16="http://schemas.microsoft.com/office/drawing/2014/main" id="{13766C3A-99B7-4D6B-9507-374D90EE910B}"/>
              </a:ext>
            </a:extLst>
          </p:cNvPr>
          <p:cNvSpPr/>
          <p:nvPr/>
        </p:nvSpPr>
        <p:spPr>
          <a:xfrm>
            <a:off x="1585834" y="1741016"/>
            <a:ext cx="704935" cy="719413"/>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p>
            <a:pPr algn="ctr" defTabSz="911156"/>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目的</a:t>
            </a:r>
          </a:p>
        </p:txBody>
      </p:sp>
      <p:sp>
        <p:nvSpPr>
          <p:cNvPr id="7" name="矩形 6">
            <a:extLst>
              <a:ext uri="{FF2B5EF4-FFF2-40B4-BE49-F238E27FC236}">
                <a16:creationId xmlns:a16="http://schemas.microsoft.com/office/drawing/2014/main" id="{D932DE5A-D78C-445C-B8E3-0DD0714BB33A}"/>
              </a:ext>
            </a:extLst>
          </p:cNvPr>
          <p:cNvSpPr/>
          <p:nvPr/>
        </p:nvSpPr>
        <p:spPr>
          <a:xfrm>
            <a:off x="2290768" y="1741016"/>
            <a:ext cx="3514167" cy="719413"/>
          </a:xfrm>
          <a:prstGeom prst="rect">
            <a:avLst/>
          </a:prstGeom>
          <a:solidFill>
            <a:srgbClr val="F2E4CE"/>
          </a:solidFill>
          <a:ln w="28575">
            <a:solidFill>
              <a:schemeClr val="bg1"/>
            </a:solidFill>
          </a:ln>
        </p:spPr>
        <p:txBody>
          <a:bodyPr wrap="square" rtlCol="0" anchor="ctr">
            <a:noAutofit/>
          </a:bodyPr>
          <a:lstStyle/>
          <a:p>
            <a:pPr defTabSz="457189">
              <a:spcBef>
                <a:spcPts val="600"/>
              </a:spcBef>
            </a:pPr>
            <a:r>
              <a:rPr lang="zh-TW" altLang="en-US" sz="2000" b="1" kern="0" dirty="0">
                <a:solidFill>
                  <a:srgbClr val="595959"/>
                </a:solidFill>
                <a:latin typeface="微軟正黑體" panose="020B0604030504040204" pitchFamily="34" charset="-120"/>
                <a:ea typeface="微軟正黑體" panose="020B0604030504040204" pitchFamily="34" charset="-120"/>
                <a:sym typeface="Arial"/>
              </a:rPr>
              <a:t>種植適合在地環境條件的作物</a:t>
            </a:r>
          </a:p>
        </p:txBody>
      </p:sp>
      <p:sp>
        <p:nvSpPr>
          <p:cNvPr id="8" name="矩形 7">
            <a:extLst>
              <a:ext uri="{FF2B5EF4-FFF2-40B4-BE49-F238E27FC236}">
                <a16:creationId xmlns:a16="http://schemas.microsoft.com/office/drawing/2014/main" id="{13766C3A-99B7-4D6B-9507-374D90EE910B}"/>
              </a:ext>
            </a:extLst>
          </p:cNvPr>
          <p:cNvSpPr/>
          <p:nvPr/>
        </p:nvSpPr>
        <p:spPr>
          <a:xfrm>
            <a:off x="1589508" y="2497222"/>
            <a:ext cx="692825" cy="2302911"/>
          </a:xfrm>
          <a:prstGeom prst="rect">
            <a:avLst/>
          </a:prstGeom>
          <a:solidFill>
            <a:srgbClr val="D5AA66"/>
          </a:solidFill>
          <a:ln w="25400" cap="flat" cmpd="sng">
            <a:solidFill>
              <a:srgbClr val="FFFFFF"/>
            </a:solidFill>
            <a:prstDash val="solid"/>
            <a:round/>
            <a:headEnd type="none" w="med" len="med"/>
            <a:tailEnd type="none" w="med" len="med"/>
          </a:ln>
          <a:effectLst/>
        </p:spPr>
        <p:txBody>
          <a:bodyPr lIns="0" tIns="0" rIns="0" bIns="0" anchor="ctr"/>
          <a:lstStyle/>
          <a:p>
            <a:pPr algn="ctr" defTabSz="911156"/>
            <a:r>
              <a:rPr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方法</a:t>
            </a:r>
            <a:endParaRPr lang="en-US" altLang="zh-TW"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p:txBody>
      </p:sp>
      <p:sp>
        <p:nvSpPr>
          <p:cNvPr id="10" name="箭號: 向右 7">
            <a:extLst>
              <a:ext uri="{FF2B5EF4-FFF2-40B4-BE49-F238E27FC236}">
                <a16:creationId xmlns:a16="http://schemas.microsoft.com/office/drawing/2014/main" id="{7377C3DA-BC9A-4BB1-82B2-71FD53192487}"/>
              </a:ext>
            </a:extLst>
          </p:cNvPr>
          <p:cNvSpPr/>
          <p:nvPr/>
        </p:nvSpPr>
        <p:spPr>
          <a:xfrm>
            <a:off x="6105659" y="1122579"/>
            <a:ext cx="3734848"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kumimoji="1" lang="zh-TW" altLang="en-US" sz="2400" b="1" dirty="0">
                <a:solidFill>
                  <a:srgbClr val="595959"/>
                </a:solidFill>
                <a:latin typeface="微軟正黑體" panose="020B0604030504040204" pitchFamily="34" charset="-120"/>
                <a:ea typeface="微軟正黑體" panose="020B0604030504040204" pitchFamily="34" charset="-120"/>
                <a:cs typeface="Arial"/>
              </a:rPr>
              <a:t>推動案例</a:t>
            </a:r>
            <a:endParaRPr kumimoji="1" lang="en-US" altLang="zh-TW" sz="2400" b="1" dirty="0">
              <a:solidFill>
                <a:srgbClr val="595959"/>
              </a:solidFill>
              <a:latin typeface="微軟正黑體" panose="020B0604030504040204" pitchFamily="34" charset="-120"/>
              <a:ea typeface="微軟正黑體" panose="020B0604030504040204" pitchFamily="34" charset="-120"/>
              <a:cs typeface="Arial"/>
            </a:endParaRPr>
          </a:p>
        </p:txBody>
      </p:sp>
      <p:sp>
        <p:nvSpPr>
          <p:cNvPr id="11" name="矩形 10">
            <a:extLst>
              <a:ext uri="{FF2B5EF4-FFF2-40B4-BE49-F238E27FC236}">
                <a16:creationId xmlns:a16="http://schemas.microsoft.com/office/drawing/2014/main" id="{D932DE5A-D78C-445C-B8E3-0DD0714BB33A}"/>
              </a:ext>
            </a:extLst>
          </p:cNvPr>
          <p:cNvSpPr/>
          <p:nvPr/>
        </p:nvSpPr>
        <p:spPr>
          <a:xfrm>
            <a:off x="8639852" y="2395958"/>
            <a:ext cx="2280683" cy="849339"/>
          </a:xfrm>
          <a:prstGeom prst="rect">
            <a:avLst/>
          </a:prstGeom>
          <a:noFill/>
          <a:ln w="25400" cap="flat" cmpd="sng" algn="ctr">
            <a:solidFill>
              <a:srgbClr val="CEB432"/>
            </a:solidFill>
            <a:prstDash val="solid"/>
          </a:ln>
          <a:effectLst/>
        </p:spPr>
        <p:txBody>
          <a:bodyPr rtlCol="0" anchor="ctr"/>
          <a:lstStyle/>
          <a:p>
            <a:pPr algn="ctr" defTabSz="914377">
              <a:buClr>
                <a:srgbClr val="000000"/>
              </a:buClr>
            </a:pPr>
            <a:r>
              <a:rPr lang="zh-TW" altLang="en-US" sz="1600" kern="0" dirty="0">
                <a:solidFill>
                  <a:srgbClr val="595959"/>
                </a:solidFill>
                <a:latin typeface="微軟正黑體" panose="020B0604030504040204" pitchFamily="34" charset="-120"/>
                <a:ea typeface="微軟正黑體" panose="020B0604030504040204" pitchFamily="34" charset="-120"/>
                <a:sym typeface="Arial"/>
              </a:rPr>
              <a:t>種植大面積水稻</a:t>
            </a:r>
            <a:endParaRPr lang="en-US" altLang="zh-TW" sz="1600" kern="0" dirty="0">
              <a:solidFill>
                <a:srgbClr val="595959"/>
              </a:solidFill>
              <a:latin typeface="微軟正黑體" panose="020B0604030504040204" pitchFamily="34" charset="-120"/>
              <a:ea typeface="微軟正黑體" panose="020B0604030504040204" pitchFamily="34" charset="-120"/>
              <a:sym typeface="Arial"/>
            </a:endParaRPr>
          </a:p>
        </p:txBody>
      </p:sp>
      <p:sp>
        <p:nvSpPr>
          <p:cNvPr id="12" name="矩形 11">
            <a:extLst>
              <a:ext uri="{FF2B5EF4-FFF2-40B4-BE49-F238E27FC236}">
                <a16:creationId xmlns:a16="http://schemas.microsoft.com/office/drawing/2014/main" id="{184ACBC2-BCF7-40F6-8F5A-32DB8849C2D6}"/>
              </a:ext>
            </a:extLst>
          </p:cNvPr>
          <p:cNvSpPr/>
          <p:nvPr/>
        </p:nvSpPr>
        <p:spPr>
          <a:xfrm>
            <a:off x="8639853" y="3396362"/>
            <a:ext cx="2280683" cy="1112758"/>
          </a:xfrm>
          <a:prstGeom prst="rect">
            <a:avLst/>
          </a:prstGeom>
          <a:noFill/>
          <a:ln w="25400" cap="flat" cmpd="sng" algn="ctr">
            <a:solidFill>
              <a:srgbClr val="CEB432"/>
            </a:solidFill>
            <a:prstDash val="solid"/>
          </a:ln>
          <a:effectLst/>
        </p:spPr>
        <p:txBody>
          <a:bodyPr rtlCol="0" anchor="ctr"/>
          <a:lstStyle/>
          <a:p>
            <a:pPr marL="180970" indent="-180970" defTabSz="914377">
              <a:lnSpc>
                <a:spcPct val="150000"/>
              </a:lnSpc>
              <a:buClr>
                <a:srgbClr val="000000"/>
              </a:buClr>
              <a:buFont typeface="Wingdings" panose="05000000000000000000" pitchFamily="2" charset="2"/>
              <a:buChar char="l"/>
            </a:pPr>
            <a:r>
              <a:rPr lang="zh-TW" altLang="en-US" sz="1600" kern="0" dirty="0">
                <a:solidFill>
                  <a:srgbClr val="595959"/>
                </a:solidFill>
                <a:latin typeface="微軟正黑體" panose="020B0604030504040204" pitchFamily="34" charset="-120"/>
                <a:ea typeface="微軟正黑體" panose="020B0604030504040204" pitchFamily="34" charset="-120"/>
              </a:rPr>
              <a:t>既有灌溉</a:t>
            </a:r>
            <a:r>
              <a:rPr lang="zh-TW" altLang="en-US" sz="1600" b="1" kern="0" dirty="0">
                <a:solidFill>
                  <a:srgbClr val="595959"/>
                </a:solidFill>
                <a:latin typeface="微軟正黑體" panose="020B0604030504040204" pitchFamily="34" charset="-120"/>
                <a:ea typeface="微軟正黑體" panose="020B0604030504040204" pitchFamily="34" charset="-120"/>
              </a:rPr>
              <a:t>水源有限</a:t>
            </a:r>
          </a:p>
          <a:p>
            <a:pPr marL="180970" indent="-180970" defTabSz="914377">
              <a:lnSpc>
                <a:spcPct val="150000"/>
              </a:lnSpc>
              <a:buClr>
                <a:srgbClr val="000000"/>
              </a:buClr>
              <a:buFont typeface="Wingdings" panose="05000000000000000000" pitchFamily="2" charset="2"/>
              <a:buChar char="l"/>
            </a:pPr>
            <a:r>
              <a:rPr lang="zh-TW" altLang="en-US" sz="1600" kern="0" dirty="0">
                <a:solidFill>
                  <a:srgbClr val="595959"/>
                </a:solidFill>
                <a:latin typeface="微軟正黑體" panose="020B0604030504040204" pitchFamily="34" charset="-120"/>
                <a:ea typeface="微軟正黑體" panose="020B0604030504040204" pitchFamily="34" charset="-120"/>
              </a:rPr>
              <a:t>水稻屬高耗水作物</a:t>
            </a:r>
          </a:p>
        </p:txBody>
      </p:sp>
      <p:sp>
        <p:nvSpPr>
          <p:cNvPr id="13" name="文字方塊 12">
            <a:extLst>
              <a:ext uri="{FF2B5EF4-FFF2-40B4-BE49-F238E27FC236}">
                <a16:creationId xmlns:a16="http://schemas.microsoft.com/office/drawing/2014/main" id="{4B5C0147-5E1D-4B91-8950-0D85A6D760A3}"/>
              </a:ext>
            </a:extLst>
          </p:cNvPr>
          <p:cNvSpPr txBox="1"/>
          <p:nvPr/>
        </p:nvSpPr>
        <p:spPr>
          <a:xfrm>
            <a:off x="1572789" y="5478733"/>
            <a:ext cx="4201969" cy="720000"/>
          </a:xfrm>
          <a:prstGeom prst="rect">
            <a:avLst/>
          </a:prstGeom>
          <a:solidFill>
            <a:srgbClr val="EDE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defTabSz="914400">
              <a:lnSpc>
                <a:spcPts val="2600"/>
              </a:lnSpc>
              <a:buClr>
                <a:srgbClr val="000000"/>
              </a:buClr>
              <a:defRPr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377"/>
            <a:r>
              <a:rPr lang="zh-TW" altLang="en-US" dirty="0">
                <a:solidFill>
                  <a:srgbClr val="595959"/>
                </a:solidFill>
                <a:sym typeface="Arial"/>
              </a:rPr>
              <a:t>額外投入最少的資源、成本最低的管理獲得優良的作物品質</a:t>
            </a:r>
            <a:endParaRPr lang="en-US" altLang="zh-TW" dirty="0">
              <a:solidFill>
                <a:srgbClr val="595959"/>
              </a:solidFill>
              <a:sym typeface="Arial"/>
            </a:endParaRPr>
          </a:p>
        </p:txBody>
      </p:sp>
      <p:pic>
        <p:nvPicPr>
          <p:cNvPr id="14" name="圖片 1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12734" y="2161373"/>
            <a:ext cx="2280683" cy="2372174"/>
          </a:xfrm>
          <a:prstGeom prst="rect">
            <a:avLst/>
          </a:prstGeom>
        </p:spPr>
      </p:pic>
      <p:pic>
        <p:nvPicPr>
          <p:cNvPr id="15" name="圖片 14">
            <a:extLst>
              <a:ext uri="{FF2B5EF4-FFF2-40B4-BE49-F238E27FC236}">
                <a16:creationId xmlns:a16="http://schemas.microsoft.com/office/drawing/2014/main" id="{34CDAF68-D7E7-4F88-AA6E-3DD0926ECA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87139" y="1788647"/>
            <a:ext cx="360647" cy="360647"/>
          </a:xfrm>
          <a:prstGeom prst="rect">
            <a:avLst/>
          </a:prstGeom>
        </p:spPr>
      </p:pic>
      <p:pic>
        <p:nvPicPr>
          <p:cNvPr id="16" name="圖片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86966" y="2651813"/>
            <a:ext cx="490968" cy="490968"/>
          </a:xfrm>
          <a:prstGeom prst="rect">
            <a:avLst/>
          </a:prstGeom>
        </p:spPr>
      </p:pic>
      <p:pic>
        <p:nvPicPr>
          <p:cNvPr id="17" name="圖片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07820" y="4117680"/>
            <a:ext cx="518417" cy="518417"/>
          </a:xfrm>
          <a:prstGeom prst="rect">
            <a:avLst/>
          </a:prstGeom>
        </p:spPr>
      </p:pic>
      <p:pic>
        <p:nvPicPr>
          <p:cNvPr id="18" name="圖片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32807" y="3413784"/>
            <a:ext cx="468432" cy="468432"/>
          </a:xfrm>
          <a:prstGeom prst="rect">
            <a:avLst/>
          </a:prstGeom>
        </p:spPr>
      </p:pic>
      <p:pic>
        <p:nvPicPr>
          <p:cNvPr id="19" name="圖片 1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48170" y="3413784"/>
            <a:ext cx="518555" cy="518555"/>
          </a:xfrm>
          <a:prstGeom prst="rect">
            <a:avLst/>
          </a:prstGeom>
        </p:spPr>
      </p:pic>
      <p:pic>
        <p:nvPicPr>
          <p:cNvPr id="20" name="圖片 1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54340" y="2686203"/>
            <a:ext cx="479724" cy="479724"/>
          </a:xfrm>
          <a:prstGeom prst="rect">
            <a:avLst/>
          </a:prstGeom>
        </p:spPr>
      </p:pic>
      <p:sp>
        <p:nvSpPr>
          <p:cNvPr id="23" name="文字方塊 22">
            <a:extLst>
              <a:ext uri="{FF2B5EF4-FFF2-40B4-BE49-F238E27FC236}">
                <a16:creationId xmlns:a16="http://schemas.microsoft.com/office/drawing/2014/main" id="{F4A57A9A-5033-4F90-A2AA-396FFF005E1B}"/>
              </a:ext>
            </a:extLst>
          </p:cNvPr>
          <p:cNvSpPr txBox="1"/>
          <p:nvPr/>
        </p:nvSpPr>
        <p:spPr>
          <a:xfrm>
            <a:off x="4584977" y="3288963"/>
            <a:ext cx="1229615" cy="676352"/>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marL="0" lvl="1">
              <a:defRPr sz="1600">
                <a:latin typeface="微軟正黑體" panose="020B0604030504040204" pitchFamily="34" charset="-120"/>
                <a:ea typeface="微軟正黑體" panose="020B0604030504040204" pitchFamily="34" charset="-120"/>
              </a:defRPr>
            </a:lvl2pPr>
          </a:lstStyle>
          <a:p>
            <a:pPr lvl="1" algn="ctr" defTabSz="457189"/>
            <a:r>
              <a:rPr lang="zh-TW" altLang="en-US" b="1" dirty="0">
                <a:solidFill>
                  <a:srgbClr val="595959"/>
                </a:solidFill>
                <a:sym typeface="Arial"/>
              </a:rPr>
              <a:t>日照</a:t>
            </a:r>
            <a:endParaRPr lang="en-US" altLang="zh-TW" b="1" dirty="0">
              <a:solidFill>
                <a:srgbClr val="595959"/>
              </a:solidFill>
              <a:sym typeface="Arial"/>
            </a:endParaRPr>
          </a:p>
          <a:p>
            <a:pPr lvl="1" algn="ctr" defTabSz="457189"/>
            <a:r>
              <a:rPr lang="zh-TW" altLang="en-US" dirty="0">
                <a:solidFill>
                  <a:srgbClr val="595959"/>
                </a:solidFill>
                <a:sym typeface="Arial"/>
              </a:rPr>
              <a:t>強度與時數</a:t>
            </a:r>
            <a:endParaRPr lang="en-US" altLang="zh-TW" dirty="0">
              <a:solidFill>
                <a:srgbClr val="595959"/>
              </a:solidFill>
              <a:sym typeface="Arial"/>
            </a:endParaRPr>
          </a:p>
        </p:txBody>
      </p:sp>
      <p:sp>
        <p:nvSpPr>
          <p:cNvPr id="28" name="文字方塊 27">
            <a:extLst>
              <a:ext uri="{FF2B5EF4-FFF2-40B4-BE49-F238E27FC236}">
                <a16:creationId xmlns:a16="http://schemas.microsoft.com/office/drawing/2014/main" id="{F4A57A9A-5033-4F90-A2AA-396FFF005E1B}"/>
              </a:ext>
            </a:extLst>
          </p:cNvPr>
          <p:cNvSpPr txBox="1"/>
          <p:nvPr/>
        </p:nvSpPr>
        <p:spPr>
          <a:xfrm>
            <a:off x="2819492" y="4017367"/>
            <a:ext cx="1219952" cy="642739"/>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marL="0" lvl="1">
              <a:defRPr sz="1600">
                <a:latin typeface="微軟正黑體" panose="020B0604030504040204" pitchFamily="34" charset="-120"/>
                <a:ea typeface="微軟正黑體" panose="020B0604030504040204" pitchFamily="34" charset="-120"/>
              </a:defRPr>
            </a:lvl2pPr>
          </a:lstStyle>
          <a:p>
            <a:pPr lvl="1" algn="ctr" defTabSz="457189"/>
            <a:r>
              <a:rPr lang="zh-TW" altLang="en-US" b="1" dirty="0">
                <a:solidFill>
                  <a:srgbClr val="595959"/>
                </a:solidFill>
                <a:sym typeface="Arial"/>
              </a:rPr>
              <a:t>風速</a:t>
            </a:r>
            <a:endParaRPr lang="en-US" altLang="zh-TW" b="1" dirty="0">
              <a:solidFill>
                <a:srgbClr val="595959"/>
              </a:solidFill>
              <a:sym typeface="Arial"/>
            </a:endParaRPr>
          </a:p>
          <a:p>
            <a:pPr lvl="1" algn="ctr" defTabSz="457189"/>
            <a:r>
              <a:rPr lang="zh-TW" altLang="en-US" dirty="0">
                <a:solidFill>
                  <a:srgbClr val="595959"/>
                </a:solidFill>
                <a:sym typeface="Arial"/>
              </a:rPr>
              <a:t>過強或悶</a:t>
            </a:r>
            <a:endParaRPr lang="en-US" altLang="zh-TW" dirty="0">
              <a:solidFill>
                <a:srgbClr val="595959"/>
              </a:solidFill>
              <a:sym typeface="Arial"/>
            </a:endParaRPr>
          </a:p>
        </p:txBody>
      </p:sp>
      <p:sp>
        <p:nvSpPr>
          <p:cNvPr id="33" name="文字方塊 32">
            <a:extLst>
              <a:ext uri="{FF2B5EF4-FFF2-40B4-BE49-F238E27FC236}">
                <a16:creationId xmlns:a16="http://schemas.microsoft.com/office/drawing/2014/main" id="{F4A57A9A-5033-4F90-A2AA-396FFF005E1B}"/>
              </a:ext>
            </a:extLst>
          </p:cNvPr>
          <p:cNvSpPr txBox="1"/>
          <p:nvPr/>
        </p:nvSpPr>
        <p:spPr>
          <a:xfrm>
            <a:off x="2819494" y="3288963"/>
            <a:ext cx="1228677" cy="676352"/>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marL="0" lvl="1">
              <a:defRPr sz="1600">
                <a:latin typeface="微軟正黑體" panose="020B0604030504040204" pitchFamily="34" charset="-120"/>
                <a:ea typeface="微軟正黑體" panose="020B0604030504040204" pitchFamily="34" charset="-120"/>
              </a:defRPr>
            </a:lvl2pPr>
          </a:lstStyle>
          <a:p>
            <a:pPr lvl="1" algn="ctr" defTabSz="457189"/>
            <a:r>
              <a:rPr lang="zh-TW" altLang="en-US" b="1" dirty="0">
                <a:solidFill>
                  <a:srgbClr val="595959"/>
                </a:solidFill>
                <a:sym typeface="Arial"/>
              </a:rPr>
              <a:t>土壤性質</a:t>
            </a:r>
            <a:endParaRPr lang="en-US" altLang="zh-TW" b="1" dirty="0">
              <a:solidFill>
                <a:srgbClr val="595959"/>
              </a:solidFill>
              <a:sym typeface="Arial"/>
            </a:endParaRPr>
          </a:p>
          <a:p>
            <a:pPr lvl="1" algn="ctr" defTabSz="457189"/>
            <a:r>
              <a:rPr lang="en-US" altLang="zh-TW" dirty="0">
                <a:solidFill>
                  <a:srgbClr val="595959"/>
                </a:solidFill>
                <a:sym typeface="Arial"/>
              </a:rPr>
              <a:t>pH</a:t>
            </a:r>
            <a:r>
              <a:rPr lang="zh-TW" altLang="en-US" dirty="0">
                <a:solidFill>
                  <a:srgbClr val="595959"/>
                </a:solidFill>
                <a:sym typeface="Arial"/>
              </a:rPr>
              <a:t>與</a:t>
            </a:r>
            <a:r>
              <a:rPr lang="en-US" altLang="zh-TW" dirty="0">
                <a:solidFill>
                  <a:srgbClr val="595959"/>
                </a:solidFill>
                <a:sym typeface="Arial"/>
              </a:rPr>
              <a:t>EC</a:t>
            </a:r>
            <a:r>
              <a:rPr lang="zh-TW" altLang="en-US" dirty="0">
                <a:solidFill>
                  <a:srgbClr val="595959"/>
                </a:solidFill>
                <a:sym typeface="Arial"/>
              </a:rPr>
              <a:t>值</a:t>
            </a:r>
            <a:endParaRPr lang="en-US" altLang="zh-TW" dirty="0">
              <a:solidFill>
                <a:srgbClr val="595959"/>
              </a:solidFill>
              <a:sym typeface="Arial"/>
            </a:endParaRPr>
          </a:p>
        </p:txBody>
      </p:sp>
      <p:sp>
        <p:nvSpPr>
          <p:cNvPr id="38" name="文字方塊 37">
            <a:extLst>
              <a:ext uri="{FF2B5EF4-FFF2-40B4-BE49-F238E27FC236}">
                <a16:creationId xmlns:a16="http://schemas.microsoft.com/office/drawing/2014/main" id="{F4A57A9A-5033-4F90-A2AA-396FFF005E1B}"/>
              </a:ext>
            </a:extLst>
          </p:cNvPr>
          <p:cNvSpPr txBox="1"/>
          <p:nvPr/>
        </p:nvSpPr>
        <p:spPr>
          <a:xfrm>
            <a:off x="2809835" y="2522386"/>
            <a:ext cx="1238337" cy="704621"/>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marL="0" lvl="1" algn="ctr" defTabSz="457189"/>
            <a:r>
              <a:rPr lang="zh-TW" altLang="en-US" sz="1600" b="1" dirty="0">
                <a:solidFill>
                  <a:srgbClr val="595959"/>
                </a:solidFill>
                <a:latin typeface="微軟正黑體" panose="020B0604030504040204" pitchFamily="34" charset="-120"/>
                <a:ea typeface="微軟正黑體" panose="020B0604030504040204" pitchFamily="34" charset="-120"/>
                <a:sym typeface="Arial"/>
              </a:rPr>
              <a:t>水源</a:t>
            </a:r>
            <a:endParaRPr lang="en-US" altLang="zh-TW" sz="1600" b="1" dirty="0">
              <a:solidFill>
                <a:srgbClr val="595959"/>
              </a:solidFill>
              <a:latin typeface="微軟正黑體" panose="020B0604030504040204" pitchFamily="34" charset="-120"/>
              <a:ea typeface="微軟正黑體" panose="020B0604030504040204" pitchFamily="34" charset="-120"/>
              <a:sym typeface="Arial"/>
            </a:endParaRPr>
          </a:p>
          <a:p>
            <a:pPr marL="0" lvl="1" algn="ctr" defTabSz="457189"/>
            <a:r>
              <a:rPr lang="zh-TW" altLang="en-US" sz="1600" dirty="0">
                <a:solidFill>
                  <a:srgbClr val="595959"/>
                </a:solidFill>
                <a:latin typeface="微軟正黑體" panose="020B0604030504040204" pitchFamily="34" charset="-120"/>
                <a:ea typeface="微軟正黑體" panose="020B0604030504040204" pitchFamily="34" charset="-120"/>
                <a:sym typeface="Arial"/>
              </a:rPr>
              <a:t>充足或缺少</a:t>
            </a:r>
            <a:endParaRPr lang="en-US" altLang="zh-TW" sz="1600" dirty="0">
              <a:solidFill>
                <a:srgbClr val="595959"/>
              </a:solidFill>
              <a:latin typeface="微軟正黑體" panose="020B0604030504040204" pitchFamily="34" charset="-120"/>
              <a:ea typeface="微軟正黑體" panose="020B0604030504040204" pitchFamily="34" charset="-120"/>
              <a:sym typeface="Arial"/>
            </a:endParaRPr>
          </a:p>
        </p:txBody>
      </p:sp>
      <p:sp>
        <p:nvSpPr>
          <p:cNvPr id="43" name="文字方塊 42">
            <a:extLst>
              <a:ext uri="{FF2B5EF4-FFF2-40B4-BE49-F238E27FC236}">
                <a16:creationId xmlns:a16="http://schemas.microsoft.com/office/drawing/2014/main" id="{F4A57A9A-5033-4F90-A2AA-396FFF005E1B}"/>
              </a:ext>
            </a:extLst>
          </p:cNvPr>
          <p:cNvSpPr txBox="1"/>
          <p:nvPr/>
        </p:nvSpPr>
        <p:spPr>
          <a:xfrm>
            <a:off x="4584978" y="2522386"/>
            <a:ext cx="1219956" cy="698541"/>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marL="0" lvl="1" algn="ctr" defTabSz="457189"/>
            <a:r>
              <a:rPr lang="zh-TW" altLang="en-US" sz="1600" b="1" dirty="0">
                <a:solidFill>
                  <a:srgbClr val="595959"/>
                </a:solidFill>
                <a:latin typeface="微軟正黑體" panose="020B0604030504040204" pitchFamily="34" charset="-120"/>
                <a:ea typeface="微軟正黑體" panose="020B0604030504040204" pitchFamily="34" charset="-120"/>
                <a:sym typeface="Arial"/>
              </a:rPr>
              <a:t>溫度</a:t>
            </a:r>
            <a:endParaRPr lang="en-US" altLang="zh-TW" sz="1600" b="1" dirty="0">
              <a:solidFill>
                <a:srgbClr val="595959"/>
              </a:solidFill>
              <a:latin typeface="微軟正黑體" panose="020B0604030504040204" pitchFamily="34" charset="-120"/>
              <a:ea typeface="微軟正黑體" panose="020B0604030504040204" pitchFamily="34" charset="-120"/>
              <a:sym typeface="Arial"/>
            </a:endParaRPr>
          </a:p>
          <a:p>
            <a:pPr marL="0" lvl="1" algn="ctr" defTabSz="457189"/>
            <a:r>
              <a:rPr lang="zh-TW" altLang="en-US" sz="1600" dirty="0">
                <a:solidFill>
                  <a:srgbClr val="595959"/>
                </a:solidFill>
                <a:latin typeface="微軟正黑體" panose="020B0604030504040204" pitchFamily="34" charset="-120"/>
                <a:ea typeface="微軟正黑體" panose="020B0604030504040204" pitchFamily="34" charset="-120"/>
                <a:sym typeface="Arial"/>
              </a:rPr>
              <a:t>過高或過低</a:t>
            </a:r>
            <a:endParaRPr lang="en-US" altLang="zh-TW" sz="1600" dirty="0">
              <a:solidFill>
                <a:srgbClr val="595959"/>
              </a:solidFill>
              <a:latin typeface="微軟正黑體" panose="020B0604030504040204" pitchFamily="34" charset="-120"/>
              <a:ea typeface="微軟正黑體" panose="020B0604030504040204" pitchFamily="34" charset="-120"/>
              <a:sym typeface="Arial"/>
            </a:endParaRPr>
          </a:p>
        </p:txBody>
      </p:sp>
      <p:pic>
        <p:nvPicPr>
          <p:cNvPr id="46" name="圖片 4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12559" y="4184604"/>
            <a:ext cx="431181" cy="431181"/>
          </a:xfrm>
          <a:prstGeom prst="rect">
            <a:avLst/>
          </a:prstGeom>
        </p:spPr>
      </p:pic>
      <p:sp>
        <p:nvSpPr>
          <p:cNvPr id="49" name="文字方塊 48">
            <a:extLst>
              <a:ext uri="{FF2B5EF4-FFF2-40B4-BE49-F238E27FC236}">
                <a16:creationId xmlns:a16="http://schemas.microsoft.com/office/drawing/2014/main" id="{F4A57A9A-5033-4F90-A2AA-396FFF005E1B}"/>
              </a:ext>
            </a:extLst>
          </p:cNvPr>
          <p:cNvSpPr txBox="1"/>
          <p:nvPr/>
        </p:nvSpPr>
        <p:spPr>
          <a:xfrm>
            <a:off x="4616852" y="4017367"/>
            <a:ext cx="1201812" cy="642869"/>
          </a:xfrm>
          <a:prstGeom prst="rect">
            <a:avLst/>
          </a:prstGeom>
          <a:solidFill>
            <a:srgbClr val="F2E4CE"/>
          </a:solidFill>
          <a:ln w="28575">
            <a:solidFill>
              <a:schemeClr val="bg1"/>
            </a:solidFill>
          </a:ln>
        </p:spPr>
        <p:txBody>
          <a:bodyPr wrap="square" rtlCol="0" anchor="ctr">
            <a:noAutofit/>
          </a:bodyPr>
          <a:lstStyle>
            <a:defPPr>
              <a:defRPr lang="en-US"/>
            </a:defPPr>
            <a:lvl1pPr>
              <a:spcBef>
                <a:spcPts val="600"/>
              </a:spcBef>
              <a:defRPr sz="2400"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marL="0" lvl="1">
              <a:defRPr sz="1600">
                <a:latin typeface="微軟正黑體" panose="020B0604030504040204" pitchFamily="34" charset="-120"/>
                <a:ea typeface="微軟正黑體" panose="020B0604030504040204" pitchFamily="34" charset="-120"/>
              </a:defRPr>
            </a:lvl2pPr>
          </a:lstStyle>
          <a:p>
            <a:pPr lvl="1" algn="ctr" defTabSz="457189"/>
            <a:r>
              <a:rPr lang="zh-TW" altLang="en-US" b="1" dirty="0">
                <a:solidFill>
                  <a:srgbClr val="595959"/>
                </a:solidFill>
                <a:sym typeface="Arial"/>
              </a:rPr>
              <a:t>空氣濕度</a:t>
            </a:r>
            <a:endParaRPr lang="en-US" altLang="zh-TW" b="1" dirty="0">
              <a:solidFill>
                <a:srgbClr val="595959"/>
              </a:solidFill>
              <a:sym typeface="Arial"/>
            </a:endParaRPr>
          </a:p>
          <a:p>
            <a:pPr lvl="1" algn="ctr" defTabSz="457189"/>
            <a:r>
              <a:rPr lang="zh-TW" altLang="en-US" dirty="0">
                <a:solidFill>
                  <a:srgbClr val="595959"/>
                </a:solidFill>
                <a:sym typeface="Arial"/>
              </a:rPr>
              <a:t>過高或過低</a:t>
            </a:r>
            <a:endParaRPr lang="en-US" altLang="zh-TW" dirty="0">
              <a:solidFill>
                <a:srgbClr val="595959"/>
              </a:solidFill>
              <a:sym typeface="Arial"/>
            </a:endParaRPr>
          </a:p>
        </p:txBody>
      </p:sp>
      <p:grpSp>
        <p:nvGrpSpPr>
          <p:cNvPr id="9" name="群組 8"/>
          <p:cNvGrpSpPr/>
          <p:nvPr/>
        </p:nvGrpSpPr>
        <p:grpSpPr>
          <a:xfrm>
            <a:off x="1803738" y="4783945"/>
            <a:ext cx="3984064" cy="487271"/>
            <a:chOff x="672353" y="5273254"/>
            <a:chExt cx="3984064" cy="487270"/>
          </a:xfrm>
        </p:grpSpPr>
        <p:sp>
          <p:nvSpPr>
            <p:cNvPr id="52" name="箭號: 向右 225">
              <a:extLst>
                <a:ext uri="{FF2B5EF4-FFF2-40B4-BE49-F238E27FC236}">
                  <a16:creationId xmlns:a16="http://schemas.microsoft.com/office/drawing/2014/main" id="{04950B9D-18EF-4953-99D1-8C41FF46FCE3}"/>
                </a:ext>
              </a:extLst>
            </p:cNvPr>
            <p:cNvSpPr/>
            <p:nvPr/>
          </p:nvSpPr>
          <p:spPr>
            <a:xfrm rot="5400000">
              <a:off x="2428844" y="3532951"/>
              <a:ext cx="471082" cy="3984064"/>
            </a:xfrm>
            <a:prstGeom prst="rightArrow">
              <a:avLst>
                <a:gd name="adj1" fmla="val 50000"/>
                <a:gd name="adj2" fmla="val 52991"/>
              </a:avLst>
            </a:prstGeom>
            <a:solidFill>
              <a:srgbClr val="D5AA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zh-TW" altLang="en-US" sz="1600">
                <a:solidFill>
                  <a:prstClr val="white"/>
                </a:solidFill>
                <a:latin typeface="微軟正黑體" panose="020B0604030504040204" pitchFamily="34" charset="-120"/>
                <a:ea typeface="微軟正黑體" panose="020B0604030504040204" pitchFamily="34" charset="-120"/>
              </a:endParaRPr>
            </a:p>
          </p:txBody>
        </p:sp>
        <p:sp>
          <p:nvSpPr>
            <p:cNvPr id="53" name="文字方塊 52">
              <a:extLst>
                <a:ext uri="{FF2B5EF4-FFF2-40B4-BE49-F238E27FC236}">
                  <a16:creationId xmlns:a16="http://schemas.microsoft.com/office/drawing/2014/main" id="{4B5C0147-5E1D-4B91-8950-0D85A6D760A3}"/>
                </a:ext>
              </a:extLst>
            </p:cNvPr>
            <p:cNvSpPr txBox="1"/>
            <p:nvPr/>
          </p:nvSpPr>
          <p:spPr>
            <a:xfrm>
              <a:off x="1673292" y="5273254"/>
              <a:ext cx="2163603" cy="369331"/>
            </a:xfrm>
            <a:prstGeom prst="rect">
              <a:avLst/>
            </a:prstGeom>
            <a:noFill/>
          </p:spPr>
          <p:txBody>
            <a:bodyPr wrap="square" rtlCol="0">
              <a:spAutoFit/>
            </a:bodyPr>
            <a:lstStyle/>
            <a:p>
              <a:pPr defTabSz="914377">
                <a:buClr>
                  <a:srgbClr val="000000"/>
                </a:buClr>
              </a:pPr>
              <a:r>
                <a:rPr lang="zh-TW" altLang="en-US" b="1" kern="0" dirty="0">
                  <a:ln w="3175">
                    <a:noFill/>
                  </a:ln>
                  <a:solidFill>
                    <a:srgbClr val="FFFFFF"/>
                  </a:solidFill>
                  <a:effectLst>
                    <a:glow rad="63500">
                      <a:srgbClr val="000000">
                        <a:alpha val="40000"/>
                      </a:srgbClr>
                    </a:glow>
                  </a:effectLst>
                  <a:latin typeface="微軟正黑體" panose="020B0604030504040204" pitchFamily="34" charset="-120"/>
                  <a:ea typeface="微軟正黑體" panose="020B0604030504040204" pitchFamily="34" charset="-120"/>
                  <a:cs typeface="Times New Roman" panose="02020603050405020304" pitchFamily="18" charset="0"/>
                  <a:sym typeface="Arial"/>
                </a:rPr>
                <a:t>天時、地利、人和</a:t>
              </a:r>
              <a:endParaRPr lang="en-US" altLang="zh-TW" b="1" kern="0" dirty="0">
                <a:ln w="3175">
                  <a:noFill/>
                </a:ln>
                <a:solidFill>
                  <a:srgbClr val="FFFFFF"/>
                </a:solidFill>
                <a:effectLst>
                  <a:glow rad="63500">
                    <a:srgbClr val="000000">
                      <a:alpha val="40000"/>
                    </a:srgbClr>
                  </a:glow>
                </a:effectLst>
                <a:latin typeface="微軟正黑體" panose="020B0604030504040204" pitchFamily="34" charset="-120"/>
                <a:ea typeface="微軟正黑體" panose="020B0604030504040204" pitchFamily="34" charset="-120"/>
                <a:cs typeface="Times New Roman" panose="02020603050405020304" pitchFamily="18" charset="0"/>
                <a:sym typeface="Arial"/>
              </a:endParaRPr>
            </a:p>
          </p:txBody>
        </p:sp>
      </p:grpSp>
      <p:pic>
        <p:nvPicPr>
          <p:cNvPr id="54" name="圖片 53">
            <a:extLst>
              <a:ext uri="{FF2B5EF4-FFF2-40B4-BE49-F238E27FC236}">
                <a16:creationId xmlns:a16="http://schemas.microsoft.com/office/drawing/2014/main" id="{F75CCCC2-CB81-4BA2-8EC2-FE8A7D9543F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172496" y="4649099"/>
            <a:ext cx="676975" cy="676975"/>
          </a:xfrm>
          <a:prstGeom prst="rect">
            <a:avLst/>
          </a:prstGeom>
        </p:spPr>
      </p:pic>
      <p:pic>
        <p:nvPicPr>
          <p:cNvPr id="55" name="圖片 54">
            <a:extLst>
              <a:ext uri="{FF2B5EF4-FFF2-40B4-BE49-F238E27FC236}">
                <a16:creationId xmlns:a16="http://schemas.microsoft.com/office/drawing/2014/main" id="{BCF741FB-DDFB-4D4B-976D-0052A0B765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81332" y="4615783"/>
            <a:ext cx="766107" cy="766107"/>
          </a:xfrm>
          <a:prstGeom prst="rect">
            <a:avLst/>
          </a:prstGeom>
        </p:spPr>
      </p:pic>
      <p:sp>
        <p:nvSpPr>
          <p:cNvPr id="57" name="文字方塊 56">
            <a:extLst>
              <a:ext uri="{FF2B5EF4-FFF2-40B4-BE49-F238E27FC236}">
                <a16:creationId xmlns:a16="http://schemas.microsoft.com/office/drawing/2014/main" id="{04A83469-62DC-442A-B136-0BDBA65D4652}"/>
              </a:ext>
            </a:extLst>
          </p:cNvPr>
          <p:cNvSpPr txBox="1"/>
          <p:nvPr/>
        </p:nvSpPr>
        <p:spPr>
          <a:xfrm>
            <a:off x="9839454" y="4542219"/>
            <a:ext cx="1009074" cy="830997"/>
          </a:xfrm>
          <a:prstGeom prst="rect">
            <a:avLst/>
          </a:prstGeom>
          <a:noFill/>
        </p:spPr>
        <p:txBody>
          <a:bodyPr wrap="square" rtlCol="0">
            <a:spAutoFit/>
          </a:bodyPr>
          <a:lstStyle/>
          <a:p>
            <a:pPr algn="ctr" defTabSz="457189"/>
            <a:r>
              <a:rPr lang="zh-TW" altLang="en-US" sz="1600" b="1" kern="100" dirty="0">
                <a:solidFill>
                  <a:srgbClr val="595959"/>
                </a:solidFill>
                <a:latin typeface="微軟正黑體" panose="020B0604030504040204" pitchFamily="34" charset="-120"/>
                <a:ea typeface="微軟正黑體" panose="020B0604030504040204" pitchFamily="34" charset="-120"/>
                <a:cs typeface="Arial" panose="020B0604020202020204" pitchFamily="34" charset="0"/>
              </a:rPr>
              <a:t>茶葉</a:t>
            </a:r>
            <a:endParaRPr lang="en-US" altLang="zh-TW" sz="1600" b="1" kern="100" dirty="0">
              <a:solidFill>
                <a:srgbClr val="595959"/>
              </a:solidFill>
              <a:latin typeface="微軟正黑體" panose="020B0604030504040204" pitchFamily="34" charset="-120"/>
              <a:ea typeface="微軟正黑體" panose="020B0604030504040204" pitchFamily="34" charset="-120"/>
              <a:cs typeface="Arial" panose="020B0604020202020204" pitchFamily="34" charset="0"/>
            </a:endParaRPr>
          </a:p>
          <a:p>
            <a:pPr marL="88898" indent="-88898" defTabSz="457189">
              <a:buFont typeface="Arial" panose="020B0604020202020204" pitchFamily="34" charset="0"/>
              <a:buChar char="•"/>
            </a:pPr>
            <a:r>
              <a:rPr lang="zh-TW" altLang="en-US"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rPr>
              <a:t>低耗水</a:t>
            </a:r>
            <a:endParaRPr lang="en-US" altLang="zh-TW"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endParaRPr>
          </a:p>
          <a:p>
            <a:pPr marL="88898" indent="-88898" defTabSz="457189">
              <a:buFont typeface="Arial" panose="020B0604020202020204" pitchFamily="34" charset="0"/>
              <a:buChar char="•"/>
            </a:pPr>
            <a:r>
              <a:rPr lang="zh-TW" altLang="en-US"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rPr>
              <a:t>高產值</a:t>
            </a:r>
          </a:p>
        </p:txBody>
      </p:sp>
      <p:sp>
        <p:nvSpPr>
          <p:cNvPr id="58" name="箭號: 向右 12">
            <a:extLst>
              <a:ext uri="{FF2B5EF4-FFF2-40B4-BE49-F238E27FC236}">
                <a16:creationId xmlns:a16="http://schemas.microsoft.com/office/drawing/2014/main" id="{B3EC41C3-5A31-4607-9754-32F233AC9313}"/>
              </a:ext>
            </a:extLst>
          </p:cNvPr>
          <p:cNvSpPr/>
          <p:nvPr/>
        </p:nvSpPr>
        <p:spPr>
          <a:xfrm>
            <a:off x="8065338" y="4800019"/>
            <a:ext cx="676975" cy="584775"/>
          </a:xfrm>
          <a:prstGeom prst="rightArrow">
            <a:avLst/>
          </a:prstGeom>
          <a:solidFill>
            <a:srgbClr val="D5AA6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189"/>
            <a:endParaRPr lang="zh-TW" altLang="en-US" sz="1600">
              <a:solidFill>
                <a:prstClr val="white"/>
              </a:solidFill>
              <a:latin typeface="微軟正黑體" panose="020B0604030504040204" pitchFamily="34" charset="-120"/>
              <a:ea typeface="微軟正黑體" panose="020B0604030504040204" pitchFamily="34" charset="-120"/>
            </a:endParaRPr>
          </a:p>
        </p:txBody>
      </p:sp>
      <p:sp>
        <p:nvSpPr>
          <p:cNvPr id="59" name="文字方塊 58">
            <a:extLst>
              <a:ext uri="{FF2B5EF4-FFF2-40B4-BE49-F238E27FC236}">
                <a16:creationId xmlns:a16="http://schemas.microsoft.com/office/drawing/2014/main" id="{72C04736-8299-48A4-AC1C-C84E636E9C41}"/>
              </a:ext>
            </a:extLst>
          </p:cNvPr>
          <p:cNvSpPr txBox="1"/>
          <p:nvPr/>
        </p:nvSpPr>
        <p:spPr>
          <a:xfrm>
            <a:off x="7896200" y="4509120"/>
            <a:ext cx="1183121" cy="338554"/>
          </a:xfrm>
          <a:prstGeom prst="rect">
            <a:avLst/>
          </a:prstGeom>
          <a:noFill/>
        </p:spPr>
        <p:txBody>
          <a:bodyPr vert="horz" wrap="square" rtlCol="0">
            <a:spAutoFit/>
          </a:bodyPr>
          <a:lstStyle/>
          <a:p>
            <a:pPr algn="ctr" defTabSz="457189"/>
            <a:r>
              <a:rPr lang="zh-TW" altLang="en-US"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rPr>
              <a:t>適地適種</a:t>
            </a:r>
          </a:p>
        </p:txBody>
      </p:sp>
      <p:sp>
        <p:nvSpPr>
          <p:cNvPr id="60" name="文字方塊 59">
            <a:extLst>
              <a:ext uri="{FF2B5EF4-FFF2-40B4-BE49-F238E27FC236}">
                <a16:creationId xmlns:a16="http://schemas.microsoft.com/office/drawing/2014/main" id="{61530C4A-8960-425C-9085-DDAF6806F55E}"/>
              </a:ext>
            </a:extLst>
          </p:cNvPr>
          <p:cNvSpPr txBox="1"/>
          <p:nvPr/>
        </p:nvSpPr>
        <p:spPr>
          <a:xfrm>
            <a:off x="6818094" y="4801418"/>
            <a:ext cx="1001856" cy="584775"/>
          </a:xfrm>
          <a:prstGeom prst="rect">
            <a:avLst/>
          </a:prstGeom>
          <a:noFill/>
        </p:spPr>
        <p:txBody>
          <a:bodyPr wrap="square" rtlCol="0">
            <a:spAutoFit/>
          </a:bodyPr>
          <a:lstStyle/>
          <a:p>
            <a:pPr marL="88898" indent="-88898" defTabSz="457189">
              <a:buFont typeface="Arial" panose="020B0604020202020204" pitchFamily="34" charset="0"/>
              <a:buChar char="•"/>
            </a:pPr>
            <a:r>
              <a:rPr lang="zh-TW" altLang="en-US"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rPr>
              <a:t>高耗水</a:t>
            </a:r>
            <a:endParaRPr lang="en-US" altLang="zh-TW"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endParaRPr>
          </a:p>
          <a:p>
            <a:pPr marL="88898" indent="-88898" defTabSz="457189">
              <a:buFont typeface="Arial" panose="020B0604020202020204" pitchFamily="34" charset="0"/>
              <a:buChar char="•"/>
            </a:pPr>
            <a:r>
              <a:rPr lang="zh-TW" altLang="en-US" sz="1600" b="1" kern="100" dirty="0">
                <a:solidFill>
                  <a:srgbClr val="7F6000"/>
                </a:solidFill>
                <a:latin typeface="微軟正黑體" panose="020B0604030504040204" pitchFamily="34" charset="-120"/>
                <a:ea typeface="微軟正黑體" panose="020B0604030504040204" pitchFamily="34" charset="-120"/>
                <a:cs typeface="Arial" panose="020B0604020202020204" pitchFamily="34" charset="0"/>
              </a:rPr>
              <a:t>低產值</a:t>
            </a:r>
          </a:p>
        </p:txBody>
      </p:sp>
      <p:sp>
        <p:nvSpPr>
          <p:cNvPr id="61" name="文字方塊 60">
            <a:extLst>
              <a:ext uri="{FF2B5EF4-FFF2-40B4-BE49-F238E27FC236}">
                <a16:creationId xmlns:a16="http://schemas.microsoft.com/office/drawing/2014/main" id="{4B5C0147-5E1D-4B91-8950-0D85A6D760A3}"/>
              </a:ext>
            </a:extLst>
          </p:cNvPr>
          <p:cNvSpPr txBox="1"/>
          <p:nvPr/>
        </p:nvSpPr>
        <p:spPr>
          <a:xfrm>
            <a:off x="6222462" y="5478732"/>
            <a:ext cx="4626066" cy="775879"/>
          </a:xfrm>
          <a:prstGeom prst="rect">
            <a:avLst/>
          </a:prstGeom>
          <a:solidFill>
            <a:srgbClr val="EDE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defTabSz="914400">
              <a:lnSpc>
                <a:spcPts val="2600"/>
              </a:lnSpc>
              <a:buClr>
                <a:srgbClr val="000000"/>
              </a:buClr>
              <a:defRPr b="1" kern="0">
                <a:solidFill>
                  <a:schemeClr val="tx1">
                    <a:lumMod val="75000"/>
                    <a:lumOff val="25000"/>
                  </a:schemeClr>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defTabSz="914377"/>
            <a:r>
              <a:rPr lang="zh-TW" altLang="en-US" dirty="0">
                <a:solidFill>
                  <a:srgbClr val="595959"/>
                </a:solidFill>
                <a:sym typeface="Arial"/>
              </a:rPr>
              <a:t>解決水源有限問題，兼顧農民生計</a:t>
            </a:r>
            <a:endParaRPr lang="en-US" altLang="zh-TW" dirty="0">
              <a:solidFill>
                <a:srgbClr val="595959"/>
              </a:solidFill>
              <a:sym typeface="Arial"/>
            </a:endParaRPr>
          </a:p>
        </p:txBody>
      </p:sp>
      <p:sp>
        <p:nvSpPr>
          <p:cNvPr id="64" name="箭號: 向右 7">
            <a:extLst>
              <a:ext uri="{FF2B5EF4-FFF2-40B4-BE49-F238E27FC236}">
                <a16:creationId xmlns:a16="http://schemas.microsoft.com/office/drawing/2014/main" id="{7377C3DA-BC9A-4BB1-82B2-71FD53192487}"/>
              </a:ext>
            </a:extLst>
          </p:cNvPr>
          <p:cNvSpPr/>
          <p:nvPr/>
        </p:nvSpPr>
        <p:spPr>
          <a:xfrm>
            <a:off x="1572789" y="1122579"/>
            <a:ext cx="4410145" cy="404235"/>
          </a:xfrm>
          <a:prstGeom prst="rightArrow">
            <a:avLst>
              <a:gd name="adj1" fmla="val 100000"/>
              <a:gd name="adj2" fmla="val 0"/>
            </a:avLst>
          </a:prstGeom>
          <a:noFill/>
          <a:ln>
            <a:noFill/>
          </a:ln>
          <a:effectLst/>
        </p:spPr>
        <p:txBody>
          <a:bodyPr rtlCol="0" anchor="t" anchorCtr="0"/>
          <a:lstStyle/>
          <a:p>
            <a:pPr marL="342891" indent="-342891" defTabSz="457189">
              <a:lnSpc>
                <a:spcPts val="3000"/>
              </a:lnSpc>
              <a:spcBef>
                <a:spcPts val="600"/>
              </a:spcBef>
              <a:buClr>
                <a:srgbClr val="595959"/>
              </a:buClr>
              <a:buFont typeface="Wingdings" panose="05000000000000000000" pitchFamily="2" charset="2"/>
              <a:buChar char="l"/>
            </a:pPr>
            <a:r>
              <a:rPr kumimoji="1" lang="zh-TW" altLang="en-US" sz="2400" b="1" dirty="0">
                <a:solidFill>
                  <a:srgbClr val="595959"/>
                </a:solidFill>
                <a:latin typeface="微軟正黑體" panose="020B0604030504040204" pitchFamily="34" charset="-120"/>
                <a:ea typeface="微軟正黑體" panose="020B0604030504040204" pitchFamily="34" charset="-120"/>
                <a:cs typeface="Arial"/>
              </a:rPr>
              <a:t>概念說明</a:t>
            </a:r>
            <a:endParaRPr lang="en-US" altLang="zh-TW" b="1" dirty="0">
              <a:solidFill>
                <a:srgbClr val="595959"/>
              </a:solidFill>
              <a:latin typeface="微軟正黑體" panose="020B0604030504040204" pitchFamily="34" charset="-120"/>
              <a:ea typeface="微軟正黑體" panose="020B0604030504040204" pitchFamily="34" charset="-120"/>
            </a:endParaRPr>
          </a:p>
        </p:txBody>
      </p:sp>
      <p:sp>
        <p:nvSpPr>
          <p:cNvPr id="3" name="Shape 526">
            <a:extLst>
              <a:ext uri="{FF2B5EF4-FFF2-40B4-BE49-F238E27FC236}">
                <a16:creationId xmlns:a16="http://schemas.microsoft.com/office/drawing/2014/main" id="{17736439-7AF9-83EC-F4D3-E3733FD4907A}"/>
              </a:ext>
            </a:extLst>
          </p:cNvPr>
          <p:cNvSpPr>
            <a:spLocks noChangeAspect="1"/>
          </p:cNvSpPr>
          <p:nvPr/>
        </p:nvSpPr>
        <p:spPr bwMode="auto">
          <a:xfrm>
            <a:off x="9360925" y="182079"/>
            <a:ext cx="1054027" cy="1053131"/>
          </a:xfrm>
          <a:prstGeom prst="ellipse">
            <a:avLst/>
          </a:prstGeom>
          <a:solidFill>
            <a:srgbClr val="DCD830"/>
          </a:solidFill>
          <a:ln w="25400" cap="flat" cmpd="sng">
            <a:solidFill>
              <a:srgbClr val="FFFFFF"/>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defTabSz="911228">
              <a:defRPr/>
            </a:pPr>
            <a:endParaRPr lang="zh-TW" altLang="en-US" sz="2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id="{1231A681-E3BA-DAB2-8069-CAB9FC7170DC}"/>
              </a:ext>
            </a:extLst>
          </p:cNvPr>
          <p:cNvSpPr/>
          <p:nvPr/>
        </p:nvSpPr>
        <p:spPr>
          <a:xfrm>
            <a:off x="9107877" y="399785"/>
            <a:ext cx="1560123" cy="707886"/>
          </a:xfrm>
          <a:prstGeom prst="rect">
            <a:avLst/>
          </a:prstGeom>
          <a:noFill/>
        </p:spPr>
        <p:txBody>
          <a:bodyPr wrap="square">
            <a:spAutoFit/>
          </a:bodyPr>
          <a:lstStyle/>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智慧</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a:p>
            <a:pPr algn="ctr" defTabSz="911228">
              <a:defRPr/>
            </a:pPr>
            <a:r>
              <a:rPr lang="zh-TW" altLang="en-US"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rPr>
              <a:t>灌溉</a:t>
            </a:r>
            <a:endParaRPr lang="en-US" altLang="zh-TW" sz="2000" b="1"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charset="0"/>
            </a:endParaRPr>
          </a:p>
        </p:txBody>
      </p:sp>
      <p:sp>
        <p:nvSpPr>
          <p:cNvPr id="40" name="內容版面配置區 1">
            <a:extLst>
              <a:ext uri="{FF2B5EF4-FFF2-40B4-BE49-F238E27FC236}">
                <a16:creationId xmlns:a16="http://schemas.microsoft.com/office/drawing/2014/main" id="{6C2BA2C6-571E-477B-AA75-0D09F086D7F9}"/>
              </a:ext>
            </a:extLst>
          </p:cNvPr>
          <p:cNvSpPr txBox="1">
            <a:spLocks/>
          </p:cNvSpPr>
          <p:nvPr/>
        </p:nvSpPr>
        <p:spPr>
          <a:xfrm>
            <a:off x="1271464" y="297892"/>
            <a:ext cx="5760640" cy="571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1133">
              <a:spcBef>
                <a:spcPct val="20000"/>
              </a:spcBef>
              <a:buNone/>
            </a:pPr>
            <a:r>
              <a:rPr lang="zh-TW" altLang="en-US" sz="4000" b="1"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rPr>
              <a:t>適地適種</a:t>
            </a:r>
          </a:p>
        </p:txBody>
      </p:sp>
    </p:spTree>
    <p:extLst>
      <p:ext uri="{BB962C8B-B14F-4D97-AF65-F5344CB8AC3E}">
        <p14:creationId xmlns:p14="http://schemas.microsoft.com/office/powerpoint/2010/main" val="922212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191BBDD-ABC5-49D0-80D9-DB28E35143DA}"/>
              </a:ext>
            </a:extLst>
          </p:cNvPr>
          <p:cNvSpPr/>
          <p:nvPr/>
        </p:nvSpPr>
        <p:spPr>
          <a:xfrm>
            <a:off x="1295501" y="152855"/>
            <a:ext cx="3100661" cy="717538"/>
          </a:xfrm>
          <a:prstGeom prst="rect">
            <a:avLst/>
          </a:prstGeom>
          <a:gradFill>
            <a:gsLst>
              <a:gs pos="0">
                <a:schemeClr val="accent6">
                  <a:lumMod val="50000"/>
                </a:schemeClr>
              </a:gs>
              <a:gs pos="100000">
                <a:schemeClr val="tx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143"/>
          </a:p>
        </p:txBody>
      </p:sp>
      <p:sp>
        <p:nvSpPr>
          <p:cNvPr id="12" name="矩形 11">
            <a:extLst>
              <a:ext uri="{FF2B5EF4-FFF2-40B4-BE49-F238E27FC236}">
                <a16:creationId xmlns:a16="http://schemas.microsoft.com/office/drawing/2014/main" id="{0C44C1DD-55F1-49F0-B85A-9B096FB9FCE2}"/>
              </a:ext>
            </a:extLst>
          </p:cNvPr>
          <p:cNvSpPr/>
          <p:nvPr/>
        </p:nvSpPr>
        <p:spPr>
          <a:xfrm>
            <a:off x="1295501" y="247776"/>
            <a:ext cx="3304620" cy="527695"/>
          </a:xfrm>
          <a:prstGeom prst="rect">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143"/>
          </a:p>
        </p:txBody>
      </p:sp>
      <p:sp>
        <p:nvSpPr>
          <p:cNvPr id="5" name="文字方塊 4">
            <a:extLst>
              <a:ext uri="{FF2B5EF4-FFF2-40B4-BE49-F238E27FC236}">
                <a16:creationId xmlns:a16="http://schemas.microsoft.com/office/drawing/2014/main" id="{5CD2C55E-DDF5-4327-B511-A391DFBF93DB}"/>
              </a:ext>
            </a:extLst>
          </p:cNvPr>
          <p:cNvSpPr txBox="1"/>
          <p:nvPr/>
        </p:nvSpPr>
        <p:spPr>
          <a:xfrm>
            <a:off x="1383757" y="247776"/>
            <a:ext cx="2939401" cy="561372"/>
          </a:xfrm>
          <a:prstGeom prst="rect">
            <a:avLst/>
          </a:prstGeom>
          <a:noFill/>
        </p:spPr>
        <p:txBody>
          <a:bodyPr wrap="square" rtlCol="0">
            <a:spAutoFit/>
          </a:bodyPr>
          <a:lstStyle/>
          <a:p>
            <a:pPr algn="r"/>
            <a:r>
              <a:rPr lang="zh-TW" altLang="en-US" sz="3048" b="1" dirty="0">
                <a:solidFill>
                  <a:schemeClr val="bg1"/>
                </a:solidFill>
                <a:latin typeface="微軟正黑體" panose="020B0604030504040204" pitchFamily="34" charset="-120"/>
                <a:ea typeface="微軟正黑體" panose="020B0604030504040204" pitchFamily="34" charset="-120"/>
              </a:rPr>
              <a:t>前瞻計畫簡介</a:t>
            </a:r>
          </a:p>
        </p:txBody>
      </p:sp>
      <p:grpSp>
        <p:nvGrpSpPr>
          <p:cNvPr id="20" name="群組 19">
            <a:extLst>
              <a:ext uri="{FF2B5EF4-FFF2-40B4-BE49-F238E27FC236}">
                <a16:creationId xmlns:a16="http://schemas.microsoft.com/office/drawing/2014/main" id="{70A9E13F-A635-4D6D-A32E-672B3BE35E72}"/>
              </a:ext>
            </a:extLst>
          </p:cNvPr>
          <p:cNvGrpSpPr/>
          <p:nvPr/>
        </p:nvGrpSpPr>
        <p:grpSpPr>
          <a:xfrm>
            <a:off x="1401257" y="3951513"/>
            <a:ext cx="3248320" cy="2450015"/>
            <a:chOff x="166541" y="6222719"/>
            <a:chExt cx="5115353" cy="3858206"/>
          </a:xfrm>
        </p:grpSpPr>
        <p:sp>
          <p:nvSpPr>
            <p:cNvPr id="18" name="矩形: 圓角 17">
              <a:extLst>
                <a:ext uri="{FF2B5EF4-FFF2-40B4-BE49-F238E27FC236}">
                  <a16:creationId xmlns:a16="http://schemas.microsoft.com/office/drawing/2014/main" id="{E2F426F9-C6D5-4146-B927-D22BE76B887B}"/>
                </a:ext>
              </a:extLst>
            </p:cNvPr>
            <p:cNvSpPr/>
            <p:nvPr/>
          </p:nvSpPr>
          <p:spPr>
            <a:xfrm>
              <a:off x="313894" y="6372925"/>
              <a:ext cx="4968000" cy="3708000"/>
            </a:xfrm>
            <a:prstGeom prst="roundRect">
              <a:avLst>
                <a:gd name="adj" fmla="val 11383"/>
              </a:avLst>
            </a:prstGeom>
            <a:blipFill dpi="0" rotWithShape="1">
              <a:blip r:embed="rId3" cstate="print">
                <a:extLst>
                  <a:ext uri="{28A0092B-C50C-407E-A947-70E740481C1C}">
                    <a14:useLocalDpi xmlns:a14="http://schemas.microsoft.com/office/drawing/2010/main" val="0"/>
                  </a:ext>
                </a:extLst>
              </a:blip>
              <a:srcRect/>
              <a:stretch>
                <a:fillRect l="-5354" t="-671" r="-2926" b="6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524" dirty="0"/>
            </a:p>
          </p:txBody>
        </p:sp>
        <p:sp>
          <p:nvSpPr>
            <p:cNvPr id="3" name="文字方塊 2">
              <a:extLst>
                <a:ext uri="{FF2B5EF4-FFF2-40B4-BE49-F238E27FC236}">
                  <a16:creationId xmlns:a16="http://schemas.microsoft.com/office/drawing/2014/main" id="{2D1DEDDF-52E3-495E-BD66-71035E4FEC20}"/>
                </a:ext>
              </a:extLst>
            </p:cNvPr>
            <p:cNvSpPr txBox="1"/>
            <p:nvPr/>
          </p:nvSpPr>
          <p:spPr>
            <a:xfrm>
              <a:off x="166541" y="6222719"/>
              <a:ext cx="4785881" cy="1034785"/>
            </a:xfrm>
            <a:prstGeom prst="rect">
              <a:avLst/>
            </a:prstGeom>
            <a:noFill/>
          </p:spPr>
          <p:txBody>
            <a:bodyPr wrap="square">
              <a:spAutoFit/>
            </a:bodyPr>
            <a:lstStyle>
              <a:defPPr>
                <a:defRPr lang="en-US"/>
              </a:defPPr>
              <a:lvl1pPr algn="ctr">
                <a:defRPr sz="2800" b="1">
                  <a:solidFill>
                    <a:schemeClr val="accent4">
                      <a:lumMod val="60000"/>
                      <a:lumOff val="40000"/>
                    </a:schemeClr>
                  </a:solidFill>
                  <a:latin typeface="微軟正黑體" panose="020B0604030504040204" pitchFamily="34" charset="-120"/>
                  <a:ea typeface="微軟正黑體" panose="020B0604030504040204" pitchFamily="34" charset="-120"/>
                </a:defRPr>
              </a:lvl1pPr>
            </a:lstStyle>
            <a:p>
              <a:pPr>
                <a:lnSpc>
                  <a:spcPts val="2286"/>
                </a:lnSpc>
              </a:pPr>
              <a:endParaRPr lang="en-US" altLang="zh-TW" sz="1651" dirty="0">
                <a:solidFill>
                  <a:schemeClr val="accent6">
                    <a:lumMod val="20000"/>
                    <a:lumOff val="80000"/>
                  </a:schemeClr>
                </a:solidFill>
                <a:effectLst>
                  <a:glow rad="76200">
                    <a:schemeClr val="tx1"/>
                  </a:glow>
                </a:effectLst>
              </a:endParaRPr>
            </a:p>
            <a:p>
              <a:pPr>
                <a:lnSpc>
                  <a:spcPts val="2286"/>
                </a:lnSpc>
              </a:pPr>
              <a:r>
                <a:rPr lang="zh-TW" altLang="en-US" sz="1651" dirty="0">
                  <a:solidFill>
                    <a:schemeClr val="accent6">
                      <a:lumMod val="20000"/>
                      <a:lumOff val="80000"/>
                    </a:schemeClr>
                  </a:solidFill>
                  <a:effectLst>
                    <a:glow rad="76200">
                      <a:schemeClr val="tx1"/>
                    </a:glow>
                  </a:effectLst>
                </a:rPr>
                <a:t>執行效益</a:t>
              </a:r>
            </a:p>
          </p:txBody>
        </p:sp>
        <p:sp>
          <p:nvSpPr>
            <p:cNvPr id="6" name="文字方塊 5">
              <a:extLst>
                <a:ext uri="{FF2B5EF4-FFF2-40B4-BE49-F238E27FC236}">
                  <a16:creationId xmlns:a16="http://schemas.microsoft.com/office/drawing/2014/main" id="{E0E901B1-61E8-45EE-841F-119B378AC969}"/>
                </a:ext>
              </a:extLst>
            </p:cNvPr>
            <p:cNvSpPr txBox="1"/>
            <p:nvPr/>
          </p:nvSpPr>
          <p:spPr>
            <a:xfrm>
              <a:off x="588322" y="7407710"/>
              <a:ext cx="4445494" cy="1882165"/>
            </a:xfrm>
            <a:prstGeom prst="rect">
              <a:avLst/>
            </a:prstGeom>
            <a:noFill/>
          </p:spPr>
          <p:txBody>
            <a:bodyPr wrap="square" lIns="22861" tIns="22861" rIns="22861" bIns="22861" rtlCol="0">
              <a:spAutoFit/>
            </a:bodyPr>
            <a:lstStyle>
              <a:defPPr>
                <a:defRPr lang="en-US"/>
              </a:defPPr>
              <a:lvl1pPr>
                <a:defRPr sz="2400" b="1">
                  <a:latin typeface="微軟正黑體" panose="020B0604030504040204" pitchFamily="34" charset="-120"/>
                  <a:ea typeface="微軟正黑體" panose="020B0604030504040204" pitchFamily="34" charset="-120"/>
                </a:defRPr>
              </a:lvl1pPr>
            </a:lstStyle>
            <a:p>
              <a:pPr>
                <a:lnSpc>
                  <a:spcPts val="2286"/>
                </a:lnSpc>
              </a:pPr>
              <a:r>
                <a:rPr lang="en-US" altLang="zh-TW" sz="1600" dirty="0">
                  <a:solidFill>
                    <a:schemeClr val="bg1"/>
                  </a:solidFill>
                  <a:effectLst>
                    <a:glow rad="38100">
                      <a:schemeClr val="tx1"/>
                    </a:glow>
                  </a:effectLst>
                </a:rPr>
                <a:t>106-111</a:t>
              </a:r>
              <a:r>
                <a:rPr lang="zh-TW" altLang="en-US" sz="1600" dirty="0">
                  <a:solidFill>
                    <a:schemeClr val="bg1"/>
                  </a:solidFill>
                  <a:effectLst>
                    <a:glow rad="38100">
                      <a:schemeClr val="tx1"/>
                    </a:glow>
                  </a:effectLst>
                </a:rPr>
                <a:t>年投入經費</a:t>
              </a:r>
              <a:r>
                <a:rPr lang="en-US" altLang="zh-TW" sz="1600" dirty="0">
                  <a:solidFill>
                    <a:schemeClr val="bg1"/>
                  </a:solidFill>
                  <a:effectLst>
                    <a:glow rad="38100">
                      <a:schemeClr val="tx1"/>
                    </a:glow>
                  </a:effectLst>
                </a:rPr>
                <a:t>36.1</a:t>
              </a:r>
              <a:r>
                <a:rPr lang="zh-TW" altLang="en-US" sz="1600" dirty="0">
                  <a:solidFill>
                    <a:schemeClr val="bg1"/>
                  </a:solidFill>
                  <a:effectLst>
                    <a:glow rad="38100">
                      <a:schemeClr val="tx1"/>
                    </a:glow>
                  </a:effectLst>
                </a:rPr>
                <a:t>億元</a:t>
              </a:r>
              <a:endParaRPr lang="en-US" altLang="zh-TW" sz="1600" dirty="0">
                <a:solidFill>
                  <a:schemeClr val="bg1"/>
                </a:solidFill>
                <a:effectLst>
                  <a:glow rad="38100">
                    <a:schemeClr val="tx1"/>
                  </a:glow>
                </a:effectLst>
              </a:endParaRPr>
            </a:p>
            <a:p>
              <a:pPr>
                <a:lnSpc>
                  <a:spcPts val="2286"/>
                </a:lnSpc>
              </a:pPr>
              <a:r>
                <a:rPr lang="zh-TW" altLang="en-US" sz="1600" dirty="0">
                  <a:solidFill>
                    <a:schemeClr val="bg1"/>
                  </a:solidFill>
                  <a:effectLst>
                    <a:glow rad="38100">
                      <a:schemeClr val="tx1"/>
                    </a:glow>
                  </a:effectLst>
                </a:rPr>
                <a:t>改善件數：</a:t>
              </a:r>
              <a:r>
                <a:rPr lang="en-US" altLang="zh-TW" sz="1600" dirty="0">
                  <a:solidFill>
                    <a:schemeClr val="bg1"/>
                  </a:solidFill>
                  <a:effectLst>
                    <a:glow rad="38100">
                      <a:schemeClr val="tx1"/>
                    </a:glow>
                  </a:effectLst>
                </a:rPr>
                <a:t>160</a:t>
              </a:r>
              <a:r>
                <a:rPr lang="zh-TW" altLang="en-US" sz="1600" dirty="0">
                  <a:solidFill>
                    <a:schemeClr val="bg1"/>
                  </a:solidFill>
                  <a:effectLst>
                    <a:glow rad="38100">
                      <a:schemeClr val="tx1"/>
                    </a:glow>
                  </a:effectLst>
                </a:rPr>
                <a:t>件</a:t>
              </a:r>
              <a:endParaRPr lang="en-US" altLang="zh-TW" sz="1600" dirty="0">
                <a:solidFill>
                  <a:schemeClr val="bg1"/>
                </a:solidFill>
                <a:effectLst>
                  <a:glow rad="38100">
                    <a:schemeClr val="tx1"/>
                  </a:glow>
                </a:effectLst>
              </a:endParaRPr>
            </a:p>
            <a:p>
              <a:pPr>
                <a:lnSpc>
                  <a:spcPts val="2286"/>
                </a:lnSpc>
              </a:pPr>
              <a:r>
                <a:rPr lang="zh-TW" altLang="en-US" sz="1600" dirty="0">
                  <a:solidFill>
                    <a:schemeClr val="bg1"/>
                  </a:solidFill>
                  <a:effectLst>
                    <a:glow rad="38100">
                      <a:schemeClr val="tx1"/>
                    </a:glow>
                  </a:effectLst>
                </a:rPr>
                <a:t>改善長度：</a:t>
              </a:r>
              <a:r>
                <a:rPr lang="en-US" altLang="zh-TW" sz="1600" dirty="0">
                  <a:solidFill>
                    <a:schemeClr val="bg1"/>
                  </a:solidFill>
                  <a:effectLst>
                    <a:glow rad="38100">
                      <a:schemeClr val="tx1"/>
                    </a:glow>
                  </a:effectLst>
                </a:rPr>
                <a:t>151</a:t>
              </a:r>
              <a:r>
                <a:rPr lang="zh-TW" altLang="en-US" sz="1600" dirty="0">
                  <a:solidFill>
                    <a:schemeClr val="bg1"/>
                  </a:solidFill>
                  <a:effectLst>
                    <a:glow rad="38100">
                      <a:schemeClr val="tx1"/>
                    </a:glow>
                  </a:effectLst>
                </a:rPr>
                <a:t>公里</a:t>
              </a:r>
              <a:endParaRPr lang="en-US" altLang="zh-TW" sz="1600" dirty="0">
                <a:solidFill>
                  <a:schemeClr val="bg1"/>
                </a:solidFill>
                <a:effectLst>
                  <a:glow rad="38100">
                    <a:schemeClr val="tx1"/>
                  </a:glow>
                </a:effectLst>
              </a:endParaRPr>
            </a:p>
            <a:p>
              <a:pPr>
                <a:lnSpc>
                  <a:spcPts val="2286"/>
                </a:lnSpc>
              </a:pPr>
              <a:r>
                <a:rPr lang="zh-TW" altLang="en-US" sz="1600" dirty="0">
                  <a:solidFill>
                    <a:schemeClr val="bg1"/>
                  </a:solidFill>
                  <a:effectLst>
                    <a:glow rad="38100">
                      <a:schemeClr val="tx1"/>
                    </a:glow>
                  </a:effectLst>
                </a:rPr>
                <a:t>改善構造物：</a:t>
              </a:r>
              <a:r>
                <a:rPr lang="en-US" altLang="zh-TW" sz="1600" dirty="0">
                  <a:solidFill>
                    <a:schemeClr val="bg1"/>
                  </a:solidFill>
                  <a:effectLst>
                    <a:glow rad="38100">
                      <a:schemeClr val="tx1"/>
                    </a:glow>
                  </a:effectLst>
                </a:rPr>
                <a:t>102</a:t>
              </a:r>
              <a:r>
                <a:rPr lang="zh-TW" altLang="en-US" sz="1600" dirty="0">
                  <a:solidFill>
                    <a:schemeClr val="bg1"/>
                  </a:solidFill>
                  <a:effectLst>
                    <a:glow rad="38100">
                      <a:schemeClr val="tx1"/>
                    </a:glow>
                  </a:effectLst>
                </a:rPr>
                <a:t>座</a:t>
              </a:r>
            </a:p>
          </p:txBody>
        </p:sp>
      </p:grpSp>
      <p:grpSp>
        <p:nvGrpSpPr>
          <p:cNvPr id="19" name="群組 18">
            <a:extLst>
              <a:ext uri="{FF2B5EF4-FFF2-40B4-BE49-F238E27FC236}">
                <a16:creationId xmlns:a16="http://schemas.microsoft.com/office/drawing/2014/main" id="{82366128-32B5-453F-8DAD-AB7ECA75884E}"/>
              </a:ext>
            </a:extLst>
          </p:cNvPr>
          <p:cNvGrpSpPr/>
          <p:nvPr/>
        </p:nvGrpSpPr>
        <p:grpSpPr>
          <a:xfrm>
            <a:off x="1494828" y="2154572"/>
            <a:ext cx="3154750" cy="1711415"/>
            <a:chOff x="313894" y="3278649"/>
            <a:chExt cx="4968001" cy="2695082"/>
          </a:xfrm>
        </p:grpSpPr>
        <p:sp>
          <p:nvSpPr>
            <p:cNvPr id="11" name="矩形: 圓角 10">
              <a:extLst>
                <a:ext uri="{FF2B5EF4-FFF2-40B4-BE49-F238E27FC236}">
                  <a16:creationId xmlns:a16="http://schemas.microsoft.com/office/drawing/2014/main" id="{3A76C7CD-4B7D-401B-915A-1AAD7986B11C}"/>
                </a:ext>
              </a:extLst>
            </p:cNvPr>
            <p:cNvSpPr/>
            <p:nvPr/>
          </p:nvSpPr>
          <p:spPr>
            <a:xfrm>
              <a:off x="313895" y="3278649"/>
              <a:ext cx="4968000" cy="2695082"/>
            </a:xfrm>
            <a:prstGeom prst="roundRect">
              <a:avLst>
                <a:gd name="adj" fmla="val 13638"/>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143"/>
            </a:p>
          </p:txBody>
        </p:sp>
        <p:sp>
          <p:nvSpPr>
            <p:cNvPr id="17" name="文字方塊 16">
              <a:extLst>
                <a:ext uri="{FF2B5EF4-FFF2-40B4-BE49-F238E27FC236}">
                  <a16:creationId xmlns:a16="http://schemas.microsoft.com/office/drawing/2014/main" id="{BEF9FF10-7381-4E0C-A5B9-F7228FAFBFBD}"/>
                </a:ext>
              </a:extLst>
            </p:cNvPr>
            <p:cNvSpPr txBox="1"/>
            <p:nvPr/>
          </p:nvSpPr>
          <p:spPr>
            <a:xfrm>
              <a:off x="313894" y="3534705"/>
              <a:ext cx="4890118" cy="2265863"/>
            </a:xfrm>
            <a:prstGeom prst="rect">
              <a:avLst/>
            </a:prstGeom>
            <a:noFill/>
          </p:spPr>
          <p:txBody>
            <a:bodyPr wrap="square" rtlCol="0">
              <a:spAutoFit/>
            </a:bodyPr>
            <a:lstStyle>
              <a:defPPr>
                <a:defRPr lang="en-US"/>
              </a:defPPr>
              <a:lvl1pPr>
                <a:defRPr sz="2400" b="1">
                  <a:solidFill>
                    <a:schemeClr val="bg1"/>
                  </a:solidFill>
                  <a:latin typeface="微軟正黑體" panose="020B0604030504040204" pitchFamily="34" charset="-120"/>
                  <a:ea typeface="微軟正黑體" panose="020B0604030504040204" pitchFamily="34" charset="-120"/>
                </a:defRPr>
              </a:lvl1pPr>
            </a:lstStyle>
            <a:p>
              <a:pPr>
                <a:lnSpc>
                  <a:spcPts val="1778"/>
                </a:lnSpc>
                <a:spcBef>
                  <a:spcPts val="1143"/>
                </a:spcBef>
              </a:pPr>
              <a:r>
                <a:rPr lang="en-US" altLang="zh-TW" sz="1651" dirty="0"/>
                <a:t>-</a:t>
              </a:r>
              <a:r>
                <a:rPr lang="zh-TW" altLang="en-US" sz="1651" dirty="0"/>
                <a:t>改善淹水面積</a:t>
              </a:r>
              <a:r>
                <a:rPr lang="en-US" altLang="zh-TW" sz="1651" dirty="0"/>
                <a:t>-</a:t>
              </a:r>
            </a:p>
            <a:p>
              <a:pPr>
                <a:lnSpc>
                  <a:spcPts val="1778"/>
                </a:lnSpc>
                <a:spcBef>
                  <a:spcPts val="1143"/>
                </a:spcBef>
              </a:pPr>
              <a:r>
                <a:rPr lang="en-US" altLang="zh-TW" sz="1651" dirty="0"/>
                <a:t>-</a:t>
              </a:r>
              <a:r>
                <a:rPr lang="zh-TW" altLang="en-US" sz="1651" dirty="0"/>
                <a:t>維持防洪設施功能完整發揮</a:t>
              </a:r>
              <a:r>
                <a:rPr lang="en-US" altLang="zh-TW" sz="1651" dirty="0"/>
                <a:t>-</a:t>
              </a:r>
              <a:endParaRPr lang="zh-TW" altLang="en-US" sz="1651" dirty="0"/>
            </a:p>
            <a:p>
              <a:pPr>
                <a:lnSpc>
                  <a:spcPts val="1778"/>
                </a:lnSpc>
                <a:spcBef>
                  <a:spcPts val="1143"/>
                </a:spcBef>
              </a:pPr>
              <a:r>
                <a:rPr lang="en-US" altLang="zh-TW" sz="1651" dirty="0"/>
                <a:t>-</a:t>
              </a:r>
              <a:r>
                <a:rPr lang="zh-TW" altLang="en-US" sz="1651" dirty="0"/>
                <a:t>各目的事業主管機關協商</a:t>
              </a:r>
              <a:r>
                <a:rPr lang="en-US" altLang="zh-TW" sz="1651" dirty="0"/>
                <a:t>-</a:t>
              </a:r>
              <a:endParaRPr lang="zh-TW" altLang="en-US" sz="1651" dirty="0"/>
            </a:p>
            <a:p>
              <a:pPr>
                <a:lnSpc>
                  <a:spcPts val="1778"/>
                </a:lnSpc>
                <a:spcBef>
                  <a:spcPts val="1143"/>
                </a:spcBef>
              </a:pPr>
              <a:r>
                <a:rPr lang="en-US" altLang="zh-TW" sz="1651" dirty="0"/>
                <a:t>-</a:t>
              </a:r>
              <a:r>
                <a:rPr lang="zh-TW" altLang="en-US" sz="1651" dirty="0"/>
                <a:t>系統性投入區域改善標的</a:t>
              </a:r>
              <a:r>
                <a:rPr lang="en-US" altLang="zh-TW" sz="1651" dirty="0"/>
                <a:t>-</a:t>
              </a:r>
            </a:p>
          </p:txBody>
        </p:sp>
      </p:grpSp>
      <p:sp>
        <p:nvSpPr>
          <p:cNvPr id="41" name="文字方塊 40">
            <a:extLst>
              <a:ext uri="{FF2B5EF4-FFF2-40B4-BE49-F238E27FC236}">
                <a16:creationId xmlns:a16="http://schemas.microsoft.com/office/drawing/2014/main" id="{71CD3335-A71C-4061-A160-1811AF038A1B}"/>
              </a:ext>
            </a:extLst>
          </p:cNvPr>
          <p:cNvSpPr txBox="1"/>
          <p:nvPr/>
        </p:nvSpPr>
        <p:spPr>
          <a:xfrm>
            <a:off x="1423705" y="1064495"/>
            <a:ext cx="3313729" cy="898579"/>
          </a:xfrm>
          <a:prstGeom prst="rect">
            <a:avLst/>
          </a:prstGeom>
          <a:solidFill>
            <a:schemeClr val="bg1">
              <a:alpha val="60000"/>
            </a:schemeClr>
          </a:solidFill>
        </p:spPr>
        <p:txBody>
          <a:bodyPr wrap="none" rtlCol="0">
            <a:spAutoFit/>
          </a:bodyPr>
          <a:lstStyle/>
          <a:p>
            <a:pPr algn="ctr"/>
            <a:r>
              <a:rPr lang="zh-TW" altLang="en-US" sz="1524" b="1" dirty="0">
                <a:solidFill>
                  <a:srgbClr val="5C8E3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前瞻基礎建設計畫 水環境建設</a:t>
            </a:r>
            <a:endParaRPr lang="en-US" altLang="zh-TW" sz="1524" b="1" dirty="0">
              <a:solidFill>
                <a:srgbClr val="5C8E3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spcBef>
                <a:spcPts val="381"/>
              </a:spcBef>
            </a:pPr>
            <a:r>
              <a:rPr lang="zh-TW" altLang="en-US" sz="1524" b="1" dirty="0">
                <a:solidFill>
                  <a:srgbClr val="5C8E3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縣市管河川及區域排水整體改善計畫</a:t>
            </a:r>
            <a:endParaRPr lang="en-US" altLang="zh-TW" sz="1524" b="1" dirty="0">
              <a:solidFill>
                <a:srgbClr val="5C8E3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spcBef>
                <a:spcPts val="381"/>
              </a:spcBef>
            </a:pPr>
            <a:r>
              <a:rPr lang="zh-TW" altLang="en-US" sz="1524" b="1" dirty="0">
                <a:solidFill>
                  <a:schemeClr val="accent4"/>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農田排水、埤塘及圳路改善</a:t>
            </a:r>
          </a:p>
        </p:txBody>
      </p:sp>
      <p:sp>
        <p:nvSpPr>
          <p:cNvPr id="45" name="文字方塊 44">
            <a:extLst>
              <a:ext uri="{FF2B5EF4-FFF2-40B4-BE49-F238E27FC236}">
                <a16:creationId xmlns:a16="http://schemas.microsoft.com/office/drawing/2014/main" id="{570BA8DF-BF89-48D6-85C3-D564DB602102}"/>
              </a:ext>
            </a:extLst>
          </p:cNvPr>
          <p:cNvSpPr txBox="1"/>
          <p:nvPr/>
        </p:nvSpPr>
        <p:spPr>
          <a:xfrm>
            <a:off x="5095678" y="692697"/>
            <a:ext cx="6400922" cy="1197379"/>
          </a:xfrm>
          <a:prstGeom prst="rect">
            <a:avLst/>
          </a:prstGeom>
          <a:noFill/>
        </p:spPr>
        <p:txBody>
          <a:bodyPr wrap="square">
            <a:spAutoFit/>
          </a:bodyPr>
          <a:lstStyle/>
          <a:p>
            <a:pPr algn="just">
              <a:lnSpc>
                <a:spcPts val="2159"/>
              </a:lnSpc>
              <a:spcBef>
                <a:spcPts val="195"/>
              </a:spcBef>
            </a:pP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配合直轄市、縣</a:t>
            </a:r>
            <a:r>
              <a:rPr lang="en-US"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市</a:t>
            </a:r>
            <a:r>
              <a:rPr lang="en-US"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管河川、排水之治理，流域內如農業產區排水、埤塘、圳路改善有助於減輕水患情形者，</a:t>
            </a:r>
            <a:r>
              <a:rPr lang="zh-TW" altLang="en-US" sz="1600" kern="100" dirty="0">
                <a:latin typeface="微軟正黑體" panose="020B0604030504040204" pitchFamily="34" charset="-120"/>
                <a:ea typeface="微軟正黑體" panose="020B0604030504040204" pitchFamily="34" charset="-120"/>
                <a:cs typeface="Times New Roman" panose="02020603050405020304" pitchFamily="18" charset="0"/>
              </a:rPr>
              <a:t>由農田水利署各管理處以撥充農田水利事業作業基金辦理</a:t>
            </a: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農田排水治理及取水工程設施</a:t>
            </a:r>
            <a:r>
              <a:rPr lang="en-US"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構造物</a:t>
            </a:r>
            <a:r>
              <a:rPr lang="en-US"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kern="100" dirty="0">
                <a:latin typeface="微軟正黑體" panose="020B0604030504040204" pitchFamily="34" charset="-120"/>
                <a:ea typeface="微軟正黑體" panose="020B0604030504040204" pitchFamily="34" charset="-120"/>
                <a:cs typeface="Times New Roman" panose="02020603050405020304" pitchFamily="18" charset="0"/>
              </a:rPr>
              <a:t>改善工程，降低淹水風險，以提升農業產區保護，減輕洪災損失。</a:t>
            </a:r>
          </a:p>
        </p:txBody>
      </p:sp>
      <p:sp>
        <p:nvSpPr>
          <p:cNvPr id="23" name="箭號: 向右 22">
            <a:extLst>
              <a:ext uri="{FF2B5EF4-FFF2-40B4-BE49-F238E27FC236}">
                <a16:creationId xmlns:a16="http://schemas.microsoft.com/office/drawing/2014/main" id="{99E164CE-B052-4837-88A3-9C7E79FFA3B7}"/>
              </a:ext>
            </a:extLst>
          </p:cNvPr>
          <p:cNvSpPr/>
          <p:nvPr/>
        </p:nvSpPr>
        <p:spPr>
          <a:xfrm>
            <a:off x="4777382" y="1370717"/>
            <a:ext cx="243654" cy="24750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143" dirty="0"/>
          </a:p>
        </p:txBody>
      </p:sp>
      <p:pic>
        <p:nvPicPr>
          <p:cNvPr id="21" name="圖片 20">
            <a:extLst>
              <a:ext uri="{FF2B5EF4-FFF2-40B4-BE49-F238E27FC236}">
                <a16:creationId xmlns:a16="http://schemas.microsoft.com/office/drawing/2014/main" id="{A749785C-41D0-41D8-AD71-EFB854023B74}"/>
              </a:ext>
            </a:extLst>
          </p:cNvPr>
          <p:cNvPicPr>
            <a:picLocks noChangeAspect="1"/>
          </p:cNvPicPr>
          <p:nvPr/>
        </p:nvPicPr>
        <p:blipFill>
          <a:blip r:embed="rId4"/>
          <a:stretch>
            <a:fillRect/>
          </a:stretch>
        </p:blipFill>
        <p:spPr>
          <a:xfrm>
            <a:off x="5340343" y="2136227"/>
            <a:ext cx="5356828" cy="4468462"/>
          </a:xfrm>
          <a:prstGeom prst="rect">
            <a:avLst/>
          </a:prstGeom>
        </p:spPr>
      </p:pic>
      <p:sp>
        <p:nvSpPr>
          <p:cNvPr id="22" name="文字方塊 21">
            <a:extLst>
              <a:ext uri="{FF2B5EF4-FFF2-40B4-BE49-F238E27FC236}">
                <a16:creationId xmlns:a16="http://schemas.microsoft.com/office/drawing/2014/main" id="{9EFA3BEA-E215-460A-90B8-8269C981671B}"/>
              </a:ext>
            </a:extLst>
          </p:cNvPr>
          <p:cNvSpPr txBox="1"/>
          <p:nvPr/>
        </p:nvSpPr>
        <p:spPr>
          <a:xfrm>
            <a:off x="10697171" y="3756026"/>
            <a:ext cx="230832" cy="1191336"/>
          </a:xfrm>
          <a:prstGeom prst="rect">
            <a:avLst/>
          </a:prstGeom>
          <a:noFill/>
        </p:spPr>
        <p:txBody>
          <a:bodyPr vert="eaVert"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1500" b="1" dirty="0">
                <a:solidFill>
                  <a:srgbClr val="009900"/>
                </a:solidFill>
                <a:latin typeface="微軟正黑體" panose="020B0604030504040204" pitchFamily="34" charset="-120"/>
                <a:ea typeface="微軟正黑體" panose="020B0604030504040204" pitchFamily="34" charset="-120"/>
              </a:rPr>
              <a:t>年度公務預算</a:t>
            </a:r>
          </a:p>
        </p:txBody>
      </p:sp>
      <p:sp>
        <p:nvSpPr>
          <p:cNvPr id="24" name="文字方塊 23">
            <a:extLst>
              <a:ext uri="{FF2B5EF4-FFF2-40B4-BE49-F238E27FC236}">
                <a16:creationId xmlns:a16="http://schemas.microsoft.com/office/drawing/2014/main" id="{8434AFFB-3D50-4B7A-B453-8276420578DB}"/>
              </a:ext>
            </a:extLst>
          </p:cNvPr>
          <p:cNvSpPr txBox="1"/>
          <p:nvPr/>
        </p:nvSpPr>
        <p:spPr>
          <a:xfrm>
            <a:off x="10711004" y="5433984"/>
            <a:ext cx="230832" cy="1191336"/>
          </a:xfrm>
          <a:prstGeom prst="rect">
            <a:avLst/>
          </a:prstGeom>
          <a:noFill/>
        </p:spPr>
        <p:txBody>
          <a:bodyPr vert="eaVert"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1500" b="1" dirty="0">
                <a:solidFill>
                  <a:srgbClr val="0092F6"/>
                </a:solidFill>
                <a:effectLst/>
                <a:latin typeface="微軟正黑體" panose="020B0604030504040204" pitchFamily="34" charset="-120"/>
                <a:ea typeface="微軟正黑體" panose="020B0604030504040204" pitchFamily="34" charset="-120"/>
              </a:rPr>
              <a:t>前瞻特別預算</a:t>
            </a:r>
          </a:p>
        </p:txBody>
      </p:sp>
    </p:spTree>
    <p:extLst>
      <p:ext uri="{BB962C8B-B14F-4D97-AF65-F5344CB8AC3E}">
        <p14:creationId xmlns:p14="http://schemas.microsoft.com/office/powerpoint/2010/main" val="648292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19"/>
          <p:cNvSpPr/>
          <p:nvPr/>
        </p:nvSpPr>
        <p:spPr>
          <a:xfrm>
            <a:off x="2683343" y="2133671"/>
            <a:ext cx="1431459" cy="1431459"/>
          </a:xfrm>
          <a:prstGeom prst="ellipse">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0" b="1" dirty="0">
                <a:latin typeface="Arial" panose="020B0604020202020204" pitchFamily="34" charset="0"/>
                <a:ea typeface="微軟正黑體" panose="020B0604030504040204" pitchFamily="34" charset="-120"/>
                <a:cs typeface="Arial" panose="020B0604020202020204" pitchFamily="34" charset="0"/>
                <a:sym typeface="+mn-lt"/>
              </a:rPr>
              <a:t>3</a:t>
            </a:r>
            <a:endParaRPr lang="zh-CN" altLang="en-US" sz="8000" b="1" dirty="0">
              <a:latin typeface="Arial" panose="020B0604020202020204" pitchFamily="34" charset="0"/>
              <a:ea typeface="微軟正黑體" panose="020B0604030504040204" pitchFamily="34" charset="-120"/>
              <a:cs typeface="Arial" panose="020B0604020202020204" pitchFamily="34" charset="0"/>
              <a:sym typeface="+mn-lt"/>
            </a:endParaRPr>
          </a:p>
        </p:txBody>
      </p:sp>
      <p:pic>
        <p:nvPicPr>
          <p:cNvPr id="3" name="圖片 2"/>
          <p:cNvPicPr>
            <a:picLocks noChangeAspect="1"/>
          </p:cNvPicPr>
          <p:nvPr/>
        </p:nvPicPr>
        <p:blipFill>
          <a:blip r:embed="rId3"/>
          <a:stretch>
            <a:fillRect/>
          </a:stretch>
        </p:blipFill>
        <p:spPr>
          <a:xfrm>
            <a:off x="-529" y="4745621"/>
            <a:ext cx="12193057" cy="2112379"/>
          </a:xfrm>
          <a:prstGeom prst="rect">
            <a:avLst/>
          </a:prstGeom>
        </p:spPr>
      </p:pic>
      <p:sp>
        <p:nvSpPr>
          <p:cNvPr id="38" name="任意多边形 37"/>
          <p:cNvSpPr/>
          <p:nvPr/>
        </p:nvSpPr>
        <p:spPr>
          <a:xfrm>
            <a:off x="0" y="4745622"/>
            <a:ext cx="12192000" cy="2128489"/>
          </a:xfrm>
          <a:custGeom>
            <a:avLst/>
            <a:gdLst>
              <a:gd name="connsiteX0" fmla="*/ 10105567 w 12192000"/>
              <a:gd name="connsiteY0" fmla="*/ 0 h 2128489"/>
              <a:gd name="connsiteX1" fmla="*/ 12192000 w 12192000"/>
              <a:gd name="connsiteY1" fmla="*/ 1741966 h 2128489"/>
              <a:gd name="connsiteX2" fmla="*/ 12192000 w 12192000"/>
              <a:gd name="connsiteY2" fmla="*/ 2128489 h 2128489"/>
              <a:gd name="connsiteX3" fmla="*/ 12187481 w 12192000"/>
              <a:gd name="connsiteY3" fmla="*/ 2128477 h 2128489"/>
              <a:gd name="connsiteX4" fmla="*/ 10105567 w 12192000"/>
              <a:gd name="connsiteY4" fmla="*/ 390284 h 2128489"/>
              <a:gd name="connsiteX5" fmla="*/ 0 w 12192000"/>
              <a:gd name="connsiteY5" fmla="*/ 1554476 h 2128489"/>
              <a:gd name="connsiteX6" fmla="*/ 0 w 12192000"/>
              <a:gd name="connsiteY6" fmla="*/ 1164191 h 2128489"/>
              <a:gd name="connsiteX7" fmla="*/ 10105567 w 12192000"/>
              <a:gd name="connsiteY7" fmla="*/ 0 h 21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128489">
                <a:moveTo>
                  <a:pt x="10105567" y="0"/>
                </a:moveTo>
                <a:lnTo>
                  <a:pt x="12192000" y="1741966"/>
                </a:lnTo>
                <a:lnTo>
                  <a:pt x="12192000" y="2128489"/>
                </a:lnTo>
                <a:lnTo>
                  <a:pt x="12187481" y="2128477"/>
                </a:lnTo>
                <a:lnTo>
                  <a:pt x="10105567" y="390284"/>
                </a:lnTo>
                <a:lnTo>
                  <a:pt x="0" y="1554476"/>
                </a:lnTo>
                <a:lnTo>
                  <a:pt x="0" y="1164191"/>
                </a:lnTo>
                <a:lnTo>
                  <a:pt x="10105567" y="0"/>
                </a:lnTo>
                <a:close/>
              </a:path>
            </a:pathLst>
          </a:cu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矩形 33"/>
          <p:cNvSpPr/>
          <p:nvPr/>
        </p:nvSpPr>
        <p:spPr>
          <a:xfrm>
            <a:off x="4114802" y="2401221"/>
            <a:ext cx="3877985" cy="830997"/>
          </a:xfrm>
          <a:prstGeom prst="rect">
            <a:avLst/>
          </a:prstGeom>
        </p:spPr>
        <p:txBody>
          <a:bodyPr wrap="none">
            <a:spAutoFit/>
          </a:bodyPr>
          <a:lstStyle/>
          <a:p>
            <a:r>
              <a:rPr lang="zh-TW" altLang="en-US" sz="4800" b="1" dirty="0">
                <a:latin typeface="微軟正黑體" panose="020B0604030504040204" pitchFamily="34" charset="-120"/>
                <a:ea typeface="微軟正黑體" panose="020B0604030504040204" pitchFamily="34" charset="-120"/>
              </a:rPr>
              <a:t>相關法令規章</a:t>
            </a:r>
          </a:p>
        </p:txBody>
      </p:sp>
      <p:sp>
        <p:nvSpPr>
          <p:cNvPr id="4" name="拱形 3"/>
          <p:cNvSpPr/>
          <p:nvPr/>
        </p:nvSpPr>
        <p:spPr>
          <a:xfrm>
            <a:off x="2518172" y="1968500"/>
            <a:ext cx="1761800" cy="1761800"/>
          </a:xfrm>
          <a:prstGeom prst="blockArc">
            <a:avLst>
              <a:gd name="adj1" fmla="val 10800000"/>
              <a:gd name="adj2" fmla="val 16883623"/>
              <a:gd name="adj3" fmla="val 4771"/>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0" b="1">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1911677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739824" y="241301"/>
            <a:ext cx="10972800" cy="1143000"/>
          </a:xfrm>
        </p:spPr>
        <p:txBody>
          <a:bodyPr>
            <a:normAutofit/>
          </a:body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）概述</a:t>
            </a:r>
          </a:p>
        </p:txBody>
      </p:sp>
      <p:sp>
        <p:nvSpPr>
          <p:cNvPr id="3" name="內容版面配置區 2"/>
          <p:cNvSpPr>
            <a:spLocks noGrp="1"/>
          </p:cNvSpPr>
          <p:nvPr>
            <p:ph idx="4294967295"/>
          </p:nvPr>
        </p:nvSpPr>
        <p:spPr>
          <a:xfrm>
            <a:off x="119336" y="1493046"/>
            <a:ext cx="8229600" cy="604837"/>
          </a:xfrm>
        </p:spPr>
        <p:txBody>
          <a:bodyPr vert="horz" lIns="91440" tIns="45720" rIns="91440" bIns="45720" rtlCol="0">
            <a:normAutofit/>
          </a:bodyPr>
          <a:lstStyle/>
          <a:p>
            <a:r>
              <a:rPr lang="zh-TW" altLang="en-US" sz="2800" b="1" dirty="0">
                <a:solidFill>
                  <a:srgbClr val="0070C0"/>
                </a:solidFill>
              </a:rPr>
              <a:t>政府採購法基本介紹：</a:t>
            </a:r>
            <a:endParaRPr lang="en-US" altLang="zh-TW" sz="2800" b="1" dirty="0">
              <a:solidFill>
                <a:srgbClr val="0070C0"/>
              </a:solidFill>
            </a:endParaRPr>
          </a:p>
        </p:txBody>
      </p:sp>
      <p:sp>
        <p:nvSpPr>
          <p:cNvPr id="4" name="矩形 3"/>
          <p:cNvSpPr/>
          <p:nvPr/>
        </p:nvSpPr>
        <p:spPr>
          <a:xfrm>
            <a:off x="479376" y="2097882"/>
            <a:ext cx="11233248" cy="4401205"/>
          </a:xfrm>
          <a:prstGeom prst="rect">
            <a:avLst/>
          </a:prstGeom>
        </p:spPr>
        <p:txBody>
          <a:bodyPr wrap="square">
            <a:spAutoFit/>
          </a:bodyPr>
          <a:lstStyle/>
          <a:p>
            <a:pPr marL="285744" indent="-285744">
              <a:buFont typeface="Wingdings" panose="05000000000000000000" pitchFamily="2" charset="2"/>
              <a:buChar char="u"/>
            </a:pPr>
            <a:r>
              <a:rPr lang="zh-TW" altLang="en-US" sz="2000" dirty="0">
                <a:solidFill>
                  <a:srgbClr val="0070C0"/>
                </a:solidFill>
              </a:rPr>
              <a:t>適用對象：</a:t>
            </a:r>
            <a:r>
              <a:rPr lang="zh-TW" altLang="en-US" sz="2000" b="1" u="sng" dirty="0">
                <a:solidFill>
                  <a:srgbClr val="0070C0"/>
                </a:solidFill>
              </a:rPr>
              <a:t>政府採購法第</a:t>
            </a:r>
            <a:r>
              <a:rPr lang="en-US" altLang="zh-TW" sz="2000" b="1" u="sng" dirty="0">
                <a:solidFill>
                  <a:srgbClr val="0070C0"/>
                </a:solidFill>
              </a:rPr>
              <a:t>3</a:t>
            </a:r>
            <a:r>
              <a:rPr lang="zh-TW" altLang="en-US" sz="2000" b="1" u="sng" dirty="0">
                <a:solidFill>
                  <a:srgbClr val="0070C0"/>
                </a:solidFill>
              </a:rPr>
              <a:t>條</a:t>
            </a:r>
            <a:r>
              <a:rPr lang="zh-TW" altLang="en-US" sz="2000" dirty="0">
                <a:solidFill>
                  <a:srgbClr val="0070C0"/>
                </a:solidFill>
              </a:rPr>
              <a:t>，「政府機關、公立學校、公營事業（以下簡稱機關）辦理採購，依本法之規定；本法未規定者，適用其他法律之規定。」</a:t>
            </a:r>
            <a:endParaRPr lang="en-US" altLang="zh-TW" sz="2000" dirty="0">
              <a:solidFill>
                <a:srgbClr val="0070C0"/>
              </a:solidFill>
            </a:endParaRPr>
          </a:p>
          <a:p>
            <a:pPr marL="285744" indent="-285744">
              <a:buFont typeface="Wingdings" panose="05000000000000000000" pitchFamily="2" charset="2"/>
              <a:buChar char="u"/>
            </a:pPr>
            <a:endParaRPr lang="en-US" altLang="zh-TW" sz="2000" dirty="0">
              <a:solidFill>
                <a:srgbClr val="0070C0"/>
              </a:solidFill>
            </a:endParaRPr>
          </a:p>
          <a:p>
            <a:pPr marL="285744" indent="-285744">
              <a:buFont typeface="Wingdings" panose="05000000000000000000" pitchFamily="2" charset="2"/>
              <a:buChar char="u"/>
            </a:pPr>
            <a:r>
              <a:rPr lang="zh-TW" altLang="en-US" sz="2000" dirty="0">
                <a:solidFill>
                  <a:srgbClr val="0070C0"/>
                </a:solidFill>
              </a:rPr>
              <a:t>沿革及修法歷程：自中華民國</a:t>
            </a:r>
            <a:r>
              <a:rPr lang="en-US" altLang="zh-TW" sz="2000" dirty="0">
                <a:solidFill>
                  <a:srgbClr val="0070C0"/>
                </a:solidFill>
              </a:rPr>
              <a:t>87</a:t>
            </a:r>
            <a:r>
              <a:rPr lang="zh-TW" altLang="en-US" sz="2000" dirty="0">
                <a:solidFill>
                  <a:srgbClr val="0070C0"/>
                </a:solidFill>
              </a:rPr>
              <a:t>年</a:t>
            </a:r>
            <a:r>
              <a:rPr lang="en-US" altLang="zh-TW" sz="2000" dirty="0">
                <a:solidFill>
                  <a:srgbClr val="0070C0"/>
                </a:solidFill>
              </a:rPr>
              <a:t>5</a:t>
            </a:r>
            <a:r>
              <a:rPr lang="zh-TW" altLang="en-US" sz="2000" dirty="0">
                <a:solidFill>
                  <a:srgbClr val="0070C0"/>
                </a:solidFill>
              </a:rPr>
              <a:t>月</a:t>
            </a:r>
            <a:r>
              <a:rPr lang="en-US" altLang="zh-TW" sz="2000" dirty="0">
                <a:solidFill>
                  <a:srgbClr val="0070C0"/>
                </a:solidFill>
              </a:rPr>
              <a:t>27</a:t>
            </a:r>
            <a:r>
              <a:rPr lang="zh-TW" altLang="en-US" sz="2000" dirty="0">
                <a:solidFill>
                  <a:srgbClr val="0070C0"/>
                </a:solidFill>
              </a:rPr>
              <a:t>日總統（</a:t>
            </a:r>
            <a:r>
              <a:rPr lang="en-US" altLang="zh-TW" sz="2000" dirty="0">
                <a:solidFill>
                  <a:srgbClr val="0070C0"/>
                </a:solidFill>
              </a:rPr>
              <a:t>87</a:t>
            </a:r>
            <a:r>
              <a:rPr lang="zh-TW" altLang="en-US" sz="2000" dirty="0">
                <a:solidFill>
                  <a:srgbClr val="0070C0"/>
                </a:solidFill>
              </a:rPr>
              <a:t>）華總（一）義字第 </a:t>
            </a:r>
            <a:r>
              <a:rPr lang="en-US" altLang="zh-TW" sz="2000" dirty="0">
                <a:solidFill>
                  <a:srgbClr val="0070C0"/>
                </a:solidFill>
              </a:rPr>
              <a:t>8700105740 </a:t>
            </a:r>
            <a:r>
              <a:rPr lang="zh-TW" altLang="en-US" sz="2000" dirty="0">
                <a:solidFill>
                  <a:srgbClr val="0070C0"/>
                </a:solidFill>
              </a:rPr>
              <a:t>號令制定公布；並自公布後一年施行，歷經</a:t>
            </a:r>
            <a:r>
              <a:rPr lang="en-US" altLang="zh-TW" sz="2000" dirty="0">
                <a:solidFill>
                  <a:srgbClr val="0070C0"/>
                </a:solidFill>
              </a:rPr>
              <a:t>6</a:t>
            </a:r>
            <a:r>
              <a:rPr lang="zh-TW" altLang="en-US" sz="2000" dirty="0">
                <a:solidFill>
                  <a:srgbClr val="0070C0"/>
                </a:solidFill>
              </a:rPr>
              <a:t>次修法沿革，最新修正為中華民國</a:t>
            </a:r>
            <a:r>
              <a:rPr lang="en-US" altLang="zh-TW" sz="2000" dirty="0">
                <a:solidFill>
                  <a:srgbClr val="0070C0"/>
                </a:solidFill>
              </a:rPr>
              <a:t>108</a:t>
            </a:r>
            <a:r>
              <a:rPr lang="zh-TW" altLang="en-US" sz="2000" dirty="0">
                <a:solidFill>
                  <a:srgbClr val="0070C0"/>
                </a:solidFill>
              </a:rPr>
              <a:t>年</a:t>
            </a:r>
            <a:r>
              <a:rPr lang="en-US" altLang="zh-TW" sz="2000" dirty="0">
                <a:solidFill>
                  <a:srgbClr val="0070C0"/>
                </a:solidFill>
              </a:rPr>
              <a:t>5</a:t>
            </a:r>
            <a:r>
              <a:rPr lang="zh-TW" altLang="en-US" sz="2000" dirty="0">
                <a:solidFill>
                  <a:srgbClr val="0070C0"/>
                </a:solidFill>
              </a:rPr>
              <a:t>月</a:t>
            </a:r>
            <a:r>
              <a:rPr lang="en-US" altLang="zh-TW" sz="2000" dirty="0">
                <a:solidFill>
                  <a:srgbClr val="0070C0"/>
                </a:solidFill>
              </a:rPr>
              <a:t>22</a:t>
            </a:r>
            <a:r>
              <a:rPr lang="zh-TW" altLang="en-US" sz="2000" dirty="0">
                <a:solidFill>
                  <a:srgbClr val="0070C0"/>
                </a:solidFill>
              </a:rPr>
              <a:t>日總統華總一義字第</a:t>
            </a:r>
            <a:r>
              <a:rPr lang="en-US" altLang="zh-TW" sz="2000" dirty="0">
                <a:solidFill>
                  <a:srgbClr val="0070C0"/>
                </a:solidFill>
              </a:rPr>
              <a:t>10800049691</a:t>
            </a:r>
            <a:r>
              <a:rPr lang="zh-TW" altLang="en-US" sz="2000" dirty="0">
                <a:solidFill>
                  <a:srgbClr val="0070C0"/>
                </a:solidFill>
              </a:rPr>
              <a:t>號修正公布共</a:t>
            </a:r>
            <a:r>
              <a:rPr lang="en-US" altLang="zh-TW" sz="2000" dirty="0">
                <a:solidFill>
                  <a:srgbClr val="0070C0"/>
                </a:solidFill>
              </a:rPr>
              <a:t>18</a:t>
            </a:r>
            <a:r>
              <a:rPr lang="zh-TW" altLang="en-US" sz="2000" dirty="0">
                <a:solidFill>
                  <a:srgbClr val="0070C0"/>
                </a:solidFill>
              </a:rPr>
              <a:t>條；增訂第 </a:t>
            </a:r>
            <a:r>
              <a:rPr lang="en-US" altLang="zh-TW" sz="2000" dirty="0">
                <a:solidFill>
                  <a:srgbClr val="0070C0"/>
                </a:solidFill>
              </a:rPr>
              <a:t>11-1</a:t>
            </a:r>
            <a:r>
              <a:rPr lang="zh-TW" altLang="en-US" sz="2000" dirty="0">
                <a:solidFill>
                  <a:srgbClr val="0070C0"/>
                </a:solidFill>
              </a:rPr>
              <a:t>、</a:t>
            </a:r>
            <a:r>
              <a:rPr lang="en-US" altLang="zh-TW" sz="2000" dirty="0">
                <a:solidFill>
                  <a:srgbClr val="0070C0"/>
                </a:solidFill>
              </a:rPr>
              <a:t>26-1</a:t>
            </a:r>
            <a:r>
              <a:rPr lang="zh-TW" altLang="en-US" sz="2000" dirty="0">
                <a:solidFill>
                  <a:srgbClr val="0070C0"/>
                </a:solidFill>
              </a:rPr>
              <a:t>、</a:t>
            </a:r>
            <a:r>
              <a:rPr lang="en-US" altLang="zh-TW" sz="2000" dirty="0">
                <a:solidFill>
                  <a:srgbClr val="0070C0"/>
                </a:solidFill>
              </a:rPr>
              <a:t>70-1 </a:t>
            </a:r>
            <a:r>
              <a:rPr lang="zh-TW" altLang="en-US" sz="2000" dirty="0">
                <a:solidFill>
                  <a:srgbClr val="0070C0"/>
                </a:solidFill>
              </a:rPr>
              <a:t>條等</a:t>
            </a:r>
            <a:r>
              <a:rPr lang="en-US" altLang="zh-TW" sz="2000" dirty="0">
                <a:solidFill>
                  <a:srgbClr val="0070C0"/>
                </a:solidFill>
              </a:rPr>
              <a:t>3</a:t>
            </a:r>
            <a:r>
              <a:rPr lang="zh-TW" altLang="en-US" sz="2000" dirty="0">
                <a:solidFill>
                  <a:srgbClr val="0070C0"/>
                </a:solidFill>
              </a:rPr>
              <a:t>條。</a:t>
            </a:r>
            <a:endParaRPr lang="en-US" altLang="zh-TW" sz="2000" dirty="0">
              <a:solidFill>
                <a:srgbClr val="0070C0"/>
              </a:solidFill>
            </a:endParaRPr>
          </a:p>
          <a:p>
            <a:pPr marL="285744" indent="-285744">
              <a:buFont typeface="Wingdings" panose="05000000000000000000" pitchFamily="2" charset="2"/>
              <a:buChar char="u"/>
            </a:pPr>
            <a:endParaRPr lang="en-US" altLang="zh-TW" sz="2000" dirty="0">
              <a:solidFill>
                <a:srgbClr val="0070C0"/>
              </a:solidFill>
            </a:endParaRPr>
          </a:p>
          <a:p>
            <a:pPr marL="285744" indent="-285744">
              <a:buFont typeface="Wingdings" panose="05000000000000000000" pitchFamily="2" charset="2"/>
              <a:buChar char="u"/>
            </a:pPr>
            <a:r>
              <a:rPr lang="zh-TW" altLang="en-US" sz="2000" dirty="0">
                <a:solidFill>
                  <a:srgbClr val="0070C0"/>
                </a:solidFill>
              </a:rPr>
              <a:t>主要涉及放寬文藝、社福採購，維護服務品質，刪除評選委員人數上限且避免政府現職人員充當專家學者擔任評選委員。</a:t>
            </a:r>
            <a:r>
              <a:rPr lang="zh-TW" altLang="en-US" sz="2000" dirty="0">
                <a:solidFill>
                  <a:srgbClr val="0000FF"/>
                </a:solidFill>
              </a:rPr>
              <a:t>加重行賄行為之處罰、修正不良廠商停權制度、改善採購作業程序，在文化創意、社會福利、綠能環保採購調整服務品質。</a:t>
            </a:r>
            <a:br>
              <a:rPr lang="en-US" altLang="zh-TW" sz="2000" dirty="0">
                <a:solidFill>
                  <a:srgbClr val="0000FF"/>
                </a:solidFill>
              </a:rPr>
            </a:br>
            <a:endParaRPr lang="en-US" altLang="zh-TW" sz="2000" dirty="0">
              <a:solidFill>
                <a:srgbClr val="0000FF"/>
              </a:solidFill>
            </a:endParaRPr>
          </a:p>
          <a:p>
            <a:pPr marL="285744" indent="-285744">
              <a:buFont typeface="Wingdings" panose="05000000000000000000" pitchFamily="2" charset="2"/>
              <a:buChar char="u"/>
            </a:pPr>
            <a:r>
              <a:rPr lang="zh-TW" altLang="en-US" sz="2000" dirty="0">
                <a:solidFill>
                  <a:srgbClr val="0070C0"/>
                </a:solidFill>
              </a:rPr>
              <a:t>採購類型三原則</a:t>
            </a:r>
            <a:r>
              <a:rPr lang="zh-TW" altLang="en-US" sz="2000" dirty="0">
                <a:solidFill>
                  <a:srgbClr val="0070C0"/>
                </a:solidFill>
                <a:sym typeface="Wingdings" panose="05000000000000000000" pitchFamily="2" charset="2"/>
              </a:rPr>
              <a:t>：</a:t>
            </a:r>
            <a:r>
              <a:rPr lang="en-US" altLang="zh-TW" sz="2000" dirty="0">
                <a:solidFill>
                  <a:srgbClr val="0070C0"/>
                </a:solidFill>
                <a:sym typeface="Wingdings" panose="05000000000000000000" pitchFamily="2" charset="2"/>
              </a:rPr>
              <a:t>1.</a:t>
            </a:r>
            <a:r>
              <a:rPr lang="zh-TW" altLang="en-US" sz="2000" dirty="0">
                <a:solidFill>
                  <a:srgbClr val="0070C0"/>
                </a:solidFill>
              </a:rPr>
              <a:t>性質</a:t>
            </a:r>
            <a:r>
              <a:rPr lang="en-US" altLang="zh-TW" sz="2000" dirty="0">
                <a:solidFill>
                  <a:srgbClr val="0070C0"/>
                </a:solidFill>
              </a:rPr>
              <a:t>(</a:t>
            </a:r>
            <a:r>
              <a:rPr lang="zh-TW" altLang="en-US" sz="2000" dirty="0">
                <a:solidFill>
                  <a:srgbClr val="0070C0"/>
                </a:solidFill>
              </a:rPr>
              <a:t>勞務、財務、</a:t>
            </a:r>
            <a:r>
              <a:rPr lang="zh-TW" altLang="en-US" sz="2000" b="1" u="sng" dirty="0">
                <a:solidFill>
                  <a:srgbClr val="0070C0"/>
                </a:solidFill>
              </a:rPr>
              <a:t>工程</a:t>
            </a:r>
            <a:r>
              <a:rPr lang="en-US" altLang="zh-TW" sz="2000" dirty="0">
                <a:solidFill>
                  <a:srgbClr val="0070C0"/>
                </a:solidFill>
              </a:rPr>
              <a:t>)</a:t>
            </a:r>
            <a:r>
              <a:rPr lang="zh-TW" altLang="en-US" sz="2000" dirty="0">
                <a:solidFill>
                  <a:srgbClr val="0070C0"/>
                </a:solidFill>
              </a:rPr>
              <a:t>→</a:t>
            </a:r>
            <a:r>
              <a:rPr lang="en-US" altLang="zh-TW" sz="2000" dirty="0">
                <a:solidFill>
                  <a:srgbClr val="0070C0"/>
                </a:solidFill>
              </a:rPr>
              <a:t>2.</a:t>
            </a:r>
            <a:r>
              <a:rPr lang="zh-TW" altLang="en-US" sz="2000" dirty="0">
                <a:solidFill>
                  <a:srgbClr val="0070C0"/>
                </a:solidFill>
              </a:rPr>
              <a:t>金額</a:t>
            </a:r>
            <a:r>
              <a:rPr lang="en-US" altLang="zh-TW" sz="2000" dirty="0">
                <a:solidFill>
                  <a:srgbClr val="0070C0"/>
                </a:solidFill>
              </a:rPr>
              <a:t>(</a:t>
            </a:r>
            <a:r>
              <a:rPr lang="zh-TW" altLang="en-US" sz="2000" b="1" u="sng" dirty="0">
                <a:solidFill>
                  <a:srgbClr val="0070C0"/>
                </a:solidFill>
              </a:rPr>
              <a:t>巨額</a:t>
            </a:r>
            <a:r>
              <a:rPr lang="zh-TW" altLang="en-US" sz="2000" dirty="0">
                <a:solidFill>
                  <a:srgbClr val="0070C0"/>
                </a:solidFill>
              </a:rPr>
              <a:t>、</a:t>
            </a:r>
            <a:r>
              <a:rPr lang="zh-TW" altLang="en-US" sz="2000" b="1" u="sng" dirty="0">
                <a:solidFill>
                  <a:srgbClr val="0070C0"/>
                </a:solidFill>
              </a:rPr>
              <a:t>查核</a:t>
            </a:r>
            <a:r>
              <a:rPr lang="zh-TW" altLang="en-US" sz="2000" dirty="0">
                <a:solidFill>
                  <a:srgbClr val="0070C0"/>
                </a:solidFill>
              </a:rPr>
              <a:t>、</a:t>
            </a:r>
            <a:r>
              <a:rPr lang="zh-TW" altLang="en-US" sz="2000" b="1" u="sng" dirty="0">
                <a:solidFill>
                  <a:srgbClr val="0070C0"/>
                </a:solidFill>
              </a:rPr>
              <a:t>公告金額</a:t>
            </a:r>
            <a:r>
              <a:rPr lang="en-US" altLang="zh-TW" sz="2000" dirty="0">
                <a:solidFill>
                  <a:srgbClr val="0070C0"/>
                </a:solidFill>
              </a:rPr>
              <a:t>)</a:t>
            </a:r>
            <a:r>
              <a:rPr lang="zh-TW" altLang="en-US" sz="2000" dirty="0">
                <a:solidFill>
                  <a:srgbClr val="0070C0"/>
                </a:solidFill>
              </a:rPr>
              <a:t>→</a:t>
            </a:r>
            <a:r>
              <a:rPr lang="en-US" altLang="zh-TW" sz="2000" dirty="0">
                <a:solidFill>
                  <a:srgbClr val="0070C0"/>
                </a:solidFill>
              </a:rPr>
              <a:t>3.</a:t>
            </a:r>
            <a:r>
              <a:rPr lang="zh-TW" altLang="en-US" sz="2000" dirty="0">
                <a:solidFill>
                  <a:srgbClr val="0070C0"/>
                </a:solidFill>
              </a:rPr>
              <a:t>方式</a:t>
            </a:r>
            <a:r>
              <a:rPr lang="en-US" altLang="zh-TW" sz="2000" dirty="0">
                <a:solidFill>
                  <a:srgbClr val="0070C0"/>
                </a:solidFill>
              </a:rPr>
              <a:t>(</a:t>
            </a:r>
            <a:r>
              <a:rPr lang="zh-TW" altLang="en-US" sz="2000" b="1" u="sng" dirty="0">
                <a:solidFill>
                  <a:srgbClr val="0070C0"/>
                </a:solidFill>
              </a:rPr>
              <a:t>招標</a:t>
            </a:r>
            <a:r>
              <a:rPr lang="zh-TW" altLang="en-US" sz="2000" dirty="0">
                <a:solidFill>
                  <a:srgbClr val="0070C0"/>
                </a:solidFill>
              </a:rPr>
              <a:t>及</a:t>
            </a:r>
            <a:r>
              <a:rPr lang="zh-TW" altLang="en-US" sz="2000" b="1" u="sng" dirty="0">
                <a:solidFill>
                  <a:srgbClr val="0070C0"/>
                </a:solidFill>
              </a:rPr>
              <a:t>決標</a:t>
            </a:r>
            <a:r>
              <a:rPr lang="zh-TW" altLang="en-US" sz="2000" dirty="0">
                <a:solidFill>
                  <a:srgbClr val="0070C0"/>
                </a:solidFill>
              </a:rPr>
              <a:t>方式</a:t>
            </a:r>
            <a:r>
              <a:rPr lang="en-US" altLang="zh-TW" sz="2000" dirty="0">
                <a:solidFill>
                  <a:srgbClr val="0070C0"/>
                </a:solidFill>
              </a:rPr>
              <a:t>)</a:t>
            </a:r>
            <a:r>
              <a:rPr lang="zh-TW" altLang="en-US" sz="2000" dirty="0">
                <a:solidFill>
                  <a:srgbClr val="0070C0"/>
                </a:solidFill>
              </a:rPr>
              <a:t>。</a:t>
            </a:r>
            <a:endParaRPr lang="en-US" altLang="zh-TW" sz="2000" dirty="0">
              <a:solidFill>
                <a:srgbClr val="0070C0"/>
              </a:solidFill>
            </a:endParaRPr>
          </a:p>
          <a:p>
            <a:pPr marL="285744" indent="-285744">
              <a:buFont typeface="Wingdings" panose="05000000000000000000" pitchFamily="2" charset="2"/>
              <a:buChar char="u"/>
            </a:pPr>
            <a:endParaRPr lang="en-US" altLang="zh-TW" sz="2000" dirty="0"/>
          </a:p>
        </p:txBody>
      </p:sp>
    </p:spTree>
    <p:extLst>
      <p:ext uri="{BB962C8B-B14F-4D97-AF65-F5344CB8AC3E}">
        <p14:creationId xmlns:p14="http://schemas.microsoft.com/office/powerpoint/2010/main" val="3618475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739824" y="241301"/>
            <a:ext cx="10972800" cy="1143000"/>
          </a:xfrm>
        </p:spPr>
        <p:txBody>
          <a:bodyPr>
            <a:normAutofit/>
          </a:body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）概述</a:t>
            </a:r>
          </a:p>
        </p:txBody>
      </p:sp>
      <p:sp>
        <p:nvSpPr>
          <p:cNvPr id="3" name="內容版面配置區 2"/>
          <p:cNvSpPr>
            <a:spLocks noGrp="1"/>
          </p:cNvSpPr>
          <p:nvPr>
            <p:ph idx="4294967295"/>
          </p:nvPr>
        </p:nvSpPr>
        <p:spPr>
          <a:xfrm>
            <a:off x="119336" y="1493046"/>
            <a:ext cx="8229600" cy="604837"/>
          </a:xfrm>
        </p:spPr>
        <p:txBody>
          <a:bodyPr vert="horz" lIns="91440" tIns="45720" rIns="91440" bIns="45720" rtlCol="0">
            <a:normAutofit/>
          </a:bodyPr>
          <a:lstStyle/>
          <a:p>
            <a:r>
              <a:rPr lang="zh-TW" altLang="en-US" sz="2800" b="1" dirty="0">
                <a:solidFill>
                  <a:srgbClr val="0070C0"/>
                </a:solidFill>
              </a:rPr>
              <a:t>政府採購法基本介紹：</a:t>
            </a:r>
            <a:endParaRPr lang="en-US" altLang="zh-TW" sz="2800" b="1" dirty="0">
              <a:solidFill>
                <a:srgbClr val="0070C0"/>
              </a:solidFill>
            </a:endParaRPr>
          </a:p>
        </p:txBody>
      </p:sp>
      <p:sp>
        <p:nvSpPr>
          <p:cNvPr id="4" name="矩形 3"/>
          <p:cNvSpPr/>
          <p:nvPr/>
        </p:nvSpPr>
        <p:spPr>
          <a:xfrm>
            <a:off x="479376" y="2097882"/>
            <a:ext cx="11233248" cy="4401205"/>
          </a:xfrm>
          <a:prstGeom prst="rect">
            <a:avLst/>
          </a:prstGeom>
        </p:spPr>
        <p:txBody>
          <a:bodyPr wrap="square">
            <a:spAutoFit/>
          </a:bodyPr>
          <a:lstStyle/>
          <a:p>
            <a:pPr marL="285744" indent="-285744">
              <a:buFont typeface="Wingdings" panose="05000000000000000000" pitchFamily="2" charset="2"/>
              <a:buChar char="u"/>
            </a:pPr>
            <a:r>
              <a:rPr lang="zh-TW" altLang="en-US" sz="2000" dirty="0">
                <a:solidFill>
                  <a:srgbClr val="0000FF"/>
                </a:solidFill>
              </a:rPr>
              <a:t>適用性質</a:t>
            </a:r>
            <a:r>
              <a:rPr lang="zh-TW" altLang="en-US" sz="2000" dirty="0">
                <a:solidFill>
                  <a:srgbClr val="0000FF"/>
                </a:solidFill>
                <a:sym typeface="Wingdings" panose="05000000000000000000" pitchFamily="2" charset="2"/>
              </a:rPr>
              <a:t>： </a:t>
            </a:r>
            <a:r>
              <a:rPr lang="zh-TW" altLang="en-US" sz="2000" b="1" u="sng" dirty="0">
                <a:solidFill>
                  <a:srgbClr val="0000FF"/>
                </a:solidFill>
                <a:sym typeface="Wingdings" panose="05000000000000000000" pitchFamily="2" charset="2"/>
              </a:rPr>
              <a:t>政府採購法第</a:t>
            </a:r>
            <a:r>
              <a:rPr lang="en-US" altLang="zh-TW" sz="2000" b="1" u="sng" dirty="0">
                <a:solidFill>
                  <a:srgbClr val="0000FF"/>
                </a:solidFill>
                <a:sym typeface="Wingdings" panose="05000000000000000000" pitchFamily="2" charset="2"/>
              </a:rPr>
              <a:t>2</a:t>
            </a:r>
            <a:r>
              <a:rPr lang="zh-TW" altLang="en-US" sz="2000" b="1" u="sng" dirty="0">
                <a:solidFill>
                  <a:srgbClr val="0000FF"/>
                </a:solidFill>
                <a:sym typeface="Wingdings" panose="05000000000000000000" pitchFamily="2" charset="2"/>
              </a:rPr>
              <a:t>條、第</a:t>
            </a:r>
            <a:r>
              <a:rPr lang="en-US" altLang="zh-TW" sz="2000" b="1" u="sng" dirty="0">
                <a:solidFill>
                  <a:srgbClr val="0000FF"/>
                </a:solidFill>
                <a:sym typeface="Wingdings" panose="05000000000000000000" pitchFamily="2" charset="2"/>
              </a:rPr>
              <a:t>7</a:t>
            </a:r>
            <a:r>
              <a:rPr lang="zh-TW" altLang="en-US" sz="2000" b="1" u="sng" dirty="0">
                <a:solidFill>
                  <a:srgbClr val="0000FF"/>
                </a:solidFill>
                <a:sym typeface="Wingdings" panose="05000000000000000000" pitchFamily="2" charset="2"/>
              </a:rPr>
              <a:t>條</a:t>
            </a:r>
            <a:endParaRPr lang="en-US" altLang="zh-TW" sz="2000" b="1" u="sng" dirty="0">
              <a:solidFill>
                <a:srgbClr val="0000FF"/>
              </a:solidFill>
              <a:sym typeface="Wingdings" panose="05000000000000000000" pitchFamily="2" charset="2"/>
            </a:endParaRPr>
          </a:p>
          <a:p>
            <a:r>
              <a:rPr lang="zh-TW" altLang="en-US" sz="2000" dirty="0">
                <a:solidFill>
                  <a:srgbClr val="0000FF"/>
                </a:solidFill>
              </a:rPr>
              <a:t>所稱採購，指</a:t>
            </a:r>
            <a:r>
              <a:rPr lang="zh-TW" altLang="en-US" sz="2000" b="1" u="sng" dirty="0">
                <a:solidFill>
                  <a:srgbClr val="FF0000"/>
                </a:solidFill>
              </a:rPr>
              <a:t>工程</a:t>
            </a:r>
            <a:r>
              <a:rPr lang="zh-TW" altLang="en-US" sz="2000" dirty="0">
                <a:solidFill>
                  <a:srgbClr val="0000FF"/>
                </a:solidFill>
              </a:rPr>
              <a:t>之定作、</a:t>
            </a:r>
            <a:r>
              <a:rPr lang="zh-TW" altLang="en-US" sz="2000" b="1" u="sng" dirty="0">
                <a:solidFill>
                  <a:srgbClr val="FF0000"/>
                </a:solidFill>
              </a:rPr>
              <a:t>財物</a:t>
            </a:r>
            <a:r>
              <a:rPr lang="zh-TW" altLang="en-US" sz="2000" dirty="0">
                <a:solidFill>
                  <a:srgbClr val="0000FF"/>
                </a:solidFill>
              </a:rPr>
              <a:t>之買受、定製、承租及</a:t>
            </a:r>
            <a:r>
              <a:rPr lang="zh-TW" altLang="en-US" sz="2000" b="1" u="sng" dirty="0">
                <a:solidFill>
                  <a:srgbClr val="FF0000"/>
                </a:solidFill>
              </a:rPr>
              <a:t>勞務</a:t>
            </a:r>
            <a:r>
              <a:rPr lang="zh-TW" altLang="en-US" sz="2000" dirty="0">
                <a:solidFill>
                  <a:srgbClr val="0000FF"/>
                </a:solidFill>
              </a:rPr>
              <a:t>之委任或僱傭等。</a:t>
            </a:r>
            <a:endParaRPr lang="en-US" altLang="zh-TW" sz="2000" dirty="0">
              <a:solidFill>
                <a:srgbClr val="0000FF"/>
              </a:solidFill>
            </a:endParaRPr>
          </a:p>
          <a:p>
            <a:pPr marL="285744" indent="-285744">
              <a:buFont typeface="Wingdings" panose="05000000000000000000" pitchFamily="2" charset="2"/>
              <a:buChar char="u"/>
            </a:pPr>
            <a:endParaRPr lang="en-US" altLang="zh-TW" sz="2000" dirty="0">
              <a:solidFill>
                <a:srgbClr val="0070C0"/>
              </a:solidFill>
            </a:endParaRPr>
          </a:p>
          <a:p>
            <a:pPr marL="285744" indent="-285744">
              <a:buFont typeface="Wingdings" panose="05000000000000000000" pitchFamily="2" charset="2"/>
              <a:buChar char="u"/>
            </a:pPr>
            <a:r>
              <a:rPr lang="zh-TW" altLang="en-US" sz="2000" dirty="0">
                <a:solidFill>
                  <a:srgbClr val="0070C0"/>
                </a:solidFill>
              </a:rPr>
              <a:t>金額：以工程採購為例，</a:t>
            </a:r>
            <a:endParaRPr lang="en-US" altLang="zh-TW" sz="2000" dirty="0">
              <a:solidFill>
                <a:srgbClr val="0070C0"/>
              </a:solidFill>
            </a:endParaRPr>
          </a:p>
          <a:p>
            <a:r>
              <a:rPr lang="en-US" altLang="zh-TW" sz="2000" dirty="0">
                <a:solidFill>
                  <a:srgbClr val="0070C0"/>
                </a:solidFill>
              </a:rPr>
              <a:t>1.</a:t>
            </a:r>
            <a:r>
              <a:rPr lang="zh-TW" altLang="en-US" sz="2000" dirty="0">
                <a:solidFill>
                  <a:srgbClr val="0070C0"/>
                </a:solidFill>
              </a:rPr>
              <a:t>巨額：</a:t>
            </a:r>
            <a:r>
              <a:rPr lang="en-US" altLang="zh-TW" sz="2000" b="1" u="sng" dirty="0">
                <a:solidFill>
                  <a:srgbClr val="FF0000"/>
                </a:solidFill>
              </a:rPr>
              <a:t>2</a:t>
            </a:r>
            <a:r>
              <a:rPr lang="zh-TW" altLang="en-US" sz="2000" b="1" u="sng" dirty="0">
                <a:solidFill>
                  <a:srgbClr val="FF0000"/>
                </a:solidFill>
              </a:rPr>
              <a:t>億元</a:t>
            </a:r>
            <a:r>
              <a:rPr lang="zh-TW" altLang="en-US" sz="2000" dirty="0">
                <a:solidFill>
                  <a:srgbClr val="0070C0"/>
                </a:solidFill>
              </a:rPr>
              <a:t>。</a:t>
            </a:r>
            <a:r>
              <a:rPr lang="en-US" altLang="zh-TW" sz="2000" dirty="0">
                <a:solidFill>
                  <a:srgbClr val="0070C0"/>
                </a:solidFill>
              </a:rPr>
              <a:t>(</a:t>
            </a:r>
            <a:r>
              <a:rPr lang="zh-TW" altLang="en-US" sz="2000" dirty="0">
                <a:solidFill>
                  <a:srgbClr val="0070C0"/>
                </a:solidFill>
              </a:rPr>
              <a:t>投標廠商資格與特殊或巨額採購認定標準</a:t>
            </a:r>
            <a:r>
              <a:rPr lang="en-US" altLang="zh-TW" sz="2000" dirty="0">
                <a:solidFill>
                  <a:srgbClr val="0070C0"/>
                </a:solidFill>
              </a:rPr>
              <a:t>§8)</a:t>
            </a:r>
          </a:p>
          <a:p>
            <a:r>
              <a:rPr lang="en-US" altLang="zh-TW" sz="2000" dirty="0">
                <a:solidFill>
                  <a:srgbClr val="0070C0"/>
                </a:solidFill>
              </a:rPr>
              <a:t>2.</a:t>
            </a:r>
            <a:r>
              <a:rPr lang="zh-TW" altLang="en-US" sz="2000" dirty="0">
                <a:solidFill>
                  <a:srgbClr val="0070C0"/>
                </a:solidFill>
              </a:rPr>
              <a:t>查核金額：</a:t>
            </a:r>
            <a:r>
              <a:rPr lang="en-US" altLang="zh-TW" sz="2000" b="1" u="sng" dirty="0">
                <a:solidFill>
                  <a:srgbClr val="FF0000"/>
                </a:solidFill>
              </a:rPr>
              <a:t>5</a:t>
            </a:r>
            <a:r>
              <a:rPr lang="zh-TW" altLang="en-US" sz="2000" b="1" u="sng" dirty="0">
                <a:solidFill>
                  <a:srgbClr val="FF0000"/>
                </a:solidFill>
              </a:rPr>
              <a:t>千萬元</a:t>
            </a:r>
            <a:r>
              <a:rPr lang="zh-TW" altLang="en-US" sz="2000" dirty="0">
                <a:solidFill>
                  <a:srgbClr val="0070C0"/>
                </a:solidFill>
              </a:rPr>
              <a:t>。</a:t>
            </a:r>
            <a:r>
              <a:rPr lang="en-US" altLang="zh-TW" sz="2000" dirty="0">
                <a:solidFill>
                  <a:srgbClr val="0070C0"/>
                </a:solidFill>
              </a:rPr>
              <a:t>(</a:t>
            </a:r>
            <a:r>
              <a:rPr lang="zh-TW" altLang="en-US" sz="2000" dirty="0">
                <a:solidFill>
                  <a:srgbClr val="0070C0"/>
                </a:solidFill>
              </a:rPr>
              <a:t>行政院公共工程委員會</a:t>
            </a:r>
            <a:r>
              <a:rPr lang="en-US" altLang="zh-TW" sz="2000" dirty="0">
                <a:solidFill>
                  <a:srgbClr val="0070C0"/>
                </a:solidFill>
              </a:rPr>
              <a:t>111</a:t>
            </a:r>
            <a:r>
              <a:rPr lang="zh-TW" altLang="en-US" sz="2000" dirty="0">
                <a:solidFill>
                  <a:srgbClr val="0070C0"/>
                </a:solidFill>
              </a:rPr>
              <a:t>年工程企字第</a:t>
            </a:r>
            <a:r>
              <a:rPr lang="en-US" altLang="zh-TW" sz="2000" dirty="0">
                <a:solidFill>
                  <a:srgbClr val="0070C0"/>
                </a:solidFill>
              </a:rPr>
              <a:t>1110100798</a:t>
            </a:r>
            <a:r>
              <a:rPr lang="zh-TW" altLang="en-US" sz="2000" dirty="0">
                <a:solidFill>
                  <a:srgbClr val="0070C0"/>
                </a:solidFill>
              </a:rPr>
              <a:t>號函</a:t>
            </a:r>
            <a:r>
              <a:rPr lang="en-US" altLang="zh-TW" sz="2000" dirty="0">
                <a:solidFill>
                  <a:srgbClr val="0070C0"/>
                </a:solidFill>
              </a:rPr>
              <a:t>)</a:t>
            </a:r>
            <a:br>
              <a:rPr lang="en-US" altLang="zh-TW" sz="2000" dirty="0">
                <a:solidFill>
                  <a:srgbClr val="0070C0"/>
                </a:solidFill>
              </a:rPr>
            </a:br>
            <a:r>
              <a:rPr lang="en-US" altLang="zh-TW" sz="2000" dirty="0">
                <a:solidFill>
                  <a:srgbClr val="0070C0"/>
                </a:solidFill>
              </a:rPr>
              <a:t>3.</a:t>
            </a:r>
            <a:r>
              <a:rPr lang="zh-TW" altLang="en-US" sz="2000" dirty="0">
                <a:solidFill>
                  <a:srgbClr val="0070C0"/>
                </a:solidFill>
              </a:rPr>
              <a:t>公告金額：</a:t>
            </a:r>
            <a:r>
              <a:rPr lang="en-US" altLang="zh-TW" sz="2000" b="1" u="sng" dirty="0">
                <a:solidFill>
                  <a:srgbClr val="FF0000"/>
                </a:solidFill>
              </a:rPr>
              <a:t>150</a:t>
            </a:r>
            <a:r>
              <a:rPr lang="zh-TW" altLang="en-US" sz="2000" b="1" u="sng" dirty="0">
                <a:solidFill>
                  <a:srgbClr val="FF0000"/>
                </a:solidFill>
              </a:rPr>
              <a:t>萬元</a:t>
            </a:r>
            <a:r>
              <a:rPr lang="zh-TW" altLang="en-US" sz="2000" dirty="0">
                <a:solidFill>
                  <a:srgbClr val="0070C0"/>
                </a:solidFill>
              </a:rPr>
              <a:t>。</a:t>
            </a:r>
            <a:r>
              <a:rPr lang="en-US" altLang="zh-TW" sz="2000" dirty="0">
                <a:solidFill>
                  <a:srgbClr val="0070C0"/>
                </a:solidFill>
              </a:rPr>
              <a:t>(</a:t>
            </a:r>
            <a:r>
              <a:rPr lang="zh-TW" altLang="en-US" sz="2000" dirty="0">
                <a:solidFill>
                  <a:srgbClr val="0070C0"/>
                </a:solidFill>
              </a:rPr>
              <a:t>行政院公共工程委員會</a:t>
            </a:r>
            <a:r>
              <a:rPr lang="en-US" altLang="zh-TW" sz="2000" dirty="0">
                <a:solidFill>
                  <a:srgbClr val="0070C0"/>
                </a:solidFill>
              </a:rPr>
              <a:t>111</a:t>
            </a:r>
            <a:r>
              <a:rPr lang="zh-TW" altLang="en-US" sz="2000" dirty="0">
                <a:solidFill>
                  <a:srgbClr val="0070C0"/>
                </a:solidFill>
              </a:rPr>
              <a:t>年工程企字第</a:t>
            </a:r>
            <a:r>
              <a:rPr lang="en-US" altLang="zh-TW" sz="2000" dirty="0">
                <a:solidFill>
                  <a:srgbClr val="0070C0"/>
                </a:solidFill>
              </a:rPr>
              <a:t>1110100798</a:t>
            </a:r>
            <a:r>
              <a:rPr lang="zh-TW" altLang="en-US" sz="2000" dirty="0">
                <a:solidFill>
                  <a:srgbClr val="0070C0"/>
                </a:solidFill>
              </a:rPr>
              <a:t>號函</a:t>
            </a:r>
            <a:r>
              <a:rPr lang="en-US" altLang="zh-TW" sz="2000" dirty="0">
                <a:solidFill>
                  <a:srgbClr val="0070C0"/>
                </a:solidFill>
              </a:rPr>
              <a:t>)</a:t>
            </a:r>
          </a:p>
          <a:p>
            <a:pPr marL="285744" indent="-285744">
              <a:buFont typeface="Wingdings" panose="05000000000000000000" pitchFamily="2" charset="2"/>
              <a:buChar char="u"/>
            </a:pPr>
            <a:endParaRPr lang="en-US" altLang="zh-TW" sz="2000" dirty="0">
              <a:solidFill>
                <a:srgbClr val="0070C0"/>
              </a:solidFill>
            </a:endParaRPr>
          </a:p>
          <a:p>
            <a:pPr marL="285744" indent="-285744">
              <a:buFont typeface="Wingdings" panose="05000000000000000000" pitchFamily="2" charset="2"/>
              <a:buChar char="u"/>
            </a:pPr>
            <a:r>
              <a:rPr lang="zh-TW" altLang="en-US" sz="2000" dirty="0">
                <a:solidFill>
                  <a:srgbClr val="0000FF"/>
                </a:solidFill>
              </a:rPr>
              <a:t>招標方式：依</a:t>
            </a:r>
            <a:r>
              <a:rPr lang="zh-TW" altLang="en-US" sz="2000" b="1" u="sng" dirty="0">
                <a:solidFill>
                  <a:srgbClr val="0000FF"/>
                </a:solidFill>
              </a:rPr>
              <a:t>政府採購法第</a:t>
            </a:r>
            <a:r>
              <a:rPr lang="en-US" altLang="zh-TW" sz="2000" b="1" u="sng" dirty="0">
                <a:solidFill>
                  <a:srgbClr val="0000FF"/>
                </a:solidFill>
              </a:rPr>
              <a:t>18</a:t>
            </a:r>
            <a:r>
              <a:rPr lang="zh-TW" altLang="en-US" sz="2000" b="1" u="sng" dirty="0">
                <a:solidFill>
                  <a:srgbClr val="0000FF"/>
                </a:solidFill>
              </a:rPr>
              <a:t>條</a:t>
            </a:r>
            <a:endParaRPr lang="en-US" altLang="zh-TW" sz="2000" b="1" u="sng" dirty="0">
              <a:solidFill>
                <a:srgbClr val="0000FF"/>
              </a:solidFill>
            </a:endParaRPr>
          </a:p>
          <a:p>
            <a:r>
              <a:rPr lang="zh-TW" altLang="en-US" sz="2000" dirty="0">
                <a:solidFill>
                  <a:srgbClr val="0000FF"/>
                </a:solidFill>
              </a:rPr>
              <a:t>採購之招標方式，分為</a:t>
            </a:r>
            <a:r>
              <a:rPr lang="zh-TW" altLang="en-US" sz="2000" u="sng" dirty="0">
                <a:solidFill>
                  <a:srgbClr val="0000FF"/>
                </a:solidFill>
              </a:rPr>
              <a:t>公開招標</a:t>
            </a:r>
            <a:r>
              <a:rPr lang="zh-TW" altLang="en-US" sz="2000" dirty="0">
                <a:solidFill>
                  <a:srgbClr val="0000FF"/>
                </a:solidFill>
              </a:rPr>
              <a:t>、</a:t>
            </a:r>
            <a:r>
              <a:rPr lang="zh-TW" altLang="en-US" sz="2000" u="sng" dirty="0">
                <a:solidFill>
                  <a:srgbClr val="0000FF"/>
                </a:solidFill>
              </a:rPr>
              <a:t>選擇性招標</a:t>
            </a:r>
            <a:r>
              <a:rPr lang="zh-TW" altLang="en-US" sz="2000" dirty="0">
                <a:solidFill>
                  <a:srgbClr val="0000FF"/>
                </a:solidFill>
              </a:rPr>
              <a:t>及</a:t>
            </a:r>
            <a:r>
              <a:rPr lang="zh-TW" altLang="en-US" sz="2000" u="sng" dirty="0">
                <a:solidFill>
                  <a:srgbClr val="0000FF"/>
                </a:solidFill>
              </a:rPr>
              <a:t>限制性招標</a:t>
            </a:r>
            <a:r>
              <a:rPr lang="zh-TW" altLang="en-US" sz="2000" dirty="0">
                <a:solidFill>
                  <a:srgbClr val="0000FF"/>
                </a:solidFill>
              </a:rPr>
              <a:t>。</a:t>
            </a:r>
          </a:p>
          <a:p>
            <a:r>
              <a:rPr lang="zh-TW" altLang="en-US" sz="2000" dirty="0">
                <a:solidFill>
                  <a:srgbClr val="0000FF"/>
                </a:solidFill>
              </a:rPr>
              <a:t>本法所稱</a:t>
            </a:r>
            <a:r>
              <a:rPr lang="zh-TW" altLang="en-US" sz="2000" b="1" dirty="0">
                <a:solidFill>
                  <a:srgbClr val="0000FF"/>
                </a:solidFill>
              </a:rPr>
              <a:t>公開招標</a:t>
            </a:r>
            <a:r>
              <a:rPr lang="zh-TW" altLang="en-US" sz="2000" dirty="0">
                <a:solidFill>
                  <a:srgbClr val="0000FF"/>
                </a:solidFill>
              </a:rPr>
              <a:t>，指以公告方式邀請</a:t>
            </a:r>
            <a:r>
              <a:rPr lang="zh-TW" altLang="en-US" sz="2000" u="sng" dirty="0">
                <a:solidFill>
                  <a:srgbClr val="0000FF"/>
                </a:solidFill>
              </a:rPr>
              <a:t>不特定</a:t>
            </a:r>
            <a:r>
              <a:rPr lang="zh-TW" altLang="en-US" sz="2000" dirty="0">
                <a:solidFill>
                  <a:srgbClr val="0000FF"/>
                </a:solidFill>
              </a:rPr>
              <a:t>廠商投標。</a:t>
            </a:r>
          </a:p>
          <a:p>
            <a:r>
              <a:rPr lang="zh-TW" altLang="en-US" sz="2000" dirty="0">
                <a:solidFill>
                  <a:srgbClr val="0000FF"/>
                </a:solidFill>
              </a:rPr>
              <a:t>本法所稱</a:t>
            </a:r>
            <a:r>
              <a:rPr lang="zh-TW" altLang="en-US" sz="2000" b="1" dirty="0">
                <a:solidFill>
                  <a:srgbClr val="0000FF"/>
                </a:solidFill>
              </a:rPr>
              <a:t>選擇性招標</a:t>
            </a:r>
            <a:r>
              <a:rPr lang="zh-TW" altLang="en-US" sz="2000" dirty="0">
                <a:solidFill>
                  <a:srgbClr val="0000FF"/>
                </a:solidFill>
              </a:rPr>
              <a:t>，指以公告方式預先依</a:t>
            </a:r>
            <a:r>
              <a:rPr lang="zh-TW" altLang="en-US" sz="2000" u="sng" dirty="0">
                <a:solidFill>
                  <a:srgbClr val="0000FF"/>
                </a:solidFill>
              </a:rPr>
              <a:t>一定資格條件</a:t>
            </a:r>
            <a:r>
              <a:rPr lang="zh-TW" altLang="en-US" sz="2000" dirty="0">
                <a:solidFill>
                  <a:srgbClr val="0000FF"/>
                </a:solidFill>
              </a:rPr>
              <a:t>辦理廠商資格審查後，再行邀請符合資格之廠商投標。</a:t>
            </a:r>
            <a:endParaRPr lang="en-US" altLang="zh-TW" sz="2000" dirty="0">
              <a:solidFill>
                <a:srgbClr val="0000FF"/>
              </a:solidFill>
            </a:endParaRPr>
          </a:p>
          <a:p>
            <a:r>
              <a:rPr lang="zh-TW" altLang="en-US" sz="2000" dirty="0">
                <a:solidFill>
                  <a:srgbClr val="0000FF"/>
                </a:solidFill>
              </a:rPr>
              <a:t>本法所稱</a:t>
            </a:r>
            <a:r>
              <a:rPr lang="zh-TW" altLang="en-US" sz="2000" b="1" dirty="0">
                <a:solidFill>
                  <a:srgbClr val="0000FF"/>
                </a:solidFill>
              </a:rPr>
              <a:t>限制性招標</a:t>
            </a:r>
            <a:r>
              <a:rPr lang="zh-TW" altLang="en-US" sz="2000" dirty="0">
                <a:solidFill>
                  <a:srgbClr val="0000FF"/>
                </a:solidFill>
              </a:rPr>
              <a:t>，指</a:t>
            </a:r>
            <a:r>
              <a:rPr lang="zh-TW" altLang="en-US" sz="2000" u="sng" dirty="0">
                <a:solidFill>
                  <a:srgbClr val="0000FF"/>
                </a:solidFill>
              </a:rPr>
              <a:t>不經公告程序</a:t>
            </a:r>
            <a:r>
              <a:rPr lang="zh-TW" altLang="en-US" sz="2000" dirty="0">
                <a:solidFill>
                  <a:srgbClr val="0000FF"/>
                </a:solidFill>
              </a:rPr>
              <a:t>，邀請</a:t>
            </a:r>
            <a:r>
              <a:rPr lang="zh-TW" altLang="en-US" sz="2000" u="sng" dirty="0">
                <a:solidFill>
                  <a:srgbClr val="0000FF"/>
                </a:solidFill>
              </a:rPr>
              <a:t>二家以上</a:t>
            </a:r>
            <a:r>
              <a:rPr lang="zh-TW" altLang="en-US" sz="2000" dirty="0">
                <a:solidFill>
                  <a:srgbClr val="0000FF"/>
                </a:solidFill>
              </a:rPr>
              <a:t>廠商</a:t>
            </a:r>
            <a:r>
              <a:rPr lang="zh-TW" altLang="en-US" sz="2000" u="sng" dirty="0">
                <a:solidFill>
                  <a:srgbClr val="0000FF"/>
                </a:solidFill>
              </a:rPr>
              <a:t>比價</a:t>
            </a:r>
            <a:r>
              <a:rPr lang="zh-TW" altLang="en-US" sz="2000" dirty="0">
                <a:solidFill>
                  <a:srgbClr val="0000FF"/>
                </a:solidFill>
              </a:rPr>
              <a:t>或僅邀請</a:t>
            </a:r>
            <a:r>
              <a:rPr lang="zh-TW" altLang="en-US" sz="2000" u="sng" dirty="0">
                <a:solidFill>
                  <a:srgbClr val="0000FF"/>
                </a:solidFill>
              </a:rPr>
              <a:t>一家</a:t>
            </a:r>
            <a:r>
              <a:rPr lang="zh-TW" altLang="en-US" sz="2000" dirty="0">
                <a:solidFill>
                  <a:srgbClr val="0000FF"/>
                </a:solidFill>
              </a:rPr>
              <a:t>廠商</a:t>
            </a:r>
            <a:r>
              <a:rPr lang="zh-TW" altLang="en-US" sz="2000" u="sng" dirty="0">
                <a:solidFill>
                  <a:srgbClr val="0000FF"/>
                </a:solidFill>
              </a:rPr>
              <a:t>議價</a:t>
            </a:r>
            <a:r>
              <a:rPr lang="zh-TW" altLang="en-US" sz="2000" dirty="0">
                <a:solidFill>
                  <a:srgbClr val="0000FF"/>
                </a:solidFill>
              </a:rPr>
              <a:t>。</a:t>
            </a:r>
            <a:endParaRPr lang="en-US" altLang="zh-TW" sz="2000" dirty="0">
              <a:solidFill>
                <a:srgbClr val="0000FF"/>
              </a:solidFill>
            </a:endParaRPr>
          </a:p>
        </p:txBody>
      </p:sp>
    </p:spTree>
    <p:extLst>
      <p:ext uri="{BB962C8B-B14F-4D97-AF65-F5344CB8AC3E}">
        <p14:creationId xmlns:p14="http://schemas.microsoft.com/office/powerpoint/2010/main" val="707658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2">
            <a:extLst>
              <a:ext uri="{FF2B5EF4-FFF2-40B4-BE49-F238E27FC236}">
                <a16:creationId xmlns:a16="http://schemas.microsoft.com/office/drawing/2014/main" id="{3161C22D-777E-46BD-BEA2-C4C369E29CA9}"/>
              </a:ext>
            </a:extLst>
          </p:cNvPr>
          <p:cNvGraphicFramePr>
            <a:graphicFrameLocks/>
          </p:cNvGraphicFramePr>
          <p:nvPr>
            <p:extLst>
              <p:ext uri="{D42A27DB-BD31-4B8C-83A1-F6EECF244321}">
                <p14:modId xmlns:p14="http://schemas.microsoft.com/office/powerpoint/2010/main" val="65406215"/>
              </p:ext>
            </p:extLst>
          </p:nvPr>
        </p:nvGraphicFramePr>
        <p:xfrm>
          <a:off x="609600" y="1600201"/>
          <a:ext cx="10972795" cy="4715968"/>
        </p:xfrm>
        <a:graphic>
          <a:graphicData uri="http://schemas.openxmlformats.org/drawingml/2006/table">
            <a:tbl>
              <a:tblPr firstRow="1" bandRow="1">
                <a:tableStyleId>{5940675A-B579-460E-94D1-54222C63F5DA}</a:tableStyleId>
              </a:tblPr>
              <a:tblGrid>
                <a:gridCol w="445840">
                  <a:extLst>
                    <a:ext uri="{9D8B030D-6E8A-4147-A177-3AD203B41FA5}">
                      <a16:colId xmlns:a16="http://schemas.microsoft.com/office/drawing/2014/main" val="1913742863"/>
                    </a:ext>
                  </a:extLst>
                </a:gridCol>
                <a:gridCol w="792088">
                  <a:extLst>
                    <a:ext uri="{9D8B030D-6E8A-4147-A177-3AD203B41FA5}">
                      <a16:colId xmlns:a16="http://schemas.microsoft.com/office/drawing/2014/main" val="1977421173"/>
                    </a:ext>
                  </a:extLst>
                </a:gridCol>
                <a:gridCol w="1008112">
                  <a:extLst>
                    <a:ext uri="{9D8B030D-6E8A-4147-A177-3AD203B41FA5}">
                      <a16:colId xmlns:a16="http://schemas.microsoft.com/office/drawing/2014/main" val="2604828467"/>
                    </a:ext>
                  </a:extLst>
                </a:gridCol>
                <a:gridCol w="1080120">
                  <a:extLst>
                    <a:ext uri="{9D8B030D-6E8A-4147-A177-3AD203B41FA5}">
                      <a16:colId xmlns:a16="http://schemas.microsoft.com/office/drawing/2014/main" val="2773654778"/>
                    </a:ext>
                  </a:extLst>
                </a:gridCol>
                <a:gridCol w="1008112">
                  <a:extLst>
                    <a:ext uri="{9D8B030D-6E8A-4147-A177-3AD203B41FA5}">
                      <a16:colId xmlns:a16="http://schemas.microsoft.com/office/drawing/2014/main" val="185715376"/>
                    </a:ext>
                  </a:extLst>
                </a:gridCol>
                <a:gridCol w="3456384">
                  <a:extLst>
                    <a:ext uri="{9D8B030D-6E8A-4147-A177-3AD203B41FA5}">
                      <a16:colId xmlns:a16="http://schemas.microsoft.com/office/drawing/2014/main" val="1861093977"/>
                    </a:ext>
                  </a:extLst>
                </a:gridCol>
                <a:gridCol w="3182139">
                  <a:extLst>
                    <a:ext uri="{9D8B030D-6E8A-4147-A177-3AD203B41FA5}">
                      <a16:colId xmlns:a16="http://schemas.microsoft.com/office/drawing/2014/main" val="888072616"/>
                    </a:ext>
                  </a:extLst>
                </a:gridCol>
              </a:tblGrid>
              <a:tr h="538096">
                <a:tc rowSpan="2" gridSpan="2">
                  <a:txBody>
                    <a:bodyPr/>
                    <a:lstStyle/>
                    <a:p>
                      <a:pPr algn="ctr"/>
                      <a:r>
                        <a:rPr lang="zh-TW" altLang="en-US" sz="1300" dirty="0">
                          <a:solidFill>
                            <a:srgbClr val="0000FF"/>
                          </a:solidFill>
                        </a:rPr>
                        <a:t>採購規模</a:t>
                      </a:r>
                    </a:p>
                  </a:txBody>
                  <a:tcPr anchor="ctr"/>
                </a:tc>
                <a:tc rowSpan="2" hMerge="1">
                  <a:txBody>
                    <a:bodyPr/>
                    <a:lstStyle/>
                    <a:p>
                      <a:endParaRPr lang="zh-TW" altLang="en-US" dirty="0"/>
                    </a:p>
                  </a:txBody>
                  <a:tcPr/>
                </a:tc>
                <a:tc rowSpan="2">
                  <a:txBody>
                    <a:bodyPr/>
                    <a:lstStyle/>
                    <a:p>
                      <a:pPr algn="ctr"/>
                      <a:r>
                        <a:rPr lang="zh-TW" altLang="en-US" sz="1300" dirty="0">
                          <a:solidFill>
                            <a:srgbClr val="0000FF"/>
                          </a:solidFill>
                        </a:rPr>
                        <a:t>巨額</a:t>
                      </a:r>
                    </a:p>
                  </a:txBody>
                  <a:tcPr anchor="ctr"/>
                </a:tc>
                <a:tc rowSpan="2">
                  <a:txBody>
                    <a:bodyPr/>
                    <a:lstStyle/>
                    <a:p>
                      <a:pPr algn="ctr"/>
                      <a:r>
                        <a:rPr lang="zh-TW" altLang="en-US" sz="1300" dirty="0">
                          <a:solidFill>
                            <a:srgbClr val="0000FF"/>
                          </a:solidFill>
                        </a:rPr>
                        <a:t>查核</a:t>
                      </a:r>
                      <a:endParaRPr lang="en-US" altLang="zh-TW" sz="1300" dirty="0">
                        <a:solidFill>
                          <a:srgbClr val="0000FF"/>
                        </a:solidFill>
                      </a:endParaRPr>
                    </a:p>
                    <a:p>
                      <a:pPr algn="ctr"/>
                      <a:r>
                        <a:rPr lang="zh-TW" altLang="en-US" sz="1300" dirty="0">
                          <a:solidFill>
                            <a:srgbClr val="0000FF"/>
                          </a:solidFill>
                        </a:rPr>
                        <a:t>金額</a:t>
                      </a:r>
                    </a:p>
                  </a:txBody>
                  <a:tcPr anchor="ctr"/>
                </a:tc>
                <a:tc rowSpan="2">
                  <a:txBody>
                    <a:bodyPr/>
                    <a:lstStyle/>
                    <a:p>
                      <a:pPr algn="ctr"/>
                      <a:r>
                        <a:rPr lang="zh-TW" altLang="en-US" sz="1300" dirty="0">
                          <a:solidFill>
                            <a:srgbClr val="0000FF"/>
                          </a:solidFill>
                        </a:rPr>
                        <a:t>公告</a:t>
                      </a:r>
                      <a:endParaRPr lang="en-US" altLang="zh-TW" sz="1300" dirty="0">
                        <a:solidFill>
                          <a:srgbClr val="0000FF"/>
                        </a:solidFill>
                      </a:endParaRPr>
                    </a:p>
                    <a:p>
                      <a:pPr algn="ctr"/>
                      <a:r>
                        <a:rPr lang="zh-TW" altLang="en-US" sz="1300" dirty="0">
                          <a:solidFill>
                            <a:srgbClr val="0000FF"/>
                          </a:solidFill>
                        </a:rPr>
                        <a:t>金額</a:t>
                      </a:r>
                    </a:p>
                  </a:txBody>
                  <a:tcPr anchor="ctr"/>
                </a:tc>
                <a:tc gridSpan="2">
                  <a:txBody>
                    <a:bodyPr/>
                    <a:lstStyle/>
                    <a:p>
                      <a:pPr algn="ctr"/>
                      <a:r>
                        <a:rPr lang="zh-TW" altLang="en-US" sz="1300" dirty="0">
                          <a:solidFill>
                            <a:srgbClr val="0000FF"/>
                          </a:solidFill>
                        </a:rPr>
                        <a:t>未達公告金額</a:t>
                      </a:r>
                    </a:p>
                  </a:txBody>
                  <a:tcPr anchor="ctr"/>
                </a:tc>
                <a:tc hMerge="1">
                  <a:txBody>
                    <a:bodyPr/>
                    <a:lstStyle/>
                    <a:p>
                      <a:endParaRPr lang="zh-TW" altLang="en-US" dirty="0"/>
                    </a:p>
                  </a:txBody>
                  <a:tcPr/>
                </a:tc>
                <a:extLst>
                  <a:ext uri="{0D108BD9-81ED-4DB2-BD59-A6C34878D82A}">
                    <a16:rowId xmlns:a16="http://schemas.microsoft.com/office/drawing/2014/main" val="2008887955"/>
                  </a:ext>
                </a:extLst>
              </a:tr>
              <a:tr h="426609">
                <a:tc gridSpan="2" vMerge="1">
                  <a:txBody>
                    <a:bodyPr/>
                    <a:lstStyle/>
                    <a:p>
                      <a:endParaRPr lang="zh-TW" altLang="en-US"/>
                    </a:p>
                  </a:txBody>
                  <a:tcPr/>
                </a:tc>
                <a:tc hMerge="1" vMerge="1">
                  <a:txBody>
                    <a:bodyPr/>
                    <a:lstStyle/>
                    <a:p>
                      <a:endParaRPr lang="zh-TW" altLang="en-US" dirty="0"/>
                    </a:p>
                  </a:txBody>
                  <a:tcPr/>
                </a:tc>
                <a:tc vMerge="1">
                  <a:txBody>
                    <a:bodyPr/>
                    <a:lstStyle/>
                    <a:p>
                      <a:endParaRPr lang="zh-TW" altLang="en-US" dirty="0"/>
                    </a:p>
                  </a:txBody>
                  <a:tcPr/>
                </a:tc>
                <a:tc vMerge="1">
                  <a:txBody>
                    <a:bodyPr/>
                    <a:lstStyle/>
                    <a:p>
                      <a:endParaRPr lang="zh-TW" altLang="en-US" dirty="0"/>
                    </a:p>
                  </a:txBody>
                  <a:tcPr/>
                </a:tc>
                <a:tc vMerge="1">
                  <a:txBody>
                    <a:bodyPr/>
                    <a:lstStyle/>
                    <a:p>
                      <a:endParaRPr lang="zh-TW" altLang="en-US" dirty="0"/>
                    </a:p>
                  </a:txBody>
                  <a:tcPr/>
                </a:tc>
                <a:tc>
                  <a:txBody>
                    <a:bodyPr/>
                    <a:lstStyle/>
                    <a:p>
                      <a:pPr algn="ctr"/>
                      <a:r>
                        <a:rPr lang="zh-TW" altLang="en-US" sz="1300" dirty="0">
                          <a:solidFill>
                            <a:srgbClr val="0000FF"/>
                          </a:solidFill>
                        </a:rPr>
                        <a:t>未達公告金額且逾十分之一</a:t>
                      </a:r>
                      <a:endParaRPr lang="en-US" altLang="zh-TW" sz="1300" dirty="0">
                        <a:solidFill>
                          <a:srgbClr val="0000FF"/>
                        </a:solidFill>
                      </a:endParaRPr>
                    </a:p>
                  </a:txBody>
                  <a:tcPr anchor="ctr"/>
                </a:tc>
                <a:tc>
                  <a:txBody>
                    <a:bodyPr/>
                    <a:lstStyle/>
                    <a:p>
                      <a:pPr algn="ctr"/>
                      <a:r>
                        <a:rPr lang="zh-TW" altLang="en-US" sz="1300" dirty="0">
                          <a:solidFill>
                            <a:srgbClr val="0000FF"/>
                          </a:solidFill>
                        </a:rPr>
                        <a:t>小額採購</a:t>
                      </a:r>
                      <a:endParaRPr lang="en-US" altLang="zh-TW" sz="1300" dirty="0">
                        <a:solidFill>
                          <a:srgbClr val="0000FF"/>
                        </a:solidFill>
                      </a:endParaRPr>
                    </a:p>
                  </a:txBody>
                  <a:tcPr anchor="ctr"/>
                </a:tc>
                <a:extLst>
                  <a:ext uri="{0D108BD9-81ED-4DB2-BD59-A6C34878D82A}">
                    <a16:rowId xmlns:a16="http://schemas.microsoft.com/office/drawing/2014/main" val="2333080652"/>
                  </a:ext>
                </a:extLst>
              </a:tr>
              <a:tr h="381612">
                <a:tc rowSpan="3">
                  <a:txBody>
                    <a:bodyPr/>
                    <a:lstStyle/>
                    <a:p>
                      <a:pPr algn="ctr"/>
                      <a:r>
                        <a:rPr lang="zh-TW" altLang="en-US" sz="1300" dirty="0">
                          <a:solidFill>
                            <a:srgbClr val="0000FF"/>
                          </a:solidFill>
                        </a:rPr>
                        <a:t>案件性質</a:t>
                      </a:r>
                    </a:p>
                  </a:txBody>
                  <a:tcPr anchor="ctr"/>
                </a:tc>
                <a:tc>
                  <a:txBody>
                    <a:bodyPr/>
                    <a:lstStyle/>
                    <a:p>
                      <a:pPr algn="ctr"/>
                      <a:r>
                        <a:rPr lang="zh-TW" altLang="en-US" sz="1300" dirty="0">
                          <a:solidFill>
                            <a:srgbClr val="0000FF"/>
                          </a:solidFill>
                        </a:rPr>
                        <a:t>工程</a:t>
                      </a:r>
                    </a:p>
                  </a:txBody>
                  <a:tcPr anchor="ctr"/>
                </a:tc>
                <a:tc>
                  <a:txBody>
                    <a:bodyPr/>
                    <a:lstStyle/>
                    <a:p>
                      <a:pPr algn="ctr"/>
                      <a:r>
                        <a:rPr lang="en-US" altLang="zh-TW" sz="1300" b="1" u="sng" dirty="0">
                          <a:solidFill>
                            <a:srgbClr val="FF0000"/>
                          </a:solidFill>
                        </a:rPr>
                        <a:t>2</a:t>
                      </a:r>
                      <a:r>
                        <a:rPr lang="zh-TW" altLang="en-US" sz="1300" b="1" u="sng" dirty="0">
                          <a:solidFill>
                            <a:srgbClr val="FF0000"/>
                          </a:solidFill>
                        </a:rPr>
                        <a:t>億元</a:t>
                      </a:r>
                    </a:p>
                  </a:txBody>
                  <a:tcPr anchor="ctr"/>
                </a:tc>
                <a:tc rowSpan="2">
                  <a:txBody>
                    <a:bodyPr/>
                    <a:lstStyle/>
                    <a:p>
                      <a:pPr algn="ctr"/>
                      <a:r>
                        <a:rPr lang="en-US" altLang="zh-TW" sz="1300" b="1" u="sng" dirty="0">
                          <a:solidFill>
                            <a:srgbClr val="FF0000"/>
                          </a:solidFill>
                        </a:rPr>
                        <a:t>5</a:t>
                      </a:r>
                      <a:r>
                        <a:rPr lang="zh-TW" altLang="en-US" sz="1300" b="1" u="sng" dirty="0">
                          <a:solidFill>
                            <a:srgbClr val="FF0000"/>
                          </a:solidFill>
                        </a:rPr>
                        <a:t>千萬元</a:t>
                      </a:r>
                    </a:p>
                  </a:txBody>
                  <a:tcPr anchor="ctr"/>
                </a:tc>
                <a:tc rowSpan="3">
                  <a:txBody>
                    <a:bodyPr/>
                    <a:lstStyle/>
                    <a:p>
                      <a:pPr algn="ctr"/>
                      <a:r>
                        <a:rPr lang="en-US" altLang="zh-TW" sz="1300" b="1" u="sng" dirty="0">
                          <a:solidFill>
                            <a:srgbClr val="FF0000"/>
                          </a:solidFill>
                        </a:rPr>
                        <a:t>150</a:t>
                      </a:r>
                      <a:r>
                        <a:rPr lang="zh-TW" altLang="en-US" sz="1300" b="1" u="sng" dirty="0">
                          <a:solidFill>
                            <a:srgbClr val="FF0000"/>
                          </a:solidFill>
                        </a:rPr>
                        <a:t>萬元</a:t>
                      </a:r>
                    </a:p>
                  </a:txBody>
                  <a:tcPr anchor="ctr"/>
                </a:tc>
                <a:tc rowSpan="3">
                  <a:txBody>
                    <a:bodyPr/>
                    <a:lstStyle/>
                    <a:p>
                      <a:pPr marL="0" marR="0" lvl="0" indent="0" algn="ctr" defTabSz="911156" rtl="0" eaLnBrk="1" fontAlgn="auto" latinLnBrk="0" hangingPunct="1">
                        <a:lnSpc>
                          <a:spcPct val="100000"/>
                        </a:lnSpc>
                        <a:spcBef>
                          <a:spcPts val="0"/>
                        </a:spcBef>
                        <a:spcAft>
                          <a:spcPts val="0"/>
                        </a:spcAft>
                        <a:buClrTx/>
                        <a:buSzTx/>
                        <a:buFontTx/>
                        <a:buNone/>
                        <a:tabLst/>
                        <a:defRPr/>
                      </a:pPr>
                      <a:r>
                        <a:rPr lang="zh-TW" altLang="en-US" sz="1300" dirty="0">
                          <a:solidFill>
                            <a:srgbClr val="0000FF"/>
                          </a:solidFill>
                        </a:rPr>
                        <a:t>逾</a:t>
                      </a:r>
                      <a:r>
                        <a:rPr lang="en-US" altLang="zh-TW" sz="1300" dirty="0">
                          <a:solidFill>
                            <a:srgbClr val="0000FF"/>
                          </a:solidFill>
                        </a:rPr>
                        <a:t>15</a:t>
                      </a:r>
                      <a:r>
                        <a:rPr lang="zh-TW" altLang="en-US" sz="1300" dirty="0">
                          <a:solidFill>
                            <a:srgbClr val="0000FF"/>
                          </a:solidFill>
                        </a:rPr>
                        <a:t>萬元且未超過</a:t>
                      </a:r>
                      <a:r>
                        <a:rPr lang="en-US" altLang="zh-TW" sz="1300" dirty="0">
                          <a:solidFill>
                            <a:srgbClr val="0000FF"/>
                          </a:solidFill>
                        </a:rPr>
                        <a:t>150</a:t>
                      </a:r>
                      <a:r>
                        <a:rPr lang="zh-TW" altLang="en-US" sz="1300" dirty="0">
                          <a:solidFill>
                            <a:srgbClr val="0000FF"/>
                          </a:solidFill>
                        </a:rPr>
                        <a:t>萬元</a:t>
                      </a:r>
                    </a:p>
                  </a:txBody>
                  <a:tcPr anchor="ctr"/>
                </a:tc>
                <a:tc rowSpan="3">
                  <a:txBody>
                    <a:bodyPr/>
                    <a:lstStyle/>
                    <a:p>
                      <a:pPr algn="ctr"/>
                      <a:r>
                        <a:rPr lang="en-US" altLang="zh-TW" sz="1300" dirty="0">
                          <a:solidFill>
                            <a:srgbClr val="FF0000"/>
                          </a:solidFill>
                        </a:rPr>
                        <a:t>(</a:t>
                      </a:r>
                      <a:r>
                        <a:rPr lang="zh-TW" altLang="en-US" sz="1300" dirty="0">
                          <a:solidFill>
                            <a:srgbClr val="FF0000"/>
                          </a:solidFill>
                        </a:rPr>
                        <a:t>含</a:t>
                      </a:r>
                      <a:r>
                        <a:rPr lang="en-US" altLang="zh-TW" sz="1300" dirty="0">
                          <a:solidFill>
                            <a:srgbClr val="FF0000"/>
                          </a:solidFill>
                        </a:rPr>
                        <a:t>)</a:t>
                      </a:r>
                      <a:r>
                        <a:rPr lang="en-US" altLang="zh-TW" sz="1300" dirty="0">
                          <a:solidFill>
                            <a:srgbClr val="0000FF"/>
                          </a:solidFill>
                        </a:rPr>
                        <a:t>15</a:t>
                      </a:r>
                      <a:r>
                        <a:rPr lang="zh-TW" altLang="en-US" sz="1300" dirty="0">
                          <a:solidFill>
                            <a:srgbClr val="0000FF"/>
                          </a:solidFill>
                        </a:rPr>
                        <a:t>萬元以下</a:t>
                      </a:r>
                      <a:endParaRPr lang="en-US" altLang="zh-TW" sz="1300" dirty="0">
                        <a:solidFill>
                          <a:srgbClr val="0000FF"/>
                        </a:solidFill>
                      </a:endParaRPr>
                    </a:p>
                    <a:p>
                      <a:pPr algn="ctr"/>
                      <a:r>
                        <a:rPr lang="en-US" altLang="zh-TW" sz="1300" dirty="0">
                          <a:solidFill>
                            <a:srgbClr val="0070C0"/>
                          </a:solidFill>
                        </a:rPr>
                        <a:t>(</a:t>
                      </a:r>
                      <a:r>
                        <a:rPr lang="zh-TW" altLang="en-US" sz="1300" dirty="0">
                          <a:solidFill>
                            <a:srgbClr val="0070C0"/>
                          </a:solidFill>
                        </a:rPr>
                        <a:t>行政院公共工程委員會</a:t>
                      </a:r>
                      <a:r>
                        <a:rPr lang="en-US" altLang="zh-TW" sz="1300" dirty="0">
                          <a:solidFill>
                            <a:srgbClr val="0070C0"/>
                          </a:solidFill>
                        </a:rPr>
                        <a:t>111</a:t>
                      </a:r>
                      <a:r>
                        <a:rPr lang="zh-TW" altLang="en-US" sz="1300" dirty="0">
                          <a:solidFill>
                            <a:srgbClr val="0070C0"/>
                          </a:solidFill>
                        </a:rPr>
                        <a:t>年工程企字第</a:t>
                      </a:r>
                      <a:r>
                        <a:rPr lang="en-US" altLang="zh-TW" sz="1300" dirty="0">
                          <a:solidFill>
                            <a:srgbClr val="0070C0"/>
                          </a:solidFill>
                        </a:rPr>
                        <a:t>1110100798</a:t>
                      </a:r>
                      <a:r>
                        <a:rPr lang="zh-TW" altLang="en-US" sz="1300" dirty="0">
                          <a:solidFill>
                            <a:srgbClr val="0070C0"/>
                          </a:solidFill>
                        </a:rPr>
                        <a:t>號函</a:t>
                      </a:r>
                      <a:r>
                        <a:rPr lang="en-US" altLang="zh-TW" sz="1300" dirty="0">
                          <a:solidFill>
                            <a:srgbClr val="0070C0"/>
                          </a:solidFill>
                        </a:rPr>
                        <a:t>)</a:t>
                      </a:r>
                    </a:p>
                  </a:txBody>
                  <a:tcPr anchor="ctr"/>
                </a:tc>
                <a:extLst>
                  <a:ext uri="{0D108BD9-81ED-4DB2-BD59-A6C34878D82A}">
                    <a16:rowId xmlns:a16="http://schemas.microsoft.com/office/drawing/2014/main" val="3957246813"/>
                  </a:ext>
                </a:extLst>
              </a:tr>
              <a:tr h="381612">
                <a:tc vMerge="1">
                  <a:txBody>
                    <a:bodyPr/>
                    <a:lstStyle/>
                    <a:p>
                      <a:endParaRPr lang="zh-TW" altLang="en-US"/>
                    </a:p>
                  </a:txBody>
                  <a:tcPr/>
                </a:tc>
                <a:tc>
                  <a:txBody>
                    <a:bodyPr/>
                    <a:lstStyle/>
                    <a:p>
                      <a:pPr algn="ctr"/>
                      <a:r>
                        <a:rPr lang="zh-TW" altLang="en-US" sz="1300" dirty="0">
                          <a:solidFill>
                            <a:srgbClr val="0000FF"/>
                          </a:solidFill>
                        </a:rPr>
                        <a:t>財物</a:t>
                      </a:r>
                    </a:p>
                  </a:txBody>
                  <a:tcPr anchor="ctr"/>
                </a:tc>
                <a:tc>
                  <a:txBody>
                    <a:bodyPr/>
                    <a:lstStyle/>
                    <a:p>
                      <a:pPr algn="ctr"/>
                      <a:r>
                        <a:rPr lang="en-US" altLang="zh-TW" sz="1300" dirty="0">
                          <a:solidFill>
                            <a:srgbClr val="0000FF"/>
                          </a:solidFill>
                        </a:rPr>
                        <a:t>1</a:t>
                      </a:r>
                      <a:r>
                        <a:rPr lang="zh-TW" altLang="en-US" sz="1300" dirty="0">
                          <a:solidFill>
                            <a:srgbClr val="0000FF"/>
                          </a:solidFill>
                        </a:rPr>
                        <a:t>億元</a:t>
                      </a:r>
                    </a:p>
                  </a:txBody>
                  <a:tcPr anchor="ctr"/>
                </a:tc>
                <a:tc vMerge="1">
                  <a:txBody>
                    <a:bodyPr/>
                    <a:lstStyle/>
                    <a:p>
                      <a:endParaRPr lang="zh-TW" altLang="en-US"/>
                    </a:p>
                  </a:txBody>
                  <a:tcPr/>
                </a:tc>
                <a:tc vMerge="1">
                  <a:txBody>
                    <a:bodyPr/>
                    <a:lstStyle/>
                    <a:p>
                      <a:endParaRPr lang="zh-TW" altLang="en-US"/>
                    </a:p>
                  </a:txBody>
                  <a:tcPr/>
                </a:tc>
                <a:tc vMerge="1">
                  <a:txBody>
                    <a:bodyPr/>
                    <a:lstStyle/>
                    <a:p>
                      <a:endParaRPr lang="zh-TW" altLang="en-US" dirty="0"/>
                    </a:p>
                  </a:txBody>
                  <a:tcPr/>
                </a:tc>
                <a:tc vMerge="1">
                  <a:txBody>
                    <a:bodyPr/>
                    <a:lstStyle/>
                    <a:p>
                      <a:endParaRPr lang="zh-TW" altLang="en-US"/>
                    </a:p>
                  </a:txBody>
                  <a:tcPr/>
                </a:tc>
                <a:extLst>
                  <a:ext uri="{0D108BD9-81ED-4DB2-BD59-A6C34878D82A}">
                    <a16:rowId xmlns:a16="http://schemas.microsoft.com/office/drawing/2014/main" val="1994909530"/>
                  </a:ext>
                </a:extLst>
              </a:tr>
              <a:tr h="477015">
                <a:tc vMerge="1">
                  <a:txBody>
                    <a:bodyPr/>
                    <a:lstStyle/>
                    <a:p>
                      <a:endParaRPr lang="zh-TW" altLang="en-US"/>
                    </a:p>
                  </a:txBody>
                  <a:tcPr/>
                </a:tc>
                <a:tc>
                  <a:txBody>
                    <a:bodyPr/>
                    <a:lstStyle/>
                    <a:p>
                      <a:pPr algn="ctr"/>
                      <a:r>
                        <a:rPr lang="zh-TW" altLang="en-US" sz="1300">
                          <a:solidFill>
                            <a:srgbClr val="0000FF"/>
                          </a:solidFill>
                        </a:rPr>
                        <a:t>勞務</a:t>
                      </a:r>
                      <a:endParaRPr lang="zh-TW" altLang="en-US" sz="1300" dirty="0">
                        <a:solidFill>
                          <a:srgbClr val="0000FF"/>
                        </a:solidFill>
                      </a:endParaRPr>
                    </a:p>
                  </a:txBody>
                  <a:tcPr anchor="ctr"/>
                </a:tc>
                <a:tc>
                  <a:txBody>
                    <a:bodyPr/>
                    <a:lstStyle/>
                    <a:p>
                      <a:pPr algn="ctr"/>
                      <a:r>
                        <a:rPr lang="en-US" altLang="zh-TW" sz="1300" dirty="0">
                          <a:solidFill>
                            <a:srgbClr val="0000FF"/>
                          </a:solidFill>
                        </a:rPr>
                        <a:t>2</a:t>
                      </a:r>
                      <a:r>
                        <a:rPr lang="zh-TW" altLang="en-US" sz="1300" dirty="0">
                          <a:solidFill>
                            <a:srgbClr val="0000FF"/>
                          </a:solidFill>
                        </a:rPr>
                        <a:t>千萬元</a:t>
                      </a:r>
                    </a:p>
                  </a:txBody>
                  <a:tcPr anchor="ctr"/>
                </a:tc>
                <a:tc>
                  <a:txBody>
                    <a:bodyPr/>
                    <a:lstStyle/>
                    <a:p>
                      <a:pPr algn="ctr"/>
                      <a:r>
                        <a:rPr lang="en-US" altLang="zh-TW" sz="1300" dirty="0">
                          <a:solidFill>
                            <a:srgbClr val="0000FF"/>
                          </a:solidFill>
                        </a:rPr>
                        <a:t>1</a:t>
                      </a:r>
                      <a:r>
                        <a:rPr lang="zh-TW" altLang="en-US" sz="1300" dirty="0">
                          <a:solidFill>
                            <a:srgbClr val="0000FF"/>
                          </a:solidFill>
                        </a:rPr>
                        <a:t>千萬元</a:t>
                      </a:r>
                    </a:p>
                  </a:txBody>
                  <a:tcPr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203982627"/>
                  </a:ext>
                </a:extLst>
              </a:tr>
              <a:tr h="2511024">
                <a:tc>
                  <a:txBody>
                    <a:bodyPr/>
                    <a:lstStyle/>
                    <a:p>
                      <a:pPr algn="ctr"/>
                      <a:r>
                        <a:rPr lang="zh-TW" altLang="en-US" sz="1300" dirty="0">
                          <a:solidFill>
                            <a:srgbClr val="0000FF"/>
                          </a:solidFill>
                        </a:rPr>
                        <a:t>招標</a:t>
                      </a:r>
                    </a:p>
                  </a:txBody>
                  <a:tcPr anchor="ctr"/>
                </a:tc>
                <a:tc gridSpan="4">
                  <a:txBody>
                    <a:bodyPr/>
                    <a:lstStyle/>
                    <a:p>
                      <a:pPr algn="l"/>
                      <a:r>
                        <a:rPr lang="en-US" altLang="zh-TW" sz="1300" dirty="0">
                          <a:solidFill>
                            <a:srgbClr val="0000FF"/>
                          </a:solidFill>
                        </a:rPr>
                        <a:t>1.</a:t>
                      </a:r>
                      <a:r>
                        <a:rPr lang="zh-TW" altLang="en-US" sz="1300" u="sng" dirty="0">
                          <a:solidFill>
                            <a:srgbClr val="0000FF"/>
                          </a:solidFill>
                        </a:rPr>
                        <a:t>公開招標</a:t>
                      </a:r>
                      <a:r>
                        <a:rPr lang="en-US" altLang="zh-TW" sz="1300" dirty="0">
                          <a:solidFill>
                            <a:srgbClr val="0000FF"/>
                          </a:solidFill>
                        </a:rPr>
                        <a:t>(GPL§19)</a:t>
                      </a:r>
                    </a:p>
                    <a:p>
                      <a:pPr algn="l"/>
                      <a:r>
                        <a:rPr lang="en-US" altLang="zh-TW" sz="1300" dirty="0">
                          <a:solidFill>
                            <a:srgbClr val="0000FF"/>
                          </a:solidFill>
                        </a:rPr>
                        <a:t>2.</a:t>
                      </a:r>
                      <a:r>
                        <a:rPr lang="zh-TW" altLang="en-US" sz="1300" u="sng" dirty="0">
                          <a:solidFill>
                            <a:srgbClr val="0000FF"/>
                          </a:solidFill>
                        </a:rPr>
                        <a:t>選擇性招標</a:t>
                      </a:r>
                      <a:r>
                        <a:rPr lang="en-US" altLang="zh-TW" sz="1300" dirty="0">
                          <a:solidFill>
                            <a:srgbClr val="0000FF"/>
                          </a:solidFill>
                        </a:rPr>
                        <a:t>(GPL§20</a:t>
                      </a:r>
                      <a:r>
                        <a:rPr lang="zh-TW" altLang="en-US" sz="1300" dirty="0">
                          <a:solidFill>
                            <a:srgbClr val="0000FF"/>
                          </a:solidFill>
                        </a:rPr>
                        <a:t>、</a:t>
                      </a:r>
                      <a:r>
                        <a:rPr lang="en-US" altLang="zh-TW" sz="1300" dirty="0">
                          <a:solidFill>
                            <a:srgbClr val="0000FF"/>
                          </a:solidFill>
                        </a:rPr>
                        <a:t>21)</a:t>
                      </a:r>
                    </a:p>
                    <a:p>
                      <a:pPr algn="l"/>
                      <a:r>
                        <a:rPr lang="en-US" altLang="zh-TW" sz="1300" dirty="0">
                          <a:solidFill>
                            <a:srgbClr val="0000FF"/>
                          </a:solidFill>
                        </a:rPr>
                        <a:t>3.</a:t>
                      </a:r>
                      <a:r>
                        <a:rPr lang="zh-TW" altLang="en-US" sz="1300" u="sng" dirty="0">
                          <a:solidFill>
                            <a:srgbClr val="0000FF"/>
                          </a:solidFill>
                        </a:rPr>
                        <a:t>限制性招標</a:t>
                      </a:r>
                      <a:r>
                        <a:rPr lang="en-US" altLang="zh-TW" sz="1300" dirty="0">
                          <a:solidFill>
                            <a:srgbClr val="0000FF"/>
                          </a:solidFill>
                        </a:rPr>
                        <a:t>(GPL§22</a:t>
                      </a:r>
                      <a:r>
                        <a:rPr lang="zh-TW" altLang="en-US" sz="1300" dirty="0">
                          <a:solidFill>
                            <a:srgbClr val="0000FF"/>
                          </a:solidFill>
                        </a:rPr>
                        <a:t>第</a:t>
                      </a:r>
                      <a:r>
                        <a:rPr lang="en-US" altLang="zh-TW" sz="1300" dirty="0">
                          <a:solidFill>
                            <a:srgbClr val="0000FF"/>
                          </a:solidFill>
                        </a:rPr>
                        <a:t>1</a:t>
                      </a:r>
                      <a:r>
                        <a:rPr lang="zh-TW" altLang="en-US" sz="1300" dirty="0">
                          <a:solidFill>
                            <a:srgbClr val="0000FF"/>
                          </a:solidFill>
                        </a:rPr>
                        <a:t>項第</a:t>
                      </a:r>
                      <a:r>
                        <a:rPr lang="en-US" altLang="zh-TW" sz="1300" dirty="0">
                          <a:solidFill>
                            <a:srgbClr val="0000FF"/>
                          </a:solidFill>
                        </a:rPr>
                        <a:t>1</a:t>
                      </a:r>
                      <a:r>
                        <a:rPr lang="zh-TW" altLang="en-US" sz="1300" dirty="0">
                          <a:solidFill>
                            <a:srgbClr val="0000FF"/>
                          </a:solidFill>
                        </a:rPr>
                        <a:t>款至</a:t>
                      </a:r>
                      <a:r>
                        <a:rPr lang="en-US" altLang="zh-TW" sz="1300" dirty="0">
                          <a:solidFill>
                            <a:srgbClr val="0000FF"/>
                          </a:solidFill>
                        </a:rPr>
                        <a:t>16</a:t>
                      </a:r>
                      <a:r>
                        <a:rPr lang="zh-TW" altLang="en-US" sz="1300" dirty="0">
                          <a:solidFill>
                            <a:srgbClr val="0000FF"/>
                          </a:solidFill>
                        </a:rPr>
                        <a:t>款，</a:t>
                      </a:r>
                      <a:r>
                        <a:rPr lang="en-US" altLang="zh-TW" sz="1300" u="sng" dirty="0">
                          <a:solidFill>
                            <a:srgbClr val="0070C0"/>
                          </a:solidFill>
                        </a:rPr>
                        <a:t>GPL§22</a:t>
                      </a:r>
                      <a:r>
                        <a:rPr lang="zh-TW" altLang="en-US" sz="1300" u="sng" dirty="0">
                          <a:solidFill>
                            <a:srgbClr val="0070C0"/>
                          </a:solidFill>
                        </a:rPr>
                        <a:t>第</a:t>
                      </a:r>
                      <a:r>
                        <a:rPr lang="en-US" altLang="zh-TW" sz="1300" u="sng" dirty="0">
                          <a:solidFill>
                            <a:srgbClr val="0070C0"/>
                          </a:solidFill>
                        </a:rPr>
                        <a:t>4</a:t>
                      </a:r>
                      <a:r>
                        <a:rPr lang="zh-TW" altLang="en-US" sz="1300" u="sng" dirty="0">
                          <a:solidFill>
                            <a:srgbClr val="0070C0"/>
                          </a:solidFill>
                        </a:rPr>
                        <a:t>項說明第</a:t>
                      </a:r>
                      <a:r>
                        <a:rPr lang="en-US" altLang="zh-TW" sz="1300" u="sng" dirty="0">
                          <a:solidFill>
                            <a:srgbClr val="0070C0"/>
                          </a:solidFill>
                        </a:rPr>
                        <a:t>1</a:t>
                      </a:r>
                      <a:r>
                        <a:rPr lang="zh-TW" altLang="en-US" sz="1300" u="sng" dirty="0">
                          <a:solidFill>
                            <a:srgbClr val="0070C0"/>
                          </a:solidFill>
                        </a:rPr>
                        <a:t>項第</a:t>
                      </a:r>
                      <a:r>
                        <a:rPr lang="en-US" altLang="zh-TW" sz="1300" u="sng" dirty="0">
                          <a:solidFill>
                            <a:srgbClr val="0070C0"/>
                          </a:solidFill>
                        </a:rPr>
                        <a:t>13</a:t>
                      </a:r>
                      <a:r>
                        <a:rPr lang="zh-TW" altLang="en-US" sz="1300" u="sng" dirty="0">
                          <a:solidFill>
                            <a:srgbClr val="0070C0"/>
                          </a:solidFill>
                        </a:rPr>
                        <a:t>、</a:t>
                      </a:r>
                      <a:r>
                        <a:rPr lang="en-US" altLang="zh-TW" sz="1300" u="sng" dirty="0">
                          <a:solidFill>
                            <a:srgbClr val="0070C0"/>
                          </a:solidFill>
                        </a:rPr>
                        <a:t>14</a:t>
                      </a:r>
                      <a:r>
                        <a:rPr lang="zh-TW" altLang="en-US" sz="1300" u="sng" dirty="0">
                          <a:solidFill>
                            <a:srgbClr val="0070C0"/>
                          </a:solidFill>
                        </a:rPr>
                        <a:t>款不適用於工程採購</a:t>
                      </a:r>
                      <a:r>
                        <a:rPr lang="en-US" altLang="zh-TW" sz="1300" dirty="0">
                          <a:solidFill>
                            <a:srgbClr val="0000FF"/>
                          </a:solidFill>
                        </a:rPr>
                        <a:t>)</a:t>
                      </a:r>
                    </a:p>
                  </a:txBody>
                  <a:tcPr anchor="ct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a:txBody>
                    <a:bodyPr/>
                    <a:lstStyle/>
                    <a:p>
                      <a:pPr algn="l"/>
                      <a:r>
                        <a:rPr lang="en-US" altLang="zh-TW" sz="1300" dirty="0">
                          <a:solidFill>
                            <a:srgbClr val="0000FF"/>
                          </a:solidFill>
                        </a:rPr>
                        <a:t>1.GPL§23</a:t>
                      </a:r>
                    </a:p>
                    <a:p>
                      <a:pPr algn="l"/>
                      <a:r>
                        <a:rPr lang="en-US" altLang="zh-TW" sz="1300" dirty="0">
                          <a:solidFill>
                            <a:srgbClr val="0000FF"/>
                          </a:solidFill>
                        </a:rPr>
                        <a:t>2.</a:t>
                      </a:r>
                      <a:r>
                        <a:rPr lang="zh-TW" altLang="en-US" sz="1300" dirty="0">
                          <a:solidFill>
                            <a:srgbClr val="0070C0"/>
                          </a:solidFill>
                        </a:rPr>
                        <a:t>中央機關未達公告金額採購招標辦法第</a:t>
                      </a:r>
                      <a:r>
                        <a:rPr lang="en-US" altLang="zh-TW" sz="1300" dirty="0">
                          <a:solidFill>
                            <a:srgbClr val="0070C0"/>
                          </a:solidFill>
                        </a:rPr>
                        <a:t>2</a:t>
                      </a:r>
                      <a:r>
                        <a:rPr lang="zh-TW" altLang="en-US" sz="1300" dirty="0">
                          <a:solidFill>
                            <a:srgbClr val="0070C0"/>
                          </a:solidFill>
                        </a:rPr>
                        <a:t>條</a:t>
                      </a:r>
                      <a:r>
                        <a:rPr lang="zh-TW" altLang="en-US" sz="1300" dirty="0">
                          <a:solidFill>
                            <a:srgbClr val="0000FF"/>
                          </a:solidFill>
                        </a:rPr>
                        <a:t>，採取限制性招標</a:t>
                      </a:r>
                      <a:r>
                        <a:rPr lang="en-US" altLang="zh-TW" sz="1300" dirty="0">
                          <a:solidFill>
                            <a:srgbClr val="0000FF"/>
                          </a:solidFill>
                        </a:rPr>
                        <a:t>(</a:t>
                      </a:r>
                      <a:r>
                        <a:rPr lang="en-US" altLang="zh-TW" sz="1300" u="sng" dirty="0">
                          <a:solidFill>
                            <a:srgbClr val="0000FF"/>
                          </a:solidFill>
                        </a:rPr>
                        <a:t>GPL§22</a:t>
                      </a:r>
                      <a:r>
                        <a:rPr lang="zh-TW" altLang="en-US" sz="1300" u="sng" dirty="0">
                          <a:solidFill>
                            <a:srgbClr val="0000FF"/>
                          </a:solidFill>
                        </a:rPr>
                        <a:t>第</a:t>
                      </a:r>
                      <a:r>
                        <a:rPr lang="en-US" altLang="zh-TW" sz="1300" u="sng" dirty="0">
                          <a:solidFill>
                            <a:srgbClr val="0000FF"/>
                          </a:solidFill>
                        </a:rPr>
                        <a:t>1</a:t>
                      </a:r>
                      <a:r>
                        <a:rPr lang="zh-TW" altLang="en-US" sz="1300" u="sng" dirty="0">
                          <a:solidFill>
                            <a:srgbClr val="0000FF"/>
                          </a:solidFill>
                        </a:rPr>
                        <a:t>項第</a:t>
                      </a:r>
                      <a:r>
                        <a:rPr lang="en-US" altLang="zh-TW" sz="1300" u="sng" dirty="0">
                          <a:solidFill>
                            <a:srgbClr val="0000FF"/>
                          </a:solidFill>
                        </a:rPr>
                        <a:t>1</a:t>
                      </a:r>
                      <a:r>
                        <a:rPr lang="zh-TW" altLang="en-US" sz="1300" u="sng" dirty="0">
                          <a:solidFill>
                            <a:srgbClr val="0000FF"/>
                          </a:solidFill>
                        </a:rPr>
                        <a:t>款至第</a:t>
                      </a:r>
                      <a:r>
                        <a:rPr lang="en-US" altLang="zh-TW" sz="1300" u="sng" dirty="0">
                          <a:solidFill>
                            <a:srgbClr val="0000FF"/>
                          </a:solidFill>
                        </a:rPr>
                        <a:t>16</a:t>
                      </a:r>
                      <a:r>
                        <a:rPr lang="zh-TW" altLang="en-US" sz="1300" u="sng" dirty="0">
                          <a:solidFill>
                            <a:srgbClr val="0000FF"/>
                          </a:solidFill>
                        </a:rPr>
                        <a:t>款</a:t>
                      </a:r>
                      <a:r>
                        <a:rPr lang="zh-TW" altLang="en-US" sz="1300" u="sng" dirty="0">
                          <a:solidFill>
                            <a:srgbClr val="0070C0"/>
                          </a:solidFill>
                        </a:rPr>
                        <a:t>，排除第</a:t>
                      </a:r>
                      <a:r>
                        <a:rPr lang="en-US" altLang="zh-TW" sz="1300" u="sng" dirty="0">
                          <a:solidFill>
                            <a:srgbClr val="0070C0"/>
                          </a:solidFill>
                        </a:rPr>
                        <a:t>13</a:t>
                      </a:r>
                      <a:r>
                        <a:rPr lang="zh-TW" altLang="en-US" sz="1300" u="sng" dirty="0">
                          <a:solidFill>
                            <a:srgbClr val="0070C0"/>
                          </a:solidFill>
                        </a:rPr>
                        <a:t>、</a:t>
                      </a:r>
                      <a:r>
                        <a:rPr lang="en-US" altLang="zh-TW" sz="1300" u="sng" dirty="0">
                          <a:solidFill>
                            <a:srgbClr val="0070C0"/>
                          </a:solidFill>
                        </a:rPr>
                        <a:t>14</a:t>
                      </a:r>
                      <a:r>
                        <a:rPr lang="zh-TW" altLang="en-US" sz="1300" u="sng" dirty="0">
                          <a:solidFill>
                            <a:srgbClr val="0070C0"/>
                          </a:solidFill>
                        </a:rPr>
                        <a:t>款不適用工程採購</a:t>
                      </a:r>
                      <a:r>
                        <a:rPr lang="en-US" altLang="zh-TW" sz="1300" dirty="0">
                          <a:solidFill>
                            <a:srgbClr val="0070C0"/>
                          </a:solidFill>
                        </a:rPr>
                        <a:t>)</a:t>
                      </a:r>
                    </a:p>
                    <a:p>
                      <a:pPr algn="l"/>
                      <a:r>
                        <a:rPr lang="en-US" altLang="zh-TW" sz="1900" kern="1200" dirty="0">
                          <a:solidFill>
                            <a:srgbClr val="0000FF"/>
                          </a:solidFill>
                          <a:latin typeface="+mn-lt"/>
                          <a:ea typeface="+mn-ea"/>
                          <a:cs typeface="+mn-cs"/>
                        </a:rPr>
                        <a:t>3</a:t>
                      </a:r>
                      <a:r>
                        <a:rPr lang="en-US" altLang="zh-TW" sz="1900" kern="1200" dirty="0">
                          <a:solidFill>
                            <a:srgbClr val="0070C0"/>
                          </a:solidFill>
                          <a:latin typeface="+mn-lt"/>
                          <a:ea typeface="+mn-ea"/>
                          <a:cs typeface="+mn-cs"/>
                        </a:rPr>
                        <a:t>.GPL§49</a:t>
                      </a:r>
                    </a:p>
                    <a:p>
                      <a:pPr algn="l"/>
                      <a:r>
                        <a:rPr lang="zh-TW" altLang="en-US" sz="1900" kern="1200" dirty="0">
                          <a:solidFill>
                            <a:srgbClr val="0000FF"/>
                          </a:solidFill>
                          <a:latin typeface="+mn-lt"/>
                          <a:ea typeface="+mn-ea"/>
                          <a:cs typeface="+mn-cs"/>
                        </a:rPr>
                        <a:t>公開徵求廠商提供書面報價或企畫書</a:t>
                      </a:r>
                      <a:r>
                        <a:rPr lang="en-US" altLang="zh-TW" sz="1900" kern="1200" dirty="0">
                          <a:solidFill>
                            <a:srgbClr val="0000FF"/>
                          </a:solidFill>
                          <a:latin typeface="+mn-lt"/>
                          <a:ea typeface="+mn-ea"/>
                          <a:cs typeface="+mn-cs"/>
                        </a:rPr>
                        <a:t>(</a:t>
                      </a:r>
                      <a:r>
                        <a:rPr lang="zh-TW" altLang="en-US" sz="1900" kern="1200" dirty="0">
                          <a:solidFill>
                            <a:srgbClr val="0000FF"/>
                          </a:solidFill>
                          <a:latin typeface="+mn-lt"/>
                          <a:ea typeface="+mn-ea"/>
                          <a:cs typeface="+mn-cs"/>
                        </a:rPr>
                        <a:t>公開取得</a:t>
                      </a:r>
                      <a:r>
                        <a:rPr lang="en-US" altLang="zh-TW" sz="1900" kern="1200" dirty="0">
                          <a:solidFill>
                            <a:srgbClr val="0000FF"/>
                          </a:solidFill>
                          <a:latin typeface="+mn-lt"/>
                          <a:ea typeface="+mn-ea"/>
                          <a:cs typeface="+mn-cs"/>
                        </a:rPr>
                        <a:t>)</a:t>
                      </a:r>
                    </a:p>
                  </a:txBody>
                  <a:tcPr anchor="ctr"/>
                </a:tc>
                <a:tc>
                  <a:txBody>
                    <a:bodyPr/>
                    <a:lstStyle/>
                    <a:p>
                      <a:pPr algn="l"/>
                      <a:r>
                        <a:rPr lang="en-US" altLang="zh-TW" sz="1300" dirty="0">
                          <a:solidFill>
                            <a:srgbClr val="0000FF"/>
                          </a:solidFill>
                        </a:rPr>
                        <a:t>1.GPL§23</a:t>
                      </a:r>
                    </a:p>
                    <a:p>
                      <a:pPr algn="l"/>
                      <a:r>
                        <a:rPr lang="en-US" altLang="zh-TW" sz="1300" dirty="0">
                          <a:solidFill>
                            <a:srgbClr val="0000FF"/>
                          </a:solidFill>
                        </a:rPr>
                        <a:t>2.</a:t>
                      </a:r>
                      <a:r>
                        <a:rPr lang="zh-TW" altLang="en-US" sz="1300" dirty="0">
                          <a:solidFill>
                            <a:srgbClr val="0070C0"/>
                          </a:solidFill>
                        </a:rPr>
                        <a:t>中央機關未達公告金額採購招標辦法第</a:t>
                      </a:r>
                      <a:r>
                        <a:rPr lang="en-US" altLang="zh-TW" sz="1300" dirty="0">
                          <a:solidFill>
                            <a:srgbClr val="0070C0"/>
                          </a:solidFill>
                        </a:rPr>
                        <a:t>5</a:t>
                      </a:r>
                      <a:r>
                        <a:rPr lang="zh-TW" altLang="en-US" sz="1300" dirty="0">
                          <a:solidFill>
                            <a:srgbClr val="0070C0"/>
                          </a:solidFill>
                        </a:rPr>
                        <a:t>條，</a:t>
                      </a:r>
                      <a:r>
                        <a:rPr lang="zh-TW" altLang="en-US" sz="1300" u="sng" dirty="0">
                          <a:solidFill>
                            <a:srgbClr val="0000FF"/>
                          </a:solidFill>
                        </a:rPr>
                        <a:t>得不經公告程序，逕洽廠商採購</a:t>
                      </a:r>
                      <a:r>
                        <a:rPr lang="zh-TW" altLang="en-US" sz="1300" dirty="0">
                          <a:solidFill>
                            <a:srgbClr val="0000FF"/>
                          </a:solidFill>
                        </a:rPr>
                        <a:t>，免提供報價單或企劃書</a:t>
                      </a:r>
                    </a:p>
                  </a:txBody>
                  <a:tcPr anchor="ctr"/>
                </a:tc>
                <a:extLst>
                  <a:ext uri="{0D108BD9-81ED-4DB2-BD59-A6C34878D82A}">
                    <a16:rowId xmlns:a16="http://schemas.microsoft.com/office/drawing/2014/main" val="812961213"/>
                  </a:ext>
                </a:extLst>
              </a:tr>
            </a:tbl>
          </a:graphicData>
        </a:graphic>
      </p:graphicFrame>
      <p:sp>
        <p:nvSpPr>
          <p:cNvPr id="3" name="標題 1">
            <a:extLst>
              <a:ext uri="{FF2B5EF4-FFF2-40B4-BE49-F238E27FC236}">
                <a16:creationId xmlns:a16="http://schemas.microsoft.com/office/drawing/2014/main" id="{55E29CB3-28FF-407D-A160-19A451BC85DA}"/>
              </a:ext>
            </a:extLst>
          </p:cNvPr>
          <p:cNvSpPr txBox="1">
            <a:spLocks/>
          </p:cNvSpPr>
          <p:nvPr/>
        </p:nvSpPr>
        <p:spPr>
          <a:xfrm>
            <a:off x="739824" y="241301"/>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a:t>
            </a:r>
            <a:r>
              <a:rPr lang="en-US" altLang="zh-TW" sz="4000" b="1" dirty="0"/>
              <a:t>-</a:t>
            </a:r>
            <a:r>
              <a:rPr lang="zh-TW" altLang="en-US" sz="4000" b="1" dirty="0"/>
              <a:t>金額限制</a:t>
            </a:r>
          </a:p>
        </p:txBody>
      </p:sp>
    </p:spTree>
    <p:extLst>
      <p:ext uri="{BB962C8B-B14F-4D97-AF65-F5344CB8AC3E}">
        <p14:creationId xmlns:p14="http://schemas.microsoft.com/office/powerpoint/2010/main" val="1538244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55E29CB3-28FF-407D-A160-19A451BC85DA}"/>
              </a:ext>
            </a:extLst>
          </p:cNvPr>
          <p:cNvSpPr txBox="1">
            <a:spLocks/>
          </p:cNvSpPr>
          <p:nvPr/>
        </p:nvSpPr>
        <p:spPr>
          <a:xfrm>
            <a:off x="739824" y="241301"/>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a:t>
            </a:r>
            <a:r>
              <a:rPr lang="en-US" altLang="zh-TW" sz="4000" b="1" dirty="0"/>
              <a:t>-</a:t>
            </a:r>
            <a:r>
              <a:rPr lang="zh-TW" altLang="en-US" sz="4000" b="1" dirty="0"/>
              <a:t>招、決標</a:t>
            </a:r>
          </a:p>
        </p:txBody>
      </p:sp>
      <p:graphicFrame>
        <p:nvGraphicFramePr>
          <p:cNvPr id="8" name="表格 4">
            <a:extLst>
              <a:ext uri="{FF2B5EF4-FFF2-40B4-BE49-F238E27FC236}">
                <a16:creationId xmlns:a16="http://schemas.microsoft.com/office/drawing/2014/main" id="{7E09C563-A983-488F-8E54-C46669A984DF}"/>
              </a:ext>
            </a:extLst>
          </p:cNvPr>
          <p:cNvGraphicFramePr>
            <a:graphicFrameLocks/>
          </p:cNvGraphicFramePr>
          <p:nvPr>
            <p:extLst>
              <p:ext uri="{D42A27DB-BD31-4B8C-83A1-F6EECF244321}">
                <p14:modId xmlns:p14="http://schemas.microsoft.com/office/powerpoint/2010/main" val="1431788067"/>
              </p:ext>
            </p:extLst>
          </p:nvPr>
        </p:nvGraphicFramePr>
        <p:xfrm>
          <a:off x="191345" y="1335345"/>
          <a:ext cx="11572246" cy="5274375"/>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4125927406"/>
                    </a:ext>
                  </a:extLst>
                </a:gridCol>
                <a:gridCol w="576064">
                  <a:extLst>
                    <a:ext uri="{9D8B030D-6E8A-4147-A177-3AD203B41FA5}">
                      <a16:colId xmlns:a16="http://schemas.microsoft.com/office/drawing/2014/main" val="2891830574"/>
                    </a:ext>
                  </a:extLst>
                </a:gridCol>
                <a:gridCol w="1752140">
                  <a:extLst>
                    <a:ext uri="{9D8B030D-6E8A-4147-A177-3AD203B41FA5}">
                      <a16:colId xmlns:a16="http://schemas.microsoft.com/office/drawing/2014/main" val="1119659551"/>
                    </a:ext>
                  </a:extLst>
                </a:gridCol>
                <a:gridCol w="835359">
                  <a:extLst>
                    <a:ext uri="{9D8B030D-6E8A-4147-A177-3AD203B41FA5}">
                      <a16:colId xmlns:a16="http://schemas.microsoft.com/office/drawing/2014/main" val="2539398478"/>
                    </a:ext>
                  </a:extLst>
                </a:gridCol>
                <a:gridCol w="1746663">
                  <a:extLst>
                    <a:ext uri="{9D8B030D-6E8A-4147-A177-3AD203B41FA5}">
                      <a16:colId xmlns:a16="http://schemas.microsoft.com/office/drawing/2014/main" val="3906968107"/>
                    </a:ext>
                  </a:extLst>
                </a:gridCol>
                <a:gridCol w="3738807">
                  <a:extLst>
                    <a:ext uri="{9D8B030D-6E8A-4147-A177-3AD203B41FA5}">
                      <a16:colId xmlns:a16="http://schemas.microsoft.com/office/drawing/2014/main" val="451801878"/>
                    </a:ext>
                  </a:extLst>
                </a:gridCol>
                <a:gridCol w="2275141">
                  <a:extLst>
                    <a:ext uri="{9D8B030D-6E8A-4147-A177-3AD203B41FA5}">
                      <a16:colId xmlns:a16="http://schemas.microsoft.com/office/drawing/2014/main" val="1032237376"/>
                    </a:ext>
                  </a:extLst>
                </a:gridCol>
              </a:tblGrid>
              <a:tr h="683019">
                <a:tc gridSpan="2">
                  <a:txBody>
                    <a:bodyPr/>
                    <a:lstStyle/>
                    <a:p>
                      <a:pPr algn="ctr"/>
                      <a:r>
                        <a:rPr lang="zh-TW" altLang="en-US" sz="2000" dirty="0">
                          <a:solidFill>
                            <a:srgbClr val="0000FF"/>
                          </a:solidFill>
                        </a:rPr>
                        <a:t>金額</a:t>
                      </a:r>
                    </a:p>
                  </a:txBody>
                  <a:tcPr anchor="ctr"/>
                </a:tc>
                <a:tc hMerge="1">
                  <a:txBody>
                    <a:bodyPr/>
                    <a:lstStyle/>
                    <a:p>
                      <a:endParaRPr lang="zh-TW" altLang="en-US" dirty="0"/>
                    </a:p>
                  </a:txBody>
                  <a:tcPr/>
                </a:tc>
                <a:tc>
                  <a:txBody>
                    <a:bodyPr/>
                    <a:lstStyle/>
                    <a:p>
                      <a:pPr algn="ctr"/>
                      <a:r>
                        <a:rPr lang="zh-TW" altLang="en-US" sz="2000" dirty="0">
                          <a:solidFill>
                            <a:srgbClr val="0000FF"/>
                          </a:solidFill>
                        </a:rPr>
                        <a:t>招標方式</a:t>
                      </a:r>
                    </a:p>
                  </a:txBody>
                  <a:tcPr anchor="ctr"/>
                </a:tc>
                <a:tc>
                  <a:txBody>
                    <a:bodyPr/>
                    <a:lstStyle/>
                    <a:p>
                      <a:pPr algn="ctr"/>
                      <a:r>
                        <a:rPr lang="zh-TW" altLang="en-US" sz="2000" dirty="0">
                          <a:solidFill>
                            <a:srgbClr val="0000FF"/>
                          </a:solidFill>
                        </a:rPr>
                        <a:t>細項</a:t>
                      </a:r>
                    </a:p>
                  </a:txBody>
                  <a:tcPr anchor="ctr"/>
                </a:tc>
                <a:tc>
                  <a:txBody>
                    <a:bodyPr/>
                    <a:lstStyle/>
                    <a:p>
                      <a:pPr algn="ctr"/>
                      <a:r>
                        <a:rPr lang="zh-TW" altLang="en-US" sz="2000" dirty="0">
                          <a:solidFill>
                            <a:srgbClr val="0000FF"/>
                          </a:solidFill>
                        </a:rPr>
                        <a:t>政府採購法</a:t>
                      </a:r>
                      <a:endParaRPr lang="en-US" altLang="zh-TW" sz="2000" dirty="0">
                        <a:solidFill>
                          <a:srgbClr val="0000FF"/>
                        </a:solidFill>
                      </a:endParaRPr>
                    </a:p>
                  </a:txBody>
                  <a:tcPr anchor="ctr"/>
                </a:tc>
                <a:tc>
                  <a:txBody>
                    <a:bodyPr/>
                    <a:lstStyle/>
                    <a:p>
                      <a:pPr algn="ctr"/>
                      <a:r>
                        <a:rPr lang="zh-TW" altLang="en-US" sz="2000" dirty="0">
                          <a:solidFill>
                            <a:srgbClr val="0000FF"/>
                          </a:solidFill>
                        </a:rPr>
                        <a:t>選擇方式</a:t>
                      </a:r>
                    </a:p>
                  </a:txBody>
                  <a:tcPr anchor="ctr"/>
                </a:tc>
                <a:tc>
                  <a:txBody>
                    <a:bodyPr/>
                    <a:lstStyle/>
                    <a:p>
                      <a:pPr algn="ctr"/>
                      <a:r>
                        <a:rPr lang="zh-TW" altLang="en-US" sz="2000" dirty="0">
                          <a:solidFill>
                            <a:srgbClr val="0000FF"/>
                          </a:solidFill>
                        </a:rPr>
                        <a:t>決標原則</a:t>
                      </a:r>
                      <a:r>
                        <a:rPr lang="en-US" altLang="zh-TW" sz="2000" dirty="0">
                          <a:solidFill>
                            <a:srgbClr val="0070C0"/>
                          </a:solidFill>
                        </a:rPr>
                        <a:t>(GPL§52)</a:t>
                      </a:r>
                      <a:endParaRPr lang="zh-TW" altLang="en-US" sz="2000" dirty="0">
                        <a:solidFill>
                          <a:srgbClr val="0070C0"/>
                        </a:solidFill>
                      </a:endParaRPr>
                    </a:p>
                  </a:txBody>
                  <a:tcPr anchor="ctr"/>
                </a:tc>
                <a:extLst>
                  <a:ext uri="{0D108BD9-81ED-4DB2-BD59-A6C34878D82A}">
                    <a16:rowId xmlns:a16="http://schemas.microsoft.com/office/drawing/2014/main" val="269421841"/>
                  </a:ext>
                </a:extLst>
              </a:tr>
              <a:tr h="683019">
                <a:tc rowSpan="6">
                  <a:txBody>
                    <a:bodyPr/>
                    <a:lstStyle/>
                    <a:p>
                      <a:pPr algn="ctr"/>
                      <a:r>
                        <a:rPr lang="zh-TW" altLang="en-US" sz="2000" dirty="0">
                          <a:solidFill>
                            <a:srgbClr val="0000FF"/>
                          </a:solidFill>
                        </a:rPr>
                        <a:t>未達</a:t>
                      </a:r>
                      <a:r>
                        <a:rPr lang="en-US" altLang="zh-TW" sz="2000" dirty="0">
                          <a:solidFill>
                            <a:srgbClr val="0000FF"/>
                          </a:solidFill>
                        </a:rPr>
                        <a:t>150</a:t>
                      </a:r>
                      <a:r>
                        <a:rPr lang="zh-TW" altLang="en-US" sz="2000" dirty="0">
                          <a:solidFill>
                            <a:srgbClr val="0000FF"/>
                          </a:solidFill>
                        </a:rPr>
                        <a:t>萬元</a:t>
                      </a:r>
                    </a:p>
                  </a:txBody>
                  <a:tcPr/>
                </a:tc>
                <a:tc rowSpan="5">
                  <a:txBody>
                    <a:bodyPr/>
                    <a:lstStyle/>
                    <a:p>
                      <a:pPr algn="ctr"/>
                      <a:r>
                        <a:rPr lang="zh-TW" altLang="en-US" sz="2000" dirty="0">
                          <a:solidFill>
                            <a:srgbClr val="0000FF"/>
                          </a:solidFill>
                        </a:rPr>
                        <a:t>超過</a:t>
                      </a:r>
                      <a:r>
                        <a:rPr lang="en-US" altLang="zh-TW" sz="2000" dirty="0">
                          <a:solidFill>
                            <a:srgbClr val="0000FF"/>
                          </a:solidFill>
                        </a:rPr>
                        <a:t>150</a:t>
                      </a:r>
                      <a:r>
                        <a:rPr lang="zh-TW" altLang="en-US" sz="2000" dirty="0">
                          <a:solidFill>
                            <a:srgbClr val="0000FF"/>
                          </a:solidFill>
                        </a:rPr>
                        <a:t>萬元</a:t>
                      </a:r>
                    </a:p>
                  </a:txBody>
                  <a:tcPr/>
                </a:tc>
                <a:tc gridSpan="2">
                  <a:txBody>
                    <a:bodyPr/>
                    <a:lstStyle/>
                    <a:p>
                      <a:r>
                        <a:rPr lang="zh-TW" altLang="en-US" sz="2000" dirty="0">
                          <a:solidFill>
                            <a:schemeClr val="accent5">
                              <a:lumMod val="75000"/>
                            </a:schemeClr>
                          </a:solidFill>
                        </a:rPr>
                        <a:t>公開招標</a:t>
                      </a:r>
                    </a:p>
                  </a:txBody>
                  <a:tcPr anchor="ctr"/>
                </a:tc>
                <a:tc hMerge="1">
                  <a:txBody>
                    <a:bodyPr/>
                    <a:lstStyle/>
                    <a:p>
                      <a:endParaRPr lang="zh-TW" altLang="en-US"/>
                    </a:p>
                  </a:txBody>
                  <a:tcPr/>
                </a:tc>
                <a:tc>
                  <a:txBody>
                    <a:bodyPr/>
                    <a:lstStyle/>
                    <a:p>
                      <a:r>
                        <a:rPr lang="en-US" altLang="zh-TW" sz="2000" dirty="0">
                          <a:solidFill>
                            <a:srgbClr val="0070C0"/>
                          </a:solidFill>
                        </a:rPr>
                        <a:t>19</a:t>
                      </a:r>
                      <a:endParaRPr lang="zh-TW" altLang="en-US" sz="2000" dirty="0">
                        <a:solidFill>
                          <a:srgbClr val="0070C0"/>
                        </a:solidFill>
                      </a:endParaRPr>
                    </a:p>
                  </a:txBody>
                  <a:tcPr anchor="ctr"/>
                </a:tc>
                <a:tc rowSpan="6">
                  <a:txBody>
                    <a:bodyPr/>
                    <a:lstStyle/>
                    <a:p>
                      <a:endParaRPr lang="zh-TW" altLang="en-US" sz="2000" dirty="0">
                        <a:solidFill>
                          <a:srgbClr val="0000FF"/>
                        </a:solidFill>
                      </a:endParaRPr>
                    </a:p>
                  </a:txBody>
                  <a:tcPr/>
                </a:tc>
                <a:tc>
                  <a:txBody>
                    <a:bodyPr/>
                    <a:lstStyle/>
                    <a:p>
                      <a:pPr algn="l"/>
                      <a:r>
                        <a:rPr lang="zh-TW" altLang="en-US" sz="2000" dirty="0">
                          <a:solidFill>
                            <a:srgbClr val="0000FF"/>
                          </a:solidFill>
                        </a:rPr>
                        <a:t>最低標</a:t>
                      </a:r>
                    </a:p>
                  </a:txBody>
                  <a:tcPr anchor="ctr"/>
                </a:tc>
                <a:extLst>
                  <a:ext uri="{0D108BD9-81ED-4DB2-BD59-A6C34878D82A}">
                    <a16:rowId xmlns:a16="http://schemas.microsoft.com/office/drawing/2014/main" val="150359668"/>
                  </a:ext>
                </a:extLst>
              </a:tr>
              <a:tr h="683019">
                <a:tc vMerge="1">
                  <a:txBody>
                    <a:bodyPr/>
                    <a:lstStyle/>
                    <a:p>
                      <a:endParaRPr lang="zh-TW" altLang="en-US"/>
                    </a:p>
                  </a:txBody>
                  <a:tcPr/>
                </a:tc>
                <a:tc vMerge="1">
                  <a:txBody>
                    <a:bodyPr/>
                    <a:lstStyle/>
                    <a:p>
                      <a:endParaRPr lang="zh-TW" altLang="en-US" dirty="0"/>
                    </a:p>
                  </a:txBody>
                  <a:tcPr/>
                </a:tc>
                <a:tc gridSpan="2">
                  <a:txBody>
                    <a:bodyPr/>
                    <a:lstStyle/>
                    <a:p>
                      <a:r>
                        <a:rPr lang="zh-TW" altLang="en-US" sz="2000" dirty="0">
                          <a:solidFill>
                            <a:schemeClr val="accent4">
                              <a:lumMod val="75000"/>
                            </a:schemeClr>
                          </a:solidFill>
                        </a:rPr>
                        <a:t>選擇性招標</a:t>
                      </a:r>
                    </a:p>
                  </a:txBody>
                  <a:tcPr anchor="ctr"/>
                </a:tc>
                <a:tc hMerge="1">
                  <a:txBody>
                    <a:bodyPr/>
                    <a:lstStyle/>
                    <a:p>
                      <a:endParaRPr lang="zh-TW" altLang="en-US"/>
                    </a:p>
                  </a:txBody>
                  <a:tcPr/>
                </a:tc>
                <a:tc>
                  <a:txBody>
                    <a:bodyPr/>
                    <a:lstStyle/>
                    <a:p>
                      <a:r>
                        <a:rPr lang="en-US" altLang="zh-TW" sz="2000" dirty="0">
                          <a:solidFill>
                            <a:srgbClr val="0070C0"/>
                          </a:solidFill>
                        </a:rPr>
                        <a:t>20</a:t>
                      </a:r>
                      <a:r>
                        <a:rPr lang="zh-TW" altLang="en-US" sz="2000" dirty="0">
                          <a:solidFill>
                            <a:srgbClr val="0070C0"/>
                          </a:solidFill>
                        </a:rPr>
                        <a:t>、</a:t>
                      </a:r>
                      <a:r>
                        <a:rPr lang="en-US" altLang="zh-TW" sz="2000" dirty="0">
                          <a:solidFill>
                            <a:srgbClr val="0070C0"/>
                          </a:solidFill>
                        </a:rPr>
                        <a:t>21</a:t>
                      </a:r>
                      <a:endParaRPr lang="zh-TW" altLang="en-US" sz="2000" dirty="0">
                        <a:solidFill>
                          <a:srgbClr val="0070C0"/>
                        </a:solidFill>
                      </a:endParaRPr>
                    </a:p>
                  </a:txBody>
                  <a:tcPr anchor="ctr"/>
                </a:tc>
                <a:tc vMerge="1">
                  <a:txBody>
                    <a:bodyPr/>
                    <a:lstStyle/>
                    <a:p>
                      <a:endParaRPr lang="zh-TW" altLang="en-US" sz="2000" dirty="0">
                        <a:solidFill>
                          <a:srgbClr val="0000FF"/>
                        </a:solidFill>
                      </a:endParaRPr>
                    </a:p>
                  </a:txBody>
                  <a:tcPr/>
                </a:tc>
                <a:tc>
                  <a:txBody>
                    <a:bodyPr/>
                    <a:lstStyle/>
                    <a:p>
                      <a:pPr algn="l"/>
                      <a:r>
                        <a:rPr lang="zh-TW" altLang="en-US" sz="2000" dirty="0">
                          <a:solidFill>
                            <a:srgbClr val="0000FF"/>
                          </a:solidFill>
                        </a:rPr>
                        <a:t>評分及格最低標</a:t>
                      </a:r>
                    </a:p>
                  </a:txBody>
                  <a:tcPr anchor="ctr"/>
                </a:tc>
                <a:extLst>
                  <a:ext uri="{0D108BD9-81ED-4DB2-BD59-A6C34878D82A}">
                    <a16:rowId xmlns:a16="http://schemas.microsoft.com/office/drawing/2014/main" val="3753810550"/>
                  </a:ext>
                </a:extLst>
              </a:tr>
              <a:tr h="683019">
                <a:tc vMerge="1">
                  <a:txBody>
                    <a:bodyPr/>
                    <a:lstStyle/>
                    <a:p>
                      <a:endParaRPr lang="zh-TW" altLang="en-US"/>
                    </a:p>
                  </a:txBody>
                  <a:tcPr/>
                </a:tc>
                <a:tc vMerge="1">
                  <a:txBody>
                    <a:bodyPr/>
                    <a:lstStyle/>
                    <a:p>
                      <a:endParaRPr lang="zh-TW" altLang="en-US" dirty="0"/>
                    </a:p>
                  </a:txBody>
                  <a:tcPr/>
                </a:tc>
                <a:tc rowSpan="3">
                  <a:txBody>
                    <a:bodyPr/>
                    <a:lstStyle/>
                    <a:p>
                      <a:r>
                        <a:rPr lang="zh-TW" altLang="en-US" sz="2000" dirty="0">
                          <a:solidFill>
                            <a:srgbClr val="D93F4E"/>
                          </a:solidFill>
                        </a:rPr>
                        <a:t>限制性招標</a:t>
                      </a:r>
                    </a:p>
                  </a:txBody>
                  <a:tcPr anchor="ctr"/>
                </a:tc>
                <a:tc>
                  <a:txBody>
                    <a:bodyPr/>
                    <a:lstStyle/>
                    <a:p>
                      <a:r>
                        <a:rPr lang="zh-TW" altLang="en-US" sz="2000" dirty="0">
                          <a:solidFill>
                            <a:srgbClr val="D93F4E"/>
                          </a:solidFill>
                        </a:rPr>
                        <a:t>議價</a:t>
                      </a:r>
                    </a:p>
                  </a:txBody>
                  <a:tcPr anchor="ctr"/>
                </a:tc>
                <a:tc>
                  <a:txBody>
                    <a:bodyPr/>
                    <a:lstStyle/>
                    <a:p>
                      <a:r>
                        <a:rPr lang="en-US" altLang="zh-TW" sz="2000" dirty="0">
                          <a:solidFill>
                            <a:srgbClr val="0070C0"/>
                          </a:solidFill>
                        </a:rPr>
                        <a:t>18</a:t>
                      </a:r>
                      <a:r>
                        <a:rPr lang="zh-TW" altLang="en-US" sz="2000" dirty="0">
                          <a:solidFill>
                            <a:srgbClr val="0070C0"/>
                          </a:solidFill>
                        </a:rPr>
                        <a:t>、</a:t>
                      </a:r>
                      <a:r>
                        <a:rPr lang="en-US" altLang="zh-TW" sz="2000" dirty="0">
                          <a:solidFill>
                            <a:srgbClr val="0070C0"/>
                          </a:solidFill>
                        </a:rPr>
                        <a:t>22</a:t>
                      </a:r>
                      <a:endParaRPr lang="zh-TW" altLang="en-US" sz="2000" dirty="0">
                        <a:solidFill>
                          <a:srgbClr val="0070C0"/>
                        </a:solidFill>
                      </a:endParaRPr>
                    </a:p>
                  </a:txBody>
                  <a:tcPr anchor="ctr"/>
                </a:tc>
                <a:tc vMerge="1">
                  <a:txBody>
                    <a:bodyPr/>
                    <a:lstStyle/>
                    <a:p>
                      <a:endParaRPr lang="zh-TW" altLang="en-US" sz="2000" dirty="0">
                        <a:solidFill>
                          <a:srgbClr val="0000FF"/>
                        </a:solidFill>
                      </a:endParaRPr>
                    </a:p>
                  </a:txBody>
                  <a:tcPr/>
                </a:tc>
                <a:tc rowSpan="2">
                  <a:txBody>
                    <a:bodyPr/>
                    <a:lstStyle/>
                    <a:p>
                      <a:pPr algn="l"/>
                      <a:r>
                        <a:rPr lang="zh-TW" altLang="en-US" sz="2000" u="sng" dirty="0">
                          <a:solidFill>
                            <a:srgbClr val="0000FF"/>
                          </a:solidFill>
                        </a:rPr>
                        <a:t>最有利標</a:t>
                      </a:r>
                    </a:p>
                  </a:txBody>
                  <a:tcPr anchor="ctr"/>
                </a:tc>
                <a:extLst>
                  <a:ext uri="{0D108BD9-81ED-4DB2-BD59-A6C34878D82A}">
                    <a16:rowId xmlns:a16="http://schemas.microsoft.com/office/drawing/2014/main" val="1717716343"/>
                  </a:ext>
                </a:extLst>
              </a:tr>
              <a:tr h="683019">
                <a:tc vMerge="1">
                  <a:txBody>
                    <a:bodyPr/>
                    <a:lstStyle/>
                    <a:p>
                      <a:endParaRPr lang="zh-TW" altLang="en-US"/>
                    </a:p>
                  </a:txBody>
                  <a:tcPr/>
                </a:tc>
                <a:tc vMerge="1">
                  <a:txBody>
                    <a:bodyPr/>
                    <a:lstStyle/>
                    <a:p>
                      <a:endParaRPr lang="zh-TW" altLang="en-US" dirty="0"/>
                    </a:p>
                  </a:txBody>
                  <a:tcPr/>
                </a:tc>
                <a:tc vMerge="1">
                  <a:txBody>
                    <a:bodyPr/>
                    <a:lstStyle/>
                    <a:p>
                      <a:endParaRPr lang="zh-TW" altLang="en-US" dirty="0"/>
                    </a:p>
                  </a:txBody>
                  <a:tcPr/>
                </a:tc>
                <a:tc>
                  <a:txBody>
                    <a:bodyPr/>
                    <a:lstStyle/>
                    <a:p>
                      <a:r>
                        <a:rPr lang="zh-TW" altLang="en-US" sz="2000" dirty="0">
                          <a:solidFill>
                            <a:srgbClr val="D93F4E"/>
                          </a:solidFill>
                        </a:rPr>
                        <a:t>比價</a:t>
                      </a:r>
                    </a:p>
                  </a:txBody>
                  <a:tcPr anchor="ctr"/>
                </a:tc>
                <a:tc>
                  <a:txBody>
                    <a:bodyPr/>
                    <a:lstStyle/>
                    <a:p>
                      <a:r>
                        <a:rPr lang="en-US" altLang="zh-TW" sz="2000" dirty="0">
                          <a:solidFill>
                            <a:srgbClr val="0070C0"/>
                          </a:solidFill>
                        </a:rPr>
                        <a:t>18</a:t>
                      </a:r>
                      <a:r>
                        <a:rPr lang="zh-TW" altLang="en-US" sz="2000" dirty="0">
                          <a:solidFill>
                            <a:srgbClr val="0070C0"/>
                          </a:solidFill>
                        </a:rPr>
                        <a:t>、</a:t>
                      </a:r>
                      <a:r>
                        <a:rPr lang="en-US" altLang="zh-TW" sz="2000" dirty="0">
                          <a:solidFill>
                            <a:srgbClr val="0070C0"/>
                          </a:solidFill>
                        </a:rPr>
                        <a:t>22</a:t>
                      </a:r>
                      <a:endParaRPr lang="zh-TW" altLang="en-US" sz="2000" dirty="0">
                        <a:solidFill>
                          <a:srgbClr val="0070C0"/>
                        </a:solidFill>
                      </a:endParaRPr>
                    </a:p>
                  </a:txBody>
                  <a:tcPr anchor="ctr"/>
                </a:tc>
                <a:tc vMerge="1">
                  <a:txBody>
                    <a:bodyPr/>
                    <a:lstStyle/>
                    <a:p>
                      <a:endParaRPr lang="zh-TW" altLang="en-US" sz="2000" dirty="0">
                        <a:solidFill>
                          <a:srgbClr val="0000FF"/>
                        </a:solidFill>
                      </a:endParaRPr>
                    </a:p>
                  </a:txBody>
                  <a:tcPr/>
                </a:tc>
                <a:tc vMerge="1">
                  <a:txBody>
                    <a:bodyPr/>
                    <a:lstStyle/>
                    <a:p>
                      <a:pPr algn="l"/>
                      <a:endParaRPr lang="zh-TW" altLang="en-US" sz="2000" dirty="0">
                        <a:solidFill>
                          <a:srgbClr val="0000FF"/>
                        </a:solidFill>
                      </a:endParaRPr>
                    </a:p>
                  </a:txBody>
                  <a:tcPr/>
                </a:tc>
                <a:extLst>
                  <a:ext uri="{0D108BD9-81ED-4DB2-BD59-A6C34878D82A}">
                    <a16:rowId xmlns:a16="http://schemas.microsoft.com/office/drawing/2014/main" val="3328807967"/>
                  </a:ext>
                </a:extLst>
              </a:tr>
              <a:tr h="1005840">
                <a:tc vMerge="1">
                  <a:txBody>
                    <a:bodyPr/>
                    <a:lstStyle/>
                    <a:p>
                      <a:endParaRPr lang="zh-TW" altLang="en-US"/>
                    </a:p>
                  </a:txBody>
                  <a:tcPr/>
                </a:tc>
                <a:tc vMerge="1">
                  <a:txBody>
                    <a:bodyPr/>
                    <a:lstStyle/>
                    <a:p>
                      <a:endParaRPr lang="zh-TW" altLang="en-US" dirty="0"/>
                    </a:p>
                  </a:txBody>
                  <a:tcPr/>
                </a:tc>
                <a:tc vMerge="1">
                  <a:txBody>
                    <a:bodyPr/>
                    <a:lstStyle/>
                    <a:p>
                      <a:endParaRPr lang="zh-TW" altLang="en-US" dirty="0"/>
                    </a:p>
                  </a:txBody>
                  <a:tcPr/>
                </a:tc>
                <a:tc>
                  <a:txBody>
                    <a:bodyPr/>
                    <a:lstStyle/>
                    <a:p>
                      <a:r>
                        <a:rPr lang="zh-TW" altLang="en-US" sz="2000" dirty="0">
                          <a:solidFill>
                            <a:srgbClr val="D93F4E"/>
                          </a:solidFill>
                        </a:rPr>
                        <a:t>公開評選</a:t>
                      </a:r>
                    </a:p>
                  </a:txBody>
                  <a:tcPr anchor="ctr"/>
                </a:tc>
                <a:tc>
                  <a:txBody>
                    <a:bodyPr/>
                    <a:lstStyle/>
                    <a:p>
                      <a:r>
                        <a:rPr lang="zh-TW" altLang="en-US" sz="2000" dirty="0">
                          <a:solidFill>
                            <a:srgbClr val="0070C0"/>
                          </a:solidFill>
                        </a:rPr>
                        <a:t>第</a:t>
                      </a:r>
                      <a:r>
                        <a:rPr lang="en-US" altLang="zh-TW" sz="2000" dirty="0">
                          <a:solidFill>
                            <a:srgbClr val="0070C0"/>
                          </a:solidFill>
                        </a:rPr>
                        <a:t>22</a:t>
                      </a:r>
                      <a:r>
                        <a:rPr lang="zh-TW" altLang="en-US" sz="2000" dirty="0">
                          <a:solidFill>
                            <a:srgbClr val="0070C0"/>
                          </a:solidFill>
                        </a:rPr>
                        <a:t>條第</a:t>
                      </a:r>
                      <a:r>
                        <a:rPr lang="en-US" altLang="zh-TW" sz="2000" dirty="0">
                          <a:solidFill>
                            <a:srgbClr val="0070C0"/>
                          </a:solidFill>
                        </a:rPr>
                        <a:t>1</a:t>
                      </a:r>
                      <a:r>
                        <a:rPr lang="zh-TW" altLang="en-US" sz="2000" dirty="0">
                          <a:solidFill>
                            <a:srgbClr val="0070C0"/>
                          </a:solidFill>
                        </a:rPr>
                        <a:t>項第</a:t>
                      </a:r>
                      <a:r>
                        <a:rPr lang="en-US" altLang="zh-TW" sz="2000" dirty="0">
                          <a:solidFill>
                            <a:srgbClr val="0070C0"/>
                          </a:solidFill>
                        </a:rPr>
                        <a:t>9</a:t>
                      </a:r>
                      <a:r>
                        <a:rPr lang="zh-TW" altLang="en-US" sz="2000" dirty="0">
                          <a:solidFill>
                            <a:srgbClr val="0070C0"/>
                          </a:solidFill>
                        </a:rPr>
                        <a:t>、</a:t>
                      </a:r>
                      <a:r>
                        <a:rPr lang="en-US" altLang="zh-TW" sz="2000" dirty="0">
                          <a:solidFill>
                            <a:srgbClr val="0070C0"/>
                          </a:solidFill>
                        </a:rPr>
                        <a:t>10</a:t>
                      </a:r>
                      <a:r>
                        <a:rPr lang="zh-TW" altLang="en-US" sz="2000" dirty="0">
                          <a:solidFill>
                            <a:srgbClr val="0070C0"/>
                          </a:solidFill>
                        </a:rPr>
                        <a:t>、</a:t>
                      </a:r>
                      <a:r>
                        <a:rPr lang="en-US" altLang="zh-TW" sz="2000" dirty="0">
                          <a:solidFill>
                            <a:srgbClr val="0070C0"/>
                          </a:solidFill>
                        </a:rPr>
                        <a:t>11</a:t>
                      </a:r>
                      <a:r>
                        <a:rPr lang="zh-TW" altLang="en-US" sz="2000" dirty="0">
                          <a:solidFill>
                            <a:srgbClr val="0070C0"/>
                          </a:solidFill>
                        </a:rPr>
                        <a:t>款</a:t>
                      </a:r>
                    </a:p>
                  </a:txBody>
                  <a:tcPr anchor="ctr"/>
                </a:tc>
                <a:tc vMerge="1">
                  <a:txBody>
                    <a:bodyPr/>
                    <a:lstStyle/>
                    <a:p>
                      <a:endParaRPr lang="zh-TW" altLang="en-US" sz="2000" dirty="0">
                        <a:solidFill>
                          <a:srgbClr val="0000FF"/>
                        </a:solidFill>
                      </a:endParaRPr>
                    </a:p>
                  </a:txBody>
                  <a:tcPr/>
                </a:tc>
                <a:tc>
                  <a:txBody>
                    <a:bodyPr/>
                    <a:lstStyle/>
                    <a:p>
                      <a:pPr algn="l"/>
                      <a:r>
                        <a:rPr lang="zh-TW" altLang="en-US" sz="2000" dirty="0">
                          <a:solidFill>
                            <a:srgbClr val="0000FF"/>
                          </a:solidFill>
                        </a:rPr>
                        <a:t>準用</a:t>
                      </a:r>
                      <a:r>
                        <a:rPr lang="zh-TW" altLang="en-US" sz="2000" u="sng" dirty="0">
                          <a:solidFill>
                            <a:srgbClr val="0000FF"/>
                          </a:solidFill>
                        </a:rPr>
                        <a:t>最有利標</a:t>
                      </a:r>
                    </a:p>
                  </a:txBody>
                  <a:tcPr anchor="ctr"/>
                </a:tc>
                <a:extLst>
                  <a:ext uri="{0D108BD9-81ED-4DB2-BD59-A6C34878D82A}">
                    <a16:rowId xmlns:a16="http://schemas.microsoft.com/office/drawing/2014/main" val="941090807"/>
                  </a:ext>
                </a:extLst>
              </a:tr>
              <a:tr h="843280">
                <a:tc vMerge="1">
                  <a:txBody>
                    <a:bodyPr/>
                    <a:lstStyle/>
                    <a:p>
                      <a:endParaRPr lang="zh-TW" altLang="en-US" dirty="0"/>
                    </a:p>
                  </a:txBody>
                  <a:tcPr/>
                </a:tc>
                <a:tc>
                  <a:txBody>
                    <a:bodyPr/>
                    <a:lstStyle/>
                    <a:p>
                      <a:endParaRPr lang="zh-TW" altLang="en-US" sz="2000" dirty="0">
                        <a:solidFill>
                          <a:srgbClr val="0000FF"/>
                        </a:solidFill>
                      </a:endParaRPr>
                    </a:p>
                  </a:txBody>
                  <a:tcPr/>
                </a:tc>
                <a:tc gridSpan="2">
                  <a:txBody>
                    <a:bodyPr/>
                    <a:lstStyle/>
                    <a:p>
                      <a:r>
                        <a:rPr lang="zh-TW" altLang="en-US" sz="2000" dirty="0">
                          <a:solidFill>
                            <a:schemeClr val="tx1">
                              <a:lumMod val="75000"/>
                            </a:schemeClr>
                          </a:solidFill>
                        </a:rPr>
                        <a:t>公開取得</a:t>
                      </a:r>
                      <a:r>
                        <a:rPr lang="en-US" altLang="zh-TW" sz="1500" dirty="0">
                          <a:solidFill>
                            <a:srgbClr val="FF0000"/>
                          </a:solidFill>
                        </a:rPr>
                        <a:t>(150</a:t>
                      </a:r>
                      <a:r>
                        <a:rPr lang="zh-TW" altLang="en-US" sz="1500" dirty="0">
                          <a:solidFill>
                            <a:srgbClr val="FF0000"/>
                          </a:solidFill>
                        </a:rPr>
                        <a:t>萬元以下</a:t>
                      </a:r>
                      <a:r>
                        <a:rPr lang="en-US" altLang="zh-TW" sz="1500" dirty="0">
                          <a:solidFill>
                            <a:srgbClr val="FF0000"/>
                          </a:solidFill>
                        </a:rPr>
                        <a:t>)</a:t>
                      </a:r>
                      <a:br>
                        <a:rPr lang="en-US" altLang="zh-TW" sz="2000" dirty="0">
                          <a:solidFill>
                            <a:srgbClr val="0070C0"/>
                          </a:solidFill>
                        </a:rPr>
                      </a:br>
                      <a:r>
                        <a:rPr lang="en-US" altLang="zh-TW" sz="1500" dirty="0">
                          <a:solidFill>
                            <a:srgbClr val="0070C0"/>
                          </a:solidFill>
                        </a:rPr>
                        <a:t>1.</a:t>
                      </a:r>
                      <a:r>
                        <a:rPr lang="zh-TW" altLang="en-US" sz="1500" dirty="0">
                          <a:solidFill>
                            <a:srgbClr val="0070C0"/>
                          </a:solidFill>
                        </a:rPr>
                        <a:t>訂有底價</a:t>
                      </a:r>
                      <a:r>
                        <a:rPr lang="en-US" altLang="zh-TW" sz="1500" dirty="0">
                          <a:solidFill>
                            <a:srgbClr val="0070C0"/>
                          </a:solidFill>
                        </a:rPr>
                        <a:t>(</a:t>
                      </a:r>
                      <a:r>
                        <a:rPr lang="zh-TW" altLang="en-US" sz="1500" dirty="0">
                          <a:solidFill>
                            <a:srgbClr val="0070C0"/>
                          </a:solidFill>
                        </a:rPr>
                        <a:t>最低標</a:t>
                      </a:r>
                      <a:r>
                        <a:rPr lang="en-US" altLang="zh-TW" sz="1500" dirty="0">
                          <a:solidFill>
                            <a:srgbClr val="0070C0"/>
                          </a:solidFill>
                        </a:rPr>
                        <a:t>)</a:t>
                      </a:r>
                      <a:br>
                        <a:rPr lang="en-US" altLang="zh-TW" sz="1500" dirty="0">
                          <a:solidFill>
                            <a:srgbClr val="0070C0"/>
                          </a:solidFill>
                        </a:rPr>
                      </a:br>
                      <a:r>
                        <a:rPr lang="en-US" altLang="zh-TW" sz="1500" dirty="0">
                          <a:solidFill>
                            <a:srgbClr val="0070C0"/>
                          </a:solidFill>
                        </a:rPr>
                        <a:t>2.</a:t>
                      </a:r>
                      <a:r>
                        <a:rPr lang="zh-TW" altLang="en-US" sz="1500" u="sng" dirty="0">
                          <a:solidFill>
                            <a:srgbClr val="0070C0"/>
                          </a:solidFill>
                        </a:rPr>
                        <a:t>得不訂底價</a:t>
                      </a:r>
                      <a:r>
                        <a:rPr lang="en-US" altLang="zh-TW" sz="1500" u="sng" dirty="0">
                          <a:solidFill>
                            <a:srgbClr val="0070C0"/>
                          </a:solidFill>
                        </a:rPr>
                        <a:t>(</a:t>
                      </a:r>
                      <a:r>
                        <a:rPr lang="zh-TW" altLang="en-US" sz="1500" u="sng" dirty="0">
                          <a:solidFill>
                            <a:srgbClr val="0070C0"/>
                          </a:solidFill>
                        </a:rPr>
                        <a:t>取最有利</a:t>
                      </a:r>
                      <a:r>
                        <a:rPr lang="en-US" altLang="zh-TW" sz="1500" u="sng" dirty="0">
                          <a:solidFill>
                            <a:srgbClr val="0070C0"/>
                          </a:solidFill>
                        </a:rPr>
                        <a:t>)</a:t>
                      </a:r>
                      <a:endParaRPr lang="zh-TW" altLang="en-US" sz="1500" u="sng" dirty="0">
                        <a:solidFill>
                          <a:srgbClr val="0070C0"/>
                        </a:solidFill>
                      </a:endParaRPr>
                    </a:p>
                  </a:txBody>
                  <a:tcPr anchor="ctr"/>
                </a:tc>
                <a:tc hMerge="1">
                  <a:txBody>
                    <a:bodyPr/>
                    <a:lstStyle/>
                    <a:p>
                      <a:endParaRPr lang="zh-TW" altLang="en-US" dirty="0"/>
                    </a:p>
                  </a:txBody>
                  <a:tcPr/>
                </a:tc>
                <a:tc>
                  <a:txBody>
                    <a:bodyPr/>
                    <a:lstStyle/>
                    <a:p>
                      <a:r>
                        <a:rPr lang="en-US" altLang="zh-TW" sz="2000" dirty="0">
                          <a:solidFill>
                            <a:srgbClr val="0070C0"/>
                          </a:solidFill>
                        </a:rPr>
                        <a:t>23</a:t>
                      </a:r>
                      <a:r>
                        <a:rPr lang="zh-TW" altLang="en-US" sz="2000" dirty="0">
                          <a:solidFill>
                            <a:srgbClr val="0070C0"/>
                          </a:solidFill>
                        </a:rPr>
                        <a:t>、</a:t>
                      </a:r>
                      <a:r>
                        <a:rPr lang="en-US" altLang="zh-TW" sz="2000" dirty="0">
                          <a:solidFill>
                            <a:srgbClr val="0070C0"/>
                          </a:solidFill>
                        </a:rPr>
                        <a:t>49</a:t>
                      </a:r>
                      <a:r>
                        <a:rPr lang="zh-TW" altLang="en-US" sz="2000" dirty="0">
                          <a:solidFill>
                            <a:srgbClr val="0070C0"/>
                          </a:solidFill>
                        </a:rPr>
                        <a:t>、</a:t>
                      </a:r>
                      <a:r>
                        <a:rPr lang="en-US" altLang="zh-TW" sz="2000" dirty="0">
                          <a:solidFill>
                            <a:srgbClr val="0070C0"/>
                          </a:solidFill>
                        </a:rPr>
                        <a:t>52</a:t>
                      </a:r>
                      <a:r>
                        <a:rPr lang="zh-TW" altLang="en-US" sz="2000" dirty="0">
                          <a:solidFill>
                            <a:srgbClr val="0070C0"/>
                          </a:solidFill>
                        </a:rPr>
                        <a:t>、</a:t>
                      </a:r>
                      <a:r>
                        <a:rPr lang="en-US" altLang="zh-TW" sz="2000" u="sng" dirty="0">
                          <a:solidFill>
                            <a:srgbClr val="0070C0"/>
                          </a:solidFill>
                        </a:rPr>
                        <a:t>47</a:t>
                      </a:r>
                      <a:endParaRPr lang="zh-TW" altLang="en-US" sz="2000" u="sng" dirty="0">
                        <a:solidFill>
                          <a:srgbClr val="0070C0"/>
                        </a:solidFill>
                      </a:endParaRPr>
                    </a:p>
                  </a:txBody>
                  <a:tcPr anchor="ctr"/>
                </a:tc>
                <a:tc vMerge="1">
                  <a:txBody>
                    <a:bodyPr/>
                    <a:lstStyle/>
                    <a:p>
                      <a:endParaRPr lang="zh-TW" altLang="en-US" sz="2000" dirty="0">
                        <a:solidFill>
                          <a:srgbClr val="0000FF"/>
                        </a:solidFill>
                      </a:endParaRPr>
                    </a:p>
                  </a:txBody>
                  <a:tcPr/>
                </a:tc>
                <a:tc>
                  <a:txBody>
                    <a:bodyPr/>
                    <a:lstStyle/>
                    <a:p>
                      <a:pPr algn="l"/>
                      <a:r>
                        <a:rPr lang="zh-TW" altLang="en-US" sz="2000" dirty="0">
                          <a:solidFill>
                            <a:srgbClr val="0000FF"/>
                          </a:solidFill>
                        </a:rPr>
                        <a:t>取</a:t>
                      </a:r>
                      <a:r>
                        <a:rPr lang="zh-TW" altLang="en-US" sz="2000" u="sng" dirty="0">
                          <a:solidFill>
                            <a:srgbClr val="0000FF"/>
                          </a:solidFill>
                        </a:rPr>
                        <a:t>最有利標精神</a:t>
                      </a:r>
                    </a:p>
                  </a:txBody>
                  <a:tcPr anchor="ctr"/>
                </a:tc>
                <a:extLst>
                  <a:ext uri="{0D108BD9-81ED-4DB2-BD59-A6C34878D82A}">
                    <a16:rowId xmlns:a16="http://schemas.microsoft.com/office/drawing/2014/main" val="2720597998"/>
                  </a:ext>
                </a:extLst>
              </a:tr>
            </a:tbl>
          </a:graphicData>
        </a:graphic>
      </p:graphicFrame>
      <p:grpSp>
        <p:nvGrpSpPr>
          <p:cNvPr id="9" name="群組 8">
            <a:extLst>
              <a:ext uri="{FF2B5EF4-FFF2-40B4-BE49-F238E27FC236}">
                <a16:creationId xmlns:a16="http://schemas.microsoft.com/office/drawing/2014/main" id="{663F8CA7-5E3B-429B-AE59-57E3683EB40B}"/>
              </a:ext>
            </a:extLst>
          </p:cNvPr>
          <p:cNvGrpSpPr/>
          <p:nvPr/>
        </p:nvGrpSpPr>
        <p:grpSpPr>
          <a:xfrm>
            <a:off x="5879977" y="2264810"/>
            <a:ext cx="3420380" cy="3958577"/>
            <a:chOff x="5987988" y="2420888"/>
            <a:chExt cx="3420380" cy="3958577"/>
          </a:xfrm>
        </p:grpSpPr>
        <p:sp>
          <p:nvSpPr>
            <p:cNvPr id="10" name="圓形: 空心 9">
              <a:extLst>
                <a:ext uri="{FF2B5EF4-FFF2-40B4-BE49-F238E27FC236}">
                  <a16:creationId xmlns:a16="http://schemas.microsoft.com/office/drawing/2014/main" id="{234D2264-C651-4429-8AEC-4343A1E953F3}"/>
                </a:ext>
              </a:extLst>
            </p:cNvPr>
            <p:cNvSpPr/>
            <p:nvPr/>
          </p:nvSpPr>
          <p:spPr>
            <a:xfrm>
              <a:off x="5987988" y="2420888"/>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1" name="圓形: 空心 10">
              <a:extLst>
                <a:ext uri="{FF2B5EF4-FFF2-40B4-BE49-F238E27FC236}">
                  <a16:creationId xmlns:a16="http://schemas.microsoft.com/office/drawing/2014/main" id="{945C9BD0-1E79-4926-80D5-3C87DADD8D00}"/>
                </a:ext>
              </a:extLst>
            </p:cNvPr>
            <p:cNvSpPr/>
            <p:nvPr/>
          </p:nvSpPr>
          <p:spPr>
            <a:xfrm>
              <a:off x="5987988" y="3024174"/>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2" name="圓形: 空心 11">
              <a:extLst>
                <a:ext uri="{FF2B5EF4-FFF2-40B4-BE49-F238E27FC236}">
                  <a16:creationId xmlns:a16="http://schemas.microsoft.com/office/drawing/2014/main" id="{3F39F51F-0698-4168-80BF-F4F1677A70BA}"/>
                </a:ext>
              </a:extLst>
            </p:cNvPr>
            <p:cNvSpPr/>
            <p:nvPr/>
          </p:nvSpPr>
          <p:spPr>
            <a:xfrm>
              <a:off x="5987988" y="3783102"/>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3" name="圓形: 空心 12">
              <a:extLst>
                <a:ext uri="{FF2B5EF4-FFF2-40B4-BE49-F238E27FC236}">
                  <a16:creationId xmlns:a16="http://schemas.microsoft.com/office/drawing/2014/main" id="{09D608CF-A9C6-46AF-8FD0-026951B903E4}"/>
                </a:ext>
              </a:extLst>
            </p:cNvPr>
            <p:cNvSpPr/>
            <p:nvPr/>
          </p:nvSpPr>
          <p:spPr>
            <a:xfrm>
              <a:off x="5987988" y="4434018"/>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4" name="圓形: 空心 13">
              <a:extLst>
                <a:ext uri="{FF2B5EF4-FFF2-40B4-BE49-F238E27FC236}">
                  <a16:creationId xmlns:a16="http://schemas.microsoft.com/office/drawing/2014/main" id="{77F9BB22-BAAB-449D-961D-2348BFEA8500}"/>
                </a:ext>
              </a:extLst>
            </p:cNvPr>
            <p:cNvSpPr/>
            <p:nvPr/>
          </p:nvSpPr>
          <p:spPr>
            <a:xfrm>
              <a:off x="5987988" y="5292296"/>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5" name="圓形: 空心 14">
              <a:extLst>
                <a:ext uri="{FF2B5EF4-FFF2-40B4-BE49-F238E27FC236}">
                  <a16:creationId xmlns:a16="http://schemas.microsoft.com/office/drawing/2014/main" id="{A53C33F5-39F5-4B99-88B2-8EF0EBF56D3C}"/>
                </a:ext>
              </a:extLst>
            </p:cNvPr>
            <p:cNvSpPr/>
            <p:nvPr/>
          </p:nvSpPr>
          <p:spPr>
            <a:xfrm>
              <a:off x="6000059" y="6150574"/>
              <a:ext cx="216024" cy="216024"/>
            </a:xfrm>
            <a:prstGeom prst="donut">
              <a:avLst/>
            </a:prstGeom>
            <a:solidFill>
              <a:schemeClr val="accent5">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6" name="圓形: 空心 15">
              <a:extLst>
                <a:ext uri="{FF2B5EF4-FFF2-40B4-BE49-F238E27FC236}">
                  <a16:creationId xmlns:a16="http://schemas.microsoft.com/office/drawing/2014/main" id="{C6040F05-DD9A-4433-9C4D-97C29D440BD8}"/>
                </a:ext>
              </a:extLst>
            </p:cNvPr>
            <p:cNvSpPr/>
            <p:nvPr/>
          </p:nvSpPr>
          <p:spPr>
            <a:xfrm>
              <a:off x="9192344" y="2420888"/>
              <a:ext cx="216024" cy="216024"/>
            </a:xfrm>
            <a:prstGeom prst="donu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7" name="圓形: 空心 16">
              <a:extLst>
                <a:ext uri="{FF2B5EF4-FFF2-40B4-BE49-F238E27FC236}">
                  <a16:creationId xmlns:a16="http://schemas.microsoft.com/office/drawing/2014/main" id="{B603031E-465F-4864-B643-0EAD6448FDA6}"/>
                </a:ext>
              </a:extLst>
            </p:cNvPr>
            <p:cNvSpPr/>
            <p:nvPr/>
          </p:nvSpPr>
          <p:spPr>
            <a:xfrm>
              <a:off x="9192344" y="3108009"/>
              <a:ext cx="216024" cy="216024"/>
            </a:xfrm>
            <a:prstGeom prst="donu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8" name="圓形: 空心 17">
              <a:extLst>
                <a:ext uri="{FF2B5EF4-FFF2-40B4-BE49-F238E27FC236}">
                  <a16:creationId xmlns:a16="http://schemas.microsoft.com/office/drawing/2014/main" id="{6AFADA83-9C32-4C9F-A3C8-B3C6E750CA8F}"/>
                </a:ext>
              </a:extLst>
            </p:cNvPr>
            <p:cNvSpPr/>
            <p:nvPr/>
          </p:nvSpPr>
          <p:spPr>
            <a:xfrm>
              <a:off x="9186160" y="4146187"/>
              <a:ext cx="216024" cy="216024"/>
            </a:xfrm>
            <a:prstGeom prst="donu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19" name="圓形: 空心 18">
              <a:extLst>
                <a:ext uri="{FF2B5EF4-FFF2-40B4-BE49-F238E27FC236}">
                  <a16:creationId xmlns:a16="http://schemas.microsoft.com/office/drawing/2014/main" id="{537C8E20-8324-4FB2-B290-12E7C14043EA}"/>
                </a:ext>
              </a:extLst>
            </p:cNvPr>
            <p:cNvSpPr/>
            <p:nvPr/>
          </p:nvSpPr>
          <p:spPr>
            <a:xfrm>
              <a:off x="9192344" y="5292296"/>
              <a:ext cx="216024" cy="216024"/>
            </a:xfrm>
            <a:prstGeom prst="donu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sp>
          <p:nvSpPr>
            <p:cNvPr id="20" name="圓形: 空心 19">
              <a:extLst>
                <a:ext uri="{FF2B5EF4-FFF2-40B4-BE49-F238E27FC236}">
                  <a16:creationId xmlns:a16="http://schemas.microsoft.com/office/drawing/2014/main" id="{40246AD9-F738-4609-B1B4-7606812CFC4F}"/>
                </a:ext>
              </a:extLst>
            </p:cNvPr>
            <p:cNvSpPr/>
            <p:nvPr/>
          </p:nvSpPr>
          <p:spPr>
            <a:xfrm>
              <a:off x="9192344" y="6163441"/>
              <a:ext cx="216024" cy="216024"/>
            </a:xfrm>
            <a:prstGeom prst="donu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chemeClr val="tx1"/>
                </a:solidFill>
              </a:endParaRPr>
            </a:p>
          </p:txBody>
        </p:sp>
        <p:cxnSp>
          <p:nvCxnSpPr>
            <p:cNvPr id="21" name="直線接點 20">
              <a:extLst>
                <a:ext uri="{FF2B5EF4-FFF2-40B4-BE49-F238E27FC236}">
                  <a16:creationId xmlns:a16="http://schemas.microsoft.com/office/drawing/2014/main" id="{919E7210-D8F3-47C2-B473-28EB3BD54862}"/>
                </a:ext>
              </a:extLst>
            </p:cNvPr>
            <p:cNvCxnSpPr>
              <a:cxnSpLocks/>
              <a:stCxn id="10" idx="6"/>
              <a:endCxn id="17" idx="2"/>
            </p:cNvCxnSpPr>
            <p:nvPr/>
          </p:nvCxnSpPr>
          <p:spPr>
            <a:xfrm>
              <a:off x="6204012" y="2528900"/>
              <a:ext cx="2988332" cy="687121"/>
            </a:xfrm>
            <a:prstGeom prst="line">
              <a:avLst/>
            </a:prstGeom>
            <a:ln w="31750"/>
          </p:spPr>
          <p:style>
            <a:lnRef idx="1">
              <a:schemeClr val="accent5"/>
            </a:lnRef>
            <a:fillRef idx="0">
              <a:schemeClr val="accent5"/>
            </a:fillRef>
            <a:effectRef idx="0">
              <a:schemeClr val="accent5"/>
            </a:effectRef>
            <a:fontRef idx="minor">
              <a:schemeClr val="tx1"/>
            </a:fontRef>
          </p:style>
        </p:cxnSp>
        <p:cxnSp>
          <p:nvCxnSpPr>
            <p:cNvPr id="23" name="直線接點 22">
              <a:extLst>
                <a:ext uri="{FF2B5EF4-FFF2-40B4-BE49-F238E27FC236}">
                  <a16:creationId xmlns:a16="http://schemas.microsoft.com/office/drawing/2014/main" id="{6826438A-7605-49E7-9B52-9A7F7BD7C721}"/>
                </a:ext>
              </a:extLst>
            </p:cNvPr>
            <p:cNvCxnSpPr>
              <a:cxnSpLocks/>
              <a:stCxn id="14" idx="6"/>
              <a:endCxn id="19" idx="2"/>
            </p:cNvCxnSpPr>
            <p:nvPr/>
          </p:nvCxnSpPr>
          <p:spPr>
            <a:xfrm>
              <a:off x="6204012" y="5400308"/>
              <a:ext cx="2988332" cy="0"/>
            </a:xfrm>
            <a:prstGeom prst="line">
              <a:avLst/>
            </a:prstGeom>
            <a:ln w="31750"/>
          </p:spPr>
          <p:style>
            <a:lnRef idx="1">
              <a:schemeClr val="accent3"/>
            </a:lnRef>
            <a:fillRef idx="0">
              <a:schemeClr val="accent3"/>
            </a:fillRef>
            <a:effectRef idx="0">
              <a:schemeClr val="accent3"/>
            </a:effectRef>
            <a:fontRef idx="minor">
              <a:schemeClr val="tx1"/>
            </a:fontRef>
          </p:style>
        </p:cxnSp>
        <p:cxnSp>
          <p:nvCxnSpPr>
            <p:cNvPr id="24" name="直線接點 23">
              <a:extLst>
                <a:ext uri="{FF2B5EF4-FFF2-40B4-BE49-F238E27FC236}">
                  <a16:creationId xmlns:a16="http://schemas.microsoft.com/office/drawing/2014/main" id="{C6226B15-1F67-437A-8B5F-70A5186A5E81}"/>
                </a:ext>
              </a:extLst>
            </p:cNvPr>
            <p:cNvCxnSpPr>
              <a:cxnSpLocks/>
              <a:stCxn id="15" idx="6"/>
              <a:endCxn id="20" idx="2"/>
            </p:cNvCxnSpPr>
            <p:nvPr/>
          </p:nvCxnSpPr>
          <p:spPr>
            <a:xfrm>
              <a:off x="6216083" y="6258586"/>
              <a:ext cx="2976261" cy="12867"/>
            </a:xfrm>
            <a:prstGeom prst="line">
              <a:avLst/>
            </a:prstGeom>
            <a:ln w="31750"/>
          </p:spPr>
          <p:style>
            <a:lnRef idx="1">
              <a:schemeClr val="dk1"/>
            </a:lnRef>
            <a:fillRef idx="0">
              <a:schemeClr val="dk1"/>
            </a:fillRef>
            <a:effectRef idx="0">
              <a:schemeClr val="dk1"/>
            </a:effectRef>
            <a:fontRef idx="minor">
              <a:schemeClr val="tx1"/>
            </a:fontRef>
          </p:style>
        </p:cxnSp>
      </p:grpSp>
      <p:cxnSp>
        <p:nvCxnSpPr>
          <p:cNvPr id="26" name="直線接點 25">
            <a:extLst>
              <a:ext uri="{FF2B5EF4-FFF2-40B4-BE49-F238E27FC236}">
                <a16:creationId xmlns:a16="http://schemas.microsoft.com/office/drawing/2014/main" id="{D437E332-1395-4FA0-95E0-E51AA65A9D61}"/>
              </a:ext>
            </a:extLst>
          </p:cNvPr>
          <p:cNvCxnSpPr>
            <a:cxnSpLocks/>
            <a:stCxn id="12" idx="6"/>
            <a:endCxn id="16" idx="3"/>
          </p:cNvCxnSpPr>
          <p:nvPr/>
        </p:nvCxnSpPr>
        <p:spPr>
          <a:xfrm flipV="1">
            <a:off x="6096000" y="2449198"/>
            <a:ext cx="3019968" cy="1285839"/>
          </a:xfrm>
          <a:prstGeom prst="line">
            <a:avLst/>
          </a:prstGeom>
          <a:ln w="31750"/>
        </p:spPr>
        <p:style>
          <a:lnRef idx="1">
            <a:schemeClr val="accent3"/>
          </a:lnRef>
          <a:fillRef idx="0">
            <a:schemeClr val="accent3"/>
          </a:fillRef>
          <a:effectRef idx="0">
            <a:schemeClr val="accent3"/>
          </a:effectRef>
          <a:fontRef idx="minor">
            <a:schemeClr val="tx1"/>
          </a:fontRef>
        </p:style>
      </p:cxnSp>
      <p:cxnSp>
        <p:nvCxnSpPr>
          <p:cNvPr id="27" name="直線接點 26">
            <a:extLst>
              <a:ext uri="{FF2B5EF4-FFF2-40B4-BE49-F238E27FC236}">
                <a16:creationId xmlns:a16="http://schemas.microsoft.com/office/drawing/2014/main" id="{3D5FAE1E-B5B1-4799-A11E-607293D86051}"/>
              </a:ext>
            </a:extLst>
          </p:cNvPr>
          <p:cNvCxnSpPr>
            <a:cxnSpLocks/>
            <a:stCxn id="13" idx="6"/>
            <a:endCxn id="16" idx="3"/>
          </p:cNvCxnSpPr>
          <p:nvPr/>
        </p:nvCxnSpPr>
        <p:spPr>
          <a:xfrm flipV="1">
            <a:off x="6096000" y="2449197"/>
            <a:ext cx="3019968" cy="1936755"/>
          </a:xfrm>
          <a:prstGeom prst="line">
            <a:avLst/>
          </a:prstGeom>
          <a:ln w="31750"/>
        </p:spPr>
        <p:style>
          <a:lnRef idx="1">
            <a:schemeClr val="accent3"/>
          </a:lnRef>
          <a:fillRef idx="0">
            <a:schemeClr val="accent3"/>
          </a:fillRef>
          <a:effectRef idx="0">
            <a:schemeClr val="accent3"/>
          </a:effectRef>
          <a:fontRef idx="minor">
            <a:schemeClr val="tx1"/>
          </a:fontRef>
        </p:style>
      </p:cxnSp>
      <p:cxnSp>
        <p:nvCxnSpPr>
          <p:cNvPr id="28" name="直線接點 27">
            <a:extLst>
              <a:ext uri="{FF2B5EF4-FFF2-40B4-BE49-F238E27FC236}">
                <a16:creationId xmlns:a16="http://schemas.microsoft.com/office/drawing/2014/main" id="{634ABE2F-1ACA-456E-AD48-A7B239D9FAD8}"/>
              </a:ext>
            </a:extLst>
          </p:cNvPr>
          <p:cNvCxnSpPr>
            <a:cxnSpLocks/>
            <a:stCxn id="15" idx="6"/>
            <a:endCxn id="16" idx="3"/>
          </p:cNvCxnSpPr>
          <p:nvPr/>
        </p:nvCxnSpPr>
        <p:spPr>
          <a:xfrm flipV="1">
            <a:off x="6108073" y="2449198"/>
            <a:ext cx="3007897" cy="3653311"/>
          </a:xfrm>
          <a:prstGeom prst="line">
            <a:avLst/>
          </a:prstGeom>
          <a:ln w="31750"/>
        </p:spPr>
        <p:style>
          <a:lnRef idx="1">
            <a:schemeClr val="dk1"/>
          </a:lnRef>
          <a:fillRef idx="0">
            <a:schemeClr val="dk1"/>
          </a:fillRef>
          <a:effectRef idx="0">
            <a:schemeClr val="dk1"/>
          </a:effectRef>
          <a:fontRef idx="minor">
            <a:schemeClr val="tx1"/>
          </a:fontRef>
        </p:style>
      </p:cxnSp>
      <p:cxnSp>
        <p:nvCxnSpPr>
          <p:cNvPr id="31" name="直線接點 30">
            <a:extLst>
              <a:ext uri="{FF2B5EF4-FFF2-40B4-BE49-F238E27FC236}">
                <a16:creationId xmlns:a16="http://schemas.microsoft.com/office/drawing/2014/main" id="{1FFE8BAA-202C-4471-AD19-6DAB83B4CD7B}"/>
              </a:ext>
            </a:extLst>
          </p:cNvPr>
          <p:cNvCxnSpPr>
            <a:cxnSpLocks/>
          </p:cNvCxnSpPr>
          <p:nvPr/>
        </p:nvCxnSpPr>
        <p:spPr>
          <a:xfrm>
            <a:off x="869490" y="5762828"/>
            <a:ext cx="545991" cy="816409"/>
          </a:xfrm>
          <a:prstGeom prst="line">
            <a:avLst/>
          </a:prstGeom>
        </p:spPr>
        <p:style>
          <a:lnRef idx="1">
            <a:schemeClr val="dk1"/>
          </a:lnRef>
          <a:fillRef idx="0">
            <a:schemeClr val="dk1"/>
          </a:fillRef>
          <a:effectRef idx="0">
            <a:schemeClr val="dk1"/>
          </a:effectRef>
          <a:fontRef idx="minor">
            <a:schemeClr val="tx1"/>
          </a:fontRef>
        </p:style>
      </p:cxnSp>
      <p:cxnSp>
        <p:nvCxnSpPr>
          <p:cNvPr id="29" name="直線接點 28">
            <a:extLst>
              <a:ext uri="{FF2B5EF4-FFF2-40B4-BE49-F238E27FC236}">
                <a16:creationId xmlns:a16="http://schemas.microsoft.com/office/drawing/2014/main" id="{00A4E6C0-702B-453A-AE42-9814CF7C1C65}"/>
              </a:ext>
            </a:extLst>
          </p:cNvPr>
          <p:cNvCxnSpPr>
            <a:cxnSpLocks/>
            <a:endCxn id="16" idx="3"/>
          </p:cNvCxnSpPr>
          <p:nvPr/>
        </p:nvCxnSpPr>
        <p:spPr>
          <a:xfrm>
            <a:off x="6085729" y="2371779"/>
            <a:ext cx="3030241" cy="77419"/>
          </a:xfrm>
          <a:prstGeom prst="line">
            <a:avLst/>
          </a:prstGeom>
          <a:ln w="31750"/>
        </p:spPr>
        <p:style>
          <a:lnRef idx="1">
            <a:schemeClr val="accent5"/>
          </a:lnRef>
          <a:fillRef idx="0">
            <a:schemeClr val="accent5"/>
          </a:fillRef>
          <a:effectRef idx="0">
            <a:schemeClr val="accent5"/>
          </a:effectRef>
          <a:fontRef idx="minor">
            <a:schemeClr val="tx1"/>
          </a:fontRef>
        </p:style>
      </p:cxnSp>
      <p:cxnSp>
        <p:nvCxnSpPr>
          <p:cNvPr id="30" name="直線接點 29">
            <a:extLst>
              <a:ext uri="{FF2B5EF4-FFF2-40B4-BE49-F238E27FC236}">
                <a16:creationId xmlns:a16="http://schemas.microsoft.com/office/drawing/2014/main" id="{B7E0BAF2-110D-46DB-B42F-9B2DF157549C}"/>
              </a:ext>
            </a:extLst>
          </p:cNvPr>
          <p:cNvCxnSpPr>
            <a:cxnSpLocks/>
            <a:stCxn id="10" idx="6"/>
            <a:endCxn id="18" idx="2"/>
          </p:cNvCxnSpPr>
          <p:nvPr/>
        </p:nvCxnSpPr>
        <p:spPr>
          <a:xfrm>
            <a:off x="6096001" y="2372821"/>
            <a:ext cx="2982148" cy="1725299"/>
          </a:xfrm>
          <a:prstGeom prst="line">
            <a:avLst/>
          </a:prstGeom>
          <a:ln w="31750"/>
        </p:spPr>
        <p:style>
          <a:lnRef idx="1">
            <a:schemeClr val="accent5"/>
          </a:lnRef>
          <a:fillRef idx="0">
            <a:schemeClr val="accent5"/>
          </a:fillRef>
          <a:effectRef idx="0">
            <a:schemeClr val="accent5"/>
          </a:effectRef>
          <a:fontRef idx="minor">
            <a:schemeClr val="tx1"/>
          </a:fontRef>
        </p:style>
      </p:cxnSp>
      <p:cxnSp>
        <p:nvCxnSpPr>
          <p:cNvPr id="36" name="直線接點 35">
            <a:extLst>
              <a:ext uri="{FF2B5EF4-FFF2-40B4-BE49-F238E27FC236}">
                <a16:creationId xmlns:a16="http://schemas.microsoft.com/office/drawing/2014/main" id="{C5D2AD52-6FEE-45B1-A050-205ADE1B4B2C}"/>
              </a:ext>
            </a:extLst>
          </p:cNvPr>
          <p:cNvCxnSpPr>
            <a:cxnSpLocks/>
            <a:stCxn id="11" idx="6"/>
            <a:endCxn id="16" idx="3"/>
          </p:cNvCxnSpPr>
          <p:nvPr/>
        </p:nvCxnSpPr>
        <p:spPr>
          <a:xfrm flipV="1">
            <a:off x="6096000" y="2449198"/>
            <a:ext cx="3019968" cy="526911"/>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38" name="直線接點 37">
            <a:extLst>
              <a:ext uri="{FF2B5EF4-FFF2-40B4-BE49-F238E27FC236}">
                <a16:creationId xmlns:a16="http://schemas.microsoft.com/office/drawing/2014/main" id="{BA715AD4-3960-411A-B042-E53DE6CAFE2E}"/>
              </a:ext>
            </a:extLst>
          </p:cNvPr>
          <p:cNvCxnSpPr>
            <a:cxnSpLocks/>
            <a:stCxn id="11" idx="6"/>
            <a:endCxn id="17" idx="2"/>
          </p:cNvCxnSpPr>
          <p:nvPr/>
        </p:nvCxnSpPr>
        <p:spPr>
          <a:xfrm>
            <a:off x="6096001" y="2976108"/>
            <a:ext cx="2988332" cy="83835"/>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直線接點 40">
            <a:extLst>
              <a:ext uri="{FF2B5EF4-FFF2-40B4-BE49-F238E27FC236}">
                <a16:creationId xmlns:a16="http://schemas.microsoft.com/office/drawing/2014/main" id="{02A4317C-4FAB-4431-BA65-20157C8968C3}"/>
              </a:ext>
            </a:extLst>
          </p:cNvPr>
          <p:cNvCxnSpPr>
            <a:cxnSpLocks/>
            <a:stCxn id="11" idx="6"/>
            <a:endCxn id="18" idx="2"/>
          </p:cNvCxnSpPr>
          <p:nvPr/>
        </p:nvCxnSpPr>
        <p:spPr>
          <a:xfrm>
            <a:off x="6096001" y="2976108"/>
            <a:ext cx="2982148" cy="1122013"/>
          </a:xfrm>
          <a:prstGeom prst="line">
            <a:avLst/>
          </a:prstGeom>
          <a:ln w="317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99860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CB7121C1-4D63-48C0-9E0A-5009A4BD503F}"/>
              </a:ext>
            </a:extLst>
          </p:cNvPr>
          <p:cNvSpPr txBox="1">
            <a:spLocks/>
          </p:cNvSpPr>
          <p:nvPr/>
        </p:nvSpPr>
        <p:spPr>
          <a:xfrm>
            <a:off x="739824" y="241301"/>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）及其工程子法</a:t>
            </a:r>
          </a:p>
        </p:txBody>
      </p:sp>
      <p:graphicFrame>
        <p:nvGraphicFramePr>
          <p:cNvPr id="5" name="表格 4">
            <a:extLst>
              <a:ext uri="{FF2B5EF4-FFF2-40B4-BE49-F238E27FC236}">
                <a16:creationId xmlns:a16="http://schemas.microsoft.com/office/drawing/2014/main" id="{047CE97C-65AE-48CC-9EDB-D63B1BF2278C}"/>
              </a:ext>
            </a:extLst>
          </p:cNvPr>
          <p:cNvGraphicFramePr>
            <a:graphicFrameLocks noGrp="1"/>
          </p:cNvGraphicFramePr>
          <p:nvPr>
            <p:extLst>
              <p:ext uri="{D42A27DB-BD31-4B8C-83A1-F6EECF244321}">
                <p14:modId xmlns:p14="http://schemas.microsoft.com/office/powerpoint/2010/main" val="3911281951"/>
              </p:ext>
            </p:extLst>
          </p:nvPr>
        </p:nvGraphicFramePr>
        <p:xfrm>
          <a:off x="609600" y="1196752"/>
          <a:ext cx="10972800" cy="5508000"/>
        </p:xfrm>
        <a:graphic>
          <a:graphicData uri="http://schemas.openxmlformats.org/drawingml/2006/table">
            <a:tbl>
              <a:tblPr firstRow="1" bandRow="1">
                <a:tableStyleId>{5940675A-B579-460E-94D1-54222C63F5DA}</a:tableStyleId>
              </a:tblPr>
              <a:tblGrid>
                <a:gridCol w="576064">
                  <a:extLst>
                    <a:ext uri="{9D8B030D-6E8A-4147-A177-3AD203B41FA5}">
                      <a16:colId xmlns:a16="http://schemas.microsoft.com/office/drawing/2014/main" val="145299188"/>
                    </a:ext>
                  </a:extLst>
                </a:gridCol>
                <a:gridCol w="1440160">
                  <a:extLst>
                    <a:ext uri="{9D8B030D-6E8A-4147-A177-3AD203B41FA5}">
                      <a16:colId xmlns:a16="http://schemas.microsoft.com/office/drawing/2014/main" val="537787789"/>
                    </a:ext>
                  </a:extLst>
                </a:gridCol>
                <a:gridCol w="3470176">
                  <a:extLst>
                    <a:ext uri="{9D8B030D-6E8A-4147-A177-3AD203B41FA5}">
                      <a16:colId xmlns:a16="http://schemas.microsoft.com/office/drawing/2014/main" val="2609237150"/>
                    </a:ext>
                  </a:extLst>
                </a:gridCol>
                <a:gridCol w="634280">
                  <a:extLst>
                    <a:ext uri="{9D8B030D-6E8A-4147-A177-3AD203B41FA5}">
                      <a16:colId xmlns:a16="http://schemas.microsoft.com/office/drawing/2014/main" val="2430608200"/>
                    </a:ext>
                  </a:extLst>
                </a:gridCol>
                <a:gridCol w="1656184">
                  <a:extLst>
                    <a:ext uri="{9D8B030D-6E8A-4147-A177-3AD203B41FA5}">
                      <a16:colId xmlns:a16="http://schemas.microsoft.com/office/drawing/2014/main" val="657430130"/>
                    </a:ext>
                  </a:extLst>
                </a:gridCol>
                <a:gridCol w="3195936">
                  <a:extLst>
                    <a:ext uri="{9D8B030D-6E8A-4147-A177-3AD203B41FA5}">
                      <a16:colId xmlns:a16="http://schemas.microsoft.com/office/drawing/2014/main" val="321045189"/>
                    </a:ext>
                  </a:extLst>
                </a:gridCol>
              </a:tblGrid>
              <a:tr h="324000">
                <a:tc>
                  <a:txBody>
                    <a:bodyPr/>
                    <a:lstStyle/>
                    <a:p>
                      <a:r>
                        <a:rPr lang="zh-TW" altLang="en-US" sz="1200" dirty="0">
                          <a:solidFill>
                            <a:srgbClr val="0070C0"/>
                          </a:solidFill>
                        </a:rPr>
                        <a:t>項次</a:t>
                      </a:r>
                    </a:p>
                  </a:txBody>
                  <a:tcPr anchor="ctr"/>
                </a:tc>
                <a:tc>
                  <a:txBody>
                    <a:bodyPr/>
                    <a:lstStyle/>
                    <a:p>
                      <a:r>
                        <a:rPr lang="zh-TW" altLang="en-US" sz="1200" dirty="0">
                          <a:solidFill>
                            <a:srgbClr val="0070C0"/>
                          </a:solidFill>
                        </a:rPr>
                        <a:t>條文</a:t>
                      </a:r>
                    </a:p>
                  </a:txBody>
                  <a:tcPr anchor="ctr"/>
                </a:tc>
                <a:tc>
                  <a:txBody>
                    <a:bodyPr/>
                    <a:lstStyle/>
                    <a:p>
                      <a:r>
                        <a:rPr lang="zh-TW" altLang="en-US" sz="1200" dirty="0">
                          <a:solidFill>
                            <a:srgbClr val="0070C0"/>
                          </a:solidFill>
                        </a:rPr>
                        <a:t>相關子法名稱</a:t>
                      </a:r>
                    </a:p>
                  </a:txBody>
                  <a:tcPr anchor="ctr"/>
                </a:tc>
                <a:tc>
                  <a:txBody>
                    <a:bodyPr/>
                    <a:lstStyle/>
                    <a:p>
                      <a:r>
                        <a:rPr lang="zh-TW" altLang="en-US" sz="1200" dirty="0">
                          <a:solidFill>
                            <a:srgbClr val="0070C0"/>
                          </a:solidFill>
                        </a:rPr>
                        <a:t>項次</a:t>
                      </a:r>
                    </a:p>
                  </a:txBody>
                  <a:tcPr anchor="ctr"/>
                </a:tc>
                <a:tc>
                  <a:txBody>
                    <a:bodyPr/>
                    <a:lstStyle/>
                    <a:p>
                      <a:r>
                        <a:rPr lang="zh-TW" altLang="en-US" sz="1200" dirty="0">
                          <a:solidFill>
                            <a:srgbClr val="0070C0"/>
                          </a:solidFill>
                        </a:rPr>
                        <a:t>條文</a:t>
                      </a:r>
                    </a:p>
                  </a:txBody>
                  <a:tcPr anchor="ctr"/>
                </a:tc>
                <a:tc>
                  <a:txBody>
                    <a:bodyPr/>
                    <a:lstStyle/>
                    <a:p>
                      <a:r>
                        <a:rPr lang="zh-TW" altLang="en-US" sz="1200" dirty="0">
                          <a:solidFill>
                            <a:srgbClr val="0070C0"/>
                          </a:solidFill>
                        </a:rPr>
                        <a:t>相關子法名稱</a:t>
                      </a:r>
                    </a:p>
                  </a:txBody>
                  <a:tcPr anchor="ctr"/>
                </a:tc>
                <a:extLst>
                  <a:ext uri="{0D108BD9-81ED-4DB2-BD59-A6C34878D82A}">
                    <a16:rowId xmlns:a16="http://schemas.microsoft.com/office/drawing/2014/main" val="2781667557"/>
                  </a:ext>
                </a:extLst>
              </a:tr>
              <a:tr h="324000">
                <a:tc>
                  <a:txBody>
                    <a:bodyPr/>
                    <a:lstStyle/>
                    <a:p>
                      <a:pPr algn="ctr"/>
                      <a:r>
                        <a:rPr lang="en-US" altLang="zh-TW" sz="1200" dirty="0">
                          <a:solidFill>
                            <a:srgbClr val="0070C0"/>
                          </a:solidFill>
                        </a:rPr>
                        <a:t>1</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11</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工程價格資料庫作業辦法</a:t>
                      </a:r>
                    </a:p>
                  </a:txBody>
                  <a:tcPr anchor="ctr"/>
                </a:tc>
                <a:tc>
                  <a:txBody>
                    <a:bodyPr/>
                    <a:lstStyle/>
                    <a:p>
                      <a:pPr algn="ctr"/>
                      <a:r>
                        <a:rPr lang="en-US" altLang="zh-TW" sz="1200" dirty="0">
                          <a:solidFill>
                            <a:srgbClr val="0070C0"/>
                          </a:solidFill>
                        </a:rPr>
                        <a:t>17</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70</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工程施工查核小組組織準則</a:t>
                      </a:r>
                    </a:p>
                  </a:txBody>
                  <a:tcPr anchor="ctr"/>
                </a:tc>
                <a:extLst>
                  <a:ext uri="{0D108BD9-81ED-4DB2-BD59-A6C34878D82A}">
                    <a16:rowId xmlns:a16="http://schemas.microsoft.com/office/drawing/2014/main" val="785075141"/>
                  </a:ext>
                </a:extLst>
              </a:tr>
              <a:tr h="324000">
                <a:tc>
                  <a:txBody>
                    <a:bodyPr/>
                    <a:lstStyle/>
                    <a:p>
                      <a:pPr algn="ctr"/>
                      <a:r>
                        <a:rPr lang="en-US" altLang="zh-TW" sz="1200" dirty="0">
                          <a:solidFill>
                            <a:srgbClr val="0070C0"/>
                          </a:solidFill>
                        </a:rPr>
                        <a:t>2</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11</a:t>
                      </a:r>
                      <a:r>
                        <a:rPr lang="zh-TW" altLang="en-US" sz="1200" dirty="0">
                          <a:solidFill>
                            <a:srgbClr val="0070C0"/>
                          </a:solidFill>
                        </a:rPr>
                        <a:t>條之</a:t>
                      </a:r>
                      <a:r>
                        <a:rPr lang="en-US" altLang="zh-TW" sz="1200" dirty="0">
                          <a:solidFill>
                            <a:srgbClr val="0070C0"/>
                          </a:solidFill>
                        </a:rPr>
                        <a:t>1</a:t>
                      </a:r>
                      <a:r>
                        <a:rPr lang="zh-TW" altLang="en-US" sz="1200" dirty="0">
                          <a:solidFill>
                            <a:srgbClr val="0070C0"/>
                          </a:solidFill>
                        </a:rPr>
                        <a:t>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機關採購工作及審查小組設置及作業辦法</a:t>
                      </a:r>
                    </a:p>
                  </a:txBody>
                  <a:tcPr anchor="ctr"/>
                </a:tc>
                <a:tc>
                  <a:txBody>
                    <a:bodyPr/>
                    <a:lstStyle/>
                    <a:p>
                      <a:pPr algn="ctr"/>
                      <a:r>
                        <a:rPr lang="en-US" altLang="zh-TW" sz="1200" dirty="0">
                          <a:solidFill>
                            <a:srgbClr val="0070C0"/>
                          </a:solidFill>
                        </a:rPr>
                        <a:t>18</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70</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工程施工查核小組作業辦法</a:t>
                      </a:r>
                    </a:p>
                  </a:txBody>
                  <a:tcPr anchor="ctr"/>
                </a:tc>
                <a:extLst>
                  <a:ext uri="{0D108BD9-81ED-4DB2-BD59-A6C34878D82A}">
                    <a16:rowId xmlns:a16="http://schemas.microsoft.com/office/drawing/2014/main" val="2553242958"/>
                  </a:ext>
                </a:extLst>
              </a:tr>
              <a:tr h="324000">
                <a:tc>
                  <a:txBody>
                    <a:bodyPr/>
                    <a:lstStyle/>
                    <a:p>
                      <a:pPr algn="ctr"/>
                      <a:r>
                        <a:rPr lang="en-US" altLang="zh-TW" sz="1200" dirty="0">
                          <a:solidFill>
                            <a:srgbClr val="0070C0"/>
                          </a:solidFill>
                        </a:rPr>
                        <a:t>3</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12</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查核金額</a:t>
                      </a:r>
                    </a:p>
                  </a:txBody>
                  <a:tcPr anchor="ctr"/>
                </a:tc>
                <a:tc>
                  <a:txBody>
                    <a:bodyPr/>
                    <a:lstStyle/>
                    <a:p>
                      <a:pPr algn="ctr"/>
                      <a:r>
                        <a:rPr lang="en-US" altLang="zh-TW" sz="1200" dirty="0">
                          <a:solidFill>
                            <a:srgbClr val="0070C0"/>
                          </a:solidFill>
                        </a:rPr>
                        <a:t>19</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80</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採購申訴審議收費辦法</a:t>
                      </a:r>
                    </a:p>
                  </a:txBody>
                  <a:tcPr anchor="ctr"/>
                </a:tc>
                <a:extLst>
                  <a:ext uri="{0D108BD9-81ED-4DB2-BD59-A6C34878D82A}">
                    <a16:rowId xmlns:a16="http://schemas.microsoft.com/office/drawing/2014/main" val="644906040"/>
                  </a:ext>
                </a:extLst>
              </a:tr>
              <a:tr h="324000">
                <a:tc>
                  <a:txBody>
                    <a:bodyPr/>
                    <a:lstStyle/>
                    <a:p>
                      <a:pPr algn="ctr"/>
                      <a:r>
                        <a:rPr lang="en-US" altLang="zh-TW" sz="1200" dirty="0">
                          <a:solidFill>
                            <a:srgbClr val="0070C0"/>
                          </a:solidFill>
                        </a:rPr>
                        <a:t>4</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13</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中央機關未達公告金額採購監辦辦法</a:t>
                      </a:r>
                    </a:p>
                  </a:txBody>
                  <a:tcPr anchor="ctr"/>
                </a:tc>
                <a:tc>
                  <a:txBody>
                    <a:bodyPr/>
                    <a:lstStyle/>
                    <a:p>
                      <a:pPr algn="ctr"/>
                      <a:r>
                        <a:rPr lang="en-US" altLang="zh-TW" sz="1200" dirty="0">
                          <a:solidFill>
                            <a:srgbClr val="0070C0"/>
                          </a:solidFill>
                        </a:rPr>
                        <a:t>20</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80</a:t>
                      </a:r>
                      <a:r>
                        <a:rPr lang="zh-TW" altLang="en-US" sz="1200" dirty="0">
                          <a:solidFill>
                            <a:srgbClr val="0070C0"/>
                          </a:solidFill>
                        </a:rPr>
                        <a:t>條第</a:t>
                      </a:r>
                      <a:r>
                        <a:rPr lang="en-US" altLang="zh-TW" sz="1200" dirty="0">
                          <a:solidFill>
                            <a:srgbClr val="0070C0"/>
                          </a:solidFill>
                        </a:rPr>
                        <a:t>5</a:t>
                      </a:r>
                      <a:r>
                        <a:rPr lang="zh-TW" altLang="en-US" sz="1200" dirty="0">
                          <a:solidFill>
                            <a:srgbClr val="0070C0"/>
                          </a:solidFill>
                        </a:rPr>
                        <a:t>項</a:t>
                      </a:r>
                    </a:p>
                  </a:txBody>
                  <a:tcPr anchor="ctr"/>
                </a:tc>
                <a:tc>
                  <a:txBody>
                    <a:bodyPr/>
                    <a:lstStyle/>
                    <a:p>
                      <a:r>
                        <a:rPr lang="zh-TW" altLang="en-US" sz="1200" dirty="0">
                          <a:solidFill>
                            <a:srgbClr val="0070C0"/>
                          </a:solidFill>
                        </a:rPr>
                        <a:t>採購申訴審議規則</a:t>
                      </a:r>
                    </a:p>
                  </a:txBody>
                  <a:tcPr anchor="ctr"/>
                </a:tc>
                <a:extLst>
                  <a:ext uri="{0D108BD9-81ED-4DB2-BD59-A6C34878D82A}">
                    <a16:rowId xmlns:a16="http://schemas.microsoft.com/office/drawing/2014/main" val="1706120242"/>
                  </a:ext>
                </a:extLst>
              </a:tr>
              <a:tr h="324000">
                <a:tc>
                  <a:txBody>
                    <a:bodyPr/>
                    <a:lstStyle/>
                    <a:p>
                      <a:pPr algn="ctr"/>
                      <a:r>
                        <a:rPr lang="en-US" altLang="zh-TW" sz="1200" dirty="0">
                          <a:solidFill>
                            <a:srgbClr val="0070C0"/>
                          </a:solidFill>
                        </a:rPr>
                        <a:t>5</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13</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公告金額</a:t>
                      </a:r>
                    </a:p>
                  </a:txBody>
                  <a:tcPr anchor="ctr"/>
                </a:tc>
                <a:tc>
                  <a:txBody>
                    <a:bodyPr/>
                    <a:lstStyle/>
                    <a:p>
                      <a:pPr algn="ctr"/>
                      <a:r>
                        <a:rPr lang="en-US" altLang="zh-TW" sz="1200" dirty="0">
                          <a:solidFill>
                            <a:srgbClr val="0070C0"/>
                          </a:solidFill>
                        </a:rPr>
                        <a:t>21</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85</a:t>
                      </a:r>
                      <a:r>
                        <a:rPr lang="zh-TW" altLang="en-US" sz="1200" dirty="0">
                          <a:solidFill>
                            <a:srgbClr val="0070C0"/>
                          </a:solidFill>
                        </a:rPr>
                        <a:t>條之</a:t>
                      </a:r>
                      <a:r>
                        <a:rPr lang="en-US" altLang="zh-TW" sz="1200" dirty="0">
                          <a:solidFill>
                            <a:srgbClr val="0070C0"/>
                          </a:solidFill>
                        </a:rPr>
                        <a:t>1</a:t>
                      </a:r>
                      <a:r>
                        <a:rPr lang="zh-TW" altLang="en-US" sz="1200" dirty="0">
                          <a:solidFill>
                            <a:srgbClr val="0070C0"/>
                          </a:solidFill>
                        </a:rPr>
                        <a:t>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採購履約爭議調解規則</a:t>
                      </a:r>
                    </a:p>
                  </a:txBody>
                  <a:tcPr anchor="ctr"/>
                </a:tc>
                <a:extLst>
                  <a:ext uri="{0D108BD9-81ED-4DB2-BD59-A6C34878D82A}">
                    <a16:rowId xmlns:a16="http://schemas.microsoft.com/office/drawing/2014/main" val="793989059"/>
                  </a:ext>
                </a:extLst>
              </a:tr>
              <a:tr h="324000">
                <a:tc>
                  <a:txBody>
                    <a:bodyPr/>
                    <a:lstStyle/>
                    <a:p>
                      <a:pPr algn="ctr"/>
                      <a:r>
                        <a:rPr lang="en-US" altLang="zh-TW" sz="1200" dirty="0">
                          <a:solidFill>
                            <a:srgbClr val="0070C0"/>
                          </a:solidFill>
                        </a:rPr>
                        <a:t>6</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13</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機關主會計及有關單位會同監辦採購辦法</a:t>
                      </a:r>
                    </a:p>
                  </a:txBody>
                  <a:tcPr anchor="ctr"/>
                </a:tc>
                <a:tc>
                  <a:txBody>
                    <a:bodyPr/>
                    <a:lstStyle/>
                    <a:p>
                      <a:pPr algn="ctr"/>
                      <a:r>
                        <a:rPr lang="en-US" altLang="zh-TW" sz="1200" dirty="0">
                          <a:solidFill>
                            <a:srgbClr val="0070C0"/>
                          </a:solidFill>
                        </a:rPr>
                        <a:t>22</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85</a:t>
                      </a:r>
                      <a:r>
                        <a:rPr lang="zh-TW" altLang="en-US" sz="1200" dirty="0">
                          <a:solidFill>
                            <a:srgbClr val="0070C0"/>
                          </a:solidFill>
                        </a:rPr>
                        <a:t>條之</a:t>
                      </a:r>
                      <a:r>
                        <a:rPr lang="en-US" altLang="zh-TW" sz="1200" dirty="0">
                          <a:solidFill>
                            <a:srgbClr val="0070C0"/>
                          </a:solidFill>
                        </a:rPr>
                        <a:t>2</a:t>
                      </a:r>
                      <a:endParaRPr lang="zh-TW" altLang="en-US" sz="1200" dirty="0">
                        <a:solidFill>
                          <a:srgbClr val="0070C0"/>
                        </a:solidFill>
                      </a:endParaRPr>
                    </a:p>
                  </a:txBody>
                  <a:tcPr anchor="ctr"/>
                </a:tc>
                <a:tc>
                  <a:txBody>
                    <a:bodyPr/>
                    <a:lstStyle/>
                    <a:p>
                      <a:r>
                        <a:rPr lang="zh-TW" altLang="en-US" sz="1200" dirty="0">
                          <a:solidFill>
                            <a:srgbClr val="0070C0"/>
                          </a:solidFill>
                        </a:rPr>
                        <a:t>採購履約爭議調解收費辦法</a:t>
                      </a:r>
                    </a:p>
                  </a:txBody>
                  <a:tcPr anchor="ctr"/>
                </a:tc>
                <a:extLst>
                  <a:ext uri="{0D108BD9-81ED-4DB2-BD59-A6C34878D82A}">
                    <a16:rowId xmlns:a16="http://schemas.microsoft.com/office/drawing/2014/main" val="1441471066"/>
                  </a:ext>
                </a:extLst>
              </a:tr>
              <a:tr h="324000">
                <a:tc>
                  <a:txBody>
                    <a:bodyPr/>
                    <a:lstStyle/>
                    <a:p>
                      <a:pPr algn="ctr"/>
                      <a:r>
                        <a:rPr lang="en-US" altLang="zh-TW" sz="1200" dirty="0">
                          <a:solidFill>
                            <a:srgbClr val="0070C0"/>
                          </a:solidFill>
                        </a:rPr>
                        <a:t>7</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23</a:t>
                      </a:r>
                      <a:r>
                        <a:rPr lang="zh-TW" altLang="en-US" sz="1200" dirty="0">
                          <a:solidFill>
                            <a:srgbClr val="0070C0"/>
                          </a:solidFill>
                        </a:rPr>
                        <a:t>條</a:t>
                      </a:r>
                    </a:p>
                  </a:txBody>
                  <a:tcPr anchor="ctr"/>
                </a:tc>
                <a:tc>
                  <a:txBody>
                    <a:bodyPr/>
                    <a:lstStyle/>
                    <a:p>
                      <a:r>
                        <a:rPr lang="zh-TW" altLang="en-US" sz="1200" dirty="0">
                          <a:solidFill>
                            <a:srgbClr val="0070C0"/>
                          </a:solidFill>
                        </a:rPr>
                        <a:t>中央機關未達公告金額採購招標辦法</a:t>
                      </a:r>
                    </a:p>
                  </a:txBody>
                  <a:tcPr anchor="ctr"/>
                </a:tc>
                <a:tc>
                  <a:txBody>
                    <a:bodyPr/>
                    <a:lstStyle/>
                    <a:p>
                      <a:pPr algn="ctr"/>
                      <a:r>
                        <a:rPr lang="en-US" altLang="zh-TW" sz="1200" dirty="0">
                          <a:solidFill>
                            <a:srgbClr val="0070C0"/>
                          </a:solidFill>
                        </a:rPr>
                        <a:t>23</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86</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採購申訴審議委員會組織準則</a:t>
                      </a:r>
                    </a:p>
                  </a:txBody>
                  <a:tcPr anchor="ctr"/>
                </a:tc>
                <a:extLst>
                  <a:ext uri="{0D108BD9-81ED-4DB2-BD59-A6C34878D82A}">
                    <a16:rowId xmlns:a16="http://schemas.microsoft.com/office/drawing/2014/main" val="1923031518"/>
                  </a:ext>
                </a:extLst>
              </a:tr>
              <a:tr h="324000">
                <a:tc>
                  <a:txBody>
                    <a:bodyPr/>
                    <a:lstStyle/>
                    <a:p>
                      <a:pPr algn="ctr"/>
                      <a:r>
                        <a:rPr lang="en-US" altLang="zh-TW" sz="1200" dirty="0">
                          <a:solidFill>
                            <a:srgbClr val="0070C0"/>
                          </a:solidFill>
                        </a:rPr>
                        <a:t>8</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24</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統包實施辦法</a:t>
                      </a:r>
                    </a:p>
                  </a:txBody>
                  <a:tcPr anchor="ctr"/>
                </a:tc>
                <a:tc>
                  <a:txBody>
                    <a:bodyPr/>
                    <a:lstStyle/>
                    <a:p>
                      <a:pPr algn="ctr"/>
                      <a:r>
                        <a:rPr lang="en-US" altLang="zh-TW" sz="1200" dirty="0">
                          <a:solidFill>
                            <a:srgbClr val="0070C0"/>
                          </a:solidFill>
                        </a:rPr>
                        <a:t>24</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93</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共同供應契約實施辦法</a:t>
                      </a:r>
                    </a:p>
                  </a:txBody>
                  <a:tcPr anchor="ctr"/>
                </a:tc>
                <a:extLst>
                  <a:ext uri="{0D108BD9-81ED-4DB2-BD59-A6C34878D82A}">
                    <a16:rowId xmlns:a16="http://schemas.microsoft.com/office/drawing/2014/main" val="1877307303"/>
                  </a:ext>
                </a:extLst>
              </a:tr>
              <a:tr h="324000">
                <a:tc>
                  <a:txBody>
                    <a:bodyPr/>
                    <a:lstStyle/>
                    <a:p>
                      <a:pPr algn="ctr"/>
                      <a:r>
                        <a:rPr lang="en-US" altLang="zh-TW" sz="1200" dirty="0">
                          <a:solidFill>
                            <a:srgbClr val="0070C0"/>
                          </a:solidFill>
                        </a:rPr>
                        <a:t>9</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25</a:t>
                      </a:r>
                      <a:r>
                        <a:rPr lang="zh-TW" altLang="en-US" sz="1200" dirty="0">
                          <a:solidFill>
                            <a:srgbClr val="0070C0"/>
                          </a:solidFill>
                        </a:rPr>
                        <a:t>條第</a:t>
                      </a:r>
                      <a:r>
                        <a:rPr lang="en-US" altLang="zh-TW" sz="1200" dirty="0">
                          <a:solidFill>
                            <a:srgbClr val="0070C0"/>
                          </a:solidFill>
                        </a:rPr>
                        <a:t>6</a:t>
                      </a:r>
                      <a:r>
                        <a:rPr lang="zh-TW" altLang="en-US" sz="1200" dirty="0">
                          <a:solidFill>
                            <a:srgbClr val="0070C0"/>
                          </a:solidFill>
                        </a:rPr>
                        <a:t>項</a:t>
                      </a:r>
                    </a:p>
                  </a:txBody>
                  <a:tcPr anchor="ctr"/>
                </a:tc>
                <a:tc>
                  <a:txBody>
                    <a:bodyPr/>
                    <a:lstStyle/>
                    <a:p>
                      <a:r>
                        <a:rPr lang="zh-TW" altLang="en-US" sz="1200" dirty="0">
                          <a:solidFill>
                            <a:srgbClr val="0070C0"/>
                          </a:solidFill>
                        </a:rPr>
                        <a:t>共同投標辦法</a:t>
                      </a:r>
                    </a:p>
                  </a:txBody>
                  <a:tcPr anchor="ctr"/>
                </a:tc>
                <a:tc>
                  <a:txBody>
                    <a:bodyPr/>
                    <a:lstStyle/>
                    <a:p>
                      <a:pPr algn="ctr"/>
                      <a:r>
                        <a:rPr lang="en-US" altLang="zh-TW" sz="1200" dirty="0">
                          <a:solidFill>
                            <a:srgbClr val="0070C0"/>
                          </a:solidFill>
                        </a:rPr>
                        <a:t>25</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93</a:t>
                      </a:r>
                      <a:r>
                        <a:rPr lang="zh-TW" altLang="en-US" sz="1200" dirty="0">
                          <a:solidFill>
                            <a:srgbClr val="0070C0"/>
                          </a:solidFill>
                        </a:rPr>
                        <a:t>條之</a:t>
                      </a:r>
                      <a:r>
                        <a:rPr lang="en-US" altLang="zh-TW" sz="1200" dirty="0">
                          <a:solidFill>
                            <a:srgbClr val="0070C0"/>
                          </a:solidFill>
                        </a:rPr>
                        <a:t>1</a:t>
                      </a:r>
                      <a:r>
                        <a:rPr lang="zh-TW" altLang="en-US" sz="1200" dirty="0">
                          <a:solidFill>
                            <a:srgbClr val="0070C0"/>
                          </a:solidFill>
                        </a:rPr>
                        <a:t>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電子採購作業辦法</a:t>
                      </a:r>
                    </a:p>
                  </a:txBody>
                  <a:tcPr anchor="ctr"/>
                </a:tc>
                <a:extLst>
                  <a:ext uri="{0D108BD9-81ED-4DB2-BD59-A6C34878D82A}">
                    <a16:rowId xmlns:a16="http://schemas.microsoft.com/office/drawing/2014/main" val="1832469126"/>
                  </a:ext>
                </a:extLst>
              </a:tr>
              <a:tr h="324000">
                <a:tc>
                  <a:txBody>
                    <a:bodyPr/>
                    <a:lstStyle/>
                    <a:p>
                      <a:pPr algn="ctr"/>
                      <a:r>
                        <a:rPr lang="en-US" altLang="zh-TW" sz="1200" dirty="0">
                          <a:solidFill>
                            <a:srgbClr val="0070C0"/>
                          </a:solidFill>
                        </a:rPr>
                        <a:t>10</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28</a:t>
                      </a:r>
                      <a:r>
                        <a:rPr lang="zh-TW" altLang="en-US" sz="1200" dirty="0">
                          <a:solidFill>
                            <a:srgbClr val="0070C0"/>
                          </a:solidFill>
                        </a:rPr>
                        <a:t>條</a:t>
                      </a:r>
                    </a:p>
                  </a:txBody>
                  <a:tcPr anchor="ctr"/>
                </a:tc>
                <a:tc>
                  <a:txBody>
                    <a:bodyPr/>
                    <a:lstStyle/>
                    <a:p>
                      <a:r>
                        <a:rPr lang="zh-TW" altLang="en-US" sz="1200" dirty="0">
                          <a:solidFill>
                            <a:srgbClr val="0070C0"/>
                          </a:solidFill>
                        </a:rPr>
                        <a:t>招標期限標準</a:t>
                      </a:r>
                    </a:p>
                  </a:txBody>
                  <a:tcPr anchor="ctr"/>
                </a:tc>
                <a:tc>
                  <a:txBody>
                    <a:bodyPr/>
                    <a:lstStyle/>
                    <a:p>
                      <a:pPr algn="ctr"/>
                      <a:r>
                        <a:rPr lang="en-US" altLang="zh-TW" sz="1200" dirty="0">
                          <a:solidFill>
                            <a:srgbClr val="0070C0"/>
                          </a:solidFill>
                        </a:rPr>
                        <a:t>26</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94</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採購評選委員會組織準則</a:t>
                      </a:r>
                    </a:p>
                  </a:txBody>
                  <a:tcPr anchor="ctr"/>
                </a:tc>
                <a:extLst>
                  <a:ext uri="{0D108BD9-81ED-4DB2-BD59-A6C34878D82A}">
                    <a16:rowId xmlns:a16="http://schemas.microsoft.com/office/drawing/2014/main" val="3542809826"/>
                  </a:ext>
                </a:extLst>
              </a:tr>
              <a:tr h="324000">
                <a:tc>
                  <a:txBody>
                    <a:bodyPr/>
                    <a:lstStyle/>
                    <a:p>
                      <a:pPr algn="ctr"/>
                      <a:r>
                        <a:rPr lang="en-US" altLang="zh-TW" sz="1200" dirty="0">
                          <a:solidFill>
                            <a:srgbClr val="0070C0"/>
                          </a:solidFill>
                        </a:rPr>
                        <a:t>11</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30</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押標金保證金暨其他擔保作業辦法</a:t>
                      </a:r>
                    </a:p>
                  </a:txBody>
                  <a:tcPr anchor="ctr"/>
                </a:tc>
                <a:tc>
                  <a:txBody>
                    <a:bodyPr/>
                    <a:lstStyle/>
                    <a:p>
                      <a:pPr algn="ctr"/>
                      <a:r>
                        <a:rPr lang="en-US" altLang="zh-TW" sz="1200" dirty="0">
                          <a:solidFill>
                            <a:srgbClr val="0070C0"/>
                          </a:solidFill>
                        </a:rPr>
                        <a:t>27</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94</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採購評選委員會審議規則</a:t>
                      </a:r>
                    </a:p>
                  </a:txBody>
                  <a:tcPr anchor="ctr"/>
                </a:tc>
                <a:extLst>
                  <a:ext uri="{0D108BD9-81ED-4DB2-BD59-A6C34878D82A}">
                    <a16:rowId xmlns:a16="http://schemas.microsoft.com/office/drawing/2014/main" val="2388483015"/>
                  </a:ext>
                </a:extLst>
              </a:tr>
              <a:tr h="324000">
                <a:tc>
                  <a:txBody>
                    <a:bodyPr/>
                    <a:lstStyle/>
                    <a:p>
                      <a:pPr algn="ctr"/>
                      <a:r>
                        <a:rPr lang="en-US" altLang="zh-TW" sz="1200" dirty="0">
                          <a:solidFill>
                            <a:srgbClr val="0070C0"/>
                          </a:solidFill>
                        </a:rPr>
                        <a:t>12</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35</a:t>
                      </a:r>
                      <a:r>
                        <a:rPr lang="zh-TW" altLang="en-US" sz="1200" dirty="0">
                          <a:solidFill>
                            <a:srgbClr val="0070C0"/>
                          </a:solidFill>
                        </a:rPr>
                        <a:t>條</a:t>
                      </a:r>
                    </a:p>
                  </a:txBody>
                  <a:tcPr anchor="ctr"/>
                </a:tc>
                <a:tc>
                  <a:txBody>
                    <a:bodyPr/>
                    <a:lstStyle/>
                    <a:p>
                      <a:r>
                        <a:rPr lang="zh-TW" altLang="en-US" sz="1200" dirty="0">
                          <a:solidFill>
                            <a:srgbClr val="0070C0"/>
                          </a:solidFill>
                        </a:rPr>
                        <a:t>替代方案實施辦法</a:t>
                      </a:r>
                    </a:p>
                  </a:txBody>
                  <a:tcPr anchor="ctr"/>
                </a:tc>
                <a:tc>
                  <a:txBody>
                    <a:bodyPr/>
                    <a:lstStyle/>
                    <a:p>
                      <a:pPr algn="ctr"/>
                      <a:r>
                        <a:rPr lang="en-US" altLang="zh-TW" sz="1200" dirty="0">
                          <a:solidFill>
                            <a:srgbClr val="0070C0"/>
                          </a:solidFill>
                        </a:rPr>
                        <a:t>28</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96</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機關優先採購環境保護產品辦法</a:t>
                      </a:r>
                    </a:p>
                  </a:txBody>
                  <a:tcPr anchor="ctr"/>
                </a:tc>
                <a:extLst>
                  <a:ext uri="{0D108BD9-81ED-4DB2-BD59-A6C34878D82A}">
                    <a16:rowId xmlns:a16="http://schemas.microsoft.com/office/drawing/2014/main" val="2501939822"/>
                  </a:ext>
                </a:extLst>
              </a:tr>
              <a:tr h="324000">
                <a:tc>
                  <a:txBody>
                    <a:bodyPr/>
                    <a:lstStyle/>
                    <a:p>
                      <a:pPr algn="ctr"/>
                      <a:r>
                        <a:rPr lang="en-US" altLang="zh-TW" sz="1200" dirty="0">
                          <a:solidFill>
                            <a:srgbClr val="0070C0"/>
                          </a:solidFill>
                        </a:rPr>
                        <a:t>13</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36</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投標廠商資格與特殊或巨額採購認定標準</a:t>
                      </a:r>
                    </a:p>
                  </a:txBody>
                  <a:tcPr anchor="ctr"/>
                </a:tc>
                <a:tc>
                  <a:txBody>
                    <a:bodyPr/>
                    <a:lstStyle/>
                    <a:p>
                      <a:pPr algn="ctr"/>
                      <a:r>
                        <a:rPr lang="en-US" altLang="zh-TW" sz="1200" dirty="0">
                          <a:solidFill>
                            <a:srgbClr val="0070C0"/>
                          </a:solidFill>
                        </a:rPr>
                        <a:t>29</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105</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特別採購招標決標處理辦法</a:t>
                      </a:r>
                    </a:p>
                  </a:txBody>
                  <a:tcPr anchor="ctr"/>
                </a:tc>
                <a:extLst>
                  <a:ext uri="{0D108BD9-81ED-4DB2-BD59-A6C34878D82A}">
                    <a16:rowId xmlns:a16="http://schemas.microsoft.com/office/drawing/2014/main" val="761468925"/>
                  </a:ext>
                </a:extLst>
              </a:tr>
              <a:tr h="324000">
                <a:tc>
                  <a:txBody>
                    <a:bodyPr/>
                    <a:lstStyle/>
                    <a:p>
                      <a:pPr algn="ctr"/>
                      <a:r>
                        <a:rPr lang="en-US" altLang="zh-TW" sz="1200" dirty="0">
                          <a:solidFill>
                            <a:srgbClr val="0070C0"/>
                          </a:solidFill>
                        </a:rPr>
                        <a:t>14</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47</a:t>
                      </a:r>
                      <a:r>
                        <a:rPr lang="zh-TW" altLang="en-US" sz="1200" dirty="0">
                          <a:solidFill>
                            <a:srgbClr val="0070C0"/>
                          </a:solidFill>
                        </a:rPr>
                        <a:t>條第</a:t>
                      </a:r>
                      <a:r>
                        <a:rPr lang="en-US" altLang="zh-TW" sz="1200" dirty="0">
                          <a:solidFill>
                            <a:srgbClr val="0070C0"/>
                          </a:solidFill>
                        </a:rPr>
                        <a:t>3</a:t>
                      </a:r>
                      <a:r>
                        <a:rPr lang="zh-TW" altLang="en-US" sz="1200" dirty="0">
                          <a:solidFill>
                            <a:srgbClr val="0070C0"/>
                          </a:solidFill>
                        </a:rPr>
                        <a:t>項</a:t>
                      </a:r>
                    </a:p>
                  </a:txBody>
                  <a:tcPr anchor="ctr"/>
                </a:tc>
                <a:tc>
                  <a:txBody>
                    <a:bodyPr/>
                    <a:lstStyle/>
                    <a:p>
                      <a:r>
                        <a:rPr lang="zh-TW" altLang="en-US" sz="1200" dirty="0">
                          <a:solidFill>
                            <a:srgbClr val="0070C0"/>
                          </a:solidFill>
                        </a:rPr>
                        <a:t>中央機關小額採購</a:t>
                      </a:r>
                    </a:p>
                  </a:txBody>
                  <a:tcPr anchor="ctr"/>
                </a:tc>
                <a:tc>
                  <a:txBody>
                    <a:bodyPr/>
                    <a:lstStyle/>
                    <a:p>
                      <a:pPr algn="ctr"/>
                      <a:r>
                        <a:rPr lang="en-US" altLang="zh-TW" sz="1200" dirty="0">
                          <a:solidFill>
                            <a:srgbClr val="0070C0"/>
                          </a:solidFill>
                        </a:rPr>
                        <a:t>30</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108</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採購稽核小組組織準則</a:t>
                      </a:r>
                    </a:p>
                  </a:txBody>
                  <a:tcPr anchor="ctr"/>
                </a:tc>
                <a:extLst>
                  <a:ext uri="{0D108BD9-81ED-4DB2-BD59-A6C34878D82A}">
                    <a16:rowId xmlns:a16="http://schemas.microsoft.com/office/drawing/2014/main" val="3607258811"/>
                  </a:ext>
                </a:extLst>
              </a:tr>
              <a:tr h="324000">
                <a:tc>
                  <a:txBody>
                    <a:bodyPr/>
                    <a:lstStyle/>
                    <a:p>
                      <a:pPr algn="ctr"/>
                      <a:r>
                        <a:rPr lang="en-US" altLang="zh-TW" sz="1200" dirty="0">
                          <a:solidFill>
                            <a:srgbClr val="0070C0"/>
                          </a:solidFill>
                        </a:rPr>
                        <a:t>15</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56</a:t>
                      </a:r>
                      <a:r>
                        <a:rPr lang="zh-TW" altLang="en-US" sz="1200" dirty="0">
                          <a:solidFill>
                            <a:srgbClr val="0070C0"/>
                          </a:solidFill>
                        </a:rPr>
                        <a:t>條第</a:t>
                      </a:r>
                      <a:r>
                        <a:rPr lang="en-US" altLang="zh-TW" sz="1200" dirty="0">
                          <a:solidFill>
                            <a:srgbClr val="0070C0"/>
                          </a:solidFill>
                        </a:rPr>
                        <a:t>4</a:t>
                      </a:r>
                      <a:r>
                        <a:rPr lang="zh-TW" altLang="en-US" sz="1200" dirty="0">
                          <a:solidFill>
                            <a:srgbClr val="0070C0"/>
                          </a:solidFill>
                        </a:rPr>
                        <a:t>項</a:t>
                      </a:r>
                    </a:p>
                  </a:txBody>
                  <a:tcPr anchor="ctr"/>
                </a:tc>
                <a:tc>
                  <a:txBody>
                    <a:bodyPr/>
                    <a:lstStyle/>
                    <a:p>
                      <a:r>
                        <a:rPr lang="zh-TW" altLang="en-US" sz="1200" dirty="0">
                          <a:solidFill>
                            <a:srgbClr val="0070C0"/>
                          </a:solidFill>
                        </a:rPr>
                        <a:t>最有利標評選辦法</a:t>
                      </a:r>
                    </a:p>
                  </a:txBody>
                  <a:tcPr anchor="ctr"/>
                </a:tc>
                <a:tc>
                  <a:txBody>
                    <a:bodyPr/>
                    <a:lstStyle/>
                    <a:p>
                      <a:pPr algn="ctr"/>
                      <a:r>
                        <a:rPr lang="en-US" altLang="zh-TW" sz="1200" dirty="0">
                          <a:solidFill>
                            <a:srgbClr val="0070C0"/>
                          </a:solidFill>
                        </a:rPr>
                        <a:t>31</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108</a:t>
                      </a:r>
                      <a:r>
                        <a:rPr lang="zh-TW" altLang="en-US" sz="1200" dirty="0">
                          <a:solidFill>
                            <a:srgbClr val="0070C0"/>
                          </a:solidFill>
                        </a:rPr>
                        <a:t>條第</a:t>
                      </a:r>
                      <a:r>
                        <a:rPr lang="en-US" altLang="zh-TW" sz="1200" dirty="0">
                          <a:solidFill>
                            <a:srgbClr val="0070C0"/>
                          </a:solidFill>
                        </a:rPr>
                        <a:t>2</a:t>
                      </a:r>
                      <a:r>
                        <a:rPr lang="zh-TW" altLang="en-US" sz="1200" dirty="0">
                          <a:solidFill>
                            <a:srgbClr val="0070C0"/>
                          </a:solidFill>
                        </a:rPr>
                        <a:t>項</a:t>
                      </a:r>
                    </a:p>
                  </a:txBody>
                  <a:tcPr anchor="ctr"/>
                </a:tc>
                <a:tc>
                  <a:txBody>
                    <a:bodyPr/>
                    <a:lstStyle/>
                    <a:p>
                      <a:r>
                        <a:rPr lang="zh-TW" altLang="en-US" sz="1200" dirty="0">
                          <a:solidFill>
                            <a:srgbClr val="0070C0"/>
                          </a:solidFill>
                        </a:rPr>
                        <a:t>採購稽核小組作業規則</a:t>
                      </a:r>
                    </a:p>
                  </a:txBody>
                  <a:tcPr anchor="ctr"/>
                </a:tc>
                <a:extLst>
                  <a:ext uri="{0D108BD9-81ED-4DB2-BD59-A6C34878D82A}">
                    <a16:rowId xmlns:a16="http://schemas.microsoft.com/office/drawing/2014/main" val="1896490183"/>
                  </a:ext>
                </a:extLst>
              </a:tr>
              <a:tr h="324000">
                <a:tc>
                  <a:txBody>
                    <a:bodyPr/>
                    <a:lstStyle/>
                    <a:p>
                      <a:pPr algn="ctr"/>
                      <a:r>
                        <a:rPr lang="en-US" altLang="zh-TW" sz="1200" dirty="0">
                          <a:solidFill>
                            <a:srgbClr val="0070C0"/>
                          </a:solidFill>
                        </a:rPr>
                        <a:t>16</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63</a:t>
                      </a:r>
                      <a:r>
                        <a:rPr lang="zh-TW" altLang="en-US" sz="1200" dirty="0">
                          <a:solidFill>
                            <a:srgbClr val="0070C0"/>
                          </a:solidFill>
                        </a:rPr>
                        <a:t>條第</a:t>
                      </a:r>
                      <a:r>
                        <a:rPr lang="en-US" altLang="zh-TW" sz="1200" dirty="0">
                          <a:solidFill>
                            <a:srgbClr val="0070C0"/>
                          </a:solidFill>
                        </a:rPr>
                        <a:t>1</a:t>
                      </a:r>
                      <a:r>
                        <a:rPr lang="zh-TW" altLang="en-US" sz="1200" dirty="0">
                          <a:solidFill>
                            <a:srgbClr val="0070C0"/>
                          </a:solidFill>
                        </a:rPr>
                        <a:t>項</a:t>
                      </a:r>
                    </a:p>
                  </a:txBody>
                  <a:tcPr anchor="ctr"/>
                </a:tc>
                <a:tc>
                  <a:txBody>
                    <a:bodyPr/>
                    <a:lstStyle/>
                    <a:p>
                      <a:r>
                        <a:rPr lang="zh-TW" altLang="en-US" sz="1200" dirty="0">
                          <a:solidFill>
                            <a:srgbClr val="0070C0"/>
                          </a:solidFill>
                        </a:rPr>
                        <a:t>採購契約要項</a:t>
                      </a:r>
                    </a:p>
                  </a:txBody>
                  <a:tcPr anchor="ctr"/>
                </a:tc>
                <a:tc>
                  <a:txBody>
                    <a:bodyPr/>
                    <a:lstStyle/>
                    <a:p>
                      <a:pPr algn="ctr"/>
                      <a:r>
                        <a:rPr lang="en-US" altLang="zh-TW" sz="1200" dirty="0">
                          <a:solidFill>
                            <a:srgbClr val="0070C0"/>
                          </a:solidFill>
                        </a:rPr>
                        <a:t>32</a:t>
                      </a:r>
                      <a:endParaRPr lang="zh-TW" altLang="en-US" sz="1200" dirty="0">
                        <a:solidFill>
                          <a:srgbClr val="0070C0"/>
                        </a:solidFill>
                      </a:endParaRPr>
                    </a:p>
                  </a:txBody>
                  <a:tcPr anchor="ctr"/>
                </a:tc>
                <a:tc>
                  <a:txBody>
                    <a:bodyPr/>
                    <a:lstStyle/>
                    <a:p>
                      <a:r>
                        <a:rPr lang="zh-TW" altLang="en-US" sz="1200" dirty="0">
                          <a:solidFill>
                            <a:srgbClr val="0070C0"/>
                          </a:solidFill>
                        </a:rPr>
                        <a:t>第</a:t>
                      </a:r>
                      <a:r>
                        <a:rPr lang="en-US" altLang="zh-TW" sz="1200" dirty="0">
                          <a:solidFill>
                            <a:srgbClr val="0070C0"/>
                          </a:solidFill>
                        </a:rPr>
                        <a:t>102</a:t>
                      </a:r>
                      <a:r>
                        <a:rPr lang="zh-TW" altLang="en-US" sz="1200" dirty="0">
                          <a:solidFill>
                            <a:srgbClr val="0070C0"/>
                          </a:solidFill>
                        </a:rPr>
                        <a:t>條</a:t>
                      </a:r>
                    </a:p>
                  </a:txBody>
                  <a:tcPr anchor="ctr"/>
                </a:tc>
                <a:tc>
                  <a:txBody>
                    <a:bodyPr/>
                    <a:lstStyle/>
                    <a:p>
                      <a:r>
                        <a:rPr lang="zh-TW" altLang="en-US" sz="1200" dirty="0">
                          <a:solidFill>
                            <a:srgbClr val="0070C0"/>
                          </a:solidFill>
                        </a:rPr>
                        <a:t>採購人員倫理準則</a:t>
                      </a:r>
                    </a:p>
                  </a:txBody>
                  <a:tcPr anchor="ctr"/>
                </a:tc>
                <a:extLst>
                  <a:ext uri="{0D108BD9-81ED-4DB2-BD59-A6C34878D82A}">
                    <a16:rowId xmlns:a16="http://schemas.microsoft.com/office/drawing/2014/main" val="4277282088"/>
                  </a:ext>
                </a:extLst>
              </a:tr>
            </a:tbl>
          </a:graphicData>
        </a:graphic>
      </p:graphicFrame>
    </p:spTree>
    <p:extLst>
      <p:ext uri="{BB962C8B-B14F-4D97-AF65-F5344CB8AC3E}">
        <p14:creationId xmlns:p14="http://schemas.microsoft.com/office/powerpoint/2010/main" val="831605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0132CA2-9626-4BFB-8584-59FE512BBABA}"/>
              </a:ext>
            </a:extLst>
          </p:cNvPr>
          <p:cNvSpPr/>
          <p:nvPr/>
        </p:nvSpPr>
        <p:spPr>
          <a:xfrm>
            <a:off x="486669" y="1772817"/>
            <a:ext cx="11233248" cy="3170099"/>
          </a:xfrm>
          <a:prstGeom prst="rect">
            <a:avLst/>
          </a:prstGeom>
        </p:spPr>
        <p:txBody>
          <a:bodyPr wrap="square">
            <a:spAutoFit/>
          </a:bodyPr>
          <a:lstStyle/>
          <a:p>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1.</a:t>
            </a:r>
            <a:r>
              <a:rPr lang="zh-TW" altLang="en-US" sz="2000" dirty="0">
                <a:solidFill>
                  <a:srgbClr val="0070C0"/>
                </a:solidFill>
                <a:hlinkClick r:id="rId3">
                  <a:extLst>
                    <a:ext uri="{A12FA001-AC4F-418D-AE19-62706E023703}">
                      <ahyp:hlinkClr xmlns:ahyp="http://schemas.microsoft.com/office/drawing/2018/hyperlinkcolor" val="tx"/>
                    </a:ext>
                  </a:extLst>
                </a:hlinkClick>
              </a:rPr>
              <a:t>政府採購法</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2.</a:t>
            </a:r>
            <a:r>
              <a:rPr lang="zh-TW" altLang="en-US" sz="2000" dirty="0">
                <a:solidFill>
                  <a:srgbClr val="0070C0"/>
                </a:solidFill>
                <a:hlinkClick r:id="rId4">
                  <a:extLst>
                    <a:ext uri="{A12FA001-AC4F-418D-AE19-62706E023703}">
                      <ahyp:hlinkClr xmlns:ahyp="http://schemas.microsoft.com/office/drawing/2018/hyperlinkcolor" val="tx"/>
                    </a:ext>
                  </a:extLst>
                </a:hlinkClick>
              </a:rPr>
              <a:t>政府採購法其子法</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3.</a:t>
            </a:r>
            <a:r>
              <a:rPr lang="zh-TW" altLang="en-US" sz="2000" dirty="0">
                <a:solidFill>
                  <a:srgbClr val="0070C0"/>
                </a:solidFill>
                <a:hlinkClick r:id="rId5">
                  <a:extLst>
                    <a:ext uri="{A12FA001-AC4F-418D-AE19-62706E023703}">
                      <ahyp:hlinkClr xmlns:ahyp="http://schemas.microsoft.com/office/drawing/2018/hyperlinkcolor" val="tx"/>
                    </a:ext>
                  </a:extLst>
                </a:hlinkClick>
              </a:rPr>
              <a:t>工程類招標文件案例</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4.</a:t>
            </a:r>
            <a:r>
              <a:rPr lang="zh-TW" altLang="en-US" sz="2000" dirty="0">
                <a:solidFill>
                  <a:srgbClr val="0070C0"/>
                </a:solidFill>
                <a:hlinkClick r:id="rId6">
                  <a:extLst>
                    <a:ext uri="{A12FA001-AC4F-418D-AE19-62706E023703}">
                      <ahyp:hlinkClr xmlns:ahyp="http://schemas.microsoft.com/office/drawing/2018/hyperlinkcolor" val="tx"/>
                    </a:ext>
                  </a:extLst>
                </a:hlinkClick>
              </a:rPr>
              <a:t>招標相關文件及表格</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5.</a:t>
            </a:r>
            <a:r>
              <a:rPr lang="zh-TW" altLang="en-US" sz="2000" dirty="0">
                <a:solidFill>
                  <a:srgbClr val="0070C0"/>
                </a:solidFill>
                <a:hlinkClick r:id="rId7">
                  <a:extLst>
                    <a:ext uri="{A12FA001-AC4F-418D-AE19-62706E023703}">
                      <ahyp:hlinkClr xmlns:ahyp="http://schemas.microsoft.com/office/drawing/2018/hyperlinkcolor" val="tx"/>
                    </a:ext>
                  </a:extLst>
                </a:hlinkClick>
              </a:rPr>
              <a:t>查核金額</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6.</a:t>
            </a:r>
            <a:r>
              <a:rPr lang="zh-TW" altLang="en-US" sz="2000" dirty="0">
                <a:solidFill>
                  <a:srgbClr val="0070C0"/>
                </a:solidFill>
                <a:hlinkClick r:id="rId8">
                  <a:extLst>
                    <a:ext uri="{A12FA001-AC4F-418D-AE19-62706E023703}">
                      <ahyp:hlinkClr xmlns:ahyp="http://schemas.microsoft.com/office/drawing/2018/hyperlinkcolor" val="tx"/>
                    </a:ext>
                  </a:extLst>
                </a:hlinkClick>
              </a:rPr>
              <a:t>政府採購法規解釋函令及相關函文逐條釋例</a:t>
            </a:r>
            <a:endParaRPr lang="en-US" altLang="zh-TW" sz="2000" dirty="0">
              <a:solidFill>
                <a:srgbClr val="0070C0"/>
              </a:solidFill>
            </a:endParaRPr>
          </a:p>
          <a:p>
            <a:pPr marL="285744" indent="-285744">
              <a:buFont typeface="Wingdings" panose="05000000000000000000" pitchFamily="2" charset="2"/>
              <a:buChar char="u"/>
            </a:pPr>
            <a:r>
              <a:rPr lang="en-US" altLang="zh-TW" sz="2000" dirty="0">
                <a:solidFill>
                  <a:srgbClr val="0070C0"/>
                </a:solidFill>
              </a:rPr>
              <a:t>7.</a:t>
            </a:r>
            <a:r>
              <a:rPr lang="zh-TW" altLang="en-US" sz="2000" dirty="0">
                <a:solidFill>
                  <a:srgbClr val="0070C0"/>
                </a:solidFill>
                <a:hlinkClick r:id="rId9">
                  <a:extLst>
                    <a:ext uri="{A12FA001-AC4F-418D-AE19-62706E023703}">
                      <ahyp:hlinkClr xmlns:ahyp="http://schemas.microsoft.com/office/drawing/2018/hyperlinkcolor" val="tx"/>
                    </a:ext>
                  </a:extLst>
                </a:hlinkClick>
              </a:rPr>
              <a:t>政府電子採購網</a:t>
            </a:r>
            <a:endParaRPr lang="en-US" altLang="zh-TW" sz="2000" dirty="0">
              <a:solidFill>
                <a:srgbClr val="0070C0"/>
              </a:solidFill>
            </a:endParaRPr>
          </a:p>
          <a:p>
            <a:pPr marL="285744" indent="-285744">
              <a:buFont typeface="Wingdings" panose="05000000000000000000" pitchFamily="2" charset="2"/>
              <a:buChar char="u"/>
            </a:pPr>
            <a:endParaRPr lang="en-US" altLang="zh-TW" sz="2000" dirty="0"/>
          </a:p>
          <a:p>
            <a:pPr marL="285744" indent="-285744">
              <a:buFont typeface="Wingdings" panose="05000000000000000000" pitchFamily="2" charset="2"/>
              <a:buChar char="u"/>
            </a:pPr>
            <a:endParaRPr lang="en-US" altLang="zh-TW" sz="2000" dirty="0"/>
          </a:p>
        </p:txBody>
      </p:sp>
      <p:sp>
        <p:nvSpPr>
          <p:cNvPr id="3" name="內容版面配置區 2">
            <a:extLst>
              <a:ext uri="{FF2B5EF4-FFF2-40B4-BE49-F238E27FC236}">
                <a16:creationId xmlns:a16="http://schemas.microsoft.com/office/drawing/2014/main" id="{51438E2E-F985-4DA5-A11E-D0BA9CD968E3}"/>
              </a:ext>
            </a:extLst>
          </p:cNvPr>
          <p:cNvSpPr txBox="1">
            <a:spLocks/>
          </p:cNvSpPr>
          <p:nvPr/>
        </p:nvSpPr>
        <p:spPr>
          <a:xfrm>
            <a:off x="191344" y="1412776"/>
            <a:ext cx="8229600" cy="604837"/>
          </a:xfrm>
          <a:prstGeom prst="rect">
            <a:avLst/>
          </a:prstGeom>
        </p:spPr>
        <p:txBody>
          <a:bodyPr vert="horz" lIns="91440" tIns="45720" rIns="91440" bIns="45720" rtlCol="0">
            <a:normAutofit/>
          </a:bodyPr>
          <a:lstStyle>
            <a:lvl1pPr marL="341682" indent="-341682" algn="l" defTabSz="9111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12" indent="-284741" algn="l" defTabSz="91115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38945" indent="-227789" algn="l" defTabSz="9111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52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010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05679"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1257"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16835"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241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sz="2800" b="1" dirty="0">
                <a:solidFill>
                  <a:srgbClr val="0070C0"/>
                </a:solidFill>
              </a:rPr>
              <a:t>採購相關網站連結</a:t>
            </a:r>
            <a:r>
              <a:rPr lang="en-US" altLang="zh-TW" sz="2800" b="1" dirty="0">
                <a:solidFill>
                  <a:srgbClr val="0070C0"/>
                </a:solidFill>
              </a:rPr>
              <a:t>(</a:t>
            </a:r>
            <a:r>
              <a:rPr lang="zh-TW" altLang="en-US" sz="2800" b="1" dirty="0">
                <a:solidFill>
                  <a:srgbClr val="0070C0"/>
                </a:solidFill>
              </a:rPr>
              <a:t>行政院公共工程委員會</a:t>
            </a:r>
            <a:r>
              <a:rPr lang="en-US" altLang="zh-TW" sz="2800" b="1" dirty="0">
                <a:solidFill>
                  <a:srgbClr val="0070C0"/>
                </a:solidFill>
              </a:rPr>
              <a:t>)</a:t>
            </a:r>
            <a:r>
              <a:rPr lang="zh-TW" altLang="en-US" sz="2800" b="1" dirty="0">
                <a:solidFill>
                  <a:srgbClr val="0070C0"/>
                </a:solidFill>
              </a:rPr>
              <a:t>：</a:t>
            </a:r>
            <a:endParaRPr lang="en-US" altLang="zh-TW" sz="2800" b="1" dirty="0">
              <a:solidFill>
                <a:srgbClr val="0070C0"/>
              </a:solidFill>
            </a:endParaRPr>
          </a:p>
        </p:txBody>
      </p:sp>
      <p:sp>
        <p:nvSpPr>
          <p:cNvPr id="4" name="標題 1">
            <a:extLst>
              <a:ext uri="{FF2B5EF4-FFF2-40B4-BE49-F238E27FC236}">
                <a16:creationId xmlns:a16="http://schemas.microsoft.com/office/drawing/2014/main" id="{CB7121C1-4D63-48C0-9E0A-5009A4BD503F}"/>
              </a:ext>
            </a:extLst>
          </p:cNvPr>
          <p:cNvSpPr txBox="1">
            <a:spLocks/>
          </p:cNvSpPr>
          <p:nvPr/>
        </p:nvSpPr>
        <p:spPr>
          <a:xfrm>
            <a:off x="739824" y="241301"/>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t>中央法規</a:t>
            </a:r>
            <a:r>
              <a:rPr lang="en-US" altLang="zh-TW" sz="4000" b="1" dirty="0"/>
              <a:t>-</a:t>
            </a:r>
            <a:r>
              <a:rPr lang="zh-TW" altLang="en-US" sz="4000" b="1" dirty="0"/>
              <a:t>政府採購法（</a:t>
            </a:r>
            <a:r>
              <a:rPr lang="en-US" altLang="zh-TW" sz="4000" b="1" dirty="0"/>
              <a:t>GPL</a:t>
            </a:r>
            <a:r>
              <a:rPr lang="zh-TW" altLang="en-US" sz="4000" b="1" dirty="0"/>
              <a:t>）</a:t>
            </a:r>
            <a:r>
              <a:rPr lang="en-US" altLang="zh-TW" sz="4000" b="1" dirty="0"/>
              <a:t>-</a:t>
            </a:r>
            <a:r>
              <a:rPr lang="zh-TW" altLang="en-US" sz="4000" b="1" dirty="0"/>
              <a:t>相關連結</a:t>
            </a:r>
          </a:p>
        </p:txBody>
      </p:sp>
    </p:spTree>
    <p:extLst>
      <p:ext uri="{BB962C8B-B14F-4D97-AF65-F5344CB8AC3E}">
        <p14:creationId xmlns:p14="http://schemas.microsoft.com/office/powerpoint/2010/main" val="3571055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0" y="1168401"/>
            <a:ext cx="8229600" cy="604839"/>
          </a:xfrm>
        </p:spPr>
        <p:txBody>
          <a:bodyPr vert="horz" lIns="91440" tIns="45720" rIns="91440" bIns="45720" rtlCol="0">
            <a:normAutofit/>
          </a:bodyPr>
          <a:lstStyle/>
          <a:p>
            <a:r>
              <a:rPr lang="zh-TW" altLang="en-US" sz="2800" b="1" dirty="0">
                <a:solidFill>
                  <a:schemeClr val="accent5">
                    <a:lumMod val="75000"/>
                  </a:schemeClr>
                </a:solidFill>
              </a:rPr>
              <a:t>農田水利工程法令概述：</a:t>
            </a:r>
            <a:endParaRPr lang="en-US" altLang="zh-TW" sz="2800" b="1" dirty="0">
              <a:solidFill>
                <a:schemeClr val="accent5">
                  <a:lumMod val="75000"/>
                </a:schemeClr>
              </a:solidFill>
            </a:endParaRPr>
          </a:p>
        </p:txBody>
      </p:sp>
      <p:sp>
        <p:nvSpPr>
          <p:cNvPr id="2" name="標題 1"/>
          <p:cNvSpPr>
            <a:spLocks noGrp="1"/>
          </p:cNvSpPr>
          <p:nvPr>
            <p:ph type="title" idx="4294967295"/>
          </p:nvPr>
        </p:nvSpPr>
        <p:spPr>
          <a:xfrm>
            <a:off x="0" y="274639"/>
            <a:ext cx="10972800" cy="1143000"/>
          </a:xfrm>
        </p:spPr>
        <p:txBody>
          <a:bodyPr/>
          <a:lstStyle/>
          <a:p>
            <a:r>
              <a:rPr lang="zh-TW" altLang="en-US" sz="4000" b="1" dirty="0">
                <a:latin typeface="+mn-lt"/>
                <a:ea typeface="+mn-ea"/>
                <a:cs typeface="+mn-cs"/>
              </a:rPr>
              <a:t>相關法令規章</a:t>
            </a:r>
          </a:p>
        </p:txBody>
      </p:sp>
      <p:sp>
        <p:nvSpPr>
          <p:cNvPr id="5" name="矩形 4"/>
          <p:cNvSpPr/>
          <p:nvPr/>
        </p:nvSpPr>
        <p:spPr>
          <a:xfrm>
            <a:off x="335360" y="1701963"/>
            <a:ext cx="5688632" cy="4247317"/>
          </a:xfrm>
          <a:prstGeom prst="rect">
            <a:avLst/>
          </a:prstGeom>
        </p:spPr>
        <p:txBody>
          <a:bodyPr wrap="square">
            <a:spAutoFit/>
          </a:bodyPr>
          <a:lstStyle/>
          <a:p>
            <a:pPr marL="285744" indent="-285744">
              <a:buFont typeface="Wingdings" panose="05000000000000000000" pitchFamily="2" charset="2"/>
              <a:buChar char="u"/>
            </a:pPr>
            <a:r>
              <a:rPr lang="zh-TW" altLang="zh-TW" dirty="0"/>
              <a:t>法律及施行細則</a:t>
            </a:r>
            <a:r>
              <a:rPr lang="en-US" altLang="zh-TW" dirty="0"/>
              <a:t>―</a:t>
            </a:r>
            <a:r>
              <a:rPr lang="zh-TW" altLang="en-US" dirty="0"/>
              <a:t>農田水利法</a:t>
            </a:r>
            <a:endParaRPr lang="en-US" altLang="zh-TW" dirty="0"/>
          </a:p>
          <a:p>
            <a:pPr marL="285744" indent="-285744">
              <a:buFont typeface="Wingdings" panose="05000000000000000000" pitchFamily="2" charset="2"/>
              <a:buChar char="u"/>
            </a:pPr>
            <a:r>
              <a:rPr lang="zh-TW" altLang="zh-TW" dirty="0"/>
              <a:t>法律及施行細則</a:t>
            </a:r>
            <a:r>
              <a:rPr lang="en-US" altLang="zh-TW" dirty="0"/>
              <a:t>―</a:t>
            </a:r>
            <a:r>
              <a:rPr lang="zh-TW" altLang="en-US" dirty="0"/>
              <a:t>農田水利法施行細則</a:t>
            </a:r>
            <a:endParaRPr lang="en-US" altLang="zh-TW" dirty="0"/>
          </a:p>
          <a:p>
            <a:pPr marL="285744" indent="-285744">
              <a:buFont typeface="Wingdings" panose="05000000000000000000" pitchFamily="2" charset="2"/>
              <a:buChar char="u"/>
            </a:pPr>
            <a:r>
              <a:rPr lang="zh-TW" altLang="zh-TW" dirty="0"/>
              <a:t>法律及施行細則</a:t>
            </a:r>
            <a:r>
              <a:rPr lang="en-US" altLang="zh-TW" dirty="0"/>
              <a:t>―</a:t>
            </a:r>
            <a:r>
              <a:rPr lang="zh-TW" altLang="zh-TW" dirty="0"/>
              <a:t>土地徵收條例</a:t>
            </a:r>
          </a:p>
          <a:p>
            <a:pPr marL="285744" indent="-285744">
              <a:buFont typeface="Wingdings" panose="05000000000000000000" pitchFamily="2" charset="2"/>
              <a:buChar char="u"/>
            </a:pPr>
            <a:r>
              <a:rPr lang="zh-TW" altLang="zh-TW" dirty="0"/>
              <a:t>法律及施行細則</a:t>
            </a:r>
            <a:r>
              <a:rPr lang="en-US" altLang="zh-TW" dirty="0"/>
              <a:t>―</a:t>
            </a:r>
            <a:r>
              <a:rPr lang="zh-TW" altLang="zh-TW" dirty="0"/>
              <a:t>土地徵收條例施行細則</a:t>
            </a:r>
          </a:p>
          <a:p>
            <a:pPr marL="285744" indent="-285744">
              <a:buFont typeface="Wingdings" panose="05000000000000000000" pitchFamily="2" charset="2"/>
              <a:buChar char="u"/>
            </a:pPr>
            <a:r>
              <a:rPr lang="zh-TW" altLang="zh-TW" dirty="0"/>
              <a:t>法律及施行細則―農村社區土地重劃條例</a:t>
            </a:r>
          </a:p>
          <a:p>
            <a:pPr marL="285744" indent="-285744">
              <a:buFont typeface="Wingdings" panose="05000000000000000000" pitchFamily="2" charset="2"/>
              <a:buChar char="u"/>
            </a:pPr>
            <a:r>
              <a:rPr lang="zh-TW" altLang="zh-TW" dirty="0"/>
              <a:t>法律及施行細則―農村社區土地重劃條例施行細則</a:t>
            </a:r>
          </a:p>
          <a:p>
            <a:pPr marL="285744" indent="-285744">
              <a:buFont typeface="Wingdings" panose="05000000000000000000" pitchFamily="2" charset="2"/>
              <a:buChar char="u"/>
            </a:pPr>
            <a:r>
              <a:rPr lang="zh-TW" altLang="zh-TW" dirty="0"/>
              <a:t>法律及施行細則</a:t>
            </a:r>
            <a:r>
              <a:rPr lang="en-US" altLang="zh-TW" dirty="0"/>
              <a:t>―</a:t>
            </a:r>
            <a:r>
              <a:rPr lang="zh-TW" altLang="zh-TW" dirty="0"/>
              <a:t>農地重劃條例</a:t>
            </a:r>
          </a:p>
          <a:p>
            <a:pPr marL="285744" indent="-285744">
              <a:buFont typeface="Wingdings" panose="05000000000000000000" pitchFamily="2" charset="2"/>
              <a:buChar char="u"/>
            </a:pPr>
            <a:r>
              <a:rPr lang="zh-TW" altLang="zh-TW" dirty="0"/>
              <a:t>法律及施行細則</a:t>
            </a:r>
            <a:r>
              <a:rPr lang="en-US" altLang="zh-TW" dirty="0"/>
              <a:t>―</a:t>
            </a:r>
            <a:r>
              <a:rPr lang="zh-TW" altLang="zh-TW" dirty="0"/>
              <a:t>農地重劃條例施行細則</a:t>
            </a:r>
          </a:p>
          <a:p>
            <a:pPr marL="285744" indent="-285744">
              <a:buFont typeface="Wingdings" panose="05000000000000000000" pitchFamily="2" charset="2"/>
              <a:buChar char="u"/>
            </a:pPr>
            <a:r>
              <a:rPr lang="zh-TW" altLang="en-US" dirty="0"/>
              <a:t>法律及施行細則</a:t>
            </a:r>
            <a:r>
              <a:rPr lang="en-US" altLang="zh-TW" dirty="0"/>
              <a:t>―</a:t>
            </a:r>
            <a:r>
              <a:rPr lang="zh-TW" altLang="en-US" dirty="0"/>
              <a:t>前瞻基礎建設特別條例</a:t>
            </a:r>
            <a:endParaRPr lang="zh-TW" altLang="zh-TW" dirty="0"/>
          </a:p>
          <a:p>
            <a:pPr marL="285744" indent="-285744">
              <a:buFont typeface="Wingdings" panose="05000000000000000000" pitchFamily="2" charset="2"/>
              <a:buChar char="u"/>
            </a:pPr>
            <a:r>
              <a:rPr lang="zh-TW" altLang="zh-TW" dirty="0"/>
              <a:t>法規命令―</a:t>
            </a:r>
            <a:r>
              <a:rPr lang="zh-TW" altLang="en-US" dirty="0"/>
              <a:t>農田灌溉排水管理辦法</a:t>
            </a:r>
            <a:endParaRPr lang="zh-TW" altLang="zh-TW" dirty="0"/>
          </a:p>
          <a:p>
            <a:pPr marL="285744" indent="-285744">
              <a:buFont typeface="Wingdings" panose="05000000000000000000" pitchFamily="2" charset="2"/>
              <a:buChar char="u"/>
            </a:pPr>
            <a:r>
              <a:rPr lang="zh-TW" altLang="zh-TW" dirty="0"/>
              <a:t>法規命令―</a:t>
            </a:r>
            <a:r>
              <a:rPr lang="zh-TW" altLang="en-US" dirty="0"/>
              <a:t>政府撥款農田水利事業作業基金計算標準</a:t>
            </a:r>
            <a:endParaRPr lang="zh-TW" altLang="zh-TW" dirty="0"/>
          </a:p>
          <a:p>
            <a:pPr marL="285744" indent="-285744">
              <a:buFont typeface="Wingdings" panose="05000000000000000000" pitchFamily="2" charset="2"/>
              <a:buChar char="u"/>
            </a:pPr>
            <a:r>
              <a:rPr lang="zh-TW" altLang="zh-TW" dirty="0"/>
              <a:t>法規命令―</a:t>
            </a:r>
            <a:r>
              <a:rPr lang="zh-TW" altLang="en-US" dirty="0"/>
              <a:t>農田水利事業人員人事管理辦法</a:t>
            </a:r>
            <a:endParaRPr lang="zh-TW" altLang="zh-TW" dirty="0"/>
          </a:p>
          <a:p>
            <a:pPr marL="285744" indent="-285744">
              <a:buFont typeface="Wingdings" panose="05000000000000000000" pitchFamily="2" charset="2"/>
              <a:buChar char="u"/>
            </a:pPr>
            <a:r>
              <a:rPr lang="zh-TW" altLang="zh-TW" dirty="0">
                <a:solidFill>
                  <a:srgbClr val="FF0000"/>
                </a:solidFill>
              </a:rPr>
              <a:t>行政規則―</a:t>
            </a:r>
            <a:r>
              <a:rPr lang="zh-TW" altLang="en-US" dirty="0">
                <a:solidFill>
                  <a:srgbClr val="FF0000"/>
                </a:solidFill>
              </a:rPr>
              <a:t>行政院農業委員會農田水利署工務處理要點</a:t>
            </a:r>
            <a:endParaRPr lang="en-US" altLang="zh-TW" dirty="0">
              <a:solidFill>
                <a:srgbClr val="FF0000"/>
              </a:solidFill>
            </a:endParaRPr>
          </a:p>
        </p:txBody>
      </p:sp>
      <p:sp>
        <p:nvSpPr>
          <p:cNvPr id="8" name="矩形 7"/>
          <p:cNvSpPr/>
          <p:nvPr/>
        </p:nvSpPr>
        <p:spPr>
          <a:xfrm>
            <a:off x="5951984" y="1629957"/>
            <a:ext cx="6023992" cy="3970318"/>
          </a:xfrm>
          <a:prstGeom prst="rect">
            <a:avLst/>
          </a:prstGeom>
        </p:spPr>
        <p:txBody>
          <a:bodyPr wrap="square">
            <a:spAutoFit/>
          </a:bodyPr>
          <a:lstStyle/>
          <a:p>
            <a:pPr marL="285744" indent="-285744">
              <a:buFont typeface="Wingdings" panose="05000000000000000000" pitchFamily="2" charset="2"/>
              <a:buChar char="u"/>
            </a:pPr>
            <a:r>
              <a:rPr lang="zh-TW" altLang="zh-TW" dirty="0">
                <a:solidFill>
                  <a:srgbClr val="FF0000"/>
                </a:solidFill>
              </a:rPr>
              <a:t>行政規則―</a:t>
            </a:r>
            <a:r>
              <a:rPr lang="zh-TW" altLang="en-US" dirty="0">
                <a:solidFill>
                  <a:srgbClr val="FF0000"/>
                </a:solidFill>
              </a:rPr>
              <a:t>行政院農業委員會農田水利署辦理工程變更設計暨修正施工預算作業注意事項</a:t>
            </a:r>
            <a:endParaRPr lang="zh-TW" altLang="zh-TW" dirty="0">
              <a:solidFill>
                <a:srgbClr val="FF0000"/>
              </a:solidFill>
            </a:endParaRPr>
          </a:p>
          <a:p>
            <a:pPr marL="285744" indent="-285744">
              <a:buFont typeface="Wingdings" panose="05000000000000000000" pitchFamily="2" charset="2"/>
              <a:buChar char="u"/>
            </a:pPr>
            <a:r>
              <a:rPr lang="zh-TW" altLang="zh-TW" dirty="0">
                <a:solidFill>
                  <a:srgbClr val="FF0000"/>
                </a:solidFill>
              </a:rPr>
              <a:t>行政規則―</a:t>
            </a:r>
            <a:r>
              <a:rPr lang="zh-TW" altLang="en-US" dirty="0">
                <a:solidFill>
                  <a:srgbClr val="FF0000"/>
                </a:solidFill>
              </a:rPr>
              <a:t>行政院農業委員會農田水利署</a:t>
            </a:r>
            <a:r>
              <a:rPr lang="zh-TW" altLang="zh-TW" dirty="0">
                <a:solidFill>
                  <a:srgbClr val="FF0000"/>
                </a:solidFill>
              </a:rPr>
              <a:t>生態</a:t>
            </a:r>
            <a:r>
              <a:rPr lang="zh-TW" altLang="en-US" dirty="0">
                <a:solidFill>
                  <a:srgbClr val="FF0000"/>
                </a:solidFill>
              </a:rPr>
              <a:t>檢核注意事項</a:t>
            </a:r>
            <a:endParaRPr lang="en-US" altLang="zh-TW" dirty="0">
              <a:solidFill>
                <a:srgbClr val="FF0000"/>
              </a:solidFill>
            </a:endParaRPr>
          </a:p>
          <a:p>
            <a:pPr marL="285744" indent="-285744">
              <a:buFont typeface="Wingdings" panose="05000000000000000000" pitchFamily="2" charset="2"/>
              <a:buChar char="u"/>
            </a:pPr>
            <a:r>
              <a:rPr lang="zh-TW" altLang="zh-TW" dirty="0"/>
              <a:t>行政規則―農田水利建設應用生態工法規劃設計與監督管理作業要點</a:t>
            </a:r>
            <a:endParaRPr lang="en-US" altLang="zh-TW" dirty="0"/>
          </a:p>
          <a:p>
            <a:pPr marL="285744" indent="-285744">
              <a:buFont typeface="Wingdings" panose="05000000000000000000" pitchFamily="2" charset="2"/>
              <a:buChar char="u"/>
            </a:pPr>
            <a:r>
              <a:rPr lang="zh-TW" altLang="zh-TW" dirty="0"/>
              <a:t>行政規則―</a:t>
            </a:r>
            <a:r>
              <a:rPr lang="zh-TW" altLang="en-US" dirty="0"/>
              <a:t>行政院農業委員會主管工程品質抽驗作業要點</a:t>
            </a:r>
            <a:endParaRPr lang="zh-TW" altLang="zh-TW" dirty="0"/>
          </a:p>
          <a:p>
            <a:pPr marL="285744" indent="-285744">
              <a:buFont typeface="Wingdings" panose="05000000000000000000" pitchFamily="2" charset="2"/>
              <a:buChar char="u"/>
            </a:pPr>
            <a:r>
              <a:rPr lang="zh-TW" altLang="zh-TW" dirty="0">
                <a:solidFill>
                  <a:srgbClr val="FF0000"/>
                </a:solidFill>
              </a:rPr>
              <a:t>行政規則</a:t>
            </a:r>
            <a:r>
              <a:rPr lang="en-US" altLang="zh-TW" dirty="0">
                <a:solidFill>
                  <a:srgbClr val="FF0000"/>
                </a:solidFill>
              </a:rPr>
              <a:t>―</a:t>
            </a:r>
            <a:r>
              <a:rPr lang="zh-TW" altLang="en-US" dirty="0">
                <a:solidFill>
                  <a:srgbClr val="FF0000"/>
                </a:solidFill>
              </a:rPr>
              <a:t>行政院農業委員會農田水利署辦理工程工期核算注意事項</a:t>
            </a:r>
          </a:p>
          <a:p>
            <a:pPr marL="285744" indent="-285744">
              <a:buFont typeface="Wingdings" panose="05000000000000000000" pitchFamily="2" charset="2"/>
              <a:buChar char="u"/>
            </a:pPr>
            <a:r>
              <a:rPr lang="zh-TW" altLang="zh-TW" dirty="0">
                <a:solidFill>
                  <a:srgbClr val="FF0000"/>
                </a:solidFill>
              </a:rPr>
              <a:t>行政規則―</a:t>
            </a:r>
            <a:r>
              <a:rPr lang="zh-TW" altLang="en-US" dirty="0">
                <a:solidFill>
                  <a:srgbClr val="FF0000"/>
                </a:solidFill>
              </a:rPr>
              <a:t>行政院農業委員會農田水利署工程驗收注意事項</a:t>
            </a:r>
            <a:endParaRPr lang="en-US" altLang="zh-TW" dirty="0">
              <a:solidFill>
                <a:srgbClr val="FF0000"/>
              </a:solidFill>
            </a:endParaRPr>
          </a:p>
          <a:p>
            <a:pPr marL="285744" indent="-285744">
              <a:buFont typeface="Wingdings" panose="05000000000000000000" pitchFamily="2" charset="2"/>
              <a:buChar char="u"/>
            </a:pPr>
            <a:r>
              <a:rPr lang="zh-TW" altLang="zh-TW" dirty="0">
                <a:solidFill>
                  <a:srgbClr val="FF0000"/>
                </a:solidFill>
              </a:rPr>
              <a:t>行政規則―</a:t>
            </a:r>
            <a:r>
              <a:rPr lang="zh-TW" altLang="en-US" dirty="0">
                <a:solidFill>
                  <a:srgbClr val="FF0000"/>
                </a:solidFill>
              </a:rPr>
              <a:t>行政院農業委員會農田水利署辦理天然災害緊急工程處理要點</a:t>
            </a:r>
            <a:endParaRPr lang="en-US" altLang="zh-TW" dirty="0">
              <a:solidFill>
                <a:srgbClr val="FF0000"/>
              </a:solidFill>
            </a:endParaRPr>
          </a:p>
        </p:txBody>
      </p:sp>
      <p:sp>
        <p:nvSpPr>
          <p:cNvPr id="6" name="矩形 5"/>
          <p:cNvSpPr/>
          <p:nvPr/>
        </p:nvSpPr>
        <p:spPr>
          <a:xfrm>
            <a:off x="6888088" y="6011996"/>
            <a:ext cx="3431196" cy="369332"/>
          </a:xfrm>
          <a:prstGeom prst="rect">
            <a:avLst/>
          </a:prstGeom>
        </p:spPr>
        <p:txBody>
          <a:bodyPr wrap="none">
            <a:spAutoFit/>
          </a:bodyPr>
          <a:lstStyle/>
          <a:p>
            <a:r>
              <a:rPr lang="zh-TW" altLang="en-US" dirty="0"/>
              <a:t>農田水利署</a:t>
            </a:r>
            <a:r>
              <a:rPr lang="en-US" altLang="zh-TW" dirty="0"/>
              <a:t>https://www.ia.gov.tw/</a:t>
            </a:r>
            <a:endParaRPr lang="zh-TW" altLang="en-US" dirty="0"/>
          </a:p>
        </p:txBody>
      </p:sp>
    </p:spTree>
    <p:extLst>
      <p:ext uri="{BB962C8B-B14F-4D97-AF65-F5344CB8AC3E}">
        <p14:creationId xmlns:p14="http://schemas.microsoft.com/office/powerpoint/2010/main" val="155319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0" y="274639"/>
            <a:ext cx="10972800" cy="1143000"/>
          </a:xfrm>
        </p:spPr>
        <p:txBody>
          <a:bodyPr/>
          <a:lstStyle/>
          <a:p>
            <a:r>
              <a:rPr lang="zh-TW" altLang="en-US" sz="4000" b="1" dirty="0">
                <a:latin typeface="+mn-lt"/>
                <a:ea typeface="+mn-ea"/>
                <a:cs typeface="+mn-cs"/>
              </a:rPr>
              <a:t>相關法令規章</a:t>
            </a:r>
          </a:p>
        </p:txBody>
      </p:sp>
      <p:sp>
        <p:nvSpPr>
          <p:cNvPr id="3" name="內容版面配置區 2"/>
          <p:cNvSpPr>
            <a:spLocks noGrp="1"/>
          </p:cNvSpPr>
          <p:nvPr>
            <p:ph idx="4294967295"/>
          </p:nvPr>
        </p:nvSpPr>
        <p:spPr>
          <a:xfrm>
            <a:off x="119336" y="1493046"/>
            <a:ext cx="8229600" cy="604837"/>
          </a:xfrm>
        </p:spPr>
        <p:txBody>
          <a:bodyPr vert="horz" lIns="91440" tIns="45720" rIns="91440" bIns="45720" rtlCol="0">
            <a:normAutofit/>
          </a:bodyPr>
          <a:lstStyle/>
          <a:p>
            <a:r>
              <a:rPr lang="zh-TW" altLang="en-US" sz="2800" b="1" dirty="0">
                <a:solidFill>
                  <a:schemeClr val="accent5">
                    <a:lumMod val="75000"/>
                  </a:schemeClr>
                </a:solidFill>
              </a:rPr>
              <a:t>農田水利工務行政概述：</a:t>
            </a:r>
            <a:endParaRPr lang="en-US" altLang="zh-TW" sz="2800" b="1" dirty="0">
              <a:solidFill>
                <a:schemeClr val="accent5">
                  <a:lumMod val="75000"/>
                </a:schemeClr>
              </a:solidFill>
            </a:endParaRPr>
          </a:p>
        </p:txBody>
      </p:sp>
      <p:sp>
        <p:nvSpPr>
          <p:cNvPr id="4" name="矩形 3"/>
          <p:cNvSpPr/>
          <p:nvPr/>
        </p:nvSpPr>
        <p:spPr>
          <a:xfrm>
            <a:off x="1559496" y="2060849"/>
            <a:ext cx="8919749" cy="4401205"/>
          </a:xfrm>
          <a:prstGeom prst="rect">
            <a:avLst/>
          </a:prstGeom>
        </p:spPr>
        <p:txBody>
          <a:bodyPr wrap="square">
            <a:spAutoFit/>
          </a:bodyPr>
          <a:lstStyle/>
          <a:p>
            <a:pPr marL="285744" indent="-285744">
              <a:buFont typeface="Wingdings" panose="05000000000000000000" pitchFamily="2" charset="2"/>
              <a:buChar char="u"/>
            </a:pPr>
            <a:r>
              <a:rPr lang="zh-TW" altLang="zh-TW" sz="2000" dirty="0"/>
              <a:t>行政規則―</a:t>
            </a:r>
            <a:r>
              <a:rPr lang="zh-TW" altLang="en-US" sz="2000" dirty="0"/>
              <a:t>行政院農業委員會農田水利署工務處理要點</a:t>
            </a:r>
            <a:endParaRPr lang="en-US" altLang="zh-TW" sz="2000" dirty="0"/>
          </a:p>
          <a:p>
            <a:pPr marL="271456"/>
            <a:endParaRPr lang="en-US" altLang="zh-TW" sz="2000" dirty="0"/>
          </a:p>
          <a:p>
            <a:pPr marL="271456"/>
            <a:r>
              <a:rPr lang="zh-TW" altLang="en-US" sz="2000" dirty="0"/>
              <a:t>農田水利各項工程按工程採購金額分為下列三類：</a:t>
            </a:r>
          </a:p>
          <a:p>
            <a:pPr marL="271456"/>
            <a:r>
              <a:rPr lang="zh-TW" altLang="en-US" sz="2000" dirty="0"/>
              <a:t>（一）第一類工程：政府採購法訂定之查核金額以上者。</a:t>
            </a:r>
          </a:p>
          <a:p>
            <a:pPr marL="271456"/>
            <a:r>
              <a:rPr lang="zh-TW" altLang="en-US" sz="2000" dirty="0"/>
              <a:t>（二）第二類工程：新臺幣（以下同）二千萬元以上未達查核金額者。</a:t>
            </a:r>
          </a:p>
          <a:p>
            <a:pPr marL="271456"/>
            <a:r>
              <a:rPr lang="zh-TW" altLang="en-US" sz="2000" dirty="0"/>
              <a:t>（三）第三類工程：未達二千萬元者。</a:t>
            </a:r>
            <a:endParaRPr lang="en-US" altLang="zh-TW" sz="2000" dirty="0"/>
          </a:p>
          <a:p>
            <a:pPr marL="271456"/>
            <a:r>
              <a:rPr lang="zh-TW" altLang="en-US" sz="2000" dirty="0"/>
              <a:t>工程執行中每半個月應將各類工程半月進度表登錄於本署工程管考系統並報本署備查。進度落後工程並應註明原因及改進措施。</a:t>
            </a:r>
          </a:p>
          <a:p>
            <a:pPr marL="271456"/>
            <a:endParaRPr lang="en-US" altLang="zh-TW" sz="2000" dirty="0"/>
          </a:p>
          <a:p>
            <a:pPr marL="271456"/>
            <a:r>
              <a:rPr lang="zh-TW" altLang="en-US" sz="2000" dirty="0"/>
              <a:t>工程施工期間，本署及管理處得依職責派員督導，對於各項表、報、計畫及工作文件紀錄等應確實核對建檔備查，並依公共工程施工品質管理作業要點執行品質管理作業。</a:t>
            </a:r>
          </a:p>
          <a:p>
            <a:pPr marL="271456"/>
            <a:r>
              <a:rPr lang="zh-TW" altLang="en-US" sz="2000" dirty="0"/>
              <a:t>有關工程品質抽驗作業，應依行政院農業委員會主管工程品質抽驗作業要點及契約規定辦理。</a:t>
            </a:r>
          </a:p>
        </p:txBody>
      </p:sp>
    </p:spTree>
    <p:extLst>
      <p:ext uri="{BB962C8B-B14F-4D97-AF65-F5344CB8AC3E}">
        <p14:creationId xmlns:p14="http://schemas.microsoft.com/office/powerpoint/2010/main" val="1444812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0" y="274639"/>
            <a:ext cx="10972800" cy="1143000"/>
          </a:xfrm>
        </p:spPr>
        <p:txBody>
          <a:bodyPr/>
          <a:lstStyle/>
          <a:p>
            <a:r>
              <a:rPr lang="zh-TW" altLang="en-US" sz="4000" b="1" dirty="0">
                <a:latin typeface="+mn-lt"/>
                <a:ea typeface="+mn-ea"/>
                <a:cs typeface="+mn-cs"/>
              </a:rPr>
              <a:t>相關法令規章</a:t>
            </a:r>
          </a:p>
        </p:txBody>
      </p:sp>
      <p:sp>
        <p:nvSpPr>
          <p:cNvPr id="3" name="內容版面配置區 2"/>
          <p:cNvSpPr>
            <a:spLocks noGrp="1"/>
          </p:cNvSpPr>
          <p:nvPr>
            <p:ph idx="4294967295"/>
          </p:nvPr>
        </p:nvSpPr>
        <p:spPr>
          <a:xfrm>
            <a:off x="0" y="1600201"/>
            <a:ext cx="8229600" cy="604839"/>
          </a:xfrm>
        </p:spPr>
        <p:txBody>
          <a:bodyPr vert="horz" lIns="91440" tIns="45720" rIns="91440" bIns="45720" rtlCol="0">
            <a:normAutofit/>
          </a:bodyPr>
          <a:lstStyle/>
          <a:p>
            <a:r>
              <a:rPr lang="zh-TW" altLang="en-US" sz="2800" b="1" dirty="0">
                <a:solidFill>
                  <a:schemeClr val="accent5">
                    <a:lumMod val="75000"/>
                  </a:schemeClr>
                </a:solidFill>
              </a:rPr>
              <a:t>農田水利工務行政概述：</a:t>
            </a:r>
            <a:endParaRPr lang="en-US" altLang="zh-TW" sz="2800" b="1" dirty="0">
              <a:solidFill>
                <a:schemeClr val="accent5">
                  <a:lumMod val="75000"/>
                </a:schemeClr>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4203421450"/>
              </p:ext>
            </p:extLst>
          </p:nvPr>
        </p:nvGraphicFramePr>
        <p:xfrm>
          <a:off x="2207568" y="2204864"/>
          <a:ext cx="8229600" cy="4382824"/>
        </p:xfrm>
        <a:graphic>
          <a:graphicData uri="http://schemas.openxmlformats.org/drawingml/2006/table">
            <a:tbl>
              <a:tblPr firstRow="1" firstCol="1" bandRow="1">
                <a:tableStyleId>{5C22544A-7EE6-4342-B048-85BDC9FD1C3A}</a:tableStyleId>
              </a:tblPr>
              <a:tblGrid>
                <a:gridCol w="1872208">
                  <a:extLst>
                    <a:ext uri="{9D8B030D-6E8A-4147-A177-3AD203B41FA5}">
                      <a16:colId xmlns:a16="http://schemas.microsoft.com/office/drawing/2014/main" val="20000"/>
                    </a:ext>
                  </a:extLst>
                </a:gridCol>
                <a:gridCol w="1589348">
                  <a:extLst>
                    <a:ext uri="{9D8B030D-6E8A-4147-A177-3AD203B41FA5}">
                      <a16:colId xmlns:a16="http://schemas.microsoft.com/office/drawing/2014/main" val="20001"/>
                    </a:ext>
                  </a:extLst>
                </a:gridCol>
                <a:gridCol w="1589348">
                  <a:extLst>
                    <a:ext uri="{9D8B030D-6E8A-4147-A177-3AD203B41FA5}">
                      <a16:colId xmlns:a16="http://schemas.microsoft.com/office/drawing/2014/main" val="20002"/>
                    </a:ext>
                  </a:extLst>
                </a:gridCol>
                <a:gridCol w="1589348">
                  <a:extLst>
                    <a:ext uri="{9D8B030D-6E8A-4147-A177-3AD203B41FA5}">
                      <a16:colId xmlns:a16="http://schemas.microsoft.com/office/drawing/2014/main" val="20003"/>
                    </a:ext>
                  </a:extLst>
                </a:gridCol>
                <a:gridCol w="1589348">
                  <a:extLst>
                    <a:ext uri="{9D8B030D-6E8A-4147-A177-3AD203B41FA5}">
                      <a16:colId xmlns:a16="http://schemas.microsoft.com/office/drawing/2014/main" val="20004"/>
                    </a:ext>
                  </a:extLst>
                </a:gridCol>
              </a:tblGrid>
              <a:tr h="360040">
                <a:tc rowSpan="2">
                  <a:txBody>
                    <a:bodyPr/>
                    <a:lstStyle/>
                    <a:p>
                      <a:pPr algn="ctr">
                        <a:spcAft>
                          <a:spcPts val="0"/>
                        </a:spcAft>
                      </a:pPr>
                      <a:r>
                        <a:rPr lang="zh-TW" sz="1900" kern="100" dirty="0">
                          <a:effectLst/>
                          <a:latin typeface="+mn-ea"/>
                          <a:ea typeface="+mn-ea"/>
                        </a:rPr>
                        <a:t>工</a:t>
                      </a:r>
                      <a:r>
                        <a:rPr lang="zh-TW" altLang="en-US" sz="1900" kern="100" dirty="0">
                          <a:effectLst/>
                          <a:latin typeface="+mn-ea"/>
                          <a:ea typeface="+mn-ea"/>
                        </a:rPr>
                        <a:t>務</a:t>
                      </a:r>
                      <a:r>
                        <a:rPr lang="zh-TW" sz="1900" kern="100" dirty="0">
                          <a:effectLst/>
                          <a:latin typeface="+mn-ea"/>
                          <a:ea typeface="+mn-ea"/>
                        </a:rPr>
                        <a:t>程序</a:t>
                      </a:r>
                      <a:endParaRPr lang="zh-TW" sz="19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zh-TW" altLang="en-US" sz="1900" kern="100" dirty="0">
                          <a:effectLst/>
                          <a:latin typeface="+mn-ea"/>
                          <a:ea typeface="+mn-ea"/>
                        </a:rPr>
                        <a:t>工程採購相關程序</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04056">
                <a:tc vMerge="1">
                  <a:txBody>
                    <a:bodyPr/>
                    <a:lstStyle/>
                    <a:p>
                      <a:endParaRPr lang="zh-TW" altLang="en-US"/>
                    </a:p>
                  </a:txBody>
                  <a:tcPr/>
                </a:tc>
                <a:tc>
                  <a:txBody>
                    <a:bodyPr/>
                    <a:lstStyle/>
                    <a:p>
                      <a:pPr algn="ctr">
                        <a:spcAft>
                          <a:spcPts val="0"/>
                        </a:spcAft>
                      </a:pPr>
                      <a:r>
                        <a:rPr lang="zh-TW" sz="1600" kern="100" dirty="0">
                          <a:effectLst/>
                          <a:latin typeface="+mn-ea"/>
                          <a:ea typeface="+mn-ea"/>
                        </a:rPr>
                        <a:t>工程規模</a:t>
                      </a:r>
                      <a:endParaRPr lang="zh-TW" sz="16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TW" sz="1600" kern="100" dirty="0">
                          <a:effectLst/>
                          <a:latin typeface="+mn-ea"/>
                          <a:ea typeface="+mn-ea"/>
                        </a:rPr>
                        <a:t>農</a:t>
                      </a:r>
                      <a:r>
                        <a:rPr lang="zh-TW" altLang="en-US" sz="1600" kern="100" dirty="0">
                          <a:effectLst/>
                          <a:latin typeface="+mn-ea"/>
                          <a:ea typeface="+mn-ea"/>
                        </a:rPr>
                        <a:t>水署</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600" kern="100" dirty="0">
                          <a:effectLst/>
                          <a:latin typeface="+mn-ea"/>
                          <a:ea typeface="+mn-ea"/>
                        </a:rPr>
                        <a:t>管理處</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mn-cs"/>
                        </a:rPr>
                        <a:t>相關規定</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22400">
                <a:tc rowSpan="2">
                  <a:txBody>
                    <a:bodyPr/>
                    <a:lstStyle/>
                    <a:p>
                      <a:pPr algn="just">
                        <a:spcAft>
                          <a:spcPts val="0"/>
                        </a:spcAft>
                      </a:pPr>
                      <a:r>
                        <a:rPr lang="zh-TW" altLang="en-US" sz="1900" kern="100" dirty="0">
                          <a:solidFill>
                            <a:schemeClr val="tx1"/>
                          </a:solidFill>
                          <a:effectLst/>
                          <a:latin typeface="+mn-ea"/>
                          <a:ea typeface="+mn-ea"/>
                        </a:rPr>
                        <a:t>工程設計原則及預算書審核</a:t>
                      </a:r>
                      <a:endParaRPr lang="zh-TW" sz="1900"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sz="1900" kern="100" dirty="0">
                          <a:effectLst/>
                          <a:latin typeface="+mn-ea"/>
                          <a:ea typeface="+mn-ea"/>
                        </a:rPr>
                        <a:t>一</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zh-TW" altLang="en-US" sz="1900" kern="100" dirty="0">
                          <a:effectLst/>
                          <a:latin typeface="+mn-ea"/>
                          <a:ea typeface="+mn-ea"/>
                        </a:rPr>
                        <a:t>核定</a:t>
                      </a:r>
                      <a:r>
                        <a:rPr lang="zh-TW" altLang="en-US" sz="1900" kern="100" dirty="0">
                          <a:solidFill>
                            <a:srgbClr val="0000FF"/>
                          </a:solidFill>
                          <a:effectLst/>
                          <a:latin typeface="+mn-ea"/>
                          <a:ea typeface="+mn-ea"/>
                        </a:rPr>
                        <a:t>預算書</a:t>
                      </a:r>
                      <a:endParaRPr lang="zh-TW" sz="1900" kern="100" dirty="0">
                        <a:solidFill>
                          <a:srgbClr val="0000FF"/>
                        </a:solidFill>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just">
                        <a:spcAft>
                          <a:spcPts val="0"/>
                        </a:spcAft>
                      </a:pPr>
                      <a:r>
                        <a:rPr lang="zh-TW" altLang="en-US" sz="1900" kern="100" dirty="0">
                          <a:solidFill>
                            <a:schemeClr val="dk1"/>
                          </a:solidFill>
                          <a:effectLst/>
                          <a:latin typeface="+mn-ea"/>
                          <a:ea typeface="+mn-ea"/>
                          <a:cs typeface="+mn-cs"/>
                        </a:rPr>
                        <a:t>核定工程設計原則</a:t>
                      </a:r>
                      <a:endParaRPr lang="en-US" altLang="zh-TW" sz="1900" kern="100" dirty="0">
                        <a:solidFill>
                          <a:schemeClr val="dk1"/>
                        </a:solidFill>
                        <a:effectLst/>
                        <a:latin typeface="+mn-ea"/>
                        <a:ea typeface="+mn-ea"/>
                        <a:cs typeface="+mn-cs"/>
                      </a:endParaRPr>
                    </a:p>
                    <a:p>
                      <a:pPr algn="just">
                        <a:spcAft>
                          <a:spcPts val="0"/>
                        </a:spcAft>
                      </a:pPr>
                      <a:r>
                        <a:rPr lang="zh-TW" altLang="en-US" sz="1900" kern="100" dirty="0">
                          <a:effectLst/>
                          <a:latin typeface="+mn-ea"/>
                          <a:ea typeface="+mn-ea"/>
                        </a:rPr>
                        <a:t>預算書由管理處依審查流程審核後送本署</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rowSpan="2">
                  <a:txBody>
                    <a:bodyPr/>
                    <a:lstStyle/>
                    <a:p>
                      <a:pPr algn="just">
                        <a:spcAft>
                          <a:spcPts val="0"/>
                        </a:spcAft>
                      </a:pPr>
                      <a:r>
                        <a:rPr lang="zh-TW" sz="1600" kern="100" dirty="0">
                          <a:effectLst/>
                          <a:latin typeface="+mn-ea"/>
                          <a:ea typeface="+mn-ea"/>
                        </a:rPr>
                        <a:t>工務處理要點</a:t>
                      </a:r>
                      <a:r>
                        <a:rPr lang="en-US" altLang="zh-TW" sz="1600" kern="100" dirty="0">
                          <a:effectLst/>
                          <a:latin typeface="+mn-ea"/>
                          <a:ea typeface="+mn-ea"/>
                        </a:rPr>
                        <a:t>3</a:t>
                      </a:r>
                      <a:endParaRPr lang="zh-TW" sz="16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2"/>
                  </a:ext>
                </a:extLst>
              </a:tr>
              <a:tr h="333568">
                <a:tc vMerge="1">
                  <a:txBody>
                    <a:bodyPr/>
                    <a:lstStyle/>
                    <a:p>
                      <a:endParaRPr lang="zh-TW" altLang="en-US"/>
                    </a:p>
                  </a:txBody>
                  <a:tcPr/>
                </a:tc>
                <a:tc>
                  <a:txBody>
                    <a:bodyPr/>
                    <a:lstStyle/>
                    <a:p>
                      <a:pPr algn="just">
                        <a:spcAft>
                          <a:spcPts val="0"/>
                        </a:spcAft>
                      </a:pPr>
                      <a:r>
                        <a:rPr lang="zh-TW" altLang="zh-TW" sz="1900" kern="100" dirty="0">
                          <a:effectLst/>
                          <a:latin typeface="+mn-ea"/>
                          <a:ea typeface="+mn-ea"/>
                        </a:rPr>
                        <a:t>二、</a:t>
                      </a:r>
                      <a:r>
                        <a:rPr lang="zh-TW" sz="1900" kern="100" dirty="0">
                          <a:effectLst/>
                          <a:latin typeface="+mn-ea"/>
                          <a:ea typeface="+mn-ea"/>
                        </a:rPr>
                        <a:t>三</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sz="1900" kern="100" dirty="0">
                          <a:effectLst/>
                          <a:latin typeface="+mn-ea"/>
                          <a:ea typeface="+mn-ea"/>
                        </a:rPr>
                        <a:t> </a:t>
                      </a:r>
                      <a:r>
                        <a:rPr lang="en-US" altLang="zh-TW" sz="1900" kern="100" dirty="0">
                          <a:effectLst/>
                          <a:latin typeface="+mn-ea"/>
                          <a:ea typeface="+mn-ea"/>
                        </a:rPr>
                        <a:t>-</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algn="just">
                        <a:spcAft>
                          <a:spcPts val="0"/>
                        </a:spcAft>
                      </a:pPr>
                      <a:r>
                        <a:rPr lang="zh-TW" sz="1900" kern="100" dirty="0">
                          <a:effectLst/>
                          <a:latin typeface="+mn-ea"/>
                          <a:ea typeface="+mn-ea"/>
                        </a:rPr>
                        <a:t>審定</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3"/>
                  </a:ext>
                </a:extLst>
              </a:tr>
              <a:tr h="853440">
                <a:tc rowSpan="2">
                  <a:txBody>
                    <a:bodyPr/>
                    <a:lstStyle/>
                    <a:p>
                      <a:pPr algn="just">
                        <a:spcAft>
                          <a:spcPts val="0"/>
                        </a:spcAft>
                      </a:pPr>
                      <a:r>
                        <a:rPr lang="zh-TW" altLang="en-US" sz="1900" kern="100" dirty="0">
                          <a:solidFill>
                            <a:schemeClr val="tx1"/>
                          </a:solidFill>
                          <a:effectLst/>
                          <a:latin typeface="+mn-ea"/>
                          <a:ea typeface="+mn-ea"/>
                        </a:rPr>
                        <a:t>採購</a:t>
                      </a:r>
                      <a:r>
                        <a:rPr lang="zh-TW" sz="1900" kern="100" dirty="0">
                          <a:solidFill>
                            <a:schemeClr val="tx1"/>
                          </a:solidFill>
                          <a:effectLst/>
                          <a:latin typeface="+mn-ea"/>
                          <a:ea typeface="+mn-ea"/>
                        </a:rPr>
                        <a:t>招標</a:t>
                      </a:r>
                      <a:endParaRPr lang="zh-TW" sz="1900"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noFill/>
                  </a:tcPr>
                </a:tc>
                <a:tc>
                  <a:txBody>
                    <a:bodyPr/>
                    <a:lstStyle/>
                    <a:p>
                      <a:pPr algn="just">
                        <a:spcAft>
                          <a:spcPts val="0"/>
                        </a:spcAft>
                      </a:pPr>
                      <a:r>
                        <a:rPr lang="zh-TW" sz="1900" kern="100" dirty="0">
                          <a:effectLst/>
                          <a:latin typeface="+mn-ea"/>
                          <a:ea typeface="+mn-ea"/>
                        </a:rPr>
                        <a:t>一</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tcPr>
                </a:tc>
                <a:tc>
                  <a:txBody>
                    <a:bodyPr/>
                    <a:lstStyle/>
                    <a:p>
                      <a:pPr algn="ctr">
                        <a:spcAft>
                          <a:spcPts val="0"/>
                        </a:spcAft>
                      </a:pPr>
                      <a:r>
                        <a:rPr lang="zh-TW" altLang="en-US" sz="1900" kern="100" dirty="0">
                          <a:effectLst/>
                          <a:latin typeface="+mn-ea"/>
                          <a:ea typeface="+mn-ea"/>
                        </a:rPr>
                        <a:t>報請農委會派員監辦</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solidFill>
                      <a:schemeClr val="accent2">
                        <a:lumMod val="40000"/>
                        <a:lumOff val="60000"/>
                      </a:schemeClr>
                    </a:solidFill>
                  </a:tcPr>
                </a:tc>
                <a:tc>
                  <a:txBody>
                    <a:bodyPr/>
                    <a:lstStyle/>
                    <a:p>
                      <a:pPr algn="just">
                        <a:spcAft>
                          <a:spcPts val="0"/>
                        </a:spcAft>
                      </a:pPr>
                      <a:r>
                        <a:rPr lang="zh-TW" altLang="en-US" sz="1900" kern="100" dirty="0">
                          <a:effectLst/>
                          <a:latin typeface="+mn-ea"/>
                          <a:ea typeface="+mn-ea"/>
                        </a:rPr>
                        <a:t>辦理</a:t>
                      </a:r>
                      <a:endParaRPr lang="en-US" altLang="zh-TW" sz="1900" kern="100" dirty="0">
                        <a:effectLst/>
                        <a:latin typeface="+mn-ea"/>
                        <a:ea typeface="+mn-ea"/>
                      </a:endParaRPr>
                    </a:p>
                    <a:p>
                      <a:pPr marL="0" marR="0" indent="0" algn="just" defTabSz="914400" rtl="0" eaLnBrk="1" fontAlgn="auto" latinLnBrk="0" hangingPunct="1">
                        <a:lnSpc>
                          <a:spcPct val="100000"/>
                        </a:lnSpc>
                        <a:spcBef>
                          <a:spcPts val="0"/>
                        </a:spcBef>
                        <a:spcAft>
                          <a:spcPts val="0"/>
                        </a:spcAft>
                        <a:buClrTx/>
                        <a:buSzTx/>
                        <a:buFontTx/>
                        <a:buNone/>
                        <a:tabLst/>
                        <a:defRPr/>
                      </a:pPr>
                      <a:r>
                        <a:rPr lang="zh-TW" altLang="zh-TW" sz="1900" kern="100" dirty="0">
                          <a:effectLst/>
                          <a:latin typeface="+mn-ea"/>
                          <a:ea typeface="+mn-ea"/>
                        </a:rPr>
                        <a:t>主計室、有關單位監辦</a:t>
                      </a:r>
                      <a:endParaRPr lang="zh-TW" alt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tcPr>
                </a:tc>
                <a:tc rowSpan="2">
                  <a:txBody>
                    <a:bodyPr/>
                    <a:lstStyle/>
                    <a:p>
                      <a:pPr marL="90488" indent="-90488" algn="just">
                        <a:spcAft>
                          <a:spcPts val="0"/>
                        </a:spcAft>
                        <a:buFont typeface="Arial" panose="020B0604020202020204" pitchFamily="34" charset="0"/>
                        <a:buChar char="•"/>
                      </a:pPr>
                      <a:r>
                        <a:rPr lang="zh-TW" altLang="en-US" sz="1600" kern="100" dirty="0">
                          <a:effectLst/>
                          <a:latin typeface="+mn-ea"/>
                          <a:ea typeface="+mn-ea"/>
                        </a:rPr>
                        <a:t>政府採購法相關法令</a:t>
                      </a:r>
                      <a:endParaRPr lang="en-US" altLang="zh-TW" sz="1600" kern="100" dirty="0">
                        <a:effectLst/>
                        <a:latin typeface="+mn-ea"/>
                        <a:ea typeface="+mn-ea"/>
                      </a:endParaRPr>
                    </a:p>
                    <a:p>
                      <a:pPr marL="90488" indent="-90488" algn="just">
                        <a:spcAft>
                          <a:spcPts val="0"/>
                        </a:spcAft>
                        <a:buFont typeface="Arial" panose="020B0604020202020204" pitchFamily="34" charset="0"/>
                        <a:buChar char="•"/>
                      </a:pPr>
                      <a:r>
                        <a:rPr lang="zh-TW" sz="1600" kern="100" dirty="0">
                          <a:effectLst/>
                          <a:latin typeface="+mn-ea"/>
                          <a:ea typeface="+mn-ea"/>
                        </a:rPr>
                        <a:t>工務處理要點</a:t>
                      </a:r>
                      <a:r>
                        <a:rPr lang="en-US" altLang="zh-TW" sz="1600" kern="100" dirty="0">
                          <a:effectLst/>
                          <a:latin typeface="+mn-ea"/>
                          <a:ea typeface="+mn-ea"/>
                        </a:rPr>
                        <a:t>4</a:t>
                      </a:r>
                      <a:endParaRPr lang="en-US" sz="1600" kern="100" dirty="0">
                        <a:effectLst/>
                        <a:latin typeface="+mn-ea"/>
                        <a:ea typeface="+mn-ea"/>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5"/>
                  </a:ext>
                </a:extLst>
              </a:tr>
              <a:tr h="853440">
                <a:tc vMerge="1">
                  <a:txBody>
                    <a:bodyPr/>
                    <a:lstStyle/>
                    <a:p>
                      <a:endParaRPr lang="zh-TW" altLang="en-US"/>
                    </a:p>
                  </a:txBody>
                  <a:tcPr/>
                </a:tc>
                <a:tc>
                  <a:txBody>
                    <a:bodyPr/>
                    <a:lstStyle/>
                    <a:p>
                      <a:pPr algn="just">
                        <a:spcAft>
                          <a:spcPts val="0"/>
                        </a:spcAft>
                      </a:pPr>
                      <a:r>
                        <a:rPr lang="zh-TW" sz="1900" kern="100" dirty="0">
                          <a:effectLst/>
                          <a:latin typeface="+mn-ea"/>
                          <a:ea typeface="+mn-ea"/>
                        </a:rPr>
                        <a:t>二、三</a:t>
                      </a:r>
                      <a:endParaRPr lang="zh-TW" sz="1900" kern="100" dirty="0">
                        <a:effectLst/>
                        <a:latin typeface="+mn-ea"/>
                        <a:ea typeface="+mn-ea"/>
                        <a:cs typeface="Times New Roman"/>
                      </a:endParaRPr>
                    </a:p>
                  </a:txBody>
                  <a:tcPr marL="68580" marR="68580" marT="0" marB="0" anchor="ctr">
                    <a:lnB w="12700" cap="flat" cmpd="sng" algn="ctr">
                      <a:solidFill>
                        <a:schemeClr val="accent1">
                          <a:lumMod val="20000"/>
                          <a:lumOff val="80000"/>
                        </a:schemeClr>
                      </a:solidFill>
                      <a:prstDash val="solid"/>
                      <a:round/>
                      <a:headEnd type="none" w="med" len="med"/>
                      <a:tailEnd type="none" w="med" len="med"/>
                    </a:lnB>
                  </a:tcPr>
                </a:tc>
                <a:tc>
                  <a:txBody>
                    <a:bodyPr/>
                    <a:lstStyle/>
                    <a:p>
                      <a:pPr algn="ctr">
                        <a:spcAft>
                          <a:spcPts val="0"/>
                        </a:spcAft>
                      </a:pPr>
                      <a:r>
                        <a:rPr lang="en-US" sz="1900" kern="100" dirty="0">
                          <a:effectLst/>
                          <a:latin typeface="+mn-ea"/>
                          <a:ea typeface="+mn-ea"/>
                        </a:rPr>
                        <a:t> </a:t>
                      </a:r>
                      <a:r>
                        <a:rPr lang="en-US" altLang="zh-TW" sz="1900" kern="100" dirty="0">
                          <a:effectLst/>
                          <a:latin typeface="+mn-ea"/>
                          <a:ea typeface="+mn-ea"/>
                        </a:rPr>
                        <a:t>-</a:t>
                      </a:r>
                      <a:endParaRPr lang="zh-TW" sz="1900" kern="100" dirty="0">
                        <a:effectLst/>
                        <a:latin typeface="+mn-ea"/>
                        <a:ea typeface="+mn-ea"/>
                        <a:cs typeface="Times New Roman"/>
                      </a:endParaRPr>
                    </a:p>
                  </a:txBody>
                  <a:tcPr marL="68580" marR="68580" marT="0" marB="0" anchor="ctr">
                    <a:lnB w="12700" cap="flat" cmpd="sng" algn="ctr">
                      <a:solidFill>
                        <a:schemeClr val="accent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algn="just">
                        <a:spcAft>
                          <a:spcPts val="0"/>
                        </a:spcAft>
                      </a:pPr>
                      <a:r>
                        <a:rPr lang="zh-TW" altLang="en-US" sz="1900" kern="100" dirty="0">
                          <a:effectLst/>
                          <a:latin typeface="+mn-ea"/>
                          <a:ea typeface="+mn-ea"/>
                        </a:rPr>
                        <a:t>辦理</a:t>
                      </a:r>
                      <a:endParaRPr lang="en-US" altLang="zh-TW" sz="1900" kern="100" dirty="0">
                        <a:effectLst/>
                        <a:latin typeface="+mn-ea"/>
                        <a:ea typeface="+mn-ea"/>
                      </a:endParaRPr>
                    </a:p>
                    <a:p>
                      <a:pPr algn="just">
                        <a:spcAft>
                          <a:spcPts val="0"/>
                        </a:spcAft>
                      </a:pPr>
                      <a:r>
                        <a:rPr lang="zh-TW" sz="1900" kern="100" dirty="0">
                          <a:effectLst/>
                          <a:latin typeface="+mn-ea"/>
                          <a:ea typeface="+mn-ea"/>
                        </a:rPr>
                        <a:t>主計室、有關單位監辦</a:t>
                      </a:r>
                      <a:endParaRPr lang="zh-TW" sz="1900" kern="100" dirty="0">
                        <a:effectLst/>
                        <a:latin typeface="+mn-ea"/>
                        <a:ea typeface="+mn-ea"/>
                        <a:cs typeface="Times New Roman"/>
                      </a:endParaRPr>
                    </a:p>
                  </a:txBody>
                  <a:tcPr marL="68580" marR="68580" marT="0" marB="0" anchor="ctr">
                    <a:lnB w="12700" cap="flat" cmpd="sng" algn="ctr">
                      <a:solidFill>
                        <a:schemeClr val="accent1">
                          <a:lumMod val="20000"/>
                          <a:lumOff val="8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6"/>
                  </a:ext>
                </a:extLst>
              </a:tr>
            </a:tbl>
          </a:graphicData>
        </a:graphic>
      </p:graphicFrame>
      <p:sp>
        <p:nvSpPr>
          <p:cNvPr id="13" name="＞形箭號 12"/>
          <p:cNvSpPr/>
          <p:nvPr/>
        </p:nvSpPr>
        <p:spPr>
          <a:xfrm rot="5400000">
            <a:off x="2135560" y="4149080"/>
            <a:ext cx="2016224" cy="432048"/>
          </a:xfrm>
          <a:prstGeom prst="chevron">
            <a:avLst>
              <a:gd name="adj" fmla="val 29045"/>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2429560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0" y="274639"/>
            <a:ext cx="10972800" cy="1143000"/>
          </a:xfrm>
        </p:spPr>
        <p:txBody>
          <a:bodyPr/>
          <a:lstStyle/>
          <a:p>
            <a:r>
              <a:rPr lang="zh-TW" altLang="en-US" sz="4000" b="1" dirty="0">
                <a:latin typeface="+mn-lt"/>
                <a:ea typeface="+mn-ea"/>
                <a:cs typeface="+mn-cs"/>
              </a:rPr>
              <a:t>相關法令規章</a:t>
            </a:r>
          </a:p>
        </p:txBody>
      </p:sp>
      <p:sp>
        <p:nvSpPr>
          <p:cNvPr id="3" name="內容版面配置區 2"/>
          <p:cNvSpPr>
            <a:spLocks noGrp="1"/>
          </p:cNvSpPr>
          <p:nvPr>
            <p:ph idx="4294967295"/>
          </p:nvPr>
        </p:nvSpPr>
        <p:spPr>
          <a:xfrm>
            <a:off x="0" y="1600201"/>
            <a:ext cx="8229600" cy="604839"/>
          </a:xfrm>
        </p:spPr>
        <p:txBody>
          <a:bodyPr vert="horz" lIns="91440" tIns="45720" rIns="91440" bIns="45720" rtlCol="0">
            <a:normAutofit/>
          </a:bodyPr>
          <a:lstStyle/>
          <a:p>
            <a:r>
              <a:rPr lang="zh-TW" altLang="en-US" sz="2800" b="1" dirty="0">
                <a:solidFill>
                  <a:schemeClr val="accent5">
                    <a:lumMod val="75000"/>
                  </a:schemeClr>
                </a:solidFill>
              </a:rPr>
              <a:t>農田水利工務行政概述：</a:t>
            </a:r>
            <a:endParaRPr lang="en-US" altLang="zh-TW" sz="2800" b="1" dirty="0">
              <a:solidFill>
                <a:schemeClr val="accent5">
                  <a:lumMod val="75000"/>
                </a:schemeClr>
              </a:solidFill>
            </a:endParaRPr>
          </a:p>
        </p:txBody>
      </p:sp>
      <p:sp>
        <p:nvSpPr>
          <p:cNvPr id="5" name="＞形箭號 4"/>
          <p:cNvSpPr/>
          <p:nvPr/>
        </p:nvSpPr>
        <p:spPr>
          <a:xfrm rot="5400000">
            <a:off x="2135560" y="4149080"/>
            <a:ext cx="2016224" cy="432048"/>
          </a:xfrm>
          <a:prstGeom prst="chevron">
            <a:avLst>
              <a:gd name="adj" fmla="val 29045"/>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graphicFrame>
        <p:nvGraphicFramePr>
          <p:cNvPr id="6" name="表格 5"/>
          <p:cNvGraphicFramePr>
            <a:graphicFrameLocks noGrp="1"/>
          </p:cNvGraphicFramePr>
          <p:nvPr>
            <p:extLst>
              <p:ext uri="{D42A27DB-BD31-4B8C-83A1-F6EECF244321}">
                <p14:modId xmlns:p14="http://schemas.microsoft.com/office/powerpoint/2010/main" val="2041656747"/>
              </p:ext>
            </p:extLst>
          </p:nvPr>
        </p:nvGraphicFramePr>
        <p:xfrm>
          <a:off x="2207568" y="2204864"/>
          <a:ext cx="8229600" cy="3219448"/>
        </p:xfrm>
        <a:graphic>
          <a:graphicData uri="http://schemas.openxmlformats.org/drawingml/2006/table">
            <a:tbl>
              <a:tblPr firstRow="1" firstCol="1" bandRow="1">
                <a:tableStyleId>{5C22544A-7EE6-4342-B048-85BDC9FD1C3A}</a:tableStyleId>
              </a:tblPr>
              <a:tblGrid>
                <a:gridCol w="1872208">
                  <a:extLst>
                    <a:ext uri="{9D8B030D-6E8A-4147-A177-3AD203B41FA5}">
                      <a16:colId xmlns:a16="http://schemas.microsoft.com/office/drawing/2014/main" val="20000"/>
                    </a:ext>
                  </a:extLst>
                </a:gridCol>
                <a:gridCol w="1589348">
                  <a:extLst>
                    <a:ext uri="{9D8B030D-6E8A-4147-A177-3AD203B41FA5}">
                      <a16:colId xmlns:a16="http://schemas.microsoft.com/office/drawing/2014/main" val="20001"/>
                    </a:ext>
                  </a:extLst>
                </a:gridCol>
                <a:gridCol w="1589348">
                  <a:extLst>
                    <a:ext uri="{9D8B030D-6E8A-4147-A177-3AD203B41FA5}">
                      <a16:colId xmlns:a16="http://schemas.microsoft.com/office/drawing/2014/main" val="20002"/>
                    </a:ext>
                  </a:extLst>
                </a:gridCol>
                <a:gridCol w="1589348">
                  <a:extLst>
                    <a:ext uri="{9D8B030D-6E8A-4147-A177-3AD203B41FA5}">
                      <a16:colId xmlns:a16="http://schemas.microsoft.com/office/drawing/2014/main" val="20003"/>
                    </a:ext>
                  </a:extLst>
                </a:gridCol>
                <a:gridCol w="1589348">
                  <a:extLst>
                    <a:ext uri="{9D8B030D-6E8A-4147-A177-3AD203B41FA5}">
                      <a16:colId xmlns:a16="http://schemas.microsoft.com/office/drawing/2014/main" val="20004"/>
                    </a:ext>
                  </a:extLst>
                </a:gridCol>
              </a:tblGrid>
              <a:tr h="360040">
                <a:tc rowSpan="2">
                  <a:txBody>
                    <a:bodyPr/>
                    <a:lstStyle/>
                    <a:p>
                      <a:pPr algn="ctr">
                        <a:spcAft>
                          <a:spcPts val="0"/>
                        </a:spcAft>
                      </a:pPr>
                      <a:r>
                        <a:rPr lang="zh-TW" sz="1900" kern="100" dirty="0">
                          <a:effectLst/>
                          <a:latin typeface="+mn-ea"/>
                          <a:ea typeface="+mn-ea"/>
                        </a:rPr>
                        <a:t>工</a:t>
                      </a:r>
                      <a:r>
                        <a:rPr lang="zh-TW" altLang="en-US" sz="1900" kern="100" dirty="0">
                          <a:effectLst/>
                          <a:latin typeface="+mn-ea"/>
                          <a:ea typeface="+mn-ea"/>
                        </a:rPr>
                        <a:t>務</a:t>
                      </a:r>
                      <a:r>
                        <a:rPr lang="zh-TW" sz="1900" kern="100" dirty="0">
                          <a:effectLst/>
                          <a:latin typeface="+mn-ea"/>
                          <a:ea typeface="+mn-ea"/>
                        </a:rPr>
                        <a:t>程序</a:t>
                      </a:r>
                      <a:endParaRPr lang="zh-TW" sz="19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zh-TW" altLang="en-US" sz="1900" kern="100" dirty="0">
                          <a:effectLst/>
                          <a:latin typeface="+mn-ea"/>
                          <a:ea typeface="+mn-ea"/>
                        </a:rPr>
                        <a:t>工程採購相關程序</a:t>
                      </a:r>
                      <a:endParaRPr lang="zh-TW" alt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04056">
                <a:tc vMerge="1">
                  <a:txBody>
                    <a:bodyPr/>
                    <a:lstStyle/>
                    <a:p>
                      <a:endParaRPr lang="zh-TW" altLang="en-US"/>
                    </a:p>
                  </a:txBody>
                  <a:tcPr/>
                </a:tc>
                <a:tc>
                  <a:txBody>
                    <a:bodyPr/>
                    <a:lstStyle/>
                    <a:p>
                      <a:pPr algn="ctr">
                        <a:spcAft>
                          <a:spcPts val="0"/>
                        </a:spcAft>
                      </a:pPr>
                      <a:r>
                        <a:rPr lang="zh-TW" sz="1600" kern="100" dirty="0">
                          <a:effectLst/>
                          <a:latin typeface="+mn-ea"/>
                          <a:ea typeface="+mn-ea"/>
                        </a:rPr>
                        <a:t>工程規模</a:t>
                      </a:r>
                      <a:endParaRPr lang="zh-TW" sz="16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TW" sz="1600" kern="100" dirty="0">
                          <a:effectLst/>
                          <a:latin typeface="+mn-ea"/>
                          <a:ea typeface="+mn-ea"/>
                        </a:rPr>
                        <a:t>農</a:t>
                      </a:r>
                      <a:r>
                        <a:rPr lang="zh-TW" altLang="en-US" sz="1600" kern="100" dirty="0">
                          <a:effectLst/>
                          <a:latin typeface="+mn-ea"/>
                          <a:ea typeface="+mn-ea"/>
                        </a:rPr>
                        <a:t>水署</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600" kern="100" dirty="0">
                          <a:effectLst/>
                          <a:latin typeface="+mn-ea"/>
                          <a:ea typeface="+mn-ea"/>
                        </a:rPr>
                        <a:t>管理處</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mn-cs"/>
                        </a:rPr>
                        <a:t>相關規定</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04632">
                <a:tc>
                  <a:txBody>
                    <a:bodyPr/>
                    <a:lstStyle/>
                    <a:p>
                      <a:pPr marL="0" algn="l" defTabSz="914400" rtl="0" eaLnBrk="1" latinLnBrk="0" hangingPunct="1">
                        <a:spcAft>
                          <a:spcPts val="0"/>
                        </a:spcAft>
                      </a:pPr>
                      <a:r>
                        <a:rPr lang="zh-TW" sz="1900" b="1" kern="100" dirty="0">
                          <a:solidFill>
                            <a:schemeClr val="tx1"/>
                          </a:solidFill>
                          <a:effectLst/>
                          <a:latin typeface="+mn-ea"/>
                          <a:ea typeface="+mn-ea"/>
                          <a:cs typeface="Times New Roman"/>
                        </a:rPr>
                        <a:t>半月進度表</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sz="1900" kern="100" dirty="0">
                          <a:effectLst/>
                          <a:latin typeface="+mn-ea"/>
                          <a:ea typeface="+mn-ea"/>
                          <a:cs typeface="Times New Roman"/>
                        </a:rPr>
                        <a:t>一、二、三</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zh-TW" altLang="en-US" sz="1900" kern="100" dirty="0">
                          <a:effectLst/>
                          <a:latin typeface="+mn-ea"/>
                          <a:ea typeface="+mn-ea"/>
                          <a:cs typeface="Times New Roman"/>
                        </a:rPr>
                        <a:t>填報</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just">
                        <a:spcAft>
                          <a:spcPts val="0"/>
                        </a:spcAft>
                      </a:pPr>
                      <a:r>
                        <a:rPr lang="zh-TW" sz="1600" kern="100" dirty="0">
                          <a:effectLst/>
                          <a:latin typeface="+mn-ea"/>
                          <a:ea typeface="+mn-ea"/>
                          <a:cs typeface="Times New Roman"/>
                        </a:rPr>
                        <a:t>工務處理要點</a:t>
                      </a:r>
                      <a:r>
                        <a:rPr lang="en-US" altLang="zh-TW" sz="1600" kern="100" dirty="0">
                          <a:effectLst/>
                          <a:latin typeface="+mn-ea"/>
                          <a:ea typeface="+mn-ea"/>
                          <a:cs typeface="Times New Roman"/>
                        </a:rPr>
                        <a:t>5</a:t>
                      </a:r>
                      <a:endParaRPr lang="zh-TW" sz="16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4"/>
                  </a:ext>
                </a:extLst>
              </a:tr>
              <a:tr h="603480">
                <a:tc rowSpan="3">
                  <a:txBody>
                    <a:bodyPr/>
                    <a:lstStyle/>
                    <a:p>
                      <a:pPr algn="just">
                        <a:spcAft>
                          <a:spcPts val="0"/>
                        </a:spcAft>
                      </a:pPr>
                      <a:r>
                        <a:rPr lang="zh-TW" altLang="en-US" sz="1900" kern="100" dirty="0">
                          <a:solidFill>
                            <a:schemeClr val="tx1"/>
                          </a:solidFill>
                          <a:effectLst/>
                          <a:latin typeface="+mn-ea"/>
                          <a:ea typeface="+mn-ea"/>
                          <a:cs typeface="Times New Roman"/>
                        </a:rPr>
                        <a:t>工程修正施工預算或變更設計</a:t>
                      </a:r>
                      <a:endParaRPr lang="zh-TW" sz="1900"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noFill/>
                  </a:tcPr>
                </a:tc>
                <a:tc>
                  <a:txBody>
                    <a:bodyPr/>
                    <a:lstStyle/>
                    <a:p>
                      <a:pPr algn="l">
                        <a:spcAft>
                          <a:spcPts val="0"/>
                        </a:spcAft>
                      </a:pPr>
                      <a:r>
                        <a:rPr lang="zh-TW" sz="1900" kern="100" dirty="0">
                          <a:effectLst/>
                          <a:latin typeface="+mn-ea"/>
                          <a:ea typeface="+mn-ea"/>
                          <a:cs typeface="Times New Roman"/>
                        </a:rPr>
                        <a:t>一</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tcPr>
                </a:tc>
                <a:tc>
                  <a:txBody>
                    <a:bodyPr/>
                    <a:lstStyle/>
                    <a:p>
                      <a:pPr algn="ctr">
                        <a:spcAft>
                          <a:spcPts val="0"/>
                        </a:spcAft>
                      </a:pPr>
                      <a:r>
                        <a:rPr lang="zh-TW" sz="1900" kern="100" dirty="0">
                          <a:effectLst/>
                          <a:latin typeface="+mn-ea"/>
                          <a:ea typeface="+mn-ea"/>
                          <a:cs typeface="Times New Roman"/>
                        </a:rPr>
                        <a:t>核定</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solidFill>
                      <a:schemeClr val="accent2">
                        <a:lumMod val="40000"/>
                        <a:lumOff val="6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tcPr>
                </a:tc>
                <a:tc rowSpan="3">
                  <a:txBody>
                    <a:bodyPr/>
                    <a:lstStyle/>
                    <a:p>
                      <a:pPr marL="0" marR="0" lvl="0" indent="0" algn="just" defTabSz="911156" rtl="0" eaLnBrk="1" fontAlgn="auto" latinLnBrk="0" hangingPunct="1">
                        <a:lnSpc>
                          <a:spcPct val="100000"/>
                        </a:lnSpc>
                        <a:spcBef>
                          <a:spcPts val="0"/>
                        </a:spcBef>
                        <a:spcAft>
                          <a:spcPts val="0"/>
                        </a:spcAft>
                        <a:buClrTx/>
                        <a:buSzTx/>
                        <a:buFontTx/>
                        <a:buNone/>
                        <a:tabLst/>
                        <a:defRPr/>
                      </a:pPr>
                      <a:r>
                        <a:rPr lang="zh-TW" altLang="en-US" sz="1600" kern="100" dirty="0">
                          <a:effectLst/>
                          <a:latin typeface="+mn-ea"/>
                          <a:ea typeface="+mn-ea"/>
                          <a:cs typeface="Times New Roman"/>
                        </a:rPr>
                        <a:t>政府採購法相關法令</a:t>
                      </a:r>
                      <a:endParaRPr lang="en-US" altLang="zh-TW" sz="1600" kern="100" dirty="0">
                        <a:effectLst/>
                        <a:latin typeface="+mn-ea"/>
                        <a:ea typeface="+mn-ea"/>
                        <a:cs typeface="Times New Roman"/>
                      </a:endParaRPr>
                    </a:p>
                    <a:p>
                      <a:pPr algn="just">
                        <a:spcAft>
                          <a:spcPts val="0"/>
                        </a:spcAft>
                      </a:pPr>
                      <a:r>
                        <a:rPr lang="zh-TW" altLang="en-US" sz="1600" kern="100" dirty="0">
                          <a:effectLst/>
                          <a:latin typeface="+mn-ea"/>
                          <a:ea typeface="+mn-ea"/>
                          <a:cs typeface="Times New Roman"/>
                        </a:rPr>
                        <a:t>工務處理要點</a:t>
                      </a:r>
                      <a:r>
                        <a:rPr lang="en-US" altLang="zh-TW" sz="1600" kern="100" dirty="0">
                          <a:effectLst/>
                          <a:latin typeface="+mn-ea"/>
                          <a:ea typeface="+mn-ea"/>
                          <a:cs typeface="Times New Roman"/>
                        </a:rPr>
                        <a:t>7</a:t>
                      </a:r>
                    </a:p>
                    <a:p>
                      <a:pPr algn="just">
                        <a:spcAft>
                          <a:spcPts val="0"/>
                        </a:spcAft>
                      </a:pPr>
                      <a:r>
                        <a:rPr lang="zh-TW" altLang="en-US" sz="1600" kern="100" dirty="0">
                          <a:effectLst/>
                          <a:latin typeface="+mn-ea"/>
                          <a:ea typeface="+mn-ea"/>
                          <a:cs typeface="Times New Roman"/>
                        </a:rPr>
                        <a:t>行政院農業委員會農田水利署辦理工程變更設計暨修正施工預算作業注意事項</a:t>
                      </a:r>
                      <a:endParaRPr lang="zh-TW" sz="16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5"/>
                  </a:ext>
                </a:extLst>
              </a:tr>
              <a:tr h="648072">
                <a:tc vMerge="1">
                  <a:txBody>
                    <a:bodyPr/>
                    <a:lstStyle/>
                    <a:p>
                      <a:endParaRPr lang="zh-TW" altLang="en-US"/>
                    </a:p>
                  </a:txBody>
                  <a:tcPr/>
                </a:tc>
                <a:tc>
                  <a:txBody>
                    <a:bodyPr/>
                    <a:lstStyle/>
                    <a:p>
                      <a:pPr algn="l">
                        <a:spcAft>
                          <a:spcPts val="0"/>
                        </a:spcAft>
                      </a:pPr>
                      <a:r>
                        <a:rPr lang="zh-TW" sz="1900" kern="100" dirty="0">
                          <a:effectLst/>
                          <a:latin typeface="+mn-ea"/>
                          <a:ea typeface="+mn-ea"/>
                          <a:cs typeface="Times New Roman"/>
                        </a:rPr>
                        <a:t>二</a:t>
                      </a:r>
                    </a:p>
                  </a:txBody>
                  <a:tcPr marL="68580" marR="68580" marT="0" marB="0" anchor="ctr">
                    <a:lnB w="12700" cap="flat" cmpd="sng" algn="ctr">
                      <a:solidFill>
                        <a:schemeClr val="bg1"/>
                      </a:solidFill>
                      <a:prstDash val="solid"/>
                      <a:round/>
                      <a:headEnd type="none" w="med" len="med"/>
                      <a:tailEnd type="none" w="med" len="med"/>
                    </a:lnB>
                  </a:tcPr>
                </a:tc>
                <a:tc>
                  <a:txBody>
                    <a:bodyPr/>
                    <a:lstStyle/>
                    <a:p>
                      <a:pPr marL="0" marR="0" lvl="0" indent="0" algn="ctr" defTabSz="911156" rtl="0" eaLnBrk="1" fontAlgn="auto" latinLnBrk="0" hangingPunct="1">
                        <a:lnSpc>
                          <a:spcPct val="100000"/>
                        </a:lnSpc>
                        <a:spcBef>
                          <a:spcPts val="0"/>
                        </a:spcBef>
                        <a:spcAft>
                          <a:spcPts val="0"/>
                        </a:spcAft>
                        <a:buClrTx/>
                        <a:buSzTx/>
                        <a:buFontTx/>
                        <a:buNone/>
                        <a:tabLst/>
                        <a:defRPr/>
                      </a:pPr>
                      <a:r>
                        <a:rPr lang="en-US" altLang="zh-TW" sz="1900" kern="100" dirty="0">
                          <a:effectLst/>
                          <a:latin typeface="+mn-ea"/>
                          <a:ea typeface="+mn-ea"/>
                          <a:cs typeface="Times New Roman"/>
                        </a:rPr>
                        <a:t> -</a:t>
                      </a:r>
                      <a:endParaRPr lang="zh-TW" altLang="zh-TW" sz="1900" kern="100" dirty="0">
                        <a:effectLst/>
                        <a:latin typeface="+mn-ea"/>
                        <a:ea typeface="+mn-ea"/>
                        <a:cs typeface="Times New Roman"/>
                      </a:endParaRPr>
                    </a:p>
                  </a:txBody>
                  <a:tcPr marL="68580" marR="68580" marT="0" marB="0" anchor="ctr">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zh-TW" sz="1900" kern="100" dirty="0">
                          <a:effectLst/>
                          <a:latin typeface="+mn-ea"/>
                          <a:ea typeface="+mn-ea"/>
                          <a:cs typeface="Times New Roman"/>
                        </a:rPr>
                        <a:t>核定</a:t>
                      </a:r>
                    </a:p>
                  </a:txBody>
                  <a:tcPr marL="68580" marR="68580" marT="0" marB="0" anchor="ctr">
                    <a:lnB w="12700" cap="flat" cmpd="sng" algn="ctr">
                      <a:solidFill>
                        <a:schemeClr val="bg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6"/>
                  </a:ext>
                </a:extLst>
              </a:tr>
              <a:tr h="699168">
                <a:tc vMerge="1">
                  <a:txBody>
                    <a:bodyPr/>
                    <a:lstStyle/>
                    <a:p>
                      <a:endParaRPr lang="zh-TW" altLang="en-US"/>
                    </a:p>
                  </a:txBody>
                  <a:tcPr/>
                </a:tc>
                <a:tc>
                  <a:txBody>
                    <a:bodyPr/>
                    <a:lstStyle/>
                    <a:p>
                      <a:pPr algn="l">
                        <a:spcAft>
                          <a:spcPts val="0"/>
                        </a:spcAft>
                      </a:pPr>
                      <a:r>
                        <a:rPr lang="zh-TW" sz="1900" kern="100" dirty="0">
                          <a:effectLst/>
                          <a:latin typeface="+mn-ea"/>
                          <a:ea typeface="+mn-ea"/>
                          <a:cs typeface="Times New Roman"/>
                        </a:rPr>
                        <a:t>三</a:t>
                      </a: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algn="ctr">
                        <a:spcAft>
                          <a:spcPts val="0"/>
                        </a:spcAft>
                      </a:pPr>
                      <a:r>
                        <a:rPr lang="en-US" sz="1900" kern="100" dirty="0">
                          <a:effectLst/>
                          <a:latin typeface="+mn-ea"/>
                          <a:ea typeface="+mn-ea"/>
                          <a:cs typeface="Times New Roman"/>
                        </a:rPr>
                        <a:t> </a:t>
                      </a: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sz="1900" kern="100" dirty="0">
                          <a:effectLst/>
                          <a:latin typeface="+mn-ea"/>
                          <a:ea typeface="+mn-ea"/>
                          <a:cs typeface="Times New Roman"/>
                        </a:rPr>
                        <a:t>核定</a:t>
                      </a: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11691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232652345"/>
              </p:ext>
            </p:extLst>
          </p:nvPr>
        </p:nvGraphicFramePr>
        <p:xfrm>
          <a:off x="2207568" y="2204864"/>
          <a:ext cx="8229600" cy="4237216"/>
        </p:xfrm>
        <a:graphic>
          <a:graphicData uri="http://schemas.openxmlformats.org/drawingml/2006/table">
            <a:tbl>
              <a:tblPr firstRow="1" firstCol="1" bandRow="1">
                <a:tableStyleId>{5C22544A-7EE6-4342-B048-85BDC9FD1C3A}</a:tableStyleId>
              </a:tblPr>
              <a:tblGrid>
                <a:gridCol w="1872208">
                  <a:extLst>
                    <a:ext uri="{9D8B030D-6E8A-4147-A177-3AD203B41FA5}">
                      <a16:colId xmlns:a16="http://schemas.microsoft.com/office/drawing/2014/main" val="20000"/>
                    </a:ext>
                  </a:extLst>
                </a:gridCol>
                <a:gridCol w="1589348">
                  <a:extLst>
                    <a:ext uri="{9D8B030D-6E8A-4147-A177-3AD203B41FA5}">
                      <a16:colId xmlns:a16="http://schemas.microsoft.com/office/drawing/2014/main" val="20001"/>
                    </a:ext>
                  </a:extLst>
                </a:gridCol>
                <a:gridCol w="1589348">
                  <a:extLst>
                    <a:ext uri="{9D8B030D-6E8A-4147-A177-3AD203B41FA5}">
                      <a16:colId xmlns:a16="http://schemas.microsoft.com/office/drawing/2014/main" val="20002"/>
                    </a:ext>
                  </a:extLst>
                </a:gridCol>
                <a:gridCol w="1589348">
                  <a:extLst>
                    <a:ext uri="{9D8B030D-6E8A-4147-A177-3AD203B41FA5}">
                      <a16:colId xmlns:a16="http://schemas.microsoft.com/office/drawing/2014/main" val="20003"/>
                    </a:ext>
                  </a:extLst>
                </a:gridCol>
                <a:gridCol w="1589348">
                  <a:extLst>
                    <a:ext uri="{9D8B030D-6E8A-4147-A177-3AD203B41FA5}">
                      <a16:colId xmlns:a16="http://schemas.microsoft.com/office/drawing/2014/main" val="20004"/>
                    </a:ext>
                  </a:extLst>
                </a:gridCol>
              </a:tblGrid>
              <a:tr h="360040">
                <a:tc rowSpan="2">
                  <a:txBody>
                    <a:bodyPr/>
                    <a:lstStyle/>
                    <a:p>
                      <a:pPr algn="ctr">
                        <a:spcAft>
                          <a:spcPts val="0"/>
                        </a:spcAft>
                      </a:pPr>
                      <a:r>
                        <a:rPr lang="zh-TW" sz="1900" kern="100" dirty="0">
                          <a:effectLst/>
                          <a:latin typeface="+mn-ea"/>
                          <a:ea typeface="+mn-ea"/>
                        </a:rPr>
                        <a:t>工</a:t>
                      </a:r>
                      <a:r>
                        <a:rPr lang="zh-TW" altLang="en-US" sz="1900" kern="100" dirty="0">
                          <a:effectLst/>
                          <a:latin typeface="+mn-ea"/>
                          <a:ea typeface="+mn-ea"/>
                        </a:rPr>
                        <a:t>務</a:t>
                      </a:r>
                      <a:r>
                        <a:rPr lang="zh-TW" sz="1900" kern="100" dirty="0">
                          <a:effectLst/>
                          <a:latin typeface="+mn-ea"/>
                          <a:ea typeface="+mn-ea"/>
                        </a:rPr>
                        <a:t>程序</a:t>
                      </a:r>
                      <a:endParaRPr lang="zh-TW" sz="19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zh-TW" altLang="en-US" sz="1900" kern="100" dirty="0">
                          <a:effectLst/>
                          <a:latin typeface="+mn-ea"/>
                          <a:ea typeface="+mn-ea"/>
                        </a:rPr>
                        <a:t>工程採購相關程序</a:t>
                      </a:r>
                      <a:endParaRPr lang="zh-TW" alt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04056">
                <a:tc vMerge="1">
                  <a:txBody>
                    <a:bodyPr/>
                    <a:lstStyle/>
                    <a:p>
                      <a:endParaRPr lang="zh-TW" altLang="en-US"/>
                    </a:p>
                  </a:txBody>
                  <a:tcPr/>
                </a:tc>
                <a:tc>
                  <a:txBody>
                    <a:bodyPr/>
                    <a:lstStyle/>
                    <a:p>
                      <a:pPr algn="ctr">
                        <a:spcAft>
                          <a:spcPts val="0"/>
                        </a:spcAft>
                      </a:pPr>
                      <a:r>
                        <a:rPr lang="zh-TW" sz="1600" kern="100" dirty="0">
                          <a:effectLst/>
                          <a:latin typeface="+mn-ea"/>
                          <a:ea typeface="+mn-ea"/>
                        </a:rPr>
                        <a:t>工程規模</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sz="1600" kern="100" dirty="0">
                          <a:effectLst/>
                          <a:latin typeface="+mn-ea"/>
                          <a:ea typeface="+mn-ea"/>
                        </a:rPr>
                        <a:t>農</a:t>
                      </a:r>
                      <a:r>
                        <a:rPr lang="zh-TW" altLang="en-US" sz="1600" kern="100" dirty="0">
                          <a:effectLst/>
                          <a:latin typeface="+mn-ea"/>
                          <a:ea typeface="+mn-ea"/>
                        </a:rPr>
                        <a:t>水署</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600" kern="100" dirty="0">
                          <a:effectLst/>
                          <a:latin typeface="+mn-ea"/>
                          <a:ea typeface="+mn-ea"/>
                        </a:rPr>
                        <a:t>管理處</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mn-cs"/>
                        </a:rPr>
                        <a:t>相關規定</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20080">
                <a:tc rowSpan="2">
                  <a:txBody>
                    <a:bodyPr/>
                    <a:lstStyle/>
                    <a:p>
                      <a:pPr algn="just">
                        <a:spcAft>
                          <a:spcPts val="0"/>
                        </a:spcAft>
                      </a:pPr>
                      <a:r>
                        <a:rPr lang="zh-TW" altLang="en-US" sz="1900" kern="100" dirty="0">
                          <a:solidFill>
                            <a:schemeClr val="tx1"/>
                          </a:solidFill>
                          <a:effectLst/>
                          <a:latin typeface="+mn-ea"/>
                          <a:ea typeface="+mn-ea"/>
                          <a:cs typeface="Times New Roman"/>
                        </a:rPr>
                        <a:t>工期展延</a:t>
                      </a:r>
                      <a:endParaRPr lang="zh-TW" sz="1900"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sz="1900" kern="100">
                          <a:effectLst/>
                          <a:latin typeface="+mn-ea"/>
                          <a:ea typeface="+mn-ea"/>
                          <a:cs typeface="Times New Roman"/>
                        </a:rPr>
                        <a:t>一</a:t>
                      </a: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zh-TW" sz="1900" kern="100" dirty="0">
                          <a:effectLst/>
                          <a:latin typeface="+mn-ea"/>
                          <a:ea typeface="+mn-ea"/>
                          <a:cs typeface="Times New Roman"/>
                        </a:rPr>
                        <a:t>核定</a:t>
                      </a:r>
                    </a:p>
                  </a:txBody>
                  <a:tcPr marL="68580" marR="68580" marT="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a:spcAft>
                          <a:spcPts val="0"/>
                        </a:spcAft>
                      </a:pPr>
                      <a:r>
                        <a:rPr lang="en-US" sz="1900" kern="100" dirty="0">
                          <a:effectLst/>
                          <a:latin typeface="+mn-ea"/>
                          <a:ea typeface="+mn-ea"/>
                          <a:cs typeface="Times New Roman"/>
                        </a:rPr>
                        <a:t> </a:t>
                      </a: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rowSpan="2">
                  <a:txBody>
                    <a:bodyPr/>
                    <a:lstStyle/>
                    <a:p>
                      <a:pPr marL="90488" marR="0" indent="-9048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600" kern="100" dirty="0">
                          <a:effectLst/>
                          <a:latin typeface="+mn-ea"/>
                          <a:ea typeface="+mn-ea"/>
                          <a:cs typeface="Times New Roman"/>
                        </a:rPr>
                        <a:t>政府採購法相關法令</a:t>
                      </a:r>
                      <a:endParaRPr lang="en-US" altLang="zh-TW" sz="1600" kern="100" dirty="0">
                        <a:effectLst/>
                        <a:latin typeface="+mn-ea"/>
                        <a:ea typeface="+mn-ea"/>
                        <a:cs typeface="Times New Roman"/>
                      </a:endParaRPr>
                    </a:p>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工務處理要點</a:t>
                      </a:r>
                      <a:r>
                        <a:rPr lang="en-US" altLang="zh-TW" sz="1600" kern="100" dirty="0">
                          <a:effectLst/>
                          <a:latin typeface="+mn-ea"/>
                          <a:ea typeface="+mn-ea"/>
                          <a:cs typeface="Times New Roman"/>
                        </a:rPr>
                        <a:t>8</a:t>
                      </a:r>
                    </a:p>
                    <a:p>
                      <a:pPr marL="90488" indent="-90488" algn="just">
                        <a:spcAft>
                          <a:spcPts val="0"/>
                        </a:spcAft>
                        <a:buFont typeface="Arial" panose="020B0604020202020204" pitchFamily="34" charset="0"/>
                        <a:buChar char="•"/>
                      </a:pPr>
                      <a:r>
                        <a:rPr lang="zh-TW" altLang="zh-TW" sz="1900" kern="1200" dirty="0">
                          <a:solidFill>
                            <a:schemeClr val="dk1"/>
                          </a:solidFill>
                          <a:effectLst/>
                          <a:latin typeface="+mn-lt"/>
                          <a:ea typeface="+mn-ea"/>
                          <a:cs typeface="+mn-cs"/>
                        </a:rPr>
                        <a:t>行政院農業委員會農田水利署辦理工程工期核算注意事項</a:t>
                      </a:r>
                      <a:endParaRPr lang="zh-TW" sz="16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2"/>
                  </a:ext>
                </a:extLst>
              </a:tr>
              <a:tr h="1677680">
                <a:tc vMerge="1">
                  <a:txBody>
                    <a:bodyPr/>
                    <a:lstStyle/>
                    <a:p>
                      <a:endParaRPr lang="zh-TW" altLang="en-US"/>
                    </a:p>
                  </a:txBody>
                  <a:tcPr/>
                </a:tc>
                <a:tc>
                  <a:txBody>
                    <a:bodyPr/>
                    <a:lstStyle/>
                    <a:p>
                      <a:pPr algn="just">
                        <a:spcAft>
                          <a:spcPts val="0"/>
                        </a:spcAft>
                      </a:pPr>
                      <a:r>
                        <a:rPr lang="zh-TW" sz="1900" kern="100" dirty="0">
                          <a:effectLst/>
                          <a:latin typeface="+mn-ea"/>
                          <a:ea typeface="+mn-ea"/>
                          <a:cs typeface="Times New Roman"/>
                        </a:rPr>
                        <a:t>二、三</a:t>
                      </a: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r>
                        <a:rPr lang="en-US" sz="1900" kern="100" dirty="0">
                          <a:effectLst/>
                          <a:latin typeface="+mn-ea"/>
                          <a:ea typeface="+mn-ea"/>
                          <a:cs typeface="Times New Roman"/>
                        </a:rPr>
                        <a:t> </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sz="1900" kern="100" dirty="0">
                          <a:effectLst/>
                          <a:latin typeface="+mn-ea"/>
                          <a:ea typeface="+mn-ea"/>
                          <a:cs typeface="Times New Roman"/>
                        </a:rPr>
                        <a:t>核定</a:t>
                      </a: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3"/>
                  </a:ext>
                </a:extLst>
              </a:tr>
              <a:tr h="975360">
                <a:tc>
                  <a:txBody>
                    <a:bodyPr/>
                    <a:lstStyle/>
                    <a:p>
                      <a:pPr marL="0" algn="just" defTabSz="914400" rtl="0" eaLnBrk="1" latinLnBrk="0" hangingPunct="1">
                        <a:spcAft>
                          <a:spcPts val="0"/>
                        </a:spcAft>
                      </a:pPr>
                      <a:r>
                        <a:rPr lang="zh-TW" altLang="en-US" sz="1900" b="1" kern="100" dirty="0">
                          <a:solidFill>
                            <a:schemeClr val="tx1"/>
                          </a:solidFill>
                          <a:effectLst/>
                          <a:latin typeface="+mn-ea"/>
                          <a:ea typeface="+mn-ea"/>
                          <a:cs typeface="Times New Roman"/>
                        </a:rPr>
                        <a:t>初驗</a:t>
                      </a:r>
                      <a:endParaRPr lang="zh-TW" sz="1900" b="1"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altLang="en-US" sz="1900" kern="100" dirty="0">
                          <a:effectLst/>
                          <a:latin typeface="+mn-ea"/>
                          <a:ea typeface="+mn-ea"/>
                          <a:cs typeface="Times New Roman"/>
                        </a:rPr>
                        <a:t>一、二、三</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政府採購法相關法令</a:t>
                      </a:r>
                    </a:p>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驗收注意事項五</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3" name="＞形箭號 12"/>
          <p:cNvSpPr/>
          <p:nvPr/>
        </p:nvSpPr>
        <p:spPr>
          <a:xfrm rot="5400000">
            <a:off x="2135560" y="4149080"/>
            <a:ext cx="2016224" cy="432048"/>
          </a:xfrm>
          <a:prstGeom prst="chevron">
            <a:avLst>
              <a:gd name="adj" fmla="val 29045"/>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標題 1">
            <a:extLst>
              <a:ext uri="{FF2B5EF4-FFF2-40B4-BE49-F238E27FC236}">
                <a16:creationId xmlns:a16="http://schemas.microsoft.com/office/drawing/2014/main" id="{320E0C2D-3358-4A62-BA8C-5BE94C529866}"/>
              </a:ext>
            </a:extLst>
          </p:cNvPr>
          <p:cNvSpPr txBox="1">
            <a:spLocks/>
          </p:cNvSpPr>
          <p:nvPr/>
        </p:nvSpPr>
        <p:spPr>
          <a:xfrm>
            <a:off x="0" y="274639"/>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a:latin typeface="+mn-lt"/>
                <a:ea typeface="+mn-ea"/>
                <a:cs typeface="+mn-cs"/>
              </a:rPr>
              <a:t>相關法令規章</a:t>
            </a:r>
            <a:endParaRPr lang="zh-TW" altLang="en-US" sz="4000" b="1" dirty="0">
              <a:latin typeface="+mn-lt"/>
              <a:ea typeface="+mn-ea"/>
              <a:cs typeface="+mn-cs"/>
            </a:endParaRPr>
          </a:p>
        </p:txBody>
      </p:sp>
      <p:sp>
        <p:nvSpPr>
          <p:cNvPr id="8" name="內容版面配置區 2">
            <a:extLst>
              <a:ext uri="{FF2B5EF4-FFF2-40B4-BE49-F238E27FC236}">
                <a16:creationId xmlns:a16="http://schemas.microsoft.com/office/drawing/2014/main" id="{ED15F9BE-431A-4E7E-AA17-48C962CD5244}"/>
              </a:ext>
            </a:extLst>
          </p:cNvPr>
          <p:cNvSpPr txBox="1">
            <a:spLocks/>
          </p:cNvSpPr>
          <p:nvPr/>
        </p:nvSpPr>
        <p:spPr>
          <a:xfrm>
            <a:off x="0" y="1600201"/>
            <a:ext cx="8229600" cy="604839"/>
          </a:xfrm>
          <a:prstGeom prst="rect">
            <a:avLst/>
          </a:prstGeom>
        </p:spPr>
        <p:txBody>
          <a:bodyPr vert="horz" lIns="91440" tIns="45720" rIns="91440" bIns="45720" rtlCol="0">
            <a:normAutofit/>
          </a:bodyPr>
          <a:lstStyle>
            <a:lvl1pPr marL="341682" indent="-341682" algn="l" defTabSz="9111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12" indent="-284741" algn="l" defTabSz="91115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38945" indent="-227789" algn="l" defTabSz="9111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52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010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05679"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1257"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16835"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241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sz="2800" b="1">
                <a:solidFill>
                  <a:schemeClr val="accent5">
                    <a:lumMod val="75000"/>
                  </a:schemeClr>
                </a:solidFill>
              </a:rPr>
              <a:t>農田水利工務行政概述：</a:t>
            </a:r>
            <a:endParaRPr lang="en-US" altLang="zh-TW" sz="2800" b="1" dirty="0">
              <a:solidFill>
                <a:schemeClr val="accent5">
                  <a:lumMod val="75000"/>
                </a:schemeClr>
              </a:solidFill>
            </a:endParaRPr>
          </a:p>
        </p:txBody>
      </p:sp>
    </p:spTree>
    <p:extLst>
      <p:ext uri="{BB962C8B-B14F-4D97-AF65-F5344CB8AC3E}">
        <p14:creationId xmlns:p14="http://schemas.microsoft.com/office/powerpoint/2010/main" val="1285684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545040735"/>
              </p:ext>
            </p:extLst>
          </p:nvPr>
        </p:nvGraphicFramePr>
        <p:xfrm>
          <a:off x="2207568" y="2204864"/>
          <a:ext cx="8229600" cy="3316560"/>
        </p:xfrm>
        <a:graphic>
          <a:graphicData uri="http://schemas.openxmlformats.org/drawingml/2006/table">
            <a:tbl>
              <a:tblPr firstRow="1" firstCol="1" bandRow="1">
                <a:tableStyleId>{5C22544A-7EE6-4342-B048-85BDC9FD1C3A}</a:tableStyleId>
              </a:tblPr>
              <a:tblGrid>
                <a:gridCol w="1872208">
                  <a:extLst>
                    <a:ext uri="{9D8B030D-6E8A-4147-A177-3AD203B41FA5}">
                      <a16:colId xmlns:a16="http://schemas.microsoft.com/office/drawing/2014/main" val="20000"/>
                    </a:ext>
                  </a:extLst>
                </a:gridCol>
                <a:gridCol w="1589348">
                  <a:extLst>
                    <a:ext uri="{9D8B030D-6E8A-4147-A177-3AD203B41FA5}">
                      <a16:colId xmlns:a16="http://schemas.microsoft.com/office/drawing/2014/main" val="20001"/>
                    </a:ext>
                  </a:extLst>
                </a:gridCol>
                <a:gridCol w="1589348">
                  <a:extLst>
                    <a:ext uri="{9D8B030D-6E8A-4147-A177-3AD203B41FA5}">
                      <a16:colId xmlns:a16="http://schemas.microsoft.com/office/drawing/2014/main" val="20002"/>
                    </a:ext>
                  </a:extLst>
                </a:gridCol>
                <a:gridCol w="1589348">
                  <a:extLst>
                    <a:ext uri="{9D8B030D-6E8A-4147-A177-3AD203B41FA5}">
                      <a16:colId xmlns:a16="http://schemas.microsoft.com/office/drawing/2014/main" val="20003"/>
                    </a:ext>
                  </a:extLst>
                </a:gridCol>
                <a:gridCol w="1589348">
                  <a:extLst>
                    <a:ext uri="{9D8B030D-6E8A-4147-A177-3AD203B41FA5}">
                      <a16:colId xmlns:a16="http://schemas.microsoft.com/office/drawing/2014/main" val="20004"/>
                    </a:ext>
                  </a:extLst>
                </a:gridCol>
              </a:tblGrid>
              <a:tr h="360040">
                <a:tc rowSpan="2">
                  <a:txBody>
                    <a:bodyPr/>
                    <a:lstStyle/>
                    <a:p>
                      <a:pPr algn="ctr">
                        <a:spcAft>
                          <a:spcPts val="0"/>
                        </a:spcAft>
                      </a:pPr>
                      <a:r>
                        <a:rPr lang="zh-TW" sz="1900" kern="100" dirty="0">
                          <a:effectLst/>
                          <a:latin typeface="+mn-ea"/>
                          <a:ea typeface="+mn-ea"/>
                        </a:rPr>
                        <a:t>工</a:t>
                      </a:r>
                      <a:r>
                        <a:rPr lang="zh-TW" altLang="en-US" sz="1900" kern="100" dirty="0">
                          <a:effectLst/>
                          <a:latin typeface="+mn-ea"/>
                          <a:ea typeface="+mn-ea"/>
                        </a:rPr>
                        <a:t>務</a:t>
                      </a:r>
                      <a:r>
                        <a:rPr lang="zh-TW" sz="1900" kern="100" dirty="0">
                          <a:effectLst/>
                          <a:latin typeface="+mn-ea"/>
                          <a:ea typeface="+mn-ea"/>
                        </a:rPr>
                        <a:t>程序</a:t>
                      </a:r>
                      <a:endParaRPr lang="zh-TW" sz="19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zh-TW" altLang="en-US" sz="1900" kern="100" dirty="0">
                          <a:effectLst/>
                          <a:latin typeface="+mn-ea"/>
                          <a:ea typeface="+mn-ea"/>
                        </a:rPr>
                        <a:t>工程採購相關程序</a:t>
                      </a:r>
                      <a:endParaRPr lang="zh-TW" alt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04056">
                <a:tc vMerge="1">
                  <a:txBody>
                    <a:bodyPr/>
                    <a:lstStyle/>
                    <a:p>
                      <a:endParaRPr lang="zh-TW" altLang="en-US"/>
                    </a:p>
                  </a:txBody>
                  <a:tcPr/>
                </a:tc>
                <a:tc>
                  <a:txBody>
                    <a:bodyPr/>
                    <a:lstStyle/>
                    <a:p>
                      <a:pPr algn="ctr">
                        <a:spcAft>
                          <a:spcPts val="0"/>
                        </a:spcAft>
                      </a:pPr>
                      <a:r>
                        <a:rPr lang="zh-TW" sz="1600" kern="100" dirty="0">
                          <a:effectLst/>
                          <a:latin typeface="+mn-ea"/>
                          <a:ea typeface="+mn-ea"/>
                        </a:rPr>
                        <a:t>工程規模</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sz="1600" kern="100" dirty="0">
                          <a:effectLst/>
                          <a:latin typeface="+mn-ea"/>
                          <a:ea typeface="+mn-ea"/>
                        </a:rPr>
                        <a:t>農</a:t>
                      </a:r>
                      <a:r>
                        <a:rPr lang="zh-TW" altLang="en-US" sz="1600" kern="100" dirty="0">
                          <a:effectLst/>
                          <a:latin typeface="+mn-ea"/>
                          <a:ea typeface="+mn-ea"/>
                        </a:rPr>
                        <a:t>水署</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600" kern="100" dirty="0">
                          <a:effectLst/>
                          <a:latin typeface="+mn-ea"/>
                          <a:ea typeface="+mn-ea"/>
                        </a:rPr>
                        <a:t>管理處</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mn-cs"/>
                        </a:rPr>
                        <a:t>相關規定</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22400">
                <a:tc rowSpan="2">
                  <a:txBody>
                    <a:bodyPr/>
                    <a:lstStyle/>
                    <a:p>
                      <a:pPr algn="just">
                        <a:spcAft>
                          <a:spcPts val="0"/>
                        </a:spcAft>
                      </a:pPr>
                      <a:r>
                        <a:rPr lang="zh-TW" altLang="en-US" sz="1900" kern="100" dirty="0">
                          <a:solidFill>
                            <a:schemeClr val="tx1"/>
                          </a:solidFill>
                          <a:effectLst/>
                          <a:latin typeface="+mn-ea"/>
                          <a:ea typeface="+mn-ea"/>
                          <a:cs typeface="Times New Roman"/>
                        </a:rPr>
                        <a:t>驗收</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noFill/>
                  </a:tcPr>
                </a:tc>
                <a:tc>
                  <a:txBody>
                    <a:bodyPr/>
                    <a:lstStyle/>
                    <a:p>
                      <a:pPr algn="ctr">
                        <a:spcAft>
                          <a:spcPts val="0"/>
                        </a:spcAft>
                      </a:pPr>
                      <a:r>
                        <a:rPr lang="zh-TW" sz="1900" kern="100" dirty="0">
                          <a:effectLst/>
                          <a:latin typeface="+mn-ea"/>
                          <a:ea typeface="+mn-ea"/>
                          <a:cs typeface="Times New Roman"/>
                        </a:rPr>
                        <a:t>一</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Times New Roman"/>
                        </a:rPr>
                        <a:t>派員監</a:t>
                      </a:r>
                      <a:r>
                        <a:rPr lang="zh-TW" sz="1900" kern="100" dirty="0">
                          <a:effectLst/>
                          <a:latin typeface="+mn-ea"/>
                          <a:ea typeface="+mn-ea"/>
                          <a:cs typeface="Times New Roman"/>
                        </a:rPr>
                        <a:t>驗</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en-US" sz="1900" kern="100" dirty="0">
                          <a:effectLst/>
                          <a:latin typeface="+mn-ea"/>
                          <a:ea typeface="+mn-ea"/>
                          <a:cs typeface="Times New Roman"/>
                        </a:rPr>
                        <a:t> </a:t>
                      </a:r>
                      <a:r>
                        <a:rPr lang="zh-TW" altLang="en-US" sz="1900" kern="100" dirty="0">
                          <a:effectLst/>
                          <a:latin typeface="+mn-ea"/>
                          <a:ea typeface="+mn-ea"/>
                          <a:cs typeface="Times New Roman"/>
                        </a:rPr>
                        <a:t>辦理</a:t>
                      </a:r>
                      <a:endParaRPr lang="en-US" altLang="zh-TW" sz="1900" kern="100" dirty="0">
                        <a:effectLst/>
                        <a:latin typeface="+mn-ea"/>
                        <a:ea typeface="+mn-ea"/>
                        <a:cs typeface="Times New Roman"/>
                      </a:endParaRPr>
                    </a:p>
                    <a:p>
                      <a:pPr algn="ctr">
                        <a:spcAft>
                          <a:spcPts val="0"/>
                        </a:spcAft>
                      </a:pPr>
                      <a:r>
                        <a:rPr lang="zh-TW" altLang="en-US" sz="1900" kern="100" dirty="0">
                          <a:effectLst/>
                          <a:latin typeface="+mn-ea"/>
                          <a:ea typeface="+mn-ea"/>
                          <a:cs typeface="Times New Roman"/>
                        </a:rPr>
                        <a:t>主計室及輔導室派員監驗，</a:t>
                      </a:r>
                    </a:p>
                    <a:p>
                      <a:pPr algn="ctr">
                        <a:spcAft>
                          <a:spcPts val="0"/>
                        </a:spcAft>
                      </a:pPr>
                      <a:r>
                        <a:rPr lang="zh-TW" altLang="en-US" sz="1900" kern="100" dirty="0">
                          <a:effectLst/>
                          <a:latin typeface="+mn-ea"/>
                          <a:ea typeface="+mn-ea"/>
                          <a:cs typeface="Times New Roman"/>
                        </a:rPr>
                        <a:t> 管理或使用單位派員會驗</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政府採購法相關法令</a:t>
                      </a:r>
                    </a:p>
                    <a:p>
                      <a:pPr marL="90488" indent="-90488" algn="just">
                        <a:spcAft>
                          <a:spcPts val="0"/>
                        </a:spcAft>
                        <a:buFont typeface="Arial" panose="020B0604020202020204" pitchFamily="34" charset="0"/>
                        <a:buChar char="•"/>
                      </a:pPr>
                      <a:r>
                        <a:rPr lang="zh-TW" sz="1600" kern="100" dirty="0">
                          <a:effectLst/>
                          <a:latin typeface="+mn-ea"/>
                          <a:ea typeface="+mn-ea"/>
                          <a:cs typeface="Times New Roman"/>
                        </a:rPr>
                        <a:t>驗收注意事項</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2"/>
                  </a:ext>
                </a:extLst>
              </a:tr>
              <a:tr h="1004664">
                <a:tc vMerge="1">
                  <a:txBody>
                    <a:bodyPr/>
                    <a:lstStyle/>
                    <a:p>
                      <a:endParaRPr lang="zh-TW" altLang="en-US"/>
                    </a:p>
                  </a:txBody>
                  <a:tcPr>
                    <a:lnT w="12700" cap="flat" cmpd="sng" algn="ctr">
                      <a:solidFill>
                        <a:schemeClr val="accent1">
                          <a:lumMod val="20000"/>
                          <a:lumOff val="80000"/>
                        </a:schemeClr>
                      </a:solidFill>
                      <a:prstDash val="solid"/>
                      <a:round/>
                      <a:headEnd type="none" w="med" len="med"/>
                      <a:tailEnd type="none" w="med" len="med"/>
                    </a:lnT>
                  </a:tcPr>
                </a:tc>
                <a:tc>
                  <a:txBody>
                    <a:bodyPr/>
                    <a:lstStyle/>
                    <a:p>
                      <a:pPr marL="0" marR="0" lvl="0" indent="0" algn="ctr" defTabSz="911156" rtl="0" eaLnBrk="1" fontAlgn="auto" latinLnBrk="0" hangingPunct="1">
                        <a:lnSpc>
                          <a:spcPct val="100000"/>
                        </a:lnSpc>
                        <a:spcBef>
                          <a:spcPts val="0"/>
                        </a:spcBef>
                        <a:spcAft>
                          <a:spcPts val="0"/>
                        </a:spcAft>
                        <a:buClrTx/>
                        <a:buSzTx/>
                        <a:buFontTx/>
                        <a:buNone/>
                        <a:tabLst/>
                        <a:defRPr/>
                      </a:pPr>
                      <a:r>
                        <a:rPr lang="zh-TW" altLang="en-US" sz="1900" kern="100" dirty="0">
                          <a:effectLst/>
                          <a:latin typeface="+mn-ea"/>
                          <a:ea typeface="+mn-ea"/>
                          <a:cs typeface="Times New Roman"/>
                        </a:rPr>
                        <a:t>二、三</a:t>
                      </a:r>
                      <a:endParaRPr lang="zh-TW" sz="1900" kern="100" dirty="0">
                        <a:effectLst/>
                        <a:latin typeface="+mn-ea"/>
                        <a:ea typeface="+mn-ea"/>
                        <a:cs typeface="Times New Roman"/>
                      </a:endParaRPr>
                    </a:p>
                  </a:txBody>
                  <a:tcPr marL="68580" marR="68580" marT="0" marB="0" anchor="ct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zh-TW" altLang="en-US" sz="1900" kern="100" dirty="0">
                          <a:effectLst/>
                          <a:latin typeface="+mn-ea"/>
                          <a:ea typeface="+mn-ea"/>
                          <a:cs typeface="Times New Roman"/>
                        </a:rPr>
                        <a:t>首長或其授權人員核准</a:t>
                      </a:r>
                      <a:endParaRPr lang="en-US" altLang="zh-TW" sz="1900" kern="100" dirty="0">
                        <a:effectLst/>
                        <a:latin typeface="+mn-ea"/>
                        <a:ea typeface="+mn-ea"/>
                        <a:cs typeface="Times New Roman"/>
                      </a:endParaRPr>
                    </a:p>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marL="90488" indent="-90488">
                        <a:buFont typeface="Arial" panose="020B0604020202020204" pitchFamily="34" charset="0"/>
                        <a:buChar char="•"/>
                      </a:pPr>
                      <a:r>
                        <a:rPr lang="zh-TW" altLang="en-US" sz="1600" dirty="0">
                          <a:latin typeface="+mn-ea"/>
                          <a:ea typeface="+mn-ea"/>
                        </a:rPr>
                        <a:t>政府採購法相關法令</a:t>
                      </a:r>
                    </a:p>
                    <a:p>
                      <a:pPr marL="90488" indent="-90488">
                        <a:buFont typeface="Arial" panose="020B0604020202020204" pitchFamily="34" charset="0"/>
                        <a:buChar char="•"/>
                      </a:pPr>
                      <a:r>
                        <a:rPr lang="zh-TW" altLang="en-US" sz="1600" dirty="0">
                          <a:latin typeface="+mn-ea"/>
                          <a:ea typeface="+mn-ea"/>
                        </a:rPr>
                        <a:t>驗收注意事項</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3" name="＞形箭號 12"/>
          <p:cNvSpPr/>
          <p:nvPr/>
        </p:nvSpPr>
        <p:spPr>
          <a:xfrm rot="5400000">
            <a:off x="2135560" y="4149080"/>
            <a:ext cx="2016224" cy="432048"/>
          </a:xfrm>
          <a:prstGeom prst="chevron">
            <a:avLst>
              <a:gd name="adj" fmla="val 29045"/>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標題 1">
            <a:extLst>
              <a:ext uri="{FF2B5EF4-FFF2-40B4-BE49-F238E27FC236}">
                <a16:creationId xmlns:a16="http://schemas.microsoft.com/office/drawing/2014/main" id="{B7876CD3-50AE-4229-AD7C-651F475662EC}"/>
              </a:ext>
            </a:extLst>
          </p:cNvPr>
          <p:cNvSpPr txBox="1">
            <a:spLocks/>
          </p:cNvSpPr>
          <p:nvPr/>
        </p:nvSpPr>
        <p:spPr>
          <a:xfrm>
            <a:off x="0" y="274639"/>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a:latin typeface="+mn-lt"/>
                <a:ea typeface="+mn-ea"/>
                <a:cs typeface="+mn-cs"/>
              </a:rPr>
              <a:t>相關法令規章</a:t>
            </a:r>
            <a:endParaRPr lang="zh-TW" altLang="en-US" sz="4000" b="1" dirty="0">
              <a:latin typeface="+mn-lt"/>
              <a:ea typeface="+mn-ea"/>
              <a:cs typeface="+mn-cs"/>
            </a:endParaRPr>
          </a:p>
        </p:txBody>
      </p:sp>
      <p:sp>
        <p:nvSpPr>
          <p:cNvPr id="8" name="內容版面配置區 2">
            <a:extLst>
              <a:ext uri="{FF2B5EF4-FFF2-40B4-BE49-F238E27FC236}">
                <a16:creationId xmlns:a16="http://schemas.microsoft.com/office/drawing/2014/main" id="{115E9D1F-84C2-4ACF-A62B-3FA1477A71CF}"/>
              </a:ext>
            </a:extLst>
          </p:cNvPr>
          <p:cNvSpPr txBox="1">
            <a:spLocks/>
          </p:cNvSpPr>
          <p:nvPr/>
        </p:nvSpPr>
        <p:spPr>
          <a:xfrm>
            <a:off x="0" y="1600201"/>
            <a:ext cx="8229600" cy="604839"/>
          </a:xfrm>
          <a:prstGeom prst="rect">
            <a:avLst/>
          </a:prstGeom>
        </p:spPr>
        <p:txBody>
          <a:bodyPr vert="horz" lIns="91440" tIns="45720" rIns="91440" bIns="45720" rtlCol="0">
            <a:normAutofit/>
          </a:bodyPr>
          <a:lstStyle>
            <a:lvl1pPr marL="341682" indent="-341682" algn="l" defTabSz="9111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12" indent="-284741" algn="l" defTabSz="91115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38945" indent="-227789" algn="l" defTabSz="9111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52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010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05679"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1257"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16835"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241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sz="2800" b="1">
                <a:solidFill>
                  <a:schemeClr val="accent5">
                    <a:lumMod val="75000"/>
                  </a:schemeClr>
                </a:solidFill>
              </a:rPr>
              <a:t>農田水利工務行政概述：</a:t>
            </a:r>
            <a:endParaRPr lang="en-US" altLang="zh-TW" sz="2800" b="1" dirty="0">
              <a:solidFill>
                <a:schemeClr val="accent5">
                  <a:lumMod val="75000"/>
                </a:schemeClr>
              </a:solidFill>
            </a:endParaRPr>
          </a:p>
        </p:txBody>
      </p:sp>
    </p:spTree>
    <p:extLst>
      <p:ext uri="{BB962C8B-B14F-4D97-AF65-F5344CB8AC3E}">
        <p14:creationId xmlns:p14="http://schemas.microsoft.com/office/powerpoint/2010/main" val="22682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1023324724"/>
              </p:ext>
            </p:extLst>
          </p:nvPr>
        </p:nvGraphicFramePr>
        <p:xfrm>
          <a:off x="2207568" y="2204864"/>
          <a:ext cx="8229600" cy="3790176"/>
        </p:xfrm>
        <a:graphic>
          <a:graphicData uri="http://schemas.openxmlformats.org/drawingml/2006/table">
            <a:tbl>
              <a:tblPr firstRow="1" firstCol="1" bandRow="1">
                <a:tableStyleId>{5C22544A-7EE6-4342-B048-85BDC9FD1C3A}</a:tableStyleId>
              </a:tblPr>
              <a:tblGrid>
                <a:gridCol w="1872208">
                  <a:extLst>
                    <a:ext uri="{9D8B030D-6E8A-4147-A177-3AD203B41FA5}">
                      <a16:colId xmlns:a16="http://schemas.microsoft.com/office/drawing/2014/main" val="20000"/>
                    </a:ext>
                  </a:extLst>
                </a:gridCol>
                <a:gridCol w="1589348">
                  <a:extLst>
                    <a:ext uri="{9D8B030D-6E8A-4147-A177-3AD203B41FA5}">
                      <a16:colId xmlns:a16="http://schemas.microsoft.com/office/drawing/2014/main" val="20001"/>
                    </a:ext>
                  </a:extLst>
                </a:gridCol>
                <a:gridCol w="1589348">
                  <a:extLst>
                    <a:ext uri="{9D8B030D-6E8A-4147-A177-3AD203B41FA5}">
                      <a16:colId xmlns:a16="http://schemas.microsoft.com/office/drawing/2014/main" val="20002"/>
                    </a:ext>
                  </a:extLst>
                </a:gridCol>
                <a:gridCol w="1589348">
                  <a:extLst>
                    <a:ext uri="{9D8B030D-6E8A-4147-A177-3AD203B41FA5}">
                      <a16:colId xmlns:a16="http://schemas.microsoft.com/office/drawing/2014/main" val="20003"/>
                    </a:ext>
                  </a:extLst>
                </a:gridCol>
                <a:gridCol w="1589348">
                  <a:extLst>
                    <a:ext uri="{9D8B030D-6E8A-4147-A177-3AD203B41FA5}">
                      <a16:colId xmlns:a16="http://schemas.microsoft.com/office/drawing/2014/main" val="20004"/>
                    </a:ext>
                  </a:extLst>
                </a:gridCol>
              </a:tblGrid>
              <a:tr h="360040">
                <a:tc rowSpan="2">
                  <a:txBody>
                    <a:bodyPr/>
                    <a:lstStyle/>
                    <a:p>
                      <a:pPr algn="ctr">
                        <a:spcAft>
                          <a:spcPts val="0"/>
                        </a:spcAft>
                      </a:pPr>
                      <a:r>
                        <a:rPr lang="zh-TW" sz="1900" kern="100" dirty="0">
                          <a:effectLst/>
                          <a:latin typeface="+mn-ea"/>
                          <a:ea typeface="+mn-ea"/>
                        </a:rPr>
                        <a:t>工</a:t>
                      </a:r>
                      <a:r>
                        <a:rPr lang="zh-TW" altLang="en-US" sz="1900" kern="100" dirty="0">
                          <a:effectLst/>
                          <a:latin typeface="+mn-ea"/>
                          <a:ea typeface="+mn-ea"/>
                        </a:rPr>
                        <a:t>務</a:t>
                      </a:r>
                      <a:r>
                        <a:rPr lang="zh-TW" sz="1900" kern="100" dirty="0">
                          <a:effectLst/>
                          <a:latin typeface="+mn-ea"/>
                          <a:ea typeface="+mn-ea"/>
                        </a:rPr>
                        <a:t>程序</a:t>
                      </a:r>
                      <a:endParaRPr lang="zh-TW" sz="1900" kern="100" dirty="0">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zh-TW" altLang="en-US" sz="1900" kern="100" dirty="0">
                          <a:effectLst/>
                          <a:latin typeface="+mn-ea"/>
                          <a:ea typeface="+mn-ea"/>
                        </a:rPr>
                        <a:t>工程採購相關程序</a:t>
                      </a:r>
                      <a:endParaRPr lang="zh-TW" alt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04056">
                <a:tc vMerge="1">
                  <a:txBody>
                    <a:bodyPr/>
                    <a:lstStyle/>
                    <a:p>
                      <a:endParaRPr lang="zh-TW" altLang="en-US"/>
                    </a:p>
                  </a:txBody>
                  <a:tcPr/>
                </a:tc>
                <a:tc>
                  <a:txBody>
                    <a:bodyPr/>
                    <a:lstStyle/>
                    <a:p>
                      <a:pPr algn="ctr">
                        <a:spcAft>
                          <a:spcPts val="0"/>
                        </a:spcAft>
                      </a:pPr>
                      <a:r>
                        <a:rPr lang="zh-TW" sz="1600" kern="100" dirty="0">
                          <a:effectLst/>
                          <a:latin typeface="+mn-ea"/>
                          <a:ea typeface="+mn-ea"/>
                        </a:rPr>
                        <a:t>工程規模</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sz="1600" kern="100" dirty="0">
                          <a:effectLst/>
                          <a:latin typeface="+mn-ea"/>
                          <a:ea typeface="+mn-ea"/>
                        </a:rPr>
                        <a:t>農</a:t>
                      </a:r>
                      <a:r>
                        <a:rPr lang="zh-TW" altLang="en-US" sz="1600" kern="100" dirty="0">
                          <a:effectLst/>
                          <a:latin typeface="+mn-ea"/>
                          <a:ea typeface="+mn-ea"/>
                        </a:rPr>
                        <a:t>水署</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600" kern="100" dirty="0">
                          <a:effectLst/>
                          <a:latin typeface="+mn-ea"/>
                          <a:ea typeface="+mn-ea"/>
                        </a:rPr>
                        <a:t>管理處</a:t>
                      </a:r>
                      <a:r>
                        <a:rPr lang="zh-TW" sz="1600" kern="100" dirty="0">
                          <a:effectLst/>
                          <a:latin typeface="+mn-ea"/>
                          <a:ea typeface="+mn-ea"/>
                        </a:rPr>
                        <a:t>辦理方式</a:t>
                      </a:r>
                      <a:endParaRPr lang="zh-TW" sz="1600" kern="100" dirty="0">
                        <a:effectLst/>
                        <a:latin typeface="+mn-ea"/>
                        <a:ea typeface="+mn-ea"/>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mn-cs"/>
                        </a:rPr>
                        <a:t>相關規定</a:t>
                      </a:r>
                      <a:endParaRPr lang="zh-TW" sz="19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4056">
                <a:tc rowSpan="2">
                  <a:txBody>
                    <a:bodyPr/>
                    <a:lstStyle/>
                    <a:p>
                      <a:pPr algn="just">
                        <a:spcAft>
                          <a:spcPts val="0"/>
                        </a:spcAft>
                      </a:pPr>
                      <a:r>
                        <a:rPr lang="zh-TW" altLang="en-US" sz="1900" kern="100" dirty="0">
                          <a:solidFill>
                            <a:schemeClr val="tx1"/>
                          </a:solidFill>
                          <a:effectLst/>
                          <a:latin typeface="+mn-ea"/>
                          <a:ea typeface="+mn-ea"/>
                          <a:cs typeface="Times New Roman"/>
                        </a:rPr>
                        <a:t>再驗結果</a:t>
                      </a:r>
                      <a:endParaRPr lang="zh-TW" sz="1900"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altLang="en-US" sz="1900" kern="100" dirty="0">
                          <a:effectLst/>
                          <a:latin typeface="+mn-ea"/>
                          <a:ea typeface="+mn-ea"/>
                          <a:cs typeface="Times New Roman"/>
                        </a:rPr>
                        <a:t>一</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zh-TW" altLang="en-US" sz="1900" kern="100" dirty="0">
                          <a:effectLst/>
                          <a:latin typeface="+mn-ea"/>
                          <a:ea typeface="+mn-ea"/>
                          <a:cs typeface="Times New Roman"/>
                        </a:rPr>
                        <a:t>備查</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rowSpan="2">
                  <a:txBody>
                    <a:bodyPr/>
                    <a:lstStyle/>
                    <a:p>
                      <a:pPr marL="90488" marR="0" indent="-9048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600" kern="100" dirty="0">
                          <a:effectLst/>
                          <a:latin typeface="+mn-ea"/>
                          <a:ea typeface="+mn-ea"/>
                          <a:cs typeface="Times New Roman"/>
                        </a:rPr>
                        <a:t>政府採購法相關法令</a:t>
                      </a:r>
                    </a:p>
                    <a:p>
                      <a:pPr marL="90488" marR="0" indent="-9048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600" kern="100" dirty="0">
                          <a:effectLst/>
                          <a:latin typeface="+mn-ea"/>
                          <a:ea typeface="+mn-ea"/>
                          <a:cs typeface="Times New Roman"/>
                        </a:rPr>
                        <a:t>驗收注意事項六</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2"/>
                  </a:ext>
                </a:extLst>
              </a:tr>
              <a:tr h="471304">
                <a:tc vMerge="1">
                  <a:txBody>
                    <a:bodyPr/>
                    <a:lstStyle/>
                    <a:p>
                      <a:endParaRPr lang="zh-TW" altLang="en-US"/>
                    </a:p>
                  </a:txBody>
                  <a:tcPr/>
                </a:tc>
                <a:tc>
                  <a:txBody>
                    <a:bodyPr/>
                    <a:lstStyle/>
                    <a:p>
                      <a:pPr algn="just">
                        <a:spcAft>
                          <a:spcPts val="0"/>
                        </a:spcAft>
                      </a:pPr>
                      <a:r>
                        <a:rPr lang="zh-TW" altLang="en-US" sz="1900" kern="100" dirty="0">
                          <a:effectLst/>
                          <a:latin typeface="+mn-ea"/>
                          <a:ea typeface="+mn-ea"/>
                          <a:cs typeface="Times New Roman"/>
                        </a:rPr>
                        <a:t>二、三</a:t>
                      </a: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900" kern="100" dirty="0">
                          <a:effectLst/>
                          <a:latin typeface="+mn-ea"/>
                          <a:ea typeface="+mn-ea"/>
                          <a:cs typeface="Times New Roman"/>
                        </a:rPr>
                        <a:t>核定</a:t>
                      </a:r>
                      <a:endParaRPr lang="zh-TW" sz="1900" kern="100" dirty="0">
                        <a:effectLst/>
                        <a:latin typeface="+mn-ea"/>
                        <a:ea typeface="+mn-ea"/>
                        <a:cs typeface="Times New Roman"/>
                      </a:endParaRPr>
                    </a:p>
                  </a:txBody>
                  <a:tcPr marL="68580" marR="68580" marT="0" marB="0" anchor="ctr">
                    <a:lnB w="12700" cap="flat" cmpd="sng" algn="ctr">
                      <a:solidFill>
                        <a:schemeClr val="accent1">
                          <a:lumMod val="40000"/>
                          <a:lumOff val="6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3"/>
                  </a:ext>
                </a:extLst>
              </a:tr>
              <a:tr h="536808">
                <a:tc rowSpan="2">
                  <a:txBody>
                    <a:bodyPr/>
                    <a:lstStyle/>
                    <a:p>
                      <a:pPr marL="0" algn="just" defTabSz="914400" rtl="0" eaLnBrk="1" latinLnBrk="0" hangingPunct="1">
                        <a:spcAft>
                          <a:spcPts val="0"/>
                        </a:spcAft>
                      </a:pPr>
                      <a:r>
                        <a:rPr lang="zh-TW" altLang="en-US" sz="1900" b="1" kern="100" dirty="0">
                          <a:solidFill>
                            <a:schemeClr val="tx1"/>
                          </a:solidFill>
                          <a:effectLst/>
                          <a:latin typeface="+mn-ea"/>
                          <a:ea typeface="+mn-ea"/>
                          <a:cs typeface="Times New Roman"/>
                        </a:rPr>
                        <a:t>減價收受</a:t>
                      </a:r>
                      <a:endParaRPr lang="zh-TW" sz="1900" b="1"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just">
                        <a:spcAft>
                          <a:spcPts val="0"/>
                        </a:spcAft>
                      </a:pPr>
                      <a:r>
                        <a:rPr lang="zh-TW" altLang="en-US" sz="1900" kern="100" dirty="0">
                          <a:effectLst/>
                          <a:latin typeface="+mn-ea"/>
                          <a:ea typeface="+mn-ea"/>
                          <a:cs typeface="Times New Roman"/>
                        </a:rPr>
                        <a:t>一</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Times New Roman"/>
                        </a:rPr>
                        <a:t>核准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政府採購法相關法令</a:t>
                      </a:r>
                    </a:p>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驗收注意事項一○</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0004"/>
                  </a:ext>
                </a:extLst>
              </a:tr>
              <a:tr h="438552">
                <a:tc vMerge="1">
                  <a:txBody>
                    <a:bodyPr/>
                    <a:lstStyle/>
                    <a:p>
                      <a:endParaRPr lang="zh-TW" altLang="en-US"/>
                    </a:p>
                  </a:txBody>
                  <a:tcPr/>
                </a:tc>
                <a:tc>
                  <a:txBody>
                    <a:bodyPr/>
                    <a:lstStyle/>
                    <a:p>
                      <a:pPr algn="just">
                        <a:spcAft>
                          <a:spcPts val="0"/>
                        </a:spcAft>
                      </a:pPr>
                      <a:r>
                        <a:rPr lang="zh-TW" altLang="en-US" sz="1900" kern="100" dirty="0">
                          <a:effectLst/>
                          <a:latin typeface="+mn-ea"/>
                          <a:ea typeface="+mn-ea"/>
                          <a:cs typeface="Times New Roman"/>
                        </a:rPr>
                        <a:t>二、三</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5"/>
                  </a:ext>
                </a:extLst>
              </a:tr>
              <a:tr h="497552">
                <a:tc rowSpan="2">
                  <a:txBody>
                    <a:bodyPr/>
                    <a:lstStyle/>
                    <a:p>
                      <a:pPr marL="0" algn="just" defTabSz="914400" rtl="0" eaLnBrk="1" latinLnBrk="0" hangingPunct="1">
                        <a:spcAft>
                          <a:spcPts val="0"/>
                        </a:spcAft>
                      </a:pPr>
                      <a:r>
                        <a:rPr lang="zh-TW" altLang="en-US" sz="1900" b="1" kern="100" dirty="0">
                          <a:solidFill>
                            <a:schemeClr val="tx1"/>
                          </a:solidFill>
                          <a:effectLst/>
                          <a:latin typeface="+mn-ea"/>
                          <a:ea typeface="+mn-ea"/>
                          <a:cs typeface="Times New Roman"/>
                        </a:rPr>
                        <a:t>結算驗收證明書</a:t>
                      </a:r>
                      <a:endParaRPr lang="zh-TW" sz="1900" b="1" kern="100" dirty="0">
                        <a:solidFill>
                          <a:schemeClr val="tx1"/>
                        </a:solidFill>
                        <a:effectLst/>
                        <a:latin typeface="+mn-ea"/>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TW" altLang="en-US" sz="1900" kern="100" dirty="0">
                          <a:effectLst/>
                          <a:latin typeface="+mn-ea"/>
                          <a:ea typeface="+mn-ea"/>
                          <a:cs typeface="Times New Roman"/>
                        </a:rPr>
                        <a:t>一</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a:txBody>
                    <a:bodyPr/>
                    <a:lstStyle/>
                    <a:p>
                      <a:pPr algn="ctr">
                        <a:spcAft>
                          <a:spcPts val="0"/>
                        </a:spcAft>
                      </a:pPr>
                      <a:r>
                        <a:rPr lang="zh-TW" altLang="en-US" sz="1900" kern="100" dirty="0">
                          <a:effectLst/>
                          <a:latin typeface="+mn-ea"/>
                          <a:ea typeface="+mn-ea"/>
                          <a:cs typeface="Times New Roman"/>
                        </a:rPr>
                        <a:t>備查</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政府採購法相關法令</a:t>
                      </a:r>
                    </a:p>
                    <a:p>
                      <a:pPr marL="90488" indent="-90488" algn="just">
                        <a:spcAft>
                          <a:spcPts val="0"/>
                        </a:spcAft>
                        <a:buFont typeface="Arial" panose="020B0604020202020204" pitchFamily="34" charset="0"/>
                        <a:buChar char="•"/>
                      </a:pPr>
                      <a:r>
                        <a:rPr lang="zh-TW" altLang="en-US" sz="1600" kern="100" dirty="0">
                          <a:effectLst/>
                          <a:latin typeface="+mn-ea"/>
                          <a:ea typeface="+mn-ea"/>
                          <a:cs typeface="Times New Roman"/>
                        </a:rPr>
                        <a:t>驗收注意事項六</a:t>
                      </a:r>
                      <a:r>
                        <a:rPr lang="en-US" altLang="zh-TW" sz="1600" kern="100" dirty="0">
                          <a:effectLst/>
                          <a:latin typeface="+mn-ea"/>
                          <a:ea typeface="+mn-ea"/>
                          <a:cs typeface="Times New Roman"/>
                        </a:rPr>
                        <a:t>(</a:t>
                      </a:r>
                      <a:r>
                        <a:rPr lang="zh-TW" altLang="en-US" sz="1600" kern="100" dirty="0">
                          <a:effectLst/>
                          <a:latin typeface="+mn-ea"/>
                          <a:ea typeface="+mn-ea"/>
                          <a:cs typeface="Times New Roman"/>
                        </a:rPr>
                        <a:t>三</a:t>
                      </a:r>
                      <a:r>
                        <a:rPr lang="en-US" altLang="zh-TW" sz="1600" kern="100" dirty="0">
                          <a:effectLst/>
                          <a:latin typeface="+mn-ea"/>
                          <a:ea typeface="+mn-ea"/>
                          <a:cs typeface="Times New Roman"/>
                        </a:rPr>
                        <a:t>)</a:t>
                      </a:r>
                      <a:r>
                        <a:rPr lang="zh-TW" altLang="en-US" sz="1600" kern="100" dirty="0">
                          <a:effectLst/>
                          <a:latin typeface="+mn-ea"/>
                          <a:ea typeface="+mn-ea"/>
                          <a:cs typeface="Times New Roman"/>
                        </a:rPr>
                        <a:t>九</a:t>
                      </a:r>
                      <a:r>
                        <a:rPr lang="en-US" altLang="zh-TW" sz="1600" kern="100" dirty="0">
                          <a:effectLst/>
                          <a:latin typeface="+mn-ea"/>
                          <a:ea typeface="+mn-ea"/>
                          <a:cs typeface="Times New Roman"/>
                        </a:rPr>
                        <a:t>(</a:t>
                      </a:r>
                      <a:r>
                        <a:rPr lang="zh-TW" altLang="en-US" sz="1600" kern="100" dirty="0">
                          <a:effectLst/>
                          <a:latin typeface="+mn-ea"/>
                          <a:ea typeface="+mn-ea"/>
                          <a:cs typeface="Times New Roman"/>
                        </a:rPr>
                        <a:t>二</a:t>
                      </a:r>
                      <a:r>
                        <a:rPr lang="en-US" altLang="zh-TW" sz="1600" kern="100" dirty="0">
                          <a:effectLst/>
                          <a:latin typeface="+mn-ea"/>
                          <a:ea typeface="+mn-ea"/>
                          <a:cs typeface="Times New Roman"/>
                        </a:rPr>
                        <a:t>)</a:t>
                      </a:r>
                      <a:endParaRPr lang="zh-TW" altLang="en-US" sz="1600" kern="100" dirty="0">
                        <a:effectLst/>
                        <a:latin typeface="+mn-ea"/>
                        <a:ea typeface="+mn-ea"/>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77808">
                <a:tc vMerge="1">
                  <a:txBody>
                    <a:bodyPr/>
                    <a:lstStyle/>
                    <a:p>
                      <a:endParaRPr lang="zh-TW" altLang="en-US"/>
                    </a:p>
                  </a:txBody>
                  <a:tcPr/>
                </a:tc>
                <a:tc>
                  <a:txBody>
                    <a:bodyPr/>
                    <a:lstStyle/>
                    <a:p>
                      <a:pPr algn="just">
                        <a:spcAft>
                          <a:spcPts val="0"/>
                        </a:spcAft>
                      </a:pPr>
                      <a:r>
                        <a:rPr lang="zh-TW" altLang="en-US" sz="1900" kern="100" dirty="0">
                          <a:effectLst/>
                          <a:latin typeface="+mn-ea"/>
                          <a:ea typeface="+mn-ea"/>
                          <a:cs typeface="Times New Roman"/>
                        </a:rPr>
                        <a:t>二、三</a:t>
                      </a: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altLang="zh-TW" sz="1900" kern="100" dirty="0">
                          <a:effectLst/>
                          <a:latin typeface="+mn-ea"/>
                          <a:ea typeface="+mn-ea"/>
                          <a:cs typeface="Times New Roman"/>
                        </a:rPr>
                        <a:t>-</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spcAft>
                          <a:spcPts val="0"/>
                        </a:spcAft>
                      </a:pPr>
                      <a:r>
                        <a:rPr lang="zh-TW" altLang="en-US" sz="1900" kern="100" dirty="0">
                          <a:effectLst/>
                          <a:latin typeface="+mn-ea"/>
                          <a:ea typeface="+mn-ea"/>
                          <a:cs typeface="Times New Roman"/>
                        </a:rPr>
                        <a:t>辦理</a:t>
                      </a:r>
                      <a:endParaRPr lang="zh-TW" sz="1900" kern="100" dirty="0">
                        <a:effectLst/>
                        <a:latin typeface="+mn-ea"/>
                        <a:ea typeface="+mn-ea"/>
                        <a:cs typeface="Times New Roman"/>
                      </a:endParaRPr>
                    </a:p>
                  </a:txBody>
                  <a:tcPr marL="68580" marR="68580" marT="0" marB="0"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7"/>
                  </a:ext>
                </a:extLst>
              </a:tr>
            </a:tbl>
          </a:graphicData>
        </a:graphic>
      </p:graphicFrame>
      <p:sp>
        <p:nvSpPr>
          <p:cNvPr id="13" name="＞形箭號 12"/>
          <p:cNvSpPr/>
          <p:nvPr/>
        </p:nvSpPr>
        <p:spPr>
          <a:xfrm rot="5400000">
            <a:off x="2135560" y="4149080"/>
            <a:ext cx="2016224" cy="432048"/>
          </a:xfrm>
          <a:prstGeom prst="chevron">
            <a:avLst>
              <a:gd name="adj" fmla="val 29045"/>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標題 1">
            <a:extLst>
              <a:ext uri="{FF2B5EF4-FFF2-40B4-BE49-F238E27FC236}">
                <a16:creationId xmlns:a16="http://schemas.microsoft.com/office/drawing/2014/main" id="{6086EFE1-C707-470F-B361-0BF06B80E159}"/>
              </a:ext>
            </a:extLst>
          </p:cNvPr>
          <p:cNvSpPr txBox="1">
            <a:spLocks/>
          </p:cNvSpPr>
          <p:nvPr/>
        </p:nvSpPr>
        <p:spPr>
          <a:xfrm>
            <a:off x="0" y="274639"/>
            <a:ext cx="10972800" cy="1143000"/>
          </a:xfrm>
          <a:prstGeom prst="rect">
            <a:avLst/>
          </a:prstGeom>
        </p:spPr>
        <p:txBody>
          <a:bodyPr vert="horz" lIns="91120" tIns="45560" rIns="91120" bIns="45560" rtlCol="0" anchor="ctr">
            <a:normAutofit/>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latin typeface="+mn-lt"/>
                <a:ea typeface="+mn-ea"/>
                <a:cs typeface="+mn-cs"/>
              </a:rPr>
              <a:t>相關法令規章</a:t>
            </a:r>
          </a:p>
        </p:txBody>
      </p:sp>
      <p:sp>
        <p:nvSpPr>
          <p:cNvPr id="8" name="內容版面配置區 2">
            <a:extLst>
              <a:ext uri="{FF2B5EF4-FFF2-40B4-BE49-F238E27FC236}">
                <a16:creationId xmlns:a16="http://schemas.microsoft.com/office/drawing/2014/main" id="{6B5C4482-AB98-4E4D-9BCE-C5BBE6413EFD}"/>
              </a:ext>
            </a:extLst>
          </p:cNvPr>
          <p:cNvSpPr txBox="1">
            <a:spLocks/>
          </p:cNvSpPr>
          <p:nvPr/>
        </p:nvSpPr>
        <p:spPr>
          <a:xfrm>
            <a:off x="0" y="1600201"/>
            <a:ext cx="8229600" cy="604839"/>
          </a:xfrm>
          <a:prstGeom prst="rect">
            <a:avLst/>
          </a:prstGeom>
        </p:spPr>
        <p:txBody>
          <a:bodyPr vert="horz" lIns="91440" tIns="45720" rIns="91440" bIns="45720" rtlCol="0">
            <a:normAutofit/>
          </a:bodyPr>
          <a:lstStyle>
            <a:lvl1pPr marL="341682" indent="-341682" algn="l" defTabSz="9111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12" indent="-284741" algn="l" defTabSz="91115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38945" indent="-227789" algn="l" defTabSz="9111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52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010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05679"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1257"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16835"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2413" indent="-227789" algn="l" defTabSz="91115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sz="2800" b="1" dirty="0">
                <a:solidFill>
                  <a:schemeClr val="accent5">
                    <a:lumMod val="75000"/>
                  </a:schemeClr>
                </a:solidFill>
              </a:rPr>
              <a:t>農田水利工務行政概述：</a:t>
            </a:r>
            <a:endParaRPr lang="en-US" altLang="zh-TW" sz="2800" b="1" dirty="0">
              <a:solidFill>
                <a:schemeClr val="accent5">
                  <a:lumMod val="75000"/>
                </a:schemeClr>
              </a:solidFill>
            </a:endParaRPr>
          </a:p>
        </p:txBody>
      </p:sp>
    </p:spTree>
    <p:extLst>
      <p:ext uri="{BB962C8B-B14F-4D97-AF65-F5344CB8AC3E}">
        <p14:creationId xmlns:p14="http://schemas.microsoft.com/office/powerpoint/2010/main" val="1410392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19"/>
          <p:cNvSpPr/>
          <p:nvPr/>
        </p:nvSpPr>
        <p:spPr>
          <a:xfrm>
            <a:off x="2683343" y="2133671"/>
            <a:ext cx="1431459" cy="1431459"/>
          </a:xfrm>
          <a:prstGeom prst="ellipse">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0" b="1" dirty="0">
                <a:latin typeface="Arial" panose="020B0604020202020204" pitchFamily="34" charset="0"/>
                <a:ea typeface="微軟正黑體" panose="020B0604030504040204" pitchFamily="34" charset="-120"/>
                <a:cs typeface="Arial" panose="020B0604020202020204" pitchFamily="34" charset="0"/>
                <a:sym typeface="+mn-lt"/>
              </a:rPr>
              <a:t>4</a:t>
            </a:r>
            <a:endParaRPr lang="zh-CN" altLang="en-US" sz="8000" b="1" dirty="0">
              <a:latin typeface="Arial" panose="020B0604020202020204" pitchFamily="34" charset="0"/>
              <a:ea typeface="微軟正黑體" panose="020B0604030504040204" pitchFamily="34" charset="-120"/>
              <a:cs typeface="Arial" panose="020B0604020202020204" pitchFamily="34" charset="0"/>
              <a:sym typeface="+mn-lt"/>
            </a:endParaRPr>
          </a:p>
        </p:txBody>
      </p:sp>
      <p:pic>
        <p:nvPicPr>
          <p:cNvPr id="3" name="圖片 2"/>
          <p:cNvPicPr>
            <a:picLocks noChangeAspect="1"/>
          </p:cNvPicPr>
          <p:nvPr/>
        </p:nvPicPr>
        <p:blipFill>
          <a:blip r:embed="rId3"/>
          <a:stretch>
            <a:fillRect/>
          </a:stretch>
        </p:blipFill>
        <p:spPr>
          <a:xfrm>
            <a:off x="-529" y="4745621"/>
            <a:ext cx="12193057" cy="2112379"/>
          </a:xfrm>
          <a:prstGeom prst="rect">
            <a:avLst/>
          </a:prstGeom>
        </p:spPr>
      </p:pic>
      <p:sp>
        <p:nvSpPr>
          <p:cNvPr id="38" name="任意多边形 37"/>
          <p:cNvSpPr/>
          <p:nvPr/>
        </p:nvSpPr>
        <p:spPr>
          <a:xfrm>
            <a:off x="0" y="4745622"/>
            <a:ext cx="12192000" cy="2128489"/>
          </a:xfrm>
          <a:custGeom>
            <a:avLst/>
            <a:gdLst>
              <a:gd name="connsiteX0" fmla="*/ 10105567 w 12192000"/>
              <a:gd name="connsiteY0" fmla="*/ 0 h 2128489"/>
              <a:gd name="connsiteX1" fmla="*/ 12192000 w 12192000"/>
              <a:gd name="connsiteY1" fmla="*/ 1741966 h 2128489"/>
              <a:gd name="connsiteX2" fmla="*/ 12192000 w 12192000"/>
              <a:gd name="connsiteY2" fmla="*/ 2128489 h 2128489"/>
              <a:gd name="connsiteX3" fmla="*/ 12187481 w 12192000"/>
              <a:gd name="connsiteY3" fmla="*/ 2128477 h 2128489"/>
              <a:gd name="connsiteX4" fmla="*/ 10105567 w 12192000"/>
              <a:gd name="connsiteY4" fmla="*/ 390284 h 2128489"/>
              <a:gd name="connsiteX5" fmla="*/ 0 w 12192000"/>
              <a:gd name="connsiteY5" fmla="*/ 1554476 h 2128489"/>
              <a:gd name="connsiteX6" fmla="*/ 0 w 12192000"/>
              <a:gd name="connsiteY6" fmla="*/ 1164191 h 2128489"/>
              <a:gd name="connsiteX7" fmla="*/ 10105567 w 12192000"/>
              <a:gd name="connsiteY7" fmla="*/ 0 h 21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128489">
                <a:moveTo>
                  <a:pt x="10105567" y="0"/>
                </a:moveTo>
                <a:lnTo>
                  <a:pt x="12192000" y="1741966"/>
                </a:lnTo>
                <a:lnTo>
                  <a:pt x="12192000" y="2128489"/>
                </a:lnTo>
                <a:lnTo>
                  <a:pt x="12187481" y="2128477"/>
                </a:lnTo>
                <a:lnTo>
                  <a:pt x="10105567" y="390284"/>
                </a:lnTo>
                <a:lnTo>
                  <a:pt x="0" y="1554476"/>
                </a:lnTo>
                <a:lnTo>
                  <a:pt x="0" y="1164191"/>
                </a:lnTo>
                <a:lnTo>
                  <a:pt x="10105567" y="0"/>
                </a:lnTo>
                <a:close/>
              </a:path>
            </a:pathLst>
          </a:cu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矩形 33"/>
          <p:cNvSpPr/>
          <p:nvPr/>
        </p:nvSpPr>
        <p:spPr>
          <a:xfrm>
            <a:off x="4114802" y="2401221"/>
            <a:ext cx="3877985" cy="830997"/>
          </a:xfrm>
          <a:prstGeom prst="rect">
            <a:avLst/>
          </a:prstGeom>
        </p:spPr>
        <p:txBody>
          <a:bodyPr wrap="none" anchor="ctr">
            <a:spAutoFit/>
          </a:bodyPr>
          <a:lstStyle/>
          <a:p>
            <a:r>
              <a:rPr lang="zh-TW" altLang="en-US" sz="4800" b="1" dirty="0">
                <a:ea typeface="微軟正黑體" panose="020B0604030504040204" pitchFamily="34" charset="-120"/>
              </a:rPr>
              <a:t>工程品質管理</a:t>
            </a:r>
          </a:p>
        </p:txBody>
      </p:sp>
      <p:sp>
        <p:nvSpPr>
          <p:cNvPr id="4" name="拱形 3"/>
          <p:cNvSpPr/>
          <p:nvPr/>
        </p:nvSpPr>
        <p:spPr>
          <a:xfrm>
            <a:off x="2518172" y="1968500"/>
            <a:ext cx="1761800" cy="1761800"/>
          </a:xfrm>
          <a:prstGeom prst="blockArc">
            <a:avLst>
              <a:gd name="adj1" fmla="val 10800000"/>
              <a:gd name="adj2" fmla="val 16883623"/>
              <a:gd name="adj3" fmla="val 4771"/>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0" b="1">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2832620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矩形 443"/>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445" name="矩形 444"/>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2" name="矩形 11">
            <a:extLst>
              <a:ext uri="{FF2B5EF4-FFF2-40B4-BE49-F238E27FC236}">
                <a16:creationId xmlns:a16="http://schemas.microsoft.com/office/drawing/2014/main" id="{6708DD81-CECF-4C42-953A-E4E764906573}"/>
              </a:ext>
            </a:extLst>
          </p:cNvPr>
          <p:cNvSpPr/>
          <p:nvPr/>
        </p:nvSpPr>
        <p:spPr>
          <a:xfrm>
            <a:off x="393700" y="4900613"/>
            <a:ext cx="6096000" cy="1709737"/>
          </a:xfrm>
          <a:prstGeom prst="rect">
            <a:avLst/>
          </a:prstGeom>
          <a:solidFill>
            <a:schemeClr val="accent5">
              <a:lumMod val="50000"/>
              <a:alpha val="50000"/>
            </a:schemeClr>
          </a:solidFill>
        </p:spPr>
        <p:txBody>
          <a:bodyPr vert="eaVert"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sp>
        <p:nvSpPr>
          <p:cNvPr id="16" name="矩形 15">
            <a:extLst>
              <a:ext uri="{FF2B5EF4-FFF2-40B4-BE49-F238E27FC236}">
                <a16:creationId xmlns:a16="http://schemas.microsoft.com/office/drawing/2014/main" id="{7558FE77-1828-499E-8B8E-5A35DDD93CD6}"/>
              </a:ext>
            </a:extLst>
          </p:cNvPr>
          <p:cNvSpPr/>
          <p:nvPr/>
        </p:nvSpPr>
        <p:spPr>
          <a:xfrm>
            <a:off x="393700" y="2840038"/>
            <a:ext cx="6096000" cy="2060575"/>
          </a:xfrm>
          <a:prstGeom prst="rect">
            <a:avLst/>
          </a:prstGeom>
          <a:solidFill>
            <a:schemeClr val="accent1">
              <a:lumMod val="75000"/>
              <a:alpha val="50000"/>
            </a:schemeClr>
          </a:solidFill>
        </p:spPr>
        <p:txBody>
          <a:bodyPr vert="eaVert"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sp>
        <p:nvSpPr>
          <p:cNvPr id="17" name="矩形 16">
            <a:extLst>
              <a:ext uri="{FF2B5EF4-FFF2-40B4-BE49-F238E27FC236}">
                <a16:creationId xmlns:a16="http://schemas.microsoft.com/office/drawing/2014/main" id="{FADA53F8-49A7-4ACB-986D-98E80C04F3D4}"/>
              </a:ext>
            </a:extLst>
          </p:cNvPr>
          <p:cNvSpPr/>
          <p:nvPr/>
        </p:nvSpPr>
        <p:spPr>
          <a:xfrm>
            <a:off x="393700" y="787400"/>
            <a:ext cx="6096000" cy="2052638"/>
          </a:xfrm>
          <a:prstGeom prst="rect">
            <a:avLst/>
          </a:prstGeom>
          <a:solidFill>
            <a:srgbClr val="00B0F0">
              <a:alpha val="50000"/>
            </a:srgbClr>
          </a:solidFill>
        </p:spPr>
        <p:txBody>
          <a:bodyPr vert="eaVert"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sp>
        <p:nvSpPr>
          <p:cNvPr id="18" name="矩形 17">
            <a:extLst>
              <a:ext uri="{FF2B5EF4-FFF2-40B4-BE49-F238E27FC236}">
                <a16:creationId xmlns:a16="http://schemas.microsoft.com/office/drawing/2014/main" id="{F85747AA-A075-465A-9519-12DBFEE223D5}"/>
              </a:ext>
            </a:extLst>
          </p:cNvPr>
          <p:cNvSpPr/>
          <p:nvPr/>
        </p:nvSpPr>
        <p:spPr>
          <a:xfrm>
            <a:off x="5935663" y="787400"/>
            <a:ext cx="554037" cy="2057400"/>
          </a:xfrm>
          <a:prstGeom prst="rect">
            <a:avLst/>
          </a:prstGeom>
          <a:solidFill>
            <a:srgbClr val="00B0F0"/>
          </a:solidFill>
        </p:spPr>
        <p:txBody>
          <a:bodyPr vert="eaVert" anchor="ctr">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rPr>
              <a:t>品質查核</a:t>
            </a: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cxnSp>
        <p:nvCxnSpPr>
          <p:cNvPr id="19" name="肘形接點 66">
            <a:extLst>
              <a:ext uri="{FF2B5EF4-FFF2-40B4-BE49-F238E27FC236}">
                <a16:creationId xmlns:a16="http://schemas.microsoft.com/office/drawing/2014/main" id="{8730F5AE-C6FF-46D8-BA67-BD57E80B75FC}"/>
              </a:ext>
            </a:extLst>
          </p:cNvPr>
          <p:cNvCxnSpPr>
            <a:cxnSpLocks noChangeShapeType="1"/>
            <a:stCxn id="24" idx="0"/>
            <a:endCxn id="33" idx="0"/>
          </p:cNvCxnSpPr>
          <p:nvPr/>
        </p:nvCxnSpPr>
        <p:spPr bwMode="auto">
          <a:xfrm rot="5400000" flipH="1" flipV="1">
            <a:off x="3192463" y="1936750"/>
            <a:ext cx="12700" cy="2635250"/>
          </a:xfrm>
          <a:prstGeom prst="bentConnector3">
            <a:avLst>
              <a:gd name="adj1" fmla="val 1800000"/>
            </a:avLst>
          </a:prstGeom>
          <a:noFill/>
          <a:ln w="76200" algn="ctr">
            <a:solidFill>
              <a:srgbClr val="3193A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 name="群組 19">
            <a:extLst>
              <a:ext uri="{FF2B5EF4-FFF2-40B4-BE49-F238E27FC236}">
                <a16:creationId xmlns:a16="http://schemas.microsoft.com/office/drawing/2014/main" id="{17334B0B-6A5C-4080-8685-3D37AE970FCB}"/>
              </a:ext>
            </a:extLst>
          </p:cNvPr>
          <p:cNvGrpSpPr>
            <a:grpSpLocks/>
          </p:cNvGrpSpPr>
          <p:nvPr/>
        </p:nvGrpSpPr>
        <p:grpSpPr bwMode="auto">
          <a:xfrm>
            <a:off x="2033588" y="5211763"/>
            <a:ext cx="2312987" cy="1084262"/>
            <a:chOff x="2905364" y="4716303"/>
            <a:chExt cx="2311884" cy="1084977"/>
          </a:xfrm>
        </p:grpSpPr>
        <p:sp>
          <p:nvSpPr>
            <p:cNvPr id="21" name="矩形 20">
              <a:extLst>
                <a:ext uri="{FF2B5EF4-FFF2-40B4-BE49-F238E27FC236}">
                  <a16:creationId xmlns:a16="http://schemas.microsoft.com/office/drawing/2014/main" id="{CD8B7F90-B743-4E68-8541-5DE6D9E925FB}"/>
                </a:ext>
              </a:extLst>
            </p:cNvPr>
            <p:cNvSpPr/>
            <p:nvPr/>
          </p:nvSpPr>
          <p:spPr bwMode="auto">
            <a:xfrm>
              <a:off x="2905364" y="4716303"/>
              <a:ext cx="2311884" cy="710080"/>
            </a:xfrm>
            <a:prstGeom prst="rect">
              <a:avLst/>
            </a:prstGeom>
            <a:solidFill>
              <a:srgbClr val="3193AE"/>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承攬廠商</a:t>
              </a:r>
            </a:p>
          </p:txBody>
        </p:sp>
        <p:sp>
          <p:nvSpPr>
            <p:cNvPr id="22" name="矩形 21">
              <a:extLst>
                <a:ext uri="{FF2B5EF4-FFF2-40B4-BE49-F238E27FC236}">
                  <a16:creationId xmlns:a16="http://schemas.microsoft.com/office/drawing/2014/main" id="{372C7857-39FE-43C3-92B7-46731CDE9E17}"/>
                </a:ext>
              </a:extLst>
            </p:cNvPr>
            <p:cNvSpPr/>
            <p:nvPr/>
          </p:nvSpPr>
          <p:spPr bwMode="auto">
            <a:xfrm>
              <a:off x="2905364" y="5426383"/>
              <a:ext cx="2311884" cy="374897"/>
            </a:xfrm>
            <a:prstGeom prst="rect">
              <a:avLst/>
            </a:prstGeom>
            <a:solidFill>
              <a:srgbClr val="FFFFFF"/>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193AE"/>
                  </a:solidFill>
                  <a:effectLst/>
                  <a:uLnTx/>
                  <a:uFillTx/>
                  <a:latin typeface="Arial" panose="020B0604020202020204"/>
                  <a:ea typeface="微軟正黑體" panose="020B0604030504040204" pitchFamily="34" charset="-120"/>
                  <a:cs typeface="+mn-cs"/>
                </a:rPr>
                <a:t>一級品管</a:t>
              </a:r>
            </a:p>
          </p:txBody>
        </p:sp>
      </p:grpSp>
      <p:grpSp>
        <p:nvGrpSpPr>
          <p:cNvPr id="23" name="群組 26">
            <a:extLst>
              <a:ext uri="{FF2B5EF4-FFF2-40B4-BE49-F238E27FC236}">
                <a16:creationId xmlns:a16="http://schemas.microsoft.com/office/drawing/2014/main" id="{D756D16A-5800-4A14-BC42-A9710E91FCAA}"/>
              </a:ext>
            </a:extLst>
          </p:cNvPr>
          <p:cNvGrpSpPr>
            <a:grpSpLocks/>
          </p:cNvGrpSpPr>
          <p:nvPr/>
        </p:nvGrpSpPr>
        <p:grpSpPr bwMode="auto">
          <a:xfrm>
            <a:off x="688975" y="2851150"/>
            <a:ext cx="2341563" cy="1844675"/>
            <a:chOff x="2028212" y="1965253"/>
            <a:chExt cx="2342973" cy="1844336"/>
          </a:xfrm>
        </p:grpSpPr>
        <p:sp>
          <p:nvSpPr>
            <p:cNvPr id="24" name="矩形 23">
              <a:extLst>
                <a:ext uri="{FF2B5EF4-FFF2-40B4-BE49-F238E27FC236}">
                  <a16:creationId xmlns:a16="http://schemas.microsoft.com/office/drawing/2014/main" id="{8AD1F905-E73C-4B6D-836F-7A55BDDDC9B4}"/>
                </a:ext>
              </a:extLst>
            </p:cNvPr>
            <p:cNvSpPr/>
            <p:nvPr/>
          </p:nvSpPr>
          <p:spPr bwMode="auto">
            <a:xfrm>
              <a:off x="2059981" y="2369992"/>
              <a:ext cx="2311204" cy="1063430"/>
            </a:xfrm>
            <a:prstGeom prst="rect">
              <a:avLst/>
            </a:prstGeom>
            <a:solidFill>
              <a:srgbClr val="3193AE"/>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農水署管理處</a:t>
              </a:r>
              <a:endParaRPr kumimoji="0" lang="en-US" altLang="zh-TW"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或縣市政府</a:t>
              </a:r>
            </a:p>
          </p:txBody>
        </p:sp>
        <p:sp>
          <p:nvSpPr>
            <p:cNvPr id="25" name="文字方塊 24">
              <a:extLst>
                <a:ext uri="{FF2B5EF4-FFF2-40B4-BE49-F238E27FC236}">
                  <a16:creationId xmlns:a16="http://schemas.microsoft.com/office/drawing/2014/main" id="{0B4AB5CF-5424-408C-B11B-F7B753BD9CD8}"/>
                </a:ext>
              </a:extLst>
            </p:cNvPr>
            <p:cNvSpPr txBox="1"/>
            <p:nvPr/>
          </p:nvSpPr>
          <p:spPr>
            <a:xfrm>
              <a:off x="2028212" y="2408085"/>
              <a:ext cx="1108742" cy="3682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0311D"/>
                  </a:solidFill>
                  <a:effectLst/>
                  <a:uLnTx/>
                  <a:uFillTx/>
                  <a:latin typeface="Arial" panose="020B0604020202020204"/>
                  <a:ea typeface="微軟正黑體" panose="020B0604030504040204" pitchFamily="34" charset="-120"/>
                  <a:cs typeface="+mn-cs"/>
                </a:rPr>
                <a:t>主辦機關</a:t>
              </a:r>
            </a:p>
          </p:txBody>
        </p:sp>
        <p:sp>
          <p:nvSpPr>
            <p:cNvPr id="26" name="矩形 25">
              <a:extLst>
                <a:ext uri="{FF2B5EF4-FFF2-40B4-BE49-F238E27FC236}">
                  <a16:creationId xmlns:a16="http://schemas.microsoft.com/office/drawing/2014/main" id="{CCA49612-4A2B-40F1-9241-25027D668FD7}"/>
                </a:ext>
              </a:extLst>
            </p:cNvPr>
            <p:cNvSpPr/>
            <p:nvPr/>
          </p:nvSpPr>
          <p:spPr bwMode="auto">
            <a:xfrm>
              <a:off x="2059981" y="3433421"/>
              <a:ext cx="2311204" cy="376168"/>
            </a:xfrm>
            <a:prstGeom prst="rect">
              <a:avLst/>
            </a:prstGeom>
            <a:solidFill>
              <a:srgbClr val="FFFFFF"/>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193AE"/>
                  </a:solidFill>
                  <a:effectLst/>
                  <a:uLnTx/>
                  <a:uFillTx/>
                  <a:latin typeface="Arial" panose="020B0604020202020204"/>
                  <a:ea typeface="微軟正黑體" panose="020B0604030504040204" pitchFamily="34" charset="-120"/>
                  <a:cs typeface="+mn-cs"/>
                </a:rPr>
                <a:t>二級品管</a:t>
              </a:r>
            </a:p>
          </p:txBody>
        </p:sp>
        <p:grpSp>
          <p:nvGrpSpPr>
            <p:cNvPr id="27" name="群組 30">
              <a:extLst>
                <a:ext uri="{FF2B5EF4-FFF2-40B4-BE49-F238E27FC236}">
                  <a16:creationId xmlns:a16="http://schemas.microsoft.com/office/drawing/2014/main" id="{1C274A9D-97F6-4C79-A7B1-F5CF513F7E14}"/>
                </a:ext>
              </a:extLst>
            </p:cNvPr>
            <p:cNvGrpSpPr>
              <a:grpSpLocks/>
            </p:cNvGrpSpPr>
            <p:nvPr/>
          </p:nvGrpSpPr>
          <p:grpSpPr bwMode="auto">
            <a:xfrm>
              <a:off x="3379282" y="1965253"/>
              <a:ext cx="832678" cy="832678"/>
              <a:chOff x="3379282" y="1965253"/>
              <a:chExt cx="832678" cy="832678"/>
            </a:xfrm>
          </p:grpSpPr>
          <p:sp>
            <p:nvSpPr>
              <p:cNvPr id="28" name="橢圓 27">
                <a:extLst>
                  <a:ext uri="{FF2B5EF4-FFF2-40B4-BE49-F238E27FC236}">
                    <a16:creationId xmlns:a16="http://schemas.microsoft.com/office/drawing/2014/main" id="{89441C83-666B-4C16-B3E2-DB35150612F5}"/>
                  </a:ext>
                </a:extLst>
              </p:cNvPr>
              <p:cNvSpPr/>
              <p:nvPr/>
            </p:nvSpPr>
            <p:spPr bwMode="auto">
              <a:xfrm>
                <a:off x="3379988" y="1965253"/>
                <a:ext cx="832351" cy="833285"/>
              </a:xfrm>
              <a:prstGeom prst="ellipse">
                <a:avLst/>
              </a:prstGeom>
              <a:solidFill>
                <a:srgbClr val="F3AC2F"/>
              </a:solidFill>
              <a:ln w="9525" cap="flat" cmpd="sng" algn="ctr">
                <a:noFill/>
                <a:prstDash val="solid"/>
                <a:round/>
                <a:headEnd type="none" w="med" len="med"/>
                <a:tailEnd type="none" w="med" len="med"/>
              </a:ln>
              <a:effec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pic>
            <p:nvPicPr>
              <p:cNvPr id="29" name="圖片 32">
                <a:extLst>
                  <a:ext uri="{FF2B5EF4-FFF2-40B4-BE49-F238E27FC236}">
                    <a16:creationId xmlns:a16="http://schemas.microsoft.com/office/drawing/2014/main" id="{310263D0-A60F-4D14-8407-28FC0FAB42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5471" y="2017500"/>
                <a:ext cx="633000"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0" name="群組 36">
            <a:extLst>
              <a:ext uri="{FF2B5EF4-FFF2-40B4-BE49-F238E27FC236}">
                <a16:creationId xmlns:a16="http://schemas.microsoft.com/office/drawing/2014/main" id="{8A01EBF8-1449-47FA-8D27-6AD7521F681E}"/>
              </a:ext>
            </a:extLst>
          </p:cNvPr>
          <p:cNvGrpSpPr>
            <a:grpSpLocks/>
          </p:cNvGrpSpPr>
          <p:nvPr/>
        </p:nvGrpSpPr>
        <p:grpSpPr bwMode="auto">
          <a:xfrm>
            <a:off x="3354388" y="2851150"/>
            <a:ext cx="2311400" cy="1844675"/>
            <a:chOff x="5258245" y="3228311"/>
            <a:chExt cx="2311884" cy="1844336"/>
          </a:xfrm>
        </p:grpSpPr>
        <p:grpSp>
          <p:nvGrpSpPr>
            <p:cNvPr id="31" name="群組 3">
              <a:extLst>
                <a:ext uri="{FF2B5EF4-FFF2-40B4-BE49-F238E27FC236}">
                  <a16:creationId xmlns:a16="http://schemas.microsoft.com/office/drawing/2014/main" id="{3DBE93B8-8A2C-4F38-9A70-4CCC207FE403}"/>
                </a:ext>
              </a:extLst>
            </p:cNvPr>
            <p:cNvGrpSpPr>
              <a:grpSpLocks/>
            </p:cNvGrpSpPr>
            <p:nvPr/>
          </p:nvGrpSpPr>
          <p:grpSpPr bwMode="auto">
            <a:xfrm>
              <a:off x="5258245" y="3228311"/>
              <a:ext cx="2311884" cy="1468906"/>
              <a:chOff x="5258245" y="3228311"/>
              <a:chExt cx="2311884" cy="1468906"/>
            </a:xfrm>
          </p:grpSpPr>
          <p:sp>
            <p:nvSpPr>
              <p:cNvPr id="33" name="矩形 32">
                <a:extLst>
                  <a:ext uri="{FF2B5EF4-FFF2-40B4-BE49-F238E27FC236}">
                    <a16:creationId xmlns:a16="http://schemas.microsoft.com/office/drawing/2014/main" id="{E963C845-700C-4E34-B652-ABB54E531647}"/>
                  </a:ext>
                </a:extLst>
              </p:cNvPr>
              <p:cNvSpPr/>
              <p:nvPr/>
            </p:nvSpPr>
            <p:spPr bwMode="auto">
              <a:xfrm>
                <a:off x="5258245" y="3631462"/>
                <a:ext cx="2311884" cy="1065017"/>
              </a:xfrm>
              <a:prstGeom prst="rect">
                <a:avLst/>
              </a:prstGeom>
              <a:solidFill>
                <a:srgbClr val="3193AE"/>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監造單位</a:t>
                </a:r>
              </a:p>
            </p:txBody>
          </p:sp>
          <p:sp>
            <p:nvSpPr>
              <p:cNvPr id="34" name="橢圓 33">
                <a:extLst>
                  <a:ext uri="{FF2B5EF4-FFF2-40B4-BE49-F238E27FC236}">
                    <a16:creationId xmlns:a16="http://schemas.microsoft.com/office/drawing/2014/main" id="{A2425906-8DE2-4774-8440-F8EB6F1D1D87}"/>
                  </a:ext>
                </a:extLst>
              </p:cNvPr>
              <p:cNvSpPr/>
              <p:nvPr/>
            </p:nvSpPr>
            <p:spPr bwMode="auto">
              <a:xfrm>
                <a:off x="6619017" y="3228311"/>
                <a:ext cx="833613" cy="831697"/>
              </a:xfrm>
              <a:prstGeom prst="ellipse">
                <a:avLst/>
              </a:prstGeom>
              <a:solidFill>
                <a:srgbClr val="F3AC2F"/>
              </a:solidFill>
              <a:ln w="9525" cap="flat" cmpd="sng" algn="ctr">
                <a:noFill/>
                <a:prstDash val="solid"/>
                <a:round/>
                <a:headEnd type="none" w="med" len="med"/>
                <a:tailEnd type="none" w="med" len="med"/>
              </a:ln>
              <a:effec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grpSp>
            <p:nvGrpSpPr>
              <p:cNvPr id="35" name="群組 7">
                <a:extLst>
                  <a:ext uri="{FF2B5EF4-FFF2-40B4-BE49-F238E27FC236}">
                    <a16:creationId xmlns:a16="http://schemas.microsoft.com/office/drawing/2014/main" id="{9AEF93C7-72DC-40FD-AF95-4F2B36B46C28}"/>
                  </a:ext>
                </a:extLst>
              </p:cNvPr>
              <p:cNvGrpSpPr>
                <a:grpSpLocks/>
              </p:cNvGrpSpPr>
              <p:nvPr/>
            </p:nvGrpSpPr>
            <p:grpSpPr bwMode="auto">
              <a:xfrm>
                <a:off x="6750951" y="3344602"/>
                <a:ext cx="570360" cy="649218"/>
                <a:chOff x="5651319" y="4728555"/>
                <a:chExt cx="1462465" cy="1664668"/>
              </a:xfrm>
            </p:grpSpPr>
            <p:grpSp>
              <p:nvGrpSpPr>
                <p:cNvPr id="36" name="群組 8">
                  <a:extLst>
                    <a:ext uri="{FF2B5EF4-FFF2-40B4-BE49-F238E27FC236}">
                      <a16:creationId xmlns:a16="http://schemas.microsoft.com/office/drawing/2014/main" id="{A2391991-740E-4B86-884C-F86BA44B31F9}"/>
                    </a:ext>
                  </a:extLst>
                </p:cNvPr>
                <p:cNvGrpSpPr>
                  <a:grpSpLocks/>
                </p:cNvGrpSpPr>
                <p:nvPr/>
              </p:nvGrpSpPr>
              <p:grpSpPr bwMode="auto">
                <a:xfrm rot="-2700000">
                  <a:off x="5651319" y="5297209"/>
                  <a:ext cx="1462465" cy="384383"/>
                  <a:chOff x="5580112" y="5276865"/>
                  <a:chExt cx="1462465" cy="384383"/>
                </a:xfrm>
              </p:grpSpPr>
              <p:sp>
                <p:nvSpPr>
                  <p:cNvPr id="40" name="矩形 39">
                    <a:extLst>
                      <a:ext uri="{FF2B5EF4-FFF2-40B4-BE49-F238E27FC236}">
                        <a16:creationId xmlns:a16="http://schemas.microsoft.com/office/drawing/2014/main" id="{98F69B83-B7E0-41F3-97A2-DE8E28C50471}"/>
                      </a:ext>
                    </a:extLst>
                  </p:cNvPr>
                  <p:cNvSpPr/>
                  <p:nvPr/>
                </p:nvSpPr>
                <p:spPr bwMode="auto">
                  <a:xfrm>
                    <a:off x="5582041" y="5277191"/>
                    <a:ext cx="1461621" cy="378489"/>
                  </a:xfrm>
                  <a:prstGeom prst="rect">
                    <a:avLst/>
                  </a:prstGeom>
                  <a:noFill/>
                  <a:ln w="38100" cap="flat" cmpd="sng" algn="ctr">
                    <a:solidFill>
                      <a:srgbClr val="FFFFFF"/>
                    </a:solidFill>
                    <a:prstDash val="solid"/>
                    <a:round/>
                    <a:headEnd type="none" w="med" len="med"/>
                    <a:tailEnd type="none" w="med" len="med"/>
                  </a:ln>
                  <a:effec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cxnSp>
                <p:nvCxnSpPr>
                  <p:cNvPr id="41" name="直線接點 13">
                    <a:extLst>
                      <a:ext uri="{FF2B5EF4-FFF2-40B4-BE49-F238E27FC236}">
                        <a16:creationId xmlns:a16="http://schemas.microsoft.com/office/drawing/2014/main" id="{20B25235-E8E9-4F06-AC5A-1726247EE47A}"/>
                      </a:ext>
                    </a:extLst>
                  </p:cNvPr>
                  <p:cNvCxnSpPr>
                    <a:cxnSpLocks noChangeShapeType="1"/>
                  </p:cNvCxnSpPr>
                  <p:nvPr/>
                </p:nvCxnSpPr>
                <p:spPr bwMode="auto">
                  <a:xfrm>
                    <a:off x="5833215" y="5276865"/>
                    <a:ext cx="0" cy="192191"/>
                  </a:xfrm>
                  <a:prstGeom prst="line">
                    <a:avLst/>
                  </a:prstGeom>
                  <a:noFill/>
                  <a:ln w="38100" algn="ctr">
                    <a:solidFill>
                      <a:srgbClr val="FFFFFF"/>
                    </a:solidFill>
                    <a:round/>
                    <a:headEnd/>
                    <a:tailEnd/>
                  </a:ln>
                  <a:extLst>
                    <a:ext uri="{909E8E84-426E-40DD-AFC4-6F175D3DCCD1}">
                      <a14:hiddenFill xmlns:a14="http://schemas.microsoft.com/office/drawing/2010/main">
                        <a:noFill/>
                      </a14:hiddenFill>
                    </a:ext>
                  </a:extLst>
                </p:spPr>
              </p:cxnSp>
              <p:cxnSp>
                <p:nvCxnSpPr>
                  <p:cNvPr id="42" name="直線接點 14">
                    <a:extLst>
                      <a:ext uri="{FF2B5EF4-FFF2-40B4-BE49-F238E27FC236}">
                        <a16:creationId xmlns:a16="http://schemas.microsoft.com/office/drawing/2014/main" id="{01F6E34C-0A29-4F3C-9449-B7C483AC509B}"/>
                      </a:ext>
                    </a:extLst>
                  </p:cNvPr>
                  <p:cNvCxnSpPr>
                    <a:cxnSpLocks noChangeShapeType="1"/>
                  </p:cNvCxnSpPr>
                  <p:nvPr/>
                </p:nvCxnSpPr>
                <p:spPr bwMode="auto">
                  <a:xfrm>
                    <a:off x="6013020" y="5276865"/>
                    <a:ext cx="0" cy="192191"/>
                  </a:xfrm>
                  <a:prstGeom prst="line">
                    <a:avLst/>
                  </a:prstGeom>
                  <a:noFill/>
                  <a:ln w="38100" algn="ctr">
                    <a:solidFill>
                      <a:srgbClr val="FFFFFF"/>
                    </a:solidFill>
                    <a:round/>
                    <a:headEnd/>
                    <a:tailEnd/>
                  </a:ln>
                  <a:extLst>
                    <a:ext uri="{909E8E84-426E-40DD-AFC4-6F175D3DCCD1}">
                      <a14:hiddenFill xmlns:a14="http://schemas.microsoft.com/office/drawing/2010/main">
                        <a:noFill/>
                      </a14:hiddenFill>
                    </a:ext>
                  </a:extLst>
                </p:spPr>
              </p:cxnSp>
              <p:cxnSp>
                <p:nvCxnSpPr>
                  <p:cNvPr id="43" name="直線接點 15">
                    <a:extLst>
                      <a:ext uri="{FF2B5EF4-FFF2-40B4-BE49-F238E27FC236}">
                        <a16:creationId xmlns:a16="http://schemas.microsoft.com/office/drawing/2014/main" id="{EB01C2E5-9EED-4139-AFFA-ACE936013FE6}"/>
                      </a:ext>
                    </a:extLst>
                  </p:cNvPr>
                  <p:cNvCxnSpPr>
                    <a:cxnSpLocks noChangeShapeType="1"/>
                  </p:cNvCxnSpPr>
                  <p:nvPr/>
                </p:nvCxnSpPr>
                <p:spPr bwMode="auto">
                  <a:xfrm>
                    <a:off x="6192825" y="5276865"/>
                    <a:ext cx="0" cy="192191"/>
                  </a:xfrm>
                  <a:prstGeom prst="line">
                    <a:avLst/>
                  </a:prstGeom>
                  <a:noFill/>
                  <a:ln w="38100" algn="ctr">
                    <a:solidFill>
                      <a:srgbClr val="FFFFFF"/>
                    </a:solidFill>
                    <a:round/>
                    <a:headEnd/>
                    <a:tailEnd/>
                  </a:ln>
                  <a:extLst>
                    <a:ext uri="{909E8E84-426E-40DD-AFC4-6F175D3DCCD1}">
                      <a14:hiddenFill xmlns:a14="http://schemas.microsoft.com/office/drawing/2010/main">
                        <a:noFill/>
                      </a14:hiddenFill>
                    </a:ext>
                  </a:extLst>
                </p:spPr>
              </p:cxnSp>
              <p:cxnSp>
                <p:nvCxnSpPr>
                  <p:cNvPr id="44" name="直線接點 16">
                    <a:extLst>
                      <a:ext uri="{FF2B5EF4-FFF2-40B4-BE49-F238E27FC236}">
                        <a16:creationId xmlns:a16="http://schemas.microsoft.com/office/drawing/2014/main" id="{78023CE7-5DA4-4C23-B8CF-851970BB3DE2}"/>
                      </a:ext>
                    </a:extLst>
                  </p:cNvPr>
                  <p:cNvCxnSpPr>
                    <a:cxnSpLocks noChangeShapeType="1"/>
                  </p:cNvCxnSpPr>
                  <p:nvPr/>
                </p:nvCxnSpPr>
                <p:spPr bwMode="auto">
                  <a:xfrm>
                    <a:off x="6372630" y="5276865"/>
                    <a:ext cx="0" cy="192191"/>
                  </a:xfrm>
                  <a:prstGeom prst="line">
                    <a:avLst/>
                  </a:prstGeom>
                  <a:noFill/>
                  <a:ln w="38100" algn="ctr">
                    <a:solidFill>
                      <a:srgbClr val="FFFFFF"/>
                    </a:solidFill>
                    <a:round/>
                    <a:headEnd/>
                    <a:tailEnd/>
                  </a:ln>
                  <a:extLst>
                    <a:ext uri="{909E8E84-426E-40DD-AFC4-6F175D3DCCD1}">
                      <a14:hiddenFill xmlns:a14="http://schemas.microsoft.com/office/drawing/2010/main">
                        <a:noFill/>
                      </a14:hiddenFill>
                    </a:ext>
                  </a:extLst>
                </p:spPr>
              </p:cxnSp>
              <p:cxnSp>
                <p:nvCxnSpPr>
                  <p:cNvPr id="45" name="直線接點 17">
                    <a:extLst>
                      <a:ext uri="{FF2B5EF4-FFF2-40B4-BE49-F238E27FC236}">
                        <a16:creationId xmlns:a16="http://schemas.microsoft.com/office/drawing/2014/main" id="{C1520535-5CE4-4CA2-A1F4-A0DCCF246631}"/>
                      </a:ext>
                    </a:extLst>
                  </p:cNvPr>
                  <p:cNvCxnSpPr>
                    <a:cxnSpLocks noChangeShapeType="1"/>
                  </p:cNvCxnSpPr>
                  <p:nvPr/>
                </p:nvCxnSpPr>
                <p:spPr bwMode="auto">
                  <a:xfrm>
                    <a:off x="6552435" y="5276865"/>
                    <a:ext cx="0" cy="192191"/>
                  </a:xfrm>
                  <a:prstGeom prst="line">
                    <a:avLst/>
                  </a:prstGeom>
                  <a:noFill/>
                  <a:ln w="38100" algn="ctr">
                    <a:solidFill>
                      <a:srgbClr val="FFFFFF"/>
                    </a:solidFill>
                    <a:round/>
                    <a:headEnd/>
                    <a:tailEnd/>
                  </a:ln>
                  <a:extLst>
                    <a:ext uri="{909E8E84-426E-40DD-AFC4-6F175D3DCCD1}">
                      <a14:hiddenFill xmlns:a14="http://schemas.microsoft.com/office/drawing/2010/main">
                        <a:noFill/>
                      </a14:hiddenFill>
                    </a:ext>
                  </a:extLst>
                </p:spPr>
              </p:cxnSp>
              <p:cxnSp>
                <p:nvCxnSpPr>
                  <p:cNvPr id="46" name="直線接點 18">
                    <a:extLst>
                      <a:ext uri="{FF2B5EF4-FFF2-40B4-BE49-F238E27FC236}">
                        <a16:creationId xmlns:a16="http://schemas.microsoft.com/office/drawing/2014/main" id="{F48D5915-0622-4827-9C63-7FB78E8A6B3F}"/>
                      </a:ext>
                    </a:extLst>
                  </p:cNvPr>
                  <p:cNvCxnSpPr>
                    <a:cxnSpLocks noChangeShapeType="1"/>
                  </p:cNvCxnSpPr>
                  <p:nvPr/>
                </p:nvCxnSpPr>
                <p:spPr bwMode="auto">
                  <a:xfrm>
                    <a:off x="6732240" y="5276865"/>
                    <a:ext cx="0" cy="192191"/>
                  </a:xfrm>
                  <a:prstGeom prst="line">
                    <a:avLst/>
                  </a:prstGeom>
                  <a:noFill/>
                  <a:ln w="28575" algn="ctr">
                    <a:solidFill>
                      <a:srgbClr val="FFFFFF"/>
                    </a:solidFill>
                    <a:round/>
                    <a:headEnd/>
                    <a:tailEnd/>
                  </a:ln>
                  <a:extLst>
                    <a:ext uri="{909E8E84-426E-40DD-AFC4-6F175D3DCCD1}">
                      <a14:hiddenFill xmlns:a14="http://schemas.microsoft.com/office/drawing/2010/main">
                        <a:noFill/>
                      </a14:hiddenFill>
                    </a:ext>
                  </a:extLst>
                </p:spPr>
              </p:cxnSp>
            </p:grpSp>
            <p:grpSp>
              <p:nvGrpSpPr>
                <p:cNvPr id="37" name="群組 36">
                  <a:extLst>
                    <a:ext uri="{FF2B5EF4-FFF2-40B4-BE49-F238E27FC236}">
                      <a16:creationId xmlns:a16="http://schemas.microsoft.com/office/drawing/2014/main" id="{3BCB36B4-94A6-47CB-97E0-E846F8E66426}"/>
                    </a:ext>
                  </a:extLst>
                </p:cNvPr>
                <p:cNvGrpSpPr/>
                <p:nvPr/>
              </p:nvGrpSpPr>
              <p:grpSpPr>
                <a:xfrm rot="2700000">
                  <a:off x="5621707" y="5344889"/>
                  <a:ext cx="1664668" cy="432000"/>
                  <a:chOff x="5580112" y="4719418"/>
                  <a:chExt cx="1462465" cy="432000"/>
                </a:xfrm>
                <a:solidFill>
                  <a:srgbClr val="FFFFFF"/>
                </a:solidFill>
              </p:grpSpPr>
              <p:sp>
                <p:nvSpPr>
                  <p:cNvPr id="38" name="手繪多邊形 10">
                    <a:extLst>
                      <a:ext uri="{FF2B5EF4-FFF2-40B4-BE49-F238E27FC236}">
                        <a16:creationId xmlns:a16="http://schemas.microsoft.com/office/drawing/2014/main" id="{1FBF6383-E43D-4ABE-8335-BB8045877AB5}"/>
                      </a:ext>
                    </a:extLst>
                  </p:cNvPr>
                  <p:cNvSpPr/>
                  <p:nvPr/>
                </p:nvSpPr>
                <p:spPr bwMode="auto">
                  <a:xfrm>
                    <a:off x="5580112" y="4719418"/>
                    <a:ext cx="1065936" cy="432000"/>
                  </a:xfrm>
                  <a:custGeom>
                    <a:avLst/>
                    <a:gdLst>
                      <a:gd name="connsiteX0" fmla="*/ 144016 w 1065936"/>
                      <a:gd name="connsiteY0" fmla="*/ 0 h 432000"/>
                      <a:gd name="connsiteX1" fmla="*/ 1065936 w 1065936"/>
                      <a:gd name="connsiteY1" fmla="*/ 0 h 432000"/>
                      <a:gd name="connsiteX2" fmla="*/ 976058 w 1065936"/>
                      <a:gd name="connsiteY2" fmla="*/ 109923 h 432000"/>
                      <a:gd name="connsiteX3" fmla="*/ 1062793 w 1065936"/>
                      <a:gd name="connsiteY3" fmla="*/ 216001 h 432000"/>
                      <a:gd name="connsiteX4" fmla="*/ 976058 w 1065936"/>
                      <a:gd name="connsiteY4" fmla="*/ 322079 h 432000"/>
                      <a:gd name="connsiteX5" fmla="*/ 1065935 w 1065936"/>
                      <a:gd name="connsiteY5" fmla="*/ 432000 h 432000"/>
                      <a:gd name="connsiteX6" fmla="*/ 144016 w 1065936"/>
                      <a:gd name="connsiteY6" fmla="*/ 432000 h 432000"/>
                      <a:gd name="connsiteX7" fmla="*/ 144016 w 1065936"/>
                      <a:gd name="connsiteY7" fmla="*/ 431680 h 432000"/>
                      <a:gd name="connsiteX8" fmla="*/ 68937 w 1065936"/>
                      <a:gd name="connsiteY8" fmla="*/ 431680 h 432000"/>
                      <a:gd name="connsiteX9" fmla="*/ 43043 w 1065936"/>
                      <a:gd name="connsiteY9" fmla="*/ 392364 h 432000"/>
                      <a:gd name="connsiteX10" fmla="*/ 0 w 1065936"/>
                      <a:gd name="connsiteY10" fmla="*/ 215837 h 432000"/>
                      <a:gd name="connsiteX11" fmla="*/ 43043 w 1065936"/>
                      <a:gd name="connsiteY11" fmla="*/ 39311 h 432000"/>
                      <a:gd name="connsiteX12" fmla="*/ 68932 w 1065936"/>
                      <a:gd name="connsiteY12" fmla="*/ 1 h 432000"/>
                      <a:gd name="connsiteX13" fmla="*/ 144016 w 1065936"/>
                      <a:gd name="connsiteY13" fmla="*/ 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936" h="432000">
                        <a:moveTo>
                          <a:pt x="144016" y="0"/>
                        </a:moveTo>
                        <a:lnTo>
                          <a:pt x="1065936" y="0"/>
                        </a:lnTo>
                        <a:lnTo>
                          <a:pt x="976058" y="109923"/>
                        </a:lnTo>
                        <a:lnTo>
                          <a:pt x="1062793" y="216001"/>
                        </a:lnTo>
                        <a:lnTo>
                          <a:pt x="976058" y="322079"/>
                        </a:lnTo>
                        <a:lnTo>
                          <a:pt x="1065935" y="432000"/>
                        </a:lnTo>
                        <a:lnTo>
                          <a:pt x="144016" y="432000"/>
                        </a:lnTo>
                        <a:lnTo>
                          <a:pt x="144016" y="431680"/>
                        </a:lnTo>
                        <a:lnTo>
                          <a:pt x="68937" y="431680"/>
                        </a:lnTo>
                        <a:lnTo>
                          <a:pt x="43043" y="392364"/>
                        </a:lnTo>
                        <a:cubicBezTo>
                          <a:pt x="15868" y="341973"/>
                          <a:pt x="0" y="281227"/>
                          <a:pt x="0" y="215837"/>
                        </a:cubicBezTo>
                        <a:cubicBezTo>
                          <a:pt x="0" y="150448"/>
                          <a:pt x="15868" y="89701"/>
                          <a:pt x="43043" y="39311"/>
                        </a:cubicBezTo>
                        <a:lnTo>
                          <a:pt x="68932" y="1"/>
                        </a:lnTo>
                        <a:lnTo>
                          <a:pt x="144016" y="1"/>
                        </a:lnTo>
                        <a:close/>
                      </a:path>
                    </a:pathLst>
                  </a:custGeom>
                  <a:grpFill/>
                  <a:ln w="381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sp>
                <p:nvSpPr>
                  <p:cNvPr id="39" name="手繪多邊形 11">
                    <a:extLst>
                      <a:ext uri="{FF2B5EF4-FFF2-40B4-BE49-F238E27FC236}">
                        <a16:creationId xmlns:a16="http://schemas.microsoft.com/office/drawing/2014/main" id="{31A12E94-025A-4782-9BAC-D54F10F266D4}"/>
                      </a:ext>
                    </a:extLst>
                  </p:cNvPr>
                  <p:cNvSpPr/>
                  <p:nvPr/>
                </p:nvSpPr>
                <p:spPr bwMode="auto">
                  <a:xfrm rot="5400000">
                    <a:off x="6812048" y="4816254"/>
                    <a:ext cx="222729" cy="238329"/>
                  </a:xfrm>
                  <a:custGeom>
                    <a:avLst/>
                    <a:gdLst>
                      <a:gd name="connsiteX0" fmla="*/ 111365 w 222729"/>
                      <a:gd name="connsiteY0" fmla="*/ 0 h 238329"/>
                      <a:gd name="connsiteX1" fmla="*/ 221455 w 222729"/>
                      <a:gd name="connsiteY1" fmla="*/ 195493 h 238329"/>
                      <a:gd name="connsiteX2" fmla="*/ 222729 w 222729"/>
                      <a:gd name="connsiteY2" fmla="*/ 197755 h 238329"/>
                      <a:gd name="connsiteX3" fmla="*/ 218100 w 222729"/>
                      <a:gd name="connsiteY3" fmla="*/ 197755 h 238329"/>
                      <a:gd name="connsiteX4" fmla="*/ 177819 w 222729"/>
                      <a:gd name="connsiteY4" fmla="*/ 224913 h 238329"/>
                      <a:gd name="connsiteX5" fmla="*/ 111365 w 222729"/>
                      <a:gd name="connsiteY5" fmla="*/ 238329 h 238329"/>
                      <a:gd name="connsiteX6" fmla="*/ 44911 w 222729"/>
                      <a:gd name="connsiteY6" fmla="*/ 224913 h 238329"/>
                      <a:gd name="connsiteX7" fmla="*/ 4631 w 222729"/>
                      <a:gd name="connsiteY7" fmla="*/ 197755 h 238329"/>
                      <a:gd name="connsiteX8" fmla="*/ 0 w 222729"/>
                      <a:gd name="connsiteY8" fmla="*/ 197755 h 238329"/>
                      <a:gd name="connsiteX9" fmla="*/ 1275 w 222729"/>
                      <a:gd name="connsiteY9" fmla="*/ 195492 h 2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729" h="238329">
                        <a:moveTo>
                          <a:pt x="111365" y="0"/>
                        </a:moveTo>
                        <a:lnTo>
                          <a:pt x="221455" y="195493"/>
                        </a:lnTo>
                        <a:lnTo>
                          <a:pt x="222729" y="197755"/>
                        </a:lnTo>
                        <a:lnTo>
                          <a:pt x="218100" y="197755"/>
                        </a:lnTo>
                        <a:lnTo>
                          <a:pt x="177819" y="224913"/>
                        </a:lnTo>
                        <a:cubicBezTo>
                          <a:pt x="157394" y="233552"/>
                          <a:pt x="134937" y="238329"/>
                          <a:pt x="111365" y="238329"/>
                        </a:cubicBezTo>
                        <a:cubicBezTo>
                          <a:pt x="87793" y="238329"/>
                          <a:pt x="65337" y="233552"/>
                          <a:pt x="44911" y="224913"/>
                        </a:cubicBezTo>
                        <a:lnTo>
                          <a:pt x="4631" y="197755"/>
                        </a:lnTo>
                        <a:lnTo>
                          <a:pt x="0" y="197755"/>
                        </a:lnTo>
                        <a:lnTo>
                          <a:pt x="1275" y="195492"/>
                        </a:lnTo>
                        <a:close/>
                      </a:path>
                    </a:pathLst>
                  </a:custGeom>
                  <a:grpFill/>
                  <a:ln w="381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grpSp>
          </p:grpSp>
        </p:grpSp>
        <p:sp>
          <p:nvSpPr>
            <p:cNvPr id="32" name="矩形 31">
              <a:extLst>
                <a:ext uri="{FF2B5EF4-FFF2-40B4-BE49-F238E27FC236}">
                  <a16:creationId xmlns:a16="http://schemas.microsoft.com/office/drawing/2014/main" id="{6FBB8024-4722-4CF1-8302-887A6BD2D2F8}"/>
                </a:ext>
              </a:extLst>
            </p:cNvPr>
            <p:cNvSpPr/>
            <p:nvPr/>
          </p:nvSpPr>
          <p:spPr bwMode="auto">
            <a:xfrm>
              <a:off x="5258245" y="4696479"/>
              <a:ext cx="2311884" cy="376168"/>
            </a:xfrm>
            <a:prstGeom prst="rect">
              <a:avLst/>
            </a:prstGeom>
            <a:solidFill>
              <a:srgbClr val="FFFFFF"/>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193AE"/>
                  </a:solidFill>
                  <a:effectLst/>
                  <a:uLnTx/>
                  <a:uFillTx/>
                  <a:latin typeface="Arial" panose="020B0604020202020204"/>
                  <a:ea typeface="微軟正黑體" panose="020B0604030504040204" pitchFamily="34" charset="-120"/>
                  <a:cs typeface="+mn-cs"/>
                </a:rPr>
                <a:t>二級品管</a:t>
              </a:r>
            </a:p>
          </p:txBody>
        </p:sp>
      </p:grpSp>
      <p:cxnSp>
        <p:nvCxnSpPr>
          <p:cNvPr id="47" name="肘形接點 44">
            <a:extLst>
              <a:ext uri="{FF2B5EF4-FFF2-40B4-BE49-F238E27FC236}">
                <a16:creationId xmlns:a16="http://schemas.microsoft.com/office/drawing/2014/main" id="{EBFEA4FB-0825-44CA-AC73-53F9DE5918B7}"/>
              </a:ext>
            </a:extLst>
          </p:cNvPr>
          <p:cNvCxnSpPr>
            <a:cxnSpLocks noChangeShapeType="1"/>
            <a:stCxn id="26" idx="2"/>
            <a:endCxn id="32" idx="2"/>
          </p:cNvCxnSpPr>
          <p:nvPr/>
        </p:nvCxnSpPr>
        <p:spPr bwMode="auto">
          <a:xfrm rot="16200000" flipH="1">
            <a:off x="3193257" y="3378993"/>
            <a:ext cx="12700" cy="2633663"/>
          </a:xfrm>
          <a:prstGeom prst="bentConnector3">
            <a:avLst>
              <a:gd name="adj1" fmla="val 1800000"/>
            </a:avLst>
          </a:prstGeom>
          <a:noFill/>
          <a:ln w="76200" algn="ctr">
            <a:solidFill>
              <a:srgbClr val="3193A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橢圓 47">
            <a:extLst>
              <a:ext uri="{FF2B5EF4-FFF2-40B4-BE49-F238E27FC236}">
                <a16:creationId xmlns:a16="http://schemas.microsoft.com/office/drawing/2014/main" id="{1C5893DA-BDB0-4138-BB01-4FC37546E384}"/>
              </a:ext>
            </a:extLst>
          </p:cNvPr>
          <p:cNvSpPr/>
          <p:nvPr/>
        </p:nvSpPr>
        <p:spPr bwMode="auto">
          <a:xfrm>
            <a:off x="1465263" y="5387975"/>
            <a:ext cx="833437" cy="831850"/>
          </a:xfrm>
          <a:prstGeom prst="ellipse">
            <a:avLst/>
          </a:prstGeom>
          <a:solidFill>
            <a:srgbClr val="F3AC2F"/>
          </a:solidFill>
          <a:ln w="9525" cap="flat" cmpd="sng" algn="ctr">
            <a:noFill/>
            <a:prstDash val="solid"/>
            <a:round/>
            <a:headEnd type="none" w="med" len="med"/>
            <a:tailEnd type="none" w="med" len="med"/>
          </a:ln>
          <a:effec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pic>
        <p:nvPicPr>
          <p:cNvPr id="49" name="圖片 46">
            <a:extLst>
              <a:ext uri="{FF2B5EF4-FFF2-40B4-BE49-F238E27FC236}">
                <a16:creationId xmlns:a16="http://schemas.microsoft.com/office/drawing/2014/main" id="{35D756E3-D993-4052-A884-E7AE99AC3315}"/>
              </a:ext>
            </a:extLst>
          </p:cNvPr>
          <p:cNvPicPr>
            <a:picLocks noChangeAspect="1"/>
          </p:cNvPicPr>
          <p:nvPr/>
        </p:nvPicPr>
        <p:blipFill>
          <a:blip r:embed="rId3">
            <a:extLst>
              <a:ext uri="{28A0092B-C50C-407E-A947-70E740481C1C}">
                <a14:useLocalDpi xmlns:a14="http://schemas.microsoft.com/office/drawing/2010/main" val="0"/>
              </a:ext>
            </a:extLst>
          </a:blip>
          <a:srcRect r="43822" b="59053"/>
          <a:stretch>
            <a:fillRect/>
          </a:stretch>
        </p:blipFill>
        <p:spPr bwMode="auto">
          <a:xfrm>
            <a:off x="1519238" y="5554663"/>
            <a:ext cx="74136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0" name="直線接點 53">
            <a:extLst>
              <a:ext uri="{FF2B5EF4-FFF2-40B4-BE49-F238E27FC236}">
                <a16:creationId xmlns:a16="http://schemas.microsoft.com/office/drawing/2014/main" id="{2A34EB4D-D2F6-4C56-A0E1-878B20BB6887}"/>
              </a:ext>
            </a:extLst>
          </p:cNvPr>
          <p:cNvCxnSpPr>
            <a:cxnSpLocks noChangeShapeType="1"/>
            <a:stCxn id="21" idx="0"/>
          </p:cNvCxnSpPr>
          <p:nvPr/>
        </p:nvCxnSpPr>
        <p:spPr bwMode="auto">
          <a:xfrm flipV="1">
            <a:off x="3190875" y="4913313"/>
            <a:ext cx="0" cy="298450"/>
          </a:xfrm>
          <a:prstGeom prst="line">
            <a:avLst/>
          </a:prstGeom>
          <a:noFill/>
          <a:ln w="76200" algn="ctr">
            <a:solidFill>
              <a:srgbClr val="3193A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線接點 67">
            <a:extLst>
              <a:ext uri="{FF2B5EF4-FFF2-40B4-BE49-F238E27FC236}">
                <a16:creationId xmlns:a16="http://schemas.microsoft.com/office/drawing/2014/main" id="{B56D4A32-3590-4708-93B3-CAAEB402C1BA}"/>
              </a:ext>
            </a:extLst>
          </p:cNvPr>
          <p:cNvCxnSpPr>
            <a:cxnSpLocks noChangeShapeType="1"/>
          </p:cNvCxnSpPr>
          <p:nvPr/>
        </p:nvCxnSpPr>
        <p:spPr bwMode="auto">
          <a:xfrm flipV="1">
            <a:off x="3205163" y="2668588"/>
            <a:ext cx="0" cy="388937"/>
          </a:xfrm>
          <a:prstGeom prst="line">
            <a:avLst/>
          </a:prstGeom>
          <a:noFill/>
          <a:ln w="76200" algn="ctr">
            <a:solidFill>
              <a:srgbClr val="3193A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矩形 51">
            <a:extLst>
              <a:ext uri="{FF2B5EF4-FFF2-40B4-BE49-F238E27FC236}">
                <a16:creationId xmlns:a16="http://schemas.microsoft.com/office/drawing/2014/main" id="{DF8187A3-FA36-4DB0-9BC4-7120E50546ED}"/>
              </a:ext>
            </a:extLst>
          </p:cNvPr>
          <p:cNvSpPr/>
          <p:nvPr/>
        </p:nvSpPr>
        <p:spPr>
          <a:xfrm>
            <a:off x="5935663" y="4913313"/>
            <a:ext cx="554037" cy="1697037"/>
          </a:xfrm>
          <a:prstGeom prst="rect">
            <a:avLst/>
          </a:prstGeom>
          <a:solidFill>
            <a:schemeClr val="accent5">
              <a:lumMod val="75000"/>
            </a:schemeClr>
          </a:solidFill>
        </p:spPr>
        <p:txBody>
          <a:bodyPr vert="eaVert" anchor="ctr">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rPr>
              <a:t>品質管制</a:t>
            </a: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sp>
        <p:nvSpPr>
          <p:cNvPr id="53" name="矩形 52">
            <a:extLst>
              <a:ext uri="{FF2B5EF4-FFF2-40B4-BE49-F238E27FC236}">
                <a16:creationId xmlns:a16="http://schemas.microsoft.com/office/drawing/2014/main" id="{621D1B10-8299-4B7D-AC55-C61776533103}"/>
              </a:ext>
            </a:extLst>
          </p:cNvPr>
          <p:cNvSpPr/>
          <p:nvPr/>
        </p:nvSpPr>
        <p:spPr>
          <a:xfrm>
            <a:off x="5935682" y="2840038"/>
            <a:ext cx="553998" cy="2073275"/>
          </a:xfrm>
          <a:prstGeom prst="rect">
            <a:avLst/>
          </a:prstGeom>
          <a:solidFill>
            <a:schemeClr val="accent1">
              <a:lumMod val="75000"/>
            </a:schemeClr>
          </a:solidFill>
        </p:spPr>
        <p:txBody>
          <a:bodyPr vert="eaVert" anchor="ctr">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rPr>
              <a:t>品質查證</a:t>
            </a: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panose="020B0604030504040204" pitchFamily="34" charset="-120"/>
              <a:cs typeface="+mn-cs"/>
            </a:endParaRPr>
          </a:p>
        </p:txBody>
      </p:sp>
      <p:grpSp>
        <p:nvGrpSpPr>
          <p:cNvPr id="54" name="群組 76">
            <a:extLst>
              <a:ext uri="{FF2B5EF4-FFF2-40B4-BE49-F238E27FC236}">
                <a16:creationId xmlns:a16="http://schemas.microsoft.com/office/drawing/2014/main" id="{43FE0E47-E72F-482F-B650-CA0F29A96289}"/>
              </a:ext>
            </a:extLst>
          </p:cNvPr>
          <p:cNvGrpSpPr>
            <a:grpSpLocks/>
          </p:cNvGrpSpPr>
          <p:nvPr/>
        </p:nvGrpSpPr>
        <p:grpSpPr bwMode="auto">
          <a:xfrm>
            <a:off x="2019300" y="847725"/>
            <a:ext cx="2341563" cy="1843088"/>
            <a:chOff x="2028212" y="1965253"/>
            <a:chExt cx="2342973" cy="1844336"/>
          </a:xfrm>
        </p:grpSpPr>
        <p:sp>
          <p:nvSpPr>
            <p:cNvPr id="55" name="矩形 54">
              <a:extLst>
                <a:ext uri="{FF2B5EF4-FFF2-40B4-BE49-F238E27FC236}">
                  <a16:creationId xmlns:a16="http://schemas.microsoft.com/office/drawing/2014/main" id="{D9EA5471-2AD2-4526-8775-09B064A05D0F}"/>
                </a:ext>
              </a:extLst>
            </p:cNvPr>
            <p:cNvSpPr/>
            <p:nvPr/>
          </p:nvSpPr>
          <p:spPr bwMode="auto">
            <a:xfrm>
              <a:off x="2059981" y="2368751"/>
              <a:ext cx="2311204" cy="1065934"/>
            </a:xfrm>
            <a:prstGeom prst="rect">
              <a:avLst/>
            </a:prstGeom>
            <a:solidFill>
              <a:srgbClr val="3193AE"/>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工程會或農委會</a:t>
              </a:r>
              <a:endParaRPr kumimoji="0" lang="en-US" altLang="zh-TW"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Arial" panose="020B0604020202020204"/>
                  <a:ea typeface="微軟正黑體" panose="020B0604030504040204" pitchFamily="34" charset="-120"/>
                  <a:cs typeface="+mn-cs"/>
                </a:rPr>
                <a:t>查核督導小組</a:t>
              </a:r>
            </a:p>
          </p:txBody>
        </p:sp>
        <p:sp>
          <p:nvSpPr>
            <p:cNvPr id="56" name="文字方塊 55">
              <a:extLst>
                <a:ext uri="{FF2B5EF4-FFF2-40B4-BE49-F238E27FC236}">
                  <a16:creationId xmlns:a16="http://schemas.microsoft.com/office/drawing/2014/main" id="{8A9C8B9C-C4C4-4DA1-9A4E-448EDC567D19}"/>
                </a:ext>
              </a:extLst>
            </p:cNvPr>
            <p:cNvSpPr txBox="1"/>
            <p:nvPr/>
          </p:nvSpPr>
          <p:spPr>
            <a:xfrm>
              <a:off x="2028212" y="2406877"/>
              <a:ext cx="1108742" cy="370138"/>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0311D"/>
                  </a:solidFill>
                  <a:effectLst/>
                  <a:uLnTx/>
                  <a:uFillTx/>
                  <a:latin typeface="Arial" panose="020B0604020202020204"/>
                  <a:ea typeface="微軟正黑體" panose="020B0604030504040204" pitchFamily="34" charset="-120"/>
                  <a:cs typeface="+mn-cs"/>
                </a:rPr>
                <a:t>主管機關</a:t>
              </a:r>
            </a:p>
          </p:txBody>
        </p:sp>
        <p:sp>
          <p:nvSpPr>
            <p:cNvPr id="57" name="矩形 56">
              <a:extLst>
                <a:ext uri="{FF2B5EF4-FFF2-40B4-BE49-F238E27FC236}">
                  <a16:creationId xmlns:a16="http://schemas.microsoft.com/office/drawing/2014/main" id="{4B072B5F-D2CB-4C90-B3E4-082E39417802}"/>
                </a:ext>
              </a:extLst>
            </p:cNvPr>
            <p:cNvSpPr/>
            <p:nvPr/>
          </p:nvSpPr>
          <p:spPr bwMode="auto">
            <a:xfrm>
              <a:off x="2059981" y="3434685"/>
              <a:ext cx="2311204" cy="374904"/>
            </a:xfrm>
            <a:prstGeom prst="rect">
              <a:avLst/>
            </a:prstGeom>
            <a:solidFill>
              <a:srgbClr val="FFFFFF"/>
            </a:solidFill>
            <a:ln w="19050" cap="flat" cmpd="sng" algn="ctr">
              <a:solidFill>
                <a:srgbClr val="3193AE"/>
              </a:solidFill>
              <a:prstDash val="solid"/>
              <a:round/>
              <a:headEnd type="none" w="med" len="med"/>
              <a:tailEnd type="none" w="med" len="med"/>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3193AE"/>
                  </a:solidFill>
                  <a:effectLst/>
                  <a:uLnTx/>
                  <a:uFillTx/>
                  <a:latin typeface="Arial" panose="020B0604020202020204"/>
                  <a:ea typeface="微軟正黑體" panose="020B0604030504040204" pitchFamily="34" charset="-120"/>
                  <a:cs typeface="+mn-cs"/>
                </a:rPr>
                <a:t>三級品管</a:t>
              </a:r>
            </a:p>
          </p:txBody>
        </p:sp>
        <p:grpSp>
          <p:nvGrpSpPr>
            <p:cNvPr id="58" name="群組 80">
              <a:extLst>
                <a:ext uri="{FF2B5EF4-FFF2-40B4-BE49-F238E27FC236}">
                  <a16:creationId xmlns:a16="http://schemas.microsoft.com/office/drawing/2014/main" id="{8A560E96-F546-4FFA-A5F9-5CF26BF8DE5C}"/>
                </a:ext>
              </a:extLst>
            </p:cNvPr>
            <p:cNvGrpSpPr>
              <a:grpSpLocks/>
            </p:cNvGrpSpPr>
            <p:nvPr/>
          </p:nvGrpSpPr>
          <p:grpSpPr bwMode="auto">
            <a:xfrm>
              <a:off x="3379282" y="1965253"/>
              <a:ext cx="832678" cy="832678"/>
              <a:chOff x="3379282" y="1965253"/>
              <a:chExt cx="832678" cy="832678"/>
            </a:xfrm>
          </p:grpSpPr>
          <p:sp>
            <p:nvSpPr>
              <p:cNvPr id="59" name="橢圓 58">
                <a:extLst>
                  <a:ext uri="{FF2B5EF4-FFF2-40B4-BE49-F238E27FC236}">
                    <a16:creationId xmlns:a16="http://schemas.microsoft.com/office/drawing/2014/main" id="{AEF59093-40C2-450C-87F5-A3E14AA4419F}"/>
                  </a:ext>
                </a:extLst>
              </p:cNvPr>
              <p:cNvSpPr/>
              <p:nvPr/>
            </p:nvSpPr>
            <p:spPr bwMode="auto">
              <a:xfrm>
                <a:off x="3379988" y="1965253"/>
                <a:ext cx="832351" cy="832413"/>
              </a:xfrm>
              <a:prstGeom prst="ellipse">
                <a:avLst/>
              </a:prstGeom>
              <a:solidFill>
                <a:srgbClr val="F3AC2F"/>
              </a:solidFill>
              <a:ln w="9525" cap="flat" cmpd="sng" algn="ctr">
                <a:noFill/>
                <a:prstDash val="solid"/>
                <a:round/>
                <a:headEnd type="none" w="med" len="med"/>
                <a:tailEnd type="none" w="med" len="med"/>
              </a:ln>
              <a:effec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30311D"/>
                  </a:solidFill>
                  <a:effectLst/>
                  <a:uLnTx/>
                  <a:uFillTx/>
                  <a:latin typeface="Arial" panose="020B0604020202020204"/>
                  <a:ea typeface="微軟正黑體" panose="020B0604030504040204" pitchFamily="34" charset="-120"/>
                  <a:cs typeface="+mn-cs"/>
                </a:endParaRPr>
              </a:p>
            </p:txBody>
          </p:sp>
          <p:pic>
            <p:nvPicPr>
              <p:cNvPr id="60" name="圖片 82">
                <a:extLst>
                  <a:ext uri="{FF2B5EF4-FFF2-40B4-BE49-F238E27FC236}">
                    <a16:creationId xmlns:a16="http://schemas.microsoft.com/office/drawing/2014/main" id="{F47D6DBF-EB6D-4543-AA22-F20DBDAABB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5471" y="2017500"/>
                <a:ext cx="633000"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61" name="文字方塊 60">
            <a:extLst>
              <a:ext uri="{FF2B5EF4-FFF2-40B4-BE49-F238E27FC236}">
                <a16:creationId xmlns:a16="http://schemas.microsoft.com/office/drawing/2014/main" id="{93F11E4B-59B8-443E-9B3A-31AE039C90B6}"/>
              </a:ext>
            </a:extLst>
          </p:cNvPr>
          <p:cNvSpPr txBox="1"/>
          <p:nvPr/>
        </p:nvSpPr>
        <p:spPr>
          <a:xfrm>
            <a:off x="7175810" y="1105437"/>
            <a:ext cx="2441694" cy="769441"/>
          </a:xfrm>
          <a:prstGeom prst="rect">
            <a:avLst/>
          </a:prstGeom>
          <a:noFill/>
        </p:spPr>
        <p:txBody>
          <a:bodyPr vert="horz"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w="12700">
                  <a:solidFill>
                    <a:srgbClr val="C4DFAA">
                      <a:lumMod val="50000"/>
                    </a:srgbClr>
                  </a:solidFill>
                  <a:prstDash val="solid"/>
                </a:ln>
                <a:solidFill>
                  <a:srgbClr val="FFFF66"/>
                </a:solidFill>
                <a:effectLst>
                  <a:innerShdw blurRad="177800">
                    <a:srgbClr val="C4DFAA">
                      <a:lumMod val="50000"/>
                    </a:srgbClr>
                  </a:innerShdw>
                </a:effectLst>
                <a:uLnTx/>
                <a:uFillTx/>
                <a:latin typeface="Arial" panose="020B0604020202020204"/>
                <a:ea typeface="微軟正黑體" panose="020B0604030504040204" pitchFamily="34" charset="-120"/>
                <a:cs typeface="+mn-cs"/>
              </a:rPr>
              <a:t>三級品管</a:t>
            </a:r>
            <a:endParaRPr kumimoji="0" lang="en-US" altLang="zh-TW" sz="4400" b="1" i="0" u="none" strike="noStrike" kern="1200" cap="none" spc="0" normalizeH="0" baseline="0" noProof="0" dirty="0">
              <a:ln w="12700">
                <a:solidFill>
                  <a:srgbClr val="C4DFAA">
                    <a:lumMod val="50000"/>
                  </a:srgbClr>
                </a:solidFill>
                <a:prstDash val="solid"/>
              </a:ln>
              <a:solidFill>
                <a:srgbClr val="FFFF66"/>
              </a:solidFill>
              <a:effectLst>
                <a:innerShdw blurRad="177800">
                  <a:srgbClr val="C4DFAA">
                    <a:lumMod val="50000"/>
                  </a:srgbClr>
                </a:innerShdw>
              </a:effectLst>
              <a:uLnTx/>
              <a:uFillTx/>
              <a:latin typeface="Arial" panose="020B0604020202020204"/>
              <a:ea typeface="微軟正黑體" panose="020B0604030504040204" pitchFamily="34" charset="-120"/>
              <a:cs typeface="+mn-cs"/>
            </a:endParaRPr>
          </a:p>
        </p:txBody>
      </p:sp>
      <p:sp>
        <p:nvSpPr>
          <p:cNvPr id="62" name="文字方塊 61">
            <a:extLst>
              <a:ext uri="{FF2B5EF4-FFF2-40B4-BE49-F238E27FC236}">
                <a16:creationId xmlns:a16="http://schemas.microsoft.com/office/drawing/2014/main" id="{5A1A0474-14A5-45AE-9534-F0D92EC48C2F}"/>
              </a:ext>
            </a:extLst>
          </p:cNvPr>
          <p:cNvSpPr txBox="1"/>
          <p:nvPr/>
        </p:nvSpPr>
        <p:spPr>
          <a:xfrm>
            <a:off x="8912749" y="1874878"/>
            <a:ext cx="2441694" cy="769441"/>
          </a:xfrm>
          <a:prstGeom prst="rect">
            <a:avLst/>
          </a:prstGeom>
          <a:noFill/>
        </p:spPr>
        <p:txBody>
          <a:bodyPr vert="horz"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w="12700">
                  <a:solidFill>
                    <a:srgbClr val="C4DFAA">
                      <a:lumMod val="50000"/>
                    </a:srgbClr>
                  </a:solidFill>
                  <a:prstDash val="solid"/>
                </a:ln>
                <a:solidFill>
                  <a:srgbClr val="FFFF66"/>
                </a:solidFill>
                <a:effectLst>
                  <a:innerShdw blurRad="177800">
                    <a:srgbClr val="C4DFAA">
                      <a:lumMod val="50000"/>
                    </a:srgbClr>
                  </a:innerShdw>
                </a:effectLst>
                <a:uLnTx/>
                <a:uFillTx/>
                <a:latin typeface="Arial" panose="020B0604020202020204"/>
                <a:ea typeface="微軟正黑體" panose="020B0604030504040204" pitchFamily="34" charset="-120"/>
                <a:cs typeface="+mn-cs"/>
              </a:rPr>
              <a:t>品質保證</a:t>
            </a:r>
            <a:endParaRPr kumimoji="0" lang="en-US" altLang="zh-TW" sz="4400" b="1" i="0" u="none" strike="noStrike" kern="1200" cap="none" spc="0" normalizeH="0" baseline="0" noProof="0" dirty="0">
              <a:ln w="12700">
                <a:solidFill>
                  <a:srgbClr val="C4DFAA">
                    <a:lumMod val="50000"/>
                  </a:srgbClr>
                </a:solidFill>
                <a:prstDash val="solid"/>
              </a:ln>
              <a:solidFill>
                <a:srgbClr val="FFFF66"/>
              </a:solidFill>
              <a:effectLst>
                <a:innerShdw blurRad="177800">
                  <a:srgbClr val="C4DFAA">
                    <a:lumMod val="50000"/>
                  </a:srgbClr>
                </a:innerShdw>
              </a:effectLst>
              <a:uLnTx/>
              <a:uFillTx/>
              <a:latin typeface="Arial" panose="020B0604020202020204"/>
              <a:ea typeface="微軟正黑體" panose="020B0604030504040204" pitchFamily="34" charset="-120"/>
              <a:cs typeface="+mn-cs"/>
            </a:endParaRPr>
          </a:p>
        </p:txBody>
      </p:sp>
      <p:grpSp>
        <p:nvGrpSpPr>
          <p:cNvPr id="73" name="组合 2">
            <a:extLst>
              <a:ext uri="{FF2B5EF4-FFF2-40B4-BE49-F238E27FC236}">
                <a16:creationId xmlns:a16="http://schemas.microsoft.com/office/drawing/2014/main" id="{0D89E6E1-A849-4038-A2BE-B81E5196B0A9}"/>
              </a:ext>
            </a:extLst>
          </p:cNvPr>
          <p:cNvGrpSpPr/>
          <p:nvPr/>
        </p:nvGrpSpPr>
        <p:grpSpPr>
          <a:xfrm>
            <a:off x="9523466" y="3101522"/>
            <a:ext cx="2037146" cy="2037146"/>
            <a:chOff x="3440941" y="2454538"/>
            <a:chExt cx="2037146" cy="2037146"/>
          </a:xfrm>
        </p:grpSpPr>
        <p:grpSp>
          <p:nvGrpSpPr>
            <p:cNvPr id="74" name="组合 125">
              <a:extLst>
                <a:ext uri="{FF2B5EF4-FFF2-40B4-BE49-F238E27FC236}">
                  <a16:creationId xmlns:a16="http://schemas.microsoft.com/office/drawing/2014/main" id="{C7A671E3-08EC-4D96-9A38-B02426EEFD2C}"/>
                </a:ext>
              </a:extLst>
            </p:cNvPr>
            <p:cNvGrpSpPr/>
            <p:nvPr/>
          </p:nvGrpSpPr>
          <p:grpSpPr>
            <a:xfrm>
              <a:off x="3440941" y="2454538"/>
              <a:ext cx="2037146" cy="2037146"/>
              <a:chOff x="3440941" y="2454538"/>
              <a:chExt cx="2037146" cy="2037146"/>
            </a:xfrm>
          </p:grpSpPr>
          <p:sp>
            <p:nvSpPr>
              <p:cNvPr id="76" name="椭圆 64">
                <a:extLst>
                  <a:ext uri="{FF2B5EF4-FFF2-40B4-BE49-F238E27FC236}">
                    <a16:creationId xmlns:a16="http://schemas.microsoft.com/office/drawing/2014/main" id="{A9FFDA2D-5145-4DEB-A82F-C3804BC9F63F}"/>
                  </a:ext>
                </a:extLst>
              </p:cNvPr>
              <p:cNvSpPr/>
              <p:nvPr/>
            </p:nvSpPr>
            <p:spPr>
              <a:xfrm>
                <a:off x="3440941" y="2454538"/>
                <a:ext cx="2037146" cy="2037146"/>
              </a:xfrm>
              <a:prstGeom prst="ellipse">
                <a:avLst/>
              </a:prstGeom>
              <a:solidFill>
                <a:srgbClr val="74CF78">
                  <a:lumMod val="20000"/>
                  <a:lumOff val="80000"/>
                </a:srgbClr>
              </a:solidFill>
              <a:ln w="158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sp>
            <p:nvSpPr>
              <p:cNvPr id="77" name="椭圆 65">
                <a:extLst>
                  <a:ext uri="{FF2B5EF4-FFF2-40B4-BE49-F238E27FC236}">
                    <a16:creationId xmlns:a16="http://schemas.microsoft.com/office/drawing/2014/main" id="{6A696183-15CC-4F96-825C-B82683D29855}"/>
                  </a:ext>
                </a:extLst>
              </p:cNvPr>
              <p:cNvSpPr/>
              <p:nvPr/>
            </p:nvSpPr>
            <p:spPr>
              <a:xfrm>
                <a:off x="3571673" y="2585270"/>
                <a:ext cx="1775682" cy="1775682"/>
              </a:xfrm>
              <a:prstGeom prst="ellipse">
                <a:avLst/>
              </a:prstGeom>
              <a:gradFill>
                <a:gsLst>
                  <a:gs pos="0">
                    <a:srgbClr val="22BA9D"/>
                  </a:gs>
                  <a:gs pos="100000">
                    <a:srgbClr val="5CC368"/>
                  </a:gs>
                </a:gsLst>
                <a:lin ang="2700000" scaled="0"/>
              </a:gradFill>
              <a:ln w="158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grpSp>
        <p:sp>
          <p:nvSpPr>
            <p:cNvPr id="75" name="矩形 74">
              <a:extLst>
                <a:ext uri="{FF2B5EF4-FFF2-40B4-BE49-F238E27FC236}">
                  <a16:creationId xmlns:a16="http://schemas.microsoft.com/office/drawing/2014/main" id="{37D629FD-A428-4763-9F1E-9084504288E0}"/>
                </a:ext>
              </a:extLst>
            </p:cNvPr>
            <p:cNvSpPr/>
            <p:nvPr/>
          </p:nvSpPr>
          <p:spPr>
            <a:xfrm>
              <a:off x="3946554" y="3292548"/>
              <a:ext cx="1025922" cy="361125"/>
            </a:xfrm>
            <a:prstGeom prst="rect">
              <a:avLst/>
            </a:prstGeom>
          </p:spPr>
          <p:txBody>
            <a:bodyPr wrap="none" lIns="0" tIns="0" rIns="0" bIns="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rPr>
                <a:t>工程督導</a:t>
              </a:r>
              <a:endParaRPr kumimoji="0" lang="zh-CN"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grpSp>
      <p:grpSp>
        <p:nvGrpSpPr>
          <p:cNvPr id="78" name="组合 3">
            <a:extLst>
              <a:ext uri="{FF2B5EF4-FFF2-40B4-BE49-F238E27FC236}">
                <a16:creationId xmlns:a16="http://schemas.microsoft.com/office/drawing/2014/main" id="{AEA7319C-410C-4511-851B-B4558E9819BD}"/>
              </a:ext>
            </a:extLst>
          </p:cNvPr>
          <p:cNvGrpSpPr/>
          <p:nvPr/>
        </p:nvGrpSpPr>
        <p:grpSpPr>
          <a:xfrm>
            <a:off x="7313613" y="3077058"/>
            <a:ext cx="2037146" cy="2037146"/>
            <a:chOff x="6713913" y="2454538"/>
            <a:chExt cx="2037146" cy="2037146"/>
          </a:xfrm>
        </p:grpSpPr>
        <p:grpSp>
          <p:nvGrpSpPr>
            <p:cNvPr id="79" name="组合 126">
              <a:extLst>
                <a:ext uri="{FF2B5EF4-FFF2-40B4-BE49-F238E27FC236}">
                  <a16:creationId xmlns:a16="http://schemas.microsoft.com/office/drawing/2014/main" id="{5223C94A-84C7-456C-AAD7-4A24321C7276}"/>
                </a:ext>
              </a:extLst>
            </p:cNvPr>
            <p:cNvGrpSpPr/>
            <p:nvPr/>
          </p:nvGrpSpPr>
          <p:grpSpPr>
            <a:xfrm>
              <a:off x="6713913" y="2454538"/>
              <a:ext cx="2037146" cy="2037146"/>
              <a:chOff x="6713913" y="2454538"/>
              <a:chExt cx="2037146" cy="2037146"/>
            </a:xfrm>
          </p:grpSpPr>
          <p:sp>
            <p:nvSpPr>
              <p:cNvPr id="81" name="椭圆 69">
                <a:extLst>
                  <a:ext uri="{FF2B5EF4-FFF2-40B4-BE49-F238E27FC236}">
                    <a16:creationId xmlns:a16="http://schemas.microsoft.com/office/drawing/2014/main" id="{98D9BBC1-723A-4D43-93B4-F04FD2329ABF}"/>
                  </a:ext>
                </a:extLst>
              </p:cNvPr>
              <p:cNvSpPr/>
              <p:nvPr/>
            </p:nvSpPr>
            <p:spPr>
              <a:xfrm>
                <a:off x="6713913" y="2454538"/>
                <a:ext cx="2037146" cy="2037146"/>
              </a:xfrm>
              <a:prstGeom prst="ellipse">
                <a:avLst/>
              </a:prstGeom>
              <a:solidFill>
                <a:srgbClr val="74CF78">
                  <a:lumMod val="20000"/>
                  <a:lumOff val="80000"/>
                </a:srgbClr>
              </a:solidFill>
              <a:ln w="158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sp>
            <p:nvSpPr>
              <p:cNvPr id="82" name="椭圆 70">
                <a:extLst>
                  <a:ext uri="{FF2B5EF4-FFF2-40B4-BE49-F238E27FC236}">
                    <a16:creationId xmlns:a16="http://schemas.microsoft.com/office/drawing/2014/main" id="{F4D087FF-7F74-44CF-90D9-6018BE791B8B}"/>
                  </a:ext>
                </a:extLst>
              </p:cNvPr>
              <p:cNvSpPr/>
              <p:nvPr/>
            </p:nvSpPr>
            <p:spPr>
              <a:xfrm>
                <a:off x="6844645" y="2585270"/>
                <a:ext cx="1775682" cy="1775682"/>
              </a:xfrm>
              <a:prstGeom prst="ellipse">
                <a:avLst/>
              </a:prstGeom>
              <a:solidFill>
                <a:srgbClr val="91CE80"/>
              </a:solidFill>
              <a:ln w="158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grpSp>
        <p:sp>
          <p:nvSpPr>
            <p:cNvPr id="80" name="矩形 79">
              <a:extLst>
                <a:ext uri="{FF2B5EF4-FFF2-40B4-BE49-F238E27FC236}">
                  <a16:creationId xmlns:a16="http://schemas.microsoft.com/office/drawing/2014/main" id="{D9B4110F-B8C9-40F4-8846-5AA3AC5BAB6E}"/>
                </a:ext>
              </a:extLst>
            </p:cNvPr>
            <p:cNvSpPr/>
            <p:nvPr/>
          </p:nvSpPr>
          <p:spPr>
            <a:xfrm>
              <a:off x="7120139" y="3048383"/>
              <a:ext cx="1224694" cy="761234"/>
            </a:xfrm>
            <a:prstGeom prst="rect">
              <a:avLst/>
            </a:prstGeom>
          </p:spPr>
          <p:txBody>
            <a:bodyPr wrap="none" lIns="0" tIns="0" rIns="0" bIns="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rPr>
                <a:t>工程查核</a:t>
              </a:r>
              <a:endParaRPr kumimoji="0" lang="en-US" altLang="zh-TW"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TW"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rPr>
                <a:t>(</a:t>
              </a:r>
              <a:r>
                <a:rPr kumimoji="0" lang="zh-TW"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rPr>
                <a:t>代會查核</a:t>
              </a:r>
              <a:r>
                <a:rPr kumimoji="0" lang="en-US" altLang="zh-TW"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rPr>
                <a:t>)</a:t>
              </a:r>
              <a:endParaRPr kumimoji="0" lang="zh-CN"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a:ea typeface="微软雅黑"/>
                <a:cs typeface="+mn-ea"/>
                <a:sym typeface="+mn-lt"/>
              </a:endParaRPr>
            </a:p>
          </p:txBody>
        </p:sp>
      </p:grpSp>
      <p:pic>
        <p:nvPicPr>
          <p:cNvPr id="84" name="圖片 83">
            <a:extLst>
              <a:ext uri="{FF2B5EF4-FFF2-40B4-BE49-F238E27FC236}">
                <a16:creationId xmlns:a16="http://schemas.microsoft.com/office/drawing/2014/main" id="{8F6EE100-8473-4660-BC0E-0A821387848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
        <p:nvSpPr>
          <p:cNvPr id="4" name="文字方塊 3">
            <a:extLst>
              <a:ext uri="{FF2B5EF4-FFF2-40B4-BE49-F238E27FC236}">
                <a16:creationId xmlns:a16="http://schemas.microsoft.com/office/drawing/2014/main" id="{5C97D5B5-206B-4E80-81DA-B8CC839A584E}"/>
              </a:ext>
            </a:extLst>
          </p:cNvPr>
          <p:cNvSpPr txBox="1"/>
          <p:nvPr/>
        </p:nvSpPr>
        <p:spPr>
          <a:xfrm>
            <a:off x="7850528" y="5761831"/>
            <a:ext cx="320792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挑戰 周延 創新</a:t>
            </a:r>
          </a:p>
        </p:txBody>
      </p:sp>
      <p:sp>
        <p:nvSpPr>
          <p:cNvPr id="2" name="投影片編號版面配置區 1">
            <a:extLst>
              <a:ext uri="{FF2B5EF4-FFF2-40B4-BE49-F238E27FC236}">
                <a16:creationId xmlns:a16="http://schemas.microsoft.com/office/drawing/2014/main" id="{42F699EF-2E80-E683-C689-254025F2471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1903282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矩形 443"/>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445" name="矩形 444"/>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84" name="圖片 83">
            <a:extLst>
              <a:ext uri="{FF2B5EF4-FFF2-40B4-BE49-F238E27FC236}">
                <a16:creationId xmlns:a16="http://schemas.microsoft.com/office/drawing/2014/main" id="{8F6EE100-8473-4660-BC0E-0A821387848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
        <p:nvSpPr>
          <p:cNvPr id="2" name="投影片編號版面配置區 1">
            <a:extLst>
              <a:ext uri="{FF2B5EF4-FFF2-40B4-BE49-F238E27FC236}">
                <a16:creationId xmlns:a16="http://schemas.microsoft.com/office/drawing/2014/main" id="{42F699EF-2E80-E683-C689-254025F2471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65" name="矩形 64">
            <a:extLst>
              <a:ext uri="{FF2B5EF4-FFF2-40B4-BE49-F238E27FC236}">
                <a16:creationId xmlns:a16="http://schemas.microsoft.com/office/drawing/2014/main" id="{E7B75947-7498-44A7-ABC4-29D29FBC7657}"/>
              </a:ext>
            </a:extLst>
          </p:cNvPr>
          <p:cNvSpPr/>
          <p:nvPr/>
        </p:nvSpPr>
        <p:spPr>
          <a:xfrm>
            <a:off x="2063553" y="908720"/>
            <a:ext cx="7548861" cy="523220"/>
          </a:xfrm>
          <a:prstGeom prst="rect">
            <a:avLst/>
          </a:prstGeom>
        </p:spPr>
        <p:txBody>
          <a:bodyPr wrap="none">
            <a:spAutoFit/>
          </a:bodyPr>
          <a:lstStyle/>
          <a:p>
            <a:pPr marL="180970" indent="-180970">
              <a:buFont typeface="Arial" panose="020B0604020202020204" pitchFamily="34" charset="0"/>
              <a:buChar char="•"/>
            </a:pPr>
            <a:r>
              <a:rPr lang="zh-TW" altLang="zh-TW" sz="2800" b="1" dirty="0">
                <a:solidFill>
                  <a:schemeClr val="accent5">
                    <a:lumMod val="75000"/>
                  </a:schemeClr>
                </a:solidFill>
              </a:rPr>
              <a:t>三層級品質管理之主要工作項目，詳如下表：</a:t>
            </a:r>
            <a:endParaRPr lang="zh-TW" altLang="en-US" sz="2800" b="1" dirty="0">
              <a:solidFill>
                <a:schemeClr val="accent5">
                  <a:lumMod val="75000"/>
                </a:schemeClr>
              </a:solidFill>
            </a:endParaRPr>
          </a:p>
        </p:txBody>
      </p:sp>
      <p:graphicFrame>
        <p:nvGraphicFramePr>
          <p:cNvPr id="66" name="表格 65">
            <a:extLst>
              <a:ext uri="{FF2B5EF4-FFF2-40B4-BE49-F238E27FC236}">
                <a16:creationId xmlns:a16="http://schemas.microsoft.com/office/drawing/2014/main" id="{49AE8533-C76F-41EB-A390-7BB6D4D666E2}"/>
              </a:ext>
            </a:extLst>
          </p:cNvPr>
          <p:cNvGraphicFramePr>
            <a:graphicFrameLocks noGrp="1"/>
          </p:cNvGraphicFramePr>
          <p:nvPr>
            <p:extLst>
              <p:ext uri="{D42A27DB-BD31-4B8C-83A1-F6EECF244321}">
                <p14:modId xmlns:p14="http://schemas.microsoft.com/office/powerpoint/2010/main" val="3740753703"/>
              </p:ext>
            </p:extLst>
          </p:nvPr>
        </p:nvGraphicFramePr>
        <p:xfrm>
          <a:off x="551384" y="1628349"/>
          <a:ext cx="11305256" cy="3960891"/>
        </p:xfrm>
        <a:graphic>
          <a:graphicData uri="http://schemas.openxmlformats.org/drawingml/2006/table">
            <a:tbl>
              <a:tblPr/>
              <a:tblGrid>
                <a:gridCol w="453650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3168352">
                  <a:extLst>
                    <a:ext uri="{9D8B030D-6E8A-4147-A177-3AD203B41FA5}">
                      <a16:colId xmlns:a16="http://schemas.microsoft.com/office/drawing/2014/main" val="20002"/>
                    </a:ext>
                  </a:extLst>
                </a:gridCol>
              </a:tblGrid>
              <a:tr h="567174">
                <a:tc>
                  <a:txBody>
                    <a:bodyPr/>
                    <a:lstStyle/>
                    <a:p>
                      <a:pPr algn="ctr"/>
                      <a:r>
                        <a:rPr lang="zh-TW" altLang="en-US" sz="2000" b="1" i="0" dirty="0">
                          <a:solidFill>
                            <a:srgbClr val="003333"/>
                          </a:solidFill>
                          <a:effectLst/>
                          <a:latin typeface="Arial"/>
                        </a:rPr>
                        <a:t>廠商</a:t>
                      </a:r>
                      <a:endParaRPr lang="en-US" altLang="zh-TW" sz="2000" b="1" i="0" dirty="0">
                        <a:solidFill>
                          <a:srgbClr val="003333"/>
                        </a:solidFill>
                        <a:effectLst/>
                        <a:latin typeface="Arial"/>
                      </a:endParaRPr>
                    </a:p>
                    <a:p>
                      <a:pPr algn="ctr"/>
                      <a:r>
                        <a:rPr lang="en-US" altLang="zh-TW" sz="2000" b="1" i="0" dirty="0">
                          <a:solidFill>
                            <a:srgbClr val="003333"/>
                          </a:solidFill>
                          <a:effectLst/>
                          <a:latin typeface="Arial"/>
                        </a:rPr>
                        <a:t>(</a:t>
                      </a:r>
                      <a:r>
                        <a:rPr lang="zh-TW" altLang="en-US" sz="2000" b="1" i="0" dirty="0">
                          <a:solidFill>
                            <a:srgbClr val="003333"/>
                          </a:solidFill>
                          <a:effectLst/>
                          <a:latin typeface="Arial"/>
                        </a:rPr>
                        <a:t>一級</a:t>
                      </a:r>
                      <a:r>
                        <a:rPr lang="en-US" altLang="zh-TW" sz="2000" b="1" i="0" dirty="0">
                          <a:solidFill>
                            <a:srgbClr val="003333"/>
                          </a:solidFill>
                          <a:effectLst/>
                          <a:latin typeface="Arial"/>
                        </a:rPr>
                        <a:t>)</a:t>
                      </a:r>
                    </a:p>
                  </a:txBody>
                  <a:tcPr marL="24599" marR="24599" marT="24599" marB="24599"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AE48A"/>
                    </a:solidFill>
                  </a:tcPr>
                </a:tc>
                <a:tc>
                  <a:txBody>
                    <a:bodyPr/>
                    <a:lstStyle/>
                    <a:p>
                      <a:pPr algn="ctr"/>
                      <a:r>
                        <a:rPr lang="zh-TW" altLang="en-US" sz="2000" b="1" i="0" dirty="0">
                          <a:solidFill>
                            <a:srgbClr val="003333"/>
                          </a:solidFill>
                          <a:effectLst/>
                          <a:latin typeface="Arial"/>
                        </a:rPr>
                        <a:t>主辦機關</a:t>
                      </a:r>
                      <a:endParaRPr lang="en-US" altLang="zh-TW" sz="2000" b="1" i="0" dirty="0">
                        <a:solidFill>
                          <a:srgbClr val="003333"/>
                        </a:solidFill>
                        <a:effectLst/>
                        <a:latin typeface="Arial"/>
                      </a:endParaRPr>
                    </a:p>
                    <a:p>
                      <a:pPr algn="ctr"/>
                      <a:r>
                        <a:rPr lang="en-US" altLang="zh-TW" sz="2000" b="1" i="0" dirty="0">
                          <a:solidFill>
                            <a:srgbClr val="003333"/>
                          </a:solidFill>
                          <a:effectLst/>
                          <a:latin typeface="Arial"/>
                        </a:rPr>
                        <a:t>(</a:t>
                      </a:r>
                      <a:r>
                        <a:rPr lang="zh-TW" altLang="en-US" sz="2000" b="1" i="0" dirty="0">
                          <a:solidFill>
                            <a:srgbClr val="003333"/>
                          </a:solidFill>
                          <a:effectLst/>
                          <a:latin typeface="Arial"/>
                        </a:rPr>
                        <a:t>監造單位</a:t>
                      </a:r>
                      <a:r>
                        <a:rPr lang="en-US" altLang="zh-TW" sz="2000" b="1" i="0" dirty="0">
                          <a:solidFill>
                            <a:srgbClr val="003333"/>
                          </a:solidFill>
                          <a:effectLst/>
                          <a:latin typeface="Arial"/>
                        </a:rPr>
                        <a:t>)(</a:t>
                      </a:r>
                      <a:r>
                        <a:rPr lang="zh-TW" altLang="en-US" sz="2000" b="1" i="0" dirty="0">
                          <a:solidFill>
                            <a:srgbClr val="003333"/>
                          </a:solidFill>
                          <a:effectLst/>
                          <a:latin typeface="Arial"/>
                        </a:rPr>
                        <a:t>二級</a:t>
                      </a:r>
                      <a:r>
                        <a:rPr lang="en-US" altLang="zh-TW" sz="2000" b="1" i="0" dirty="0">
                          <a:solidFill>
                            <a:srgbClr val="003333"/>
                          </a:solidFill>
                          <a:effectLst/>
                          <a:latin typeface="Arial"/>
                        </a:rPr>
                        <a:t>)</a:t>
                      </a:r>
                    </a:p>
                  </a:txBody>
                  <a:tcPr marL="24599" marR="24599" marT="24599" marB="24599"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AE48A"/>
                    </a:solidFill>
                  </a:tcPr>
                </a:tc>
                <a:tc>
                  <a:txBody>
                    <a:bodyPr/>
                    <a:lstStyle/>
                    <a:p>
                      <a:pPr algn="ctr"/>
                      <a:r>
                        <a:rPr lang="zh-TW" altLang="en-US" sz="2000" b="1" i="0" dirty="0">
                          <a:solidFill>
                            <a:srgbClr val="003333"/>
                          </a:solidFill>
                          <a:effectLst/>
                          <a:latin typeface="Arial"/>
                        </a:rPr>
                        <a:t>工程主管機關</a:t>
                      </a:r>
                      <a:endParaRPr lang="en-US" altLang="zh-TW" sz="2000" b="1" i="0" dirty="0">
                        <a:solidFill>
                          <a:srgbClr val="003333"/>
                        </a:solidFill>
                        <a:effectLst/>
                        <a:latin typeface="Arial"/>
                      </a:endParaRPr>
                    </a:p>
                    <a:p>
                      <a:pPr algn="ctr"/>
                      <a:r>
                        <a:rPr lang="en-US" altLang="zh-TW" sz="2000" b="1" i="0" dirty="0">
                          <a:solidFill>
                            <a:srgbClr val="003333"/>
                          </a:solidFill>
                          <a:effectLst/>
                          <a:latin typeface="Arial"/>
                        </a:rPr>
                        <a:t>(</a:t>
                      </a:r>
                      <a:r>
                        <a:rPr lang="zh-TW" altLang="en-US" sz="2000" b="1" i="0" dirty="0">
                          <a:solidFill>
                            <a:srgbClr val="003333"/>
                          </a:solidFill>
                          <a:effectLst/>
                          <a:latin typeface="Arial"/>
                        </a:rPr>
                        <a:t>三級</a:t>
                      </a:r>
                      <a:r>
                        <a:rPr lang="en-US" altLang="zh-TW" sz="2000" b="1" i="0" dirty="0">
                          <a:solidFill>
                            <a:srgbClr val="003333"/>
                          </a:solidFill>
                          <a:effectLst/>
                          <a:latin typeface="Arial"/>
                        </a:rPr>
                        <a:t>)</a:t>
                      </a:r>
                    </a:p>
                  </a:txBody>
                  <a:tcPr marL="24599" marR="24599" marT="24599" marB="24599"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AE48A"/>
                    </a:solidFill>
                  </a:tcPr>
                </a:tc>
                <a:extLst>
                  <a:ext uri="{0D108BD9-81ED-4DB2-BD59-A6C34878D82A}">
                    <a16:rowId xmlns:a16="http://schemas.microsoft.com/office/drawing/2014/main" val="10000"/>
                  </a:ext>
                </a:extLst>
              </a:tr>
              <a:tr h="3302093">
                <a:tc>
                  <a:txBody>
                    <a:bodyPr/>
                    <a:lstStyle/>
                    <a:p>
                      <a:pPr marL="180975" indent="-180975"/>
                      <a:r>
                        <a:rPr lang="en-US" altLang="zh-TW" sz="1900" dirty="0">
                          <a:effectLst/>
                          <a:latin typeface="微軟正黑體" panose="020B0604030504040204" pitchFamily="34" charset="-120"/>
                          <a:ea typeface="微軟正黑體" panose="020B0604030504040204" pitchFamily="34" charset="-120"/>
                        </a:rPr>
                        <a:t>1.</a:t>
                      </a:r>
                      <a:r>
                        <a:rPr lang="zh-TW" altLang="en-US" sz="1900" dirty="0">
                          <a:effectLst/>
                          <a:latin typeface="微軟正黑體" panose="020B0604030504040204" pitchFamily="34" charset="-120"/>
                          <a:ea typeface="微軟正黑體" panose="020B0604030504040204" pitchFamily="34" charset="-120"/>
                        </a:rPr>
                        <a:t>訂定品質計畫並據以推動實施</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2.</a:t>
                      </a:r>
                      <a:r>
                        <a:rPr lang="zh-TW" altLang="en-US" sz="1900" dirty="0">
                          <a:effectLst/>
                          <a:latin typeface="微軟正黑體" panose="020B0604030504040204" pitchFamily="34" charset="-120"/>
                          <a:ea typeface="微軟正黑體" panose="020B0604030504040204" pitchFamily="34" charset="-120"/>
                        </a:rPr>
                        <a:t>成立內部品管組織並訂定管理責任</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3.</a:t>
                      </a:r>
                      <a:r>
                        <a:rPr lang="zh-TW" altLang="en-US" sz="1900" dirty="0">
                          <a:effectLst/>
                          <a:latin typeface="微軟正黑體" panose="020B0604030504040204" pitchFamily="34" charset="-120"/>
                          <a:ea typeface="微軟正黑體" panose="020B0604030504040204" pitchFamily="34" charset="-120"/>
                        </a:rPr>
                        <a:t>訂定施工要領</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4.</a:t>
                      </a:r>
                      <a:r>
                        <a:rPr lang="zh-TW" altLang="en-US" sz="1900" dirty="0">
                          <a:effectLst/>
                          <a:latin typeface="微軟正黑體" panose="020B0604030504040204" pitchFamily="34" charset="-120"/>
                          <a:ea typeface="微軟正黑體" panose="020B0604030504040204" pitchFamily="34" charset="-120"/>
                        </a:rPr>
                        <a:t>訂定品質管理標準</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5.</a:t>
                      </a:r>
                      <a:r>
                        <a:rPr lang="zh-TW" altLang="en-US" sz="1900" dirty="0">
                          <a:effectLst/>
                          <a:latin typeface="微軟正黑體" panose="020B0604030504040204" pitchFamily="34" charset="-120"/>
                          <a:ea typeface="微軟正黑體" panose="020B0604030504040204" pitchFamily="34" charset="-120"/>
                        </a:rPr>
                        <a:t>訂定材料及施工檢驗程序並據以執行</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6.</a:t>
                      </a:r>
                      <a:r>
                        <a:rPr lang="zh-TW" altLang="en-US" sz="1900" dirty="0">
                          <a:effectLst/>
                          <a:latin typeface="微軟正黑體" panose="020B0604030504040204" pitchFamily="34" charset="-120"/>
                          <a:ea typeface="微軟正黑體" panose="020B0604030504040204" pitchFamily="34" charset="-120"/>
                        </a:rPr>
                        <a:t>訂定自主檢查表並執行檢查</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7.</a:t>
                      </a:r>
                      <a:r>
                        <a:rPr lang="zh-TW" altLang="en-US" sz="1900" dirty="0">
                          <a:effectLst/>
                          <a:latin typeface="微軟正黑體" panose="020B0604030504040204" pitchFamily="34" charset="-120"/>
                          <a:ea typeface="微軟正黑體" panose="020B0604030504040204" pitchFamily="34" charset="-120"/>
                        </a:rPr>
                        <a:t>訂定不合格品之管制程序</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8.</a:t>
                      </a:r>
                      <a:r>
                        <a:rPr lang="zh-TW" altLang="en-US" sz="1900" dirty="0">
                          <a:effectLst/>
                          <a:latin typeface="微軟正黑體" panose="020B0604030504040204" pitchFamily="34" charset="-120"/>
                          <a:ea typeface="微軟正黑體" panose="020B0604030504040204" pitchFamily="34" charset="-120"/>
                        </a:rPr>
                        <a:t>執行矯正與預防措施</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9.</a:t>
                      </a:r>
                      <a:r>
                        <a:rPr lang="zh-TW" altLang="en-US" sz="1900" dirty="0">
                          <a:effectLst/>
                          <a:latin typeface="微軟正黑體" panose="020B0604030504040204" pitchFamily="34" charset="-120"/>
                          <a:ea typeface="微軟正黑體" panose="020B0604030504040204" pitchFamily="34" charset="-120"/>
                        </a:rPr>
                        <a:t>執行內部品質稽核</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10.</a:t>
                      </a:r>
                      <a:r>
                        <a:rPr lang="zh-TW" altLang="en-US" sz="1900" dirty="0">
                          <a:effectLst/>
                          <a:latin typeface="微軟正黑體" panose="020B0604030504040204" pitchFamily="34" charset="-120"/>
                          <a:ea typeface="微軟正黑體" panose="020B0604030504040204" pitchFamily="34" charset="-120"/>
                        </a:rPr>
                        <a:t>建立文件紀錄管理系統</a:t>
                      </a:r>
                    </a:p>
                  </a:txBody>
                  <a:tcPr marL="24599" marR="24599" marT="24599" marB="24599">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FFFFF"/>
                    </a:solidFill>
                  </a:tcPr>
                </a:tc>
                <a:tc>
                  <a:txBody>
                    <a:bodyPr/>
                    <a:lstStyle/>
                    <a:p>
                      <a:pPr marL="180975" indent="-180975"/>
                      <a:r>
                        <a:rPr lang="en-US" altLang="zh-TW" sz="1900" dirty="0">
                          <a:effectLst/>
                          <a:latin typeface="微軟正黑體" panose="020B0604030504040204" pitchFamily="34" charset="-120"/>
                          <a:ea typeface="微軟正黑體" panose="020B0604030504040204" pitchFamily="34" charset="-120"/>
                        </a:rPr>
                        <a:t>1.</a:t>
                      </a:r>
                      <a:r>
                        <a:rPr lang="zh-TW" altLang="en-US" sz="1900" dirty="0">
                          <a:effectLst/>
                          <a:latin typeface="微軟正黑體" panose="020B0604030504040204" pitchFamily="34" charset="-120"/>
                          <a:ea typeface="微軟正黑體" panose="020B0604030504040204" pitchFamily="34" charset="-120"/>
                        </a:rPr>
                        <a:t>訂定監造計畫並據以推動實施</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2.</a:t>
                      </a:r>
                      <a:r>
                        <a:rPr lang="zh-TW" altLang="en-US" sz="1900" dirty="0">
                          <a:effectLst/>
                          <a:latin typeface="微軟正黑體" panose="020B0604030504040204" pitchFamily="34" charset="-120"/>
                          <a:ea typeface="微軟正黑體" panose="020B0604030504040204" pitchFamily="34" charset="-120"/>
                        </a:rPr>
                        <a:t>成立監造組織</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3.</a:t>
                      </a:r>
                      <a:r>
                        <a:rPr lang="zh-TW" altLang="en-US" sz="1900" dirty="0">
                          <a:effectLst/>
                          <a:latin typeface="微軟正黑體" panose="020B0604030504040204" pitchFamily="34" charset="-120"/>
                          <a:ea typeface="微軟正黑體" panose="020B0604030504040204" pitchFamily="34" charset="-120"/>
                        </a:rPr>
                        <a:t>審查品質計畫並監督執行</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4.</a:t>
                      </a:r>
                      <a:r>
                        <a:rPr lang="zh-TW" altLang="en-US" sz="1900" dirty="0">
                          <a:effectLst/>
                          <a:latin typeface="微軟正黑體" panose="020B0604030504040204" pitchFamily="34" charset="-120"/>
                          <a:ea typeface="微軟正黑體" panose="020B0604030504040204" pitchFamily="34" charset="-120"/>
                        </a:rPr>
                        <a:t>審查施工計畫並監督執行</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5.</a:t>
                      </a:r>
                      <a:r>
                        <a:rPr lang="zh-TW" altLang="en-US" sz="1900" dirty="0">
                          <a:effectLst/>
                          <a:latin typeface="微軟正黑體" panose="020B0604030504040204" pitchFamily="34" charset="-120"/>
                          <a:ea typeface="微軟正黑體" panose="020B0604030504040204" pitchFamily="34" charset="-120"/>
                        </a:rPr>
                        <a:t>抽驗材料設備品質</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6.</a:t>
                      </a:r>
                      <a:r>
                        <a:rPr lang="zh-TW" altLang="en-US" sz="1900" dirty="0">
                          <a:effectLst/>
                          <a:latin typeface="微軟正黑體" panose="020B0604030504040204" pitchFamily="34" charset="-120"/>
                          <a:ea typeface="微軟正黑體" panose="020B0604030504040204" pitchFamily="34" charset="-120"/>
                        </a:rPr>
                        <a:t>抽查施工品質</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7.</a:t>
                      </a:r>
                      <a:r>
                        <a:rPr lang="zh-TW" altLang="en-US" sz="1900" dirty="0">
                          <a:effectLst/>
                          <a:latin typeface="微軟正黑體" panose="020B0604030504040204" pitchFamily="34" charset="-120"/>
                          <a:ea typeface="微軟正黑體" panose="020B0604030504040204" pitchFamily="34" charset="-120"/>
                        </a:rPr>
                        <a:t>執行品質稽核</a:t>
                      </a:r>
                      <a:endParaRPr lang="en-US" altLang="zh-TW" sz="1900" dirty="0">
                        <a:effectLst/>
                        <a:latin typeface="微軟正黑體" panose="020B0604030504040204" pitchFamily="34" charset="-120"/>
                        <a:ea typeface="微軟正黑體" panose="020B0604030504040204" pitchFamily="34" charset="-120"/>
                      </a:endParaRPr>
                    </a:p>
                    <a:p>
                      <a:pPr marL="180975" indent="-180975"/>
                      <a:r>
                        <a:rPr lang="en-US" altLang="zh-TW" sz="1900" dirty="0">
                          <a:effectLst/>
                          <a:latin typeface="微軟正黑體" panose="020B0604030504040204" pitchFamily="34" charset="-120"/>
                          <a:ea typeface="微軟正黑體" panose="020B0604030504040204" pitchFamily="34" charset="-120"/>
                        </a:rPr>
                        <a:t>8.</a:t>
                      </a:r>
                      <a:r>
                        <a:rPr lang="zh-TW" altLang="en-US" sz="1900" dirty="0">
                          <a:effectLst/>
                          <a:latin typeface="微軟正黑體" panose="020B0604030504040204" pitchFamily="34" charset="-120"/>
                          <a:ea typeface="微軟正黑體" panose="020B0604030504040204" pitchFamily="34" charset="-120"/>
                        </a:rPr>
                        <a:t>建立文件紀錄管理系統</a:t>
                      </a:r>
                    </a:p>
                  </a:txBody>
                  <a:tcPr marL="24599" marR="24599" marT="24599" marB="24599">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FFFFF"/>
                    </a:solidFill>
                  </a:tcPr>
                </a:tc>
                <a:tc>
                  <a:txBody>
                    <a:bodyPr/>
                    <a:lstStyle/>
                    <a:p>
                      <a:r>
                        <a:rPr lang="en-US" altLang="zh-TW" sz="1900" dirty="0">
                          <a:effectLst/>
                          <a:latin typeface="微軟正黑體" panose="020B0604030504040204" pitchFamily="34" charset="-120"/>
                          <a:ea typeface="微軟正黑體" panose="020B0604030504040204" pitchFamily="34" charset="-120"/>
                        </a:rPr>
                        <a:t>1.</a:t>
                      </a:r>
                      <a:r>
                        <a:rPr lang="zh-TW" altLang="en-US" sz="1900" dirty="0">
                          <a:effectLst/>
                          <a:latin typeface="微軟正黑體" panose="020B0604030504040204" pitchFamily="34" charset="-120"/>
                          <a:ea typeface="微軟正黑體" panose="020B0604030504040204" pitchFamily="34" charset="-120"/>
                        </a:rPr>
                        <a:t>設置查核小組 </a:t>
                      </a:r>
                      <a:br>
                        <a:rPr lang="zh-TW" altLang="en-US" sz="1900" dirty="0">
                          <a:effectLst/>
                          <a:latin typeface="微軟正黑體" panose="020B0604030504040204" pitchFamily="34" charset="-120"/>
                          <a:ea typeface="微軟正黑體" panose="020B0604030504040204" pitchFamily="34" charset="-120"/>
                        </a:rPr>
                      </a:br>
                      <a:r>
                        <a:rPr lang="en-US" altLang="zh-TW" sz="1900" dirty="0">
                          <a:effectLst/>
                          <a:latin typeface="微軟正黑體" panose="020B0604030504040204" pitchFamily="34" charset="-120"/>
                          <a:ea typeface="微軟正黑體" panose="020B0604030504040204" pitchFamily="34" charset="-120"/>
                        </a:rPr>
                        <a:t>2.</a:t>
                      </a:r>
                      <a:r>
                        <a:rPr lang="zh-TW" altLang="en-US" sz="1900" dirty="0">
                          <a:effectLst/>
                          <a:latin typeface="微軟正黑體" panose="020B0604030504040204" pitchFamily="34" charset="-120"/>
                          <a:ea typeface="微軟正黑體" panose="020B0604030504040204" pitchFamily="34" charset="-120"/>
                        </a:rPr>
                        <a:t>實施查核 </a:t>
                      </a:r>
                      <a:br>
                        <a:rPr lang="zh-TW" altLang="en-US" sz="1900" dirty="0">
                          <a:effectLst/>
                          <a:latin typeface="微軟正黑體" panose="020B0604030504040204" pitchFamily="34" charset="-120"/>
                          <a:ea typeface="微軟正黑體" panose="020B0604030504040204" pitchFamily="34" charset="-120"/>
                        </a:rPr>
                      </a:br>
                      <a:r>
                        <a:rPr lang="en-US" altLang="zh-TW" sz="1900" dirty="0">
                          <a:effectLst/>
                          <a:latin typeface="微軟正黑體" panose="020B0604030504040204" pitchFamily="34" charset="-120"/>
                          <a:ea typeface="微軟正黑體" panose="020B0604030504040204" pitchFamily="34" charset="-120"/>
                        </a:rPr>
                        <a:t>3.</a:t>
                      </a:r>
                      <a:r>
                        <a:rPr lang="zh-TW" altLang="en-US" sz="1900" dirty="0">
                          <a:effectLst/>
                          <a:latin typeface="微軟正黑體" panose="020B0604030504040204" pitchFamily="34" charset="-120"/>
                          <a:ea typeface="微軟正黑體" panose="020B0604030504040204" pitchFamily="34" charset="-120"/>
                        </a:rPr>
                        <a:t>追蹤改善 </a:t>
                      </a:r>
                      <a:br>
                        <a:rPr lang="zh-TW" altLang="en-US" sz="1900" dirty="0">
                          <a:effectLst/>
                          <a:latin typeface="微軟正黑體" panose="020B0604030504040204" pitchFamily="34" charset="-120"/>
                          <a:ea typeface="微軟正黑體" panose="020B0604030504040204" pitchFamily="34" charset="-120"/>
                        </a:rPr>
                      </a:br>
                      <a:r>
                        <a:rPr lang="en-US" altLang="zh-TW" sz="1900" dirty="0">
                          <a:effectLst/>
                          <a:latin typeface="微軟正黑體" panose="020B0604030504040204" pitchFamily="34" charset="-120"/>
                          <a:ea typeface="微軟正黑體" panose="020B0604030504040204" pitchFamily="34" charset="-120"/>
                        </a:rPr>
                        <a:t>4.</a:t>
                      </a:r>
                      <a:r>
                        <a:rPr lang="zh-TW" altLang="en-US" sz="1900" dirty="0">
                          <a:effectLst/>
                          <a:latin typeface="微軟正黑體" panose="020B0604030504040204" pitchFamily="34" charset="-120"/>
                          <a:ea typeface="微軟正黑體" panose="020B0604030504040204" pitchFamily="34" charset="-120"/>
                        </a:rPr>
                        <a:t>辦理獎懲</a:t>
                      </a:r>
                    </a:p>
                  </a:txBody>
                  <a:tcPr marL="24599" marR="24599" marT="24599" marB="24599">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999999"/>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67" name="文字方塊 66">
            <a:extLst>
              <a:ext uri="{FF2B5EF4-FFF2-40B4-BE49-F238E27FC236}">
                <a16:creationId xmlns:a16="http://schemas.microsoft.com/office/drawing/2014/main" id="{8CE55F4A-562E-467B-B548-46AD47EA24AF}"/>
              </a:ext>
            </a:extLst>
          </p:cNvPr>
          <p:cNvSpPr txBox="1"/>
          <p:nvPr/>
        </p:nvSpPr>
        <p:spPr>
          <a:xfrm>
            <a:off x="7968229" y="5706372"/>
            <a:ext cx="3888432" cy="369332"/>
          </a:xfrm>
          <a:prstGeom prst="rect">
            <a:avLst/>
          </a:prstGeom>
          <a:noFill/>
        </p:spPr>
        <p:txBody>
          <a:bodyPr wrap="square" rtlCol="0">
            <a:spAutoFit/>
          </a:bodyPr>
          <a:lstStyle/>
          <a:p>
            <a:r>
              <a:rPr lang="zh-TW" altLang="en-US" dirty="0"/>
              <a:t>詳參公共工程施工品質管理作業要點</a:t>
            </a:r>
          </a:p>
        </p:txBody>
      </p:sp>
    </p:spTree>
    <p:extLst>
      <p:ext uri="{BB962C8B-B14F-4D97-AF65-F5344CB8AC3E}">
        <p14:creationId xmlns:p14="http://schemas.microsoft.com/office/powerpoint/2010/main" val="1321452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文字方塊 445"/>
          <p:cNvSpPr txBox="1"/>
          <p:nvPr/>
        </p:nvSpPr>
        <p:spPr>
          <a:xfrm>
            <a:off x="614362" y="997680"/>
            <a:ext cx="74021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本署辦理</a:t>
            </a:r>
            <a:r>
              <a:rPr kumimoji="0" lang="zh-TW" altLang="en-US" sz="32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督導</a:t>
            </a:r>
            <a:r>
              <a:rPr kumimoji="0" lang="zh-TW" altLang="en-US" sz="3200" b="1"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之相關計畫</a:t>
            </a:r>
          </a:p>
        </p:txBody>
      </p:sp>
      <p:sp>
        <p:nvSpPr>
          <p:cNvPr id="447" name="矩形 446"/>
          <p:cNvSpPr/>
          <p:nvPr/>
        </p:nvSpPr>
        <p:spPr>
          <a:xfrm>
            <a:off x="556599" y="2341787"/>
            <a:ext cx="4481636" cy="2400657"/>
          </a:xfrm>
          <a:prstGeom prst="rect">
            <a:avLst/>
          </a:prstGeom>
        </p:spPr>
        <p:txBody>
          <a:bodyPr wrap="square">
            <a:spAutoFit/>
          </a:bodyPr>
          <a:lstStyle/>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農田水利設施更新改善</a:t>
            </a:r>
            <a:endParaRPr kumimoji="0" lang="en-US" altLang="zh-TW"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歷次天然災害農田水利設施復建</a:t>
            </a:r>
            <a:endParaRPr kumimoji="0" lang="en-US" altLang="zh-TW"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rPr>
              <a:t>農田水利擴大灌溉服務計畫</a:t>
            </a:r>
            <a:endParaRPr kumimoji="0" lang="en-US" altLang="zh-TW"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rPr>
              <a:t>農地重劃區緊急農水路改善</a:t>
            </a:r>
            <a:endParaRPr kumimoji="0" lang="en-US" altLang="zh-TW"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rPr>
              <a:t>前瞻基礎建設計畫</a:t>
            </a:r>
            <a:endParaRPr kumimoji="0" lang="en-US" altLang="zh-TW" sz="22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endParaRPr>
          </a:p>
        </p:txBody>
      </p:sp>
      <p:pic>
        <p:nvPicPr>
          <p:cNvPr id="448" name="圖片 447">
            <a:extLst>
              <a:ext uri="{FF2B5EF4-FFF2-40B4-BE49-F238E27FC236}">
                <a16:creationId xmlns:a16="http://schemas.microsoft.com/office/drawing/2014/main" id="{69B7B211-09E5-412D-8E18-1D55008AD56F}"/>
              </a:ext>
            </a:extLst>
          </p:cNvPr>
          <p:cNvPicPr>
            <a:picLocks noChangeAspect="1"/>
          </p:cNvPicPr>
          <p:nvPr/>
        </p:nvPicPr>
        <p:blipFill>
          <a:blip r:embed="rId2"/>
          <a:stretch>
            <a:fillRect/>
          </a:stretch>
        </p:blipFill>
        <p:spPr>
          <a:xfrm>
            <a:off x="4543971" y="2189162"/>
            <a:ext cx="6945130" cy="4212696"/>
          </a:xfrm>
          <a:prstGeom prst="rect">
            <a:avLst/>
          </a:prstGeom>
        </p:spPr>
      </p:pic>
      <p:sp>
        <p:nvSpPr>
          <p:cNvPr id="2" name="投影片編號版面配置區 1">
            <a:extLst>
              <a:ext uri="{FF2B5EF4-FFF2-40B4-BE49-F238E27FC236}">
                <a16:creationId xmlns:a16="http://schemas.microsoft.com/office/drawing/2014/main" id="{A2D28042-B0DB-6088-BD53-D15D40BE220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3" name="矩形 2">
            <a:extLst>
              <a:ext uri="{FF2B5EF4-FFF2-40B4-BE49-F238E27FC236}">
                <a16:creationId xmlns:a16="http://schemas.microsoft.com/office/drawing/2014/main" id="{713A63E1-B09C-4EE5-7F7C-BEA7781136FA}"/>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4" name="矩形 3">
            <a:extLst>
              <a:ext uri="{FF2B5EF4-FFF2-40B4-BE49-F238E27FC236}">
                <a16:creationId xmlns:a16="http://schemas.microsoft.com/office/drawing/2014/main" id="{61EF6A29-05C2-F5C6-1446-390F70E7E324}"/>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5" name="圖片 4">
            <a:extLst>
              <a:ext uri="{FF2B5EF4-FFF2-40B4-BE49-F238E27FC236}">
                <a16:creationId xmlns:a16="http://schemas.microsoft.com/office/drawing/2014/main" id="{8A5F70DD-A998-2F1C-20AB-F3151BE2328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
        <p:nvSpPr>
          <p:cNvPr id="6" name="文字方塊 5">
            <a:extLst>
              <a:ext uri="{FF2B5EF4-FFF2-40B4-BE49-F238E27FC236}">
                <a16:creationId xmlns:a16="http://schemas.microsoft.com/office/drawing/2014/main" id="{5DCF8BE6-386E-464D-B86C-5173CF5C8F1B}"/>
              </a:ext>
            </a:extLst>
          </p:cNvPr>
          <p:cNvSpPr txBox="1"/>
          <p:nvPr/>
        </p:nvSpPr>
        <p:spPr>
          <a:xfrm>
            <a:off x="9930384" y="4512892"/>
            <a:ext cx="1682496" cy="307777"/>
          </a:xfrm>
          <a:prstGeom prst="rect">
            <a:avLst/>
          </a:prstGeom>
          <a:solidFill>
            <a:schemeClr val="bg1"/>
          </a:solidFill>
          <a:ln>
            <a:solidFill>
              <a:schemeClr val="bg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
                  <a:solidFill>
                    <a:srgbClr val="FF0000"/>
                  </a:solidFill>
                </a:uFill>
                <a:latin typeface="微軟正黑體" panose="020B0604030504040204" pitchFamily="34" charset="-120"/>
                <a:ea typeface="微軟正黑體" panose="020B0604030504040204" pitchFamily="34" charset="-120"/>
                <a:cs typeface="+mn-cs"/>
              </a:rPr>
              <a:t>擴大灌溉服務計畫</a:t>
            </a:r>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1486501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字方塊 18">
            <a:extLst>
              <a:ext uri="{FF2B5EF4-FFF2-40B4-BE49-F238E27FC236}">
                <a16:creationId xmlns:a16="http://schemas.microsoft.com/office/drawing/2014/main" id="{FE993642-EFF4-4246-80D9-41FA4395C731}"/>
              </a:ext>
            </a:extLst>
          </p:cNvPr>
          <p:cNvSpPr txBox="1"/>
          <p:nvPr/>
        </p:nvSpPr>
        <p:spPr>
          <a:xfrm>
            <a:off x="306540" y="712355"/>
            <a:ext cx="90297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年度督導總案件數及督導比率</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89" name="文字方塊 88">
            <a:extLst>
              <a:ext uri="{FF2B5EF4-FFF2-40B4-BE49-F238E27FC236}">
                <a16:creationId xmlns:a16="http://schemas.microsoft.com/office/drawing/2014/main" id="{DFDE78AA-96FA-4154-A603-84D2726F0D02}"/>
              </a:ext>
            </a:extLst>
          </p:cNvPr>
          <p:cNvSpPr txBox="1"/>
          <p:nvPr/>
        </p:nvSpPr>
        <p:spPr>
          <a:xfrm>
            <a:off x="6539303" y="3577922"/>
            <a:ext cx="5091553" cy="83099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111</a:t>
            </a:r>
            <a:r>
              <a:rPr kumimoji="0" lang="zh-TW" altLang="en-US"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年度工程督導共計完成</a:t>
            </a: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81</a:t>
            </a:r>
            <a:r>
              <a:rPr kumimoji="0" lang="zh-TW" altLang="en-US"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件，</a:t>
            </a:r>
            <a:r>
              <a:rPr kumimoji="0" lang="zh-TW" altLang="en-US" sz="2400" b="1" i="0" u="none" strike="noStrike" kern="1200" cap="none" spc="0" normalizeH="0" baseline="0" noProof="0" dirty="0">
                <a:ln>
                  <a:noFill/>
                </a:ln>
                <a:solidFill>
                  <a:srgbClr val="7CCA62">
                    <a:lumMod val="75000"/>
                  </a:srgbClr>
                </a:solidFill>
                <a:effectLst/>
                <a:uLnTx/>
                <a:uFillTx/>
                <a:latin typeface="Arial" panose="020B0604020202020204"/>
                <a:ea typeface="微軟正黑體" panose="020B0604030504040204" pitchFamily="34" charset="-120"/>
                <a:cs typeface="+mn-cs"/>
              </a:rPr>
              <a:t>甲等</a:t>
            </a:r>
            <a:r>
              <a:rPr kumimoji="0" lang="en-US" altLang="zh-TW" sz="2400" b="1"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rPr>
              <a:t>67</a:t>
            </a:r>
            <a:r>
              <a:rPr kumimoji="0" lang="zh-TW" altLang="en-US" sz="2400" b="1" i="0" u="none" strike="noStrike" kern="1200" cap="none" spc="0" normalizeH="0" baseline="0" noProof="0" dirty="0">
                <a:ln>
                  <a:noFill/>
                </a:ln>
                <a:solidFill>
                  <a:srgbClr val="7CCA62">
                    <a:lumMod val="75000"/>
                  </a:srgbClr>
                </a:solidFill>
                <a:effectLst/>
                <a:uLnTx/>
                <a:uFillTx/>
                <a:latin typeface="Arial" panose="020B0604020202020204"/>
                <a:ea typeface="微軟正黑體" panose="020B0604030504040204" pitchFamily="34" charset="-120"/>
                <a:cs typeface="+mn-cs"/>
              </a:rPr>
              <a:t>件</a:t>
            </a: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en-US" altLang="zh-TW" sz="2400" b="0"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rPr>
              <a:t>83</a:t>
            </a: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2400" b="1" i="0" u="none" strike="noStrike" kern="1200" cap="none" spc="0" normalizeH="0" baseline="0" noProof="0" dirty="0">
                <a:ln>
                  <a:noFill/>
                </a:ln>
                <a:solidFill>
                  <a:srgbClr val="7CCA62">
                    <a:lumMod val="75000"/>
                  </a:srgbClr>
                </a:solidFill>
                <a:effectLst/>
                <a:uLnTx/>
                <a:uFillTx/>
                <a:latin typeface="Arial" panose="020B0604020202020204"/>
                <a:ea typeface="微軟正黑體" panose="020B0604030504040204" pitchFamily="34" charset="-120"/>
                <a:cs typeface="+mn-cs"/>
              </a:rPr>
              <a:t>乙等</a:t>
            </a:r>
            <a:r>
              <a:rPr kumimoji="0" lang="en-US" altLang="zh-TW" sz="2400" b="1" i="0" u="none" strike="noStrike" kern="1200" cap="none" spc="0" normalizeH="0" baseline="0" noProof="0" dirty="0">
                <a:ln>
                  <a:noFill/>
                </a:ln>
                <a:solidFill>
                  <a:srgbClr val="7CCA62">
                    <a:lumMod val="75000"/>
                  </a:srgbClr>
                </a:solidFill>
                <a:effectLst/>
                <a:uLnTx/>
                <a:uFillTx/>
                <a:latin typeface="Arial" panose="020B0604020202020204"/>
                <a:ea typeface="微軟正黑體" panose="020B0604030504040204" pitchFamily="34" charset="-120"/>
                <a:cs typeface="+mn-cs"/>
              </a:rPr>
              <a:t>14</a:t>
            </a:r>
            <a:r>
              <a:rPr kumimoji="0" lang="zh-TW" altLang="en-US" sz="2400" b="1" i="0" u="none" strike="noStrike" kern="1200" cap="none" spc="0" normalizeH="0" baseline="0" noProof="0" dirty="0">
                <a:ln>
                  <a:noFill/>
                </a:ln>
                <a:solidFill>
                  <a:srgbClr val="7CCA62">
                    <a:lumMod val="75000"/>
                  </a:srgbClr>
                </a:solidFill>
                <a:effectLst/>
                <a:uLnTx/>
                <a:uFillTx/>
                <a:latin typeface="Arial" panose="020B0604020202020204"/>
                <a:ea typeface="微軟正黑體" panose="020B0604030504040204" pitchFamily="34" charset="-120"/>
                <a:cs typeface="+mn-cs"/>
              </a:rPr>
              <a:t>件</a:t>
            </a: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en-US" altLang="zh-TW" sz="2400" b="0"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rPr>
              <a:t>17</a:t>
            </a:r>
            <a:r>
              <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 。</a:t>
            </a:r>
            <a:endParaRPr kumimoji="0" lang="en-US" altLang="zh-TW" sz="2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pic>
        <p:nvPicPr>
          <p:cNvPr id="93" name="圖片 92">
            <a:extLst>
              <a:ext uri="{FF2B5EF4-FFF2-40B4-BE49-F238E27FC236}">
                <a16:creationId xmlns:a16="http://schemas.microsoft.com/office/drawing/2014/main" id="{7CB2DE6D-AB95-4775-8DE8-45D555876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2642" y="4770812"/>
            <a:ext cx="1440000" cy="10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4" name="圖片 93">
            <a:extLst>
              <a:ext uri="{FF2B5EF4-FFF2-40B4-BE49-F238E27FC236}">
                <a16:creationId xmlns:a16="http://schemas.microsoft.com/office/drawing/2014/main" id="{C6EACA6A-F3C8-4F79-BEBC-AE85606FB8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79792" y="4773257"/>
            <a:ext cx="1440000" cy="10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5" name="圖片 94">
            <a:extLst>
              <a:ext uri="{FF2B5EF4-FFF2-40B4-BE49-F238E27FC236}">
                <a16:creationId xmlns:a16="http://schemas.microsoft.com/office/drawing/2014/main" id="{318D96CC-9253-4002-BBDF-A00F10DA99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7648" y="4773257"/>
            <a:ext cx="1440000" cy="10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5" name="表格 4">
            <a:extLst>
              <a:ext uri="{FF2B5EF4-FFF2-40B4-BE49-F238E27FC236}">
                <a16:creationId xmlns:a16="http://schemas.microsoft.com/office/drawing/2014/main" id="{331B7199-AEBA-6917-EB3B-DF16AF92E3C7}"/>
              </a:ext>
            </a:extLst>
          </p:cNvPr>
          <p:cNvGraphicFramePr>
            <a:graphicFrameLocks noGrp="1"/>
          </p:cNvGraphicFramePr>
          <p:nvPr>
            <p:extLst>
              <p:ext uri="{D42A27DB-BD31-4B8C-83A1-F6EECF244321}">
                <p14:modId xmlns:p14="http://schemas.microsoft.com/office/powerpoint/2010/main" val="3807672099"/>
              </p:ext>
            </p:extLst>
          </p:nvPr>
        </p:nvGraphicFramePr>
        <p:xfrm>
          <a:off x="614363" y="1409200"/>
          <a:ext cx="10805431" cy="1489028"/>
        </p:xfrm>
        <a:graphic>
          <a:graphicData uri="http://schemas.openxmlformats.org/drawingml/2006/table">
            <a:tbl>
              <a:tblPr firstRow="1" firstCol="1" lastRow="1" lastCol="1" bandRow="1">
                <a:tableStyleId>{F5AB1C69-6EDB-4FF4-983F-18BD219EF322}</a:tableStyleId>
              </a:tblPr>
              <a:tblGrid>
                <a:gridCol w="1511872">
                  <a:extLst>
                    <a:ext uri="{9D8B030D-6E8A-4147-A177-3AD203B41FA5}">
                      <a16:colId xmlns:a16="http://schemas.microsoft.com/office/drawing/2014/main" val="267193081"/>
                    </a:ext>
                  </a:extLst>
                </a:gridCol>
                <a:gridCol w="844869">
                  <a:extLst>
                    <a:ext uri="{9D8B030D-6E8A-4147-A177-3AD203B41FA5}">
                      <a16:colId xmlns:a16="http://schemas.microsoft.com/office/drawing/2014/main" val="367709720"/>
                    </a:ext>
                  </a:extLst>
                </a:gridCol>
                <a:gridCol w="844869">
                  <a:extLst>
                    <a:ext uri="{9D8B030D-6E8A-4147-A177-3AD203B41FA5}">
                      <a16:colId xmlns:a16="http://schemas.microsoft.com/office/drawing/2014/main" val="178490509"/>
                    </a:ext>
                  </a:extLst>
                </a:gridCol>
                <a:gridCol w="844869">
                  <a:extLst>
                    <a:ext uri="{9D8B030D-6E8A-4147-A177-3AD203B41FA5}">
                      <a16:colId xmlns:a16="http://schemas.microsoft.com/office/drawing/2014/main" val="2170855699"/>
                    </a:ext>
                  </a:extLst>
                </a:gridCol>
                <a:gridCol w="844869">
                  <a:extLst>
                    <a:ext uri="{9D8B030D-6E8A-4147-A177-3AD203B41FA5}">
                      <a16:colId xmlns:a16="http://schemas.microsoft.com/office/drawing/2014/main" val="878571067"/>
                    </a:ext>
                  </a:extLst>
                </a:gridCol>
                <a:gridCol w="844869">
                  <a:extLst>
                    <a:ext uri="{9D8B030D-6E8A-4147-A177-3AD203B41FA5}">
                      <a16:colId xmlns:a16="http://schemas.microsoft.com/office/drawing/2014/main" val="2334719223"/>
                    </a:ext>
                  </a:extLst>
                </a:gridCol>
                <a:gridCol w="844869">
                  <a:extLst>
                    <a:ext uri="{9D8B030D-6E8A-4147-A177-3AD203B41FA5}">
                      <a16:colId xmlns:a16="http://schemas.microsoft.com/office/drawing/2014/main" val="1738730552"/>
                    </a:ext>
                  </a:extLst>
                </a:gridCol>
                <a:gridCol w="844869">
                  <a:extLst>
                    <a:ext uri="{9D8B030D-6E8A-4147-A177-3AD203B41FA5}">
                      <a16:colId xmlns:a16="http://schemas.microsoft.com/office/drawing/2014/main" val="1696154212"/>
                    </a:ext>
                  </a:extLst>
                </a:gridCol>
                <a:gridCol w="844869">
                  <a:extLst>
                    <a:ext uri="{9D8B030D-6E8A-4147-A177-3AD203B41FA5}">
                      <a16:colId xmlns:a16="http://schemas.microsoft.com/office/drawing/2014/main" val="737555741"/>
                    </a:ext>
                  </a:extLst>
                </a:gridCol>
                <a:gridCol w="844869">
                  <a:extLst>
                    <a:ext uri="{9D8B030D-6E8A-4147-A177-3AD203B41FA5}">
                      <a16:colId xmlns:a16="http://schemas.microsoft.com/office/drawing/2014/main" val="3577112097"/>
                    </a:ext>
                  </a:extLst>
                </a:gridCol>
                <a:gridCol w="844869">
                  <a:extLst>
                    <a:ext uri="{9D8B030D-6E8A-4147-A177-3AD203B41FA5}">
                      <a16:colId xmlns:a16="http://schemas.microsoft.com/office/drawing/2014/main" val="2834071678"/>
                    </a:ext>
                  </a:extLst>
                </a:gridCol>
                <a:gridCol w="844869">
                  <a:extLst>
                    <a:ext uri="{9D8B030D-6E8A-4147-A177-3AD203B41FA5}">
                      <a16:colId xmlns:a16="http://schemas.microsoft.com/office/drawing/2014/main" val="210981894"/>
                    </a:ext>
                  </a:extLst>
                </a:gridCol>
              </a:tblGrid>
              <a:tr h="372257">
                <a:tc>
                  <a:txBody>
                    <a:bodyPr/>
                    <a:lstStyle/>
                    <a:p>
                      <a:pPr algn="ctr" fontAlgn="ctr"/>
                      <a:r>
                        <a:rPr lang="zh-TW" altLang="en-US" sz="1600" u="none" strike="noStrike" dirty="0">
                          <a:solidFill>
                            <a:schemeClr val="tx1"/>
                          </a:solidFill>
                          <a:effectLst/>
                        </a:rPr>
                        <a:t>月份</a:t>
                      </a:r>
                      <a:endParaRPr lang="zh-TW" altLang="en-US" sz="1600" b="0" i="0" u="none" strike="noStrike" dirty="0">
                        <a:solidFill>
                          <a:schemeClr val="tx1"/>
                        </a:solidFill>
                        <a:effectLst/>
                        <a:latin typeface="細明體" panose="02020509000000000000" pitchFamily="49" charset="-120"/>
                        <a:ea typeface="細明體" panose="02020509000000000000" pitchFamily="49" charset="-120"/>
                      </a:endParaRP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3</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10</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11</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12</a:t>
                      </a:r>
                    </a:p>
                  </a:txBody>
                  <a:tcPr marL="9525" marR="9525" marT="9525" marB="0" anchor="ctr"/>
                </a:tc>
                <a:tc>
                  <a:txBody>
                    <a:bodyPr/>
                    <a:lstStyle/>
                    <a:p>
                      <a:pPr algn="ctr" fontAlgn="ctr"/>
                      <a:r>
                        <a:rPr lang="zh-TW" altLang="en-US" sz="1800" b="1" i="0" u="none" strike="noStrike" dirty="0">
                          <a:solidFill>
                            <a:srgbClr val="000000"/>
                          </a:solidFill>
                          <a:effectLst/>
                          <a:latin typeface="Calibri" panose="020F0502020204030204" pitchFamily="34" charset="0"/>
                        </a:rPr>
                        <a:t>總計</a:t>
                      </a:r>
                    </a:p>
                  </a:txBody>
                  <a:tcPr marL="9525" marR="9525" marT="9525" marB="0" anchor="ctr"/>
                </a:tc>
                <a:extLst>
                  <a:ext uri="{0D108BD9-81ED-4DB2-BD59-A6C34878D82A}">
                    <a16:rowId xmlns:a16="http://schemas.microsoft.com/office/drawing/2014/main" val="16795235"/>
                  </a:ext>
                </a:extLst>
              </a:tr>
              <a:tr h="372257">
                <a:tc>
                  <a:txBody>
                    <a:bodyPr/>
                    <a:lstStyle/>
                    <a:p>
                      <a:pPr algn="ctr" fontAlgn="ctr"/>
                      <a:r>
                        <a:rPr lang="zh-TW" altLang="en-US" sz="1600" u="none" strike="noStrike" dirty="0">
                          <a:solidFill>
                            <a:schemeClr val="tx1"/>
                          </a:solidFill>
                          <a:effectLst/>
                        </a:rPr>
                        <a:t>甲等</a:t>
                      </a:r>
                      <a:endParaRPr lang="zh-TW" altLang="en-US" sz="1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7</a:t>
                      </a: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8</a:t>
                      </a: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11</a:t>
                      </a: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67</a:t>
                      </a:r>
                    </a:p>
                  </a:txBody>
                  <a:tcPr marL="9525" marR="9525" marT="9525" marB="0" anchor="ctr"/>
                </a:tc>
                <a:extLst>
                  <a:ext uri="{0D108BD9-81ED-4DB2-BD59-A6C34878D82A}">
                    <a16:rowId xmlns:a16="http://schemas.microsoft.com/office/drawing/2014/main" val="3272281742"/>
                  </a:ext>
                </a:extLst>
              </a:tr>
              <a:tr h="372257">
                <a:tc>
                  <a:txBody>
                    <a:bodyPr/>
                    <a:lstStyle/>
                    <a:p>
                      <a:pPr algn="ctr" fontAlgn="ctr"/>
                      <a:r>
                        <a:rPr lang="zh-TW" altLang="en-US" sz="1600" u="none" strike="noStrike">
                          <a:solidFill>
                            <a:schemeClr val="tx1"/>
                          </a:solidFill>
                          <a:effectLst/>
                        </a:rPr>
                        <a:t>乙等</a:t>
                      </a:r>
                      <a:endParaRPr lang="zh-TW" altLang="en-US" sz="1600" b="0"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r>
                        <a:rPr lang="en-US" altLang="zh-TW" sz="18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0</a:t>
                      </a:r>
                      <a:endParaRPr lang="zh-TW" alt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0</a:t>
                      </a:r>
                      <a:endParaRPr lang="zh-TW" alt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0</a:t>
                      </a:r>
                      <a:endParaRPr lang="zh-TW" alt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3</a:t>
                      </a:r>
                      <a:endParaRPr lang="zh-TW" alt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2</a:t>
                      </a:r>
                      <a:endParaRPr lang="zh-TW" alt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altLang="zh-TW" sz="1800" b="0" i="0" u="none" strike="noStrike" dirty="0">
                          <a:solidFill>
                            <a:srgbClr val="000000"/>
                          </a:solidFill>
                          <a:effectLst/>
                          <a:latin typeface="Calibri" panose="020F0502020204030204" pitchFamily="34" charset="0"/>
                        </a:rPr>
                        <a:t>14</a:t>
                      </a:r>
                    </a:p>
                  </a:txBody>
                  <a:tcPr marL="9525" marR="9525" marT="9525" marB="0" anchor="ctr"/>
                </a:tc>
                <a:extLst>
                  <a:ext uri="{0D108BD9-81ED-4DB2-BD59-A6C34878D82A}">
                    <a16:rowId xmlns:a16="http://schemas.microsoft.com/office/drawing/2014/main" val="3280591108"/>
                  </a:ext>
                </a:extLst>
              </a:tr>
              <a:tr h="372257">
                <a:tc>
                  <a:txBody>
                    <a:bodyPr/>
                    <a:lstStyle/>
                    <a:p>
                      <a:pPr algn="ctr" fontAlgn="ctr"/>
                      <a:r>
                        <a:rPr lang="zh-TW" altLang="en-US" sz="1600" b="1" i="0" u="none" strike="noStrike" dirty="0">
                          <a:solidFill>
                            <a:schemeClr val="tx1"/>
                          </a:solidFill>
                          <a:effectLst/>
                          <a:latin typeface="Calibri" panose="020F0502020204030204" pitchFamily="34" charset="0"/>
                        </a:rPr>
                        <a:t>總計</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r>
                        <a:rPr lang="en-US" altLang="zh-TW" sz="1800" b="1"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7</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11</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13</a:t>
                      </a:r>
                    </a:p>
                  </a:txBody>
                  <a:tcPr marL="9525" marR="9525" marT="9525" marB="0" anchor="ctr"/>
                </a:tc>
                <a:tc>
                  <a:txBody>
                    <a:bodyPr/>
                    <a:lstStyle/>
                    <a:p>
                      <a:pPr algn="ctr" fontAlgn="ctr"/>
                      <a:r>
                        <a:rPr lang="en-US" altLang="zh-TW" sz="1800" b="1" i="0" u="none" strike="noStrike" dirty="0">
                          <a:solidFill>
                            <a:srgbClr val="000000"/>
                          </a:solidFill>
                          <a:effectLst/>
                          <a:latin typeface="Calibri" panose="020F0502020204030204" pitchFamily="34" charset="0"/>
                        </a:rPr>
                        <a:t>81</a:t>
                      </a:r>
                    </a:p>
                  </a:txBody>
                  <a:tcPr marL="9525" marR="9525" marT="9525" marB="0" anchor="ctr"/>
                </a:tc>
                <a:extLst>
                  <a:ext uri="{0D108BD9-81ED-4DB2-BD59-A6C34878D82A}">
                    <a16:rowId xmlns:a16="http://schemas.microsoft.com/office/drawing/2014/main" val="4160112578"/>
                  </a:ext>
                </a:extLst>
              </a:tr>
            </a:tbl>
          </a:graphicData>
        </a:graphic>
      </p:graphicFrame>
      <p:sp>
        <p:nvSpPr>
          <p:cNvPr id="3" name="文字方塊 2">
            <a:extLst>
              <a:ext uri="{FF2B5EF4-FFF2-40B4-BE49-F238E27FC236}">
                <a16:creationId xmlns:a16="http://schemas.microsoft.com/office/drawing/2014/main" id="{360DA4B7-A57C-9852-5103-B8472A799815}"/>
              </a:ext>
            </a:extLst>
          </p:cNvPr>
          <p:cNvSpPr txBox="1"/>
          <p:nvPr/>
        </p:nvSpPr>
        <p:spPr>
          <a:xfrm>
            <a:off x="0" y="-507225"/>
            <a:ext cx="89306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100</a:t>
            </a: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萬以上，</a:t>
            </a:r>
            <a:r>
              <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3000</a:t>
            </a: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萬以下工程標案，由農委會抽選適合案件，並由農水署進行代會查核</a:t>
            </a:r>
          </a:p>
        </p:txBody>
      </p:sp>
      <p:graphicFrame>
        <p:nvGraphicFramePr>
          <p:cNvPr id="11" name="表格 10">
            <a:extLst>
              <a:ext uri="{FF2B5EF4-FFF2-40B4-BE49-F238E27FC236}">
                <a16:creationId xmlns:a16="http://schemas.microsoft.com/office/drawing/2014/main" id="{5AB64BE7-1224-EA50-9857-3349D0B40AB8}"/>
              </a:ext>
            </a:extLst>
          </p:cNvPr>
          <p:cNvGraphicFramePr>
            <a:graphicFrameLocks noGrp="1"/>
          </p:cNvGraphicFramePr>
          <p:nvPr>
            <p:extLst>
              <p:ext uri="{D42A27DB-BD31-4B8C-83A1-F6EECF244321}">
                <p14:modId xmlns:p14="http://schemas.microsoft.com/office/powerpoint/2010/main" val="3313120002"/>
              </p:ext>
            </p:extLst>
          </p:nvPr>
        </p:nvGraphicFramePr>
        <p:xfrm>
          <a:off x="560907" y="3442378"/>
          <a:ext cx="5913402" cy="1380863"/>
        </p:xfrm>
        <a:graphic>
          <a:graphicData uri="http://schemas.openxmlformats.org/drawingml/2006/table">
            <a:tbl>
              <a:tblPr firstRow="1" lastRow="1">
                <a:tableStyleId>{17292A2E-F333-43FB-9621-5CBBE7FDCDCB}</a:tableStyleId>
              </a:tblPr>
              <a:tblGrid>
                <a:gridCol w="985567">
                  <a:extLst>
                    <a:ext uri="{9D8B030D-6E8A-4147-A177-3AD203B41FA5}">
                      <a16:colId xmlns:a16="http://schemas.microsoft.com/office/drawing/2014/main" val="4197786937"/>
                    </a:ext>
                  </a:extLst>
                </a:gridCol>
                <a:gridCol w="985567">
                  <a:extLst>
                    <a:ext uri="{9D8B030D-6E8A-4147-A177-3AD203B41FA5}">
                      <a16:colId xmlns:a16="http://schemas.microsoft.com/office/drawing/2014/main" val="1593459574"/>
                    </a:ext>
                  </a:extLst>
                </a:gridCol>
                <a:gridCol w="985567">
                  <a:extLst>
                    <a:ext uri="{9D8B030D-6E8A-4147-A177-3AD203B41FA5}">
                      <a16:colId xmlns:a16="http://schemas.microsoft.com/office/drawing/2014/main" val="165803354"/>
                    </a:ext>
                  </a:extLst>
                </a:gridCol>
                <a:gridCol w="985567">
                  <a:extLst>
                    <a:ext uri="{9D8B030D-6E8A-4147-A177-3AD203B41FA5}">
                      <a16:colId xmlns:a16="http://schemas.microsoft.com/office/drawing/2014/main" val="837795914"/>
                    </a:ext>
                  </a:extLst>
                </a:gridCol>
                <a:gridCol w="985567">
                  <a:extLst>
                    <a:ext uri="{9D8B030D-6E8A-4147-A177-3AD203B41FA5}">
                      <a16:colId xmlns:a16="http://schemas.microsoft.com/office/drawing/2014/main" val="1470090527"/>
                    </a:ext>
                  </a:extLst>
                </a:gridCol>
                <a:gridCol w="985567">
                  <a:extLst>
                    <a:ext uri="{9D8B030D-6E8A-4147-A177-3AD203B41FA5}">
                      <a16:colId xmlns:a16="http://schemas.microsoft.com/office/drawing/2014/main" val="3840248707"/>
                    </a:ext>
                  </a:extLst>
                </a:gridCol>
              </a:tblGrid>
              <a:tr h="286595">
                <a:tc rowSpan="2">
                  <a:txBody>
                    <a:bodyPr/>
                    <a:lstStyle/>
                    <a:p>
                      <a:pPr algn="ctr" fontAlgn="ctr"/>
                      <a:r>
                        <a:rPr lang="zh-TW" altLang="en-US" sz="1600" u="none" strike="noStrike" dirty="0">
                          <a:solidFill>
                            <a:schemeClr val="tx1"/>
                          </a:solidFill>
                          <a:effectLst/>
                        </a:rPr>
                        <a:t>單位類別</a:t>
                      </a:r>
                      <a:endParaRPr lang="zh-TW" altLang="en-US" sz="1600" b="0" i="0" u="none" strike="noStrike" dirty="0">
                        <a:solidFill>
                          <a:schemeClr val="tx1"/>
                        </a:solidFill>
                        <a:effectLst/>
                        <a:latin typeface="細明體" panose="02020509000000000000" pitchFamily="49" charset="-120"/>
                        <a:ea typeface="細明體" panose="02020509000000000000" pitchFamily="49"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fontAlgn="ctr"/>
                      <a:r>
                        <a:rPr lang="zh-TW" altLang="en-US" sz="1600" u="none" strike="noStrike" dirty="0">
                          <a:solidFill>
                            <a:schemeClr val="tx1"/>
                          </a:solidFill>
                          <a:effectLst/>
                        </a:rPr>
                        <a:t>執行件數</a:t>
                      </a:r>
                      <a:endParaRPr lang="zh-TW" altLang="en-US" sz="1600" b="0" i="0" u="none" strike="noStrike" dirty="0">
                        <a:solidFill>
                          <a:schemeClr val="tx1"/>
                        </a:solidFill>
                        <a:effectLst/>
                        <a:latin typeface="細明體" panose="02020509000000000000" pitchFamily="49" charset="-120"/>
                        <a:ea typeface="細明體" panose="02020509000000000000" pitchFamily="49"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fontAlgn="ctr"/>
                      <a:r>
                        <a:rPr lang="zh-TW" altLang="en-US" sz="1600" u="none" strike="noStrike" dirty="0">
                          <a:solidFill>
                            <a:schemeClr val="tx1"/>
                          </a:solidFill>
                          <a:effectLst/>
                        </a:rPr>
                        <a:t>甲等</a:t>
                      </a:r>
                      <a:endParaRPr lang="zh-TW" altLang="en-US" sz="1600" b="0" i="0" u="none" strike="noStrike" dirty="0">
                        <a:solidFill>
                          <a:schemeClr val="tx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zh-TW" altLang="en-US"/>
                    </a:p>
                  </a:txBody>
                  <a:tcPr/>
                </a:tc>
                <a:tc gridSpan="2">
                  <a:txBody>
                    <a:bodyPr/>
                    <a:lstStyle/>
                    <a:p>
                      <a:pPr algn="ctr" fontAlgn="ctr"/>
                      <a:r>
                        <a:rPr lang="zh-TW" altLang="en-US" sz="1600" u="none" strike="noStrike" dirty="0">
                          <a:solidFill>
                            <a:schemeClr val="tx1"/>
                          </a:solidFill>
                          <a:effectLst/>
                        </a:rPr>
                        <a:t>乙等</a:t>
                      </a:r>
                      <a:endParaRPr lang="zh-TW" altLang="en-US" sz="1600" b="0" i="0" u="none" strike="noStrike" dirty="0">
                        <a:solidFill>
                          <a:schemeClr val="tx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zh-TW" altLang="en-US"/>
                    </a:p>
                  </a:txBody>
                  <a:tcPr/>
                </a:tc>
                <a:extLst>
                  <a:ext uri="{0D108BD9-81ED-4DB2-BD59-A6C34878D82A}">
                    <a16:rowId xmlns:a16="http://schemas.microsoft.com/office/drawing/2014/main" val="3421909532"/>
                  </a:ext>
                </a:extLst>
              </a:tr>
              <a:tr h="273567">
                <a:tc vMerge="1">
                  <a:txBody>
                    <a:bodyPr/>
                    <a:lstStyle/>
                    <a:p>
                      <a:endParaRPr lang="zh-TW" altLang="en-US"/>
                    </a:p>
                  </a:txBody>
                  <a:tcPr/>
                </a:tc>
                <a:tc vMerge="1">
                  <a:txBody>
                    <a:bodyPr/>
                    <a:lstStyle/>
                    <a:p>
                      <a:endParaRPr lang="zh-TW" altLang="en-US"/>
                    </a:p>
                  </a:txBody>
                  <a:tcPr/>
                </a:tc>
                <a:tc>
                  <a:txBody>
                    <a:bodyPr/>
                    <a:lstStyle/>
                    <a:p>
                      <a:pPr algn="ctr" fontAlgn="ctr"/>
                      <a:r>
                        <a:rPr lang="zh-TW" altLang="en-US" sz="1600" b="1" u="none" strike="noStrike" dirty="0">
                          <a:solidFill>
                            <a:schemeClr val="tx1"/>
                          </a:solidFill>
                          <a:effectLst/>
                        </a:rPr>
                        <a:t>件數</a:t>
                      </a:r>
                      <a:endParaRPr lang="zh-TW" altLang="en-US" sz="1600" b="1" i="0" u="none" strike="noStrike" dirty="0">
                        <a:solidFill>
                          <a:schemeClr val="tx1"/>
                        </a:solidFill>
                        <a:effectLst/>
                        <a:latin typeface="Microsoft JhengHei" panose="020B0604030504040204" pitchFamily="34" charset="-120"/>
                        <a:ea typeface="Microsoft JhengHei" panose="020B0604030504040204" pitchFamily="34"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zh-TW" altLang="en-US" sz="1600" b="1" u="none" strike="noStrike" dirty="0">
                          <a:solidFill>
                            <a:schemeClr val="tx1"/>
                          </a:solidFill>
                          <a:effectLst/>
                        </a:rPr>
                        <a:t>百分比</a:t>
                      </a:r>
                      <a:r>
                        <a:rPr lang="en-US" altLang="zh-TW" sz="1600" b="1" u="none" strike="noStrike" dirty="0">
                          <a:solidFill>
                            <a:schemeClr val="tx1"/>
                          </a:solidFill>
                          <a:effectLst/>
                        </a:rPr>
                        <a:t>%</a:t>
                      </a:r>
                      <a:endParaRPr lang="en-US" altLang="zh-TW" sz="1600" b="1" i="0" u="none" strike="noStrike" dirty="0">
                        <a:solidFill>
                          <a:schemeClr val="tx1"/>
                        </a:solidFill>
                        <a:effectLst/>
                        <a:latin typeface="Microsoft JhengHei" panose="020B0604030504040204" pitchFamily="34" charset="-120"/>
                        <a:ea typeface="Microsoft JhengHei" panose="020B0604030504040204" pitchFamily="34"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zh-TW" altLang="en-US" sz="1600" b="1" u="none" strike="noStrike" dirty="0">
                          <a:solidFill>
                            <a:schemeClr val="tx1"/>
                          </a:solidFill>
                          <a:effectLst/>
                        </a:rPr>
                        <a:t>件數</a:t>
                      </a:r>
                      <a:endParaRPr lang="zh-TW" altLang="en-US" sz="1600" b="1" i="0" u="none" strike="noStrike" dirty="0">
                        <a:solidFill>
                          <a:schemeClr val="tx1"/>
                        </a:solidFill>
                        <a:effectLst/>
                        <a:latin typeface="Microsoft JhengHei" panose="020B0604030504040204" pitchFamily="34" charset="-120"/>
                        <a:ea typeface="Microsoft JhengHei" panose="020B0604030504040204" pitchFamily="34"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zh-TW" altLang="en-US" sz="1600" b="1" u="none" strike="noStrike" dirty="0">
                          <a:solidFill>
                            <a:schemeClr val="tx1"/>
                          </a:solidFill>
                          <a:effectLst/>
                        </a:rPr>
                        <a:t>百分比</a:t>
                      </a:r>
                      <a:r>
                        <a:rPr lang="en-US" altLang="zh-TW" sz="1600" b="1" u="none" strike="noStrike" dirty="0">
                          <a:solidFill>
                            <a:schemeClr val="tx1"/>
                          </a:solidFill>
                          <a:effectLst/>
                        </a:rPr>
                        <a:t>%</a:t>
                      </a:r>
                      <a:endParaRPr lang="en-US" altLang="zh-TW" sz="1600" b="1" i="0" u="none" strike="noStrike" dirty="0">
                        <a:solidFill>
                          <a:schemeClr val="tx1"/>
                        </a:solidFill>
                        <a:effectLst/>
                        <a:latin typeface="Microsoft JhengHei" panose="020B0604030504040204" pitchFamily="34" charset="-120"/>
                        <a:ea typeface="Microsoft JhengHei" panose="020B0604030504040204" pitchFamily="34" charset="-12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49207684"/>
                  </a:ext>
                </a:extLst>
              </a:tr>
              <a:tr h="273567">
                <a:tc>
                  <a:txBody>
                    <a:bodyPr/>
                    <a:lstStyle/>
                    <a:p>
                      <a:pPr algn="ctr" fontAlgn="ctr"/>
                      <a:r>
                        <a:rPr lang="zh-TW" altLang="en-US" sz="1600" u="none" strike="noStrike">
                          <a:solidFill>
                            <a:schemeClr val="tx1"/>
                          </a:solidFill>
                          <a:effectLst/>
                        </a:rPr>
                        <a:t>管理處</a:t>
                      </a:r>
                      <a:endParaRPr lang="zh-TW" altLang="en-US" sz="1600" b="0" i="0" u="none" strike="noStrike">
                        <a:solidFill>
                          <a:schemeClr val="tx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62</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50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81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12</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19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5687985"/>
                  </a:ext>
                </a:extLst>
              </a:tr>
              <a:tr h="273567">
                <a:tc>
                  <a:txBody>
                    <a:bodyPr/>
                    <a:lstStyle/>
                    <a:p>
                      <a:pPr algn="ctr" fontAlgn="ctr"/>
                      <a:r>
                        <a:rPr lang="zh-TW" altLang="en-US" sz="1600" u="none" strike="noStrike">
                          <a:solidFill>
                            <a:schemeClr val="tx1"/>
                          </a:solidFill>
                          <a:effectLst/>
                        </a:rPr>
                        <a:t>縣市府</a:t>
                      </a:r>
                      <a:endParaRPr lang="zh-TW" altLang="en-US" sz="1600" b="0" i="0" u="none" strike="noStrike">
                        <a:solidFill>
                          <a:schemeClr val="tx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19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17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89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2</a:t>
                      </a:r>
                      <a:endParaRPr lang="zh-TW" altLang="en-US" sz="16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altLang="zh-TW" sz="1600" b="0" i="0" u="none" strike="noStrike" dirty="0">
                          <a:solidFill>
                            <a:srgbClr val="000000"/>
                          </a:solidFill>
                          <a:effectLst/>
                          <a:latin typeface="Calibri" panose="020F0502020204030204" pitchFamily="34" charset="0"/>
                        </a:rPr>
                        <a:t>11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24686"/>
                  </a:ext>
                </a:extLst>
              </a:tr>
              <a:tr h="273567">
                <a:tc>
                  <a:txBody>
                    <a:bodyPr/>
                    <a:lstStyle/>
                    <a:p>
                      <a:pPr algn="ctr" fontAlgn="ctr"/>
                      <a:r>
                        <a:rPr lang="zh-TW" altLang="en-US" sz="1600" u="none" strike="noStrike" dirty="0">
                          <a:solidFill>
                            <a:schemeClr val="tx1"/>
                          </a:solidFill>
                          <a:effectLst/>
                        </a:rPr>
                        <a:t>總計</a:t>
                      </a:r>
                      <a:endParaRPr lang="zh-TW" altLang="en-US" sz="1600" b="0" i="0" u="none" strike="noStrike" dirty="0">
                        <a:solidFill>
                          <a:schemeClr val="tx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zh-TW" sz="1600" b="1" i="0" u="none" strike="noStrike" dirty="0">
                          <a:solidFill>
                            <a:srgbClr val="000000"/>
                          </a:solidFill>
                          <a:effectLst/>
                          <a:latin typeface="Calibri" panose="020F0502020204030204" pitchFamily="34" charset="0"/>
                        </a:rPr>
                        <a:t>81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zh-TW" sz="1600" b="1" i="0" u="none" strike="noStrike" dirty="0">
                          <a:solidFill>
                            <a:srgbClr val="000000"/>
                          </a:solidFill>
                          <a:effectLst/>
                          <a:latin typeface="Calibri" panose="020F0502020204030204" pitchFamily="34" charset="0"/>
                        </a:rPr>
                        <a:t>67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zh-TW" sz="1600" b="1" i="0" u="none" strike="noStrike" dirty="0">
                          <a:solidFill>
                            <a:srgbClr val="000000"/>
                          </a:solidFill>
                          <a:effectLst/>
                          <a:latin typeface="Calibri" panose="020F0502020204030204" pitchFamily="34" charset="0"/>
                        </a:rPr>
                        <a:t>83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zh-TW" sz="1600" b="1" i="0" u="none" strike="noStrike" dirty="0">
                          <a:solidFill>
                            <a:srgbClr val="000000"/>
                          </a:solidFill>
                          <a:effectLst/>
                          <a:latin typeface="Calibri" panose="020F0502020204030204" pitchFamily="34" charset="0"/>
                        </a:rPr>
                        <a:t>14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zh-TW" sz="1600" b="1" i="0" u="none" strike="noStrike" dirty="0">
                          <a:solidFill>
                            <a:srgbClr val="000000"/>
                          </a:solidFill>
                          <a:effectLst/>
                          <a:latin typeface="Calibri" panose="020F0502020204030204" pitchFamily="34" charset="0"/>
                        </a:rPr>
                        <a:t>17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651468633"/>
                  </a:ext>
                </a:extLst>
              </a:tr>
            </a:tbl>
          </a:graphicData>
        </a:graphic>
      </p:graphicFrame>
      <p:graphicFrame>
        <p:nvGraphicFramePr>
          <p:cNvPr id="15" name="圖表 14">
            <a:extLst>
              <a:ext uri="{FF2B5EF4-FFF2-40B4-BE49-F238E27FC236}">
                <a16:creationId xmlns:a16="http://schemas.microsoft.com/office/drawing/2014/main" id="{2935F739-4E56-B859-06BB-E17685AE3FA2}"/>
              </a:ext>
            </a:extLst>
          </p:cNvPr>
          <p:cNvGraphicFramePr/>
          <p:nvPr>
            <p:extLst>
              <p:ext uri="{D42A27DB-BD31-4B8C-83A1-F6EECF244321}">
                <p14:modId xmlns:p14="http://schemas.microsoft.com/office/powerpoint/2010/main" val="650362451"/>
              </p:ext>
            </p:extLst>
          </p:nvPr>
        </p:nvGraphicFramePr>
        <p:xfrm>
          <a:off x="1108497" y="4808689"/>
          <a:ext cx="2482742" cy="20064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圖表 15">
            <a:extLst>
              <a:ext uri="{FF2B5EF4-FFF2-40B4-BE49-F238E27FC236}">
                <a16:creationId xmlns:a16="http://schemas.microsoft.com/office/drawing/2014/main" id="{270B89FC-0177-E2E9-02F7-78854A3CA5D3}"/>
              </a:ext>
            </a:extLst>
          </p:cNvPr>
          <p:cNvGraphicFramePr/>
          <p:nvPr>
            <p:extLst>
              <p:ext uri="{D42A27DB-BD31-4B8C-83A1-F6EECF244321}">
                <p14:modId xmlns:p14="http://schemas.microsoft.com/office/powerpoint/2010/main" val="1869682272"/>
              </p:ext>
            </p:extLst>
          </p:nvPr>
        </p:nvGraphicFramePr>
        <p:xfrm>
          <a:off x="3397234" y="4808689"/>
          <a:ext cx="2482742" cy="2006448"/>
        </p:xfrm>
        <a:graphic>
          <a:graphicData uri="http://schemas.openxmlformats.org/drawingml/2006/chart">
            <c:chart xmlns:c="http://schemas.openxmlformats.org/drawingml/2006/chart" xmlns:r="http://schemas.openxmlformats.org/officeDocument/2006/relationships" r:id="rId7"/>
          </a:graphicData>
        </a:graphic>
      </p:graphicFrame>
      <p:sp>
        <p:nvSpPr>
          <p:cNvPr id="2" name="投影片編號版面配置區 1">
            <a:extLst>
              <a:ext uri="{FF2B5EF4-FFF2-40B4-BE49-F238E27FC236}">
                <a16:creationId xmlns:a16="http://schemas.microsoft.com/office/drawing/2014/main" id="{988AED8F-7789-97C8-B07C-D4BB97FF4BB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4" name="矩形 3">
            <a:extLst>
              <a:ext uri="{FF2B5EF4-FFF2-40B4-BE49-F238E27FC236}">
                <a16:creationId xmlns:a16="http://schemas.microsoft.com/office/drawing/2014/main" id="{DB67CF55-DD38-3505-830F-FDB5FDF5D7B6}"/>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7" name="矩形 6">
            <a:extLst>
              <a:ext uri="{FF2B5EF4-FFF2-40B4-BE49-F238E27FC236}">
                <a16:creationId xmlns:a16="http://schemas.microsoft.com/office/drawing/2014/main" id="{9684620E-9841-FEA6-5733-44720F3F494C}"/>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8" name="圖片 7">
            <a:extLst>
              <a:ext uri="{FF2B5EF4-FFF2-40B4-BE49-F238E27FC236}">
                <a16:creationId xmlns:a16="http://schemas.microsoft.com/office/drawing/2014/main" id="{833CB4B7-9F3F-A49E-F242-E0BBA0BA467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
        <p:nvSpPr>
          <p:cNvPr id="9" name="文字方塊 8">
            <a:extLst>
              <a:ext uri="{FF2B5EF4-FFF2-40B4-BE49-F238E27FC236}">
                <a16:creationId xmlns:a16="http://schemas.microsoft.com/office/drawing/2014/main" id="{D83E181A-B788-E26D-8398-45709ACB72C5}"/>
              </a:ext>
            </a:extLst>
          </p:cNvPr>
          <p:cNvSpPr txBox="1"/>
          <p:nvPr/>
        </p:nvSpPr>
        <p:spPr>
          <a:xfrm>
            <a:off x="306539" y="2877916"/>
            <a:ext cx="90297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督導成績等第及等次比率</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1623636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字方塊 18">
            <a:extLst>
              <a:ext uri="{FF2B5EF4-FFF2-40B4-BE49-F238E27FC236}">
                <a16:creationId xmlns:a16="http://schemas.microsoft.com/office/drawing/2014/main" id="{FE993642-EFF4-4246-80D9-41FA4395C731}"/>
              </a:ext>
            </a:extLst>
          </p:cNvPr>
          <p:cNvSpPr txBox="1"/>
          <p:nvPr/>
        </p:nvSpPr>
        <p:spPr>
          <a:xfrm>
            <a:off x="297885" y="714763"/>
            <a:ext cx="90297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各單位督導成績</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graphicFrame>
        <p:nvGraphicFramePr>
          <p:cNvPr id="3" name="圖表 2">
            <a:extLst>
              <a:ext uri="{FF2B5EF4-FFF2-40B4-BE49-F238E27FC236}">
                <a16:creationId xmlns:a16="http://schemas.microsoft.com/office/drawing/2014/main" id="{82D4E189-B5A9-EED5-E982-844A0C926E71}"/>
              </a:ext>
            </a:extLst>
          </p:cNvPr>
          <p:cNvGraphicFramePr>
            <a:graphicFrameLocks noChangeAspect="1"/>
          </p:cNvGraphicFramePr>
          <p:nvPr/>
        </p:nvGraphicFramePr>
        <p:xfrm>
          <a:off x="359441" y="2781300"/>
          <a:ext cx="540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圖表 4">
            <a:extLst>
              <a:ext uri="{FF2B5EF4-FFF2-40B4-BE49-F238E27FC236}">
                <a16:creationId xmlns:a16="http://schemas.microsoft.com/office/drawing/2014/main" id="{48E35A59-BC81-23D0-CE9F-557B7DA57665}"/>
              </a:ext>
            </a:extLst>
          </p:cNvPr>
          <p:cNvGraphicFramePr>
            <a:graphicFrameLocks noChangeAspect="1"/>
          </p:cNvGraphicFramePr>
          <p:nvPr/>
        </p:nvGraphicFramePr>
        <p:xfrm>
          <a:off x="6432561" y="2781300"/>
          <a:ext cx="5400000" cy="3240000"/>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直線接點 6">
            <a:extLst>
              <a:ext uri="{FF2B5EF4-FFF2-40B4-BE49-F238E27FC236}">
                <a16:creationId xmlns:a16="http://schemas.microsoft.com/office/drawing/2014/main" id="{D501DC8C-75B4-2F77-26EA-096A60853E44}"/>
              </a:ext>
            </a:extLst>
          </p:cNvPr>
          <p:cNvCxnSpPr>
            <a:cxnSpLocks/>
          </p:cNvCxnSpPr>
          <p:nvPr/>
        </p:nvCxnSpPr>
        <p:spPr>
          <a:xfrm flipV="1">
            <a:off x="1019174" y="4359092"/>
            <a:ext cx="4680000" cy="20732"/>
          </a:xfrm>
          <a:prstGeom prst="line">
            <a:avLst/>
          </a:prstGeom>
          <a:ln>
            <a:solidFill>
              <a:srgbClr val="35CBBC"/>
            </a:solidFill>
            <a:prstDash val="lgDash"/>
          </a:ln>
          <a:effectLst>
            <a:glow rad="63500">
              <a:schemeClr val="bg2">
                <a:lumMod val="50000"/>
                <a:alpha val="40000"/>
              </a:schemeClr>
            </a:glow>
          </a:effectLst>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D4490E5B-FC99-674A-75AA-48128FBBEB5E}"/>
              </a:ext>
            </a:extLst>
          </p:cNvPr>
          <p:cNvSpPr txBox="1"/>
          <p:nvPr/>
        </p:nvSpPr>
        <p:spPr>
          <a:xfrm>
            <a:off x="4049555" y="3219354"/>
            <a:ext cx="163820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111</a:t>
            </a:r>
            <a:r>
              <a:rPr kumimoji="0" lang="zh-TW" altLang="en-US"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年度總平均</a:t>
            </a:r>
            <a:r>
              <a:rPr kumimoji="0" lang="en-US" altLang="zh-TW" sz="1200" b="0"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rPr>
              <a:t>80.7</a:t>
            </a:r>
            <a:r>
              <a:rPr kumimoji="0" lang="zh-TW" altLang="en-US"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分</a:t>
            </a:r>
          </a:p>
        </p:txBody>
      </p:sp>
      <p:sp>
        <p:nvSpPr>
          <p:cNvPr id="11" name="矩形 10">
            <a:extLst>
              <a:ext uri="{FF2B5EF4-FFF2-40B4-BE49-F238E27FC236}">
                <a16:creationId xmlns:a16="http://schemas.microsoft.com/office/drawing/2014/main" id="{A348CCF8-FA10-F9C3-9094-2A2E8F2D5108}"/>
              </a:ext>
            </a:extLst>
          </p:cNvPr>
          <p:cNvSpPr/>
          <p:nvPr/>
        </p:nvSpPr>
        <p:spPr>
          <a:xfrm>
            <a:off x="4156075" y="4281582"/>
            <a:ext cx="292100" cy="1655302"/>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2" name="矩形 11">
            <a:extLst>
              <a:ext uri="{FF2B5EF4-FFF2-40B4-BE49-F238E27FC236}">
                <a16:creationId xmlns:a16="http://schemas.microsoft.com/office/drawing/2014/main" id="{BDDE1915-83CA-1B8B-D64E-170607B41907}"/>
              </a:ext>
            </a:extLst>
          </p:cNvPr>
          <p:cNvSpPr/>
          <p:nvPr/>
        </p:nvSpPr>
        <p:spPr>
          <a:xfrm>
            <a:off x="2695584" y="4281582"/>
            <a:ext cx="292100" cy="1655302"/>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4" name="文字方塊 13">
            <a:extLst>
              <a:ext uri="{FF2B5EF4-FFF2-40B4-BE49-F238E27FC236}">
                <a16:creationId xmlns:a16="http://schemas.microsoft.com/office/drawing/2014/main" id="{CADDD68A-ED53-D78C-9547-7BA97AE770D4}"/>
              </a:ext>
            </a:extLst>
          </p:cNvPr>
          <p:cNvSpPr txBox="1"/>
          <p:nvPr/>
        </p:nvSpPr>
        <p:spPr>
          <a:xfrm>
            <a:off x="1139825" y="1507870"/>
            <a:ext cx="33052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A5C249">
                    <a:lumMod val="50000"/>
                  </a:srgbClr>
                </a:solidFill>
                <a:effectLst/>
                <a:uLnTx/>
                <a:uFillTx/>
                <a:latin typeface="微軟正黑體" panose="020B0604030504040204" pitchFamily="34" charset="-120"/>
                <a:ea typeface="微軟正黑體" panose="020B0604030504040204" pitchFamily="34" charset="-120"/>
                <a:cs typeface="+mn-cs"/>
              </a:rPr>
              <a:t>本署管理處</a:t>
            </a:r>
            <a:endParaRPr kumimoji="0" lang="en-US" altLang="zh-TW" sz="3200" b="1" i="0" u="none" strike="noStrike" kern="1200" cap="none" spc="0" normalizeH="0" baseline="0" noProof="0" dirty="0">
              <a:ln>
                <a:noFill/>
              </a:ln>
              <a:solidFill>
                <a:srgbClr val="A5C249">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5" name="文字方塊 14">
            <a:extLst>
              <a:ext uri="{FF2B5EF4-FFF2-40B4-BE49-F238E27FC236}">
                <a16:creationId xmlns:a16="http://schemas.microsoft.com/office/drawing/2014/main" id="{BAB5C411-8433-84F6-5682-B9C1872E1372}"/>
              </a:ext>
            </a:extLst>
          </p:cNvPr>
          <p:cNvSpPr txBox="1"/>
          <p:nvPr/>
        </p:nvSpPr>
        <p:spPr>
          <a:xfrm>
            <a:off x="1880970" y="2026178"/>
            <a:ext cx="192232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甲等</a:t>
            </a:r>
            <a:r>
              <a:rPr kumimoji="0" lang="en-US" altLang="zh-TW"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50</a:t>
            </a:r>
            <a:r>
              <a:rPr kumimoji="0" lang="zh-TW" altLang="en-US"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件</a:t>
            </a:r>
            <a:r>
              <a:rPr kumimoji="0" lang="en-US" altLang="zh-TW"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乙等</a:t>
            </a:r>
            <a:r>
              <a:rPr lang="en-US" altLang="zh-TW" sz="2000" b="1" dirty="0">
                <a:solidFill>
                  <a:srgbClr val="A5C249">
                    <a:lumMod val="75000"/>
                  </a:srgbClr>
                </a:solidFill>
                <a:latin typeface="Arial" panose="020B0604020202020204"/>
                <a:ea typeface="微軟正黑體" panose="020B0604030504040204" pitchFamily="34" charset="-120"/>
              </a:rPr>
              <a:t>12</a:t>
            </a:r>
            <a:r>
              <a:rPr kumimoji="0" lang="zh-TW" altLang="en-US"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件</a:t>
            </a:r>
            <a:r>
              <a:rPr kumimoji="0" lang="en-US" altLang="zh-TW"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a:t>
            </a:r>
            <a:r>
              <a:rPr lang="en-US" altLang="zh-TW" sz="2000" b="1" dirty="0">
                <a:solidFill>
                  <a:srgbClr val="A5C249">
                    <a:lumMod val="75000"/>
                  </a:srgbClr>
                </a:solidFill>
                <a:latin typeface="Arial" panose="020B0604020202020204"/>
                <a:ea typeface="微軟正黑體" panose="020B0604030504040204" pitchFamily="34" charset="-120"/>
              </a:rPr>
              <a:t>19</a:t>
            </a:r>
            <a:r>
              <a:rPr kumimoji="0" lang="en-US" altLang="zh-TW" sz="2000" b="1" i="0" u="none" strike="noStrike" kern="1200" cap="none" spc="0" normalizeH="0" baseline="0" noProof="0" dirty="0">
                <a:ln>
                  <a:noFill/>
                </a:ln>
                <a:solidFill>
                  <a:srgbClr val="A5C249">
                    <a:lumMod val="75000"/>
                  </a:srgbClr>
                </a:solidFill>
                <a:effectLst/>
                <a:uLnTx/>
                <a:uFillTx/>
                <a:latin typeface="Arial" panose="020B0604020202020204"/>
                <a:ea typeface="微軟正黑體" panose="020B0604030504040204" pitchFamily="34" charset="-120"/>
                <a:cs typeface="+mn-cs"/>
              </a:rPr>
              <a:t>%)</a:t>
            </a:r>
          </a:p>
        </p:txBody>
      </p:sp>
      <p:sp>
        <p:nvSpPr>
          <p:cNvPr id="16" name="文字方塊 15">
            <a:extLst>
              <a:ext uri="{FF2B5EF4-FFF2-40B4-BE49-F238E27FC236}">
                <a16:creationId xmlns:a16="http://schemas.microsoft.com/office/drawing/2014/main" id="{5E3DD7B4-F96E-1218-A54B-FC0EF425909A}"/>
              </a:ext>
            </a:extLst>
          </p:cNvPr>
          <p:cNvSpPr txBox="1"/>
          <p:nvPr/>
        </p:nvSpPr>
        <p:spPr>
          <a:xfrm>
            <a:off x="7603690" y="1495143"/>
            <a:ext cx="33052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DBEFF9">
                    <a:lumMod val="10000"/>
                  </a:srgbClr>
                </a:solidFill>
                <a:effectLst/>
                <a:uLnTx/>
                <a:uFillTx/>
                <a:latin typeface="微軟正黑體" panose="020B0604030504040204" pitchFamily="34" charset="-120"/>
                <a:ea typeface="微軟正黑體" panose="020B0604030504040204" pitchFamily="34" charset="-120"/>
                <a:cs typeface="+mn-cs"/>
              </a:rPr>
              <a:t>縣市政府</a:t>
            </a:r>
            <a:endParaRPr kumimoji="0" lang="en-US" altLang="zh-TW" sz="3200" b="1" i="0" u="none" strike="noStrike" kern="1200" cap="none" spc="0" normalizeH="0" baseline="0" noProof="0" dirty="0">
              <a:ln>
                <a:noFill/>
              </a:ln>
              <a:solidFill>
                <a:srgbClr val="DBEFF9">
                  <a:lumMod val="1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7" name="文字方塊 16">
            <a:extLst>
              <a:ext uri="{FF2B5EF4-FFF2-40B4-BE49-F238E27FC236}">
                <a16:creationId xmlns:a16="http://schemas.microsoft.com/office/drawing/2014/main" id="{841AB8DD-60DA-B864-CEB5-5CDFA2626E80}"/>
              </a:ext>
            </a:extLst>
          </p:cNvPr>
          <p:cNvSpPr txBox="1"/>
          <p:nvPr/>
        </p:nvSpPr>
        <p:spPr>
          <a:xfrm>
            <a:off x="8295142" y="2078470"/>
            <a:ext cx="192232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甲等</a:t>
            </a:r>
            <a:r>
              <a:rPr kumimoji="0" lang="en-US" altLang="zh-TW"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17</a:t>
            </a:r>
            <a:r>
              <a:rPr kumimoji="0" lang="zh-TW" altLang="en-US"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件</a:t>
            </a:r>
            <a:r>
              <a:rPr kumimoji="0" lang="en-US" altLang="zh-TW"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乙等  </a:t>
            </a:r>
            <a:r>
              <a:rPr lang="en-US" altLang="zh-TW" sz="2000" b="1" dirty="0">
                <a:solidFill>
                  <a:srgbClr val="DBEFF9">
                    <a:lumMod val="25000"/>
                  </a:srgbClr>
                </a:solidFill>
                <a:latin typeface="Arial" panose="020B0604020202020204"/>
                <a:ea typeface="微軟正黑體" panose="020B0604030504040204" pitchFamily="34" charset="-120"/>
              </a:rPr>
              <a:t>2</a:t>
            </a:r>
            <a:r>
              <a:rPr kumimoji="0" lang="zh-TW" altLang="en-US"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件</a:t>
            </a:r>
            <a:r>
              <a:rPr kumimoji="0" lang="en-US" altLang="zh-TW" sz="2000" b="1" i="0" u="none" strike="noStrike" kern="1200" cap="none" spc="0" normalizeH="0" baseline="0" noProof="0" dirty="0">
                <a:ln>
                  <a:noFill/>
                </a:ln>
                <a:solidFill>
                  <a:srgbClr val="DBEFF9">
                    <a:lumMod val="25000"/>
                  </a:srgbClr>
                </a:solidFill>
                <a:effectLst/>
                <a:uLnTx/>
                <a:uFillTx/>
                <a:latin typeface="Arial" panose="020B0604020202020204"/>
                <a:ea typeface="微軟正黑體" panose="020B0604030504040204" pitchFamily="34" charset="-120"/>
                <a:cs typeface="+mn-cs"/>
              </a:rPr>
              <a:t>(11%)</a:t>
            </a:r>
          </a:p>
        </p:txBody>
      </p:sp>
      <p:cxnSp>
        <p:nvCxnSpPr>
          <p:cNvPr id="18" name="直線接點 17">
            <a:extLst>
              <a:ext uri="{FF2B5EF4-FFF2-40B4-BE49-F238E27FC236}">
                <a16:creationId xmlns:a16="http://schemas.microsoft.com/office/drawing/2014/main" id="{928DDD6D-78DD-DBF6-77BE-778528BC5A08}"/>
              </a:ext>
            </a:extLst>
          </p:cNvPr>
          <p:cNvCxnSpPr>
            <a:cxnSpLocks/>
          </p:cNvCxnSpPr>
          <p:nvPr/>
        </p:nvCxnSpPr>
        <p:spPr>
          <a:xfrm flipV="1">
            <a:off x="7114459" y="4345837"/>
            <a:ext cx="4680000" cy="20732"/>
          </a:xfrm>
          <a:prstGeom prst="line">
            <a:avLst/>
          </a:prstGeom>
          <a:ln>
            <a:solidFill>
              <a:srgbClr val="35CBBC"/>
            </a:solidFill>
            <a:prstDash val="lgDash"/>
          </a:ln>
          <a:effectLst>
            <a:glow rad="63500">
              <a:schemeClr val="bg2">
                <a:lumMod val="50000"/>
                <a:alpha val="40000"/>
              </a:schemeClr>
            </a:glow>
          </a:effectLst>
        </p:spPr>
        <p:style>
          <a:lnRef idx="1">
            <a:schemeClr val="accent1"/>
          </a:lnRef>
          <a:fillRef idx="0">
            <a:schemeClr val="accent1"/>
          </a:fillRef>
          <a:effectRef idx="0">
            <a:schemeClr val="accent1"/>
          </a:effectRef>
          <a:fontRef idx="minor">
            <a:schemeClr val="tx1"/>
          </a:fontRef>
        </p:style>
      </p:cxnSp>
      <p:sp>
        <p:nvSpPr>
          <p:cNvPr id="20" name="文字方塊 19">
            <a:extLst>
              <a:ext uri="{FF2B5EF4-FFF2-40B4-BE49-F238E27FC236}">
                <a16:creationId xmlns:a16="http://schemas.microsoft.com/office/drawing/2014/main" id="{66BB528E-34E3-926D-26A1-830A6069E746}"/>
              </a:ext>
            </a:extLst>
          </p:cNvPr>
          <p:cNvSpPr txBox="1"/>
          <p:nvPr/>
        </p:nvSpPr>
        <p:spPr>
          <a:xfrm>
            <a:off x="10194354" y="3210739"/>
            <a:ext cx="163820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111</a:t>
            </a:r>
            <a:r>
              <a:rPr kumimoji="0" lang="zh-TW" altLang="en-US"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年度總平均</a:t>
            </a:r>
            <a:r>
              <a:rPr kumimoji="0" lang="en-US" altLang="zh-TW" sz="1200" b="0"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rPr>
              <a:t>80.9</a:t>
            </a:r>
            <a:r>
              <a:rPr kumimoji="0" lang="zh-TW" altLang="en-US" sz="12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分</a:t>
            </a:r>
          </a:p>
        </p:txBody>
      </p:sp>
      <p:sp>
        <p:nvSpPr>
          <p:cNvPr id="21" name="文字方塊 20">
            <a:extLst>
              <a:ext uri="{FF2B5EF4-FFF2-40B4-BE49-F238E27FC236}">
                <a16:creationId xmlns:a16="http://schemas.microsoft.com/office/drawing/2014/main" id="{142A001D-A9AC-5131-84A6-2C62FC9029F3}"/>
              </a:ext>
            </a:extLst>
          </p:cNvPr>
          <p:cNvSpPr txBox="1"/>
          <p:nvPr/>
        </p:nvSpPr>
        <p:spPr>
          <a:xfrm>
            <a:off x="4298465" y="1846989"/>
            <a:ext cx="3595070" cy="646331"/>
          </a:xfrm>
          <a:prstGeom prst="rect">
            <a:avLst/>
          </a:prstGeom>
          <a:solidFill>
            <a:srgbClr val="FFFF00">
              <a:alpha val="54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90C8AC">
                    <a:lumMod val="75000"/>
                  </a:srgbClr>
                </a:solidFill>
                <a:effectLst/>
                <a:uLnTx/>
                <a:uFillTx/>
                <a:latin typeface="微軟正黑體" panose="020B0604030504040204" pitchFamily="34" charset="-120"/>
                <a:ea typeface="微軟正黑體" panose="020B0604030504040204" pitchFamily="34" charset="-120"/>
                <a:cs typeface="+mn-cs"/>
              </a:rPr>
              <a:t>苗栗、嘉南管理處</a:t>
            </a:r>
            <a:endParaRPr kumimoji="0" lang="en-US" altLang="zh-TW" sz="1800" b="1" i="0" u="none" strike="noStrike" kern="1200" cap="none" spc="0" normalizeH="0" baseline="0" noProof="0" dirty="0">
              <a:ln>
                <a:noFill/>
              </a:ln>
              <a:solidFill>
                <a:srgbClr val="90C8AC">
                  <a:lumMod val="75000"/>
                </a:srgbClr>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將列為明年度加強督導單位</a:t>
            </a:r>
          </a:p>
        </p:txBody>
      </p:sp>
      <p:sp>
        <p:nvSpPr>
          <p:cNvPr id="2" name="投影片編號版面配置區 1">
            <a:extLst>
              <a:ext uri="{FF2B5EF4-FFF2-40B4-BE49-F238E27FC236}">
                <a16:creationId xmlns:a16="http://schemas.microsoft.com/office/drawing/2014/main" id="{9D8DF22B-2189-DB75-BA37-C3784826D71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4" name="矩形 3">
            <a:extLst>
              <a:ext uri="{FF2B5EF4-FFF2-40B4-BE49-F238E27FC236}">
                <a16:creationId xmlns:a16="http://schemas.microsoft.com/office/drawing/2014/main" id="{7D1F6242-378D-D507-F14C-FBA59205C524}"/>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6" name="矩形 5">
            <a:extLst>
              <a:ext uri="{FF2B5EF4-FFF2-40B4-BE49-F238E27FC236}">
                <a16:creationId xmlns:a16="http://schemas.microsoft.com/office/drawing/2014/main" id="{8BAE4A7C-C692-3696-9A46-DD34086DB8FA}"/>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9" name="圖片 8">
            <a:extLst>
              <a:ext uri="{FF2B5EF4-FFF2-40B4-BE49-F238E27FC236}">
                <a16:creationId xmlns:a16="http://schemas.microsoft.com/office/drawing/2014/main" id="{C010FE73-EAEF-C48F-7957-509DED9B3C1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Tree>
    <p:extLst>
      <p:ext uri="{BB962C8B-B14F-4D97-AF65-F5344CB8AC3E}">
        <p14:creationId xmlns:p14="http://schemas.microsoft.com/office/powerpoint/2010/main" val="304998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1000"/>
                                        <p:tgtEl>
                                          <p:spTgt spid="1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字方塊 15"/>
          <p:cNvSpPr txBox="1"/>
          <p:nvPr/>
        </p:nvSpPr>
        <p:spPr>
          <a:xfrm>
            <a:off x="283390" y="672775"/>
            <a:ext cx="104437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工程督導</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缺失樣態統計研析─依各項缺失類別統計</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缺失類別分為：品質管理制度、施工品質、施工進度、規劃設計</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管理處與縣市政府均以</a:t>
            </a:r>
            <a:r>
              <a:rPr kumimoji="0" lang="zh-TW" altLang="en-US" sz="2000" b="1" i="0" u="none" strike="noStrike" kern="1200" cap="none" spc="0" normalizeH="0" baseline="0" noProof="0" dirty="0">
                <a:ln>
                  <a:noFill/>
                </a:ln>
                <a:solidFill>
                  <a:srgbClr val="90C8AC">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品質管理制度</a:t>
            </a: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缺失為最多</a:t>
            </a:r>
            <a:r>
              <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(50.66%</a:t>
            </a: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與</a:t>
            </a:r>
            <a:r>
              <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57.30%)</a:t>
            </a:r>
          </a:p>
        </p:txBody>
      </p:sp>
      <p:sp>
        <p:nvSpPr>
          <p:cNvPr id="19" name="文字方塊 18"/>
          <p:cNvSpPr txBox="1"/>
          <p:nvPr/>
        </p:nvSpPr>
        <p:spPr>
          <a:xfrm>
            <a:off x="1679162" y="2254340"/>
            <a:ext cx="33052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A5C249">
                    <a:lumMod val="50000"/>
                  </a:srgbClr>
                </a:solidFill>
                <a:effectLst/>
                <a:uLnTx/>
                <a:uFillTx/>
                <a:latin typeface="微軟正黑體" panose="020B0604030504040204" pitchFamily="34" charset="-120"/>
                <a:ea typeface="微軟正黑體" panose="020B0604030504040204" pitchFamily="34" charset="-120"/>
                <a:cs typeface="+mn-cs"/>
              </a:rPr>
              <a:t>本署管理處</a:t>
            </a:r>
            <a:endParaRPr kumimoji="0" lang="en-US" altLang="zh-TW" sz="3200" b="1" i="0" u="none" strike="noStrike" kern="1200" cap="none" spc="0" normalizeH="0" baseline="0" noProof="0" dirty="0">
              <a:ln>
                <a:noFill/>
              </a:ln>
              <a:solidFill>
                <a:srgbClr val="A5C249">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0" name="文字方塊 19"/>
          <p:cNvSpPr txBox="1"/>
          <p:nvPr/>
        </p:nvSpPr>
        <p:spPr>
          <a:xfrm>
            <a:off x="7095544" y="2254339"/>
            <a:ext cx="33052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7CCA62">
                    <a:lumMod val="50000"/>
                  </a:srgbClr>
                </a:solidFill>
                <a:effectLst/>
                <a:uLnTx/>
                <a:uFillTx/>
                <a:latin typeface="微軟正黑體" panose="020B0604030504040204" pitchFamily="34" charset="-120"/>
                <a:ea typeface="微軟正黑體" panose="020B0604030504040204" pitchFamily="34" charset="-120"/>
                <a:cs typeface="+mn-cs"/>
              </a:rPr>
              <a:t>縣市政府</a:t>
            </a:r>
            <a:endParaRPr kumimoji="0" lang="en-US" altLang="zh-TW" sz="3200" b="1" i="0" u="none" strike="noStrike" kern="1200" cap="none" spc="0" normalizeH="0" baseline="0" noProof="0" dirty="0">
              <a:ln>
                <a:noFill/>
              </a:ln>
              <a:solidFill>
                <a:srgbClr val="7CCA62">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5" name="投影片編號版面配置區 4">
            <a:extLst>
              <a:ext uri="{FF2B5EF4-FFF2-40B4-BE49-F238E27FC236}">
                <a16:creationId xmlns:a16="http://schemas.microsoft.com/office/drawing/2014/main" id="{17A29E27-E316-0D30-7186-620B5C04E32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graphicFrame>
        <p:nvGraphicFramePr>
          <p:cNvPr id="4" name="圖表 3">
            <a:extLst>
              <a:ext uri="{FF2B5EF4-FFF2-40B4-BE49-F238E27FC236}">
                <a16:creationId xmlns:a16="http://schemas.microsoft.com/office/drawing/2014/main" id="{5BB5219A-3152-B8A0-88AC-CCB1122A913B}"/>
              </a:ext>
            </a:extLst>
          </p:cNvPr>
          <p:cNvGraphicFramePr>
            <a:graphicFrameLocks/>
          </p:cNvGraphicFramePr>
          <p:nvPr/>
        </p:nvGraphicFramePr>
        <p:xfrm>
          <a:off x="1053938" y="2692197"/>
          <a:ext cx="4555671" cy="36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圖表 5">
            <a:extLst>
              <a:ext uri="{FF2B5EF4-FFF2-40B4-BE49-F238E27FC236}">
                <a16:creationId xmlns:a16="http://schemas.microsoft.com/office/drawing/2014/main" id="{5BB5219A-3152-B8A0-88AC-CCB1122A913B}"/>
              </a:ext>
            </a:extLst>
          </p:cNvPr>
          <p:cNvGraphicFramePr>
            <a:graphicFrameLocks/>
          </p:cNvGraphicFramePr>
          <p:nvPr/>
        </p:nvGraphicFramePr>
        <p:xfrm>
          <a:off x="6470320" y="2692197"/>
          <a:ext cx="4555671" cy="3600000"/>
        </p:xfrm>
        <a:graphic>
          <a:graphicData uri="http://schemas.openxmlformats.org/drawingml/2006/chart">
            <c:chart xmlns:c="http://schemas.openxmlformats.org/drawingml/2006/chart" xmlns:r="http://schemas.openxmlformats.org/officeDocument/2006/relationships" r:id="rId4"/>
          </a:graphicData>
        </a:graphic>
      </p:graphicFrame>
      <p:sp>
        <p:nvSpPr>
          <p:cNvPr id="2" name="矩形 1">
            <a:extLst>
              <a:ext uri="{FF2B5EF4-FFF2-40B4-BE49-F238E27FC236}">
                <a16:creationId xmlns:a16="http://schemas.microsoft.com/office/drawing/2014/main" id="{D96016B7-F633-4E15-F6B5-B261C746319F}"/>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3" name="矩形 2">
            <a:extLst>
              <a:ext uri="{FF2B5EF4-FFF2-40B4-BE49-F238E27FC236}">
                <a16:creationId xmlns:a16="http://schemas.microsoft.com/office/drawing/2014/main" id="{1F5290AB-49D9-8853-146F-4724901E0479}"/>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7" name="圖片 6">
            <a:extLst>
              <a:ext uri="{FF2B5EF4-FFF2-40B4-BE49-F238E27FC236}">
                <a16:creationId xmlns:a16="http://schemas.microsoft.com/office/drawing/2014/main" id="{E8110691-6CA6-7B9F-3F61-B46BE1391D7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Tree>
    <p:extLst>
      <p:ext uri="{BB962C8B-B14F-4D97-AF65-F5344CB8AC3E}">
        <p14:creationId xmlns:p14="http://schemas.microsoft.com/office/powerpoint/2010/main" val="3595839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13448A94-DE45-1DE0-E10D-C92091874969}"/>
              </a:ext>
            </a:extLst>
          </p:cNvPr>
          <p:cNvSpPr txBox="1"/>
          <p:nvPr/>
        </p:nvSpPr>
        <p:spPr>
          <a:xfrm>
            <a:off x="359441" y="651551"/>
            <a:ext cx="66580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工程督導</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統計研析</a:t>
            </a:r>
            <a:r>
              <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本署管理處</a:t>
            </a:r>
            <a:r>
              <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近</a:t>
            </a:r>
            <a:r>
              <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年</a:t>
            </a:r>
            <a:r>
              <a:rPr kumimoji="0" lang="zh-TW" altLang="en-US" sz="2800" b="1" i="0" u="none" strike="noStrike" kern="1200" cap="none" spc="0" normalizeH="0" baseline="0" noProof="0" dirty="0">
                <a:ln>
                  <a:noFill/>
                </a:ln>
                <a:solidFill>
                  <a:srgbClr val="A5C249">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三級品管</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與</a:t>
            </a:r>
            <a:r>
              <a:rPr kumimoji="0" lang="zh-TW" altLang="en-US" sz="2800" b="1" i="0" u="none" strike="noStrike" kern="1200" cap="none" spc="0" normalizeH="0" baseline="0" noProof="0" dirty="0">
                <a:ln>
                  <a:noFill/>
                </a:ln>
                <a:solidFill>
                  <a:srgbClr val="A5C249">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現場施工品質</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缺失比較</a:t>
            </a:r>
            <a:endPar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23" name="文字方塊 22">
            <a:extLst>
              <a:ext uri="{FF2B5EF4-FFF2-40B4-BE49-F238E27FC236}">
                <a16:creationId xmlns:a16="http://schemas.microsoft.com/office/drawing/2014/main" id="{432D6766-39A1-2D84-A138-C6E12950B3BF}"/>
              </a:ext>
            </a:extLst>
          </p:cNvPr>
          <p:cNvSpPr txBox="1"/>
          <p:nvPr/>
        </p:nvSpPr>
        <p:spPr>
          <a:xfrm>
            <a:off x="65607" y="3429000"/>
            <a:ext cx="338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缺</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失</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比</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例</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p:txBody>
      </p:sp>
      <p:sp>
        <p:nvSpPr>
          <p:cNvPr id="24" name="文字方塊 23">
            <a:extLst>
              <a:ext uri="{FF2B5EF4-FFF2-40B4-BE49-F238E27FC236}">
                <a16:creationId xmlns:a16="http://schemas.microsoft.com/office/drawing/2014/main" id="{DCEB3816-4B74-FB29-2FCC-349AE05D76FA}"/>
              </a:ext>
            </a:extLst>
          </p:cNvPr>
          <p:cNvSpPr txBox="1"/>
          <p:nvPr/>
        </p:nvSpPr>
        <p:spPr>
          <a:xfrm>
            <a:off x="6096000" y="3429000"/>
            <a:ext cx="338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缺</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失</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比</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例</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p:txBody>
      </p:sp>
      <p:sp>
        <p:nvSpPr>
          <p:cNvPr id="25" name="矩形 24">
            <a:extLst>
              <a:ext uri="{FF2B5EF4-FFF2-40B4-BE49-F238E27FC236}">
                <a16:creationId xmlns:a16="http://schemas.microsoft.com/office/drawing/2014/main" id="{8CA460F9-6E34-496F-BD69-DC613E9197D3}"/>
              </a:ext>
            </a:extLst>
          </p:cNvPr>
          <p:cNvSpPr/>
          <p:nvPr/>
        </p:nvSpPr>
        <p:spPr>
          <a:xfrm>
            <a:off x="6734645" y="6206449"/>
            <a:ext cx="490551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強度</a:t>
            </a:r>
            <a:r>
              <a:rPr kumimoji="0" lang="en-US" altLang="zh-TW" sz="1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Ι</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－混凝土、鋼筋</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構</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、模板、土方、結構體、裝修</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等</a:t>
            </a:r>
            <a:endPar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強度</a:t>
            </a:r>
            <a:r>
              <a:rPr kumimoji="0" lang="en-US" altLang="zh-TW" sz="1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Π</a:t>
            </a:r>
            <a:r>
              <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－材料設備檢驗與管制</a:t>
            </a:r>
          </a:p>
        </p:txBody>
      </p:sp>
      <p:sp>
        <p:nvSpPr>
          <p:cNvPr id="2" name="矩形 1">
            <a:extLst>
              <a:ext uri="{FF2B5EF4-FFF2-40B4-BE49-F238E27FC236}">
                <a16:creationId xmlns:a16="http://schemas.microsoft.com/office/drawing/2014/main" id="{CA13A00B-F5B9-6E95-66A9-7E46081BC8AF}"/>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3" name="矩形 2">
            <a:extLst>
              <a:ext uri="{FF2B5EF4-FFF2-40B4-BE49-F238E27FC236}">
                <a16:creationId xmlns:a16="http://schemas.microsoft.com/office/drawing/2014/main" id="{7E978DA5-AA0F-4550-CE45-23B32A555ABD}"/>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5" name="圖片 4">
            <a:extLst>
              <a:ext uri="{FF2B5EF4-FFF2-40B4-BE49-F238E27FC236}">
                <a16:creationId xmlns:a16="http://schemas.microsoft.com/office/drawing/2014/main" id="{332E5A29-2118-E25A-308B-1FEC585979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graphicFrame>
        <p:nvGraphicFramePr>
          <p:cNvPr id="7" name="圖表 6">
            <a:extLst>
              <a:ext uri="{FF2B5EF4-FFF2-40B4-BE49-F238E27FC236}">
                <a16:creationId xmlns:a16="http://schemas.microsoft.com/office/drawing/2014/main" id="{9993C34F-FC09-977C-DA80-8774E7D560E8}"/>
              </a:ext>
            </a:extLst>
          </p:cNvPr>
          <p:cNvGraphicFramePr>
            <a:graphicFrameLocks/>
          </p:cNvGraphicFramePr>
          <p:nvPr/>
        </p:nvGraphicFramePr>
        <p:xfrm>
          <a:off x="409913" y="2156501"/>
          <a:ext cx="5400000" cy="39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圖表 10">
            <a:extLst>
              <a:ext uri="{FF2B5EF4-FFF2-40B4-BE49-F238E27FC236}">
                <a16:creationId xmlns:a16="http://schemas.microsoft.com/office/drawing/2014/main" id="{14953859-90F0-9F43-CB68-3FEC213A69E6}"/>
              </a:ext>
            </a:extLst>
          </p:cNvPr>
          <p:cNvGraphicFramePr>
            <a:graphicFrameLocks/>
          </p:cNvGraphicFramePr>
          <p:nvPr/>
        </p:nvGraphicFramePr>
        <p:xfrm>
          <a:off x="6382087" y="2155050"/>
          <a:ext cx="5400000" cy="3960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5756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13448A94-DE45-1DE0-E10D-C92091874969}"/>
              </a:ext>
            </a:extLst>
          </p:cNvPr>
          <p:cNvSpPr txBox="1"/>
          <p:nvPr/>
        </p:nvSpPr>
        <p:spPr>
          <a:xfrm>
            <a:off x="359441" y="651551"/>
            <a:ext cx="66580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工程督導</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統計研析</a:t>
            </a:r>
            <a:r>
              <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縣市政府</a:t>
            </a:r>
            <a:r>
              <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近</a:t>
            </a:r>
            <a:r>
              <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年</a:t>
            </a:r>
            <a:r>
              <a:rPr kumimoji="0" lang="zh-TW" altLang="en-US" sz="2800" b="1" i="0" u="none" strike="noStrike" kern="1200" cap="none" spc="0" normalizeH="0" baseline="0" noProof="0" dirty="0">
                <a:ln>
                  <a:noFill/>
                </a:ln>
                <a:solidFill>
                  <a:srgbClr val="A5C249">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三級品管</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與</a:t>
            </a:r>
            <a:r>
              <a:rPr kumimoji="0" lang="zh-TW" altLang="en-US" sz="2800" b="1" i="0" u="none" strike="noStrike" kern="1200" cap="none" spc="0" normalizeH="0" baseline="0" noProof="0" dirty="0">
                <a:ln>
                  <a:noFill/>
                </a:ln>
                <a:solidFill>
                  <a:srgbClr val="A5C249">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現場施工品質</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缺失比較</a:t>
            </a:r>
            <a:endPar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23" name="文字方塊 22">
            <a:extLst>
              <a:ext uri="{FF2B5EF4-FFF2-40B4-BE49-F238E27FC236}">
                <a16:creationId xmlns:a16="http://schemas.microsoft.com/office/drawing/2014/main" id="{432D6766-39A1-2D84-A138-C6E12950B3BF}"/>
              </a:ext>
            </a:extLst>
          </p:cNvPr>
          <p:cNvSpPr txBox="1"/>
          <p:nvPr/>
        </p:nvSpPr>
        <p:spPr>
          <a:xfrm>
            <a:off x="65607" y="3429000"/>
            <a:ext cx="338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缺</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失</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比</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例</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p:txBody>
      </p:sp>
      <p:sp>
        <p:nvSpPr>
          <p:cNvPr id="24" name="文字方塊 23">
            <a:extLst>
              <a:ext uri="{FF2B5EF4-FFF2-40B4-BE49-F238E27FC236}">
                <a16:creationId xmlns:a16="http://schemas.microsoft.com/office/drawing/2014/main" id="{DCEB3816-4B74-FB29-2FCC-349AE05D76FA}"/>
              </a:ext>
            </a:extLst>
          </p:cNvPr>
          <p:cNvSpPr txBox="1"/>
          <p:nvPr/>
        </p:nvSpPr>
        <p:spPr>
          <a:xfrm>
            <a:off x="6096000" y="3429000"/>
            <a:ext cx="338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缺</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失</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比</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例</a:t>
            </a:r>
            <a:endPar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rPr>
              <a:t>%</a:t>
            </a:r>
            <a:endParaRPr kumimoji="0" lang="zh-TW" altLang="en-US" sz="1200" b="0" i="0" u="none" strike="noStrike" kern="1200" cap="none" spc="0" normalizeH="0" baseline="0" noProof="0" dirty="0">
              <a:ln>
                <a:noFill/>
              </a:ln>
              <a:solidFill>
                <a:prstClr val="black">
                  <a:lumMod val="65000"/>
                  <a:lumOff val="35000"/>
                </a:prstClr>
              </a:solidFill>
              <a:effectLst/>
              <a:uLnTx/>
              <a:uFillTx/>
              <a:latin typeface="Arial" panose="020B0604020202020204"/>
              <a:ea typeface="微軟正黑體" panose="020B0604030504040204" pitchFamily="34" charset="-120"/>
              <a:cs typeface="+mn-cs"/>
            </a:endParaRPr>
          </a:p>
        </p:txBody>
      </p:sp>
      <p:sp>
        <p:nvSpPr>
          <p:cNvPr id="25" name="矩形 24">
            <a:extLst>
              <a:ext uri="{FF2B5EF4-FFF2-40B4-BE49-F238E27FC236}">
                <a16:creationId xmlns:a16="http://schemas.microsoft.com/office/drawing/2014/main" id="{8CA460F9-6E34-496F-BD69-DC613E9197D3}"/>
              </a:ext>
            </a:extLst>
          </p:cNvPr>
          <p:cNvSpPr/>
          <p:nvPr/>
        </p:nvSpPr>
        <p:spPr>
          <a:xfrm>
            <a:off x="6734645" y="6206449"/>
            <a:ext cx="490551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強度</a:t>
            </a:r>
            <a:r>
              <a:rPr kumimoji="0" lang="en-US" altLang="zh-TW" sz="1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Ι</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－混凝土、鋼筋</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構</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、模板、土方、結構體、裝修</a:t>
            </a:r>
            <a:r>
              <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a:t>
            </a:r>
            <a:r>
              <a:rPr kumimoji="0" lang="zh-TW" altLang="en-US"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rPr>
              <a:t>等</a:t>
            </a:r>
            <a:endParaRPr kumimoji="0" lang="en-US" altLang="zh-TW" sz="1400" b="0" i="0" u="none" strike="noStrike" kern="1200" cap="none" spc="0" normalizeH="0" baseline="0" noProof="0" dirty="0">
              <a:ln>
                <a:noFill/>
              </a:ln>
              <a:solidFill>
                <a:prstClr val="black"/>
              </a:solidFill>
              <a:effectLst/>
              <a:uLnTx/>
              <a:uFillTx/>
              <a:latin typeface="DFKaiShu-SB-Estd-BF"/>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強度</a:t>
            </a:r>
            <a:r>
              <a:rPr kumimoji="0" lang="en-US" altLang="zh-TW" sz="1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Π</a:t>
            </a:r>
            <a:r>
              <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－材料設備檢驗與管制</a:t>
            </a:r>
          </a:p>
        </p:txBody>
      </p:sp>
      <p:sp>
        <p:nvSpPr>
          <p:cNvPr id="2" name="矩形 1">
            <a:extLst>
              <a:ext uri="{FF2B5EF4-FFF2-40B4-BE49-F238E27FC236}">
                <a16:creationId xmlns:a16="http://schemas.microsoft.com/office/drawing/2014/main" id="{CA947CA8-4D5B-4674-CBDD-71EE35F79BCF}"/>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7" name="矩形 6">
            <a:extLst>
              <a:ext uri="{FF2B5EF4-FFF2-40B4-BE49-F238E27FC236}">
                <a16:creationId xmlns:a16="http://schemas.microsoft.com/office/drawing/2014/main" id="{46CA0612-F2E9-4C19-CF05-3FECA68A44FD}"/>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8" name="圖片 7">
            <a:extLst>
              <a:ext uri="{FF2B5EF4-FFF2-40B4-BE49-F238E27FC236}">
                <a16:creationId xmlns:a16="http://schemas.microsoft.com/office/drawing/2014/main" id="{70AAAF8F-2F4F-5B37-35EA-D5AC04BC7CB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graphicFrame>
        <p:nvGraphicFramePr>
          <p:cNvPr id="6" name="圖表 5">
            <a:extLst>
              <a:ext uri="{FF2B5EF4-FFF2-40B4-BE49-F238E27FC236}">
                <a16:creationId xmlns:a16="http://schemas.microsoft.com/office/drawing/2014/main" id="{3C987645-79E1-2921-AA66-4D55C2FD0F87}"/>
              </a:ext>
            </a:extLst>
          </p:cNvPr>
          <p:cNvGraphicFramePr>
            <a:graphicFrameLocks/>
          </p:cNvGraphicFramePr>
          <p:nvPr/>
        </p:nvGraphicFramePr>
        <p:xfrm>
          <a:off x="408454" y="2156501"/>
          <a:ext cx="5400000" cy="39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圖表 10">
            <a:extLst>
              <a:ext uri="{FF2B5EF4-FFF2-40B4-BE49-F238E27FC236}">
                <a16:creationId xmlns:a16="http://schemas.microsoft.com/office/drawing/2014/main" id="{7A1F3B75-0580-A579-5430-68A0136B0C24}"/>
              </a:ext>
            </a:extLst>
          </p:cNvPr>
          <p:cNvGraphicFramePr>
            <a:graphicFrameLocks/>
          </p:cNvGraphicFramePr>
          <p:nvPr/>
        </p:nvGraphicFramePr>
        <p:xfrm>
          <a:off x="6382088" y="2156501"/>
          <a:ext cx="5400000" cy="3960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28846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4E439190-5B8E-2BE8-AE66-E88A3418ED3F}"/>
              </a:ext>
            </a:extLst>
          </p:cNvPr>
          <p:cNvGraphicFramePr>
            <a:graphicFrameLocks noGrp="1"/>
          </p:cNvGraphicFramePr>
          <p:nvPr/>
        </p:nvGraphicFramePr>
        <p:xfrm>
          <a:off x="6096000" y="1929876"/>
          <a:ext cx="5710648" cy="3556524"/>
        </p:xfrm>
        <a:graphic>
          <a:graphicData uri="http://schemas.openxmlformats.org/drawingml/2006/table">
            <a:tbl>
              <a:tblPr firstRow="1" bandRow="1">
                <a:tableStyleId>{00A15C55-8517-42AA-B614-E9B94910E393}</a:tableStyleId>
              </a:tblPr>
              <a:tblGrid>
                <a:gridCol w="684000">
                  <a:extLst>
                    <a:ext uri="{9D8B030D-6E8A-4147-A177-3AD203B41FA5}">
                      <a16:colId xmlns:a16="http://schemas.microsoft.com/office/drawing/2014/main" val="2045533230"/>
                    </a:ext>
                  </a:extLst>
                </a:gridCol>
                <a:gridCol w="1152000">
                  <a:extLst>
                    <a:ext uri="{9D8B030D-6E8A-4147-A177-3AD203B41FA5}">
                      <a16:colId xmlns:a16="http://schemas.microsoft.com/office/drawing/2014/main" val="3462038297"/>
                    </a:ext>
                  </a:extLst>
                </a:gridCol>
                <a:gridCol w="2484000">
                  <a:extLst>
                    <a:ext uri="{9D8B030D-6E8A-4147-A177-3AD203B41FA5}">
                      <a16:colId xmlns:a16="http://schemas.microsoft.com/office/drawing/2014/main" val="2046574131"/>
                    </a:ext>
                  </a:extLst>
                </a:gridCol>
                <a:gridCol w="695324">
                  <a:extLst>
                    <a:ext uri="{9D8B030D-6E8A-4147-A177-3AD203B41FA5}">
                      <a16:colId xmlns:a16="http://schemas.microsoft.com/office/drawing/2014/main" val="2019231450"/>
                    </a:ext>
                  </a:extLst>
                </a:gridCol>
                <a:gridCol w="695324">
                  <a:extLst>
                    <a:ext uri="{9D8B030D-6E8A-4147-A177-3AD203B41FA5}">
                      <a16:colId xmlns:a16="http://schemas.microsoft.com/office/drawing/2014/main" val="2760561818"/>
                    </a:ext>
                  </a:extLst>
                </a:gridCol>
              </a:tblGrid>
              <a:tr h="572674">
                <a:tc>
                  <a:txBody>
                    <a:bodyPr/>
                    <a:lstStyle/>
                    <a:p>
                      <a:pPr algn="ctr" fontAlgn="ctr"/>
                      <a:r>
                        <a:rPr lang="zh-TW" altLang="en-US" sz="1600" u="none" strike="noStrike" dirty="0">
                          <a:solidFill>
                            <a:schemeClr val="tx1"/>
                          </a:solidFill>
                          <a:effectLst/>
                          <a:latin typeface="+mj-lt"/>
                        </a:rPr>
                        <a:t>序號</a:t>
                      </a:r>
                      <a:endParaRPr lang="zh-TW" altLang="en-US" sz="1600" b="0" i="0" u="none" strike="noStrike" dirty="0">
                        <a:solidFill>
                          <a:schemeClr val="tx1"/>
                        </a:solidFill>
                        <a:effectLst/>
                        <a:latin typeface="+mj-lt"/>
                        <a:ea typeface="Microsoft JhengHei" panose="020B0604030504040204" pitchFamily="34" charset="-120"/>
                      </a:endParaRPr>
                    </a:p>
                  </a:txBody>
                  <a:tcPr marL="9525" marR="9525" marT="9525" marB="0" anchor="ctr"/>
                </a:tc>
                <a:tc>
                  <a:txBody>
                    <a:bodyPr/>
                    <a:lstStyle/>
                    <a:p>
                      <a:pPr algn="ctr" fontAlgn="ctr"/>
                      <a:r>
                        <a:rPr lang="zh-TW" altLang="en-US" sz="1600" u="none" strike="noStrike" dirty="0">
                          <a:solidFill>
                            <a:schemeClr val="tx1"/>
                          </a:solidFill>
                          <a:effectLst/>
                          <a:latin typeface="+mj-lt"/>
                        </a:rPr>
                        <a:t>缺失編號</a:t>
                      </a:r>
                      <a:endParaRPr lang="zh-TW" altLang="en-US" sz="1600" b="1" i="0" u="none" strike="noStrike" dirty="0">
                        <a:solidFill>
                          <a:schemeClr val="tx1"/>
                        </a:solidFill>
                        <a:effectLst/>
                        <a:latin typeface="+mj-lt"/>
                        <a:ea typeface="細明體" panose="02020509000000000000" pitchFamily="49" charset="-120"/>
                      </a:endParaRPr>
                    </a:p>
                  </a:txBody>
                  <a:tcPr marL="9525" marR="9525" marT="9525" marB="0" anchor="ctr"/>
                </a:tc>
                <a:tc>
                  <a:txBody>
                    <a:bodyPr/>
                    <a:lstStyle/>
                    <a:p>
                      <a:pPr algn="ctr" fontAlgn="ctr"/>
                      <a:r>
                        <a:rPr lang="zh-TW" altLang="en-US" sz="1600" u="none" strike="noStrike" dirty="0">
                          <a:solidFill>
                            <a:schemeClr val="tx1"/>
                          </a:solidFill>
                          <a:effectLst/>
                          <a:latin typeface="+mj-lt"/>
                        </a:rPr>
                        <a:t>缺失內容</a:t>
                      </a:r>
                      <a:endParaRPr lang="zh-TW" altLang="en-US" sz="1600" b="0" i="0" u="none" strike="noStrike" dirty="0">
                        <a:solidFill>
                          <a:schemeClr val="tx1"/>
                        </a:solidFill>
                        <a:effectLst/>
                        <a:latin typeface="+mj-lt"/>
                        <a:ea typeface="Microsoft JhengHei" panose="020B0604030504040204" pitchFamily="34" charset="-120"/>
                      </a:endParaRPr>
                    </a:p>
                  </a:txBody>
                  <a:tcPr marL="9525" marR="9525" marT="9525" marB="0" anchor="ctr"/>
                </a:tc>
                <a:tc>
                  <a:txBody>
                    <a:bodyPr/>
                    <a:lstStyle/>
                    <a:p>
                      <a:pPr algn="ctr" fontAlgn="b"/>
                      <a:r>
                        <a:rPr lang="zh-TW" altLang="en-US" sz="1600" u="none" strike="noStrike" dirty="0">
                          <a:solidFill>
                            <a:schemeClr val="tx1"/>
                          </a:solidFill>
                          <a:effectLst/>
                          <a:latin typeface="+mj-lt"/>
                        </a:rPr>
                        <a:t>件數</a:t>
                      </a:r>
                      <a:endParaRPr lang="zh-TW" altLang="en-US" sz="1600" b="1" i="0" u="none" strike="noStrike" dirty="0">
                        <a:solidFill>
                          <a:schemeClr val="tx1"/>
                        </a:solidFill>
                        <a:effectLst/>
                        <a:latin typeface="+mj-lt"/>
                        <a:ea typeface="細明體" panose="02020509000000000000" pitchFamily="49" charset="-120"/>
                      </a:endParaRPr>
                    </a:p>
                  </a:txBody>
                  <a:tcPr marL="9525" marR="9525" marT="9525" marB="0" anchor="ctr"/>
                </a:tc>
                <a:tc>
                  <a:txBody>
                    <a:bodyPr/>
                    <a:lstStyle/>
                    <a:p>
                      <a:pPr algn="ctr" fontAlgn="ctr"/>
                      <a:r>
                        <a:rPr lang="zh-TW" altLang="en-US" sz="1600" u="none" strike="noStrike" dirty="0">
                          <a:solidFill>
                            <a:schemeClr val="tx1"/>
                          </a:solidFill>
                          <a:effectLst/>
                          <a:latin typeface="+mj-lt"/>
                        </a:rPr>
                        <a:t>比例</a:t>
                      </a:r>
                      <a:endParaRPr lang="zh-TW" altLang="en-US" sz="1600" b="0" i="0" u="none" strike="noStrike" dirty="0">
                        <a:solidFill>
                          <a:schemeClr val="tx1"/>
                        </a:solidFill>
                        <a:effectLst/>
                        <a:latin typeface="+mj-lt"/>
                        <a:ea typeface="Microsoft JhengHei" panose="020B0604030504040204" pitchFamily="34" charset="-120"/>
                      </a:endParaRPr>
                    </a:p>
                  </a:txBody>
                  <a:tcPr marL="9525" marR="9525" marT="9525" marB="0" anchor="ctr"/>
                </a:tc>
                <a:extLst>
                  <a:ext uri="{0D108BD9-81ED-4DB2-BD59-A6C34878D82A}">
                    <a16:rowId xmlns:a16="http://schemas.microsoft.com/office/drawing/2014/main" val="2566538610"/>
                  </a:ext>
                </a:extLst>
              </a:tr>
              <a:tr h="596770">
                <a:tc>
                  <a:txBody>
                    <a:bodyPr/>
                    <a:lstStyle/>
                    <a:p>
                      <a:pPr algn="ctr" fontAlgn="ctr"/>
                      <a:r>
                        <a:rPr lang="en-US" altLang="zh-TW" sz="1600" u="none" strike="noStrike" dirty="0">
                          <a:solidFill>
                            <a:schemeClr val="tx1"/>
                          </a:solidFill>
                          <a:effectLst/>
                          <a:latin typeface="+mj-lt"/>
                        </a:rPr>
                        <a:t>1</a:t>
                      </a:r>
                      <a:endParaRPr lang="en-US" altLang="zh-TW" sz="1600" b="0" i="0" u="none" strike="noStrike" dirty="0">
                        <a:solidFill>
                          <a:schemeClr val="tx1"/>
                        </a:solidFill>
                        <a:effectLst/>
                        <a:latin typeface="+mj-lt"/>
                      </a:endParaRPr>
                    </a:p>
                  </a:txBody>
                  <a:tcPr marL="9525" marR="9525" marT="9525" marB="0" anchor="ctr"/>
                </a:tc>
                <a:tc>
                  <a:txBody>
                    <a:bodyPr/>
                    <a:lstStyle/>
                    <a:p>
                      <a:pPr algn="l" fontAlgn="ctr"/>
                      <a:r>
                        <a:rPr lang="en-US" altLang="zh-TW" sz="1600" b="0" i="0" u="none" strike="noStrike" dirty="0">
                          <a:solidFill>
                            <a:srgbClr val="000000"/>
                          </a:solidFill>
                          <a:effectLst/>
                          <a:latin typeface="+mj-lt"/>
                        </a:rPr>
                        <a:t>4.03.04</a:t>
                      </a:r>
                    </a:p>
                  </a:txBody>
                  <a:tcPr marL="9525" marR="9525" marT="9525" marB="0" anchor="ctr"/>
                </a:tc>
                <a:tc>
                  <a:txBody>
                    <a:bodyPr/>
                    <a:lstStyle/>
                    <a:p>
                      <a:pPr algn="l" fontAlgn="ctr"/>
                      <a:r>
                        <a:rPr lang="zh-TW" altLang="en-US" sz="1600" b="0" i="0" u="none" strike="noStrike">
                          <a:solidFill>
                            <a:srgbClr val="000000"/>
                          </a:solidFill>
                          <a:effectLst/>
                          <a:latin typeface="+mj-lt"/>
                        </a:rPr>
                        <a:t>品管自主檢查表</a:t>
                      </a:r>
                    </a:p>
                  </a:txBody>
                  <a:tcPr marL="9525" marR="9525" marT="9525" marB="0" anchor="ctr"/>
                </a:tc>
                <a:tc>
                  <a:txBody>
                    <a:bodyPr/>
                    <a:lstStyle/>
                    <a:p>
                      <a:pPr algn="r" fontAlgn="ctr"/>
                      <a:r>
                        <a:rPr lang="en-US" altLang="zh-TW" sz="1600" b="0" i="0" u="none" strike="noStrike">
                          <a:solidFill>
                            <a:srgbClr val="000000"/>
                          </a:solidFill>
                          <a:effectLst/>
                          <a:latin typeface="+mj-lt"/>
                        </a:rPr>
                        <a:t>49</a:t>
                      </a:r>
                    </a:p>
                  </a:txBody>
                  <a:tcPr marL="9525" marR="9525" marT="9525" marB="0" anchor="ctr"/>
                </a:tc>
                <a:tc>
                  <a:txBody>
                    <a:bodyPr/>
                    <a:lstStyle/>
                    <a:p>
                      <a:pPr algn="r" fontAlgn="ctr"/>
                      <a:r>
                        <a:rPr lang="en-US" altLang="zh-TW" sz="1600" b="0" i="0" u="none" strike="noStrike">
                          <a:solidFill>
                            <a:srgbClr val="000000"/>
                          </a:solidFill>
                          <a:effectLst/>
                          <a:latin typeface="+mj-lt"/>
                        </a:rPr>
                        <a:t>86.0%</a:t>
                      </a:r>
                    </a:p>
                  </a:txBody>
                  <a:tcPr marL="9525" marR="9525" marT="9525" marB="0" anchor="ctr"/>
                </a:tc>
                <a:extLst>
                  <a:ext uri="{0D108BD9-81ED-4DB2-BD59-A6C34878D82A}">
                    <a16:rowId xmlns:a16="http://schemas.microsoft.com/office/drawing/2014/main" val="1456895785"/>
                  </a:ext>
                </a:extLst>
              </a:tr>
              <a:tr h="596770">
                <a:tc>
                  <a:txBody>
                    <a:bodyPr/>
                    <a:lstStyle/>
                    <a:p>
                      <a:pPr algn="ctr" fontAlgn="ctr"/>
                      <a:r>
                        <a:rPr lang="en-US" altLang="zh-TW" sz="1600" u="none" strike="noStrike" dirty="0">
                          <a:solidFill>
                            <a:schemeClr val="tx1"/>
                          </a:solidFill>
                          <a:effectLst/>
                          <a:latin typeface="+mj-lt"/>
                        </a:rPr>
                        <a:t>2</a:t>
                      </a:r>
                      <a:endParaRPr lang="en-US" altLang="zh-TW" sz="1600" b="0" i="0" u="none" strike="noStrike" dirty="0">
                        <a:solidFill>
                          <a:schemeClr val="tx1"/>
                        </a:solidFill>
                        <a:effectLst/>
                        <a:latin typeface="+mj-lt"/>
                      </a:endParaRPr>
                    </a:p>
                  </a:txBody>
                  <a:tcPr marL="9525" marR="9525" marT="9525" marB="0" anchor="ctr"/>
                </a:tc>
                <a:tc>
                  <a:txBody>
                    <a:bodyPr/>
                    <a:lstStyle/>
                    <a:p>
                      <a:pPr algn="l" fontAlgn="ctr"/>
                      <a:r>
                        <a:rPr lang="en-US" altLang="zh-TW" sz="1600" b="0" i="0" u="none" strike="noStrike">
                          <a:solidFill>
                            <a:srgbClr val="000000"/>
                          </a:solidFill>
                          <a:effectLst/>
                          <a:latin typeface="+mj-lt"/>
                        </a:rPr>
                        <a:t>4.02.03.04</a:t>
                      </a:r>
                    </a:p>
                  </a:txBody>
                  <a:tcPr marL="9525" marR="9525" marT="9525" marB="0" anchor="ctr"/>
                </a:tc>
                <a:tc>
                  <a:txBody>
                    <a:bodyPr/>
                    <a:lstStyle/>
                    <a:p>
                      <a:pPr algn="l" fontAlgn="ctr"/>
                      <a:r>
                        <a:rPr lang="zh-TW" altLang="en-US" sz="1600" b="0" i="0" u="none" strike="noStrike">
                          <a:solidFill>
                            <a:srgbClr val="000000"/>
                          </a:solidFill>
                          <a:effectLst/>
                          <a:latin typeface="+mj-lt"/>
                        </a:rPr>
                        <a:t>有無抽查施工作業及抽驗材料設備</a:t>
                      </a:r>
                    </a:p>
                  </a:txBody>
                  <a:tcPr marL="9525" marR="9525" marT="9525" marB="0" anchor="ctr"/>
                </a:tc>
                <a:tc>
                  <a:txBody>
                    <a:bodyPr/>
                    <a:lstStyle/>
                    <a:p>
                      <a:pPr algn="r" fontAlgn="ctr"/>
                      <a:r>
                        <a:rPr lang="en-US" altLang="zh-TW" sz="1600" b="0" i="0" u="none" strike="noStrike">
                          <a:solidFill>
                            <a:srgbClr val="000000"/>
                          </a:solidFill>
                          <a:effectLst/>
                          <a:latin typeface="+mj-lt"/>
                        </a:rPr>
                        <a:t>45</a:t>
                      </a:r>
                    </a:p>
                  </a:txBody>
                  <a:tcPr marL="9525" marR="9525" marT="9525" marB="0" anchor="ctr"/>
                </a:tc>
                <a:tc>
                  <a:txBody>
                    <a:bodyPr/>
                    <a:lstStyle/>
                    <a:p>
                      <a:pPr algn="r" fontAlgn="ctr"/>
                      <a:r>
                        <a:rPr lang="en-US" altLang="zh-TW" sz="1600" b="0" i="0" u="none" strike="noStrike">
                          <a:solidFill>
                            <a:srgbClr val="000000"/>
                          </a:solidFill>
                          <a:effectLst/>
                          <a:latin typeface="+mj-lt"/>
                        </a:rPr>
                        <a:t>78.9%</a:t>
                      </a:r>
                    </a:p>
                  </a:txBody>
                  <a:tcPr marL="9525" marR="9525" marT="9525" marB="0" anchor="ctr"/>
                </a:tc>
                <a:extLst>
                  <a:ext uri="{0D108BD9-81ED-4DB2-BD59-A6C34878D82A}">
                    <a16:rowId xmlns:a16="http://schemas.microsoft.com/office/drawing/2014/main" val="3728994280"/>
                  </a:ext>
                </a:extLst>
              </a:tr>
              <a:tr h="596770">
                <a:tc>
                  <a:txBody>
                    <a:bodyPr/>
                    <a:lstStyle/>
                    <a:p>
                      <a:pPr algn="ctr" fontAlgn="ctr"/>
                      <a:r>
                        <a:rPr lang="en-US" altLang="zh-TW" sz="1600" u="none" strike="noStrike" dirty="0">
                          <a:solidFill>
                            <a:schemeClr val="tx1"/>
                          </a:solidFill>
                          <a:effectLst/>
                          <a:latin typeface="+mj-lt"/>
                        </a:rPr>
                        <a:t>3</a:t>
                      </a:r>
                      <a:endParaRPr lang="en-US" altLang="zh-TW" sz="1600" b="0" i="0" u="none" strike="noStrike" dirty="0">
                        <a:solidFill>
                          <a:schemeClr val="tx1"/>
                        </a:solidFill>
                        <a:effectLst/>
                        <a:latin typeface="+mj-lt"/>
                      </a:endParaRPr>
                    </a:p>
                  </a:txBody>
                  <a:tcPr marL="9525" marR="9525" marT="9525" marB="0" anchor="ctr"/>
                </a:tc>
                <a:tc>
                  <a:txBody>
                    <a:bodyPr/>
                    <a:lstStyle/>
                    <a:p>
                      <a:pPr algn="l" fontAlgn="ctr"/>
                      <a:r>
                        <a:rPr lang="en-US" altLang="zh-TW" sz="1600" b="0" i="0" u="none" strike="noStrike">
                          <a:solidFill>
                            <a:srgbClr val="000000"/>
                          </a:solidFill>
                          <a:effectLst/>
                          <a:latin typeface="+mj-lt"/>
                        </a:rPr>
                        <a:t>4.01.06</a:t>
                      </a:r>
                    </a:p>
                  </a:txBody>
                  <a:tcPr marL="9525" marR="9525" marT="9525" marB="0" anchor="ctr"/>
                </a:tc>
                <a:tc>
                  <a:txBody>
                    <a:bodyPr/>
                    <a:lstStyle/>
                    <a:p>
                      <a:pPr algn="l" fontAlgn="ctr"/>
                      <a:r>
                        <a:rPr lang="zh-TW" altLang="en-US" sz="1600" b="0" i="0" u="none" strike="noStrike" dirty="0">
                          <a:solidFill>
                            <a:srgbClr val="000000"/>
                          </a:solidFill>
                          <a:effectLst/>
                          <a:latin typeface="+mj-lt"/>
                        </a:rPr>
                        <a:t>監造計畫</a:t>
                      </a:r>
                    </a:p>
                  </a:txBody>
                  <a:tcPr marL="9525" marR="9525" marT="9525" marB="0" anchor="ctr"/>
                </a:tc>
                <a:tc>
                  <a:txBody>
                    <a:bodyPr/>
                    <a:lstStyle/>
                    <a:p>
                      <a:pPr algn="r" fontAlgn="ctr"/>
                      <a:r>
                        <a:rPr lang="en-US" altLang="zh-TW" sz="1600" b="0" i="0" u="none" strike="noStrike">
                          <a:solidFill>
                            <a:srgbClr val="000000"/>
                          </a:solidFill>
                          <a:effectLst/>
                          <a:latin typeface="+mj-lt"/>
                        </a:rPr>
                        <a:t>27</a:t>
                      </a:r>
                    </a:p>
                  </a:txBody>
                  <a:tcPr marL="9525" marR="9525" marT="9525" marB="0" anchor="ctr"/>
                </a:tc>
                <a:tc>
                  <a:txBody>
                    <a:bodyPr/>
                    <a:lstStyle/>
                    <a:p>
                      <a:pPr algn="r" fontAlgn="ctr"/>
                      <a:r>
                        <a:rPr lang="en-US" altLang="zh-TW" sz="1600" b="0" i="0" u="none" strike="noStrike">
                          <a:solidFill>
                            <a:srgbClr val="000000"/>
                          </a:solidFill>
                          <a:effectLst/>
                          <a:latin typeface="+mj-lt"/>
                        </a:rPr>
                        <a:t>47.4%</a:t>
                      </a:r>
                    </a:p>
                  </a:txBody>
                  <a:tcPr marL="9525" marR="9525" marT="9525" marB="0" anchor="ctr"/>
                </a:tc>
                <a:extLst>
                  <a:ext uri="{0D108BD9-81ED-4DB2-BD59-A6C34878D82A}">
                    <a16:rowId xmlns:a16="http://schemas.microsoft.com/office/drawing/2014/main" val="2003988738"/>
                  </a:ext>
                </a:extLst>
              </a:tr>
              <a:tr h="596770">
                <a:tc>
                  <a:txBody>
                    <a:bodyPr/>
                    <a:lstStyle/>
                    <a:p>
                      <a:pPr algn="ctr" fontAlgn="ctr"/>
                      <a:r>
                        <a:rPr lang="en-US" altLang="zh-TW" sz="1600" u="none" strike="noStrike">
                          <a:solidFill>
                            <a:schemeClr val="tx1"/>
                          </a:solidFill>
                          <a:effectLst/>
                          <a:latin typeface="+mj-lt"/>
                        </a:rPr>
                        <a:t>4</a:t>
                      </a:r>
                      <a:endParaRPr lang="en-US" altLang="zh-TW" sz="1600" b="0" i="0" u="none" strike="noStrike">
                        <a:solidFill>
                          <a:schemeClr val="tx1"/>
                        </a:solidFill>
                        <a:effectLst/>
                        <a:latin typeface="+mj-lt"/>
                      </a:endParaRPr>
                    </a:p>
                  </a:txBody>
                  <a:tcPr marL="9525" marR="9525" marT="9525" marB="0" anchor="ctr"/>
                </a:tc>
                <a:tc>
                  <a:txBody>
                    <a:bodyPr/>
                    <a:lstStyle/>
                    <a:p>
                      <a:pPr algn="l" fontAlgn="ctr"/>
                      <a:r>
                        <a:rPr lang="en-US" altLang="zh-TW" sz="1600" b="0" i="0" u="none" strike="noStrike">
                          <a:solidFill>
                            <a:srgbClr val="000000"/>
                          </a:solidFill>
                          <a:effectLst/>
                          <a:latin typeface="+mj-lt"/>
                        </a:rPr>
                        <a:t>5.01.01</a:t>
                      </a:r>
                    </a:p>
                  </a:txBody>
                  <a:tcPr marL="9525" marR="9525" marT="9525" marB="0" anchor="ctr"/>
                </a:tc>
                <a:tc>
                  <a:txBody>
                    <a:bodyPr/>
                    <a:lstStyle/>
                    <a:p>
                      <a:pPr algn="l" fontAlgn="ctr"/>
                      <a:r>
                        <a:rPr lang="zh-TW" altLang="en-US" sz="1600" b="0" i="0" u="none" strike="noStrike">
                          <a:solidFill>
                            <a:srgbClr val="000000"/>
                          </a:solidFill>
                          <a:effectLst/>
                          <a:latin typeface="+mj-lt"/>
                        </a:rPr>
                        <a:t>混凝土澆置、搗實不合規範，有冷縫、蜂窩或孔洞產生</a:t>
                      </a:r>
                    </a:p>
                  </a:txBody>
                  <a:tcPr marL="9525" marR="9525" marT="9525" marB="0" anchor="ctr"/>
                </a:tc>
                <a:tc>
                  <a:txBody>
                    <a:bodyPr/>
                    <a:lstStyle/>
                    <a:p>
                      <a:pPr algn="r" fontAlgn="ctr"/>
                      <a:r>
                        <a:rPr lang="en-US" altLang="zh-TW" sz="1600" b="0" i="0" u="none" strike="noStrike">
                          <a:solidFill>
                            <a:srgbClr val="000000"/>
                          </a:solidFill>
                          <a:effectLst/>
                          <a:latin typeface="+mj-lt"/>
                        </a:rPr>
                        <a:t>27</a:t>
                      </a:r>
                    </a:p>
                  </a:txBody>
                  <a:tcPr marL="9525" marR="9525" marT="9525" marB="0" anchor="ctr"/>
                </a:tc>
                <a:tc>
                  <a:txBody>
                    <a:bodyPr/>
                    <a:lstStyle/>
                    <a:p>
                      <a:pPr algn="r" fontAlgn="ctr"/>
                      <a:r>
                        <a:rPr lang="en-US" altLang="zh-TW" sz="1600" b="0" i="0" u="none" strike="noStrike">
                          <a:solidFill>
                            <a:srgbClr val="000000"/>
                          </a:solidFill>
                          <a:effectLst/>
                          <a:latin typeface="+mj-lt"/>
                        </a:rPr>
                        <a:t>47.4%</a:t>
                      </a:r>
                    </a:p>
                  </a:txBody>
                  <a:tcPr marL="9525" marR="9525" marT="9525" marB="0" anchor="ctr"/>
                </a:tc>
                <a:extLst>
                  <a:ext uri="{0D108BD9-81ED-4DB2-BD59-A6C34878D82A}">
                    <a16:rowId xmlns:a16="http://schemas.microsoft.com/office/drawing/2014/main" val="338981197"/>
                  </a:ext>
                </a:extLst>
              </a:tr>
              <a:tr h="596770">
                <a:tc>
                  <a:txBody>
                    <a:bodyPr/>
                    <a:lstStyle/>
                    <a:p>
                      <a:pPr algn="ctr" fontAlgn="ctr"/>
                      <a:r>
                        <a:rPr lang="en-US" altLang="zh-TW" sz="1600" u="none" strike="noStrike" dirty="0">
                          <a:solidFill>
                            <a:schemeClr val="tx1"/>
                          </a:solidFill>
                          <a:effectLst/>
                          <a:latin typeface="+mj-lt"/>
                        </a:rPr>
                        <a:t>5</a:t>
                      </a:r>
                      <a:endParaRPr lang="en-US" altLang="zh-TW" sz="1600" b="0" i="0" u="none" strike="noStrike" dirty="0">
                        <a:solidFill>
                          <a:schemeClr val="tx1"/>
                        </a:solidFill>
                        <a:effectLst/>
                        <a:latin typeface="+mj-lt"/>
                      </a:endParaRPr>
                    </a:p>
                  </a:txBody>
                  <a:tcPr marL="9525" marR="9525" marT="9525" marB="0" anchor="ctr"/>
                </a:tc>
                <a:tc>
                  <a:txBody>
                    <a:bodyPr/>
                    <a:lstStyle/>
                    <a:p>
                      <a:pPr algn="l" fontAlgn="ctr"/>
                      <a:r>
                        <a:rPr lang="en-US" altLang="zh-TW" sz="1600" b="0" i="0" u="none" strike="noStrike">
                          <a:solidFill>
                            <a:srgbClr val="000000"/>
                          </a:solidFill>
                          <a:effectLst/>
                          <a:latin typeface="+mj-lt"/>
                        </a:rPr>
                        <a:t>5.10.99</a:t>
                      </a:r>
                    </a:p>
                  </a:txBody>
                  <a:tcPr marL="9525" marR="9525" marT="9525" marB="0" anchor="ctr"/>
                </a:tc>
                <a:tc>
                  <a:txBody>
                    <a:bodyPr/>
                    <a:lstStyle/>
                    <a:p>
                      <a:pPr algn="l" fontAlgn="ctr"/>
                      <a:r>
                        <a:rPr lang="zh-TW" altLang="en-US" sz="1600" b="0" i="0" u="none" strike="noStrike" dirty="0">
                          <a:solidFill>
                            <a:srgbClr val="000000"/>
                          </a:solidFill>
                          <a:effectLst/>
                          <a:latin typeface="+mj-lt"/>
                        </a:rPr>
                        <a:t>其他材料設備檢驗審查紀錄缺失：</a:t>
                      </a:r>
                    </a:p>
                  </a:txBody>
                  <a:tcPr marL="9525" marR="9525" marT="9525" marB="0" anchor="ctr"/>
                </a:tc>
                <a:tc>
                  <a:txBody>
                    <a:bodyPr/>
                    <a:lstStyle/>
                    <a:p>
                      <a:pPr algn="r" fontAlgn="ctr"/>
                      <a:r>
                        <a:rPr lang="en-US" altLang="zh-TW" sz="1600" b="0" i="0" u="none" strike="noStrike">
                          <a:solidFill>
                            <a:srgbClr val="000000"/>
                          </a:solidFill>
                          <a:effectLst/>
                          <a:latin typeface="+mj-lt"/>
                        </a:rPr>
                        <a:t>24</a:t>
                      </a:r>
                    </a:p>
                  </a:txBody>
                  <a:tcPr marL="9525" marR="9525" marT="9525" marB="0" anchor="ctr"/>
                </a:tc>
                <a:tc>
                  <a:txBody>
                    <a:bodyPr/>
                    <a:lstStyle/>
                    <a:p>
                      <a:pPr algn="r" fontAlgn="ctr"/>
                      <a:r>
                        <a:rPr lang="en-US" altLang="zh-TW" sz="1600" b="0" i="0" u="none" strike="noStrike" dirty="0">
                          <a:solidFill>
                            <a:srgbClr val="000000"/>
                          </a:solidFill>
                          <a:effectLst/>
                          <a:latin typeface="+mj-lt"/>
                        </a:rPr>
                        <a:t>42.1%</a:t>
                      </a:r>
                    </a:p>
                  </a:txBody>
                  <a:tcPr marL="9525" marR="9525" marT="9525" marB="0" anchor="ctr"/>
                </a:tc>
                <a:extLst>
                  <a:ext uri="{0D108BD9-81ED-4DB2-BD59-A6C34878D82A}">
                    <a16:rowId xmlns:a16="http://schemas.microsoft.com/office/drawing/2014/main" val="1861152750"/>
                  </a:ext>
                </a:extLst>
              </a:tr>
            </a:tbl>
          </a:graphicData>
        </a:graphic>
      </p:graphicFrame>
      <p:sp>
        <p:nvSpPr>
          <p:cNvPr id="6" name="矩形 5">
            <a:extLst>
              <a:ext uri="{FF2B5EF4-FFF2-40B4-BE49-F238E27FC236}">
                <a16:creationId xmlns:a16="http://schemas.microsoft.com/office/drawing/2014/main" id="{74899828-0DA0-3CFA-D114-B6F3B4A7A00E}"/>
              </a:ext>
            </a:extLst>
          </p:cNvPr>
          <p:cNvSpPr/>
          <p:nvPr/>
        </p:nvSpPr>
        <p:spPr>
          <a:xfrm>
            <a:off x="6096000" y="1524770"/>
            <a:ext cx="295465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A5C249">
                    <a:lumMod val="50000"/>
                  </a:srgbClr>
                </a:solidFill>
                <a:effectLst/>
                <a:uLnTx/>
                <a:uFillTx/>
                <a:latin typeface="Arial" panose="020B0604020202020204" pitchFamily="34" charset="0"/>
                <a:ea typeface="微軟正黑體" panose="020B0604030504040204" pitchFamily="34" charset="-120"/>
                <a:cs typeface="Arial" panose="020B0604020202020204" pitchFamily="34" charset="0"/>
              </a:rPr>
              <a:t>本署管理處</a:t>
            </a:r>
            <a:r>
              <a:rPr kumimoji="0" lang="zh-TW" altLang="en-US" sz="24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常見缺失</a:t>
            </a:r>
            <a:endParaRPr kumimoji="0" lang="zh-TW" altLang="en-US" sz="2400" b="0" i="0" u="none" strike="noStrike" kern="1200" cap="none" spc="0" normalizeH="0" baseline="0" noProof="0" dirty="0">
              <a:ln>
                <a:noFill/>
              </a:ln>
              <a:solidFill>
                <a:srgbClr val="FF0000"/>
              </a:solidFill>
              <a:effectLst/>
              <a:uLnTx/>
              <a:uFillTx/>
              <a:latin typeface="Arial" panose="020B0604020202020204"/>
              <a:ea typeface="微軟正黑體" panose="020B0604030504040204" pitchFamily="34" charset="-120"/>
              <a:cs typeface="+mn-cs"/>
            </a:endParaRPr>
          </a:p>
        </p:txBody>
      </p:sp>
      <p:sp>
        <p:nvSpPr>
          <p:cNvPr id="10" name="文字方塊 9">
            <a:extLst>
              <a:ext uri="{FF2B5EF4-FFF2-40B4-BE49-F238E27FC236}">
                <a16:creationId xmlns:a16="http://schemas.microsoft.com/office/drawing/2014/main" id="{273D28C8-7F36-CBEC-E3B3-C8C4A0B48319}"/>
              </a:ext>
            </a:extLst>
          </p:cNvPr>
          <p:cNvSpPr txBox="1"/>
          <p:nvPr/>
        </p:nvSpPr>
        <p:spPr>
          <a:xfrm>
            <a:off x="283390" y="651551"/>
            <a:ext cx="66580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工程督導</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統計研析</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111</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年度農水署工程督導前</a:t>
            </a:r>
            <a:r>
              <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20</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項缺失統計</a:t>
            </a:r>
          </a:p>
        </p:txBody>
      </p:sp>
      <p:graphicFrame>
        <p:nvGraphicFramePr>
          <p:cNvPr id="2" name="圖表 1">
            <a:extLst>
              <a:ext uri="{FF2B5EF4-FFF2-40B4-BE49-F238E27FC236}">
                <a16:creationId xmlns:a16="http://schemas.microsoft.com/office/drawing/2014/main" id="{80AB1892-8A10-E17D-6D66-343BC3C3DAD7}"/>
              </a:ext>
            </a:extLst>
          </p:cNvPr>
          <p:cNvGraphicFramePr>
            <a:graphicFrameLocks/>
          </p:cNvGraphicFramePr>
          <p:nvPr/>
        </p:nvGraphicFramePr>
        <p:xfrm>
          <a:off x="293356" y="1667214"/>
          <a:ext cx="5594162" cy="4600236"/>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a:extLst>
              <a:ext uri="{FF2B5EF4-FFF2-40B4-BE49-F238E27FC236}">
                <a16:creationId xmlns:a16="http://schemas.microsoft.com/office/drawing/2014/main" id="{A7477253-8ED2-183E-0241-8915F9886CA4}"/>
              </a:ext>
            </a:extLst>
          </p:cNvPr>
          <p:cNvSpPr/>
          <p:nvPr/>
        </p:nvSpPr>
        <p:spPr>
          <a:xfrm>
            <a:off x="6096000" y="2466975"/>
            <a:ext cx="5710648" cy="1200150"/>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7" name="文字方塊 6">
            <a:extLst>
              <a:ext uri="{FF2B5EF4-FFF2-40B4-BE49-F238E27FC236}">
                <a16:creationId xmlns:a16="http://schemas.microsoft.com/office/drawing/2014/main" id="{43463018-0B71-7B2C-6132-9F8861F6B076}"/>
              </a:ext>
            </a:extLst>
          </p:cNvPr>
          <p:cNvSpPr txBox="1"/>
          <p:nvPr/>
        </p:nvSpPr>
        <p:spPr>
          <a:xfrm>
            <a:off x="6096000" y="5486400"/>
            <a:ext cx="5710648"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與代會查核常見缺失相同</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與工程會施工查核小組統計</a:t>
            </a:r>
            <a:r>
              <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110</a:t>
            </a: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年度常見工程缺失態樣統計，前兩項缺失相同，應列為施工查核重點項目，本署已請各執行單位確實注意改善。</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4" name="矩形 3">
            <a:extLst>
              <a:ext uri="{FF2B5EF4-FFF2-40B4-BE49-F238E27FC236}">
                <a16:creationId xmlns:a16="http://schemas.microsoft.com/office/drawing/2014/main" id="{2FDCF220-7AD4-F844-7E38-E59375F26032}"/>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8" name="矩形 7">
            <a:extLst>
              <a:ext uri="{FF2B5EF4-FFF2-40B4-BE49-F238E27FC236}">
                <a16:creationId xmlns:a16="http://schemas.microsoft.com/office/drawing/2014/main" id="{526271E8-8C5F-4AF2-7BD8-AC035D4A86BC}"/>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9" name="圖片 8">
            <a:extLst>
              <a:ext uri="{FF2B5EF4-FFF2-40B4-BE49-F238E27FC236}">
                <a16:creationId xmlns:a16="http://schemas.microsoft.com/office/drawing/2014/main" id="{4041B9D0-77CA-D6A9-1BAE-E43BA680CBC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Tree>
    <p:extLst>
      <p:ext uri="{BB962C8B-B14F-4D97-AF65-F5344CB8AC3E}">
        <p14:creationId xmlns:p14="http://schemas.microsoft.com/office/powerpoint/2010/main" val="4043211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字方塊 15"/>
          <p:cNvSpPr txBox="1"/>
          <p:nvPr/>
        </p:nvSpPr>
        <p:spPr>
          <a:xfrm>
            <a:off x="819099" y="781829"/>
            <a:ext cx="66580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工程督導</a:t>
            </a:r>
            <a:r>
              <a:rPr kumimoji="0" lang="zh-TW" altLang="en-US"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rPr>
              <a:t>統計研析</a:t>
            </a:r>
            <a:endParaRPr kumimoji="0" lang="en-US" altLang="zh-TW" sz="3200" b="1" i="0" u="none" strike="noStrike" kern="1200" cap="none" spc="0" normalizeH="0" baseline="0" noProof="0" dirty="0">
              <a:ln>
                <a:noFill/>
              </a:ln>
              <a:solidFill>
                <a:srgbClr val="7CCA62">
                  <a:lumMod val="75000"/>
                </a:srgbClr>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4" name="矩形 3"/>
          <p:cNvSpPr/>
          <p:nvPr/>
        </p:nvSpPr>
        <p:spPr>
          <a:xfrm>
            <a:off x="4148111" y="812606"/>
            <a:ext cx="233910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缺失改善建議</a:t>
            </a:r>
            <a:endPar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14" name="矩形 13"/>
          <p:cNvSpPr/>
          <p:nvPr/>
        </p:nvSpPr>
        <p:spPr>
          <a:xfrm>
            <a:off x="709193" y="2017907"/>
            <a:ext cx="7208654" cy="4154984"/>
          </a:xfrm>
          <a:prstGeom prst="rect">
            <a:avLst/>
          </a:prstGeom>
        </p:spPr>
        <p:txBody>
          <a:bodyPr wrap="square">
            <a:spAutoFit/>
          </a:bodyPr>
          <a:lstStyle/>
          <a:p>
            <a:pPr marL="342900" marR="0" lvl="0" indent="-342900" algn="just" defTabSz="914400" rtl="0" eaLnBrk="1" fontAlgn="auto" latinLnBrk="0" hangingPunct="0">
              <a:lnSpc>
                <a:spcPct val="100000"/>
              </a:lnSpc>
              <a:spcBef>
                <a:spcPts val="0"/>
              </a:spcBef>
              <a:spcAft>
                <a:spcPts val="0"/>
              </a:spcAft>
              <a:buClrTx/>
              <a:buSzTx/>
              <a:buFont typeface="Wingdings" panose="05000000000000000000" pitchFamily="2" charset="2"/>
              <a:buChar char="n"/>
              <a:tabLst/>
              <a:defRPr/>
            </a:pP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常見</a:t>
            </a:r>
            <a:r>
              <a:rPr kumimoji="0" lang="zh-TW"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缺失</a:t>
            </a:r>
            <a:r>
              <a:rPr kumimoji="0" lang="en-US" altLang="zh-TW"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4.03.04</a:t>
            </a:r>
            <a:r>
              <a:rPr kumimoji="0" lang="zh-TW" altLang="en-US" sz="28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改善建議</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品管自主檢查表未落實執行</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endParaRPr kumimoji="0" lang="zh-TW" altLang="en-US" sz="2800" b="0"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800100" marR="0" lvl="1" indent="-342900" algn="just" defTabSz="914400" rtl="0" eaLnBrk="1" fontAlgn="auto" latinLnBrk="0" hangingPunct="0">
              <a:lnSpc>
                <a:spcPct val="100000"/>
              </a:lnSpc>
              <a:spcBef>
                <a:spcPts val="0"/>
              </a:spcBef>
              <a:spcAft>
                <a:spcPts val="0"/>
              </a:spcAft>
              <a:buClrTx/>
              <a:buSzTx/>
              <a:buFont typeface="+mj-lt"/>
              <a:buAutoNum type="arabicPeriod"/>
              <a:tabLst/>
              <a:defRPr/>
            </a:pP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主辦機關</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及</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監造單位</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應加強審核監造計畫之相關抽驗表及品質計畫之</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自主檢查表</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單，並適時辦理督導或稽核作業，以落實執行其內容。</a:t>
            </a:r>
          </a:p>
          <a:p>
            <a:pPr marL="800100" marR="0" lvl="1" indent="-342900" algn="just" defTabSz="914400" rtl="0" eaLnBrk="1" fontAlgn="auto" latinLnBrk="0" hangingPunct="0">
              <a:lnSpc>
                <a:spcPct val="100000"/>
              </a:lnSpc>
              <a:spcBef>
                <a:spcPts val="0"/>
              </a:spcBef>
              <a:spcAft>
                <a:spcPts val="0"/>
              </a:spcAft>
              <a:buClrTx/>
              <a:buSzTx/>
              <a:buFont typeface="+mj-lt"/>
              <a:buAutoNum type="arabicPeriod"/>
              <a:tabLst/>
              <a:defRPr/>
            </a:pP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加強要求廠商落實檢驗停留點之施工自主檢查，且監造單位應於檢驗停留點進行施工抽查前，針對施工廠商</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自主檢查</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落實度予以</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審核</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p>
          <a:p>
            <a:pPr marL="800100" marR="0" lvl="1" indent="-342900" algn="just" defTabSz="914400" rtl="0" eaLnBrk="1" fontAlgn="auto" latinLnBrk="0" hangingPunct="0">
              <a:lnSpc>
                <a:spcPct val="100000"/>
              </a:lnSpc>
              <a:spcBef>
                <a:spcPts val="0"/>
              </a:spcBef>
              <a:spcAft>
                <a:spcPts val="0"/>
              </a:spcAft>
              <a:buClrTx/>
              <a:buSzTx/>
              <a:buFont typeface="+mj-lt"/>
              <a:buAutoNum type="arabicPeriod"/>
              <a:tabLst/>
              <a:defRPr/>
            </a:pP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品管人員於施工前</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應召開品管執行說明會</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，加強說明</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「自主檢查表</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」需</a:t>
            </a:r>
            <a:r>
              <a:rPr kumimoji="0" lang="zh-TW" altLang="zh-TW" sz="1800" b="1"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量化紀錄</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檢查結果，並以書面會議紀錄之。</a:t>
            </a:r>
          </a:p>
          <a:p>
            <a:pPr marL="800100" marR="0" lvl="1" indent="-342900" algn="just" defTabSz="914400" rtl="0" eaLnBrk="1" fontAlgn="auto" latinLnBrk="0" hangingPunct="0">
              <a:lnSpc>
                <a:spcPct val="100000"/>
              </a:lnSpc>
              <a:spcBef>
                <a:spcPts val="0"/>
              </a:spcBef>
              <a:spcAft>
                <a:spcPts val="0"/>
              </a:spcAft>
              <a:buClrTx/>
              <a:buSzTx/>
              <a:buFont typeface="+mj-lt"/>
              <a:buAutoNum type="arabicPeriod"/>
              <a:tabLst/>
              <a:defRPr/>
            </a:pP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監造單位確實要求品管人員依據工作重點，辦理自主檢查表稽核作業</a:t>
            </a:r>
            <a:r>
              <a:rPr kumimoji="0" lang="en-US"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稽核自主檢查表檢查項目、檢查結果是否詳實記錄</a:t>
            </a:r>
            <a:r>
              <a:rPr kumimoji="0" lang="en-US"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p>
          <a:p>
            <a:pPr marL="800100" marR="0" lvl="1" indent="-342900" algn="just" defTabSz="914400" rtl="0" eaLnBrk="1" fontAlgn="auto" latinLnBrk="0" hangingPunct="0">
              <a:lnSpc>
                <a:spcPct val="100000"/>
              </a:lnSpc>
              <a:spcBef>
                <a:spcPts val="0"/>
              </a:spcBef>
              <a:spcAft>
                <a:spcPts val="0"/>
              </a:spcAft>
              <a:buClrTx/>
              <a:buSzTx/>
              <a:buFont typeface="+mj-lt"/>
              <a:buAutoNum type="arabicPeriod"/>
              <a:tabLst/>
              <a:defRPr/>
            </a:pP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確實要求</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廠商品管人員</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於施工時在工地</a:t>
            </a:r>
            <a:r>
              <a:rPr kumimoji="0" lang="zh-TW" altLang="zh-TW" sz="1800" b="0" i="0" u="none" strike="noStrike" kern="1200" cap="none" spc="0" normalizeH="0" baseline="0" noProof="0" dirty="0">
                <a:ln>
                  <a:noFill/>
                </a:ln>
                <a:solidFill>
                  <a:srgbClr val="C00000"/>
                </a:solidFill>
                <a:effectLst/>
                <a:uLnTx/>
                <a:uFillTx/>
                <a:latin typeface="Arial" panose="020B0604020202020204" pitchFamily="34" charset="0"/>
                <a:ea typeface="微軟正黑體" panose="020B0604030504040204" pitchFamily="34" charset="-120"/>
                <a:cs typeface="Arial" panose="020B0604020202020204" pitchFamily="34" charset="0"/>
              </a:rPr>
              <a:t>執行品管工作</a:t>
            </a:r>
            <a:r>
              <a:rPr kumimoji="0" lang="zh-TW" altLang="zh-TW" sz="1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，避免「人頭品管人員」存在。</a:t>
            </a:r>
          </a:p>
        </p:txBody>
      </p:sp>
      <p:grpSp>
        <p:nvGrpSpPr>
          <p:cNvPr id="15" name="群組 14"/>
          <p:cNvGrpSpPr/>
          <p:nvPr/>
        </p:nvGrpSpPr>
        <p:grpSpPr>
          <a:xfrm>
            <a:off x="819099" y="1366603"/>
            <a:ext cx="6754081" cy="470560"/>
            <a:chOff x="8649499" y="4581128"/>
            <a:chExt cx="2945987" cy="296862"/>
          </a:xfrm>
        </p:grpSpPr>
        <p:sp>
          <p:nvSpPr>
            <p:cNvPr id="18" name="平行四边形 21"/>
            <p:cNvSpPr/>
            <p:nvPr/>
          </p:nvSpPr>
          <p:spPr>
            <a:xfrm>
              <a:off x="8649499" y="4581128"/>
              <a:ext cx="826116" cy="296862"/>
            </a:xfrm>
            <a:prstGeom prst="parallelogram">
              <a:avLst>
                <a:gd name="adj" fmla="val 37346"/>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落實自主檢查</a:t>
              </a:r>
              <a:endParaRPr kumimoji="0" lang="zh-CN"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19" name="平行四边形 26"/>
            <p:cNvSpPr/>
            <p:nvPr/>
          </p:nvSpPr>
          <p:spPr>
            <a:xfrm>
              <a:off x="9480376" y="4581128"/>
              <a:ext cx="1117632" cy="296862"/>
            </a:xfrm>
            <a:prstGeom prst="parallelogram">
              <a:avLst>
                <a:gd name="adj" fmla="val 37346"/>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加強召開品管說明會</a:t>
              </a:r>
              <a:endParaRPr kumimoji="0" lang="zh-CN"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sp>
          <p:nvSpPr>
            <p:cNvPr id="24" name="平行四边形 27"/>
            <p:cNvSpPr/>
            <p:nvPr/>
          </p:nvSpPr>
          <p:spPr>
            <a:xfrm>
              <a:off x="10598008" y="4581128"/>
              <a:ext cx="997478" cy="296862"/>
            </a:xfrm>
            <a:prstGeom prst="parallelogram">
              <a:avLst>
                <a:gd name="adj" fmla="val 3734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避免人頭品管人員</a:t>
              </a:r>
              <a:endParaRPr kumimoji="0" lang="en-US" altLang="zh-TW"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sp>
        <p:nvSpPr>
          <p:cNvPr id="27" name="矩形 26"/>
          <p:cNvSpPr/>
          <p:nvPr/>
        </p:nvSpPr>
        <p:spPr>
          <a:xfrm>
            <a:off x="8262514" y="966493"/>
            <a:ext cx="3494057" cy="400110"/>
          </a:xfrm>
          <a:prstGeom prst="rect">
            <a:avLst/>
          </a:prstGeom>
          <a:solidFill>
            <a:schemeClr val="tx1">
              <a:alpha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品管自主檢查表</a:t>
            </a:r>
          </a:p>
        </p:txBody>
      </p:sp>
      <p:sp>
        <p:nvSpPr>
          <p:cNvPr id="2" name="投影片編號版面配置區 1">
            <a:extLst>
              <a:ext uri="{FF2B5EF4-FFF2-40B4-BE49-F238E27FC236}">
                <a16:creationId xmlns:a16="http://schemas.microsoft.com/office/drawing/2014/main" id="{82B36376-062B-81CC-DD12-6EB31315B8CA}"/>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3" name="矩形 2">
            <a:extLst>
              <a:ext uri="{FF2B5EF4-FFF2-40B4-BE49-F238E27FC236}">
                <a16:creationId xmlns:a16="http://schemas.microsoft.com/office/drawing/2014/main" id="{7E55FDDD-9CF1-4A96-ACBA-8BFCAB3065B8}"/>
              </a:ext>
            </a:extLst>
          </p:cNvPr>
          <p:cNvSpPr/>
          <p:nvPr/>
        </p:nvSpPr>
        <p:spPr>
          <a:xfrm>
            <a:off x="560907" y="109537"/>
            <a:ext cx="223651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年度督導執行情形</a:t>
            </a:r>
          </a:p>
        </p:txBody>
      </p:sp>
      <p:sp>
        <p:nvSpPr>
          <p:cNvPr id="5" name="矩形 4">
            <a:extLst>
              <a:ext uri="{FF2B5EF4-FFF2-40B4-BE49-F238E27FC236}">
                <a16:creationId xmlns:a16="http://schemas.microsoft.com/office/drawing/2014/main" id="{1BAA1575-9D17-06DD-3715-0A419435E937}"/>
              </a:ext>
            </a:extLst>
          </p:cNvPr>
          <p:cNvSpPr/>
          <p:nvPr/>
        </p:nvSpPr>
        <p:spPr>
          <a:xfrm>
            <a:off x="2797418" y="109537"/>
            <a:ext cx="9394582"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6" name="圖片 5">
            <a:extLst>
              <a:ext uri="{FF2B5EF4-FFF2-40B4-BE49-F238E27FC236}">
                <a16:creationId xmlns:a16="http://schemas.microsoft.com/office/drawing/2014/main" id="{94B51C65-B8A6-8B40-AE4E-993C8CD64B9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pic>
        <p:nvPicPr>
          <p:cNvPr id="11" name="圖片 10">
            <a:extLst>
              <a:ext uri="{FF2B5EF4-FFF2-40B4-BE49-F238E27FC236}">
                <a16:creationId xmlns:a16="http://schemas.microsoft.com/office/drawing/2014/main" id="{E8E25A86-10F6-87AF-C76E-07B4D6435716}"/>
              </a:ext>
            </a:extLst>
          </p:cNvPr>
          <p:cNvPicPr>
            <a:picLocks noChangeAspect="1"/>
          </p:cNvPicPr>
          <p:nvPr/>
        </p:nvPicPr>
        <p:blipFill>
          <a:blip r:embed="rId4"/>
          <a:stretch>
            <a:fillRect/>
          </a:stretch>
        </p:blipFill>
        <p:spPr>
          <a:xfrm>
            <a:off x="8262514" y="1351363"/>
            <a:ext cx="3515216" cy="4772691"/>
          </a:xfrm>
          <a:prstGeom prst="rect">
            <a:avLst/>
          </a:prstGeom>
        </p:spPr>
      </p:pic>
    </p:spTree>
    <p:extLst>
      <p:ext uri="{BB962C8B-B14F-4D97-AF65-F5344CB8AC3E}">
        <p14:creationId xmlns:p14="http://schemas.microsoft.com/office/powerpoint/2010/main" val="4052884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3"/>
          <a:stretch>
            <a:fillRect/>
          </a:stretch>
        </p:blipFill>
        <p:spPr>
          <a:xfrm>
            <a:off x="639592" y="3878204"/>
            <a:ext cx="6669602" cy="2530059"/>
          </a:xfrm>
          <a:prstGeom prst="rect">
            <a:avLst/>
          </a:prstGeom>
        </p:spPr>
      </p:pic>
      <p:pic>
        <p:nvPicPr>
          <p:cNvPr id="3" name="圖片 2"/>
          <p:cNvPicPr>
            <a:picLocks noChangeAspect="1"/>
          </p:cNvPicPr>
          <p:nvPr/>
        </p:nvPicPr>
        <p:blipFill>
          <a:blip r:embed="rId4"/>
          <a:stretch>
            <a:fillRect/>
          </a:stretch>
        </p:blipFill>
        <p:spPr>
          <a:xfrm>
            <a:off x="639592" y="1279469"/>
            <a:ext cx="6669602" cy="2536156"/>
          </a:xfrm>
          <a:prstGeom prst="rect">
            <a:avLst/>
          </a:prstGeom>
        </p:spPr>
      </p:pic>
      <p:sp>
        <p:nvSpPr>
          <p:cNvPr id="16" name="文字方塊 15"/>
          <p:cNvSpPr txBox="1"/>
          <p:nvPr/>
        </p:nvSpPr>
        <p:spPr>
          <a:xfrm>
            <a:off x="551384" y="620688"/>
            <a:ext cx="6658025" cy="584775"/>
          </a:xfrm>
          <a:prstGeom prst="rect">
            <a:avLst/>
          </a:prstGeom>
          <a:noFill/>
        </p:spPr>
        <p:txBody>
          <a:bodyPr wrap="square" rtlCol="0">
            <a:spAutoFit/>
          </a:bodyPr>
          <a:lstStyle/>
          <a:p>
            <a:r>
              <a:rPr lang="zh-TW" altLang="en-US" sz="3200" b="1" dirty="0">
                <a:solidFill>
                  <a:srgbClr val="FF0000"/>
                </a:solidFill>
                <a:latin typeface="Arial" panose="020B0604020202020204" pitchFamily="34" charset="0"/>
                <a:ea typeface="微軟正黑體" panose="020B0604030504040204" pitchFamily="34" charset="-120"/>
                <a:cs typeface="Arial" panose="020B0604020202020204" pitchFamily="34" charset="0"/>
              </a:rPr>
              <a:t>統計研析</a:t>
            </a:r>
            <a:endParaRPr lang="en-US" altLang="zh-TW" sz="3200" b="1"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1594377103"/>
              </p:ext>
            </p:extLst>
          </p:nvPr>
        </p:nvGraphicFramePr>
        <p:xfrm>
          <a:off x="7371667" y="1232887"/>
          <a:ext cx="4480193" cy="2291288"/>
        </p:xfrm>
        <a:graphic>
          <a:graphicData uri="http://schemas.openxmlformats.org/drawingml/2006/table">
            <a:tbl>
              <a:tblPr firstRow="1" bandRow="1">
                <a:tableStyleId>{93296810-A885-4BE3-A3E7-6D5BEEA58F35}</a:tableStyleId>
              </a:tblPr>
              <a:tblGrid>
                <a:gridCol w="432000">
                  <a:extLst>
                    <a:ext uri="{9D8B030D-6E8A-4147-A177-3AD203B41FA5}">
                      <a16:colId xmlns:a16="http://schemas.microsoft.com/office/drawing/2014/main" val="3961725213"/>
                    </a:ext>
                  </a:extLst>
                </a:gridCol>
                <a:gridCol w="972000">
                  <a:extLst>
                    <a:ext uri="{9D8B030D-6E8A-4147-A177-3AD203B41FA5}">
                      <a16:colId xmlns:a16="http://schemas.microsoft.com/office/drawing/2014/main" val="3230434988"/>
                    </a:ext>
                  </a:extLst>
                </a:gridCol>
                <a:gridCol w="2196000">
                  <a:extLst>
                    <a:ext uri="{9D8B030D-6E8A-4147-A177-3AD203B41FA5}">
                      <a16:colId xmlns:a16="http://schemas.microsoft.com/office/drawing/2014/main" val="2813106919"/>
                    </a:ext>
                  </a:extLst>
                </a:gridCol>
                <a:gridCol w="880193">
                  <a:extLst>
                    <a:ext uri="{9D8B030D-6E8A-4147-A177-3AD203B41FA5}">
                      <a16:colId xmlns:a16="http://schemas.microsoft.com/office/drawing/2014/main" val="3393502320"/>
                    </a:ext>
                  </a:extLst>
                </a:gridCol>
              </a:tblGrid>
              <a:tr h="262463">
                <a:tc>
                  <a:txBody>
                    <a:bodyPr/>
                    <a:lstStyle/>
                    <a:p>
                      <a:pPr algn="ctr" fontAlgn="ctr"/>
                      <a:r>
                        <a:rPr lang="zh-TW" altLang="en-US" sz="1400" u="none" strike="noStrike" dirty="0">
                          <a:effectLst/>
                          <a:latin typeface="Calibri" panose="020F0502020204030204" pitchFamily="34" charset="0"/>
                          <a:cs typeface="Calibri" panose="020F0502020204030204" pitchFamily="34" charset="0"/>
                        </a:rPr>
                        <a:t>排名</a:t>
                      </a:r>
                      <a:endParaRPr lang="en-US" altLang="zh-TW" sz="11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cs typeface="Calibri" panose="020F0502020204030204" pitchFamily="34" charset="0"/>
                        </a:rPr>
                        <a:t>缺失代碼</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cs typeface="Calibri" panose="020F0502020204030204" pitchFamily="34" charset="0"/>
                        </a:rPr>
                        <a:t>缺失內容</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cs typeface="Calibri" panose="020F0502020204030204" pitchFamily="34" charset="0"/>
                        </a:rPr>
                        <a:t>缺失比例</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2801005288"/>
                  </a:ext>
                </a:extLst>
              </a:tr>
              <a:tr h="209550">
                <a:tc>
                  <a:txBody>
                    <a:bodyPr/>
                    <a:lstStyle/>
                    <a:p>
                      <a:pPr algn="ctr" fontAlgn="ctr"/>
                      <a:r>
                        <a:rPr lang="en-US" altLang="zh-TW" sz="1400" u="none" strike="noStrike" dirty="0">
                          <a:effectLst/>
                          <a:latin typeface="Calibri" panose="020F0502020204030204" pitchFamily="34" charset="0"/>
                          <a:cs typeface="Calibri" panose="020F0502020204030204" pitchFamily="34" charset="0"/>
                        </a:rPr>
                        <a:t>1</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u="none" strike="noStrike" dirty="0">
                          <a:effectLst/>
                          <a:latin typeface="Calibri" panose="020F0502020204030204" pitchFamily="34" charset="0"/>
                          <a:cs typeface="Calibri" panose="020F0502020204030204" pitchFamily="34" charset="0"/>
                        </a:rPr>
                        <a:t>4.03.04</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zh-TW" altLang="en-US" sz="1400" u="none" strike="noStrike" dirty="0">
                          <a:effectLst/>
                          <a:latin typeface="Calibri" panose="020F0502020204030204" pitchFamily="34" charset="0"/>
                          <a:cs typeface="Calibri" panose="020F0502020204030204" pitchFamily="34" charset="0"/>
                        </a:rPr>
                        <a:t>品管自主檢查表未落實執行</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u="none" strike="noStrike" dirty="0">
                          <a:effectLst/>
                          <a:latin typeface="Calibri" panose="020F0502020204030204" pitchFamily="34" charset="0"/>
                          <a:cs typeface="Calibri" panose="020F0502020204030204" pitchFamily="34" charset="0"/>
                        </a:rPr>
                        <a:t>5.86%</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1261106335"/>
                  </a:ext>
                </a:extLst>
              </a:tr>
              <a:tr h="209550">
                <a:tc>
                  <a:txBody>
                    <a:bodyPr/>
                    <a:lstStyle/>
                    <a:p>
                      <a:pPr algn="ctr" fontAlgn="ctr"/>
                      <a:r>
                        <a:rPr lang="en-US" altLang="zh-TW" sz="1400" u="none" strike="noStrike" dirty="0">
                          <a:effectLst/>
                          <a:latin typeface="Calibri" panose="020F0502020204030204" pitchFamily="34" charset="0"/>
                          <a:cs typeface="Calibri" panose="020F0502020204030204" pitchFamily="34" charset="0"/>
                        </a:rPr>
                        <a:t>2</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u="none" strike="noStrike" dirty="0">
                          <a:effectLst/>
                          <a:latin typeface="Calibri" panose="020F0502020204030204" pitchFamily="34" charset="0"/>
                          <a:cs typeface="Calibri" panose="020F0502020204030204" pitchFamily="34" charset="0"/>
                        </a:rPr>
                        <a:t>4.02.03.04</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TW" altLang="en-US" sz="1400" u="none" strike="noStrike" dirty="0">
                          <a:effectLst/>
                          <a:latin typeface="Calibri" panose="020F0502020204030204" pitchFamily="34" charset="0"/>
                          <a:cs typeface="Calibri" panose="020F0502020204030204" pitchFamily="34" charset="0"/>
                        </a:rPr>
                        <a:t>無落實執行抽查施工作業及抽驗材料設備，並填具抽查</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驗</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紀錄表等</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u="none" strike="noStrike" dirty="0">
                          <a:effectLst/>
                          <a:latin typeface="Calibri" panose="020F0502020204030204" pitchFamily="34" charset="0"/>
                          <a:cs typeface="Calibri" panose="020F0502020204030204" pitchFamily="34" charset="0"/>
                        </a:rPr>
                        <a:t>4.62%</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1006366403"/>
                  </a:ext>
                </a:extLst>
              </a:tr>
              <a:tr h="209550">
                <a:tc>
                  <a:txBody>
                    <a:bodyPr/>
                    <a:lstStyle/>
                    <a:p>
                      <a:pPr algn="ctr" fontAlgn="ctr"/>
                      <a:r>
                        <a:rPr lang="en-US" altLang="zh-TW" sz="1400" u="none" strike="noStrike" dirty="0">
                          <a:effectLst/>
                          <a:latin typeface="Calibri" panose="020F0502020204030204" pitchFamily="34" charset="0"/>
                          <a:cs typeface="Calibri" panose="020F0502020204030204" pitchFamily="34" charset="0"/>
                        </a:rPr>
                        <a:t>3</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u="none" strike="noStrike">
                          <a:effectLst/>
                          <a:latin typeface="Calibri" panose="020F0502020204030204" pitchFamily="34" charset="0"/>
                          <a:cs typeface="Calibri" panose="020F0502020204030204" pitchFamily="34" charset="0"/>
                        </a:rPr>
                        <a:t>5.01.01</a:t>
                      </a:r>
                      <a:endParaRPr lang="en-US" altLang="zh-TW" sz="1600" b="0" i="0" u="none" strike="noStrike">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zh-TW" altLang="en-US" sz="1400" u="none" strike="noStrike" dirty="0">
                          <a:effectLst/>
                          <a:latin typeface="Calibri" panose="020F0502020204030204" pitchFamily="34" charset="0"/>
                          <a:cs typeface="Calibri" panose="020F0502020204030204" pitchFamily="34" charset="0"/>
                        </a:rPr>
                        <a:t>混凝土澆置、搗實不合規範，有冷縫、蜂窩或孔洞產生</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u="none" strike="noStrike" dirty="0">
                          <a:effectLst/>
                          <a:latin typeface="Calibri" panose="020F0502020204030204" pitchFamily="34" charset="0"/>
                          <a:cs typeface="Calibri" panose="020F0502020204030204" pitchFamily="34" charset="0"/>
                        </a:rPr>
                        <a:t>4.26%</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413512314"/>
                  </a:ext>
                </a:extLst>
              </a:tr>
              <a:tr h="209550">
                <a:tc>
                  <a:txBody>
                    <a:bodyPr/>
                    <a:lstStyle/>
                    <a:p>
                      <a:pPr algn="ctr" fontAlgn="ctr"/>
                      <a:r>
                        <a:rPr lang="en-US" altLang="zh-TW" sz="1400" u="none" strike="noStrike" dirty="0">
                          <a:effectLst/>
                          <a:latin typeface="Calibri" panose="020F0502020204030204" pitchFamily="34" charset="0"/>
                          <a:cs typeface="Calibri" panose="020F0502020204030204" pitchFamily="34" charset="0"/>
                        </a:rPr>
                        <a:t>4</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u="none" strike="noStrike">
                          <a:effectLst/>
                          <a:latin typeface="Calibri" panose="020F0502020204030204" pitchFamily="34" charset="0"/>
                          <a:cs typeface="Calibri" panose="020F0502020204030204" pitchFamily="34" charset="0"/>
                        </a:rPr>
                        <a:t>4.03.03</a:t>
                      </a:r>
                      <a:endParaRPr lang="en-US" altLang="zh-TW" sz="1600" b="0" i="0" u="none" strike="noStrike">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zh-TW" altLang="en-US" sz="1400" u="none" strike="noStrike" dirty="0">
                          <a:effectLst/>
                          <a:latin typeface="Calibri" panose="020F0502020204030204" pitchFamily="34" charset="0"/>
                          <a:cs typeface="Calibri" panose="020F0502020204030204" pitchFamily="34" charset="0"/>
                        </a:rPr>
                        <a:t>施工日誌未落實執行</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u="none" strike="noStrike" dirty="0">
                          <a:effectLst/>
                          <a:latin typeface="Calibri" panose="020F0502020204030204" pitchFamily="34" charset="0"/>
                          <a:cs typeface="Calibri" panose="020F0502020204030204" pitchFamily="34" charset="0"/>
                        </a:rPr>
                        <a:t>3.73%</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2026414911"/>
                  </a:ext>
                </a:extLst>
              </a:tr>
              <a:tr h="209550">
                <a:tc>
                  <a:txBody>
                    <a:bodyPr/>
                    <a:lstStyle/>
                    <a:p>
                      <a:pPr algn="ctr" fontAlgn="ctr"/>
                      <a:r>
                        <a:rPr lang="en-US" altLang="zh-TW" sz="1400" u="none" strike="noStrike" dirty="0">
                          <a:effectLst/>
                          <a:latin typeface="Calibri" panose="020F0502020204030204" pitchFamily="34" charset="0"/>
                          <a:cs typeface="Calibri" panose="020F0502020204030204" pitchFamily="34" charset="0"/>
                        </a:rPr>
                        <a:t>5</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u="none" strike="noStrike">
                          <a:effectLst/>
                          <a:latin typeface="Calibri" panose="020F0502020204030204" pitchFamily="34" charset="0"/>
                          <a:cs typeface="Calibri" panose="020F0502020204030204" pitchFamily="34" charset="0"/>
                        </a:rPr>
                        <a:t>4.02.01.05</a:t>
                      </a:r>
                      <a:endParaRPr lang="en-US" altLang="zh-TW" sz="1600" b="0" i="0" u="none" strike="noStrike">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zh-TW" altLang="en-US" sz="1400" u="none" strike="noStrike" dirty="0">
                          <a:effectLst/>
                          <a:latin typeface="Calibri" panose="020F0502020204030204" pitchFamily="34" charset="0"/>
                          <a:cs typeface="Calibri" panose="020F0502020204030204" pitchFamily="34" charset="0"/>
                        </a:rPr>
                        <a:t>未訂定各材料</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設備及施工之品質管理標準</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u="none" strike="noStrike" dirty="0">
                          <a:effectLst/>
                          <a:latin typeface="Calibri" panose="020F0502020204030204" pitchFamily="34" charset="0"/>
                          <a:cs typeface="Calibri" panose="020F0502020204030204" pitchFamily="34" charset="0"/>
                        </a:rPr>
                        <a:t>3.55%</a:t>
                      </a:r>
                      <a:endPar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1640208777"/>
                  </a:ext>
                </a:extLst>
              </a:tr>
            </a:tbl>
          </a:graphicData>
        </a:graphic>
      </p:graphicFrame>
      <p:sp>
        <p:nvSpPr>
          <p:cNvPr id="4" name="矩形 3"/>
          <p:cNvSpPr/>
          <p:nvPr/>
        </p:nvSpPr>
        <p:spPr>
          <a:xfrm>
            <a:off x="2238062" y="651465"/>
            <a:ext cx="2739853" cy="523220"/>
          </a:xfrm>
          <a:prstGeom prst="rect">
            <a:avLst/>
          </a:prstGeom>
        </p:spPr>
        <p:txBody>
          <a:bodyPr wrap="none">
            <a:spAutoFit/>
          </a:bodyPr>
          <a:lstStyle/>
          <a:p>
            <a:r>
              <a:rPr lang="zh-TW" altLang="en-US" sz="2800" b="1" dirty="0">
                <a:latin typeface="Arial" panose="020B0604020202020204" pitchFamily="34" charset="0"/>
                <a:ea typeface="微軟正黑體" panose="020B0604030504040204" pitchFamily="34" charset="-120"/>
                <a:cs typeface="Arial" panose="020B0604020202020204" pitchFamily="34" charset="0"/>
              </a:rPr>
              <a:t>前</a:t>
            </a:r>
            <a:r>
              <a:rPr lang="en-US" altLang="zh-TW" sz="2800" b="1" dirty="0">
                <a:latin typeface="Arial" panose="020B0604020202020204" pitchFamily="34" charset="0"/>
                <a:ea typeface="微軟正黑體" panose="020B0604030504040204" pitchFamily="34" charset="-120"/>
                <a:cs typeface="Arial" panose="020B0604020202020204" pitchFamily="34" charset="0"/>
              </a:rPr>
              <a:t>20</a:t>
            </a:r>
            <a:r>
              <a:rPr lang="zh-TW" altLang="en-US" sz="2800" b="1" dirty="0">
                <a:latin typeface="Arial" panose="020B0604020202020204" pitchFamily="34" charset="0"/>
                <a:ea typeface="微軟正黑體" panose="020B0604030504040204" pitchFamily="34" charset="-120"/>
                <a:cs typeface="Arial" panose="020B0604020202020204" pitchFamily="34" charset="0"/>
              </a:rPr>
              <a:t>項缺失排名</a:t>
            </a:r>
            <a:endParaRPr lang="en-US" altLang="zh-TW" sz="28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21" name="矩形 20"/>
          <p:cNvSpPr/>
          <p:nvPr/>
        </p:nvSpPr>
        <p:spPr>
          <a:xfrm>
            <a:off x="1268859" y="1607240"/>
            <a:ext cx="596900" cy="4885916"/>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2" name="表格 21"/>
          <p:cNvGraphicFramePr>
            <a:graphicFrameLocks noGrp="1"/>
          </p:cNvGraphicFramePr>
          <p:nvPr>
            <p:extLst>
              <p:ext uri="{D42A27DB-BD31-4B8C-83A1-F6EECF244321}">
                <p14:modId xmlns:p14="http://schemas.microsoft.com/office/powerpoint/2010/main" val="3496379761"/>
              </p:ext>
            </p:extLst>
          </p:nvPr>
        </p:nvGraphicFramePr>
        <p:xfrm>
          <a:off x="7371666" y="3992560"/>
          <a:ext cx="4480193" cy="2687528"/>
        </p:xfrm>
        <a:graphic>
          <a:graphicData uri="http://schemas.openxmlformats.org/drawingml/2006/table">
            <a:tbl>
              <a:tblPr firstRow="1" bandRow="1">
                <a:tableStyleId>{93296810-A885-4BE3-A3E7-6D5BEEA58F35}</a:tableStyleId>
              </a:tblPr>
              <a:tblGrid>
                <a:gridCol w="432000">
                  <a:extLst>
                    <a:ext uri="{9D8B030D-6E8A-4147-A177-3AD203B41FA5}">
                      <a16:colId xmlns:a16="http://schemas.microsoft.com/office/drawing/2014/main" val="3961725213"/>
                    </a:ext>
                  </a:extLst>
                </a:gridCol>
                <a:gridCol w="972000">
                  <a:extLst>
                    <a:ext uri="{9D8B030D-6E8A-4147-A177-3AD203B41FA5}">
                      <a16:colId xmlns:a16="http://schemas.microsoft.com/office/drawing/2014/main" val="3230434988"/>
                    </a:ext>
                  </a:extLst>
                </a:gridCol>
                <a:gridCol w="2196000">
                  <a:extLst>
                    <a:ext uri="{9D8B030D-6E8A-4147-A177-3AD203B41FA5}">
                      <a16:colId xmlns:a16="http://schemas.microsoft.com/office/drawing/2014/main" val="2813106919"/>
                    </a:ext>
                  </a:extLst>
                </a:gridCol>
                <a:gridCol w="880193">
                  <a:extLst>
                    <a:ext uri="{9D8B030D-6E8A-4147-A177-3AD203B41FA5}">
                      <a16:colId xmlns:a16="http://schemas.microsoft.com/office/drawing/2014/main" val="3393502320"/>
                    </a:ext>
                  </a:extLst>
                </a:gridCol>
              </a:tblGrid>
              <a:tr h="262463">
                <a:tc>
                  <a:txBody>
                    <a:bodyPr/>
                    <a:lstStyle/>
                    <a:p>
                      <a:pPr algn="ctr" fontAlgn="ctr"/>
                      <a:r>
                        <a:rPr lang="zh-TW" altLang="en-US" sz="1400" u="none" strike="noStrike" dirty="0">
                          <a:effectLst/>
                          <a:latin typeface="Calibri" panose="020F0502020204030204" pitchFamily="34" charset="0"/>
                          <a:ea typeface="微軟正黑體" panose="020B0604030504040204" pitchFamily="34" charset="-120"/>
                          <a:cs typeface="Calibri" panose="020F0502020204030204" pitchFamily="34" charset="0"/>
                        </a:rPr>
                        <a:t>排名</a:t>
                      </a:r>
                      <a:endParaRPr lang="en-US" altLang="zh-TW" sz="11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ea typeface="微軟正黑體" panose="020B0604030504040204" pitchFamily="34" charset="-120"/>
                          <a:cs typeface="Calibri" panose="020F0502020204030204" pitchFamily="34" charset="0"/>
                        </a:rPr>
                        <a:t>缺失代碼</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ea typeface="微軟正黑體" panose="020B0604030504040204" pitchFamily="34" charset="-120"/>
                          <a:cs typeface="Calibri" panose="020F0502020204030204" pitchFamily="34" charset="0"/>
                        </a:rPr>
                        <a:t>缺失內容</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zh-TW" altLang="en-US" sz="1400" u="none" strike="noStrike" dirty="0">
                          <a:effectLst/>
                          <a:latin typeface="Calibri" panose="020F0502020204030204" pitchFamily="34" charset="0"/>
                          <a:ea typeface="微軟正黑體" panose="020B0604030504040204" pitchFamily="34" charset="-120"/>
                          <a:cs typeface="Calibri" panose="020F0502020204030204" pitchFamily="34" charset="0"/>
                        </a:rPr>
                        <a:t>缺失比例</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extLst>
                  <a:ext uri="{0D108BD9-81ED-4DB2-BD59-A6C34878D82A}">
                    <a16:rowId xmlns:a16="http://schemas.microsoft.com/office/drawing/2014/main" val="2801005288"/>
                  </a:ext>
                </a:extLst>
              </a:tr>
              <a:tr h="209550">
                <a:tc>
                  <a:txBody>
                    <a:bodyPr/>
                    <a:lstStyle/>
                    <a:p>
                      <a:pPr algn="ctr" fontAlgn="ctr"/>
                      <a:r>
                        <a:rPr lang="en-US" altLang="zh-TW" sz="1400" u="none" strike="noStrike" dirty="0">
                          <a:effectLst/>
                          <a:latin typeface="Calibri" panose="020F0502020204030204" pitchFamily="34" charset="0"/>
                          <a:ea typeface="微軟正黑體" panose="020B0604030504040204" pitchFamily="34" charset="-120"/>
                          <a:cs typeface="Calibri" panose="020F0502020204030204" pitchFamily="34" charset="0"/>
                        </a:rPr>
                        <a:t>1</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4.03.04</a:t>
                      </a:r>
                    </a:p>
                  </a:txBody>
                  <a:tcPr marL="9525" marR="9525" marT="9525" marB="0" anchor="ctr"/>
                </a:tc>
                <a:tc>
                  <a:txBody>
                    <a:bodyPr/>
                    <a:lstStyle/>
                    <a:p>
                      <a:pPr algn="l" fontAlgn="ctr"/>
                      <a:r>
                        <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品管自主檢查表未落實執行</a:t>
                      </a:r>
                    </a:p>
                  </a:txBody>
                  <a:tcPr marL="9525" marR="9525" marT="9525" marB="0" anchor="ctr"/>
                </a:tc>
                <a:tc>
                  <a:txBody>
                    <a:bodyPr/>
                    <a:lstStyle/>
                    <a:p>
                      <a:pPr algn="ctr"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7.73%</a:t>
                      </a:r>
                    </a:p>
                  </a:txBody>
                  <a:tcPr marL="9525" marR="9525" marT="9525" marB="0" anchor="ctr"/>
                </a:tc>
                <a:extLst>
                  <a:ext uri="{0D108BD9-81ED-4DB2-BD59-A6C34878D82A}">
                    <a16:rowId xmlns:a16="http://schemas.microsoft.com/office/drawing/2014/main" val="1261106335"/>
                  </a:ext>
                </a:extLst>
              </a:tr>
              <a:tr h="209550">
                <a:tc>
                  <a:txBody>
                    <a:bodyPr/>
                    <a:lstStyle/>
                    <a:p>
                      <a:pPr algn="ctr" fontAlgn="ctr"/>
                      <a:r>
                        <a:rPr lang="en-US" altLang="zh-TW" sz="1400" u="none" strike="noStrike" dirty="0">
                          <a:effectLst/>
                          <a:latin typeface="Calibri" panose="020F0502020204030204" pitchFamily="34" charset="0"/>
                          <a:ea typeface="微軟正黑體" panose="020B0604030504040204" pitchFamily="34" charset="-120"/>
                          <a:cs typeface="Calibri" panose="020F0502020204030204" pitchFamily="34" charset="0"/>
                        </a:rPr>
                        <a:t>2</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4.02.03.04</a:t>
                      </a: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TW" altLang="en-US" sz="1400" u="none" strike="noStrike" dirty="0">
                          <a:effectLst/>
                          <a:latin typeface="Calibri" panose="020F0502020204030204" pitchFamily="34" charset="0"/>
                          <a:cs typeface="Calibri" panose="020F0502020204030204" pitchFamily="34" charset="0"/>
                        </a:rPr>
                        <a:t>無落實執行抽查施工作業及抽驗材料設備，並填具抽查</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驗</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紀錄表等</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6.70%</a:t>
                      </a:r>
                    </a:p>
                  </a:txBody>
                  <a:tcPr marL="9525" marR="9525" marT="9525" marB="0" anchor="ctr"/>
                </a:tc>
                <a:extLst>
                  <a:ext uri="{0D108BD9-81ED-4DB2-BD59-A6C34878D82A}">
                    <a16:rowId xmlns:a16="http://schemas.microsoft.com/office/drawing/2014/main" val="1006366403"/>
                  </a:ext>
                </a:extLst>
              </a:tr>
              <a:tr h="209550">
                <a:tc>
                  <a:txBody>
                    <a:bodyPr/>
                    <a:lstStyle/>
                    <a:p>
                      <a:pPr algn="ctr" fontAlgn="ctr"/>
                      <a:r>
                        <a:rPr lang="en-US" altLang="zh-TW" sz="1400" u="none" strike="noStrike" dirty="0">
                          <a:effectLst/>
                          <a:latin typeface="Calibri" panose="020F0502020204030204" pitchFamily="34" charset="0"/>
                          <a:ea typeface="微軟正黑體" panose="020B0604030504040204" pitchFamily="34" charset="-120"/>
                          <a:cs typeface="Calibri" panose="020F0502020204030204" pitchFamily="34" charset="0"/>
                        </a:rPr>
                        <a:t>3</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4.02.01.05</a:t>
                      </a:r>
                    </a:p>
                  </a:txBody>
                  <a:tcPr marL="9525" marR="9525" marT="9525" marB="0" anchor="ctr"/>
                </a:tc>
                <a:tc>
                  <a:txBody>
                    <a:bodyPr/>
                    <a:lstStyle/>
                    <a:p>
                      <a:pPr algn="l" fontAlgn="ctr"/>
                      <a:r>
                        <a:rPr lang="zh-TW" altLang="en-US" sz="1400" u="none" strike="noStrike" dirty="0">
                          <a:effectLst/>
                          <a:latin typeface="Calibri" panose="020F0502020204030204" pitchFamily="34" charset="0"/>
                          <a:cs typeface="Calibri" panose="020F0502020204030204" pitchFamily="34" charset="0"/>
                        </a:rPr>
                        <a:t>未訂定各材料</a:t>
                      </a:r>
                      <a:r>
                        <a:rPr lang="en-US" altLang="zh-TW" sz="1400" u="none" strike="noStrike" dirty="0">
                          <a:effectLst/>
                          <a:latin typeface="Calibri" panose="020F0502020204030204" pitchFamily="34" charset="0"/>
                          <a:cs typeface="Calibri" panose="020F0502020204030204" pitchFamily="34" charset="0"/>
                        </a:rPr>
                        <a:t>/</a:t>
                      </a:r>
                      <a:r>
                        <a:rPr lang="zh-TW" altLang="en-US" sz="1400" u="none" strike="noStrike" dirty="0">
                          <a:effectLst/>
                          <a:latin typeface="Calibri" panose="020F0502020204030204" pitchFamily="34" charset="0"/>
                          <a:cs typeface="Calibri" panose="020F0502020204030204" pitchFamily="34" charset="0"/>
                        </a:rPr>
                        <a:t>設備及施工之品質管理標準</a:t>
                      </a:r>
                      <a:endPar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ctr" fontAlgn="ctr"/>
                      <a:r>
                        <a:rPr lang="en-US" altLang="zh-TW" sz="1600" b="0" i="0" u="none" strike="noStrike">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4.64%</a:t>
                      </a:r>
                    </a:p>
                  </a:txBody>
                  <a:tcPr marL="9525" marR="9525" marT="9525" marB="0" anchor="ctr"/>
                </a:tc>
                <a:extLst>
                  <a:ext uri="{0D108BD9-81ED-4DB2-BD59-A6C34878D82A}">
                    <a16:rowId xmlns:a16="http://schemas.microsoft.com/office/drawing/2014/main" val="413512314"/>
                  </a:ext>
                </a:extLst>
              </a:tr>
              <a:tr h="209550">
                <a:tc>
                  <a:txBody>
                    <a:bodyPr/>
                    <a:lstStyle/>
                    <a:p>
                      <a:pPr algn="ctr" fontAlgn="ctr"/>
                      <a:r>
                        <a:rPr lang="en-US" altLang="zh-TW" sz="1400" u="none" strike="noStrike" dirty="0">
                          <a:effectLst/>
                          <a:latin typeface="Calibri" panose="020F0502020204030204" pitchFamily="34" charset="0"/>
                          <a:ea typeface="微軟正黑體" panose="020B0604030504040204" pitchFamily="34" charset="-120"/>
                          <a:cs typeface="Calibri" panose="020F0502020204030204" pitchFamily="34" charset="0"/>
                        </a:rPr>
                        <a:t>4</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5.07.02.12</a:t>
                      </a:r>
                    </a:p>
                  </a:txBody>
                  <a:tcPr marL="9525" marR="9525" marT="9525" marB="0" anchor="ctr"/>
                </a:tc>
                <a:tc>
                  <a:txBody>
                    <a:bodyPr/>
                    <a:lstStyle/>
                    <a:p>
                      <a:pPr algn="l" fontAlgn="ctr"/>
                      <a:r>
                        <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瀝青舖面壓實度不合規範，或未依規範分層鋪設</a:t>
                      </a:r>
                    </a:p>
                  </a:txBody>
                  <a:tcPr marL="9525" marR="9525" marT="9525" marB="0" anchor="ctr"/>
                </a:tc>
                <a:tc>
                  <a:txBody>
                    <a:bodyPr/>
                    <a:lstStyle/>
                    <a:p>
                      <a:pPr algn="ctr"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4.64%</a:t>
                      </a:r>
                    </a:p>
                  </a:txBody>
                  <a:tcPr marL="9525" marR="9525" marT="9525" marB="0" anchor="ctr"/>
                </a:tc>
                <a:extLst>
                  <a:ext uri="{0D108BD9-81ED-4DB2-BD59-A6C34878D82A}">
                    <a16:rowId xmlns:a16="http://schemas.microsoft.com/office/drawing/2014/main" val="2026414911"/>
                  </a:ext>
                </a:extLst>
              </a:tr>
              <a:tr h="209550">
                <a:tc>
                  <a:txBody>
                    <a:bodyPr/>
                    <a:lstStyle/>
                    <a:p>
                      <a:pPr algn="ctr" fontAlgn="ctr"/>
                      <a:r>
                        <a:rPr lang="en-US" altLang="zh-TW" sz="1400" u="none" strike="noStrike" dirty="0">
                          <a:effectLst/>
                          <a:latin typeface="Calibri" panose="020F0502020204030204" pitchFamily="34" charset="0"/>
                          <a:ea typeface="微軟正黑體" panose="020B0604030504040204" pitchFamily="34" charset="-120"/>
                          <a:cs typeface="Calibri" panose="020F0502020204030204" pitchFamily="34" charset="0"/>
                        </a:rPr>
                        <a:t>5</a:t>
                      </a:r>
                      <a:endParaRPr lang="en-US" altLang="zh-TW"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endParaRPr>
                    </a:p>
                  </a:txBody>
                  <a:tcPr marL="9525" marR="9525" marT="9525" marB="0" anchor="ctr"/>
                </a:tc>
                <a:tc>
                  <a:txBody>
                    <a:bodyPr/>
                    <a:lstStyle/>
                    <a:p>
                      <a:pPr algn="l"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5.07.02.11</a:t>
                      </a:r>
                    </a:p>
                  </a:txBody>
                  <a:tcPr marL="9525" marR="9525" marT="9525" marB="0" anchor="ctr"/>
                </a:tc>
                <a:tc>
                  <a:txBody>
                    <a:bodyPr/>
                    <a:lstStyle/>
                    <a:p>
                      <a:pPr algn="l" fontAlgn="ctr"/>
                      <a:r>
                        <a:rPr lang="zh-TW" altLang="en-US" sz="14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路基或瀝青混凝土厚度不足，或平整度不佳，或未分層夯實，或回填料不符合規定</a:t>
                      </a:r>
                    </a:p>
                  </a:txBody>
                  <a:tcPr marL="9525" marR="9525" marT="9525" marB="0" anchor="ctr"/>
                </a:tc>
                <a:tc>
                  <a:txBody>
                    <a:bodyPr/>
                    <a:lstStyle/>
                    <a:p>
                      <a:pPr algn="ctr" fontAlgn="ctr"/>
                      <a:r>
                        <a:rPr lang="en-US" altLang="zh-TW" sz="1600" b="0" i="0" u="none" strike="noStrike" dirty="0">
                          <a:solidFill>
                            <a:srgbClr val="000000"/>
                          </a:solidFill>
                          <a:effectLst/>
                          <a:latin typeface="Calibri" panose="020F0502020204030204" pitchFamily="34" charset="0"/>
                          <a:ea typeface="微軟正黑體" panose="020B0604030504040204" pitchFamily="34" charset="-120"/>
                          <a:cs typeface="Calibri" panose="020F0502020204030204" pitchFamily="34" charset="0"/>
                        </a:rPr>
                        <a:t>3.61%</a:t>
                      </a:r>
                    </a:p>
                  </a:txBody>
                  <a:tcPr marL="9525" marR="9525" marT="9525" marB="0" anchor="ctr"/>
                </a:tc>
                <a:extLst>
                  <a:ext uri="{0D108BD9-81ED-4DB2-BD59-A6C34878D82A}">
                    <a16:rowId xmlns:a16="http://schemas.microsoft.com/office/drawing/2014/main" val="1640208777"/>
                  </a:ext>
                </a:extLst>
              </a:tr>
            </a:tbl>
          </a:graphicData>
        </a:graphic>
      </p:graphicFrame>
      <p:sp>
        <p:nvSpPr>
          <p:cNvPr id="11" name="矩形 10"/>
          <p:cNvSpPr/>
          <p:nvPr/>
        </p:nvSpPr>
        <p:spPr>
          <a:xfrm>
            <a:off x="7299592" y="3693538"/>
            <a:ext cx="2031325" cy="369332"/>
          </a:xfrm>
          <a:prstGeom prst="rect">
            <a:avLst/>
          </a:prstGeom>
        </p:spPr>
        <p:txBody>
          <a:bodyPr wrap="none">
            <a:spAutoFit/>
          </a:bodyPr>
          <a:lstStyle/>
          <a:p>
            <a:r>
              <a:rPr lang="zh-TW" altLang="en-US" b="1" dirty="0">
                <a:solidFill>
                  <a:schemeClr val="accent5">
                    <a:lumMod val="50000"/>
                  </a:schemeClr>
                </a:solidFill>
                <a:latin typeface="Arial" panose="020B0604020202020204" pitchFamily="34" charset="0"/>
                <a:ea typeface="微軟正黑體" panose="020B0604030504040204" pitchFamily="34" charset="-120"/>
                <a:cs typeface="Arial" panose="020B0604020202020204" pitchFamily="34" charset="0"/>
              </a:rPr>
              <a:t>縣市政府</a:t>
            </a:r>
            <a:r>
              <a:rPr lang="zh-TW" altLang="en-US" b="1" dirty="0">
                <a:solidFill>
                  <a:srgbClr val="FF0000"/>
                </a:solidFill>
                <a:latin typeface="Arial" panose="020B0604020202020204" pitchFamily="34" charset="0"/>
                <a:ea typeface="微軟正黑體" panose="020B0604030504040204" pitchFamily="34" charset="-120"/>
                <a:cs typeface="Arial" panose="020B0604020202020204" pitchFamily="34" charset="0"/>
              </a:rPr>
              <a:t>常見缺失</a:t>
            </a:r>
            <a:endParaRPr lang="zh-TW" altLang="en-US" dirty="0">
              <a:solidFill>
                <a:srgbClr val="FF0000"/>
              </a:solidFill>
            </a:endParaRPr>
          </a:p>
        </p:txBody>
      </p:sp>
      <p:sp>
        <p:nvSpPr>
          <p:cNvPr id="23" name="矩形 22"/>
          <p:cNvSpPr/>
          <p:nvPr/>
        </p:nvSpPr>
        <p:spPr>
          <a:xfrm>
            <a:off x="7281484" y="898710"/>
            <a:ext cx="2723823" cy="369332"/>
          </a:xfrm>
          <a:prstGeom prst="rect">
            <a:avLst/>
          </a:prstGeom>
        </p:spPr>
        <p:txBody>
          <a:bodyPr wrap="none">
            <a:spAutoFit/>
          </a:bodyPr>
          <a:lstStyle/>
          <a:p>
            <a:r>
              <a:rPr lang="zh-TW" altLang="en-US" b="1" dirty="0">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rPr>
              <a:t>農田水利管理處</a:t>
            </a:r>
            <a:r>
              <a:rPr lang="zh-TW" altLang="en-US" b="1" dirty="0">
                <a:solidFill>
                  <a:srgbClr val="FF0000"/>
                </a:solidFill>
                <a:latin typeface="Arial" panose="020B0604020202020204" pitchFamily="34" charset="0"/>
                <a:ea typeface="微軟正黑體" panose="020B0604030504040204" pitchFamily="34" charset="-120"/>
                <a:cs typeface="Arial" panose="020B0604020202020204" pitchFamily="34" charset="0"/>
              </a:rPr>
              <a:t>常見缺失</a:t>
            </a:r>
            <a:endParaRPr lang="zh-TW" altLang="en-US" dirty="0">
              <a:solidFill>
                <a:srgbClr val="FF0000"/>
              </a:solidFill>
            </a:endParaRPr>
          </a:p>
        </p:txBody>
      </p:sp>
      <p:pic>
        <p:nvPicPr>
          <p:cNvPr id="14" name="圖片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520" y="42863"/>
            <a:ext cx="509842" cy="608688"/>
          </a:xfrm>
          <a:prstGeom prst="rect">
            <a:avLst/>
          </a:prstGeom>
        </p:spPr>
      </p:pic>
      <p:sp>
        <p:nvSpPr>
          <p:cNvPr id="15" name="矩形 14"/>
          <p:cNvSpPr/>
          <p:nvPr/>
        </p:nvSpPr>
        <p:spPr>
          <a:xfrm>
            <a:off x="560907" y="109537"/>
            <a:ext cx="2236510" cy="400110"/>
          </a:xfrm>
          <a:prstGeom prst="rect">
            <a:avLst/>
          </a:prstGeom>
        </p:spPr>
        <p:txBody>
          <a:bodyPr wrap="none">
            <a:spAutoFit/>
          </a:bodyPr>
          <a:lstStyle/>
          <a:p>
            <a:r>
              <a:rPr lang="zh-TW" altLang="en-US" sz="2000" b="1" dirty="0">
                <a:latin typeface="微軟正黑體" panose="020B0604030504040204" pitchFamily="34" charset="-120"/>
                <a:ea typeface="微軟正黑體" panose="020B0604030504040204" pitchFamily="34" charset="-120"/>
              </a:rPr>
              <a:t>年度督導執行情形</a:t>
            </a:r>
          </a:p>
        </p:txBody>
      </p:sp>
      <p:sp>
        <p:nvSpPr>
          <p:cNvPr id="17" name="矩形 16"/>
          <p:cNvSpPr/>
          <p:nvPr/>
        </p:nvSpPr>
        <p:spPr>
          <a:xfrm>
            <a:off x="2857500" y="109537"/>
            <a:ext cx="9334500"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C1A04BEF-C3B6-40FB-9E3A-2A8183BB8DF5}"/>
              </a:ext>
            </a:extLst>
          </p:cNvPr>
          <p:cNvSpPr txBox="1"/>
          <p:nvPr/>
        </p:nvSpPr>
        <p:spPr>
          <a:xfrm>
            <a:off x="11712624" y="6462628"/>
            <a:ext cx="504056" cy="369332"/>
          </a:xfrm>
          <a:prstGeom prst="rect">
            <a:avLst/>
          </a:prstGeom>
          <a:noFill/>
        </p:spPr>
        <p:txBody>
          <a:bodyPr wrap="square" rtlCol="0">
            <a:spAutoFit/>
          </a:bodyPr>
          <a:lstStyle/>
          <a:p>
            <a:r>
              <a:rPr lang="en-US" altLang="zh-TW" dirty="0"/>
              <a:t>45</a:t>
            </a:r>
            <a:endParaRPr lang="zh-TW" altLang="en-US" dirty="0"/>
          </a:p>
        </p:txBody>
      </p:sp>
    </p:spTree>
    <p:extLst>
      <p:ext uri="{BB962C8B-B14F-4D97-AF65-F5344CB8AC3E}">
        <p14:creationId xmlns:p14="http://schemas.microsoft.com/office/powerpoint/2010/main" val="398340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a:extLst>
              <a:ext uri="{FF2B5EF4-FFF2-40B4-BE49-F238E27FC236}">
                <a16:creationId xmlns:a16="http://schemas.microsoft.com/office/drawing/2014/main" id="{D0EF5BEA-55CB-FABA-FD94-182CD6BB8A81}"/>
              </a:ext>
            </a:extLst>
          </p:cNvPr>
          <p:cNvPicPr>
            <a:picLocks noChangeAspect="1"/>
          </p:cNvPicPr>
          <p:nvPr/>
        </p:nvPicPr>
        <p:blipFill rotWithShape="1">
          <a:blip r:embed="rId2"/>
          <a:srcRect l="-1867" t="-5912" r="-1867" b="-5912"/>
          <a:stretch/>
        </p:blipFill>
        <p:spPr>
          <a:xfrm>
            <a:off x="441102" y="3297427"/>
            <a:ext cx="5171668" cy="2345238"/>
          </a:xfrm>
          <a:prstGeom prst="rect">
            <a:avLst/>
          </a:prstGeom>
          <a:solidFill>
            <a:schemeClr val="bg1"/>
          </a:solidFill>
          <a:ln>
            <a:solidFill>
              <a:schemeClr val="bg1">
                <a:lumMod val="65000"/>
              </a:schemeClr>
            </a:solidFill>
          </a:ln>
        </p:spPr>
      </p:pic>
      <p:grpSp>
        <p:nvGrpSpPr>
          <p:cNvPr id="9" name="群組 8"/>
          <p:cNvGrpSpPr/>
          <p:nvPr/>
        </p:nvGrpSpPr>
        <p:grpSpPr>
          <a:xfrm>
            <a:off x="5963941" y="2256390"/>
            <a:ext cx="5816770" cy="2968361"/>
            <a:chOff x="6753446" y="2053744"/>
            <a:chExt cx="4386779" cy="1977369"/>
          </a:xfrm>
        </p:grpSpPr>
        <p:pic>
          <p:nvPicPr>
            <p:cNvPr id="10" name="圖片 235"/>
            <p:cNvPicPr>
              <a:picLocks noChangeAspect="1" noChangeArrowheads="1"/>
            </p:cNvPicPr>
            <p:nvPr/>
          </p:nvPicPr>
          <p:blipFill>
            <a:blip r:embed="rId3" cstate="print">
              <a:extLst>
                <a:ext uri="{28A0092B-C50C-407E-A947-70E740481C1C}">
                  <a14:useLocalDpi xmlns:a14="http://schemas.microsoft.com/office/drawing/2010/main" val="0"/>
                </a:ext>
              </a:extLst>
            </a:blip>
            <a:srcRect l="5688" r="5688"/>
            <a:stretch/>
          </p:blipFill>
          <p:spPr bwMode="auto">
            <a:xfrm>
              <a:off x="6753446" y="2280675"/>
              <a:ext cx="2079984" cy="15541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fov="5100000">
                <a:rot lat="21594000" lon="1800000" rev="21594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rcRect l="5825" r="5825"/>
            <a:stretch/>
          </p:blipFill>
          <p:spPr>
            <a:xfrm>
              <a:off x="8501960" y="2053744"/>
              <a:ext cx="2638265" cy="197736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fov="5100000">
                <a:rot lat="21594000" lon="1800000" rev="21594000"/>
              </a:camera>
              <a:lightRig rig="threePt" dir="t"/>
            </a:scene3d>
            <a:sp3d contourW="6350" prstMaterial="matte">
              <a:bevelT w="101600" h="101600"/>
              <a:contourClr>
                <a:srgbClr val="969696"/>
              </a:contourClr>
            </a:sp3d>
          </p:spPr>
        </p:pic>
      </p:grpSp>
      <p:sp>
        <p:nvSpPr>
          <p:cNvPr id="12" name="文字方塊 11"/>
          <p:cNvSpPr txBox="1"/>
          <p:nvPr/>
        </p:nvSpPr>
        <p:spPr>
          <a:xfrm>
            <a:off x="819098" y="781829"/>
            <a:ext cx="581030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定期召開相關工程檢討會議</a:t>
            </a:r>
            <a:endParaRPr kumimoji="0" lang="en-US" altLang="zh-TW"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13" name="矩形 12"/>
          <p:cNvSpPr/>
          <p:nvPr/>
        </p:nvSpPr>
        <p:spPr>
          <a:xfrm>
            <a:off x="885773" y="1366604"/>
            <a:ext cx="7609776" cy="1200329"/>
          </a:xfrm>
          <a:prstGeom prst="rect">
            <a:avLst/>
          </a:prstGeom>
        </p:spPr>
        <p:txBody>
          <a:bodyPr wrap="non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定期辦理</a:t>
            </a:r>
            <a:r>
              <a:rPr kumimoji="0" lang="zh-TW" altLang="en-US" sz="2400" b="1" i="0" u="none" strike="noStrike" kern="1200" cap="none" spc="0" normalizeH="0" baseline="0" noProof="0" dirty="0">
                <a:ln>
                  <a:noFill/>
                </a:ln>
                <a:solidFill>
                  <a:srgbClr val="7030A0"/>
                </a:solidFill>
                <a:effectLst/>
                <a:uLnTx/>
                <a:uFillTx/>
                <a:latin typeface="Arial" panose="020B0604020202020204" pitchFamily="34" charset="0"/>
                <a:ea typeface="微軟正黑體" panose="020B0604030504040204" pitchFamily="34" charset="-120"/>
                <a:cs typeface="Arial" panose="020B0604020202020204" pitchFamily="34" charset="0"/>
              </a:rPr>
              <a:t>工程進度檢討</a:t>
            </a: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會議</a:t>
            </a:r>
            <a:r>
              <a:rPr kumimoji="0" lang="en-US" altLang="zh-TW"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上半年度、下半年度</a:t>
            </a:r>
            <a:r>
              <a:rPr kumimoji="0" lang="en-US" altLang="zh-TW"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布達工程會或農委會等工程資訊與工程相關法規修正</a:t>
            </a:r>
            <a:endParaRPr kumimoji="0" lang="en-US" altLang="zh-TW" sz="2400" b="1" i="0" u="none" strike="noStrike" kern="1200" cap="none" spc="0" normalizeH="0" baseline="0" noProof="0" dirty="0">
              <a:ln>
                <a:noFill/>
              </a:ln>
              <a:solidFill>
                <a:srgbClr val="7030A0"/>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每月彙整各單位工程進度報表以利</a:t>
            </a:r>
            <a:r>
              <a:rPr kumimoji="0" lang="zh-TW" altLang="en-US" sz="2400" b="1" i="0" u="none" strike="noStrike" kern="1200" cap="none" spc="0" normalizeH="0" baseline="0" noProof="0" dirty="0">
                <a:ln>
                  <a:noFill/>
                </a:ln>
                <a:solidFill>
                  <a:srgbClr val="7030A0"/>
                </a:solidFill>
                <a:effectLst/>
                <a:uLnTx/>
                <a:uFillTx/>
                <a:latin typeface="Arial" panose="020B0604020202020204" pitchFamily="34" charset="0"/>
                <a:ea typeface="微軟正黑體" panose="020B0604030504040204" pitchFamily="34" charset="-120"/>
                <a:cs typeface="Arial" panose="020B0604020202020204" pitchFamily="34" charset="0"/>
              </a:rPr>
              <a:t>進度管控</a:t>
            </a:r>
            <a:endParaRPr kumimoji="0" lang="en-US" altLang="zh-TW" sz="2400" b="1" i="0" u="none" strike="noStrike" kern="1200" cap="none" spc="0" normalizeH="0" baseline="0" noProof="0" dirty="0">
              <a:ln>
                <a:noFill/>
              </a:ln>
              <a:solidFill>
                <a:srgbClr val="7030A0"/>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17" name="矩形 16"/>
          <p:cNvSpPr/>
          <p:nvPr/>
        </p:nvSpPr>
        <p:spPr>
          <a:xfrm>
            <a:off x="6666284" y="4591464"/>
            <a:ext cx="1415772" cy="338554"/>
          </a:xfrm>
          <a:prstGeom prst="rect">
            <a:avLst/>
          </a:prstGeom>
        </p:spPr>
        <p:txBody>
          <a:bodyPr wrap="none">
            <a:spAutoFit/>
            <a:scene3d>
              <a:camera prst="orthographicFront">
                <a:rot lat="0" lon="600000" rev="2130000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glow rad="228600">
                    <a:prstClr val="black">
                      <a:alpha val="40000"/>
                    </a:prstClr>
                  </a:glow>
                </a:effectLst>
                <a:uLnTx/>
                <a:uFillTx/>
                <a:latin typeface="Arial" panose="020B0604020202020204"/>
                <a:ea typeface="微軟正黑體" panose="020B0604030504040204" pitchFamily="34" charset="-120"/>
                <a:cs typeface="+mn-cs"/>
              </a:rPr>
              <a:t>工務推動會議</a:t>
            </a:r>
          </a:p>
        </p:txBody>
      </p:sp>
      <p:sp>
        <p:nvSpPr>
          <p:cNvPr id="18" name="矩形 17"/>
          <p:cNvSpPr/>
          <p:nvPr/>
        </p:nvSpPr>
        <p:spPr>
          <a:xfrm>
            <a:off x="9448341" y="4886197"/>
            <a:ext cx="1415772" cy="338554"/>
          </a:xfrm>
          <a:prstGeom prst="rect">
            <a:avLst/>
          </a:prstGeom>
        </p:spPr>
        <p:txBody>
          <a:bodyPr wrap="none">
            <a:spAutoFit/>
            <a:scene3d>
              <a:camera prst="orthographicFront">
                <a:rot lat="0" lon="600000" rev="2118000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glow rad="228600">
                    <a:prstClr val="black">
                      <a:alpha val="40000"/>
                    </a:prstClr>
                  </a:glow>
                </a:effectLst>
                <a:uLnTx/>
                <a:uFillTx/>
                <a:latin typeface="Arial" panose="020B0604020202020204"/>
                <a:ea typeface="微軟正黑體" panose="020B0604030504040204" pitchFamily="34" charset="-120"/>
                <a:cs typeface="+mn-cs"/>
              </a:rPr>
              <a:t>進度檢討會議</a:t>
            </a:r>
          </a:p>
        </p:txBody>
      </p:sp>
      <p:sp>
        <p:nvSpPr>
          <p:cNvPr id="20" name="矩形 19"/>
          <p:cNvSpPr/>
          <p:nvPr/>
        </p:nvSpPr>
        <p:spPr>
          <a:xfrm>
            <a:off x="422487" y="2950217"/>
            <a:ext cx="2031325" cy="338554"/>
          </a:xfrm>
          <a:prstGeom prst="rect">
            <a:avLst/>
          </a:prstGeom>
          <a:solidFill>
            <a:schemeClr val="tx1">
              <a:alpha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單項工程進度報表</a:t>
            </a:r>
          </a:p>
        </p:txBody>
      </p:sp>
      <p:sp>
        <p:nvSpPr>
          <p:cNvPr id="23" name="矩形 22"/>
          <p:cNvSpPr/>
          <p:nvPr/>
        </p:nvSpPr>
        <p:spPr>
          <a:xfrm>
            <a:off x="2793284" y="3990578"/>
            <a:ext cx="2487891" cy="338554"/>
          </a:xfrm>
          <a:prstGeom prst="rect">
            <a:avLst/>
          </a:prstGeom>
          <a:solidFill>
            <a:schemeClr val="tx1">
              <a:alpha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各計畫執行進度總表</a:t>
            </a:r>
          </a:p>
        </p:txBody>
      </p:sp>
      <p:sp>
        <p:nvSpPr>
          <p:cNvPr id="16" name="矩形 15"/>
          <p:cNvSpPr/>
          <p:nvPr/>
        </p:nvSpPr>
        <p:spPr>
          <a:xfrm>
            <a:off x="560907" y="109537"/>
            <a:ext cx="17235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督導進度控管</a:t>
            </a:r>
          </a:p>
        </p:txBody>
      </p:sp>
      <p:pic>
        <p:nvPicPr>
          <p:cNvPr id="24" name="圖片 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520" y="43151"/>
            <a:ext cx="509600" cy="608400"/>
          </a:xfrm>
          <a:prstGeom prst="rect">
            <a:avLst/>
          </a:prstGeom>
        </p:spPr>
      </p:pic>
      <p:sp>
        <p:nvSpPr>
          <p:cNvPr id="2" name="投影片編號版面配置區 1">
            <a:extLst>
              <a:ext uri="{FF2B5EF4-FFF2-40B4-BE49-F238E27FC236}">
                <a16:creationId xmlns:a16="http://schemas.microsoft.com/office/drawing/2014/main" id="{56609FD5-C118-9931-890E-F288E790ABB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pic>
        <p:nvPicPr>
          <p:cNvPr id="7" name="圖片 6">
            <a:extLst>
              <a:ext uri="{FF2B5EF4-FFF2-40B4-BE49-F238E27FC236}">
                <a16:creationId xmlns:a16="http://schemas.microsoft.com/office/drawing/2014/main" id="{6D9FBA65-585D-EC75-55F4-1C8653275743}"/>
              </a:ext>
            </a:extLst>
          </p:cNvPr>
          <p:cNvPicPr>
            <a:picLocks noChangeAspect="1"/>
          </p:cNvPicPr>
          <p:nvPr/>
        </p:nvPicPr>
        <p:blipFill rotWithShape="1">
          <a:blip r:embed="rId6"/>
          <a:srcRect l="-3429" t="-3429" r="-3429" b="-3429"/>
          <a:stretch/>
        </p:blipFill>
        <p:spPr>
          <a:xfrm>
            <a:off x="2797227" y="4360377"/>
            <a:ext cx="2966339" cy="1832460"/>
          </a:xfrm>
          <a:prstGeom prst="rect">
            <a:avLst/>
          </a:prstGeom>
          <a:solidFill>
            <a:schemeClr val="bg1"/>
          </a:solidFill>
          <a:ln>
            <a:solidFill>
              <a:schemeClr val="bg1">
                <a:lumMod val="65000"/>
              </a:schemeClr>
            </a:solidFill>
          </a:ln>
        </p:spPr>
      </p:pic>
    </p:spTree>
    <p:extLst>
      <p:ext uri="{BB962C8B-B14F-4D97-AF65-F5344CB8AC3E}">
        <p14:creationId xmlns:p14="http://schemas.microsoft.com/office/powerpoint/2010/main" val="29661096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8A40F95-57DB-420A-A234-8B00E949B470}"/>
              </a:ext>
            </a:extLst>
          </p:cNvPr>
          <p:cNvSpPr/>
          <p:nvPr/>
        </p:nvSpPr>
        <p:spPr>
          <a:xfrm>
            <a:off x="560907" y="109537"/>
            <a:ext cx="17235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督導進度控管</a:t>
            </a:r>
          </a:p>
        </p:txBody>
      </p:sp>
      <p:sp>
        <p:nvSpPr>
          <p:cNvPr id="3" name="矩形 2">
            <a:extLst>
              <a:ext uri="{FF2B5EF4-FFF2-40B4-BE49-F238E27FC236}">
                <a16:creationId xmlns:a16="http://schemas.microsoft.com/office/drawing/2014/main" id="{EB0AD4EF-A8FF-4F58-A068-62F16A1502CF}"/>
              </a:ext>
            </a:extLst>
          </p:cNvPr>
          <p:cNvSpPr/>
          <p:nvPr/>
        </p:nvSpPr>
        <p:spPr>
          <a:xfrm>
            <a:off x="2284456" y="109537"/>
            <a:ext cx="9907544"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4" name="圖片 3">
            <a:extLst>
              <a:ext uri="{FF2B5EF4-FFF2-40B4-BE49-F238E27FC236}">
                <a16:creationId xmlns:a16="http://schemas.microsoft.com/office/drawing/2014/main" id="{BD5FF274-57A9-4C1A-A3D7-BDC1CBBCCD9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520" y="43151"/>
            <a:ext cx="509600" cy="608400"/>
          </a:xfrm>
          <a:prstGeom prst="rect">
            <a:avLst/>
          </a:prstGeom>
        </p:spPr>
      </p:pic>
      <p:sp>
        <p:nvSpPr>
          <p:cNvPr id="5" name="文字方塊 4">
            <a:extLst>
              <a:ext uri="{FF2B5EF4-FFF2-40B4-BE49-F238E27FC236}">
                <a16:creationId xmlns:a16="http://schemas.microsoft.com/office/drawing/2014/main" id="{83DE387C-376B-4448-9361-E125F22A2216}"/>
              </a:ext>
            </a:extLst>
          </p:cNvPr>
          <p:cNvSpPr txBox="1"/>
          <p:nvPr/>
        </p:nvSpPr>
        <p:spPr>
          <a:xfrm>
            <a:off x="819098" y="781829"/>
            <a:ext cx="934090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辦理教育訓練或工程觀摩</a:t>
            </a:r>
            <a:endParaRPr kumimoji="0" lang="en-US" altLang="zh-TW"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7" name="文字方塊 6">
            <a:extLst>
              <a:ext uri="{FF2B5EF4-FFF2-40B4-BE49-F238E27FC236}">
                <a16:creationId xmlns:a16="http://schemas.microsoft.com/office/drawing/2014/main" id="{A8C0D0C2-0ACE-4D9E-AADA-91460B854A53}"/>
              </a:ext>
            </a:extLst>
          </p:cNvPr>
          <p:cNvSpPr txBox="1"/>
          <p:nvPr/>
        </p:nvSpPr>
        <p:spPr>
          <a:xfrm>
            <a:off x="819097" y="1449676"/>
            <a:ext cx="9753653" cy="1609993"/>
          </a:xfrm>
          <a:prstGeom prst="rect">
            <a:avLst/>
          </a:prstGeom>
          <a:noFill/>
        </p:spPr>
        <p:txBody>
          <a:bodyPr wrap="square">
            <a:spAutoFit/>
          </a:bodyPr>
          <a:lstStyle/>
          <a:p>
            <a:pPr marL="342900" marR="0" lvl="0" indent="-342900" algn="l" defTabSz="914400" rtl="0" eaLnBrk="1" fontAlgn="auto" latinLnBrk="0" hangingPunct="1">
              <a:lnSpc>
                <a:spcPct val="120000"/>
              </a:lnSpc>
              <a:spcBef>
                <a:spcPts val="0"/>
              </a:spcBef>
              <a:spcAft>
                <a:spcPts val="0"/>
              </a:spcAft>
              <a:buClrTx/>
              <a:buSzTx/>
              <a:buFont typeface="Wingdings" panose="05000000000000000000" pitchFamily="2" charset="2"/>
              <a:buChar char="n"/>
              <a:tabLst/>
              <a:defRPr/>
            </a:pPr>
            <a:r>
              <a:rPr kumimoji="0" lang="en-US" altLang="zh-TW" sz="2400" b="1"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111</a:t>
            </a:r>
            <a:r>
              <a:rPr kumimoji="0" lang="zh-TW" altLang="en-US" sz="2400" b="1"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年度農田水利署各管理處工程人員設計專班</a:t>
            </a:r>
          </a:p>
          <a:p>
            <a:pPr marL="457200" marR="0" lvl="1" indent="0" algn="l" defTabSz="914400" rtl="0" eaLnBrk="1" fontAlgn="auto" latinLnBrk="0" hangingPunct="1">
              <a:lnSpc>
                <a:spcPct val="12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辦理時間：</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7</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月</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5</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日</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~6</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日 </a:t>
            </a:r>
            <a:r>
              <a:rPr kumimoji="0" lang="zh-TW" altLang="en-US" sz="2000" b="1" i="0" u="none" strike="noStrike" kern="1200" cap="none" spc="0" normalizeH="0" baseline="0" noProof="0" dirty="0">
                <a:ln>
                  <a:noFill/>
                </a:ln>
                <a:solidFill>
                  <a:srgbClr val="DBEFF9">
                    <a:lumMod val="50000"/>
                  </a:srgbClr>
                </a:solidFill>
                <a:effectLst/>
                <a:uLnTx/>
                <a:uFillTx/>
                <a:latin typeface="Arial" panose="020B0604020202020204"/>
                <a:ea typeface="微軟正黑體" panose="020B0604030504040204" pitchFamily="34" charset="-120"/>
                <a:cs typeface="+mn-cs"/>
              </a:rPr>
              <a:t>以視訊、實體課程方式並行</a:t>
            </a:r>
            <a:endParaRPr kumimoji="0" lang="en-US" altLang="zh-TW" sz="2000" b="1" i="0" u="none" strike="noStrike" kern="1200" cap="none" spc="0" normalizeH="0" baseline="0" noProof="0" dirty="0">
              <a:ln>
                <a:noFill/>
              </a:ln>
              <a:solidFill>
                <a:srgbClr val="DBEFF9">
                  <a:lumMod val="50000"/>
                </a:srgbClr>
              </a:solidFill>
              <a:effectLst/>
              <a:uLnTx/>
              <a:uFillTx/>
              <a:latin typeface="Arial" panose="020B0604020202020204"/>
              <a:ea typeface="微軟正黑體" panose="020B0604030504040204" pitchFamily="34" charset="-120"/>
              <a:cs typeface="+mn-cs"/>
            </a:endParaRPr>
          </a:p>
          <a:p>
            <a:pPr marL="457200" marR="0" lvl="1" indent="0" algn="l" defTabSz="914400" rtl="0" eaLnBrk="1" fontAlgn="auto" latinLnBrk="0" hangingPunct="1">
              <a:lnSpc>
                <a:spcPct val="12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參加人數：實體</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線上合計</a:t>
            </a:r>
            <a:r>
              <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100</a:t>
            </a: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人次</a:t>
            </a:r>
            <a:endPar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457200" marR="0" lvl="1" indent="0" algn="l" defTabSz="914400" rtl="0" eaLnBrk="1" fontAlgn="auto" latinLnBrk="0" hangingPunct="1">
              <a:lnSpc>
                <a:spcPct val="12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課程目的：加強本署各管理處工程人員專業技術及職能，增進設計與實務觀念。</a:t>
            </a:r>
            <a:endParaRPr kumimoji="0" lang="en-US" altLang="zh-TW" sz="20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pic>
        <p:nvPicPr>
          <p:cNvPr id="8" name="圖片 7">
            <a:extLst>
              <a:ext uri="{FF2B5EF4-FFF2-40B4-BE49-F238E27FC236}">
                <a16:creationId xmlns:a16="http://schemas.microsoft.com/office/drawing/2014/main" id="{19CAD99E-8EE6-4428-AC8C-F43CE7C6AE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675" y="3617491"/>
            <a:ext cx="3278239" cy="2458679"/>
          </a:xfrm>
          <a:prstGeom prst="rect">
            <a:avLst/>
          </a:prstGeom>
          <a:effectLst>
            <a:outerShdw blurRad="50800" dist="127000" dir="2700000" algn="tl" rotWithShape="0">
              <a:prstClr val="black">
                <a:alpha val="40000"/>
              </a:prstClr>
            </a:outerShdw>
          </a:effectLst>
        </p:spPr>
      </p:pic>
      <p:pic>
        <p:nvPicPr>
          <p:cNvPr id="10" name="圖片 9">
            <a:extLst>
              <a:ext uri="{FF2B5EF4-FFF2-40B4-BE49-F238E27FC236}">
                <a16:creationId xmlns:a16="http://schemas.microsoft.com/office/drawing/2014/main" id="{FF3EA2B7-B50B-45FF-A498-2411124D82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4256" y="3617491"/>
            <a:ext cx="3278240" cy="2458680"/>
          </a:xfrm>
          <a:prstGeom prst="rect">
            <a:avLst/>
          </a:prstGeom>
          <a:effectLst>
            <a:outerShdw blurRad="50800" dist="127000" dir="2700000" algn="tl" rotWithShape="0">
              <a:prstClr val="black">
                <a:alpha val="40000"/>
              </a:prstClr>
            </a:outerShdw>
          </a:effectLst>
        </p:spPr>
      </p:pic>
      <p:sp>
        <p:nvSpPr>
          <p:cNvPr id="6" name="投影片編號版面配置區 5">
            <a:extLst>
              <a:ext uri="{FF2B5EF4-FFF2-40B4-BE49-F238E27FC236}">
                <a16:creationId xmlns:a16="http://schemas.microsoft.com/office/drawing/2014/main" id="{28BE72B5-EE82-547A-DB27-C17756CA6F9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4065035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47E3FA42-071B-49A4-AA8A-92BCAF7380D0}"/>
              </a:ext>
            </a:extLst>
          </p:cNvPr>
          <p:cNvPicPr>
            <a:picLocks noChangeAspect="1"/>
          </p:cNvPicPr>
          <p:nvPr/>
        </p:nvPicPr>
        <p:blipFill>
          <a:blip r:embed="rId2"/>
          <a:stretch>
            <a:fillRect/>
          </a:stretch>
        </p:blipFill>
        <p:spPr>
          <a:xfrm>
            <a:off x="1041450" y="3082684"/>
            <a:ext cx="5007230" cy="3619861"/>
          </a:xfrm>
          <a:prstGeom prst="rect">
            <a:avLst/>
          </a:prstGeom>
        </p:spPr>
      </p:pic>
      <p:pic>
        <p:nvPicPr>
          <p:cNvPr id="5" name="圖片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19" y="43151"/>
            <a:ext cx="509600" cy="608400"/>
          </a:xfrm>
          <a:prstGeom prst="rect">
            <a:avLst/>
          </a:prstGeom>
        </p:spPr>
      </p:pic>
      <p:sp>
        <p:nvSpPr>
          <p:cNvPr id="9" name="矩形 8"/>
          <p:cNvSpPr/>
          <p:nvPr/>
        </p:nvSpPr>
        <p:spPr>
          <a:xfrm>
            <a:off x="440717" y="789713"/>
            <a:ext cx="64693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缺失改善策略提供受督導單位參考</a:t>
            </a:r>
          </a:p>
        </p:txBody>
      </p:sp>
      <p:pic>
        <p:nvPicPr>
          <p:cNvPr id="24" name="圖片 23"/>
          <p:cNvPicPr/>
          <p:nvPr/>
        </p:nvPicPr>
        <p:blipFill>
          <a:blip r:embed="rId4"/>
          <a:stretch>
            <a:fillRect/>
          </a:stretch>
        </p:blipFill>
        <p:spPr>
          <a:xfrm>
            <a:off x="6530875" y="3082684"/>
            <a:ext cx="5007229" cy="3508615"/>
          </a:xfrm>
          <a:prstGeom prst="rect">
            <a:avLst/>
          </a:prstGeom>
          <a:effectLst>
            <a:outerShdw blurRad="50800" dist="38100" dir="2700000" algn="tl" rotWithShape="0">
              <a:prstClr val="black">
                <a:alpha val="40000"/>
              </a:prstClr>
            </a:outerShdw>
          </a:effectLst>
        </p:spPr>
      </p:pic>
      <p:sp>
        <p:nvSpPr>
          <p:cNvPr id="10" name="文字方塊 9"/>
          <p:cNvSpPr txBox="1"/>
          <p:nvPr/>
        </p:nvSpPr>
        <p:spPr>
          <a:xfrm>
            <a:off x="614119" y="1512650"/>
            <a:ext cx="11037572" cy="1015663"/>
          </a:xfrm>
          <a:prstGeom prst="rect">
            <a:avLst/>
          </a:prstGeom>
        </p:spPr>
        <p:txBody>
          <a:bodyPr wrap="square">
            <a:spAutoFit/>
          </a:bodyPr>
          <a:lstStyle>
            <a:defPPr>
              <a:defRPr lang="zh-CN"/>
            </a:defPPr>
            <a:lvl1pPr marL="342900" indent="-342900">
              <a:buFont typeface="Wingdings" panose="05000000000000000000" pitchFamily="2" charset="2"/>
              <a:buChar char="l"/>
              <a:defRPr sz="2400" b="1">
                <a:latin typeface="Arial" panose="020B0604020202020204" pitchFamily="34" charset="0"/>
                <a:ea typeface="微軟正黑體" panose="020B0604030504040204" pitchFamily="34" charset="-120"/>
                <a:cs typeface="Arial" panose="020B0604020202020204" pitchFamily="34" charset="0"/>
              </a:defRPr>
            </a:lvl1pPr>
          </a:lstStyle>
          <a:p>
            <a:pPr marL="342900" marR="0" lvl="0" indent="-342900" algn="l" defTabSz="914400" rtl="0" eaLnBrk="1" fontAlgn="auto" latinLnBrk="0" hangingPunct="0">
              <a:lnSpc>
                <a:spcPct val="100000"/>
              </a:lnSpc>
              <a:spcBef>
                <a:spcPts val="0"/>
              </a:spcBef>
              <a:spcAft>
                <a:spcPts val="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每次工程品質督導完成後，請各單位依缺失填寫「工程督導缺失改善對策與結果表」，檢附</a:t>
            </a:r>
            <a:r>
              <a:rPr kumimoji="0" lang="zh-TW" altLang="en-US" sz="2000" b="1" i="0" u="none" strike="noStrike" kern="1200" cap="none" spc="0" normalizeH="0" baseline="0" noProof="0" dirty="0">
                <a:ln>
                  <a:noFill/>
                </a:ln>
                <a:solidFill>
                  <a:srgbClr val="7030A0"/>
                </a:solidFill>
                <a:effectLst/>
                <a:uLnTx/>
                <a:uFillTx/>
                <a:latin typeface="Arial" panose="020B0604020202020204" pitchFamily="34" charset="0"/>
                <a:ea typeface="微軟正黑體" panose="020B0604030504040204" pitchFamily="34" charset="-120"/>
                <a:cs typeface="Arial" panose="020B0604020202020204" pitchFamily="34" charset="0"/>
              </a:rPr>
              <a:t>缺失改善前、中、後照片</a:t>
            </a: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，以檢視缺失改善情形。</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0">
              <a:lnSpc>
                <a:spcPct val="100000"/>
              </a:lnSpc>
              <a:spcBef>
                <a:spcPts val="0"/>
              </a:spcBef>
              <a:spcAft>
                <a:spcPts val="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「農田水利工程缺失重點及缺失矯正、預防策略手冊」，提供各管理處參考使用。</a:t>
            </a:r>
          </a:p>
        </p:txBody>
      </p:sp>
      <p:sp>
        <p:nvSpPr>
          <p:cNvPr id="39" name="矩形 38"/>
          <p:cNvSpPr/>
          <p:nvPr/>
        </p:nvSpPr>
        <p:spPr>
          <a:xfrm>
            <a:off x="1792955" y="2789258"/>
            <a:ext cx="3148436" cy="338554"/>
          </a:xfrm>
          <a:prstGeom prst="rect">
            <a:avLst/>
          </a:prstGeom>
          <a:solidFill>
            <a:schemeClr val="tx1">
              <a:alpha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工程督導缺失改善對策與結果表</a:t>
            </a:r>
          </a:p>
        </p:txBody>
      </p:sp>
      <p:sp>
        <p:nvSpPr>
          <p:cNvPr id="40" name="矩形 39"/>
          <p:cNvSpPr/>
          <p:nvPr/>
        </p:nvSpPr>
        <p:spPr>
          <a:xfrm>
            <a:off x="6699912" y="2789258"/>
            <a:ext cx="4669154" cy="338554"/>
          </a:xfrm>
          <a:prstGeom prst="rect">
            <a:avLst/>
          </a:prstGeom>
          <a:solidFill>
            <a:schemeClr val="tx1">
              <a:alpha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農田水利工程缺失重點及缺失矯正、預防策略手冊</a:t>
            </a:r>
          </a:p>
        </p:txBody>
      </p:sp>
      <p:sp>
        <p:nvSpPr>
          <p:cNvPr id="41" name="矩形 40"/>
          <p:cNvSpPr/>
          <p:nvPr/>
        </p:nvSpPr>
        <p:spPr>
          <a:xfrm>
            <a:off x="560907" y="109537"/>
            <a:ext cx="300595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提昇工程品質之精進作為</a:t>
            </a:r>
          </a:p>
        </p:txBody>
      </p:sp>
      <p:sp>
        <p:nvSpPr>
          <p:cNvPr id="42" name="矩形 41"/>
          <p:cNvSpPr/>
          <p:nvPr/>
        </p:nvSpPr>
        <p:spPr>
          <a:xfrm>
            <a:off x="3566858" y="109537"/>
            <a:ext cx="8625141"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3978726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字方塊 15"/>
          <p:cNvSpPr txBox="1"/>
          <p:nvPr/>
        </p:nvSpPr>
        <p:spPr>
          <a:xfrm>
            <a:off x="819098" y="781829"/>
            <a:ext cx="581030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督導結果反饋提升品質方式</a:t>
            </a:r>
            <a:endParaRPr kumimoji="0" lang="en-US" altLang="zh-TW"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20" name="文字版面配置區 2"/>
          <p:cNvSpPr txBox="1">
            <a:spLocks/>
          </p:cNvSpPr>
          <p:nvPr/>
        </p:nvSpPr>
        <p:spPr>
          <a:xfrm>
            <a:off x="914349" y="1528529"/>
            <a:ext cx="2486076" cy="556257"/>
          </a:xfrm>
          <a:prstGeom prst="rect">
            <a:avLst/>
          </a:prstGeom>
          <a:gradFill flip="none" rotWithShape="1">
            <a:gsLst>
              <a:gs pos="48000">
                <a:srgbClr val="49C1AD">
                  <a:alpha val="65000"/>
                </a:srgbClr>
              </a:gs>
              <a:gs pos="0">
                <a:srgbClr val="00B0F0">
                  <a:alpha val="0"/>
                </a:srgbClr>
              </a:gs>
              <a:gs pos="100000">
                <a:srgbClr val="A8CF38">
                  <a:alpha val="33000"/>
                </a:srgb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defPPr>
              <a:defRPr lang="zh-TW"/>
            </a:defPPr>
            <a:lvl1pPr algn="ctr" fontAlgn="auto">
              <a:spcBef>
                <a:spcPts val="0"/>
              </a:spcBef>
              <a:spcAft>
                <a:spcPts val="0"/>
              </a:spcAft>
              <a:defRPr b="1">
                <a:latin typeface="+mj-ea"/>
                <a:ea typeface="+mj-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工務業務檢討</a:t>
            </a:r>
          </a:p>
        </p:txBody>
      </p:sp>
      <p:sp>
        <p:nvSpPr>
          <p:cNvPr id="21" name="矩形 20"/>
          <p:cNvSpPr/>
          <p:nvPr/>
        </p:nvSpPr>
        <p:spPr>
          <a:xfrm>
            <a:off x="1104848" y="2084786"/>
            <a:ext cx="9582202" cy="1785104"/>
          </a:xfrm>
          <a:prstGeom prst="rect">
            <a:avLst/>
          </a:prstGeom>
        </p:spPr>
        <p:txBody>
          <a:bodyPr wrap="square">
            <a:spAutoFit/>
          </a:bodyPr>
          <a:lstStyle/>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工程查核及督導成績列入各管理處工務業務評分，佔</a:t>
            </a:r>
            <a:r>
              <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8%</a:t>
            </a: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各項工程常見缺失及缺失分析，亦為本署辦理工務業務檢討會議之宣導內容。</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補助各管理處人員參加訓練以取得「採購」、「品管」、「職安」三大證照。</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鼓勵各管理處參加優良農業建設工程獎，為施工品質標桿。</a:t>
            </a:r>
            <a:endParaRPr kumimoji="0" lang="en-US" altLang="zh-TW"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2" name="文字版面配置區 2"/>
          <p:cNvSpPr txBox="1">
            <a:spLocks/>
          </p:cNvSpPr>
          <p:nvPr/>
        </p:nvSpPr>
        <p:spPr>
          <a:xfrm>
            <a:off x="914349" y="4043129"/>
            <a:ext cx="2809926" cy="556257"/>
          </a:xfrm>
          <a:prstGeom prst="rect">
            <a:avLst/>
          </a:prstGeom>
          <a:gradFill flip="none" rotWithShape="1">
            <a:gsLst>
              <a:gs pos="48000">
                <a:srgbClr val="49C1AD">
                  <a:alpha val="65000"/>
                </a:srgbClr>
              </a:gs>
              <a:gs pos="0">
                <a:srgbClr val="00B0F0">
                  <a:alpha val="0"/>
                </a:srgbClr>
              </a:gs>
              <a:gs pos="100000">
                <a:srgbClr val="A8CF38">
                  <a:alpha val="33000"/>
                </a:srgb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defPPr>
              <a:defRPr lang="zh-TW"/>
            </a:defPPr>
            <a:lvl1pPr algn="ctr" fontAlgn="auto">
              <a:spcBef>
                <a:spcPts val="0"/>
              </a:spcBef>
              <a:spcAft>
                <a:spcPts val="0"/>
              </a:spcAft>
              <a:defRPr b="1">
                <a:latin typeface="+mj-ea"/>
                <a:ea typeface="+mj-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縣市政府競爭機制</a:t>
            </a:r>
          </a:p>
        </p:txBody>
      </p:sp>
      <p:sp>
        <p:nvSpPr>
          <p:cNvPr id="23" name="矩形 22"/>
          <p:cNvSpPr/>
          <p:nvPr/>
        </p:nvSpPr>
        <p:spPr>
          <a:xfrm>
            <a:off x="1104848" y="4716432"/>
            <a:ext cx="8316416" cy="1169551"/>
          </a:xfrm>
          <a:prstGeom prst="rect">
            <a:avLst/>
          </a:prstGeom>
        </p:spPr>
        <p:txBody>
          <a:bodyPr wrap="square">
            <a:spAutoFit/>
          </a:bodyPr>
          <a:lstStyle/>
          <a:p>
            <a:pPr marL="3429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l"/>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工程查核及督導成績列入縣市政府補助款評比。</a:t>
            </a:r>
            <a:endParaRPr kumimoji="0" lang="en-US" altLang="zh-TW"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457200" marR="0" lvl="1" indent="0" algn="l" defTabSz="914400" rtl="0" eaLnBrk="1" fontAlgn="auto" latinLnBrk="0" hangingPunct="1">
              <a:lnSpc>
                <a:spcPct val="100000"/>
              </a:lnSpc>
              <a:spcBef>
                <a:spcPts val="600"/>
              </a:spcBef>
              <a:spcAft>
                <a:spcPts val="600"/>
              </a:spcAft>
              <a:buClrTx/>
              <a:buSzTx/>
              <a:buFontTx/>
              <a:buNone/>
              <a:tabLst/>
              <a:defRPr/>
            </a:pP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評核甲等者，一案加評比</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1%</a:t>
            </a: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，評核乙等者加</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0%</a:t>
            </a: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；評核丙等者一案扣</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3%</a:t>
            </a: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，最高為</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+5%</a:t>
            </a: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；最低為</a:t>
            </a:r>
            <a:r>
              <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-5%</a:t>
            </a:r>
            <a:r>
              <a:rPr kumimoji="0" lang="zh-TW"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a:t>
            </a:r>
            <a:endParaRPr kumimoji="0" lang="en-US" altLang="zh-TW" sz="20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13" name="矩形 12"/>
          <p:cNvSpPr/>
          <p:nvPr/>
        </p:nvSpPr>
        <p:spPr>
          <a:xfrm>
            <a:off x="560907" y="109537"/>
            <a:ext cx="300595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提昇工程品質之精進作為</a:t>
            </a:r>
          </a:p>
        </p:txBody>
      </p:sp>
      <p:sp>
        <p:nvSpPr>
          <p:cNvPr id="14" name="矩形 13"/>
          <p:cNvSpPr/>
          <p:nvPr/>
        </p:nvSpPr>
        <p:spPr>
          <a:xfrm>
            <a:off x="3566858" y="109537"/>
            <a:ext cx="8625141"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15" name="圖片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19" y="43151"/>
            <a:ext cx="509600" cy="608400"/>
          </a:xfrm>
          <a:prstGeom prst="rect">
            <a:avLst/>
          </a:prstGeom>
        </p:spPr>
      </p:pic>
      <p:sp>
        <p:nvSpPr>
          <p:cNvPr id="2" name="投影片編號版面配置區 1">
            <a:extLst>
              <a:ext uri="{FF2B5EF4-FFF2-40B4-BE49-F238E27FC236}">
                <a16:creationId xmlns:a16="http://schemas.microsoft.com/office/drawing/2014/main" id="{DE40FD99-B15E-F19E-0301-EBFA00771B72}"/>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2165716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519" y="43151"/>
            <a:ext cx="509600" cy="608400"/>
          </a:xfrm>
          <a:prstGeom prst="rect">
            <a:avLst/>
          </a:prstGeom>
        </p:spPr>
      </p:pic>
      <p:sp>
        <p:nvSpPr>
          <p:cNvPr id="12" name="文字方塊 11"/>
          <p:cNvSpPr txBox="1"/>
          <p:nvPr/>
        </p:nvSpPr>
        <p:spPr>
          <a:xfrm>
            <a:off x="819098" y="781829"/>
            <a:ext cx="753851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農田水利設施工程管考系統</a:t>
            </a:r>
            <a:endParaRPr kumimoji="0" lang="en-US" altLang="zh-TW" sz="24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rPr>
              <a:t>提供工務相關參考資料連結與文件下載</a:t>
            </a:r>
            <a:endParaRPr kumimoji="0" lang="en-US" altLang="zh-TW" sz="3200" b="1" i="0" u="none" strike="noStrike" kern="1200" cap="none" spc="0" normalizeH="0" baseline="0" noProof="0" dirty="0">
              <a:ln>
                <a:noFill/>
              </a:ln>
              <a:solidFill>
                <a:srgbClr val="FF0000"/>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22" name="矩形 21"/>
          <p:cNvSpPr/>
          <p:nvPr/>
        </p:nvSpPr>
        <p:spPr>
          <a:xfrm>
            <a:off x="1333500" y="1831186"/>
            <a:ext cx="9525000" cy="120032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於農田水利設施工程管考系統增加參考資料連結與文件下載</a:t>
            </a:r>
            <a:endPar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內容包含本署工務相關作業規範、施工查核與品質督導相關文件等</a:t>
            </a:r>
            <a:endPar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提供公共工程委員會相關施工綱要規範、工程契約範本等</a:t>
            </a:r>
          </a:p>
        </p:txBody>
      </p:sp>
      <p:sp>
        <p:nvSpPr>
          <p:cNvPr id="11" name="矩形 10"/>
          <p:cNvSpPr/>
          <p:nvPr/>
        </p:nvSpPr>
        <p:spPr>
          <a:xfrm>
            <a:off x="560907" y="109537"/>
            <a:ext cx="300595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提昇工程品質之精進作為</a:t>
            </a:r>
          </a:p>
        </p:txBody>
      </p:sp>
      <p:sp>
        <p:nvSpPr>
          <p:cNvPr id="13" name="矩形 12"/>
          <p:cNvSpPr/>
          <p:nvPr/>
        </p:nvSpPr>
        <p:spPr>
          <a:xfrm>
            <a:off x="3566858" y="109537"/>
            <a:ext cx="8625141"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3" name="圖片 2">
            <a:extLst>
              <a:ext uri="{FF2B5EF4-FFF2-40B4-BE49-F238E27FC236}">
                <a16:creationId xmlns:a16="http://schemas.microsoft.com/office/drawing/2014/main" id="{CC178891-4D8F-C7CE-5AD1-AAB580EDDA72}"/>
              </a:ext>
            </a:extLst>
          </p:cNvPr>
          <p:cNvPicPr>
            <a:picLocks noChangeAspect="1"/>
          </p:cNvPicPr>
          <p:nvPr/>
        </p:nvPicPr>
        <p:blipFill>
          <a:blip r:embed="rId3"/>
          <a:stretch>
            <a:fillRect/>
          </a:stretch>
        </p:blipFill>
        <p:spPr>
          <a:xfrm>
            <a:off x="1847274" y="3063918"/>
            <a:ext cx="8497454" cy="3545796"/>
          </a:xfrm>
          <a:prstGeom prst="rect">
            <a:avLst/>
          </a:prstGeom>
          <a:ln>
            <a:solidFill>
              <a:schemeClr val="bg1">
                <a:lumMod val="65000"/>
              </a:schemeClr>
            </a:solidFill>
          </a:ln>
          <a:effectLst>
            <a:outerShdw blurRad="50800" dist="63500" dir="2700000" algn="tl" rotWithShape="0">
              <a:prstClr val="black">
                <a:alpha val="40000"/>
              </a:prstClr>
            </a:outerShdw>
          </a:effectLst>
        </p:spPr>
      </p:pic>
      <p:sp>
        <p:nvSpPr>
          <p:cNvPr id="4" name="矩形 3">
            <a:extLst>
              <a:ext uri="{FF2B5EF4-FFF2-40B4-BE49-F238E27FC236}">
                <a16:creationId xmlns:a16="http://schemas.microsoft.com/office/drawing/2014/main" id="{B93556E5-59C5-A2C5-485A-A2B6786038A2}"/>
              </a:ext>
            </a:extLst>
          </p:cNvPr>
          <p:cNvSpPr/>
          <p:nvPr/>
        </p:nvSpPr>
        <p:spPr>
          <a:xfrm>
            <a:off x="9596437" y="3100387"/>
            <a:ext cx="554831" cy="166799"/>
          </a:xfrm>
          <a:prstGeom prst="rect">
            <a:avLst/>
          </a:prstGeom>
          <a:solidFill>
            <a:srgbClr val="68AD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2" name="投影片編號版面配置區 1">
            <a:extLst>
              <a:ext uri="{FF2B5EF4-FFF2-40B4-BE49-F238E27FC236}">
                <a16:creationId xmlns:a16="http://schemas.microsoft.com/office/drawing/2014/main" id="{D96C5F3F-6846-AE64-5991-C82A8798414B}"/>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17576910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CA4C9CCF-744E-EAEF-0A35-BF1F43F0289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3605" y="1439785"/>
            <a:ext cx="5760423" cy="4320000"/>
          </a:xfrm>
          <a:prstGeom prst="rect">
            <a:avLst/>
          </a:prstGeom>
          <a:noFill/>
          <a:ln>
            <a:noFill/>
          </a:ln>
        </p:spPr>
      </p:pic>
      <p:pic>
        <p:nvPicPr>
          <p:cNvPr id="6" name="圖片 5">
            <a:extLst>
              <a:ext uri="{FF2B5EF4-FFF2-40B4-BE49-F238E27FC236}">
                <a16:creationId xmlns:a16="http://schemas.microsoft.com/office/drawing/2014/main" id="{2144671D-492A-5B08-58EB-BC99DA5684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264"/>
          <a:stretch/>
        </p:blipFill>
        <p:spPr bwMode="auto">
          <a:xfrm rot="5400000">
            <a:off x="962811" y="719786"/>
            <a:ext cx="4320001" cy="5759999"/>
          </a:xfrm>
          <a:prstGeom prst="rect">
            <a:avLst/>
          </a:prstGeom>
          <a:noFill/>
          <a:ln>
            <a:noFill/>
          </a:ln>
        </p:spPr>
      </p:pic>
      <p:sp>
        <p:nvSpPr>
          <p:cNvPr id="3" name="矩形 2">
            <a:extLst>
              <a:ext uri="{FF2B5EF4-FFF2-40B4-BE49-F238E27FC236}">
                <a16:creationId xmlns:a16="http://schemas.microsoft.com/office/drawing/2014/main" id="{3A4D5FF0-99C0-48EF-95F3-D7AFDFD1416B}"/>
              </a:ext>
            </a:extLst>
          </p:cNvPr>
          <p:cNvSpPr/>
          <p:nvPr/>
        </p:nvSpPr>
        <p:spPr>
          <a:xfrm>
            <a:off x="560907" y="109537"/>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案例分享</a:t>
            </a:r>
          </a:p>
        </p:txBody>
      </p:sp>
      <p:sp>
        <p:nvSpPr>
          <p:cNvPr id="4" name="矩形 3">
            <a:extLst>
              <a:ext uri="{FF2B5EF4-FFF2-40B4-BE49-F238E27FC236}">
                <a16:creationId xmlns:a16="http://schemas.microsoft.com/office/drawing/2014/main" id="{C226F7B0-463A-43B0-9302-5494E6A1353A}"/>
              </a:ext>
            </a:extLst>
          </p:cNvPr>
          <p:cNvSpPr/>
          <p:nvPr/>
        </p:nvSpPr>
        <p:spPr>
          <a:xfrm>
            <a:off x="1866900" y="109537"/>
            <a:ext cx="10325099"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5" name="圖片 4">
            <a:extLst>
              <a:ext uri="{FF2B5EF4-FFF2-40B4-BE49-F238E27FC236}">
                <a16:creationId xmlns:a16="http://schemas.microsoft.com/office/drawing/2014/main" id="{45C34EC5-12E6-424B-92C1-E533AB96D6A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18" y="43151"/>
            <a:ext cx="509600" cy="608400"/>
          </a:xfrm>
          <a:prstGeom prst="rect">
            <a:avLst/>
          </a:prstGeom>
        </p:spPr>
      </p:pic>
      <p:sp>
        <p:nvSpPr>
          <p:cNvPr id="17" name="文字方塊 16">
            <a:extLst>
              <a:ext uri="{FF2B5EF4-FFF2-40B4-BE49-F238E27FC236}">
                <a16:creationId xmlns:a16="http://schemas.microsoft.com/office/drawing/2014/main" id="{67DC07C0-9C16-45D0-9155-2B1CD47FD4EA}"/>
              </a:ext>
            </a:extLst>
          </p:cNvPr>
          <p:cNvSpPr txBox="1"/>
          <p:nvPr/>
        </p:nvSpPr>
        <p:spPr>
          <a:xfrm>
            <a:off x="10660671" y="651551"/>
            <a:ext cx="1107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7CCA62"/>
                </a:solidFill>
                <a:effectLst/>
                <a:uLnTx/>
                <a:uFillTx/>
                <a:latin typeface="Arial" panose="020B0604020202020204"/>
                <a:ea typeface="微軟正黑體" panose="020B0604030504040204" pitchFamily="34" charset="-120"/>
                <a:cs typeface="+mn-cs"/>
              </a:rPr>
              <a:t>優點</a:t>
            </a:r>
          </a:p>
        </p:txBody>
      </p:sp>
      <p:sp>
        <p:nvSpPr>
          <p:cNvPr id="21" name="文字方塊 20">
            <a:extLst>
              <a:ext uri="{FF2B5EF4-FFF2-40B4-BE49-F238E27FC236}">
                <a16:creationId xmlns:a16="http://schemas.microsoft.com/office/drawing/2014/main" id="{8225F14E-DC1C-4464-92DD-D9DCA20F6495}"/>
              </a:ext>
            </a:extLst>
          </p:cNvPr>
          <p:cNvSpPr txBox="1"/>
          <p:nvPr/>
        </p:nvSpPr>
        <p:spPr>
          <a:xfrm>
            <a:off x="6183330" y="4928788"/>
            <a:ext cx="5760000" cy="830997"/>
          </a:xfrm>
          <a:prstGeom prst="rect">
            <a:avLst/>
          </a:prstGeom>
          <a:solidFill>
            <a:schemeClr val="tx1">
              <a:alpha val="60000"/>
            </a:schemeClr>
          </a:solidFill>
        </p:spPr>
        <p:txBody>
          <a:bodyPr wrap="square">
            <a:spAutoFit/>
          </a:bodyPr>
          <a:lstStyle>
            <a:defPPr>
              <a:defRPr lang="zh-CN"/>
            </a:defPPr>
            <a:lvl1pPr algn="ctr">
              <a:defRPr sz="2400" b="1">
                <a:solidFill>
                  <a:srgbClr val="FFFF0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混凝土溝完成面線型平順，表面平整未有蜂窩、冷縫等，整體施工品質佳</a:t>
            </a:r>
          </a:p>
        </p:txBody>
      </p:sp>
      <p:sp>
        <p:nvSpPr>
          <p:cNvPr id="28" name="文字方塊 27">
            <a:extLst>
              <a:ext uri="{FF2B5EF4-FFF2-40B4-BE49-F238E27FC236}">
                <a16:creationId xmlns:a16="http://schemas.microsoft.com/office/drawing/2014/main" id="{48B5FA41-3F1E-450B-8EDF-2EBC5660036A}"/>
              </a:ext>
            </a:extLst>
          </p:cNvPr>
          <p:cNvSpPr txBox="1"/>
          <p:nvPr/>
        </p:nvSpPr>
        <p:spPr>
          <a:xfrm>
            <a:off x="6183330" y="5759786"/>
            <a:ext cx="5760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柳枝腳圳北分線第</a:t>
            </a:r>
            <a:r>
              <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2</a:t>
            </a: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主給等圳改善工程</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南投管理處</a:t>
            </a:r>
          </a:p>
        </p:txBody>
      </p:sp>
      <p:sp>
        <p:nvSpPr>
          <p:cNvPr id="16" name="文字方塊 15">
            <a:extLst>
              <a:ext uri="{FF2B5EF4-FFF2-40B4-BE49-F238E27FC236}">
                <a16:creationId xmlns:a16="http://schemas.microsoft.com/office/drawing/2014/main" id="{8EF8DFA9-562A-4A55-BDFF-B506C27A1CCE}"/>
              </a:ext>
            </a:extLst>
          </p:cNvPr>
          <p:cNvSpPr txBox="1"/>
          <p:nvPr/>
        </p:nvSpPr>
        <p:spPr>
          <a:xfrm>
            <a:off x="245741" y="5759786"/>
            <a:ext cx="57600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鴻門圳支線小組改善工程</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彰化管理處</a:t>
            </a:r>
          </a:p>
        </p:txBody>
      </p:sp>
      <p:sp>
        <p:nvSpPr>
          <p:cNvPr id="2" name="投影片編號版面配置區 1">
            <a:extLst>
              <a:ext uri="{FF2B5EF4-FFF2-40B4-BE49-F238E27FC236}">
                <a16:creationId xmlns:a16="http://schemas.microsoft.com/office/drawing/2014/main" id="{AC6363B3-FF21-7CC0-7E1E-C129AA83E585}"/>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
        <p:nvSpPr>
          <p:cNvPr id="7" name="文字方塊 6">
            <a:extLst>
              <a:ext uri="{FF2B5EF4-FFF2-40B4-BE49-F238E27FC236}">
                <a16:creationId xmlns:a16="http://schemas.microsoft.com/office/drawing/2014/main" id="{110EEE54-FB6E-1907-4AA1-6CCE726083A3}"/>
              </a:ext>
            </a:extLst>
          </p:cNvPr>
          <p:cNvSpPr txBox="1"/>
          <p:nvPr/>
        </p:nvSpPr>
        <p:spPr>
          <a:xfrm>
            <a:off x="245741" y="5298121"/>
            <a:ext cx="5760001" cy="461665"/>
          </a:xfrm>
          <a:prstGeom prst="rect">
            <a:avLst/>
          </a:prstGeom>
          <a:solidFill>
            <a:schemeClr val="tx1">
              <a:alpha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渠道轉彎處線型平順</a:t>
            </a:r>
          </a:p>
        </p:txBody>
      </p:sp>
    </p:spTree>
    <p:extLst>
      <p:ext uri="{BB962C8B-B14F-4D97-AF65-F5344CB8AC3E}">
        <p14:creationId xmlns:p14="http://schemas.microsoft.com/office/powerpoint/2010/main" val="3405926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0296E9DD-9F74-7C6A-1CB9-3D90C4A963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741" y="1439786"/>
            <a:ext cx="5758701" cy="4319026"/>
          </a:xfrm>
          <a:prstGeom prst="rect">
            <a:avLst/>
          </a:prstGeom>
        </p:spPr>
      </p:pic>
      <p:pic>
        <p:nvPicPr>
          <p:cNvPr id="6" name="圖片 5">
            <a:extLst>
              <a:ext uri="{FF2B5EF4-FFF2-40B4-BE49-F238E27FC236}">
                <a16:creationId xmlns:a16="http://schemas.microsoft.com/office/drawing/2014/main" id="{8730B090-7055-27D8-B913-1558AB2BE8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3328" y="1439786"/>
            <a:ext cx="5758701" cy="4318708"/>
          </a:xfrm>
          <a:prstGeom prst="rect">
            <a:avLst/>
          </a:prstGeom>
          <a:noFill/>
          <a:ln>
            <a:noFill/>
          </a:ln>
        </p:spPr>
      </p:pic>
      <p:sp>
        <p:nvSpPr>
          <p:cNvPr id="3" name="矩形 2">
            <a:extLst>
              <a:ext uri="{FF2B5EF4-FFF2-40B4-BE49-F238E27FC236}">
                <a16:creationId xmlns:a16="http://schemas.microsoft.com/office/drawing/2014/main" id="{3A4D5FF0-99C0-48EF-95F3-D7AFDFD1416B}"/>
              </a:ext>
            </a:extLst>
          </p:cNvPr>
          <p:cNvSpPr/>
          <p:nvPr/>
        </p:nvSpPr>
        <p:spPr>
          <a:xfrm>
            <a:off x="560907" y="109537"/>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案例分享</a:t>
            </a:r>
          </a:p>
        </p:txBody>
      </p:sp>
      <p:sp>
        <p:nvSpPr>
          <p:cNvPr id="4" name="矩形 3">
            <a:extLst>
              <a:ext uri="{FF2B5EF4-FFF2-40B4-BE49-F238E27FC236}">
                <a16:creationId xmlns:a16="http://schemas.microsoft.com/office/drawing/2014/main" id="{C226F7B0-463A-43B0-9302-5494E6A1353A}"/>
              </a:ext>
            </a:extLst>
          </p:cNvPr>
          <p:cNvSpPr/>
          <p:nvPr/>
        </p:nvSpPr>
        <p:spPr>
          <a:xfrm>
            <a:off x="1866900" y="109537"/>
            <a:ext cx="10325099"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5" name="圖片 4">
            <a:extLst>
              <a:ext uri="{FF2B5EF4-FFF2-40B4-BE49-F238E27FC236}">
                <a16:creationId xmlns:a16="http://schemas.microsoft.com/office/drawing/2014/main" id="{45C34EC5-12E6-424B-92C1-E533AB96D6A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18" y="43151"/>
            <a:ext cx="509600" cy="608400"/>
          </a:xfrm>
          <a:prstGeom prst="rect">
            <a:avLst/>
          </a:prstGeom>
        </p:spPr>
      </p:pic>
      <p:sp>
        <p:nvSpPr>
          <p:cNvPr id="17" name="文字方塊 16">
            <a:extLst>
              <a:ext uri="{FF2B5EF4-FFF2-40B4-BE49-F238E27FC236}">
                <a16:creationId xmlns:a16="http://schemas.microsoft.com/office/drawing/2014/main" id="{67DC07C0-9C16-45D0-9155-2B1CD47FD4EA}"/>
              </a:ext>
            </a:extLst>
          </p:cNvPr>
          <p:cNvSpPr txBox="1"/>
          <p:nvPr/>
        </p:nvSpPr>
        <p:spPr>
          <a:xfrm>
            <a:off x="10660671" y="651551"/>
            <a:ext cx="1107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7CCA62"/>
                </a:solidFill>
                <a:effectLst/>
                <a:uLnTx/>
                <a:uFillTx/>
                <a:latin typeface="Arial" panose="020B0604020202020204"/>
                <a:ea typeface="微軟正黑體" panose="020B0604030504040204" pitchFamily="34" charset="-120"/>
                <a:cs typeface="+mn-cs"/>
              </a:rPr>
              <a:t>優點</a:t>
            </a:r>
          </a:p>
        </p:txBody>
      </p:sp>
      <p:sp>
        <p:nvSpPr>
          <p:cNvPr id="21" name="文字方塊 20">
            <a:extLst>
              <a:ext uri="{FF2B5EF4-FFF2-40B4-BE49-F238E27FC236}">
                <a16:creationId xmlns:a16="http://schemas.microsoft.com/office/drawing/2014/main" id="{8225F14E-DC1C-4464-92DD-D9DCA20F6495}"/>
              </a:ext>
            </a:extLst>
          </p:cNvPr>
          <p:cNvSpPr txBox="1"/>
          <p:nvPr/>
        </p:nvSpPr>
        <p:spPr>
          <a:xfrm>
            <a:off x="6183330" y="5298121"/>
            <a:ext cx="5760000" cy="461665"/>
          </a:xfrm>
          <a:prstGeom prst="rect">
            <a:avLst/>
          </a:prstGeom>
          <a:solidFill>
            <a:schemeClr val="tx1">
              <a:alpha val="60000"/>
            </a:schemeClr>
          </a:solidFill>
        </p:spPr>
        <p:txBody>
          <a:bodyPr wrap="square">
            <a:spAutoFit/>
          </a:bodyPr>
          <a:lstStyle>
            <a:defPPr>
              <a:defRPr lang="zh-CN"/>
            </a:defPPr>
            <a:lvl1pPr algn="ctr">
              <a:defRPr sz="2400" b="1">
                <a:solidFill>
                  <a:srgbClr val="FFFF0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矩形渠道線型平順美觀</a:t>
            </a:r>
          </a:p>
        </p:txBody>
      </p:sp>
      <p:sp>
        <p:nvSpPr>
          <p:cNvPr id="28" name="文字方塊 27">
            <a:extLst>
              <a:ext uri="{FF2B5EF4-FFF2-40B4-BE49-F238E27FC236}">
                <a16:creationId xmlns:a16="http://schemas.microsoft.com/office/drawing/2014/main" id="{48B5FA41-3F1E-450B-8EDF-2EBC5660036A}"/>
              </a:ext>
            </a:extLst>
          </p:cNvPr>
          <p:cNvSpPr txBox="1"/>
          <p:nvPr/>
        </p:nvSpPr>
        <p:spPr>
          <a:xfrm>
            <a:off x="6183328" y="5759786"/>
            <a:ext cx="57587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金泉吉二圳改善工程</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北基管理處</a:t>
            </a:r>
          </a:p>
        </p:txBody>
      </p:sp>
      <p:sp>
        <p:nvSpPr>
          <p:cNvPr id="16" name="文字方塊 15">
            <a:extLst>
              <a:ext uri="{FF2B5EF4-FFF2-40B4-BE49-F238E27FC236}">
                <a16:creationId xmlns:a16="http://schemas.microsoft.com/office/drawing/2014/main" id="{8EF8DFA9-562A-4A55-BDFF-B506C27A1CCE}"/>
              </a:ext>
            </a:extLst>
          </p:cNvPr>
          <p:cNvSpPr txBox="1"/>
          <p:nvPr/>
        </p:nvSpPr>
        <p:spPr>
          <a:xfrm>
            <a:off x="245741" y="5759786"/>
            <a:ext cx="57600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斗六大圳改善工程</a:t>
            </a:r>
            <a:endParaRPr kumimoji="0" lang="en-US" altLang="zh-TW"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雲林管理處</a:t>
            </a:r>
          </a:p>
        </p:txBody>
      </p:sp>
      <p:sp>
        <p:nvSpPr>
          <p:cNvPr id="20" name="文字方塊 19">
            <a:extLst>
              <a:ext uri="{FF2B5EF4-FFF2-40B4-BE49-F238E27FC236}">
                <a16:creationId xmlns:a16="http://schemas.microsoft.com/office/drawing/2014/main" id="{A9D7B033-8038-4355-B04B-7074C8020B41}"/>
              </a:ext>
            </a:extLst>
          </p:cNvPr>
          <p:cNvSpPr txBox="1"/>
          <p:nvPr/>
        </p:nvSpPr>
        <p:spPr>
          <a:xfrm>
            <a:off x="245741" y="5298121"/>
            <a:ext cx="5760001" cy="461665"/>
          </a:xfrm>
          <a:prstGeom prst="rect">
            <a:avLst/>
          </a:prstGeom>
          <a:solidFill>
            <a:schemeClr val="tx1">
              <a:alpha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退水路座槽彎曲段線型完成面佳</a:t>
            </a:r>
          </a:p>
        </p:txBody>
      </p:sp>
      <p:sp>
        <p:nvSpPr>
          <p:cNvPr id="2" name="投影片編號版面配置區 1">
            <a:extLst>
              <a:ext uri="{FF2B5EF4-FFF2-40B4-BE49-F238E27FC236}">
                <a16:creationId xmlns:a16="http://schemas.microsoft.com/office/drawing/2014/main" id="{D2E2E2E5-3024-D8FD-A804-6ACB0A8875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26739234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a:extLst>
              <a:ext uri="{FF2B5EF4-FFF2-40B4-BE49-F238E27FC236}">
                <a16:creationId xmlns:a16="http://schemas.microsoft.com/office/drawing/2014/main" id="{7F95E70E-F43D-7962-EAF2-EBDD20D592A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23" r="9871"/>
          <a:stretch/>
        </p:blipFill>
        <p:spPr bwMode="auto">
          <a:xfrm>
            <a:off x="242309" y="1442889"/>
            <a:ext cx="5760000" cy="4318365"/>
          </a:xfrm>
          <a:prstGeom prst="rect">
            <a:avLst/>
          </a:prstGeom>
          <a:noFill/>
          <a:ln>
            <a:noFill/>
          </a:ln>
        </p:spPr>
      </p:pic>
      <p:pic>
        <p:nvPicPr>
          <p:cNvPr id="7" name="圖片 6">
            <a:extLst>
              <a:ext uri="{FF2B5EF4-FFF2-40B4-BE49-F238E27FC236}">
                <a16:creationId xmlns:a16="http://schemas.microsoft.com/office/drawing/2014/main" id="{A848100F-FBF9-4EC9-F5F7-F7542316CB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0401" y="1439786"/>
            <a:ext cx="5760000" cy="4318730"/>
          </a:xfrm>
          <a:prstGeom prst="rect">
            <a:avLst/>
          </a:prstGeom>
          <a:noFill/>
          <a:ln>
            <a:noFill/>
          </a:ln>
        </p:spPr>
      </p:pic>
      <p:sp>
        <p:nvSpPr>
          <p:cNvPr id="3" name="矩形 2">
            <a:extLst>
              <a:ext uri="{FF2B5EF4-FFF2-40B4-BE49-F238E27FC236}">
                <a16:creationId xmlns:a16="http://schemas.microsoft.com/office/drawing/2014/main" id="{3A4D5FF0-99C0-48EF-95F3-D7AFDFD1416B}"/>
              </a:ext>
            </a:extLst>
          </p:cNvPr>
          <p:cNvSpPr/>
          <p:nvPr/>
        </p:nvSpPr>
        <p:spPr>
          <a:xfrm>
            <a:off x="560907" y="109537"/>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案例分享</a:t>
            </a:r>
          </a:p>
        </p:txBody>
      </p:sp>
      <p:sp>
        <p:nvSpPr>
          <p:cNvPr id="4" name="矩形 3">
            <a:extLst>
              <a:ext uri="{FF2B5EF4-FFF2-40B4-BE49-F238E27FC236}">
                <a16:creationId xmlns:a16="http://schemas.microsoft.com/office/drawing/2014/main" id="{C226F7B0-463A-43B0-9302-5494E6A1353A}"/>
              </a:ext>
            </a:extLst>
          </p:cNvPr>
          <p:cNvSpPr/>
          <p:nvPr/>
        </p:nvSpPr>
        <p:spPr>
          <a:xfrm>
            <a:off x="1866900" y="109537"/>
            <a:ext cx="10325099"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pic>
        <p:nvPicPr>
          <p:cNvPr id="5" name="圖片 4">
            <a:extLst>
              <a:ext uri="{FF2B5EF4-FFF2-40B4-BE49-F238E27FC236}">
                <a16:creationId xmlns:a16="http://schemas.microsoft.com/office/drawing/2014/main" id="{45C34EC5-12E6-424B-92C1-E533AB96D6A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18" y="43151"/>
            <a:ext cx="509600" cy="608400"/>
          </a:xfrm>
          <a:prstGeom prst="rect">
            <a:avLst/>
          </a:prstGeom>
        </p:spPr>
      </p:pic>
      <p:sp>
        <p:nvSpPr>
          <p:cNvPr id="17" name="文字方塊 16">
            <a:extLst>
              <a:ext uri="{FF2B5EF4-FFF2-40B4-BE49-F238E27FC236}">
                <a16:creationId xmlns:a16="http://schemas.microsoft.com/office/drawing/2014/main" id="{67DC07C0-9C16-45D0-9155-2B1CD47FD4EA}"/>
              </a:ext>
            </a:extLst>
          </p:cNvPr>
          <p:cNvSpPr txBox="1"/>
          <p:nvPr/>
        </p:nvSpPr>
        <p:spPr>
          <a:xfrm>
            <a:off x="10660671" y="651551"/>
            <a:ext cx="1107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7CCA62"/>
                </a:solidFill>
                <a:effectLst/>
                <a:uLnTx/>
                <a:uFillTx/>
                <a:latin typeface="Arial" panose="020B0604020202020204"/>
                <a:ea typeface="微軟正黑體" panose="020B0604030504040204" pitchFamily="34" charset="-120"/>
                <a:cs typeface="+mn-cs"/>
              </a:rPr>
              <a:t>缺點</a:t>
            </a:r>
          </a:p>
        </p:txBody>
      </p:sp>
      <p:sp>
        <p:nvSpPr>
          <p:cNvPr id="23" name="橢圓 22">
            <a:extLst>
              <a:ext uri="{FF2B5EF4-FFF2-40B4-BE49-F238E27FC236}">
                <a16:creationId xmlns:a16="http://schemas.microsoft.com/office/drawing/2014/main" id="{695079E3-3659-40FC-8ACE-CB12635C8AE9}"/>
              </a:ext>
            </a:extLst>
          </p:cNvPr>
          <p:cNvSpPr/>
          <p:nvPr/>
        </p:nvSpPr>
        <p:spPr>
          <a:xfrm>
            <a:off x="1866900" y="2661106"/>
            <a:ext cx="2326409" cy="2141803"/>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6" name="橢圓 15">
            <a:extLst>
              <a:ext uri="{FF2B5EF4-FFF2-40B4-BE49-F238E27FC236}">
                <a16:creationId xmlns:a16="http://schemas.microsoft.com/office/drawing/2014/main" id="{845C89FB-A838-43DA-B744-BD1F3BC8CB26}"/>
              </a:ext>
            </a:extLst>
          </p:cNvPr>
          <p:cNvSpPr/>
          <p:nvPr/>
        </p:nvSpPr>
        <p:spPr>
          <a:xfrm>
            <a:off x="8895504" y="1933602"/>
            <a:ext cx="1182779" cy="2047848"/>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4" name="文字方塊 13">
            <a:extLst>
              <a:ext uri="{FF2B5EF4-FFF2-40B4-BE49-F238E27FC236}">
                <a16:creationId xmlns:a16="http://schemas.microsoft.com/office/drawing/2014/main" id="{E5DB429B-3CF3-495A-B17E-81AE352D0BAE}"/>
              </a:ext>
            </a:extLst>
          </p:cNvPr>
          <p:cNvSpPr txBox="1"/>
          <p:nvPr/>
        </p:nvSpPr>
        <p:spPr>
          <a:xfrm>
            <a:off x="6183330" y="5298121"/>
            <a:ext cx="5760000" cy="461665"/>
          </a:xfrm>
          <a:prstGeom prst="rect">
            <a:avLst/>
          </a:prstGeom>
          <a:solidFill>
            <a:schemeClr val="tx1">
              <a:alpha val="60000"/>
            </a:schemeClr>
          </a:solidFill>
        </p:spPr>
        <p:txBody>
          <a:bodyPr wrap="square">
            <a:spAutoFit/>
          </a:bodyPr>
          <a:lstStyle>
            <a:defPPr>
              <a:defRPr lang="zh-CN"/>
            </a:defPPr>
            <a:lvl1pPr algn="ctr">
              <a:defRPr sz="2400" b="1">
                <a:solidFill>
                  <a:srgbClr val="FFFF0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伸縮縫之填縫材料施作不當</a:t>
            </a:r>
            <a:endParaRPr kumimoji="0" lang="en-US" altLang="zh-TW"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endParaRPr>
          </a:p>
        </p:txBody>
      </p:sp>
      <p:sp>
        <p:nvSpPr>
          <p:cNvPr id="15" name="文字方塊 14">
            <a:extLst>
              <a:ext uri="{FF2B5EF4-FFF2-40B4-BE49-F238E27FC236}">
                <a16:creationId xmlns:a16="http://schemas.microsoft.com/office/drawing/2014/main" id="{BF9503BF-476A-4014-BC2F-666591E0586F}"/>
              </a:ext>
            </a:extLst>
          </p:cNvPr>
          <p:cNvSpPr txBox="1"/>
          <p:nvPr/>
        </p:nvSpPr>
        <p:spPr>
          <a:xfrm>
            <a:off x="248670" y="5296756"/>
            <a:ext cx="5753639" cy="461665"/>
          </a:xfrm>
          <a:prstGeom prst="rect">
            <a:avLst/>
          </a:prstGeom>
          <a:solidFill>
            <a:schemeClr val="tx1">
              <a:alpha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混凝土澆置搗實不合規範，產生孔洞蜂窩</a:t>
            </a:r>
          </a:p>
        </p:txBody>
      </p:sp>
      <p:sp>
        <p:nvSpPr>
          <p:cNvPr id="6" name="投影片編號版面配置區 5">
            <a:extLst>
              <a:ext uri="{FF2B5EF4-FFF2-40B4-BE49-F238E27FC236}">
                <a16:creationId xmlns:a16="http://schemas.microsoft.com/office/drawing/2014/main" id="{726C7A3C-2407-68CA-D9A6-8AE20E2AE72A}"/>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3821863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2" descr="C:\Users\fr4057\Desktop\工程督導作業\104督導紀錄\0729-彰化會\南二幹線\P1040976.JPG">
            <a:extLst>
              <a:ext uri="{FF2B5EF4-FFF2-40B4-BE49-F238E27FC236}">
                <a16:creationId xmlns:a16="http://schemas.microsoft.com/office/drawing/2014/main" id="{DB991AE8-93EF-45D2-BA3F-AF7FF2E7AB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6174" y="1438510"/>
            <a:ext cx="5747155" cy="43103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fr4057\Desktop\工程督導作業\104督導紀錄\0925-彰化會\大饒排水一支線等改善工程\P1050663.JPG">
            <a:extLst>
              <a:ext uri="{FF2B5EF4-FFF2-40B4-BE49-F238E27FC236}">
                <a16:creationId xmlns:a16="http://schemas.microsoft.com/office/drawing/2014/main" id="{94F389B9-45B5-4F2B-BCA6-5035E4DDA58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685" r="14052"/>
          <a:stretch/>
        </p:blipFill>
        <p:spPr bwMode="auto">
          <a:xfrm>
            <a:off x="242021" y="1408966"/>
            <a:ext cx="5819736" cy="435082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3A4D5FF0-99C0-48EF-95F3-D7AFDFD1416B}"/>
              </a:ext>
            </a:extLst>
          </p:cNvPr>
          <p:cNvSpPr/>
          <p:nvPr/>
        </p:nvSpPr>
        <p:spPr>
          <a:xfrm>
            <a:off x="560907" y="109537"/>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案例分享</a:t>
            </a:r>
          </a:p>
        </p:txBody>
      </p:sp>
      <p:pic>
        <p:nvPicPr>
          <p:cNvPr id="5" name="圖片 4">
            <a:extLst>
              <a:ext uri="{FF2B5EF4-FFF2-40B4-BE49-F238E27FC236}">
                <a16:creationId xmlns:a16="http://schemas.microsoft.com/office/drawing/2014/main" id="{45C34EC5-12E6-424B-92C1-E533AB96D6A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518" y="43151"/>
            <a:ext cx="509600" cy="608400"/>
          </a:xfrm>
          <a:prstGeom prst="rect">
            <a:avLst/>
          </a:prstGeom>
        </p:spPr>
      </p:pic>
      <p:sp>
        <p:nvSpPr>
          <p:cNvPr id="11" name="矩形 10">
            <a:extLst>
              <a:ext uri="{FF2B5EF4-FFF2-40B4-BE49-F238E27FC236}">
                <a16:creationId xmlns:a16="http://schemas.microsoft.com/office/drawing/2014/main" id="{705ED8C0-7BE1-4E7C-98F8-CF616B6E34C5}"/>
              </a:ext>
            </a:extLst>
          </p:cNvPr>
          <p:cNvSpPr/>
          <p:nvPr/>
        </p:nvSpPr>
        <p:spPr>
          <a:xfrm>
            <a:off x="1866900" y="109537"/>
            <a:ext cx="10325099"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3" name="文字方塊 12">
            <a:extLst>
              <a:ext uri="{FF2B5EF4-FFF2-40B4-BE49-F238E27FC236}">
                <a16:creationId xmlns:a16="http://schemas.microsoft.com/office/drawing/2014/main" id="{AE4786B0-5C43-4251-9CEC-E25101FFD2F7}"/>
              </a:ext>
            </a:extLst>
          </p:cNvPr>
          <p:cNvSpPr txBox="1"/>
          <p:nvPr/>
        </p:nvSpPr>
        <p:spPr>
          <a:xfrm>
            <a:off x="10660671" y="651551"/>
            <a:ext cx="1107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4472C4"/>
                </a:solidFill>
                <a:effectLst/>
                <a:uLnTx/>
                <a:uFillTx/>
                <a:latin typeface="Arial" panose="020B0604020202020204"/>
                <a:ea typeface="微軟正黑體" panose="020B0604030504040204" pitchFamily="34" charset="-120"/>
                <a:cs typeface="+mn-cs"/>
              </a:rPr>
              <a:t>缺點</a:t>
            </a:r>
          </a:p>
        </p:txBody>
      </p:sp>
      <p:sp>
        <p:nvSpPr>
          <p:cNvPr id="12" name="文字方塊 11">
            <a:extLst>
              <a:ext uri="{FF2B5EF4-FFF2-40B4-BE49-F238E27FC236}">
                <a16:creationId xmlns:a16="http://schemas.microsoft.com/office/drawing/2014/main" id="{C014F5AA-243F-44BD-AC13-CAD46CB0F627}"/>
              </a:ext>
            </a:extLst>
          </p:cNvPr>
          <p:cNvSpPr txBox="1"/>
          <p:nvPr/>
        </p:nvSpPr>
        <p:spPr>
          <a:xfrm>
            <a:off x="6183330" y="4928789"/>
            <a:ext cx="5760000" cy="830997"/>
          </a:xfrm>
          <a:prstGeom prst="rect">
            <a:avLst/>
          </a:prstGeom>
          <a:solidFill>
            <a:schemeClr val="tx1">
              <a:alpha val="60000"/>
            </a:schemeClr>
          </a:solidFill>
        </p:spPr>
        <p:txBody>
          <a:bodyPr wrap="square" anchor="b">
            <a:spAutoFit/>
          </a:bodyPr>
          <a:lstStyle>
            <a:defPPr>
              <a:defRPr lang="zh-CN"/>
            </a:defPPr>
            <a:lvl1pPr algn="ctr">
              <a:defRPr sz="2400" b="1">
                <a:solidFill>
                  <a:srgbClr val="FFFF00"/>
                </a:solidFill>
              </a:defRPr>
            </a:lvl1pPr>
          </a:lstStyle>
          <a:p>
            <a:pPr lvl="0" defTabSz="914400"/>
            <a:r>
              <a:rPr lang="zh-TW" altLang="en-US" dirty="0"/>
              <a:t>模板規格不符契約要求，品質不良破損、翹曲，或未塗模板油或塗黑色劣質油</a:t>
            </a:r>
          </a:p>
        </p:txBody>
      </p:sp>
      <p:sp>
        <p:nvSpPr>
          <p:cNvPr id="14" name="文字方塊 13">
            <a:extLst>
              <a:ext uri="{FF2B5EF4-FFF2-40B4-BE49-F238E27FC236}">
                <a16:creationId xmlns:a16="http://schemas.microsoft.com/office/drawing/2014/main" id="{02CD1887-66A8-4C70-9F91-3DA2ACFA2B59}"/>
              </a:ext>
            </a:extLst>
          </p:cNvPr>
          <p:cNvSpPr txBox="1"/>
          <p:nvPr/>
        </p:nvSpPr>
        <p:spPr>
          <a:xfrm>
            <a:off x="248670" y="5298121"/>
            <a:ext cx="5813087" cy="461665"/>
          </a:xfrm>
          <a:prstGeom prst="rect">
            <a:avLst/>
          </a:prstGeom>
          <a:solidFill>
            <a:schemeClr val="tx1">
              <a:alpha val="60000"/>
            </a:schemeClr>
          </a:solidFill>
        </p:spPr>
        <p:txBody>
          <a:bodyPr wrap="square" anchor="b">
            <a:spAutoFit/>
          </a:bodyPr>
          <a:lstStyle/>
          <a:p>
            <a:pPr lvl="0" algn="ctr" defTabSz="914400"/>
            <a:r>
              <a:rPr lang="zh-TW" altLang="en-US" sz="2400" b="1" dirty="0">
                <a:solidFill>
                  <a:srgbClr val="FFFF00"/>
                </a:solidFill>
              </a:rPr>
              <a:t>未使用間隔器、墊塊，保護層不符規定</a:t>
            </a:r>
          </a:p>
        </p:txBody>
      </p:sp>
      <p:sp>
        <p:nvSpPr>
          <p:cNvPr id="2" name="投影片編號版面配置區 1">
            <a:extLst>
              <a:ext uri="{FF2B5EF4-FFF2-40B4-BE49-F238E27FC236}">
                <a16:creationId xmlns:a16="http://schemas.microsoft.com/office/drawing/2014/main" id="{D287A16D-39F4-03AF-8B99-42F8D2A0E66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1706229699"/>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descr="一張含有 室外, 地面, 坡道, 建設 的圖片&#10;&#10;自動產生的描述">
            <a:extLst>
              <a:ext uri="{FF2B5EF4-FFF2-40B4-BE49-F238E27FC236}">
                <a16:creationId xmlns:a16="http://schemas.microsoft.com/office/drawing/2014/main" id="{F5769463-3B3F-8FA9-F29E-D7F40AF31D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3330" y="1439786"/>
            <a:ext cx="5760000" cy="4320000"/>
          </a:xfrm>
          <a:prstGeom prst="rect">
            <a:avLst/>
          </a:prstGeom>
        </p:spPr>
      </p:pic>
      <p:pic>
        <p:nvPicPr>
          <p:cNvPr id="7" name="圖片 6">
            <a:extLst>
              <a:ext uri="{FF2B5EF4-FFF2-40B4-BE49-F238E27FC236}">
                <a16:creationId xmlns:a16="http://schemas.microsoft.com/office/drawing/2014/main" id="{36534577-16F8-0E30-EF2C-22583FD731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21" r="33986"/>
          <a:stretch/>
        </p:blipFill>
        <p:spPr>
          <a:xfrm rot="5400000">
            <a:off x="969320" y="723868"/>
            <a:ext cx="4320000" cy="5751836"/>
          </a:xfrm>
          <a:prstGeom prst="rect">
            <a:avLst/>
          </a:prstGeom>
        </p:spPr>
      </p:pic>
      <p:sp>
        <p:nvSpPr>
          <p:cNvPr id="3" name="矩形 2">
            <a:extLst>
              <a:ext uri="{FF2B5EF4-FFF2-40B4-BE49-F238E27FC236}">
                <a16:creationId xmlns:a16="http://schemas.microsoft.com/office/drawing/2014/main" id="{3A4D5FF0-99C0-48EF-95F3-D7AFDFD1416B}"/>
              </a:ext>
            </a:extLst>
          </p:cNvPr>
          <p:cNvSpPr/>
          <p:nvPr/>
        </p:nvSpPr>
        <p:spPr>
          <a:xfrm>
            <a:off x="560907" y="109537"/>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案例分享</a:t>
            </a:r>
          </a:p>
        </p:txBody>
      </p:sp>
      <p:pic>
        <p:nvPicPr>
          <p:cNvPr id="5" name="圖片 4">
            <a:extLst>
              <a:ext uri="{FF2B5EF4-FFF2-40B4-BE49-F238E27FC236}">
                <a16:creationId xmlns:a16="http://schemas.microsoft.com/office/drawing/2014/main" id="{45C34EC5-12E6-424B-92C1-E533AB96D6A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18" y="43151"/>
            <a:ext cx="509600" cy="608400"/>
          </a:xfrm>
          <a:prstGeom prst="rect">
            <a:avLst/>
          </a:prstGeom>
        </p:spPr>
      </p:pic>
      <p:sp>
        <p:nvSpPr>
          <p:cNvPr id="11" name="矩形 10">
            <a:extLst>
              <a:ext uri="{FF2B5EF4-FFF2-40B4-BE49-F238E27FC236}">
                <a16:creationId xmlns:a16="http://schemas.microsoft.com/office/drawing/2014/main" id="{705ED8C0-7BE1-4E7C-98F8-CF616B6E34C5}"/>
              </a:ext>
            </a:extLst>
          </p:cNvPr>
          <p:cNvSpPr/>
          <p:nvPr/>
        </p:nvSpPr>
        <p:spPr>
          <a:xfrm>
            <a:off x="1866900" y="109537"/>
            <a:ext cx="10325099" cy="400110"/>
          </a:xfrm>
          <a:prstGeom prst="rect">
            <a:avLst/>
          </a:prstGeom>
          <a:gradFill>
            <a:gsLst>
              <a:gs pos="0">
                <a:srgbClr val="0070C0">
                  <a:alpha val="50000"/>
                </a:srgbClr>
              </a:gs>
              <a:gs pos="100000">
                <a:srgbClr val="10CC9D"/>
              </a:gs>
            </a:gsLst>
            <a:path path="circle">
              <a:fillToRect l="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sp>
        <p:nvSpPr>
          <p:cNvPr id="13" name="文字方塊 12">
            <a:extLst>
              <a:ext uri="{FF2B5EF4-FFF2-40B4-BE49-F238E27FC236}">
                <a16:creationId xmlns:a16="http://schemas.microsoft.com/office/drawing/2014/main" id="{AE4786B0-5C43-4251-9CEC-E25101FFD2F7}"/>
              </a:ext>
            </a:extLst>
          </p:cNvPr>
          <p:cNvSpPr txBox="1"/>
          <p:nvPr/>
        </p:nvSpPr>
        <p:spPr>
          <a:xfrm>
            <a:off x="10660671" y="651551"/>
            <a:ext cx="1107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4472C4"/>
                </a:solidFill>
                <a:effectLst/>
                <a:uLnTx/>
                <a:uFillTx/>
                <a:latin typeface="Arial" panose="020B0604020202020204"/>
                <a:ea typeface="微軟正黑體" panose="020B0604030504040204" pitchFamily="34" charset="-120"/>
                <a:cs typeface="+mn-cs"/>
              </a:rPr>
              <a:t>缺點</a:t>
            </a:r>
          </a:p>
        </p:txBody>
      </p:sp>
      <p:sp>
        <p:nvSpPr>
          <p:cNvPr id="12" name="文字方塊 11">
            <a:extLst>
              <a:ext uri="{FF2B5EF4-FFF2-40B4-BE49-F238E27FC236}">
                <a16:creationId xmlns:a16="http://schemas.microsoft.com/office/drawing/2014/main" id="{C014F5AA-243F-44BD-AC13-CAD46CB0F627}"/>
              </a:ext>
            </a:extLst>
          </p:cNvPr>
          <p:cNvSpPr txBox="1"/>
          <p:nvPr/>
        </p:nvSpPr>
        <p:spPr>
          <a:xfrm>
            <a:off x="6183330" y="4928789"/>
            <a:ext cx="5760000" cy="830997"/>
          </a:xfrm>
          <a:prstGeom prst="rect">
            <a:avLst/>
          </a:prstGeom>
          <a:solidFill>
            <a:schemeClr val="tx1">
              <a:alpha val="60000"/>
            </a:schemeClr>
          </a:solidFill>
        </p:spPr>
        <p:txBody>
          <a:bodyPr wrap="square" anchor="b">
            <a:spAutoFit/>
          </a:bodyPr>
          <a:lstStyle>
            <a:defPPr>
              <a:defRPr lang="zh-CN"/>
            </a:defPPr>
            <a:lvl1pPr algn="ctr">
              <a:defRPr sz="2400" b="1">
                <a:solidFill>
                  <a:srgbClr val="FFFF0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工作場高差</a:t>
            </a:r>
            <a:r>
              <a:rPr kumimoji="0" lang="en-US" altLang="zh-TW"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2</a:t>
            </a: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公尺以上，</a:t>
            </a:r>
            <a:endParaRPr kumimoji="0" lang="en-US" altLang="zh-TW"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未確實依法規規定架設標準安全施工架</a:t>
            </a:r>
          </a:p>
        </p:txBody>
      </p:sp>
      <p:sp>
        <p:nvSpPr>
          <p:cNvPr id="14" name="文字方塊 13">
            <a:extLst>
              <a:ext uri="{FF2B5EF4-FFF2-40B4-BE49-F238E27FC236}">
                <a16:creationId xmlns:a16="http://schemas.microsoft.com/office/drawing/2014/main" id="{02CD1887-66A8-4C70-9F91-3DA2ACFA2B59}"/>
              </a:ext>
            </a:extLst>
          </p:cNvPr>
          <p:cNvSpPr txBox="1"/>
          <p:nvPr/>
        </p:nvSpPr>
        <p:spPr>
          <a:xfrm>
            <a:off x="248670" y="4928789"/>
            <a:ext cx="5760001" cy="830997"/>
          </a:xfrm>
          <a:prstGeom prst="rect">
            <a:avLst/>
          </a:prstGeom>
          <a:solidFill>
            <a:schemeClr val="tx1">
              <a:alpha val="60000"/>
            </a:schemeClr>
          </a:solidFill>
        </p:spPr>
        <p:txBody>
          <a:bodyPr wrap="square"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版面工預留鋼筋保護層不符規定，</a:t>
            </a:r>
            <a:endParaRPr kumimoji="0" lang="en-US" altLang="zh-TW"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擋土牆之雙排垂直主筋放樣位置錯誤</a:t>
            </a:r>
          </a:p>
        </p:txBody>
      </p:sp>
      <p:sp>
        <p:nvSpPr>
          <p:cNvPr id="2" name="投影片編號版面配置區 1">
            <a:extLst>
              <a:ext uri="{FF2B5EF4-FFF2-40B4-BE49-F238E27FC236}">
                <a16:creationId xmlns:a16="http://schemas.microsoft.com/office/drawing/2014/main" id="{D287A16D-39F4-03AF-8B99-42F8D2A0E66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7C81FC-F417-4B8E-92F7-C39FDC774E07}" type="slidenum">
              <a:rPr kumimoji="0" lang="zh-TW" altLang="en-US" sz="1400" b="0" i="0" u="none" strike="noStrike" kern="1200" cap="none" spc="0" normalizeH="0" baseline="0" noProof="0" smtClean="0">
                <a:ln>
                  <a:noFill/>
                </a:ln>
                <a:solidFill>
                  <a:prstClr val="black"/>
                </a:solidFill>
                <a:effectLst/>
                <a:uLnTx/>
                <a:uFillTx/>
                <a:latin typeface="Arial" panose="020B0604020202020204"/>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zh-TW" altLang="en-US" sz="1400" b="0" i="0" u="none" strike="noStrike" kern="120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endParaRPr>
          </a:p>
        </p:txBody>
      </p:sp>
    </p:spTree>
    <p:extLst>
      <p:ext uri="{BB962C8B-B14F-4D97-AF65-F5344CB8AC3E}">
        <p14:creationId xmlns:p14="http://schemas.microsoft.com/office/powerpoint/2010/main" val="28566162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645444" y="1340768"/>
            <a:ext cx="8291512" cy="5257800"/>
          </a:xfrm>
        </p:spPr>
        <p:txBody>
          <a:bodyPr>
            <a:normAutofit fontScale="62500" lnSpcReduction="20000"/>
          </a:bodyPr>
          <a:lstStyle/>
          <a:p>
            <a:pPr>
              <a:spcBef>
                <a:spcPts val="0"/>
              </a:spcBef>
            </a:pPr>
            <a:r>
              <a:rPr lang="zh-TW" altLang="en-US" sz="4600" dirty="0">
                <a:latin typeface="+mn-ea"/>
              </a:rPr>
              <a:t>常用資訊系統</a:t>
            </a:r>
            <a:endParaRPr lang="en-US" altLang="zh-TW" sz="4600" dirty="0">
              <a:latin typeface="+mn-ea"/>
            </a:endParaRPr>
          </a:p>
          <a:p>
            <a:pPr marL="0" indent="0">
              <a:spcBef>
                <a:spcPts val="0"/>
              </a:spcBef>
              <a:buClr>
                <a:srgbClr val="FF0000"/>
              </a:buClr>
              <a:buNone/>
            </a:pPr>
            <a:endParaRPr lang="en-US" altLang="zh-TW" dirty="0"/>
          </a:p>
          <a:p>
            <a:pPr marL="0" indent="0">
              <a:spcBef>
                <a:spcPts val="0"/>
              </a:spcBef>
              <a:buClr>
                <a:srgbClr val="FF0000"/>
              </a:buClr>
              <a:buNone/>
            </a:pPr>
            <a:r>
              <a:rPr lang="zh-TW" altLang="en-US" dirty="0"/>
              <a:t>行政院公共工程委員會公共工程技術資料庫</a:t>
            </a:r>
            <a:r>
              <a:rPr lang="en-US" altLang="zh-TW" dirty="0"/>
              <a:t>-</a:t>
            </a:r>
            <a:r>
              <a:rPr lang="zh-TW" altLang="en-US" dirty="0"/>
              <a:t>查詢各項施工技術資料</a:t>
            </a:r>
            <a:endParaRPr lang="en-US" altLang="zh-TW" dirty="0"/>
          </a:p>
          <a:p>
            <a:pPr>
              <a:spcBef>
                <a:spcPts val="0"/>
              </a:spcBef>
            </a:pPr>
            <a:r>
              <a:rPr lang="en-US" altLang="zh-TW" dirty="0">
                <a:hlinkClick r:id="rId2"/>
              </a:rPr>
              <a:t>https://pcces.pcc.gov.tw/CSInew/</a:t>
            </a:r>
            <a:endParaRPr lang="en-US" altLang="zh-TW" dirty="0"/>
          </a:p>
          <a:p>
            <a:pPr>
              <a:spcBef>
                <a:spcPts val="0"/>
              </a:spcBef>
            </a:pPr>
            <a:endParaRPr lang="en-US" altLang="zh-TW" dirty="0"/>
          </a:p>
          <a:p>
            <a:pPr marL="0" indent="0">
              <a:spcBef>
                <a:spcPts val="0"/>
              </a:spcBef>
              <a:buNone/>
            </a:pPr>
            <a:r>
              <a:rPr lang="zh-TW" altLang="en-US" dirty="0"/>
              <a:t>政府電子採購網</a:t>
            </a:r>
            <a:r>
              <a:rPr lang="en-US" altLang="zh-TW" dirty="0"/>
              <a:t>-</a:t>
            </a:r>
            <a:r>
              <a:rPr lang="zh-TW" altLang="en-US" dirty="0"/>
              <a:t>政府採購招標系統</a:t>
            </a:r>
            <a:endParaRPr lang="en-US" altLang="zh-TW" dirty="0"/>
          </a:p>
          <a:p>
            <a:pPr>
              <a:spcBef>
                <a:spcPts val="0"/>
              </a:spcBef>
            </a:pPr>
            <a:r>
              <a:rPr lang="en-US" altLang="zh-TW" dirty="0">
                <a:hlinkClick r:id="rId3"/>
              </a:rPr>
              <a:t>https://web.pcc.gov.tw/pishtml/pisindex.html</a:t>
            </a:r>
            <a:endParaRPr lang="en-US" altLang="zh-TW" dirty="0"/>
          </a:p>
          <a:p>
            <a:pPr>
              <a:spcBef>
                <a:spcPts val="0"/>
              </a:spcBef>
            </a:pPr>
            <a:endParaRPr lang="en-US" altLang="zh-TW" dirty="0"/>
          </a:p>
          <a:p>
            <a:pPr marL="0" indent="0">
              <a:spcBef>
                <a:spcPts val="0"/>
              </a:spcBef>
              <a:buNone/>
            </a:pPr>
            <a:r>
              <a:rPr lang="zh-TW" altLang="en-US" dirty="0"/>
              <a:t>公共工程標案管理系統</a:t>
            </a:r>
            <a:r>
              <a:rPr lang="en-US" altLang="zh-TW" dirty="0"/>
              <a:t>-</a:t>
            </a:r>
            <a:r>
              <a:rPr lang="zh-TW" altLang="en-US" dirty="0"/>
              <a:t>登載招標後工程各項資料與進度</a:t>
            </a:r>
            <a:endParaRPr lang="en-US" altLang="zh-TW" dirty="0"/>
          </a:p>
          <a:p>
            <a:pPr>
              <a:spcBef>
                <a:spcPts val="0"/>
              </a:spcBef>
            </a:pPr>
            <a:r>
              <a:rPr lang="en-US" altLang="zh-TW" dirty="0">
                <a:hlinkClick r:id="rId4"/>
              </a:rPr>
              <a:t>https://cmdweb.pcc.gov.tw/pccms/owa/cmdmang.userin</a:t>
            </a:r>
            <a:endParaRPr lang="en-US" altLang="zh-TW" dirty="0"/>
          </a:p>
          <a:p>
            <a:pPr>
              <a:spcBef>
                <a:spcPts val="0"/>
              </a:spcBef>
            </a:pPr>
            <a:endParaRPr lang="en-US" altLang="zh-TW" dirty="0"/>
          </a:p>
          <a:p>
            <a:pPr marL="0" indent="0">
              <a:spcBef>
                <a:spcPts val="0"/>
              </a:spcBef>
              <a:buNone/>
            </a:pPr>
            <a:r>
              <a:rPr lang="zh-TW" altLang="en-US" dirty="0"/>
              <a:t>營建剩餘土石方資訊服務中心</a:t>
            </a:r>
            <a:endParaRPr lang="en-US" altLang="zh-TW" dirty="0"/>
          </a:p>
          <a:p>
            <a:pPr>
              <a:spcBef>
                <a:spcPts val="0"/>
              </a:spcBef>
            </a:pPr>
            <a:r>
              <a:rPr lang="en-US" altLang="zh-TW" dirty="0">
                <a:hlinkClick r:id="rId5"/>
              </a:rPr>
              <a:t>https://www.soilmove.tw/</a:t>
            </a:r>
            <a:endParaRPr lang="en-US" altLang="zh-TW" dirty="0"/>
          </a:p>
          <a:p>
            <a:pPr marL="0" indent="0">
              <a:spcBef>
                <a:spcPts val="0"/>
              </a:spcBef>
              <a:buNone/>
            </a:pPr>
            <a:endParaRPr lang="en-US" altLang="zh-TW" dirty="0"/>
          </a:p>
          <a:p>
            <a:pPr marL="0" indent="0">
              <a:spcBef>
                <a:spcPts val="0"/>
              </a:spcBef>
              <a:buNone/>
            </a:pPr>
            <a:r>
              <a:rPr lang="zh-TW" altLang="en-US" dirty="0"/>
              <a:t>農田水利設施工程管考系統</a:t>
            </a:r>
            <a:r>
              <a:rPr lang="en-US" altLang="zh-TW" dirty="0"/>
              <a:t>-</a:t>
            </a:r>
            <a:r>
              <a:rPr lang="zh-TW" altLang="en-US" dirty="0"/>
              <a:t>登載工程進度及建置工程履歷地理資訊</a:t>
            </a:r>
            <a:endParaRPr lang="en-US" altLang="zh-TW" dirty="0"/>
          </a:p>
          <a:p>
            <a:pPr>
              <a:spcBef>
                <a:spcPts val="0"/>
              </a:spcBef>
            </a:pPr>
            <a:r>
              <a:rPr lang="en-US" altLang="zh-TW" dirty="0">
                <a:hlinkClick r:id="rId6"/>
              </a:rPr>
              <a:t>https://engplatform.aerc.org.tw/</a:t>
            </a:r>
            <a:endParaRPr lang="en-US" altLang="zh-TW" dirty="0"/>
          </a:p>
          <a:p>
            <a:pPr marL="0" indent="0">
              <a:spcBef>
                <a:spcPts val="0"/>
              </a:spcBef>
              <a:buNone/>
            </a:pPr>
            <a:endParaRPr lang="en-US" altLang="zh-TW" dirty="0"/>
          </a:p>
          <a:p>
            <a:pPr marL="0" indent="0">
              <a:spcBef>
                <a:spcPts val="0"/>
              </a:spcBef>
              <a:buNone/>
            </a:pPr>
            <a:r>
              <a:rPr lang="zh-TW" altLang="en-US" dirty="0"/>
              <a:t>農田水利署</a:t>
            </a:r>
            <a:r>
              <a:rPr lang="en-US" altLang="zh-TW" dirty="0"/>
              <a:t>-</a:t>
            </a:r>
            <a:r>
              <a:rPr lang="zh-TW" altLang="en-US" dirty="0"/>
              <a:t>農田水利相關資訊</a:t>
            </a:r>
            <a:endParaRPr lang="en-US" altLang="zh-TW" dirty="0"/>
          </a:p>
          <a:p>
            <a:pPr>
              <a:spcBef>
                <a:spcPts val="0"/>
              </a:spcBef>
            </a:pPr>
            <a:r>
              <a:rPr lang="en-US" altLang="zh-TW" dirty="0">
                <a:hlinkClick r:id="rId7"/>
              </a:rPr>
              <a:t>https://www.ia.gov.tw/</a:t>
            </a:r>
            <a:endParaRPr lang="en-US" altLang="zh-TW" dirty="0"/>
          </a:p>
        </p:txBody>
      </p:sp>
      <p:sp>
        <p:nvSpPr>
          <p:cNvPr id="4" name="標題 1"/>
          <p:cNvSpPr>
            <a:spLocks noGrp="1"/>
          </p:cNvSpPr>
          <p:nvPr>
            <p:ph type="title" idx="4294967295"/>
          </p:nvPr>
        </p:nvSpPr>
        <p:spPr>
          <a:xfrm>
            <a:off x="0" y="152400"/>
            <a:ext cx="5791200" cy="1371600"/>
          </a:xfrm>
        </p:spPr>
        <p:txBody>
          <a:bodyPr>
            <a:normAutofit/>
          </a:bodyPr>
          <a:lstStyle/>
          <a:p>
            <a:r>
              <a:rPr lang="zh-TW" altLang="en-US" sz="4000" b="1" dirty="0">
                <a:latin typeface="+mn-lt"/>
                <a:ea typeface="+mn-ea"/>
                <a:cs typeface="+mn-cs"/>
              </a:rPr>
              <a:t>工程品質管理</a:t>
            </a:r>
          </a:p>
        </p:txBody>
      </p:sp>
    </p:spTree>
    <p:extLst>
      <p:ext uri="{BB962C8B-B14F-4D97-AF65-F5344CB8AC3E}">
        <p14:creationId xmlns:p14="http://schemas.microsoft.com/office/powerpoint/2010/main" val="961906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19"/>
          <p:cNvSpPr/>
          <p:nvPr/>
        </p:nvSpPr>
        <p:spPr>
          <a:xfrm>
            <a:off x="2683343" y="2133671"/>
            <a:ext cx="1431459" cy="1431459"/>
          </a:xfrm>
          <a:prstGeom prst="ellipse">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0" b="1" dirty="0">
                <a:latin typeface="Arial" panose="020B0604020202020204" pitchFamily="34" charset="0"/>
                <a:ea typeface="微軟正黑體" panose="020B0604030504040204" pitchFamily="34" charset="-120"/>
                <a:cs typeface="Arial" panose="020B0604020202020204" pitchFamily="34" charset="0"/>
                <a:sym typeface="+mn-lt"/>
              </a:rPr>
              <a:t>5</a:t>
            </a:r>
            <a:endParaRPr lang="zh-CN" altLang="en-US" sz="8000" b="1" dirty="0">
              <a:latin typeface="Arial" panose="020B0604020202020204" pitchFamily="34" charset="0"/>
              <a:ea typeface="微軟正黑體" panose="020B0604030504040204" pitchFamily="34" charset="-120"/>
              <a:cs typeface="Arial" panose="020B0604020202020204" pitchFamily="34" charset="0"/>
              <a:sym typeface="+mn-lt"/>
            </a:endParaRPr>
          </a:p>
        </p:txBody>
      </p:sp>
      <p:pic>
        <p:nvPicPr>
          <p:cNvPr id="3" name="圖片 2"/>
          <p:cNvPicPr>
            <a:picLocks noChangeAspect="1"/>
          </p:cNvPicPr>
          <p:nvPr/>
        </p:nvPicPr>
        <p:blipFill>
          <a:blip r:embed="rId3"/>
          <a:stretch>
            <a:fillRect/>
          </a:stretch>
        </p:blipFill>
        <p:spPr>
          <a:xfrm>
            <a:off x="-529" y="4745621"/>
            <a:ext cx="12193057" cy="2112379"/>
          </a:xfrm>
          <a:prstGeom prst="rect">
            <a:avLst/>
          </a:prstGeom>
        </p:spPr>
      </p:pic>
      <p:sp>
        <p:nvSpPr>
          <p:cNvPr id="38" name="任意多边形 37"/>
          <p:cNvSpPr/>
          <p:nvPr/>
        </p:nvSpPr>
        <p:spPr>
          <a:xfrm>
            <a:off x="0" y="4745622"/>
            <a:ext cx="12192000" cy="2128489"/>
          </a:xfrm>
          <a:custGeom>
            <a:avLst/>
            <a:gdLst>
              <a:gd name="connsiteX0" fmla="*/ 10105567 w 12192000"/>
              <a:gd name="connsiteY0" fmla="*/ 0 h 2128489"/>
              <a:gd name="connsiteX1" fmla="*/ 12192000 w 12192000"/>
              <a:gd name="connsiteY1" fmla="*/ 1741966 h 2128489"/>
              <a:gd name="connsiteX2" fmla="*/ 12192000 w 12192000"/>
              <a:gd name="connsiteY2" fmla="*/ 2128489 h 2128489"/>
              <a:gd name="connsiteX3" fmla="*/ 12187481 w 12192000"/>
              <a:gd name="connsiteY3" fmla="*/ 2128477 h 2128489"/>
              <a:gd name="connsiteX4" fmla="*/ 10105567 w 12192000"/>
              <a:gd name="connsiteY4" fmla="*/ 390284 h 2128489"/>
              <a:gd name="connsiteX5" fmla="*/ 0 w 12192000"/>
              <a:gd name="connsiteY5" fmla="*/ 1554476 h 2128489"/>
              <a:gd name="connsiteX6" fmla="*/ 0 w 12192000"/>
              <a:gd name="connsiteY6" fmla="*/ 1164191 h 2128489"/>
              <a:gd name="connsiteX7" fmla="*/ 10105567 w 12192000"/>
              <a:gd name="connsiteY7" fmla="*/ 0 h 21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128489">
                <a:moveTo>
                  <a:pt x="10105567" y="0"/>
                </a:moveTo>
                <a:lnTo>
                  <a:pt x="12192000" y="1741966"/>
                </a:lnTo>
                <a:lnTo>
                  <a:pt x="12192000" y="2128489"/>
                </a:lnTo>
                <a:lnTo>
                  <a:pt x="12187481" y="2128477"/>
                </a:lnTo>
                <a:lnTo>
                  <a:pt x="10105567" y="390284"/>
                </a:lnTo>
                <a:lnTo>
                  <a:pt x="0" y="1554476"/>
                </a:lnTo>
                <a:lnTo>
                  <a:pt x="0" y="1164191"/>
                </a:lnTo>
                <a:lnTo>
                  <a:pt x="10105567" y="0"/>
                </a:lnTo>
                <a:close/>
              </a:path>
            </a:pathLst>
          </a:cu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矩形 33"/>
          <p:cNvSpPr/>
          <p:nvPr/>
        </p:nvSpPr>
        <p:spPr>
          <a:xfrm>
            <a:off x="4114801" y="2401221"/>
            <a:ext cx="2646878" cy="830997"/>
          </a:xfrm>
          <a:prstGeom prst="rect">
            <a:avLst/>
          </a:prstGeom>
        </p:spPr>
        <p:txBody>
          <a:bodyPr wrap="none" anchor="ctr">
            <a:spAutoFit/>
          </a:bodyPr>
          <a:lstStyle/>
          <a:p>
            <a:r>
              <a:rPr lang="zh-TW" altLang="en-US" sz="4800" b="1" dirty="0">
                <a:ea typeface="微軟正黑體" panose="020B0604030504040204" pitchFamily="34" charset="-120"/>
              </a:rPr>
              <a:t>工程倫理</a:t>
            </a:r>
          </a:p>
        </p:txBody>
      </p:sp>
      <p:sp>
        <p:nvSpPr>
          <p:cNvPr id="4" name="拱形 3"/>
          <p:cNvSpPr/>
          <p:nvPr/>
        </p:nvSpPr>
        <p:spPr>
          <a:xfrm>
            <a:off x="2518172" y="1968500"/>
            <a:ext cx="1761800" cy="1761800"/>
          </a:xfrm>
          <a:prstGeom prst="blockArc">
            <a:avLst>
              <a:gd name="adj1" fmla="val 10800000"/>
              <a:gd name="adj2" fmla="val 16883623"/>
              <a:gd name="adj3" fmla="val 4771"/>
            </a:avLst>
          </a:prstGeom>
          <a:gradFill flip="none" rotWithShape="1">
            <a:gsLst>
              <a:gs pos="0">
                <a:srgbClr val="0070C0">
                  <a:alpha val="50000"/>
                </a:srgbClr>
              </a:gs>
              <a:gs pos="100000">
                <a:srgbClr val="10CC9D"/>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0" b="1">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42448101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0" y="274639"/>
            <a:ext cx="10972800" cy="1143000"/>
          </a:xfrm>
        </p:spPr>
        <p:txBody>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1340644" y="1797149"/>
            <a:ext cx="9219852" cy="4373563"/>
          </a:xfrm>
        </p:spPr>
        <p:txBody>
          <a:bodyPr>
            <a:normAutofit/>
          </a:bodyPr>
          <a:lstStyle/>
          <a:p>
            <a:r>
              <a:rPr lang="zh-TW" altLang="en-US" sz="2800" dirty="0">
                <a:latin typeface="微軟正黑體" panose="020B0604030504040204" pitchFamily="34" charset="-120"/>
                <a:ea typeface="微軟正黑體" panose="020B0604030504040204" pitchFamily="34" charset="-120"/>
              </a:rPr>
              <a:t>「倫理」是一套價值規範系統，「一般倫理」所論者為適用社會 所有成員的價值規範，而「專業倫理」則是針對某一專業領域中的人員所訂出之相關規範。</a:t>
            </a:r>
            <a:endParaRPr lang="en-US" altLang="zh-TW" sz="2800" dirty="0">
              <a:latin typeface="微軟正黑體" panose="020B0604030504040204" pitchFamily="34" charset="-120"/>
              <a:ea typeface="微軟正黑體" panose="020B0604030504040204" pitchFamily="34" charset="-120"/>
            </a:endParaRPr>
          </a:p>
          <a:p>
            <a:endParaRPr lang="en-US" altLang="zh-TW" sz="2800"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「工程倫理」的首要意義，在建立專業工程人員應有的認知與實踐的原則，及工程人員之間或與團體及社會其他成員互動時，應遵循的行為規範。</a:t>
            </a:r>
          </a:p>
        </p:txBody>
      </p:sp>
      <p:sp>
        <p:nvSpPr>
          <p:cNvPr id="4" name="矩形 3"/>
          <p:cNvSpPr/>
          <p:nvPr/>
        </p:nvSpPr>
        <p:spPr>
          <a:xfrm>
            <a:off x="5807968" y="5835085"/>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82880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536" y="1628800"/>
            <a:ext cx="8352928" cy="3677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a:extLst>
              <a:ext uri="{FF2B5EF4-FFF2-40B4-BE49-F238E27FC236}">
                <a16:creationId xmlns:a16="http://schemas.microsoft.com/office/drawing/2014/main" id="{0E6BF130-648A-4052-9781-07D5EE916028}"/>
              </a:ext>
            </a:extLst>
          </p:cNvPr>
          <p:cNvSpPr/>
          <p:nvPr/>
        </p:nvSpPr>
        <p:spPr>
          <a:xfrm>
            <a:off x="5807968" y="5835085"/>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1543398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2" name="內容版面配置區 1"/>
          <p:cNvSpPr>
            <a:spLocks noGrp="1"/>
          </p:cNvSpPr>
          <p:nvPr>
            <p:ph idx="4294967295"/>
          </p:nvPr>
        </p:nvSpPr>
        <p:spPr>
          <a:xfrm>
            <a:off x="479376" y="1550320"/>
            <a:ext cx="11424592" cy="4924425"/>
          </a:xfrm>
        </p:spPr>
        <p:txBody>
          <a:bodyPr>
            <a:noAutofit/>
          </a:bodyPr>
          <a:lstStyle/>
          <a:p>
            <a:pPr marL="0" indent="0">
              <a:spcBef>
                <a:spcPts val="0"/>
              </a:spcBef>
              <a:buNone/>
            </a:pPr>
            <a:r>
              <a:rPr lang="zh-TW" altLang="en-US" sz="2400" dirty="0">
                <a:latin typeface="微軟正黑體" panose="020B0604030504040204" pitchFamily="34" charset="-120"/>
                <a:ea typeface="微軟正黑體" panose="020B0604030504040204" pitchFamily="34" charset="-120"/>
              </a:rPr>
              <a:t>一、對個人的責任 </a:t>
            </a:r>
            <a:endParaRPr lang="en-US" altLang="zh-TW" sz="2400" dirty="0">
              <a:latin typeface="微軟正黑體" panose="020B0604030504040204" pitchFamily="34" charset="-120"/>
              <a:ea typeface="微軟正黑體" panose="020B0604030504040204" pitchFamily="34" charset="-120"/>
            </a:endParaRPr>
          </a:p>
          <a:p>
            <a:pPr marL="0" indent="0">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善盡個人能力，強化專業形象 </a:t>
            </a:r>
            <a:endParaRPr lang="en-US" altLang="zh-TW" sz="2400" dirty="0">
              <a:solidFill>
                <a:srgbClr val="FF0000"/>
              </a:solidFill>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1-1.</a:t>
            </a:r>
            <a:r>
              <a:rPr lang="zh-TW" altLang="en-US" sz="2400" dirty="0">
                <a:latin typeface="微軟正黑體" panose="020B0604030504040204" pitchFamily="34" charset="-120"/>
                <a:ea typeface="微軟正黑體" panose="020B0604030504040204" pitchFamily="34" charset="-120"/>
              </a:rPr>
              <a:t>工程人員應恪守法規，砥礪言行，以端正整體工程環境之優良風 氣，並維護工程人員之專業形象。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1-2.</a:t>
            </a:r>
            <a:r>
              <a:rPr lang="zh-TW" altLang="en-US" sz="2400" dirty="0">
                <a:latin typeface="微軟正黑體" panose="020B0604030504040204" pitchFamily="34" charset="-120"/>
                <a:ea typeface="微軟正黑體" panose="020B0604030504040204" pitchFamily="34" charset="-120"/>
              </a:rPr>
              <a:t>工程人員不得以任何直接或間接等方式，向客戶、長官、承包商 等輸送或接受不當利益。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1-3.</a:t>
            </a:r>
            <a:r>
              <a:rPr lang="zh-TW" altLang="en-US" sz="2400" dirty="0">
                <a:latin typeface="微軟正黑體" panose="020B0604030504040204" pitchFamily="34" charset="-120"/>
                <a:ea typeface="微軟正黑體" panose="020B0604030504040204" pitchFamily="34" charset="-120"/>
              </a:rPr>
              <a:t>工程人員應瞭解本身之專業能力及職權範圍，不得承接個人能力 不及或非專業領域之業務。</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1-4.</a:t>
            </a:r>
            <a:r>
              <a:rPr lang="zh-TW" altLang="en-US" sz="2400" dirty="0">
                <a:latin typeface="微軟正黑體" panose="020B0604030504040204" pitchFamily="34" charset="-120"/>
                <a:ea typeface="微軟正黑體" panose="020B0604030504040204" pitchFamily="34" charset="-120"/>
              </a:rPr>
              <a:t>工程人員應對於不同種族、宗教、性別、年齡、階級之人員，皆 公平對待。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1-5.</a:t>
            </a:r>
            <a:r>
              <a:rPr lang="zh-TW" altLang="en-US" sz="2400" dirty="0">
                <a:latin typeface="微軟正黑體" panose="020B0604030504040204" pitchFamily="34" charset="-120"/>
                <a:ea typeface="微軟正黑體" panose="020B0604030504040204" pitchFamily="34" charset="-120"/>
              </a:rPr>
              <a:t>工程人員應彼此公平競爭，不得以惡意中傷或污蔑等不當手段， 詆毀同業爭取業務。</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1-6.</a:t>
            </a:r>
            <a:r>
              <a:rPr lang="zh-TW" altLang="en-US" sz="2400" dirty="0">
                <a:latin typeface="微軟正黑體" panose="020B0604030504040204" pitchFamily="34" charset="-120"/>
                <a:ea typeface="微軟正黑體" panose="020B0604030504040204" pitchFamily="34" charset="-120"/>
              </a:rPr>
              <a:t>工程人員不得擅自利用組織或專業團體之名，圖利自己。</a:t>
            </a:r>
          </a:p>
        </p:txBody>
      </p:sp>
      <p:sp>
        <p:nvSpPr>
          <p:cNvPr id="6" name="矩形 5">
            <a:extLst>
              <a:ext uri="{FF2B5EF4-FFF2-40B4-BE49-F238E27FC236}">
                <a16:creationId xmlns:a16="http://schemas.microsoft.com/office/drawing/2014/main" id="{2506CD47-5750-4F40-BF1C-7C523F88D3CE}"/>
              </a:ext>
            </a:extLst>
          </p:cNvPr>
          <p:cNvSpPr/>
          <p:nvPr/>
        </p:nvSpPr>
        <p:spPr>
          <a:xfrm>
            <a:off x="5807968" y="6084004"/>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42294961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263352" y="1628801"/>
            <a:ext cx="11737304" cy="4373563"/>
          </a:xfrm>
        </p:spPr>
        <p:txBody>
          <a:bodyPr>
            <a:noAutofit/>
          </a:bodyPr>
          <a:lstStyle/>
          <a:p>
            <a:pPr marL="0" indent="0">
              <a:lnSpc>
                <a:spcPct val="110000"/>
              </a:lnSpc>
              <a:spcBef>
                <a:spcPts val="0"/>
              </a:spcBef>
              <a:buNone/>
            </a:pPr>
            <a:r>
              <a:rPr lang="zh-TW" altLang="en-US" sz="2400" dirty="0">
                <a:latin typeface="微軟正黑體" panose="020B0604030504040204" pitchFamily="34" charset="-120"/>
                <a:ea typeface="微軟正黑體" panose="020B0604030504040204" pitchFamily="34" charset="-120"/>
              </a:rPr>
              <a:t>二、對專業的責任 </a:t>
            </a:r>
            <a:endParaRPr lang="en-US" altLang="zh-TW" sz="2400" dirty="0">
              <a:latin typeface="微軟正黑體" panose="020B0604030504040204" pitchFamily="34" charset="-120"/>
              <a:ea typeface="微軟正黑體" panose="020B0604030504040204" pitchFamily="34" charset="-120"/>
            </a:endParaRPr>
          </a:p>
          <a:p>
            <a:pPr marL="0" indent="0">
              <a:lnSpc>
                <a:spcPct val="110000"/>
              </a:lnSpc>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涵蘊創意思維，持續技術成長</a:t>
            </a:r>
            <a:endParaRPr lang="en-US" altLang="zh-TW" sz="2400" dirty="0">
              <a:solidFill>
                <a:srgbClr val="FF0000"/>
              </a:solidFill>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2-1.</a:t>
            </a:r>
            <a:r>
              <a:rPr lang="zh-TW" altLang="en-US" sz="2400" dirty="0">
                <a:latin typeface="微軟正黑體" panose="020B0604030504040204" pitchFamily="34" charset="-120"/>
                <a:ea typeface="微軟正黑體" panose="020B0604030504040204" pitchFamily="34" charset="-120"/>
              </a:rPr>
              <a:t>工程人員應持續進修專業技能與相關知識，提昇工作品質。 </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2-2.</a:t>
            </a:r>
            <a:r>
              <a:rPr lang="zh-TW" altLang="en-US" sz="2400" dirty="0">
                <a:latin typeface="微軟正黑體" panose="020B0604030504040204" pitchFamily="34" charset="-120"/>
                <a:ea typeface="微軟正黑體" panose="020B0604030504040204" pitchFamily="34" charset="-120"/>
              </a:rPr>
              <a:t>工程人員不得誇大或偽造其專業能力與職權，欺騙公眾，引人誤解。 </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2-3.</a:t>
            </a:r>
            <a:r>
              <a:rPr lang="zh-TW" altLang="en-US" sz="2400" dirty="0">
                <a:latin typeface="微軟正黑體" panose="020B0604030504040204" pitchFamily="34" charset="-120"/>
                <a:ea typeface="微軟正黑體" panose="020B0604030504040204" pitchFamily="34" charset="-120"/>
              </a:rPr>
              <a:t>工程人員應積極參與專業團體，並藉由論文發表等進行技術交 流，提升整體專業技術與能力。</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2-4.</a:t>
            </a:r>
            <a:r>
              <a:rPr lang="zh-TW" altLang="en-US" sz="2400" dirty="0">
                <a:latin typeface="微軟正黑體" panose="020B0604030504040204" pitchFamily="34" charset="-120"/>
                <a:ea typeface="微軟正黑體" panose="020B0604030504040204" pitchFamily="34" charset="-120"/>
              </a:rPr>
              <a:t>工程人員應秉持專業觀點，以客觀、誠實之態度勇於發言，支持 正當言論作為，並譴責違反專業素養及不當之言行。 </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2-5.</a:t>
            </a:r>
            <a:r>
              <a:rPr lang="zh-TW" altLang="en-US" sz="2400" dirty="0">
                <a:latin typeface="微軟正黑體" panose="020B0604030504040204" pitchFamily="34" charset="-120"/>
                <a:ea typeface="微軟正黑體" panose="020B0604030504040204" pitchFamily="34" charset="-120"/>
              </a:rPr>
              <a:t>工程人員應尊重他人專業與智慧財產，不得剽竊他人之工作成果。 </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2-6.</a:t>
            </a:r>
            <a:r>
              <a:rPr lang="zh-TW" altLang="en-US" sz="2400" dirty="0">
                <a:latin typeface="微軟正黑體" panose="020B0604030504040204" pitchFamily="34" charset="-120"/>
                <a:ea typeface="微軟正黑體" panose="020B0604030504040204" pitchFamily="34" charset="-120"/>
              </a:rPr>
              <a:t>工程人員應隨時思考專業領域之永續發展，並致力提升公眾之認 同與信賴，保持專業形象。</a:t>
            </a:r>
          </a:p>
        </p:txBody>
      </p:sp>
      <p:sp>
        <p:nvSpPr>
          <p:cNvPr id="6" name="矩形 5">
            <a:extLst>
              <a:ext uri="{FF2B5EF4-FFF2-40B4-BE49-F238E27FC236}">
                <a16:creationId xmlns:a16="http://schemas.microsoft.com/office/drawing/2014/main" id="{382EA051-CE1A-4AD2-9642-5D8C5D234A29}"/>
              </a:ext>
            </a:extLst>
          </p:cNvPr>
          <p:cNvSpPr/>
          <p:nvPr/>
        </p:nvSpPr>
        <p:spPr>
          <a:xfrm>
            <a:off x="5807968" y="6084004"/>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1556724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455712" y="1437732"/>
            <a:ext cx="11280576" cy="4924425"/>
          </a:xfrm>
        </p:spPr>
        <p:txBody>
          <a:bodyPr>
            <a:noAutofit/>
          </a:bodyPr>
          <a:lstStyle/>
          <a:p>
            <a:pPr marL="0" indent="0">
              <a:lnSpc>
                <a:spcPct val="110000"/>
              </a:lnSpc>
              <a:spcBef>
                <a:spcPts val="0"/>
              </a:spcBef>
              <a:buNone/>
            </a:pPr>
            <a:r>
              <a:rPr lang="zh-TW" altLang="en-US" sz="2400" dirty="0">
                <a:latin typeface="微軟正黑體" panose="020B0604030504040204" pitchFamily="34" charset="-120"/>
                <a:ea typeface="微軟正黑體" panose="020B0604030504040204" pitchFamily="34" charset="-120"/>
              </a:rPr>
              <a:t>三、對同僚的責任 </a:t>
            </a:r>
            <a:endParaRPr lang="en-US" altLang="zh-TW" sz="2400" dirty="0">
              <a:latin typeface="微軟正黑體" panose="020B0604030504040204" pitchFamily="34" charset="-120"/>
              <a:ea typeface="微軟正黑體" panose="020B0604030504040204" pitchFamily="34" charset="-120"/>
            </a:endParaRPr>
          </a:p>
          <a:p>
            <a:pPr marL="0" indent="0">
              <a:lnSpc>
                <a:spcPct val="110000"/>
              </a:lnSpc>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發揮合作精神，共創團隊績效</a:t>
            </a:r>
            <a:endParaRPr lang="en-US" altLang="zh-TW" sz="2400" dirty="0">
              <a:solidFill>
                <a:srgbClr val="FF0000"/>
              </a:solidFill>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3-1.</a:t>
            </a:r>
            <a:r>
              <a:rPr lang="zh-TW" altLang="en-US" sz="2400" dirty="0">
                <a:latin typeface="微軟正黑體" panose="020B0604030504040204" pitchFamily="34" charset="-120"/>
                <a:ea typeface="微軟正黑體" panose="020B0604030504040204" pitchFamily="34" charset="-120"/>
              </a:rPr>
              <a:t>工程人員應尊重前輩、虛心求教，並指導後進工程人員正當作為及專業技術。 </a:t>
            </a:r>
            <a:endParaRPr lang="en-US" altLang="zh-TW" sz="2400" dirty="0">
              <a:latin typeface="微軟正黑體" panose="020B0604030504040204" pitchFamily="34" charset="-120"/>
              <a:ea typeface="微軟正黑體" panose="020B0604030504040204" pitchFamily="34" charset="-120"/>
            </a:endParaRPr>
          </a:p>
          <a:p>
            <a:pPr marL="0" indent="0">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3-2.</a:t>
            </a:r>
            <a:r>
              <a:rPr lang="zh-TW" altLang="en-US" sz="2400" dirty="0">
                <a:latin typeface="微軟正黑體" panose="020B0604030504040204" pitchFamily="34" charset="-120"/>
                <a:ea typeface="微軟正黑體" panose="020B0604030504040204" pitchFamily="34" charset="-120"/>
              </a:rPr>
              <a:t>工程人員不得對下屬作不當指示。 </a:t>
            </a:r>
            <a:endParaRPr lang="en-US" altLang="zh-TW" sz="2400" dirty="0">
              <a:latin typeface="微軟正黑體" panose="020B0604030504040204" pitchFamily="34" charset="-120"/>
              <a:ea typeface="微軟正黑體" panose="020B0604030504040204" pitchFamily="34" charset="-120"/>
            </a:endParaRPr>
          </a:p>
          <a:p>
            <a:pPr marL="0" indent="0">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3-3.</a:t>
            </a:r>
            <a:r>
              <a:rPr lang="zh-TW" altLang="en-US" sz="2400" dirty="0">
                <a:latin typeface="微軟正黑體" panose="020B0604030504040204" pitchFamily="34" charset="-120"/>
                <a:ea typeface="微軟正黑體" panose="020B0604030504040204" pitchFamily="34" charset="-120"/>
              </a:rPr>
              <a:t>工程人員應對於同僚業務上之不當作為，婉轉勸告，不得同流合污。</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3-4.</a:t>
            </a:r>
            <a:r>
              <a:rPr lang="zh-TW" altLang="en-US" sz="2400" dirty="0">
                <a:latin typeface="微軟正黑體" panose="020B0604030504040204" pitchFamily="34" charset="-120"/>
                <a:ea typeface="微軟正黑體" panose="020B0604030504040204" pitchFamily="34" charset="-120"/>
              </a:rPr>
              <a:t>工程人員應與同僚間相互信賴、彼此尊重，並砥礪切磋，以求共同成長。</a:t>
            </a: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endParaRPr lang="en-US" altLang="zh-TW" sz="24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zh-TW" altLang="en-US" sz="2400" dirty="0">
                <a:latin typeface="微軟正黑體" panose="020B0604030504040204" pitchFamily="34" charset="-120"/>
                <a:ea typeface="微軟正黑體" panose="020B0604030504040204" pitchFamily="34" charset="-120"/>
              </a:rPr>
              <a:t>四、對雇主</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組織的責任</a:t>
            </a:r>
          </a:p>
          <a:p>
            <a:pPr marL="442902" indent="-442902">
              <a:lnSpc>
                <a:spcPct val="110000"/>
              </a:lnSpc>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維護雇主權益，嚴守公正誠信</a:t>
            </a: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4-1.</a:t>
            </a:r>
            <a:r>
              <a:rPr lang="zh-TW" altLang="en-US" sz="2400" dirty="0">
                <a:latin typeface="微軟正黑體" panose="020B0604030504040204" pitchFamily="34" charset="-120"/>
                <a:ea typeface="微軟正黑體" panose="020B0604030504040204" pitchFamily="34" charset="-120"/>
              </a:rPr>
              <a:t>工程人員應瞭解及遵守雇主之組織章程及工作規則。</a:t>
            </a:r>
          </a:p>
          <a:p>
            <a:pPr marL="442902" indent="-442902">
              <a:lnSpc>
                <a:spcPct val="110000"/>
              </a:lnSpc>
              <a:spcBef>
                <a:spcPts val="0"/>
              </a:spcBef>
              <a:buNone/>
            </a:pPr>
            <a:r>
              <a:rPr lang="en-US" altLang="zh-TW" sz="2400" dirty="0">
                <a:latin typeface="微軟正黑體" panose="020B0604030504040204" pitchFamily="34" charset="-120"/>
                <a:ea typeface="微軟正黑體" panose="020B0604030504040204" pitchFamily="34" charset="-120"/>
              </a:rPr>
              <a:t>4-2.</a:t>
            </a:r>
            <a:r>
              <a:rPr lang="zh-TW" altLang="en-US" sz="2400" dirty="0">
                <a:latin typeface="微軟正黑體" panose="020B0604030504040204" pitchFamily="34" charset="-120"/>
                <a:ea typeface="微軟正黑體" panose="020B0604030504040204" pitchFamily="34" charset="-120"/>
              </a:rPr>
              <a:t>工程人員應盡力維護雇主之權益，不得未經同意，擅自利用工作時間及雇主之資源，從事私人事務。</a:t>
            </a:r>
          </a:p>
        </p:txBody>
      </p:sp>
      <p:sp>
        <p:nvSpPr>
          <p:cNvPr id="6" name="矩形 5">
            <a:extLst>
              <a:ext uri="{FF2B5EF4-FFF2-40B4-BE49-F238E27FC236}">
                <a16:creationId xmlns:a16="http://schemas.microsoft.com/office/drawing/2014/main" id="{D3E52045-BB09-48B9-87D3-54310CC55A05}"/>
              </a:ext>
            </a:extLst>
          </p:cNvPr>
          <p:cNvSpPr/>
          <p:nvPr/>
        </p:nvSpPr>
        <p:spPr>
          <a:xfrm>
            <a:off x="5807968" y="6084004"/>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14365007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119336" y="1267544"/>
            <a:ext cx="12072664" cy="5257800"/>
          </a:xfrm>
        </p:spPr>
        <p:txBody>
          <a:bodyPr>
            <a:noAutofit/>
          </a:bodyPr>
          <a:lstStyle/>
          <a:p>
            <a:pPr marL="0" indent="0">
              <a:lnSpc>
                <a:spcPct val="110000"/>
              </a:lnSpc>
              <a:spcBef>
                <a:spcPts val="0"/>
              </a:spcBef>
              <a:buNone/>
            </a:pPr>
            <a:r>
              <a:rPr lang="zh-TW" altLang="en-US" sz="2100" dirty="0">
                <a:latin typeface="微軟正黑體" panose="020B0604030504040204" pitchFamily="34" charset="-120"/>
                <a:ea typeface="微軟正黑體" panose="020B0604030504040204" pitchFamily="34" charset="-120"/>
              </a:rPr>
              <a:t>五、對業主</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客戶的責任 </a:t>
            </a:r>
            <a:endParaRPr lang="en-US" altLang="zh-TW" sz="2100" dirty="0">
              <a:latin typeface="微軟正黑體" panose="020B0604030504040204" pitchFamily="34" charset="-120"/>
              <a:ea typeface="微軟正黑體" panose="020B0604030504040204" pitchFamily="34" charset="-120"/>
            </a:endParaRPr>
          </a:p>
          <a:p>
            <a:pPr marL="0" indent="0">
              <a:lnSpc>
                <a:spcPct val="110000"/>
              </a:lnSpc>
              <a:spcBef>
                <a:spcPts val="0"/>
              </a:spcBef>
              <a:buNone/>
            </a:pPr>
            <a:r>
              <a:rPr lang="zh-TW" altLang="en-US" sz="2100" dirty="0">
                <a:solidFill>
                  <a:srgbClr val="FF0000"/>
                </a:solidFill>
                <a:latin typeface="微軟正黑體" panose="020B0604030504040204" pitchFamily="34" charset="-120"/>
                <a:ea typeface="微軟正黑體" panose="020B0604030504040204" pitchFamily="34" charset="-120"/>
              </a:rPr>
              <a:t>體察業主需求，達成工作目標</a:t>
            </a:r>
            <a:endParaRPr lang="en-US" altLang="zh-TW" sz="2100" dirty="0">
              <a:solidFill>
                <a:srgbClr val="FF0000"/>
              </a:solidFill>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5-1.</a:t>
            </a:r>
            <a:r>
              <a:rPr lang="zh-TW" altLang="en-US" sz="2100" dirty="0">
                <a:latin typeface="微軟正黑體" panose="020B0604030504040204" pitchFamily="34" charset="-120"/>
                <a:ea typeface="微軟正黑體" panose="020B0604030504040204" pitchFamily="34" charset="-120"/>
              </a:rPr>
              <a:t>工程人員應秉持誠實與敬業態度，溝通與瞭解業主</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客戶之需求，維護業主</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客戶正當權益，並戮力完成其所交付之合理任務。 </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5-2.</a:t>
            </a:r>
            <a:r>
              <a:rPr lang="zh-TW" altLang="en-US" sz="2100" dirty="0">
                <a:latin typeface="微軟正黑體" panose="020B0604030504040204" pitchFamily="34" charset="-120"/>
                <a:ea typeface="微軟正黑體" panose="020B0604030504040204" pitchFamily="34" charset="-120"/>
              </a:rPr>
              <a:t>工程人員應對業主</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客戶之不當指示或要求，秉持專業判斷，予以拒絕及勸導。 </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5-3.</a:t>
            </a:r>
            <a:r>
              <a:rPr lang="zh-TW" altLang="en-US" sz="2100" dirty="0">
                <a:latin typeface="微軟正黑體" panose="020B0604030504040204" pitchFamily="34" charset="-120"/>
                <a:ea typeface="微軟正黑體" panose="020B0604030504040204" pitchFamily="34" charset="-120"/>
              </a:rPr>
              <a:t>工程人員應對所承辦業務保守秘密，除非獲得業主</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客戶之同意或授權，不得洩漏有損其權益之相關資訊。</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zh-TW" altLang="en-US" sz="2100" dirty="0">
                <a:latin typeface="微軟正黑體" panose="020B0604030504040204" pitchFamily="34" charset="-120"/>
                <a:ea typeface="微軟正黑體" panose="020B0604030504040204" pitchFamily="34" charset="-120"/>
              </a:rPr>
              <a:t>六、對承包商的責任 </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zh-TW" altLang="en-US" sz="2100" dirty="0">
                <a:solidFill>
                  <a:srgbClr val="FF0000"/>
                </a:solidFill>
                <a:latin typeface="微軟正黑體" panose="020B0604030504040204" pitchFamily="34" charset="-120"/>
                <a:ea typeface="微軟正黑體" panose="020B0604030504040204" pitchFamily="34" charset="-120"/>
              </a:rPr>
              <a:t>公平對待包商，分工達成任務 </a:t>
            </a:r>
            <a:endParaRPr lang="en-US" altLang="zh-TW" sz="2100" dirty="0">
              <a:solidFill>
                <a:srgbClr val="FF0000"/>
              </a:solidFill>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6-1.</a:t>
            </a:r>
            <a:r>
              <a:rPr lang="zh-TW" altLang="en-US" sz="2100" dirty="0">
                <a:latin typeface="微軟正黑體" panose="020B0604030504040204" pitchFamily="34" charset="-120"/>
                <a:ea typeface="微軟正黑體" panose="020B0604030504040204" pitchFamily="34" charset="-120"/>
              </a:rPr>
              <a:t>工程人員應以專業角度訂定公平合理之契約，避免契約爭議與糾紛。</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6-2.</a:t>
            </a:r>
            <a:r>
              <a:rPr lang="zh-TW" altLang="en-US" sz="2100" dirty="0">
                <a:latin typeface="微軟正黑體" panose="020B0604030504040204" pitchFamily="34" charset="-120"/>
                <a:ea typeface="微軟正黑體" panose="020B0604030504040204" pitchFamily="34" charset="-120"/>
              </a:rPr>
              <a:t>工程人員不得接受承包商之不當利益或招待，並應盡可能避免業務外之金錢來往。 </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6-3.</a:t>
            </a:r>
            <a:r>
              <a:rPr lang="zh-TW" altLang="en-US" sz="2100" dirty="0">
                <a:latin typeface="微軟正黑體" panose="020B0604030504040204" pitchFamily="34" charset="-120"/>
                <a:ea typeface="微軟正黑體" panose="020B0604030504040204" pitchFamily="34" charset="-120"/>
              </a:rPr>
              <a:t>工程人員不得趁其職務之便，以壓迫、威脅、刻意刁難等方式，要求承包商執行額外之工作或付出。 </a:t>
            </a:r>
            <a:endParaRPr lang="en-US" altLang="zh-TW" sz="2100" dirty="0">
              <a:latin typeface="微軟正黑體" panose="020B0604030504040204" pitchFamily="34" charset="-120"/>
              <a:ea typeface="微軟正黑體" panose="020B0604030504040204" pitchFamily="34" charset="-120"/>
            </a:endParaRPr>
          </a:p>
          <a:p>
            <a:pPr marL="442902" indent="-442902">
              <a:lnSpc>
                <a:spcPct val="110000"/>
              </a:lnSpc>
              <a:spcBef>
                <a:spcPts val="0"/>
              </a:spcBef>
              <a:buNone/>
            </a:pPr>
            <a:r>
              <a:rPr lang="en-US" altLang="zh-TW" sz="2100" dirty="0">
                <a:latin typeface="微軟正黑體" panose="020B0604030504040204" pitchFamily="34" charset="-120"/>
                <a:ea typeface="微軟正黑體" panose="020B0604030504040204" pitchFamily="34" charset="-120"/>
              </a:rPr>
              <a:t>6-4.</a:t>
            </a:r>
            <a:r>
              <a:rPr lang="zh-TW" altLang="en-US" sz="2100" dirty="0">
                <a:latin typeface="微軟正黑體" panose="020B0604030504040204" pitchFamily="34" charset="-120"/>
                <a:ea typeface="微軟正黑體" panose="020B0604030504040204" pitchFamily="34" charset="-120"/>
              </a:rPr>
              <a:t>工程人員應與承包商齊力合作，完成任務，不得相互推諉責任與工作。</a:t>
            </a:r>
          </a:p>
        </p:txBody>
      </p:sp>
      <p:sp>
        <p:nvSpPr>
          <p:cNvPr id="6" name="矩形 5">
            <a:extLst>
              <a:ext uri="{FF2B5EF4-FFF2-40B4-BE49-F238E27FC236}">
                <a16:creationId xmlns:a16="http://schemas.microsoft.com/office/drawing/2014/main" id="{C3249B33-DF9B-4EBD-B09F-318A172F2396}"/>
              </a:ext>
            </a:extLst>
          </p:cNvPr>
          <p:cNvSpPr/>
          <p:nvPr/>
        </p:nvSpPr>
        <p:spPr>
          <a:xfrm>
            <a:off x="5807968" y="6300028"/>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2466880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551384" y="1569492"/>
            <a:ext cx="11352584" cy="5257800"/>
          </a:xfrm>
        </p:spPr>
        <p:txBody>
          <a:bodyPr>
            <a:normAutofit/>
          </a:bodyPr>
          <a:lstStyle/>
          <a:p>
            <a:pPr marL="0" indent="0">
              <a:spcBef>
                <a:spcPts val="0"/>
              </a:spcBef>
              <a:buNone/>
            </a:pPr>
            <a:r>
              <a:rPr lang="zh-TW" altLang="en-US" sz="2400" dirty="0">
                <a:latin typeface="微軟正黑體" panose="020B0604030504040204" pitchFamily="34" charset="-120"/>
                <a:ea typeface="微軟正黑體" panose="020B0604030504040204" pitchFamily="34" charset="-120"/>
              </a:rPr>
              <a:t>七、對人文社會的責任 </a:t>
            </a:r>
            <a:endParaRPr lang="en-US" altLang="zh-TW" sz="2400" dirty="0">
              <a:latin typeface="微軟正黑體" panose="020B0604030504040204" pitchFamily="34" charset="-120"/>
              <a:ea typeface="微軟正黑體" panose="020B0604030504040204" pitchFamily="34" charset="-120"/>
            </a:endParaRPr>
          </a:p>
          <a:p>
            <a:pPr marL="0" indent="0">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落實安全環保，增進公眾福祉 </a:t>
            </a:r>
            <a:endParaRPr lang="en-US" altLang="zh-TW" sz="2400" dirty="0">
              <a:solidFill>
                <a:srgbClr val="FF0000"/>
              </a:solidFill>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7-1.</a:t>
            </a:r>
            <a:r>
              <a:rPr lang="zh-TW" altLang="en-US" sz="2400" dirty="0">
                <a:latin typeface="微軟正黑體" panose="020B0604030504040204" pitchFamily="34" charset="-120"/>
                <a:ea typeface="微軟正黑體" panose="020B0604030504040204" pitchFamily="34" charset="-120"/>
              </a:rPr>
              <a:t>工程人員應瞭解其專門職業乃涉及公共事務，執行業務時，應考量整體社會利益及群眾福祉，並確保公共安全。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7-2.</a:t>
            </a:r>
            <a:r>
              <a:rPr lang="zh-TW" altLang="en-US" sz="2400" dirty="0">
                <a:latin typeface="微軟正黑體" panose="020B0604030504040204" pitchFamily="34" charset="-120"/>
                <a:ea typeface="微軟正黑體" panose="020B0604030504040204" pitchFamily="34" charset="-120"/>
              </a:rPr>
              <a:t>工程人員應熟知專業領域規範，並瞭解法規之含義，對於不合乎規範、損及社會利益與公共安全之情事，應加以糾正，不得隨意 批准或執行。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7-3.</a:t>
            </a:r>
            <a:r>
              <a:rPr lang="zh-TW" altLang="en-US" sz="2400" dirty="0">
                <a:latin typeface="微軟正黑體" panose="020B0604030504040204" pitchFamily="34" charset="-120"/>
                <a:ea typeface="微軟正黑體" panose="020B0604030504040204" pitchFamily="34" charset="-120"/>
              </a:rPr>
              <a:t>工程人員應提供必要之技術資料或作業成果說明，以利社會大眾及所有關係人瞭解其內容與影響。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7-4.</a:t>
            </a:r>
            <a:r>
              <a:rPr lang="zh-TW" altLang="en-US" sz="2400" dirty="0">
                <a:latin typeface="微軟正黑體" panose="020B0604030504040204" pitchFamily="34" charset="-120"/>
                <a:ea typeface="微軟正黑體" panose="020B0604030504040204" pitchFamily="34" charset="-120"/>
              </a:rPr>
              <a:t>工程人員應運用其專業職能，盡其所能提供社會服務或參與公益活動，以造福人群，增進社會安全、福祉與健康之環境。</a:t>
            </a:r>
          </a:p>
        </p:txBody>
      </p:sp>
      <p:sp>
        <p:nvSpPr>
          <p:cNvPr id="6" name="矩形 5">
            <a:extLst>
              <a:ext uri="{FF2B5EF4-FFF2-40B4-BE49-F238E27FC236}">
                <a16:creationId xmlns:a16="http://schemas.microsoft.com/office/drawing/2014/main" id="{C1BE6EC0-B2DC-4C70-866B-AF46771413FC}"/>
              </a:ext>
            </a:extLst>
          </p:cNvPr>
          <p:cNvSpPr/>
          <p:nvPr/>
        </p:nvSpPr>
        <p:spPr>
          <a:xfrm>
            <a:off x="5807968" y="6084004"/>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20618421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idx="4294967295"/>
          </p:nvPr>
        </p:nvSpPr>
        <p:spPr>
          <a:xfrm>
            <a:off x="0" y="274639"/>
            <a:ext cx="10972800" cy="1143000"/>
          </a:xfrm>
        </p:spPr>
        <p:txBody>
          <a:bodyPr>
            <a:normAutofit/>
          </a:bodyPr>
          <a:lstStyle/>
          <a:p>
            <a:r>
              <a:rPr lang="zh-TW" altLang="en-US" sz="4000" b="1" dirty="0">
                <a:latin typeface="+mn-lt"/>
                <a:ea typeface="+mn-ea"/>
                <a:cs typeface="+mn-cs"/>
              </a:rPr>
              <a:t>工程倫理</a:t>
            </a:r>
          </a:p>
        </p:txBody>
      </p:sp>
      <p:sp>
        <p:nvSpPr>
          <p:cNvPr id="3" name="內容版面配置區 2"/>
          <p:cNvSpPr>
            <a:spLocks noGrp="1"/>
          </p:cNvSpPr>
          <p:nvPr>
            <p:ph idx="4294967295"/>
          </p:nvPr>
        </p:nvSpPr>
        <p:spPr>
          <a:xfrm>
            <a:off x="695400" y="1466404"/>
            <a:ext cx="11208568" cy="5257800"/>
          </a:xfrm>
        </p:spPr>
        <p:txBody>
          <a:bodyPr>
            <a:normAutofit/>
          </a:bodyPr>
          <a:lstStyle/>
          <a:p>
            <a:pPr marL="0" indent="0">
              <a:spcBef>
                <a:spcPts val="0"/>
              </a:spcBef>
              <a:buNone/>
            </a:pPr>
            <a:r>
              <a:rPr lang="zh-TW" altLang="en-US" sz="2400" dirty="0">
                <a:latin typeface="微軟正黑體" panose="020B0604030504040204" pitchFamily="34" charset="-120"/>
                <a:ea typeface="微軟正黑體" panose="020B0604030504040204" pitchFamily="34" charset="-120"/>
              </a:rPr>
              <a:t>八、對自然環境的責任 </a:t>
            </a:r>
            <a:endParaRPr lang="en-US" altLang="zh-TW" sz="2400" dirty="0">
              <a:latin typeface="微軟正黑體" panose="020B0604030504040204" pitchFamily="34" charset="-120"/>
              <a:ea typeface="微軟正黑體" panose="020B0604030504040204" pitchFamily="34" charset="-120"/>
            </a:endParaRPr>
          </a:p>
          <a:p>
            <a:pPr marL="0" indent="0">
              <a:spcBef>
                <a:spcPts val="0"/>
              </a:spcBef>
              <a:buNone/>
            </a:pPr>
            <a:r>
              <a:rPr lang="zh-TW" altLang="en-US" sz="2400" dirty="0">
                <a:solidFill>
                  <a:srgbClr val="FF0000"/>
                </a:solidFill>
                <a:latin typeface="微軟正黑體" panose="020B0604030504040204" pitchFamily="34" charset="-120"/>
                <a:ea typeface="微軟正黑體" panose="020B0604030504040204" pitchFamily="34" charset="-120"/>
              </a:rPr>
              <a:t>重視自然生態，珍惜地球資源 </a:t>
            </a:r>
            <a:endParaRPr lang="en-US" altLang="zh-TW" sz="2400" dirty="0">
              <a:solidFill>
                <a:srgbClr val="FF0000"/>
              </a:solidFill>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8-1.</a:t>
            </a:r>
            <a:r>
              <a:rPr lang="zh-TW" altLang="en-US" sz="2400" dirty="0">
                <a:latin typeface="微軟正黑體" panose="020B0604030504040204" pitchFamily="34" charset="-120"/>
                <a:ea typeface="微軟正黑體" panose="020B0604030504040204" pitchFamily="34" charset="-120"/>
              </a:rPr>
              <a:t>工程人員應尊重自然、愛護生態，充實相關知識，避免不當破壞自然環境。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8-2.</a:t>
            </a:r>
            <a:r>
              <a:rPr lang="zh-TW" altLang="en-US" sz="2400" dirty="0">
                <a:latin typeface="微軟正黑體" panose="020B0604030504040204" pitchFamily="34" charset="-120"/>
                <a:ea typeface="微軟正黑體" panose="020B0604030504040204" pitchFamily="34" charset="-120"/>
              </a:rPr>
              <a:t>工程人員應兼顧工程業務需求與自然環境之平衡，並考量環境容受力，以減低對生態與文化資產等之負面衝擊。 </a:t>
            </a:r>
            <a:endParaRPr lang="en-US" altLang="zh-TW" sz="2400" dirty="0">
              <a:latin typeface="微軟正黑體" panose="020B0604030504040204" pitchFamily="34" charset="-120"/>
              <a:ea typeface="微軟正黑體" panose="020B0604030504040204" pitchFamily="34" charset="-120"/>
            </a:endParaRPr>
          </a:p>
          <a:p>
            <a:pPr marL="442902" indent="-442902">
              <a:spcBef>
                <a:spcPts val="0"/>
              </a:spcBef>
              <a:buNone/>
            </a:pPr>
            <a:r>
              <a:rPr lang="en-US" altLang="zh-TW" sz="2400" dirty="0">
                <a:latin typeface="微軟正黑體" panose="020B0604030504040204" pitchFamily="34" charset="-120"/>
                <a:ea typeface="微軟正黑體" panose="020B0604030504040204" pitchFamily="34" charset="-120"/>
              </a:rPr>
              <a:t>8-3.</a:t>
            </a:r>
            <a:r>
              <a:rPr lang="zh-TW" altLang="en-US" sz="2400" dirty="0">
                <a:latin typeface="微軟正黑體" panose="020B0604030504040204" pitchFamily="34" charset="-120"/>
                <a:ea typeface="微軟正黑體" panose="020B0604030504040204" pitchFamily="34" charset="-120"/>
              </a:rPr>
              <a:t>工程人員應致力發展及優先考量採用低污染、低耗能之技術與工法，以降低工程對環境之不當影響。</a:t>
            </a:r>
          </a:p>
        </p:txBody>
      </p:sp>
      <p:sp>
        <p:nvSpPr>
          <p:cNvPr id="6" name="矩形 5">
            <a:extLst>
              <a:ext uri="{FF2B5EF4-FFF2-40B4-BE49-F238E27FC236}">
                <a16:creationId xmlns:a16="http://schemas.microsoft.com/office/drawing/2014/main" id="{2EF60AAF-ECA9-4B92-B579-21D3A3B37676}"/>
              </a:ext>
            </a:extLst>
          </p:cNvPr>
          <p:cNvSpPr/>
          <p:nvPr/>
        </p:nvSpPr>
        <p:spPr>
          <a:xfrm>
            <a:off x="5807968" y="6084004"/>
            <a:ext cx="5782352" cy="369332"/>
          </a:xfrm>
          <a:prstGeom prst="rect">
            <a:avLst/>
          </a:prstGeom>
        </p:spPr>
        <p:txBody>
          <a:bodyPr wrap="none">
            <a:spAutoFit/>
          </a:bodyPr>
          <a:lstStyle/>
          <a:p>
            <a:r>
              <a:rPr lang="zh-TW" altLang="en-US" dirty="0"/>
              <a:t>資料來源：工程倫理手冊，行政院公共工程委員會 編印</a:t>
            </a:r>
          </a:p>
        </p:txBody>
      </p:sp>
    </p:spTree>
    <p:extLst>
      <p:ext uri="{BB962C8B-B14F-4D97-AF65-F5344CB8AC3E}">
        <p14:creationId xmlns:p14="http://schemas.microsoft.com/office/powerpoint/2010/main" val="24153714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p:cNvSpPr>
            <a:spLocks noGrp="1"/>
          </p:cNvSpPr>
          <p:nvPr>
            <p:ph type="ctrTitle" idx="4294967295"/>
          </p:nvPr>
        </p:nvSpPr>
        <p:spPr>
          <a:xfrm>
            <a:off x="-240704" y="2060848"/>
            <a:ext cx="12192000" cy="1470025"/>
          </a:xfrm>
        </p:spPr>
        <p:txBody>
          <a:bodyPr>
            <a:normAutofit/>
          </a:bodyPr>
          <a:lstStyle/>
          <a:p>
            <a:r>
              <a:rPr lang="zh-TW" altLang="en-US" b="1" dirty="0">
                <a:latin typeface="+mn-lt"/>
                <a:ea typeface="+mn-ea"/>
                <a:cs typeface="+mn-cs"/>
              </a:rPr>
              <a:t>感謝聆聽 </a:t>
            </a:r>
            <a:br>
              <a:rPr lang="en-US" altLang="zh-TW" b="1" dirty="0">
                <a:latin typeface="+mn-lt"/>
                <a:ea typeface="+mn-ea"/>
                <a:cs typeface="+mn-cs"/>
              </a:rPr>
            </a:br>
            <a:r>
              <a:rPr lang="zh-TW" altLang="en-US" b="1" dirty="0">
                <a:latin typeface="+mn-lt"/>
                <a:ea typeface="+mn-ea"/>
                <a:cs typeface="+mn-cs"/>
              </a:rPr>
              <a:t>      歡迎您加入農田水利事業</a:t>
            </a:r>
          </a:p>
        </p:txBody>
      </p:sp>
      <p:grpSp>
        <p:nvGrpSpPr>
          <p:cNvPr id="9" name="群組 8"/>
          <p:cNvGrpSpPr/>
          <p:nvPr/>
        </p:nvGrpSpPr>
        <p:grpSpPr>
          <a:xfrm>
            <a:off x="2279576" y="3501008"/>
            <a:ext cx="7704856" cy="1800200"/>
            <a:chOff x="634781" y="3841527"/>
            <a:chExt cx="8895565" cy="2317088"/>
          </a:xfrm>
        </p:grpSpPr>
        <p:pic>
          <p:nvPicPr>
            <p:cNvPr id="10" name="Picture 24" descr="水利之美"/>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0356" y="4587482"/>
              <a:ext cx="1747017" cy="1489810"/>
            </a:xfrm>
            <a:prstGeom prst="ellipse">
              <a:avLst/>
            </a:prstGeom>
            <a:ln w="3175" cap="rnd">
              <a:noFill/>
            </a:ln>
            <a:effectLst>
              <a:outerShdw blurRad="50800" dist="38100" dir="10800000" algn="r" rotWithShape="0">
                <a:prstClr val="black">
                  <a:alpha val="40000"/>
                </a:prstClr>
              </a:outerShdw>
              <a:reflection blurRad="6350" stA="52000" endA="300" endPos="35000" dir="5400000" sy="-100000" algn="bl" rotWithShape="0"/>
            </a:effectLst>
            <a:scene3d>
              <a:camera prst="orthographicFront"/>
              <a:lightRig rig="contrasting" dir="t">
                <a:rot lat="0" lon="0" rev="3000000"/>
              </a:lightRig>
            </a:scene3d>
            <a:sp3d contourW="7620">
              <a:bevelT w="95250" h="31750"/>
              <a:contourClr>
                <a:srgbClr val="333333"/>
              </a:contourClr>
            </a:sp3d>
          </p:spPr>
        </p:pic>
        <p:pic>
          <p:nvPicPr>
            <p:cNvPr id="11" name="Picture 10" descr="大張圖檔"/>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22"/>
            <a:stretch/>
          </p:blipFill>
          <p:spPr bwMode="auto">
            <a:xfrm>
              <a:off x="634781" y="3841527"/>
              <a:ext cx="1997399" cy="1797893"/>
            </a:xfrm>
            <a:prstGeom prst="ellipse">
              <a:avLst/>
            </a:prstGeom>
            <a:ln w="3175" cap="rnd">
              <a:noFill/>
            </a:ln>
            <a:effectLst>
              <a:outerShdw blurRad="50800" dist="38100" dir="10800000" algn="r" rotWithShape="0">
                <a:prstClr val="black">
                  <a:alpha val="40000"/>
                </a:prstClr>
              </a:outerShdw>
              <a:reflection blurRad="6350" stA="52000" endA="300" endPos="35000" dir="5400000" sy="-100000" algn="bl" rotWithShape="0"/>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16" descr="水利之美"/>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3300" y="4632086"/>
              <a:ext cx="1644674" cy="1526529"/>
            </a:xfrm>
            <a:prstGeom prst="ellipse">
              <a:avLst/>
            </a:prstGeom>
            <a:ln w="3175" cap="rnd">
              <a:noFill/>
            </a:ln>
            <a:effectLst>
              <a:outerShdw blurRad="50800" dist="38100" dir="10800000" algn="r" rotWithShape="0">
                <a:prstClr val="black">
                  <a:alpha val="40000"/>
                </a:prstClr>
              </a:outerShdw>
              <a:reflection blurRad="6350" stA="52000" endA="300" endPos="35000" dir="5400000" sy="-100000" algn="bl" rotWithShape="0"/>
            </a:effectLst>
            <a:scene3d>
              <a:camera prst="orthographicFront"/>
              <a:lightRig rig="contrasting" dir="t">
                <a:rot lat="0" lon="0" rev="3000000"/>
              </a:lightRig>
            </a:scene3d>
            <a:sp3d contourW="7620">
              <a:bevelT w="95250" h="31750"/>
              <a:contourClr>
                <a:srgbClr val="333333"/>
              </a:contourClr>
            </a:sp3d>
          </p:spPr>
        </p:pic>
        <p:pic>
          <p:nvPicPr>
            <p:cNvPr id="13" name="Picture 20" descr="水利之美"/>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7189" y="3854551"/>
              <a:ext cx="1849780" cy="1728000"/>
            </a:xfrm>
            <a:prstGeom prst="ellipse">
              <a:avLst/>
            </a:prstGeom>
            <a:ln w="3175" cap="rnd">
              <a:noFill/>
            </a:ln>
            <a:effectLst>
              <a:outerShdw blurRad="50800" dist="38100" dir="10800000" algn="r" rotWithShape="0">
                <a:prstClr val="black">
                  <a:alpha val="40000"/>
                </a:prstClr>
              </a:outerShdw>
              <a:reflection blurRad="6350" stA="52000" endA="300" endPos="35000" dir="5400000" sy="-100000" algn="bl" rotWithShape="0"/>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4" name="Picture 22" descr="水利之美"/>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7723485" y="3854359"/>
              <a:ext cx="1806861" cy="1623192"/>
            </a:xfrm>
            <a:prstGeom prst="ellipse">
              <a:avLst/>
            </a:prstGeom>
            <a:ln w="3175" cap="rnd">
              <a:noFill/>
            </a:ln>
            <a:effectLst>
              <a:outerShdw blurRad="50800" dist="38100" dir="10800000" algn="r" rotWithShape="0">
                <a:prstClr val="black">
                  <a:alpha val="40000"/>
                </a:prstClr>
              </a:outerShdw>
              <a:reflection blurRad="6350" stA="52000" endA="300" endPos="35000" dir="5400000" sy="-100000" algn="bl" rotWithShape="0"/>
            </a:effectLst>
            <a:scene3d>
              <a:camera prst="orthographicFront"/>
              <a:lightRig rig="contrasting" dir="t">
                <a:rot lat="0" lon="0" rev="3000000"/>
              </a:lightRig>
            </a:scene3d>
            <a:sp3d contourW="7620">
              <a:bevelT w="95250" h="31750"/>
              <a:contourClr>
                <a:srgbClr val="333333"/>
              </a:contourClr>
            </a:sp3d>
          </p:spPr>
        </p:pic>
      </p:grpSp>
      <p:sp>
        <p:nvSpPr>
          <p:cNvPr id="15" name="標題 1">
            <a:extLst>
              <a:ext uri="{FF2B5EF4-FFF2-40B4-BE49-F238E27FC236}">
                <a16:creationId xmlns:a16="http://schemas.microsoft.com/office/drawing/2014/main" id="{E28AABFF-A13C-4F5A-A33D-009EAC311EE3}"/>
              </a:ext>
            </a:extLst>
          </p:cNvPr>
          <p:cNvSpPr txBox="1">
            <a:spLocks/>
          </p:cNvSpPr>
          <p:nvPr/>
        </p:nvSpPr>
        <p:spPr>
          <a:xfrm>
            <a:off x="-304800" y="404168"/>
            <a:ext cx="12256096" cy="1143000"/>
          </a:xfrm>
          <a:prstGeom prst="rect">
            <a:avLst/>
          </a:prstGeom>
        </p:spPr>
        <p:txBody>
          <a:bodyPr/>
          <a:lstStyle>
            <a:lvl1pPr algn="ctr" defTabSz="911156" rtl="0" eaLnBrk="1" latinLnBrk="0" hangingPunct="1">
              <a:spcBef>
                <a:spcPct val="0"/>
              </a:spcBef>
              <a:buNone/>
              <a:defRPr sz="4400" kern="1200">
                <a:solidFill>
                  <a:schemeClr val="tx1"/>
                </a:solidFill>
                <a:latin typeface="+mj-lt"/>
                <a:ea typeface="+mj-ea"/>
                <a:cs typeface="+mj-cs"/>
              </a:defRPr>
            </a:lvl1pPr>
          </a:lstStyle>
          <a:p>
            <a:r>
              <a:rPr lang="zh-TW" altLang="en-US" sz="4000" b="1" dirty="0">
                <a:latin typeface="+mn-lt"/>
                <a:ea typeface="+mn-ea"/>
                <a:cs typeface="+mn-cs"/>
              </a:rPr>
              <a:t>結語</a:t>
            </a:r>
            <a:r>
              <a:rPr lang="en-US" altLang="zh-TW" sz="4000" b="1" dirty="0">
                <a:latin typeface="+mn-lt"/>
                <a:ea typeface="+mn-ea"/>
                <a:cs typeface="+mn-cs"/>
              </a:rPr>
              <a:t>-</a:t>
            </a:r>
            <a:r>
              <a:rPr lang="zh-TW" altLang="en-US" sz="4000" b="1" dirty="0">
                <a:latin typeface="+mn-lt"/>
                <a:ea typeface="+mn-ea"/>
                <a:cs typeface="+mn-cs"/>
              </a:rPr>
              <a:t>厚實專業依法行政</a:t>
            </a:r>
          </a:p>
        </p:txBody>
      </p:sp>
    </p:spTree>
    <p:extLst>
      <p:ext uri="{BB962C8B-B14F-4D97-AF65-F5344CB8AC3E}">
        <p14:creationId xmlns:p14="http://schemas.microsoft.com/office/powerpoint/2010/main" val="2535572025"/>
      </p:ext>
    </p:extLst>
  </p:cSld>
  <p:clrMapOvr>
    <a:masterClrMapping/>
  </p:clrMapOvr>
</p:sld>
</file>

<file path=ppt/theme/theme1.xml><?xml version="1.0" encoding="utf-8"?>
<a:theme xmlns:a="http://schemas.openxmlformats.org/drawingml/2006/main" name="Office 佈景主題">
  <a:themeElements>
    <a:clrScheme name="大地色系">
      <a:dk1>
        <a:srgbClr val="635633"/>
      </a:dk1>
      <a:lt1>
        <a:srgbClr val="FFFFFF"/>
      </a:lt1>
      <a:dk2>
        <a:srgbClr val="6A8236"/>
      </a:dk2>
      <a:lt2>
        <a:srgbClr val="BBB487"/>
      </a:lt2>
      <a:accent1>
        <a:srgbClr val="94B323"/>
      </a:accent1>
      <a:accent2>
        <a:srgbClr val="CEB432"/>
      </a:accent2>
      <a:accent3>
        <a:srgbClr val="ED6969"/>
      </a:accent3>
      <a:accent4>
        <a:srgbClr val="E0B36A"/>
      </a:accent4>
      <a:accent5>
        <a:srgbClr val="336471"/>
      </a:accent5>
      <a:accent6>
        <a:srgbClr val="377543"/>
      </a:accent6>
      <a:hlink>
        <a:srgbClr val="17365D"/>
      </a:hlink>
      <a:folHlink>
        <a:srgbClr val="EEECE1"/>
      </a:folHlink>
    </a:clrScheme>
    <a:fontScheme name="自訂 4">
      <a:majorFont>
        <a:latin typeface="Mongolian Baiti"/>
        <a:ea typeface="微軟正黑體"/>
        <a:cs typeface=""/>
      </a:majorFont>
      <a:minorFont>
        <a:latin typeface="Mongolian Baiti"/>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訂 3">
      <a:dk1>
        <a:sysClr val="windowText" lastClr="000000"/>
      </a:dk1>
      <a:lt1>
        <a:sysClr val="window" lastClr="FFFFFF"/>
      </a:lt1>
      <a:dk2>
        <a:srgbClr val="17406D"/>
      </a:dk2>
      <a:lt2>
        <a:srgbClr val="DBEFF9"/>
      </a:lt2>
      <a:accent1>
        <a:srgbClr val="6BCB77"/>
      </a:accent1>
      <a:accent2>
        <a:srgbClr val="90C8AC"/>
      </a:accent2>
      <a:accent3>
        <a:srgbClr val="C4DFAA"/>
      </a:accent3>
      <a:accent4>
        <a:srgbClr val="F5F0BB"/>
      </a:accent4>
      <a:accent5>
        <a:srgbClr val="7CCA62"/>
      </a:accent5>
      <a:accent6>
        <a:srgbClr val="A5C249"/>
      </a:accent6>
      <a:hlink>
        <a:srgbClr val="113051"/>
      </a:hlink>
      <a:folHlink>
        <a:srgbClr val="009DD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22076</TotalTime>
  <Words>7672</Words>
  <Application>Microsoft Office PowerPoint</Application>
  <PresentationFormat>寬螢幕</PresentationFormat>
  <Paragraphs>1168</Paragraphs>
  <Slides>65</Slides>
  <Notes>31</Notes>
  <HiddenSlides>0</HiddenSlides>
  <MMClips>0</MMClips>
  <ScaleCrop>false</ScaleCrop>
  <HeadingPairs>
    <vt:vector size="8" baseType="variant">
      <vt:variant>
        <vt:lpstr>使用字型</vt:lpstr>
      </vt:variant>
      <vt:variant>
        <vt:i4>15</vt:i4>
      </vt:variant>
      <vt:variant>
        <vt:lpstr>佈景主題</vt:lpstr>
      </vt:variant>
      <vt:variant>
        <vt:i4>3</vt:i4>
      </vt:variant>
      <vt:variant>
        <vt:lpstr>內嵌 OLE 伺服程式</vt:lpstr>
      </vt:variant>
      <vt:variant>
        <vt:i4>1</vt:i4>
      </vt:variant>
      <vt:variant>
        <vt:lpstr>投影片標題</vt:lpstr>
      </vt:variant>
      <vt:variant>
        <vt:i4>65</vt:i4>
      </vt:variant>
    </vt:vector>
  </HeadingPairs>
  <TitlesOfParts>
    <vt:vector size="84" baseType="lpstr">
      <vt:lpstr>等线</vt:lpstr>
      <vt:lpstr>DFKaiShu-SB-Estd-BF</vt:lpstr>
      <vt:lpstr>Microsoft YaHei</vt:lpstr>
      <vt:lpstr>Microsoft YaHei</vt:lpstr>
      <vt:lpstr>Microsoft YaHei UI</vt:lpstr>
      <vt:lpstr>細明體</vt:lpstr>
      <vt:lpstr>Microsoft JhengHei</vt:lpstr>
      <vt:lpstr>Microsoft JhengHei</vt:lpstr>
      <vt:lpstr>標楷體</vt:lpstr>
      <vt:lpstr>Arial</vt:lpstr>
      <vt:lpstr>Calibri</vt:lpstr>
      <vt:lpstr>Calibri Light</vt:lpstr>
      <vt:lpstr>Mongolian Baiti</vt:lpstr>
      <vt:lpstr>Times New Roman</vt:lpstr>
      <vt:lpstr>Wingdings</vt:lpstr>
      <vt:lpstr>Office 佈景主題</vt:lpstr>
      <vt:lpstr>1_Office 佈景主題</vt:lpstr>
      <vt:lpstr>Office 主题​​</vt:lpstr>
      <vt:lpstr>CorelDRAW</vt:lpstr>
      <vt:lpstr>PowerPoint 簡報</vt:lpstr>
      <vt:lpstr>PowerPoint 簡報</vt:lpstr>
      <vt:lpstr>PowerPoint 簡報</vt:lpstr>
      <vt:lpstr>農田水利法</vt:lpstr>
      <vt:lpstr>農田水利署與管理處組織架構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中央法規-政府採購法（GPL）概述</vt:lpstr>
      <vt:lpstr>中央法規-政府採購法（GPL）概述</vt:lpstr>
      <vt:lpstr>PowerPoint 簡報</vt:lpstr>
      <vt:lpstr>PowerPoint 簡報</vt:lpstr>
      <vt:lpstr>PowerPoint 簡報</vt:lpstr>
      <vt:lpstr>PowerPoint 簡報</vt:lpstr>
      <vt:lpstr>相關法令規章</vt:lpstr>
      <vt:lpstr>相關法令規章</vt:lpstr>
      <vt:lpstr>相關法令規章</vt:lpstr>
      <vt:lpstr>相關法令規章</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工程品質管理</vt:lpstr>
      <vt:lpstr>PowerPoint 簡報</vt:lpstr>
      <vt:lpstr>工程倫理</vt:lpstr>
      <vt:lpstr>工程倫理</vt:lpstr>
      <vt:lpstr>工程倫理</vt:lpstr>
      <vt:lpstr>工程倫理</vt:lpstr>
      <vt:lpstr>工程倫理</vt:lpstr>
      <vt:lpstr>工程倫理</vt:lpstr>
      <vt:lpstr>工程倫理</vt:lpstr>
      <vt:lpstr>工程倫理</vt:lpstr>
      <vt:lpstr>感謝聆聽        歡迎您加入農田水利事業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農村再生第三期(109至112年度) 實施計畫(草案本)</dc:title>
  <dc:creator>農村再生辦公室林孟璇</dc:creator>
  <cp:lastModifiedBy>維廷 孫</cp:lastModifiedBy>
  <cp:revision>1921</cp:revision>
  <cp:lastPrinted>2021-02-24T09:03:51Z</cp:lastPrinted>
  <dcterms:created xsi:type="dcterms:W3CDTF">2019-01-30T05:53:38Z</dcterms:created>
  <dcterms:modified xsi:type="dcterms:W3CDTF">2023-02-20T12:39:24Z</dcterms:modified>
</cp:coreProperties>
</file>