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63" r:id="rId2"/>
    <p:sldId id="294" r:id="rId3"/>
    <p:sldId id="264" r:id="rId4"/>
    <p:sldId id="298" r:id="rId5"/>
    <p:sldId id="299" r:id="rId6"/>
    <p:sldId id="300" r:id="rId7"/>
    <p:sldId id="304" r:id="rId8"/>
    <p:sldId id="301" r:id="rId9"/>
    <p:sldId id="265" r:id="rId10"/>
    <p:sldId id="302" r:id="rId11"/>
    <p:sldId id="306" r:id="rId12"/>
    <p:sldId id="303" r:id="rId13"/>
    <p:sldId id="305" r:id="rId14"/>
    <p:sldId id="282" r:id="rId15"/>
  </p:sldIdLst>
  <p:sldSz cx="9144000" cy="6858000" type="screen4x3"/>
  <p:notesSz cx="6807200" cy="9939338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新細明體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新細明體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新細明體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新細明體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新細明體" charset="-120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新細明體" charset="-120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新細明體" charset="-120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新細明體" charset="-120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新細明體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FF"/>
    <a:srgbClr val="CC3300"/>
    <a:srgbClr val="0000FF"/>
    <a:srgbClr val="F1DBE1"/>
    <a:srgbClr val="0000CC"/>
    <a:srgbClr val="FF0000"/>
    <a:srgbClr val="EFDDED"/>
    <a:srgbClr val="FF0066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2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4175F69-802B-4B9F-A818-1A2B0FFA52B6}" type="doc">
      <dgm:prSet loTypeId="urn:microsoft.com/office/officeart/2005/8/layout/funnel1" loCatId="process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endParaRPr lang="zh-TW" altLang="en-US"/>
        </a:p>
      </dgm:t>
    </dgm:pt>
    <dgm:pt modelId="{1079A77C-3873-4EF0-B603-CA39B21885E6}">
      <dgm:prSet phldrT="[文字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zh-TW" altLang="en-US" b="1" dirty="0">
              <a:latin typeface="標楷體" panose="03000509000000000000" pitchFamily="65" charset="-120"/>
              <a:ea typeface="標楷體" panose="03000509000000000000" pitchFamily="65" charset="-120"/>
            </a:rPr>
            <a:t>預防重於查處</a:t>
          </a:r>
          <a:endParaRPr lang="zh-TW" altLang="en-US" dirty="0"/>
        </a:p>
      </dgm:t>
    </dgm:pt>
    <dgm:pt modelId="{0ADB5BF6-E42A-410E-88D8-8574392B9E6D}" type="parTrans" cxnId="{55B42056-03B9-49D5-8FB9-0DDD16855075}">
      <dgm:prSet/>
      <dgm:spPr/>
      <dgm:t>
        <a:bodyPr/>
        <a:lstStyle/>
        <a:p>
          <a:endParaRPr lang="zh-TW" altLang="en-US"/>
        </a:p>
      </dgm:t>
    </dgm:pt>
    <dgm:pt modelId="{F62BAFD7-0808-46E1-8973-192D6AC0EF57}" type="sibTrans" cxnId="{55B42056-03B9-49D5-8FB9-0DDD16855075}">
      <dgm:prSet/>
      <dgm:spPr/>
      <dgm:t>
        <a:bodyPr/>
        <a:lstStyle/>
        <a:p>
          <a:endParaRPr lang="zh-TW" altLang="en-US"/>
        </a:p>
      </dgm:t>
    </dgm:pt>
    <dgm:pt modelId="{4201DD95-00D8-42E5-B03A-4E8A09988417}">
      <dgm:prSet phldrT="[文字]"/>
      <dgm:spPr>
        <a:solidFill>
          <a:srgbClr val="0070C0"/>
        </a:solidFill>
      </dgm:spPr>
      <dgm:t>
        <a:bodyPr/>
        <a:lstStyle/>
        <a:p>
          <a:r>
            <a:rPr lang="zh-TW" altLang="en-US" b="1" dirty="0">
              <a:latin typeface="標楷體" panose="03000509000000000000" pitchFamily="65" charset="-120"/>
              <a:ea typeface="標楷體" panose="03000509000000000000" pitchFamily="65" charset="-120"/>
            </a:rPr>
            <a:t>興利優於防弊</a:t>
          </a:r>
          <a:endParaRPr lang="zh-TW" altLang="en-US" dirty="0"/>
        </a:p>
      </dgm:t>
    </dgm:pt>
    <dgm:pt modelId="{617DE17A-B825-4BD7-B82B-78D0E097662A}" type="parTrans" cxnId="{96D50E30-836F-4B7B-B172-D0A5573D0529}">
      <dgm:prSet/>
      <dgm:spPr/>
      <dgm:t>
        <a:bodyPr/>
        <a:lstStyle/>
        <a:p>
          <a:endParaRPr lang="zh-TW" altLang="en-US"/>
        </a:p>
      </dgm:t>
    </dgm:pt>
    <dgm:pt modelId="{3BEE8A04-E710-4F8C-B7A7-96EF9FB30971}" type="sibTrans" cxnId="{96D50E30-836F-4B7B-B172-D0A5573D0529}">
      <dgm:prSet/>
      <dgm:spPr/>
      <dgm:t>
        <a:bodyPr/>
        <a:lstStyle/>
        <a:p>
          <a:endParaRPr lang="zh-TW" altLang="en-US"/>
        </a:p>
      </dgm:t>
    </dgm:pt>
    <dgm:pt modelId="{F6965B15-0087-4AB9-A4E4-1FDADB077F35}">
      <dgm:prSet phldrT="[文字]"/>
      <dgm:spPr>
        <a:solidFill>
          <a:srgbClr val="FF0000"/>
        </a:solidFill>
      </dgm:spPr>
      <dgm:t>
        <a:bodyPr/>
        <a:lstStyle/>
        <a:p>
          <a:r>
            <a:rPr lang="zh-TW" altLang="en-US" b="1" dirty="0">
              <a:latin typeface="標楷體" panose="03000509000000000000" pitchFamily="65" charset="-120"/>
              <a:ea typeface="標楷體" panose="03000509000000000000" pitchFamily="65" charset="-120"/>
            </a:rPr>
            <a:t>服務代替干預</a:t>
          </a:r>
        </a:p>
      </dgm:t>
    </dgm:pt>
    <dgm:pt modelId="{9139ECF2-DE01-4DF1-BE2C-21C0F641BBB0}" type="parTrans" cxnId="{FDEF514F-CE8A-4DDB-860A-E78B06A84626}">
      <dgm:prSet/>
      <dgm:spPr/>
      <dgm:t>
        <a:bodyPr/>
        <a:lstStyle/>
        <a:p>
          <a:endParaRPr lang="zh-TW" altLang="en-US"/>
        </a:p>
      </dgm:t>
    </dgm:pt>
    <dgm:pt modelId="{11A26CBE-8728-4295-A536-9C6F6FA6E69A}" type="sibTrans" cxnId="{FDEF514F-CE8A-4DDB-860A-E78B06A84626}">
      <dgm:prSet/>
      <dgm:spPr/>
      <dgm:t>
        <a:bodyPr/>
        <a:lstStyle/>
        <a:p>
          <a:endParaRPr lang="zh-TW" altLang="en-US"/>
        </a:p>
      </dgm:t>
    </dgm:pt>
    <dgm:pt modelId="{682FC3E9-8289-45F3-9548-CE556747E1BF}">
      <dgm:prSet phldrT="[文字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zh-TW" altLang="en-US" sz="2000" b="1" dirty="0"/>
            <a:t>走出辦公室</a:t>
          </a:r>
        </a:p>
      </dgm:t>
    </dgm:pt>
    <dgm:pt modelId="{3710A5EE-8C68-4DAB-BBBA-5ABF36ECF874}" type="parTrans" cxnId="{18A60A20-5C2C-4D62-9549-5BD3B960D892}">
      <dgm:prSet/>
      <dgm:spPr/>
      <dgm:t>
        <a:bodyPr/>
        <a:lstStyle/>
        <a:p>
          <a:endParaRPr lang="zh-TW" altLang="en-US"/>
        </a:p>
      </dgm:t>
    </dgm:pt>
    <dgm:pt modelId="{0C91B8D6-95FD-4465-9813-89669A400627}" type="sibTrans" cxnId="{18A60A20-5C2C-4D62-9549-5BD3B960D892}">
      <dgm:prSet/>
      <dgm:spPr/>
      <dgm:t>
        <a:bodyPr/>
        <a:lstStyle/>
        <a:p>
          <a:endParaRPr lang="zh-TW" altLang="en-US"/>
        </a:p>
      </dgm:t>
    </dgm:pt>
    <dgm:pt modelId="{41757B50-F18C-4E81-978E-C8CB1051AC80}" type="pres">
      <dgm:prSet presAssocID="{A4175F69-802B-4B9F-A818-1A2B0FFA52B6}" presName="Name0" presStyleCnt="0">
        <dgm:presLayoutVars>
          <dgm:chMax val="4"/>
          <dgm:resizeHandles val="exact"/>
        </dgm:presLayoutVars>
      </dgm:prSet>
      <dgm:spPr/>
    </dgm:pt>
    <dgm:pt modelId="{01B1D41E-A298-482E-8B8D-A1EE02E9300F}" type="pres">
      <dgm:prSet presAssocID="{A4175F69-802B-4B9F-A818-1A2B0FFA52B6}" presName="ellipse" presStyleLbl="trBgShp" presStyleIdx="0" presStyleCnt="1"/>
      <dgm:spPr/>
    </dgm:pt>
    <dgm:pt modelId="{5C9DAD88-2416-4E9C-9B32-06E81718C21E}" type="pres">
      <dgm:prSet presAssocID="{A4175F69-802B-4B9F-A818-1A2B0FFA52B6}" presName="arrow1" presStyleLbl="fgShp" presStyleIdx="0" presStyleCnt="1"/>
      <dgm:spPr/>
    </dgm:pt>
    <dgm:pt modelId="{2110ED53-7140-4688-8F00-6AB28C56E3E9}" type="pres">
      <dgm:prSet presAssocID="{A4175F69-802B-4B9F-A818-1A2B0FFA52B6}" presName="rectangle" presStyleLbl="revTx" presStyleIdx="0" presStyleCnt="1" custScaleX="71133" custScaleY="52522" custLinFactNeighborX="354" custLinFactNeighborY="-4093">
        <dgm:presLayoutVars>
          <dgm:bulletEnabled val="1"/>
        </dgm:presLayoutVars>
      </dgm:prSet>
      <dgm:spPr/>
    </dgm:pt>
    <dgm:pt modelId="{6D3CAD39-FFA4-4C38-A777-661AD91A67E1}" type="pres">
      <dgm:prSet presAssocID="{4201DD95-00D8-42E5-B03A-4E8A09988417}" presName="item1" presStyleLbl="node1" presStyleIdx="0" presStyleCnt="3">
        <dgm:presLayoutVars>
          <dgm:bulletEnabled val="1"/>
        </dgm:presLayoutVars>
      </dgm:prSet>
      <dgm:spPr/>
    </dgm:pt>
    <dgm:pt modelId="{F8DA1044-DCEF-4974-A085-3F0E9A166456}" type="pres">
      <dgm:prSet presAssocID="{F6965B15-0087-4AB9-A4E4-1FDADB077F35}" presName="item2" presStyleLbl="node1" presStyleIdx="1" presStyleCnt="3" custScaleX="129422" custLinFactNeighborX="-21290" custLinFactNeighborY="-628">
        <dgm:presLayoutVars>
          <dgm:bulletEnabled val="1"/>
        </dgm:presLayoutVars>
      </dgm:prSet>
      <dgm:spPr/>
    </dgm:pt>
    <dgm:pt modelId="{2AADB594-FB17-4F6D-A5D1-97C75C98F920}" type="pres">
      <dgm:prSet presAssocID="{682FC3E9-8289-45F3-9548-CE556747E1BF}" presName="item3" presStyleLbl="node1" presStyleIdx="2" presStyleCnt="3" custScaleX="133543" custLinFactNeighborX="45275" custLinFactNeighborY="18847">
        <dgm:presLayoutVars>
          <dgm:bulletEnabled val="1"/>
        </dgm:presLayoutVars>
      </dgm:prSet>
      <dgm:spPr/>
    </dgm:pt>
    <dgm:pt modelId="{1728D916-1B35-42E8-9D72-B05F50C995DB}" type="pres">
      <dgm:prSet presAssocID="{A4175F69-802B-4B9F-A818-1A2B0FFA52B6}" presName="funnel" presStyleLbl="trAlignAcc1" presStyleIdx="0" presStyleCnt="1" custScaleX="116639" custScaleY="105457" custLinFactNeighborX="0" custLinFactNeighborY="121"/>
      <dgm:spPr>
        <a:solidFill>
          <a:schemeClr val="accent6">
            <a:lumMod val="20000"/>
            <a:lumOff val="80000"/>
            <a:alpha val="40000"/>
          </a:schemeClr>
        </a:solidFill>
        <a:ln>
          <a:solidFill>
            <a:schemeClr val="bg2">
              <a:lumMod val="50000"/>
            </a:schemeClr>
          </a:solidFill>
        </a:ln>
      </dgm:spPr>
    </dgm:pt>
  </dgm:ptLst>
  <dgm:cxnLst>
    <dgm:cxn modelId="{18A60A20-5C2C-4D62-9549-5BD3B960D892}" srcId="{A4175F69-802B-4B9F-A818-1A2B0FFA52B6}" destId="{682FC3E9-8289-45F3-9548-CE556747E1BF}" srcOrd="3" destOrd="0" parTransId="{3710A5EE-8C68-4DAB-BBBA-5ABF36ECF874}" sibTransId="{0C91B8D6-95FD-4465-9813-89669A400627}"/>
    <dgm:cxn modelId="{96D50E30-836F-4B7B-B172-D0A5573D0529}" srcId="{A4175F69-802B-4B9F-A818-1A2B0FFA52B6}" destId="{4201DD95-00D8-42E5-B03A-4E8A09988417}" srcOrd="1" destOrd="0" parTransId="{617DE17A-B825-4BD7-B82B-78D0E097662A}" sibTransId="{3BEE8A04-E710-4F8C-B7A7-96EF9FB30971}"/>
    <dgm:cxn modelId="{CDB08468-75BB-4D19-8132-D36887117392}" type="presOf" srcId="{F6965B15-0087-4AB9-A4E4-1FDADB077F35}" destId="{6D3CAD39-FFA4-4C38-A777-661AD91A67E1}" srcOrd="0" destOrd="0" presId="urn:microsoft.com/office/officeart/2005/8/layout/funnel1"/>
    <dgm:cxn modelId="{FDEF514F-CE8A-4DDB-860A-E78B06A84626}" srcId="{A4175F69-802B-4B9F-A818-1A2B0FFA52B6}" destId="{F6965B15-0087-4AB9-A4E4-1FDADB077F35}" srcOrd="2" destOrd="0" parTransId="{9139ECF2-DE01-4DF1-BE2C-21C0F641BBB0}" sibTransId="{11A26CBE-8728-4295-A536-9C6F6FA6E69A}"/>
    <dgm:cxn modelId="{55B42056-03B9-49D5-8FB9-0DDD16855075}" srcId="{A4175F69-802B-4B9F-A818-1A2B0FFA52B6}" destId="{1079A77C-3873-4EF0-B603-CA39B21885E6}" srcOrd="0" destOrd="0" parTransId="{0ADB5BF6-E42A-410E-88D8-8574392B9E6D}" sibTransId="{F62BAFD7-0808-46E1-8973-192D6AC0EF57}"/>
    <dgm:cxn modelId="{AA442576-8027-4188-97AF-60F5D89C0950}" type="presOf" srcId="{4201DD95-00D8-42E5-B03A-4E8A09988417}" destId="{F8DA1044-DCEF-4974-A085-3F0E9A166456}" srcOrd="0" destOrd="0" presId="urn:microsoft.com/office/officeart/2005/8/layout/funnel1"/>
    <dgm:cxn modelId="{5243238C-FC00-4766-AA8E-8C61DA0C30BB}" type="presOf" srcId="{682FC3E9-8289-45F3-9548-CE556747E1BF}" destId="{2110ED53-7140-4688-8F00-6AB28C56E3E9}" srcOrd="0" destOrd="0" presId="urn:microsoft.com/office/officeart/2005/8/layout/funnel1"/>
    <dgm:cxn modelId="{9CE6DEC6-50EF-4EDA-90D7-19106D97E4FF}" type="presOf" srcId="{1079A77C-3873-4EF0-B603-CA39B21885E6}" destId="{2AADB594-FB17-4F6D-A5D1-97C75C98F920}" srcOrd="0" destOrd="0" presId="urn:microsoft.com/office/officeart/2005/8/layout/funnel1"/>
    <dgm:cxn modelId="{B05223E4-8F4B-46E6-8E4A-141D3436DC27}" type="presOf" srcId="{A4175F69-802B-4B9F-A818-1A2B0FFA52B6}" destId="{41757B50-F18C-4E81-978E-C8CB1051AC80}" srcOrd="0" destOrd="0" presId="urn:microsoft.com/office/officeart/2005/8/layout/funnel1"/>
    <dgm:cxn modelId="{2D342BB5-6458-4ED4-B2B3-7A442A9BE52A}" type="presParOf" srcId="{41757B50-F18C-4E81-978E-C8CB1051AC80}" destId="{01B1D41E-A298-482E-8B8D-A1EE02E9300F}" srcOrd="0" destOrd="0" presId="urn:microsoft.com/office/officeart/2005/8/layout/funnel1"/>
    <dgm:cxn modelId="{A76D2F60-E3B0-4471-A8F5-DD1C86CE1461}" type="presParOf" srcId="{41757B50-F18C-4E81-978E-C8CB1051AC80}" destId="{5C9DAD88-2416-4E9C-9B32-06E81718C21E}" srcOrd="1" destOrd="0" presId="urn:microsoft.com/office/officeart/2005/8/layout/funnel1"/>
    <dgm:cxn modelId="{53798C9B-6DA1-49B2-B0CB-F6BB05AAA62C}" type="presParOf" srcId="{41757B50-F18C-4E81-978E-C8CB1051AC80}" destId="{2110ED53-7140-4688-8F00-6AB28C56E3E9}" srcOrd="2" destOrd="0" presId="urn:microsoft.com/office/officeart/2005/8/layout/funnel1"/>
    <dgm:cxn modelId="{7544FB74-C7D4-427D-A85A-5DAFEC87E369}" type="presParOf" srcId="{41757B50-F18C-4E81-978E-C8CB1051AC80}" destId="{6D3CAD39-FFA4-4C38-A777-661AD91A67E1}" srcOrd="3" destOrd="0" presId="urn:microsoft.com/office/officeart/2005/8/layout/funnel1"/>
    <dgm:cxn modelId="{EC080C45-A32B-4F20-A8F8-CFC0B3F1739E}" type="presParOf" srcId="{41757B50-F18C-4E81-978E-C8CB1051AC80}" destId="{F8DA1044-DCEF-4974-A085-3F0E9A166456}" srcOrd="4" destOrd="0" presId="urn:microsoft.com/office/officeart/2005/8/layout/funnel1"/>
    <dgm:cxn modelId="{EBA463D0-858B-4A94-871A-D8C048F2502C}" type="presParOf" srcId="{41757B50-F18C-4E81-978E-C8CB1051AC80}" destId="{2AADB594-FB17-4F6D-A5D1-97C75C98F920}" srcOrd="5" destOrd="0" presId="urn:microsoft.com/office/officeart/2005/8/layout/funnel1"/>
    <dgm:cxn modelId="{48FF598F-48EB-4C28-97DC-EC86093AE852}" type="presParOf" srcId="{41757B50-F18C-4E81-978E-C8CB1051AC80}" destId="{1728D916-1B35-42E8-9D72-B05F50C995DB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B1D41E-A298-482E-8B8D-A1EE02E9300F}">
      <dsp:nvSpPr>
        <dsp:cNvPr id="0" name=""/>
        <dsp:cNvSpPr/>
      </dsp:nvSpPr>
      <dsp:spPr>
        <a:xfrm>
          <a:off x="1358954" y="378163"/>
          <a:ext cx="4209498" cy="1461903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9DAD88-2416-4E9C-9B32-06E81718C21E}">
      <dsp:nvSpPr>
        <dsp:cNvPr id="0" name=""/>
        <dsp:cNvSpPr/>
      </dsp:nvSpPr>
      <dsp:spPr>
        <a:xfrm>
          <a:off x="3062332" y="3957869"/>
          <a:ext cx="815794" cy="522108"/>
        </a:xfrm>
        <a:prstGeom prst="down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10ED53-7140-4688-8F00-6AB28C56E3E9}">
      <dsp:nvSpPr>
        <dsp:cNvPr id="0" name=""/>
        <dsp:cNvSpPr/>
      </dsp:nvSpPr>
      <dsp:spPr>
        <a:xfrm>
          <a:off x="2091374" y="4567881"/>
          <a:ext cx="2785435" cy="514165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1" kern="1200" dirty="0"/>
            <a:t>走出辦公室</a:t>
          </a:r>
        </a:p>
      </dsp:txBody>
      <dsp:txXfrm>
        <a:off x="2091374" y="4567881"/>
        <a:ext cx="2785435" cy="514165"/>
      </dsp:txXfrm>
    </dsp:sp>
    <dsp:sp modelId="{6D3CAD39-FFA4-4C38-A777-661AD91A67E1}">
      <dsp:nvSpPr>
        <dsp:cNvPr id="0" name=""/>
        <dsp:cNvSpPr/>
      </dsp:nvSpPr>
      <dsp:spPr>
        <a:xfrm>
          <a:off x="2889384" y="1952972"/>
          <a:ext cx="1468429" cy="1468429"/>
        </a:xfrm>
        <a:prstGeom prst="ellipse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500" b="1" kern="1200" dirty="0">
              <a:latin typeface="標楷體" panose="03000509000000000000" pitchFamily="65" charset="-120"/>
              <a:ea typeface="標楷體" panose="03000509000000000000" pitchFamily="65" charset="-120"/>
            </a:rPr>
            <a:t>服務代替干預</a:t>
          </a:r>
        </a:p>
      </dsp:txBody>
      <dsp:txXfrm>
        <a:off x="3104430" y="2168018"/>
        <a:ext cx="1038337" cy="1038337"/>
      </dsp:txXfrm>
    </dsp:sp>
    <dsp:sp modelId="{F8DA1044-DCEF-4974-A085-3F0E9A166456}">
      <dsp:nvSpPr>
        <dsp:cNvPr id="0" name=""/>
        <dsp:cNvSpPr/>
      </dsp:nvSpPr>
      <dsp:spPr>
        <a:xfrm>
          <a:off x="1309991" y="842102"/>
          <a:ext cx="1900471" cy="1468429"/>
        </a:xfrm>
        <a:prstGeom prst="ellipse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500" b="1" kern="1200" dirty="0">
              <a:latin typeface="標楷體" panose="03000509000000000000" pitchFamily="65" charset="-120"/>
              <a:ea typeface="標楷體" panose="03000509000000000000" pitchFamily="65" charset="-120"/>
            </a:rPr>
            <a:t>興利優於防弊</a:t>
          </a:r>
          <a:endParaRPr lang="zh-TW" altLang="en-US" sz="2500" kern="1200" dirty="0"/>
        </a:p>
      </dsp:txBody>
      <dsp:txXfrm>
        <a:off x="1588309" y="1057148"/>
        <a:ext cx="1343835" cy="1038337"/>
      </dsp:txXfrm>
    </dsp:sp>
    <dsp:sp modelId="{2AADB594-FB17-4F6D-A5D1-97C75C98F920}">
      <dsp:nvSpPr>
        <dsp:cNvPr id="0" name=""/>
        <dsp:cNvSpPr/>
      </dsp:nvSpPr>
      <dsp:spPr>
        <a:xfrm>
          <a:off x="3758256" y="773045"/>
          <a:ext cx="1960985" cy="1468429"/>
        </a:xfrm>
        <a:prstGeom prst="ellipse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500" b="1" kern="1200" dirty="0">
              <a:latin typeface="標楷體" panose="03000509000000000000" pitchFamily="65" charset="-120"/>
              <a:ea typeface="標楷體" panose="03000509000000000000" pitchFamily="65" charset="-120"/>
            </a:rPr>
            <a:t>預防重於查處</a:t>
          </a:r>
          <a:endParaRPr lang="zh-TW" altLang="en-US" sz="2500" kern="1200" dirty="0"/>
        </a:p>
      </dsp:txBody>
      <dsp:txXfrm>
        <a:off x="4045436" y="988091"/>
        <a:ext cx="1386625" cy="1038337"/>
      </dsp:txXfrm>
    </dsp:sp>
    <dsp:sp modelId="{1728D916-1B35-42E8-9D72-B05F50C995DB}">
      <dsp:nvSpPr>
        <dsp:cNvPr id="0" name=""/>
        <dsp:cNvSpPr/>
      </dsp:nvSpPr>
      <dsp:spPr>
        <a:xfrm>
          <a:off x="805933" y="103390"/>
          <a:ext cx="5328592" cy="3854198"/>
        </a:xfrm>
        <a:prstGeom prst="funnel">
          <a:avLst/>
        </a:prstGeom>
        <a:solidFill>
          <a:schemeClr val="accent6">
            <a:lumMod val="20000"/>
            <a:lumOff val="80000"/>
            <a:alpha val="40000"/>
          </a:schemeClr>
        </a:solidFill>
        <a:ln w="9525" cap="flat" cmpd="sng" algn="ctr">
          <a:solidFill>
            <a:schemeClr val="bg2">
              <a:lumMod val="50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529" cy="497524"/>
          </a:xfrm>
          <a:prstGeom prst="rect">
            <a:avLst/>
          </a:prstGeom>
        </p:spPr>
        <p:txBody>
          <a:bodyPr vert="horz" lIns="91559" tIns="45779" rIns="91559" bIns="45779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5082" y="0"/>
            <a:ext cx="2950529" cy="497524"/>
          </a:xfrm>
          <a:prstGeom prst="rect">
            <a:avLst/>
          </a:prstGeom>
        </p:spPr>
        <p:txBody>
          <a:bodyPr vert="horz" lIns="91559" tIns="45779" rIns="91559" bIns="45779" rtlCol="0"/>
          <a:lstStyle>
            <a:lvl1pPr algn="r">
              <a:defRPr sz="1200"/>
            </a:lvl1pPr>
          </a:lstStyle>
          <a:p>
            <a:fld id="{4863DAE4-574F-47B9-8E3C-B040E51ED765}" type="datetimeFigureOut">
              <a:rPr lang="zh-TW" altLang="en-US" smtClean="0"/>
              <a:t>2023/2/3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440226"/>
            <a:ext cx="2950529" cy="497523"/>
          </a:xfrm>
          <a:prstGeom prst="rect">
            <a:avLst/>
          </a:prstGeom>
        </p:spPr>
        <p:txBody>
          <a:bodyPr vert="horz" lIns="91559" tIns="45779" rIns="91559" bIns="45779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5082" y="9440226"/>
            <a:ext cx="2950529" cy="497523"/>
          </a:xfrm>
          <a:prstGeom prst="rect">
            <a:avLst/>
          </a:prstGeom>
        </p:spPr>
        <p:txBody>
          <a:bodyPr vert="horz" lIns="91559" tIns="45779" rIns="91559" bIns="45779" rtlCol="0" anchor="b"/>
          <a:lstStyle>
            <a:lvl1pPr algn="r">
              <a:defRPr sz="1200"/>
            </a:lvl1pPr>
          </a:lstStyle>
          <a:p>
            <a:fld id="{62016B0E-C2DA-49BE-9A56-79A2158556E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9786" cy="496967"/>
          </a:xfrm>
          <a:prstGeom prst="rect">
            <a:avLst/>
          </a:prstGeom>
        </p:spPr>
        <p:txBody>
          <a:bodyPr vert="horz" lIns="91559" tIns="45779" rIns="91559" bIns="45779" rtlCol="0"/>
          <a:lstStyle>
            <a:lvl1pPr algn="l">
              <a:defRPr sz="1200">
                <a:ea typeface="新細明體" pitchFamily="18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5839" y="0"/>
            <a:ext cx="2949786" cy="496967"/>
          </a:xfrm>
          <a:prstGeom prst="rect">
            <a:avLst/>
          </a:prstGeom>
        </p:spPr>
        <p:txBody>
          <a:bodyPr vert="horz" lIns="91559" tIns="45779" rIns="91559" bIns="45779" rtlCol="0"/>
          <a:lstStyle>
            <a:lvl1pPr algn="r">
              <a:defRPr sz="1200">
                <a:ea typeface="新細明體" pitchFamily="18" charset="-120"/>
              </a:defRPr>
            </a:lvl1pPr>
          </a:lstStyle>
          <a:p>
            <a:pPr>
              <a:defRPr/>
            </a:pPr>
            <a:fld id="{D4A63861-2FE7-4A4C-BF67-F6427960DF0A}" type="datetimeFigureOut">
              <a:rPr lang="zh-TW" altLang="en-US"/>
              <a:pPr>
                <a:defRPr/>
              </a:pPr>
              <a:t>2023/2/3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6887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59" tIns="45779" rIns="91559" bIns="45779" rtlCol="0" anchor="ctr"/>
          <a:lstStyle/>
          <a:p>
            <a:pPr lvl="0"/>
            <a:endParaRPr lang="zh-TW" altLang="en-US" noProof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0721" y="4721186"/>
            <a:ext cx="5445760" cy="4472702"/>
          </a:xfrm>
          <a:prstGeom prst="rect">
            <a:avLst/>
          </a:prstGeom>
        </p:spPr>
        <p:txBody>
          <a:bodyPr vert="horz" lIns="91559" tIns="45779" rIns="91559" bIns="45779" rtlCol="0">
            <a:normAutofit/>
          </a:bodyPr>
          <a:lstStyle/>
          <a:p>
            <a:pPr lvl="0"/>
            <a:r>
              <a:rPr lang="zh-TW" altLang="en-US" noProof="0"/>
              <a:t>按一下以編輯母片文字樣式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1" y="9440646"/>
            <a:ext cx="2949786" cy="496967"/>
          </a:xfrm>
          <a:prstGeom prst="rect">
            <a:avLst/>
          </a:prstGeom>
        </p:spPr>
        <p:txBody>
          <a:bodyPr vert="horz" lIns="91559" tIns="45779" rIns="91559" bIns="45779" rtlCol="0" anchor="b"/>
          <a:lstStyle>
            <a:lvl1pPr algn="l">
              <a:defRPr sz="1200">
                <a:ea typeface="新細明體" pitchFamily="18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5839" y="9440646"/>
            <a:ext cx="2949786" cy="496967"/>
          </a:xfrm>
          <a:prstGeom prst="rect">
            <a:avLst/>
          </a:prstGeom>
        </p:spPr>
        <p:txBody>
          <a:bodyPr vert="horz" lIns="91559" tIns="45779" rIns="91559" bIns="45779" rtlCol="0" anchor="b"/>
          <a:lstStyle>
            <a:lvl1pPr algn="r">
              <a:defRPr sz="1200">
                <a:ea typeface="新細明體" pitchFamily="18" charset="-120"/>
              </a:defRPr>
            </a:lvl1pPr>
          </a:lstStyle>
          <a:p>
            <a:pPr>
              <a:defRPr/>
            </a:pPr>
            <a:fld id="{54B9FC50-EC46-47FF-830D-391CB3CDCECD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TW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31755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391102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666272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4582440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106832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TW" altLang="zh-TW"/>
              <a:t>廉政署自</a:t>
            </a:r>
            <a:r>
              <a:rPr lang="en-US" altLang="zh-TW"/>
              <a:t>102</a:t>
            </a:r>
            <a:r>
              <a:rPr lang="zh-TW" altLang="zh-TW"/>
              <a:t>年起推動新的廉政政策，以「行動政風」為例。發現過去政風工作偏重查處，在機關發生弊端之後再展開行動，未免過於消極。行動政風則要求政風人員要走出辦公室，要全程參與監辦或會辦，並要評估高風險人物，隨時發掘可能的貪污犯罪。</a:t>
            </a:r>
            <a:endParaRPr lang="zh-TW" altLang="en-US"/>
          </a:p>
        </p:txBody>
      </p:sp>
      <p:sp>
        <p:nvSpPr>
          <p:cNvPr id="36868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FD593E8-A673-4BFA-BD78-D97CBF798328}" type="slidenum">
              <a:rPr lang="zh-TW" altLang="en-US" smtClean="0">
                <a:ea typeface="新細明體" charset="-120"/>
              </a:rPr>
              <a:pPr/>
              <a:t>9</a:t>
            </a:fld>
            <a:endParaRPr lang="zh-TW" altLang="en-US">
              <a:ea typeface="新細明體" charset="-12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01790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64196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386375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574920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2297" y="4721186"/>
            <a:ext cx="5445760" cy="4472702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 sz="4000">
                <a:ea typeface="標楷體" charset="0"/>
                <a:cs typeface="標楷體" charset="0"/>
              </a:defRPr>
            </a:lvl1pPr>
          </a:lstStyle>
          <a:p>
            <a:pPr lvl="0"/>
            <a:r>
              <a:rPr lang="zh-TW" altLang="en-US" noProof="0"/>
              <a:t>按一下以編輯母片標題樣式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sz="3600">
                <a:solidFill>
                  <a:schemeClr val="accent2"/>
                </a:solidFill>
                <a:ea typeface="標楷體" charset="0"/>
                <a:cs typeface="標楷體" charset="0"/>
              </a:defRPr>
            </a:lvl1pPr>
          </a:lstStyle>
          <a:p>
            <a:pPr lvl="0"/>
            <a:r>
              <a:rPr lang="zh-TW" altLang="en-US" noProof="0"/>
              <a:t>按一下以編輯母片副標題樣式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61BC3F-4151-4C4F-9091-858F71ADD5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19AF1C-7599-4B31-AC9A-85F2E42DAAF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FF3244-1117-4AFB-AA0D-99B1008B546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C2A42B-8011-40AC-9893-A81D20C2836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24CB8A-85FD-436D-9FFC-854A1023FED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C6FE43-A8A0-40DF-BEB2-04045A09BD5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D83BE1-2085-44C1-BC2B-D806D518EE2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BB7ADF-0FDC-4AF6-B87D-C5351B3150E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63A1AD-9891-4208-8553-56C70D81F8F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862E34-5139-40DA-B1E8-DC9F6AD5690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垂直標題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F61ED1-0075-4704-A53C-3EE06EA6C14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  <a:endParaRPr lang="en-US" altLang="zh-TW"/>
          </a:p>
          <a:p>
            <a:pPr lvl="1"/>
            <a:r>
              <a:rPr lang="zh-TW" altLang="en-US"/>
              <a:t>第二層</a:t>
            </a:r>
            <a:endParaRPr lang="en-US" altLang="zh-TW"/>
          </a:p>
          <a:p>
            <a:pPr lvl="2"/>
            <a:r>
              <a:rPr lang="zh-TW" altLang="en-US"/>
              <a:t>第三層</a:t>
            </a:r>
            <a:endParaRPr lang="en-US" altLang="zh-TW"/>
          </a:p>
          <a:p>
            <a:pPr lvl="3"/>
            <a:r>
              <a:rPr lang="zh-TW" altLang="en-US"/>
              <a:t>第四層</a:t>
            </a:r>
            <a:endParaRPr lang="en-US" altLang="zh-TW"/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2"/>
                </a:solidFill>
                <a:latin typeface="Times New Roman" charset="0"/>
                <a:ea typeface="新細明體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2"/>
                </a:solidFill>
                <a:latin typeface="Times New Roman" charset="0"/>
                <a:ea typeface="新細明體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2"/>
                </a:solidFill>
                <a:ea typeface="新細明體" pitchFamily="18" charset="-120"/>
              </a:defRPr>
            </a:lvl1pPr>
          </a:lstStyle>
          <a:p>
            <a:pPr>
              <a:defRPr/>
            </a:pPr>
            <a:fld id="{6BC22902-B556-4AE7-B2C0-7B01441065A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新細明體" charset="0"/>
          <a:cs typeface="新細明體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新細明體" charset="0"/>
          <a:cs typeface="新細明體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新細明體" charset="0"/>
          <a:cs typeface="新細明體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新細明體" charset="0"/>
          <a:cs typeface="新細明體" charset="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新細明體" charset="0"/>
          <a:cs typeface="新細明體" charset="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新細明體" charset="0"/>
          <a:cs typeface="新細明體" charset="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新細明體" charset="0"/>
          <a:cs typeface="新細明體" charset="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新細明體" charset="0"/>
          <a:cs typeface="新細明體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2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2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2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2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2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2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2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2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flickr.com/photos/jewu8210/3644650544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pxhere.com/zh/photo/1637698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8275" y="981075"/>
            <a:ext cx="8785225" cy="2447925"/>
          </a:xfrm>
        </p:spPr>
        <p:txBody>
          <a:bodyPr/>
          <a:lstStyle/>
          <a:p>
            <a:pPr eaLnBrk="1" hangingPunct="1"/>
            <a:br>
              <a:rPr lang="en-US" altLang="zh-TW" sz="3000" dirty="0">
                <a:ea typeface="標楷體" pitchFamily="65" charset="-120"/>
              </a:rPr>
            </a:br>
            <a:br>
              <a:rPr lang="en-US" altLang="zh-TW" sz="3000" dirty="0">
                <a:ea typeface="標楷體" pitchFamily="65" charset="-120"/>
              </a:rPr>
            </a:br>
            <a:r>
              <a:rPr lang="zh-TW" altLang="en-US" sz="6000" b="1" dirty="0">
                <a:solidFill>
                  <a:srgbClr val="0000CC"/>
                </a:solidFill>
                <a:ea typeface="標楷體" pitchFamily="65" charset="-120"/>
              </a:rPr>
              <a:t>認識政風工作</a:t>
            </a:r>
            <a:br>
              <a:rPr lang="zh-TW" altLang="en-US" sz="6000" dirty="0">
                <a:ea typeface="標楷體" pitchFamily="65" charset="-120"/>
              </a:rPr>
            </a:br>
            <a:r>
              <a:rPr lang="zh-TW" altLang="en-US" sz="3000" dirty="0">
                <a:ea typeface="標楷體" pitchFamily="65" charset="-120"/>
              </a:rPr>
              <a:t> </a:t>
            </a:r>
            <a:br>
              <a:rPr lang="zh-TW" altLang="en-US" sz="3000" dirty="0">
                <a:ea typeface="標楷體" pitchFamily="65" charset="-120"/>
              </a:rPr>
            </a:br>
            <a:endParaRPr lang="en-US" altLang="zh-TW" sz="2000" dirty="0">
              <a:ea typeface="標楷體" pitchFamily="65" charset="-120"/>
            </a:endParaRPr>
          </a:p>
        </p:txBody>
      </p:sp>
      <p:sp>
        <p:nvSpPr>
          <p:cNvPr id="3075" name="Line 31"/>
          <p:cNvSpPr>
            <a:spLocks noChangeShapeType="1"/>
          </p:cNvSpPr>
          <p:nvPr/>
        </p:nvSpPr>
        <p:spPr bwMode="auto">
          <a:xfrm>
            <a:off x="1500188" y="4000500"/>
            <a:ext cx="6121400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200" name="Rectangle 8"/>
          <p:cNvSpPr>
            <a:spLocks noChangeArrowheads="1"/>
          </p:cNvSpPr>
          <p:nvPr/>
        </p:nvSpPr>
        <p:spPr bwMode="auto">
          <a:xfrm>
            <a:off x="3203575" y="4797425"/>
            <a:ext cx="352866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zh-TW" altLang="en-US" b="1" dirty="0">
                <a:ea typeface="新細明體" pitchFamily="18" charset="-120"/>
              </a:rPr>
              <a:t>報告人：政風室  伍冠宇</a:t>
            </a:r>
            <a:endParaRPr lang="en-US" altLang="zh-TW" b="1" dirty="0">
              <a:ea typeface="新細明體" pitchFamily="18" charset="-120"/>
            </a:endParaRPr>
          </a:p>
          <a:p>
            <a:pPr>
              <a:defRPr/>
            </a:pPr>
            <a:r>
              <a:rPr lang="zh-TW" altLang="en-US" b="1" dirty="0">
                <a:ea typeface="新細明體" pitchFamily="18" charset="-120"/>
              </a:rPr>
              <a:t>                </a:t>
            </a:r>
            <a:r>
              <a:rPr lang="en-US" altLang="zh-TW" b="1" dirty="0">
                <a:ea typeface="新細明體" pitchFamily="18" charset="-120"/>
              </a:rPr>
              <a:t>112.02.23</a:t>
            </a:r>
            <a:endParaRPr lang="zh-TW" altLang="en-US" b="1" dirty="0">
              <a:ea typeface="新細明體" pitchFamily="18" charset="-120"/>
            </a:endParaRPr>
          </a:p>
        </p:txBody>
      </p:sp>
      <p:pic>
        <p:nvPicPr>
          <p:cNvPr id="3077" name="Picture 4" descr="MPj04384750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4763" y="3068963"/>
            <a:ext cx="2189163" cy="2190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圖片 1">
            <a:extLst>
              <a:ext uri="{FF2B5EF4-FFF2-40B4-BE49-F238E27FC236}">
                <a16:creationId xmlns:a16="http://schemas.microsoft.com/office/drawing/2014/main" id="{7D341391-5654-4CC0-AB3D-7FCBF49B00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04" y="111934"/>
            <a:ext cx="2462997" cy="104250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>
            <a:extLst>
              <a:ext uri="{FF2B5EF4-FFF2-40B4-BE49-F238E27FC236}">
                <a16:creationId xmlns:a16="http://schemas.microsoft.com/office/drawing/2014/main" id="{485985DE-9478-4C3D-8C71-CF8C6CEDAA80}"/>
              </a:ext>
            </a:extLst>
          </p:cNvPr>
          <p:cNvSpPr txBox="1">
            <a:spLocks/>
          </p:cNvSpPr>
          <p:nvPr/>
        </p:nvSpPr>
        <p:spPr bwMode="auto">
          <a:xfrm>
            <a:off x="1187624" y="400496"/>
            <a:ext cx="6346825" cy="67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92500" lnSpcReduction="20000"/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262626"/>
                </a:solidFill>
                <a:latin typeface="Century Gothic" pitchFamily="34" charset="0"/>
                <a:ea typeface="微軟正黑體" pitchFamily="34" charset="-12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262626"/>
                </a:solidFill>
                <a:latin typeface="Century Gothic" pitchFamily="34" charset="0"/>
                <a:ea typeface="微軟正黑體" pitchFamily="34" charset="-12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262626"/>
                </a:solidFill>
                <a:latin typeface="Century Gothic" pitchFamily="34" charset="0"/>
                <a:ea typeface="微軟正黑體" pitchFamily="34" charset="-12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262626"/>
                </a:solidFill>
                <a:latin typeface="Century Gothic" pitchFamily="34" charset="0"/>
                <a:ea typeface="微軟正黑體" pitchFamily="34" charset="-12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6AAC9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          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6AAC9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報告大綱</a:t>
            </a:r>
          </a:p>
        </p:txBody>
      </p:sp>
      <p:sp>
        <p:nvSpPr>
          <p:cNvPr id="5" name="內容版面配置區 2">
            <a:extLst>
              <a:ext uri="{FF2B5EF4-FFF2-40B4-BE49-F238E27FC236}">
                <a16:creationId xmlns:a16="http://schemas.microsoft.com/office/drawing/2014/main" id="{6E0E1700-0BE8-477C-B10C-B676A95FBB4E}"/>
              </a:ext>
            </a:extLst>
          </p:cNvPr>
          <p:cNvSpPr txBox="1">
            <a:spLocks/>
          </p:cNvSpPr>
          <p:nvPr/>
        </p:nvSpPr>
        <p:spPr bwMode="auto">
          <a:xfrm>
            <a:off x="1187624" y="1196752"/>
            <a:ext cx="7567613" cy="4972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ts val="3360"/>
              </a:lnSpc>
              <a:spcBef>
                <a:spcPts val="0"/>
              </a:spcBef>
              <a:spcAft>
                <a:spcPts val="1200"/>
              </a:spcAft>
              <a:buClr>
                <a:srgbClr val="A53010"/>
              </a:buClr>
              <a:buSzTx/>
              <a:buFont typeface="Wingdings 3" panose="05040102010807070707" pitchFamily="18" charset="2"/>
              <a:buNone/>
              <a:tabLst/>
              <a:defRPr/>
            </a:pPr>
            <a:r>
              <a:rPr kumimoji="0" lang="zh-TW" altLang="en-US" sz="2800" b="1" spc="300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  一</a:t>
            </a:r>
            <a:r>
              <a:rPr kumimoji="0" lang="zh-TW" altLang="en-US" sz="2800" b="1" i="0" u="none" strike="noStrike" kern="1200" cap="none" spc="3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、何謂政風</a:t>
            </a:r>
            <a:endParaRPr kumimoji="0" lang="en-US" altLang="zh-TW" sz="2800" b="1" i="0" u="none" strike="noStrike" kern="1200" cap="none" spc="30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ts val="3360"/>
              </a:lnSpc>
              <a:spcBef>
                <a:spcPts val="0"/>
              </a:spcBef>
              <a:spcAft>
                <a:spcPts val="1200"/>
              </a:spcAft>
              <a:buClr>
                <a:srgbClr val="A53010"/>
              </a:buClr>
              <a:buSzTx/>
              <a:buFont typeface="Wingdings 3" panose="05040102010807070707" pitchFamily="18" charset="2"/>
              <a:buNone/>
              <a:tabLst/>
              <a:defRPr/>
            </a:pPr>
            <a:r>
              <a:rPr kumimoji="0" lang="zh-TW" altLang="en-US" sz="2800" b="1" spc="300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  二、政風</a:t>
            </a:r>
            <a:r>
              <a:rPr kumimoji="0" lang="zh-TW" altLang="en-US" sz="2800" b="1" i="0" u="none" strike="noStrike" kern="1200" cap="none" spc="3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單位特性</a:t>
            </a:r>
            <a:endParaRPr kumimoji="0" lang="en-US" altLang="zh-TW" sz="2800" b="1" i="0" u="none" strike="noStrike" kern="1200" cap="none" spc="30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ts val="3360"/>
              </a:lnSpc>
              <a:spcBef>
                <a:spcPts val="0"/>
              </a:spcBef>
              <a:spcAft>
                <a:spcPts val="1200"/>
              </a:spcAft>
              <a:buClr>
                <a:srgbClr val="A53010"/>
              </a:buClr>
              <a:buSzTx/>
              <a:buFont typeface="Wingdings 3" panose="05040102010807070707" pitchFamily="18" charset="2"/>
              <a:buNone/>
              <a:tabLst/>
              <a:defRPr/>
            </a:pPr>
            <a:r>
              <a:rPr kumimoji="0" lang="zh-TW" altLang="en-US" sz="2800" b="1" spc="300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  三、政風工作內容</a:t>
            </a:r>
            <a:endParaRPr kumimoji="0" lang="en-US" altLang="zh-TW" sz="2800" b="1" i="0" u="none" strike="noStrike" kern="1200" cap="none" spc="30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ts val="3360"/>
              </a:lnSpc>
              <a:spcBef>
                <a:spcPts val="0"/>
              </a:spcBef>
              <a:spcAft>
                <a:spcPts val="1200"/>
              </a:spcAft>
              <a:buClr>
                <a:srgbClr val="A53010"/>
              </a:buClr>
              <a:buSzTx/>
              <a:buFont typeface="Wingdings 3" panose="05040102010807070707" pitchFamily="18" charset="2"/>
              <a:buNone/>
              <a:tabLst/>
              <a:defRPr/>
            </a:pPr>
            <a:r>
              <a:rPr kumimoji="0" lang="zh-TW" altLang="en-US" sz="2800" b="1" spc="300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  四、</a:t>
            </a:r>
            <a:r>
              <a:rPr kumimoji="0" lang="en-US" altLang="zh-TW" sz="2800" b="1" spc="300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112</a:t>
            </a:r>
            <a:r>
              <a:rPr kumimoji="0" lang="zh-TW" altLang="en-US" sz="2800" b="1" spc="300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年政風工作重點</a:t>
            </a:r>
            <a:endParaRPr kumimoji="0" lang="en-US" altLang="zh-TW" sz="2800" b="1" i="0" u="none" strike="noStrike" kern="1200" cap="none" spc="30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ts val="3360"/>
              </a:lnSpc>
              <a:spcBef>
                <a:spcPts val="0"/>
              </a:spcBef>
              <a:spcAft>
                <a:spcPts val="1200"/>
              </a:spcAft>
              <a:buClr>
                <a:srgbClr val="A53010"/>
              </a:buClr>
              <a:buSzTx/>
              <a:buFont typeface="Wingdings 3" panose="05040102010807070707" pitchFamily="18" charset="2"/>
              <a:buNone/>
              <a:tabLst/>
              <a:defRPr/>
            </a:pPr>
            <a:r>
              <a:rPr kumimoji="0" lang="zh-TW" altLang="en-US" sz="2800" b="1" spc="300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  五、工作思維之轉變</a:t>
            </a:r>
            <a:endParaRPr kumimoji="0" lang="en-US" altLang="zh-TW" sz="2800" b="1" spc="300" dirty="0">
              <a:solidFill>
                <a:srgbClr val="C00000"/>
              </a:solidFill>
              <a:latin typeface="標楷體" pitchFamily="65" charset="-120"/>
              <a:ea typeface="標楷體" pitchFamily="65" charset="-120"/>
            </a:endParaRPr>
          </a:p>
          <a:p>
            <a:pPr marL="0" lvl="0" indent="0" eaLnBrk="1" fontAlgn="auto" hangingPunct="1">
              <a:lnSpc>
                <a:spcPts val="3360"/>
              </a:lnSpc>
              <a:spcBef>
                <a:spcPts val="0"/>
              </a:spcBef>
              <a:spcAft>
                <a:spcPts val="1200"/>
              </a:spcAft>
              <a:buClr>
                <a:srgbClr val="A53010"/>
              </a:buClr>
              <a:buNone/>
              <a:defRPr/>
            </a:pPr>
            <a:r>
              <a:rPr kumimoji="0" lang="zh-TW" altLang="en-US" sz="2800" b="1" spc="300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  六、政風核心法令簡介</a:t>
            </a:r>
            <a:endParaRPr kumimoji="0" lang="en-US" altLang="zh-TW" sz="2800" b="1" spc="300" dirty="0">
              <a:solidFill>
                <a:srgbClr val="C00000"/>
              </a:solidFill>
              <a:latin typeface="標楷體" pitchFamily="65" charset="-120"/>
              <a:ea typeface="標楷體" pitchFamily="65" charset="-120"/>
            </a:endParaRPr>
          </a:p>
          <a:p>
            <a:pPr marL="0" marR="0" lvl="0" indent="0" algn="l" defTabSz="457200" rtl="0" eaLnBrk="1" fontAlgn="auto" latinLnBrk="0" hangingPunct="1">
              <a:lnSpc>
                <a:spcPts val="3360"/>
              </a:lnSpc>
              <a:spcBef>
                <a:spcPts val="0"/>
              </a:spcBef>
              <a:spcAft>
                <a:spcPts val="1200"/>
              </a:spcAft>
              <a:buClr>
                <a:srgbClr val="A53010"/>
              </a:buClr>
              <a:buSzTx/>
              <a:buFont typeface="Wingdings 3" panose="05040102010807070707" pitchFamily="18" charset="2"/>
              <a:buNone/>
              <a:tabLst/>
              <a:defRPr/>
            </a:pPr>
            <a:r>
              <a:rPr kumimoji="0" lang="zh-TW" altLang="en-US" sz="2800" b="1" spc="300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  七</a:t>
            </a:r>
            <a:r>
              <a:rPr kumimoji="0" lang="zh-TW" altLang="en-US" sz="2800" b="1" i="0" u="none" strike="noStrike" kern="1200" cap="none" spc="3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、何事找政風？何事政風找？</a:t>
            </a:r>
            <a:endParaRPr kumimoji="0" lang="en-US" altLang="zh-TW" sz="2800" b="1" i="0" u="none" strike="noStrike" kern="1200" cap="none" spc="30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ts val="3360"/>
              </a:lnSpc>
              <a:spcBef>
                <a:spcPts val="0"/>
              </a:spcBef>
              <a:spcAft>
                <a:spcPts val="1200"/>
              </a:spcAft>
              <a:buClr>
                <a:srgbClr val="A53010"/>
              </a:buClr>
              <a:buSzTx/>
              <a:buFont typeface="Wingdings 3" panose="05040102010807070707" pitchFamily="18" charset="2"/>
              <a:buNone/>
              <a:tabLst/>
              <a:defRPr/>
            </a:pPr>
            <a:r>
              <a:rPr kumimoji="0" lang="zh-TW" altLang="en-US" sz="2800" b="1" spc="300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  八、結語</a:t>
            </a:r>
            <a:endParaRPr kumimoji="0" lang="en-US" altLang="zh-TW" sz="2800" b="1" i="0" u="none" strike="noStrike" kern="1200" cap="none" spc="30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ts val="3360"/>
              </a:lnSpc>
              <a:spcBef>
                <a:spcPts val="0"/>
              </a:spcBef>
              <a:spcAft>
                <a:spcPts val="1200"/>
              </a:spcAft>
              <a:buClr>
                <a:srgbClr val="A53010"/>
              </a:buClr>
              <a:buSzTx/>
              <a:buFont typeface="Wingdings 3" panose="05040102010807070707" pitchFamily="18" charset="2"/>
              <a:buNone/>
              <a:tabLst/>
              <a:defRPr/>
            </a:pPr>
            <a:endParaRPr kumimoji="0" lang="en-US" altLang="zh-TW" sz="2800" b="1" i="0" u="none" strike="noStrike" kern="1200" cap="none" spc="30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n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6"/>
          <p:cNvSpPr txBox="1">
            <a:spLocks noGrp="1" noChangeArrowheads="1"/>
          </p:cNvSpPr>
          <p:nvPr/>
        </p:nvSpPr>
        <p:spPr bwMode="auto">
          <a:xfrm>
            <a:off x="3878263" y="6527800"/>
            <a:ext cx="1414462" cy="33178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fld id="{AA6ABA4A-8264-4A99-BE9C-23302319AD8A}" type="slidenum">
              <a:rPr lang="en-US" altLang="zh-TW" sz="1200">
                <a:solidFill>
                  <a:srgbClr val="454545"/>
                </a:solidFill>
                <a:ea typeface="+mn-ea"/>
              </a:rPr>
              <a:pPr algn="ctr">
                <a:defRPr/>
              </a:pPr>
              <a:t>3</a:t>
            </a:fld>
            <a:endParaRPr lang="en-US" altLang="zh-TW" sz="1200">
              <a:solidFill>
                <a:srgbClr val="454545"/>
              </a:solidFill>
              <a:ea typeface="+mn-ea"/>
            </a:endParaRPr>
          </a:p>
        </p:txBody>
      </p:sp>
      <p:sp>
        <p:nvSpPr>
          <p:cNvPr id="5123" name="Rectangle 26"/>
          <p:cNvSpPr>
            <a:spLocks noChangeArrowheads="1"/>
          </p:cNvSpPr>
          <p:nvPr/>
        </p:nvSpPr>
        <p:spPr bwMode="white">
          <a:xfrm>
            <a:off x="2987675" y="2565400"/>
            <a:ext cx="444817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1938" indent="-261938">
              <a:buFontTx/>
              <a:buChar char="•"/>
            </a:pPr>
            <a:endParaRPr kumimoji="0" lang="zh-TW" altLang="en-US" sz="2000"/>
          </a:p>
        </p:txBody>
      </p:sp>
      <p:pic>
        <p:nvPicPr>
          <p:cNvPr id="5124" name="Picture 49" descr="C:\Users\aac2030\Desktop\logo_change_png_pagespeed_ce_xp1i6loKLS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92500" y="4552950"/>
            <a:ext cx="5651500" cy="209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5" name="文字方塊 2"/>
          <p:cNvSpPr txBox="1">
            <a:spLocks noChangeArrowheads="1"/>
          </p:cNvSpPr>
          <p:nvPr/>
        </p:nvSpPr>
        <p:spPr bwMode="auto">
          <a:xfrm>
            <a:off x="2699792" y="436116"/>
            <a:ext cx="3528392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TW" altLang="en-US" sz="40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一、何謂政風</a:t>
            </a:r>
          </a:p>
          <a:p>
            <a:endParaRPr lang="zh-TW" altLang="en-US" dirty="0"/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8F4F8582-31AD-42CE-94D3-86BCB77026A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621" t="45877" r="15689" b="4632"/>
          <a:stretch/>
        </p:blipFill>
        <p:spPr>
          <a:xfrm>
            <a:off x="5211762" y="2032573"/>
            <a:ext cx="3450227" cy="1725039"/>
          </a:xfrm>
          <a:prstGeom prst="rect">
            <a:avLst/>
          </a:prstGeom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B1712ED5-5C8E-4811-8793-00EAF770659A}"/>
              </a:ext>
            </a:extLst>
          </p:cNvPr>
          <p:cNvSpPr txBox="1"/>
          <p:nvPr/>
        </p:nvSpPr>
        <p:spPr>
          <a:xfrm>
            <a:off x="755576" y="1412776"/>
            <a:ext cx="6480720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zh-TW" altLang="en-US" sz="2800" b="1" dirty="0">
                <a:solidFill>
                  <a:srgbClr val="7030A0"/>
                </a:solidFill>
              </a:rPr>
              <a:t>政風給人的刻板印象：查處揭弊，最好敬而遠之</a:t>
            </a:r>
            <a:endParaRPr lang="en-US" altLang="zh-TW" sz="2800" b="1" dirty="0">
              <a:solidFill>
                <a:srgbClr val="7030A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TW" altLang="en-US" sz="2800" b="1" dirty="0">
                <a:solidFill>
                  <a:srgbClr val="7030A0"/>
                </a:solidFill>
              </a:rPr>
              <a:t>而我們，不想只是</a:t>
            </a:r>
            <a:endParaRPr lang="en-US" altLang="zh-TW" sz="2800" b="1" dirty="0">
              <a:solidFill>
                <a:srgbClr val="7030A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altLang="zh-TW" sz="2800" b="1" dirty="0">
              <a:solidFill>
                <a:srgbClr val="7030A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TW" altLang="en-US" sz="2800" b="1" dirty="0">
                <a:solidFill>
                  <a:srgbClr val="7030A0"/>
                </a:solidFill>
              </a:rPr>
              <a:t>政風：</a:t>
            </a:r>
            <a:endParaRPr lang="en-US" altLang="zh-TW" sz="2800" b="1" dirty="0">
              <a:solidFill>
                <a:srgbClr val="7030A0"/>
              </a:solidFill>
            </a:endParaRPr>
          </a:p>
          <a:p>
            <a:pPr marL="457200" indent="-457200">
              <a:buFont typeface="+mj-lt"/>
              <a:buAutoNum type="arabicParenR"/>
            </a:pPr>
            <a:r>
              <a:rPr lang="zh-TW" altLang="en-US" sz="2800" b="1" dirty="0">
                <a:solidFill>
                  <a:srgbClr val="7030A0"/>
                </a:solidFill>
              </a:rPr>
              <a:t>政治風氣</a:t>
            </a:r>
            <a:endParaRPr lang="en-US" altLang="zh-TW" sz="2800" b="1" dirty="0">
              <a:solidFill>
                <a:srgbClr val="7030A0"/>
              </a:solidFill>
            </a:endParaRPr>
          </a:p>
          <a:p>
            <a:pPr marL="457200" indent="-457200">
              <a:buFont typeface="+mj-lt"/>
              <a:buAutoNum type="arabicParenR"/>
            </a:pPr>
            <a:r>
              <a:rPr lang="zh-TW" altLang="en-US" sz="2800" b="1" dirty="0">
                <a:solidFill>
                  <a:srgbClr val="7030A0"/>
                </a:solidFill>
              </a:rPr>
              <a:t>公務倫理</a:t>
            </a:r>
            <a:r>
              <a:rPr lang="en-US" altLang="zh-TW" sz="2800" b="1" dirty="0">
                <a:solidFill>
                  <a:srgbClr val="7030A0"/>
                </a:solidFill>
              </a:rPr>
              <a:t>(civil</a:t>
            </a:r>
            <a:r>
              <a:rPr lang="zh-TW" altLang="en-US" sz="2800" b="1" dirty="0">
                <a:solidFill>
                  <a:srgbClr val="7030A0"/>
                </a:solidFill>
              </a:rPr>
              <a:t> </a:t>
            </a:r>
            <a:r>
              <a:rPr lang="en-US" altLang="zh-TW" sz="2800" b="1" dirty="0">
                <a:solidFill>
                  <a:srgbClr val="7030A0"/>
                </a:solidFill>
              </a:rPr>
              <a:t>service</a:t>
            </a:r>
            <a:r>
              <a:rPr lang="zh-TW" altLang="en-US" sz="2800" b="1" dirty="0">
                <a:solidFill>
                  <a:srgbClr val="7030A0"/>
                </a:solidFill>
              </a:rPr>
              <a:t> </a:t>
            </a:r>
            <a:r>
              <a:rPr lang="en-US" altLang="zh-TW" sz="2800" b="1" dirty="0">
                <a:solidFill>
                  <a:srgbClr val="7030A0"/>
                </a:solidFill>
              </a:rPr>
              <a:t>ethics)</a:t>
            </a:r>
          </a:p>
          <a:p>
            <a:pPr marL="457200" indent="-457200">
              <a:buFont typeface="+mj-lt"/>
              <a:buAutoNum type="arabicParenR"/>
            </a:pPr>
            <a:r>
              <a:rPr lang="zh-TW" altLang="en-US" sz="2800" b="1" dirty="0">
                <a:solidFill>
                  <a:srgbClr val="7030A0"/>
                </a:solidFill>
              </a:rPr>
              <a:t>「政者，正也；風者，氣之動也」，政風者，正氣之流動、吹拂。</a:t>
            </a:r>
          </a:p>
          <a:p>
            <a:pPr marL="457200" indent="-457200">
              <a:buFont typeface="+mj-lt"/>
              <a:buAutoNum type="arabicParenR"/>
            </a:pPr>
            <a:endParaRPr lang="en-US" altLang="zh-TW" dirty="0"/>
          </a:p>
          <a:p>
            <a:pPr marL="457200" indent="-457200">
              <a:buFont typeface="+mj-lt"/>
              <a:buAutoNum type="arabicParenR"/>
            </a:pPr>
            <a:endParaRPr lang="en-US" altLang="zh-TW" dirty="0"/>
          </a:p>
          <a:p>
            <a:r>
              <a:rPr lang="zh-TW" altLang="en-US" dirty="0"/>
              <a:t>     </a:t>
            </a:r>
            <a:endParaRPr lang="en-US" altLang="zh-TW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altLang="zh-TW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zh-TW" altLang="en-US" dirty="0"/>
          </a:p>
        </p:txBody>
      </p:sp>
      <p:sp>
        <p:nvSpPr>
          <p:cNvPr id="4" name="箭號: 向右 3">
            <a:extLst>
              <a:ext uri="{FF2B5EF4-FFF2-40B4-BE49-F238E27FC236}">
                <a16:creationId xmlns:a16="http://schemas.microsoft.com/office/drawing/2014/main" id="{3C9A26AC-9D09-4B0F-93EE-E5344601F288}"/>
              </a:ext>
            </a:extLst>
          </p:cNvPr>
          <p:cNvSpPr/>
          <p:nvPr/>
        </p:nvSpPr>
        <p:spPr>
          <a:xfrm>
            <a:off x="4162579" y="2323084"/>
            <a:ext cx="978408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6"/>
          <p:cNvSpPr txBox="1">
            <a:spLocks noGrp="1" noChangeArrowheads="1"/>
          </p:cNvSpPr>
          <p:nvPr/>
        </p:nvSpPr>
        <p:spPr bwMode="auto">
          <a:xfrm>
            <a:off x="3878263" y="6527800"/>
            <a:ext cx="1414462" cy="33178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fld id="{AA6ABA4A-8264-4A99-BE9C-23302319AD8A}" type="slidenum">
              <a:rPr lang="en-US" altLang="zh-TW" sz="1200">
                <a:solidFill>
                  <a:srgbClr val="454545"/>
                </a:solidFill>
                <a:ea typeface="+mn-ea"/>
              </a:rPr>
              <a:pPr algn="ctr">
                <a:defRPr/>
              </a:pPr>
              <a:t>4</a:t>
            </a:fld>
            <a:endParaRPr lang="en-US" altLang="zh-TW" sz="1200">
              <a:solidFill>
                <a:srgbClr val="454545"/>
              </a:solidFill>
              <a:ea typeface="+mn-ea"/>
            </a:endParaRPr>
          </a:p>
        </p:txBody>
      </p:sp>
      <p:sp>
        <p:nvSpPr>
          <p:cNvPr id="5123" name="Rectangle 26"/>
          <p:cNvSpPr>
            <a:spLocks noChangeArrowheads="1"/>
          </p:cNvSpPr>
          <p:nvPr/>
        </p:nvSpPr>
        <p:spPr bwMode="white">
          <a:xfrm>
            <a:off x="2987675" y="2565400"/>
            <a:ext cx="444817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1938" indent="-261938">
              <a:buFontTx/>
              <a:buChar char="•"/>
            </a:pPr>
            <a:endParaRPr kumimoji="0" lang="zh-TW" altLang="en-US" sz="2000"/>
          </a:p>
        </p:txBody>
      </p:sp>
      <p:pic>
        <p:nvPicPr>
          <p:cNvPr id="5124" name="Picture 49" descr="C:\Users\aac2030\Desktop\logo_change_png_pagespeed_ce_xp1i6loKLS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92500" y="4552950"/>
            <a:ext cx="5651500" cy="209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5" name="文字方塊 2"/>
          <p:cNvSpPr txBox="1">
            <a:spLocks noChangeArrowheads="1"/>
          </p:cNvSpPr>
          <p:nvPr/>
        </p:nvSpPr>
        <p:spPr bwMode="auto">
          <a:xfrm>
            <a:off x="2699792" y="436116"/>
            <a:ext cx="511256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TW" altLang="en-US" sz="40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二、政風單位特性</a:t>
            </a:r>
          </a:p>
          <a:p>
            <a:endParaRPr lang="zh-TW" altLang="en-US" dirty="0"/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B1712ED5-5C8E-4811-8793-00EAF770659A}"/>
              </a:ext>
            </a:extLst>
          </p:cNvPr>
          <p:cNvSpPr txBox="1"/>
          <p:nvPr/>
        </p:nvSpPr>
        <p:spPr>
          <a:xfrm>
            <a:off x="1043608" y="1319171"/>
            <a:ext cx="7920880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u"/>
            </a:pPr>
            <a:r>
              <a:rPr lang="zh-TW" altLang="en-US" sz="2800" b="1" dirty="0">
                <a:solidFill>
                  <a:srgbClr val="7030A0"/>
                </a:solidFill>
              </a:rPr>
              <a:t>機關政風幕僚</a:t>
            </a:r>
            <a:endParaRPr lang="en-US" altLang="zh-TW" sz="2800" b="1" dirty="0">
              <a:solidFill>
                <a:srgbClr val="7030A0"/>
              </a:solidFill>
            </a:endParaRP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u"/>
            </a:pPr>
            <a:r>
              <a:rPr lang="zh-TW" altLang="en-US" sz="2800" b="1" dirty="0">
                <a:solidFill>
                  <a:srgbClr val="7030A0"/>
                </a:solidFill>
              </a:rPr>
              <a:t>政風司→廉政署</a:t>
            </a:r>
            <a:endParaRPr lang="en-US" altLang="zh-TW" sz="2800" b="1" dirty="0">
              <a:solidFill>
                <a:srgbClr val="7030A0"/>
              </a:solidFill>
            </a:endParaRP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u"/>
            </a:pPr>
            <a:r>
              <a:rPr lang="zh-TW" altLang="en-US" sz="2800" b="1" dirty="0">
                <a:solidFill>
                  <a:srgbClr val="7030A0"/>
                </a:solidFill>
              </a:rPr>
              <a:t>政風人員的養成</a:t>
            </a: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u"/>
            </a:pPr>
            <a:r>
              <a:rPr lang="zh-TW" altLang="en-US" sz="2800" b="1" dirty="0">
                <a:solidFill>
                  <a:srgbClr val="7030A0"/>
                </a:solidFill>
              </a:rPr>
              <a:t>一條鞭單位、重視職期輪調</a:t>
            </a: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u"/>
            </a:pPr>
            <a:r>
              <a:rPr lang="zh-TW" altLang="en-US" sz="2800" b="1" dirty="0">
                <a:solidFill>
                  <a:srgbClr val="7030A0"/>
                </a:solidFill>
              </a:rPr>
              <a:t>主要依據法務部</a:t>
            </a:r>
            <a:r>
              <a:rPr lang="en-US" altLang="zh-TW" sz="2800" b="1" dirty="0">
                <a:solidFill>
                  <a:srgbClr val="7030A0"/>
                </a:solidFill>
              </a:rPr>
              <a:t>(</a:t>
            </a:r>
            <a:r>
              <a:rPr lang="zh-TW" altLang="en-US" sz="2800" b="1" dirty="0">
                <a:solidFill>
                  <a:srgbClr val="7030A0"/>
                </a:solidFill>
              </a:rPr>
              <a:t>廉政署</a:t>
            </a:r>
            <a:r>
              <a:rPr lang="en-US" altLang="zh-TW" sz="2800" b="1" dirty="0">
                <a:solidFill>
                  <a:srgbClr val="7030A0"/>
                </a:solidFill>
              </a:rPr>
              <a:t>)</a:t>
            </a:r>
            <a:r>
              <a:rPr lang="zh-TW" altLang="en-US" sz="2800" b="1" dirty="0">
                <a:solidFill>
                  <a:srgbClr val="7030A0"/>
                </a:solidFill>
              </a:rPr>
              <a:t>訂頒廉政法規執行工作</a:t>
            </a: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u"/>
            </a:pPr>
            <a:r>
              <a:rPr lang="zh-TW" altLang="en-US" sz="2800" b="1" dirty="0">
                <a:solidFill>
                  <a:srgbClr val="7030A0"/>
                </a:solidFill>
              </a:rPr>
              <a:t>業務單位趨避矛盾</a:t>
            </a:r>
            <a:endParaRPr lang="en-US" altLang="zh-TW" sz="2800" b="1" dirty="0">
              <a:solidFill>
                <a:srgbClr val="7030A0"/>
              </a:solidFill>
            </a:endParaRP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u"/>
            </a:pPr>
            <a:r>
              <a:rPr lang="zh-TW" altLang="en-US" sz="2800" b="1" dirty="0">
                <a:solidFill>
                  <a:srgbClr val="7030A0"/>
                </a:solidFill>
              </a:rPr>
              <a:t>與管理處輔導室的關係</a:t>
            </a:r>
            <a:endParaRPr lang="en-US" altLang="zh-TW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altLang="zh-TW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zh-TW" altLang="en-US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86E93F58-5747-48BC-9633-B4FFBF8795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15922">
            <a:off x="6100050" y="1446255"/>
            <a:ext cx="2863780" cy="2047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9980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6"/>
          <p:cNvSpPr txBox="1">
            <a:spLocks noGrp="1" noChangeArrowheads="1"/>
          </p:cNvSpPr>
          <p:nvPr/>
        </p:nvSpPr>
        <p:spPr bwMode="auto">
          <a:xfrm>
            <a:off x="3878263" y="6527800"/>
            <a:ext cx="1414462" cy="33178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fld id="{AA6ABA4A-8264-4A99-BE9C-23302319AD8A}" type="slidenum">
              <a:rPr lang="en-US" altLang="zh-TW" sz="1200">
                <a:solidFill>
                  <a:srgbClr val="454545"/>
                </a:solidFill>
                <a:ea typeface="+mn-ea"/>
              </a:rPr>
              <a:pPr algn="ctr">
                <a:defRPr/>
              </a:pPr>
              <a:t>5</a:t>
            </a:fld>
            <a:endParaRPr lang="en-US" altLang="zh-TW" sz="1200">
              <a:solidFill>
                <a:srgbClr val="454545"/>
              </a:solidFill>
              <a:ea typeface="+mn-ea"/>
            </a:endParaRPr>
          </a:p>
        </p:txBody>
      </p:sp>
      <p:sp>
        <p:nvSpPr>
          <p:cNvPr id="5123" name="Rectangle 26"/>
          <p:cNvSpPr>
            <a:spLocks noChangeArrowheads="1"/>
          </p:cNvSpPr>
          <p:nvPr/>
        </p:nvSpPr>
        <p:spPr bwMode="white">
          <a:xfrm>
            <a:off x="2987675" y="2565400"/>
            <a:ext cx="444817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1938" indent="-261938">
              <a:buFontTx/>
              <a:buChar char="•"/>
            </a:pPr>
            <a:endParaRPr kumimoji="0" lang="zh-TW" altLang="en-US" sz="2000"/>
          </a:p>
        </p:txBody>
      </p:sp>
      <p:sp>
        <p:nvSpPr>
          <p:cNvPr id="5125" name="文字方塊 2"/>
          <p:cNvSpPr txBox="1">
            <a:spLocks noChangeArrowheads="1"/>
          </p:cNvSpPr>
          <p:nvPr/>
        </p:nvSpPr>
        <p:spPr bwMode="auto">
          <a:xfrm>
            <a:off x="2195736" y="281522"/>
            <a:ext cx="511256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TW" altLang="en-US" sz="40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三、政風工作內容</a:t>
            </a:r>
          </a:p>
          <a:p>
            <a:endParaRPr lang="zh-TW" altLang="en-US" dirty="0"/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B1712ED5-5C8E-4811-8793-00EAF770659A}"/>
              </a:ext>
            </a:extLst>
          </p:cNvPr>
          <p:cNvSpPr txBox="1"/>
          <p:nvPr/>
        </p:nvSpPr>
        <p:spPr>
          <a:xfrm>
            <a:off x="890404" y="1122938"/>
            <a:ext cx="7723231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p"/>
            </a:pPr>
            <a:r>
              <a:rPr lang="zh-TW" altLang="en-US" b="1" dirty="0">
                <a:solidFill>
                  <a:srgbClr val="7030A0"/>
                </a:solidFill>
              </a:rPr>
              <a:t>政風單位工作項目，目前依據上級訂頒績效管考制度，約計有</a:t>
            </a:r>
            <a:r>
              <a:rPr lang="en-US" altLang="zh-TW" b="1" dirty="0">
                <a:solidFill>
                  <a:srgbClr val="7030A0"/>
                </a:solidFill>
              </a:rPr>
              <a:t>30</a:t>
            </a:r>
            <a:r>
              <a:rPr lang="zh-TW" altLang="en-US" b="1" dirty="0">
                <a:solidFill>
                  <a:srgbClr val="7030A0"/>
                </a:solidFill>
              </a:rPr>
              <a:t>項。</a:t>
            </a:r>
            <a:endParaRPr lang="en-US" altLang="zh-TW" b="1" dirty="0">
              <a:solidFill>
                <a:srgbClr val="7030A0"/>
              </a:solidFill>
            </a:endParaRP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p"/>
            </a:pPr>
            <a:r>
              <a:rPr lang="zh-TW" altLang="en-US" b="1" dirty="0">
                <a:solidFill>
                  <a:srgbClr val="7030A0"/>
                </a:solidFill>
              </a:rPr>
              <a:t>本署正式政風人力僅</a:t>
            </a:r>
            <a:r>
              <a:rPr lang="en-US" altLang="zh-TW" b="1" dirty="0">
                <a:solidFill>
                  <a:srgbClr val="7030A0"/>
                </a:solidFill>
              </a:rPr>
              <a:t>3</a:t>
            </a:r>
            <a:r>
              <a:rPr lang="zh-TW" altLang="en-US" b="1" dirty="0">
                <a:solidFill>
                  <a:srgbClr val="7030A0"/>
                </a:solidFill>
              </a:rPr>
              <a:t>人，為發揮關鍵精準的最大能量，以「量少質精」之原則擇要推動相關工作。</a:t>
            </a:r>
            <a:endParaRPr lang="en-US" altLang="zh-TW" b="1" dirty="0">
              <a:solidFill>
                <a:srgbClr val="7030A0"/>
              </a:solidFill>
            </a:endParaRP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p"/>
            </a:pPr>
            <a:r>
              <a:rPr lang="zh-TW" altLang="en-US" b="1" dirty="0">
                <a:solidFill>
                  <a:srgbClr val="7030A0"/>
                </a:solidFill>
              </a:rPr>
              <a:t>工作項目類別：防貪、維護、綜合、肅貪查處及視察業務</a:t>
            </a:r>
            <a:endParaRPr lang="en-US" altLang="zh-TW" b="1" dirty="0">
              <a:solidFill>
                <a:srgbClr val="7030A0"/>
              </a:solidFill>
            </a:endParaRP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p"/>
            </a:pPr>
            <a:r>
              <a:rPr lang="zh-TW" altLang="en-US" b="1" dirty="0">
                <a:solidFill>
                  <a:srgbClr val="7030A0"/>
                </a:solidFill>
              </a:rPr>
              <a:t>工作比重：非肅貪查處業務</a:t>
            </a:r>
            <a:r>
              <a:rPr lang="en-US" altLang="zh-TW" b="1" dirty="0">
                <a:solidFill>
                  <a:srgbClr val="7030A0"/>
                </a:solidFill>
              </a:rPr>
              <a:t>vs</a:t>
            </a:r>
            <a:r>
              <a:rPr lang="zh-TW" altLang="en-US" b="1" dirty="0">
                <a:solidFill>
                  <a:srgbClr val="7030A0"/>
                </a:solidFill>
              </a:rPr>
              <a:t>肅貪查處業務，約</a:t>
            </a:r>
            <a:r>
              <a:rPr lang="en-US" altLang="zh-TW" b="1" dirty="0">
                <a:solidFill>
                  <a:srgbClr val="7030A0"/>
                </a:solidFill>
              </a:rPr>
              <a:t>7</a:t>
            </a:r>
            <a:r>
              <a:rPr lang="zh-TW" altLang="en-US" b="1" dirty="0">
                <a:solidFill>
                  <a:srgbClr val="7030A0"/>
                </a:solidFill>
              </a:rPr>
              <a:t>：</a:t>
            </a:r>
            <a:r>
              <a:rPr lang="en-US" altLang="zh-TW" b="1" dirty="0">
                <a:solidFill>
                  <a:srgbClr val="7030A0"/>
                </a:solidFill>
              </a:rPr>
              <a:t>3</a:t>
            </a:r>
            <a:r>
              <a:rPr lang="zh-TW" altLang="en-US" b="1" dirty="0">
                <a:solidFill>
                  <a:srgbClr val="7030A0"/>
                </a:solidFill>
              </a:rPr>
              <a:t>。</a:t>
            </a:r>
            <a:endParaRPr lang="en-US" altLang="zh-TW" b="1" dirty="0">
              <a:solidFill>
                <a:srgbClr val="7030A0"/>
              </a:solidFill>
            </a:endParaRP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p"/>
            </a:pPr>
            <a:r>
              <a:rPr lang="zh-TW" altLang="en-US" b="1" dirty="0">
                <a:solidFill>
                  <a:srgbClr val="7030A0"/>
                </a:solidFill>
              </a:rPr>
              <a:t>預防與查處的分別</a:t>
            </a:r>
            <a:r>
              <a:rPr lang="en-US" altLang="zh-TW" b="1" dirty="0">
                <a:solidFill>
                  <a:srgbClr val="7030A0"/>
                </a:solidFill>
              </a:rPr>
              <a:t>(</a:t>
            </a:r>
            <a:r>
              <a:rPr lang="zh-TW" altLang="en-US" b="1" dirty="0">
                <a:solidFill>
                  <a:srgbClr val="7030A0"/>
                </a:solidFill>
              </a:rPr>
              <a:t>有功無過 </a:t>
            </a:r>
            <a:r>
              <a:rPr lang="en-US" altLang="zh-TW" b="1" dirty="0">
                <a:solidFill>
                  <a:srgbClr val="7030A0"/>
                </a:solidFill>
              </a:rPr>
              <a:t>vs </a:t>
            </a:r>
            <a:r>
              <a:rPr lang="zh-TW" altLang="en-US" b="1" dirty="0">
                <a:solidFill>
                  <a:srgbClr val="7030A0"/>
                </a:solidFill>
              </a:rPr>
              <a:t>有過無功</a:t>
            </a:r>
            <a:r>
              <a:rPr lang="en-US" altLang="zh-TW" b="1" dirty="0">
                <a:solidFill>
                  <a:srgbClr val="7030A0"/>
                </a:solidFill>
              </a:rPr>
              <a:t>)</a:t>
            </a: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p"/>
            </a:pPr>
            <a:endParaRPr lang="zh-TW" altLang="en-US" sz="2800" b="1" dirty="0">
              <a:solidFill>
                <a:srgbClr val="7030A0"/>
              </a:solidFill>
            </a:endParaRP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p"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8284873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6"/>
          <p:cNvSpPr txBox="1">
            <a:spLocks noGrp="1" noChangeArrowheads="1"/>
          </p:cNvSpPr>
          <p:nvPr/>
        </p:nvSpPr>
        <p:spPr bwMode="auto">
          <a:xfrm>
            <a:off x="3878263" y="6527800"/>
            <a:ext cx="1414462" cy="33178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A6ABA4A-8264-4A99-BE9C-23302319AD8A}" type="slidenum">
              <a:rPr kumimoji="1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Times New Roman" pitchFamily="18" charset="0"/>
                <a:ea typeface="新細明體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1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454545"/>
              </a:solidFill>
              <a:effectLst/>
              <a:uLnTx/>
              <a:uFillTx/>
              <a:latin typeface="Times New Roman" pitchFamily="18" charset="0"/>
              <a:ea typeface="新細明體"/>
            </a:endParaRPr>
          </a:p>
        </p:txBody>
      </p:sp>
      <p:sp>
        <p:nvSpPr>
          <p:cNvPr id="5123" name="Rectangle 26"/>
          <p:cNvSpPr>
            <a:spLocks noChangeArrowheads="1"/>
          </p:cNvSpPr>
          <p:nvPr/>
        </p:nvSpPr>
        <p:spPr bwMode="white">
          <a:xfrm>
            <a:off x="2987675" y="2565400"/>
            <a:ext cx="444817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1938" marR="0" lvl="0" indent="-26193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zh-TW" alt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charset="-120"/>
            </a:endParaRPr>
          </a:p>
        </p:txBody>
      </p:sp>
      <p:sp>
        <p:nvSpPr>
          <p:cNvPr id="5125" name="文字方塊 2"/>
          <p:cNvSpPr txBox="1">
            <a:spLocks noChangeArrowheads="1"/>
          </p:cNvSpPr>
          <p:nvPr/>
        </p:nvSpPr>
        <p:spPr bwMode="auto">
          <a:xfrm>
            <a:off x="680664" y="422047"/>
            <a:ext cx="7619525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0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四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</a:rPr>
              <a:t>、</a:t>
            </a:r>
            <a:r>
              <a:rPr kumimoji="1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</a:rPr>
              <a:t>112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</a:rPr>
              <a:t>年政風工作重點</a:t>
            </a:r>
            <a:r>
              <a:rPr kumimoji="1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</a:rPr>
              <a:t>一</a:t>
            </a:r>
            <a:r>
              <a:rPr kumimoji="1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</a:rPr>
              <a:t>)</a:t>
            </a:r>
            <a:endParaRPr kumimoji="1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標楷體" pitchFamily="65" charset="-120"/>
              <a:ea typeface="標楷體" pitchFamily="65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charset="-120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B1712ED5-5C8E-4811-8793-00EAF770659A}"/>
              </a:ext>
            </a:extLst>
          </p:cNvPr>
          <p:cNvSpPr txBox="1"/>
          <p:nvPr/>
        </p:nvSpPr>
        <p:spPr>
          <a:xfrm>
            <a:off x="883779" y="1499265"/>
            <a:ext cx="7723231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lang="zh-TW" altLang="en-US" sz="2800" b="1" dirty="0">
                <a:solidFill>
                  <a:srgbClr val="7030A0"/>
                </a:solidFill>
              </a:rPr>
              <a:t>反賄選宣導與情資蒐集</a:t>
            </a:r>
            <a:endParaRPr lang="en-US" altLang="zh-TW" sz="2800" b="1" dirty="0">
              <a:solidFill>
                <a:srgbClr val="7030A0"/>
              </a:solidFill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lang="zh-TW" altLang="en-US" sz="2800" b="1" dirty="0">
                <a:solidFill>
                  <a:srgbClr val="7030A0"/>
                </a:solidFill>
              </a:rPr>
              <a:t>配合審計部清查利益衝突迴避案件</a:t>
            </a:r>
            <a:endParaRPr lang="en-US" altLang="zh-TW" sz="2800" b="1" dirty="0">
              <a:solidFill>
                <a:srgbClr val="7030A0"/>
              </a:solidFill>
            </a:endParaRPr>
          </a:p>
          <a:p>
            <a:pPr marL="342900" lvl="0" indent="-3429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p"/>
              <a:defRPr/>
            </a:pPr>
            <a:r>
              <a:rPr lang="zh-TW" altLang="en-US" sz="2800" b="1" dirty="0">
                <a:solidFill>
                  <a:srgbClr val="7030A0"/>
                </a:solidFill>
              </a:rPr>
              <a:t>政風業務專精研習</a:t>
            </a:r>
            <a:endParaRPr lang="en-US" altLang="zh-TW" sz="2800" b="1" dirty="0">
              <a:solidFill>
                <a:srgbClr val="7030A0"/>
              </a:solidFill>
            </a:endParaRPr>
          </a:p>
          <a:p>
            <a:pPr marL="342900" lvl="0" indent="-3429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p"/>
            </a:pPr>
            <a:r>
              <a:rPr lang="zh-TW" altLang="en-US" sz="2800" b="1" dirty="0">
                <a:solidFill>
                  <a:srgbClr val="7030A0"/>
                </a:solidFill>
              </a:rPr>
              <a:t>「農田水利事業作業基金不動產占用處理作業」專案稽核</a:t>
            </a:r>
            <a:endParaRPr lang="en-US" altLang="zh-TW" sz="2800" b="1" dirty="0">
              <a:solidFill>
                <a:srgbClr val="7030A0"/>
              </a:solidFill>
            </a:endParaRP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p"/>
            </a:pPr>
            <a:r>
              <a:rPr lang="zh-TW" altLang="en-US" sz="2800" b="1" dirty="0">
                <a:solidFill>
                  <a:srgbClr val="7030A0"/>
                </a:solidFill>
              </a:rPr>
              <a:t>「嘉南大圳濁幹線與北幹線串接工程」採購廉政平臺</a:t>
            </a:r>
            <a:endParaRPr lang="en-US" altLang="zh-TW" sz="2800" b="1" dirty="0">
              <a:solidFill>
                <a:srgbClr val="7030A0"/>
              </a:solidFill>
            </a:endParaRPr>
          </a:p>
          <a:p>
            <a:pPr marL="342900" lvl="0" indent="-3429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p"/>
            </a:pPr>
            <a:endParaRPr lang="en-US" altLang="zh-TW" sz="2800" b="1" dirty="0">
              <a:solidFill>
                <a:srgbClr val="7030A0"/>
              </a:solidFill>
            </a:endParaRPr>
          </a:p>
          <a:p>
            <a:pPr lvl="0">
              <a:spcBef>
                <a:spcPts val="1200"/>
              </a:spcBef>
              <a:spcAft>
                <a:spcPts val="1200"/>
              </a:spcAft>
            </a:pPr>
            <a:endParaRPr lang="en-US" altLang="zh-TW" sz="2800" b="1" dirty="0">
              <a:solidFill>
                <a:srgbClr val="7030A0"/>
              </a:solidFill>
            </a:endParaRPr>
          </a:p>
          <a:p>
            <a:pPr lvl="0">
              <a:spcBef>
                <a:spcPts val="1200"/>
              </a:spcBef>
              <a:spcAft>
                <a:spcPts val="1200"/>
              </a:spcAft>
            </a:pPr>
            <a:endParaRPr kumimoji="1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</a:endParaRPr>
          </a:p>
        </p:txBody>
      </p:sp>
      <p:pic>
        <p:nvPicPr>
          <p:cNvPr id="6" name="圖片 5" descr="NIN人頭.png">
            <a:extLst>
              <a:ext uri="{FF2B5EF4-FFF2-40B4-BE49-F238E27FC236}">
                <a16:creationId xmlns:a16="http://schemas.microsoft.com/office/drawing/2014/main" id="{06A82CC8-B14D-424D-B28D-9212C04A558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28777">
            <a:off x="6957997" y="1219619"/>
            <a:ext cx="1656130" cy="2564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783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6"/>
          <p:cNvSpPr txBox="1">
            <a:spLocks noGrp="1" noChangeArrowheads="1"/>
          </p:cNvSpPr>
          <p:nvPr/>
        </p:nvSpPr>
        <p:spPr bwMode="auto">
          <a:xfrm>
            <a:off x="3878263" y="6527800"/>
            <a:ext cx="1414462" cy="33178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A6ABA4A-8264-4A99-BE9C-23302319AD8A}" type="slidenum">
              <a:rPr kumimoji="1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Times New Roman" pitchFamily="18" charset="0"/>
                <a:ea typeface="新細明體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1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454545"/>
              </a:solidFill>
              <a:effectLst/>
              <a:uLnTx/>
              <a:uFillTx/>
              <a:latin typeface="Times New Roman" pitchFamily="18" charset="0"/>
              <a:ea typeface="新細明體"/>
            </a:endParaRPr>
          </a:p>
        </p:txBody>
      </p:sp>
      <p:sp>
        <p:nvSpPr>
          <p:cNvPr id="5123" name="Rectangle 26"/>
          <p:cNvSpPr>
            <a:spLocks noChangeArrowheads="1"/>
          </p:cNvSpPr>
          <p:nvPr/>
        </p:nvSpPr>
        <p:spPr bwMode="white">
          <a:xfrm>
            <a:off x="2987675" y="2565400"/>
            <a:ext cx="444817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1938" marR="0" lvl="0" indent="-26193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zh-TW" alt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charset="-120"/>
            </a:endParaRPr>
          </a:p>
        </p:txBody>
      </p:sp>
      <p:sp>
        <p:nvSpPr>
          <p:cNvPr id="5125" name="文字方塊 2"/>
          <p:cNvSpPr txBox="1">
            <a:spLocks noChangeArrowheads="1"/>
          </p:cNvSpPr>
          <p:nvPr/>
        </p:nvSpPr>
        <p:spPr bwMode="auto">
          <a:xfrm>
            <a:off x="680664" y="422047"/>
            <a:ext cx="7619525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0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四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</a:rPr>
              <a:t>、</a:t>
            </a:r>
            <a:r>
              <a:rPr kumimoji="1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</a:rPr>
              <a:t>112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</a:rPr>
              <a:t>年政風工作重點</a:t>
            </a:r>
            <a:r>
              <a:rPr kumimoji="1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40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二</a:t>
            </a:r>
            <a:r>
              <a:rPr kumimoji="1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</a:rPr>
              <a:t>)</a:t>
            </a:r>
            <a:endParaRPr kumimoji="1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標楷體" pitchFamily="65" charset="-120"/>
              <a:ea typeface="標楷體" pitchFamily="65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charset="-120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B1712ED5-5C8E-4811-8793-00EAF770659A}"/>
              </a:ext>
            </a:extLst>
          </p:cNvPr>
          <p:cNvSpPr txBox="1"/>
          <p:nvPr/>
        </p:nvSpPr>
        <p:spPr>
          <a:xfrm>
            <a:off x="998037" y="1072428"/>
            <a:ext cx="698477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tabLst/>
              <a:defRPr/>
            </a:pPr>
            <a:endParaRPr lang="en-US" altLang="zh-TW" sz="2800" b="1" dirty="0">
              <a:solidFill>
                <a:srgbClr val="7030A0"/>
              </a:solidFill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1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</a:rPr>
              <a:t>年度廉政暨安全維護會報</a:t>
            </a:r>
            <a:endParaRPr lang="en-US" altLang="zh-TW" sz="2800" b="1" dirty="0">
              <a:solidFill>
                <a:srgbClr val="7030A0"/>
              </a:solidFill>
            </a:endParaRPr>
          </a:p>
          <a:p>
            <a:pPr marL="342900" lvl="0" indent="-3429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p"/>
              <a:defRPr/>
            </a:pPr>
            <a:r>
              <a:rPr lang="zh-TW" altLang="en-US" sz="2800" b="1" dirty="0">
                <a:solidFill>
                  <a:srgbClr val="7030A0"/>
                </a:solidFill>
              </a:rPr>
              <a:t>辦理公職人員財產申報相關作業</a:t>
            </a:r>
            <a:endParaRPr lang="en-US" altLang="zh-TW" sz="2800" b="1" dirty="0">
              <a:solidFill>
                <a:srgbClr val="7030A0"/>
              </a:solidFill>
            </a:endParaRPr>
          </a:p>
          <a:p>
            <a:pPr marL="342900" lvl="0" indent="-3429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p"/>
              <a:defRPr/>
            </a:pPr>
            <a:r>
              <a:rPr kumimoji="1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</a:rPr>
              <a:t>機關政風狀況反映報告表</a:t>
            </a:r>
            <a:endParaRPr kumimoji="1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</a:endParaRPr>
          </a:p>
          <a:p>
            <a:pPr marL="342900" lvl="0" indent="-3429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p"/>
              <a:defRPr/>
            </a:pPr>
            <a:r>
              <a:rPr lang="zh-TW" altLang="en-US" sz="2800" b="1" dirty="0">
                <a:solidFill>
                  <a:srgbClr val="7030A0"/>
                </a:solidFill>
              </a:rPr>
              <a:t>廉政倫理事件登錄</a:t>
            </a:r>
            <a:endParaRPr kumimoji="1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2DB752BC-0AB3-4078-8665-9B5730D6FCF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34317" t="11079" r="16521" b="18970"/>
          <a:stretch/>
        </p:blipFill>
        <p:spPr>
          <a:xfrm rot="422259">
            <a:off x="6640053" y="4255071"/>
            <a:ext cx="2281204" cy="2161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4634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6"/>
          <p:cNvSpPr txBox="1">
            <a:spLocks noGrp="1" noChangeArrowheads="1"/>
          </p:cNvSpPr>
          <p:nvPr/>
        </p:nvSpPr>
        <p:spPr bwMode="auto">
          <a:xfrm>
            <a:off x="3878263" y="6527800"/>
            <a:ext cx="1414462" cy="33178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A6ABA4A-8264-4A99-BE9C-23302319AD8A}" type="slidenum">
              <a:rPr kumimoji="1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Times New Roman" pitchFamily="18" charset="0"/>
                <a:ea typeface="新細明體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1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454545"/>
              </a:solidFill>
              <a:effectLst/>
              <a:uLnTx/>
              <a:uFillTx/>
              <a:latin typeface="Times New Roman" pitchFamily="18" charset="0"/>
              <a:ea typeface="新細明體"/>
            </a:endParaRPr>
          </a:p>
        </p:txBody>
      </p:sp>
      <p:sp>
        <p:nvSpPr>
          <p:cNvPr id="5123" name="Rectangle 26"/>
          <p:cNvSpPr>
            <a:spLocks noChangeArrowheads="1"/>
          </p:cNvSpPr>
          <p:nvPr/>
        </p:nvSpPr>
        <p:spPr bwMode="white">
          <a:xfrm>
            <a:off x="2987675" y="2565400"/>
            <a:ext cx="444817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1938" marR="0" lvl="0" indent="-26193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zh-TW" alt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charset="-120"/>
            </a:endParaRPr>
          </a:p>
        </p:txBody>
      </p:sp>
      <p:sp>
        <p:nvSpPr>
          <p:cNvPr id="5125" name="文字方塊 2"/>
          <p:cNvSpPr txBox="1">
            <a:spLocks noChangeArrowheads="1"/>
          </p:cNvSpPr>
          <p:nvPr/>
        </p:nvSpPr>
        <p:spPr bwMode="auto">
          <a:xfrm>
            <a:off x="1907704" y="399532"/>
            <a:ext cx="511256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</a:rPr>
              <a:t>五、工作思維之轉變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charset="-120"/>
            </a:endParaRPr>
          </a:p>
        </p:txBody>
      </p:sp>
      <p:graphicFrame>
        <p:nvGraphicFramePr>
          <p:cNvPr id="6" name="資料庫圖表 5">
            <a:extLst>
              <a:ext uri="{FF2B5EF4-FFF2-40B4-BE49-F238E27FC236}">
                <a16:creationId xmlns:a16="http://schemas.microsoft.com/office/drawing/2014/main" id="{94E40AC1-5D0E-47F1-B5D7-37023251E7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81471223"/>
              </p:ext>
            </p:extLst>
          </p:nvPr>
        </p:nvGraphicFramePr>
        <p:xfrm>
          <a:off x="1087925" y="1237384"/>
          <a:ext cx="6940460" cy="52210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687815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編號版面配置區 22"/>
          <p:cNvSpPr txBox="1">
            <a:spLocks noGrp="1"/>
          </p:cNvSpPr>
          <p:nvPr/>
        </p:nvSpPr>
        <p:spPr bwMode="auto">
          <a:xfrm>
            <a:off x="8675688" y="6381750"/>
            <a:ext cx="228917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B2D015A8-8D40-4780-A1E5-7AD77B39C43C}" type="slidenum">
              <a:rPr lang="zh-TW" altLang="zh-TW" sz="1400">
                <a:solidFill>
                  <a:schemeClr val="tx2"/>
                </a:solidFill>
                <a:latin typeface="Gill Sans MT" pitchFamily="34" charset="0"/>
              </a:rPr>
              <a:pPr/>
              <a:t>9</a:t>
            </a:fld>
            <a:endParaRPr lang="zh-TW" altLang="zh-TW"/>
          </a:p>
        </p:txBody>
      </p:sp>
      <p:sp>
        <p:nvSpPr>
          <p:cNvPr id="39" name="圓角矩形 38"/>
          <p:cNvSpPr/>
          <p:nvPr/>
        </p:nvSpPr>
        <p:spPr bwMode="auto">
          <a:xfrm>
            <a:off x="755576" y="476672"/>
            <a:ext cx="7991956" cy="1583879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TW" altLang="en-US" sz="28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以「行動政風」為例</a:t>
            </a:r>
            <a:endParaRPr lang="en-US" altLang="zh-TW" sz="2800" b="1" dirty="0">
              <a:solidFill>
                <a:srgbClr val="0000CC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defRPr/>
            </a:pPr>
            <a:r>
              <a:rPr lang="zh-TW" altLang="en-US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政風工作從過去偏向查處揭弊往前拉到預警，在有可能發生貪污犯罪時，即應展開預警功能，</a:t>
            </a:r>
            <a:r>
              <a:rPr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以消弭犯罪於未然</a:t>
            </a:r>
            <a:r>
              <a:rPr lang="zh-TW" altLang="en-US" b="1" dirty="0">
                <a:solidFill>
                  <a:srgbClr val="170272"/>
                </a:solidFill>
                <a:latin typeface="標楷體" pitchFamily="65" charset="-120"/>
                <a:ea typeface="標楷體" pitchFamily="65" charset="-120"/>
              </a:rPr>
              <a:t>。</a:t>
            </a:r>
          </a:p>
        </p:txBody>
      </p:sp>
      <p:pic>
        <p:nvPicPr>
          <p:cNvPr id="11271" name="圖片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14713" y="3789363"/>
            <a:ext cx="246697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5" name="文字方塊 4"/>
          <p:cNvSpPr txBox="1">
            <a:spLocks noChangeArrowheads="1"/>
          </p:cNvSpPr>
          <p:nvPr/>
        </p:nvSpPr>
        <p:spPr bwMode="auto">
          <a:xfrm>
            <a:off x="6183313" y="5451475"/>
            <a:ext cx="2016125" cy="101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TW" altLang="en-US" sz="2000">
                <a:solidFill>
                  <a:srgbClr val="FF0000"/>
                </a:solidFill>
              </a:rPr>
              <a:t>重在查處或揭弊，較難看出政風在作些什麼。</a:t>
            </a:r>
          </a:p>
        </p:txBody>
      </p:sp>
      <p:pic>
        <p:nvPicPr>
          <p:cNvPr id="19463" name="Picture 18"/>
          <p:cNvPicPr>
            <a:picLocks noChangeAspect="1" noChangeArrowheads="1"/>
          </p:cNvPicPr>
          <p:nvPr/>
        </p:nvPicPr>
        <p:blipFill>
          <a:blip r:embed="rId5" cstate="print">
            <a:extLst/>
          </a:blip>
          <a:srcRect/>
          <a:stretch>
            <a:fillRect/>
          </a:stretch>
        </p:blipFill>
        <p:spPr bwMode="auto">
          <a:xfrm>
            <a:off x="5657850" y="2667000"/>
            <a:ext cx="3067050" cy="385762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</p:pic>
      <p:pic>
        <p:nvPicPr>
          <p:cNvPr id="11283" name="Picture 19"/>
          <p:cNvPicPr>
            <a:picLocks noChangeAspect="1" noChangeArrowheads="1"/>
          </p:cNvPicPr>
          <p:nvPr/>
        </p:nvPicPr>
        <p:blipFill>
          <a:blip r:embed="rId6" cstate="print">
            <a:extLst/>
          </a:blip>
          <a:srcRect/>
          <a:stretch>
            <a:fillRect/>
          </a:stretch>
        </p:blipFill>
        <p:spPr bwMode="auto">
          <a:xfrm>
            <a:off x="971550" y="2667000"/>
            <a:ext cx="3362325" cy="387667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</p:pic>
      <p:sp>
        <p:nvSpPr>
          <p:cNvPr id="7178" name="投影片編號版面配置區 9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7C75A84B-F2C5-48C1-A525-69ECAF59C57D}" type="slidenum">
              <a:rPr lang="en-US" altLang="zh-TW" smtClean="0">
                <a:ea typeface="新細明體" charset="-120"/>
              </a:rPr>
              <a:pPr/>
              <a:t>9</a:t>
            </a:fld>
            <a:endParaRPr lang="en-US" altLang="zh-TW">
              <a:ea typeface="新細明體" charset="-12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6"/>
          <p:cNvSpPr txBox="1">
            <a:spLocks noGrp="1" noChangeArrowheads="1"/>
          </p:cNvSpPr>
          <p:nvPr/>
        </p:nvSpPr>
        <p:spPr bwMode="auto">
          <a:xfrm>
            <a:off x="3878263" y="6527800"/>
            <a:ext cx="1414462" cy="33178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A6ABA4A-8264-4A99-BE9C-23302319AD8A}" type="slidenum">
              <a:rPr kumimoji="1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Times New Roman" pitchFamily="18" charset="0"/>
                <a:ea typeface="新細明體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1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454545"/>
              </a:solidFill>
              <a:effectLst/>
              <a:uLnTx/>
              <a:uFillTx/>
              <a:latin typeface="Times New Roman" pitchFamily="18" charset="0"/>
              <a:ea typeface="新細明體"/>
            </a:endParaRPr>
          </a:p>
        </p:txBody>
      </p:sp>
      <p:sp>
        <p:nvSpPr>
          <p:cNvPr id="5123" name="Rectangle 26"/>
          <p:cNvSpPr>
            <a:spLocks noChangeArrowheads="1"/>
          </p:cNvSpPr>
          <p:nvPr/>
        </p:nvSpPr>
        <p:spPr bwMode="white">
          <a:xfrm>
            <a:off x="2987675" y="2565400"/>
            <a:ext cx="444817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1938" marR="0" lvl="0" indent="-26193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zh-TW" alt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charset="-120"/>
            </a:endParaRPr>
          </a:p>
        </p:txBody>
      </p:sp>
      <p:sp>
        <p:nvSpPr>
          <p:cNvPr id="5125" name="文字方塊 2"/>
          <p:cNvSpPr txBox="1">
            <a:spLocks noChangeArrowheads="1"/>
          </p:cNvSpPr>
          <p:nvPr/>
        </p:nvSpPr>
        <p:spPr bwMode="auto">
          <a:xfrm>
            <a:off x="1691680" y="399532"/>
            <a:ext cx="5475512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</a:rPr>
              <a:t>六、政風核心</a:t>
            </a:r>
            <a:r>
              <a:rPr lang="zh-TW" altLang="en-US" sz="40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法令簡介</a:t>
            </a:r>
            <a:endParaRPr kumimoji="1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標楷體" pitchFamily="65" charset="-120"/>
              <a:ea typeface="標楷體" pitchFamily="65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charset="-120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82A579C6-B924-4802-B18C-FA1491A4B187}"/>
              </a:ext>
            </a:extLst>
          </p:cNvPr>
          <p:cNvSpPr txBox="1"/>
          <p:nvPr/>
        </p:nvSpPr>
        <p:spPr>
          <a:xfrm>
            <a:off x="1115616" y="1340768"/>
            <a:ext cx="734481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zh-TW" altLang="en-US" sz="2800" b="1" dirty="0">
                <a:solidFill>
                  <a:srgbClr val="7030A0"/>
                </a:solidFill>
              </a:rPr>
              <a:t>機關主會計及有關單位會同監辦採購辦法</a:t>
            </a:r>
            <a:endParaRPr lang="en-US" altLang="zh-TW" sz="2800" b="1" dirty="0">
              <a:solidFill>
                <a:srgbClr val="7030A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zh-TW" altLang="en-US" sz="2800" b="1" dirty="0">
                <a:solidFill>
                  <a:srgbClr val="7030A0"/>
                </a:solidFill>
              </a:rPr>
              <a:t>行政院及所屬各機關處理人民陳情案件要點</a:t>
            </a:r>
            <a:endParaRPr lang="en-US" altLang="zh-TW" sz="2800" b="1" dirty="0">
              <a:solidFill>
                <a:srgbClr val="7030A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zh-TW" altLang="en-US" sz="2800" b="1" dirty="0">
                <a:solidFill>
                  <a:srgbClr val="7030A0"/>
                </a:solidFill>
              </a:rPr>
              <a:t>公職人員財產申報法</a:t>
            </a:r>
            <a:endParaRPr lang="en-US" altLang="zh-TW" sz="2800" b="1" dirty="0">
              <a:solidFill>
                <a:srgbClr val="7030A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zh-TW" altLang="en-US" sz="2800" b="1" dirty="0">
                <a:solidFill>
                  <a:srgbClr val="7030A0"/>
                </a:solidFill>
              </a:rPr>
              <a:t>公職人員利益衝突迴避法</a:t>
            </a:r>
            <a:endParaRPr lang="en-US" altLang="zh-TW" sz="2800" b="1" dirty="0">
              <a:solidFill>
                <a:srgbClr val="7030A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zh-TW" altLang="en-US" sz="2800" b="1" dirty="0">
                <a:solidFill>
                  <a:srgbClr val="7030A0"/>
                </a:solidFill>
              </a:rPr>
              <a:t>公務員</a:t>
            </a:r>
            <a:r>
              <a:rPr lang="en-US" altLang="zh-TW" sz="2800" b="1" dirty="0">
                <a:solidFill>
                  <a:srgbClr val="7030A0"/>
                </a:solidFill>
              </a:rPr>
              <a:t>(</a:t>
            </a:r>
            <a:r>
              <a:rPr lang="zh-TW" altLang="en-US" sz="2800" b="1" dirty="0">
                <a:solidFill>
                  <a:srgbClr val="7030A0"/>
                </a:solidFill>
              </a:rPr>
              <a:t>農田水利事業人員</a:t>
            </a:r>
            <a:r>
              <a:rPr lang="en-US" altLang="zh-TW" sz="2800" b="1" dirty="0">
                <a:solidFill>
                  <a:srgbClr val="7030A0"/>
                </a:solidFill>
              </a:rPr>
              <a:t>)</a:t>
            </a:r>
            <a:r>
              <a:rPr lang="zh-TW" altLang="en-US" sz="2800" b="1" dirty="0">
                <a:solidFill>
                  <a:srgbClr val="7030A0"/>
                </a:solidFill>
              </a:rPr>
              <a:t>廉政倫理規範</a:t>
            </a:r>
            <a:endParaRPr lang="en-US" altLang="zh-TW" sz="2800" b="1" dirty="0">
              <a:solidFill>
                <a:srgbClr val="7030A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zh-TW" altLang="en-US" sz="2800" b="1" dirty="0">
                <a:solidFill>
                  <a:srgbClr val="7030A0"/>
                </a:solidFill>
              </a:rPr>
              <a:t>貪污治罪條例</a:t>
            </a:r>
            <a:endParaRPr lang="en-US" altLang="zh-TW" sz="2800" b="1" dirty="0">
              <a:solidFill>
                <a:srgbClr val="7030A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zh-TW" altLang="en-US" sz="2800" b="1" dirty="0">
                <a:solidFill>
                  <a:srgbClr val="7030A0"/>
                </a:solidFill>
              </a:rPr>
              <a:t>刑法</a:t>
            </a:r>
            <a:r>
              <a:rPr lang="en-US" altLang="zh-TW" sz="2800" b="1" dirty="0">
                <a:solidFill>
                  <a:srgbClr val="7030A0"/>
                </a:solidFill>
              </a:rPr>
              <a:t>(</a:t>
            </a:r>
            <a:r>
              <a:rPr lang="zh-TW" altLang="en-US" sz="2800" b="1" dirty="0">
                <a:solidFill>
                  <a:srgbClr val="7030A0"/>
                </a:solidFill>
              </a:rPr>
              <a:t>瀆職罪章</a:t>
            </a:r>
            <a:r>
              <a:rPr lang="en-US" altLang="zh-TW" sz="2800" b="1" dirty="0">
                <a:solidFill>
                  <a:srgbClr val="7030A0"/>
                </a:solidFill>
              </a:rPr>
              <a:t>)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zh-TW" altLang="en-US" sz="2800" b="1" dirty="0">
                <a:solidFill>
                  <a:srgbClr val="7030A0"/>
                </a:solidFill>
              </a:rPr>
              <a:t>刑事訴訟法</a:t>
            </a:r>
            <a:endParaRPr lang="en-US" altLang="zh-TW" sz="2800" b="1" dirty="0">
              <a:solidFill>
                <a:srgbClr val="7030A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zh-TW" altLang="en-US" sz="2800" b="1" dirty="0">
                <a:solidFill>
                  <a:srgbClr val="7030A0"/>
                </a:solidFill>
              </a:rPr>
              <a:t>國家機密保護法</a:t>
            </a:r>
          </a:p>
        </p:txBody>
      </p:sp>
    </p:spTree>
    <p:extLst>
      <p:ext uri="{BB962C8B-B14F-4D97-AF65-F5344CB8AC3E}">
        <p14:creationId xmlns:p14="http://schemas.microsoft.com/office/powerpoint/2010/main" val="16648694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6"/>
          <p:cNvSpPr txBox="1">
            <a:spLocks noGrp="1" noChangeArrowheads="1"/>
          </p:cNvSpPr>
          <p:nvPr/>
        </p:nvSpPr>
        <p:spPr bwMode="auto">
          <a:xfrm>
            <a:off x="3878263" y="6527800"/>
            <a:ext cx="1414462" cy="33178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A6ABA4A-8264-4A99-BE9C-23302319AD8A}" type="slidenum">
              <a:rPr kumimoji="1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Times New Roman" pitchFamily="18" charset="0"/>
                <a:ea typeface="新細明體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1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454545"/>
              </a:solidFill>
              <a:effectLst/>
              <a:uLnTx/>
              <a:uFillTx/>
              <a:latin typeface="Times New Roman" pitchFamily="18" charset="0"/>
              <a:ea typeface="新細明體"/>
            </a:endParaRPr>
          </a:p>
        </p:txBody>
      </p:sp>
      <p:sp>
        <p:nvSpPr>
          <p:cNvPr id="5123" name="Rectangle 26"/>
          <p:cNvSpPr>
            <a:spLocks noChangeArrowheads="1"/>
          </p:cNvSpPr>
          <p:nvPr/>
        </p:nvSpPr>
        <p:spPr bwMode="white">
          <a:xfrm>
            <a:off x="2987675" y="2565400"/>
            <a:ext cx="444817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1938" marR="0" lvl="0" indent="-26193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zh-TW" alt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charset="-120"/>
            </a:endParaRPr>
          </a:p>
        </p:txBody>
      </p:sp>
      <p:sp>
        <p:nvSpPr>
          <p:cNvPr id="5125" name="文字方塊 2"/>
          <p:cNvSpPr txBox="1">
            <a:spLocks noChangeArrowheads="1"/>
          </p:cNvSpPr>
          <p:nvPr/>
        </p:nvSpPr>
        <p:spPr bwMode="auto">
          <a:xfrm>
            <a:off x="971600" y="514036"/>
            <a:ext cx="734481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TW" altLang="en-US" sz="36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農田水利事業人員廉政倫理規範</a:t>
            </a:r>
            <a:endParaRPr lang="en-US" altLang="zh-TW" sz="3600" b="1" dirty="0">
              <a:solidFill>
                <a:srgbClr val="C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82A579C6-B924-4802-B18C-FA1491A4B187}"/>
              </a:ext>
            </a:extLst>
          </p:cNvPr>
          <p:cNvSpPr txBox="1"/>
          <p:nvPr/>
        </p:nvSpPr>
        <p:spPr>
          <a:xfrm>
            <a:off x="972208" y="1340768"/>
            <a:ext cx="7920272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u"/>
              <a:tabLst/>
              <a:defRPr/>
            </a:pPr>
            <a:r>
              <a:rPr kumimoji="1" lang="zh-TW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新細明體" charset="-120"/>
              </a:rPr>
              <a:t>與各位最切身之法規</a:t>
            </a:r>
            <a:endParaRPr lang="en-US" altLang="zh-TW" b="1" dirty="0">
              <a:solidFill>
                <a:srgbClr val="7030A0"/>
              </a:solidFill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u"/>
              <a:tabLst/>
              <a:defRPr/>
            </a:pPr>
            <a:r>
              <a:rPr lang="zh-TW" altLang="en-US" b="1" dirty="0">
                <a:solidFill>
                  <a:srgbClr val="7030A0"/>
                </a:solidFill>
              </a:rPr>
              <a:t>重要條文：</a:t>
            </a:r>
            <a:endParaRPr lang="en-US" altLang="zh-TW" b="1" dirty="0">
              <a:solidFill>
                <a:srgbClr val="7030A0"/>
              </a:solidFill>
            </a:endParaRP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zh-TW" altLang="en-US" b="1" dirty="0">
                <a:solidFill>
                  <a:srgbClr val="7030A0"/>
                </a:solidFill>
              </a:rPr>
              <a:t>明定受贈財物、飲宴應酬、請託關說、涉 足不當場所、不當接觸之限制及相關處理程序</a:t>
            </a:r>
            <a:r>
              <a:rPr lang="en-US" altLang="zh-TW" b="1" dirty="0">
                <a:solidFill>
                  <a:srgbClr val="7030A0"/>
                </a:solidFill>
              </a:rPr>
              <a:t>(§4~11)</a:t>
            </a:r>
            <a:r>
              <a:rPr lang="zh-TW" altLang="en-US" b="1" dirty="0">
                <a:solidFill>
                  <a:srgbClr val="7030A0"/>
                </a:solidFill>
              </a:rPr>
              <a:t>。</a:t>
            </a:r>
            <a:endParaRPr lang="en-US" altLang="zh-TW" b="1" dirty="0">
              <a:solidFill>
                <a:srgbClr val="7030A0"/>
              </a:solidFill>
            </a:endParaRP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zh-TW" altLang="en-US" b="1" dirty="0">
                <a:solidFill>
                  <a:srgbClr val="7030A0"/>
                </a:solidFill>
              </a:rPr>
              <a:t>偶發而無影響特定權利義務之虞時，得受贈之</a:t>
            </a:r>
            <a:r>
              <a:rPr lang="en-US" altLang="zh-TW" b="1" dirty="0">
                <a:solidFill>
                  <a:srgbClr val="7030A0"/>
                </a:solidFill>
              </a:rPr>
              <a:t>(§4</a:t>
            </a:r>
            <a:r>
              <a:rPr lang="zh-TW" altLang="en-US" b="1" dirty="0">
                <a:solidFill>
                  <a:srgbClr val="7030A0"/>
                </a:solidFill>
              </a:rPr>
              <a:t>但書</a:t>
            </a:r>
            <a:r>
              <a:rPr lang="en-US" altLang="zh-TW" b="1" dirty="0">
                <a:solidFill>
                  <a:srgbClr val="7030A0"/>
                </a:solidFill>
              </a:rPr>
              <a:t>)</a:t>
            </a:r>
            <a:r>
              <a:rPr lang="zh-TW" altLang="en-US" b="1" dirty="0">
                <a:solidFill>
                  <a:srgbClr val="7030A0"/>
                </a:solidFill>
              </a:rPr>
              <a:t>： </a:t>
            </a:r>
          </a:p>
          <a:p>
            <a:pPr lvl="0"/>
            <a:r>
              <a:rPr lang="zh-TW" altLang="en-US" sz="2000" b="1" dirty="0">
                <a:solidFill>
                  <a:srgbClr val="7030A0"/>
                </a:solidFill>
              </a:rPr>
              <a:t>       </a:t>
            </a:r>
            <a:r>
              <a:rPr lang="en-US" altLang="zh-TW" sz="2000" b="1" dirty="0">
                <a:solidFill>
                  <a:srgbClr val="7030A0"/>
                </a:solidFill>
              </a:rPr>
              <a:t>(1)</a:t>
            </a:r>
            <a:r>
              <a:rPr lang="zh-TW" altLang="en-US" sz="2000" b="1" dirty="0">
                <a:solidFill>
                  <a:srgbClr val="7030A0"/>
                </a:solidFill>
              </a:rPr>
              <a:t>屬公務禮儀。</a:t>
            </a:r>
          </a:p>
          <a:p>
            <a:pPr lvl="0"/>
            <a:r>
              <a:rPr lang="zh-TW" altLang="en-US" sz="2000" b="1" dirty="0">
                <a:solidFill>
                  <a:srgbClr val="7030A0"/>
                </a:solidFill>
              </a:rPr>
              <a:t>       </a:t>
            </a:r>
            <a:r>
              <a:rPr lang="en-US" altLang="zh-TW" sz="2000" b="1" dirty="0">
                <a:solidFill>
                  <a:srgbClr val="7030A0"/>
                </a:solidFill>
              </a:rPr>
              <a:t>(2)</a:t>
            </a:r>
            <a:r>
              <a:rPr lang="zh-TW" altLang="en-US" sz="2000" b="1" dirty="0">
                <a:solidFill>
                  <a:srgbClr val="7030A0"/>
                </a:solidFill>
              </a:rPr>
              <a:t>長官之獎勵、救助或慰問。</a:t>
            </a:r>
          </a:p>
          <a:p>
            <a:pPr marL="717550" lvl="0" indent="-717550"/>
            <a:r>
              <a:rPr lang="zh-TW" altLang="en-US" sz="2000" b="1" dirty="0">
                <a:solidFill>
                  <a:srgbClr val="7030A0"/>
                </a:solidFill>
              </a:rPr>
              <a:t>       </a:t>
            </a:r>
            <a:r>
              <a:rPr lang="en-US" altLang="zh-TW" sz="2000" b="1" dirty="0">
                <a:solidFill>
                  <a:srgbClr val="7030A0"/>
                </a:solidFill>
              </a:rPr>
              <a:t>(3)</a:t>
            </a:r>
            <a:r>
              <a:rPr lang="zh-TW" altLang="en-US" sz="2000" b="1" dirty="0">
                <a:solidFill>
                  <a:srgbClr val="7030A0"/>
                </a:solidFill>
              </a:rPr>
              <a:t>受贈之財物市價在</a:t>
            </a:r>
            <a:r>
              <a:rPr lang="en-US" altLang="zh-TW" sz="2000" b="1" dirty="0">
                <a:solidFill>
                  <a:srgbClr val="7030A0"/>
                </a:solidFill>
              </a:rPr>
              <a:t>500</a:t>
            </a:r>
            <a:r>
              <a:rPr lang="zh-TW" altLang="en-US" sz="2000" b="1" dirty="0">
                <a:solidFill>
                  <a:srgbClr val="7030A0"/>
                </a:solidFill>
              </a:rPr>
              <a:t>元以下；或對本機關（構）內多數人為餽贈，其市價總額在</a:t>
            </a:r>
            <a:r>
              <a:rPr lang="en-US" altLang="zh-TW" sz="2000" b="1" dirty="0">
                <a:solidFill>
                  <a:srgbClr val="7030A0"/>
                </a:solidFill>
              </a:rPr>
              <a:t>1,000</a:t>
            </a:r>
            <a:r>
              <a:rPr lang="zh-TW" altLang="en-US" sz="2000" b="1" dirty="0">
                <a:solidFill>
                  <a:srgbClr val="7030A0"/>
                </a:solidFill>
              </a:rPr>
              <a:t>元以下。</a:t>
            </a:r>
          </a:p>
          <a:p>
            <a:pPr marL="717550" lvl="0" indent="-717550"/>
            <a:r>
              <a:rPr lang="zh-TW" altLang="en-US" sz="2000" b="1" dirty="0">
                <a:solidFill>
                  <a:srgbClr val="7030A0"/>
                </a:solidFill>
              </a:rPr>
              <a:t>       </a:t>
            </a:r>
            <a:r>
              <a:rPr lang="en-US" altLang="zh-TW" sz="2000" b="1" dirty="0">
                <a:solidFill>
                  <a:srgbClr val="7030A0"/>
                </a:solidFill>
              </a:rPr>
              <a:t>(4)</a:t>
            </a:r>
            <a:r>
              <a:rPr lang="zh-TW" altLang="en-US" sz="2000" b="1" dirty="0">
                <a:solidFill>
                  <a:srgbClr val="7030A0"/>
                </a:solidFill>
              </a:rPr>
              <a:t>因訂婚、結婚、生育、喬遷、就職、陞遷異動、退休、辭職、離職及本人、配偶或直系親屬之傷病、死亡等受贈之財物，不超過正常社交禮俗標準。</a:t>
            </a:r>
            <a:r>
              <a:rPr lang="zh-TW" altLang="en-US" sz="2800" b="1" dirty="0">
                <a:solidFill>
                  <a:srgbClr val="7030A0"/>
                </a:solidFill>
              </a:rPr>
              <a:t>    </a:t>
            </a:r>
            <a:endParaRPr kumimoji="1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 pitchFamily="18" charset="0"/>
              <a:ea typeface="新細明體" charset="-120"/>
            </a:endParaRP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1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 pitchFamily="18" charset="0"/>
              <a:ea typeface="新細明體" charset="-120"/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C05DB571-C6A4-4B42-84B0-C35EB3ED92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34943">
            <a:off x="5858492" y="5163085"/>
            <a:ext cx="2586717" cy="140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745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6"/>
          <p:cNvSpPr txBox="1">
            <a:spLocks noGrp="1" noChangeArrowheads="1"/>
          </p:cNvSpPr>
          <p:nvPr/>
        </p:nvSpPr>
        <p:spPr bwMode="auto">
          <a:xfrm>
            <a:off x="3878263" y="6527800"/>
            <a:ext cx="1414462" cy="33178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A6ABA4A-8264-4A99-BE9C-23302319AD8A}" type="slidenum">
              <a:rPr kumimoji="1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Times New Roman" pitchFamily="18" charset="0"/>
                <a:ea typeface="新細明體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1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454545"/>
              </a:solidFill>
              <a:effectLst/>
              <a:uLnTx/>
              <a:uFillTx/>
              <a:latin typeface="Times New Roman" pitchFamily="18" charset="0"/>
              <a:ea typeface="新細明體"/>
            </a:endParaRPr>
          </a:p>
        </p:txBody>
      </p:sp>
      <p:sp>
        <p:nvSpPr>
          <p:cNvPr id="5123" name="Rectangle 26"/>
          <p:cNvSpPr>
            <a:spLocks noChangeArrowheads="1"/>
          </p:cNvSpPr>
          <p:nvPr/>
        </p:nvSpPr>
        <p:spPr bwMode="white">
          <a:xfrm>
            <a:off x="2987675" y="2565400"/>
            <a:ext cx="444817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1938" marR="0" lvl="0" indent="-26193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zh-TW" alt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charset="-120"/>
            </a:endParaRPr>
          </a:p>
        </p:txBody>
      </p:sp>
      <p:sp>
        <p:nvSpPr>
          <p:cNvPr id="5125" name="文字方塊 2"/>
          <p:cNvSpPr txBox="1">
            <a:spLocks noChangeArrowheads="1"/>
          </p:cNvSpPr>
          <p:nvPr/>
        </p:nvSpPr>
        <p:spPr bwMode="auto">
          <a:xfrm>
            <a:off x="1043608" y="449835"/>
            <a:ext cx="756084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</a:rPr>
              <a:t>七、何事找政風  何事政風找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charset="-120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82A579C6-B924-4802-B18C-FA1491A4B187}"/>
              </a:ext>
            </a:extLst>
          </p:cNvPr>
          <p:cNvSpPr txBox="1"/>
          <p:nvPr/>
        </p:nvSpPr>
        <p:spPr>
          <a:xfrm>
            <a:off x="1619672" y="1707287"/>
            <a:ext cx="626469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800" b="1" dirty="0">
                <a:solidFill>
                  <a:srgbClr val="7030A0"/>
                </a:solidFill>
              </a:rPr>
              <a:t>同仁何事可找政風協助？</a:t>
            </a:r>
            <a:endParaRPr lang="en-US" altLang="zh-TW" sz="2800" b="1" dirty="0">
              <a:solidFill>
                <a:srgbClr val="7030A0"/>
              </a:solidFill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800" b="1" dirty="0">
                <a:solidFill>
                  <a:srgbClr val="7030A0"/>
                </a:solidFill>
              </a:rPr>
              <a:t>何事</a:t>
            </a:r>
            <a:r>
              <a:rPr kumimoji="1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新細明體" charset="-120"/>
              </a:rPr>
              <a:t>政風會找上同仁？</a:t>
            </a: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59FD084D-FFC3-4BD3-AF54-A107AE4A13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1250218">
            <a:off x="1435100" y="3758797"/>
            <a:ext cx="3105150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內容版面配置區 2">
            <a:extLst>
              <a:ext uri="{FF2B5EF4-FFF2-40B4-BE49-F238E27FC236}">
                <a16:creationId xmlns:a16="http://schemas.microsoft.com/office/drawing/2014/main" id="{E870A4AA-9B9F-42A6-9382-D1C690E15D1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296786">
            <a:off x="6382146" y="3916286"/>
            <a:ext cx="2290229" cy="1525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374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6"/>
          <p:cNvSpPr txBox="1">
            <a:spLocks noGrp="1" noChangeArrowheads="1"/>
          </p:cNvSpPr>
          <p:nvPr/>
        </p:nvSpPr>
        <p:spPr bwMode="auto">
          <a:xfrm>
            <a:off x="3878263" y="6527800"/>
            <a:ext cx="1414462" cy="33178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A6ABA4A-8264-4A99-BE9C-23302319AD8A}" type="slidenum">
              <a:rPr kumimoji="1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Times New Roman" pitchFamily="18" charset="0"/>
                <a:ea typeface="新細明體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1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454545"/>
              </a:solidFill>
              <a:effectLst/>
              <a:uLnTx/>
              <a:uFillTx/>
              <a:latin typeface="Times New Roman" pitchFamily="18" charset="0"/>
              <a:ea typeface="新細明體"/>
            </a:endParaRPr>
          </a:p>
        </p:txBody>
      </p:sp>
      <p:sp>
        <p:nvSpPr>
          <p:cNvPr id="5123" name="Rectangle 26"/>
          <p:cNvSpPr>
            <a:spLocks noChangeArrowheads="1"/>
          </p:cNvSpPr>
          <p:nvPr/>
        </p:nvSpPr>
        <p:spPr bwMode="white">
          <a:xfrm>
            <a:off x="2987675" y="2565400"/>
            <a:ext cx="444817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1938" marR="0" lvl="0" indent="-26193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zh-TW" alt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charset="-120"/>
            </a:endParaRPr>
          </a:p>
        </p:txBody>
      </p:sp>
      <p:sp>
        <p:nvSpPr>
          <p:cNvPr id="5125" name="文字方塊 2"/>
          <p:cNvSpPr txBox="1">
            <a:spLocks noChangeArrowheads="1"/>
          </p:cNvSpPr>
          <p:nvPr/>
        </p:nvSpPr>
        <p:spPr bwMode="auto">
          <a:xfrm>
            <a:off x="1043608" y="702367"/>
            <a:ext cx="756084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0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八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</a:rPr>
              <a:t>、結語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charset="-120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82A579C6-B924-4802-B18C-FA1491A4B187}"/>
              </a:ext>
            </a:extLst>
          </p:cNvPr>
          <p:cNvSpPr txBox="1"/>
          <p:nvPr/>
        </p:nvSpPr>
        <p:spPr>
          <a:xfrm>
            <a:off x="2123728" y="2377500"/>
            <a:ext cx="691276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1200"/>
              </a:spcBef>
              <a:spcAft>
                <a:spcPts val="1200"/>
              </a:spcAft>
              <a:defRPr/>
            </a:pPr>
            <a:r>
              <a:rPr lang="zh-TW" altLang="en-US" sz="3400" spc="50" dirty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把事情做好  </a:t>
            </a:r>
            <a:r>
              <a:rPr lang="en-US" altLang="zh-TW" sz="3400" spc="50" dirty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VS</a:t>
            </a:r>
            <a:r>
              <a:rPr lang="zh-TW" altLang="en-US" sz="3400" spc="50" dirty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3400" spc="50" dirty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sz="3400" spc="50" dirty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把事情做完。</a:t>
            </a:r>
            <a:endParaRPr lang="en-US" altLang="zh-TW" sz="3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BDA6D41D-3C28-4364-87C5-32CD4F2BDF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21355283">
            <a:off x="5514414" y="3648269"/>
            <a:ext cx="3522082" cy="2174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7877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3124200" y="6248400"/>
            <a:ext cx="2895600" cy="45720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fld id="{2D477785-ABDB-4DC4-9857-28CAB22AFB19}" type="slidenum">
              <a:rPr lang="en-US" altLang="zh-TW" smtClean="0">
                <a:ea typeface="新細明體" charset="-120"/>
              </a:rPr>
              <a:pPr algn="ctr"/>
              <a:t>14</a:t>
            </a:fld>
            <a:endParaRPr lang="en-US" altLang="zh-TW">
              <a:ea typeface="新細明體" charset="-120"/>
            </a:endParaRPr>
          </a:p>
        </p:txBody>
      </p:sp>
      <p:pic>
        <p:nvPicPr>
          <p:cNvPr id="31747" name="Picture 4" descr="PQ_885570_meeting"/>
          <p:cNvPicPr>
            <a:picLocks noChangeAspect="1" noChangeArrowheads="1"/>
          </p:cNvPicPr>
          <p:nvPr/>
        </p:nvPicPr>
        <p:blipFill>
          <a:blip r:embed="rId3"/>
          <a:srcRect t="763" b="7462"/>
          <a:stretch>
            <a:fillRect/>
          </a:stretch>
        </p:blipFill>
        <p:spPr bwMode="auto">
          <a:xfrm>
            <a:off x="4826000" y="992188"/>
            <a:ext cx="4283075" cy="272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8" name="Line 5"/>
          <p:cNvSpPr>
            <a:spLocks noChangeShapeType="1"/>
          </p:cNvSpPr>
          <p:nvPr/>
        </p:nvSpPr>
        <p:spPr bwMode="auto">
          <a:xfrm flipH="1">
            <a:off x="4787900" y="908050"/>
            <a:ext cx="38100" cy="5616575"/>
          </a:xfrm>
          <a:prstGeom prst="line">
            <a:avLst/>
          </a:prstGeom>
          <a:noFill/>
          <a:ln w="28575">
            <a:solidFill>
              <a:srgbClr val="CCECFF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文字方塊 9"/>
          <p:cNvSpPr txBox="1"/>
          <p:nvPr/>
        </p:nvSpPr>
        <p:spPr>
          <a:xfrm>
            <a:off x="1500166" y="3786190"/>
            <a:ext cx="6850158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zh-TW" altLang="en-US" sz="6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Constantia" pitchFamily="18" charset="0"/>
              </a:rPr>
              <a:t>謝謝聆聽  敬請指教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2009008A">
  <a:themeElements>
    <a:clrScheme name="12009008A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2009008A">
      <a:majorFont>
        <a:latin typeface="Times New Roman"/>
        <a:ea typeface="新細明體"/>
        <a:cs typeface="新細明體"/>
      </a:majorFont>
      <a:minorFont>
        <a:latin typeface="Times New Roman"/>
        <a:ea typeface="新細明體"/>
        <a:cs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2009008A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2009008A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2009008A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2009008A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2009008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2009008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2009008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99CC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CAE2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12009008A</Template>
  <TotalTime>918</TotalTime>
  <Words>851</Words>
  <Application>Microsoft Office PowerPoint</Application>
  <PresentationFormat>如螢幕大小 (4:3)</PresentationFormat>
  <Paragraphs>98</Paragraphs>
  <Slides>14</Slides>
  <Notes>13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14</vt:i4>
      </vt:variant>
    </vt:vector>
  </HeadingPairs>
  <TitlesOfParts>
    <vt:vector size="24" baseType="lpstr">
      <vt:lpstr>微軟正黑體</vt:lpstr>
      <vt:lpstr>新細明體</vt:lpstr>
      <vt:lpstr>標楷體</vt:lpstr>
      <vt:lpstr>Calibri</vt:lpstr>
      <vt:lpstr>Constantia</vt:lpstr>
      <vt:lpstr>Gill Sans MT</vt:lpstr>
      <vt:lpstr>Times New Roman</vt:lpstr>
      <vt:lpstr>Wingdings</vt:lpstr>
      <vt:lpstr>Wingdings 3</vt:lpstr>
      <vt:lpstr>12009008A</vt:lpstr>
      <vt:lpstr>  認識政風工作   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男女之愛</dc:title>
  <dc:creator>chen.hj</dc:creator>
  <cp:lastModifiedBy>政風室主任</cp:lastModifiedBy>
  <cp:revision>167</cp:revision>
  <dcterms:created xsi:type="dcterms:W3CDTF">2008-10-07T02:32:47Z</dcterms:created>
  <dcterms:modified xsi:type="dcterms:W3CDTF">2023-02-03T01:19:02Z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TAG2">
    <vt:lpwstr>0008002e34000000000001024140</vt:lpwstr>
  </property>
</Properties>
</file>