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2">
  <p:sldMasterIdLst>
    <p:sldMasterId id="2147483742" r:id="rId1"/>
  </p:sldMasterIdLst>
  <p:notesMasterIdLst>
    <p:notesMasterId r:id="rId50"/>
  </p:notesMasterIdLst>
  <p:sldIdLst>
    <p:sldId id="890" r:id="rId2"/>
    <p:sldId id="1186" r:id="rId3"/>
    <p:sldId id="1155" r:id="rId4"/>
    <p:sldId id="895" r:id="rId5"/>
    <p:sldId id="258" r:id="rId6"/>
    <p:sldId id="1157" r:id="rId7"/>
    <p:sldId id="1156" r:id="rId8"/>
    <p:sldId id="1182" r:id="rId9"/>
    <p:sldId id="1170" r:id="rId10"/>
    <p:sldId id="1163" r:id="rId11"/>
    <p:sldId id="260" r:id="rId12"/>
    <p:sldId id="1164" r:id="rId13"/>
    <p:sldId id="1165" r:id="rId14"/>
    <p:sldId id="1166" r:id="rId15"/>
    <p:sldId id="1167" r:id="rId16"/>
    <p:sldId id="1168" r:id="rId17"/>
    <p:sldId id="1183" r:id="rId18"/>
    <p:sldId id="1169" r:id="rId19"/>
    <p:sldId id="891" r:id="rId20"/>
    <p:sldId id="1158" r:id="rId21"/>
    <p:sldId id="1159" r:id="rId22"/>
    <p:sldId id="1160" r:id="rId23"/>
    <p:sldId id="1161" r:id="rId24"/>
    <p:sldId id="1162" r:id="rId25"/>
    <p:sldId id="892" r:id="rId26"/>
    <p:sldId id="1171" r:id="rId27"/>
    <p:sldId id="1172" r:id="rId28"/>
    <p:sldId id="1173" r:id="rId29"/>
    <p:sldId id="893" r:id="rId30"/>
    <p:sldId id="1177" r:id="rId31"/>
    <p:sldId id="1178" r:id="rId32"/>
    <p:sldId id="1184" r:id="rId33"/>
    <p:sldId id="1185" r:id="rId34"/>
    <p:sldId id="1179" r:id="rId35"/>
    <p:sldId id="1180" r:id="rId36"/>
    <p:sldId id="894" r:id="rId37"/>
    <p:sldId id="1187" r:id="rId38"/>
    <p:sldId id="1176" r:id="rId39"/>
    <p:sldId id="1174" r:id="rId40"/>
    <p:sldId id="1175" r:id="rId41"/>
    <p:sldId id="1188" r:id="rId42"/>
    <p:sldId id="1189" r:id="rId43"/>
    <p:sldId id="1190" r:id="rId44"/>
    <p:sldId id="1191" r:id="rId45"/>
    <p:sldId id="1192" r:id="rId46"/>
    <p:sldId id="1195" r:id="rId47"/>
    <p:sldId id="1194" r:id="rId48"/>
    <p:sldId id="259" r:id="rId49"/>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郭又禎" initials="郭又禎" lastIdx="1" clrIdx="0">
    <p:extLst>
      <p:ext uri="{19B8F6BF-5375-455C-9EA6-DF929625EA0E}">
        <p15:presenceInfo xmlns:p15="http://schemas.microsoft.com/office/powerpoint/2012/main" userId="S::yujen@triwra.org.tw::e8dec40b-1d74-4b40-ad92-30187423c3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E5D6"/>
    <a:srgbClr val="FFF2CC"/>
    <a:srgbClr val="E2F0D9"/>
    <a:srgbClr val="FFFFCC"/>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0" d="100"/>
          <a:sy n="110" d="100"/>
        </p:scale>
        <p:origin x="954" y="114"/>
      </p:cViewPr>
      <p:guideLst/>
    </p:cSldViewPr>
  </p:slideViewPr>
  <p:notesTextViewPr>
    <p:cViewPr>
      <p:scale>
        <a:sx n="1" d="1"/>
        <a:sy n="1" d="1"/>
      </p:scale>
      <p:origin x="0" y="0"/>
    </p:cViewPr>
  </p:notesTextViewPr>
  <p:notesViewPr>
    <p:cSldViewPr snapToGrid="0">
      <p:cViewPr varScale="1">
        <p:scale>
          <a:sx n="63" d="100"/>
          <a:sy n="63" d="100"/>
        </p:scale>
        <p:origin x="3134" y="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799DD4-D12B-4352-B3DA-18D9F020BE99}" type="doc">
      <dgm:prSet loTypeId="urn:microsoft.com/office/officeart/2009/3/layout/StepUpProcess" loCatId="process" qsTypeId="urn:microsoft.com/office/officeart/2005/8/quickstyle/simple1" qsCatId="simple" csTypeId="urn:microsoft.com/office/officeart/2005/8/colors/colorful1" csCatId="colorful" phldr="0"/>
      <dgm:spPr/>
      <dgm:t>
        <a:bodyPr/>
        <a:lstStyle/>
        <a:p>
          <a:endParaRPr lang="zh-TW" altLang="en-US"/>
        </a:p>
      </dgm:t>
    </dgm:pt>
    <dgm:pt modelId="{D34393E2-8075-4C66-ABCB-7609CA23114D}">
      <dgm:prSet phldrT="[文字]" phldr="1"/>
      <dgm:spPr/>
      <dgm:t>
        <a:bodyPr/>
        <a:lstStyle/>
        <a:p>
          <a:endParaRPr lang="zh-TW" altLang="en-US" dirty="0"/>
        </a:p>
      </dgm:t>
    </dgm:pt>
    <dgm:pt modelId="{08A0C0F9-2144-4DAA-990E-DCEB5E4302D6}" type="parTrans" cxnId="{8FA66E67-1D09-44EB-A39A-602C9AD359BE}">
      <dgm:prSet/>
      <dgm:spPr/>
      <dgm:t>
        <a:bodyPr/>
        <a:lstStyle/>
        <a:p>
          <a:endParaRPr lang="zh-TW" altLang="en-US"/>
        </a:p>
      </dgm:t>
    </dgm:pt>
    <dgm:pt modelId="{DFA8004C-2799-4C60-B755-4674310A6BD1}" type="sibTrans" cxnId="{8FA66E67-1D09-44EB-A39A-602C9AD359BE}">
      <dgm:prSet/>
      <dgm:spPr/>
      <dgm:t>
        <a:bodyPr/>
        <a:lstStyle/>
        <a:p>
          <a:endParaRPr lang="zh-TW" altLang="en-US"/>
        </a:p>
      </dgm:t>
    </dgm:pt>
    <dgm:pt modelId="{0FB72FD4-8848-4729-B2BF-53C8FF04FC01}">
      <dgm:prSet phldrT="[文字]" phldr="1"/>
      <dgm:spPr/>
      <dgm:t>
        <a:bodyPr/>
        <a:lstStyle/>
        <a:p>
          <a:endParaRPr lang="zh-TW" altLang="en-US" dirty="0"/>
        </a:p>
      </dgm:t>
    </dgm:pt>
    <dgm:pt modelId="{1ABE53C9-3CD6-4B9D-9055-77807111140D}" type="parTrans" cxnId="{D84C2107-10B8-4AB4-A8BA-CD08A02FF4C4}">
      <dgm:prSet/>
      <dgm:spPr/>
      <dgm:t>
        <a:bodyPr/>
        <a:lstStyle/>
        <a:p>
          <a:endParaRPr lang="zh-TW" altLang="en-US"/>
        </a:p>
      </dgm:t>
    </dgm:pt>
    <dgm:pt modelId="{AFC2B3FC-FD9E-4B09-89BC-00D2C538EB1A}" type="sibTrans" cxnId="{D84C2107-10B8-4AB4-A8BA-CD08A02FF4C4}">
      <dgm:prSet/>
      <dgm:spPr/>
      <dgm:t>
        <a:bodyPr/>
        <a:lstStyle/>
        <a:p>
          <a:endParaRPr lang="zh-TW" altLang="en-US"/>
        </a:p>
      </dgm:t>
    </dgm:pt>
    <dgm:pt modelId="{0E6659AA-65FC-4E4A-A334-39F81CAB6162}">
      <dgm:prSet phldrT="[文字]" phldr="1"/>
      <dgm:spPr/>
      <dgm:t>
        <a:bodyPr/>
        <a:lstStyle/>
        <a:p>
          <a:endParaRPr lang="zh-TW" altLang="en-US"/>
        </a:p>
      </dgm:t>
    </dgm:pt>
    <dgm:pt modelId="{19D14A7C-A228-4760-9864-7D02AAD93A1E}" type="parTrans" cxnId="{2316FAC2-BCBE-47D7-AACD-AF1520B98013}">
      <dgm:prSet/>
      <dgm:spPr/>
      <dgm:t>
        <a:bodyPr/>
        <a:lstStyle/>
        <a:p>
          <a:endParaRPr lang="zh-TW" altLang="en-US"/>
        </a:p>
      </dgm:t>
    </dgm:pt>
    <dgm:pt modelId="{F6018E57-4B4E-4C73-9830-5418F89563C3}" type="sibTrans" cxnId="{2316FAC2-BCBE-47D7-AACD-AF1520B98013}">
      <dgm:prSet/>
      <dgm:spPr/>
      <dgm:t>
        <a:bodyPr/>
        <a:lstStyle/>
        <a:p>
          <a:endParaRPr lang="zh-TW" altLang="en-US"/>
        </a:p>
      </dgm:t>
    </dgm:pt>
    <dgm:pt modelId="{F7FA0C0C-D4F2-4E1A-890A-7B3B1FB6F650}" type="pres">
      <dgm:prSet presAssocID="{89799DD4-D12B-4352-B3DA-18D9F020BE99}" presName="rootnode" presStyleCnt="0">
        <dgm:presLayoutVars>
          <dgm:chMax/>
          <dgm:chPref/>
          <dgm:dir/>
          <dgm:animLvl val="lvl"/>
        </dgm:presLayoutVars>
      </dgm:prSet>
      <dgm:spPr/>
    </dgm:pt>
    <dgm:pt modelId="{A0BB1A88-267B-4B9C-85B8-05A1523D0574}" type="pres">
      <dgm:prSet presAssocID="{D34393E2-8075-4C66-ABCB-7609CA23114D}" presName="composite" presStyleCnt="0"/>
      <dgm:spPr/>
    </dgm:pt>
    <dgm:pt modelId="{8EE9BBC6-71E2-4E86-8554-003DE0F9B54D}" type="pres">
      <dgm:prSet presAssocID="{D34393E2-8075-4C66-ABCB-7609CA23114D}" presName="LShape" presStyleLbl="alignNode1" presStyleIdx="0" presStyleCnt="5"/>
      <dgm:spPr/>
    </dgm:pt>
    <dgm:pt modelId="{E49E1389-A9A9-4D3B-807B-DB271ED4EA7C}" type="pres">
      <dgm:prSet presAssocID="{D34393E2-8075-4C66-ABCB-7609CA23114D}" presName="ParentText" presStyleLbl="revTx" presStyleIdx="0" presStyleCnt="3">
        <dgm:presLayoutVars>
          <dgm:chMax val="0"/>
          <dgm:chPref val="0"/>
          <dgm:bulletEnabled val="1"/>
        </dgm:presLayoutVars>
      </dgm:prSet>
      <dgm:spPr/>
    </dgm:pt>
    <dgm:pt modelId="{279AABE7-D2CA-4D6A-91FE-0B162381A2FE}" type="pres">
      <dgm:prSet presAssocID="{D34393E2-8075-4C66-ABCB-7609CA23114D}" presName="Triangle" presStyleLbl="alignNode1" presStyleIdx="1" presStyleCnt="5"/>
      <dgm:spPr/>
    </dgm:pt>
    <dgm:pt modelId="{93EB5C32-8970-40A5-834D-5E308A406E29}" type="pres">
      <dgm:prSet presAssocID="{DFA8004C-2799-4C60-B755-4674310A6BD1}" presName="sibTrans" presStyleCnt="0"/>
      <dgm:spPr/>
    </dgm:pt>
    <dgm:pt modelId="{5AF641A7-51C4-407A-9931-9B0D37755755}" type="pres">
      <dgm:prSet presAssocID="{DFA8004C-2799-4C60-B755-4674310A6BD1}" presName="space" presStyleCnt="0"/>
      <dgm:spPr/>
    </dgm:pt>
    <dgm:pt modelId="{0A09396C-4628-49E7-84B9-EF4829961570}" type="pres">
      <dgm:prSet presAssocID="{0FB72FD4-8848-4729-B2BF-53C8FF04FC01}" presName="composite" presStyleCnt="0"/>
      <dgm:spPr/>
    </dgm:pt>
    <dgm:pt modelId="{36AE153D-FAFD-41D2-8503-921F117E3CF9}" type="pres">
      <dgm:prSet presAssocID="{0FB72FD4-8848-4729-B2BF-53C8FF04FC01}" presName="LShape" presStyleLbl="alignNode1" presStyleIdx="2" presStyleCnt="5"/>
      <dgm:spPr/>
    </dgm:pt>
    <dgm:pt modelId="{E24C51A5-1FE6-4B60-B61B-E7886B207932}" type="pres">
      <dgm:prSet presAssocID="{0FB72FD4-8848-4729-B2BF-53C8FF04FC01}" presName="ParentText" presStyleLbl="revTx" presStyleIdx="1" presStyleCnt="3">
        <dgm:presLayoutVars>
          <dgm:chMax val="0"/>
          <dgm:chPref val="0"/>
          <dgm:bulletEnabled val="1"/>
        </dgm:presLayoutVars>
      </dgm:prSet>
      <dgm:spPr/>
    </dgm:pt>
    <dgm:pt modelId="{D8B2792D-256F-430F-84E0-E3F8F570A866}" type="pres">
      <dgm:prSet presAssocID="{0FB72FD4-8848-4729-B2BF-53C8FF04FC01}" presName="Triangle" presStyleLbl="alignNode1" presStyleIdx="3" presStyleCnt="5"/>
      <dgm:spPr/>
    </dgm:pt>
    <dgm:pt modelId="{5D683337-2E66-4D56-9B91-7537DA5C8E3F}" type="pres">
      <dgm:prSet presAssocID="{AFC2B3FC-FD9E-4B09-89BC-00D2C538EB1A}" presName="sibTrans" presStyleCnt="0"/>
      <dgm:spPr/>
    </dgm:pt>
    <dgm:pt modelId="{DD1B7EDB-1965-4A0A-A6E2-884ACF4EF809}" type="pres">
      <dgm:prSet presAssocID="{AFC2B3FC-FD9E-4B09-89BC-00D2C538EB1A}" presName="space" presStyleCnt="0"/>
      <dgm:spPr/>
    </dgm:pt>
    <dgm:pt modelId="{5C5E994F-3B96-4F61-88B4-C1472989B07C}" type="pres">
      <dgm:prSet presAssocID="{0E6659AA-65FC-4E4A-A334-39F81CAB6162}" presName="composite" presStyleCnt="0"/>
      <dgm:spPr/>
    </dgm:pt>
    <dgm:pt modelId="{0FC3AEFF-08D1-4656-9E5D-CA9FAC440959}" type="pres">
      <dgm:prSet presAssocID="{0E6659AA-65FC-4E4A-A334-39F81CAB6162}" presName="LShape" presStyleLbl="alignNode1" presStyleIdx="4" presStyleCnt="5"/>
      <dgm:spPr/>
    </dgm:pt>
    <dgm:pt modelId="{41E6779F-5097-40A7-A257-43FA5879B8BD}" type="pres">
      <dgm:prSet presAssocID="{0E6659AA-65FC-4E4A-A334-39F81CAB6162}" presName="ParentText" presStyleLbl="revTx" presStyleIdx="2" presStyleCnt="3">
        <dgm:presLayoutVars>
          <dgm:chMax val="0"/>
          <dgm:chPref val="0"/>
          <dgm:bulletEnabled val="1"/>
        </dgm:presLayoutVars>
      </dgm:prSet>
      <dgm:spPr/>
    </dgm:pt>
  </dgm:ptLst>
  <dgm:cxnLst>
    <dgm:cxn modelId="{D84C2107-10B8-4AB4-A8BA-CD08A02FF4C4}" srcId="{89799DD4-D12B-4352-B3DA-18D9F020BE99}" destId="{0FB72FD4-8848-4729-B2BF-53C8FF04FC01}" srcOrd="1" destOrd="0" parTransId="{1ABE53C9-3CD6-4B9D-9055-77807111140D}" sibTransId="{AFC2B3FC-FD9E-4B09-89BC-00D2C538EB1A}"/>
    <dgm:cxn modelId="{76A66A11-82B1-4C79-826E-4BE77434309E}" type="presOf" srcId="{D34393E2-8075-4C66-ABCB-7609CA23114D}" destId="{E49E1389-A9A9-4D3B-807B-DB271ED4EA7C}" srcOrd="0" destOrd="0" presId="urn:microsoft.com/office/officeart/2009/3/layout/StepUpProcess"/>
    <dgm:cxn modelId="{07224C5B-075E-481C-B6B3-A18BC182E11B}" type="presOf" srcId="{0FB72FD4-8848-4729-B2BF-53C8FF04FC01}" destId="{E24C51A5-1FE6-4B60-B61B-E7886B207932}" srcOrd="0" destOrd="0" presId="urn:microsoft.com/office/officeart/2009/3/layout/StepUpProcess"/>
    <dgm:cxn modelId="{8FA66E67-1D09-44EB-A39A-602C9AD359BE}" srcId="{89799DD4-D12B-4352-B3DA-18D9F020BE99}" destId="{D34393E2-8075-4C66-ABCB-7609CA23114D}" srcOrd="0" destOrd="0" parTransId="{08A0C0F9-2144-4DAA-990E-DCEB5E4302D6}" sibTransId="{DFA8004C-2799-4C60-B755-4674310A6BD1}"/>
    <dgm:cxn modelId="{1DD275A4-AFC0-4242-A2E3-9F68153D8CAA}" type="presOf" srcId="{89799DD4-D12B-4352-B3DA-18D9F020BE99}" destId="{F7FA0C0C-D4F2-4E1A-890A-7B3B1FB6F650}" srcOrd="0" destOrd="0" presId="urn:microsoft.com/office/officeart/2009/3/layout/StepUpProcess"/>
    <dgm:cxn modelId="{2316FAC2-BCBE-47D7-AACD-AF1520B98013}" srcId="{89799DD4-D12B-4352-B3DA-18D9F020BE99}" destId="{0E6659AA-65FC-4E4A-A334-39F81CAB6162}" srcOrd="2" destOrd="0" parTransId="{19D14A7C-A228-4760-9864-7D02AAD93A1E}" sibTransId="{F6018E57-4B4E-4C73-9830-5418F89563C3}"/>
    <dgm:cxn modelId="{107E77C6-7CB8-4B2E-A2E0-A8A3D2D2792C}" type="presOf" srcId="{0E6659AA-65FC-4E4A-A334-39F81CAB6162}" destId="{41E6779F-5097-40A7-A257-43FA5879B8BD}" srcOrd="0" destOrd="0" presId="urn:microsoft.com/office/officeart/2009/3/layout/StepUpProcess"/>
    <dgm:cxn modelId="{55F0F59E-DD3C-4584-BB46-377C0299C744}" type="presParOf" srcId="{F7FA0C0C-D4F2-4E1A-890A-7B3B1FB6F650}" destId="{A0BB1A88-267B-4B9C-85B8-05A1523D0574}" srcOrd="0" destOrd="0" presId="urn:microsoft.com/office/officeart/2009/3/layout/StepUpProcess"/>
    <dgm:cxn modelId="{410A16B3-62CD-4F62-B6D3-371C45150CCE}" type="presParOf" srcId="{A0BB1A88-267B-4B9C-85B8-05A1523D0574}" destId="{8EE9BBC6-71E2-4E86-8554-003DE0F9B54D}" srcOrd="0" destOrd="0" presId="urn:microsoft.com/office/officeart/2009/3/layout/StepUpProcess"/>
    <dgm:cxn modelId="{6FEE2B7A-EEAC-4F9B-9437-51A5778ABF36}" type="presParOf" srcId="{A0BB1A88-267B-4B9C-85B8-05A1523D0574}" destId="{E49E1389-A9A9-4D3B-807B-DB271ED4EA7C}" srcOrd="1" destOrd="0" presId="urn:microsoft.com/office/officeart/2009/3/layout/StepUpProcess"/>
    <dgm:cxn modelId="{07D4518E-E35E-4F43-A773-E82D36B71B87}" type="presParOf" srcId="{A0BB1A88-267B-4B9C-85B8-05A1523D0574}" destId="{279AABE7-D2CA-4D6A-91FE-0B162381A2FE}" srcOrd="2" destOrd="0" presId="urn:microsoft.com/office/officeart/2009/3/layout/StepUpProcess"/>
    <dgm:cxn modelId="{77133228-3C5E-4F67-8EE0-C440F5E10482}" type="presParOf" srcId="{F7FA0C0C-D4F2-4E1A-890A-7B3B1FB6F650}" destId="{93EB5C32-8970-40A5-834D-5E308A406E29}" srcOrd="1" destOrd="0" presId="urn:microsoft.com/office/officeart/2009/3/layout/StepUpProcess"/>
    <dgm:cxn modelId="{B0D1987F-8D2C-47E4-A633-31C25635DE89}" type="presParOf" srcId="{93EB5C32-8970-40A5-834D-5E308A406E29}" destId="{5AF641A7-51C4-407A-9931-9B0D37755755}" srcOrd="0" destOrd="0" presId="urn:microsoft.com/office/officeart/2009/3/layout/StepUpProcess"/>
    <dgm:cxn modelId="{435BE28D-EC8B-4CF9-ACC6-4FDDC094C5B9}" type="presParOf" srcId="{F7FA0C0C-D4F2-4E1A-890A-7B3B1FB6F650}" destId="{0A09396C-4628-49E7-84B9-EF4829961570}" srcOrd="2" destOrd="0" presId="urn:microsoft.com/office/officeart/2009/3/layout/StepUpProcess"/>
    <dgm:cxn modelId="{C8BF445C-7A37-4CC4-BB8D-9DD43C123333}" type="presParOf" srcId="{0A09396C-4628-49E7-84B9-EF4829961570}" destId="{36AE153D-FAFD-41D2-8503-921F117E3CF9}" srcOrd="0" destOrd="0" presId="urn:microsoft.com/office/officeart/2009/3/layout/StepUpProcess"/>
    <dgm:cxn modelId="{9B4E1560-6182-42B7-8301-0876FBE39133}" type="presParOf" srcId="{0A09396C-4628-49E7-84B9-EF4829961570}" destId="{E24C51A5-1FE6-4B60-B61B-E7886B207932}" srcOrd="1" destOrd="0" presId="urn:microsoft.com/office/officeart/2009/3/layout/StepUpProcess"/>
    <dgm:cxn modelId="{60A25A7C-BC40-40BF-9959-B7553CC8FE3C}" type="presParOf" srcId="{0A09396C-4628-49E7-84B9-EF4829961570}" destId="{D8B2792D-256F-430F-84E0-E3F8F570A866}" srcOrd="2" destOrd="0" presId="urn:microsoft.com/office/officeart/2009/3/layout/StepUpProcess"/>
    <dgm:cxn modelId="{0B5E1507-6F1B-46C6-A813-E01E66AD1FB4}" type="presParOf" srcId="{F7FA0C0C-D4F2-4E1A-890A-7B3B1FB6F650}" destId="{5D683337-2E66-4D56-9B91-7537DA5C8E3F}" srcOrd="3" destOrd="0" presId="urn:microsoft.com/office/officeart/2009/3/layout/StepUpProcess"/>
    <dgm:cxn modelId="{E6E204F8-3C27-415A-8206-0FB834A1C122}" type="presParOf" srcId="{5D683337-2E66-4D56-9B91-7537DA5C8E3F}" destId="{DD1B7EDB-1965-4A0A-A6E2-884ACF4EF809}" srcOrd="0" destOrd="0" presId="urn:microsoft.com/office/officeart/2009/3/layout/StepUpProcess"/>
    <dgm:cxn modelId="{12854DC3-FA7C-44B6-97B5-90B917F3FA6A}" type="presParOf" srcId="{F7FA0C0C-D4F2-4E1A-890A-7B3B1FB6F650}" destId="{5C5E994F-3B96-4F61-88B4-C1472989B07C}" srcOrd="4" destOrd="0" presId="urn:microsoft.com/office/officeart/2009/3/layout/StepUpProcess"/>
    <dgm:cxn modelId="{6549CE22-662E-4226-90FB-95FD66D450F2}" type="presParOf" srcId="{5C5E994F-3B96-4F61-88B4-C1472989B07C}" destId="{0FC3AEFF-08D1-4656-9E5D-CA9FAC440959}" srcOrd="0" destOrd="0" presId="urn:microsoft.com/office/officeart/2009/3/layout/StepUpProcess"/>
    <dgm:cxn modelId="{87CEC411-53D4-4E07-899A-C78C83748E48}" type="presParOf" srcId="{5C5E994F-3B96-4F61-88B4-C1472989B07C}" destId="{41E6779F-5097-40A7-A257-43FA5879B8BD}"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E9BBC6-71E2-4E86-8554-003DE0F9B54D}">
      <dsp:nvSpPr>
        <dsp:cNvPr id="0" name=""/>
        <dsp:cNvSpPr/>
      </dsp:nvSpPr>
      <dsp:spPr>
        <a:xfrm rot="5400000">
          <a:off x="273067" y="877170"/>
          <a:ext cx="814512" cy="1355330"/>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9E1389-A9A9-4D3B-807B-DB271ED4EA7C}">
      <dsp:nvSpPr>
        <dsp:cNvPr id="0" name=""/>
        <dsp:cNvSpPr/>
      </dsp:nvSpPr>
      <dsp:spPr>
        <a:xfrm>
          <a:off x="137104" y="1282121"/>
          <a:ext cx="1223600" cy="10725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endParaRPr lang="zh-TW" altLang="en-US" sz="3300" kern="1200" dirty="0"/>
        </a:p>
      </dsp:txBody>
      <dsp:txXfrm>
        <a:off x="137104" y="1282121"/>
        <a:ext cx="1223600" cy="1072557"/>
      </dsp:txXfrm>
    </dsp:sp>
    <dsp:sp modelId="{279AABE7-D2CA-4D6A-91FE-0B162381A2FE}">
      <dsp:nvSpPr>
        <dsp:cNvPr id="0" name=""/>
        <dsp:cNvSpPr/>
      </dsp:nvSpPr>
      <dsp:spPr>
        <a:xfrm>
          <a:off x="1129837" y="777389"/>
          <a:ext cx="230867" cy="230867"/>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AE153D-FAFD-41D2-8503-921F117E3CF9}">
      <dsp:nvSpPr>
        <dsp:cNvPr id="0" name=""/>
        <dsp:cNvSpPr/>
      </dsp:nvSpPr>
      <dsp:spPr>
        <a:xfrm rot="5400000">
          <a:off x="1770993" y="506506"/>
          <a:ext cx="814512" cy="1355330"/>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4C51A5-1FE6-4B60-B61B-E7886B207932}">
      <dsp:nvSpPr>
        <dsp:cNvPr id="0" name=""/>
        <dsp:cNvSpPr/>
      </dsp:nvSpPr>
      <dsp:spPr>
        <a:xfrm>
          <a:off x="1635030" y="911458"/>
          <a:ext cx="1223600" cy="10725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endParaRPr lang="zh-TW" altLang="en-US" sz="3300" kern="1200" dirty="0"/>
        </a:p>
      </dsp:txBody>
      <dsp:txXfrm>
        <a:off x="1635030" y="911458"/>
        <a:ext cx="1223600" cy="1072557"/>
      </dsp:txXfrm>
    </dsp:sp>
    <dsp:sp modelId="{D8B2792D-256F-430F-84E0-E3F8F570A866}">
      <dsp:nvSpPr>
        <dsp:cNvPr id="0" name=""/>
        <dsp:cNvSpPr/>
      </dsp:nvSpPr>
      <dsp:spPr>
        <a:xfrm>
          <a:off x="2627762" y="406725"/>
          <a:ext cx="230867" cy="230867"/>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C3AEFF-08D1-4656-9E5D-CA9FAC440959}">
      <dsp:nvSpPr>
        <dsp:cNvPr id="0" name=""/>
        <dsp:cNvSpPr/>
      </dsp:nvSpPr>
      <dsp:spPr>
        <a:xfrm rot="5400000">
          <a:off x="3268918" y="135843"/>
          <a:ext cx="814512" cy="1355330"/>
        </a:xfrm>
        <a:prstGeom prst="corner">
          <a:avLst>
            <a:gd name="adj1" fmla="val 16120"/>
            <a:gd name="adj2" fmla="val 161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E6779F-5097-40A7-A257-43FA5879B8BD}">
      <dsp:nvSpPr>
        <dsp:cNvPr id="0" name=""/>
        <dsp:cNvSpPr/>
      </dsp:nvSpPr>
      <dsp:spPr>
        <a:xfrm>
          <a:off x="3132956" y="540795"/>
          <a:ext cx="1223600" cy="10725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endParaRPr lang="zh-TW" altLang="en-US" sz="3300" kern="1200"/>
        </a:p>
      </dsp:txBody>
      <dsp:txXfrm>
        <a:off x="3132956" y="540795"/>
        <a:ext cx="1223600" cy="1072557"/>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A091D-EBDB-4BAF-8190-B7B5DF31835F}" type="datetimeFigureOut">
              <a:rPr lang="zh-TW" altLang="en-US" smtClean="0"/>
              <a:t>2023/4/24</a:t>
            </a:fld>
            <a:endParaRPr lang="zh-TW" altLang="en-US"/>
          </a:p>
        </p:txBody>
      </p:sp>
      <p:sp>
        <p:nvSpPr>
          <p:cNvPr id="4" name="投影片影像版面配置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9270AA-BEA0-4A35-B9DC-A7782E572D47}" type="slidenum">
              <a:rPr lang="zh-TW" altLang="en-US" smtClean="0"/>
              <a:t>‹#›</a:t>
            </a:fld>
            <a:endParaRPr lang="zh-TW" altLang="en-US"/>
          </a:p>
        </p:txBody>
      </p:sp>
    </p:spTree>
    <p:extLst>
      <p:ext uri="{BB962C8B-B14F-4D97-AF65-F5344CB8AC3E}">
        <p14:creationId xmlns:p14="http://schemas.microsoft.com/office/powerpoint/2010/main" val="1800054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頁尾版面配置區 3"/>
          <p:cNvSpPr>
            <a:spLocks noGrp="1"/>
          </p:cNvSpPr>
          <p:nvPr>
            <p:ph type="ftr" sz="quarter" idx="10"/>
          </p:nvPr>
        </p:nvSpPr>
        <p:spPr/>
        <p:txBody>
          <a:bodyPr/>
          <a:lstStyle/>
          <a:p>
            <a:endParaRPr lang="zh-TW" altLang="en-US"/>
          </a:p>
        </p:txBody>
      </p:sp>
      <p:sp>
        <p:nvSpPr>
          <p:cNvPr id="5" name="投影片編號版面配置區 4"/>
          <p:cNvSpPr>
            <a:spLocks noGrp="1"/>
          </p:cNvSpPr>
          <p:nvPr>
            <p:ph type="sldNum" sz="quarter" idx="11"/>
          </p:nvPr>
        </p:nvSpPr>
        <p:spPr/>
        <p:txBody>
          <a:bodyPr/>
          <a:lstStyle/>
          <a:p>
            <a:fld id="{5C995989-E317-47FD-9679-090518C86E1B}" type="slidenum">
              <a:rPr lang="zh-TW" altLang="en-US" smtClean="0"/>
              <a:t>1</a:t>
            </a:fld>
            <a:endParaRPr lang="zh-TW" altLang="en-US"/>
          </a:p>
        </p:txBody>
      </p:sp>
    </p:spTree>
    <p:extLst>
      <p:ext uri="{BB962C8B-B14F-4D97-AF65-F5344CB8AC3E}">
        <p14:creationId xmlns:p14="http://schemas.microsoft.com/office/powerpoint/2010/main" val="2124258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頁尾版面配置區 3"/>
          <p:cNvSpPr>
            <a:spLocks noGrp="1"/>
          </p:cNvSpPr>
          <p:nvPr>
            <p:ph type="ftr" sz="quarter" idx="10"/>
          </p:nvPr>
        </p:nvSpPr>
        <p:spPr/>
        <p:txBody>
          <a:bodyPr/>
          <a:lstStyle/>
          <a:p>
            <a:endParaRPr lang="zh-TW" altLang="en-US"/>
          </a:p>
        </p:txBody>
      </p:sp>
      <p:sp>
        <p:nvSpPr>
          <p:cNvPr id="5" name="投影片編號版面配置區 4"/>
          <p:cNvSpPr>
            <a:spLocks noGrp="1"/>
          </p:cNvSpPr>
          <p:nvPr>
            <p:ph type="sldNum" sz="quarter" idx="11"/>
          </p:nvPr>
        </p:nvSpPr>
        <p:spPr/>
        <p:txBody>
          <a:bodyPr/>
          <a:lstStyle/>
          <a:p>
            <a:fld id="{5C995989-E317-47FD-9679-090518C86E1B}" type="slidenum">
              <a:rPr lang="zh-TW" altLang="en-US" smtClean="0"/>
              <a:t>2</a:t>
            </a:fld>
            <a:endParaRPr lang="zh-TW" altLang="en-US"/>
          </a:p>
        </p:txBody>
      </p:sp>
    </p:spTree>
    <p:extLst>
      <p:ext uri="{BB962C8B-B14F-4D97-AF65-F5344CB8AC3E}">
        <p14:creationId xmlns:p14="http://schemas.microsoft.com/office/powerpoint/2010/main" val="1378730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3BFF53C-C177-45CC-9836-40A5D97E0A22}"/>
              </a:ext>
            </a:extLst>
          </p:cNvPr>
          <p:cNvSpPr>
            <a:spLocks noGrp="1"/>
          </p:cNvSpPr>
          <p:nvPr>
            <p:ph type="ctrTitle"/>
          </p:nvPr>
        </p:nvSpPr>
        <p:spPr>
          <a:xfrm>
            <a:off x="1143000" y="1122363"/>
            <a:ext cx="6858000" cy="2387600"/>
          </a:xfrm>
        </p:spPr>
        <p:txBody>
          <a:bodyPr anchor="b"/>
          <a:lstStyle>
            <a:lvl1pPr algn="ctr">
              <a:defRPr sz="4500"/>
            </a:lvl1pPr>
          </a:lstStyle>
          <a:p>
            <a:r>
              <a:rPr lang="zh-TW" altLang="en-US"/>
              <a:t>按一下以編輯母片標題樣式</a:t>
            </a:r>
          </a:p>
        </p:txBody>
      </p:sp>
      <p:sp>
        <p:nvSpPr>
          <p:cNvPr id="3" name="副標題 2">
            <a:extLst>
              <a:ext uri="{FF2B5EF4-FFF2-40B4-BE49-F238E27FC236}">
                <a16:creationId xmlns:a16="http://schemas.microsoft.com/office/drawing/2014/main" id="{8CF85F51-2168-46E3-948D-21C9A0B3CB1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F323D125-C97E-4CFB-9628-4CE14CF6D015}"/>
              </a:ext>
            </a:extLst>
          </p:cNvPr>
          <p:cNvSpPr>
            <a:spLocks noGrp="1"/>
          </p:cNvSpPr>
          <p:nvPr>
            <p:ph type="dt" sz="half" idx="10"/>
          </p:nvPr>
        </p:nvSpPr>
        <p:spPr/>
        <p:txBody>
          <a:bodyPr/>
          <a:lstStyle/>
          <a:p>
            <a:fld id="{3A0028DA-4CC9-4EA9-8848-B3F8DA8786CF}" type="datetimeFigureOut">
              <a:rPr lang="zh-TW" altLang="en-US" smtClean="0"/>
              <a:t>2023/4/24</a:t>
            </a:fld>
            <a:endParaRPr lang="zh-TW" altLang="en-US"/>
          </a:p>
        </p:txBody>
      </p:sp>
      <p:sp>
        <p:nvSpPr>
          <p:cNvPr id="5" name="頁尾版面配置區 4">
            <a:extLst>
              <a:ext uri="{FF2B5EF4-FFF2-40B4-BE49-F238E27FC236}">
                <a16:creationId xmlns:a16="http://schemas.microsoft.com/office/drawing/2014/main" id="{630D3027-A81F-4CF9-9141-41383FACE09C}"/>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D350CD93-4145-4844-8F38-225D511A6ABC}"/>
              </a:ext>
            </a:extLst>
          </p:cNvPr>
          <p:cNvSpPr>
            <a:spLocks noGrp="1"/>
          </p:cNvSpPr>
          <p:nvPr>
            <p:ph type="sldNum" sz="quarter" idx="12"/>
          </p:nvPr>
        </p:nvSpPr>
        <p:spPr/>
        <p:txBody>
          <a:bodyPr/>
          <a:lstStyle/>
          <a:p>
            <a:fld id="{B029BC09-4530-44A2-973A-5CE343F9113D}" type="slidenum">
              <a:rPr lang="zh-TW" altLang="en-US" smtClean="0"/>
              <a:pPr/>
              <a:t>‹#›</a:t>
            </a:fld>
            <a:r>
              <a:rPr lang="en-US" altLang="zh-TW"/>
              <a:t>/36</a:t>
            </a:r>
            <a:endParaRPr lang="zh-TW" altLang="en-US" dirty="0"/>
          </a:p>
        </p:txBody>
      </p:sp>
      <p:sp>
        <p:nvSpPr>
          <p:cNvPr id="8" name="投影片編號版面配置區 8">
            <a:extLst>
              <a:ext uri="{FF2B5EF4-FFF2-40B4-BE49-F238E27FC236}">
                <a16:creationId xmlns:a16="http://schemas.microsoft.com/office/drawing/2014/main" id="{A0370EA9-FEF2-48EF-88F7-80E456C934E6}"/>
              </a:ext>
            </a:extLst>
          </p:cNvPr>
          <p:cNvSpPr txBox="1">
            <a:spLocks noGrp="1"/>
          </p:cNvSpPr>
          <p:nvPr userDrawn="1"/>
        </p:nvSpPr>
        <p:spPr>
          <a:xfrm>
            <a:off x="8493940" y="6496081"/>
            <a:ext cx="637235" cy="351274"/>
          </a:xfrm>
          <a:prstGeom prst="rect">
            <a:avLst/>
          </a:prstGeom>
          <a:noFill/>
        </p:spPr>
        <p:txBody>
          <a:bodyPr anchor="ctr"/>
          <a:lstStyle>
            <a:lvl1pPr>
              <a:defRPr sz="1400" b="0" smtClean="0">
                <a:latin typeface="Times New Roman" pitchFamily="18" charset="0"/>
                <a:cs typeface="Times New Roman" pitchFamily="18" charset="0"/>
              </a:defRPr>
            </a:lvl1pPr>
          </a:lstStyle>
          <a:p>
            <a:pPr algn="ctr" fontAlgn="auto">
              <a:spcBef>
                <a:spcPts val="0"/>
              </a:spcBef>
              <a:spcAft>
                <a:spcPts val="0"/>
              </a:spcAft>
              <a:defRPr/>
            </a:pPr>
            <a:fld id="{748FBE1E-12AA-457B-B4A6-EC67028F3F78}" type="slidenum">
              <a:rPr kumimoji="0" lang="zh-TW" altLang="en-US" sz="1200" b="1" smtClean="0">
                <a:solidFill>
                  <a:schemeClr val="tx1"/>
                </a:solidFill>
                <a:effectLst/>
                <a:ea typeface="+mn-ea"/>
              </a:rPr>
              <a:t>‹#›</a:t>
            </a:fld>
            <a:r>
              <a:rPr kumimoji="0" lang="en-US" altLang="zh-TW" sz="1200" b="1" dirty="0">
                <a:solidFill>
                  <a:schemeClr val="tx1"/>
                </a:solidFill>
                <a:effectLst/>
                <a:ea typeface="+mn-ea"/>
              </a:rPr>
              <a:t>/47</a:t>
            </a:r>
          </a:p>
        </p:txBody>
      </p:sp>
    </p:spTree>
    <p:extLst>
      <p:ext uri="{BB962C8B-B14F-4D97-AF65-F5344CB8AC3E}">
        <p14:creationId xmlns:p14="http://schemas.microsoft.com/office/powerpoint/2010/main" val="3313170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04BCECE-228A-46E3-864E-010CFE6DF5E8}"/>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45CD558D-CFB8-42B0-9549-26947768B7DC}"/>
              </a:ext>
            </a:extLst>
          </p:cNvPr>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8B318C9B-5C59-441C-8806-8478CFF81CFB}"/>
              </a:ext>
            </a:extLst>
          </p:cNvPr>
          <p:cNvSpPr>
            <a:spLocks noGrp="1"/>
          </p:cNvSpPr>
          <p:nvPr>
            <p:ph type="dt" sz="half" idx="10"/>
          </p:nvPr>
        </p:nvSpPr>
        <p:spPr/>
        <p:txBody>
          <a:bodyPr/>
          <a:lstStyle/>
          <a:p>
            <a:fld id="{3A0028DA-4CC9-4EA9-8848-B3F8DA8786CF}" type="datetimeFigureOut">
              <a:rPr lang="zh-TW" altLang="en-US" smtClean="0"/>
              <a:t>2023/4/24</a:t>
            </a:fld>
            <a:endParaRPr lang="zh-TW" altLang="en-US"/>
          </a:p>
        </p:txBody>
      </p:sp>
      <p:sp>
        <p:nvSpPr>
          <p:cNvPr id="5" name="頁尾版面配置區 4">
            <a:extLst>
              <a:ext uri="{FF2B5EF4-FFF2-40B4-BE49-F238E27FC236}">
                <a16:creationId xmlns:a16="http://schemas.microsoft.com/office/drawing/2014/main" id="{69755B1A-D709-4613-A278-A3D5D2C7EF61}"/>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1EC3D32C-2779-47EC-A879-0E627E1D9DBE}"/>
              </a:ext>
            </a:extLst>
          </p:cNvPr>
          <p:cNvSpPr>
            <a:spLocks noGrp="1"/>
          </p:cNvSpPr>
          <p:nvPr>
            <p:ph type="sldNum" sz="quarter" idx="12"/>
          </p:nvPr>
        </p:nvSpPr>
        <p:spPr/>
        <p:txBody>
          <a:bodyPr/>
          <a:lstStyle/>
          <a:p>
            <a:fld id="{52A76B22-7EF6-405E-B881-5972548139FA}" type="slidenum">
              <a:rPr lang="zh-TW" altLang="en-US" smtClean="0"/>
              <a:t>‹#›</a:t>
            </a:fld>
            <a:endParaRPr lang="zh-TW" altLang="en-US"/>
          </a:p>
        </p:txBody>
      </p:sp>
      <p:sp>
        <p:nvSpPr>
          <p:cNvPr id="7" name="投影片編號版面配置區 8">
            <a:extLst>
              <a:ext uri="{FF2B5EF4-FFF2-40B4-BE49-F238E27FC236}">
                <a16:creationId xmlns:a16="http://schemas.microsoft.com/office/drawing/2014/main" id="{70A7B9AA-FE75-46A9-8FAF-8F102F211E0B}"/>
              </a:ext>
            </a:extLst>
          </p:cNvPr>
          <p:cNvSpPr txBox="1">
            <a:spLocks noGrp="1"/>
          </p:cNvSpPr>
          <p:nvPr userDrawn="1"/>
        </p:nvSpPr>
        <p:spPr>
          <a:xfrm>
            <a:off x="8493940" y="6496081"/>
            <a:ext cx="637235" cy="351274"/>
          </a:xfrm>
          <a:prstGeom prst="rect">
            <a:avLst/>
          </a:prstGeom>
          <a:noFill/>
        </p:spPr>
        <p:txBody>
          <a:bodyPr anchor="ctr"/>
          <a:lstStyle>
            <a:lvl1pPr>
              <a:defRPr sz="1400" b="0" smtClean="0">
                <a:latin typeface="Times New Roman" pitchFamily="18" charset="0"/>
                <a:cs typeface="Times New Roman" pitchFamily="18" charset="0"/>
              </a:defRPr>
            </a:lvl1pPr>
          </a:lstStyle>
          <a:p>
            <a:pPr algn="ctr" fontAlgn="auto">
              <a:spcBef>
                <a:spcPts val="0"/>
              </a:spcBef>
              <a:spcAft>
                <a:spcPts val="0"/>
              </a:spcAft>
              <a:defRPr/>
            </a:pPr>
            <a:fld id="{08418D63-5C2A-4C35-9D5E-1E7221C511D1}" type="slidenum">
              <a:rPr kumimoji="0" lang="zh-TW" altLang="en-US" sz="1200" b="1" smtClean="0">
                <a:solidFill>
                  <a:schemeClr val="tx1"/>
                </a:solidFill>
                <a:effectLst/>
                <a:ea typeface="+mn-ea"/>
              </a:rPr>
              <a:pPr algn="ctr" fontAlgn="auto">
                <a:spcBef>
                  <a:spcPts val="0"/>
                </a:spcBef>
                <a:spcAft>
                  <a:spcPts val="0"/>
                </a:spcAft>
                <a:defRPr/>
              </a:pPr>
              <a:t>‹#›</a:t>
            </a:fld>
            <a:r>
              <a:rPr kumimoji="0" lang="en-US" altLang="zh-TW" sz="1200" b="1" dirty="0">
                <a:solidFill>
                  <a:schemeClr val="tx1"/>
                </a:solidFill>
                <a:effectLst/>
                <a:ea typeface="+mn-ea"/>
              </a:rPr>
              <a:t>/27</a:t>
            </a:r>
          </a:p>
        </p:txBody>
      </p:sp>
    </p:spTree>
    <p:extLst>
      <p:ext uri="{BB962C8B-B14F-4D97-AF65-F5344CB8AC3E}">
        <p14:creationId xmlns:p14="http://schemas.microsoft.com/office/powerpoint/2010/main" val="4151224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CD1466B-1DEC-4300-95AC-E4B23DF99F2F}"/>
              </a:ext>
            </a:extLst>
          </p:cNvPr>
          <p:cNvSpPr>
            <a:spLocks noGrp="1"/>
          </p:cNvSpPr>
          <p:nvPr>
            <p:ph type="title"/>
          </p:nvPr>
        </p:nvSpPr>
        <p:spPr>
          <a:xfrm>
            <a:off x="623888" y="1709739"/>
            <a:ext cx="7886700" cy="2852737"/>
          </a:xfrm>
        </p:spPr>
        <p:txBody>
          <a:bodyPr anchor="b"/>
          <a:lstStyle>
            <a:lvl1pPr>
              <a:defRPr sz="45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AE4ECB1D-C7C3-4763-A219-4010A4CB0104}"/>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TW" altLang="en-US"/>
              <a:t>按一下以編輯母片文字樣式</a:t>
            </a:r>
          </a:p>
        </p:txBody>
      </p:sp>
      <p:sp>
        <p:nvSpPr>
          <p:cNvPr id="4" name="日期版面配置區 3">
            <a:extLst>
              <a:ext uri="{FF2B5EF4-FFF2-40B4-BE49-F238E27FC236}">
                <a16:creationId xmlns:a16="http://schemas.microsoft.com/office/drawing/2014/main" id="{5D327958-3931-4621-A239-277BF14E4476}"/>
              </a:ext>
            </a:extLst>
          </p:cNvPr>
          <p:cNvSpPr>
            <a:spLocks noGrp="1"/>
          </p:cNvSpPr>
          <p:nvPr>
            <p:ph type="dt" sz="half" idx="10"/>
          </p:nvPr>
        </p:nvSpPr>
        <p:spPr/>
        <p:txBody>
          <a:bodyPr/>
          <a:lstStyle/>
          <a:p>
            <a:fld id="{3A0028DA-4CC9-4EA9-8848-B3F8DA8786CF}" type="datetimeFigureOut">
              <a:rPr lang="zh-TW" altLang="en-US" smtClean="0"/>
              <a:t>2023/4/24</a:t>
            </a:fld>
            <a:endParaRPr lang="zh-TW" altLang="en-US"/>
          </a:p>
        </p:txBody>
      </p:sp>
      <p:sp>
        <p:nvSpPr>
          <p:cNvPr id="5" name="頁尾版面配置區 4">
            <a:extLst>
              <a:ext uri="{FF2B5EF4-FFF2-40B4-BE49-F238E27FC236}">
                <a16:creationId xmlns:a16="http://schemas.microsoft.com/office/drawing/2014/main" id="{CBE676AF-A478-4AD6-B4E3-BD5D6D4DFE4D}"/>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851F6A22-6F6C-4C67-8125-98E96FDFEC09}"/>
              </a:ext>
            </a:extLst>
          </p:cNvPr>
          <p:cNvSpPr>
            <a:spLocks noGrp="1"/>
          </p:cNvSpPr>
          <p:nvPr>
            <p:ph type="sldNum" sz="quarter" idx="12"/>
          </p:nvPr>
        </p:nvSpPr>
        <p:spPr/>
        <p:txBody>
          <a:bodyPr/>
          <a:lstStyle/>
          <a:p>
            <a:fld id="{52A76B22-7EF6-405E-B881-5972548139FA}" type="slidenum">
              <a:rPr lang="zh-TW" altLang="en-US" smtClean="0"/>
              <a:t>‹#›</a:t>
            </a:fld>
            <a:endParaRPr lang="zh-TW" altLang="en-US"/>
          </a:p>
        </p:txBody>
      </p:sp>
    </p:spTree>
    <p:extLst>
      <p:ext uri="{BB962C8B-B14F-4D97-AF65-F5344CB8AC3E}">
        <p14:creationId xmlns:p14="http://schemas.microsoft.com/office/powerpoint/2010/main" val="2739065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C06B4B8-1490-41B6-B2EE-653528A21496}"/>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0F5544C9-9DE8-41E6-A4E4-7D65C13B5E20}"/>
              </a:ext>
            </a:extLst>
          </p:cNvPr>
          <p:cNvSpPr>
            <a:spLocks noGrp="1"/>
          </p:cNvSpPr>
          <p:nvPr>
            <p:ph sz="half" idx="1"/>
          </p:nvPr>
        </p:nvSpPr>
        <p:spPr>
          <a:xfrm>
            <a:off x="628650" y="1825625"/>
            <a:ext cx="38862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FCED3238-7629-4B7B-B28B-CE4F2188A7C4}"/>
              </a:ext>
            </a:extLst>
          </p:cNvPr>
          <p:cNvSpPr>
            <a:spLocks noGrp="1"/>
          </p:cNvSpPr>
          <p:nvPr>
            <p:ph sz="half" idx="2"/>
          </p:nvPr>
        </p:nvSpPr>
        <p:spPr>
          <a:xfrm>
            <a:off x="4629150" y="1825625"/>
            <a:ext cx="38862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80F7D43A-7343-438F-847D-EB1F8379A01B}"/>
              </a:ext>
            </a:extLst>
          </p:cNvPr>
          <p:cNvSpPr>
            <a:spLocks noGrp="1"/>
          </p:cNvSpPr>
          <p:nvPr>
            <p:ph type="dt" sz="half" idx="10"/>
          </p:nvPr>
        </p:nvSpPr>
        <p:spPr/>
        <p:txBody>
          <a:bodyPr/>
          <a:lstStyle/>
          <a:p>
            <a:fld id="{3A0028DA-4CC9-4EA9-8848-B3F8DA8786CF}" type="datetimeFigureOut">
              <a:rPr lang="zh-TW" altLang="en-US" smtClean="0"/>
              <a:t>2023/4/24</a:t>
            </a:fld>
            <a:endParaRPr lang="zh-TW" altLang="en-US"/>
          </a:p>
        </p:txBody>
      </p:sp>
      <p:sp>
        <p:nvSpPr>
          <p:cNvPr id="6" name="頁尾版面配置區 5">
            <a:extLst>
              <a:ext uri="{FF2B5EF4-FFF2-40B4-BE49-F238E27FC236}">
                <a16:creationId xmlns:a16="http://schemas.microsoft.com/office/drawing/2014/main" id="{27ACEDF0-F350-4BA8-A51C-32F51EFB67A3}"/>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890140AE-9D94-4D38-B09D-7AFEA877542D}"/>
              </a:ext>
            </a:extLst>
          </p:cNvPr>
          <p:cNvSpPr>
            <a:spLocks noGrp="1"/>
          </p:cNvSpPr>
          <p:nvPr>
            <p:ph type="sldNum" sz="quarter" idx="12"/>
          </p:nvPr>
        </p:nvSpPr>
        <p:spPr/>
        <p:txBody>
          <a:bodyPr/>
          <a:lstStyle/>
          <a:p>
            <a:fld id="{52A76B22-7EF6-405E-B881-5972548139FA}" type="slidenum">
              <a:rPr lang="zh-TW" altLang="en-US" smtClean="0"/>
              <a:t>‹#›</a:t>
            </a:fld>
            <a:endParaRPr lang="zh-TW" altLang="en-US"/>
          </a:p>
        </p:txBody>
      </p:sp>
    </p:spTree>
    <p:extLst>
      <p:ext uri="{BB962C8B-B14F-4D97-AF65-F5344CB8AC3E}">
        <p14:creationId xmlns:p14="http://schemas.microsoft.com/office/powerpoint/2010/main" val="3256101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97EC457-D8AA-44C0-9570-7F491C116F47}"/>
              </a:ext>
            </a:extLst>
          </p:cNvPr>
          <p:cNvSpPr>
            <a:spLocks noGrp="1"/>
          </p:cNvSpPr>
          <p:nvPr>
            <p:ph type="title"/>
          </p:nvPr>
        </p:nvSpPr>
        <p:spPr>
          <a:xfrm>
            <a:off x="629841" y="365126"/>
            <a:ext cx="78867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EF79D348-2F31-4E68-888D-EA2531EF5BA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按一下以編輯母片文字樣式</a:t>
            </a:r>
          </a:p>
        </p:txBody>
      </p:sp>
      <p:sp>
        <p:nvSpPr>
          <p:cNvPr id="4" name="內容版面配置區 3">
            <a:extLst>
              <a:ext uri="{FF2B5EF4-FFF2-40B4-BE49-F238E27FC236}">
                <a16:creationId xmlns:a16="http://schemas.microsoft.com/office/drawing/2014/main" id="{DBFE87DF-242D-4723-8BF0-AAE70F249A77}"/>
              </a:ext>
            </a:extLst>
          </p:cNvPr>
          <p:cNvSpPr>
            <a:spLocks noGrp="1"/>
          </p:cNvSpPr>
          <p:nvPr>
            <p:ph sz="half" idx="2"/>
          </p:nvPr>
        </p:nvSpPr>
        <p:spPr>
          <a:xfrm>
            <a:off x="629842" y="2505075"/>
            <a:ext cx="3868340"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5EEEE06E-F7CB-487A-9775-5523BC102F09}"/>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按一下以編輯母片文字樣式</a:t>
            </a:r>
          </a:p>
        </p:txBody>
      </p:sp>
      <p:sp>
        <p:nvSpPr>
          <p:cNvPr id="6" name="內容版面配置區 5">
            <a:extLst>
              <a:ext uri="{FF2B5EF4-FFF2-40B4-BE49-F238E27FC236}">
                <a16:creationId xmlns:a16="http://schemas.microsoft.com/office/drawing/2014/main" id="{12939B1E-8B9B-4493-8AB4-B47FB083F3F3}"/>
              </a:ext>
            </a:extLst>
          </p:cNvPr>
          <p:cNvSpPr>
            <a:spLocks noGrp="1"/>
          </p:cNvSpPr>
          <p:nvPr>
            <p:ph sz="quarter" idx="4"/>
          </p:nvPr>
        </p:nvSpPr>
        <p:spPr>
          <a:xfrm>
            <a:off x="4629150" y="2505075"/>
            <a:ext cx="3887391"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27CF32B1-73EE-43F6-8B49-F30D466996AB}"/>
              </a:ext>
            </a:extLst>
          </p:cNvPr>
          <p:cNvSpPr>
            <a:spLocks noGrp="1"/>
          </p:cNvSpPr>
          <p:nvPr>
            <p:ph type="dt" sz="half" idx="10"/>
          </p:nvPr>
        </p:nvSpPr>
        <p:spPr/>
        <p:txBody>
          <a:bodyPr/>
          <a:lstStyle/>
          <a:p>
            <a:fld id="{3A0028DA-4CC9-4EA9-8848-B3F8DA8786CF}" type="datetimeFigureOut">
              <a:rPr lang="zh-TW" altLang="en-US" smtClean="0"/>
              <a:t>2023/4/24</a:t>
            </a:fld>
            <a:endParaRPr lang="zh-TW" altLang="en-US"/>
          </a:p>
        </p:txBody>
      </p:sp>
      <p:sp>
        <p:nvSpPr>
          <p:cNvPr id="8" name="頁尾版面配置區 7">
            <a:extLst>
              <a:ext uri="{FF2B5EF4-FFF2-40B4-BE49-F238E27FC236}">
                <a16:creationId xmlns:a16="http://schemas.microsoft.com/office/drawing/2014/main" id="{AB21B74D-070F-4B89-A123-C61E61403275}"/>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id="{9C56ABCD-C9F9-4AA8-B4EF-D96235893038}"/>
              </a:ext>
            </a:extLst>
          </p:cNvPr>
          <p:cNvSpPr>
            <a:spLocks noGrp="1"/>
          </p:cNvSpPr>
          <p:nvPr>
            <p:ph type="sldNum" sz="quarter" idx="12"/>
          </p:nvPr>
        </p:nvSpPr>
        <p:spPr/>
        <p:txBody>
          <a:bodyPr/>
          <a:lstStyle/>
          <a:p>
            <a:fld id="{52A76B22-7EF6-405E-B881-5972548139FA}" type="slidenum">
              <a:rPr lang="zh-TW" altLang="en-US" smtClean="0"/>
              <a:t>‹#›</a:t>
            </a:fld>
            <a:endParaRPr lang="zh-TW" altLang="en-US"/>
          </a:p>
        </p:txBody>
      </p:sp>
    </p:spTree>
    <p:extLst>
      <p:ext uri="{BB962C8B-B14F-4D97-AF65-F5344CB8AC3E}">
        <p14:creationId xmlns:p14="http://schemas.microsoft.com/office/powerpoint/2010/main" val="3867001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368A3FD-4E15-44F2-9A45-B185C1B533FF}"/>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64E8BB1B-CEE5-417C-B53B-EB351358FD8C}"/>
              </a:ext>
            </a:extLst>
          </p:cNvPr>
          <p:cNvSpPr>
            <a:spLocks noGrp="1"/>
          </p:cNvSpPr>
          <p:nvPr>
            <p:ph type="dt" sz="half" idx="10"/>
          </p:nvPr>
        </p:nvSpPr>
        <p:spPr/>
        <p:txBody>
          <a:bodyPr/>
          <a:lstStyle/>
          <a:p>
            <a:fld id="{3A0028DA-4CC9-4EA9-8848-B3F8DA8786CF}" type="datetimeFigureOut">
              <a:rPr lang="zh-TW" altLang="en-US" smtClean="0"/>
              <a:t>2023/4/24</a:t>
            </a:fld>
            <a:endParaRPr lang="zh-TW" altLang="en-US"/>
          </a:p>
        </p:txBody>
      </p:sp>
      <p:sp>
        <p:nvSpPr>
          <p:cNvPr id="4" name="頁尾版面配置區 3">
            <a:extLst>
              <a:ext uri="{FF2B5EF4-FFF2-40B4-BE49-F238E27FC236}">
                <a16:creationId xmlns:a16="http://schemas.microsoft.com/office/drawing/2014/main" id="{49096568-F643-4841-9B74-61142C4C011B}"/>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4BDA9EAF-FD00-469B-9617-7096AEE4D34B}"/>
              </a:ext>
            </a:extLst>
          </p:cNvPr>
          <p:cNvSpPr>
            <a:spLocks noGrp="1"/>
          </p:cNvSpPr>
          <p:nvPr>
            <p:ph type="sldNum" sz="quarter" idx="12"/>
          </p:nvPr>
        </p:nvSpPr>
        <p:spPr/>
        <p:txBody>
          <a:bodyPr/>
          <a:lstStyle/>
          <a:p>
            <a:fld id="{52A76B22-7EF6-405E-B881-5972548139FA}" type="slidenum">
              <a:rPr lang="zh-TW" altLang="en-US" smtClean="0"/>
              <a:t>‹#›</a:t>
            </a:fld>
            <a:endParaRPr lang="zh-TW" altLang="en-US"/>
          </a:p>
        </p:txBody>
      </p:sp>
    </p:spTree>
    <p:extLst>
      <p:ext uri="{BB962C8B-B14F-4D97-AF65-F5344CB8AC3E}">
        <p14:creationId xmlns:p14="http://schemas.microsoft.com/office/powerpoint/2010/main" val="106205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C4022B4A-C32A-4CC4-87DE-807750079024}"/>
              </a:ext>
            </a:extLst>
          </p:cNvPr>
          <p:cNvSpPr>
            <a:spLocks noGrp="1"/>
          </p:cNvSpPr>
          <p:nvPr>
            <p:ph type="dt" sz="half" idx="10"/>
          </p:nvPr>
        </p:nvSpPr>
        <p:spPr/>
        <p:txBody>
          <a:bodyPr/>
          <a:lstStyle/>
          <a:p>
            <a:fld id="{3A0028DA-4CC9-4EA9-8848-B3F8DA8786CF}" type="datetimeFigureOut">
              <a:rPr lang="zh-TW" altLang="en-US" smtClean="0"/>
              <a:t>2023/4/24</a:t>
            </a:fld>
            <a:endParaRPr lang="zh-TW" altLang="en-US"/>
          </a:p>
        </p:txBody>
      </p:sp>
      <p:sp>
        <p:nvSpPr>
          <p:cNvPr id="3" name="頁尾版面配置區 2">
            <a:extLst>
              <a:ext uri="{FF2B5EF4-FFF2-40B4-BE49-F238E27FC236}">
                <a16:creationId xmlns:a16="http://schemas.microsoft.com/office/drawing/2014/main" id="{00157A0B-362E-45C9-A376-35B5362D49C9}"/>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EE24F4E0-02B1-44EA-9E98-F648357D2FB7}"/>
              </a:ext>
            </a:extLst>
          </p:cNvPr>
          <p:cNvSpPr>
            <a:spLocks noGrp="1"/>
          </p:cNvSpPr>
          <p:nvPr>
            <p:ph type="sldNum" sz="quarter" idx="12"/>
          </p:nvPr>
        </p:nvSpPr>
        <p:spPr/>
        <p:txBody>
          <a:bodyPr/>
          <a:lstStyle/>
          <a:p>
            <a:fld id="{52A76B22-7EF6-405E-B881-5972548139FA}" type="slidenum">
              <a:rPr lang="zh-TW" altLang="en-US" smtClean="0"/>
              <a:t>‹#›</a:t>
            </a:fld>
            <a:endParaRPr lang="zh-TW" altLang="en-US"/>
          </a:p>
        </p:txBody>
      </p:sp>
    </p:spTree>
    <p:extLst>
      <p:ext uri="{BB962C8B-B14F-4D97-AF65-F5344CB8AC3E}">
        <p14:creationId xmlns:p14="http://schemas.microsoft.com/office/powerpoint/2010/main" val="3008273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0073AE1-DE1C-4310-9C77-C83353B9C58B}"/>
              </a:ext>
            </a:extLst>
          </p:cNvPr>
          <p:cNvSpPr>
            <a:spLocks noGrp="1"/>
          </p:cNvSpPr>
          <p:nvPr>
            <p:ph type="title"/>
          </p:nvPr>
        </p:nvSpPr>
        <p:spPr>
          <a:xfrm>
            <a:off x="629841" y="457200"/>
            <a:ext cx="2949178" cy="1600200"/>
          </a:xfrm>
        </p:spPr>
        <p:txBody>
          <a:bodyPr anchor="b"/>
          <a:lstStyle>
            <a:lvl1pPr>
              <a:defRPr sz="24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F8579B18-4C7A-4E90-BF06-039E8B99674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9A80473D-3497-487D-980E-9214B20D11B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795F84FC-2B68-454E-A279-1149554950AD}"/>
              </a:ext>
            </a:extLst>
          </p:cNvPr>
          <p:cNvSpPr>
            <a:spLocks noGrp="1"/>
          </p:cNvSpPr>
          <p:nvPr>
            <p:ph type="dt" sz="half" idx="10"/>
          </p:nvPr>
        </p:nvSpPr>
        <p:spPr/>
        <p:txBody>
          <a:bodyPr/>
          <a:lstStyle/>
          <a:p>
            <a:fld id="{3A0028DA-4CC9-4EA9-8848-B3F8DA8786CF}" type="datetimeFigureOut">
              <a:rPr lang="zh-TW" altLang="en-US" smtClean="0"/>
              <a:t>2023/4/24</a:t>
            </a:fld>
            <a:endParaRPr lang="zh-TW" altLang="en-US"/>
          </a:p>
        </p:txBody>
      </p:sp>
      <p:sp>
        <p:nvSpPr>
          <p:cNvPr id="6" name="頁尾版面配置區 5">
            <a:extLst>
              <a:ext uri="{FF2B5EF4-FFF2-40B4-BE49-F238E27FC236}">
                <a16:creationId xmlns:a16="http://schemas.microsoft.com/office/drawing/2014/main" id="{2D9E0A22-B946-4140-9F8A-4D1925753AE9}"/>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CCD40E6C-FCB5-4FC7-9468-990660216D1C}"/>
              </a:ext>
            </a:extLst>
          </p:cNvPr>
          <p:cNvSpPr>
            <a:spLocks noGrp="1"/>
          </p:cNvSpPr>
          <p:nvPr>
            <p:ph type="sldNum" sz="quarter" idx="12"/>
          </p:nvPr>
        </p:nvSpPr>
        <p:spPr/>
        <p:txBody>
          <a:bodyPr/>
          <a:lstStyle/>
          <a:p>
            <a:fld id="{52A76B22-7EF6-405E-B881-5972548139FA}" type="slidenum">
              <a:rPr lang="zh-TW" altLang="en-US" smtClean="0"/>
              <a:t>‹#›</a:t>
            </a:fld>
            <a:endParaRPr lang="zh-TW" altLang="en-US"/>
          </a:p>
        </p:txBody>
      </p:sp>
    </p:spTree>
    <p:extLst>
      <p:ext uri="{BB962C8B-B14F-4D97-AF65-F5344CB8AC3E}">
        <p14:creationId xmlns:p14="http://schemas.microsoft.com/office/powerpoint/2010/main" val="2181928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C270856-2316-4DAC-B15E-74C61B6C081B}"/>
              </a:ext>
            </a:extLst>
          </p:cNvPr>
          <p:cNvSpPr>
            <a:spLocks noGrp="1"/>
          </p:cNvSpPr>
          <p:nvPr>
            <p:ph type="title"/>
          </p:nvPr>
        </p:nvSpPr>
        <p:spPr>
          <a:xfrm>
            <a:off x="629841" y="457200"/>
            <a:ext cx="2949178" cy="1600200"/>
          </a:xfrm>
        </p:spPr>
        <p:txBody>
          <a:bodyPr anchor="b"/>
          <a:lstStyle>
            <a:lvl1pPr>
              <a:defRPr sz="24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F471C06C-C41D-4EA1-A97A-FE866783102F}"/>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TW" altLang="en-US"/>
          </a:p>
        </p:txBody>
      </p:sp>
      <p:sp>
        <p:nvSpPr>
          <p:cNvPr id="4" name="文字版面配置區 3">
            <a:extLst>
              <a:ext uri="{FF2B5EF4-FFF2-40B4-BE49-F238E27FC236}">
                <a16:creationId xmlns:a16="http://schemas.microsoft.com/office/drawing/2014/main" id="{28F18411-945C-4B29-B068-4EDEA2FD212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6084A0E5-7A80-409A-A593-CF02EB0F84FE}"/>
              </a:ext>
            </a:extLst>
          </p:cNvPr>
          <p:cNvSpPr>
            <a:spLocks noGrp="1"/>
          </p:cNvSpPr>
          <p:nvPr>
            <p:ph type="dt" sz="half" idx="10"/>
          </p:nvPr>
        </p:nvSpPr>
        <p:spPr/>
        <p:txBody>
          <a:bodyPr/>
          <a:lstStyle/>
          <a:p>
            <a:fld id="{3A0028DA-4CC9-4EA9-8848-B3F8DA8786CF}" type="datetimeFigureOut">
              <a:rPr lang="zh-TW" altLang="en-US" smtClean="0"/>
              <a:t>2023/4/24</a:t>
            </a:fld>
            <a:endParaRPr lang="zh-TW" altLang="en-US"/>
          </a:p>
        </p:txBody>
      </p:sp>
      <p:sp>
        <p:nvSpPr>
          <p:cNvPr id="6" name="頁尾版面配置區 5">
            <a:extLst>
              <a:ext uri="{FF2B5EF4-FFF2-40B4-BE49-F238E27FC236}">
                <a16:creationId xmlns:a16="http://schemas.microsoft.com/office/drawing/2014/main" id="{EC1F834D-A0D2-4A46-9D48-9A0749A52DFB}"/>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79A24760-3A80-41E9-968A-7959AF8C8439}"/>
              </a:ext>
            </a:extLst>
          </p:cNvPr>
          <p:cNvSpPr>
            <a:spLocks noGrp="1"/>
          </p:cNvSpPr>
          <p:nvPr>
            <p:ph type="sldNum" sz="quarter" idx="12"/>
          </p:nvPr>
        </p:nvSpPr>
        <p:spPr/>
        <p:txBody>
          <a:bodyPr/>
          <a:lstStyle/>
          <a:p>
            <a:fld id="{52A76B22-7EF6-405E-B881-5972548139FA}" type="slidenum">
              <a:rPr lang="zh-TW" altLang="en-US" smtClean="0"/>
              <a:t>‹#›</a:t>
            </a:fld>
            <a:endParaRPr lang="zh-TW" altLang="en-US"/>
          </a:p>
        </p:txBody>
      </p:sp>
    </p:spTree>
    <p:extLst>
      <p:ext uri="{BB962C8B-B14F-4D97-AF65-F5344CB8AC3E}">
        <p14:creationId xmlns:p14="http://schemas.microsoft.com/office/powerpoint/2010/main" val="3406193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A038943-F679-4DAA-9E90-9E3C8E6DC7FA}"/>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04DE4292-05CD-46FA-94CF-9C1A3BDB54CC}"/>
              </a:ext>
            </a:extLst>
          </p:cNvPr>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CC0884D5-BAE4-457F-8B9E-7A5FB97EAE00}"/>
              </a:ext>
            </a:extLst>
          </p:cNvPr>
          <p:cNvSpPr>
            <a:spLocks noGrp="1"/>
          </p:cNvSpPr>
          <p:nvPr>
            <p:ph type="dt" sz="half" idx="10"/>
          </p:nvPr>
        </p:nvSpPr>
        <p:spPr/>
        <p:txBody>
          <a:bodyPr/>
          <a:lstStyle/>
          <a:p>
            <a:fld id="{3A0028DA-4CC9-4EA9-8848-B3F8DA8786CF}" type="datetimeFigureOut">
              <a:rPr lang="zh-TW" altLang="en-US" smtClean="0"/>
              <a:t>2023/4/24</a:t>
            </a:fld>
            <a:endParaRPr lang="zh-TW" altLang="en-US"/>
          </a:p>
        </p:txBody>
      </p:sp>
      <p:sp>
        <p:nvSpPr>
          <p:cNvPr id="5" name="頁尾版面配置區 4">
            <a:extLst>
              <a:ext uri="{FF2B5EF4-FFF2-40B4-BE49-F238E27FC236}">
                <a16:creationId xmlns:a16="http://schemas.microsoft.com/office/drawing/2014/main" id="{8389AB9C-F6D1-42BA-AFFB-62CBD6EE7412}"/>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3EB61BB8-5086-4913-87F7-D21E3F286781}"/>
              </a:ext>
            </a:extLst>
          </p:cNvPr>
          <p:cNvSpPr>
            <a:spLocks noGrp="1"/>
          </p:cNvSpPr>
          <p:nvPr>
            <p:ph type="sldNum" sz="quarter" idx="12"/>
          </p:nvPr>
        </p:nvSpPr>
        <p:spPr/>
        <p:txBody>
          <a:bodyPr/>
          <a:lstStyle/>
          <a:p>
            <a:fld id="{52A76B22-7EF6-405E-B881-5972548139FA}" type="slidenum">
              <a:rPr lang="zh-TW" altLang="en-US" smtClean="0"/>
              <a:t>‹#›</a:t>
            </a:fld>
            <a:endParaRPr lang="zh-TW" altLang="en-US"/>
          </a:p>
        </p:txBody>
      </p:sp>
    </p:spTree>
    <p:extLst>
      <p:ext uri="{BB962C8B-B14F-4D97-AF65-F5344CB8AC3E}">
        <p14:creationId xmlns:p14="http://schemas.microsoft.com/office/powerpoint/2010/main" val="1629035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077C757F-A036-4C08-9D9A-CA3F3134FDFF}"/>
              </a:ext>
            </a:extLst>
          </p:cNvPr>
          <p:cNvSpPr>
            <a:spLocks noGrp="1"/>
          </p:cNvSpPr>
          <p:nvPr>
            <p:ph type="title" orient="vert"/>
          </p:nvPr>
        </p:nvSpPr>
        <p:spPr>
          <a:xfrm>
            <a:off x="6543675" y="365125"/>
            <a:ext cx="1971675"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33AD2AE5-EFA8-4964-B557-08453E0D9FDB}"/>
              </a:ext>
            </a:extLst>
          </p:cNvPr>
          <p:cNvSpPr>
            <a:spLocks noGrp="1"/>
          </p:cNvSpPr>
          <p:nvPr>
            <p:ph type="body" orient="vert" idx="1"/>
          </p:nvPr>
        </p:nvSpPr>
        <p:spPr>
          <a:xfrm>
            <a:off x="628650" y="365125"/>
            <a:ext cx="5800725"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B315EA11-3546-4E96-9962-75CF64830089}"/>
              </a:ext>
            </a:extLst>
          </p:cNvPr>
          <p:cNvSpPr>
            <a:spLocks noGrp="1"/>
          </p:cNvSpPr>
          <p:nvPr>
            <p:ph type="dt" sz="half" idx="10"/>
          </p:nvPr>
        </p:nvSpPr>
        <p:spPr/>
        <p:txBody>
          <a:bodyPr/>
          <a:lstStyle/>
          <a:p>
            <a:fld id="{3A0028DA-4CC9-4EA9-8848-B3F8DA8786CF}" type="datetimeFigureOut">
              <a:rPr lang="zh-TW" altLang="en-US" smtClean="0"/>
              <a:t>2023/4/24</a:t>
            </a:fld>
            <a:endParaRPr lang="zh-TW" altLang="en-US"/>
          </a:p>
        </p:txBody>
      </p:sp>
      <p:sp>
        <p:nvSpPr>
          <p:cNvPr id="5" name="頁尾版面配置區 4">
            <a:extLst>
              <a:ext uri="{FF2B5EF4-FFF2-40B4-BE49-F238E27FC236}">
                <a16:creationId xmlns:a16="http://schemas.microsoft.com/office/drawing/2014/main" id="{C2BC34CF-2ED7-4360-B38C-DFF3D9FB2FF9}"/>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CD0B586C-2AD5-4148-9D9C-ABD9C7C1432F}"/>
              </a:ext>
            </a:extLst>
          </p:cNvPr>
          <p:cNvSpPr>
            <a:spLocks noGrp="1"/>
          </p:cNvSpPr>
          <p:nvPr>
            <p:ph type="sldNum" sz="quarter" idx="12"/>
          </p:nvPr>
        </p:nvSpPr>
        <p:spPr/>
        <p:txBody>
          <a:bodyPr/>
          <a:lstStyle/>
          <a:p>
            <a:fld id="{52A76B22-7EF6-405E-B881-5972548139FA}" type="slidenum">
              <a:rPr lang="zh-TW" altLang="en-US" smtClean="0"/>
              <a:t>‹#›</a:t>
            </a:fld>
            <a:endParaRPr lang="zh-TW" altLang="en-US"/>
          </a:p>
        </p:txBody>
      </p:sp>
    </p:spTree>
    <p:extLst>
      <p:ext uri="{BB962C8B-B14F-4D97-AF65-F5344CB8AC3E}">
        <p14:creationId xmlns:p14="http://schemas.microsoft.com/office/powerpoint/2010/main" val="3841680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標題投影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81095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395371E1-C41B-401D-9A2C-8EF90821A3C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D1B97824-1FA2-434F-9793-0160567FA0E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D4DBFB91-5211-4592-9C5D-F544E7087FC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A0028DA-4CC9-4EA9-8848-B3F8DA8786CF}" type="datetimeFigureOut">
              <a:rPr lang="zh-TW" altLang="en-US" smtClean="0"/>
              <a:t>2023/4/24</a:t>
            </a:fld>
            <a:endParaRPr lang="zh-TW" altLang="en-US"/>
          </a:p>
        </p:txBody>
      </p:sp>
      <p:sp>
        <p:nvSpPr>
          <p:cNvPr id="5" name="頁尾版面配置區 4">
            <a:extLst>
              <a:ext uri="{FF2B5EF4-FFF2-40B4-BE49-F238E27FC236}">
                <a16:creationId xmlns:a16="http://schemas.microsoft.com/office/drawing/2014/main" id="{302B0547-EDD2-4EC3-9262-418C4C04BFD7}"/>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03C8FCAF-15E2-405A-BEF5-6F035707846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2A76B22-7EF6-405E-B881-5972548139FA}" type="slidenum">
              <a:rPr lang="zh-TW" altLang="en-US" smtClean="0"/>
              <a:t>‹#›</a:t>
            </a:fld>
            <a:endParaRPr lang="zh-TW" altLang="en-US"/>
          </a:p>
        </p:txBody>
      </p:sp>
    </p:spTree>
    <p:extLst>
      <p:ext uri="{BB962C8B-B14F-4D97-AF65-F5344CB8AC3E}">
        <p14:creationId xmlns:p14="http://schemas.microsoft.com/office/powerpoint/2010/main" val="99464455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TW"/>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文字方塊 38">
            <a:extLst>
              <a:ext uri="{FF2B5EF4-FFF2-40B4-BE49-F238E27FC236}">
                <a16:creationId xmlns:a16="http://schemas.microsoft.com/office/drawing/2014/main" id="{9B48D855-C30C-43AC-855B-BD048D286FAD}"/>
              </a:ext>
            </a:extLst>
          </p:cNvPr>
          <p:cNvSpPr txBox="1"/>
          <p:nvPr/>
        </p:nvSpPr>
        <p:spPr>
          <a:xfrm>
            <a:off x="1273629" y="2272426"/>
            <a:ext cx="6627223" cy="523220"/>
          </a:xfrm>
          <a:prstGeom prst="rect">
            <a:avLst/>
          </a:prstGeom>
          <a:noFill/>
        </p:spPr>
        <p:txBody>
          <a:bodyPr wrap="square">
            <a:spAutoFit/>
          </a:bodyPr>
          <a:lstStyle/>
          <a:p>
            <a:r>
              <a:rPr lang="zh-TW" altLang="zh-TW" sz="2800" b="1" dirty="0">
                <a:latin typeface="微軟正黑體" panose="020B0604030504040204" pitchFamily="34" charset="-120"/>
                <a:ea typeface="微軟正黑體" panose="020B0604030504040204" pitchFamily="34" charset="-120"/>
                <a:cs typeface="Times New Roman" panose="02020603050405020304" pitchFamily="18" charset="0"/>
              </a:rPr>
              <a:t>農田水利事業人員人事</a:t>
            </a:r>
            <a:r>
              <a:rPr lang="zh-TW" altLang="en-US" sz="2800" b="1" dirty="0">
                <a:latin typeface="微軟正黑體" panose="020B0604030504040204" pitchFamily="34" charset="-120"/>
                <a:ea typeface="微軟正黑體" panose="020B0604030504040204" pitchFamily="34" charset="-120"/>
                <a:cs typeface="Times New Roman" panose="02020603050405020304" pitchFamily="18" charset="0"/>
              </a:rPr>
              <a:t>作業</a:t>
            </a:r>
            <a:r>
              <a:rPr lang="zh-TW" altLang="zh-TW" sz="2800" b="1" dirty="0">
                <a:latin typeface="微軟正黑體" panose="020B0604030504040204" pitchFamily="34" charset="-120"/>
                <a:ea typeface="微軟正黑體" panose="020B0604030504040204" pitchFamily="34" charset="-120"/>
                <a:cs typeface="Times New Roman" panose="02020603050405020304" pitchFamily="18" charset="0"/>
              </a:rPr>
              <a:t>手冊修正說明</a:t>
            </a:r>
            <a:endParaRPr lang="zh-TW" altLang="en-US" sz="2800" b="1" dirty="0">
              <a:latin typeface="微軟正黑體" panose="020B0604030504040204" pitchFamily="34" charset="-120"/>
              <a:ea typeface="微軟正黑體" panose="020B0604030504040204" pitchFamily="34" charset="-120"/>
            </a:endParaRPr>
          </a:p>
        </p:txBody>
      </p:sp>
      <p:pic>
        <p:nvPicPr>
          <p:cNvPr id="40" name="圖片 39" descr="一張含有 文字 的圖片&#10;&#10;自動產生的描述">
            <a:extLst>
              <a:ext uri="{FF2B5EF4-FFF2-40B4-BE49-F238E27FC236}">
                <a16:creationId xmlns:a16="http://schemas.microsoft.com/office/drawing/2014/main" id="{C6A69E96-C37D-45E2-99E8-BF386A78DA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862" y="159709"/>
            <a:ext cx="3213791" cy="536136"/>
          </a:xfrm>
          <a:prstGeom prst="rect">
            <a:avLst/>
          </a:prstGeom>
        </p:spPr>
      </p:pic>
      <p:sp>
        <p:nvSpPr>
          <p:cNvPr id="41" name="文字方塊 40">
            <a:extLst>
              <a:ext uri="{FF2B5EF4-FFF2-40B4-BE49-F238E27FC236}">
                <a16:creationId xmlns:a16="http://schemas.microsoft.com/office/drawing/2014/main" id="{0C72FE1E-8E25-4C3A-84B9-C56BBBA386BF}"/>
              </a:ext>
            </a:extLst>
          </p:cNvPr>
          <p:cNvSpPr txBox="1"/>
          <p:nvPr/>
        </p:nvSpPr>
        <p:spPr>
          <a:xfrm>
            <a:off x="3254645" y="5283200"/>
            <a:ext cx="3337744" cy="400110"/>
          </a:xfrm>
          <a:prstGeom prst="rect">
            <a:avLst/>
          </a:prstGeom>
          <a:noFill/>
        </p:spPr>
        <p:txBody>
          <a:bodyPr wrap="square" rtlCol="0">
            <a:spAutoFit/>
          </a:bodyPr>
          <a:lstStyle/>
          <a:p>
            <a:pPr algn="just"/>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日期 ：</a:t>
            </a:r>
            <a:r>
              <a:rPr lang="en-US" altLang="zh-TW" sz="2000" b="1"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b="1" dirty="0">
                <a:latin typeface="Times New Roman" panose="02020603050405020304" pitchFamily="18" charset="0"/>
                <a:ea typeface="微軟正黑體" panose="020B0604030504040204" pitchFamily="34" charset="-120"/>
                <a:cs typeface="Times New Roman" panose="02020603050405020304" pitchFamily="18" charset="0"/>
              </a:rPr>
              <a:t>05</a:t>
            </a: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b="1" dirty="0">
                <a:latin typeface="Times New Roman" panose="02020603050405020304" pitchFamily="18" charset="0"/>
                <a:ea typeface="微軟正黑體" panose="020B0604030504040204" pitchFamily="34" charset="-120"/>
                <a:cs typeface="Times New Roman" panose="02020603050405020304" pitchFamily="18" charset="0"/>
              </a:rPr>
              <a:t>11</a:t>
            </a: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日</a:t>
            </a:r>
          </a:p>
        </p:txBody>
      </p:sp>
      <p:sp>
        <p:nvSpPr>
          <p:cNvPr id="7" name="減號 6">
            <a:extLst>
              <a:ext uri="{FF2B5EF4-FFF2-40B4-BE49-F238E27FC236}">
                <a16:creationId xmlns:a16="http://schemas.microsoft.com/office/drawing/2014/main" id="{8967F9C5-22F5-3B30-5102-740C98194295}"/>
              </a:ext>
            </a:extLst>
          </p:cNvPr>
          <p:cNvSpPr/>
          <p:nvPr/>
        </p:nvSpPr>
        <p:spPr>
          <a:xfrm>
            <a:off x="-235131" y="2412115"/>
            <a:ext cx="1724296" cy="243842"/>
          </a:xfrm>
          <a:prstGeom prst="mathMinu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9" name="減號 8">
            <a:extLst>
              <a:ext uri="{FF2B5EF4-FFF2-40B4-BE49-F238E27FC236}">
                <a16:creationId xmlns:a16="http://schemas.microsoft.com/office/drawing/2014/main" id="{E8A919E4-B22D-F751-4BE2-605710A310EE}"/>
              </a:ext>
            </a:extLst>
          </p:cNvPr>
          <p:cNvSpPr/>
          <p:nvPr/>
        </p:nvSpPr>
        <p:spPr>
          <a:xfrm>
            <a:off x="7633062" y="2412115"/>
            <a:ext cx="1724296" cy="243842"/>
          </a:xfrm>
          <a:prstGeom prst="mathMinu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544509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圖片 19" descr="一張含有 文字, 夜空 的圖片&#10;&#10;自動產生的描述">
            <a:extLst>
              <a:ext uri="{FF2B5EF4-FFF2-40B4-BE49-F238E27FC236}">
                <a16:creationId xmlns:a16="http://schemas.microsoft.com/office/drawing/2014/main" id="{C8175EA9-57F6-4719-9937-765B8CF4EFD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218897" y="6228376"/>
            <a:ext cx="2686050" cy="373975"/>
          </a:xfrm>
          <a:prstGeom prst="rect">
            <a:avLst/>
          </a:prstGeom>
        </p:spPr>
      </p:pic>
      <p:grpSp>
        <p:nvGrpSpPr>
          <p:cNvPr id="7" name="群組 6"/>
          <p:cNvGrpSpPr/>
          <p:nvPr/>
        </p:nvGrpSpPr>
        <p:grpSpPr>
          <a:xfrm>
            <a:off x="544513" y="1681561"/>
            <a:ext cx="7909333" cy="587632"/>
            <a:chOff x="551008" y="2272932"/>
            <a:chExt cx="7909333" cy="587632"/>
          </a:xfrm>
        </p:grpSpPr>
        <p:sp>
          <p:nvSpPr>
            <p:cNvPr id="10" name="文字方塊 9">
              <a:extLst>
                <a:ext uri="{FF2B5EF4-FFF2-40B4-BE49-F238E27FC236}">
                  <a16:creationId xmlns:a16="http://schemas.microsoft.com/office/drawing/2014/main" id="{11B9447E-441D-4F8B-B9FF-85BA2A2B6989}"/>
                </a:ext>
              </a:extLst>
            </p:cNvPr>
            <p:cNvSpPr txBox="1"/>
            <p:nvPr/>
          </p:nvSpPr>
          <p:spPr>
            <a:xfrm>
              <a:off x="1256347" y="2335916"/>
              <a:ext cx="7203994" cy="488201"/>
            </a:xfrm>
            <a:prstGeom prst="rect">
              <a:avLst/>
            </a:prstGeom>
            <a:noFill/>
          </p:spPr>
          <p:txBody>
            <a:bodyPr wrap="square" lIns="108000" tIns="72000" rtlCol="0">
              <a:spAutoFit/>
            </a:bodyPr>
            <a:lstStyle/>
            <a:p>
              <a:pPr algn="dist"/>
              <a:r>
                <a:rPr lang="zh-TW" altLang="en-US" sz="2400" dirty="0">
                  <a:latin typeface="Microsoft YaHei" panose="020B0503020204020204" pitchFamily="34" charset="-122"/>
                  <a:ea typeface="Microsoft YaHei" panose="020B0503020204020204" pitchFamily="34" charset="-122"/>
                </a:rPr>
                <a:t>手冊修正總說明</a:t>
              </a:r>
              <a:r>
                <a:rPr lang="en-US" altLang="zh-TW" sz="2400" dirty="0">
                  <a:latin typeface="Microsoft YaHei" panose="020B0503020204020204" pitchFamily="34" charset="-122"/>
                  <a:ea typeface="Microsoft YaHei" panose="020B0503020204020204" pitchFamily="34" charset="-122"/>
                </a:rPr>
                <a:t>…………………….……………….…….0</a:t>
              </a:r>
              <a:r>
                <a:rPr lang="en-US" altLang="zh-TW" sz="100" dirty="0">
                  <a:latin typeface="Microsoft YaHei" panose="020B0503020204020204" pitchFamily="34" charset="-122"/>
                  <a:ea typeface="Microsoft YaHei" panose="020B0503020204020204" pitchFamily="34" charset="-122"/>
                </a:rPr>
                <a:t> </a:t>
              </a:r>
              <a:r>
                <a:rPr lang="en-US" altLang="zh-TW" sz="2400" dirty="0">
                  <a:latin typeface="Microsoft YaHei" panose="020B0503020204020204" pitchFamily="34" charset="-122"/>
                  <a:ea typeface="Microsoft YaHei" panose="020B0503020204020204" pitchFamily="34" charset="-122"/>
                </a:rPr>
                <a:t>4</a:t>
              </a:r>
              <a:endParaRPr lang="zh-TW" altLang="en-US" sz="2400" dirty="0">
                <a:latin typeface="Microsoft YaHei" panose="020B0503020204020204" pitchFamily="34" charset="-122"/>
                <a:ea typeface="Microsoft YaHei" panose="020B0503020204020204" pitchFamily="34" charset="-122"/>
              </a:endParaRPr>
            </a:p>
          </p:txBody>
        </p:sp>
        <p:grpSp>
          <p:nvGrpSpPr>
            <p:cNvPr id="6" name="群組 5"/>
            <p:cNvGrpSpPr/>
            <p:nvPr/>
          </p:nvGrpSpPr>
          <p:grpSpPr>
            <a:xfrm>
              <a:off x="551008" y="2272932"/>
              <a:ext cx="678180" cy="587632"/>
              <a:chOff x="551008" y="2272932"/>
              <a:chExt cx="678180" cy="587632"/>
            </a:xfrm>
          </p:grpSpPr>
          <p:sp>
            <p:nvSpPr>
              <p:cNvPr id="12" name="文字方塊 11">
                <a:extLst>
                  <a:ext uri="{FF2B5EF4-FFF2-40B4-BE49-F238E27FC236}">
                    <a16:creationId xmlns:a16="http://schemas.microsoft.com/office/drawing/2014/main" id="{A974EF6D-8A23-498D-8083-BB70D4472B93}"/>
                  </a:ext>
                </a:extLst>
              </p:cNvPr>
              <p:cNvSpPr txBox="1"/>
              <p:nvPr/>
            </p:nvSpPr>
            <p:spPr>
              <a:xfrm>
                <a:off x="568769" y="2274361"/>
                <a:ext cx="642658" cy="584775"/>
              </a:xfrm>
              <a:prstGeom prst="rect">
                <a:avLst/>
              </a:prstGeom>
              <a:noFill/>
            </p:spPr>
            <p:txBody>
              <a:bodyPr wrap="square" rtlCol="0">
                <a:spAutoFit/>
              </a:bodyPr>
              <a:lstStyle/>
              <a:p>
                <a:pPr algn="dist"/>
                <a:r>
                  <a:rPr lang="en-US" altLang="zh-TW" sz="3200" b="1" dirty="0">
                    <a:latin typeface="Times New Roman" panose="02020603050405020304" pitchFamily="18" charset="0"/>
                    <a:ea typeface="微軟正黑體" panose="020B0604030504040204" pitchFamily="34" charset="-120"/>
                    <a:cs typeface="Times New Roman" panose="02020603050405020304" pitchFamily="18" charset="0"/>
                  </a:rPr>
                  <a:t>2</a:t>
                </a:r>
              </a:p>
            </p:txBody>
          </p:sp>
          <p:sp>
            <p:nvSpPr>
              <p:cNvPr id="26" name="Google Shape;4533;p68"/>
              <p:cNvSpPr>
                <a:spLocks noChangeAspect="1"/>
              </p:cNvSpPr>
              <p:nvPr/>
            </p:nvSpPr>
            <p:spPr>
              <a:xfrm>
                <a:off x="551008" y="2272932"/>
                <a:ext cx="678180" cy="587632"/>
              </a:xfrm>
              <a:custGeom>
                <a:avLst/>
                <a:gdLst/>
                <a:ahLst/>
                <a:cxnLst/>
                <a:rect l="l" t="t" r="r" b="b"/>
                <a:pathLst>
                  <a:path w="69272" h="60023" extrusionOk="0">
                    <a:moveTo>
                      <a:pt x="17333" y="0"/>
                    </a:moveTo>
                    <a:lnTo>
                      <a:pt x="0" y="30011"/>
                    </a:lnTo>
                    <a:lnTo>
                      <a:pt x="17333" y="60023"/>
                    </a:lnTo>
                    <a:lnTo>
                      <a:pt x="51939" y="60023"/>
                    </a:lnTo>
                    <a:lnTo>
                      <a:pt x="69271" y="30011"/>
                    </a:lnTo>
                    <a:lnTo>
                      <a:pt x="51939" y="0"/>
                    </a:lnTo>
                    <a:close/>
                  </a:path>
                </a:pathLst>
              </a:custGeom>
              <a:noFill/>
              <a:ln w="25400" cap="flat" cmpd="sng">
                <a:solidFill>
                  <a:schemeClr val="accent5">
                    <a:lumMod val="50000"/>
                  </a:schemeClr>
                </a:solidFill>
                <a:prstDash val="solid"/>
                <a:miter lim="58162"/>
                <a:headEnd type="none" w="sm" len="sm"/>
                <a:tailEnd type="none" w="sm" len="sm"/>
              </a:ln>
            </p:spPr>
            <p:txBody>
              <a:bodyPr spcFirstLastPara="1" wrap="square" lIns="91425" tIns="91425" rIns="91425" bIns="91425" anchor="ctr" anchorCtr="0">
                <a:noAutofit/>
              </a:bodyPr>
              <a:lstStyle/>
              <a:p>
                <a:pPr marL="0" lvl="0" indent="0" algn="dist" rtl="0">
                  <a:spcBef>
                    <a:spcPts val="0"/>
                  </a:spcBef>
                  <a:spcAft>
                    <a:spcPts val="0"/>
                  </a:spcAft>
                  <a:buNone/>
                </a:pPr>
                <a:endParaRPr/>
              </a:p>
            </p:txBody>
          </p:sp>
        </p:grpSp>
      </p:grpSp>
      <p:grpSp>
        <p:nvGrpSpPr>
          <p:cNvPr id="16" name="群組 15">
            <a:extLst>
              <a:ext uri="{FF2B5EF4-FFF2-40B4-BE49-F238E27FC236}">
                <a16:creationId xmlns:a16="http://schemas.microsoft.com/office/drawing/2014/main" id="{41F981FC-4DD2-CB3C-56BE-24D00A923D67}"/>
              </a:ext>
            </a:extLst>
          </p:cNvPr>
          <p:cNvGrpSpPr/>
          <p:nvPr/>
        </p:nvGrpSpPr>
        <p:grpSpPr>
          <a:xfrm>
            <a:off x="549212" y="2453064"/>
            <a:ext cx="7899935" cy="587632"/>
            <a:chOff x="533247" y="3944464"/>
            <a:chExt cx="7899935" cy="587632"/>
          </a:xfrm>
        </p:grpSpPr>
        <p:sp>
          <p:nvSpPr>
            <p:cNvPr id="17" name="文字方塊 16">
              <a:extLst>
                <a:ext uri="{FF2B5EF4-FFF2-40B4-BE49-F238E27FC236}">
                  <a16:creationId xmlns:a16="http://schemas.microsoft.com/office/drawing/2014/main" id="{B357273F-2AAA-B835-FAF6-38E55564301F}"/>
                </a:ext>
              </a:extLst>
            </p:cNvPr>
            <p:cNvSpPr txBox="1"/>
            <p:nvPr/>
          </p:nvSpPr>
          <p:spPr>
            <a:xfrm>
              <a:off x="1229188" y="4007448"/>
              <a:ext cx="7203994" cy="461665"/>
            </a:xfrm>
            <a:prstGeom prst="rect">
              <a:avLst/>
            </a:prstGeom>
            <a:noFill/>
          </p:spPr>
          <p:txBody>
            <a:bodyPr wrap="square" lIns="108000" rtlCol="0">
              <a:spAutoFit/>
            </a:bodyPr>
            <a:lstStyle/>
            <a:p>
              <a:pPr algn="dist"/>
              <a:r>
                <a:rPr lang="zh-TW" altLang="en-US" sz="2400" kern="0" dirty="0">
                  <a:latin typeface="Microsoft YaHei" panose="020B0503020204020204" pitchFamily="34" charset="-122"/>
                  <a:ea typeface="Microsoft YaHei" panose="020B0503020204020204" pitchFamily="34" charset="-122"/>
                </a:rPr>
                <a:t>農田水利事業人員升遷作業流程</a:t>
              </a:r>
              <a:r>
                <a:rPr lang="en-US" altLang="zh-TW" sz="2400" dirty="0">
                  <a:latin typeface="Microsoft YaHei" panose="020B0503020204020204" pitchFamily="34" charset="-122"/>
                  <a:ea typeface="Microsoft YaHei" panose="020B0503020204020204" pitchFamily="34" charset="-122"/>
                </a:rPr>
                <a:t>…………...……..08</a:t>
              </a:r>
              <a:endParaRPr lang="zh-TW" altLang="en-US" sz="2400" dirty="0">
                <a:latin typeface="Microsoft YaHei" panose="020B0503020204020204" pitchFamily="34" charset="-122"/>
                <a:ea typeface="Microsoft YaHei" panose="020B0503020204020204" pitchFamily="34" charset="-122"/>
              </a:endParaRPr>
            </a:p>
          </p:txBody>
        </p:sp>
        <p:grpSp>
          <p:nvGrpSpPr>
            <p:cNvPr id="19" name="群組 18">
              <a:extLst>
                <a:ext uri="{FF2B5EF4-FFF2-40B4-BE49-F238E27FC236}">
                  <a16:creationId xmlns:a16="http://schemas.microsoft.com/office/drawing/2014/main" id="{17258F30-10D7-6556-500B-51A1AC7542DB}"/>
                </a:ext>
              </a:extLst>
            </p:cNvPr>
            <p:cNvGrpSpPr/>
            <p:nvPr/>
          </p:nvGrpSpPr>
          <p:grpSpPr>
            <a:xfrm>
              <a:off x="533247" y="3944464"/>
              <a:ext cx="678180" cy="587632"/>
              <a:chOff x="551008" y="2272932"/>
              <a:chExt cx="678180" cy="587632"/>
            </a:xfrm>
          </p:grpSpPr>
          <p:sp>
            <p:nvSpPr>
              <p:cNvPr id="21" name="文字方塊 20">
                <a:extLst>
                  <a:ext uri="{FF2B5EF4-FFF2-40B4-BE49-F238E27FC236}">
                    <a16:creationId xmlns:a16="http://schemas.microsoft.com/office/drawing/2014/main" id="{D3D37DDE-D77A-9888-1918-F6A102040FAD}"/>
                  </a:ext>
                </a:extLst>
              </p:cNvPr>
              <p:cNvSpPr txBox="1"/>
              <p:nvPr/>
            </p:nvSpPr>
            <p:spPr>
              <a:xfrm>
                <a:off x="568769" y="2274361"/>
                <a:ext cx="642658" cy="584775"/>
              </a:xfrm>
              <a:prstGeom prst="rect">
                <a:avLst/>
              </a:prstGeom>
              <a:noFill/>
            </p:spPr>
            <p:txBody>
              <a:bodyPr wrap="square" rtlCol="0">
                <a:spAutoFit/>
              </a:bodyPr>
              <a:lstStyle/>
              <a:p>
                <a:pPr algn="dist"/>
                <a:r>
                  <a:rPr lang="en-US" altLang="zh-TW" sz="3200" b="1" dirty="0">
                    <a:latin typeface="Times New Roman" panose="02020603050405020304" pitchFamily="18" charset="0"/>
                    <a:ea typeface="微軟正黑體" panose="020B0604030504040204" pitchFamily="34" charset="-120"/>
                    <a:cs typeface="Times New Roman" panose="02020603050405020304" pitchFamily="18" charset="0"/>
                  </a:rPr>
                  <a:t>3</a:t>
                </a:r>
              </a:p>
            </p:txBody>
          </p:sp>
          <p:sp>
            <p:nvSpPr>
              <p:cNvPr id="22" name="Google Shape;4533;p68">
                <a:extLst>
                  <a:ext uri="{FF2B5EF4-FFF2-40B4-BE49-F238E27FC236}">
                    <a16:creationId xmlns:a16="http://schemas.microsoft.com/office/drawing/2014/main" id="{FCD9FD7E-BF47-3D86-28E5-9DF54D477224}"/>
                  </a:ext>
                </a:extLst>
              </p:cNvPr>
              <p:cNvSpPr>
                <a:spLocks noChangeAspect="1"/>
              </p:cNvSpPr>
              <p:nvPr/>
            </p:nvSpPr>
            <p:spPr>
              <a:xfrm>
                <a:off x="551008" y="2272932"/>
                <a:ext cx="678180" cy="587632"/>
              </a:xfrm>
              <a:custGeom>
                <a:avLst/>
                <a:gdLst/>
                <a:ahLst/>
                <a:cxnLst/>
                <a:rect l="l" t="t" r="r" b="b"/>
                <a:pathLst>
                  <a:path w="69272" h="60023" extrusionOk="0">
                    <a:moveTo>
                      <a:pt x="17333" y="0"/>
                    </a:moveTo>
                    <a:lnTo>
                      <a:pt x="0" y="30011"/>
                    </a:lnTo>
                    <a:lnTo>
                      <a:pt x="17333" y="60023"/>
                    </a:lnTo>
                    <a:lnTo>
                      <a:pt x="51939" y="60023"/>
                    </a:lnTo>
                    <a:lnTo>
                      <a:pt x="69271" y="30011"/>
                    </a:lnTo>
                    <a:lnTo>
                      <a:pt x="51939" y="0"/>
                    </a:lnTo>
                    <a:close/>
                  </a:path>
                </a:pathLst>
              </a:custGeom>
              <a:noFill/>
              <a:ln w="25400" cap="flat" cmpd="sng">
                <a:solidFill>
                  <a:schemeClr val="accent5">
                    <a:lumMod val="50000"/>
                  </a:schemeClr>
                </a:solidFill>
                <a:prstDash val="solid"/>
                <a:miter lim="58162"/>
                <a:headEnd type="none" w="sm" len="sm"/>
                <a:tailEnd type="none" w="sm" len="sm"/>
              </a:ln>
            </p:spPr>
            <p:txBody>
              <a:bodyPr spcFirstLastPara="1" wrap="square" lIns="91425" tIns="91425" rIns="91425" bIns="91425" anchor="ctr" anchorCtr="0">
                <a:noAutofit/>
              </a:bodyPr>
              <a:lstStyle/>
              <a:p>
                <a:pPr marL="0" lvl="0" indent="0" algn="dist" rtl="0">
                  <a:spcBef>
                    <a:spcPts val="0"/>
                  </a:spcBef>
                  <a:spcAft>
                    <a:spcPts val="0"/>
                  </a:spcAft>
                  <a:buNone/>
                </a:pPr>
                <a:endParaRPr/>
              </a:p>
            </p:txBody>
          </p:sp>
        </p:grpSp>
      </p:grpSp>
      <p:grpSp>
        <p:nvGrpSpPr>
          <p:cNvPr id="29" name="群組 28">
            <a:extLst>
              <a:ext uri="{FF2B5EF4-FFF2-40B4-BE49-F238E27FC236}">
                <a16:creationId xmlns:a16="http://schemas.microsoft.com/office/drawing/2014/main" id="{56989CD4-86A4-D15E-DAD3-3323071C88CF}"/>
              </a:ext>
            </a:extLst>
          </p:cNvPr>
          <p:cNvGrpSpPr/>
          <p:nvPr/>
        </p:nvGrpSpPr>
        <p:grpSpPr>
          <a:xfrm>
            <a:off x="549212" y="3224567"/>
            <a:ext cx="7899935" cy="587632"/>
            <a:chOff x="533247" y="3944464"/>
            <a:chExt cx="7899935" cy="587632"/>
          </a:xfrm>
        </p:grpSpPr>
        <p:sp>
          <p:nvSpPr>
            <p:cNvPr id="30" name="文字方塊 29">
              <a:extLst>
                <a:ext uri="{FF2B5EF4-FFF2-40B4-BE49-F238E27FC236}">
                  <a16:creationId xmlns:a16="http://schemas.microsoft.com/office/drawing/2014/main" id="{B74BC474-446A-8C74-4A82-64BA153DE86D}"/>
                </a:ext>
              </a:extLst>
            </p:cNvPr>
            <p:cNvSpPr txBox="1"/>
            <p:nvPr/>
          </p:nvSpPr>
          <p:spPr>
            <a:xfrm>
              <a:off x="1229188" y="4007448"/>
              <a:ext cx="7203994" cy="461665"/>
            </a:xfrm>
            <a:prstGeom prst="rect">
              <a:avLst/>
            </a:prstGeom>
            <a:noFill/>
          </p:spPr>
          <p:txBody>
            <a:bodyPr wrap="square" lIns="108000" rtlCol="0">
              <a:spAutoFit/>
            </a:bodyPr>
            <a:lstStyle/>
            <a:p>
              <a:pPr algn="dist"/>
              <a:r>
                <a:rPr lang="zh-TW" altLang="en-US" sz="2400" kern="0" dirty="0">
                  <a:latin typeface="Microsoft YaHei" panose="020B0503020204020204" pitchFamily="34" charset="-122"/>
                  <a:ea typeface="Microsoft YaHei" panose="020B0503020204020204" pitchFamily="34" charset="-122"/>
                </a:rPr>
                <a:t>退休金案件處理注意事項</a:t>
              </a:r>
              <a:r>
                <a:rPr lang="en-US" altLang="zh-TW" sz="2400" dirty="0">
                  <a:latin typeface="Microsoft YaHei" panose="020B0503020204020204" pitchFamily="34" charset="-122"/>
                  <a:ea typeface="Microsoft YaHei" panose="020B0503020204020204" pitchFamily="34" charset="-122"/>
                </a:rPr>
                <a:t>…..………………………..29</a:t>
              </a:r>
              <a:endParaRPr lang="zh-TW" altLang="en-US" sz="2400" dirty="0">
                <a:latin typeface="Microsoft YaHei" panose="020B0503020204020204" pitchFamily="34" charset="-122"/>
                <a:ea typeface="Microsoft YaHei" panose="020B0503020204020204" pitchFamily="34" charset="-122"/>
              </a:endParaRPr>
            </a:p>
          </p:txBody>
        </p:sp>
        <p:grpSp>
          <p:nvGrpSpPr>
            <p:cNvPr id="31" name="群組 30">
              <a:extLst>
                <a:ext uri="{FF2B5EF4-FFF2-40B4-BE49-F238E27FC236}">
                  <a16:creationId xmlns:a16="http://schemas.microsoft.com/office/drawing/2014/main" id="{5CECFA00-8956-9571-3AF0-D96F19577AAB}"/>
                </a:ext>
              </a:extLst>
            </p:cNvPr>
            <p:cNvGrpSpPr/>
            <p:nvPr/>
          </p:nvGrpSpPr>
          <p:grpSpPr>
            <a:xfrm>
              <a:off x="533247" y="3944464"/>
              <a:ext cx="678180" cy="587632"/>
              <a:chOff x="551008" y="2272932"/>
              <a:chExt cx="678180" cy="587632"/>
            </a:xfrm>
          </p:grpSpPr>
          <p:sp>
            <p:nvSpPr>
              <p:cNvPr id="32" name="文字方塊 31">
                <a:extLst>
                  <a:ext uri="{FF2B5EF4-FFF2-40B4-BE49-F238E27FC236}">
                    <a16:creationId xmlns:a16="http://schemas.microsoft.com/office/drawing/2014/main" id="{097BD07C-2672-35A4-48E8-1E781B3F03E1}"/>
                  </a:ext>
                </a:extLst>
              </p:cNvPr>
              <p:cNvSpPr txBox="1"/>
              <p:nvPr/>
            </p:nvSpPr>
            <p:spPr>
              <a:xfrm>
                <a:off x="568769" y="2274361"/>
                <a:ext cx="642658" cy="584775"/>
              </a:xfrm>
              <a:prstGeom prst="rect">
                <a:avLst/>
              </a:prstGeom>
              <a:noFill/>
            </p:spPr>
            <p:txBody>
              <a:bodyPr wrap="square" rtlCol="0">
                <a:spAutoFit/>
              </a:bodyPr>
              <a:lstStyle/>
              <a:p>
                <a:pPr algn="dist"/>
                <a:r>
                  <a:rPr lang="en-US" altLang="zh-TW" sz="3200" b="1" dirty="0">
                    <a:latin typeface="Times New Roman" panose="02020603050405020304" pitchFamily="18" charset="0"/>
                    <a:ea typeface="微軟正黑體" panose="020B0604030504040204" pitchFamily="34" charset="-120"/>
                    <a:cs typeface="Times New Roman" panose="02020603050405020304" pitchFamily="18" charset="0"/>
                  </a:rPr>
                  <a:t>4</a:t>
                </a:r>
              </a:p>
            </p:txBody>
          </p:sp>
          <p:sp>
            <p:nvSpPr>
              <p:cNvPr id="33" name="Google Shape;4533;p68">
                <a:extLst>
                  <a:ext uri="{FF2B5EF4-FFF2-40B4-BE49-F238E27FC236}">
                    <a16:creationId xmlns:a16="http://schemas.microsoft.com/office/drawing/2014/main" id="{12AED2E3-6929-6497-832E-4AFBB1B670D7}"/>
                  </a:ext>
                </a:extLst>
              </p:cNvPr>
              <p:cNvSpPr>
                <a:spLocks noChangeAspect="1"/>
              </p:cNvSpPr>
              <p:nvPr/>
            </p:nvSpPr>
            <p:spPr>
              <a:xfrm>
                <a:off x="551008" y="2272932"/>
                <a:ext cx="678180" cy="587632"/>
              </a:xfrm>
              <a:custGeom>
                <a:avLst/>
                <a:gdLst/>
                <a:ahLst/>
                <a:cxnLst/>
                <a:rect l="l" t="t" r="r" b="b"/>
                <a:pathLst>
                  <a:path w="69272" h="60023" extrusionOk="0">
                    <a:moveTo>
                      <a:pt x="17333" y="0"/>
                    </a:moveTo>
                    <a:lnTo>
                      <a:pt x="0" y="30011"/>
                    </a:lnTo>
                    <a:lnTo>
                      <a:pt x="17333" y="60023"/>
                    </a:lnTo>
                    <a:lnTo>
                      <a:pt x="51939" y="60023"/>
                    </a:lnTo>
                    <a:lnTo>
                      <a:pt x="69271" y="30011"/>
                    </a:lnTo>
                    <a:lnTo>
                      <a:pt x="51939" y="0"/>
                    </a:lnTo>
                    <a:close/>
                  </a:path>
                </a:pathLst>
              </a:custGeom>
              <a:noFill/>
              <a:ln w="25400" cap="flat" cmpd="sng">
                <a:solidFill>
                  <a:schemeClr val="accent5">
                    <a:lumMod val="50000"/>
                  </a:schemeClr>
                </a:solidFill>
                <a:prstDash val="solid"/>
                <a:miter lim="58162"/>
                <a:headEnd type="none" w="sm" len="sm"/>
                <a:tailEnd type="none" w="sm" len="sm"/>
              </a:ln>
            </p:spPr>
            <p:txBody>
              <a:bodyPr spcFirstLastPara="1" wrap="square" lIns="91425" tIns="91425" rIns="91425" bIns="91425" anchor="ctr" anchorCtr="0">
                <a:noAutofit/>
              </a:bodyPr>
              <a:lstStyle/>
              <a:p>
                <a:pPr marL="0" lvl="0" indent="0" algn="dist" rtl="0">
                  <a:spcBef>
                    <a:spcPts val="0"/>
                  </a:spcBef>
                  <a:spcAft>
                    <a:spcPts val="0"/>
                  </a:spcAft>
                  <a:buNone/>
                </a:pPr>
                <a:endParaRPr/>
              </a:p>
            </p:txBody>
          </p:sp>
        </p:grpSp>
      </p:grpSp>
      <p:sp>
        <p:nvSpPr>
          <p:cNvPr id="8" name="Rectangle 3">
            <a:extLst>
              <a:ext uri="{FF2B5EF4-FFF2-40B4-BE49-F238E27FC236}">
                <a16:creationId xmlns:a16="http://schemas.microsoft.com/office/drawing/2014/main" id="{ED50FAE6-73D7-9612-CDBE-92399DBD5BF7}"/>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目錄</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grpSp>
        <p:nvGrpSpPr>
          <p:cNvPr id="23" name="群組 22">
            <a:extLst>
              <a:ext uri="{FF2B5EF4-FFF2-40B4-BE49-F238E27FC236}">
                <a16:creationId xmlns:a16="http://schemas.microsoft.com/office/drawing/2014/main" id="{FB874E20-3B76-4FF3-8441-3BE3DA4E1903}"/>
              </a:ext>
            </a:extLst>
          </p:cNvPr>
          <p:cNvGrpSpPr/>
          <p:nvPr/>
        </p:nvGrpSpPr>
        <p:grpSpPr>
          <a:xfrm>
            <a:off x="549134" y="956500"/>
            <a:ext cx="7909333" cy="587632"/>
            <a:chOff x="551008" y="2272932"/>
            <a:chExt cx="7909333" cy="587632"/>
          </a:xfrm>
        </p:grpSpPr>
        <p:sp>
          <p:nvSpPr>
            <p:cNvPr id="24" name="文字方塊 23">
              <a:extLst>
                <a:ext uri="{FF2B5EF4-FFF2-40B4-BE49-F238E27FC236}">
                  <a16:creationId xmlns:a16="http://schemas.microsoft.com/office/drawing/2014/main" id="{E163DA45-FE5B-486F-9C8C-69C27FC16D7F}"/>
                </a:ext>
              </a:extLst>
            </p:cNvPr>
            <p:cNvSpPr txBox="1"/>
            <p:nvPr/>
          </p:nvSpPr>
          <p:spPr>
            <a:xfrm>
              <a:off x="1256347" y="2335916"/>
              <a:ext cx="7203994" cy="488201"/>
            </a:xfrm>
            <a:prstGeom prst="rect">
              <a:avLst/>
            </a:prstGeom>
            <a:noFill/>
          </p:spPr>
          <p:txBody>
            <a:bodyPr wrap="square" lIns="108000" tIns="72000" rtlCol="0">
              <a:spAutoFit/>
            </a:bodyPr>
            <a:lstStyle/>
            <a:p>
              <a:pPr algn="dist"/>
              <a:r>
                <a:rPr lang="zh-TW" altLang="en-US" sz="2400" dirty="0">
                  <a:latin typeface="Microsoft YaHei" panose="020B0503020204020204" pitchFamily="34" charset="-122"/>
                  <a:ea typeface="Microsoft YaHei" panose="020B0503020204020204" pitchFamily="34" charset="-122"/>
                </a:rPr>
                <a:t>修正緣起</a:t>
              </a:r>
              <a:r>
                <a:rPr lang="en-US" altLang="zh-TW" sz="2400" dirty="0">
                  <a:latin typeface="Microsoft YaHei" panose="020B0503020204020204" pitchFamily="34" charset="-122"/>
                  <a:ea typeface="Microsoft YaHei" panose="020B0503020204020204" pitchFamily="34" charset="-122"/>
                </a:rPr>
                <a:t>……………………………….……………….…….0</a:t>
              </a:r>
              <a:r>
                <a:rPr lang="en-US" altLang="zh-TW" sz="100" dirty="0">
                  <a:latin typeface="Microsoft YaHei" panose="020B0503020204020204" pitchFamily="34" charset="-122"/>
                  <a:ea typeface="Microsoft YaHei" panose="020B0503020204020204" pitchFamily="34" charset="-122"/>
                </a:rPr>
                <a:t> </a:t>
              </a:r>
              <a:r>
                <a:rPr lang="en-US" altLang="zh-TW" sz="2400" dirty="0">
                  <a:latin typeface="Microsoft YaHei" panose="020B0503020204020204" pitchFamily="34" charset="-122"/>
                  <a:ea typeface="Microsoft YaHei" panose="020B0503020204020204" pitchFamily="34" charset="-122"/>
                </a:rPr>
                <a:t>3</a:t>
              </a:r>
              <a:endParaRPr lang="zh-TW" altLang="en-US" sz="2400" dirty="0">
                <a:latin typeface="Microsoft YaHei" panose="020B0503020204020204" pitchFamily="34" charset="-122"/>
                <a:ea typeface="Microsoft YaHei" panose="020B0503020204020204" pitchFamily="34" charset="-122"/>
              </a:endParaRPr>
            </a:p>
          </p:txBody>
        </p:sp>
        <p:grpSp>
          <p:nvGrpSpPr>
            <p:cNvPr id="25" name="群組 24">
              <a:extLst>
                <a:ext uri="{FF2B5EF4-FFF2-40B4-BE49-F238E27FC236}">
                  <a16:creationId xmlns:a16="http://schemas.microsoft.com/office/drawing/2014/main" id="{208C8313-D79E-4509-B613-E117047AE89D}"/>
                </a:ext>
              </a:extLst>
            </p:cNvPr>
            <p:cNvGrpSpPr/>
            <p:nvPr/>
          </p:nvGrpSpPr>
          <p:grpSpPr>
            <a:xfrm>
              <a:off x="551008" y="2272932"/>
              <a:ext cx="678180" cy="587632"/>
              <a:chOff x="551008" y="2272932"/>
              <a:chExt cx="678180" cy="587632"/>
            </a:xfrm>
          </p:grpSpPr>
          <p:sp>
            <p:nvSpPr>
              <p:cNvPr id="27" name="文字方塊 26">
                <a:extLst>
                  <a:ext uri="{FF2B5EF4-FFF2-40B4-BE49-F238E27FC236}">
                    <a16:creationId xmlns:a16="http://schemas.microsoft.com/office/drawing/2014/main" id="{3DAE761B-065D-4EEF-9CB6-B07733103AB6}"/>
                  </a:ext>
                </a:extLst>
              </p:cNvPr>
              <p:cNvSpPr txBox="1"/>
              <p:nvPr/>
            </p:nvSpPr>
            <p:spPr>
              <a:xfrm>
                <a:off x="568769" y="2274361"/>
                <a:ext cx="642658" cy="584775"/>
              </a:xfrm>
              <a:prstGeom prst="rect">
                <a:avLst/>
              </a:prstGeom>
              <a:noFill/>
            </p:spPr>
            <p:txBody>
              <a:bodyPr wrap="square" rtlCol="0">
                <a:spAutoFit/>
              </a:bodyPr>
              <a:lstStyle/>
              <a:p>
                <a:pPr algn="dist"/>
                <a:r>
                  <a:rPr lang="en-US" altLang="zh-TW" sz="3200" b="1" dirty="0">
                    <a:latin typeface="Times New Roman" panose="02020603050405020304" pitchFamily="18" charset="0"/>
                    <a:ea typeface="微軟正黑體" panose="020B0604030504040204" pitchFamily="34" charset="-120"/>
                    <a:cs typeface="Times New Roman" panose="02020603050405020304" pitchFamily="18" charset="0"/>
                  </a:rPr>
                  <a:t>1</a:t>
                </a:r>
              </a:p>
            </p:txBody>
          </p:sp>
          <p:sp>
            <p:nvSpPr>
              <p:cNvPr id="28" name="Google Shape;4533;p68">
                <a:extLst>
                  <a:ext uri="{FF2B5EF4-FFF2-40B4-BE49-F238E27FC236}">
                    <a16:creationId xmlns:a16="http://schemas.microsoft.com/office/drawing/2014/main" id="{42A20F47-1CD5-4F3F-84D5-2555218D13A8}"/>
                  </a:ext>
                </a:extLst>
              </p:cNvPr>
              <p:cNvSpPr>
                <a:spLocks noChangeAspect="1"/>
              </p:cNvSpPr>
              <p:nvPr/>
            </p:nvSpPr>
            <p:spPr>
              <a:xfrm>
                <a:off x="551008" y="2272932"/>
                <a:ext cx="678180" cy="587632"/>
              </a:xfrm>
              <a:custGeom>
                <a:avLst/>
                <a:gdLst/>
                <a:ahLst/>
                <a:cxnLst/>
                <a:rect l="l" t="t" r="r" b="b"/>
                <a:pathLst>
                  <a:path w="69272" h="60023" extrusionOk="0">
                    <a:moveTo>
                      <a:pt x="17333" y="0"/>
                    </a:moveTo>
                    <a:lnTo>
                      <a:pt x="0" y="30011"/>
                    </a:lnTo>
                    <a:lnTo>
                      <a:pt x="17333" y="60023"/>
                    </a:lnTo>
                    <a:lnTo>
                      <a:pt x="51939" y="60023"/>
                    </a:lnTo>
                    <a:lnTo>
                      <a:pt x="69271" y="30011"/>
                    </a:lnTo>
                    <a:lnTo>
                      <a:pt x="51939" y="0"/>
                    </a:lnTo>
                    <a:close/>
                  </a:path>
                </a:pathLst>
              </a:custGeom>
              <a:noFill/>
              <a:ln w="25400" cap="flat" cmpd="sng">
                <a:solidFill>
                  <a:schemeClr val="accent5">
                    <a:lumMod val="50000"/>
                  </a:schemeClr>
                </a:solidFill>
                <a:prstDash val="solid"/>
                <a:miter lim="58162"/>
                <a:headEnd type="none" w="sm" len="sm"/>
                <a:tailEnd type="none" w="sm" len="sm"/>
              </a:ln>
            </p:spPr>
            <p:txBody>
              <a:bodyPr spcFirstLastPara="1" wrap="square" lIns="91425" tIns="91425" rIns="91425" bIns="91425" anchor="ctr" anchorCtr="0">
                <a:noAutofit/>
              </a:bodyPr>
              <a:lstStyle/>
              <a:p>
                <a:pPr marL="0" lvl="0" indent="0" algn="dist" rtl="0">
                  <a:spcBef>
                    <a:spcPts val="0"/>
                  </a:spcBef>
                  <a:spcAft>
                    <a:spcPts val="0"/>
                  </a:spcAft>
                  <a:buNone/>
                </a:pPr>
                <a:endParaRPr/>
              </a:p>
            </p:txBody>
          </p:sp>
        </p:grpSp>
      </p:grpSp>
      <p:grpSp>
        <p:nvGrpSpPr>
          <p:cNvPr id="34" name="群組 33">
            <a:extLst>
              <a:ext uri="{FF2B5EF4-FFF2-40B4-BE49-F238E27FC236}">
                <a16:creationId xmlns:a16="http://schemas.microsoft.com/office/drawing/2014/main" id="{7F2FEF47-6566-41D5-8371-38D5F553465A}"/>
              </a:ext>
            </a:extLst>
          </p:cNvPr>
          <p:cNvGrpSpPr/>
          <p:nvPr/>
        </p:nvGrpSpPr>
        <p:grpSpPr>
          <a:xfrm>
            <a:off x="566144" y="4043012"/>
            <a:ext cx="7899935" cy="587632"/>
            <a:chOff x="533247" y="3944464"/>
            <a:chExt cx="7899935" cy="587632"/>
          </a:xfrm>
        </p:grpSpPr>
        <p:sp>
          <p:nvSpPr>
            <p:cNvPr id="35" name="文字方塊 34">
              <a:extLst>
                <a:ext uri="{FF2B5EF4-FFF2-40B4-BE49-F238E27FC236}">
                  <a16:creationId xmlns:a16="http://schemas.microsoft.com/office/drawing/2014/main" id="{AE5E8156-59E3-4BE4-92D9-EF8FA2DB887F}"/>
                </a:ext>
              </a:extLst>
            </p:cNvPr>
            <p:cNvSpPr txBox="1"/>
            <p:nvPr/>
          </p:nvSpPr>
          <p:spPr>
            <a:xfrm>
              <a:off x="1229188" y="4007448"/>
              <a:ext cx="7203994" cy="461665"/>
            </a:xfrm>
            <a:prstGeom prst="rect">
              <a:avLst/>
            </a:prstGeom>
            <a:noFill/>
          </p:spPr>
          <p:txBody>
            <a:bodyPr wrap="square" lIns="108000" rtlCol="0">
              <a:spAutoFit/>
            </a:bodyPr>
            <a:lstStyle/>
            <a:p>
              <a:pPr algn="dist"/>
              <a:r>
                <a:rPr lang="zh-TW" altLang="en-US" sz="2400" kern="0" dirty="0">
                  <a:latin typeface="Microsoft YaHei" panose="020B0503020204020204" pitchFamily="34" charset="-122"/>
                  <a:ea typeface="Microsoft YaHei" panose="020B0503020204020204" pitchFamily="34" charset="-122"/>
                </a:rPr>
                <a:t>退休金案件處理作業流程</a:t>
              </a:r>
              <a:r>
                <a:rPr lang="en-US" altLang="zh-TW" sz="2400" dirty="0">
                  <a:latin typeface="Microsoft YaHei" panose="020B0503020204020204" pitchFamily="34" charset="-122"/>
                  <a:ea typeface="Microsoft YaHei" panose="020B0503020204020204" pitchFamily="34" charset="-122"/>
                </a:rPr>
                <a:t>…..………………………..38</a:t>
              </a:r>
              <a:endParaRPr lang="zh-TW" altLang="en-US" sz="2400" dirty="0">
                <a:latin typeface="Microsoft YaHei" panose="020B0503020204020204" pitchFamily="34" charset="-122"/>
                <a:ea typeface="Microsoft YaHei" panose="020B0503020204020204" pitchFamily="34" charset="-122"/>
              </a:endParaRPr>
            </a:p>
          </p:txBody>
        </p:sp>
        <p:grpSp>
          <p:nvGrpSpPr>
            <p:cNvPr id="36" name="群組 35">
              <a:extLst>
                <a:ext uri="{FF2B5EF4-FFF2-40B4-BE49-F238E27FC236}">
                  <a16:creationId xmlns:a16="http://schemas.microsoft.com/office/drawing/2014/main" id="{E2DAD088-3E03-4EE0-985D-8A13F8F6D51C}"/>
                </a:ext>
              </a:extLst>
            </p:cNvPr>
            <p:cNvGrpSpPr/>
            <p:nvPr/>
          </p:nvGrpSpPr>
          <p:grpSpPr>
            <a:xfrm>
              <a:off x="533247" y="3944464"/>
              <a:ext cx="678180" cy="587632"/>
              <a:chOff x="551008" y="2272932"/>
              <a:chExt cx="678180" cy="587632"/>
            </a:xfrm>
          </p:grpSpPr>
          <p:sp>
            <p:nvSpPr>
              <p:cNvPr id="37" name="文字方塊 36">
                <a:extLst>
                  <a:ext uri="{FF2B5EF4-FFF2-40B4-BE49-F238E27FC236}">
                    <a16:creationId xmlns:a16="http://schemas.microsoft.com/office/drawing/2014/main" id="{019D4F68-DA61-475F-8F6F-C16F25E23342}"/>
                  </a:ext>
                </a:extLst>
              </p:cNvPr>
              <p:cNvSpPr txBox="1"/>
              <p:nvPr/>
            </p:nvSpPr>
            <p:spPr>
              <a:xfrm>
                <a:off x="568769" y="2274361"/>
                <a:ext cx="642658" cy="584775"/>
              </a:xfrm>
              <a:prstGeom prst="rect">
                <a:avLst/>
              </a:prstGeom>
              <a:noFill/>
            </p:spPr>
            <p:txBody>
              <a:bodyPr wrap="square" rtlCol="0">
                <a:spAutoFit/>
              </a:bodyPr>
              <a:lstStyle/>
              <a:p>
                <a:pPr algn="dist"/>
                <a:r>
                  <a:rPr lang="en-US" altLang="zh-TW" sz="3200" b="1" dirty="0">
                    <a:latin typeface="Times New Roman" panose="02020603050405020304" pitchFamily="18" charset="0"/>
                    <a:ea typeface="微軟正黑體" panose="020B0604030504040204" pitchFamily="34" charset="-120"/>
                    <a:cs typeface="Times New Roman" panose="02020603050405020304" pitchFamily="18" charset="0"/>
                  </a:rPr>
                  <a:t>5</a:t>
                </a:r>
              </a:p>
            </p:txBody>
          </p:sp>
          <p:sp>
            <p:nvSpPr>
              <p:cNvPr id="38" name="Google Shape;4533;p68">
                <a:extLst>
                  <a:ext uri="{FF2B5EF4-FFF2-40B4-BE49-F238E27FC236}">
                    <a16:creationId xmlns:a16="http://schemas.microsoft.com/office/drawing/2014/main" id="{559F48A5-FB3B-4425-839C-4F90310C4889}"/>
                  </a:ext>
                </a:extLst>
              </p:cNvPr>
              <p:cNvSpPr>
                <a:spLocks noChangeAspect="1"/>
              </p:cNvSpPr>
              <p:nvPr/>
            </p:nvSpPr>
            <p:spPr>
              <a:xfrm>
                <a:off x="551008" y="2272932"/>
                <a:ext cx="678180" cy="587632"/>
              </a:xfrm>
              <a:custGeom>
                <a:avLst/>
                <a:gdLst/>
                <a:ahLst/>
                <a:cxnLst/>
                <a:rect l="l" t="t" r="r" b="b"/>
                <a:pathLst>
                  <a:path w="69272" h="60023" extrusionOk="0">
                    <a:moveTo>
                      <a:pt x="17333" y="0"/>
                    </a:moveTo>
                    <a:lnTo>
                      <a:pt x="0" y="30011"/>
                    </a:lnTo>
                    <a:lnTo>
                      <a:pt x="17333" y="60023"/>
                    </a:lnTo>
                    <a:lnTo>
                      <a:pt x="51939" y="60023"/>
                    </a:lnTo>
                    <a:lnTo>
                      <a:pt x="69271" y="30011"/>
                    </a:lnTo>
                    <a:lnTo>
                      <a:pt x="51939" y="0"/>
                    </a:lnTo>
                    <a:close/>
                  </a:path>
                </a:pathLst>
              </a:custGeom>
              <a:noFill/>
              <a:ln w="25400" cap="flat" cmpd="sng">
                <a:solidFill>
                  <a:schemeClr val="accent5">
                    <a:lumMod val="50000"/>
                  </a:schemeClr>
                </a:solidFill>
                <a:prstDash val="solid"/>
                <a:miter lim="58162"/>
                <a:headEnd type="none" w="sm" len="sm"/>
                <a:tailEnd type="none" w="sm" len="sm"/>
              </a:ln>
            </p:spPr>
            <p:txBody>
              <a:bodyPr spcFirstLastPara="1" wrap="square" lIns="91425" tIns="91425" rIns="91425" bIns="91425" anchor="ctr" anchorCtr="0">
                <a:noAutofit/>
              </a:bodyPr>
              <a:lstStyle/>
              <a:p>
                <a:pPr marL="0" lvl="0" indent="0" algn="dist" rtl="0">
                  <a:spcBef>
                    <a:spcPts val="0"/>
                  </a:spcBef>
                  <a:spcAft>
                    <a:spcPts val="0"/>
                  </a:spcAft>
                  <a:buNone/>
                </a:pPr>
                <a:endParaRPr/>
              </a:p>
            </p:txBody>
          </p:sp>
        </p:grpSp>
      </p:grpSp>
      <p:grpSp>
        <p:nvGrpSpPr>
          <p:cNvPr id="2" name="群組 1">
            <a:extLst>
              <a:ext uri="{FF2B5EF4-FFF2-40B4-BE49-F238E27FC236}">
                <a16:creationId xmlns:a16="http://schemas.microsoft.com/office/drawing/2014/main" id="{E4A5A55B-503F-F9DE-EDB9-E4577B0F05DE}"/>
              </a:ext>
            </a:extLst>
          </p:cNvPr>
          <p:cNvGrpSpPr/>
          <p:nvPr/>
        </p:nvGrpSpPr>
        <p:grpSpPr>
          <a:xfrm>
            <a:off x="579203" y="4813730"/>
            <a:ext cx="7899935" cy="587632"/>
            <a:chOff x="533247" y="3944464"/>
            <a:chExt cx="7899935" cy="587632"/>
          </a:xfrm>
        </p:grpSpPr>
        <p:sp>
          <p:nvSpPr>
            <p:cNvPr id="3" name="文字方塊 2">
              <a:extLst>
                <a:ext uri="{FF2B5EF4-FFF2-40B4-BE49-F238E27FC236}">
                  <a16:creationId xmlns:a16="http://schemas.microsoft.com/office/drawing/2014/main" id="{13AF408F-F673-EB3A-FF2D-C438EA279789}"/>
                </a:ext>
              </a:extLst>
            </p:cNvPr>
            <p:cNvSpPr txBox="1"/>
            <p:nvPr/>
          </p:nvSpPr>
          <p:spPr>
            <a:xfrm>
              <a:off x="1229188" y="4007448"/>
              <a:ext cx="7203994" cy="461665"/>
            </a:xfrm>
            <a:prstGeom prst="rect">
              <a:avLst/>
            </a:prstGeom>
            <a:noFill/>
          </p:spPr>
          <p:txBody>
            <a:bodyPr wrap="square" lIns="108000" rtlCol="0">
              <a:spAutoFit/>
            </a:bodyPr>
            <a:lstStyle/>
            <a:p>
              <a:pPr algn="dist"/>
              <a:r>
                <a:rPr lang="zh-TW" altLang="en-US" sz="2400" kern="0" dirty="0">
                  <a:latin typeface="Microsoft YaHei" panose="020B0503020204020204" pitchFamily="34" charset="-122"/>
                  <a:ea typeface="Microsoft YaHei" panose="020B0503020204020204" pitchFamily="34" charset="-122"/>
                </a:rPr>
                <a:t>附錄</a:t>
              </a:r>
              <a:r>
                <a:rPr lang="en-US" altLang="zh-TW" sz="2400" dirty="0">
                  <a:latin typeface="Microsoft YaHei" panose="020B0503020204020204" pitchFamily="34" charset="-122"/>
                  <a:ea typeface="Microsoft YaHei" panose="020B0503020204020204" pitchFamily="34" charset="-122"/>
                </a:rPr>
                <a:t>…..……………………………………………………...41</a:t>
              </a:r>
              <a:endParaRPr lang="zh-TW" altLang="en-US" sz="2400" dirty="0">
                <a:latin typeface="Microsoft YaHei" panose="020B0503020204020204" pitchFamily="34" charset="-122"/>
                <a:ea typeface="Microsoft YaHei" panose="020B0503020204020204" pitchFamily="34" charset="-122"/>
              </a:endParaRPr>
            </a:p>
          </p:txBody>
        </p:sp>
        <p:grpSp>
          <p:nvGrpSpPr>
            <p:cNvPr id="4" name="群組 3">
              <a:extLst>
                <a:ext uri="{FF2B5EF4-FFF2-40B4-BE49-F238E27FC236}">
                  <a16:creationId xmlns:a16="http://schemas.microsoft.com/office/drawing/2014/main" id="{D2CE83BC-746F-F1A4-2EC2-586B7249A3D2}"/>
                </a:ext>
              </a:extLst>
            </p:cNvPr>
            <p:cNvGrpSpPr/>
            <p:nvPr/>
          </p:nvGrpSpPr>
          <p:grpSpPr>
            <a:xfrm>
              <a:off x="533247" y="3944464"/>
              <a:ext cx="678180" cy="587632"/>
              <a:chOff x="551008" y="2272932"/>
              <a:chExt cx="678180" cy="587632"/>
            </a:xfrm>
          </p:grpSpPr>
          <p:sp>
            <p:nvSpPr>
              <p:cNvPr id="5" name="文字方塊 4">
                <a:extLst>
                  <a:ext uri="{FF2B5EF4-FFF2-40B4-BE49-F238E27FC236}">
                    <a16:creationId xmlns:a16="http://schemas.microsoft.com/office/drawing/2014/main" id="{8ABFCDC2-A5BF-0E7C-FE6F-B02B2B7A3AD3}"/>
                  </a:ext>
                </a:extLst>
              </p:cNvPr>
              <p:cNvSpPr txBox="1"/>
              <p:nvPr/>
            </p:nvSpPr>
            <p:spPr>
              <a:xfrm>
                <a:off x="568769" y="2274361"/>
                <a:ext cx="642658" cy="584775"/>
              </a:xfrm>
              <a:prstGeom prst="rect">
                <a:avLst/>
              </a:prstGeom>
              <a:noFill/>
            </p:spPr>
            <p:txBody>
              <a:bodyPr wrap="square" rtlCol="0">
                <a:spAutoFit/>
              </a:bodyPr>
              <a:lstStyle/>
              <a:p>
                <a:pPr algn="dist"/>
                <a:r>
                  <a:rPr lang="en-US" altLang="zh-TW" sz="3200" b="1" dirty="0">
                    <a:latin typeface="Times New Roman" panose="02020603050405020304" pitchFamily="18" charset="0"/>
                    <a:ea typeface="微軟正黑體" panose="020B0604030504040204" pitchFamily="34" charset="-120"/>
                    <a:cs typeface="Times New Roman" panose="02020603050405020304" pitchFamily="18" charset="0"/>
                  </a:rPr>
                  <a:t>6</a:t>
                </a:r>
              </a:p>
            </p:txBody>
          </p:sp>
          <p:sp>
            <p:nvSpPr>
              <p:cNvPr id="9" name="Google Shape;4533;p68">
                <a:extLst>
                  <a:ext uri="{FF2B5EF4-FFF2-40B4-BE49-F238E27FC236}">
                    <a16:creationId xmlns:a16="http://schemas.microsoft.com/office/drawing/2014/main" id="{E2B47980-8DD7-D136-5D70-03E87F2C1B19}"/>
                  </a:ext>
                </a:extLst>
              </p:cNvPr>
              <p:cNvSpPr>
                <a:spLocks noChangeAspect="1"/>
              </p:cNvSpPr>
              <p:nvPr/>
            </p:nvSpPr>
            <p:spPr>
              <a:xfrm>
                <a:off x="551008" y="2272932"/>
                <a:ext cx="678180" cy="587632"/>
              </a:xfrm>
              <a:custGeom>
                <a:avLst/>
                <a:gdLst/>
                <a:ahLst/>
                <a:cxnLst/>
                <a:rect l="l" t="t" r="r" b="b"/>
                <a:pathLst>
                  <a:path w="69272" h="60023" extrusionOk="0">
                    <a:moveTo>
                      <a:pt x="17333" y="0"/>
                    </a:moveTo>
                    <a:lnTo>
                      <a:pt x="0" y="30011"/>
                    </a:lnTo>
                    <a:lnTo>
                      <a:pt x="17333" y="60023"/>
                    </a:lnTo>
                    <a:lnTo>
                      <a:pt x="51939" y="60023"/>
                    </a:lnTo>
                    <a:lnTo>
                      <a:pt x="69271" y="30011"/>
                    </a:lnTo>
                    <a:lnTo>
                      <a:pt x="51939" y="0"/>
                    </a:lnTo>
                    <a:close/>
                  </a:path>
                </a:pathLst>
              </a:custGeom>
              <a:noFill/>
              <a:ln w="25400" cap="flat" cmpd="sng">
                <a:solidFill>
                  <a:schemeClr val="accent5">
                    <a:lumMod val="50000"/>
                  </a:schemeClr>
                </a:solidFill>
                <a:prstDash val="solid"/>
                <a:miter lim="58162"/>
                <a:headEnd type="none" w="sm" len="sm"/>
                <a:tailEnd type="none" w="sm" len="sm"/>
              </a:ln>
            </p:spPr>
            <p:txBody>
              <a:bodyPr spcFirstLastPara="1" wrap="square" lIns="91425" tIns="91425" rIns="91425" bIns="91425" anchor="ctr" anchorCtr="0">
                <a:noAutofit/>
              </a:bodyPr>
              <a:lstStyle/>
              <a:p>
                <a:pPr marL="0" lvl="0" indent="0" algn="dist" rtl="0">
                  <a:spcBef>
                    <a:spcPts val="0"/>
                  </a:spcBef>
                  <a:spcAft>
                    <a:spcPts val="0"/>
                  </a:spcAft>
                  <a:buNone/>
                </a:pPr>
                <a:endParaRPr/>
              </a:p>
            </p:txBody>
          </p:sp>
        </p:grpSp>
      </p:grpSp>
    </p:spTree>
    <p:extLst>
      <p:ext uri="{BB962C8B-B14F-4D97-AF65-F5344CB8AC3E}">
        <p14:creationId xmlns:p14="http://schemas.microsoft.com/office/powerpoint/2010/main" val="1315957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0440DC88-5AD8-4C70-85E0-562D3EE67F5D}"/>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壹、修正緣起</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9" name="標題 1">
            <a:extLst>
              <a:ext uri="{FF2B5EF4-FFF2-40B4-BE49-F238E27FC236}">
                <a16:creationId xmlns:a16="http://schemas.microsoft.com/office/drawing/2014/main" id="{C019D810-ED2E-463B-83AC-866E31DBC162}"/>
              </a:ext>
            </a:extLst>
          </p:cNvPr>
          <p:cNvSpPr txBox="1">
            <a:spLocks/>
          </p:cNvSpPr>
          <p:nvPr/>
        </p:nvSpPr>
        <p:spPr>
          <a:xfrm>
            <a:off x="180502" y="757677"/>
            <a:ext cx="9406260" cy="338554"/>
          </a:xfrm>
          <a:prstGeom prst="rect">
            <a:avLst/>
          </a:prstGeom>
        </p:spPr>
        <p:txBody>
          <a:bodyPr/>
          <a:lstStyle>
            <a:defPPr>
              <a:defRPr lang="zh-TW"/>
            </a:defPPr>
            <a:lvl1pPr marL="285750" marR="0" lvl="0" indent="-285750" fontAlgn="auto">
              <a:lnSpc>
                <a:spcPct val="90000"/>
              </a:lnSpc>
              <a:spcBef>
                <a:spcPct val="0"/>
              </a:spcBef>
              <a:spcAft>
                <a:spcPts val="0"/>
              </a:spcAft>
              <a:buClrTx/>
              <a:buSzTx/>
              <a:buFont typeface="Wingdings" panose="05000000000000000000" pitchFamily="2" charset="2"/>
              <a:buChar char="u"/>
              <a:tabLst/>
              <a:defRPr b="1" kern="0">
                <a:solidFill>
                  <a:prstClr val="black"/>
                </a:solidFill>
                <a:latin typeface="Times New Roman"/>
                <a:ea typeface="微軟正黑體"/>
                <a:cs typeface="+mj-cs"/>
              </a:defRPr>
            </a:lvl1pPr>
          </a:lstStyle>
          <a:p>
            <a:r>
              <a:rPr lang="zh-TW" altLang="en-US" dirty="0">
                <a:latin typeface="Times New Roman" panose="02020603050405020304" pitchFamily="18" charset="0"/>
                <a:cs typeface="Times New Roman" panose="02020603050405020304" pitchFamily="18" charset="0"/>
              </a:rPr>
              <a:t>配合改制修正手冊</a:t>
            </a:r>
          </a:p>
        </p:txBody>
      </p:sp>
      <p:sp>
        <p:nvSpPr>
          <p:cNvPr id="10" name="文字方塊 9">
            <a:extLst>
              <a:ext uri="{FF2B5EF4-FFF2-40B4-BE49-F238E27FC236}">
                <a16:creationId xmlns:a16="http://schemas.microsoft.com/office/drawing/2014/main" id="{A3A618EF-B161-4869-8AD2-1F9B9B9F7990}"/>
              </a:ext>
            </a:extLst>
          </p:cNvPr>
          <p:cNvSpPr txBox="1"/>
          <p:nvPr/>
        </p:nvSpPr>
        <p:spPr>
          <a:xfrm>
            <a:off x="338056" y="1220296"/>
            <a:ext cx="8597599" cy="3001719"/>
          </a:xfrm>
          <a:prstGeom prst="rect">
            <a:avLst/>
          </a:prstGeom>
        </p:spPr>
        <p:txBody>
          <a:bodyPr wrap="square">
            <a:spAutoFit/>
          </a:bodyPr>
          <a:lstStyle>
            <a:defPPr>
              <a:defRPr lang="zh-TW"/>
            </a:defPPr>
            <a:lvl1pPr algn="just">
              <a:lnSpc>
                <a:spcPct val="150000"/>
              </a:lnSpc>
              <a:defRPr sz="1600" b="1">
                <a:solidFill>
                  <a:srgbClr val="000000"/>
                </a:solidFill>
                <a:latin typeface="微軟正黑體" panose="020B0604030504040204" pitchFamily="34" charset="-120"/>
                <a:ea typeface="微軟正黑體" panose="020B0604030504040204" pitchFamily="34" charset="-120"/>
              </a:defRPr>
            </a:lvl1pPr>
          </a:lstStyle>
          <a:p>
            <a:pPr marL="285750" indent="-285750">
              <a:buFont typeface="Arial" panose="020B0604020202020204" pitchFamily="34" charset="0"/>
              <a:buChar char="•"/>
            </a:pPr>
            <a:r>
              <a:rPr lang="en-US" altLang="zh-TW" b="0" dirty="0">
                <a:latin typeface="Times New Roman" panose="02020603050405020304" pitchFamily="18" charset="0"/>
                <a:cs typeface="Times New Roman" panose="02020603050405020304" pitchFamily="18" charset="0"/>
              </a:rPr>
              <a:t>109</a:t>
            </a:r>
            <a:r>
              <a:rPr lang="zh-TW" altLang="en-US" b="0" dirty="0">
                <a:latin typeface="Times New Roman" panose="02020603050405020304" pitchFamily="18" charset="0"/>
                <a:cs typeface="Times New Roman" panose="02020603050405020304" pitchFamily="18" charset="0"/>
              </a:rPr>
              <a:t>年農田水利會改制為農田水利署各管理處，有關身分法的部分，原係依據農田水利會人事管理規則，改制後基於農田水利法第</a:t>
            </a:r>
            <a:r>
              <a:rPr lang="en-US" altLang="zh-TW" b="0" dirty="0">
                <a:latin typeface="Times New Roman" panose="02020603050405020304" pitchFamily="18" charset="0"/>
                <a:cs typeface="Times New Roman" panose="02020603050405020304" pitchFamily="18" charset="0"/>
              </a:rPr>
              <a:t>19</a:t>
            </a:r>
            <a:r>
              <a:rPr lang="zh-TW" altLang="en-US" b="0" dirty="0">
                <a:latin typeface="Times New Roman" panose="02020603050405020304" pitchFamily="18" charset="0"/>
                <a:cs typeface="Times New Roman" panose="02020603050405020304" pitchFamily="18" charset="0"/>
              </a:rPr>
              <a:t>條第</a:t>
            </a:r>
            <a:r>
              <a:rPr lang="en-US" altLang="zh-TW" b="0" dirty="0">
                <a:latin typeface="Times New Roman" panose="02020603050405020304" pitchFamily="18" charset="0"/>
                <a:cs typeface="Times New Roman" panose="02020603050405020304" pitchFamily="18" charset="0"/>
              </a:rPr>
              <a:t>3</a:t>
            </a:r>
            <a:r>
              <a:rPr lang="zh-TW" altLang="en-US" b="0" dirty="0">
                <a:latin typeface="Times New Roman" panose="02020603050405020304" pitchFamily="18" charset="0"/>
                <a:cs typeface="Times New Roman" panose="02020603050405020304" pitchFamily="18" charset="0"/>
              </a:rPr>
              <a:t>項授權訂立農田水利事業人員人事管理辦法</a:t>
            </a:r>
            <a:r>
              <a:rPr lang="en-US" altLang="zh-TW" b="0" dirty="0">
                <a:latin typeface="Times New Roman" panose="02020603050405020304" pitchFamily="18" charset="0"/>
                <a:cs typeface="Times New Roman" panose="02020603050405020304" pitchFamily="18" charset="0"/>
              </a:rPr>
              <a:t>(</a:t>
            </a:r>
            <a:r>
              <a:rPr lang="zh-TW" altLang="en-US" b="0" dirty="0">
                <a:latin typeface="Times New Roman" panose="02020603050405020304" pitchFamily="18" charset="0"/>
                <a:cs typeface="Times New Roman" panose="02020603050405020304" pitchFamily="18" charset="0"/>
              </a:rPr>
              <a:t>以下簡稱本辦法</a:t>
            </a:r>
            <a:r>
              <a:rPr lang="en-US" altLang="zh-TW" b="0" dirty="0">
                <a:latin typeface="Times New Roman" panose="02020603050405020304" pitchFamily="18" charset="0"/>
                <a:cs typeface="Times New Roman" panose="02020603050405020304" pitchFamily="18" charset="0"/>
              </a:rPr>
              <a:t>)</a:t>
            </a:r>
            <a:r>
              <a:rPr lang="zh-TW" altLang="en-US" b="0" dirty="0">
                <a:latin typeface="Times New Roman" panose="02020603050405020304" pitchFamily="18" charset="0"/>
                <a:cs typeface="Times New Roman" panose="02020603050405020304" pitchFamily="18" charset="0"/>
              </a:rPr>
              <a:t>。</a:t>
            </a:r>
            <a:endParaRPr lang="en-US" altLang="zh-TW" b="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altLang="zh-TW" b="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zh-TW" altLang="en-US" b="0" dirty="0">
                <a:latin typeface="Times New Roman" panose="02020603050405020304" pitchFamily="18" charset="0"/>
                <a:cs typeface="Times New Roman" panose="02020603050405020304" pitchFamily="18" charset="0"/>
              </a:rPr>
              <a:t>由於人事管理通則及本辦法用詞更改，為提供各管理處最新且正確的資訊，行政院農業委員會農田水利署委託本院進行手冊內容之更新。</a:t>
            </a:r>
            <a:endParaRPr lang="en-US" altLang="zh-TW" b="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altLang="zh-TW" b="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zh-TW" altLang="en-US" b="0" dirty="0">
                <a:latin typeface="Times New Roman" panose="02020603050405020304" pitchFamily="18" charset="0"/>
                <a:cs typeface="Times New Roman" panose="02020603050405020304" pitchFamily="18" charset="0"/>
              </a:rPr>
              <a:t>本次手冊修正仍保留</a:t>
            </a:r>
            <a:r>
              <a:rPr lang="en-US" altLang="zh-TW" b="0" dirty="0">
                <a:latin typeface="Times New Roman" panose="02020603050405020304" pitchFamily="18" charset="0"/>
                <a:cs typeface="Times New Roman" panose="02020603050405020304" pitchFamily="18" charset="0"/>
              </a:rPr>
              <a:t>97</a:t>
            </a:r>
            <a:r>
              <a:rPr lang="zh-TW" altLang="en-US" b="0" dirty="0">
                <a:latin typeface="Times New Roman" panose="02020603050405020304" pitchFamily="18" charset="0"/>
                <a:cs typeface="Times New Roman" panose="02020603050405020304" pitchFamily="18" charset="0"/>
              </a:rPr>
              <a:t>年之架構，並作法規更新、用詞、流程調整。</a:t>
            </a:r>
            <a:endParaRPr lang="en-US" altLang="zh-TW"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5131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3AF788F2-DD9E-E644-260B-E2F4EE1E2AF1}"/>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貳、手冊修正總說明</a:t>
            </a:r>
            <a:r>
              <a:rPr lang="en-US" altLang="zh-TW" sz="2800" dirty="0">
                <a:latin typeface="Times New Roman" panose="02020603050405020304" pitchFamily="18" charset="0"/>
                <a:cs typeface="Times New Roman" panose="02020603050405020304" pitchFamily="18" charset="0"/>
              </a:rPr>
              <a:t>(1/4)</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3" name="表格 7">
            <a:extLst>
              <a:ext uri="{FF2B5EF4-FFF2-40B4-BE49-F238E27FC236}">
                <a16:creationId xmlns:a16="http://schemas.microsoft.com/office/drawing/2014/main" id="{52C40F79-1032-0823-A68E-7AEEDBE158E9}"/>
              </a:ext>
            </a:extLst>
          </p:cNvPr>
          <p:cNvGraphicFramePr>
            <a:graphicFrameLocks noGrp="1"/>
          </p:cNvGraphicFramePr>
          <p:nvPr>
            <p:extLst>
              <p:ext uri="{D42A27DB-BD31-4B8C-83A1-F6EECF244321}">
                <p14:modId xmlns:p14="http://schemas.microsoft.com/office/powerpoint/2010/main" val="3534094302"/>
              </p:ext>
            </p:extLst>
          </p:nvPr>
        </p:nvGraphicFramePr>
        <p:xfrm>
          <a:off x="856529" y="1537754"/>
          <a:ext cx="7306160" cy="4749800"/>
        </p:xfrm>
        <a:graphic>
          <a:graphicData uri="http://schemas.openxmlformats.org/drawingml/2006/table">
            <a:tbl>
              <a:tblPr firstRow="1" bandRow="1">
                <a:tableStyleId>{5C22544A-7EE6-4342-B048-85BDC9FD1C3A}</a:tableStyleId>
              </a:tblPr>
              <a:tblGrid>
                <a:gridCol w="708146">
                  <a:extLst>
                    <a:ext uri="{9D8B030D-6E8A-4147-A177-3AD203B41FA5}">
                      <a16:colId xmlns:a16="http://schemas.microsoft.com/office/drawing/2014/main" val="2848820110"/>
                    </a:ext>
                  </a:extLst>
                </a:gridCol>
                <a:gridCol w="3299007">
                  <a:extLst>
                    <a:ext uri="{9D8B030D-6E8A-4147-A177-3AD203B41FA5}">
                      <a16:colId xmlns:a16="http://schemas.microsoft.com/office/drawing/2014/main" val="222726110"/>
                    </a:ext>
                  </a:extLst>
                </a:gridCol>
                <a:gridCol w="3299007">
                  <a:extLst>
                    <a:ext uri="{9D8B030D-6E8A-4147-A177-3AD203B41FA5}">
                      <a16:colId xmlns:a16="http://schemas.microsoft.com/office/drawing/2014/main" val="1254262113"/>
                    </a:ext>
                  </a:extLst>
                </a:gridCol>
              </a:tblGrid>
              <a:tr h="370840">
                <a:tc>
                  <a:txBody>
                    <a:bodyPr/>
                    <a:lstStyle/>
                    <a:p>
                      <a:pPr algn="ctr"/>
                      <a:endParaRPr lang="zh-TW" altLang="en-US" sz="1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a:r>
                        <a:rPr lang="en-US" altLang="zh-TW"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97</a:t>
                      </a:r>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年版</a:t>
                      </a:r>
                      <a:endParaRPr lang="zh-TW" altLang="en-US" sz="1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新版</a:t>
                      </a:r>
                      <a:endParaRPr lang="zh-TW" altLang="en-US" sz="1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CC"/>
                    </a:solidFill>
                  </a:tcPr>
                </a:tc>
                <a:extLst>
                  <a:ext uri="{0D108BD9-81ED-4DB2-BD59-A6C34878D82A}">
                    <a16:rowId xmlns:a16="http://schemas.microsoft.com/office/drawing/2014/main" val="290703869"/>
                  </a:ext>
                </a:extLst>
              </a:tr>
              <a:tr h="370840">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更改章名</a:t>
                      </a: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非考試及格人員任用作業流程</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農田水利事業人員商調及再任作業流程</a:t>
                      </a:r>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6994979"/>
                  </a:ext>
                </a:extLst>
              </a:tr>
              <a:tr h="370840">
                <a:tc vMerge="1">
                  <a:txBody>
                    <a:bodyPr/>
                    <a:lstStyle/>
                    <a:p>
                      <a:endParaRPr lang="zh-TW" altLang="en-US" dirty="0">
                        <a:latin typeface="微軟正黑體" panose="020B0604030504040204" pitchFamily="34" charset="-120"/>
                        <a:ea typeface="微軟正黑體" panose="020B0604030504040204" pitchFamily="34"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現職人員</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非組室主管</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升遷作業流程</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非組室主管及專門委員升遷作業流程</a:t>
                      </a:r>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4399233"/>
                  </a:ext>
                </a:extLst>
              </a:tr>
              <a:tr h="370840">
                <a:tc vMerge="1">
                  <a:txBody>
                    <a:bodyPr/>
                    <a:lstStyle/>
                    <a:p>
                      <a:endParaRPr lang="zh-TW" altLang="en-US" dirty="0">
                        <a:latin typeface="微軟正黑體" panose="020B0604030504040204" pitchFamily="34" charset="-120"/>
                        <a:ea typeface="微軟正黑體" panose="020B0604030504040204" pitchFamily="34"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現職人員</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組室主管及一等人員</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升遷作業流程</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主任工程師、組室主管升遷及分處主任兼任作業流程</a:t>
                      </a:r>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5353617"/>
                  </a:ext>
                </a:extLst>
              </a:tr>
              <a:tr h="370840">
                <a:tc vMerge="1">
                  <a:txBody>
                    <a:bodyPr/>
                    <a:lstStyle/>
                    <a:p>
                      <a:endParaRPr lang="zh-TW" altLang="en-US" dirty="0">
                        <a:latin typeface="微軟正黑體" panose="020B0604030504040204" pitchFamily="34" charset="-120"/>
                        <a:ea typeface="微軟正黑體" panose="020B0604030504040204" pitchFamily="34"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停職案件處理作業流程</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因案停職案件處理作業流程</a:t>
                      </a:r>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3487870"/>
                  </a:ext>
                </a:extLst>
              </a:tr>
              <a:tr h="370840">
                <a:tc vMerge="1">
                  <a:txBody>
                    <a:bodyPr/>
                    <a:lstStyle/>
                    <a:p>
                      <a:endParaRPr lang="zh-TW" altLang="en-US" dirty="0">
                        <a:latin typeface="微軟正黑體" panose="020B0604030504040204" pitchFamily="34" charset="-120"/>
                        <a:ea typeface="微軟正黑體" panose="020B0604030504040204" pitchFamily="34"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復職案件處理作業流程</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因案停職之復職案件處理作業流程</a:t>
                      </a:r>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60680949"/>
                  </a:ext>
                </a:extLst>
              </a:tr>
              <a:tr h="370840">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新增</a:t>
                      </a:r>
                    </a:p>
                    <a:p>
                      <a:endPar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ltLang="zh-TW" sz="1600" dirty="0">
                          <a:solidFill>
                            <a:schemeClr val="tx1"/>
                          </a:solidFill>
                          <a:latin typeface="Times New Roman" panose="02020603050405020304" pitchFamily="18" charset="0"/>
                          <a:cs typeface="Times New Roman" panose="02020603050405020304" pitchFamily="18" charset="0"/>
                        </a:rPr>
                        <a:t>--</a:t>
                      </a:r>
                      <a:endParaRPr lang="zh-TW" altLang="en-US" sz="1600" dirty="0">
                        <a:solidFill>
                          <a:schemeClr val="tx1"/>
                        </a:solidFill>
                        <a:latin typeface="Times New Roman" panose="02020603050405020304" pitchFamily="18" charset="0"/>
                        <a:cs typeface="Times New Roman" panose="02020603050405020304" pitchFamily="18"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留職停薪案件處理作業流程</a:t>
                      </a:r>
                      <a:endPar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endParaRPr>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1868336"/>
                  </a:ext>
                </a:extLst>
              </a:tr>
              <a:tr h="370840">
                <a:tc vMerge="1">
                  <a:txBody>
                    <a:bodyPr/>
                    <a:lstStyle/>
                    <a:p>
                      <a:endParaRPr lang="zh-TW" altLang="en-US" dirty="0">
                        <a:latin typeface="微軟正黑體" panose="020B0604030504040204" pitchFamily="34" charset="-120"/>
                        <a:ea typeface="微軟正黑體" panose="020B0604030504040204" pitchFamily="34"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ltLang="zh-TW" sz="1600" dirty="0">
                          <a:solidFill>
                            <a:schemeClr val="tx1"/>
                          </a:solidFill>
                          <a:latin typeface="Times New Roman" panose="02020603050405020304" pitchFamily="18" charset="0"/>
                          <a:cs typeface="Times New Roman" panose="02020603050405020304" pitchFamily="18" charset="0"/>
                        </a:rPr>
                        <a:t>--</a:t>
                      </a:r>
                      <a:endParaRPr lang="zh-TW" altLang="en-US" sz="1600" dirty="0">
                        <a:solidFill>
                          <a:schemeClr val="tx1"/>
                        </a:solidFill>
                        <a:latin typeface="Times New Roman" panose="02020603050405020304" pitchFamily="18" charset="0"/>
                        <a:cs typeface="Times New Roman" panose="02020603050405020304" pitchFamily="18"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留職停薪之回職復薪案件處理作業流程</a:t>
                      </a:r>
                      <a:endPar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endParaRPr>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7151084"/>
                  </a:ext>
                </a:extLst>
              </a:tr>
              <a:tr h="370840">
                <a:tc vMerge="1">
                  <a:txBody>
                    <a:bodyPr/>
                    <a:lstStyle/>
                    <a:p>
                      <a:endParaRPr lang="zh-TW" altLang="en-US" dirty="0">
                        <a:latin typeface="微軟正黑體" panose="020B0604030504040204" pitchFamily="34" charset="-120"/>
                        <a:ea typeface="微軟正黑體" panose="020B0604030504040204" pitchFamily="34"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ltLang="zh-TW" sz="1600" dirty="0">
                          <a:latin typeface="Times New Roman" panose="02020603050405020304" pitchFamily="18" charset="0"/>
                          <a:cs typeface="Times New Roman" panose="02020603050405020304" pitchFamily="18" charset="0"/>
                        </a:rPr>
                        <a:t>--</a:t>
                      </a:r>
                      <a:endParaRPr lang="zh-TW" altLang="en-US" sz="1600" dirty="0">
                        <a:latin typeface="Times New Roman" panose="02020603050405020304" pitchFamily="18" charset="0"/>
                        <a:cs typeface="Times New Roman" panose="02020603050405020304" pitchFamily="18"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農田水利事業人員三等升二等訓練遴選作業流程</a:t>
                      </a:r>
                      <a:endPar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endParaRPr>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28845077"/>
                  </a:ext>
                </a:extLst>
              </a:tr>
              <a:tr h="370840">
                <a:tc>
                  <a:txBody>
                    <a:bodyPr/>
                    <a:lstStyle/>
                    <a:p>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刪除</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因公出國案件之處理作業流程</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endParaRPr>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1044485"/>
                  </a:ext>
                </a:extLst>
              </a:tr>
            </a:tbl>
          </a:graphicData>
        </a:graphic>
      </p:graphicFrame>
      <p:sp>
        <p:nvSpPr>
          <p:cNvPr id="9" name="文字方塊 8">
            <a:extLst>
              <a:ext uri="{FF2B5EF4-FFF2-40B4-BE49-F238E27FC236}">
                <a16:creationId xmlns:a16="http://schemas.microsoft.com/office/drawing/2014/main" id="{29CAD6FF-5470-3BA3-F0E3-BA85DB112E4F}"/>
              </a:ext>
            </a:extLst>
          </p:cNvPr>
          <p:cNvSpPr txBox="1"/>
          <p:nvPr/>
        </p:nvSpPr>
        <p:spPr>
          <a:xfrm>
            <a:off x="470263" y="1060303"/>
            <a:ext cx="7646126" cy="338554"/>
          </a:xfrm>
          <a:prstGeom prst="rect">
            <a:avLst/>
          </a:prstGeom>
          <a:noFill/>
        </p:spPr>
        <p:txBody>
          <a:bodyPr wrap="square" rtlCol="0">
            <a:spAutoFit/>
          </a:bodyPr>
          <a:lstStyle/>
          <a:p>
            <a:pPr marL="285750" indent="-285750">
              <a:buFont typeface="Arial" panose="020B0604020202020204" pitchFamily="34" charset="0"/>
              <a:buChar char="•"/>
            </a:pP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97</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年手冊，有</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17</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章、</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附錄，</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年版有</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19</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章，</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附錄，異動說明如下表。</a:t>
            </a:r>
          </a:p>
        </p:txBody>
      </p:sp>
      <p:sp>
        <p:nvSpPr>
          <p:cNvPr id="12" name="標題 1">
            <a:extLst>
              <a:ext uri="{FF2B5EF4-FFF2-40B4-BE49-F238E27FC236}">
                <a16:creationId xmlns:a16="http://schemas.microsoft.com/office/drawing/2014/main" id="{B99AED36-3921-7F3F-9DA1-05EFFA288535}"/>
              </a:ext>
            </a:extLst>
          </p:cNvPr>
          <p:cNvSpPr txBox="1">
            <a:spLocks/>
          </p:cNvSpPr>
          <p:nvPr/>
        </p:nvSpPr>
        <p:spPr>
          <a:xfrm>
            <a:off x="180502" y="757677"/>
            <a:ext cx="9406260"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marR="0" lvl="0" indent="-285750" algn="l" defTabSz="914400" rtl="0" eaLnBrk="1" fontAlgn="auto" latinLnBrk="0" hangingPunct="1">
              <a:lnSpc>
                <a:spcPct val="90000"/>
              </a:lnSpc>
              <a:spcBef>
                <a:spcPct val="0"/>
              </a:spcBef>
              <a:spcAft>
                <a:spcPts val="0"/>
              </a:spcAft>
              <a:buClrTx/>
              <a:buSzTx/>
              <a:buFont typeface="Wingdings" panose="05000000000000000000" pitchFamily="2" charset="2"/>
              <a:buChar char="u"/>
              <a:tabLst/>
              <a:defRPr/>
            </a:pPr>
            <a:r>
              <a:rPr kumimoji="0" lang="zh-TW" altLang="en-US" sz="1800" b="1" i="0" u="none" strike="noStrike" kern="0" cap="none" spc="0" normalizeH="0" baseline="0" noProof="0" dirty="0">
                <a:ln>
                  <a:noFill/>
                </a:ln>
                <a:solidFill>
                  <a:prstClr val="black"/>
                </a:solidFill>
                <a:effectLst/>
                <a:uLnTx/>
                <a:uFillTx/>
                <a:latin typeface="Times New Roman"/>
                <a:ea typeface="微軟正黑體"/>
                <a:cs typeface="+mj-cs"/>
              </a:rPr>
              <a:t>章節異動</a:t>
            </a:r>
            <a:endParaRPr kumimoji="0" lang="zh-TW" altLang="en-US" sz="1800" b="1" i="0" u="none" strike="noStrike" kern="1200" cap="none" spc="0" normalizeH="0" baseline="0" noProof="0" dirty="0">
              <a:ln>
                <a:noFill/>
              </a:ln>
              <a:solidFill>
                <a:srgbClr val="C00000"/>
              </a:solidFill>
              <a:effectLst/>
              <a:uLnTx/>
              <a:uFillTx/>
              <a:latin typeface="Times New Roman"/>
              <a:ea typeface="微軟正黑體"/>
              <a:cs typeface="+mj-cs"/>
            </a:endParaRPr>
          </a:p>
        </p:txBody>
      </p:sp>
    </p:spTree>
    <p:extLst>
      <p:ext uri="{BB962C8B-B14F-4D97-AF65-F5344CB8AC3E}">
        <p14:creationId xmlns:p14="http://schemas.microsoft.com/office/powerpoint/2010/main" val="3484012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165860-8DD6-BB3E-F68F-0A6E90EF94D6}"/>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貳、手冊修正總說明</a:t>
            </a:r>
            <a:r>
              <a:rPr lang="en-US" altLang="zh-TW" sz="2800" dirty="0">
                <a:latin typeface="Times New Roman" panose="02020603050405020304" pitchFamily="18" charset="0"/>
                <a:cs typeface="Times New Roman" panose="02020603050405020304" pitchFamily="18" charset="0"/>
              </a:rPr>
              <a:t>(2/4)</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 name="標題 1">
            <a:extLst>
              <a:ext uri="{FF2B5EF4-FFF2-40B4-BE49-F238E27FC236}">
                <a16:creationId xmlns:a16="http://schemas.microsoft.com/office/drawing/2014/main" id="{62CDA027-B3DA-598C-C3BB-A0DC9742DEF5}"/>
              </a:ext>
            </a:extLst>
          </p:cNvPr>
          <p:cNvSpPr txBox="1">
            <a:spLocks/>
          </p:cNvSpPr>
          <p:nvPr/>
        </p:nvSpPr>
        <p:spPr>
          <a:xfrm>
            <a:off x="180502" y="757677"/>
            <a:ext cx="2153395"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kern="0" dirty="0">
                <a:latin typeface="微軟正黑體" panose="020B0604030504040204" pitchFamily="34" charset="-120"/>
                <a:ea typeface="微軟正黑體" panose="020B0604030504040204" pitchFamily="34" charset="-120"/>
              </a:rPr>
              <a:t>流程異動</a:t>
            </a:r>
            <a:r>
              <a:rPr kumimoji="0" lang="en-US" altLang="zh-TW" sz="1800" b="1" i="0" u="none" strike="noStrike" kern="1200" cap="none" spc="0" normalizeH="0" baseline="0" noProof="0" dirty="0">
                <a:ln>
                  <a:noFill/>
                </a:ln>
                <a:solidFill>
                  <a:prstClr val="black"/>
                </a:solidFill>
                <a:effectLst/>
                <a:uLnTx/>
                <a:uFillTx/>
                <a:latin typeface="Times New Roman"/>
                <a:ea typeface="微軟正黑體"/>
                <a:cs typeface="+mj-cs"/>
              </a:rPr>
              <a:t>(1/2)</a:t>
            </a:r>
            <a:endParaRPr lang="zh-TW" altLang="en-US" sz="1800" b="1" dirty="0">
              <a:latin typeface="微軟正黑體" panose="020B0604030504040204" pitchFamily="34" charset="-120"/>
              <a:ea typeface="微軟正黑體" panose="020B0604030504040204" pitchFamily="34" charset="-120"/>
            </a:endParaRPr>
          </a:p>
        </p:txBody>
      </p:sp>
      <p:sp>
        <p:nvSpPr>
          <p:cNvPr id="3" name="文字方塊 2">
            <a:extLst>
              <a:ext uri="{FF2B5EF4-FFF2-40B4-BE49-F238E27FC236}">
                <a16:creationId xmlns:a16="http://schemas.microsoft.com/office/drawing/2014/main" id="{F6E8C783-AF52-B120-412B-7A88F81D9649}"/>
              </a:ext>
            </a:extLst>
          </p:cNvPr>
          <p:cNvSpPr txBox="1"/>
          <p:nvPr/>
        </p:nvSpPr>
        <p:spPr>
          <a:xfrm>
            <a:off x="328555" y="1068000"/>
            <a:ext cx="8737971" cy="830997"/>
          </a:xfrm>
          <a:prstGeom prst="rect">
            <a:avLst/>
          </a:prstGeom>
          <a:noFill/>
        </p:spPr>
        <p:txBody>
          <a:bodyPr wrap="square" rtlCol="0">
            <a:spAutoFit/>
          </a:bodyPr>
          <a:lstStyle/>
          <a:p>
            <a:pPr marL="285750" lvl="0" indent="-285750">
              <a:buFont typeface="Arial" panose="020B0604020202020204" pitchFamily="34" charset="0"/>
              <a:buChar char="•"/>
            </a:pPr>
            <a:r>
              <a:rPr lang="zh-TW" altLang="en-US" sz="1600" b="1" dirty="0">
                <a:solidFill>
                  <a:srgbClr val="C00000"/>
                </a:solidFill>
                <a:latin typeface="Times New Roman"/>
                <a:ea typeface="微軟正黑體"/>
              </a:rPr>
              <a:t>備查</a:t>
            </a:r>
            <a:r>
              <a:rPr lang="zh-TW" altLang="en-US" sz="1600" dirty="0">
                <a:solidFill>
                  <a:prstClr val="black"/>
                </a:solidFill>
                <a:latin typeface="Times New Roman"/>
                <a:ea typeface="微軟正黑體"/>
              </a:rPr>
              <a:t>調整為「</a:t>
            </a:r>
            <a:r>
              <a:rPr lang="zh-TW" altLang="en-US" sz="1600" b="1" dirty="0">
                <a:solidFill>
                  <a:srgbClr val="C00000"/>
                </a:solidFill>
                <a:latin typeface="Times New Roman"/>
                <a:ea typeface="微軟正黑體"/>
              </a:rPr>
              <a:t>除資料有誤而通知各管理處更正後再行層報外，管理機關不再發文各管理處</a:t>
            </a:r>
            <a:r>
              <a:rPr lang="zh-TW" altLang="en-US" sz="1600" b="1" dirty="0">
                <a:solidFill>
                  <a:prstClr val="black"/>
                </a:solidFill>
                <a:latin typeface="Times New Roman"/>
                <a:ea typeface="微軟正黑體"/>
              </a:rPr>
              <a:t>。</a:t>
            </a:r>
            <a:r>
              <a:rPr lang="zh-TW" altLang="en-US" sz="1600" dirty="0">
                <a:solidFill>
                  <a:prstClr val="black"/>
                </a:solidFill>
                <a:latin typeface="Times New Roman"/>
                <a:ea typeface="微軟正黑體"/>
              </a:rPr>
              <a:t>」</a:t>
            </a:r>
          </a:p>
          <a:p>
            <a:pPr marL="285750" lvl="0" indent="-285750">
              <a:buFont typeface="Arial" panose="020B0604020202020204" pitchFamily="34" charset="0"/>
              <a:buChar char="•"/>
            </a:pPr>
            <a:endParaRPr kumimoji="0" lang="en-US" altLang="zh-TW" sz="1600" b="0" i="0" u="none" strike="noStrike" kern="1200" cap="none" spc="0" normalizeH="0" baseline="0" noProof="0" dirty="0">
              <a:ln>
                <a:noFill/>
              </a:ln>
              <a:solidFill>
                <a:prstClr val="black"/>
              </a:solidFill>
              <a:effectLst/>
              <a:uLnTx/>
              <a:uFillTx/>
              <a:latin typeface="Times New Roman"/>
              <a:ea typeface="微軟正黑體"/>
              <a:cs typeface="+mn-cs"/>
            </a:endParaRPr>
          </a:p>
          <a:p>
            <a:pPr marL="285750" lvl="0" indent="-285750">
              <a:buFont typeface="Arial" panose="020B0604020202020204" pitchFamily="34" charset="0"/>
              <a:buChar char="•"/>
            </a:pPr>
            <a:endParaRPr kumimoji="0" lang="zh-TW" altLang="en-US" sz="1600" b="1" i="0" u="none" strike="noStrike" kern="1200" cap="none" spc="0" normalizeH="0" baseline="0" noProof="0" dirty="0">
              <a:ln>
                <a:noFill/>
              </a:ln>
              <a:solidFill>
                <a:srgbClr val="C00000"/>
              </a:solidFill>
              <a:effectLst/>
              <a:uLnTx/>
              <a:uFillTx/>
              <a:latin typeface="Times New Roman"/>
              <a:ea typeface="微軟正黑體"/>
              <a:cs typeface="+mn-cs"/>
            </a:endParaRPr>
          </a:p>
        </p:txBody>
      </p:sp>
      <p:grpSp>
        <p:nvGrpSpPr>
          <p:cNvPr id="13" name="群組 12">
            <a:extLst>
              <a:ext uri="{FF2B5EF4-FFF2-40B4-BE49-F238E27FC236}">
                <a16:creationId xmlns:a16="http://schemas.microsoft.com/office/drawing/2014/main" id="{294860C0-CDE4-49E4-A200-2BFD5A2DAB70}"/>
              </a:ext>
            </a:extLst>
          </p:cNvPr>
          <p:cNvGrpSpPr/>
          <p:nvPr/>
        </p:nvGrpSpPr>
        <p:grpSpPr>
          <a:xfrm>
            <a:off x="250613" y="1520202"/>
            <a:ext cx="4223784" cy="4961855"/>
            <a:chOff x="250613" y="1574387"/>
            <a:chExt cx="4223784" cy="4961855"/>
          </a:xfrm>
        </p:grpSpPr>
        <p:grpSp>
          <p:nvGrpSpPr>
            <p:cNvPr id="9" name="群組 8">
              <a:extLst>
                <a:ext uri="{FF2B5EF4-FFF2-40B4-BE49-F238E27FC236}">
                  <a16:creationId xmlns:a16="http://schemas.microsoft.com/office/drawing/2014/main" id="{52C781FC-F35F-4CF2-AF24-321F13458EE4}"/>
                </a:ext>
              </a:extLst>
            </p:cNvPr>
            <p:cNvGrpSpPr/>
            <p:nvPr/>
          </p:nvGrpSpPr>
          <p:grpSpPr>
            <a:xfrm>
              <a:off x="328555" y="1693178"/>
              <a:ext cx="4145842" cy="4843064"/>
              <a:chOff x="-2665350" y="1343053"/>
              <a:chExt cx="4145842" cy="4843064"/>
            </a:xfrm>
          </p:grpSpPr>
          <p:pic>
            <p:nvPicPr>
              <p:cNvPr id="6" name="圖片 5">
                <a:extLst>
                  <a:ext uri="{FF2B5EF4-FFF2-40B4-BE49-F238E27FC236}">
                    <a16:creationId xmlns:a16="http://schemas.microsoft.com/office/drawing/2014/main" id="{47D41834-24CE-4FCD-92CB-83252EE2BA7B}"/>
                  </a:ext>
                </a:extLst>
              </p:cNvPr>
              <p:cNvPicPr>
                <a:picLocks noChangeAspect="1"/>
              </p:cNvPicPr>
              <p:nvPr/>
            </p:nvPicPr>
            <p:blipFill>
              <a:blip r:embed="rId2"/>
              <a:stretch>
                <a:fillRect/>
              </a:stretch>
            </p:blipFill>
            <p:spPr>
              <a:xfrm>
                <a:off x="-2665350" y="1343053"/>
                <a:ext cx="4145842" cy="4843064"/>
              </a:xfrm>
              <a:prstGeom prst="rect">
                <a:avLst/>
              </a:prstGeom>
            </p:spPr>
          </p:pic>
          <p:sp>
            <p:nvSpPr>
              <p:cNvPr id="34" name="橢圓 33">
                <a:extLst>
                  <a:ext uri="{FF2B5EF4-FFF2-40B4-BE49-F238E27FC236}">
                    <a16:creationId xmlns:a16="http://schemas.microsoft.com/office/drawing/2014/main" id="{30DDDD4D-DC12-8561-ACDF-50C3F52FA4C6}"/>
                  </a:ext>
                </a:extLst>
              </p:cNvPr>
              <p:cNvSpPr/>
              <p:nvPr/>
            </p:nvSpPr>
            <p:spPr>
              <a:xfrm>
                <a:off x="282634" y="5339271"/>
                <a:ext cx="914400" cy="715992"/>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sp>
          <p:nvSpPr>
            <p:cNvPr id="12" name="文字方塊 11">
              <a:extLst>
                <a:ext uri="{FF2B5EF4-FFF2-40B4-BE49-F238E27FC236}">
                  <a16:creationId xmlns:a16="http://schemas.microsoft.com/office/drawing/2014/main" id="{EF6DC5D8-CD98-47FD-A56D-A6CDD67FD801}"/>
                </a:ext>
              </a:extLst>
            </p:cNvPr>
            <p:cNvSpPr txBox="1"/>
            <p:nvPr/>
          </p:nvSpPr>
          <p:spPr>
            <a:xfrm>
              <a:off x="250613" y="1574387"/>
              <a:ext cx="904724" cy="338554"/>
            </a:xfrm>
            <a:prstGeom prst="rect">
              <a:avLst/>
            </a:prstGeom>
            <a:solidFill>
              <a:srgbClr val="FBE5D6"/>
            </a:solidFill>
          </p:spPr>
          <p:txBody>
            <a:bodyPr wrap="square" rtlCol="0">
              <a:spAutoFit/>
            </a:bodyPr>
            <a:lstStyle/>
            <a:p>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97</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年版</a:t>
              </a:r>
            </a:p>
          </p:txBody>
        </p:sp>
      </p:grpSp>
      <p:grpSp>
        <p:nvGrpSpPr>
          <p:cNvPr id="14" name="群組 13">
            <a:extLst>
              <a:ext uri="{FF2B5EF4-FFF2-40B4-BE49-F238E27FC236}">
                <a16:creationId xmlns:a16="http://schemas.microsoft.com/office/drawing/2014/main" id="{633E7893-F68A-4F75-A634-419CEDCDECD5}"/>
              </a:ext>
            </a:extLst>
          </p:cNvPr>
          <p:cNvGrpSpPr/>
          <p:nvPr/>
        </p:nvGrpSpPr>
        <p:grpSpPr>
          <a:xfrm>
            <a:off x="4572000" y="1519200"/>
            <a:ext cx="4291950" cy="5077993"/>
            <a:chOff x="4572000" y="1519200"/>
            <a:chExt cx="4291950" cy="5077993"/>
          </a:xfrm>
        </p:grpSpPr>
        <p:grpSp>
          <p:nvGrpSpPr>
            <p:cNvPr id="8" name="群組 7">
              <a:extLst>
                <a:ext uri="{FF2B5EF4-FFF2-40B4-BE49-F238E27FC236}">
                  <a16:creationId xmlns:a16="http://schemas.microsoft.com/office/drawing/2014/main" id="{834077DA-0B99-458E-B821-44CAC69FC8BE}"/>
                </a:ext>
              </a:extLst>
            </p:cNvPr>
            <p:cNvGrpSpPr/>
            <p:nvPr/>
          </p:nvGrpSpPr>
          <p:grpSpPr>
            <a:xfrm>
              <a:off x="4697540" y="1618963"/>
              <a:ext cx="4166410" cy="4978230"/>
              <a:chOff x="4788544" y="1564778"/>
              <a:chExt cx="4166410" cy="4978230"/>
            </a:xfrm>
          </p:grpSpPr>
          <p:pic>
            <p:nvPicPr>
              <p:cNvPr id="32" name="圖片 31">
                <a:extLst>
                  <a:ext uri="{FF2B5EF4-FFF2-40B4-BE49-F238E27FC236}">
                    <a16:creationId xmlns:a16="http://schemas.microsoft.com/office/drawing/2014/main" id="{5DD7D844-9964-5951-9C57-DA18FBC26C39}"/>
                  </a:ext>
                </a:extLst>
              </p:cNvPr>
              <p:cNvPicPr>
                <a:picLocks noChangeAspect="1"/>
              </p:cNvPicPr>
              <p:nvPr/>
            </p:nvPicPr>
            <p:blipFill>
              <a:blip r:embed="rId3"/>
              <a:stretch>
                <a:fillRect/>
              </a:stretch>
            </p:blipFill>
            <p:spPr>
              <a:xfrm>
                <a:off x="4788544" y="1564778"/>
                <a:ext cx="4145842" cy="4843064"/>
              </a:xfrm>
              <a:prstGeom prst="rect">
                <a:avLst/>
              </a:prstGeom>
            </p:spPr>
          </p:pic>
          <p:sp>
            <p:nvSpPr>
              <p:cNvPr id="11" name="橢圓 10">
                <a:extLst>
                  <a:ext uri="{FF2B5EF4-FFF2-40B4-BE49-F238E27FC236}">
                    <a16:creationId xmlns:a16="http://schemas.microsoft.com/office/drawing/2014/main" id="{36B6328C-7DD0-40A3-B7A0-DEAE28DE375D}"/>
                  </a:ext>
                </a:extLst>
              </p:cNvPr>
              <p:cNvSpPr/>
              <p:nvPr/>
            </p:nvSpPr>
            <p:spPr>
              <a:xfrm>
                <a:off x="7657377" y="5352817"/>
                <a:ext cx="1297577" cy="119019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sp>
          <p:nvSpPr>
            <p:cNvPr id="17" name="文字方塊 16">
              <a:extLst>
                <a:ext uri="{FF2B5EF4-FFF2-40B4-BE49-F238E27FC236}">
                  <a16:creationId xmlns:a16="http://schemas.microsoft.com/office/drawing/2014/main" id="{6A053966-2702-433B-9F71-154CA86BB032}"/>
                </a:ext>
              </a:extLst>
            </p:cNvPr>
            <p:cNvSpPr txBox="1"/>
            <p:nvPr/>
          </p:nvSpPr>
          <p:spPr>
            <a:xfrm>
              <a:off x="4572000" y="1519200"/>
              <a:ext cx="904724" cy="338554"/>
            </a:xfrm>
            <a:prstGeom prst="rect">
              <a:avLst/>
            </a:prstGeom>
            <a:solidFill>
              <a:srgbClr val="FBE5D6"/>
            </a:solidFill>
          </p:spPr>
          <p:txBody>
            <a:bodyPr wrap="square" rtlCol="0">
              <a:spAutoFit/>
            </a:bodyPr>
            <a:lstStyle/>
            <a:p>
              <a:r>
                <a:rPr lang="zh-TW" altLang="en-US" sz="1600" dirty="0">
                  <a:latin typeface="微軟正黑體" panose="020B0604030504040204" pitchFamily="34" charset="-120"/>
                  <a:ea typeface="微軟正黑體" panose="020B0604030504040204" pitchFamily="34" charset="-120"/>
                </a:rPr>
                <a:t>新版</a:t>
              </a:r>
            </a:p>
          </p:txBody>
        </p:sp>
      </p:grpSp>
    </p:spTree>
    <p:extLst>
      <p:ext uri="{BB962C8B-B14F-4D97-AF65-F5344CB8AC3E}">
        <p14:creationId xmlns:p14="http://schemas.microsoft.com/office/powerpoint/2010/main" val="1173849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165860-8DD6-BB3E-F68F-0A6E90EF94D6}"/>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貳、手冊修正總說明</a:t>
            </a:r>
            <a:r>
              <a:rPr lang="en-US" altLang="zh-TW" sz="2800" dirty="0">
                <a:latin typeface="Times New Roman" panose="02020603050405020304" pitchFamily="18" charset="0"/>
                <a:cs typeface="Times New Roman" panose="02020603050405020304" pitchFamily="18" charset="0"/>
              </a:rPr>
              <a:t>(3/4)</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 name="標題 1">
            <a:extLst>
              <a:ext uri="{FF2B5EF4-FFF2-40B4-BE49-F238E27FC236}">
                <a16:creationId xmlns:a16="http://schemas.microsoft.com/office/drawing/2014/main" id="{62CDA027-B3DA-598C-C3BB-A0DC9742DEF5}"/>
              </a:ext>
            </a:extLst>
          </p:cNvPr>
          <p:cNvSpPr txBox="1">
            <a:spLocks/>
          </p:cNvSpPr>
          <p:nvPr/>
        </p:nvSpPr>
        <p:spPr>
          <a:xfrm>
            <a:off x="180502" y="757677"/>
            <a:ext cx="2153395"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kern="0" dirty="0">
                <a:latin typeface="微軟正黑體" panose="020B0604030504040204" pitchFamily="34" charset="-120"/>
                <a:ea typeface="微軟正黑體" panose="020B0604030504040204" pitchFamily="34" charset="-120"/>
              </a:rPr>
              <a:t>流程異動</a:t>
            </a:r>
            <a:r>
              <a:rPr kumimoji="0" lang="en-US" altLang="zh-TW" sz="1800" b="1" i="0" u="none" strike="noStrike" kern="1200" cap="none" spc="0" normalizeH="0" baseline="0" noProof="0" dirty="0">
                <a:ln>
                  <a:noFill/>
                </a:ln>
                <a:solidFill>
                  <a:prstClr val="black"/>
                </a:solidFill>
                <a:effectLst/>
                <a:uLnTx/>
                <a:uFillTx/>
                <a:latin typeface="Times New Roman"/>
                <a:ea typeface="微軟正黑體"/>
                <a:cs typeface="+mj-cs"/>
              </a:rPr>
              <a:t>(2/2)</a:t>
            </a:r>
            <a:endParaRPr lang="zh-TW" altLang="en-US" sz="1800" b="1" dirty="0">
              <a:latin typeface="微軟正黑體" panose="020B0604030504040204" pitchFamily="34" charset="-120"/>
              <a:ea typeface="微軟正黑體" panose="020B0604030504040204" pitchFamily="34" charset="-120"/>
            </a:endParaRPr>
          </a:p>
        </p:txBody>
      </p:sp>
      <p:sp>
        <p:nvSpPr>
          <p:cNvPr id="3" name="文字方塊 2">
            <a:extLst>
              <a:ext uri="{FF2B5EF4-FFF2-40B4-BE49-F238E27FC236}">
                <a16:creationId xmlns:a16="http://schemas.microsoft.com/office/drawing/2014/main" id="{F6E8C783-AF52-B120-412B-7A88F81D9649}"/>
              </a:ext>
            </a:extLst>
          </p:cNvPr>
          <p:cNvSpPr txBox="1"/>
          <p:nvPr/>
        </p:nvSpPr>
        <p:spPr>
          <a:xfrm>
            <a:off x="328555" y="1068000"/>
            <a:ext cx="8737971" cy="584775"/>
          </a:xfrm>
          <a:prstGeom prst="rect">
            <a:avLst/>
          </a:prstGeom>
          <a:noFill/>
        </p:spPr>
        <p:txBody>
          <a:bodyPr wrap="square" rtlCol="0">
            <a:spAutoFit/>
          </a:bodyPr>
          <a:lstStyle>
            <a:defPPr>
              <a:defRPr lang="zh-TW"/>
            </a:defPPr>
            <a:lvl1pPr marL="285750" lvl="0" indent="-285750">
              <a:buClr>
                <a:srgbClr val="0070C0"/>
              </a:buClr>
              <a:buFont typeface="Arial" panose="020B0604020202020204" pitchFamily="34" charset="0"/>
              <a:buChar char="•"/>
              <a:defRPr kumimoji="0" sz="1600" i="0" u="none" strike="noStrike" cap="none" spc="0" normalizeH="0" baseline="0">
                <a:ln>
                  <a:noFill/>
                </a:ln>
                <a:solidFill>
                  <a:prstClr val="black"/>
                </a:solidFill>
                <a:effectLst/>
                <a:uLnTx/>
                <a:uFillTx/>
                <a:latin typeface="Times New Roman"/>
                <a:ea typeface="微軟正黑體"/>
              </a:defRPr>
            </a:lvl1pPr>
          </a:lstStyle>
          <a:p>
            <a:pPr>
              <a:buClrTx/>
            </a:pPr>
            <a:r>
              <a:rPr lang="zh-TW" altLang="en-US" dirty="0"/>
              <a:t>區分非組室主管及專門委員</a:t>
            </a:r>
            <a:r>
              <a:rPr lang="en-US" altLang="zh-TW" dirty="0"/>
              <a:t>(A)</a:t>
            </a:r>
            <a:r>
              <a:rPr lang="zh-TW" altLang="en-US" dirty="0"/>
              <a:t>、主任工程師、組室主管</a:t>
            </a:r>
            <a:r>
              <a:rPr lang="en-US" altLang="zh-TW" dirty="0"/>
              <a:t>(B)</a:t>
            </a:r>
            <a:r>
              <a:rPr lang="zh-TW" altLang="en-US" dirty="0"/>
              <a:t>之作業流程</a:t>
            </a:r>
            <a:endParaRPr lang="en-US" altLang="zh-TW" dirty="0"/>
          </a:p>
          <a:p>
            <a:pPr>
              <a:buClrTx/>
            </a:pPr>
            <a:endParaRPr lang="zh-TW" altLang="en-US" dirty="0"/>
          </a:p>
        </p:txBody>
      </p:sp>
      <p:sp>
        <p:nvSpPr>
          <p:cNvPr id="12" name="文字方塊 11">
            <a:extLst>
              <a:ext uri="{FF2B5EF4-FFF2-40B4-BE49-F238E27FC236}">
                <a16:creationId xmlns:a16="http://schemas.microsoft.com/office/drawing/2014/main" id="{C3C62528-6AF5-F5CC-E7B9-7925FD643317}"/>
              </a:ext>
            </a:extLst>
          </p:cNvPr>
          <p:cNvSpPr txBox="1"/>
          <p:nvPr/>
        </p:nvSpPr>
        <p:spPr>
          <a:xfrm>
            <a:off x="2795457" y="6350755"/>
            <a:ext cx="3684786" cy="338554"/>
          </a:xfrm>
          <a:prstGeom prst="rect">
            <a:avLst/>
          </a:prstGeom>
          <a:noFill/>
        </p:spPr>
        <p:txBody>
          <a:bodyPr wrap="square">
            <a:spAutoFit/>
          </a:bodyPr>
          <a:lstStyle/>
          <a:p>
            <a:r>
              <a:rPr lang="zh-TW" altLang="en-US" sz="1600" b="1" dirty="0">
                <a:latin typeface="微軟正黑體" panose="020B0604030504040204" pitchFamily="34" charset="-120"/>
                <a:ea typeface="微軟正黑體" panose="020B0604030504040204" pitchFamily="34" charset="-120"/>
              </a:rPr>
              <a:t>農田水利事業人員商調及再任作業流程</a:t>
            </a:r>
          </a:p>
        </p:txBody>
      </p:sp>
      <p:grpSp>
        <p:nvGrpSpPr>
          <p:cNvPr id="14" name="群組 13">
            <a:extLst>
              <a:ext uri="{FF2B5EF4-FFF2-40B4-BE49-F238E27FC236}">
                <a16:creationId xmlns:a16="http://schemas.microsoft.com/office/drawing/2014/main" id="{BB6D90A8-2BE1-4A4D-7AFC-D8B6EEA9A89C}"/>
              </a:ext>
            </a:extLst>
          </p:cNvPr>
          <p:cNvGrpSpPr/>
          <p:nvPr/>
        </p:nvGrpSpPr>
        <p:grpSpPr>
          <a:xfrm>
            <a:off x="2543966" y="1406554"/>
            <a:ext cx="4056068" cy="4924610"/>
            <a:chOff x="2177150" y="1430465"/>
            <a:chExt cx="4056068" cy="4924610"/>
          </a:xfrm>
        </p:grpSpPr>
        <p:grpSp>
          <p:nvGrpSpPr>
            <p:cNvPr id="10" name="群組 9">
              <a:extLst>
                <a:ext uri="{FF2B5EF4-FFF2-40B4-BE49-F238E27FC236}">
                  <a16:creationId xmlns:a16="http://schemas.microsoft.com/office/drawing/2014/main" id="{27103B1C-04BF-5248-E23C-48DA38F3DC97}"/>
                </a:ext>
              </a:extLst>
            </p:cNvPr>
            <p:cNvGrpSpPr/>
            <p:nvPr/>
          </p:nvGrpSpPr>
          <p:grpSpPr>
            <a:xfrm>
              <a:off x="2177150" y="1430465"/>
              <a:ext cx="4056068" cy="4924610"/>
              <a:chOff x="2490659" y="1530619"/>
              <a:chExt cx="4056068" cy="4924610"/>
            </a:xfrm>
          </p:grpSpPr>
          <p:pic>
            <p:nvPicPr>
              <p:cNvPr id="5" name="圖片 4">
                <a:extLst>
                  <a:ext uri="{FF2B5EF4-FFF2-40B4-BE49-F238E27FC236}">
                    <a16:creationId xmlns:a16="http://schemas.microsoft.com/office/drawing/2014/main" id="{83AFB763-D016-61F5-ACF8-C0F4C8C208A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90659" y="1530619"/>
                <a:ext cx="4056068" cy="4924610"/>
              </a:xfrm>
              <a:prstGeom prst="rect">
                <a:avLst/>
              </a:prstGeom>
              <a:noFill/>
            </p:spPr>
          </p:pic>
          <p:grpSp>
            <p:nvGrpSpPr>
              <p:cNvPr id="9" name="群組 8">
                <a:extLst>
                  <a:ext uri="{FF2B5EF4-FFF2-40B4-BE49-F238E27FC236}">
                    <a16:creationId xmlns:a16="http://schemas.microsoft.com/office/drawing/2014/main" id="{C3510302-61A1-E90B-B5C0-7B401CE0F6B0}"/>
                  </a:ext>
                </a:extLst>
              </p:cNvPr>
              <p:cNvGrpSpPr/>
              <p:nvPr/>
            </p:nvGrpSpPr>
            <p:grpSpPr>
              <a:xfrm>
                <a:off x="2647406" y="4135271"/>
                <a:ext cx="1193074" cy="1482088"/>
                <a:chOff x="2647406" y="4135271"/>
                <a:chExt cx="1193074" cy="1482088"/>
              </a:xfrm>
            </p:grpSpPr>
            <p:sp>
              <p:nvSpPr>
                <p:cNvPr id="6" name="橢圓 5">
                  <a:extLst>
                    <a:ext uri="{FF2B5EF4-FFF2-40B4-BE49-F238E27FC236}">
                      <a16:creationId xmlns:a16="http://schemas.microsoft.com/office/drawing/2014/main" id="{6814A85D-2B24-E9C8-AA51-7A0239CD7BD0}"/>
                    </a:ext>
                  </a:extLst>
                </p:cNvPr>
                <p:cNvSpPr/>
                <p:nvPr/>
              </p:nvSpPr>
              <p:spPr>
                <a:xfrm>
                  <a:off x="2647406" y="4135271"/>
                  <a:ext cx="1193074" cy="58477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 name="橢圓 7">
                  <a:extLst>
                    <a:ext uri="{FF2B5EF4-FFF2-40B4-BE49-F238E27FC236}">
                      <a16:creationId xmlns:a16="http://schemas.microsoft.com/office/drawing/2014/main" id="{CF3B19BA-1677-97D8-4C04-3FC0BF861B90}"/>
                    </a:ext>
                  </a:extLst>
                </p:cNvPr>
                <p:cNvSpPr/>
                <p:nvPr/>
              </p:nvSpPr>
              <p:spPr>
                <a:xfrm>
                  <a:off x="2647406" y="5032584"/>
                  <a:ext cx="1193074" cy="58477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cxnSp>
          <p:nvCxnSpPr>
            <p:cNvPr id="11" name="直線接點 10">
              <a:extLst>
                <a:ext uri="{FF2B5EF4-FFF2-40B4-BE49-F238E27FC236}">
                  <a16:creationId xmlns:a16="http://schemas.microsoft.com/office/drawing/2014/main" id="{EE9E3459-48B4-BBA6-4287-ABEA2435DAF2}"/>
                </a:ext>
              </a:extLst>
            </p:cNvPr>
            <p:cNvCxnSpPr/>
            <p:nvPr/>
          </p:nvCxnSpPr>
          <p:spPr>
            <a:xfrm>
              <a:off x="4998726" y="5129349"/>
              <a:ext cx="101890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線接點 12">
              <a:extLst>
                <a:ext uri="{FF2B5EF4-FFF2-40B4-BE49-F238E27FC236}">
                  <a16:creationId xmlns:a16="http://schemas.microsoft.com/office/drawing/2014/main" id="{CAEE3597-24F8-2B77-24CA-74DFB781B91A}"/>
                </a:ext>
              </a:extLst>
            </p:cNvPr>
            <p:cNvCxnSpPr/>
            <p:nvPr/>
          </p:nvCxnSpPr>
          <p:spPr>
            <a:xfrm>
              <a:off x="4981308" y="5743304"/>
              <a:ext cx="101890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86776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165860-8DD6-BB3E-F68F-0A6E90EF94D6}"/>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貳、手冊修正總說明</a:t>
            </a:r>
            <a:r>
              <a:rPr lang="en-US" altLang="zh-TW" sz="2800" dirty="0">
                <a:latin typeface="Times New Roman" panose="02020603050405020304" pitchFamily="18" charset="0"/>
                <a:cs typeface="Times New Roman" panose="02020603050405020304" pitchFamily="18" charset="0"/>
              </a:rPr>
              <a:t>(4/4)</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 name="標題 1">
            <a:extLst>
              <a:ext uri="{FF2B5EF4-FFF2-40B4-BE49-F238E27FC236}">
                <a16:creationId xmlns:a16="http://schemas.microsoft.com/office/drawing/2014/main" id="{62CDA027-B3DA-598C-C3BB-A0DC9742DEF5}"/>
              </a:ext>
            </a:extLst>
          </p:cNvPr>
          <p:cNvSpPr txBox="1">
            <a:spLocks/>
          </p:cNvSpPr>
          <p:nvPr/>
        </p:nvSpPr>
        <p:spPr>
          <a:xfrm>
            <a:off x="180502" y="757677"/>
            <a:ext cx="2153395"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kern="0" dirty="0">
                <a:latin typeface="微軟正黑體" panose="020B0604030504040204" pitchFamily="34" charset="-120"/>
                <a:ea typeface="微軟正黑體" panose="020B0604030504040204" pitchFamily="34" charset="-120"/>
              </a:rPr>
              <a:t>表格異動</a:t>
            </a:r>
            <a:endParaRPr lang="zh-TW" altLang="en-US" sz="1800" b="1" dirty="0">
              <a:latin typeface="微軟正黑體" panose="020B0604030504040204" pitchFamily="34" charset="-120"/>
              <a:ea typeface="微軟正黑體" panose="020B0604030504040204" pitchFamily="34" charset="-120"/>
            </a:endParaRPr>
          </a:p>
        </p:txBody>
      </p:sp>
      <p:sp>
        <p:nvSpPr>
          <p:cNvPr id="3" name="文字方塊 2">
            <a:extLst>
              <a:ext uri="{FF2B5EF4-FFF2-40B4-BE49-F238E27FC236}">
                <a16:creationId xmlns:a16="http://schemas.microsoft.com/office/drawing/2014/main" id="{F6E8C783-AF52-B120-412B-7A88F81D9649}"/>
              </a:ext>
            </a:extLst>
          </p:cNvPr>
          <p:cNvSpPr txBox="1"/>
          <p:nvPr/>
        </p:nvSpPr>
        <p:spPr>
          <a:xfrm>
            <a:off x="328555" y="1068000"/>
            <a:ext cx="8737971" cy="1893724"/>
          </a:xfrm>
          <a:prstGeom prst="rect">
            <a:avLst/>
          </a:prstGeom>
        </p:spPr>
        <p:txBody>
          <a:bodyPr wrap="square">
            <a:spAutoFit/>
          </a:bodyPr>
          <a:lstStyle>
            <a:defPPr>
              <a:defRPr lang="en-US"/>
            </a:defPPr>
            <a:lvl1pPr>
              <a:lnSpc>
                <a:spcPct val="150000"/>
              </a:lnSpc>
              <a:defRPr sz="1600">
                <a:solidFill>
                  <a:srgbClr val="000000"/>
                </a:solidFill>
                <a:latin typeface="微軟正黑體" panose="020B0604030504040204" pitchFamily="34" charset="-120"/>
                <a:ea typeface="微軟正黑體" panose="020B0604030504040204" pitchFamily="34" charset="-120"/>
              </a:defRPr>
            </a:lvl1pPr>
          </a:lstStyle>
          <a:p>
            <a:pPr marL="285750" indent="-285750" algn="just">
              <a:buFont typeface="Arial" panose="020B0604020202020204" pitchFamily="34" charset="0"/>
              <a:buChar char="•"/>
            </a:pPr>
            <a:r>
              <a:rPr lang="zh-TW" altLang="en-US" dirty="0">
                <a:latin typeface="Times New Roman" panose="02020603050405020304" pitchFamily="18" charset="0"/>
                <a:cs typeface="Times New Roman" panose="02020603050405020304" pitchFamily="18" charset="0"/>
              </a:rPr>
              <a:t>手冊提供</a:t>
            </a:r>
            <a:r>
              <a:rPr lang="en-US" altLang="zh-TW" dirty="0">
                <a:latin typeface="Times New Roman" panose="02020603050405020304" pitchFamily="18" charset="0"/>
                <a:cs typeface="Times New Roman" panose="02020603050405020304" pitchFamily="18" charset="0"/>
              </a:rPr>
              <a:t>45</a:t>
            </a:r>
            <a:r>
              <a:rPr lang="zh-TW" altLang="en-US" dirty="0">
                <a:latin typeface="Times New Roman" panose="02020603050405020304" pitchFamily="18" charset="0"/>
                <a:cs typeface="Times New Roman" panose="02020603050405020304" pitchFamily="18" charset="0"/>
              </a:rPr>
              <a:t>個表格，統一標題格式為「</a:t>
            </a:r>
            <a:r>
              <a:rPr lang="zh-TW" altLang="en-US" b="1" dirty="0">
                <a:latin typeface="Times New Roman" panose="02020603050405020304" pitchFamily="18" charset="0"/>
                <a:cs typeface="Times New Roman" panose="02020603050405020304" pitchFamily="18" charset="0"/>
              </a:rPr>
              <a:t>行政院農業委員會農田水利署ＯＯ管理處＋表名</a:t>
            </a:r>
            <a:r>
              <a:rPr lang="zh-TW" altLang="en-US" dirty="0">
                <a:latin typeface="Times New Roman" panose="02020603050405020304" pitchFamily="18" charset="0"/>
                <a:cs typeface="Times New Roman" panose="02020603050405020304" pitchFamily="18" charset="0"/>
              </a:rPr>
              <a:t>」。</a:t>
            </a:r>
            <a:endParaRPr lang="en-US" altLang="zh-TW"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zh-TW" altLang="en-US" dirty="0">
                <a:latin typeface="Times New Roman" panose="02020603050405020304" pitchFamily="18" charset="0"/>
                <a:cs typeface="Times New Roman" panose="02020603050405020304" pitchFamily="18" charset="0"/>
              </a:rPr>
              <a:t>新增留職停薪申請書</a:t>
            </a:r>
            <a:endParaRPr lang="en-US" altLang="zh-TW"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zh-TW" altLang="en-US" dirty="0">
                <a:latin typeface="Times New Roman" panose="02020603050405020304" pitchFamily="18" charset="0"/>
                <a:cs typeface="Times New Roman" panose="02020603050405020304" pitchFamily="18" charset="0"/>
              </a:rPr>
              <a:t>新增農田水利事業人員三等升二等訓練有關表格，計</a:t>
            </a:r>
            <a:r>
              <a:rPr lang="en-US" altLang="zh-TW" dirty="0">
                <a:latin typeface="Times New Roman" panose="02020603050405020304" pitchFamily="18" charset="0"/>
                <a:cs typeface="Times New Roman" panose="02020603050405020304" pitchFamily="18" charset="0"/>
              </a:rPr>
              <a:t>7</a:t>
            </a:r>
            <a:r>
              <a:rPr lang="zh-TW" altLang="en-US" dirty="0">
                <a:latin typeface="Times New Roman" panose="02020603050405020304" pitchFamily="18" charset="0"/>
                <a:cs typeface="Times New Roman" panose="02020603050405020304" pitchFamily="18" charset="0"/>
              </a:rPr>
              <a:t>個。</a:t>
            </a:r>
            <a:endParaRPr lang="en-US" altLang="zh-TW"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zh-TW" altLang="en-US" dirty="0">
                <a:latin typeface="Times New Roman" panose="02020603050405020304" pitchFamily="18" charset="0"/>
                <a:cs typeface="Times New Roman" panose="02020603050405020304" pitchFamily="18" charset="0"/>
              </a:rPr>
              <a:t>配合因公出國章節刪除，爰相關表格未納入。</a:t>
            </a:r>
            <a:endParaRPr lang="en-US" altLang="zh-TW"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zh-TW" altLang="en-US" dirty="0">
                <a:latin typeface="Times New Roman" panose="02020603050405020304" pitchFamily="18" charset="0"/>
                <a:cs typeface="Times New Roman" panose="02020603050405020304" pitchFamily="18" charset="0"/>
              </a:rPr>
              <a:t>約僱人員僱用契約書提供</a:t>
            </a:r>
            <a:r>
              <a:rPr lang="en-US" altLang="zh-TW" dirty="0">
                <a:latin typeface="Times New Roman" panose="02020603050405020304" pitchFamily="18" charset="0"/>
                <a:cs typeface="Times New Roman" panose="02020603050405020304" pitchFamily="18" charset="0"/>
              </a:rPr>
              <a:t>【</a:t>
            </a:r>
            <a:r>
              <a:rPr lang="zh-TW" altLang="en-US" dirty="0">
                <a:latin typeface="Times New Roman" panose="02020603050405020304" pitchFamily="18" charset="0"/>
                <a:cs typeface="Times New Roman" panose="02020603050405020304" pitchFamily="18" charset="0"/>
              </a:rPr>
              <a:t>適用離職儲金版本</a:t>
            </a:r>
            <a:r>
              <a:rPr lang="en-US" altLang="zh-TW" dirty="0">
                <a:latin typeface="Times New Roman" panose="02020603050405020304" pitchFamily="18" charset="0"/>
                <a:cs typeface="Times New Roman" panose="02020603050405020304" pitchFamily="18" charset="0"/>
              </a:rPr>
              <a:t>】</a:t>
            </a:r>
            <a:r>
              <a:rPr lang="zh-TW" altLang="en-US" dirty="0">
                <a:latin typeface="Times New Roman" panose="02020603050405020304" pitchFamily="18" charset="0"/>
                <a:cs typeface="Times New Roman" panose="02020603050405020304" pitchFamily="18" charset="0"/>
              </a:rPr>
              <a:t>及</a:t>
            </a:r>
            <a:r>
              <a:rPr lang="en-US" altLang="zh-TW" dirty="0">
                <a:latin typeface="Times New Roman" panose="02020603050405020304" pitchFamily="18" charset="0"/>
                <a:cs typeface="Times New Roman" panose="02020603050405020304" pitchFamily="18" charset="0"/>
              </a:rPr>
              <a:t>【</a:t>
            </a:r>
            <a:r>
              <a:rPr lang="zh-TW" altLang="en-US" dirty="0">
                <a:latin typeface="Times New Roman" panose="02020603050405020304" pitchFamily="18" charset="0"/>
                <a:cs typeface="Times New Roman" panose="02020603050405020304" pitchFamily="18" charset="0"/>
              </a:rPr>
              <a:t>適用勞工退休金版本</a:t>
            </a:r>
            <a:r>
              <a:rPr lang="en-US" altLang="zh-TW" dirty="0">
                <a:latin typeface="Times New Roman" panose="02020603050405020304" pitchFamily="18" charset="0"/>
                <a:cs typeface="Times New Roman" panose="02020603050405020304" pitchFamily="18" charset="0"/>
              </a:rPr>
              <a:t>】</a:t>
            </a:r>
            <a:r>
              <a:rPr lang="zh-TW" altLang="en-US" dirty="0">
                <a:latin typeface="Times New Roman" panose="02020603050405020304" pitchFamily="18" charset="0"/>
                <a:cs typeface="Times New Roman" panose="02020603050405020304" pitchFamily="18" charset="0"/>
              </a:rPr>
              <a:t>。</a:t>
            </a:r>
            <a:endParaRPr lang="en-US" altLang="zh-TW"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6295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2CDA027-B3DA-598C-C3BB-A0DC9742DEF5}"/>
              </a:ext>
            </a:extLst>
          </p:cNvPr>
          <p:cNvSpPr txBox="1">
            <a:spLocks/>
          </p:cNvSpPr>
          <p:nvPr/>
        </p:nvSpPr>
        <p:spPr>
          <a:xfrm>
            <a:off x="180502" y="757677"/>
            <a:ext cx="3166705"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kern="0" dirty="0">
                <a:latin typeface="微軟正黑體" panose="020B0604030504040204" pitchFamily="34" charset="-120"/>
                <a:ea typeface="微軟正黑體" panose="020B0604030504040204" pitchFamily="34" charset="-120"/>
              </a:rPr>
              <a:t>辦理升遷須留意的因素</a:t>
            </a:r>
            <a:endParaRPr lang="zh-TW" altLang="en-US" sz="1800" b="1" dirty="0">
              <a:latin typeface="微軟正黑體" panose="020B0604030504040204" pitchFamily="34" charset="-120"/>
              <a:ea typeface="微軟正黑體" panose="020B0604030504040204" pitchFamily="34" charset="-120"/>
            </a:endParaRPr>
          </a:p>
        </p:txBody>
      </p:sp>
      <p:sp>
        <p:nvSpPr>
          <p:cNvPr id="5" name="Rectangle 3">
            <a:extLst>
              <a:ext uri="{FF2B5EF4-FFF2-40B4-BE49-F238E27FC236}">
                <a16:creationId xmlns:a16="http://schemas.microsoft.com/office/drawing/2014/main" id="{C7B37C13-1CC6-4785-A974-73D8412015E8}"/>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參、農田水利事業人員升遷作業流程</a:t>
            </a:r>
            <a:r>
              <a:rPr lang="en-US" altLang="zh-TW" sz="2800" dirty="0">
                <a:latin typeface="Times New Roman" panose="02020603050405020304" pitchFamily="18" charset="0"/>
                <a:cs typeface="Times New Roman" panose="02020603050405020304" pitchFamily="18" charset="0"/>
              </a:rPr>
              <a:t>(1/21)</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grpSp>
        <p:nvGrpSpPr>
          <p:cNvPr id="9" name="群組 8">
            <a:extLst>
              <a:ext uri="{FF2B5EF4-FFF2-40B4-BE49-F238E27FC236}">
                <a16:creationId xmlns:a16="http://schemas.microsoft.com/office/drawing/2014/main" id="{DEA31339-0DC9-4EDB-A86C-284AE13DC8E1}"/>
              </a:ext>
            </a:extLst>
          </p:cNvPr>
          <p:cNvGrpSpPr/>
          <p:nvPr/>
        </p:nvGrpSpPr>
        <p:grpSpPr>
          <a:xfrm>
            <a:off x="4784785" y="4574542"/>
            <a:ext cx="4359215" cy="2760932"/>
            <a:chOff x="2109801" y="3625637"/>
            <a:chExt cx="4359215" cy="2760932"/>
          </a:xfrm>
        </p:grpSpPr>
        <p:graphicFrame>
          <p:nvGraphicFramePr>
            <p:cNvPr id="6" name="資料庫圖表 5">
              <a:extLst>
                <a:ext uri="{FF2B5EF4-FFF2-40B4-BE49-F238E27FC236}">
                  <a16:creationId xmlns:a16="http://schemas.microsoft.com/office/drawing/2014/main" id="{A86D7185-F6D5-4759-99BD-E2519ACDA99F}"/>
                </a:ext>
              </a:extLst>
            </p:cNvPr>
            <p:cNvGraphicFramePr/>
            <p:nvPr>
              <p:extLst>
                <p:ext uri="{D42A27DB-BD31-4B8C-83A1-F6EECF244321}">
                  <p14:modId xmlns:p14="http://schemas.microsoft.com/office/powerpoint/2010/main" val="1864555822"/>
                </p:ext>
              </p:extLst>
            </p:nvPr>
          </p:nvGraphicFramePr>
          <p:xfrm>
            <a:off x="2109801" y="3625637"/>
            <a:ext cx="4359215" cy="27609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箭號: 向右 6">
              <a:extLst>
                <a:ext uri="{FF2B5EF4-FFF2-40B4-BE49-F238E27FC236}">
                  <a16:creationId xmlns:a16="http://schemas.microsoft.com/office/drawing/2014/main" id="{BE78CD17-7DAE-478B-905C-D4DC19583A6A}"/>
                </a:ext>
              </a:extLst>
            </p:cNvPr>
            <p:cNvSpPr/>
            <p:nvPr/>
          </p:nvSpPr>
          <p:spPr>
            <a:xfrm rot="19999415">
              <a:off x="2329943" y="3715228"/>
              <a:ext cx="1933692" cy="6706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sp>
        <p:nvSpPr>
          <p:cNvPr id="11" name="矩形: 圓角 10">
            <a:extLst>
              <a:ext uri="{FF2B5EF4-FFF2-40B4-BE49-F238E27FC236}">
                <a16:creationId xmlns:a16="http://schemas.microsoft.com/office/drawing/2014/main" id="{D58818C3-F2E1-4905-95A9-1E5E37B25932}"/>
              </a:ext>
            </a:extLst>
          </p:cNvPr>
          <p:cNvSpPr/>
          <p:nvPr/>
        </p:nvSpPr>
        <p:spPr>
          <a:xfrm>
            <a:off x="1026540" y="1751161"/>
            <a:ext cx="1699404" cy="1130060"/>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solidFill>
                  <a:schemeClr val="tx1"/>
                </a:solidFill>
                <a:latin typeface="微軟正黑體" panose="020B0604030504040204" pitchFamily="34" charset="-120"/>
                <a:ea typeface="微軟正黑體" panose="020B0604030504040204" pitchFamily="34" charset="-120"/>
              </a:rPr>
              <a:t>擬任職務資格</a:t>
            </a:r>
          </a:p>
        </p:txBody>
      </p:sp>
      <p:sp>
        <p:nvSpPr>
          <p:cNvPr id="12" name="矩形: 圓角 11">
            <a:extLst>
              <a:ext uri="{FF2B5EF4-FFF2-40B4-BE49-F238E27FC236}">
                <a16:creationId xmlns:a16="http://schemas.microsoft.com/office/drawing/2014/main" id="{FFACA45D-BD52-4E56-B8FE-022CFB801DE4}"/>
              </a:ext>
            </a:extLst>
          </p:cNvPr>
          <p:cNvSpPr/>
          <p:nvPr/>
        </p:nvSpPr>
        <p:spPr>
          <a:xfrm>
            <a:off x="4931432" y="1751161"/>
            <a:ext cx="1699404" cy="1130060"/>
          </a:xfrm>
          <a:prstGeom prst="round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任現職滿</a:t>
            </a:r>
            <a:r>
              <a:rPr lang="en-US" altLang="zh-TW"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endParaRPr lang="en-US" altLang="zh-TW"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3" name="矩形: 圓角 12">
            <a:extLst>
              <a:ext uri="{FF2B5EF4-FFF2-40B4-BE49-F238E27FC236}">
                <a16:creationId xmlns:a16="http://schemas.microsoft.com/office/drawing/2014/main" id="{EE79CF72-5C81-44C5-859F-1705D3246E14}"/>
              </a:ext>
            </a:extLst>
          </p:cNvPr>
          <p:cNvSpPr/>
          <p:nvPr/>
        </p:nvSpPr>
        <p:spPr>
          <a:xfrm>
            <a:off x="2978986" y="1751161"/>
            <a:ext cx="1699404" cy="1130060"/>
          </a:xfrm>
          <a:prstGeom prst="round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solidFill>
                  <a:schemeClr val="tx1"/>
                </a:solidFill>
                <a:latin typeface="微軟正黑體" panose="020B0604030504040204" pitchFamily="34" charset="-120"/>
                <a:ea typeface="微軟正黑體" panose="020B0604030504040204" pitchFamily="34" charset="-120"/>
              </a:rPr>
              <a:t>敘擬任職務最低薪級</a:t>
            </a:r>
          </a:p>
        </p:txBody>
      </p:sp>
      <p:sp>
        <p:nvSpPr>
          <p:cNvPr id="14" name="矩形: 圓角 13">
            <a:extLst>
              <a:ext uri="{FF2B5EF4-FFF2-40B4-BE49-F238E27FC236}">
                <a16:creationId xmlns:a16="http://schemas.microsoft.com/office/drawing/2014/main" id="{0B9F628D-A614-499C-B93F-78D1DC67F898}"/>
              </a:ext>
            </a:extLst>
          </p:cNvPr>
          <p:cNvSpPr/>
          <p:nvPr/>
        </p:nvSpPr>
        <p:spPr>
          <a:xfrm>
            <a:off x="6883878" y="1751161"/>
            <a:ext cx="1699404" cy="1130060"/>
          </a:xfrm>
          <a:prstGeom prst="round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考績近</a:t>
            </a:r>
            <a:r>
              <a:rPr lang="en-US" altLang="zh-TW"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年列乙等以上</a:t>
            </a:r>
            <a:endParaRPr lang="en-US" altLang="zh-TW"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5" name="矩形: 圓角 14">
            <a:extLst>
              <a:ext uri="{FF2B5EF4-FFF2-40B4-BE49-F238E27FC236}">
                <a16:creationId xmlns:a16="http://schemas.microsoft.com/office/drawing/2014/main" id="{BAF85AD0-B796-422E-A2ED-228FEA44184D}"/>
              </a:ext>
            </a:extLst>
          </p:cNvPr>
          <p:cNvSpPr/>
          <p:nvPr/>
        </p:nvSpPr>
        <p:spPr>
          <a:xfrm>
            <a:off x="1052415" y="3207258"/>
            <a:ext cx="2549106" cy="1130060"/>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近</a:t>
            </a:r>
            <a:r>
              <a:rPr lang="en-US" altLang="zh-TW"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zh-TW" altLang="en-US"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未</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受記大過或</a:t>
            </a:r>
            <a:endParaRPr lang="en-US" altLang="zh-TW"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累積達</a:t>
            </a:r>
            <a:r>
              <a:rPr lang="en-US" altLang="zh-TW"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大過以上處分</a:t>
            </a:r>
          </a:p>
        </p:txBody>
      </p:sp>
      <p:sp>
        <p:nvSpPr>
          <p:cNvPr id="17" name="矩形: 圓角 16">
            <a:extLst>
              <a:ext uri="{FF2B5EF4-FFF2-40B4-BE49-F238E27FC236}">
                <a16:creationId xmlns:a16="http://schemas.microsoft.com/office/drawing/2014/main" id="{EAC9DF62-18C1-4142-87CB-1B34C7820367}"/>
              </a:ext>
            </a:extLst>
          </p:cNvPr>
          <p:cNvSpPr/>
          <p:nvPr/>
        </p:nvSpPr>
        <p:spPr>
          <a:xfrm>
            <a:off x="3924290" y="3190007"/>
            <a:ext cx="2549106" cy="1130060"/>
          </a:xfrm>
          <a:prstGeom prst="roundRect">
            <a:avLst/>
          </a:prstGeom>
          <a:solidFill>
            <a:srgbClr val="FBE5D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近</a:t>
            </a:r>
            <a:r>
              <a:rPr lang="en-US" altLang="zh-TW"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年內</a:t>
            </a:r>
            <a:r>
              <a:rPr lang="zh-TW" altLang="en-US"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未</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受有期徒刑以上之刑確定</a:t>
            </a:r>
          </a:p>
        </p:txBody>
      </p:sp>
      <p:sp>
        <p:nvSpPr>
          <p:cNvPr id="20" name="文字方塊 19">
            <a:extLst>
              <a:ext uri="{FF2B5EF4-FFF2-40B4-BE49-F238E27FC236}">
                <a16:creationId xmlns:a16="http://schemas.microsoft.com/office/drawing/2014/main" id="{3FE6A5B6-8EB2-45C5-831A-BAE317BA75F8}"/>
              </a:ext>
            </a:extLst>
          </p:cNvPr>
          <p:cNvSpPr txBox="1"/>
          <p:nvPr/>
        </p:nvSpPr>
        <p:spPr>
          <a:xfrm>
            <a:off x="180502" y="2185994"/>
            <a:ext cx="716645" cy="369332"/>
          </a:xfrm>
          <a:prstGeom prst="rect">
            <a:avLst/>
          </a:prstGeom>
          <a:noFill/>
        </p:spPr>
        <p:txBody>
          <a:bodyPr wrap="square" rtlCol="0">
            <a:spAutoFit/>
          </a:bodyPr>
          <a:lstStyle/>
          <a:p>
            <a:r>
              <a:rPr lang="zh-TW" altLang="en-US" b="1" dirty="0">
                <a:solidFill>
                  <a:srgbClr val="92D050"/>
                </a:solidFill>
                <a:latin typeface="微軟正黑體" panose="020B0604030504040204" pitchFamily="34" charset="-120"/>
                <a:ea typeface="微軟正黑體" panose="020B0604030504040204" pitchFamily="34" charset="-120"/>
              </a:rPr>
              <a:t>具備</a:t>
            </a:r>
          </a:p>
        </p:txBody>
      </p:sp>
      <p:sp>
        <p:nvSpPr>
          <p:cNvPr id="21" name="文字方塊 20">
            <a:extLst>
              <a:ext uri="{FF2B5EF4-FFF2-40B4-BE49-F238E27FC236}">
                <a16:creationId xmlns:a16="http://schemas.microsoft.com/office/drawing/2014/main" id="{65484861-F2CB-42BE-BACA-1F9C5B6820A7}"/>
              </a:ext>
            </a:extLst>
          </p:cNvPr>
          <p:cNvSpPr txBox="1"/>
          <p:nvPr/>
        </p:nvSpPr>
        <p:spPr>
          <a:xfrm>
            <a:off x="180502" y="3466858"/>
            <a:ext cx="716645" cy="646331"/>
          </a:xfrm>
          <a:prstGeom prst="rect">
            <a:avLst/>
          </a:prstGeom>
          <a:noFill/>
        </p:spPr>
        <p:txBody>
          <a:bodyPr wrap="square" rtlCol="0">
            <a:spAutoFit/>
          </a:bodyPr>
          <a:lstStyle/>
          <a:p>
            <a:r>
              <a:rPr lang="zh-TW" altLang="en-US" b="1" dirty="0">
                <a:solidFill>
                  <a:srgbClr val="FF0000"/>
                </a:solidFill>
                <a:latin typeface="微軟正黑體" panose="020B0604030504040204" pitchFamily="34" charset="-120"/>
                <a:ea typeface="微軟正黑體" panose="020B0604030504040204" pitchFamily="34" charset="-120"/>
              </a:rPr>
              <a:t>不能具備</a:t>
            </a:r>
          </a:p>
        </p:txBody>
      </p:sp>
    </p:spTree>
    <p:extLst>
      <p:ext uri="{BB962C8B-B14F-4D97-AF65-F5344CB8AC3E}">
        <p14:creationId xmlns:p14="http://schemas.microsoft.com/office/powerpoint/2010/main" val="739247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參、農田水利事業人員升遷作業流程</a:t>
            </a:r>
            <a:r>
              <a:rPr lang="en-US" altLang="zh-TW" sz="2800" dirty="0">
                <a:latin typeface="Times New Roman" panose="02020603050405020304" pitchFamily="18" charset="0"/>
                <a:cs typeface="Times New Roman" panose="02020603050405020304" pitchFamily="18" charset="0"/>
              </a:rPr>
              <a:t>(2/21)</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7" name="標題 1">
            <a:extLst>
              <a:ext uri="{FF2B5EF4-FFF2-40B4-BE49-F238E27FC236}">
                <a16:creationId xmlns:a16="http://schemas.microsoft.com/office/drawing/2014/main" id="{5E0A2AEE-EA4B-601D-D0E7-7EF3CC1F87D9}"/>
              </a:ext>
            </a:extLst>
          </p:cNvPr>
          <p:cNvSpPr txBox="1">
            <a:spLocks/>
          </p:cNvSpPr>
          <p:nvPr/>
        </p:nvSpPr>
        <p:spPr>
          <a:xfrm>
            <a:off x="260475" y="2766037"/>
            <a:ext cx="3170789"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endParaRPr lang="zh-TW" altLang="en-US" sz="1800" b="1" dirty="0">
              <a:latin typeface="微軟正黑體" panose="020B0604030504040204" pitchFamily="34" charset="-120"/>
              <a:ea typeface="微軟正黑體" panose="020B0604030504040204" pitchFamily="34" charset="-120"/>
            </a:endParaRPr>
          </a:p>
        </p:txBody>
      </p:sp>
      <p:sp>
        <p:nvSpPr>
          <p:cNvPr id="2" name="標題 1">
            <a:extLst>
              <a:ext uri="{FF2B5EF4-FFF2-40B4-BE49-F238E27FC236}">
                <a16:creationId xmlns:a16="http://schemas.microsoft.com/office/drawing/2014/main" id="{1FD4D7AF-32F1-32B5-FA80-7DD5FB4EF980}"/>
              </a:ext>
            </a:extLst>
          </p:cNvPr>
          <p:cNvSpPr txBox="1">
            <a:spLocks/>
          </p:cNvSpPr>
          <p:nvPr/>
        </p:nvSpPr>
        <p:spPr>
          <a:xfrm>
            <a:off x="180501" y="757677"/>
            <a:ext cx="7324821"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得參加升遷考核條件</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31</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條</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4" name="文字方塊 3">
            <a:extLst>
              <a:ext uri="{FF2B5EF4-FFF2-40B4-BE49-F238E27FC236}">
                <a16:creationId xmlns:a16="http://schemas.microsoft.com/office/drawing/2014/main" id="{7D1D982C-3AFB-B0FB-8BCB-86892F16554A}"/>
              </a:ext>
            </a:extLst>
          </p:cNvPr>
          <p:cNvSpPr txBox="1"/>
          <p:nvPr/>
        </p:nvSpPr>
        <p:spPr>
          <a:xfrm>
            <a:off x="440148" y="1220296"/>
            <a:ext cx="8454666" cy="2624052"/>
          </a:xfrm>
          <a:prstGeom prst="rect">
            <a:avLst/>
          </a:prstGeom>
          <a:noFill/>
        </p:spPr>
        <p:txBody>
          <a:bodyPr wrap="square">
            <a:spAutoFit/>
          </a:bodyPr>
          <a:lstStyle/>
          <a:p>
            <a:pPr algn="just">
              <a:lnSpc>
                <a:spcPts val="2500"/>
              </a:lnSpc>
            </a:pP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Ⅰ</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農田水利事業人員具下列各款條件者，得參加升遷考核：</a:t>
            </a:r>
          </a:p>
          <a:p>
            <a:pPr algn="just">
              <a:lnSpc>
                <a:spcPts val="2500"/>
              </a:lnSpc>
            </a:pP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一、具有</a:t>
            </a:r>
            <a:r>
              <a:rPr lang="zh-TW" altLang="en-US" sz="1600" u="sng" dirty="0">
                <a:latin typeface="Times New Roman" panose="02020603050405020304" pitchFamily="18" charset="0"/>
                <a:ea typeface="微軟正黑體" panose="020B0604030504040204" pitchFamily="34" charset="-120"/>
                <a:cs typeface="Times New Roman" panose="02020603050405020304" pitchFamily="18" charset="0"/>
              </a:rPr>
              <a:t>擬任職務資格</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並</a:t>
            </a:r>
            <a:r>
              <a:rPr lang="zh-TW" altLang="en-US" sz="1600" u="sng" dirty="0">
                <a:latin typeface="Times New Roman" panose="02020603050405020304" pitchFamily="18" charset="0"/>
                <a:ea typeface="微軟正黑體" panose="020B0604030504040204" pitchFamily="34" charset="-120"/>
                <a:cs typeface="Times New Roman" panose="02020603050405020304" pitchFamily="18" charset="0"/>
              </a:rPr>
              <a:t>敘其最低薪級</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以上。</a:t>
            </a:r>
          </a:p>
          <a:p>
            <a:pPr algn="just">
              <a:lnSpc>
                <a:spcPts val="2500"/>
              </a:lnSpc>
            </a:pP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二、任</a:t>
            </a:r>
            <a:r>
              <a:rPr lang="zh-TW" altLang="en-US" sz="1600" u="sng" dirty="0">
                <a:latin typeface="Times New Roman" panose="02020603050405020304" pitchFamily="18" charset="0"/>
                <a:ea typeface="微軟正黑體" panose="020B0604030504040204" pitchFamily="34" charset="-120"/>
                <a:cs typeface="Times New Roman" panose="02020603050405020304" pitchFamily="18" charset="0"/>
              </a:rPr>
              <a:t>現職一年</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以上。</a:t>
            </a:r>
          </a:p>
          <a:p>
            <a:pPr algn="just">
              <a:lnSpc>
                <a:spcPts val="2500"/>
              </a:lnSpc>
            </a:pP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三、最近</a:t>
            </a:r>
            <a:r>
              <a:rPr lang="zh-TW" altLang="en-US" sz="1600" u="sng" dirty="0">
                <a:latin typeface="Times New Roman" panose="02020603050405020304" pitchFamily="18" charset="0"/>
                <a:ea typeface="微軟正黑體" panose="020B0604030504040204" pitchFamily="34" charset="-120"/>
                <a:cs typeface="Times New Roman" panose="02020603050405020304" pitchFamily="18" charset="0"/>
              </a:rPr>
              <a:t>三年考績，均列乙等</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以上。</a:t>
            </a:r>
          </a:p>
          <a:p>
            <a:pPr algn="just">
              <a:lnSpc>
                <a:spcPts val="2500"/>
              </a:lnSpc>
            </a:pP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四、最近一年</a:t>
            </a:r>
            <a:r>
              <a:rPr lang="zh-TW" altLang="en-US" sz="1600" u="sng" dirty="0">
                <a:latin typeface="Times New Roman" panose="02020603050405020304" pitchFamily="18" charset="0"/>
                <a:ea typeface="微軟正黑體" panose="020B0604030504040204" pitchFamily="34" charset="-120"/>
                <a:cs typeface="Times New Roman" panose="02020603050405020304" pitchFamily="18" charset="0"/>
              </a:rPr>
              <a:t>未</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受記大過或累積達一大過以上處分。</a:t>
            </a:r>
          </a:p>
          <a:p>
            <a:pPr algn="just">
              <a:lnSpc>
                <a:spcPts val="2500"/>
              </a:lnSpc>
            </a:pP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五、最近三年內</a:t>
            </a:r>
            <a:r>
              <a:rPr lang="zh-TW" altLang="en-US" sz="1600" u="sng" dirty="0">
                <a:latin typeface="Times New Roman" panose="02020603050405020304" pitchFamily="18" charset="0"/>
                <a:ea typeface="微軟正黑體" panose="020B0604030504040204" pitchFamily="34" charset="-120"/>
                <a:cs typeface="Times New Roman" panose="02020603050405020304" pitchFamily="18" charset="0"/>
              </a:rPr>
              <a:t>未</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受有期徒刑以上之刑確定。</a:t>
            </a:r>
          </a:p>
          <a:p>
            <a:pPr algn="just">
              <a:lnSpc>
                <a:spcPts val="2500"/>
              </a:lnSpc>
            </a:pPr>
            <a:r>
              <a:rPr lang="en-US" altLang="zh-TW" sz="1600" b="1"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Ⅱ</a:t>
            </a:r>
            <a:r>
              <a:rPr lang="zh-TW" altLang="en-US" sz="1600" b="1"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農田水利事業人員於留職停薪期間或經機關核准帶職帶薪進修或研究六個月以上，於進修或研究期間者，不得辦理升遷。</a:t>
            </a:r>
            <a:endParaRPr lang="zh-TW" altLang="en-US" sz="160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84866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參、農田水利事業人員升遷作業流程</a:t>
            </a:r>
            <a:r>
              <a:rPr lang="en-US" altLang="zh-TW" sz="2800" dirty="0">
                <a:latin typeface="Times New Roman" panose="02020603050405020304" pitchFamily="18" charset="0"/>
                <a:cs typeface="Times New Roman" panose="02020603050405020304" pitchFamily="18" charset="0"/>
              </a:rPr>
              <a:t>(3/21)</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4" name="標題 1">
            <a:extLst>
              <a:ext uri="{FF2B5EF4-FFF2-40B4-BE49-F238E27FC236}">
                <a16:creationId xmlns:a16="http://schemas.microsoft.com/office/drawing/2014/main" id="{FAA6BF78-B364-4704-B47F-8EAC883BFB0B}"/>
              </a:ext>
            </a:extLst>
          </p:cNvPr>
          <p:cNvSpPr txBox="1">
            <a:spLocks/>
          </p:cNvSpPr>
          <p:nvPr/>
        </p:nvSpPr>
        <p:spPr>
          <a:xfrm>
            <a:off x="180501" y="757677"/>
            <a:ext cx="4626629" cy="24790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農田水利事業人員類別</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條</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 name="矩形 1">
            <a:extLst>
              <a:ext uri="{FF2B5EF4-FFF2-40B4-BE49-F238E27FC236}">
                <a16:creationId xmlns:a16="http://schemas.microsoft.com/office/drawing/2014/main" id="{4EC4B08C-4F55-4418-8BCA-F364C500D7D3}"/>
              </a:ext>
            </a:extLst>
          </p:cNvPr>
          <p:cNvSpPr/>
          <p:nvPr/>
        </p:nvSpPr>
        <p:spPr>
          <a:xfrm>
            <a:off x="379748" y="1096231"/>
            <a:ext cx="8208912" cy="2672911"/>
          </a:xfrm>
          <a:prstGeom prst="rect">
            <a:avLst/>
          </a:prstGeom>
        </p:spPr>
        <p:txBody>
          <a:bodyPr wrap="square">
            <a:spAutoFit/>
          </a:bodyPr>
          <a:lstStyle/>
          <a:p>
            <a:pPr algn="just">
              <a:lnSpc>
                <a:spcPct val="150000"/>
              </a:lnSpc>
            </a:pPr>
            <a:r>
              <a:rPr lang="zh-TW" altLang="en-US" sz="1600" dirty="0">
                <a:solidFill>
                  <a:srgbClr val="000000"/>
                </a:solidFill>
                <a:latin typeface="微軟正黑體" panose="020B0604030504040204" pitchFamily="34" charset="-120"/>
                <a:ea typeface="微軟正黑體" panose="020B0604030504040204" pitchFamily="34" charset="-120"/>
              </a:rPr>
              <a:t>農田水利事業人員分為下列五類：</a:t>
            </a:r>
          </a:p>
          <a:p>
            <a:pPr algn="just">
              <a:lnSpc>
                <a:spcPct val="150000"/>
              </a:lnSpc>
            </a:pPr>
            <a:r>
              <a:rPr lang="zh-TW" altLang="en-US" sz="1600" dirty="0">
                <a:solidFill>
                  <a:srgbClr val="000000"/>
                </a:solidFill>
                <a:latin typeface="微軟正黑體" panose="020B0604030504040204" pitchFamily="34" charset="-120"/>
                <a:ea typeface="微軟正黑體" panose="020B0604030504040204" pitchFamily="34" charset="-120"/>
              </a:rPr>
              <a:t>一、輔佐人員：處長、副處長、</a:t>
            </a:r>
            <a:r>
              <a:rPr lang="zh-TW" altLang="en-US" sz="1600" b="1" dirty="0">
                <a:solidFill>
                  <a:srgbClr val="C00000"/>
                </a:solidFill>
                <a:latin typeface="微軟正黑體" panose="020B0604030504040204" pitchFamily="34" charset="-120"/>
                <a:ea typeface="微軟正黑體" panose="020B0604030504040204" pitchFamily="34" charset="-120"/>
              </a:rPr>
              <a:t>主任工程師</a:t>
            </a:r>
            <a:r>
              <a:rPr lang="zh-TW" altLang="en-US" sz="1600" dirty="0">
                <a:solidFill>
                  <a:srgbClr val="000000"/>
                </a:solidFill>
                <a:latin typeface="微軟正黑體" panose="020B0604030504040204" pitchFamily="34" charset="-120"/>
                <a:ea typeface="微軟正黑體" panose="020B0604030504040204" pitchFamily="34" charset="-120"/>
              </a:rPr>
              <a:t>、</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rPr>
              <a:t>專門委員</a:t>
            </a:r>
            <a:r>
              <a:rPr lang="zh-TW" altLang="en-US" sz="1600" dirty="0">
                <a:solidFill>
                  <a:srgbClr val="000000"/>
                </a:solidFill>
                <a:latin typeface="微軟正黑體" panose="020B0604030504040204" pitchFamily="34" charset="-120"/>
                <a:ea typeface="微軟正黑體" panose="020B0604030504040204" pitchFamily="34" charset="-120"/>
              </a:rPr>
              <a:t>。</a:t>
            </a:r>
          </a:p>
          <a:p>
            <a:pPr algn="just">
              <a:lnSpc>
                <a:spcPct val="150000"/>
              </a:lnSpc>
            </a:pPr>
            <a:r>
              <a:rPr lang="zh-TW" altLang="en-US" sz="1600" dirty="0">
                <a:solidFill>
                  <a:srgbClr val="000000"/>
                </a:solidFill>
                <a:latin typeface="微軟正黑體" panose="020B0604030504040204" pitchFamily="34" charset="-120"/>
                <a:ea typeface="微軟正黑體" panose="020B0604030504040204" pitchFamily="34" charset="-120"/>
              </a:rPr>
              <a:t>二、灌溉管理人員：</a:t>
            </a:r>
            <a:r>
              <a:rPr lang="zh-TW" altLang="en-US" sz="1600" b="1" dirty="0">
                <a:solidFill>
                  <a:srgbClr val="C00000"/>
                </a:solidFill>
                <a:latin typeface="微軟正黑體" panose="020B0604030504040204" pitchFamily="34" charset="-120"/>
                <a:ea typeface="微軟正黑體" panose="020B0604030504040204" pitchFamily="34" charset="-120"/>
              </a:rPr>
              <a:t>管理組長</a:t>
            </a:r>
            <a:r>
              <a:rPr lang="zh-TW" altLang="en-US" sz="1600" dirty="0">
                <a:solidFill>
                  <a:srgbClr val="000000"/>
                </a:solidFill>
                <a:latin typeface="微軟正黑體" panose="020B0604030504040204" pitchFamily="34" charset="-120"/>
                <a:ea typeface="微軟正黑體" panose="020B0604030504040204" pitchFamily="34" charset="-120"/>
              </a:rPr>
              <a:t>、</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rPr>
              <a:t>管理師、副管理師、助理管理師、管理員</a:t>
            </a:r>
            <a:r>
              <a:rPr lang="zh-TW" altLang="en-US" sz="1600" dirty="0">
                <a:solidFill>
                  <a:srgbClr val="000000"/>
                </a:solidFill>
                <a:latin typeface="微軟正黑體" panose="020B0604030504040204" pitchFamily="34" charset="-120"/>
                <a:ea typeface="微軟正黑體" panose="020B0604030504040204" pitchFamily="34" charset="-120"/>
              </a:rPr>
              <a:t>。</a:t>
            </a:r>
          </a:p>
          <a:p>
            <a:pPr algn="just">
              <a:lnSpc>
                <a:spcPct val="150000"/>
              </a:lnSpc>
            </a:pPr>
            <a:r>
              <a:rPr lang="zh-TW" altLang="en-US" sz="1600" dirty="0">
                <a:solidFill>
                  <a:srgbClr val="000000"/>
                </a:solidFill>
                <a:latin typeface="微軟正黑體" panose="020B0604030504040204" pitchFamily="34" charset="-120"/>
                <a:ea typeface="微軟正黑體" panose="020B0604030504040204" pitchFamily="34" charset="-120"/>
              </a:rPr>
              <a:t>三、灌溉工程人員：</a:t>
            </a:r>
            <a:r>
              <a:rPr lang="zh-TW" altLang="en-US" sz="1600" b="1" dirty="0">
                <a:solidFill>
                  <a:srgbClr val="C00000"/>
                </a:solidFill>
                <a:latin typeface="微軟正黑體" panose="020B0604030504040204" pitchFamily="34" charset="-120"/>
                <a:ea typeface="微軟正黑體" panose="020B0604030504040204" pitchFamily="34" charset="-120"/>
              </a:rPr>
              <a:t>工務組長</a:t>
            </a:r>
            <a:r>
              <a:rPr lang="zh-TW" altLang="en-US" sz="1600" dirty="0">
                <a:solidFill>
                  <a:srgbClr val="000000"/>
                </a:solidFill>
                <a:latin typeface="微軟正黑體" panose="020B0604030504040204" pitchFamily="34" charset="-120"/>
                <a:ea typeface="微軟正黑體" panose="020B0604030504040204" pitchFamily="34" charset="-120"/>
              </a:rPr>
              <a:t>、</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rPr>
              <a:t>工程師、副工程師、助理工程師、工程員</a:t>
            </a:r>
            <a:r>
              <a:rPr lang="zh-TW" altLang="en-US" sz="1600" dirty="0">
                <a:solidFill>
                  <a:srgbClr val="000000"/>
                </a:solidFill>
                <a:latin typeface="微軟正黑體" panose="020B0604030504040204" pitchFamily="34" charset="-120"/>
                <a:ea typeface="微軟正黑體" panose="020B0604030504040204" pitchFamily="34" charset="-120"/>
              </a:rPr>
              <a:t>。</a:t>
            </a:r>
          </a:p>
          <a:p>
            <a:pPr algn="just">
              <a:lnSpc>
                <a:spcPct val="150000"/>
              </a:lnSpc>
            </a:pPr>
            <a:r>
              <a:rPr lang="zh-TW" altLang="en-US" sz="1600" dirty="0">
                <a:solidFill>
                  <a:srgbClr val="000000"/>
                </a:solidFill>
                <a:latin typeface="微軟正黑體" panose="020B0604030504040204" pitchFamily="34" charset="-120"/>
                <a:ea typeface="微軟正黑體" panose="020B0604030504040204" pitchFamily="34" charset="-120"/>
              </a:rPr>
              <a:t>四、綜合行政人員：</a:t>
            </a:r>
            <a:r>
              <a:rPr lang="zh-TW" altLang="en-US" sz="1600" b="1" dirty="0">
                <a:solidFill>
                  <a:srgbClr val="C00000"/>
                </a:solidFill>
                <a:latin typeface="微軟正黑體" panose="020B0604030504040204" pitchFamily="34" charset="-120"/>
                <a:ea typeface="微軟正黑體" panose="020B0604030504040204" pitchFamily="34" charset="-120"/>
              </a:rPr>
              <a:t>財務組長</a:t>
            </a:r>
            <a:r>
              <a:rPr lang="zh-TW" altLang="en-US" sz="1600" dirty="0">
                <a:solidFill>
                  <a:srgbClr val="000000"/>
                </a:solidFill>
                <a:latin typeface="微軟正黑體" panose="020B0604030504040204" pitchFamily="34" charset="-120"/>
                <a:ea typeface="微軟正黑體" panose="020B0604030504040204" pitchFamily="34" charset="-120"/>
              </a:rPr>
              <a:t>、</a:t>
            </a:r>
            <a:r>
              <a:rPr lang="zh-TW" altLang="en-US" sz="1600" b="1" dirty="0">
                <a:solidFill>
                  <a:srgbClr val="C00000"/>
                </a:solidFill>
                <a:latin typeface="微軟正黑體" panose="020B0604030504040204" pitchFamily="34" charset="-120"/>
                <a:ea typeface="微軟正黑體" panose="020B0604030504040204" pitchFamily="34" charset="-120"/>
              </a:rPr>
              <a:t>總務組長</a:t>
            </a:r>
            <a:r>
              <a:rPr lang="zh-TW" altLang="en-US" sz="1600" dirty="0">
                <a:solidFill>
                  <a:srgbClr val="000000"/>
                </a:solidFill>
                <a:latin typeface="微軟正黑體" panose="020B0604030504040204" pitchFamily="34" charset="-120"/>
                <a:ea typeface="微軟正黑體" panose="020B0604030504040204" pitchFamily="34" charset="-120"/>
              </a:rPr>
              <a:t>、</a:t>
            </a:r>
            <a:r>
              <a:rPr lang="zh-TW" altLang="en-US" sz="1600" b="1" dirty="0">
                <a:solidFill>
                  <a:srgbClr val="C00000"/>
                </a:solidFill>
                <a:latin typeface="微軟正黑體" panose="020B0604030504040204" pitchFamily="34" charset="-120"/>
                <a:ea typeface="微軟正黑體" panose="020B0604030504040204" pitchFamily="34" charset="-120"/>
              </a:rPr>
              <a:t>企劃組長、主計室主任、人力資源室主任、  輔導室主任、資訊室主任</a:t>
            </a:r>
            <a:r>
              <a:rPr lang="zh-TW" altLang="en-US" sz="1600" dirty="0">
                <a:solidFill>
                  <a:srgbClr val="000000"/>
                </a:solidFill>
                <a:latin typeface="微軟正黑體" panose="020B0604030504040204" pitchFamily="34" charset="-120"/>
                <a:ea typeface="微軟正黑體" panose="020B0604030504040204" pitchFamily="34" charset="-120"/>
              </a:rPr>
              <a:t>、</a:t>
            </a:r>
            <a:r>
              <a:rPr lang="zh-TW" altLang="en-US" sz="1600" b="1" dirty="0">
                <a:solidFill>
                  <a:schemeClr val="accent5">
                    <a:lumMod val="75000"/>
                  </a:schemeClr>
                </a:solidFill>
                <a:latin typeface="微軟正黑體" panose="020B0604030504040204" pitchFamily="34" charset="-120"/>
                <a:ea typeface="微軟正黑體" panose="020B0604030504040204" pitchFamily="34" charset="-120"/>
              </a:rPr>
              <a:t>專員、副專員、組員、辦事員、助理員</a:t>
            </a:r>
            <a:r>
              <a:rPr lang="zh-TW" altLang="en-US" sz="1600" dirty="0">
                <a:solidFill>
                  <a:srgbClr val="000000"/>
                </a:solidFill>
                <a:latin typeface="微軟正黑體" panose="020B0604030504040204" pitchFamily="34" charset="-120"/>
                <a:ea typeface="微軟正黑體" panose="020B0604030504040204" pitchFamily="34" charset="-120"/>
              </a:rPr>
              <a:t>。</a:t>
            </a:r>
          </a:p>
          <a:p>
            <a:pPr algn="just">
              <a:lnSpc>
                <a:spcPct val="150000"/>
              </a:lnSpc>
            </a:pPr>
            <a:r>
              <a:rPr lang="zh-TW" altLang="en-US" sz="1600" dirty="0">
                <a:solidFill>
                  <a:srgbClr val="000000"/>
                </a:solidFill>
                <a:latin typeface="微軟正黑體" panose="020B0604030504040204" pitchFamily="34" charset="-120"/>
                <a:ea typeface="微軟正黑體" panose="020B0604030504040204" pitchFamily="34" charset="-120"/>
              </a:rPr>
              <a:t>五、兼任主管人員：分處主任、股長及工作站站長。</a:t>
            </a:r>
            <a:endParaRPr lang="zh-TW" altLang="en-US" sz="1600" b="0" i="0" dirty="0">
              <a:solidFill>
                <a:srgbClr val="000000"/>
              </a:solidFill>
              <a:effectLst/>
              <a:latin typeface="微軟正黑體" panose="020B0604030504040204" pitchFamily="34" charset="-120"/>
              <a:ea typeface="微軟正黑體" panose="020B0604030504040204" pitchFamily="34" charset="-120"/>
            </a:endParaRPr>
          </a:p>
        </p:txBody>
      </p:sp>
      <p:sp>
        <p:nvSpPr>
          <p:cNvPr id="8" name="文字方塊 7">
            <a:extLst>
              <a:ext uri="{FF2B5EF4-FFF2-40B4-BE49-F238E27FC236}">
                <a16:creationId xmlns:a16="http://schemas.microsoft.com/office/drawing/2014/main" id="{2B4A8CD3-08E3-D560-FCD9-7598A6501F01}"/>
              </a:ext>
            </a:extLst>
          </p:cNvPr>
          <p:cNvSpPr txBox="1"/>
          <p:nvPr/>
        </p:nvSpPr>
        <p:spPr>
          <a:xfrm>
            <a:off x="944879" y="4464178"/>
            <a:ext cx="2938218" cy="369332"/>
          </a:xfrm>
          <a:prstGeom prst="rect">
            <a:avLst/>
          </a:prstGeom>
          <a:solidFill>
            <a:schemeClr val="accent5">
              <a:lumMod val="20000"/>
              <a:lumOff val="80000"/>
            </a:schemeClr>
          </a:solidFill>
        </p:spPr>
        <p:txBody>
          <a:bodyPr wrap="square">
            <a:spAutoFit/>
          </a:bodyPr>
          <a:lstStyle/>
          <a:p>
            <a:r>
              <a:rPr kumimoji="0" lang="zh-TW" altLang="en-US" sz="1800" b="1" i="0" u="none" strike="noStrike" kern="1200" cap="none" spc="0" normalizeH="0" baseline="0" noProof="0" dirty="0">
                <a:ln>
                  <a:noFill/>
                </a:ln>
                <a:solidFill>
                  <a:schemeClr val="accent5">
                    <a:lumMod val="75000"/>
                  </a:schemeClr>
                </a:solidFill>
                <a:effectLst/>
                <a:uLnTx/>
                <a:uFillTx/>
                <a:latin typeface="Times New Roman"/>
                <a:ea typeface="微軟正黑體"/>
                <a:cs typeface="+mn-cs"/>
              </a:rPr>
              <a:t>主任工程師、組室主管</a:t>
            </a:r>
            <a:r>
              <a:rPr kumimoji="0" lang="en-US" altLang="zh-TW" sz="1800" b="1" i="0" u="none" strike="noStrike" kern="1200" cap="none" spc="0" normalizeH="0" baseline="0" noProof="0" dirty="0">
                <a:ln>
                  <a:noFill/>
                </a:ln>
                <a:solidFill>
                  <a:schemeClr val="accent5">
                    <a:lumMod val="75000"/>
                  </a:schemeClr>
                </a:solidFill>
                <a:effectLst/>
                <a:uLnTx/>
                <a:uFillTx/>
                <a:latin typeface="Times New Roman"/>
                <a:ea typeface="微軟正黑體"/>
                <a:cs typeface="+mn-cs"/>
              </a:rPr>
              <a:t>(B)</a:t>
            </a:r>
            <a:endParaRPr lang="zh-TW" altLang="en-US" b="1" dirty="0">
              <a:solidFill>
                <a:schemeClr val="accent5">
                  <a:lumMod val="75000"/>
                </a:schemeClr>
              </a:solidFill>
            </a:endParaRPr>
          </a:p>
        </p:txBody>
      </p:sp>
      <p:sp>
        <p:nvSpPr>
          <p:cNvPr id="10" name="文字方塊 9">
            <a:extLst>
              <a:ext uri="{FF2B5EF4-FFF2-40B4-BE49-F238E27FC236}">
                <a16:creationId xmlns:a16="http://schemas.microsoft.com/office/drawing/2014/main" id="{1BC8FC1B-6A6D-16B0-39D4-E28ED35FF25B}"/>
              </a:ext>
            </a:extLst>
          </p:cNvPr>
          <p:cNvSpPr txBox="1"/>
          <p:nvPr/>
        </p:nvSpPr>
        <p:spPr>
          <a:xfrm>
            <a:off x="944879" y="3931994"/>
            <a:ext cx="2938218" cy="369332"/>
          </a:xfrm>
          <a:prstGeom prst="rect">
            <a:avLst/>
          </a:prstGeom>
          <a:solidFill>
            <a:schemeClr val="accent2">
              <a:lumMod val="20000"/>
              <a:lumOff val="80000"/>
            </a:schemeClr>
          </a:solidFill>
        </p:spPr>
        <p:txBody>
          <a:bodyPr wrap="square">
            <a:spAutoFit/>
          </a:bodyPr>
          <a:lstStyle/>
          <a:p>
            <a:r>
              <a:rPr kumimoji="0" lang="zh-TW" altLang="en-US" sz="1800" b="1" i="0" u="none" strike="noStrike" kern="1200" cap="none" spc="0" normalizeH="0" baseline="0" noProof="0" dirty="0">
                <a:ln>
                  <a:noFill/>
                </a:ln>
                <a:solidFill>
                  <a:srgbClr val="C00000"/>
                </a:solidFill>
                <a:effectLst/>
                <a:uLnTx/>
                <a:uFillTx/>
                <a:latin typeface="Times New Roman"/>
                <a:ea typeface="微軟正黑體"/>
                <a:cs typeface="+mn-cs"/>
              </a:rPr>
              <a:t>非組室主管及專門委員</a:t>
            </a:r>
            <a:r>
              <a:rPr lang="en-US" altLang="zh-TW" sz="1800" b="1" dirty="0">
                <a:solidFill>
                  <a:srgbClr val="C00000"/>
                </a:solidFill>
                <a:latin typeface="Times New Roman"/>
                <a:ea typeface="微軟正黑體"/>
              </a:rPr>
              <a:t>(A)</a:t>
            </a:r>
            <a:endParaRPr lang="en-US" altLang="zh-TW" b="1" dirty="0">
              <a:solidFill>
                <a:srgbClr val="C00000"/>
              </a:solidFill>
              <a:latin typeface="Times New Roman"/>
              <a:ea typeface="微軟正黑體"/>
            </a:endParaRPr>
          </a:p>
        </p:txBody>
      </p:sp>
      <p:cxnSp>
        <p:nvCxnSpPr>
          <p:cNvPr id="7" name="接點: 肘形 6">
            <a:extLst>
              <a:ext uri="{FF2B5EF4-FFF2-40B4-BE49-F238E27FC236}">
                <a16:creationId xmlns:a16="http://schemas.microsoft.com/office/drawing/2014/main" id="{7743AF1F-3ABF-46B6-81C8-1F53C06D7142}"/>
              </a:ext>
            </a:extLst>
          </p:cNvPr>
          <p:cNvCxnSpPr>
            <a:stCxn id="10" idx="3"/>
          </p:cNvCxnSpPr>
          <p:nvPr/>
        </p:nvCxnSpPr>
        <p:spPr>
          <a:xfrm>
            <a:off x="3883097" y="4116660"/>
            <a:ext cx="462400" cy="245615"/>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接點: 肘形 14">
            <a:extLst>
              <a:ext uri="{FF2B5EF4-FFF2-40B4-BE49-F238E27FC236}">
                <a16:creationId xmlns:a16="http://schemas.microsoft.com/office/drawing/2014/main" id="{F57DD1C4-3452-4412-95FD-AB4B3C713282}"/>
              </a:ext>
            </a:extLst>
          </p:cNvPr>
          <p:cNvCxnSpPr>
            <a:cxnSpLocks/>
            <a:stCxn id="8" idx="3"/>
          </p:cNvCxnSpPr>
          <p:nvPr/>
        </p:nvCxnSpPr>
        <p:spPr>
          <a:xfrm flipV="1">
            <a:off x="3883097" y="4362275"/>
            <a:ext cx="462400" cy="286569"/>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矩形: 圓角 16">
            <a:extLst>
              <a:ext uri="{FF2B5EF4-FFF2-40B4-BE49-F238E27FC236}">
                <a16:creationId xmlns:a16="http://schemas.microsoft.com/office/drawing/2014/main" id="{28643855-AFA6-40FE-A042-F9AB68D7E35C}"/>
              </a:ext>
            </a:extLst>
          </p:cNvPr>
          <p:cNvSpPr/>
          <p:nvPr/>
        </p:nvSpPr>
        <p:spPr>
          <a:xfrm>
            <a:off x="4345496" y="3857714"/>
            <a:ext cx="4004079" cy="1009122"/>
          </a:xfrm>
          <a:prstGeom prst="roundRect">
            <a:avLst/>
          </a:prstGeom>
          <a:solidFill>
            <a:srgbClr val="FFF2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solidFill>
                  <a:schemeClr val="tx1"/>
                </a:solidFill>
                <a:latin typeface="微軟正黑體" panose="020B0604030504040204" pitchFamily="34" charset="-120"/>
                <a:ea typeface="微軟正黑體" panose="020B0604030504040204" pitchFamily="34" charset="-120"/>
              </a:rPr>
              <a:t>部分辦理流程有異，</a:t>
            </a:r>
            <a:endParaRPr lang="en-US" altLang="zh-TW" dirty="0">
              <a:solidFill>
                <a:schemeClr val="tx1"/>
              </a:solidFill>
              <a:latin typeface="微軟正黑體" panose="020B0604030504040204" pitchFamily="34" charset="-120"/>
              <a:ea typeface="微軟正黑體" panose="020B0604030504040204" pitchFamily="34" charset="-120"/>
            </a:endParaRPr>
          </a:p>
          <a:p>
            <a:pPr algn="ctr"/>
            <a:r>
              <a:rPr lang="zh-TW" altLang="en-US" dirty="0">
                <a:solidFill>
                  <a:schemeClr val="tx1"/>
                </a:solidFill>
                <a:latin typeface="微軟正黑體" panose="020B0604030504040204" pitchFamily="34" charset="-120"/>
                <a:ea typeface="微軟正黑體" panose="020B0604030504040204" pitchFamily="34" charset="-120"/>
              </a:rPr>
              <a:t>如 </a:t>
            </a:r>
            <a:r>
              <a:rPr lang="en-US" altLang="zh-TW" dirty="0">
                <a:solidFill>
                  <a:schemeClr val="tx1"/>
                </a:solidFill>
                <a:latin typeface="微軟正黑體" panose="020B0604030504040204" pitchFamily="34" charset="-120"/>
                <a:ea typeface="微軟正黑體" panose="020B0604030504040204" pitchFamily="34" charset="-120"/>
              </a:rPr>
              <a:t>:</a:t>
            </a:r>
            <a:r>
              <a:rPr lang="zh-TW" altLang="en-US" dirty="0">
                <a:solidFill>
                  <a:schemeClr val="tx1"/>
                </a:solidFill>
                <a:latin typeface="微軟正黑體" panose="020B0604030504040204" pitchFamily="34" charset="-120"/>
                <a:ea typeface="微軟正黑體" panose="020B0604030504040204" pitchFamily="34" charset="-120"/>
              </a:rPr>
              <a:t>商調及再任作業流程、升遷流程</a:t>
            </a:r>
          </a:p>
        </p:txBody>
      </p:sp>
    </p:spTree>
    <p:extLst>
      <p:ext uri="{BB962C8B-B14F-4D97-AF65-F5344CB8AC3E}">
        <p14:creationId xmlns:p14="http://schemas.microsoft.com/office/powerpoint/2010/main" val="1926696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參、農田水利事業人員升遷作業流程</a:t>
            </a:r>
            <a:r>
              <a:rPr lang="en-US" altLang="zh-TW" sz="2800" dirty="0">
                <a:latin typeface="Times New Roman" panose="02020603050405020304" pitchFamily="18" charset="0"/>
                <a:cs typeface="Times New Roman" panose="02020603050405020304" pitchFamily="18" charset="0"/>
              </a:rPr>
              <a:t>(4/21)</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6" name="文字方塊 5">
            <a:extLst>
              <a:ext uri="{FF2B5EF4-FFF2-40B4-BE49-F238E27FC236}">
                <a16:creationId xmlns:a16="http://schemas.microsoft.com/office/drawing/2014/main" id="{35AAB7A5-FF7F-4508-8AC1-EE3CDFDE44BA}"/>
              </a:ext>
            </a:extLst>
          </p:cNvPr>
          <p:cNvSpPr txBox="1"/>
          <p:nvPr/>
        </p:nvSpPr>
        <p:spPr>
          <a:xfrm>
            <a:off x="5256908" y="2708412"/>
            <a:ext cx="3826131" cy="1815882"/>
          </a:xfrm>
          <a:prstGeom prst="rect">
            <a:avLst/>
          </a:prstGeom>
          <a:solidFill>
            <a:schemeClr val="accent4">
              <a:lumMod val="20000"/>
              <a:lumOff val="80000"/>
            </a:schemeClr>
          </a:solidFill>
          <a:ln>
            <a:solidFill>
              <a:schemeClr val="tx1"/>
            </a:solidFill>
          </a:ln>
        </p:spPr>
        <p:txBody>
          <a:bodyPr wrap="square" rtlCol="0">
            <a:spAutoFit/>
          </a:bodyPr>
          <a:lstStyle/>
          <a:p>
            <a:pPr algn="just"/>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備註 </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p>
          <a:p>
            <a:pPr indent="-720000" algn="just"/>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助理管理師、助理工程師及組員均以其編制員額二分之一，得列二等。</a:t>
            </a:r>
            <a:endPar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endParaRPr>
          </a:p>
          <a:p>
            <a:pPr algn="just"/>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表列虛線係指年功薪所晉級數。</a:t>
            </a:r>
            <a:endPar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endParaRPr>
          </a:p>
          <a:p>
            <a:pPr algn="just"/>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僅直轄市管理處得置助理員。</a:t>
            </a:r>
            <a:endPar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endParaRPr>
          </a:p>
          <a:p>
            <a:pPr algn="just"/>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直轄市管理處改制前於</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103</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31</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日前在職之總幹事，薪額得晉敘至</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740</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a:t>
            </a:r>
          </a:p>
        </p:txBody>
      </p:sp>
      <p:pic>
        <p:nvPicPr>
          <p:cNvPr id="5" name="圖片 4">
            <a:extLst>
              <a:ext uri="{FF2B5EF4-FFF2-40B4-BE49-F238E27FC236}">
                <a16:creationId xmlns:a16="http://schemas.microsoft.com/office/drawing/2014/main" id="{00686C41-8B47-D55D-9882-0779413475D9}"/>
              </a:ext>
            </a:extLst>
          </p:cNvPr>
          <p:cNvPicPr>
            <a:picLocks noChangeAspect="1"/>
          </p:cNvPicPr>
          <p:nvPr/>
        </p:nvPicPr>
        <p:blipFill>
          <a:blip r:embed="rId2"/>
          <a:stretch>
            <a:fillRect/>
          </a:stretch>
        </p:blipFill>
        <p:spPr>
          <a:xfrm>
            <a:off x="304800" y="632064"/>
            <a:ext cx="4838898" cy="6142751"/>
          </a:xfrm>
          <a:prstGeom prst="rect">
            <a:avLst/>
          </a:prstGeom>
          <a:ln>
            <a:solidFill>
              <a:schemeClr val="tx1"/>
            </a:solidFill>
          </a:ln>
        </p:spPr>
      </p:pic>
    </p:spTree>
    <p:extLst>
      <p:ext uri="{BB962C8B-B14F-4D97-AF65-F5344CB8AC3E}">
        <p14:creationId xmlns:p14="http://schemas.microsoft.com/office/powerpoint/2010/main" val="4121359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參、農田水利事業人員升遷作業流程</a:t>
            </a:r>
            <a:r>
              <a:rPr lang="en-US" altLang="zh-TW" sz="2800" dirty="0">
                <a:latin typeface="Times New Roman" panose="02020603050405020304" pitchFamily="18" charset="0"/>
                <a:cs typeface="Times New Roman" panose="02020603050405020304" pitchFamily="18" charset="0"/>
              </a:rPr>
              <a:t>(5/21)</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7" name="標題 1">
            <a:extLst>
              <a:ext uri="{FF2B5EF4-FFF2-40B4-BE49-F238E27FC236}">
                <a16:creationId xmlns:a16="http://schemas.microsoft.com/office/drawing/2014/main" id="{5E0A2AEE-EA4B-601D-D0E7-7EF3CC1F87D9}"/>
              </a:ext>
            </a:extLst>
          </p:cNvPr>
          <p:cNvSpPr txBox="1">
            <a:spLocks/>
          </p:cNvSpPr>
          <p:nvPr/>
        </p:nvSpPr>
        <p:spPr>
          <a:xfrm>
            <a:off x="260475" y="2766037"/>
            <a:ext cx="3170789"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endParaRPr lang="zh-TW" altLang="en-US" sz="1800" b="1" dirty="0">
              <a:latin typeface="微軟正黑體" panose="020B0604030504040204" pitchFamily="34" charset="-120"/>
              <a:ea typeface="微軟正黑體" panose="020B0604030504040204" pitchFamily="34" charset="-120"/>
            </a:endParaRPr>
          </a:p>
        </p:txBody>
      </p:sp>
      <p:sp>
        <p:nvSpPr>
          <p:cNvPr id="19" name="文字方塊 18">
            <a:extLst>
              <a:ext uri="{FF2B5EF4-FFF2-40B4-BE49-F238E27FC236}">
                <a16:creationId xmlns:a16="http://schemas.microsoft.com/office/drawing/2014/main" id="{DC2ABF81-DC90-A34C-9FAE-3611D2C30CF8}"/>
              </a:ext>
            </a:extLst>
          </p:cNvPr>
          <p:cNvSpPr txBox="1"/>
          <p:nvPr/>
        </p:nvSpPr>
        <p:spPr>
          <a:xfrm>
            <a:off x="451555" y="1538658"/>
            <a:ext cx="8523112" cy="5016758"/>
          </a:xfrm>
          <a:prstGeom prst="rect">
            <a:avLst/>
          </a:prstGeom>
          <a:noFill/>
        </p:spPr>
        <p:txBody>
          <a:bodyPr wrap="square">
            <a:spAutoFit/>
          </a:bodyPr>
          <a:lstStyle/>
          <a:p>
            <a:r>
              <a:rPr lang="en-US" altLang="zh-TW" sz="1600"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Ⅰ  </a:t>
            </a:r>
            <a:r>
              <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灌溉管理組織專門委員應就具有下列資格之一者進用之：</a:t>
            </a:r>
          </a:p>
          <a:p>
            <a:pPr indent="-720000" algn="l"/>
            <a:r>
              <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一、曾任農田水利會總幹事、主任工程師、專門委員職務，或組室主管職務二年以上，成績優良，且符合專門委員最低起支薪級。</a:t>
            </a:r>
          </a:p>
          <a:p>
            <a:pPr algn="l"/>
            <a:r>
              <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二、曾任或現任灌溉管理組織處長、副處長、主任工程師、專門委員職務，或組室主管職務二年以上，成績優良，且符合專門委員最低起支薪級。</a:t>
            </a:r>
          </a:p>
          <a:p>
            <a:pPr algn="l"/>
            <a:r>
              <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三、曾任農田水利會管理師、工程師、秘書或專員職務六年以上，或曾任或現任灌溉管理組織管理師、工程師或專員職務六年以上，成績優良，並符合專門委員最低起支薪級，且無適當之前二款所定組室主管人選時。</a:t>
            </a:r>
            <a:endParaRPr lang="en-US" altLang="zh-TW"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p>
            <a:pPr algn="l"/>
            <a:endPar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p>
            <a:pPr algn="just"/>
            <a:r>
              <a:rPr lang="en-US" altLang="zh-TW" sz="1600"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Ⅱ </a:t>
            </a:r>
            <a:r>
              <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前項專門委員員額比率不得超過灌溉管理組織組室主管、管理師、工程師及專員編制總員額 百分之十；其計算員額未滿一人者，以一人計。但計算員額為一人者，得視業務需求，另行增置一人，不受上開計算員額比率之限制。</a:t>
            </a:r>
            <a:endParaRPr lang="en-US" altLang="zh-TW"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p>
            <a:endPar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p>
            <a:r>
              <a:rPr lang="en-US" altLang="zh-TW" sz="1600"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Ⅲ </a:t>
            </a:r>
            <a:r>
              <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專門委員之編制員額，應置二分之一以上之保留員額，以現任灌溉管理組織處長、副處長、主任工程師之資格進用。但專門委員編制員額三人以下者，得僅置一名保留員額。</a:t>
            </a:r>
            <a:endParaRPr lang="en-US" altLang="zh-TW"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p>
            <a:endPar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p>
            <a:r>
              <a:rPr lang="en-US" altLang="zh-TW" sz="1600"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Ⅳ </a:t>
            </a:r>
            <a:r>
              <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灌溉管理組織主任工程師除具有前條第二款資格，並應具有公立或立案之私立專科以上學校相關科系，或經教育部承認之國外專科以上學校相關科系畢業。</a:t>
            </a:r>
            <a:endParaRPr lang="en-US" altLang="zh-TW"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p>
            <a:endPar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p>
            <a:r>
              <a:rPr lang="en-US" altLang="zh-TW" sz="1600"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Ⅴ </a:t>
            </a:r>
            <a:r>
              <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前項主任工程師所定相關科系如附表五。</a:t>
            </a:r>
          </a:p>
        </p:txBody>
      </p:sp>
      <p:sp>
        <p:nvSpPr>
          <p:cNvPr id="2" name="標題 1">
            <a:extLst>
              <a:ext uri="{FF2B5EF4-FFF2-40B4-BE49-F238E27FC236}">
                <a16:creationId xmlns:a16="http://schemas.microsoft.com/office/drawing/2014/main" id="{1FD4D7AF-32F1-32B5-FA80-7DD5FB4EF980}"/>
              </a:ext>
            </a:extLst>
          </p:cNvPr>
          <p:cNvSpPr txBox="1">
            <a:spLocks/>
          </p:cNvSpPr>
          <p:nvPr/>
        </p:nvSpPr>
        <p:spPr>
          <a:xfrm>
            <a:off x="452106" y="1096231"/>
            <a:ext cx="4119894"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Arial" panose="020B0604020202020204" pitchFamily="34" charset="0"/>
              <a:buChar char="•"/>
            </a:pP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專門委員進用資格</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20</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條</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6" name="標題 1">
            <a:extLst>
              <a:ext uri="{FF2B5EF4-FFF2-40B4-BE49-F238E27FC236}">
                <a16:creationId xmlns:a16="http://schemas.microsoft.com/office/drawing/2014/main" id="{41C08E74-2123-437C-A3B7-868DC8F3EB29}"/>
              </a:ext>
            </a:extLst>
          </p:cNvPr>
          <p:cNvSpPr txBox="1">
            <a:spLocks/>
          </p:cNvSpPr>
          <p:nvPr/>
        </p:nvSpPr>
        <p:spPr>
          <a:xfrm>
            <a:off x="180502" y="757677"/>
            <a:ext cx="4119894"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進用資格介紹</a:t>
            </a:r>
          </a:p>
        </p:txBody>
      </p:sp>
    </p:spTree>
    <p:extLst>
      <p:ext uri="{BB962C8B-B14F-4D97-AF65-F5344CB8AC3E}">
        <p14:creationId xmlns:p14="http://schemas.microsoft.com/office/powerpoint/2010/main" val="3012620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參、農田水利事業人員升遷作業流程</a:t>
            </a:r>
            <a:r>
              <a:rPr lang="en-US" altLang="zh-TW" sz="2800" dirty="0">
                <a:latin typeface="Times New Roman" panose="02020603050405020304" pitchFamily="18" charset="0"/>
                <a:cs typeface="Times New Roman" panose="02020603050405020304" pitchFamily="18" charset="0"/>
              </a:rPr>
              <a:t>(6/21)</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7" name="標題 1">
            <a:extLst>
              <a:ext uri="{FF2B5EF4-FFF2-40B4-BE49-F238E27FC236}">
                <a16:creationId xmlns:a16="http://schemas.microsoft.com/office/drawing/2014/main" id="{5E0A2AEE-EA4B-601D-D0E7-7EF3CC1F87D9}"/>
              </a:ext>
            </a:extLst>
          </p:cNvPr>
          <p:cNvSpPr txBox="1">
            <a:spLocks/>
          </p:cNvSpPr>
          <p:nvPr/>
        </p:nvSpPr>
        <p:spPr>
          <a:xfrm>
            <a:off x="260475" y="2766037"/>
            <a:ext cx="3170789"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endParaRPr lang="zh-TW" altLang="en-US" sz="1800" b="1" dirty="0">
              <a:latin typeface="微軟正黑體" panose="020B0604030504040204" pitchFamily="34" charset="-120"/>
              <a:ea typeface="微軟正黑體" panose="020B0604030504040204" pitchFamily="34" charset="-120"/>
            </a:endParaRPr>
          </a:p>
        </p:txBody>
      </p:sp>
      <p:sp>
        <p:nvSpPr>
          <p:cNvPr id="2" name="標題 1">
            <a:extLst>
              <a:ext uri="{FF2B5EF4-FFF2-40B4-BE49-F238E27FC236}">
                <a16:creationId xmlns:a16="http://schemas.microsoft.com/office/drawing/2014/main" id="{1FD4D7AF-32F1-32B5-FA80-7DD5FB4EF980}"/>
              </a:ext>
            </a:extLst>
          </p:cNvPr>
          <p:cNvSpPr txBox="1">
            <a:spLocks/>
          </p:cNvSpPr>
          <p:nvPr/>
        </p:nvSpPr>
        <p:spPr>
          <a:xfrm>
            <a:off x="180502" y="757677"/>
            <a:ext cx="4119894"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5" name="文字方塊 4">
            <a:extLst>
              <a:ext uri="{FF2B5EF4-FFF2-40B4-BE49-F238E27FC236}">
                <a16:creationId xmlns:a16="http://schemas.microsoft.com/office/drawing/2014/main" id="{A36EB1DE-29A3-A8C3-D3EB-84058DFD5DEA}"/>
              </a:ext>
            </a:extLst>
          </p:cNvPr>
          <p:cNvSpPr txBox="1"/>
          <p:nvPr/>
        </p:nvSpPr>
        <p:spPr>
          <a:xfrm>
            <a:off x="689452" y="1537114"/>
            <a:ext cx="8082017" cy="1893724"/>
          </a:xfrm>
          <a:prstGeom prst="rect">
            <a:avLst/>
          </a:prstGeom>
          <a:noFill/>
        </p:spPr>
        <p:txBody>
          <a:bodyPr wrap="square">
            <a:spAutoFit/>
          </a:bodyPr>
          <a:lstStyle/>
          <a:p>
            <a:pPr algn="just">
              <a:lnSpc>
                <a:spcPct val="150000"/>
              </a:lnSpc>
            </a:pPr>
            <a:r>
              <a:rPr lang="zh-TW" altLang="en-US" sz="1600" b="0" i="0" dirty="0">
                <a:solidFill>
                  <a:srgbClr val="000000"/>
                </a:solidFill>
                <a:effectLst/>
                <a:latin typeface="微軟正黑體" panose="020B0604030504040204" pitchFamily="34" charset="-120"/>
                <a:ea typeface="微軟正黑體" panose="020B0604030504040204" pitchFamily="34" charset="-120"/>
              </a:rPr>
              <a:t>灌溉管理組織組室主管</a:t>
            </a:r>
            <a:r>
              <a:rPr lang="zh-TW" altLang="en-US" sz="1600" b="0" i="0" u="sng" dirty="0">
                <a:solidFill>
                  <a:srgbClr val="000000"/>
                </a:solidFill>
                <a:effectLst/>
                <a:latin typeface="微軟正黑體" panose="020B0604030504040204" pitchFamily="34" charset="-120"/>
                <a:ea typeface="微軟正黑體" panose="020B0604030504040204" pitchFamily="34" charset="-120"/>
              </a:rPr>
              <a:t>應考量其領導能力</a:t>
            </a:r>
            <a:r>
              <a:rPr lang="zh-TW" altLang="en-US" sz="1600" b="0" i="0" dirty="0">
                <a:solidFill>
                  <a:srgbClr val="000000"/>
                </a:solidFill>
                <a:effectLst/>
                <a:latin typeface="微軟正黑體" panose="020B0604030504040204" pitchFamily="34" charset="-120"/>
                <a:ea typeface="微軟正黑體" panose="020B0604030504040204" pitchFamily="34" charset="-120"/>
              </a:rPr>
              <a:t>，並就具有下列資格之一者進用之：</a:t>
            </a:r>
            <a:endParaRPr lang="en-US" altLang="zh-TW" sz="1600" b="0" i="0" dirty="0">
              <a:solidFill>
                <a:srgbClr val="000000"/>
              </a:solidFill>
              <a:effectLst/>
              <a:latin typeface="微軟正黑體" panose="020B0604030504040204" pitchFamily="34" charset="-120"/>
              <a:ea typeface="微軟正黑體" panose="020B0604030504040204" pitchFamily="34" charset="-120"/>
            </a:endParaRPr>
          </a:p>
          <a:p>
            <a:pPr algn="just">
              <a:lnSpc>
                <a:spcPct val="150000"/>
              </a:lnSpc>
            </a:pPr>
            <a:r>
              <a:rPr lang="zh-TW" altLang="en-US" sz="1600" b="0" i="0" dirty="0">
                <a:solidFill>
                  <a:srgbClr val="000000"/>
                </a:solidFill>
                <a:effectLst/>
                <a:latin typeface="微軟正黑體" panose="020B0604030504040204" pitchFamily="34" charset="-120"/>
                <a:ea typeface="微軟正黑體" panose="020B0604030504040204" pitchFamily="34" charset="-120"/>
              </a:rPr>
              <a:t>一、曾任農田水利會管理師、工程師、秘書、專員相關職務三年以 上或副工程師、副管理師、副專員相關職務五年以上，成績優良，且符合組室主管最低起支薪級。</a:t>
            </a:r>
            <a:endParaRPr lang="en-US" altLang="zh-TW" sz="1600" b="0" i="0" dirty="0">
              <a:solidFill>
                <a:srgbClr val="000000"/>
              </a:solidFill>
              <a:effectLst/>
              <a:latin typeface="微軟正黑體" panose="020B0604030504040204" pitchFamily="34" charset="-120"/>
              <a:ea typeface="微軟正黑體" panose="020B0604030504040204" pitchFamily="34" charset="-120"/>
            </a:endParaRPr>
          </a:p>
          <a:p>
            <a:pPr algn="just">
              <a:lnSpc>
                <a:spcPct val="150000"/>
              </a:lnSpc>
            </a:pPr>
            <a:r>
              <a:rPr lang="zh-TW" altLang="en-US" sz="1600" b="0" i="0" dirty="0">
                <a:solidFill>
                  <a:srgbClr val="000000"/>
                </a:solidFill>
                <a:effectLst/>
                <a:latin typeface="微軟正黑體" panose="020B0604030504040204" pitchFamily="34" charset="-120"/>
                <a:ea typeface="微軟正黑體" panose="020B0604030504040204" pitchFamily="34" charset="-120"/>
              </a:rPr>
              <a:t>二、曾任或現任灌溉管理組織管理師、工程師、專員相關職務三年以上或副工程師、副管理師、副專員相關職務五年以上，成績優良，且符合組室主管最低起支薪級。</a:t>
            </a:r>
          </a:p>
        </p:txBody>
      </p:sp>
      <p:sp>
        <p:nvSpPr>
          <p:cNvPr id="4" name="矩形 3">
            <a:extLst>
              <a:ext uri="{FF2B5EF4-FFF2-40B4-BE49-F238E27FC236}">
                <a16:creationId xmlns:a16="http://schemas.microsoft.com/office/drawing/2014/main" id="{CBBE6B73-37F9-458D-9559-646DEAAC88AB}"/>
              </a:ext>
            </a:extLst>
          </p:cNvPr>
          <p:cNvSpPr/>
          <p:nvPr/>
        </p:nvSpPr>
        <p:spPr>
          <a:xfrm>
            <a:off x="453600" y="1096231"/>
            <a:ext cx="3166251" cy="457818"/>
          </a:xfrm>
          <a:prstGeom prst="rect">
            <a:avLst/>
          </a:prstGeom>
        </p:spPr>
        <p:txBody>
          <a:bodyPr wrap="none">
            <a:spAutoFit/>
          </a:bodyPr>
          <a:lstStyle/>
          <a:p>
            <a:pPr marL="285750" indent="-285750" algn="just">
              <a:lnSpc>
                <a:spcPct val="150000"/>
              </a:lnSpc>
              <a:buFont typeface="Arial" panose="020B0604020202020204" pitchFamily="34" charset="0"/>
              <a:buChar char="•"/>
            </a:pP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組室主管進用資格</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21</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條</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0" name="標題 1">
            <a:extLst>
              <a:ext uri="{FF2B5EF4-FFF2-40B4-BE49-F238E27FC236}">
                <a16:creationId xmlns:a16="http://schemas.microsoft.com/office/drawing/2014/main" id="{10DB89B8-4614-4156-87AF-E927BEF5DF99}"/>
              </a:ext>
            </a:extLst>
          </p:cNvPr>
          <p:cNvSpPr txBox="1">
            <a:spLocks/>
          </p:cNvSpPr>
          <p:nvPr/>
        </p:nvSpPr>
        <p:spPr>
          <a:xfrm>
            <a:off x="180000" y="759600"/>
            <a:ext cx="4119894"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進用資格介紹</a:t>
            </a:r>
          </a:p>
        </p:txBody>
      </p:sp>
    </p:spTree>
    <p:extLst>
      <p:ext uri="{BB962C8B-B14F-4D97-AF65-F5344CB8AC3E}">
        <p14:creationId xmlns:p14="http://schemas.microsoft.com/office/powerpoint/2010/main" val="1244371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參、農田水利事業人員升遷作業流程</a:t>
            </a:r>
            <a:r>
              <a:rPr lang="en-US" altLang="zh-TW" sz="2800" dirty="0">
                <a:latin typeface="Times New Roman" panose="02020603050405020304" pitchFamily="18" charset="0"/>
                <a:cs typeface="Times New Roman" panose="02020603050405020304" pitchFamily="18" charset="0"/>
              </a:rPr>
              <a:t>(7/21)</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7" name="標題 1">
            <a:extLst>
              <a:ext uri="{FF2B5EF4-FFF2-40B4-BE49-F238E27FC236}">
                <a16:creationId xmlns:a16="http://schemas.microsoft.com/office/drawing/2014/main" id="{5E0A2AEE-EA4B-601D-D0E7-7EF3CC1F87D9}"/>
              </a:ext>
            </a:extLst>
          </p:cNvPr>
          <p:cNvSpPr txBox="1">
            <a:spLocks/>
          </p:cNvSpPr>
          <p:nvPr/>
        </p:nvSpPr>
        <p:spPr>
          <a:xfrm>
            <a:off x="260475" y="2766037"/>
            <a:ext cx="3170789"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endParaRPr lang="zh-TW" altLang="en-US" sz="1800" b="1" dirty="0">
              <a:latin typeface="微軟正黑體" panose="020B0604030504040204" pitchFamily="34" charset="-120"/>
              <a:ea typeface="微軟正黑體" panose="020B0604030504040204" pitchFamily="34" charset="-120"/>
            </a:endParaRPr>
          </a:p>
        </p:txBody>
      </p:sp>
      <p:sp>
        <p:nvSpPr>
          <p:cNvPr id="2" name="標題 1">
            <a:extLst>
              <a:ext uri="{FF2B5EF4-FFF2-40B4-BE49-F238E27FC236}">
                <a16:creationId xmlns:a16="http://schemas.microsoft.com/office/drawing/2014/main" id="{1FD4D7AF-32F1-32B5-FA80-7DD5FB4EF980}"/>
              </a:ext>
            </a:extLst>
          </p:cNvPr>
          <p:cNvSpPr txBox="1">
            <a:spLocks/>
          </p:cNvSpPr>
          <p:nvPr/>
        </p:nvSpPr>
        <p:spPr>
          <a:xfrm>
            <a:off x="453600" y="1098000"/>
            <a:ext cx="6579113" cy="21639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Arial" panose="020B0604020202020204" pitchFamily="34" charset="0"/>
              <a:buChar char="•"/>
            </a:pP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管理師、工程師、專員進用資格</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22</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條第</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項</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4" name="標題 1">
            <a:extLst>
              <a:ext uri="{FF2B5EF4-FFF2-40B4-BE49-F238E27FC236}">
                <a16:creationId xmlns:a16="http://schemas.microsoft.com/office/drawing/2014/main" id="{CD998425-1E6D-58B6-E2DD-E6305E943C3B}"/>
              </a:ext>
            </a:extLst>
          </p:cNvPr>
          <p:cNvSpPr txBox="1">
            <a:spLocks/>
          </p:cNvSpPr>
          <p:nvPr/>
        </p:nvSpPr>
        <p:spPr>
          <a:xfrm>
            <a:off x="444238" y="3546653"/>
            <a:ext cx="6280712" cy="30835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Arial" panose="020B0604020202020204" pitchFamily="34" charset="0"/>
              <a:buChar char="•"/>
            </a:pP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副工程師、副管理師、副專員進用資格</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22</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條第</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項</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7" name="文字方塊 6">
            <a:extLst>
              <a:ext uri="{FF2B5EF4-FFF2-40B4-BE49-F238E27FC236}">
                <a16:creationId xmlns:a16="http://schemas.microsoft.com/office/drawing/2014/main" id="{55864E64-FDEF-6C40-FA4A-D40727207C27}"/>
              </a:ext>
            </a:extLst>
          </p:cNvPr>
          <p:cNvSpPr txBox="1"/>
          <p:nvPr/>
        </p:nvSpPr>
        <p:spPr>
          <a:xfrm>
            <a:off x="696145" y="3943272"/>
            <a:ext cx="8208912" cy="1662250"/>
          </a:xfrm>
          <a:prstGeom prst="rect">
            <a:avLst/>
          </a:prstGeom>
          <a:noFill/>
        </p:spPr>
        <p:txBody>
          <a:bodyPr wrap="square">
            <a:spAutoFit/>
          </a:bodyPr>
          <a:lstStyle/>
          <a:p>
            <a:pPr algn="just">
              <a:lnSpc>
                <a:spcPts val="2500"/>
              </a:lnSpc>
            </a:pPr>
            <a:r>
              <a:rPr lang="zh-TW" altLang="en-US" sz="1600" dirty="0">
                <a:solidFill>
                  <a:srgbClr val="000000"/>
                </a:solidFill>
                <a:latin typeface="微軟正黑體" panose="020B0604030504040204" pitchFamily="34" charset="-120"/>
                <a:ea typeface="微軟正黑體" panose="020B0604030504040204" pitchFamily="34" charset="-120"/>
              </a:rPr>
              <a:t>灌溉管理組織副工程師、副管理師、副專員，應就具有下列資格之一者進用之：</a:t>
            </a:r>
            <a:endParaRPr lang="en-US" altLang="zh-TW" sz="1600" dirty="0">
              <a:solidFill>
                <a:srgbClr val="000000"/>
              </a:solidFill>
              <a:latin typeface="微軟正黑體" panose="020B0604030504040204" pitchFamily="34" charset="-120"/>
              <a:ea typeface="微軟正黑體" panose="020B0604030504040204" pitchFamily="34" charset="-120"/>
            </a:endParaRPr>
          </a:p>
          <a:p>
            <a:pPr algn="just">
              <a:lnSpc>
                <a:spcPts val="2500"/>
              </a:lnSpc>
            </a:pPr>
            <a:r>
              <a:rPr lang="zh-TW" altLang="en-US" sz="1600" b="0" i="0" dirty="0">
                <a:solidFill>
                  <a:srgbClr val="000000"/>
                </a:solidFill>
                <a:effectLst/>
                <a:latin typeface="微軟正黑體" panose="020B0604030504040204" pitchFamily="34" charset="-120"/>
                <a:ea typeface="微軟正黑體" panose="020B0604030504040204" pitchFamily="34" charset="-120"/>
              </a:rPr>
              <a:t>一、曾任農田水利會二等助理管理師、二等助理工程師或二等組員以上相關職務一年以上成績優良且符合副管理師、副工程師、副專員最低起支薪級。</a:t>
            </a:r>
          </a:p>
          <a:p>
            <a:pPr algn="just">
              <a:lnSpc>
                <a:spcPts val="2500"/>
              </a:lnSpc>
            </a:pPr>
            <a:r>
              <a:rPr lang="zh-TW" altLang="en-US" sz="1600" b="0" i="0" dirty="0">
                <a:solidFill>
                  <a:srgbClr val="000000"/>
                </a:solidFill>
                <a:effectLst/>
                <a:latin typeface="微軟正黑體" panose="020B0604030504040204" pitchFamily="34" charset="-120"/>
                <a:ea typeface="微軟正黑體" panose="020B0604030504040204" pitchFamily="34" charset="-120"/>
              </a:rPr>
              <a:t>二、曾任或現任灌溉管理組織二等助理管理師、二等助理工程師或二等組員以上相關職務一年以上成績優良且符合副管理師、副工程師、副專員最低起支薪級。</a:t>
            </a:r>
          </a:p>
        </p:txBody>
      </p:sp>
      <p:sp>
        <p:nvSpPr>
          <p:cNvPr id="6" name="矩形 5">
            <a:extLst>
              <a:ext uri="{FF2B5EF4-FFF2-40B4-BE49-F238E27FC236}">
                <a16:creationId xmlns:a16="http://schemas.microsoft.com/office/drawing/2014/main" id="{BA8482E6-000E-4D82-B64E-0EC4096920E3}"/>
              </a:ext>
            </a:extLst>
          </p:cNvPr>
          <p:cNvSpPr/>
          <p:nvPr/>
        </p:nvSpPr>
        <p:spPr>
          <a:xfrm>
            <a:off x="713563" y="1491346"/>
            <a:ext cx="8208912" cy="1662250"/>
          </a:xfrm>
          <a:prstGeom prst="rect">
            <a:avLst/>
          </a:prstGeom>
          <a:noFill/>
        </p:spPr>
        <p:txBody>
          <a:bodyPr wrap="square">
            <a:spAutoFit/>
          </a:bodyPr>
          <a:lstStyle/>
          <a:p>
            <a:pPr algn="just">
              <a:lnSpc>
                <a:spcPts val="2500"/>
              </a:lnSpc>
            </a:pPr>
            <a:r>
              <a:rPr lang="zh-TW" altLang="en-US" sz="1600" dirty="0">
                <a:solidFill>
                  <a:srgbClr val="000000"/>
                </a:solidFill>
                <a:latin typeface="微軟正黑體" panose="020B0604030504040204" pitchFamily="34" charset="-120"/>
                <a:ea typeface="微軟正黑體" panose="020B0604030504040204" pitchFamily="34" charset="-120"/>
              </a:rPr>
              <a:t>灌溉管理組織管理師、工程師、專員，應就具有下列資格之一者進用之：</a:t>
            </a:r>
          </a:p>
          <a:p>
            <a:pPr algn="just">
              <a:lnSpc>
                <a:spcPts val="2500"/>
              </a:lnSpc>
            </a:pPr>
            <a:r>
              <a:rPr lang="zh-TW" altLang="en-US" sz="1600" dirty="0">
                <a:solidFill>
                  <a:srgbClr val="000000"/>
                </a:solidFill>
                <a:latin typeface="微軟正黑體" panose="020B0604030504040204" pitchFamily="34" charset="-120"/>
                <a:ea typeface="微軟正黑體" panose="020B0604030504040204" pitchFamily="34" charset="-120"/>
              </a:rPr>
              <a:t>一、曾任農田水利會副管理師、副工程師或副專員以上相關職務一年以上成績優良且符合管理師、工程師、專員最低起支薪級。</a:t>
            </a:r>
          </a:p>
          <a:p>
            <a:pPr algn="just">
              <a:lnSpc>
                <a:spcPts val="2500"/>
              </a:lnSpc>
            </a:pPr>
            <a:r>
              <a:rPr lang="zh-TW" altLang="en-US" sz="1600" dirty="0">
                <a:solidFill>
                  <a:srgbClr val="000000"/>
                </a:solidFill>
                <a:latin typeface="微軟正黑體" panose="020B0604030504040204" pitchFamily="34" charset="-120"/>
                <a:ea typeface="微軟正黑體" panose="020B0604030504040204" pitchFamily="34" charset="-120"/>
              </a:rPr>
              <a:t>二、曾任或現任灌溉管理組織副管理師、副工程師或副專員以上相關職務一年以上成績優良且符合管理師、工程師、專員最低起支薪級。</a:t>
            </a:r>
          </a:p>
        </p:txBody>
      </p:sp>
      <p:sp>
        <p:nvSpPr>
          <p:cNvPr id="9" name="標題 1">
            <a:extLst>
              <a:ext uri="{FF2B5EF4-FFF2-40B4-BE49-F238E27FC236}">
                <a16:creationId xmlns:a16="http://schemas.microsoft.com/office/drawing/2014/main" id="{109993B2-2F32-40A6-BC30-2B3255353379}"/>
              </a:ext>
            </a:extLst>
          </p:cNvPr>
          <p:cNvSpPr txBox="1">
            <a:spLocks/>
          </p:cNvSpPr>
          <p:nvPr/>
        </p:nvSpPr>
        <p:spPr>
          <a:xfrm>
            <a:off x="180502" y="757677"/>
            <a:ext cx="4119894"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進用資格介紹</a:t>
            </a:r>
          </a:p>
        </p:txBody>
      </p:sp>
    </p:spTree>
    <p:extLst>
      <p:ext uri="{BB962C8B-B14F-4D97-AF65-F5344CB8AC3E}">
        <p14:creationId xmlns:p14="http://schemas.microsoft.com/office/powerpoint/2010/main" val="3727353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參、農田水利事業人員升遷作業流程</a:t>
            </a:r>
            <a:r>
              <a:rPr lang="en-US" altLang="zh-TW" sz="2800" dirty="0">
                <a:latin typeface="Times New Roman" panose="02020603050405020304" pitchFamily="18" charset="0"/>
                <a:cs typeface="Times New Roman" panose="02020603050405020304" pitchFamily="18" charset="0"/>
              </a:rPr>
              <a:t>(8/21)</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7" name="標題 1">
            <a:extLst>
              <a:ext uri="{FF2B5EF4-FFF2-40B4-BE49-F238E27FC236}">
                <a16:creationId xmlns:a16="http://schemas.microsoft.com/office/drawing/2014/main" id="{5E0A2AEE-EA4B-601D-D0E7-7EF3CC1F87D9}"/>
              </a:ext>
            </a:extLst>
          </p:cNvPr>
          <p:cNvSpPr txBox="1">
            <a:spLocks/>
          </p:cNvSpPr>
          <p:nvPr/>
        </p:nvSpPr>
        <p:spPr>
          <a:xfrm>
            <a:off x="260475" y="2766037"/>
            <a:ext cx="3170789"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endParaRPr lang="zh-TW" altLang="en-US" sz="1800" b="1" dirty="0">
              <a:latin typeface="微軟正黑體" panose="020B0604030504040204" pitchFamily="34" charset="-120"/>
              <a:ea typeface="微軟正黑體" panose="020B0604030504040204" pitchFamily="34" charset="-120"/>
            </a:endParaRPr>
          </a:p>
        </p:txBody>
      </p:sp>
      <p:sp>
        <p:nvSpPr>
          <p:cNvPr id="2" name="標題 1">
            <a:extLst>
              <a:ext uri="{FF2B5EF4-FFF2-40B4-BE49-F238E27FC236}">
                <a16:creationId xmlns:a16="http://schemas.microsoft.com/office/drawing/2014/main" id="{1FD4D7AF-32F1-32B5-FA80-7DD5FB4EF980}"/>
              </a:ext>
            </a:extLst>
          </p:cNvPr>
          <p:cNvSpPr txBox="1">
            <a:spLocks/>
          </p:cNvSpPr>
          <p:nvPr/>
        </p:nvSpPr>
        <p:spPr>
          <a:xfrm>
            <a:off x="180501" y="757677"/>
            <a:ext cx="7701858" cy="30719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進用資格介紹</a:t>
            </a:r>
            <a:endPar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4" name="矩形 3">
            <a:extLst>
              <a:ext uri="{FF2B5EF4-FFF2-40B4-BE49-F238E27FC236}">
                <a16:creationId xmlns:a16="http://schemas.microsoft.com/office/drawing/2014/main" id="{58315769-1810-4D98-B9C4-411C9F637731}"/>
              </a:ext>
            </a:extLst>
          </p:cNvPr>
          <p:cNvSpPr/>
          <p:nvPr/>
        </p:nvSpPr>
        <p:spPr>
          <a:xfrm>
            <a:off x="613922" y="1683143"/>
            <a:ext cx="8208911" cy="2944652"/>
          </a:xfrm>
          <a:prstGeom prst="rect">
            <a:avLst/>
          </a:prstGeom>
          <a:noFill/>
        </p:spPr>
        <p:txBody>
          <a:bodyPr wrap="square">
            <a:spAutoFit/>
          </a:bodyPr>
          <a:lstStyle/>
          <a:p>
            <a:pPr algn="just">
              <a:lnSpc>
                <a:spcPts val="2500"/>
              </a:lnSpc>
            </a:pPr>
            <a:r>
              <a:rPr lang="zh-TW" altLang="en-US" sz="1600" dirty="0">
                <a:solidFill>
                  <a:srgbClr val="000000"/>
                </a:solidFill>
                <a:latin typeface="微軟正黑體" panose="020B0604030504040204" pitchFamily="34" charset="-120"/>
                <a:ea typeface="微軟正黑體" panose="020B0604030504040204" pitchFamily="34" charset="-120"/>
              </a:rPr>
              <a:t>灌溉管理組織二等助理管理師、二等助理工程師、二等組員，應經三等晉升二等訓練合格，並就具有下列資格之一者進用之：</a:t>
            </a:r>
          </a:p>
          <a:p>
            <a:pPr algn="just">
              <a:lnSpc>
                <a:spcPts val="2500"/>
              </a:lnSpc>
            </a:pPr>
            <a:r>
              <a:rPr lang="zh-TW" altLang="en-US" sz="1600" dirty="0">
                <a:solidFill>
                  <a:srgbClr val="000000"/>
                </a:solidFill>
                <a:latin typeface="微軟正黑體" panose="020B0604030504040204" pitchFamily="34" charset="-120"/>
                <a:ea typeface="微軟正黑體" panose="020B0604030504040204" pitchFamily="34" charset="-120"/>
              </a:rPr>
              <a:t>一、曾任農田水利會三等最高級相關職務敘本薪最高薪級滿二年，其考績均列甲等或滿三年，其考績一年以上列甲等，其餘列乙等。</a:t>
            </a:r>
          </a:p>
          <a:p>
            <a:pPr algn="just">
              <a:lnSpc>
                <a:spcPts val="2500"/>
              </a:lnSpc>
            </a:pPr>
            <a:r>
              <a:rPr lang="zh-TW" altLang="en-US" sz="1600" dirty="0">
                <a:solidFill>
                  <a:srgbClr val="000000"/>
                </a:solidFill>
                <a:latin typeface="微軟正黑體" panose="020B0604030504040204" pitchFamily="34" charset="-120"/>
                <a:ea typeface="微軟正黑體" panose="020B0604030504040204" pitchFamily="34" charset="-120"/>
              </a:rPr>
              <a:t>二、曾任或現任灌溉管理組織三等最高級相關職務敘本薪最高薪級滿二年，其考績均列甲等或  滿三年，其考績一年以上列甲等，其餘列乙等。</a:t>
            </a:r>
          </a:p>
          <a:p>
            <a:pPr algn="just">
              <a:lnSpc>
                <a:spcPts val="2500"/>
              </a:lnSpc>
            </a:pPr>
            <a:r>
              <a:rPr lang="zh-TW" altLang="en-US" sz="1600" dirty="0">
                <a:solidFill>
                  <a:srgbClr val="000000"/>
                </a:solidFill>
                <a:latin typeface="微軟正黑體" panose="020B0604030504040204" pitchFamily="34" charset="-120"/>
                <a:ea typeface="微軟正黑體" panose="020B0604030504040204" pitchFamily="34" charset="-120"/>
              </a:rPr>
              <a:t>三、於本辦法施行前，原農田水利會任用之在職三等職員，於本辦法施行後二年內，領有相關類科之專門職業及技術人員高等考試及格證書，並實際從事農田水利會或灌溉管理組織相當之專門職業或技術職務二年以上，成績優良。</a:t>
            </a:r>
          </a:p>
        </p:txBody>
      </p:sp>
      <p:sp>
        <p:nvSpPr>
          <p:cNvPr id="6" name="矩形 5">
            <a:extLst>
              <a:ext uri="{FF2B5EF4-FFF2-40B4-BE49-F238E27FC236}">
                <a16:creationId xmlns:a16="http://schemas.microsoft.com/office/drawing/2014/main" id="{A696B9A5-9EE3-4D71-884D-92FA1989A7D9}"/>
              </a:ext>
            </a:extLst>
          </p:cNvPr>
          <p:cNvSpPr/>
          <p:nvPr/>
        </p:nvSpPr>
        <p:spPr>
          <a:xfrm>
            <a:off x="338547" y="1220652"/>
            <a:ext cx="7546622" cy="369332"/>
          </a:xfrm>
          <a:prstGeom prst="rect">
            <a:avLst/>
          </a:prstGeom>
        </p:spPr>
        <p:txBody>
          <a:bodyPr wrap="square">
            <a:spAutoFit/>
          </a:bodyPr>
          <a:lstStyle/>
          <a:p>
            <a:pPr marL="285750" indent="-285750">
              <a:buFont typeface="Arial" panose="020B0604020202020204" pitchFamily="34" charset="0"/>
              <a:buChar char="•"/>
            </a:pP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二等助理管理師、二等助理工程師、二等組員進用資格</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22</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條第</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項</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337591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參、農田水利事業人員升遷作業流程</a:t>
            </a:r>
            <a:r>
              <a:rPr lang="en-US" altLang="zh-TW" sz="2800" dirty="0">
                <a:latin typeface="Times New Roman" panose="02020603050405020304" pitchFamily="18" charset="0"/>
                <a:cs typeface="Times New Roman" panose="02020603050405020304" pitchFamily="18" charset="0"/>
              </a:rPr>
              <a:t>(9/21)</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7" name="標題 1">
            <a:extLst>
              <a:ext uri="{FF2B5EF4-FFF2-40B4-BE49-F238E27FC236}">
                <a16:creationId xmlns:a16="http://schemas.microsoft.com/office/drawing/2014/main" id="{5E0A2AEE-EA4B-601D-D0E7-7EF3CC1F87D9}"/>
              </a:ext>
            </a:extLst>
          </p:cNvPr>
          <p:cNvSpPr txBox="1">
            <a:spLocks/>
          </p:cNvSpPr>
          <p:nvPr/>
        </p:nvSpPr>
        <p:spPr>
          <a:xfrm>
            <a:off x="260475" y="2766037"/>
            <a:ext cx="3170789"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endParaRPr lang="zh-TW" altLang="en-US" sz="1800" b="1" dirty="0">
              <a:latin typeface="微軟正黑體" panose="020B0604030504040204" pitchFamily="34" charset="-120"/>
              <a:ea typeface="微軟正黑體" panose="020B0604030504040204" pitchFamily="34" charset="-120"/>
            </a:endParaRPr>
          </a:p>
        </p:txBody>
      </p:sp>
      <p:sp>
        <p:nvSpPr>
          <p:cNvPr id="2" name="標題 1">
            <a:extLst>
              <a:ext uri="{FF2B5EF4-FFF2-40B4-BE49-F238E27FC236}">
                <a16:creationId xmlns:a16="http://schemas.microsoft.com/office/drawing/2014/main" id="{1FD4D7AF-32F1-32B5-FA80-7DD5FB4EF980}"/>
              </a:ext>
            </a:extLst>
          </p:cNvPr>
          <p:cNvSpPr txBox="1">
            <a:spLocks/>
          </p:cNvSpPr>
          <p:nvPr/>
        </p:nvSpPr>
        <p:spPr>
          <a:xfrm>
            <a:off x="180501" y="757677"/>
            <a:ext cx="7324821"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5" name="文字方塊 4">
            <a:extLst>
              <a:ext uri="{FF2B5EF4-FFF2-40B4-BE49-F238E27FC236}">
                <a16:creationId xmlns:a16="http://schemas.microsoft.com/office/drawing/2014/main" id="{A36EB1DE-29A3-A8C3-D3EB-84058DFD5DEA}"/>
              </a:ext>
            </a:extLst>
          </p:cNvPr>
          <p:cNvSpPr txBox="1"/>
          <p:nvPr/>
        </p:nvSpPr>
        <p:spPr>
          <a:xfrm>
            <a:off x="634385" y="1524802"/>
            <a:ext cx="8208912" cy="4868256"/>
          </a:xfrm>
          <a:prstGeom prst="rect">
            <a:avLst/>
          </a:prstGeom>
          <a:noFill/>
        </p:spPr>
        <p:txBody>
          <a:bodyPr wrap="square">
            <a:spAutoFit/>
          </a:bodyPr>
          <a:lstStyle/>
          <a:p>
            <a:pPr algn="just">
              <a:lnSpc>
                <a:spcPts val="2500"/>
              </a:lnSpc>
            </a:pP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Ⅰ</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灌溉管理組織三等助理工程師、三等助理管理師、三等組員，應就具有下列資格之一者進用之：</a:t>
            </a:r>
          </a:p>
          <a:p>
            <a:pPr algn="just">
              <a:lnSpc>
                <a:spcPts val="2500"/>
              </a:lnSpc>
            </a:pPr>
            <a:r>
              <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一、曾任農田水利會管理員、工程員、辦事員相關職務一年以上成績優良且符合三等助理管理師、三等助理工程師、三等組員最低起支薪級。</a:t>
            </a:r>
          </a:p>
          <a:p>
            <a:pPr algn="just">
              <a:lnSpc>
                <a:spcPts val="2500"/>
              </a:lnSpc>
            </a:pPr>
            <a:r>
              <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二、曾任或現任灌溉管理組織管理員、工程員、辦事員相關職務一年以上成績優良且符合三等助理管理師、三等助理工程師、三等組員最低起支薪級。</a:t>
            </a:r>
          </a:p>
          <a:p>
            <a:pPr algn="just">
              <a:lnSpc>
                <a:spcPts val="2500"/>
              </a:lnSpc>
            </a:pPr>
            <a:r>
              <a:rPr lang="en-US" altLang="zh-TW" sz="1600" b="1"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Ⅱ</a:t>
            </a:r>
            <a:r>
              <a:rPr lang="zh-TW" altLang="en-US" sz="1600"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灌溉管理組織管理員、工程員、辦事員，應就具有下列資格之一者進用之：</a:t>
            </a:r>
          </a:p>
          <a:p>
            <a:pPr algn="just">
              <a:lnSpc>
                <a:spcPts val="2500"/>
              </a:lnSpc>
            </a:pPr>
            <a:r>
              <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一、經農田水利會三等十級人員考試及格。</a:t>
            </a:r>
          </a:p>
          <a:p>
            <a:pPr algn="just">
              <a:lnSpc>
                <a:spcPts val="2500"/>
              </a:lnSpc>
            </a:pPr>
            <a:r>
              <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二、經第十六條甄試及格。</a:t>
            </a:r>
          </a:p>
          <a:p>
            <a:pPr algn="just">
              <a:lnSpc>
                <a:spcPts val="2500"/>
              </a:lnSpc>
            </a:pPr>
            <a:r>
              <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三、曾任農田水利會三等十級以上相關職務一年以上，成績優良。</a:t>
            </a:r>
          </a:p>
          <a:p>
            <a:pPr algn="just">
              <a:lnSpc>
                <a:spcPts val="2500"/>
              </a:lnSpc>
            </a:pP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Ⅲ</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農田水利會組織通則中華民國一百零一年二月一日修正生效前，由直轄市主管機關主管之農田水利會改制，而設置之灌溉管理組織</a:t>
            </a:r>
            <a:r>
              <a:rPr lang="en-US" altLang="zh-TW"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以下簡稱直轄市管理處</a:t>
            </a:r>
            <a:r>
              <a:rPr lang="en-US" altLang="zh-TW"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其工程員、管理員、辦事員，除得就具有第二項各款之一資格者進用外，並得就曾任直轄市主管機關主管之農田水利會助理員或現任、曾任直轄市管理處助理員職務合計六年以上，具第十六條所定甄試資格，且其考績三年以上列為甲等，其餘列為乙等者進用之。</a:t>
            </a:r>
          </a:p>
        </p:txBody>
      </p:sp>
      <p:sp>
        <p:nvSpPr>
          <p:cNvPr id="4" name="矩形 3">
            <a:extLst>
              <a:ext uri="{FF2B5EF4-FFF2-40B4-BE49-F238E27FC236}">
                <a16:creationId xmlns:a16="http://schemas.microsoft.com/office/drawing/2014/main" id="{CF0F317C-EFA7-4791-B0E8-3150C7407C1B}"/>
              </a:ext>
            </a:extLst>
          </p:cNvPr>
          <p:cNvSpPr/>
          <p:nvPr/>
        </p:nvSpPr>
        <p:spPr>
          <a:xfrm>
            <a:off x="336341" y="1166358"/>
            <a:ext cx="7636933" cy="369332"/>
          </a:xfrm>
          <a:prstGeom prst="rect">
            <a:avLst/>
          </a:prstGeom>
        </p:spPr>
        <p:txBody>
          <a:bodyPr wrap="square">
            <a:spAutoFit/>
          </a:bodyPr>
          <a:lstStyle/>
          <a:p>
            <a:pPr marL="285750" indent="-285750">
              <a:buFont typeface="Arial" panose="020B0604020202020204" pitchFamily="34" charset="0"/>
              <a:buChar char="•"/>
            </a:pP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三等助理工程師、三等助理管理師、三等組員進用資格</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23</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條</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7" name="標題 1">
            <a:extLst>
              <a:ext uri="{FF2B5EF4-FFF2-40B4-BE49-F238E27FC236}">
                <a16:creationId xmlns:a16="http://schemas.microsoft.com/office/drawing/2014/main" id="{8C4A7A40-C1F0-472D-89F9-AE09D7B46F4B}"/>
              </a:ext>
            </a:extLst>
          </p:cNvPr>
          <p:cNvSpPr txBox="1">
            <a:spLocks/>
          </p:cNvSpPr>
          <p:nvPr/>
        </p:nvSpPr>
        <p:spPr>
          <a:xfrm>
            <a:off x="180501" y="757677"/>
            <a:ext cx="7701858" cy="30719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進用資格介紹</a:t>
            </a:r>
            <a:endPar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175244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參、農田水利事業人員升遷作業流程</a:t>
            </a:r>
            <a:r>
              <a:rPr lang="en-US" altLang="zh-TW" sz="2800" dirty="0">
                <a:latin typeface="Times New Roman" panose="02020603050405020304" pitchFamily="18" charset="0"/>
                <a:cs typeface="Times New Roman" panose="02020603050405020304" pitchFamily="18" charset="0"/>
              </a:rPr>
              <a:t>(10/21)</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0" name="標題 1">
            <a:extLst>
              <a:ext uri="{FF2B5EF4-FFF2-40B4-BE49-F238E27FC236}">
                <a16:creationId xmlns:a16="http://schemas.microsoft.com/office/drawing/2014/main" id="{981ED058-E0C5-64C6-A8BA-0614316CC789}"/>
              </a:ext>
            </a:extLst>
          </p:cNvPr>
          <p:cNvSpPr txBox="1">
            <a:spLocks/>
          </p:cNvSpPr>
          <p:nvPr/>
        </p:nvSpPr>
        <p:spPr>
          <a:xfrm>
            <a:off x="180502" y="757677"/>
            <a:ext cx="2319630"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迴避規定</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18</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條</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1" name="矩形 20">
            <a:extLst>
              <a:ext uri="{FF2B5EF4-FFF2-40B4-BE49-F238E27FC236}">
                <a16:creationId xmlns:a16="http://schemas.microsoft.com/office/drawing/2014/main" id="{99B69E2C-0F87-C8D2-AA38-C8935C60D361}"/>
              </a:ext>
            </a:extLst>
          </p:cNvPr>
          <p:cNvSpPr/>
          <p:nvPr/>
        </p:nvSpPr>
        <p:spPr>
          <a:xfrm>
            <a:off x="379748" y="1096231"/>
            <a:ext cx="8208912" cy="1524392"/>
          </a:xfrm>
          <a:prstGeom prst="rect">
            <a:avLst/>
          </a:prstGeom>
        </p:spPr>
        <p:txBody>
          <a:bodyPr wrap="square">
            <a:spAutoFit/>
          </a:bodyPr>
          <a:lstStyle/>
          <a:p>
            <a:pPr algn="just">
              <a:lnSpc>
                <a:spcPct val="150000"/>
              </a:lnSpc>
            </a:pPr>
            <a:r>
              <a:rPr lang="en-US" altLang="zh-TW" sz="1600" b="1"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Ⅰ</a:t>
            </a:r>
            <a:r>
              <a:rPr lang="zh-TW" altLang="en-US" sz="1600"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   農田水利事業人員應依各灌溉管理組織編制表之職稱及人數進用之。</a:t>
            </a:r>
          </a:p>
          <a:p>
            <a:pPr algn="just">
              <a:lnSpc>
                <a:spcPct val="150000"/>
              </a:lnSpc>
            </a:pPr>
            <a:r>
              <a:rPr lang="en-US" altLang="zh-TW" sz="1600" b="1"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Ⅱ</a:t>
            </a:r>
            <a:r>
              <a:rPr lang="zh-TW" altLang="en-US" sz="1600" b="1"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sz="1600"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處長</a:t>
            </a:r>
            <a:r>
              <a:rPr lang="zh-TW" altLang="en-US" sz="1600" u="sng"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不得進用</a:t>
            </a:r>
            <a:r>
              <a:rPr lang="zh-TW" altLang="en-US" sz="1600"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其配偶或三親等以內血親、姻親。但處長到職前已進用者，或經第十六條甄試錄取或經人評會評議升任者，不在此限。</a:t>
            </a:r>
          </a:p>
          <a:p>
            <a:pPr algn="just">
              <a:lnSpc>
                <a:spcPct val="150000"/>
              </a:lnSpc>
            </a:pPr>
            <a:r>
              <a:rPr lang="en-US" altLang="zh-TW" sz="1600" b="1"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Ⅲ</a:t>
            </a:r>
            <a:r>
              <a:rPr lang="zh-TW" altLang="en-US" sz="1600" b="1"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sz="1600"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 前項但書人員，不得擔任財務、人力資源、主計及輔導單位之職務。</a:t>
            </a:r>
            <a:endParaRPr lang="zh-TW" altLang="en-US" sz="1600" b="0" i="0"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876784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參、農田水利事業人員升遷作業流程</a:t>
            </a:r>
            <a:r>
              <a:rPr lang="en-US" altLang="zh-TW" sz="2800" dirty="0">
                <a:latin typeface="Times New Roman" panose="02020603050405020304" pitchFamily="18" charset="0"/>
                <a:cs typeface="Times New Roman" panose="02020603050405020304" pitchFamily="18" charset="0"/>
              </a:rPr>
              <a:t>(11/21)</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7" name="標題 1">
            <a:extLst>
              <a:ext uri="{FF2B5EF4-FFF2-40B4-BE49-F238E27FC236}">
                <a16:creationId xmlns:a16="http://schemas.microsoft.com/office/drawing/2014/main" id="{5E0A2AEE-EA4B-601D-D0E7-7EF3CC1F87D9}"/>
              </a:ext>
            </a:extLst>
          </p:cNvPr>
          <p:cNvSpPr txBox="1">
            <a:spLocks/>
          </p:cNvSpPr>
          <p:nvPr/>
        </p:nvSpPr>
        <p:spPr>
          <a:xfrm>
            <a:off x="260475" y="2766037"/>
            <a:ext cx="3170789"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endParaRPr lang="zh-TW" altLang="en-US" sz="1800" b="1" dirty="0">
              <a:latin typeface="微軟正黑體" panose="020B0604030504040204" pitchFamily="34" charset="-120"/>
              <a:ea typeface="微軟正黑體" panose="020B0604030504040204" pitchFamily="34" charset="-120"/>
            </a:endParaRPr>
          </a:p>
        </p:txBody>
      </p:sp>
      <p:sp>
        <p:nvSpPr>
          <p:cNvPr id="2" name="標題 1">
            <a:extLst>
              <a:ext uri="{FF2B5EF4-FFF2-40B4-BE49-F238E27FC236}">
                <a16:creationId xmlns:a16="http://schemas.microsoft.com/office/drawing/2014/main" id="{1FD4D7AF-32F1-32B5-FA80-7DD5FB4EF980}"/>
              </a:ext>
            </a:extLst>
          </p:cNvPr>
          <p:cNvSpPr txBox="1">
            <a:spLocks/>
          </p:cNvSpPr>
          <p:nvPr/>
        </p:nvSpPr>
        <p:spPr>
          <a:xfrm>
            <a:off x="174530" y="2899376"/>
            <a:ext cx="7324821"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消極資格</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34</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條第</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項</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4" name="標題 1">
            <a:extLst>
              <a:ext uri="{FF2B5EF4-FFF2-40B4-BE49-F238E27FC236}">
                <a16:creationId xmlns:a16="http://schemas.microsoft.com/office/drawing/2014/main" id="{ADABD081-DA1F-3C52-7A76-57A1E6455D23}"/>
              </a:ext>
            </a:extLst>
          </p:cNvPr>
          <p:cNvSpPr txBox="1">
            <a:spLocks/>
          </p:cNvSpPr>
          <p:nvPr/>
        </p:nvSpPr>
        <p:spPr>
          <a:xfrm>
            <a:off x="174531" y="740584"/>
            <a:ext cx="7324821"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任免遷調辦理方式</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32</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條</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6" name="文字方塊 5">
            <a:extLst>
              <a:ext uri="{FF2B5EF4-FFF2-40B4-BE49-F238E27FC236}">
                <a16:creationId xmlns:a16="http://schemas.microsoft.com/office/drawing/2014/main" id="{5DE300D8-6BCD-0768-D12C-1CBB73482B82}"/>
              </a:ext>
            </a:extLst>
          </p:cNvPr>
          <p:cNvSpPr txBox="1"/>
          <p:nvPr/>
        </p:nvSpPr>
        <p:spPr>
          <a:xfrm>
            <a:off x="474132" y="1135583"/>
            <a:ext cx="8498135" cy="1662250"/>
          </a:xfrm>
          <a:prstGeom prst="rect">
            <a:avLst/>
          </a:prstGeom>
          <a:noFill/>
        </p:spPr>
        <p:txBody>
          <a:bodyPr wrap="square">
            <a:spAutoFit/>
          </a:bodyPr>
          <a:lstStyle>
            <a:defPPr>
              <a:defRPr lang="en-US"/>
            </a:defPPr>
            <a:lvl1pPr>
              <a:lnSpc>
                <a:spcPts val="2500"/>
              </a:lnSpc>
              <a:defRPr sz="1600">
                <a:latin typeface="微軟正黑體" panose="020B0604030504040204" pitchFamily="34" charset="-120"/>
                <a:ea typeface="微軟正黑體" panose="020B0604030504040204" pitchFamily="34" charset="-120"/>
              </a:defRPr>
            </a:lvl1pPr>
          </a:lstStyle>
          <a:p>
            <a:pPr algn="just"/>
            <a:r>
              <a:rPr lang="en-US" altLang="zh-TW" b="1" dirty="0">
                <a:latin typeface="Times New Roman" panose="02020603050405020304" pitchFamily="18" charset="0"/>
                <a:cs typeface="Times New Roman" panose="02020603050405020304" pitchFamily="18" charset="0"/>
              </a:rPr>
              <a:t>Ⅰ</a:t>
            </a:r>
            <a:r>
              <a:rPr lang="zh-TW" altLang="en-US" b="1" dirty="0">
                <a:latin typeface="Times New Roman" panose="02020603050405020304" pitchFamily="18" charset="0"/>
                <a:cs typeface="Times New Roman" panose="02020603050405020304" pitchFamily="18" charset="0"/>
              </a:rPr>
              <a:t> </a:t>
            </a:r>
            <a:r>
              <a:rPr lang="zh-TW" altLang="en-US" dirty="0">
                <a:latin typeface="Times New Roman" panose="02020603050405020304" pitchFamily="18" charset="0"/>
                <a:cs typeface="Times New Roman" panose="02020603050405020304" pitchFamily="18" charset="0"/>
              </a:rPr>
              <a:t>灌溉管理組織主任工程師及組室主管之任免、遷調得不經人評會評議，由處長提出升遷人選，報請管理機關辦理。</a:t>
            </a:r>
          </a:p>
          <a:p>
            <a:pPr algn="just"/>
            <a:r>
              <a:rPr lang="en-US" altLang="zh-TW" sz="1600" b="1" dirty="0">
                <a:solidFill>
                  <a:srgbClr val="000000"/>
                </a:solidFill>
                <a:latin typeface="Times New Roman" panose="02020603050405020304" pitchFamily="18" charset="0"/>
                <a:cs typeface="Times New Roman" panose="02020603050405020304" pitchFamily="18" charset="0"/>
              </a:rPr>
              <a:t>Ⅱ</a:t>
            </a:r>
            <a:r>
              <a:rPr lang="zh-TW" altLang="en-US" sz="1600" b="1" dirty="0">
                <a:solidFill>
                  <a:srgbClr val="000000"/>
                </a:solidFill>
                <a:latin typeface="Times New Roman" panose="02020603050405020304" pitchFamily="18" charset="0"/>
                <a:cs typeface="Times New Roman" panose="02020603050405020304" pitchFamily="18" charset="0"/>
              </a:rPr>
              <a:t> </a:t>
            </a:r>
            <a:r>
              <a:rPr lang="zh-TW" altLang="en-US" dirty="0">
                <a:latin typeface="Times New Roman" panose="02020603050405020304" pitchFamily="18" charset="0"/>
                <a:cs typeface="Times New Roman" panose="02020603050405020304" pitchFamily="18" charset="0"/>
              </a:rPr>
              <a:t>前項以外之農田水利事業人員，其任免遷調由處長核准調派之。但本辦法另有規定依其規定辦理，或分處主任之兼任，由處長提出兼任人選，報請管理機關辦理者，不在此限。</a:t>
            </a:r>
          </a:p>
          <a:p>
            <a:pPr algn="just"/>
            <a:r>
              <a:rPr lang="en-US" altLang="zh-TW" sz="1600" b="1" dirty="0">
                <a:latin typeface="Times New Roman" panose="02020603050405020304" pitchFamily="18" charset="0"/>
                <a:cs typeface="Times New Roman" panose="02020603050405020304" pitchFamily="18" charset="0"/>
              </a:rPr>
              <a:t>Ⅲ</a:t>
            </a:r>
            <a:r>
              <a:rPr lang="zh-TW" altLang="en-US" sz="1600" b="1" dirty="0">
                <a:latin typeface="Times New Roman" panose="02020603050405020304" pitchFamily="18" charset="0"/>
                <a:cs typeface="Times New Roman" panose="02020603050405020304" pitchFamily="18" charset="0"/>
              </a:rPr>
              <a:t> </a:t>
            </a:r>
            <a:r>
              <a:rPr lang="zh-TW" altLang="en-US" dirty="0">
                <a:latin typeface="Times New Roman" panose="02020603050405020304" pitchFamily="18" charset="0"/>
                <a:cs typeface="Times New Roman" panose="02020603050405020304" pitchFamily="18" charset="0"/>
              </a:rPr>
              <a:t>農田水利事業人員之任免遷調應按月造送清冊，層報管理機關。</a:t>
            </a:r>
          </a:p>
        </p:txBody>
      </p:sp>
      <p:sp>
        <p:nvSpPr>
          <p:cNvPr id="7" name="矩形 6">
            <a:extLst>
              <a:ext uri="{FF2B5EF4-FFF2-40B4-BE49-F238E27FC236}">
                <a16:creationId xmlns:a16="http://schemas.microsoft.com/office/drawing/2014/main" id="{2534CF98-3A51-4740-A591-C8AB8A782D7A}"/>
              </a:ext>
            </a:extLst>
          </p:cNvPr>
          <p:cNvSpPr/>
          <p:nvPr/>
        </p:nvSpPr>
        <p:spPr>
          <a:xfrm>
            <a:off x="474133" y="3273868"/>
            <a:ext cx="8498134" cy="3539430"/>
          </a:xfrm>
          <a:prstGeom prst="rect">
            <a:avLst/>
          </a:prstGeom>
        </p:spPr>
        <p:txBody>
          <a:bodyPr wrap="square">
            <a:spAutoFit/>
          </a:bodyPr>
          <a:lstStyle/>
          <a:p>
            <a:pPr algn="just"/>
            <a:r>
              <a:rPr lang="zh-TW" altLang="en-US" sz="1600" dirty="0">
                <a:latin typeface="微軟正黑體" panose="020B0604030504040204" pitchFamily="34" charset="-120"/>
                <a:ea typeface="微軟正黑體" panose="020B0604030504040204" pitchFamily="34" charset="-120"/>
              </a:rPr>
              <a:t>有下列情事之一者，不得為農田水利事業人員；於進用後發現者，撤銷其進用：</a:t>
            </a:r>
          </a:p>
          <a:p>
            <a:pPr algn="just"/>
            <a:r>
              <a:rPr lang="zh-TW" altLang="en-US" sz="1600" dirty="0">
                <a:latin typeface="微軟正黑體" panose="020B0604030504040204" pitchFamily="34" charset="-120"/>
                <a:ea typeface="微軟正黑體" panose="020B0604030504040204" pitchFamily="34" charset="-120"/>
              </a:rPr>
              <a:t>一、未具或喪失中華民國國籍。</a:t>
            </a:r>
          </a:p>
          <a:p>
            <a:pPr algn="just"/>
            <a:r>
              <a:rPr lang="zh-TW" altLang="en-US" sz="1600" dirty="0">
                <a:latin typeface="微軟正黑體" panose="020B0604030504040204" pitchFamily="34" charset="-120"/>
                <a:ea typeface="微軟正黑體" panose="020B0604030504040204" pitchFamily="34" charset="-120"/>
              </a:rPr>
              <a:t>二、具中華民國國籍兼具外國國籍。但有下列情形之一者，不在此限：</a:t>
            </a:r>
          </a:p>
          <a:p>
            <a:pPr algn="just"/>
            <a:r>
              <a:rPr lang="zh-TW" altLang="en-US" sz="1600" dirty="0">
                <a:latin typeface="微軟正黑體" panose="020B0604030504040204" pitchFamily="34" charset="-120"/>
                <a:ea typeface="微軟正黑體" panose="020B0604030504040204" pitchFamily="34" charset="-120"/>
              </a:rPr>
              <a:t>（一）依本法第十九條第一項規定繼續進用之農田水利事業人員。</a:t>
            </a:r>
          </a:p>
          <a:p>
            <a:pPr algn="just"/>
            <a:r>
              <a:rPr lang="zh-TW" altLang="en-US" sz="1600" dirty="0">
                <a:latin typeface="微軟正黑體" panose="020B0604030504040204" pitchFamily="34" charset="-120"/>
                <a:ea typeface="微軟正黑體" panose="020B0604030504040204" pitchFamily="34" charset="-120"/>
              </a:rPr>
              <a:t>（二）中華民國一百零九年辦理之農田水利新進人員聯合統一考試進用之人員。</a:t>
            </a:r>
          </a:p>
          <a:p>
            <a:pPr algn="just"/>
            <a:r>
              <a:rPr lang="zh-TW" altLang="en-US" sz="1600" dirty="0">
                <a:latin typeface="微軟正黑體" panose="020B0604030504040204" pitchFamily="34" charset="-120"/>
                <a:ea typeface="微軟正黑體" panose="020B0604030504040204" pitchFamily="34" charset="-120"/>
              </a:rPr>
              <a:t>（三）其他法律另有規定。</a:t>
            </a:r>
          </a:p>
          <a:p>
            <a:pPr algn="just"/>
            <a:r>
              <a:rPr lang="zh-TW" altLang="en-US" sz="1600" dirty="0">
                <a:latin typeface="微軟正黑體" panose="020B0604030504040204" pitchFamily="34" charset="-120"/>
                <a:ea typeface="微軟正黑體" panose="020B0604030504040204" pitchFamily="34" charset="-120"/>
              </a:rPr>
              <a:t>三、動員戡亂時期終止後，曾犯內亂、外患罪，經有罪判決確定或通緝有案尚未結案。</a:t>
            </a:r>
          </a:p>
          <a:p>
            <a:pPr algn="just"/>
            <a:r>
              <a:rPr lang="zh-TW" altLang="en-US" sz="1600" dirty="0">
                <a:latin typeface="微軟正黑體" panose="020B0604030504040204" pitchFamily="34" charset="-120"/>
                <a:ea typeface="微軟正黑體" panose="020B0604030504040204" pitchFamily="34" charset="-120"/>
              </a:rPr>
              <a:t>四、曾任公職有貪污行為，經有罪判決確定或通緝有案尚未結案。</a:t>
            </a:r>
          </a:p>
          <a:p>
            <a:pPr algn="just"/>
            <a:r>
              <a:rPr lang="zh-TW" altLang="en-US" sz="1600" dirty="0">
                <a:latin typeface="微軟正黑體" panose="020B0604030504040204" pitchFamily="34" charset="-120"/>
                <a:ea typeface="微軟正黑體" panose="020B0604030504040204" pitchFamily="34" charset="-120"/>
              </a:rPr>
              <a:t>五、犯前二款以外之罪，判處有期徒刑以上之刑確定，尚未執行或執行未完畢者。但受緩刑宣告者，不在此限。</a:t>
            </a:r>
          </a:p>
          <a:p>
            <a:pPr algn="just"/>
            <a:r>
              <a:rPr lang="zh-TW" altLang="en-US" sz="1600" dirty="0">
                <a:latin typeface="微軟正黑體" panose="020B0604030504040204" pitchFamily="34" charset="-120"/>
                <a:ea typeface="微軟正黑體" panose="020B0604030504040204" pitchFamily="34" charset="-120"/>
              </a:rPr>
              <a:t>六、原任公務人員受休職、停職處分或農田水利事業人員受停職處分，尚未期滿或原因尚未消滅。</a:t>
            </a:r>
          </a:p>
          <a:p>
            <a:pPr algn="just"/>
            <a:r>
              <a:rPr lang="zh-TW" altLang="en-US" sz="1600" dirty="0">
                <a:latin typeface="微軟正黑體" panose="020B0604030504040204" pitchFamily="34" charset="-120"/>
                <a:ea typeface="微軟正黑體" panose="020B0604030504040204" pitchFamily="34" charset="-120"/>
              </a:rPr>
              <a:t>七、褫奪公權尚未復權。</a:t>
            </a:r>
          </a:p>
          <a:p>
            <a:pPr algn="just"/>
            <a:r>
              <a:rPr lang="zh-TW" altLang="en-US" sz="1600" dirty="0">
                <a:latin typeface="微軟正黑體" panose="020B0604030504040204" pitchFamily="34" charset="-120"/>
                <a:ea typeface="微軟正黑體" panose="020B0604030504040204" pitchFamily="34" charset="-120"/>
              </a:rPr>
              <a:t>八、受監護或輔助宣告尚未撤銷。</a:t>
            </a:r>
          </a:p>
        </p:txBody>
      </p:sp>
    </p:spTree>
    <p:extLst>
      <p:ext uri="{BB962C8B-B14F-4D97-AF65-F5344CB8AC3E}">
        <p14:creationId xmlns:p14="http://schemas.microsoft.com/office/powerpoint/2010/main" val="256335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參、農田水利事業人員升遷作業流程</a:t>
            </a:r>
            <a:r>
              <a:rPr lang="en-US" altLang="zh-TW" sz="2800" dirty="0">
                <a:latin typeface="Times New Roman" panose="02020603050405020304" pitchFamily="18" charset="0"/>
                <a:cs typeface="Times New Roman" panose="02020603050405020304" pitchFamily="18" charset="0"/>
              </a:rPr>
              <a:t>(12/21)</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 name="標題 1">
            <a:extLst>
              <a:ext uri="{FF2B5EF4-FFF2-40B4-BE49-F238E27FC236}">
                <a16:creationId xmlns:a16="http://schemas.microsoft.com/office/drawing/2014/main" id="{61292035-E389-78F6-BD14-74B6306B5BCF}"/>
              </a:ext>
            </a:extLst>
          </p:cNvPr>
          <p:cNvSpPr txBox="1">
            <a:spLocks/>
          </p:cNvSpPr>
          <p:nvPr/>
        </p:nvSpPr>
        <p:spPr>
          <a:xfrm>
            <a:off x="180502" y="757677"/>
            <a:ext cx="48791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en-US" altLang="zh-TW" sz="1800" b="1" dirty="0">
                <a:latin typeface="Times New Roman"/>
                <a:ea typeface="微軟正黑體"/>
              </a:rPr>
              <a:t>(A)</a:t>
            </a:r>
            <a:r>
              <a:rPr kumimoji="0" lang="zh-TW" altLang="en-US" sz="1800" b="1" i="0" u="none" strike="noStrike" kern="1200" cap="none" spc="0" normalizeH="0" baseline="0" noProof="0" dirty="0">
                <a:ln>
                  <a:noFill/>
                </a:ln>
                <a:effectLst/>
                <a:uLnTx/>
                <a:uFillTx/>
                <a:latin typeface="Times New Roman"/>
                <a:ea typeface="微軟正黑體"/>
                <a:cs typeface="+mn-cs"/>
              </a:rPr>
              <a:t>非組室主管及專門委員升遷作業流程</a:t>
            </a:r>
            <a:endParaRPr lang="en-US" altLang="zh-TW" sz="900" b="1" dirty="0">
              <a:latin typeface="Times New Roman"/>
              <a:ea typeface="微軟正黑體"/>
            </a:endParaRPr>
          </a:p>
        </p:txBody>
      </p:sp>
      <p:pic>
        <p:nvPicPr>
          <p:cNvPr id="4" name="圖片 3">
            <a:extLst>
              <a:ext uri="{FF2B5EF4-FFF2-40B4-BE49-F238E27FC236}">
                <a16:creationId xmlns:a16="http://schemas.microsoft.com/office/drawing/2014/main" id="{9335FB68-531A-E5A2-D471-4A91938532BC}"/>
              </a:ext>
            </a:extLst>
          </p:cNvPr>
          <p:cNvPicPr>
            <a:picLocks noChangeAspect="1"/>
          </p:cNvPicPr>
          <p:nvPr/>
        </p:nvPicPr>
        <p:blipFill>
          <a:blip r:embed="rId2"/>
          <a:stretch>
            <a:fillRect/>
          </a:stretch>
        </p:blipFill>
        <p:spPr>
          <a:xfrm>
            <a:off x="255983" y="1263841"/>
            <a:ext cx="4151630" cy="5398218"/>
          </a:xfrm>
          <a:prstGeom prst="rect">
            <a:avLst/>
          </a:prstGeom>
        </p:spPr>
      </p:pic>
      <p:sp>
        <p:nvSpPr>
          <p:cNvPr id="5" name="橢圓 4">
            <a:extLst>
              <a:ext uri="{FF2B5EF4-FFF2-40B4-BE49-F238E27FC236}">
                <a16:creationId xmlns:a16="http://schemas.microsoft.com/office/drawing/2014/main" id="{4B54589A-DF1E-BD4D-D530-D7BACB687167}"/>
              </a:ext>
            </a:extLst>
          </p:cNvPr>
          <p:cNvSpPr/>
          <p:nvPr/>
        </p:nvSpPr>
        <p:spPr>
          <a:xfrm>
            <a:off x="1072606" y="1729899"/>
            <a:ext cx="812800" cy="497840"/>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5" name="文字方塊 14">
            <a:extLst>
              <a:ext uri="{FF2B5EF4-FFF2-40B4-BE49-F238E27FC236}">
                <a16:creationId xmlns:a16="http://schemas.microsoft.com/office/drawing/2014/main" id="{1C857E2D-07EC-3301-D7C2-D17617772305}"/>
              </a:ext>
            </a:extLst>
          </p:cNvPr>
          <p:cNvSpPr txBox="1"/>
          <p:nvPr/>
        </p:nvSpPr>
        <p:spPr>
          <a:xfrm>
            <a:off x="4561136" y="1179514"/>
            <a:ext cx="4455542" cy="2304285"/>
          </a:xfrm>
          <a:prstGeom prst="rect">
            <a:avLst/>
          </a:prstGeom>
          <a:noFill/>
        </p:spPr>
        <p:txBody>
          <a:bodyPr wrap="square" rtlCol="0">
            <a:spAutoFit/>
          </a:bodyPr>
          <a:lstStyle>
            <a:defPPr>
              <a:defRPr lang="en-US"/>
            </a:defPPr>
            <a:lvl1pPr>
              <a:lnSpc>
                <a:spcPts val="2500"/>
              </a:lnSpc>
              <a:defRPr sz="1600" b="1">
                <a:latin typeface="微軟正黑體" panose="020B0604030504040204" pitchFamily="34" charset="-120"/>
                <a:ea typeface="微軟正黑體" panose="020B0604030504040204" pitchFamily="34" charset="-120"/>
              </a:defRPr>
            </a:lvl1pPr>
          </a:lstStyle>
          <a:p>
            <a:pPr algn="just"/>
            <a:r>
              <a:rPr lang="zh-TW" altLang="en-US" dirty="0">
                <a:latin typeface="Times New Roman" panose="02020603050405020304" pitchFamily="18" charset="0"/>
                <a:cs typeface="Times New Roman" panose="02020603050405020304" pitchFamily="18" charset="0"/>
              </a:rPr>
              <a:t>步驟說明：</a:t>
            </a:r>
            <a:endParaRPr lang="en-US" altLang="zh-TW" dirty="0">
              <a:latin typeface="Times New Roman" panose="02020603050405020304" pitchFamily="18" charset="0"/>
              <a:cs typeface="Times New Roman" panose="02020603050405020304" pitchFamily="18" charset="0"/>
            </a:endParaRPr>
          </a:p>
          <a:p>
            <a:pPr algn="just"/>
            <a:r>
              <a:rPr lang="en-US" altLang="zh-TW" dirty="0">
                <a:latin typeface="Times New Roman" panose="02020603050405020304" pitchFamily="18" charset="0"/>
                <a:cs typeface="Times New Roman" panose="02020603050405020304" pitchFamily="18" charset="0"/>
              </a:rPr>
              <a:t>(</a:t>
            </a:r>
            <a:r>
              <a:rPr lang="zh-TW" altLang="en-US" dirty="0">
                <a:latin typeface="Times New Roman" panose="02020603050405020304" pitchFamily="18" charset="0"/>
                <a:cs typeface="Times New Roman" panose="02020603050405020304" pitchFamily="18" charset="0"/>
              </a:rPr>
              <a:t>一</a:t>
            </a:r>
            <a:r>
              <a:rPr lang="en-US" altLang="zh-TW" dirty="0">
                <a:latin typeface="Times New Roman" panose="02020603050405020304" pitchFamily="18" charset="0"/>
                <a:cs typeface="Times New Roman" panose="02020603050405020304" pitchFamily="18" charset="0"/>
              </a:rPr>
              <a:t>)</a:t>
            </a:r>
          </a:p>
          <a:p>
            <a:pPr algn="just"/>
            <a:r>
              <a:rPr lang="zh-TW" altLang="en-US" b="0" dirty="0">
                <a:latin typeface="Times New Roman" panose="02020603050405020304" pitchFamily="18" charset="0"/>
                <a:cs typeface="Times New Roman" panose="02020603050405020304" pitchFamily="18" charset="0"/>
              </a:rPr>
              <a:t>人力資源室定期填具「農田水利事業人員員額編制統計表」彙報處長，讓處長瞭解人力運用概況，再由處長視職務出缺狀況而決定職缺遞補方式，公開甄選或內部升遷考核</a:t>
            </a:r>
            <a:endParaRPr lang="en-US" altLang="zh-TW" b="0" dirty="0">
              <a:latin typeface="Times New Roman" panose="02020603050405020304" pitchFamily="18" charset="0"/>
              <a:cs typeface="Times New Roman" panose="02020603050405020304" pitchFamily="18" charset="0"/>
            </a:endParaRPr>
          </a:p>
          <a:p>
            <a:pPr algn="just"/>
            <a:r>
              <a:rPr lang="en-US" altLang="zh-TW" b="0" dirty="0">
                <a:latin typeface="Times New Roman" panose="02020603050405020304" pitchFamily="18" charset="0"/>
                <a:cs typeface="Times New Roman" panose="02020603050405020304" pitchFamily="18" charset="0"/>
              </a:rPr>
              <a:t>(</a:t>
            </a:r>
            <a:r>
              <a:rPr lang="zh-TW" altLang="en-US" b="0" dirty="0">
                <a:latin typeface="Times New Roman" panose="02020603050405020304" pitchFamily="18" charset="0"/>
                <a:cs typeface="Times New Roman" panose="02020603050405020304" pitchFamily="18" charset="0"/>
              </a:rPr>
              <a:t>第</a:t>
            </a:r>
            <a:r>
              <a:rPr lang="en-US" altLang="zh-TW" b="0" dirty="0">
                <a:latin typeface="Times New Roman" panose="02020603050405020304" pitchFamily="18" charset="0"/>
                <a:cs typeface="Times New Roman" panose="02020603050405020304" pitchFamily="18" charset="0"/>
              </a:rPr>
              <a:t>28</a:t>
            </a:r>
            <a:r>
              <a:rPr lang="zh-TW" altLang="en-US" b="0" dirty="0">
                <a:latin typeface="Times New Roman" panose="02020603050405020304" pitchFamily="18" charset="0"/>
                <a:cs typeface="Times New Roman" panose="02020603050405020304" pitchFamily="18" charset="0"/>
              </a:rPr>
              <a:t>條、第</a:t>
            </a:r>
            <a:r>
              <a:rPr lang="en-US" altLang="zh-TW" b="0" dirty="0">
                <a:latin typeface="Times New Roman" panose="02020603050405020304" pitchFamily="18" charset="0"/>
                <a:cs typeface="Times New Roman" panose="02020603050405020304" pitchFamily="18" charset="0"/>
              </a:rPr>
              <a:t>31</a:t>
            </a:r>
            <a:r>
              <a:rPr lang="zh-TW" altLang="en-US" b="0" dirty="0">
                <a:latin typeface="Times New Roman" panose="02020603050405020304" pitchFamily="18" charset="0"/>
                <a:cs typeface="Times New Roman" panose="02020603050405020304" pitchFamily="18" charset="0"/>
              </a:rPr>
              <a:t>條第</a:t>
            </a:r>
            <a:r>
              <a:rPr lang="en-US" altLang="zh-TW" b="0" dirty="0">
                <a:latin typeface="Times New Roman" panose="02020603050405020304" pitchFamily="18" charset="0"/>
                <a:cs typeface="Times New Roman" panose="02020603050405020304" pitchFamily="18" charset="0"/>
              </a:rPr>
              <a:t>1</a:t>
            </a:r>
            <a:r>
              <a:rPr lang="zh-TW" altLang="en-US" b="0" dirty="0">
                <a:latin typeface="Times New Roman" panose="02020603050405020304" pitchFamily="18" charset="0"/>
                <a:cs typeface="Times New Roman" panose="02020603050405020304" pitchFamily="18" charset="0"/>
              </a:rPr>
              <a:t>項</a:t>
            </a:r>
            <a:r>
              <a:rPr lang="en-US" altLang="zh-TW" b="0" dirty="0">
                <a:latin typeface="Times New Roman" panose="02020603050405020304" pitchFamily="18" charset="0"/>
                <a:cs typeface="Times New Roman" panose="02020603050405020304" pitchFamily="18" charset="0"/>
              </a:rPr>
              <a:t>)</a:t>
            </a:r>
            <a:r>
              <a:rPr lang="zh-TW" altLang="en-US" b="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005970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參、農田水利事業人員升遷作業流程</a:t>
            </a:r>
            <a:r>
              <a:rPr lang="en-US" altLang="zh-TW" sz="2800" dirty="0">
                <a:latin typeface="Times New Roman" panose="02020603050405020304" pitchFamily="18" charset="0"/>
                <a:cs typeface="Times New Roman" panose="02020603050405020304" pitchFamily="18" charset="0"/>
              </a:rPr>
              <a:t>(13/21)</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 name="標題 1">
            <a:extLst>
              <a:ext uri="{FF2B5EF4-FFF2-40B4-BE49-F238E27FC236}">
                <a16:creationId xmlns:a16="http://schemas.microsoft.com/office/drawing/2014/main" id="{61292035-E389-78F6-BD14-74B6306B5BCF}"/>
              </a:ext>
            </a:extLst>
          </p:cNvPr>
          <p:cNvSpPr txBox="1">
            <a:spLocks/>
          </p:cNvSpPr>
          <p:nvPr/>
        </p:nvSpPr>
        <p:spPr>
          <a:xfrm>
            <a:off x="180502" y="757677"/>
            <a:ext cx="48791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en-US" altLang="zh-TW" sz="1800" b="1" dirty="0">
                <a:latin typeface="Times New Roman"/>
                <a:ea typeface="微軟正黑體"/>
              </a:rPr>
              <a:t>(A)</a:t>
            </a:r>
            <a:r>
              <a:rPr kumimoji="0" lang="zh-TW" altLang="en-US" sz="1800" b="1" i="0" u="none" strike="noStrike" kern="1200" cap="none" spc="0" normalizeH="0" baseline="0" noProof="0" dirty="0">
                <a:ln>
                  <a:noFill/>
                </a:ln>
                <a:effectLst/>
                <a:uLnTx/>
                <a:uFillTx/>
                <a:latin typeface="Times New Roman"/>
                <a:ea typeface="微軟正黑體"/>
                <a:cs typeface="+mn-cs"/>
              </a:rPr>
              <a:t>非組室主管及專門委員升遷作業流程</a:t>
            </a:r>
            <a:endParaRPr lang="en-US" altLang="zh-TW" sz="900" b="1" dirty="0">
              <a:latin typeface="Times New Roman"/>
              <a:ea typeface="微軟正黑體"/>
            </a:endParaRPr>
          </a:p>
        </p:txBody>
      </p:sp>
      <p:grpSp>
        <p:nvGrpSpPr>
          <p:cNvPr id="12" name="群組 11">
            <a:extLst>
              <a:ext uri="{FF2B5EF4-FFF2-40B4-BE49-F238E27FC236}">
                <a16:creationId xmlns:a16="http://schemas.microsoft.com/office/drawing/2014/main" id="{116A7DCD-CB5D-62C4-7C7E-71499C4B98CC}"/>
              </a:ext>
            </a:extLst>
          </p:cNvPr>
          <p:cNvGrpSpPr/>
          <p:nvPr/>
        </p:nvGrpSpPr>
        <p:grpSpPr>
          <a:xfrm>
            <a:off x="255983" y="1263841"/>
            <a:ext cx="4151630" cy="5398218"/>
            <a:chOff x="255983" y="1263841"/>
            <a:chExt cx="4151630" cy="5398218"/>
          </a:xfrm>
        </p:grpSpPr>
        <p:pic>
          <p:nvPicPr>
            <p:cNvPr id="4" name="圖片 3">
              <a:extLst>
                <a:ext uri="{FF2B5EF4-FFF2-40B4-BE49-F238E27FC236}">
                  <a16:creationId xmlns:a16="http://schemas.microsoft.com/office/drawing/2014/main" id="{9335FB68-531A-E5A2-D471-4A91938532BC}"/>
                </a:ext>
              </a:extLst>
            </p:cNvPr>
            <p:cNvPicPr>
              <a:picLocks noChangeAspect="1"/>
            </p:cNvPicPr>
            <p:nvPr/>
          </p:nvPicPr>
          <p:blipFill>
            <a:blip r:embed="rId2"/>
            <a:stretch>
              <a:fillRect/>
            </a:stretch>
          </p:blipFill>
          <p:spPr>
            <a:xfrm>
              <a:off x="255983" y="1263841"/>
              <a:ext cx="4151630" cy="5398218"/>
            </a:xfrm>
            <a:prstGeom prst="rect">
              <a:avLst/>
            </a:prstGeom>
          </p:spPr>
        </p:pic>
        <p:sp>
          <p:nvSpPr>
            <p:cNvPr id="5" name="橢圓 4">
              <a:extLst>
                <a:ext uri="{FF2B5EF4-FFF2-40B4-BE49-F238E27FC236}">
                  <a16:creationId xmlns:a16="http://schemas.microsoft.com/office/drawing/2014/main" id="{4B54589A-DF1E-BD4D-D530-D7BACB687167}"/>
                </a:ext>
              </a:extLst>
            </p:cNvPr>
            <p:cNvSpPr/>
            <p:nvPr/>
          </p:nvSpPr>
          <p:spPr>
            <a:xfrm>
              <a:off x="1078516" y="2295010"/>
              <a:ext cx="811243" cy="1133990"/>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sp>
        <p:nvSpPr>
          <p:cNvPr id="15" name="文字方塊 14">
            <a:extLst>
              <a:ext uri="{FF2B5EF4-FFF2-40B4-BE49-F238E27FC236}">
                <a16:creationId xmlns:a16="http://schemas.microsoft.com/office/drawing/2014/main" id="{1C857E2D-07EC-3301-D7C2-D17617772305}"/>
              </a:ext>
            </a:extLst>
          </p:cNvPr>
          <p:cNvSpPr txBox="1"/>
          <p:nvPr/>
        </p:nvSpPr>
        <p:spPr>
          <a:xfrm>
            <a:off x="4582007" y="1179347"/>
            <a:ext cx="4306010" cy="3597973"/>
          </a:xfrm>
          <a:prstGeom prst="rect">
            <a:avLst/>
          </a:prstGeom>
          <a:noFill/>
        </p:spPr>
        <p:txBody>
          <a:bodyPr wrap="square" rtlCol="0">
            <a:spAutoFit/>
          </a:bodyPr>
          <a:lstStyle/>
          <a:p>
            <a:pPr algn="just">
              <a:lnSpc>
                <a:spcPts val="2500"/>
              </a:lnSpc>
            </a:pP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步驟說明 </a:t>
            </a:r>
            <a:r>
              <a:rPr lang="zh-TW" altLang="en-US" sz="1600" dirty="0">
                <a:latin typeface="Times New Roman" panose="02020603050405020304" pitchFamily="18" charset="0"/>
                <a:cs typeface="Times New Roman" panose="02020603050405020304" pitchFamily="18" charset="0"/>
              </a:rPr>
              <a:t>：</a:t>
            </a:r>
            <a:endPar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endParaRPr>
          </a:p>
          <a:p>
            <a:pPr algn="just">
              <a:lnSpc>
                <a:spcPts val="2500"/>
              </a:lnSpc>
            </a:pP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二</a:t>
            </a: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a:t>
            </a:r>
          </a:p>
          <a:p>
            <a:pPr algn="just">
              <a:lnSpc>
                <a:spcPts val="2500"/>
              </a:lnSpc>
            </a:pP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人力資源室依據各該擬填補職缺進用資格，著手調查、統計符合各該職缺資格人員。</a:t>
            </a:r>
          </a:p>
          <a:p>
            <a:pPr algn="just">
              <a:lnSpc>
                <a:spcPts val="2500"/>
              </a:lnSpc>
            </a:pP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參加升遷考核人員資格認定</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31</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條</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endParaRPr>
          </a:p>
          <a:p>
            <a:pPr algn="just">
              <a:lnSpc>
                <a:spcPts val="2500"/>
              </a:lnSpc>
            </a:pP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三</a:t>
            </a: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a:t>
            </a:r>
          </a:p>
          <a:p>
            <a:pPr algn="just">
              <a:lnSpc>
                <a:spcPts val="2500"/>
              </a:lnSpc>
            </a:pPr>
            <a:r>
              <a:rPr lang="zh-TW" altLang="zh-TW" sz="1600" kern="100" dirty="0">
                <a:effectLst/>
                <a:latin typeface="Times New Roman" panose="02020603050405020304" pitchFamily="18" charset="0"/>
                <a:ea typeface="微軟正黑體" panose="020B0604030504040204" pitchFamily="34" charset="-120"/>
                <a:cs typeface="Times New Roman" panose="02020603050405020304" pitchFamily="18" charset="0"/>
              </a:rPr>
              <a:t>人力資源室就具有符合升遷資格人員，填具「農田水利事業人員升遷考核評分標準表」後</a:t>
            </a:r>
            <a:r>
              <a:rPr lang="en-US" altLang="zh-TW" sz="1600" kern="100" dirty="0">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kern="100" dirty="0">
                <a:effectLst/>
                <a:latin typeface="Times New Roman" panose="02020603050405020304" pitchFamily="18" charset="0"/>
                <a:ea typeface="微軟正黑體" panose="020B0604030504040204" pitchFamily="34" charset="-120"/>
                <a:cs typeface="Times New Roman" panose="02020603050405020304" pitchFamily="18" charset="0"/>
              </a:rPr>
              <a:t>包含基本資料、共同選項部分及個別選項之職務歷練與訓練及進修等部分</a:t>
            </a:r>
            <a:r>
              <a:rPr lang="en-US" altLang="zh-TW" sz="1600" kern="100" dirty="0">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kern="100" dirty="0">
                <a:effectLst/>
                <a:latin typeface="Times New Roman" panose="02020603050405020304" pitchFamily="18" charset="0"/>
                <a:ea typeface="微軟正黑體" panose="020B0604030504040204" pitchFamily="34" charset="-120"/>
                <a:cs typeface="Times New Roman" panose="02020603050405020304" pitchFamily="18" charset="0"/>
              </a:rPr>
              <a:t>分別送達受考人自行核對</a:t>
            </a:r>
            <a:r>
              <a:rPr lang="zh-TW" altLang="zh-TW" kern="100" dirty="0">
                <a:effectLst/>
                <a:latin typeface="Times New Roman" panose="02020603050405020304" pitchFamily="18" charset="0"/>
                <a:ea typeface="新細明體" panose="02020500000000000000" pitchFamily="18" charset="-120"/>
                <a:cs typeface="Times New Roman" panose="02020603050405020304" pitchFamily="18" charset="0"/>
              </a:rPr>
              <a:t>。</a:t>
            </a:r>
            <a:r>
              <a:rPr lang="zh-TW" altLang="zh-TW" kern="1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167569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參、農田水利事業人員升遷作業流程</a:t>
            </a:r>
            <a:r>
              <a:rPr lang="en-US" altLang="zh-TW" sz="2800" dirty="0">
                <a:latin typeface="Times New Roman" panose="02020603050405020304" pitchFamily="18" charset="0"/>
                <a:cs typeface="Times New Roman" panose="02020603050405020304" pitchFamily="18" charset="0"/>
              </a:rPr>
              <a:t>(14/21)</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 name="標題 1">
            <a:extLst>
              <a:ext uri="{FF2B5EF4-FFF2-40B4-BE49-F238E27FC236}">
                <a16:creationId xmlns:a16="http://schemas.microsoft.com/office/drawing/2014/main" id="{61292035-E389-78F6-BD14-74B6306B5BCF}"/>
              </a:ext>
            </a:extLst>
          </p:cNvPr>
          <p:cNvSpPr txBox="1">
            <a:spLocks/>
          </p:cNvSpPr>
          <p:nvPr/>
        </p:nvSpPr>
        <p:spPr>
          <a:xfrm>
            <a:off x="180502" y="757677"/>
            <a:ext cx="48791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en-US" altLang="zh-TW" sz="1800" b="1" dirty="0">
                <a:latin typeface="Times New Roman"/>
                <a:ea typeface="微軟正黑體"/>
              </a:rPr>
              <a:t>(A)</a:t>
            </a:r>
            <a:r>
              <a:rPr kumimoji="0" lang="zh-TW" altLang="en-US" sz="1800" b="1" i="0" u="none" strike="noStrike" kern="1200" cap="none" spc="0" normalizeH="0" baseline="0" noProof="0" dirty="0">
                <a:ln>
                  <a:noFill/>
                </a:ln>
                <a:effectLst/>
                <a:uLnTx/>
                <a:uFillTx/>
                <a:latin typeface="Times New Roman"/>
                <a:ea typeface="微軟正黑體"/>
                <a:cs typeface="+mn-cs"/>
              </a:rPr>
              <a:t>非組室主管及專門委員升遷作業流程</a:t>
            </a:r>
            <a:endParaRPr lang="en-US" altLang="zh-TW" sz="900" b="1" dirty="0">
              <a:latin typeface="Times New Roman"/>
              <a:ea typeface="微軟正黑體"/>
            </a:endParaRPr>
          </a:p>
        </p:txBody>
      </p:sp>
      <p:grpSp>
        <p:nvGrpSpPr>
          <p:cNvPr id="6" name="群組 5">
            <a:extLst>
              <a:ext uri="{FF2B5EF4-FFF2-40B4-BE49-F238E27FC236}">
                <a16:creationId xmlns:a16="http://schemas.microsoft.com/office/drawing/2014/main" id="{EA7C03AF-3E80-1106-CE47-44F6CD1A6E9C}"/>
              </a:ext>
            </a:extLst>
          </p:cNvPr>
          <p:cNvGrpSpPr/>
          <p:nvPr/>
        </p:nvGrpSpPr>
        <p:grpSpPr>
          <a:xfrm>
            <a:off x="255983" y="1263841"/>
            <a:ext cx="4151630" cy="5398218"/>
            <a:chOff x="255983" y="1263841"/>
            <a:chExt cx="4151630" cy="5398218"/>
          </a:xfrm>
        </p:grpSpPr>
        <p:pic>
          <p:nvPicPr>
            <p:cNvPr id="4" name="圖片 3">
              <a:extLst>
                <a:ext uri="{FF2B5EF4-FFF2-40B4-BE49-F238E27FC236}">
                  <a16:creationId xmlns:a16="http://schemas.microsoft.com/office/drawing/2014/main" id="{9335FB68-531A-E5A2-D471-4A91938532BC}"/>
                </a:ext>
              </a:extLst>
            </p:cNvPr>
            <p:cNvPicPr>
              <a:picLocks noChangeAspect="1"/>
            </p:cNvPicPr>
            <p:nvPr/>
          </p:nvPicPr>
          <p:blipFill>
            <a:blip r:embed="rId2"/>
            <a:stretch>
              <a:fillRect/>
            </a:stretch>
          </p:blipFill>
          <p:spPr>
            <a:xfrm>
              <a:off x="255983" y="1263841"/>
              <a:ext cx="4151630" cy="5398218"/>
            </a:xfrm>
            <a:prstGeom prst="rect">
              <a:avLst/>
            </a:prstGeom>
          </p:spPr>
        </p:pic>
        <p:sp>
          <p:nvSpPr>
            <p:cNvPr id="5" name="橢圓 4">
              <a:extLst>
                <a:ext uri="{FF2B5EF4-FFF2-40B4-BE49-F238E27FC236}">
                  <a16:creationId xmlns:a16="http://schemas.microsoft.com/office/drawing/2014/main" id="{4B54589A-DF1E-BD4D-D530-D7BACB687167}"/>
                </a:ext>
              </a:extLst>
            </p:cNvPr>
            <p:cNvSpPr/>
            <p:nvPr/>
          </p:nvSpPr>
          <p:spPr>
            <a:xfrm>
              <a:off x="255983" y="3259247"/>
              <a:ext cx="811243" cy="568105"/>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sp>
        <p:nvSpPr>
          <p:cNvPr id="15" name="文字方塊 14">
            <a:extLst>
              <a:ext uri="{FF2B5EF4-FFF2-40B4-BE49-F238E27FC236}">
                <a16:creationId xmlns:a16="http://schemas.microsoft.com/office/drawing/2014/main" id="{1C857E2D-07EC-3301-D7C2-D17617772305}"/>
              </a:ext>
            </a:extLst>
          </p:cNvPr>
          <p:cNvSpPr txBox="1"/>
          <p:nvPr/>
        </p:nvSpPr>
        <p:spPr>
          <a:xfrm>
            <a:off x="4582482" y="1180717"/>
            <a:ext cx="4452876" cy="2945486"/>
          </a:xfrm>
          <a:prstGeom prst="rect">
            <a:avLst/>
          </a:prstGeom>
          <a:noFill/>
        </p:spPr>
        <p:txBody>
          <a:bodyPr wrap="square" rtlCol="0">
            <a:spAutoFit/>
          </a:bodyPr>
          <a:lstStyle/>
          <a:p>
            <a:pPr>
              <a:lnSpc>
                <a:spcPts val="2500"/>
              </a:lnSpc>
            </a:pP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步驟說明 ：</a:t>
            </a:r>
            <a:endPar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endParaRPr>
          </a:p>
          <a:p>
            <a:pPr>
              <a:lnSpc>
                <a:spcPts val="2500"/>
              </a:lnSpc>
            </a:pP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四</a:t>
            </a: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a:t>
            </a:r>
          </a:p>
          <a:p>
            <a:pPr>
              <a:lnSpc>
                <a:spcPts val="2500"/>
              </a:lnSpc>
            </a:pP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受考人自行核對各項評分無誤後並簽章，以明責任。</a:t>
            </a:r>
          </a:p>
          <a:p>
            <a:pPr>
              <a:lnSpc>
                <a:spcPts val="2500"/>
              </a:lnSpc>
            </a:pP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資料有誤，受考人應主動告知人力資源室更正。</a:t>
            </a:r>
          </a:p>
          <a:p>
            <a:pPr>
              <a:lnSpc>
                <a:spcPts val="2500"/>
              </a:lnSpc>
            </a:pP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依據「農田水利事業人員升遷考核評分標準表」，受考人親自簽核後</a:t>
            </a: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日</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內經各單位主管評定「個別選項」分數，再行送達人力資源室辦理，逾期以自願放棄論。</a:t>
            </a:r>
          </a:p>
        </p:txBody>
      </p:sp>
    </p:spTree>
    <p:extLst>
      <p:ext uri="{BB962C8B-B14F-4D97-AF65-F5344CB8AC3E}">
        <p14:creationId xmlns:p14="http://schemas.microsoft.com/office/powerpoint/2010/main" val="13270891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參、農田水利事業人員升遷作業流程</a:t>
            </a:r>
            <a:r>
              <a:rPr lang="en-US" altLang="zh-TW" sz="2800" dirty="0">
                <a:latin typeface="Times New Roman" panose="02020603050405020304" pitchFamily="18" charset="0"/>
                <a:cs typeface="Times New Roman" panose="02020603050405020304" pitchFamily="18" charset="0"/>
              </a:rPr>
              <a:t>(15/21)</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 name="標題 1">
            <a:extLst>
              <a:ext uri="{FF2B5EF4-FFF2-40B4-BE49-F238E27FC236}">
                <a16:creationId xmlns:a16="http://schemas.microsoft.com/office/drawing/2014/main" id="{61292035-E389-78F6-BD14-74B6306B5BCF}"/>
              </a:ext>
            </a:extLst>
          </p:cNvPr>
          <p:cNvSpPr txBox="1">
            <a:spLocks/>
          </p:cNvSpPr>
          <p:nvPr/>
        </p:nvSpPr>
        <p:spPr>
          <a:xfrm>
            <a:off x="180502" y="757677"/>
            <a:ext cx="48791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en-US" altLang="zh-TW" sz="1800" b="1" dirty="0">
                <a:latin typeface="Times New Roman"/>
                <a:ea typeface="微軟正黑體"/>
              </a:rPr>
              <a:t>(A)</a:t>
            </a:r>
            <a:r>
              <a:rPr kumimoji="0" lang="zh-TW" altLang="en-US" sz="1800" b="1" i="0" u="none" strike="noStrike" kern="1200" cap="none" spc="0" normalizeH="0" baseline="0" noProof="0" dirty="0">
                <a:ln>
                  <a:noFill/>
                </a:ln>
                <a:effectLst/>
                <a:uLnTx/>
                <a:uFillTx/>
                <a:latin typeface="Times New Roman"/>
                <a:ea typeface="微軟正黑體"/>
                <a:cs typeface="+mn-cs"/>
              </a:rPr>
              <a:t>非組室主管及專門委員升遷作業流程</a:t>
            </a:r>
            <a:endParaRPr lang="en-US" altLang="zh-TW" sz="900" b="1" dirty="0">
              <a:latin typeface="Times New Roman"/>
              <a:ea typeface="微軟正黑體"/>
            </a:endParaRPr>
          </a:p>
        </p:txBody>
      </p:sp>
      <p:grpSp>
        <p:nvGrpSpPr>
          <p:cNvPr id="12" name="群組 11">
            <a:extLst>
              <a:ext uri="{FF2B5EF4-FFF2-40B4-BE49-F238E27FC236}">
                <a16:creationId xmlns:a16="http://schemas.microsoft.com/office/drawing/2014/main" id="{AC96BB29-DD07-5942-C88A-6AE3B8B6F670}"/>
              </a:ext>
            </a:extLst>
          </p:cNvPr>
          <p:cNvGrpSpPr/>
          <p:nvPr/>
        </p:nvGrpSpPr>
        <p:grpSpPr>
          <a:xfrm>
            <a:off x="255983" y="1263841"/>
            <a:ext cx="4151630" cy="5398218"/>
            <a:chOff x="255983" y="1263841"/>
            <a:chExt cx="4151630" cy="5398218"/>
          </a:xfrm>
        </p:grpSpPr>
        <p:pic>
          <p:nvPicPr>
            <p:cNvPr id="4" name="圖片 3">
              <a:extLst>
                <a:ext uri="{FF2B5EF4-FFF2-40B4-BE49-F238E27FC236}">
                  <a16:creationId xmlns:a16="http://schemas.microsoft.com/office/drawing/2014/main" id="{9335FB68-531A-E5A2-D471-4A91938532BC}"/>
                </a:ext>
              </a:extLst>
            </p:cNvPr>
            <p:cNvPicPr>
              <a:picLocks noChangeAspect="1"/>
            </p:cNvPicPr>
            <p:nvPr/>
          </p:nvPicPr>
          <p:blipFill>
            <a:blip r:embed="rId2"/>
            <a:stretch>
              <a:fillRect/>
            </a:stretch>
          </p:blipFill>
          <p:spPr>
            <a:xfrm>
              <a:off x="255983" y="1263841"/>
              <a:ext cx="4151630" cy="5398218"/>
            </a:xfrm>
            <a:prstGeom prst="rect">
              <a:avLst/>
            </a:prstGeom>
          </p:spPr>
        </p:pic>
        <p:sp>
          <p:nvSpPr>
            <p:cNvPr id="5" name="橢圓 4">
              <a:extLst>
                <a:ext uri="{FF2B5EF4-FFF2-40B4-BE49-F238E27FC236}">
                  <a16:creationId xmlns:a16="http://schemas.microsoft.com/office/drawing/2014/main" id="{4B54589A-DF1E-BD4D-D530-D7BACB687167}"/>
                </a:ext>
              </a:extLst>
            </p:cNvPr>
            <p:cNvSpPr/>
            <p:nvPr/>
          </p:nvSpPr>
          <p:spPr>
            <a:xfrm>
              <a:off x="1116063" y="4191754"/>
              <a:ext cx="811243" cy="568105"/>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sp>
        <p:nvSpPr>
          <p:cNvPr id="15" name="文字方塊 14">
            <a:extLst>
              <a:ext uri="{FF2B5EF4-FFF2-40B4-BE49-F238E27FC236}">
                <a16:creationId xmlns:a16="http://schemas.microsoft.com/office/drawing/2014/main" id="{1C857E2D-07EC-3301-D7C2-D17617772305}"/>
              </a:ext>
            </a:extLst>
          </p:cNvPr>
          <p:cNvSpPr txBox="1"/>
          <p:nvPr/>
        </p:nvSpPr>
        <p:spPr>
          <a:xfrm>
            <a:off x="4591538" y="1186309"/>
            <a:ext cx="4296479" cy="2303451"/>
          </a:xfrm>
          <a:prstGeom prst="rect">
            <a:avLst/>
          </a:prstGeom>
          <a:noFill/>
        </p:spPr>
        <p:txBody>
          <a:bodyPr wrap="square" rtlCol="0">
            <a:spAutoFit/>
          </a:bodyPr>
          <a:lstStyle/>
          <a:p>
            <a:pPr algn="just">
              <a:lnSpc>
                <a:spcPts val="2500"/>
              </a:lnSpc>
            </a:pPr>
            <a:r>
              <a:rPr lang="zh-TW" altLang="en-US" sz="1600" b="1" dirty="0">
                <a:latin typeface="微軟正黑體" panose="020B0604030504040204" pitchFamily="34" charset="-120"/>
                <a:ea typeface="微軟正黑體" panose="020B0604030504040204" pitchFamily="34" charset="-120"/>
              </a:rPr>
              <a:t>步驟說明 ：</a:t>
            </a:r>
            <a:endParaRPr lang="en-US" altLang="zh-TW" sz="1600" b="1" dirty="0">
              <a:latin typeface="微軟正黑體" panose="020B0604030504040204" pitchFamily="34" charset="-120"/>
              <a:ea typeface="微軟正黑體" panose="020B0604030504040204" pitchFamily="34" charset="-120"/>
            </a:endParaRPr>
          </a:p>
          <a:p>
            <a:pPr algn="just">
              <a:lnSpc>
                <a:spcPts val="2500"/>
              </a:lnSpc>
            </a:pPr>
            <a:r>
              <a:rPr lang="en-US" altLang="zh-TW" sz="1600" b="1" dirty="0">
                <a:latin typeface="微軟正黑體" panose="020B0604030504040204" pitchFamily="34" charset="-120"/>
                <a:ea typeface="微軟正黑體" panose="020B0604030504040204" pitchFamily="34" charset="-120"/>
              </a:rPr>
              <a:t>(</a:t>
            </a:r>
            <a:r>
              <a:rPr lang="zh-TW" altLang="en-US" sz="1600" b="1" dirty="0">
                <a:latin typeface="微軟正黑體" panose="020B0604030504040204" pitchFamily="34" charset="-120"/>
                <a:ea typeface="微軟正黑體" panose="020B0604030504040204" pitchFamily="34" charset="-120"/>
              </a:rPr>
              <a:t>五</a:t>
            </a:r>
            <a:r>
              <a:rPr lang="en-US" altLang="zh-TW" sz="1600" b="1" dirty="0">
                <a:latin typeface="微軟正黑體" panose="020B0604030504040204" pitchFamily="34" charset="-120"/>
                <a:ea typeface="微軟正黑體" panose="020B0604030504040204" pitchFamily="34" charset="-120"/>
              </a:rPr>
              <a:t>)</a:t>
            </a:r>
          </a:p>
          <a:p>
            <a:pPr algn="just">
              <a:lnSpc>
                <a:spcPts val="2500"/>
              </a:lnSpc>
            </a:pPr>
            <a:r>
              <a:rPr lang="zh-TW" altLang="en-US" sz="1600" dirty="0">
                <a:latin typeface="微軟正黑體" panose="020B0604030504040204" pitchFamily="34" charset="-120"/>
                <a:ea typeface="微軟正黑體" panose="020B0604030504040204" pitchFamily="34" charset="-120"/>
              </a:rPr>
              <a:t>人力資源室依據各單位考評結果繕具「農田水利事業人員升遷考核評分結果清冊」，並檢同受考人「農田水利事業人員升遷考核評分標準表」及「農田水利事業人員員額編制統計表」提請人評會審查。</a:t>
            </a:r>
          </a:p>
        </p:txBody>
      </p:sp>
    </p:spTree>
    <p:extLst>
      <p:ext uri="{BB962C8B-B14F-4D97-AF65-F5344CB8AC3E}">
        <p14:creationId xmlns:p14="http://schemas.microsoft.com/office/powerpoint/2010/main" val="862513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參、農田水利事業人員升遷作業流程</a:t>
            </a:r>
            <a:r>
              <a:rPr lang="en-US" altLang="zh-TW" sz="2800" dirty="0">
                <a:latin typeface="Times New Roman" panose="02020603050405020304" pitchFamily="18" charset="0"/>
                <a:cs typeface="Times New Roman" panose="02020603050405020304" pitchFamily="18" charset="0"/>
              </a:rPr>
              <a:t>(16/21)</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 name="標題 1">
            <a:extLst>
              <a:ext uri="{FF2B5EF4-FFF2-40B4-BE49-F238E27FC236}">
                <a16:creationId xmlns:a16="http://schemas.microsoft.com/office/drawing/2014/main" id="{61292035-E389-78F6-BD14-74B6306B5BCF}"/>
              </a:ext>
            </a:extLst>
          </p:cNvPr>
          <p:cNvSpPr txBox="1">
            <a:spLocks/>
          </p:cNvSpPr>
          <p:nvPr/>
        </p:nvSpPr>
        <p:spPr>
          <a:xfrm>
            <a:off x="180502" y="757677"/>
            <a:ext cx="48791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en-US" altLang="zh-TW" sz="1800" b="1" dirty="0">
                <a:latin typeface="Times New Roman"/>
                <a:ea typeface="微軟正黑體"/>
              </a:rPr>
              <a:t>(A)</a:t>
            </a:r>
            <a:r>
              <a:rPr kumimoji="0" lang="zh-TW" altLang="en-US" sz="1800" b="1" i="0" u="none" strike="noStrike" kern="1200" cap="none" spc="0" normalizeH="0" baseline="0" noProof="0" dirty="0">
                <a:ln>
                  <a:noFill/>
                </a:ln>
                <a:effectLst/>
                <a:uLnTx/>
                <a:uFillTx/>
                <a:latin typeface="Times New Roman"/>
                <a:ea typeface="微軟正黑體"/>
                <a:cs typeface="+mn-cs"/>
              </a:rPr>
              <a:t>非組室主管及專門委員升遷作業流程</a:t>
            </a:r>
            <a:endParaRPr lang="en-US" altLang="zh-TW" sz="900" b="1" dirty="0">
              <a:latin typeface="Times New Roman"/>
              <a:ea typeface="微軟正黑體"/>
            </a:endParaRPr>
          </a:p>
        </p:txBody>
      </p:sp>
      <p:pic>
        <p:nvPicPr>
          <p:cNvPr id="4" name="圖片 3">
            <a:extLst>
              <a:ext uri="{FF2B5EF4-FFF2-40B4-BE49-F238E27FC236}">
                <a16:creationId xmlns:a16="http://schemas.microsoft.com/office/drawing/2014/main" id="{9335FB68-531A-E5A2-D471-4A91938532BC}"/>
              </a:ext>
            </a:extLst>
          </p:cNvPr>
          <p:cNvPicPr>
            <a:picLocks noChangeAspect="1"/>
          </p:cNvPicPr>
          <p:nvPr/>
        </p:nvPicPr>
        <p:blipFill>
          <a:blip r:embed="rId2"/>
          <a:stretch>
            <a:fillRect/>
          </a:stretch>
        </p:blipFill>
        <p:spPr>
          <a:xfrm>
            <a:off x="255983" y="1263841"/>
            <a:ext cx="4151630" cy="5398218"/>
          </a:xfrm>
          <a:prstGeom prst="rect">
            <a:avLst/>
          </a:prstGeom>
        </p:spPr>
      </p:pic>
      <p:sp>
        <p:nvSpPr>
          <p:cNvPr id="15" name="文字方塊 14">
            <a:extLst>
              <a:ext uri="{FF2B5EF4-FFF2-40B4-BE49-F238E27FC236}">
                <a16:creationId xmlns:a16="http://schemas.microsoft.com/office/drawing/2014/main" id="{1C857E2D-07EC-3301-D7C2-D17617772305}"/>
              </a:ext>
            </a:extLst>
          </p:cNvPr>
          <p:cNvSpPr txBox="1"/>
          <p:nvPr/>
        </p:nvSpPr>
        <p:spPr>
          <a:xfrm>
            <a:off x="4600593" y="1189953"/>
            <a:ext cx="4287423" cy="4227055"/>
          </a:xfrm>
          <a:prstGeom prst="rect">
            <a:avLst/>
          </a:prstGeom>
          <a:noFill/>
        </p:spPr>
        <p:txBody>
          <a:bodyPr wrap="square" rtlCol="0">
            <a:spAutoFit/>
          </a:bodyPr>
          <a:lstStyle/>
          <a:p>
            <a:pPr algn="just">
              <a:lnSpc>
                <a:spcPts val="2500"/>
              </a:lnSpc>
            </a:pPr>
            <a:r>
              <a:rPr lang="zh-TW" altLang="en-US" sz="1600" b="1" dirty="0">
                <a:latin typeface="微軟正黑體" panose="020B0604030504040204" pitchFamily="34" charset="-120"/>
                <a:ea typeface="微軟正黑體" panose="020B0604030504040204" pitchFamily="34" charset="-120"/>
              </a:rPr>
              <a:t>步驟說明 ：</a:t>
            </a:r>
            <a:endParaRPr lang="en-US" altLang="zh-TW" sz="1600" b="1" dirty="0">
              <a:latin typeface="微軟正黑體" panose="020B0604030504040204" pitchFamily="34" charset="-120"/>
              <a:ea typeface="微軟正黑體" panose="020B0604030504040204" pitchFamily="34" charset="-120"/>
            </a:endParaRPr>
          </a:p>
          <a:p>
            <a:pPr algn="just">
              <a:lnSpc>
                <a:spcPts val="2500"/>
              </a:lnSpc>
            </a:pPr>
            <a:r>
              <a:rPr lang="en-US" altLang="zh-TW" sz="1600" b="1" dirty="0">
                <a:latin typeface="微軟正黑體" panose="020B0604030504040204" pitchFamily="34" charset="-120"/>
                <a:ea typeface="微軟正黑體" panose="020B0604030504040204" pitchFamily="34" charset="-120"/>
              </a:rPr>
              <a:t>(</a:t>
            </a:r>
            <a:r>
              <a:rPr lang="zh-TW" altLang="en-US" sz="1600" b="1" dirty="0">
                <a:latin typeface="微軟正黑體" panose="020B0604030504040204" pitchFamily="34" charset="-120"/>
                <a:ea typeface="微軟正黑體" panose="020B0604030504040204" pitchFamily="34" charset="-120"/>
              </a:rPr>
              <a:t>六</a:t>
            </a:r>
            <a:r>
              <a:rPr lang="en-US" altLang="zh-TW" sz="1600" b="1" dirty="0">
                <a:latin typeface="微軟正黑體" panose="020B0604030504040204" pitchFamily="34" charset="-120"/>
                <a:ea typeface="微軟正黑體" panose="020B0604030504040204" pitchFamily="34" charset="-120"/>
              </a:rPr>
              <a:t>)</a:t>
            </a:r>
          </a:p>
          <a:p>
            <a:pPr algn="just">
              <a:lnSpc>
                <a:spcPts val="2500"/>
              </a:lnSpc>
            </a:pPr>
            <a:r>
              <a:rPr lang="en-US" altLang="zh-TW" sz="1600" dirty="0">
                <a:latin typeface="微軟正黑體" panose="020B0604030504040204" pitchFamily="34" charset="-120"/>
                <a:ea typeface="微軟正黑體" panose="020B0604030504040204" pitchFamily="34" charset="-120"/>
              </a:rPr>
              <a:t>1.</a:t>
            </a:r>
            <a:r>
              <a:rPr lang="zh-TW" altLang="en-US" sz="1600" dirty="0">
                <a:latin typeface="微軟正黑體" panose="020B0604030504040204" pitchFamily="34" charset="-120"/>
                <a:ea typeface="微軟正黑體" panose="020B0604030504040204" pitchFamily="34" charset="-120"/>
              </a:rPr>
              <a:t>人評會針對參加升遷考核人員之資格與評分予以審查。</a:t>
            </a:r>
          </a:p>
          <a:p>
            <a:pPr algn="just">
              <a:lnSpc>
                <a:spcPts val="2500"/>
              </a:lnSpc>
            </a:pP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依</a:t>
            </a:r>
            <a:r>
              <a:rPr lang="zh-TW" altLang="en-US" sz="1600" b="1" dirty="0">
                <a:latin typeface="微軟正黑體" panose="020B0604030504040204" pitchFamily="34" charset="-120"/>
                <a:ea typeface="微軟正黑體" panose="020B0604030504040204" pitchFamily="34" charset="-120"/>
              </a:rPr>
              <a:t>積分高低順序</a:t>
            </a:r>
            <a:r>
              <a:rPr lang="zh-TW" altLang="en-US" sz="1600" dirty="0">
                <a:latin typeface="微軟正黑體" panose="020B0604030504040204" pitchFamily="34" charset="-120"/>
                <a:ea typeface="微軟正黑體" panose="020B0604030504040204" pitchFamily="34" charset="-120"/>
              </a:rPr>
              <a:t>或</a:t>
            </a:r>
            <a:r>
              <a:rPr lang="zh-TW" altLang="en-US" sz="1600" b="1" dirty="0">
                <a:latin typeface="微軟正黑體" panose="020B0604030504040204" pitchFamily="34" charset="-120"/>
                <a:ea typeface="微軟正黑體" panose="020B0604030504040204" pitchFamily="34" charset="-120"/>
              </a:rPr>
              <a:t>資格條件</a:t>
            </a:r>
            <a:r>
              <a:rPr lang="zh-TW" altLang="en-US" sz="1600" dirty="0">
                <a:latin typeface="微軟正黑體" panose="020B0604030504040204" pitchFamily="34" charset="-120"/>
                <a:ea typeface="微軟正黑體" panose="020B0604030504040204" pitchFamily="34" charset="-120"/>
              </a:rPr>
              <a:t>繕具升遷候選人員名冊。</a:t>
            </a:r>
          </a:p>
          <a:p>
            <a:pPr algn="just">
              <a:lnSpc>
                <a:spcPts val="2500"/>
              </a:lnSpc>
            </a:pPr>
            <a:endParaRPr lang="en-US" altLang="zh-TW" sz="1600" b="1" dirty="0">
              <a:latin typeface="微軟正黑體" panose="020B0604030504040204" pitchFamily="34" charset="-120"/>
              <a:ea typeface="微軟正黑體" panose="020B0604030504040204" pitchFamily="34" charset="-120"/>
            </a:endParaRPr>
          </a:p>
          <a:p>
            <a:pPr algn="just">
              <a:lnSpc>
                <a:spcPts val="2500"/>
              </a:lnSpc>
            </a:pPr>
            <a:r>
              <a:rPr lang="en-US" altLang="zh-TW" sz="1600" b="1" dirty="0">
                <a:latin typeface="微軟正黑體" panose="020B0604030504040204" pitchFamily="34" charset="-120"/>
                <a:ea typeface="微軟正黑體" panose="020B0604030504040204" pitchFamily="34" charset="-120"/>
              </a:rPr>
              <a:t>(</a:t>
            </a:r>
            <a:r>
              <a:rPr lang="zh-TW" altLang="en-US" sz="1600" b="1" dirty="0">
                <a:latin typeface="微軟正黑體" panose="020B0604030504040204" pitchFamily="34" charset="-120"/>
                <a:ea typeface="微軟正黑體" panose="020B0604030504040204" pitchFamily="34" charset="-120"/>
              </a:rPr>
              <a:t>七</a:t>
            </a:r>
            <a:r>
              <a:rPr lang="en-US" altLang="zh-TW" sz="1600" b="1" dirty="0">
                <a:latin typeface="微軟正黑體" panose="020B0604030504040204" pitchFamily="34" charset="-120"/>
                <a:ea typeface="微軟正黑體" panose="020B0604030504040204" pitchFamily="34" charset="-120"/>
              </a:rPr>
              <a:t>)</a:t>
            </a:r>
          </a:p>
          <a:p>
            <a:pPr algn="just">
              <a:lnSpc>
                <a:spcPts val="2500"/>
              </a:lnSpc>
            </a:pPr>
            <a:r>
              <a:rPr lang="zh-TW" altLang="en-US" sz="1600" dirty="0">
                <a:latin typeface="微軟正黑體" panose="020B0604030504040204" pitchFamily="34" charset="-120"/>
                <a:ea typeface="微軟正黑體" panose="020B0604030504040204" pitchFamily="34" charset="-120"/>
              </a:rPr>
              <a:t>人力資源室依據人評會審查結果繕具「農田水利事業人員升遷考核評分結果清冊」，並檢同人評會會議紀錄、「農田水利事業人員升遷考核評分標準表」及「農田水利事業人員員額編制統計表」提陳處長綜合考評並圈定升遷人員。</a:t>
            </a:r>
            <a:endParaRPr lang="en-US" altLang="zh-TW" sz="1600" dirty="0">
              <a:latin typeface="微軟正黑體" panose="020B0604030504040204" pitchFamily="34" charset="-120"/>
              <a:ea typeface="微軟正黑體" panose="020B0604030504040204" pitchFamily="34" charset="-120"/>
            </a:endParaRPr>
          </a:p>
        </p:txBody>
      </p:sp>
      <p:grpSp>
        <p:nvGrpSpPr>
          <p:cNvPr id="8" name="群組 7">
            <a:extLst>
              <a:ext uri="{FF2B5EF4-FFF2-40B4-BE49-F238E27FC236}">
                <a16:creationId xmlns:a16="http://schemas.microsoft.com/office/drawing/2014/main" id="{FE601AE9-5FFD-278A-90D2-E5B07E4F171B}"/>
              </a:ext>
            </a:extLst>
          </p:cNvPr>
          <p:cNvGrpSpPr/>
          <p:nvPr/>
        </p:nvGrpSpPr>
        <p:grpSpPr>
          <a:xfrm>
            <a:off x="1074722" y="4200808"/>
            <a:ext cx="1662697" cy="1431949"/>
            <a:chOff x="1074722" y="4200808"/>
            <a:chExt cx="1662697" cy="1431949"/>
          </a:xfrm>
        </p:grpSpPr>
        <p:sp>
          <p:nvSpPr>
            <p:cNvPr id="5" name="橢圓 4">
              <a:extLst>
                <a:ext uri="{FF2B5EF4-FFF2-40B4-BE49-F238E27FC236}">
                  <a16:creationId xmlns:a16="http://schemas.microsoft.com/office/drawing/2014/main" id="{4B54589A-DF1E-BD4D-D530-D7BACB687167}"/>
                </a:ext>
              </a:extLst>
            </p:cNvPr>
            <p:cNvSpPr/>
            <p:nvPr/>
          </p:nvSpPr>
          <p:spPr>
            <a:xfrm>
              <a:off x="1926176" y="4200808"/>
              <a:ext cx="811243" cy="568105"/>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6" name="橢圓 5">
              <a:extLst>
                <a:ext uri="{FF2B5EF4-FFF2-40B4-BE49-F238E27FC236}">
                  <a16:creationId xmlns:a16="http://schemas.microsoft.com/office/drawing/2014/main" id="{8B24491E-CD3A-9B16-A589-3C5A7498F696}"/>
                </a:ext>
              </a:extLst>
            </p:cNvPr>
            <p:cNvSpPr/>
            <p:nvPr/>
          </p:nvSpPr>
          <p:spPr>
            <a:xfrm>
              <a:off x="1074722" y="5064652"/>
              <a:ext cx="811243" cy="568105"/>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spTree>
    <p:extLst>
      <p:ext uri="{BB962C8B-B14F-4D97-AF65-F5344CB8AC3E}">
        <p14:creationId xmlns:p14="http://schemas.microsoft.com/office/powerpoint/2010/main" val="3701175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參、農田水利事業人員升遷作業流程</a:t>
            </a:r>
            <a:r>
              <a:rPr lang="en-US" altLang="zh-TW" sz="2800" dirty="0">
                <a:latin typeface="Times New Roman" panose="02020603050405020304" pitchFamily="18" charset="0"/>
                <a:cs typeface="Times New Roman" panose="02020603050405020304" pitchFamily="18" charset="0"/>
              </a:rPr>
              <a:t>(17/21)</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 name="標題 1">
            <a:extLst>
              <a:ext uri="{FF2B5EF4-FFF2-40B4-BE49-F238E27FC236}">
                <a16:creationId xmlns:a16="http://schemas.microsoft.com/office/drawing/2014/main" id="{61292035-E389-78F6-BD14-74B6306B5BCF}"/>
              </a:ext>
            </a:extLst>
          </p:cNvPr>
          <p:cNvSpPr txBox="1">
            <a:spLocks/>
          </p:cNvSpPr>
          <p:nvPr/>
        </p:nvSpPr>
        <p:spPr>
          <a:xfrm>
            <a:off x="180502" y="757677"/>
            <a:ext cx="48791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en-US" altLang="zh-TW" sz="1800" b="1" dirty="0">
                <a:latin typeface="Times New Roman"/>
                <a:ea typeface="微軟正黑體"/>
              </a:rPr>
              <a:t>(A)</a:t>
            </a:r>
            <a:r>
              <a:rPr kumimoji="0" lang="zh-TW" altLang="en-US" sz="1800" b="1" i="0" u="none" strike="noStrike" kern="1200" cap="none" spc="0" normalizeH="0" baseline="0" noProof="0" dirty="0">
                <a:ln>
                  <a:noFill/>
                </a:ln>
                <a:effectLst/>
                <a:uLnTx/>
                <a:uFillTx/>
                <a:latin typeface="Times New Roman"/>
                <a:ea typeface="微軟正黑體"/>
                <a:cs typeface="+mn-cs"/>
              </a:rPr>
              <a:t>非組室主管及專門委員升遷作業流程</a:t>
            </a:r>
            <a:endParaRPr lang="en-US" altLang="zh-TW" sz="900" b="1" dirty="0">
              <a:latin typeface="Times New Roman"/>
              <a:ea typeface="微軟正黑體"/>
            </a:endParaRPr>
          </a:p>
        </p:txBody>
      </p:sp>
      <p:pic>
        <p:nvPicPr>
          <p:cNvPr id="4" name="圖片 3">
            <a:extLst>
              <a:ext uri="{FF2B5EF4-FFF2-40B4-BE49-F238E27FC236}">
                <a16:creationId xmlns:a16="http://schemas.microsoft.com/office/drawing/2014/main" id="{9335FB68-531A-E5A2-D471-4A91938532BC}"/>
              </a:ext>
            </a:extLst>
          </p:cNvPr>
          <p:cNvPicPr>
            <a:picLocks noChangeAspect="1"/>
          </p:cNvPicPr>
          <p:nvPr/>
        </p:nvPicPr>
        <p:blipFill>
          <a:blip r:embed="rId2"/>
          <a:stretch>
            <a:fillRect/>
          </a:stretch>
        </p:blipFill>
        <p:spPr>
          <a:xfrm>
            <a:off x="255983" y="1263841"/>
            <a:ext cx="4151630" cy="5398218"/>
          </a:xfrm>
          <a:prstGeom prst="rect">
            <a:avLst/>
          </a:prstGeom>
        </p:spPr>
      </p:pic>
      <p:sp>
        <p:nvSpPr>
          <p:cNvPr id="15" name="文字方塊 14">
            <a:extLst>
              <a:ext uri="{FF2B5EF4-FFF2-40B4-BE49-F238E27FC236}">
                <a16:creationId xmlns:a16="http://schemas.microsoft.com/office/drawing/2014/main" id="{1C857E2D-07EC-3301-D7C2-D17617772305}"/>
              </a:ext>
            </a:extLst>
          </p:cNvPr>
          <p:cNvSpPr txBox="1"/>
          <p:nvPr/>
        </p:nvSpPr>
        <p:spPr>
          <a:xfrm>
            <a:off x="4591541" y="1189953"/>
            <a:ext cx="4296476" cy="1982851"/>
          </a:xfrm>
          <a:prstGeom prst="rect">
            <a:avLst/>
          </a:prstGeom>
          <a:noFill/>
        </p:spPr>
        <p:txBody>
          <a:bodyPr wrap="square" rtlCol="0">
            <a:spAutoFit/>
          </a:bodyPr>
          <a:lstStyle/>
          <a:p>
            <a:pPr>
              <a:lnSpc>
                <a:spcPts val="2500"/>
              </a:lnSpc>
            </a:pPr>
            <a:r>
              <a:rPr lang="zh-TW" altLang="en-US" sz="1600" b="1" dirty="0">
                <a:latin typeface="微軟正黑體" panose="020B0604030504040204" pitchFamily="34" charset="-120"/>
                <a:ea typeface="微軟正黑體" panose="020B0604030504040204" pitchFamily="34" charset="-120"/>
              </a:rPr>
              <a:t>步驟說明 ：</a:t>
            </a:r>
            <a:endParaRPr lang="en-US" altLang="zh-TW" sz="1600" b="1" dirty="0">
              <a:latin typeface="微軟正黑體" panose="020B0604030504040204" pitchFamily="34" charset="-120"/>
              <a:ea typeface="微軟正黑體" panose="020B0604030504040204" pitchFamily="34" charset="-120"/>
            </a:endParaRPr>
          </a:p>
          <a:p>
            <a:pPr>
              <a:lnSpc>
                <a:spcPts val="2500"/>
              </a:lnSpc>
            </a:pPr>
            <a:r>
              <a:rPr lang="en-US" altLang="zh-TW" sz="1600" b="1" dirty="0">
                <a:latin typeface="微軟正黑體" panose="020B0604030504040204" pitchFamily="34" charset="-120"/>
                <a:ea typeface="微軟正黑體" panose="020B0604030504040204" pitchFamily="34" charset="-120"/>
              </a:rPr>
              <a:t>(</a:t>
            </a:r>
            <a:r>
              <a:rPr lang="zh-TW" altLang="en-US" sz="1600" b="1" dirty="0">
                <a:latin typeface="微軟正黑體" panose="020B0604030504040204" pitchFamily="34" charset="-120"/>
                <a:ea typeface="微軟正黑體" panose="020B0604030504040204" pitchFamily="34" charset="-120"/>
              </a:rPr>
              <a:t>八</a:t>
            </a:r>
            <a:r>
              <a:rPr lang="en-US" altLang="zh-TW" sz="1600" b="1" dirty="0">
                <a:latin typeface="微軟正黑體" panose="020B0604030504040204" pitchFamily="34" charset="-120"/>
                <a:ea typeface="微軟正黑體" panose="020B0604030504040204" pitchFamily="34" charset="-120"/>
              </a:rPr>
              <a:t>)</a:t>
            </a:r>
          </a:p>
          <a:p>
            <a:pPr algn="just">
              <a:lnSpc>
                <a:spcPts val="2500"/>
              </a:lnSpc>
            </a:pPr>
            <a:r>
              <a:rPr lang="zh-TW" altLang="en-US" sz="1600" dirty="0">
                <a:latin typeface="微軟正黑體" panose="020B0604030504040204" pitchFamily="34" charset="-120"/>
                <a:ea typeface="微軟正黑體" panose="020B0604030504040204" pitchFamily="34" charset="-120"/>
              </a:rPr>
              <a:t>人力資源室於處長核定後，即對於各該升遷人員逕行核發「派令」並按月彙報「農田水利事業人員員額編制統計表」及「農田水利事業人員動態清冊」層報管理機關。</a:t>
            </a:r>
            <a:endParaRPr lang="en-US" altLang="zh-TW" sz="1600" dirty="0">
              <a:latin typeface="微軟正黑體" panose="020B0604030504040204" pitchFamily="34" charset="-120"/>
              <a:ea typeface="微軟正黑體" panose="020B0604030504040204" pitchFamily="34" charset="-120"/>
            </a:endParaRPr>
          </a:p>
        </p:txBody>
      </p:sp>
      <p:sp>
        <p:nvSpPr>
          <p:cNvPr id="6" name="橢圓 5">
            <a:extLst>
              <a:ext uri="{FF2B5EF4-FFF2-40B4-BE49-F238E27FC236}">
                <a16:creationId xmlns:a16="http://schemas.microsoft.com/office/drawing/2014/main" id="{8B24491E-CD3A-9B16-A589-3C5A7498F696}"/>
              </a:ext>
            </a:extLst>
          </p:cNvPr>
          <p:cNvSpPr/>
          <p:nvPr/>
        </p:nvSpPr>
        <p:spPr>
          <a:xfrm>
            <a:off x="1083773" y="5689341"/>
            <a:ext cx="811243" cy="568105"/>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Tree>
    <p:extLst>
      <p:ext uri="{BB962C8B-B14F-4D97-AF65-F5344CB8AC3E}">
        <p14:creationId xmlns:p14="http://schemas.microsoft.com/office/powerpoint/2010/main" val="34939466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參、農田水利事業人員升遷作業流程</a:t>
            </a:r>
            <a:r>
              <a:rPr lang="en-US" altLang="zh-TW" sz="2800" dirty="0">
                <a:latin typeface="Times New Roman" panose="02020603050405020304" pitchFamily="18" charset="0"/>
                <a:cs typeface="Times New Roman" panose="02020603050405020304" pitchFamily="18" charset="0"/>
              </a:rPr>
              <a:t>(18/21)</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 name="標題 1">
            <a:extLst>
              <a:ext uri="{FF2B5EF4-FFF2-40B4-BE49-F238E27FC236}">
                <a16:creationId xmlns:a16="http://schemas.microsoft.com/office/drawing/2014/main" id="{8C45AC3C-6083-23E5-608B-6BAFD2FDEA41}"/>
              </a:ext>
            </a:extLst>
          </p:cNvPr>
          <p:cNvSpPr txBox="1">
            <a:spLocks/>
          </p:cNvSpPr>
          <p:nvPr/>
        </p:nvSpPr>
        <p:spPr>
          <a:xfrm>
            <a:off x="180502" y="757677"/>
            <a:ext cx="60983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en-US" altLang="zh-TW" sz="1800" b="1" dirty="0">
                <a:latin typeface="Times New Roman"/>
                <a:ea typeface="微軟正黑體"/>
                <a:cs typeface="+mn-cs"/>
              </a:rPr>
              <a:t>(B)</a:t>
            </a:r>
            <a:r>
              <a:rPr kumimoji="0" lang="zh-TW" altLang="en-US" sz="1800" b="1" i="0" u="none" strike="noStrike" kern="1200" cap="none" spc="0" normalizeH="0" baseline="0" noProof="0" dirty="0">
                <a:ln>
                  <a:noFill/>
                </a:ln>
                <a:effectLst/>
                <a:uLnTx/>
                <a:uFillTx/>
                <a:latin typeface="Times New Roman"/>
                <a:ea typeface="微軟正黑體"/>
                <a:cs typeface="+mn-cs"/>
              </a:rPr>
              <a:t>主任工程師、組室主管升遷及分處主任兼任作業流程</a:t>
            </a:r>
            <a:endParaRPr kumimoji="0" lang="en-US" altLang="zh-TW" sz="1800" b="1" i="0" u="none" strike="noStrike" kern="1200" cap="none" spc="0" normalizeH="0" baseline="0" noProof="0" dirty="0">
              <a:ln>
                <a:noFill/>
              </a:ln>
              <a:effectLst/>
              <a:uLnTx/>
              <a:uFillTx/>
              <a:latin typeface="Times New Roman"/>
              <a:ea typeface="微軟正黑體"/>
              <a:cs typeface="+mn-cs"/>
            </a:endParaRPr>
          </a:p>
        </p:txBody>
      </p:sp>
      <p:pic>
        <p:nvPicPr>
          <p:cNvPr id="4" name="圖片 3">
            <a:extLst>
              <a:ext uri="{FF2B5EF4-FFF2-40B4-BE49-F238E27FC236}">
                <a16:creationId xmlns:a16="http://schemas.microsoft.com/office/drawing/2014/main" id="{932681CA-D887-439D-2730-54C910135BF5}"/>
              </a:ext>
            </a:extLst>
          </p:cNvPr>
          <p:cNvPicPr>
            <a:picLocks noChangeAspect="1"/>
          </p:cNvPicPr>
          <p:nvPr/>
        </p:nvPicPr>
        <p:blipFill>
          <a:blip r:embed="rId2"/>
          <a:stretch>
            <a:fillRect/>
          </a:stretch>
        </p:blipFill>
        <p:spPr>
          <a:xfrm>
            <a:off x="262551" y="1282262"/>
            <a:ext cx="4309449" cy="4989145"/>
          </a:xfrm>
          <a:prstGeom prst="rect">
            <a:avLst/>
          </a:prstGeom>
        </p:spPr>
      </p:pic>
      <p:sp>
        <p:nvSpPr>
          <p:cNvPr id="7" name="文字方塊 6">
            <a:extLst>
              <a:ext uri="{FF2B5EF4-FFF2-40B4-BE49-F238E27FC236}">
                <a16:creationId xmlns:a16="http://schemas.microsoft.com/office/drawing/2014/main" id="{6BAF945E-A72D-C852-1E5B-DF8B6F91B0B1}"/>
              </a:ext>
            </a:extLst>
          </p:cNvPr>
          <p:cNvSpPr txBox="1"/>
          <p:nvPr/>
        </p:nvSpPr>
        <p:spPr>
          <a:xfrm>
            <a:off x="4781655" y="1196826"/>
            <a:ext cx="4014648" cy="2944652"/>
          </a:xfrm>
          <a:prstGeom prst="rect">
            <a:avLst/>
          </a:prstGeom>
          <a:noFill/>
        </p:spPr>
        <p:txBody>
          <a:bodyPr wrap="square" rtlCol="0">
            <a:spAutoFit/>
          </a:bodyPr>
          <a:lstStyle/>
          <a:p>
            <a:pPr algn="just">
              <a:lnSpc>
                <a:spcPts val="2500"/>
              </a:lnSpc>
            </a:pPr>
            <a:r>
              <a:rPr lang="zh-TW" altLang="en-US" sz="1600" b="1" dirty="0">
                <a:latin typeface="微軟正黑體" panose="020B0604030504040204" pitchFamily="34" charset="-120"/>
                <a:ea typeface="微軟正黑體" panose="020B0604030504040204" pitchFamily="34" charset="-120"/>
              </a:rPr>
              <a:t>步驟說明 ：</a:t>
            </a:r>
            <a:endParaRPr lang="en-US" altLang="zh-TW" sz="1600" b="1" dirty="0">
              <a:latin typeface="微軟正黑體" panose="020B0604030504040204" pitchFamily="34" charset="-120"/>
              <a:ea typeface="微軟正黑體" panose="020B0604030504040204" pitchFamily="34" charset="-120"/>
            </a:endParaRPr>
          </a:p>
          <a:p>
            <a:pPr algn="just">
              <a:lnSpc>
                <a:spcPts val="2500"/>
              </a:lnSpc>
            </a:pPr>
            <a:r>
              <a:rPr lang="en-US" altLang="zh-TW" sz="1600" b="1" dirty="0">
                <a:latin typeface="微軟正黑體" panose="020B0604030504040204" pitchFamily="34" charset="-120"/>
                <a:ea typeface="微軟正黑體" panose="020B0604030504040204" pitchFamily="34" charset="-120"/>
              </a:rPr>
              <a:t>(</a:t>
            </a:r>
            <a:r>
              <a:rPr lang="zh-TW" altLang="en-US" sz="1600" b="1" dirty="0">
                <a:latin typeface="微軟正黑體" panose="020B0604030504040204" pitchFamily="34" charset="-120"/>
                <a:ea typeface="微軟正黑體" panose="020B0604030504040204" pitchFamily="34" charset="-120"/>
              </a:rPr>
              <a:t>一</a:t>
            </a:r>
            <a:r>
              <a:rPr lang="en-US" altLang="zh-TW" sz="1600" b="1" dirty="0">
                <a:latin typeface="微軟正黑體" panose="020B0604030504040204" pitchFamily="34" charset="-120"/>
                <a:ea typeface="微軟正黑體" panose="020B0604030504040204" pitchFamily="34" charset="-120"/>
              </a:rPr>
              <a:t>)</a:t>
            </a:r>
          </a:p>
          <a:p>
            <a:pPr algn="just">
              <a:lnSpc>
                <a:spcPts val="2500"/>
              </a:lnSpc>
            </a:pPr>
            <a:r>
              <a:rPr lang="zh-TW" altLang="en-US" sz="1600" dirty="0">
                <a:latin typeface="微軟正黑體" panose="020B0604030504040204" pitchFamily="34" charset="-120"/>
                <a:ea typeface="微軟正黑體" panose="020B0604030504040204" pitchFamily="34" charset="-120"/>
              </a:rPr>
              <a:t>各管理處主任工程師、組室主管及分處主任出缺時，人力資源室應填具「農田水利事業人員員額編制統計表」彙報處長，讓處長瞭解人力運用概況，再由處長視職務提出主任工程師、組室主管升遷及分處主任兼任人選。</a:t>
            </a:r>
          </a:p>
          <a:p>
            <a:pPr algn="just">
              <a:lnSpc>
                <a:spcPts val="2500"/>
              </a:lnSpc>
            </a:pPr>
            <a:endParaRPr lang="en-US" altLang="zh-TW" sz="1600" b="1" dirty="0">
              <a:latin typeface="微軟正黑體" panose="020B0604030504040204" pitchFamily="34" charset="-120"/>
              <a:ea typeface="微軟正黑體" panose="020B0604030504040204" pitchFamily="34" charset="-120"/>
            </a:endParaRPr>
          </a:p>
        </p:txBody>
      </p:sp>
      <p:sp>
        <p:nvSpPr>
          <p:cNvPr id="8" name="橢圓 7">
            <a:extLst>
              <a:ext uri="{FF2B5EF4-FFF2-40B4-BE49-F238E27FC236}">
                <a16:creationId xmlns:a16="http://schemas.microsoft.com/office/drawing/2014/main" id="{C33879D3-72FA-C007-7871-5284C7403B36}"/>
              </a:ext>
            </a:extLst>
          </p:cNvPr>
          <p:cNvSpPr/>
          <p:nvPr/>
        </p:nvSpPr>
        <p:spPr>
          <a:xfrm>
            <a:off x="382738" y="1765420"/>
            <a:ext cx="884749" cy="568105"/>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Tree>
    <p:extLst>
      <p:ext uri="{BB962C8B-B14F-4D97-AF65-F5344CB8AC3E}">
        <p14:creationId xmlns:p14="http://schemas.microsoft.com/office/powerpoint/2010/main" val="1816726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參、農田水利事業人員升遷作業流程</a:t>
            </a:r>
            <a:r>
              <a:rPr lang="en-US" altLang="zh-TW" sz="2800" dirty="0">
                <a:latin typeface="Times New Roman" panose="02020603050405020304" pitchFamily="18" charset="0"/>
                <a:cs typeface="Times New Roman" panose="02020603050405020304" pitchFamily="18" charset="0"/>
              </a:rPr>
              <a:t>(19/21)</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 name="標題 1">
            <a:extLst>
              <a:ext uri="{FF2B5EF4-FFF2-40B4-BE49-F238E27FC236}">
                <a16:creationId xmlns:a16="http://schemas.microsoft.com/office/drawing/2014/main" id="{8C45AC3C-6083-23E5-608B-6BAFD2FDEA41}"/>
              </a:ext>
            </a:extLst>
          </p:cNvPr>
          <p:cNvSpPr txBox="1">
            <a:spLocks/>
          </p:cNvSpPr>
          <p:nvPr/>
        </p:nvSpPr>
        <p:spPr>
          <a:xfrm>
            <a:off x="180502" y="757677"/>
            <a:ext cx="60983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en-US" altLang="zh-TW" sz="1800" b="1" dirty="0">
                <a:latin typeface="Times New Roman"/>
                <a:ea typeface="微軟正黑體"/>
                <a:cs typeface="+mn-cs"/>
              </a:rPr>
              <a:t>(B)</a:t>
            </a:r>
            <a:r>
              <a:rPr kumimoji="0" lang="zh-TW" altLang="en-US" sz="1800" b="1" i="0" u="none" strike="noStrike" kern="1200" cap="none" spc="0" normalizeH="0" baseline="0" noProof="0" dirty="0">
                <a:ln>
                  <a:noFill/>
                </a:ln>
                <a:effectLst/>
                <a:uLnTx/>
                <a:uFillTx/>
                <a:latin typeface="Times New Roman"/>
                <a:ea typeface="微軟正黑體"/>
                <a:cs typeface="+mn-cs"/>
              </a:rPr>
              <a:t>主任工程師、組室主管升遷及分處主任兼任作業流程</a:t>
            </a:r>
            <a:endParaRPr kumimoji="0" lang="en-US" altLang="zh-TW" sz="1800" b="1" i="0" u="none" strike="noStrike" kern="1200" cap="none" spc="0" normalizeH="0" baseline="0" noProof="0" dirty="0">
              <a:ln>
                <a:noFill/>
              </a:ln>
              <a:effectLst/>
              <a:uLnTx/>
              <a:uFillTx/>
              <a:latin typeface="Times New Roman"/>
              <a:ea typeface="微軟正黑體"/>
              <a:cs typeface="+mn-cs"/>
            </a:endParaRPr>
          </a:p>
        </p:txBody>
      </p:sp>
      <p:pic>
        <p:nvPicPr>
          <p:cNvPr id="4" name="圖片 3">
            <a:extLst>
              <a:ext uri="{FF2B5EF4-FFF2-40B4-BE49-F238E27FC236}">
                <a16:creationId xmlns:a16="http://schemas.microsoft.com/office/drawing/2014/main" id="{932681CA-D887-439D-2730-54C910135BF5}"/>
              </a:ext>
            </a:extLst>
          </p:cNvPr>
          <p:cNvPicPr>
            <a:picLocks noChangeAspect="1"/>
          </p:cNvPicPr>
          <p:nvPr/>
        </p:nvPicPr>
        <p:blipFill>
          <a:blip r:embed="rId2"/>
          <a:stretch>
            <a:fillRect/>
          </a:stretch>
        </p:blipFill>
        <p:spPr>
          <a:xfrm>
            <a:off x="262551" y="1282262"/>
            <a:ext cx="4309449" cy="4989145"/>
          </a:xfrm>
          <a:prstGeom prst="rect">
            <a:avLst/>
          </a:prstGeom>
        </p:spPr>
      </p:pic>
      <p:sp>
        <p:nvSpPr>
          <p:cNvPr id="7" name="文字方塊 6">
            <a:extLst>
              <a:ext uri="{FF2B5EF4-FFF2-40B4-BE49-F238E27FC236}">
                <a16:creationId xmlns:a16="http://schemas.microsoft.com/office/drawing/2014/main" id="{6BAF945E-A72D-C852-1E5B-DF8B6F91B0B1}"/>
              </a:ext>
            </a:extLst>
          </p:cNvPr>
          <p:cNvSpPr txBox="1"/>
          <p:nvPr/>
        </p:nvSpPr>
        <p:spPr>
          <a:xfrm>
            <a:off x="4781654" y="1196826"/>
            <a:ext cx="4099795" cy="1983685"/>
          </a:xfrm>
          <a:prstGeom prst="rect">
            <a:avLst/>
          </a:prstGeom>
          <a:noFill/>
        </p:spPr>
        <p:txBody>
          <a:bodyPr wrap="square" rtlCol="0">
            <a:spAutoFit/>
          </a:bodyPr>
          <a:lstStyle/>
          <a:p>
            <a:pPr algn="just">
              <a:lnSpc>
                <a:spcPts val="2500"/>
              </a:lnSpc>
            </a:pP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步驟說明 ：</a:t>
            </a:r>
            <a:endPar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endParaRPr>
          </a:p>
          <a:p>
            <a:pPr algn="just">
              <a:lnSpc>
                <a:spcPts val="2500"/>
              </a:lnSpc>
            </a:pP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二</a:t>
            </a: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a:t>
            </a:r>
          </a:p>
          <a:p>
            <a:pPr algn="just">
              <a:lnSpc>
                <a:spcPts val="2500"/>
              </a:lnSpc>
            </a:pP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 </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是否具備法定資格</a:t>
            </a:r>
            <a:endPar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endParaRPr>
          </a:p>
          <a:p>
            <a:pPr algn="just">
              <a:lnSpc>
                <a:spcPts val="2500"/>
              </a:lnSpc>
            </a:pP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條第</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項、第</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20</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條第</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項、第</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項及第</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21</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條規定</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a:t>
            </a:r>
          </a:p>
          <a:p>
            <a:pPr algn="just">
              <a:lnSpc>
                <a:spcPts val="2500"/>
              </a:lnSpc>
            </a:pP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有無消極資格限制</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18</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條、</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34</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條規定</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8" name="橢圓 7">
            <a:extLst>
              <a:ext uri="{FF2B5EF4-FFF2-40B4-BE49-F238E27FC236}">
                <a16:creationId xmlns:a16="http://schemas.microsoft.com/office/drawing/2014/main" id="{C33879D3-72FA-C007-7871-5284C7403B36}"/>
              </a:ext>
            </a:extLst>
          </p:cNvPr>
          <p:cNvSpPr/>
          <p:nvPr/>
        </p:nvSpPr>
        <p:spPr>
          <a:xfrm>
            <a:off x="347697" y="2290521"/>
            <a:ext cx="884749" cy="568105"/>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Tree>
    <p:extLst>
      <p:ext uri="{BB962C8B-B14F-4D97-AF65-F5344CB8AC3E}">
        <p14:creationId xmlns:p14="http://schemas.microsoft.com/office/powerpoint/2010/main" val="32415838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參、農田水利事業人員升遷作業流程</a:t>
            </a:r>
            <a:r>
              <a:rPr lang="en-US" altLang="zh-TW" sz="2800" dirty="0">
                <a:latin typeface="Times New Roman" panose="02020603050405020304" pitchFamily="18" charset="0"/>
                <a:cs typeface="Times New Roman" panose="02020603050405020304" pitchFamily="18" charset="0"/>
              </a:rPr>
              <a:t>(20/21)</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 name="標題 1">
            <a:extLst>
              <a:ext uri="{FF2B5EF4-FFF2-40B4-BE49-F238E27FC236}">
                <a16:creationId xmlns:a16="http://schemas.microsoft.com/office/drawing/2014/main" id="{8C45AC3C-6083-23E5-608B-6BAFD2FDEA41}"/>
              </a:ext>
            </a:extLst>
          </p:cNvPr>
          <p:cNvSpPr txBox="1">
            <a:spLocks/>
          </p:cNvSpPr>
          <p:nvPr/>
        </p:nvSpPr>
        <p:spPr>
          <a:xfrm>
            <a:off x="180502" y="757677"/>
            <a:ext cx="60983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en-US" altLang="zh-TW" sz="1800" b="1" dirty="0">
                <a:latin typeface="Times New Roman"/>
                <a:ea typeface="微軟正黑體"/>
                <a:cs typeface="+mn-cs"/>
              </a:rPr>
              <a:t>(B)</a:t>
            </a:r>
            <a:r>
              <a:rPr kumimoji="0" lang="zh-TW" altLang="en-US" sz="1800" b="1" i="0" u="none" strike="noStrike" kern="1200" cap="none" spc="0" normalizeH="0" baseline="0" noProof="0" dirty="0">
                <a:ln>
                  <a:noFill/>
                </a:ln>
                <a:effectLst/>
                <a:uLnTx/>
                <a:uFillTx/>
                <a:latin typeface="Times New Roman"/>
                <a:ea typeface="微軟正黑體"/>
                <a:cs typeface="+mn-cs"/>
              </a:rPr>
              <a:t>主任工程師、組室主管升遷及分處主任兼任作業流程</a:t>
            </a:r>
            <a:endParaRPr kumimoji="0" lang="en-US" altLang="zh-TW" sz="1800" b="1" i="0" u="none" strike="noStrike" kern="1200" cap="none" spc="0" normalizeH="0" baseline="0" noProof="0" dirty="0">
              <a:ln>
                <a:noFill/>
              </a:ln>
              <a:effectLst/>
              <a:uLnTx/>
              <a:uFillTx/>
              <a:latin typeface="Times New Roman"/>
              <a:ea typeface="微軟正黑體"/>
              <a:cs typeface="+mn-cs"/>
            </a:endParaRPr>
          </a:p>
        </p:txBody>
      </p:sp>
      <p:pic>
        <p:nvPicPr>
          <p:cNvPr id="4" name="圖片 3">
            <a:extLst>
              <a:ext uri="{FF2B5EF4-FFF2-40B4-BE49-F238E27FC236}">
                <a16:creationId xmlns:a16="http://schemas.microsoft.com/office/drawing/2014/main" id="{932681CA-D887-439D-2730-54C910135BF5}"/>
              </a:ext>
            </a:extLst>
          </p:cNvPr>
          <p:cNvPicPr>
            <a:picLocks noChangeAspect="1"/>
          </p:cNvPicPr>
          <p:nvPr/>
        </p:nvPicPr>
        <p:blipFill>
          <a:blip r:embed="rId2"/>
          <a:stretch>
            <a:fillRect/>
          </a:stretch>
        </p:blipFill>
        <p:spPr>
          <a:xfrm>
            <a:off x="262551" y="1282262"/>
            <a:ext cx="4309449" cy="4989145"/>
          </a:xfrm>
          <a:prstGeom prst="rect">
            <a:avLst/>
          </a:prstGeom>
        </p:spPr>
      </p:pic>
      <p:sp>
        <p:nvSpPr>
          <p:cNvPr id="7" name="文字方塊 6">
            <a:extLst>
              <a:ext uri="{FF2B5EF4-FFF2-40B4-BE49-F238E27FC236}">
                <a16:creationId xmlns:a16="http://schemas.microsoft.com/office/drawing/2014/main" id="{6BAF945E-A72D-C852-1E5B-DF8B6F91B0B1}"/>
              </a:ext>
            </a:extLst>
          </p:cNvPr>
          <p:cNvSpPr txBox="1"/>
          <p:nvPr/>
        </p:nvSpPr>
        <p:spPr>
          <a:xfrm>
            <a:off x="4781654" y="1196826"/>
            <a:ext cx="4163169" cy="2303451"/>
          </a:xfrm>
          <a:prstGeom prst="rect">
            <a:avLst/>
          </a:prstGeom>
          <a:noFill/>
        </p:spPr>
        <p:txBody>
          <a:bodyPr wrap="square" rtlCol="0">
            <a:spAutoFit/>
          </a:bodyPr>
          <a:lstStyle/>
          <a:p>
            <a:pPr algn="just">
              <a:lnSpc>
                <a:spcPts val="2500"/>
              </a:lnSpc>
            </a:pP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步驟說明 ：</a:t>
            </a:r>
            <a:endPar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endParaRPr>
          </a:p>
          <a:p>
            <a:pPr algn="just">
              <a:lnSpc>
                <a:spcPts val="2500"/>
              </a:lnSpc>
            </a:pP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三</a:t>
            </a: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a:t>
            </a:r>
          </a:p>
          <a:p>
            <a:pPr algn="just">
              <a:lnSpc>
                <a:spcPts val="2500"/>
              </a:lnSpc>
            </a:pP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人力資源室於處長審核後，填具「農田水利事業人員員額編制統計表」、「農田水利事業人員任免遷調核薪送審清冊」並檢具擬任人員相關學、經歷證明文件，報請管理機關核定</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32</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條</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8" name="橢圓 7">
            <a:extLst>
              <a:ext uri="{FF2B5EF4-FFF2-40B4-BE49-F238E27FC236}">
                <a16:creationId xmlns:a16="http://schemas.microsoft.com/office/drawing/2014/main" id="{C33879D3-72FA-C007-7871-5284C7403B36}"/>
              </a:ext>
            </a:extLst>
          </p:cNvPr>
          <p:cNvSpPr/>
          <p:nvPr/>
        </p:nvSpPr>
        <p:spPr>
          <a:xfrm>
            <a:off x="180503" y="3105340"/>
            <a:ext cx="1204678" cy="1122628"/>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Tree>
    <p:extLst>
      <p:ext uri="{BB962C8B-B14F-4D97-AF65-F5344CB8AC3E}">
        <p14:creationId xmlns:p14="http://schemas.microsoft.com/office/powerpoint/2010/main" val="34812556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參、農田水利事業人員升遷作業流程</a:t>
            </a:r>
            <a:r>
              <a:rPr lang="en-US" altLang="zh-TW" sz="2800" dirty="0">
                <a:latin typeface="Times New Roman" panose="02020603050405020304" pitchFamily="18" charset="0"/>
                <a:cs typeface="Times New Roman" panose="02020603050405020304" pitchFamily="18" charset="0"/>
              </a:rPr>
              <a:t>(21/21)</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 name="標題 1">
            <a:extLst>
              <a:ext uri="{FF2B5EF4-FFF2-40B4-BE49-F238E27FC236}">
                <a16:creationId xmlns:a16="http://schemas.microsoft.com/office/drawing/2014/main" id="{8C45AC3C-6083-23E5-608B-6BAFD2FDEA41}"/>
              </a:ext>
            </a:extLst>
          </p:cNvPr>
          <p:cNvSpPr txBox="1">
            <a:spLocks/>
          </p:cNvSpPr>
          <p:nvPr/>
        </p:nvSpPr>
        <p:spPr>
          <a:xfrm>
            <a:off x="180502" y="757677"/>
            <a:ext cx="60983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en-US" altLang="zh-TW" sz="1800" b="1" dirty="0">
                <a:latin typeface="Times New Roman"/>
                <a:ea typeface="微軟正黑體"/>
                <a:cs typeface="+mn-cs"/>
              </a:rPr>
              <a:t>(B)</a:t>
            </a:r>
            <a:r>
              <a:rPr kumimoji="0" lang="zh-TW" altLang="en-US" sz="1800" b="1" i="0" u="none" strike="noStrike" kern="1200" cap="none" spc="0" normalizeH="0" baseline="0" noProof="0" dirty="0">
                <a:ln>
                  <a:noFill/>
                </a:ln>
                <a:effectLst/>
                <a:uLnTx/>
                <a:uFillTx/>
                <a:latin typeface="Times New Roman"/>
                <a:ea typeface="微軟正黑體"/>
                <a:cs typeface="+mn-cs"/>
              </a:rPr>
              <a:t>主任工程師、組室主管升遷</a:t>
            </a:r>
            <a:r>
              <a:rPr lang="zh-TW" altLang="en-US" sz="1800" b="1" dirty="0">
                <a:latin typeface="Times New Roman"/>
                <a:ea typeface="微軟正黑體"/>
                <a:cs typeface="+mn-cs"/>
              </a:rPr>
              <a:t>及</a:t>
            </a:r>
            <a:r>
              <a:rPr kumimoji="0" lang="zh-TW" altLang="en-US" sz="1800" b="1" i="0" u="none" strike="noStrike" kern="1200" cap="none" spc="0" normalizeH="0" baseline="0" noProof="0" dirty="0">
                <a:ln>
                  <a:noFill/>
                </a:ln>
                <a:effectLst/>
                <a:uLnTx/>
                <a:uFillTx/>
                <a:latin typeface="Times New Roman"/>
                <a:ea typeface="微軟正黑體"/>
                <a:cs typeface="+mn-cs"/>
              </a:rPr>
              <a:t>分處主任兼任作業流程</a:t>
            </a:r>
            <a:endParaRPr kumimoji="0" lang="en-US" altLang="zh-TW" sz="1800" b="1" i="0" u="none" strike="noStrike" kern="1200" cap="none" spc="0" normalizeH="0" baseline="0" noProof="0" dirty="0">
              <a:ln>
                <a:noFill/>
              </a:ln>
              <a:effectLst/>
              <a:uLnTx/>
              <a:uFillTx/>
              <a:latin typeface="Times New Roman"/>
              <a:ea typeface="微軟正黑體"/>
              <a:cs typeface="+mn-cs"/>
            </a:endParaRPr>
          </a:p>
        </p:txBody>
      </p:sp>
      <p:pic>
        <p:nvPicPr>
          <p:cNvPr id="4" name="圖片 3">
            <a:extLst>
              <a:ext uri="{FF2B5EF4-FFF2-40B4-BE49-F238E27FC236}">
                <a16:creationId xmlns:a16="http://schemas.microsoft.com/office/drawing/2014/main" id="{932681CA-D887-439D-2730-54C910135BF5}"/>
              </a:ext>
            </a:extLst>
          </p:cNvPr>
          <p:cNvPicPr>
            <a:picLocks noChangeAspect="1"/>
          </p:cNvPicPr>
          <p:nvPr/>
        </p:nvPicPr>
        <p:blipFill>
          <a:blip r:embed="rId2"/>
          <a:stretch>
            <a:fillRect/>
          </a:stretch>
        </p:blipFill>
        <p:spPr>
          <a:xfrm>
            <a:off x="262551" y="1282262"/>
            <a:ext cx="4309449" cy="4989145"/>
          </a:xfrm>
          <a:prstGeom prst="rect">
            <a:avLst/>
          </a:prstGeom>
        </p:spPr>
      </p:pic>
      <p:sp>
        <p:nvSpPr>
          <p:cNvPr id="7" name="文字方塊 6">
            <a:extLst>
              <a:ext uri="{FF2B5EF4-FFF2-40B4-BE49-F238E27FC236}">
                <a16:creationId xmlns:a16="http://schemas.microsoft.com/office/drawing/2014/main" id="{6BAF945E-A72D-C852-1E5B-DF8B6F91B0B1}"/>
              </a:ext>
            </a:extLst>
          </p:cNvPr>
          <p:cNvSpPr txBox="1"/>
          <p:nvPr/>
        </p:nvSpPr>
        <p:spPr>
          <a:xfrm>
            <a:off x="4676828" y="1196826"/>
            <a:ext cx="4309449" cy="3586688"/>
          </a:xfrm>
          <a:prstGeom prst="rect">
            <a:avLst/>
          </a:prstGeom>
          <a:noFill/>
        </p:spPr>
        <p:txBody>
          <a:bodyPr wrap="square" rtlCol="0">
            <a:spAutoFit/>
          </a:bodyPr>
          <a:lstStyle>
            <a:defPPr>
              <a:defRPr lang="zh-TW"/>
            </a:defPPr>
            <a:lvl1pPr>
              <a:lnSpc>
                <a:spcPts val="2500"/>
              </a:lnSpc>
              <a:defRPr sz="1600" b="1">
                <a:latin typeface="微軟正黑體" panose="020B0604030504040204" pitchFamily="34" charset="-120"/>
                <a:ea typeface="微軟正黑體" panose="020B0604030504040204" pitchFamily="34" charset="-120"/>
              </a:defRPr>
            </a:lvl1pPr>
          </a:lstStyle>
          <a:p>
            <a:pPr algn="just"/>
            <a:r>
              <a:rPr lang="zh-TW" altLang="en-US" dirty="0"/>
              <a:t>步驟說明 </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endParaRPr>
          </a:p>
          <a:p>
            <a:pPr algn="just"/>
            <a:r>
              <a:rPr lang="en-US" altLang="zh-TW" dirty="0"/>
              <a:t>(</a:t>
            </a:r>
            <a:r>
              <a:rPr lang="zh-TW" altLang="en-US" dirty="0"/>
              <a:t>四</a:t>
            </a:r>
            <a:r>
              <a:rPr lang="en-US" altLang="zh-TW" dirty="0"/>
              <a:t>)</a:t>
            </a:r>
          </a:p>
          <a:p>
            <a:pPr algn="just"/>
            <a:r>
              <a:rPr lang="en-US" altLang="zh-TW" b="0" dirty="0"/>
              <a:t>1.</a:t>
            </a:r>
            <a:r>
              <a:rPr lang="zh-TW" altLang="en-US" b="0" dirty="0">
                <a:latin typeface="Times New Roman" panose="02020603050405020304" pitchFamily="18" charset="0"/>
                <a:cs typeface="Times New Roman" panose="02020603050405020304" pitchFamily="18" charset="0"/>
              </a:rPr>
              <a:t>各管理處有無填妥或備齊下列資料：</a:t>
            </a:r>
          </a:p>
          <a:p>
            <a:pPr algn="just"/>
            <a:r>
              <a:rPr lang="zh-TW" altLang="en-US" b="0" dirty="0">
                <a:latin typeface="Times New Roman" panose="02020603050405020304" pitchFamily="18" charset="0"/>
                <a:cs typeface="Times New Roman" panose="02020603050405020304" pitchFamily="18" charset="0"/>
              </a:rPr>
              <a:t>農田水利事業人員員額編制統計表。</a:t>
            </a:r>
          </a:p>
          <a:p>
            <a:pPr algn="just"/>
            <a:r>
              <a:rPr lang="zh-TW" altLang="en-US" b="0" dirty="0">
                <a:latin typeface="Times New Roman" panose="02020603050405020304" pitchFamily="18" charset="0"/>
                <a:cs typeface="Times New Roman" panose="02020603050405020304" pitchFamily="18" charset="0"/>
              </a:rPr>
              <a:t>農田水利事業人員任免遷調核薪送審清冊。</a:t>
            </a:r>
          </a:p>
          <a:p>
            <a:pPr algn="just"/>
            <a:r>
              <a:rPr lang="zh-TW" altLang="en-US" b="0" dirty="0">
                <a:latin typeface="Times New Roman" panose="02020603050405020304" pitchFamily="18" charset="0"/>
                <a:cs typeface="Times New Roman" panose="02020603050405020304" pitchFamily="18" charset="0"/>
              </a:rPr>
              <a:t>相關學、經歷證明文件。</a:t>
            </a:r>
          </a:p>
          <a:p>
            <a:pPr algn="just"/>
            <a:r>
              <a:rPr lang="en-US" altLang="zh-TW" b="0" dirty="0">
                <a:latin typeface="Times New Roman" panose="02020603050405020304" pitchFamily="18" charset="0"/>
                <a:cs typeface="Times New Roman" panose="02020603050405020304" pitchFamily="18" charset="0"/>
              </a:rPr>
              <a:t>2.</a:t>
            </a:r>
            <a:r>
              <a:rPr lang="zh-TW" altLang="en-US" b="0" dirty="0">
                <a:latin typeface="Times New Roman" panose="02020603050405020304" pitchFamily="18" charset="0"/>
                <a:cs typeface="Times New Roman" panose="02020603050405020304" pitchFamily="18" charset="0"/>
              </a:rPr>
              <a:t>資格審查：</a:t>
            </a:r>
          </a:p>
          <a:p>
            <a:pPr algn="just"/>
            <a:r>
              <a:rPr lang="zh-TW" altLang="en-US" b="0" dirty="0">
                <a:latin typeface="Times New Roman" panose="02020603050405020304" pitchFamily="18" charset="0"/>
                <a:cs typeface="Times New Roman" panose="02020603050405020304" pitchFamily="18" charset="0"/>
              </a:rPr>
              <a:t>是否具擬任職務法定進用資格</a:t>
            </a:r>
            <a:r>
              <a:rPr lang="en-US" altLang="zh-TW" b="0" dirty="0">
                <a:latin typeface="Times New Roman" panose="02020603050405020304" pitchFamily="18" charset="0"/>
                <a:cs typeface="Times New Roman" panose="02020603050405020304" pitchFamily="18" charset="0"/>
              </a:rPr>
              <a:t>(</a:t>
            </a:r>
            <a:r>
              <a:rPr lang="zh-TW" altLang="en-US" b="0" dirty="0">
                <a:latin typeface="Times New Roman" panose="02020603050405020304" pitchFamily="18" charset="0"/>
                <a:cs typeface="Times New Roman" panose="02020603050405020304" pitchFamily="18" charset="0"/>
              </a:rPr>
              <a:t>第</a:t>
            </a:r>
            <a:r>
              <a:rPr lang="en-US" altLang="zh-TW" b="0" dirty="0">
                <a:latin typeface="Times New Roman" panose="02020603050405020304" pitchFamily="18" charset="0"/>
                <a:cs typeface="Times New Roman" panose="02020603050405020304" pitchFamily="18" charset="0"/>
              </a:rPr>
              <a:t>2</a:t>
            </a:r>
            <a:r>
              <a:rPr lang="zh-TW" altLang="en-US" b="0" dirty="0">
                <a:latin typeface="Times New Roman" panose="02020603050405020304" pitchFamily="18" charset="0"/>
                <a:cs typeface="Times New Roman" panose="02020603050405020304" pitchFamily="18" charset="0"/>
              </a:rPr>
              <a:t>條第</a:t>
            </a:r>
            <a:r>
              <a:rPr lang="en-US" altLang="zh-TW" b="0" dirty="0">
                <a:latin typeface="Times New Roman" panose="02020603050405020304" pitchFamily="18" charset="0"/>
                <a:cs typeface="Times New Roman" panose="02020603050405020304" pitchFamily="18" charset="0"/>
              </a:rPr>
              <a:t>3</a:t>
            </a:r>
            <a:r>
              <a:rPr lang="zh-TW" altLang="en-US" b="0" dirty="0">
                <a:latin typeface="Times New Roman" panose="02020603050405020304" pitchFamily="18" charset="0"/>
                <a:cs typeface="Times New Roman" panose="02020603050405020304" pitchFamily="18" charset="0"/>
              </a:rPr>
              <a:t>項、第</a:t>
            </a:r>
            <a:r>
              <a:rPr lang="en-US" altLang="zh-TW" b="0" dirty="0">
                <a:latin typeface="Times New Roman" panose="02020603050405020304" pitchFamily="18" charset="0"/>
                <a:cs typeface="Times New Roman" panose="02020603050405020304" pitchFamily="18" charset="0"/>
              </a:rPr>
              <a:t>20</a:t>
            </a:r>
            <a:r>
              <a:rPr lang="zh-TW" altLang="en-US" b="0" dirty="0">
                <a:latin typeface="Times New Roman" panose="02020603050405020304" pitchFamily="18" charset="0"/>
                <a:cs typeface="Times New Roman" panose="02020603050405020304" pitchFamily="18" charset="0"/>
              </a:rPr>
              <a:t>條第</a:t>
            </a:r>
            <a:r>
              <a:rPr lang="en-US" altLang="zh-TW" b="0" dirty="0">
                <a:latin typeface="Times New Roman" panose="02020603050405020304" pitchFamily="18" charset="0"/>
                <a:cs typeface="Times New Roman" panose="02020603050405020304" pitchFamily="18" charset="0"/>
              </a:rPr>
              <a:t>4</a:t>
            </a:r>
            <a:r>
              <a:rPr lang="zh-TW" altLang="en-US" b="0" dirty="0">
                <a:latin typeface="Times New Roman" panose="02020603050405020304" pitchFamily="18" charset="0"/>
                <a:cs typeface="Times New Roman" panose="02020603050405020304" pitchFamily="18" charset="0"/>
              </a:rPr>
              <a:t>項、第</a:t>
            </a:r>
            <a:r>
              <a:rPr lang="en-US" altLang="zh-TW" b="0" dirty="0">
                <a:latin typeface="Times New Roman" panose="02020603050405020304" pitchFamily="18" charset="0"/>
                <a:cs typeface="Times New Roman" panose="02020603050405020304" pitchFamily="18" charset="0"/>
              </a:rPr>
              <a:t>5</a:t>
            </a:r>
            <a:r>
              <a:rPr lang="zh-TW" altLang="en-US" b="0" dirty="0">
                <a:latin typeface="Times New Roman" panose="02020603050405020304" pitchFamily="18" charset="0"/>
                <a:cs typeface="Times New Roman" panose="02020603050405020304" pitchFamily="18" charset="0"/>
              </a:rPr>
              <a:t>項及第</a:t>
            </a:r>
            <a:r>
              <a:rPr lang="en-US" altLang="zh-TW" b="0" dirty="0">
                <a:latin typeface="Times New Roman" panose="02020603050405020304" pitchFamily="18" charset="0"/>
                <a:cs typeface="Times New Roman" panose="02020603050405020304" pitchFamily="18" charset="0"/>
              </a:rPr>
              <a:t>21</a:t>
            </a:r>
            <a:r>
              <a:rPr lang="zh-TW" altLang="en-US" b="0" dirty="0">
                <a:latin typeface="Times New Roman" panose="02020603050405020304" pitchFamily="18" charset="0"/>
                <a:cs typeface="Times New Roman" panose="02020603050405020304" pitchFamily="18" charset="0"/>
              </a:rPr>
              <a:t>條規定</a:t>
            </a:r>
            <a:r>
              <a:rPr lang="en-US" altLang="zh-TW" b="0" dirty="0">
                <a:latin typeface="Times New Roman" panose="02020603050405020304" pitchFamily="18" charset="0"/>
                <a:cs typeface="Times New Roman" panose="02020603050405020304" pitchFamily="18" charset="0"/>
              </a:rPr>
              <a:t>)</a:t>
            </a:r>
            <a:r>
              <a:rPr lang="zh-TW" altLang="en-US" b="0" dirty="0">
                <a:latin typeface="Times New Roman" panose="02020603050405020304" pitchFamily="18" charset="0"/>
                <a:cs typeface="Times New Roman" panose="02020603050405020304" pitchFamily="18" charset="0"/>
              </a:rPr>
              <a:t> 。</a:t>
            </a:r>
          </a:p>
          <a:p>
            <a:pPr algn="just"/>
            <a:r>
              <a:rPr lang="zh-TW" altLang="en-US" b="0" dirty="0">
                <a:latin typeface="Times New Roman" panose="02020603050405020304" pitchFamily="18" charset="0"/>
                <a:cs typeface="Times New Roman" panose="02020603050405020304" pitchFamily="18" charset="0"/>
              </a:rPr>
              <a:t>有無消極資格限制</a:t>
            </a:r>
            <a:r>
              <a:rPr lang="en-US" altLang="zh-TW" b="0" dirty="0">
                <a:latin typeface="Times New Roman" panose="02020603050405020304" pitchFamily="18" charset="0"/>
                <a:cs typeface="Times New Roman" panose="02020603050405020304" pitchFamily="18" charset="0"/>
              </a:rPr>
              <a:t>(</a:t>
            </a:r>
            <a:r>
              <a:rPr lang="zh-TW" altLang="en-US" b="0" dirty="0">
                <a:latin typeface="Times New Roman" panose="02020603050405020304" pitchFamily="18" charset="0"/>
                <a:cs typeface="Times New Roman" panose="02020603050405020304" pitchFamily="18" charset="0"/>
              </a:rPr>
              <a:t>第</a:t>
            </a:r>
            <a:r>
              <a:rPr lang="en-US" altLang="zh-TW" b="0" dirty="0">
                <a:latin typeface="Times New Roman" panose="02020603050405020304" pitchFamily="18" charset="0"/>
                <a:cs typeface="Times New Roman" panose="02020603050405020304" pitchFamily="18" charset="0"/>
              </a:rPr>
              <a:t>18</a:t>
            </a:r>
            <a:r>
              <a:rPr lang="zh-TW" altLang="en-US" b="0" dirty="0">
                <a:latin typeface="Times New Roman" panose="02020603050405020304" pitchFamily="18" charset="0"/>
                <a:cs typeface="Times New Roman" panose="02020603050405020304" pitchFamily="18" charset="0"/>
              </a:rPr>
              <a:t>條、第</a:t>
            </a:r>
            <a:r>
              <a:rPr lang="en-US" altLang="zh-TW" b="0" dirty="0">
                <a:latin typeface="Times New Roman" panose="02020603050405020304" pitchFamily="18" charset="0"/>
                <a:cs typeface="Times New Roman" panose="02020603050405020304" pitchFamily="18" charset="0"/>
              </a:rPr>
              <a:t>34</a:t>
            </a:r>
            <a:r>
              <a:rPr lang="zh-TW" altLang="en-US" b="0" dirty="0">
                <a:latin typeface="Times New Roman" panose="02020603050405020304" pitchFamily="18" charset="0"/>
                <a:cs typeface="Times New Roman" panose="02020603050405020304" pitchFamily="18" charset="0"/>
              </a:rPr>
              <a:t>條規定</a:t>
            </a:r>
            <a:r>
              <a:rPr lang="en-US" altLang="zh-TW" b="0" dirty="0">
                <a:latin typeface="Times New Roman" panose="02020603050405020304" pitchFamily="18" charset="0"/>
                <a:cs typeface="Times New Roman" panose="02020603050405020304" pitchFamily="18" charset="0"/>
              </a:rPr>
              <a:t>)</a:t>
            </a:r>
            <a:r>
              <a:rPr lang="zh-TW" altLang="en-US" b="0" dirty="0">
                <a:latin typeface="Times New Roman" panose="02020603050405020304" pitchFamily="18" charset="0"/>
                <a:cs typeface="Times New Roman" panose="02020603050405020304" pitchFamily="18" charset="0"/>
              </a:rPr>
              <a:t> 。</a:t>
            </a:r>
          </a:p>
          <a:p>
            <a:pPr algn="just"/>
            <a:r>
              <a:rPr lang="en-US" altLang="zh-TW" b="0" dirty="0">
                <a:latin typeface="Times New Roman" panose="02020603050405020304" pitchFamily="18" charset="0"/>
                <a:cs typeface="Times New Roman" panose="02020603050405020304" pitchFamily="18" charset="0"/>
              </a:rPr>
              <a:t>3.</a:t>
            </a:r>
            <a:r>
              <a:rPr lang="zh-TW" altLang="en-US" b="0" dirty="0">
                <a:latin typeface="Times New Roman" panose="02020603050405020304" pitchFamily="18" charset="0"/>
                <a:cs typeface="Times New Roman" panose="02020603050405020304" pitchFamily="18" charset="0"/>
              </a:rPr>
              <a:t>薪級核敘基準：第</a:t>
            </a:r>
            <a:r>
              <a:rPr lang="en-US" altLang="zh-TW" b="0" dirty="0">
                <a:latin typeface="Times New Roman" panose="02020603050405020304" pitchFamily="18" charset="0"/>
                <a:cs typeface="Times New Roman" panose="02020603050405020304" pitchFamily="18" charset="0"/>
              </a:rPr>
              <a:t>35</a:t>
            </a:r>
            <a:r>
              <a:rPr lang="zh-TW" altLang="en-US" b="0" dirty="0">
                <a:latin typeface="Times New Roman" panose="02020603050405020304" pitchFamily="18" charset="0"/>
                <a:cs typeface="Times New Roman" panose="02020603050405020304" pitchFamily="18" charset="0"/>
              </a:rPr>
              <a:t>條至第</a:t>
            </a:r>
            <a:r>
              <a:rPr lang="en-US" altLang="zh-TW" b="0" dirty="0">
                <a:latin typeface="Times New Roman" panose="02020603050405020304" pitchFamily="18" charset="0"/>
                <a:cs typeface="Times New Roman" panose="02020603050405020304" pitchFamily="18" charset="0"/>
              </a:rPr>
              <a:t>39</a:t>
            </a:r>
            <a:r>
              <a:rPr lang="zh-TW" altLang="en-US" b="0" dirty="0">
                <a:latin typeface="Times New Roman" panose="02020603050405020304" pitchFamily="18" charset="0"/>
                <a:cs typeface="Times New Roman" panose="02020603050405020304" pitchFamily="18" charset="0"/>
              </a:rPr>
              <a:t>條等規定辦理</a:t>
            </a:r>
            <a:r>
              <a:rPr lang="zh-TW" altLang="en-US" b="0" dirty="0"/>
              <a:t>。</a:t>
            </a:r>
          </a:p>
        </p:txBody>
      </p:sp>
      <p:sp>
        <p:nvSpPr>
          <p:cNvPr id="8" name="橢圓 7">
            <a:extLst>
              <a:ext uri="{FF2B5EF4-FFF2-40B4-BE49-F238E27FC236}">
                <a16:creationId xmlns:a16="http://schemas.microsoft.com/office/drawing/2014/main" id="{C33879D3-72FA-C007-7871-5284C7403B36}"/>
              </a:ext>
            </a:extLst>
          </p:cNvPr>
          <p:cNvSpPr/>
          <p:nvPr/>
        </p:nvSpPr>
        <p:spPr>
          <a:xfrm>
            <a:off x="3472149" y="4354718"/>
            <a:ext cx="1204678" cy="624688"/>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1" name="語音泡泡: 橢圓形 10">
            <a:extLst>
              <a:ext uri="{FF2B5EF4-FFF2-40B4-BE49-F238E27FC236}">
                <a16:creationId xmlns:a16="http://schemas.microsoft.com/office/drawing/2014/main" id="{3B37D45D-44BC-41F0-E882-275B4F434909}"/>
              </a:ext>
            </a:extLst>
          </p:cNvPr>
          <p:cNvSpPr/>
          <p:nvPr/>
        </p:nvSpPr>
        <p:spPr>
          <a:xfrm>
            <a:off x="6753884" y="1010660"/>
            <a:ext cx="1738266" cy="700447"/>
          </a:xfrm>
          <a:prstGeom prst="wedgeEllipseCallout">
            <a:avLst/>
          </a:prstGeom>
          <a:solidFill>
            <a:schemeClr val="accent4">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050" dirty="0">
                <a:solidFill>
                  <a:schemeClr val="tx1"/>
                </a:solidFill>
                <a:latin typeface="微軟正黑體" panose="020B0604030504040204" pitchFamily="34" charset="-120"/>
                <a:ea typeface="微軟正黑體" panose="020B0604030504040204" pitchFamily="34" charset="-120"/>
              </a:rPr>
              <a:t>如有資料不足者，管理機關及通知各管理處補正</a:t>
            </a:r>
          </a:p>
        </p:txBody>
      </p:sp>
      <p:sp>
        <p:nvSpPr>
          <p:cNvPr id="16" name="文字方塊 15">
            <a:extLst>
              <a:ext uri="{FF2B5EF4-FFF2-40B4-BE49-F238E27FC236}">
                <a16:creationId xmlns:a16="http://schemas.microsoft.com/office/drawing/2014/main" id="{D9C8B379-EB4E-CD6A-3FE7-100AC22154E6}"/>
              </a:ext>
            </a:extLst>
          </p:cNvPr>
          <p:cNvSpPr txBox="1"/>
          <p:nvPr/>
        </p:nvSpPr>
        <p:spPr>
          <a:xfrm>
            <a:off x="4819828" y="5089629"/>
            <a:ext cx="4209263" cy="523220"/>
          </a:xfrm>
          <a:prstGeom prst="rect">
            <a:avLst/>
          </a:prstGeom>
          <a:solidFill>
            <a:schemeClr val="accent4">
              <a:lumMod val="20000"/>
              <a:lumOff val="80000"/>
            </a:schemeClr>
          </a:solidFill>
        </p:spPr>
        <p:txBody>
          <a:bodyPr wrap="square">
            <a:spAutoFit/>
          </a:bodyPr>
          <a:lstStyle/>
          <a:p>
            <a:r>
              <a:rPr lang="zh-TW" altLang="en-US" sz="1400" dirty="0">
                <a:latin typeface="微軟正黑體" panose="020B0604030504040204" pitchFamily="34" charset="-120"/>
                <a:ea typeface="微軟正黑體" panose="020B0604030504040204" pitchFamily="34" charset="-120"/>
              </a:rPr>
              <a:t>經核符者，管理機關發函通知各管理處，不符者則發回更正再報。</a:t>
            </a:r>
            <a:endParaRPr lang="zh-TW" altLang="en-US" sz="1400" dirty="0"/>
          </a:p>
        </p:txBody>
      </p:sp>
      <p:sp>
        <p:nvSpPr>
          <p:cNvPr id="17" name="箭號: 向下 16">
            <a:extLst>
              <a:ext uri="{FF2B5EF4-FFF2-40B4-BE49-F238E27FC236}">
                <a16:creationId xmlns:a16="http://schemas.microsoft.com/office/drawing/2014/main" id="{45BE51A1-2FF6-2C19-7867-537522337B19}"/>
              </a:ext>
            </a:extLst>
          </p:cNvPr>
          <p:cNvSpPr/>
          <p:nvPr/>
        </p:nvSpPr>
        <p:spPr>
          <a:xfrm>
            <a:off x="6480167" y="4891729"/>
            <a:ext cx="547433" cy="175495"/>
          </a:xfrm>
          <a:prstGeom prst="downArrow">
            <a:avLst>
              <a:gd name="adj1" fmla="val 50000"/>
              <a:gd name="adj2" fmla="val 47769"/>
            </a:avLst>
          </a:prstGeom>
          <a:solidFill>
            <a:srgbClr val="FFF2CC"/>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圓角 17">
            <a:extLst>
              <a:ext uri="{FF2B5EF4-FFF2-40B4-BE49-F238E27FC236}">
                <a16:creationId xmlns:a16="http://schemas.microsoft.com/office/drawing/2014/main" id="{F38875C5-0E06-CA9C-39FD-B57085E7AC6F}"/>
              </a:ext>
            </a:extLst>
          </p:cNvPr>
          <p:cNvSpPr/>
          <p:nvPr/>
        </p:nvSpPr>
        <p:spPr>
          <a:xfrm>
            <a:off x="4572002" y="1864762"/>
            <a:ext cx="4414276" cy="2988619"/>
          </a:xfrm>
          <a:prstGeom prst="roundRect">
            <a:avLst/>
          </a:prstGeom>
          <a:noFill/>
          <a:ln>
            <a:solidFill>
              <a:schemeClr val="accent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dirty="0">
              <a:latin typeface="Times New Roman" panose="02020603050405020304" pitchFamily="18" charset="0"/>
              <a:cs typeface="Times New Roman" panose="02020603050405020304" pitchFamily="18" charset="0"/>
            </a:endParaRPr>
          </a:p>
        </p:txBody>
      </p:sp>
      <p:sp>
        <p:nvSpPr>
          <p:cNvPr id="19" name="文字方塊 18">
            <a:extLst>
              <a:ext uri="{FF2B5EF4-FFF2-40B4-BE49-F238E27FC236}">
                <a16:creationId xmlns:a16="http://schemas.microsoft.com/office/drawing/2014/main" id="{94315D7D-6BED-4233-060F-D872E30F4A74}"/>
              </a:ext>
            </a:extLst>
          </p:cNvPr>
          <p:cNvSpPr txBox="1"/>
          <p:nvPr/>
        </p:nvSpPr>
        <p:spPr>
          <a:xfrm>
            <a:off x="4703276" y="5578013"/>
            <a:ext cx="4309449" cy="1028680"/>
          </a:xfrm>
          <a:prstGeom prst="rect">
            <a:avLst/>
          </a:prstGeom>
          <a:noFill/>
        </p:spPr>
        <p:txBody>
          <a:bodyPr wrap="square" rtlCol="0">
            <a:spAutoFit/>
          </a:bodyPr>
          <a:lstStyle/>
          <a:p>
            <a:pPr algn="just">
              <a:lnSpc>
                <a:spcPts val="2500"/>
              </a:lnSpc>
            </a:pPr>
            <a:r>
              <a:rPr lang="en-US" altLang="zh-TW" sz="1600" b="1" dirty="0">
                <a:latin typeface="微軟正黑體" panose="020B0604030504040204" pitchFamily="34" charset="-120"/>
                <a:ea typeface="微軟正黑體" panose="020B0604030504040204" pitchFamily="34" charset="-120"/>
              </a:rPr>
              <a:t>(</a:t>
            </a:r>
            <a:r>
              <a:rPr lang="zh-TW" altLang="en-US" sz="1600" b="1" dirty="0">
                <a:latin typeface="微軟正黑體" panose="020B0604030504040204" pitchFamily="34" charset="-120"/>
                <a:ea typeface="微軟正黑體" panose="020B0604030504040204" pitchFamily="34" charset="-120"/>
              </a:rPr>
              <a:t>五</a:t>
            </a:r>
            <a:r>
              <a:rPr lang="en-US" altLang="zh-TW" sz="1600" b="1" dirty="0">
                <a:latin typeface="微軟正黑體" panose="020B0604030504040204" pitchFamily="34" charset="-120"/>
                <a:ea typeface="微軟正黑體" panose="020B0604030504040204" pitchFamily="34" charset="-120"/>
              </a:rPr>
              <a:t>)</a:t>
            </a:r>
          </a:p>
          <a:p>
            <a:pPr algn="just">
              <a:lnSpc>
                <a:spcPts val="2500"/>
              </a:lnSpc>
            </a:pPr>
            <a:r>
              <a:rPr lang="zh-TW" alt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rPr>
              <a:t>人力資源室依據管理機關函復結果而再行核發派令送達當事人。</a:t>
            </a:r>
            <a:endParaRPr lang="en-US" altLang="zh-TW" sz="16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228467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肆、退休案件處理注意事項</a:t>
            </a:r>
            <a:r>
              <a:rPr lang="en-US" altLang="zh-TW" sz="2800" dirty="0">
                <a:latin typeface="Times New Roman" panose="02020603050405020304" pitchFamily="18" charset="0"/>
                <a:cs typeface="Times New Roman" panose="02020603050405020304" pitchFamily="18" charset="0"/>
              </a:rPr>
              <a:t>(1/9)</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4" name="標題 1">
            <a:extLst>
              <a:ext uri="{FF2B5EF4-FFF2-40B4-BE49-F238E27FC236}">
                <a16:creationId xmlns:a16="http://schemas.microsoft.com/office/drawing/2014/main" id="{6BCC472F-CC71-BFF8-AC2D-EEBE991990B0}"/>
              </a:ext>
            </a:extLst>
          </p:cNvPr>
          <p:cNvSpPr txBox="1">
            <a:spLocks/>
          </p:cNvSpPr>
          <p:nvPr/>
        </p:nvSpPr>
        <p:spPr>
          <a:xfrm>
            <a:off x="315970" y="1299546"/>
            <a:ext cx="60983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Arial" panose="020B0604020202020204" pitchFamily="34" charset="0"/>
              <a:buChar char="•"/>
            </a:pPr>
            <a:r>
              <a:rPr lang="zh-TW" altLang="en-US" sz="1800" b="1" dirty="0">
                <a:latin typeface="Times New Roman"/>
                <a:ea typeface="微軟正黑體"/>
                <a:cs typeface="+mn-cs"/>
              </a:rPr>
              <a:t>自願退休</a:t>
            </a:r>
            <a:r>
              <a:rPr lang="en-US" altLang="zh-TW" sz="1800" b="1" dirty="0">
                <a:latin typeface="Times New Roman"/>
                <a:ea typeface="微軟正黑體"/>
                <a:cs typeface="+mn-cs"/>
              </a:rPr>
              <a:t>(</a:t>
            </a:r>
            <a:r>
              <a:rPr lang="zh-TW" altLang="en-US" sz="1800" b="1" dirty="0">
                <a:latin typeface="Times New Roman"/>
                <a:ea typeface="微軟正黑體"/>
                <a:cs typeface="+mn-cs"/>
              </a:rPr>
              <a:t>第</a:t>
            </a:r>
            <a:r>
              <a:rPr lang="en-US" altLang="zh-TW" sz="1800" b="1" dirty="0">
                <a:latin typeface="Times New Roman"/>
                <a:ea typeface="微軟正黑體"/>
                <a:cs typeface="+mn-cs"/>
              </a:rPr>
              <a:t>63</a:t>
            </a:r>
            <a:r>
              <a:rPr lang="zh-TW" altLang="en-US" sz="1800" b="1" dirty="0">
                <a:latin typeface="Times New Roman"/>
                <a:ea typeface="微軟正黑體"/>
                <a:cs typeface="+mn-cs"/>
              </a:rPr>
              <a:t>條</a:t>
            </a:r>
            <a:r>
              <a:rPr lang="en-US" altLang="zh-TW" sz="1800" b="1" dirty="0">
                <a:latin typeface="Times New Roman"/>
                <a:ea typeface="微軟正黑體"/>
                <a:cs typeface="+mn-cs"/>
              </a:rPr>
              <a:t>)</a:t>
            </a:r>
            <a:endParaRPr kumimoji="0" lang="en-US" altLang="zh-TW" sz="1800" b="1" i="0" u="none" strike="noStrike" kern="1200" cap="none" spc="0" normalizeH="0" baseline="0" noProof="0" dirty="0">
              <a:ln>
                <a:noFill/>
              </a:ln>
              <a:effectLst/>
              <a:uLnTx/>
              <a:uFillTx/>
              <a:latin typeface="Times New Roman"/>
              <a:ea typeface="微軟正黑體"/>
              <a:cs typeface="+mn-cs"/>
            </a:endParaRPr>
          </a:p>
        </p:txBody>
      </p:sp>
      <p:sp>
        <p:nvSpPr>
          <p:cNvPr id="8" name="文字方塊 7">
            <a:extLst>
              <a:ext uri="{FF2B5EF4-FFF2-40B4-BE49-F238E27FC236}">
                <a16:creationId xmlns:a16="http://schemas.microsoft.com/office/drawing/2014/main" id="{62D9636B-ACC0-66E5-960C-B2C0264DC297}"/>
              </a:ext>
            </a:extLst>
          </p:cNvPr>
          <p:cNvSpPr txBox="1"/>
          <p:nvPr/>
        </p:nvSpPr>
        <p:spPr>
          <a:xfrm>
            <a:off x="605626" y="5431928"/>
            <a:ext cx="8436773" cy="701282"/>
          </a:xfrm>
          <a:prstGeom prst="rect">
            <a:avLst/>
          </a:prstGeom>
          <a:noFill/>
        </p:spPr>
        <p:txBody>
          <a:bodyPr wrap="square">
            <a:spAutoFit/>
          </a:bodyPr>
          <a:lstStyle>
            <a:defPPr>
              <a:defRPr lang="zh-TW"/>
            </a:defPPr>
            <a:lvl1pPr algn="just">
              <a:lnSpc>
                <a:spcPts val="2500"/>
              </a:lnSpc>
              <a:defRPr sz="1600">
                <a:latin typeface="微軟正黑體" panose="020B0604030504040204" pitchFamily="34" charset="-120"/>
                <a:ea typeface="微軟正黑體" panose="020B0604030504040204" pitchFamily="34" charset="-120"/>
              </a:defRPr>
            </a:lvl1pPr>
          </a:lstStyle>
          <a:p>
            <a:r>
              <a:rPr lang="en-US" altLang="zh-TW" dirty="0">
                <a:latin typeface="Times New Roman" panose="02020603050405020304" pitchFamily="18" charset="0"/>
                <a:cs typeface="Times New Roman" panose="02020603050405020304" pitchFamily="18" charset="0"/>
              </a:rPr>
              <a:t>Ⅰ</a:t>
            </a:r>
            <a:r>
              <a:rPr lang="zh-TW" altLang="en-US" dirty="0">
                <a:latin typeface="Times New Roman" panose="02020603050405020304" pitchFamily="18" charset="0"/>
                <a:cs typeface="Times New Roman" panose="02020603050405020304" pitchFamily="18" charset="0"/>
              </a:rPr>
              <a:t> 農田水利事業人員任職滿五年且身心障礙不堪任職者，由其灌溉管理組織主動申辦命令退休。</a:t>
            </a:r>
          </a:p>
          <a:p>
            <a:r>
              <a:rPr lang="en-US" altLang="zh-TW" dirty="0">
                <a:latin typeface="Times New Roman" panose="02020603050405020304" pitchFamily="18" charset="0"/>
                <a:cs typeface="Times New Roman" panose="02020603050405020304" pitchFamily="18" charset="0"/>
              </a:rPr>
              <a:t>Ⅱ</a:t>
            </a:r>
            <a:r>
              <a:rPr lang="zh-TW" altLang="en-US" dirty="0">
                <a:latin typeface="Times New Roman" panose="02020603050405020304" pitchFamily="18" charset="0"/>
                <a:cs typeface="Times New Roman" panose="02020603050405020304" pitchFamily="18" charset="0"/>
              </a:rPr>
              <a:t> 前項身心障礙，係因公傷病所致者，其命令退休不受任職年資滿五年之限制。</a:t>
            </a:r>
          </a:p>
        </p:txBody>
      </p:sp>
      <p:sp>
        <p:nvSpPr>
          <p:cNvPr id="10" name="文字方塊 9">
            <a:extLst>
              <a:ext uri="{FF2B5EF4-FFF2-40B4-BE49-F238E27FC236}">
                <a16:creationId xmlns:a16="http://schemas.microsoft.com/office/drawing/2014/main" id="{0FEA2B12-9B6A-BF4C-027D-C286448894AA}"/>
              </a:ext>
            </a:extLst>
          </p:cNvPr>
          <p:cNvSpPr txBox="1"/>
          <p:nvPr/>
        </p:nvSpPr>
        <p:spPr>
          <a:xfrm>
            <a:off x="619381" y="1643881"/>
            <a:ext cx="6098378" cy="1021049"/>
          </a:xfrm>
          <a:prstGeom prst="rect">
            <a:avLst/>
          </a:prstGeom>
          <a:noFill/>
        </p:spPr>
        <p:txBody>
          <a:bodyPr wrap="square">
            <a:spAutoFit/>
          </a:bodyPr>
          <a:lstStyle>
            <a:defPPr>
              <a:defRPr lang="zh-TW"/>
            </a:defPPr>
            <a:lvl1pPr algn="just">
              <a:lnSpc>
                <a:spcPts val="2500"/>
              </a:lnSpc>
              <a:defRPr sz="1600">
                <a:latin typeface="微軟正黑體" panose="020B0604030504040204" pitchFamily="34" charset="-120"/>
                <a:ea typeface="微軟正黑體" panose="020B0604030504040204" pitchFamily="34" charset="-120"/>
              </a:defRPr>
            </a:lvl1pPr>
          </a:lstStyle>
          <a:p>
            <a:r>
              <a:rPr lang="zh-TW" altLang="en-US" dirty="0"/>
              <a:t>農田水利事業人員有下列情形之一者，應准其自願退休：</a:t>
            </a:r>
          </a:p>
          <a:p>
            <a:r>
              <a:rPr lang="zh-TW" altLang="en-US" dirty="0"/>
              <a:t>一、任職滿五年以上，年滿六十歲。</a:t>
            </a:r>
          </a:p>
          <a:p>
            <a:r>
              <a:rPr lang="zh-TW" altLang="en-US" dirty="0"/>
              <a:t>二、任職滿二十五年。</a:t>
            </a:r>
          </a:p>
        </p:txBody>
      </p:sp>
      <p:sp>
        <p:nvSpPr>
          <p:cNvPr id="11" name="標題 1">
            <a:extLst>
              <a:ext uri="{FF2B5EF4-FFF2-40B4-BE49-F238E27FC236}">
                <a16:creationId xmlns:a16="http://schemas.microsoft.com/office/drawing/2014/main" id="{01CC88AA-B225-6979-B4BB-BCC5CDA09751}"/>
              </a:ext>
            </a:extLst>
          </p:cNvPr>
          <p:cNvSpPr txBox="1">
            <a:spLocks/>
          </p:cNvSpPr>
          <p:nvPr/>
        </p:nvSpPr>
        <p:spPr>
          <a:xfrm>
            <a:off x="349837" y="2904455"/>
            <a:ext cx="6098378" cy="338554"/>
          </a:xfrm>
          <a:prstGeom prst="rect">
            <a:avLst/>
          </a:prstGeom>
        </p:spPr>
        <p:txBody>
          <a:bodyPr/>
          <a:lstStyle>
            <a:defPPr>
              <a:defRPr lang="zh-TW"/>
            </a:defPPr>
            <a:lvl1pPr marL="285750" indent="-285750">
              <a:lnSpc>
                <a:spcPct val="90000"/>
              </a:lnSpc>
              <a:spcBef>
                <a:spcPct val="0"/>
              </a:spcBef>
              <a:buFont typeface="Arial" panose="020B0604020202020204" pitchFamily="34" charset="0"/>
              <a:buChar char="•"/>
              <a:defRPr b="1">
                <a:latin typeface="Times New Roman"/>
                <a:ea typeface="微軟正黑體"/>
              </a:defRPr>
            </a:lvl1pPr>
          </a:lstStyle>
          <a:p>
            <a:r>
              <a:rPr lang="zh-TW" altLang="en-US" dirty="0"/>
              <a:t>屆齡退休</a:t>
            </a:r>
            <a:r>
              <a:rPr lang="en-US" altLang="zh-TW" dirty="0"/>
              <a:t>(</a:t>
            </a:r>
            <a:r>
              <a:rPr lang="zh-TW" altLang="en-US" dirty="0"/>
              <a:t>第</a:t>
            </a:r>
            <a:r>
              <a:rPr lang="en-US" altLang="zh-TW" dirty="0"/>
              <a:t>64</a:t>
            </a:r>
            <a:r>
              <a:rPr lang="zh-TW" altLang="en-US" dirty="0"/>
              <a:t>條</a:t>
            </a:r>
            <a:r>
              <a:rPr lang="en-US" altLang="zh-TW" dirty="0"/>
              <a:t>)</a:t>
            </a:r>
          </a:p>
        </p:txBody>
      </p:sp>
      <p:sp>
        <p:nvSpPr>
          <p:cNvPr id="12" name="標題 1">
            <a:extLst>
              <a:ext uri="{FF2B5EF4-FFF2-40B4-BE49-F238E27FC236}">
                <a16:creationId xmlns:a16="http://schemas.microsoft.com/office/drawing/2014/main" id="{B6D1C964-0A5A-2ADC-9933-3EDEDD864A88}"/>
              </a:ext>
            </a:extLst>
          </p:cNvPr>
          <p:cNvSpPr txBox="1">
            <a:spLocks/>
          </p:cNvSpPr>
          <p:nvPr/>
        </p:nvSpPr>
        <p:spPr>
          <a:xfrm>
            <a:off x="337777" y="5049648"/>
            <a:ext cx="6098378" cy="338554"/>
          </a:xfrm>
          <a:prstGeom prst="rect">
            <a:avLst/>
          </a:prstGeom>
        </p:spPr>
        <p:txBody>
          <a:bodyPr/>
          <a:lstStyle>
            <a:defPPr>
              <a:defRPr lang="zh-TW"/>
            </a:defPPr>
            <a:lvl1pPr marL="285750" indent="-285750">
              <a:lnSpc>
                <a:spcPct val="90000"/>
              </a:lnSpc>
              <a:spcBef>
                <a:spcPct val="0"/>
              </a:spcBef>
              <a:buFont typeface="Wingdings" panose="05000000000000000000" pitchFamily="2" charset="2"/>
              <a:buChar char="l"/>
              <a:defRPr b="1">
                <a:latin typeface="Times New Roman"/>
                <a:ea typeface="微軟正黑體"/>
              </a:defRPr>
            </a:lvl1pPr>
          </a:lstStyle>
          <a:p>
            <a:pPr>
              <a:buFont typeface="Arial" panose="020B0604020202020204" pitchFamily="34" charset="0"/>
              <a:buChar char="•"/>
            </a:pPr>
            <a:r>
              <a:rPr lang="zh-TW" altLang="en-US" dirty="0"/>
              <a:t>命令退休</a:t>
            </a:r>
            <a:r>
              <a:rPr lang="en-US" altLang="zh-TW" dirty="0"/>
              <a:t>(</a:t>
            </a:r>
            <a:r>
              <a:rPr lang="zh-TW" altLang="en-US" dirty="0"/>
              <a:t>第</a:t>
            </a:r>
            <a:r>
              <a:rPr lang="en-US" altLang="zh-TW" dirty="0"/>
              <a:t>65</a:t>
            </a:r>
            <a:r>
              <a:rPr lang="zh-TW" altLang="en-US" dirty="0"/>
              <a:t>條</a:t>
            </a:r>
            <a:r>
              <a:rPr lang="en-US" altLang="zh-TW" dirty="0"/>
              <a:t>)</a:t>
            </a:r>
          </a:p>
        </p:txBody>
      </p:sp>
      <p:sp>
        <p:nvSpPr>
          <p:cNvPr id="14" name="文字方塊 13">
            <a:extLst>
              <a:ext uri="{FF2B5EF4-FFF2-40B4-BE49-F238E27FC236}">
                <a16:creationId xmlns:a16="http://schemas.microsoft.com/office/drawing/2014/main" id="{F7635962-F7EE-E140-B501-707E4A3458AD}"/>
              </a:ext>
            </a:extLst>
          </p:cNvPr>
          <p:cNvSpPr txBox="1"/>
          <p:nvPr/>
        </p:nvSpPr>
        <p:spPr>
          <a:xfrm>
            <a:off x="625985" y="3217671"/>
            <a:ext cx="8865171" cy="1662250"/>
          </a:xfrm>
          <a:prstGeom prst="rect">
            <a:avLst/>
          </a:prstGeom>
          <a:noFill/>
        </p:spPr>
        <p:txBody>
          <a:bodyPr wrap="square">
            <a:spAutoFit/>
          </a:bodyPr>
          <a:lstStyle>
            <a:defPPr>
              <a:defRPr lang="zh-TW"/>
            </a:defPPr>
            <a:lvl1pPr algn="just">
              <a:lnSpc>
                <a:spcPts val="2500"/>
              </a:lnSpc>
              <a:defRPr sz="1600">
                <a:latin typeface="微軟正黑體" panose="020B0604030504040204" pitchFamily="34" charset="-120"/>
                <a:ea typeface="微軟正黑體" panose="020B0604030504040204" pitchFamily="34" charset="-120"/>
              </a:defRPr>
            </a:lvl1pPr>
          </a:lstStyle>
          <a:p>
            <a:r>
              <a:rPr lang="en-US" altLang="zh-TW" dirty="0">
                <a:latin typeface="Times New Roman" panose="02020603050405020304" pitchFamily="18" charset="0"/>
                <a:cs typeface="Times New Roman" panose="02020603050405020304" pitchFamily="18" charset="0"/>
              </a:rPr>
              <a:t>Ⅰ</a:t>
            </a:r>
            <a:r>
              <a:rPr lang="zh-TW" altLang="en-US" dirty="0">
                <a:latin typeface="Times New Roman" panose="02020603050405020304" pitchFamily="18" charset="0"/>
                <a:cs typeface="Times New Roman" panose="02020603050405020304" pitchFamily="18" charset="0"/>
              </a:rPr>
              <a:t>  農田水利事業人員任職滿五年，且年滿六十五歲，應辦理屆齡退休。</a:t>
            </a:r>
          </a:p>
          <a:p>
            <a:r>
              <a:rPr lang="en-US" altLang="zh-TW" dirty="0">
                <a:latin typeface="Times New Roman" panose="02020603050405020304" pitchFamily="18" charset="0"/>
                <a:cs typeface="Times New Roman" panose="02020603050405020304" pitchFamily="18" charset="0"/>
              </a:rPr>
              <a:t>Ⅱ</a:t>
            </a:r>
            <a:r>
              <a:rPr lang="zh-TW" altLang="en-US" dirty="0">
                <a:latin typeface="Times New Roman" panose="02020603050405020304" pitchFamily="18" charset="0"/>
                <a:cs typeface="Times New Roman" panose="02020603050405020304" pitchFamily="18" charset="0"/>
              </a:rPr>
              <a:t> 農田水利事業人員應予屆齡退休之至遲退休生效日期（以下簡稱屆退日</a:t>
            </a:r>
            <a:r>
              <a:rPr lang="en-US" altLang="zh-TW" dirty="0">
                <a:latin typeface="Times New Roman" panose="02020603050405020304" pitchFamily="18" charset="0"/>
                <a:cs typeface="Times New Roman" panose="02020603050405020304" pitchFamily="18" charset="0"/>
              </a:rPr>
              <a:t>)</a:t>
            </a:r>
            <a:r>
              <a:rPr lang="zh-TW" altLang="en-US" dirty="0">
                <a:latin typeface="Times New Roman" panose="02020603050405020304" pitchFamily="18" charset="0"/>
                <a:cs typeface="Times New Roman" panose="02020603050405020304" pitchFamily="18" charset="0"/>
              </a:rPr>
              <a:t>如下：</a:t>
            </a:r>
          </a:p>
          <a:p>
            <a:r>
              <a:rPr lang="zh-TW" altLang="en-US" dirty="0">
                <a:latin typeface="Times New Roman" panose="02020603050405020304" pitchFamily="18" charset="0"/>
                <a:cs typeface="Times New Roman" panose="02020603050405020304" pitchFamily="18" charset="0"/>
              </a:rPr>
              <a:t>一、於一月至六月間出生者，至遲為七月十六日。</a:t>
            </a:r>
          </a:p>
          <a:p>
            <a:r>
              <a:rPr lang="zh-TW" altLang="en-US" dirty="0">
                <a:latin typeface="Times New Roman" panose="02020603050405020304" pitchFamily="18" charset="0"/>
                <a:cs typeface="Times New Roman" panose="02020603050405020304" pitchFamily="18" charset="0"/>
              </a:rPr>
              <a:t>二、於七月至十二月間出生者，至遲為次年一月十六日。</a:t>
            </a:r>
          </a:p>
          <a:p>
            <a:r>
              <a:rPr lang="en-US" altLang="zh-TW" dirty="0">
                <a:latin typeface="Times New Roman" panose="02020603050405020304" pitchFamily="18" charset="0"/>
                <a:cs typeface="Times New Roman" panose="02020603050405020304" pitchFamily="18" charset="0"/>
              </a:rPr>
              <a:t>Ⅲ</a:t>
            </a:r>
            <a:r>
              <a:rPr lang="zh-TW" altLang="en-US" dirty="0">
                <a:latin typeface="Times New Roman" panose="02020603050405020304" pitchFamily="18" charset="0"/>
                <a:cs typeface="Times New Roman" panose="02020603050405020304" pitchFamily="18" charset="0"/>
              </a:rPr>
              <a:t>   前項屆齡退休之人員，不得延長服務</a:t>
            </a:r>
          </a:p>
        </p:txBody>
      </p:sp>
      <p:sp>
        <p:nvSpPr>
          <p:cNvPr id="9" name="標題 1">
            <a:extLst>
              <a:ext uri="{FF2B5EF4-FFF2-40B4-BE49-F238E27FC236}">
                <a16:creationId xmlns:a16="http://schemas.microsoft.com/office/drawing/2014/main" id="{B3DAB495-246A-420C-BE59-86970DE08F2B}"/>
              </a:ext>
            </a:extLst>
          </p:cNvPr>
          <p:cNvSpPr txBox="1">
            <a:spLocks/>
          </p:cNvSpPr>
          <p:nvPr/>
        </p:nvSpPr>
        <p:spPr>
          <a:xfrm>
            <a:off x="180502" y="757677"/>
            <a:ext cx="60983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kumimoji="0" lang="zh-TW" altLang="en-US" sz="1800" b="1" i="0" u="none" strike="noStrike" kern="1200" cap="none" spc="0" normalizeH="0" baseline="0" noProof="0" dirty="0">
                <a:ln>
                  <a:noFill/>
                </a:ln>
                <a:effectLst/>
                <a:uLnTx/>
                <a:uFillTx/>
                <a:latin typeface="Times New Roman"/>
                <a:ea typeface="微軟正黑體"/>
                <a:cs typeface="+mn-cs"/>
              </a:rPr>
              <a:t>退休種類</a:t>
            </a:r>
            <a:endParaRPr kumimoji="0" lang="en-US" altLang="zh-TW" sz="1800" b="1" i="0" u="none" strike="noStrike" kern="1200" cap="none" spc="0" normalizeH="0" baseline="0" noProof="0" dirty="0">
              <a:ln>
                <a:noFill/>
              </a:ln>
              <a:effectLst/>
              <a:uLnTx/>
              <a:uFillTx/>
              <a:latin typeface="Times New Roman"/>
              <a:ea typeface="微軟正黑體"/>
              <a:cs typeface="+mn-cs"/>
            </a:endParaRPr>
          </a:p>
        </p:txBody>
      </p:sp>
    </p:spTree>
    <p:extLst>
      <p:ext uri="{BB962C8B-B14F-4D97-AF65-F5344CB8AC3E}">
        <p14:creationId xmlns:p14="http://schemas.microsoft.com/office/powerpoint/2010/main" val="1225771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肆、退休案件處理注意事項</a:t>
            </a:r>
            <a:r>
              <a:rPr lang="en-US" altLang="zh-TW" sz="2800" dirty="0">
                <a:latin typeface="Times New Roman" panose="02020603050405020304" pitchFamily="18" charset="0"/>
                <a:cs typeface="Times New Roman" panose="02020603050405020304" pitchFamily="18" charset="0"/>
              </a:rPr>
              <a:t>(2/9)</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4" name="標題 1">
            <a:extLst>
              <a:ext uri="{FF2B5EF4-FFF2-40B4-BE49-F238E27FC236}">
                <a16:creationId xmlns:a16="http://schemas.microsoft.com/office/drawing/2014/main" id="{6BCC472F-CC71-BFF8-AC2D-EEBE991990B0}"/>
              </a:ext>
            </a:extLst>
          </p:cNvPr>
          <p:cNvSpPr txBox="1">
            <a:spLocks/>
          </p:cNvSpPr>
          <p:nvPr/>
        </p:nvSpPr>
        <p:spPr>
          <a:xfrm>
            <a:off x="180502" y="757677"/>
            <a:ext cx="60983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dirty="0">
                <a:latin typeface="Times New Roman"/>
                <a:ea typeface="微軟正黑體"/>
                <a:cs typeface="+mn-cs"/>
              </a:rPr>
              <a:t>不予受理退休或資遣之規定</a:t>
            </a:r>
            <a:r>
              <a:rPr lang="en-US" altLang="zh-TW" sz="1800" b="1" dirty="0">
                <a:latin typeface="Times New Roman"/>
                <a:ea typeface="微軟正黑體"/>
                <a:cs typeface="+mn-cs"/>
              </a:rPr>
              <a:t>(</a:t>
            </a:r>
            <a:r>
              <a:rPr lang="zh-TW" altLang="en-US" sz="1800" b="1" dirty="0">
                <a:latin typeface="Times New Roman"/>
                <a:ea typeface="微軟正黑體"/>
                <a:cs typeface="+mn-cs"/>
              </a:rPr>
              <a:t>第</a:t>
            </a:r>
            <a:r>
              <a:rPr lang="en-US" altLang="zh-TW" sz="1800" b="1" dirty="0">
                <a:latin typeface="Times New Roman"/>
                <a:ea typeface="微軟正黑體"/>
                <a:cs typeface="+mn-cs"/>
              </a:rPr>
              <a:t>65-1</a:t>
            </a:r>
            <a:r>
              <a:rPr lang="zh-TW" altLang="en-US" sz="1800" b="1" dirty="0">
                <a:latin typeface="Times New Roman"/>
                <a:ea typeface="微軟正黑體"/>
                <a:cs typeface="+mn-cs"/>
              </a:rPr>
              <a:t>條</a:t>
            </a:r>
            <a:r>
              <a:rPr lang="en-US" altLang="zh-TW" sz="1800" b="1" dirty="0">
                <a:latin typeface="Times New Roman"/>
                <a:ea typeface="微軟正黑體"/>
                <a:cs typeface="+mn-cs"/>
              </a:rPr>
              <a:t>)</a:t>
            </a:r>
            <a:endParaRPr kumimoji="0" lang="en-US" altLang="zh-TW" sz="1800" b="1" i="0" u="none" strike="noStrike" kern="1200" cap="none" spc="0" normalizeH="0" baseline="0" noProof="0" dirty="0">
              <a:ln>
                <a:noFill/>
              </a:ln>
              <a:effectLst/>
              <a:uLnTx/>
              <a:uFillTx/>
              <a:latin typeface="Times New Roman"/>
              <a:ea typeface="微軟正黑體"/>
              <a:cs typeface="+mn-cs"/>
            </a:endParaRPr>
          </a:p>
        </p:txBody>
      </p:sp>
      <p:sp>
        <p:nvSpPr>
          <p:cNvPr id="5" name="文字方塊 4">
            <a:extLst>
              <a:ext uri="{FF2B5EF4-FFF2-40B4-BE49-F238E27FC236}">
                <a16:creationId xmlns:a16="http://schemas.microsoft.com/office/drawing/2014/main" id="{2D5772C0-A2AF-A35E-D707-C0E2A96D871F}"/>
              </a:ext>
            </a:extLst>
          </p:cNvPr>
          <p:cNvSpPr txBox="1"/>
          <p:nvPr/>
        </p:nvSpPr>
        <p:spPr>
          <a:xfrm>
            <a:off x="474133" y="1208428"/>
            <a:ext cx="8669867" cy="3906454"/>
          </a:xfrm>
          <a:prstGeom prst="rect">
            <a:avLst/>
          </a:prstGeom>
          <a:noFill/>
        </p:spPr>
        <p:txBody>
          <a:bodyPr wrap="square">
            <a:spAutoFit/>
          </a:bodyPr>
          <a:lstStyle>
            <a:defPPr>
              <a:defRPr lang="en-US"/>
            </a:defPPr>
            <a:lvl1pPr>
              <a:defRPr sz="1600" b="0" i="0">
                <a:solidFill>
                  <a:srgbClr val="000000"/>
                </a:solidFill>
                <a:effectLst/>
                <a:latin typeface="微軟正黑體" panose="020B0604030504040204" pitchFamily="34" charset="-120"/>
                <a:ea typeface="微軟正黑體" panose="020B0604030504040204" pitchFamily="34" charset="-120"/>
              </a:defRPr>
            </a:lvl1pPr>
          </a:lstStyle>
          <a:p>
            <a:pPr algn="just">
              <a:lnSpc>
                <a:spcPts val="2500"/>
              </a:lnSpc>
            </a:pPr>
            <a:r>
              <a:rPr lang="en-US" altLang="zh-TW" b="1" dirty="0">
                <a:latin typeface="Times New Roman" panose="02020603050405020304" pitchFamily="18" charset="0"/>
                <a:cs typeface="Times New Roman" panose="02020603050405020304" pitchFamily="18" charset="0"/>
              </a:rPr>
              <a:t>Ⅰ</a:t>
            </a:r>
            <a:r>
              <a:rPr lang="zh-TW" altLang="en-US" dirty="0">
                <a:latin typeface="Times New Roman" panose="02020603050405020304" pitchFamily="18" charset="0"/>
                <a:cs typeface="Times New Roman" panose="02020603050405020304" pitchFamily="18" charset="0"/>
              </a:rPr>
              <a:t> 農田水利事業人員有下列情形之一而申請退休或資遣者，應不予受理：</a:t>
            </a:r>
          </a:p>
          <a:p>
            <a:pPr algn="just">
              <a:lnSpc>
                <a:spcPts val="2500"/>
              </a:lnSpc>
            </a:pPr>
            <a:r>
              <a:rPr lang="zh-TW" altLang="en-US" dirty="0">
                <a:latin typeface="Times New Roman" panose="02020603050405020304" pitchFamily="18" charset="0"/>
                <a:cs typeface="Times New Roman" panose="02020603050405020304" pitchFamily="18" charset="0"/>
              </a:rPr>
              <a:t>一、留職停薪期間。</a:t>
            </a:r>
          </a:p>
          <a:p>
            <a:pPr algn="just">
              <a:lnSpc>
                <a:spcPts val="2500"/>
              </a:lnSpc>
            </a:pPr>
            <a:r>
              <a:rPr lang="zh-TW" altLang="en-US" dirty="0">
                <a:latin typeface="Times New Roman" panose="02020603050405020304" pitchFamily="18" charset="0"/>
                <a:cs typeface="Times New Roman" panose="02020603050405020304" pitchFamily="18" charset="0"/>
              </a:rPr>
              <a:t>二、停職期間。</a:t>
            </a:r>
          </a:p>
          <a:p>
            <a:pPr algn="just">
              <a:lnSpc>
                <a:spcPts val="2500"/>
              </a:lnSpc>
            </a:pPr>
            <a:r>
              <a:rPr lang="zh-TW" altLang="en-US" dirty="0">
                <a:latin typeface="Times New Roman" panose="02020603050405020304" pitchFamily="18" charset="0"/>
                <a:cs typeface="Times New Roman" panose="02020603050405020304" pitchFamily="18" charset="0"/>
              </a:rPr>
              <a:t>三、動員戡亂時期終止後，涉嫌內亂罪或外患罪而有下列情形之一者：</a:t>
            </a:r>
          </a:p>
          <a:p>
            <a:pPr algn="just">
              <a:lnSpc>
                <a:spcPts val="2500"/>
              </a:lnSpc>
            </a:pPr>
            <a:r>
              <a:rPr lang="zh-TW" altLang="en-US" dirty="0">
                <a:latin typeface="Times New Roman" panose="02020603050405020304" pitchFamily="18" charset="0"/>
                <a:cs typeface="Times New Roman" panose="02020603050405020304" pitchFamily="18" charset="0"/>
              </a:rPr>
              <a:t>（一）所涉犯罪尚未判決確定。</a:t>
            </a:r>
          </a:p>
          <a:p>
            <a:pPr algn="just">
              <a:lnSpc>
                <a:spcPts val="2500"/>
              </a:lnSpc>
            </a:pPr>
            <a:r>
              <a:rPr lang="zh-TW" altLang="en-US" dirty="0">
                <a:latin typeface="Times New Roman" panose="02020603050405020304" pitchFamily="18" charset="0"/>
                <a:cs typeface="Times New Roman" panose="02020603050405020304" pitchFamily="18" charset="0"/>
              </a:rPr>
              <a:t>（二）所涉犯罪經檢察官為不起訴或緩起訴處分，尚未確定。</a:t>
            </a:r>
          </a:p>
          <a:p>
            <a:pPr algn="just">
              <a:lnSpc>
                <a:spcPts val="2500"/>
              </a:lnSpc>
            </a:pPr>
            <a:r>
              <a:rPr lang="zh-TW" altLang="en-US" dirty="0">
                <a:latin typeface="Times New Roman" panose="02020603050405020304" pitchFamily="18" charset="0"/>
                <a:cs typeface="Times New Roman" panose="02020603050405020304" pitchFamily="18" charset="0"/>
              </a:rPr>
              <a:t>（三）所涉犯罪經檢察官為緩起訴處分確定，尚未期滿。</a:t>
            </a:r>
          </a:p>
          <a:p>
            <a:pPr algn="just">
              <a:lnSpc>
                <a:spcPts val="2500"/>
              </a:lnSpc>
            </a:pPr>
            <a:r>
              <a:rPr lang="zh-TW" altLang="en-US" dirty="0">
                <a:latin typeface="Times New Roman" panose="02020603050405020304" pitchFamily="18" charset="0"/>
                <a:cs typeface="Times New Roman" panose="02020603050405020304" pitchFamily="18" charset="0"/>
              </a:rPr>
              <a:t>四、涉嫌貪污治罪條例或刑法瀆職罪章之罪，且經法院判處有期徒刑以上之刑，尚未確定。</a:t>
            </a:r>
          </a:p>
          <a:p>
            <a:pPr algn="just">
              <a:lnSpc>
                <a:spcPts val="2500"/>
              </a:lnSpc>
            </a:pPr>
            <a:r>
              <a:rPr lang="zh-TW" altLang="en-US" dirty="0">
                <a:latin typeface="Times New Roman" panose="02020603050405020304" pitchFamily="18" charset="0"/>
                <a:cs typeface="Times New Roman" panose="02020603050405020304" pitchFamily="18" charset="0"/>
              </a:rPr>
              <a:t>五、其他法律有特別規定。</a:t>
            </a:r>
          </a:p>
          <a:p>
            <a:pPr algn="just">
              <a:lnSpc>
                <a:spcPts val="2500"/>
              </a:lnSpc>
            </a:pPr>
            <a:r>
              <a:rPr lang="en-US" altLang="zh-TW" b="1" dirty="0">
                <a:latin typeface="Times New Roman" panose="02020603050405020304" pitchFamily="18" charset="0"/>
                <a:cs typeface="Times New Roman" panose="02020603050405020304" pitchFamily="18" charset="0"/>
              </a:rPr>
              <a:t>Ⅱ </a:t>
            </a:r>
            <a:r>
              <a:rPr lang="zh-TW" altLang="en-US" dirty="0">
                <a:latin typeface="Times New Roman" panose="02020603050405020304" pitchFamily="18" charset="0"/>
                <a:cs typeface="Times New Roman" panose="02020603050405020304" pitchFamily="18" charset="0"/>
              </a:rPr>
              <a:t>前項第三款至第五款人員，自屆退日起，應先行停職。</a:t>
            </a:r>
          </a:p>
          <a:p>
            <a:pPr algn="just">
              <a:lnSpc>
                <a:spcPts val="2500"/>
              </a:lnSpc>
            </a:pPr>
            <a:r>
              <a:rPr lang="en-US" altLang="zh-TW" b="1" dirty="0">
                <a:latin typeface="Times New Roman" panose="02020603050405020304" pitchFamily="18" charset="0"/>
                <a:cs typeface="Times New Roman" panose="02020603050405020304" pitchFamily="18" charset="0"/>
              </a:rPr>
              <a:t>Ⅲ</a:t>
            </a:r>
            <a:r>
              <a:rPr lang="en-US" altLang="zh-TW" dirty="0">
                <a:latin typeface="Times New Roman" panose="02020603050405020304" pitchFamily="18" charset="0"/>
                <a:cs typeface="Times New Roman" panose="02020603050405020304" pitchFamily="18" charset="0"/>
              </a:rPr>
              <a:t> </a:t>
            </a:r>
            <a:r>
              <a:rPr lang="zh-TW" altLang="en-US" dirty="0">
                <a:latin typeface="Times New Roman" panose="02020603050405020304" pitchFamily="18" charset="0"/>
                <a:cs typeface="Times New Roman" panose="02020603050405020304" pitchFamily="18" charset="0"/>
              </a:rPr>
              <a:t>第一項第二款及前項人員自屆退日至原因消滅之日，得比照停職人員發給半數之本薪或年功薪。</a:t>
            </a:r>
          </a:p>
        </p:txBody>
      </p:sp>
    </p:spTree>
    <p:extLst>
      <p:ext uri="{BB962C8B-B14F-4D97-AF65-F5344CB8AC3E}">
        <p14:creationId xmlns:p14="http://schemas.microsoft.com/office/powerpoint/2010/main" val="13439594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肆、退休案件處理注意事項</a:t>
            </a:r>
            <a:r>
              <a:rPr lang="en-US" altLang="zh-TW" sz="2800" dirty="0">
                <a:latin typeface="Times New Roman" panose="02020603050405020304" pitchFamily="18" charset="0"/>
                <a:cs typeface="Times New Roman" panose="02020603050405020304" pitchFamily="18" charset="0"/>
              </a:rPr>
              <a:t>(3/9)</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6" name="標題 1">
            <a:extLst>
              <a:ext uri="{FF2B5EF4-FFF2-40B4-BE49-F238E27FC236}">
                <a16:creationId xmlns:a16="http://schemas.microsoft.com/office/drawing/2014/main" id="{A52BDE3A-8D66-C4EE-17BD-BFA91F628121}"/>
              </a:ext>
            </a:extLst>
          </p:cNvPr>
          <p:cNvSpPr txBox="1">
            <a:spLocks/>
          </p:cNvSpPr>
          <p:nvPr/>
        </p:nvSpPr>
        <p:spPr>
          <a:xfrm>
            <a:off x="180502" y="757677"/>
            <a:ext cx="60983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dirty="0">
                <a:latin typeface="Times New Roman"/>
                <a:ea typeface="微軟正黑體"/>
                <a:cs typeface="+mn-cs"/>
              </a:rPr>
              <a:t>退休金採計原則問答</a:t>
            </a:r>
            <a:endParaRPr kumimoji="0" lang="en-US" altLang="zh-TW" sz="1800" b="1" i="0" u="none" strike="noStrike" kern="1200" cap="none" spc="0" normalizeH="0" baseline="0" noProof="0" dirty="0">
              <a:ln>
                <a:noFill/>
              </a:ln>
              <a:effectLst/>
              <a:uLnTx/>
              <a:uFillTx/>
              <a:latin typeface="Times New Roman"/>
              <a:ea typeface="微軟正黑體"/>
              <a:cs typeface="+mn-cs"/>
            </a:endParaRPr>
          </a:p>
        </p:txBody>
      </p:sp>
      <p:sp>
        <p:nvSpPr>
          <p:cNvPr id="5" name="文字方塊 4">
            <a:extLst>
              <a:ext uri="{FF2B5EF4-FFF2-40B4-BE49-F238E27FC236}">
                <a16:creationId xmlns:a16="http://schemas.microsoft.com/office/drawing/2014/main" id="{970C0B2E-BE78-4D2B-B6BE-D4B23BCB2DDF}"/>
              </a:ext>
            </a:extLst>
          </p:cNvPr>
          <p:cNvSpPr txBox="1"/>
          <p:nvPr/>
        </p:nvSpPr>
        <p:spPr>
          <a:xfrm>
            <a:off x="180502" y="1346606"/>
            <a:ext cx="8801452" cy="2635850"/>
          </a:xfrm>
          <a:prstGeom prst="rect">
            <a:avLst/>
          </a:prstGeom>
          <a:noFill/>
          <a:ln>
            <a:solidFill>
              <a:schemeClr val="accent4"/>
            </a:solidFill>
            <a:prstDash val="dash"/>
          </a:ln>
        </p:spPr>
        <p:txBody>
          <a:bodyPr wrap="square">
            <a:spAutoFit/>
          </a:bodyPr>
          <a:lstStyle>
            <a:defPPr>
              <a:defRPr lang="en-US"/>
            </a:defPPr>
            <a:lvl1pPr>
              <a:lnSpc>
                <a:spcPts val="2500"/>
              </a:lnSpc>
              <a:defRPr sz="1600" b="1" i="0">
                <a:solidFill>
                  <a:srgbClr val="000000"/>
                </a:solidFill>
                <a:effectLst/>
                <a:latin typeface="微軟正黑體" panose="020B0604030504040204" pitchFamily="34" charset="-120"/>
                <a:ea typeface="微軟正黑體" panose="020B0604030504040204" pitchFamily="34" charset="-120"/>
              </a:defRPr>
            </a:lvl1pPr>
          </a:lstStyle>
          <a:p>
            <a:pPr algn="just"/>
            <a:r>
              <a:rPr lang="en-US" altLang="zh-TW" sz="1800" dirty="0">
                <a:latin typeface="Times New Roman" panose="02020603050405020304" pitchFamily="18" charset="0"/>
                <a:cs typeface="Times New Roman" panose="02020603050405020304" pitchFamily="18" charset="0"/>
              </a:rPr>
              <a:t>Q1</a:t>
            </a:r>
            <a:r>
              <a:rPr lang="zh-TW" altLang="en-US" sz="1800" dirty="0">
                <a:latin typeface="Times New Roman" panose="02020603050405020304" pitchFamily="18" charset="0"/>
                <a:cs typeface="Times New Roman" panose="02020603050405020304" pitchFamily="18" charset="0"/>
              </a:rPr>
              <a:t>：農田水利事業人員如於民國</a:t>
            </a:r>
            <a:r>
              <a:rPr lang="en-US" altLang="zh-TW" sz="1800" dirty="0">
                <a:latin typeface="Times New Roman" panose="02020603050405020304" pitchFamily="18" charset="0"/>
                <a:cs typeface="Times New Roman" panose="02020603050405020304" pitchFamily="18" charset="0"/>
              </a:rPr>
              <a:t>84</a:t>
            </a:r>
            <a:r>
              <a:rPr lang="zh-TW" altLang="en-US" sz="1800" dirty="0">
                <a:latin typeface="Times New Roman" panose="02020603050405020304" pitchFamily="18" charset="0"/>
                <a:cs typeface="Times New Roman" panose="02020603050405020304" pitchFamily="18" charset="0"/>
              </a:rPr>
              <a:t>年</a:t>
            </a:r>
            <a:r>
              <a:rPr lang="en-US" altLang="zh-TW" sz="1800" dirty="0">
                <a:latin typeface="Times New Roman" panose="02020603050405020304" pitchFamily="18" charset="0"/>
                <a:cs typeface="Times New Roman" panose="02020603050405020304" pitchFamily="18" charset="0"/>
              </a:rPr>
              <a:t>7</a:t>
            </a:r>
            <a:r>
              <a:rPr lang="zh-TW" altLang="en-US" sz="1800" dirty="0">
                <a:latin typeface="Times New Roman" panose="02020603050405020304" pitchFamily="18" charset="0"/>
                <a:cs typeface="Times New Roman" panose="02020603050405020304" pitchFamily="18" charset="0"/>
              </a:rPr>
              <a:t>月</a:t>
            </a:r>
            <a:r>
              <a:rPr lang="en-US" altLang="zh-TW" sz="1800" dirty="0">
                <a:latin typeface="Times New Roman" panose="02020603050405020304" pitchFamily="18" charset="0"/>
                <a:cs typeface="Times New Roman" panose="02020603050405020304" pitchFamily="18" charset="0"/>
              </a:rPr>
              <a:t>1</a:t>
            </a:r>
            <a:r>
              <a:rPr lang="zh-TW" altLang="en-US" sz="1800" dirty="0">
                <a:latin typeface="Times New Roman" panose="02020603050405020304" pitchFamily="18" charset="0"/>
                <a:cs typeface="Times New Roman" panose="02020603050405020304" pitchFamily="18" charset="0"/>
              </a:rPr>
              <a:t>日前、後均有任職年資，其年資應如何採計</a:t>
            </a:r>
            <a:r>
              <a:rPr lang="en-US" altLang="zh-TW" sz="1800" dirty="0">
                <a:latin typeface="Times New Roman" panose="02020603050405020304" pitchFamily="18" charset="0"/>
                <a:cs typeface="Times New Roman" panose="02020603050405020304" pitchFamily="18" charset="0"/>
              </a:rPr>
              <a:t>?</a:t>
            </a:r>
            <a:r>
              <a:rPr lang="zh-TW" altLang="en-US" sz="1800" dirty="0">
                <a:latin typeface="Times New Roman" panose="02020603050405020304" pitchFamily="18" charset="0"/>
                <a:cs typeface="Times New Roman" panose="02020603050405020304" pitchFamily="18" charset="0"/>
              </a:rPr>
              <a:t>有無採計限制</a:t>
            </a:r>
            <a:r>
              <a:rPr lang="en-US" altLang="zh-TW" sz="1800" dirty="0">
                <a:latin typeface="Times New Roman" panose="02020603050405020304" pitchFamily="18" charset="0"/>
                <a:cs typeface="Times New Roman" panose="02020603050405020304" pitchFamily="18" charset="0"/>
              </a:rPr>
              <a:t>?</a:t>
            </a:r>
          </a:p>
          <a:p>
            <a:pPr algn="just"/>
            <a:endParaRPr lang="en-US" altLang="zh-TW" sz="1800" b="0" dirty="0">
              <a:latin typeface="Times New Roman" panose="02020603050405020304" pitchFamily="18" charset="0"/>
              <a:cs typeface="Times New Roman" panose="02020603050405020304" pitchFamily="18" charset="0"/>
            </a:endParaRPr>
          </a:p>
          <a:p>
            <a:pPr algn="just"/>
            <a:r>
              <a:rPr lang="en-US" altLang="zh-TW" sz="1800" b="0" dirty="0">
                <a:latin typeface="Times New Roman" panose="02020603050405020304" pitchFamily="18" charset="0"/>
                <a:cs typeface="Times New Roman" panose="02020603050405020304" pitchFamily="18" charset="0"/>
              </a:rPr>
              <a:t>A1</a:t>
            </a:r>
            <a:r>
              <a:rPr lang="zh-TW" altLang="en-US" sz="1800" b="0" dirty="0">
                <a:latin typeface="Times New Roman" panose="02020603050405020304" pitchFamily="18" charset="0"/>
                <a:cs typeface="Times New Roman" panose="02020603050405020304" pitchFamily="18" charset="0"/>
              </a:rPr>
              <a:t> ：</a:t>
            </a:r>
            <a:endParaRPr lang="en-US" altLang="zh-TW" sz="1800" b="0" dirty="0">
              <a:latin typeface="Times New Roman" panose="02020603050405020304" pitchFamily="18" charset="0"/>
              <a:cs typeface="Times New Roman" panose="02020603050405020304" pitchFamily="18" charset="0"/>
            </a:endParaRPr>
          </a:p>
          <a:p>
            <a:pPr algn="just"/>
            <a:r>
              <a:rPr lang="en-US" altLang="zh-TW" sz="1800" b="0" dirty="0">
                <a:latin typeface="Times New Roman" panose="02020603050405020304" pitchFamily="18" charset="0"/>
                <a:cs typeface="Times New Roman" panose="02020603050405020304" pitchFamily="18" charset="0"/>
              </a:rPr>
              <a:t>(1)</a:t>
            </a:r>
            <a:r>
              <a:rPr lang="zh-TW" altLang="en-US" sz="1800" b="0" dirty="0">
                <a:latin typeface="Times New Roman" panose="02020603050405020304" pitchFamily="18" charset="0"/>
                <a:cs typeface="Times New Roman" panose="02020603050405020304" pitchFamily="18" charset="0"/>
              </a:rPr>
              <a:t>農田水利事業人員於民國</a:t>
            </a:r>
            <a:r>
              <a:rPr lang="en-US" altLang="zh-TW" sz="1800" b="0" dirty="0">
                <a:latin typeface="Times New Roman" panose="02020603050405020304" pitchFamily="18" charset="0"/>
                <a:cs typeface="Times New Roman" panose="02020603050405020304" pitchFamily="18" charset="0"/>
              </a:rPr>
              <a:t>84</a:t>
            </a:r>
            <a:r>
              <a:rPr lang="zh-TW" altLang="en-US" sz="1800" b="0" dirty="0">
                <a:latin typeface="Times New Roman" panose="02020603050405020304" pitchFamily="18" charset="0"/>
                <a:cs typeface="Times New Roman" panose="02020603050405020304" pitchFamily="18" charset="0"/>
              </a:rPr>
              <a:t>年</a:t>
            </a:r>
            <a:r>
              <a:rPr lang="en-US" altLang="zh-TW" sz="1800" b="0" dirty="0">
                <a:latin typeface="Times New Roman" panose="02020603050405020304" pitchFamily="18" charset="0"/>
                <a:cs typeface="Times New Roman" panose="02020603050405020304" pitchFamily="18" charset="0"/>
              </a:rPr>
              <a:t>7</a:t>
            </a:r>
            <a:r>
              <a:rPr lang="zh-TW" altLang="en-US" sz="1800" b="0" dirty="0">
                <a:latin typeface="Times New Roman" panose="02020603050405020304" pitchFamily="18" charset="0"/>
                <a:cs typeface="Times New Roman" panose="02020603050405020304" pitchFamily="18" charset="0"/>
              </a:rPr>
              <a:t>月</a:t>
            </a:r>
            <a:r>
              <a:rPr lang="en-US" altLang="zh-TW" sz="1800" b="0" dirty="0">
                <a:latin typeface="Times New Roman" panose="02020603050405020304" pitchFamily="18" charset="0"/>
                <a:cs typeface="Times New Roman" panose="02020603050405020304" pitchFamily="18" charset="0"/>
              </a:rPr>
              <a:t>1</a:t>
            </a:r>
            <a:r>
              <a:rPr lang="zh-TW" altLang="en-US" sz="1800" b="0" dirty="0">
                <a:latin typeface="Times New Roman" panose="02020603050405020304" pitchFamily="18" charset="0"/>
                <a:cs typeface="Times New Roman" panose="02020603050405020304" pitchFamily="18" charset="0"/>
              </a:rPr>
              <a:t>日前、後均有任職年資者，應合併採計；</a:t>
            </a:r>
            <a:r>
              <a:rPr lang="en-US" altLang="zh-TW" sz="1800" b="0" dirty="0">
                <a:latin typeface="Times New Roman" panose="02020603050405020304" pitchFamily="18" charset="0"/>
                <a:cs typeface="Times New Roman" panose="02020603050405020304" pitchFamily="18" charset="0"/>
              </a:rPr>
              <a:t>84</a:t>
            </a:r>
            <a:r>
              <a:rPr lang="zh-TW" altLang="en-US" sz="1800" b="0" dirty="0">
                <a:latin typeface="Times New Roman" panose="02020603050405020304" pitchFamily="18" charset="0"/>
                <a:cs typeface="Times New Roman" panose="02020603050405020304" pitchFamily="18" charset="0"/>
              </a:rPr>
              <a:t>年</a:t>
            </a:r>
            <a:r>
              <a:rPr lang="en-US" altLang="zh-TW" sz="1800" b="0" dirty="0">
                <a:latin typeface="Times New Roman" panose="02020603050405020304" pitchFamily="18" charset="0"/>
                <a:cs typeface="Times New Roman" panose="02020603050405020304" pitchFamily="18" charset="0"/>
              </a:rPr>
              <a:t>7</a:t>
            </a:r>
            <a:r>
              <a:rPr lang="zh-TW" altLang="en-US" sz="1800" b="0" dirty="0">
                <a:latin typeface="Times New Roman" panose="02020603050405020304" pitchFamily="18" charset="0"/>
                <a:cs typeface="Times New Roman" panose="02020603050405020304" pitchFamily="18" charset="0"/>
              </a:rPr>
              <a:t>月</a:t>
            </a:r>
            <a:r>
              <a:rPr lang="en-US" altLang="zh-TW" sz="1800" b="0" dirty="0">
                <a:latin typeface="Times New Roman" panose="02020603050405020304" pitchFamily="18" charset="0"/>
                <a:cs typeface="Times New Roman" panose="02020603050405020304" pitchFamily="18" charset="0"/>
              </a:rPr>
              <a:t>1</a:t>
            </a:r>
            <a:r>
              <a:rPr lang="zh-TW" altLang="en-US" sz="1800" b="0" dirty="0">
                <a:latin typeface="Times New Roman" panose="02020603050405020304" pitchFamily="18" charset="0"/>
                <a:cs typeface="Times New Roman" panose="02020603050405020304" pitchFamily="18" charset="0"/>
              </a:rPr>
              <a:t>日前之任職年資，最高採計</a:t>
            </a:r>
            <a:r>
              <a:rPr lang="en-US" altLang="zh-TW" sz="1800" b="0" dirty="0">
                <a:latin typeface="Times New Roman" panose="02020603050405020304" pitchFamily="18" charset="0"/>
                <a:cs typeface="Times New Roman" panose="02020603050405020304" pitchFamily="18" charset="0"/>
              </a:rPr>
              <a:t>30</a:t>
            </a:r>
            <a:r>
              <a:rPr lang="zh-TW" altLang="en-US" sz="1800" b="0" dirty="0">
                <a:latin typeface="Times New Roman" panose="02020603050405020304" pitchFamily="18" charset="0"/>
                <a:cs typeface="Times New Roman" panose="02020603050405020304" pitchFamily="18" charset="0"/>
              </a:rPr>
              <a:t>年</a:t>
            </a:r>
            <a:r>
              <a:rPr lang="en-US" altLang="zh-TW" sz="1800" b="0" dirty="0">
                <a:solidFill>
                  <a:schemeClr val="tx1"/>
                </a:solidFill>
                <a:latin typeface="Times New Roman" panose="02020603050405020304" pitchFamily="18" charset="0"/>
                <a:ea typeface="微軟正黑體"/>
                <a:cs typeface="Times New Roman" panose="02020603050405020304" pitchFamily="18" charset="0"/>
              </a:rPr>
              <a:t>(</a:t>
            </a:r>
            <a:r>
              <a:rPr lang="zh-TW" altLang="en-US" sz="1800" b="0" dirty="0">
                <a:solidFill>
                  <a:schemeClr val="tx1"/>
                </a:solidFill>
                <a:latin typeface="Times New Roman" panose="02020603050405020304" pitchFamily="18" charset="0"/>
                <a:ea typeface="微軟正黑體"/>
                <a:cs typeface="Times New Roman" panose="02020603050405020304" pitchFamily="18" charset="0"/>
              </a:rPr>
              <a:t>第</a:t>
            </a:r>
            <a:r>
              <a:rPr lang="en-US" altLang="zh-TW" sz="1800" b="0" dirty="0">
                <a:solidFill>
                  <a:schemeClr val="tx1"/>
                </a:solidFill>
                <a:latin typeface="Times New Roman" panose="02020603050405020304" pitchFamily="18" charset="0"/>
                <a:ea typeface="微軟正黑體"/>
                <a:cs typeface="Times New Roman" panose="02020603050405020304" pitchFamily="18" charset="0"/>
              </a:rPr>
              <a:t>70</a:t>
            </a:r>
            <a:r>
              <a:rPr lang="zh-TW" altLang="en-US" sz="1800" b="0" dirty="0">
                <a:solidFill>
                  <a:schemeClr val="tx1"/>
                </a:solidFill>
                <a:latin typeface="Times New Roman" panose="02020603050405020304" pitchFamily="18" charset="0"/>
                <a:ea typeface="微軟正黑體"/>
                <a:cs typeface="Times New Roman" panose="02020603050405020304" pitchFamily="18" charset="0"/>
              </a:rPr>
              <a:t>條第</a:t>
            </a:r>
            <a:r>
              <a:rPr lang="en-US" altLang="zh-TW" sz="1800" b="0" dirty="0">
                <a:solidFill>
                  <a:schemeClr val="tx1"/>
                </a:solidFill>
                <a:latin typeface="Times New Roman" panose="02020603050405020304" pitchFamily="18" charset="0"/>
                <a:ea typeface="微軟正黑體"/>
                <a:cs typeface="Times New Roman" panose="02020603050405020304" pitchFamily="18" charset="0"/>
              </a:rPr>
              <a:t>1</a:t>
            </a:r>
            <a:r>
              <a:rPr lang="zh-TW" altLang="en-US" sz="1800" b="0" dirty="0">
                <a:solidFill>
                  <a:schemeClr val="tx1"/>
                </a:solidFill>
                <a:latin typeface="Times New Roman" panose="02020603050405020304" pitchFamily="18" charset="0"/>
                <a:ea typeface="微軟正黑體"/>
                <a:cs typeface="Times New Roman" panose="02020603050405020304" pitchFamily="18" charset="0"/>
              </a:rPr>
              <a:t>項</a:t>
            </a:r>
            <a:r>
              <a:rPr lang="en-US" altLang="zh-TW" sz="1800" b="0" dirty="0">
                <a:solidFill>
                  <a:schemeClr val="tx1"/>
                </a:solidFill>
                <a:latin typeface="Times New Roman" panose="02020603050405020304" pitchFamily="18" charset="0"/>
                <a:ea typeface="微軟正黑體"/>
                <a:cs typeface="Times New Roman" panose="02020603050405020304" pitchFamily="18" charset="0"/>
              </a:rPr>
              <a:t>)</a:t>
            </a:r>
          </a:p>
          <a:p>
            <a:pPr algn="just"/>
            <a:r>
              <a:rPr lang="en-US" altLang="zh-TW" sz="1800" b="0" dirty="0">
                <a:latin typeface="Times New Roman" panose="02020603050405020304" pitchFamily="18" charset="0"/>
                <a:cs typeface="Times New Roman" panose="02020603050405020304" pitchFamily="18" charset="0"/>
              </a:rPr>
              <a:t>(2)</a:t>
            </a:r>
            <a:r>
              <a:rPr lang="zh-TW" altLang="en-US" sz="1800" b="0" dirty="0">
                <a:latin typeface="Times New Roman" panose="02020603050405020304" pitchFamily="18" charset="0"/>
                <a:cs typeface="Times New Roman" panose="02020603050405020304" pitchFamily="18" charset="0"/>
              </a:rPr>
              <a:t>任職年資逾</a:t>
            </a:r>
            <a:r>
              <a:rPr lang="en-US" altLang="zh-TW" sz="1800" b="0" dirty="0">
                <a:latin typeface="Times New Roman" panose="02020603050405020304" pitchFamily="18" charset="0"/>
                <a:cs typeface="Times New Roman" panose="02020603050405020304" pitchFamily="18" charset="0"/>
              </a:rPr>
              <a:t>35</a:t>
            </a:r>
            <a:r>
              <a:rPr lang="zh-TW" altLang="en-US" sz="1800" b="0" dirty="0">
                <a:latin typeface="Times New Roman" panose="02020603050405020304" pitchFamily="18" charset="0"/>
                <a:cs typeface="Times New Roman" panose="02020603050405020304" pitchFamily="18" charset="0"/>
              </a:rPr>
              <a:t>年者，最高採計</a:t>
            </a:r>
            <a:r>
              <a:rPr lang="en-US" altLang="zh-TW" sz="1800" b="0" dirty="0">
                <a:latin typeface="Times New Roman" panose="02020603050405020304" pitchFamily="18" charset="0"/>
                <a:cs typeface="Times New Roman" panose="02020603050405020304" pitchFamily="18" charset="0"/>
              </a:rPr>
              <a:t>35</a:t>
            </a:r>
            <a:r>
              <a:rPr lang="zh-TW" altLang="en-US" sz="1800" b="0" dirty="0">
                <a:latin typeface="Times New Roman" panose="02020603050405020304" pitchFamily="18" charset="0"/>
                <a:cs typeface="Times New Roman" panose="02020603050405020304" pitchFamily="18" charset="0"/>
              </a:rPr>
              <a:t>年，其民國</a:t>
            </a:r>
            <a:r>
              <a:rPr lang="en-US" altLang="zh-TW" sz="1800" b="0" dirty="0">
                <a:latin typeface="Times New Roman" panose="02020603050405020304" pitchFamily="18" charset="0"/>
                <a:cs typeface="Times New Roman" panose="02020603050405020304" pitchFamily="18" charset="0"/>
              </a:rPr>
              <a:t>84</a:t>
            </a:r>
            <a:r>
              <a:rPr lang="zh-TW" altLang="en-US" sz="1800" b="0" dirty="0">
                <a:latin typeface="Times New Roman" panose="02020603050405020304" pitchFamily="18" charset="0"/>
                <a:cs typeface="Times New Roman" panose="02020603050405020304" pitchFamily="18" charset="0"/>
              </a:rPr>
              <a:t>年</a:t>
            </a:r>
            <a:r>
              <a:rPr lang="en-US" altLang="zh-TW" sz="1800" b="0" dirty="0">
                <a:latin typeface="Times New Roman" panose="02020603050405020304" pitchFamily="18" charset="0"/>
                <a:cs typeface="Times New Roman" panose="02020603050405020304" pitchFamily="18" charset="0"/>
              </a:rPr>
              <a:t>7</a:t>
            </a:r>
            <a:r>
              <a:rPr lang="zh-TW" altLang="en-US" sz="1800" b="0" dirty="0">
                <a:latin typeface="Times New Roman" panose="02020603050405020304" pitchFamily="18" charset="0"/>
                <a:cs typeface="Times New Roman" panose="02020603050405020304" pitchFamily="18" charset="0"/>
              </a:rPr>
              <a:t>月</a:t>
            </a:r>
            <a:r>
              <a:rPr lang="en-US" altLang="zh-TW" sz="1800" b="0" dirty="0">
                <a:latin typeface="Times New Roman" panose="02020603050405020304" pitchFamily="18" charset="0"/>
                <a:cs typeface="Times New Roman" panose="02020603050405020304" pitchFamily="18" charset="0"/>
              </a:rPr>
              <a:t>1</a:t>
            </a:r>
            <a:r>
              <a:rPr lang="zh-TW" altLang="en-US" sz="1800" b="0" dirty="0">
                <a:latin typeface="Times New Roman" panose="02020603050405020304" pitchFamily="18" charset="0"/>
                <a:cs typeface="Times New Roman" panose="02020603050405020304" pitchFamily="18" charset="0"/>
              </a:rPr>
              <a:t>日前、後年資之採計，由當事人依規定取捨</a:t>
            </a:r>
            <a:r>
              <a:rPr lang="en-US" altLang="zh-TW" sz="1800" b="0" dirty="0">
                <a:solidFill>
                  <a:schemeClr val="tx1"/>
                </a:solidFill>
                <a:latin typeface="Times New Roman" panose="02020603050405020304" pitchFamily="18" charset="0"/>
                <a:ea typeface="微軟正黑體"/>
                <a:cs typeface="Times New Roman" panose="02020603050405020304" pitchFamily="18" charset="0"/>
              </a:rPr>
              <a:t>(</a:t>
            </a:r>
            <a:r>
              <a:rPr lang="zh-TW" altLang="en-US" sz="1800" b="0" dirty="0">
                <a:solidFill>
                  <a:schemeClr val="tx1"/>
                </a:solidFill>
                <a:latin typeface="Times New Roman" panose="02020603050405020304" pitchFamily="18" charset="0"/>
                <a:ea typeface="微軟正黑體"/>
                <a:cs typeface="Times New Roman" panose="02020603050405020304" pitchFamily="18" charset="0"/>
              </a:rPr>
              <a:t>第</a:t>
            </a:r>
            <a:r>
              <a:rPr lang="en-US" altLang="zh-TW" sz="1800" b="0" dirty="0">
                <a:solidFill>
                  <a:schemeClr val="tx1"/>
                </a:solidFill>
                <a:latin typeface="Times New Roman" panose="02020603050405020304" pitchFamily="18" charset="0"/>
                <a:ea typeface="微軟正黑體"/>
                <a:cs typeface="Times New Roman" panose="02020603050405020304" pitchFamily="18" charset="0"/>
              </a:rPr>
              <a:t>70</a:t>
            </a:r>
            <a:r>
              <a:rPr lang="zh-TW" altLang="en-US" sz="1800" b="0" dirty="0">
                <a:solidFill>
                  <a:schemeClr val="tx1"/>
                </a:solidFill>
                <a:latin typeface="Times New Roman" panose="02020603050405020304" pitchFamily="18" charset="0"/>
                <a:ea typeface="微軟正黑體"/>
                <a:cs typeface="Times New Roman" panose="02020603050405020304" pitchFamily="18" charset="0"/>
              </a:rPr>
              <a:t>條第</a:t>
            </a:r>
            <a:r>
              <a:rPr lang="en-US" altLang="zh-TW" sz="1800" b="0" dirty="0">
                <a:solidFill>
                  <a:schemeClr val="tx1"/>
                </a:solidFill>
                <a:latin typeface="Times New Roman" panose="02020603050405020304" pitchFamily="18" charset="0"/>
                <a:ea typeface="微軟正黑體"/>
                <a:cs typeface="Times New Roman" panose="02020603050405020304" pitchFamily="18" charset="0"/>
              </a:rPr>
              <a:t>2</a:t>
            </a:r>
            <a:r>
              <a:rPr lang="zh-TW" altLang="en-US" sz="1800" b="0" dirty="0">
                <a:solidFill>
                  <a:schemeClr val="tx1"/>
                </a:solidFill>
                <a:latin typeface="Times New Roman" panose="02020603050405020304" pitchFamily="18" charset="0"/>
                <a:ea typeface="微軟正黑體"/>
                <a:cs typeface="Times New Roman" panose="02020603050405020304" pitchFamily="18" charset="0"/>
              </a:rPr>
              <a:t>項</a:t>
            </a:r>
            <a:r>
              <a:rPr lang="en-US" altLang="zh-TW" sz="1800" b="0" dirty="0">
                <a:solidFill>
                  <a:schemeClr val="tx1"/>
                </a:solidFill>
                <a:latin typeface="Times New Roman" panose="02020603050405020304" pitchFamily="18" charset="0"/>
                <a:ea typeface="微軟正黑體"/>
                <a:cs typeface="Times New Roman" panose="02020603050405020304" pitchFamily="18" charset="0"/>
              </a:rPr>
              <a:t>)</a:t>
            </a:r>
            <a:r>
              <a:rPr lang="zh-TW" altLang="en-US" sz="1800" b="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3472437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肆、退休案件處理注意事項</a:t>
            </a:r>
            <a:r>
              <a:rPr lang="en-US" altLang="zh-TW" sz="2800" dirty="0">
                <a:latin typeface="Times New Roman" panose="02020603050405020304" pitchFamily="18" charset="0"/>
                <a:cs typeface="Times New Roman" panose="02020603050405020304" pitchFamily="18" charset="0"/>
              </a:rPr>
              <a:t>(4/9)</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6" name="標題 1">
            <a:extLst>
              <a:ext uri="{FF2B5EF4-FFF2-40B4-BE49-F238E27FC236}">
                <a16:creationId xmlns:a16="http://schemas.microsoft.com/office/drawing/2014/main" id="{A52BDE3A-8D66-C4EE-17BD-BFA91F628121}"/>
              </a:ext>
            </a:extLst>
          </p:cNvPr>
          <p:cNvSpPr txBox="1">
            <a:spLocks/>
          </p:cNvSpPr>
          <p:nvPr/>
        </p:nvSpPr>
        <p:spPr>
          <a:xfrm>
            <a:off x="180502" y="757677"/>
            <a:ext cx="60983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dirty="0">
                <a:latin typeface="Times New Roman"/>
                <a:ea typeface="微軟正黑體"/>
                <a:cs typeface="+mn-cs"/>
              </a:rPr>
              <a:t>退休金採計原則問答</a:t>
            </a:r>
            <a:endParaRPr kumimoji="0" lang="en-US" altLang="zh-TW" sz="1800" b="1" i="0" u="none" strike="noStrike" kern="1200" cap="none" spc="0" normalizeH="0" baseline="0" noProof="0" dirty="0">
              <a:ln>
                <a:noFill/>
              </a:ln>
              <a:effectLst/>
              <a:uLnTx/>
              <a:uFillTx/>
              <a:latin typeface="Times New Roman"/>
              <a:ea typeface="微軟正黑體"/>
              <a:cs typeface="+mn-cs"/>
            </a:endParaRPr>
          </a:p>
        </p:txBody>
      </p:sp>
      <p:sp>
        <p:nvSpPr>
          <p:cNvPr id="5" name="文字方塊 4">
            <a:extLst>
              <a:ext uri="{FF2B5EF4-FFF2-40B4-BE49-F238E27FC236}">
                <a16:creationId xmlns:a16="http://schemas.microsoft.com/office/drawing/2014/main" id="{970C0B2E-BE78-4D2B-B6BE-D4B23BCB2DDF}"/>
              </a:ext>
            </a:extLst>
          </p:cNvPr>
          <p:cNvSpPr txBox="1"/>
          <p:nvPr/>
        </p:nvSpPr>
        <p:spPr>
          <a:xfrm>
            <a:off x="238377" y="1354166"/>
            <a:ext cx="8700948" cy="707245"/>
          </a:xfrm>
          <a:prstGeom prst="rect">
            <a:avLst/>
          </a:prstGeom>
          <a:noFill/>
          <a:ln>
            <a:solidFill>
              <a:schemeClr val="accent4"/>
            </a:solidFill>
            <a:prstDash val="dash"/>
          </a:ln>
        </p:spPr>
        <p:txBody>
          <a:bodyPr wrap="square">
            <a:spAutoFit/>
          </a:bodyPr>
          <a:lstStyle>
            <a:defPPr>
              <a:defRPr lang="en-US"/>
            </a:defPPr>
            <a:lvl1pPr>
              <a:lnSpc>
                <a:spcPts val="2500"/>
              </a:lnSpc>
              <a:defRPr sz="1600" b="1" i="0">
                <a:solidFill>
                  <a:srgbClr val="000000"/>
                </a:solidFill>
                <a:effectLst/>
                <a:latin typeface="微軟正黑體" panose="020B0604030504040204" pitchFamily="34" charset="-120"/>
                <a:ea typeface="微軟正黑體" panose="020B0604030504040204" pitchFamily="34" charset="-120"/>
              </a:defRPr>
            </a:lvl1pPr>
          </a:lstStyle>
          <a:p>
            <a:r>
              <a:rPr lang="en-US" altLang="zh-TW" sz="1800" dirty="0">
                <a:latin typeface="Times New Roman" panose="02020603050405020304" pitchFamily="18" charset="0"/>
                <a:cs typeface="Times New Roman" panose="02020603050405020304" pitchFamily="18" charset="0"/>
              </a:rPr>
              <a:t>Q2</a:t>
            </a:r>
            <a:r>
              <a:rPr lang="zh-TW" altLang="en-US" sz="1800" dirty="0">
                <a:latin typeface="Times New Roman" panose="02020603050405020304" pitchFamily="18" charset="0"/>
                <a:cs typeface="Times New Roman" panose="02020603050405020304" pitchFamily="18" charset="0"/>
              </a:rPr>
              <a:t>：農田水利事業人員領取退休金的方式為何 </a:t>
            </a:r>
            <a:r>
              <a:rPr lang="en-US" altLang="zh-TW" sz="1800" dirty="0">
                <a:latin typeface="Times New Roman" panose="02020603050405020304" pitchFamily="18" charset="0"/>
                <a:cs typeface="Times New Roman" panose="02020603050405020304" pitchFamily="18" charset="0"/>
              </a:rPr>
              <a:t>?</a:t>
            </a:r>
            <a:endParaRPr lang="en-US" altLang="zh-TW" sz="1800" b="0" dirty="0">
              <a:latin typeface="Times New Roman" panose="02020603050405020304" pitchFamily="18" charset="0"/>
              <a:cs typeface="Times New Roman" panose="02020603050405020304" pitchFamily="18" charset="0"/>
            </a:endParaRPr>
          </a:p>
          <a:p>
            <a:r>
              <a:rPr lang="en-US" altLang="zh-TW" sz="1800" b="0" dirty="0">
                <a:latin typeface="Times New Roman" panose="02020603050405020304" pitchFamily="18" charset="0"/>
                <a:cs typeface="Times New Roman" panose="02020603050405020304" pitchFamily="18" charset="0"/>
              </a:rPr>
              <a:t>A2</a:t>
            </a:r>
            <a:r>
              <a:rPr lang="zh-TW" altLang="en-US" sz="1800" b="0" dirty="0">
                <a:latin typeface="Times New Roman" panose="02020603050405020304" pitchFamily="18" charset="0"/>
                <a:cs typeface="Times New Roman" panose="02020603050405020304" pitchFamily="18" charset="0"/>
              </a:rPr>
              <a:t> ：一次退休金</a:t>
            </a:r>
            <a:r>
              <a:rPr lang="en-US" altLang="zh-TW" sz="1800" b="0" dirty="0">
                <a:solidFill>
                  <a:schemeClr val="tx1"/>
                </a:solidFill>
                <a:latin typeface="Times New Roman" panose="02020603050405020304" pitchFamily="18" charset="0"/>
                <a:ea typeface="微軟正黑體"/>
                <a:cs typeface="Times New Roman" panose="02020603050405020304" pitchFamily="18" charset="0"/>
              </a:rPr>
              <a:t>(</a:t>
            </a:r>
            <a:r>
              <a:rPr lang="zh-TW" altLang="en-US" sz="1800" b="0" dirty="0">
                <a:solidFill>
                  <a:schemeClr val="tx1"/>
                </a:solidFill>
                <a:latin typeface="Times New Roman" panose="02020603050405020304" pitchFamily="18" charset="0"/>
                <a:ea typeface="微軟正黑體"/>
                <a:cs typeface="Times New Roman" panose="02020603050405020304" pitchFamily="18" charset="0"/>
              </a:rPr>
              <a:t>第</a:t>
            </a:r>
            <a:r>
              <a:rPr lang="en-US" altLang="zh-TW" sz="1800" b="0" dirty="0">
                <a:solidFill>
                  <a:schemeClr val="tx1"/>
                </a:solidFill>
                <a:latin typeface="Times New Roman" panose="02020603050405020304" pitchFamily="18" charset="0"/>
                <a:ea typeface="微軟正黑體"/>
                <a:cs typeface="Times New Roman" panose="02020603050405020304" pitchFamily="18" charset="0"/>
              </a:rPr>
              <a:t>69</a:t>
            </a:r>
            <a:r>
              <a:rPr lang="zh-TW" altLang="en-US" sz="1800" b="0" dirty="0">
                <a:solidFill>
                  <a:schemeClr val="tx1"/>
                </a:solidFill>
                <a:latin typeface="Times New Roman" panose="02020603050405020304" pitchFamily="18" charset="0"/>
                <a:ea typeface="微軟正黑體"/>
                <a:cs typeface="Times New Roman" panose="02020603050405020304" pitchFamily="18" charset="0"/>
              </a:rPr>
              <a:t>條</a:t>
            </a:r>
            <a:r>
              <a:rPr lang="en-US" altLang="zh-TW" sz="1800" b="0" dirty="0">
                <a:solidFill>
                  <a:schemeClr val="tx1"/>
                </a:solidFill>
                <a:latin typeface="Times New Roman" panose="02020603050405020304" pitchFamily="18" charset="0"/>
                <a:ea typeface="微軟正黑體"/>
                <a:cs typeface="Times New Roman" panose="02020603050405020304" pitchFamily="18" charset="0"/>
              </a:rPr>
              <a:t>)</a:t>
            </a:r>
          </a:p>
        </p:txBody>
      </p:sp>
      <p:sp>
        <p:nvSpPr>
          <p:cNvPr id="7" name="文字方塊 6">
            <a:extLst>
              <a:ext uri="{FF2B5EF4-FFF2-40B4-BE49-F238E27FC236}">
                <a16:creationId xmlns:a16="http://schemas.microsoft.com/office/drawing/2014/main" id="{9CF8813F-1C7A-474D-8480-2E6D29839F56}"/>
              </a:ext>
            </a:extLst>
          </p:cNvPr>
          <p:cNvSpPr txBox="1"/>
          <p:nvPr/>
        </p:nvSpPr>
        <p:spPr>
          <a:xfrm>
            <a:off x="238377" y="2905268"/>
            <a:ext cx="8700948" cy="3271152"/>
          </a:xfrm>
          <a:prstGeom prst="rect">
            <a:avLst/>
          </a:prstGeom>
          <a:noFill/>
          <a:ln>
            <a:solidFill>
              <a:schemeClr val="accent4"/>
            </a:solidFill>
            <a:prstDash val="dash"/>
          </a:ln>
        </p:spPr>
        <p:txBody>
          <a:bodyPr wrap="square">
            <a:spAutoFit/>
          </a:bodyPr>
          <a:lstStyle>
            <a:defPPr>
              <a:defRPr lang="en-US"/>
            </a:defPPr>
            <a:lvl1pPr>
              <a:lnSpc>
                <a:spcPts val="2500"/>
              </a:lnSpc>
              <a:defRPr sz="1600" b="1" i="0">
                <a:solidFill>
                  <a:srgbClr val="000000"/>
                </a:solidFill>
                <a:effectLst/>
                <a:latin typeface="微軟正黑體" panose="020B0604030504040204" pitchFamily="34" charset="-120"/>
                <a:ea typeface="微軟正黑體" panose="020B0604030504040204" pitchFamily="34" charset="-120"/>
              </a:defRPr>
            </a:lvl1pPr>
          </a:lstStyle>
          <a:p>
            <a:pPr algn="just"/>
            <a:r>
              <a:rPr lang="en-US" altLang="zh-TW" sz="1800" dirty="0">
                <a:latin typeface="Times New Roman" panose="02020603050405020304" pitchFamily="18" charset="0"/>
                <a:cs typeface="Times New Roman" panose="02020603050405020304" pitchFamily="18" charset="0"/>
              </a:rPr>
              <a:t>Q3</a:t>
            </a:r>
            <a:r>
              <a:rPr lang="zh-TW" altLang="en-US" sz="1800" dirty="0">
                <a:latin typeface="Times New Roman" panose="02020603050405020304" pitchFamily="18" charset="0"/>
                <a:cs typeface="Times New Roman" panose="02020603050405020304" pitchFamily="18" charset="0"/>
              </a:rPr>
              <a:t>：農田水利事業人員退休金計算方式為何 </a:t>
            </a:r>
            <a:r>
              <a:rPr lang="en-US" altLang="zh-TW" sz="1800" dirty="0">
                <a:latin typeface="Times New Roman" panose="02020603050405020304" pitchFamily="18" charset="0"/>
                <a:cs typeface="Times New Roman" panose="02020603050405020304" pitchFamily="18" charset="0"/>
              </a:rPr>
              <a:t>?</a:t>
            </a:r>
          </a:p>
          <a:p>
            <a:pPr algn="just"/>
            <a:endParaRPr lang="en-US" altLang="zh-TW" sz="1800" b="0" dirty="0">
              <a:latin typeface="Times New Roman" panose="02020603050405020304" pitchFamily="18" charset="0"/>
              <a:cs typeface="Times New Roman" panose="02020603050405020304" pitchFamily="18" charset="0"/>
            </a:endParaRPr>
          </a:p>
          <a:p>
            <a:pPr algn="just"/>
            <a:r>
              <a:rPr lang="en-US" altLang="zh-TW" sz="1800" b="0" dirty="0">
                <a:latin typeface="Times New Roman" panose="02020603050405020304" pitchFamily="18" charset="0"/>
                <a:cs typeface="Times New Roman" panose="02020603050405020304" pitchFamily="18" charset="0"/>
              </a:rPr>
              <a:t>A3</a:t>
            </a:r>
            <a:r>
              <a:rPr lang="zh-TW" altLang="en-US" sz="1800" b="0" dirty="0">
                <a:latin typeface="Times New Roman" panose="02020603050405020304" pitchFamily="18" charset="0"/>
                <a:cs typeface="Times New Roman" panose="02020603050405020304" pitchFamily="18" charset="0"/>
              </a:rPr>
              <a:t> ：</a:t>
            </a:r>
            <a:endParaRPr lang="en-US" altLang="zh-TW" sz="1800" b="0" dirty="0">
              <a:latin typeface="Times New Roman" panose="02020603050405020304" pitchFamily="18" charset="0"/>
              <a:cs typeface="Times New Roman" panose="02020603050405020304" pitchFamily="18" charset="0"/>
            </a:endParaRPr>
          </a:p>
          <a:p>
            <a:pPr algn="just"/>
            <a:r>
              <a:rPr lang="en-US" altLang="zh-TW" sz="1800" b="0" dirty="0">
                <a:latin typeface="Times New Roman" panose="02020603050405020304" pitchFamily="18" charset="0"/>
                <a:cs typeface="Times New Roman" panose="02020603050405020304" pitchFamily="18" charset="0"/>
              </a:rPr>
              <a:t>(1)</a:t>
            </a:r>
            <a:r>
              <a:rPr lang="zh-TW" altLang="en-US" sz="1800" b="0" dirty="0">
                <a:latin typeface="Times New Roman" panose="02020603050405020304" pitchFamily="18" charset="0"/>
                <a:cs typeface="Times New Roman" panose="02020603050405020304" pitchFamily="18" charset="0"/>
              </a:rPr>
              <a:t>退休金計算方式以退休人員退休生效日在職同等級人員之本（年功）薪加一倍為基數內涵，每任職一年給與一又二分之一個基數，最高三十五年給與五十三個基數。未滿一年者，每一個月給與八分之一個基數。未滿一個月者，以一個月計。</a:t>
            </a:r>
            <a:r>
              <a:rPr lang="en-US" altLang="zh-TW" sz="1800" b="0" dirty="0">
                <a:solidFill>
                  <a:schemeClr val="tx1"/>
                </a:solidFill>
                <a:latin typeface="Times New Roman" panose="02020603050405020304" pitchFamily="18" charset="0"/>
                <a:ea typeface="微軟正黑體"/>
                <a:cs typeface="Times New Roman" panose="02020603050405020304" pitchFamily="18" charset="0"/>
              </a:rPr>
              <a:t>(</a:t>
            </a:r>
            <a:r>
              <a:rPr lang="zh-TW" altLang="en-US" sz="1800" b="0" dirty="0">
                <a:solidFill>
                  <a:schemeClr val="tx1"/>
                </a:solidFill>
                <a:latin typeface="Times New Roman" panose="02020603050405020304" pitchFamily="18" charset="0"/>
                <a:ea typeface="微軟正黑體"/>
                <a:cs typeface="Times New Roman" panose="02020603050405020304" pitchFamily="18" charset="0"/>
              </a:rPr>
              <a:t>第</a:t>
            </a:r>
            <a:r>
              <a:rPr lang="en-US" altLang="zh-TW" sz="1800" b="0" dirty="0">
                <a:solidFill>
                  <a:schemeClr val="tx1"/>
                </a:solidFill>
                <a:latin typeface="Times New Roman" panose="02020603050405020304" pitchFamily="18" charset="0"/>
                <a:ea typeface="微軟正黑體"/>
                <a:cs typeface="Times New Roman" panose="02020603050405020304" pitchFamily="18" charset="0"/>
              </a:rPr>
              <a:t>69</a:t>
            </a:r>
            <a:r>
              <a:rPr lang="zh-TW" altLang="en-US" sz="1800" b="0" dirty="0">
                <a:solidFill>
                  <a:schemeClr val="tx1"/>
                </a:solidFill>
                <a:latin typeface="Times New Roman" panose="02020603050405020304" pitchFamily="18" charset="0"/>
                <a:ea typeface="微軟正黑體"/>
                <a:cs typeface="Times New Roman" panose="02020603050405020304" pitchFamily="18" charset="0"/>
              </a:rPr>
              <a:t>條第</a:t>
            </a:r>
            <a:r>
              <a:rPr lang="en-US" altLang="zh-TW" sz="1800" b="0" dirty="0">
                <a:solidFill>
                  <a:schemeClr val="tx1"/>
                </a:solidFill>
                <a:latin typeface="Times New Roman" panose="02020603050405020304" pitchFamily="18" charset="0"/>
                <a:ea typeface="微軟正黑體"/>
                <a:cs typeface="Times New Roman" panose="02020603050405020304" pitchFamily="18" charset="0"/>
              </a:rPr>
              <a:t>1</a:t>
            </a:r>
            <a:r>
              <a:rPr lang="zh-TW" altLang="en-US" sz="1800" b="0" dirty="0">
                <a:solidFill>
                  <a:schemeClr val="tx1"/>
                </a:solidFill>
                <a:latin typeface="Times New Roman" panose="02020603050405020304" pitchFamily="18" charset="0"/>
                <a:ea typeface="微軟正黑體"/>
                <a:cs typeface="Times New Roman" panose="02020603050405020304" pitchFamily="18" charset="0"/>
              </a:rPr>
              <a:t>項</a:t>
            </a:r>
            <a:r>
              <a:rPr lang="en-US" altLang="zh-TW" sz="1800" b="0" dirty="0">
                <a:solidFill>
                  <a:schemeClr val="tx1"/>
                </a:solidFill>
                <a:latin typeface="Times New Roman" panose="02020603050405020304" pitchFamily="18" charset="0"/>
                <a:ea typeface="微軟正黑體"/>
                <a:cs typeface="Times New Roman" panose="02020603050405020304" pitchFamily="18" charset="0"/>
              </a:rPr>
              <a:t>)</a:t>
            </a:r>
          </a:p>
          <a:p>
            <a:pPr algn="just"/>
            <a:endParaRPr lang="zh-TW" altLang="en-US" sz="1800" b="0" dirty="0">
              <a:latin typeface="Times New Roman" panose="02020603050405020304" pitchFamily="18" charset="0"/>
              <a:cs typeface="Times New Roman" panose="02020603050405020304" pitchFamily="18" charset="0"/>
            </a:endParaRPr>
          </a:p>
          <a:p>
            <a:pPr algn="just"/>
            <a:r>
              <a:rPr lang="en-US" altLang="zh-TW" sz="1800" b="0" dirty="0">
                <a:latin typeface="Times New Roman" panose="02020603050405020304" pitchFamily="18" charset="0"/>
                <a:cs typeface="Times New Roman" panose="02020603050405020304" pitchFamily="18" charset="0"/>
              </a:rPr>
              <a:t>(2)</a:t>
            </a:r>
            <a:r>
              <a:rPr lang="zh-TW" altLang="en-US" sz="1800" b="0" dirty="0">
                <a:latin typeface="Times New Roman" panose="02020603050405020304" pitchFamily="18" charset="0"/>
                <a:cs typeface="Times New Roman" panose="02020603050405020304" pitchFamily="18" charset="0"/>
              </a:rPr>
              <a:t>民國八十四年七月一日起初任農田水利事業人員且服務逾三十五年者，自第三十六年起，</a:t>
            </a:r>
            <a:r>
              <a:rPr lang="zh-TW" altLang="en-US" sz="1800" dirty="0">
                <a:latin typeface="Times New Roman" panose="02020603050405020304" pitchFamily="18" charset="0"/>
                <a:cs typeface="Times New Roman" panose="02020603050405020304" pitchFamily="18" charset="0"/>
              </a:rPr>
              <a:t>每年增給一個基數，最高給與六十個基數</a:t>
            </a:r>
            <a:r>
              <a:rPr lang="zh-TW" altLang="en-US" sz="1800" dirty="0">
                <a:solidFill>
                  <a:schemeClr val="tx1"/>
                </a:solidFill>
                <a:latin typeface="Times New Roman" panose="02020603050405020304" pitchFamily="18" charset="0"/>
                <a:ea typeface="微軟正黑體"/>
                <a:cs typeface="Times New Roman" panose="02020603050405020304" pitchFamily="18" charset="0"/>
              </a:rPr>
              <a:t>。</a:t>
            </a:r>
            <a:r>
              <a:rPr lang="en-US" altLang="zh-TW" sz="1800" dirty="0">
                <a:solidFill>
                  <a:schemeClr val="tx1"/>
                </a:solidFill>
                <a:latin typeface="Times New Roman" panose="02020603050405020304" pitchFamily="18" charset="0"/>
                <a:ea typeface="微軟正黑體"/>
                <a:cs typeface="Times New Roman" panose="02020603050405020304" pitchFamily="18" charset="0"/>
              </a:rPr>
              <a:t> </a:t>
            </a:r>
            <a:r>
              <a:rPr lang="en-US" altLang="zh-TW" sz="1800" b="0" dirty="0">
                <a:solidFill>
                  <a:schemeClr val="tx1"/>
                </a:solidFill>
                <a:latin typeface="Times New Roman" panose="02020603050405020304" pitchFamily="18" charset="0"/>
                <a:ea typeface="微軟正黑體"/>
                <a:cs typeface="Times New Roman" panose="02020603050405020304" pitchFamily="18" charset="0"/>
              </a:rPr>
              <a:t>(</a:t>
            </a:r>
            <a:r>
              <a:rPr lang="zh-TW" altLang="en-US" sz="1800" b="0" dirty="0">
                <a:solidFill>
                  <a:schemeClr val="tx1"/>
                </a:solidFill>
                <a:latin typeface="Times New Roman" panose="02020603050405020304" pitchFamily="18" charset="0"/>
                <a:ea typeface="微軟正黑體"/>
                <a:cs typeface="Times New Roman" panose="02020603050405020304" pitchFamily="18" charset="0"/>
              </a:rPr>
              <a:t>第</a:t>
            </a:r>
            <a:r>
              <a:rPr lang="en-US" altLang="zh-TW" sz="1800" b="0" dirty="0">
                <a:solidFill>
                  <a:schemeClr val="tx1"/>
                </a:solidFill>
                <a:latin typeface="Times New Roman" panose="02020603050405020304" pitchFamily="18" charset="0"/>
                <a:ea typeface="微軟正黑體"/>
                <a:cs typeface="Times New Roman" panose="02020603050405020304" pitchFamily="18" charset="0"/>
              </a:rPr>
              <a:t>69</a:t>
            </a:r>
            <a:r>
              <a:rPr lang="zh-TW" altLang="en-US" sz="1800" b="0" dirty="0">
                <a:solidFill>
                  <a:schemeClr val="tx1"/>
                </a:solidFill>
                <a:latin typeface="Times New Roman" panose="02020603050405020304" pitchFamily="18" charset="0"/>
                <a:ea typeface="微軟正黑體"/>
                <a:cs typeface="Times New Roman" panose="02020603050405020304" pitchFamily="18" charset="0"/>
              </a:rPr>
              <a:t>條第</a:t>
            </a:r>
            <a:r>
              <a:rPr lang="en-US" altLang="zh-TW" sz="1800" b="0" dirty="0">
                <a:solidFill>
                  <a:schemeClr val="tx1"/>
                </a:solidFill>
                <a:latin typeface="Times New Roman" panose="02020603050405020304" pitchFamily="18" charset="0"/>
                <a:ea typeface="微軟正黑體"/>
                <a:cs typeface="Times New Roman" panose="02020603050405020304" pitchFamily="18" charset="0"/>
              </a:rPr>
              <a:t>2</a:t>
            </a:r>
            <a:r>
              <a:rPr lang="zh-TW" altLang="en-US" sz="1800" b="0" dirty="0">
                <a:solidFill>
                  <a:schemeClr val="tx1"/>
                </a:solidFill>
                <a:latin typeface="Times New Roman" panose="02020603050405020304" pitchFamily="18" charset="0"/>
                <a:ea typeface="微軟正黑體"/>
                <a:cs typeface="Times New Roman" panose="02020603050405020304" pitchFamily="18" charset="0"/>
              </a:rPr>
              <a:t>項</a:t>
            </a:r>
            <a:r>
              <a:rPr lang="en-US" altLang="zh-TW" sz="1800" b="0" dirty="0">
                <a:solidFill>
                  <a:schemeClr val="tx1"/>
                </a:solidFill>
                <a:latin typeface="Times New Roman" panose="02020603050405020304" pitchFamily="18" charset="0"/>
                <a:ea typeface="微軟正黑體"/>
                <a:cs typeface="Times New Roman" panose="02020603050405020304" pitchFamily="18" charset="0"/>
              </a:rPr>
              <a:t>)</a:t>
            </a:r>
          </a:p>
        </p:txBody>
      </p:sp>
    </p:spTree>
    <p:extLst>
      <p:ext uri="{BB962C8B-B14F-4D97-AF65-F5344CB8AC3E}">
        <p14:creationId xmlns:p14="http://schemas.microsoft.com/office/powerpoint/2010/main" val="370322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肆、退休案件處理注意事項</a:t>
            </a:r>
            <a:r>
              <a:rPr lang="en-US" altLang="zh-TW" sz="2800" dirty="0">
                <a:latin typeface="Times New Roman" panose="02020603050405020304" pitchFamily="18" charset="0"/>
                <a:cs typeface="Times New Roman" panose="02020603050405020304" pitchFamily="18" charset="0"/>
              </a:rPr>
              <a:t>(5/9)</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6" name="標題 1">
            <a:extLst>
              <a:ext uri="{FF2B5EF4-FFF2-40B4-BE49-F238E27FC236}">
                <a16:creationId xmlns:a16="http://schemas.microsoft.com/office/drawing/2014/main" id="{A52BDE3A-8D66-C4EE-17BD-BFA91F628121}"/>
              </a:ext>
            </a:extLst>
          </p:cNvPr>
          <p:cNvSpPr txBox="1">
            <a:spLocks/>
          </p:cNvSpPr>
          <p:nvPr/>
        </p:nvSpPr>
        <p:spPr>
          <a:xfrm>
            <a:off x="180502" y="757677"/>
            <a:ext cx="60983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dirty="0">
                <a:latin typeface="Times New Roman"/>
                <a:ea typeface="微軟正黑體"/>
                <a:cs typeface="+mn-cs"/>
              </a:rPr>
              <a:t>退休金採計原則問答</a:t>
            </a:r>
            <a:endParaRPr kumimoji="0" lang="en-US" altLang="zh-TW" sz="1800" b="1" i="0" u="none" strike="noStrike" kern="1200" cap="none" spc="0" normalizeH="0" baseline="0" noProof="0" dirty="0">
              <a:ln>
                <a:noFill/>
              </a:ln>
              <a:effectLst/>
              <a:uLnTx/>
              <a:uFillTx/>
              <a:latin typeface="Times New Roman"/>
              <a:ea typeface="微軟正黑體"/>
              <a:cs typeface="+mn-cs"/>
            </a:endParaRPr>
          </a:p>
        </p:txBody>
      </p:sp>
      <p:sp>
        <p:nvSpPr>
          <p:cNvPr id="5" name="文字方塊 4">
            <a:extLst>
              <a:ext uri="{FF2B5EF4-FFF2-40B4-BE49-F238E27FC236}">
                <a16:creationId xmlns:a16="http://schemas.microsoft.com/office/drawing/2014/main" id="{970C0B2E-BE78-4D2B-B6BE-D4B23BCB2DDF}"/>
              </a:ext>
            </a:extLst>
          </p:cNvPr>
          <p:cNvSpPr txBox="1"/>
          <p:nvPr/>
        </p:nvSpPr>
        <p:spPr>
          <a:xfrm>
            <a:off x="314124" y="1342591"/>
            <a:ext cx="8700948" cy="1668149"/>
          </a:xfrm>
          <a:prstGeom prst="rect">
            <a:avLst/>
          </a:prstGeom>
          <a:noFill/>
          <a:ln>
            <a:solidFill>
              <a:schemeClr val="accent4"/>
            </a:solidFill>
            <a:prstDash val="dash"/>
          </a:ln>
        </p:spPr>
        <p:txBody>
          <a:bodyPr wrap="square">
            <a:spAutoFit/>
          </a:bodyPr>
          <a:lstStyle>
            <a:defPPr>
              <a:defRPr lang="en-US"/>
            </a:defPPr>
            <a:lvl1pPr>
              <a:lnSpc>
                <a:spcPts val="2500"/>
              </a:lnSpc>
              <a:defRPr sz="1600" b="1" i="0">
                <a:solidFill>
                  <a:srgbClr val="000000"/>
                </a:solidFill>
                <a:effectLst/>
                <a:latin typeface="微軟正黑體" panose="020B0604030504040204" pitchFamily="34" charset="-120"/>
                <a:ea typeface="微軟正黑體" panose="020B0604030504040204" pitchFamily="34" charset="-120"/>
              </a:defRPr>
            </a:lvl1pPr>
          </a:lstStyle>
          <a:p>
            <a:pPr algn="just"/>
            <a:r>
              <a:rPr lang="en-US" altLang="zh-TW" sz="1800" dirty="0">
                <a:latin typeface="Times New Roman" panose="02020603050405020304" pitchFamily="18" charset="0"/>
                <a:cs typeface="Times New Roman" panose="02020603050405020304" pitchFamily="18" charset="0"/>
              </a:rPr>
              <a:t>Q3</a:t>
            </a:r>
            <a:r>
              <a:rPr lang="zh-TW" altLang="en-US" sz="1800" dirty="0">
                <a:latin typeface="Times New Roman" panose="02020603050405020304" pitchFamily="18" charset="0"/>
                <a:cs typeface="Times New Roman" panose="02020603050405020304" pitchFamily="18" charset="0"/>
              </a:rPr>
              <a:t>：農田水利事業人員退休或資遣後再任者，是否需要繳回已領之退休金；另外，其重行退休或資遣之任職年資應自何時起算</a:t>
            </a:r>
            <a:r>
              <a:rPr lang="en-US" altLang="zh-TW" sz="1800" dirty="0">
                <a:latin typeface="Times New Roman" panose="02020603050405020304" pitchFamily="18" charset="0"/>
                <a:cs typeface="Times New Roman" panose="02020603050405020304" pitchFamily="18" charset="0"/>
              </a:rPr>
              <a:t>?</a:t>
            </a:r>
          </a:p>
          <a:p>
            <a:pPr algn="just"/>
            <a:endParaRPr lang="en-US" altLang="zh-TW" sz="1800" b="0" dirty="0">
              <a:latin typeface="Times New Roman" panose="02020603050405020304" pitchFamily="18" charset="0"/>
              <a:cs typeface="Times New Roman" panose="02020603050405020304" pitchFamily="18" charset="0"/>
            </a:endParaRPr>
          </a:p>
          <a:p>
            <a:pPr algn="just"/>
            <a:r>
              <a:rPr lang="en-US" altLang="zh-TW" sz="1800" b="0" dirty="0">
                <a:latin typeface="Times New Roman" panose="02020603050405020304" pitchFamily="18" charset="0"/>
                <a:cs typeface="Times New Roman" panose="02020603050405020304" pitchFamily="18" charset="0"/>
              </a:rPr>
              <a:t>A3</a:t>
            </a:r>
            <a:r>
              <a:rPr lang="zh-TW" altLang="en-US" sz="1800" b="0" dirty="0">
                <a:latin typeface="Times New Roman" panose="02020603050405020304" pitchFamily="18" charset="0"/>
                <a:cs typeface="Times New Roman" panose="02020603050405020304" pitchFamily="18" charset="0"/>
              </a:rPr>
              <a:t> ：退休或資遣後再任者，</a:t>
            </a:r>
            <a:r>
              <a:rPr lang="zh-TW" altLang="en-US" sz="1800" dirty="0">
                <a:latin typeface="Times New Roman" panose="02020603050405020304" pitchFamily="18" charset="0"/>
                <a:cs typeface="Times New Roman" panose="02020603050405020304" pitchFamily="18" charset="0"/>
              </a:rPr>
              <a:t>無庸繳回</a:t>
            </a:r>
            <a:r>
              <a:rPr lang="zh-TW" altLang="en-US" sz="1800" b="0" dirty="0">
                <a:latin typeface="Times New Roman" panose="02020603050405020304" pitchFamily="18" charset="0"/>
                <a:cs typeface="Times New Roman" panose="02020603050405020304" pitchFamily="18" charset="0"/>
              </a:rPr>
              <a:t>已領之退休金或資遣費，其重行退休或資遣之任職年資應</a:t>
            </a:r>
            <a:r>
              <a:rPr lang="zh-TW" altLang="en-US" sz="1800" dirty="0">
                <a:latin typeface="Times New Roman" panose="02020603050405020304" pitchFamily="18" charset="0"/>
                <a:cs typeface="Times New Roman" panose="02020603050405020304" pitchFamily="18" charset="0"/>
              </a:rPr>
              <a:t>自再任之月起另行計算</a:t>
            </a:r>
            <a:r>
              <a:rPr lang="en-US" altLang="zh-TW" sz="1800" b="0" dirty="0">
                <a:latin typeface="Times New Roman" panose="02020603050405020304" pitchFamily="18" charset="0"/>
                <a:cs typeface="Times New Roman" panose="02020603050405020304" pitchFamily="18" charset="0"/>
              </a:rPr>
              <a:t>(</a:t>
            </a:r>
            <a:r>
              <a:rPr lang="zh-TW" altLang="en-US" sz="1800" b="0" dirty="0">
                <a:latin typeface="Times New Roman" panose="02020603050405020304" pitchFamily="18" charset="0"/>
                <a:cs typeface="Times New Roman" panose="02020603050405020304" pitchFamily="18" charset="0"/>
              </a:rPr>
              <a:t>第</a:t>
            </a:r>
            <a:r>
              <a:rPr lang="en-US" altLang="zh-TW" sz="1800" b="0" dirty="0">
                <a:latin typeface="Times New Roman" panose="02020603050405020304" pitchFamily="18" charset="0"/>
                <a:cs typeface="Times New Roman" panose="02020603050405020304" pitchFamily="18" charset="0"/>
              </a:rPr>
              <a:t>73</a:t>
            </a:r>
            <a:r>
              <a:rPr lang="zh-TW" altLang="en-US" sz="1800" b="0" dirty="0">
                <a:latin typeface="Times New Roman" panose="02020603050405020304" pitchFamily="18" charset="0"/>
                <a:cs typeface="Times New Roman" panose="02020603050405020304" pitchFamily="18" charset="0"/>
              </a:rPr>
              <a:t>條第</a:t>
            </a:r>
            <a:r>
              <a:rPr lang="en-US" altLang="zh-TW" sz="1800" b="0" dirty="0">
                <a:latin typeface="Times New Roman" panose="02020603050405020304" pitchFamily="18" charset="0"/>
                <a:cs typeface="Times New Roman" panose="02020603050405020304" pitchFamily="18" charset="0"/>
              </a:rPr>
              <a:t>1</a:t>
            </a:r>
            <a:r>
              <a:rPr lang="zh-TW" altLang="en-US" sz="1800" b="0" dirty="0">
                <a:latin typeface="Times New Roman" panose="02020603050405020304" pitchFamily="18" charset="0"/>
                <a:cs typeface="Times New Roman" panose="02020603050405020304" pitchFamily="18" charset="0"/>
              </a:rPr>
              <a:t>項</a:t>
            </a:r>
            <a:r>
              <a:rPr lang="en-US" altLang="zh-TW" sz="1800" b="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1112034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肆、退休案件處理注意事項</a:t>
            </a:r>
            <a:r>
              <a:rPr lang="en-US" altLang="zh-TW" sz="2800" dirty="0">
                <a:latin typeface="Times New Roman" panose="02020603050405020304" pitchFamily="18" charset="0"/>
                <a:cs typeface="Times New Roman" panose="02020603050405020304" pitchFamily="18" charset="0"/>
              </a:rPr>
              <a:t>(6/9)</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6" name="標題 1">
            <a:extLst>
              <a:ext uri="{FF2B5EF4-FFF2-40B4-BE49-F238E27FC236}">
                <a16:creationId xmlns:a16="http://schemas.microsoft.com/office/drawing/2014/main" id="{A52BDE3A-8D66-C4EE-17BD-BFA91F628121}"/>
              </a:ext>
            </a:extLst>
          </p:cNvPr>
          <p:cNvSpPr txBox="1">
            <a:spLocks/>
          </p:cNvSpPr>
          <p:nvPr/>
        </p:nvSpPr>
        <p:spPr>
          <a:xfrm>
            <a:off x="180502" y="757677"/>
            <a:ext cx="60983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dirty="0">
                <a:latin typeface="Times New Roman"/>
                <a:ea typeface="微軟正黑體"/>
                <a:cs typeface="+mn-cs"/>
              </a:rPr>
              <a:t>退休金公式</a:t>
            </a:r>
            <a:r>
              <a:rPr lang="en-US" altLang="zh-TW" sz="1800" b="1" dirty="0">
                <a:latin typeface="Times New Roman"/>
                <a:ea typeface="微軟正黑體"/>
                <a:cs typeface="+mn-cs"/>
              </a:rPr>
              <a:t>(</a:t>
            </a:r>
            <a:r>
              <a:rPr lang="zh-TW" altLang="en-US" sz="1800" b="1" dirty="0">
                <a:latin typeface="Times New Roman"/>
                <a:ea typeface="微軟正黑體"/>
                <a:cs typeface="+mn-cs"/>
              </a:rPr>
              <a:t>民國</a:t>
            </a:r>
            <a:r>
              <a:rPr lang="en-US" altLang="zh-TW" sz="1800" b="1" dirty="0">
                <a:latin typeface="Times New Roman"/>
                <a:ea typeface="微軟正黑體"/>
                <a:cs typeface="+mn-cs"/>
              </a:rPr>
              <a:t>84</a:t>
            </a:r>
            <a:r>
              <a:rPr lang="zh-TW" altLang="en-US" sz="1800" b="1" dirty="0">
                <a:latin typeface="Times New Roman"/>
                <a:ea typeface="微軟正黑體"/>
                <a:cs typeface="+mn-cs"/>
              </a:rPr>
              <a:t>年</a:t>
            </a:r>
            <a:r>
              <a:rPr lang="en-US" altLang="zh-TW" sz="1800" b="1" dirty="0">
                <a:latin typeface="Times New Roman"/>
                <a:ea typeface="微軟正黑體"/>
                <a:cs typeface="+mn-cs"/>
              </a:rPr>
              <a:t>7</a:t>
            </a:r>
            <a:r>
              <a:rPr lang="zh-TW" altLang="en-US" sz="1800" b="1" dirty="0">
                <a:latin typeface="Times New Roman"/>
                <a:ea typeface="微軟正黑體"/>
                <a:cs typeface="+mn-cs"/>
              </a:rPr>
              <a:t>月</a:t>
            </a:r>
            <a:r>
              <a:rPr lang="en-US" altLang="zh-TW" sz="1800" b="1" dirty="0">
                <a:latin typeface="Times New Roman"/>
                <a:ea typeface="微軟正黑體"/>
                <a:cs typeface="+mn-cs"/>
              </a:rPr>
              <a:t>1</a:t>
            </a:r>
            <a:r>
              <a:rPr lang="zh-TW" altLang="en-US" sz="1800" b="1" dirty="0">
                <a:latin typeface="Times New Roman"/>
                <a:ea typeface="微軟正黑體"/>
                <a:cs typeface="+mn-cs"/>
              </a:rPr>
              <a:t>日</a:t>
            </a:r>
            <a:r>
              <a:rPr lang="zh-TW" altLang="en-US" sz="1800" b="1" dirty="0">
                <a:solidFill>
                  <a:srgbClr val="FF0000"/>
                </a:solidFill>
                <a:latin typeface="Times New Roman"/>
                <a:ea typeface="微軟正黑體"/>
                <a:cs typeface="+mn-cs"/>
              </a:rPr>
              <a:t>前</a:t>
            </a:r>
            <a:r>
              <a:rPr lang="zh-TW" altLang="en-US" sz="1800" b="1" dirty="0">
                <a:latin typeface="Times New Roman"/>
                <a:ea typeface="微軟正黑體"/>
                <a:cs typeface="+mn-cs"/>
              </a:rPr>
              <a:t>任職年資，第</a:t>
            </a:r>
            <a:r>
              <a:rPr lang="en-US" altLang="zh-TW" sz="1800" b="1" dirty="0">
                <a:latin typeface="Times New Roman"/>
                <a:ea typeface="微軟正黑體"/>
                <a:cs typeface="+mn-cs"/>
              </a:rPr>
              <a:t>70</a:t>
            </a:r>
            <a:r>
              <a:rPr lang="zh-TW" altLang="en-US" sz="1800" b="1" dirty="0">
                <a:latin typeface="Times New Roman"/>
                <a:ea typeface="微軟正黑體"/>
                <a:cs typeface="+mn-cs"/>
              </a:rPr>
              <a:t>條</a:t>
            </a:r>
            <a:r>
              <a:rPr lang="en-US" altLang="zh-TW" sz="1800" b="1" dirty="0">
                <a:latin typeface="Times New Roman"/>
                <a:ea typeface="微軟正黑體"/>
                <a:cs typeface="+mn-cs"/>
              </a:rPr>
              <a:t>)</a:t>
            </a:r>
            <a:endParaRPr kumimoji="0" lang="en-US" altLang="zh-TW" sz="1800" b="1" i="0" u="none" strike="noStrike" kern="1200" cap="none" spc="0" normalizeH="0" baseline="0" noProof="0" dirty="0">
              <a:ln>
                <a:noFill/>
              </a:ln>
              <a:effectLst/>
              <a:uLnTx/>
              <a:uFillTx/>
              <a:latin typeface="Times New Roman"/>
              <a:ea typeface="微軟正黑體"/>
              <a:cs typeface="+mn-cs"/>
            </a:endParaRPr>
          </a:p>
        </p:txBody>
      </p:sp>
      <p:sp>
        <p:nvSpPr>
          <p:cNvPr id="14" name="文字方塊 13">
            <a:extLst>
              <a:ext uri="{FF2B5EF4-FFF2-40B4-BE49-F238E27FC236}">
                <a16:creationId xmlns:a16="http://schemas.microsoft.com/office/drawing/2014/main" id="{86F1A376-AF30-8CD0-5740-21CA63D1F374}"/>
              </a:ext>
            </a:extLst>
          </p:cNvPr>
          <p:cNvSpPr txBox="1"/>
          <p:nvPr/>
        </p:nvSpPr>
        <p:spPr>
          <a:xfrm>
            <a:off x="386668" y="1246423"/>
            <a:ext cx="8915378" cy="1989647"/>
          </a:xfrm>
          <a:prstGeom prst="rect">
            <a:avLst/>
          </a:prstGeom>
          <a:noFill/>
        </p:spPr>
        <p:txBody>
          <a:bodyPr wrap="square">
            <a:spAutoFit/>
          </a:bodyPr>
          <a:lstStyle/>
          <a:p>
            <a:pPr marL="285750" indent="-285750">
              <a:lnSpc>
                <a:spcPts val="2500"/>
              </a:lnSpc>
              <a:buFont typeface="Arial" panose="020B0604020202020204" pitchFamily="34" charset="0"/>
              <a:buChar char="•"/>
            </a:pP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任職年資</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未滿</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年</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者</a:t>
            </a:r>
            <a:endParaRPr lang="en-US" altLang="zh-TW" dirty="0">
              <a:latin typeface="Times New Roman" panose="02020603050405020304" pitchFamily="18" charset="0"/>
              <a:ea typeface="微軟正黑體" panose="020B0604030504040204" pitchFamily="34" charset="-120"/>
              <a:cs typeface="Times New Roman" panose="02020603050405020304" pitchFamily="18" charset="0"/>
            </a:endParaRPr>
          </a:p>
          <a:p>
            <a:pPr>
              <a:lnSpc>
                <a:spcPts val="2500"/>
              </a:lnSpc>
            </a:pP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    （本</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年功</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薪</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新臺幣</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930</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元</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 × 【(</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任職年資</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 2-1)+(</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 </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1/6 ×</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畸零月數</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a:t>
            </a:r>
          </a:p>
          <a:p>
            <a:pPr>
              <a:lnSpc>
                <a:spcPts val="2500"/>
              </a:lnSpc>
            </a:pPr>
            <a:endParaRPr lang="en-US" altLang="zh-TW" dirty="0">
              <a:latin typeface="Times New Roman" panose="02020603050405020304" pitchFamily="18" charset="0"/>
              <a:ea typeface="微軟正黑體" panose="020B0604030504040204" pitchFamily="34" charset="-120"/>
              <a:cs typeface="Times New Roman" panose="02020603050405020304" pitchFamily="18" charset="0"/>
            </a:endParaRPr>
          </a:p>
          <a:p>
            <a:pPr>
              <a:lnSpc>
                <a:spcPts val="2500"/>
              </a:lnSpc>
            </a:pPr>
            <a:endParaRPr lang="en-US" altLang="zh-TW" dirty="0">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nSpc>
                <a:spcPts val="2500"/>
              </a:lnSpc>
              <a:buFont typeface="Arial" panose="020B0604020202020204" pitchFamily="34" charset="0"/>
              <a:buChar char="•"/>
            </a:pP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任職年資</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滿</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年以上</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者</a:t>
            </a:r>
            <a:endParaRPr lang="en-US" altLang="zh-TW" dirty="0">
              <a:latin typeface="Times New Roman" panose="02020603050405020304" pitchFamily="18" charset="0"/>
              <a:ea typeface="微軟正黑體" panose="020B0604030504040204" pitchFamily="34" charset="-120"/>
              <a:cs typeface="Times New Roman" panose="02020603050405020304" pitchFamily="18" charset="0"/>
            </a:endParaRPr>
          </a:p>
          <a:p>
            <a:pPr>
              <a:lnSpc>
                <a:spcPts val="2500"/>
              </a:lnSpc>
            </a:pP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    </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本</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年功</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薪</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新臺幣</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930</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元</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 × 【(</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任職年資</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×2+1)+(</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 </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1/6 ×</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畸零月數</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a:t>
            </a:r>
          </a:p>
        </p:txBody>
      </p:sp>
      <p:cxnSp>
        <p:nvCxnSpPr>
          <p:cNvPr id="2" name="直線接點 1">
            <a:extLst>
              <a:ext uri="{FF2B5EF4-FFF2-40B4-BE49-F238E27FC236}">
                <a16:creationId xmlns:a16="http://schemas.microsoft.com/office/drawing/2014/main" id="{89BD4BE8-31F7-2D96-73CA-1B47402023E4}"/>
              </a:ext>
            </a:extLst>
          </p:cNvPr>
          <p:cNvCxnSpPr>
            <a:cxnSpLocks/>
          </p:cNvCxnSpPr>
          <p:nvPr/>
        </p:nvCxnSpPr>
        <p:spPr>
          <a:xfrm>
            <a:off x="818607" y="1924595"/>
            <a:ext cx="260386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 name="直線接點 3">
            <a:extLst>
              <a:ext uri="{FF2B5EF4-FFF2-40B4-BE49-F238E27FC236}">
                <a16:creationId xmlns:a16="http://schemas.microsoft.com/office/drawing/2014/main" id="{A6FF3615-C136-53C4-3DC9-2DC20B45CB23}"/>
              </a:ext>
            </a:extLst>
          </p:cNvPr>
          <p:cNvCxnSpPr>
            <a:cxnSpLocks/>
          </p:cNvCxnSpPr>
          <p:nvPr/>
        </p:nvCxnSpPr>
        <p:spPr>
          <a:xfrm>
            <a:off x="3901440" y="1942013"/>
            <a:ext cx="3526971"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文字方塊 4">
            <a:extLst>
              <a:ext uri="{FF2B5EF4-FFF2-40B4-BE49-F238E27FC236}">
                <a16:creationId xmlns:a16="http://schemas.microsoft.com/office/drawing/2014/main" id="{DF28B163-DE01-A7D8-D720-948FEF012E94}"/>
              </a:ext>
            </a:extLst>
          </p:cNvPr>
          <p:cNvSpPr txBox="1"/>
          <p:nvPr/>
        </p:nvSpPr>
        <p:spPr>
          <a:xfrm>
            <a:off x="1440474" y="1983133"/>
            <a:ext cx="1174657" cy="369332"/>
          </a:xfrm>
          <a:prstGeom prst="rect">
            <a:avLst/>
          </a:prstGeom>
          <a:noFill/>
        </p:spPr>
        <p:txBody>
          <a:bodyPr wrap="square" rtlCol="0">
            <a:spAutoFit/>
          </a:bodyPr>
          <a:lstStyle/>
          <a:p>
            <a:r>
              <a:rPr lang="zh-TW" altLang="en-US" b="1" dirty="0">
                <a:solidFill>
                  <a:srgbClr val="C00000"/>
                </a:solidFill>
                <a:latin typeface="微軟正黑體" panose="020B0604030504040204" pitchFamily="34" charset="-120"/>
                <a:ea typeface="微軟正黑體" panose="020B0604030504040204" pitchFamily="34" charset="-120"/>
              </a:rPr>
              <a:t>基數內涵</a:t>
            </a:r>
          </a:p>
        </p:txBody>
      </p:sp>
      <p:sp>
        <p:nvSpPr>
          <p:cNvPr id="7" name="文字方塊 6">
            <a:extLst>
              <a:ext uri="{FF2B5EF4-FFF2-40B4-BE49-F238E27FC236}">
                <a16:creationId xmlns:a16="http://schemas.microsoft.com/office/drawing/2014/main" id="{1026A6F6-7C7E-E6E3-3045-314FEF68C04B}"/>
              </a:ext>
            </a:extLst>
          </p:cNvPr>
          <p:cNvSpPr txBox="1"/>
          <p:nvPr/>
        </p:nvSpPr>
        <p:spPr>
          <a:xfrm>
            <a:off x="5338353" y="1983133"/>
            <a:ext cx="653143" cy="369332"/>
          </a:xfrm>
          <a:prstGeom prst="rect">
            <a:avLst/>
          </a:prstGeom>
          <a:noFill/>
        </p:spPr>
        <p:txBody>
          <a:bodyPr wrap="square" rtlCol="0">
            <a:spAutoFit/>
          </a:bodyPr>
          <a:lstStyle/>
          <a:p>
            <a:r>
              <a:rPr lang="zh-TW" altLang="en-US" b="1" dirty="0">
                <a:solidFill>
                  <a:srgbClr val="C00000"/>
                </a:solidFill>
                <a:latin typeface="微軟正黑體" panose="020B0604030504040204" pitchFamily="34" charset="-120"/>
                <a:ea typeface="微軟正黑體" panose="020B0604030504040204" pitchFamily="34" charset="-120"/>
              </a:rPr>
              <a:t>基數</a:t>
            </a:r>
          </a:p>
        </p:txBody>
      </p:sp>
    </p:spTree>
    <p:extLst>
      <p:ext uri="{BB962C8B-B14F-4D97-AF65-F5344CB8AC3E}">
        <p14:creationId xmlns:p14="http://schemas.microsoft.com/office/powerpoint/2010/main" val="19419918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肆、退休案件處理注意事項</a:t>
            </a:r>
            <a:r>
              <a:rPr lang="en-US" altLang="zh-TW" sz="2800" dirty="0">
                <a:latin typeface="Times New Roman" panose="02020603050405020304" pitchFamily="18" charset="0"/>
                <a:cs typeface="Times New Roman" panose="02020603050405020304" pitchFamily="18" charset="0"/>
              </a:rPr>
              <a:t>(7/9)</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6" name="標題 1">
            <a:extLst>
              <a:ext uri="{FF2B5EF4-FFF2-40B4-BE49-F238E27FC236}">
                <a16:creationId xmlns:a16="http://schemas.microsoft.com/office/drawing/2014/main" id="{A52BDE3A-8D66-C4EE-17BD-BFA91F628121}"/>
              </a:ext>
            </a:extLst>
          </p:cNvPr>
          <p:cNvSpPr txBox="1">
            <a:spLocks/>
          </p:cNvSpPr>
          <p:nvPr/>
        </p:nvSpPr>
        <p:spPr>
          <a:xfrm>
            <a:off x="180502" y="757677"/>
            <a:ext cx="60983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dirty="0">
                <a:latin typeface="Times New Roman"/>
                <a:ea typeface="微軟正黑體"/>
                <a:cs typeface="+mn-cs"/>
              </a:rPr>
              <a:t>退休金公式</a:t>
            </a:r>
            <a:r>
              <a:rPr lang="en-US" altLang="zh-TW" sz="1800" b="1" dirty="0">
                <a:latin typeface="Times New Roman"/>
                <a:ea typeface="微軟正黑體"/>
                <a:cs typeface="+mn-cs"/>
              </a:rPr>
              <a:t>(</a:t>
            </a:r>
            <a:r>
              <a:rPr lang="zh-TW" altLang="en-US" sz="1800" b="1" dirty="0">
                <a:latin typeface="Times New Roman"/>
                <a:ea typeface="微軟正黑體"/>
                <a:cs typeface="+mn-cs"/>
              </a:rPr>
              <a:t>民國</a:t>
            </a:r>
            <a:r>
              <a:rPr lang="en-US" altLang="zh-TW" sz="1800" b="1" dirty="0">
                <a:latin typeface="Times New Roman"/>
                <a:ea typeface="微軟正黑體"/>
                <a:cs typeface="+mn-cs"/>
              </a:rPr>
              <a:t>84</a:t>
            </a:r>
            <a:r>
              <a:rPr lang="zh-TW" altLang="en-US" sz="1800" b="1" dirty="0">
                <a:latin typeface="Times New Roman"/>
                <a:ea typeface="微軟正黑體"/>
                <a:cs typeface="+mn-cs"/>
              </a:rPr>
              <a:t>年</a:t>
            </a:r>
            <a:r>
              <a:rPr lang="en-US" altLang="zh-TW" sz="1800" b="1" dirty="0">
                <a:latin typeface="Times New Roman"/>
                <a:ea typeface="微軟正黑體"/>
                <a:cs typeface="+mn-cs"/>
              </a:rPr>
              <a:t>7</a:t>
            </a:r>
            <a:r>
              <a:rPr lang="zh-TW" altLang="en-US" sz="1800" b="1" dirty="0">
                <a:latin typeface="Times New Roman"/>
                <a:ea typeface="微軟正黑體"/>
                <a:cs typeface="+mn-cs"/>
              </a:rPr>
              <a:t>月</a:t>
            </a:r>
            <a:r>
              <a:rPr lang="en-US" altLang="zh-TW" sz="1800" b="1" dirty="0">
                <a:latin typeface="Times New Roman"/>
                <a:ea typeface="微軟正黑體"/>
                <a:cs typeface="+mn-cs"/>
              </a:rPr>
              <a:t>1</a:t>
            </a:r>
            <a:r>
              <a:rPr lang="zh-TW" altLang="en-US" sz="1800" b="1" dirty="0">
                <a:latin typeface="Times New Roman"/>
                <a:ea typeface="微軟正黑體"/>
                <a:cs typeface="+mn-cs"/>
              </a:rPr>
              <a:t>日</a:t>
            </a:r>
            <a:r>
              <a:rPr lang="zh-TW" altLang="en-US" sz="1800" b="1" dirty="0">
                <a:solidFill>
                  <a:srgbClr val="FF0000"/>
                </a:solidFill>
                <a:latin typeface="Times New Roman"/>
                <a:ea typeface="微軟正黑體"/>
                <a:cs typeface="+mn-cs"/>
              </a:rPr>
              <a:t>後</a:t>
            </a:r>
            <a:r>
              <a:rPr lang="zh-TW" altLang="en-US" sz="1800" b="1" dirty="0">
                <a:latin typeface="Times New Roman"/>
                <a:ea typeface="微軟正黑體"/>
                <a:cs typeface="+mn-cs"/>
              </a:rPr>
              <a:t>任職年資，第</a:t>
            </a:r>
            <a:r>
              <a:rPr lang="en-US" altLang="zh-TW" sz="1800" b="1" dirty="0">
                <a:latin typeface="Times New Roman"/>
                <a:ea typeface="微軟正黑體"/>
                <a:cs typeface="+mn-cs"/>
              </a:rPr>
              <a:t>69</a:t>
            </a:r>
            <a:r>
              <a:rPr lang="zh-TW" altLang="en-US" sz="1800" b="1" dirty="0">
                <a:latin typeface="Times New Roman"/>
                <a:ea typeface="微軟正黑體"/>
                <a:cs typeface="+mn-cs"/>
              </a:rPr>
              <a:t>條</a:t>
            </a:r>
            <a:r>
              <a:rPr lang="en-US" altLang="zh-TW" sz="1800" b="1" dirty="0">
                <a:latin typeface="Times New Roman"/>
                <a:ea typeface="微軟正黑體"/>
                <a:cs typeface="+mn-cs"/>
              </a:rPr>
              <a:t>)</a:t>
            </a:r>
            <a:endParaRPr kumimoji="0" lang="en-US" altLang="zh-TW" sz="1800" b="1" i="0" u="none" strike="noStrike" kern="1200" cap="none" spc="0" normalizeH="0" baseline="0" noProof="0" dirty="0">
              <a:ln>
                <a:noFill/>
              </a:ln>
              <a:effectLst/>
              <a:uLnTx/>
              <a:uFillTx/>
              <a:latin typeface="Times New Roman"/>
              <a:ea typeface="微軟正黑體"/>
              <a:cs typeface="+mn-cs"/>
            </a:endParaRPr>
          </a:p>
        </p:txBody>
      </p:sp>
      <p:sp>
        <p:nvSpPr>
          <p:cNvPr id="14" name="文字方塊 13">
            <a:extLst>
              <a:ext uri="{FF2B5EF4-FFF2-40B4-BE49-F238E27FC236}">
                <a16:creationId xmlns:a16="http://schemas.microsoft.com/office/drawing/2014/main" id="{86F1A376-AF30-8CD0-5740-21CA63D1F374}"/>
              </a:ext>
            </a:extLst>
          </p:cNvPr>
          <p:cNvSpPr txBox="1"/>
          <p:nvPr/>
        </p:nvSpPr>
        <p:spPr>
          <a:xfrm>
            <a:off x="488269" y="1255132"/>
            <a:ext cx="8915378" cy="1989647"/>
          </a:xfrm>
          <a:prstGeom prst="rect">
            <a:avLst/>
          </a:prstGeom>
          <a:noFill/>
        </p:spPr>
        <p:txBody>
          <a:bodyPr wrap="square">
            <a:spAutoFit/>
          </a:bodyPr>
          <a:lstStyle/>
          <a:p>
            <a:pPr marL="285750" indent="-285750">
              <a:lnSpc>
                <a:spcPts val="2500"/>
              </a:lnSpc>
              <a:buFont typeface="Arial" panose="020B0604020202020204" pitchFamily="34" charset="0"/>
              <a:buChar char="•"/>
            </a:pP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任職年資</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未滿</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35</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年</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者</a:t>
            </a:r>
          </a:p>
          <a:p>
            <a:pPr>
              <a:lnSpc>
                <a:spcPts val="2500"/>
              </a:lnSpc>
            </a:pP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    </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本</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年功</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薪</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 2) × 【1.5×</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任職年資</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整年部分</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)+(1/8×</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畸零月數</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a:t>
            </a:r>
          </a:p>
          <a:p>
            <a:pPr>
              <a:lnSpc>
                <a:spcPts val="2500"/>
              </a:lnSpc>
            </a:pPr>
            <a:endParaRPr lang="en-US" altLang="zh-TW" dirty="0">
              <a:latin typeface="Times New Roman" panose="02020603050405020304" pitchFamily="18" charset="0"/>
              <a:ea typeface="微軟正黑體" panose="020B0604030504040204" pitchFamily="34" charset="-120"/>
              <a:cs typeface="Times New Roman" panose="02020603050405020304" pitchFamily="18" charset="0"/>
            </a:endParaRPr>
          </a:p>
          <a:p>
            <a:pPr>
              <a:lnSpc>
                <a:spcPts val="2500"/>
              </a:lnSpc>
            </a:pPr>
            <a:endParaRPr lang="en-US" altLang="zh-TW" dirty="0">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nSpc>
                <a:spcPts val="2500"/>
              </a:lnSpc>
              <a:buFont typeface="Arial" panose="020B0604020202020204" pitchFamily="34" charset="0"/>
              <a:buChar char="•"/>
            </a:pP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任職年資</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滿</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35</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年以上</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者</a:t>
            </a:r>
          </a:p>
          <a:p>
            <a:pPr>
              <a:lnSpc>
                <a:spcPts val="2500"/>
              </a:lnSpc>
            </a:pP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    </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本</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年功</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薪</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 2) × 【53+(1×(</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任職年資</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-35)+(1/12 ×</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畸零月數</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a:t>
            </a:r>
          </a:p>
        </p:txBody>
      </p:sp>
      <p:sp>
        <p:nvSpPr>
          <p:cNvPr id="4" name="箭號: 向右 3">
            <a:extLst>
              <a:ext uri="{FF2B5EF4-FFF2-40B4-BE49-F238E27FC236}">
                <a16:creationId xmlns:a16="http://schemas.microsoft.com/office/drawing/2014/main" id="{F807BCF1-19B8-4D1F-A2A2-F6A480DACFCD}"/>
              </a:ext>
            </a:extLst>
          </p:cNvPr>
          <p:cNvSpPr/>
          <p:nvPr/>
        </p:nvSpPr>
        <p:spPr>
          <a:xfrm>
            <a:off x="897983" y="3368056"/>
            <a:ext cx="424873" cy="464127"/>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a:extLst>
              <a:ext uri="{FF2B5EF4-FFF2-40B4-BE49-F238E27FC236}">
                <a16:creationId xmlns:a16="http://schemas.microsoft.com/office/drawing/2014/main" id="{CD129627-1791-413A-AB36-17F89B40370C}"/>
              </a:ext>
            </a:extLst>
          </p:cNvPr>
          <p:cNvSpPr/>
          <p:nvPr/>
        </p:nvSpPr>
        <p:spPr>
          <a:xfrm>
            <a:off x="1396747" y="3368056"/>
            <a:ext cx="5283200" cy="385747"/>
          </a:xfrm>
          <a:prstGeom prst="rect">
            <a:avLst/>
          </a:prstGeom>
        </p:spPr>
        <p:txBody>
          <a:bodyPr wrap="square">
            <a:spAutoFit/>
          </a:bodyPr>
          <a:lstStyle/>
          <a:p>
            <a:pPr>
              <a:lnSpc>
                <a:spcPts val="2500"/>
              </a:lnSpc>
            </a:pP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即第</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36</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年起為</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個基數，最高給予</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個基數</a:t>
            </a:r>
          </a:p>
        </p:txBody>
      </p:sp>
      <p:cxnSp>
        <p:nvCxnSpPr>
          <p:cNvPr id="7" name="直線接點 6">
            <a:extLst>
              <a:ext uri="{FF2B5EF4-FFF2-40B4-BE49-F238E27FC236}">
                <a16:creationId xmlns:a16="http://schemas.microsoft.com/office/drawing/2014/main" id="{9C6E1BF8-C35B-CEE5-CC05-BC5A4F6CE9E1}"/>
              </a:ext>
            </a:extLst>
          </p:cNvPr>
          <p:cNvCxnSpPr>
            <a:cxnSpLocks/>
          </p:cNvCxnSpPr>
          <p:nvPr/>
        </p:nvCxnSpPr>
        <p:spPr>
          <a:xfrm>
            <a:off x="818607" y="1924595"/>
            <a:ext cx="1619795"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直線接點 12">
            <a:extLst>
              <a:ext uri="{FF2B5EF4-FFF2-40B4-BE49-F238E27FC236}">
                <a16:creationId xmlns:a16="http://schemas.microsoft.com/office/drawing/2014/main" id="{F8EEB6F1-FCFD-6A6A-F95C-C00EE4416282}"/>
              </a:ext>
            </a:extLst>
          </p:cNvPr>
          <p:cNvCxnSpPr>
            <a:cxnSpLocks/>
          </p:cNvCxnSpPr>
          <p:nvPr/>
        </p:nvCxnSpPr>
        <p:spPr>
          <a:xfrm>
            <a:off x="2773680" y="1924595"/>
            <a:ext cx="429768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文字方塊 15">
            <a:extLst>
              <a:ext uri="{FF2B5EF4-FFF2-40B4-BE49-F238E27FC236}">
                <a16:creationId xmlns:a16="http://schemas.microsoft.com/office/drawing/2014/main" id="{10991FA2-FB5C-8EA0-B00D-77634F8A07CA}"/>
              </a:ext>
            </a:extLst>
          </p:cNvPr>
          <p:cNvSpPr txBox="1"/>
          <p:nvPr/>
        </p:nvSpPr>
        <p:spPr>
          <a:xfrm>
            <a:off x="1046032" y="1969495"/>
            <a:ext cx="1174657" cy="369332"/>
          </a:xfrm>
          <a:prstGeom prst="rect">
            <a:avLst/>
          </a:prstGeom>
          <a:noFill/>
        </p:spPr>
        <p:txBody>
          <a:bodyPr wrap="square" rtlCol="0">
            <a:spAutoFit/>
          </a:bodyPr>
          <a:lstStyle/>
          <a:p>
            <a:r>
              <a:rPr lang="zh-TW" altLang="en-US" b="1" dirty="0">
                <a:solidFill>
                  <a:srgbClr val="C00000"/>
                </a:solidFill>
                <a:latin typeface="微軟正黑體" panose="020B0604030504040204" pitchFamily="34" charset="-120"/>
                <a:ea typeface="微軟正黑體" panose="020B0604030504040204" pitchFamily="34" charset="-120"/>
              </a:rPr>
              <a:t>基數內涵</a:t>
            </a:r>
          </a:p>
        </p:txBody>
      </p:sp>
      <p:sp>
        <p:nvSpPr>
          <p:cNvPr id="17" name="文字方塊 16">
            <a:extLst>
              <a:ext uri="{FF2B5EF4-FFF2-40B4-BE49-F238E27FC236}">
                <a16:creationId xmlns:a16="http://schemas.microsoft.com/office/drawing/2014/main" id="{E1E8D950-43E1-F7DC-6F0B-206745AED1C3}"/>
              </a:ext>
            </a:extLst>
          </p:cNvPr>
          <p:cNvSpPr txBox="1"/>
          <p:nvPr/>
        </p:nvSpPr>
        <p:spPr>
          <a:xfrm>
            <a:off x="4572000" y="1942013"/>
            <a:ext cx="653143" cy="369332"/>
          </a:xfrm>
          <a:prstGeom prst="rect">
            <a:avLst/>
          </a:prstGeom>
          <a:noFill/>
        </p:spPr>
        <p:txBody>
          <a:bodyPr wrap="square" rtlCol="0">
            <a:spAutoFit/>
          </a:bodyPr>
          <a:lstStyle/>
          <a:p>
            <a:r>
              <a:rPr lang="zh-TW" altLang="en-US" b="1" dirty="0">
                <a:solidFill>
                  <a:srgbClr val="C00000"/>
                </a:solidFill>
                <a:latin typeface="微軟正黑體" panose="020B0604030504040204" pitchFamily="34" charset="-120"/>
                <a:ea typeface="微軟正黑體" panose="020B0604030504040204" pitchFamily="34" charset="-120"/>
              </a:rPr>
              <a:t>基數</a:t>
            </a:r>
          </a:p>
        </p:txBody>
      </p:sp>
    </p:spTree>
    <p:extLst>
      <p:ext uri="{BB962C8B-B14F-4D97-AF65-F5344CB8AC3E}">
        <p14:creationId xmlns:p14="http://schemas.microsoft.com/office/powerpoint/2010/main" val="1985894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肆、退休案件處理注意事項</a:t>
            </a:r>
            <a:r>
              <a:rPr lang="en-US" altLang="zh-TW" sz="2800" dirty="0">
                <a:latin typeface="Times New Roman" panose="02020603050405020304" pitchFamily="18" charset="0"/>
                <a:cs typeface="Times New Roman" panose="02020603050405020304" pitchFamily="18" charset="0"/>
              </a:rPr>
              <a:t>(8/9)</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4" name="矩形 3">
            <a:extLst>
              <a:ext uri="{FF2B5EF4-FFF2-40B4-BE49-F238E27FC236}">
                <a16:creationId xmlns:a16="http://schemas.microsoft.com/office/drawing/2014/main" id="{632E3AE1-18C0-475C-ACC0-7C8E6D21E48C}"/>
              </a:ext>
            </a:extLst>
          </p:cNvPr>
          <p:cNvSpPr/>
          <p:nvPr/>
        </p:nvSpPr>
        <p:spPr>
          <a:xfrm>
            <a:off x="406399" y="1096231"/>
            <a:ext cx="8444090" cy="873316"/>
          </a:xfrm>
          <a:prstGeom prst="rect">
            <a:avLst/>
          </a:prstGeom>
        </p:spPr>
        <p:txBody>
          <a:bodyPr wrap="square">
            <a:spAutoFit/>
          </a:bodyPr>
          <a:lstStyle/>
          <a:p>
            <a:pPr>
              <a:lnSpc>
                <a:spcPct val="150000"/>
              </a:lnSpc>
            </a:pPr>
            <a:r>
              <a:rPr lang="zh-TW"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設某甲</a:t>
            </a:r>
            <a:r>
              <a:rPr lang="en-US"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73</a:t>
            </a:r>
            <a:r>
              <a:rPr lang="zh-TW"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9</a:t>
            </a:r>
            <a:r>
              <a:rPr lang="zh-TW"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01</a:t>
            </a:r>
            <a:r>
              <a:rPr lang="zh-TW"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日出生，</a:t>
            </a:r>
            <a:r>
              <a:rPr lang="en-US"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98</a:t>
            </a:r>
            <a:r>
              <a:rPr lang="zh-TW"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年就職，</a:t>
            </a:r>
            <a:r>
              <a:rPr lang="en-US"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138</a:t>
            </a:r>
            <a:r>
              <a:rPr lang="zh-TW"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年滿</a:t>
            </a:r>
            <a:r>
              <a:rPr lang="en-US"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65</a:t>
            </a:r>
            <a:r>
              <a:rPr lang="zh-TW"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歲退休，年資為</a:t>
            </a:r>
            <a:r>
              <a:rPr lang="en-US"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40</a:t>
            </a:r>
            <a:r>
              <a:rPr lang="zh-TW"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年</a:t>
            </a:r>
            <a:r>
              <a:rPr lang="zh-TW" altLang="en-US"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整</a:t>
            </a:r>
            <a:r>
              <a:rPr lang="zh-TW"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b="1"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退休時本薪為</a:t>
            </a:r>
            <a:r>
              <a:rPr lang="en-US" altLang="zh-TW" b="1"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625</a:t>
            </a:r>
            <a:r>
              <a:rPr lang="zh-TW"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，計算退休金薪資為</a:t>
            </a:r>
            <a:r>
              <a:rPr lang="en-US"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50,480</a:t>
            </a:r>
            <a:r>
              <a:rPr lang="zh-TW"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5" name="標題 1">
            <a:extLst>
              <a:ext uri="{FF2B5EF4-FFF2-40B4-BE49-F238E27FC236}">
                <a16:creationId xmlns:a16="http://schemas.microsoft.com/office/drawing/2014/main" id="{F8EB60B7-8C7B-45BC-973D-A7428388EC7F}"/>
              </a:ext>
            </a:extLst>
          </p:cNvPr>
          <p:cNvSpPr txBox="1">
            <a:spLocks/>
          </p:cNvSpPr>
          <p:nvPr/>
        </p:nvSpPr>
        <p:spPr>
          <a:xfrm>
            <a:off x="180502" y="757677"/>
            <a:ext cx="60983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kumimoji="0" lang="zh-TW" altLang="en-US" sz="1800" b="1" i="0" u="none" strike="noStrike" kern="1200" cap="none" spc="0" normalizeH="0" baseline="0" noProof="0" dirty="0">
                <a:ln>
                  <a:noFill/>
                </a:ln>
                <a:effectLst/>
                <a:uLnTx/>
                <a:uFillTx/>
                <a:latin typeface="Times New Roman"/>
                <a:ea typeface="微軟正黑體"/>
                <a:cs typeface="+mn-cs"/>
              </a:rPr>
              <a:t>退休金案例</a:t>
            </a:r>
            <a:endParaRPr kumimoji="0" lang="en-US" altLang="zh-TW" sz="1800" b="1" i="0" u="none" strike="noStrike" kern="1200" cap="none" spc="0" normalizeH="0" baseline="0" noProof="0" dirty="0">
              <a:ln>
                <a:noFill/>
              </a:ln>
              <a:effectLst/>
              <a:uLnTx/>
              <a:uFillTx/>
              <a:latin typeface="Times New Roman"/>
              <a:ea typeface="微軟正黑體"/>
              <a:cs typeface="+mn-cs"/>
            </a:endParaRPr>
          </a:p>
        </p:txBody>
      </p:sp>
      <p:sp>
        <p:nvSpPr>
          <p:cNvPr id="7" name="矩形 6">
            <a:extLst>
              <a:ext uri="{FF2B5EF4-FFF2-40B4-BE49-F238E27FC236}">
                <a16:creationId xmlns:a16="http://schemas.microsoft.com/office/drawing/2014/main" id="{FB924AA0-15EA-46E7-8FB5-4A4C446CA98C}"/>
              </a:ext>
            </a:extLst>
          </p:cNvPr>
          <p:cNvSpPr/>
          <p:nvPr/>
        </p:nvSpPr>
        <p:spPr>
          <a:xfrm>
            <a:off x="406399" y="2143279"/>
            <a:ext cx="8444090" cy="1200329"/>
          </a:xfrm>
          <a:prstGeom prst="rect">
            <a:avLst/>
          </a:prstGeom>
        </p:spPr>
        <p:txBody>
          <a:bodyPr wrap="square">
            <a:spAutoFit/>
          </a:bodyPr>
          <a:lstStyle/>
          <a:p>
            <a:r>
              <a:rPr lang="en-US" altLang="zh-TW"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本</a:t>
            </a:r>
            <a:r>
              <a:rPr lang="en-US" altLang="zh-TW"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年功</a:t>
            </a:r>
            <a:r>
              <a:rPr lang="en-US" altLang="zh-TW"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薪</a:t>
            </a:r>
            <a:r>
              <a:rPr lang="en-US" altLang="zh-TW"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 2 )</a:t>
            </a:r>
            <a:r>
              <a:rPr lang="zh-TW" altLang="en-US"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 </a:t>
            </a:r>
            <a:r>
              <a:rPr lang="en-US" altLang="zh-TW"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 【53+(1× (</a:t>
            </a:r>
            <a:r>
              <a:rPr lang="zh-TW" altLang="en-US"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任職年資</a:t>
            </a:r>
            <a:r>
              <a:rPr lang="en-US" altLang="zh-TW"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-35 ) + ( 1/12 ×</a:t>
            </a:r>
            <a:r>
              <a:rPr lang="zh-TW" altLang="en-US"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畸零月數</a:t>
            </a:r>
            <a:r>
              <a:rPr lang="en-US" altLang="zh-TW"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a:t>
            </a:r>
          </a:p>
          <a:p>
            <a:r>
              <a:rPr lang="en-US" altLang="zh-TW"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=(50,480× 2 )</a:t>
            </a:r>
            <a:r>
              <a:rPr lang="zh-TW" altLang="en-US"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 </a:t>
            </a:r>
            <a:r>
              <a:rPr lang="en-US" altLang="zh-TW"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 【53+(1× (40-35) +(1/12×0 )】</a:t>
            </a:r>
          </a:p>
          <a:p>
            <a:r>
              <a:rPr lang="en-US" altLang="zh-TW"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=50,480×2×58</a:t>
            </a:r>
          </a:p>
          <a:p>
            <a:r>
              <a:rPr lang="en-US" altLang="zh-TW"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=5,855,680</a:t>
            </a:r>
            <a:r>
              <a:rPr lang="zh-TW" altLang="en-US"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元</a:t>
            </a:r>
          </a:p>
        </p:txBody>
      </p:sp>
    </p:spTree>
    <p:extLst>
      <p:ext uri="{BB962C8B-B14F-4D97-AF65-F5344CB8AC3E}">
        <p14:creationId xmlns:p14="http://schemas.microsoft.com/office/powerpoint/2010/main" val="17518309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肆、退休案件處理注意事項</a:t>
            </a:r>
            <a:r>
              <a:rPr lang="en-US" altLang="zh-TW" sz="2800" dirty="0">
                <a:latin typeface="Times New Roman" panose="02020603050405020304" pitchFamily="18" charset="0"/>
                <a:cs typeface="Times New Roman" panose="02020603050405020304" pitchFamily="18" charset="0"/>
              </a:rPr>
              <a:t>(9/9)</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4" name="矩形 3">
            <a:extLst>
              <a:ext uri="{FF2B5EF4-FFF2-40B4-BE49-F238E27FC236}">
                <a16:creationId xmlns:a16="http://schemas.microsoft.com/office/drawing/2014/main" id="{632E3AE1-18C0-475C-ACC0-7C8E6D21E48C}"/>
              </a:ext>
            </a:extLst>
          </p:cNvPr>
          <p:cNvSpPr/>
          <p:nvPr/>
        </p:nvSpPr>
        <p:spPr>
          <a:xfrm>
            <a:off x="406399" y="1096231"/>
            <a:ext cx="8444090" cy="873316"/>
          </a:xfrm>
          <a:prstGeom prst="rect">
            <a:avLst/>
          </a:prstGeom>
        </p:spPr>
        <p:txBody>
          <a:bodyPr wrap="square">
            <a:spAutoFit/>
          </a:bodyPr>
          <a:lstStyle/>
          <a:p>
            <a:pPr>
              <a:lnSpc>
                <a:spcPct val="150000"/>
              </a:lnSpc>
            </a:pPr>
            <a:r>
              <a:rPr lang="zh-TW" altLang="en-US"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設某乙</a:t>
            </a:r>
            <a:r>
              <a:rPr lang="en-US"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73</a:t>
            </a:r>
            <a:r>
              <a:rPr lang="zh-TW" altLang="en-US"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9</a:t>
            </a:r>
            <a:r>
              <a:rPr lang="zh-TW" altLang="en-US"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01</a:t>
            </a:r>
            <a:r>
              <a:rPr lang="zh-TW" altLang="en-US"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日出生，</a:t>
            </a:r>
            <a:r>
              <a:rPr lang="en-US"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98</a:t>
            </a:r>
            <a:r>
              <a:rPr lang="zh-TW" altLang="en-US"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年就職，</a:t>
            </a:r>
            <a:r>
              <a:rPr lang="en-US"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138</a:t>
            </a:r>
            <a:r>
              <a:rPr lang="zh-TW" altLang="en-US"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年滿</a:t>
            </a:r>
            <a:r>
              <a:rPr lang="en-US"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65</a:t>
            </a:r>
            <a:r>
              <a:rPr lang="zh-TW" altLang="en-US"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歲退休，年資為</a:t>
            </a:r>
            <a:r>
              <a:rPr lang="en-US"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40</a:t>
            </a:r>
            <a:r>
              <a:rPr lang="zh-TW" altLang="en-US"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年整，</a:t>
            </a:r>
            <a:r>
              <a:rPr lang="zh-TW" altLang="en-US" b="1"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退休時本薪為</a:t>
            </a:r>
            <a:r>
              <a:rPr lang="en-US" altLang="zh-TW" b="1"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525</a:t>
            </a:r>
            <a:r>
              <a:rPr lang="zh-TW" altLang="en-US"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，計算退休金薪資為</a:t>
            </a:r>
            <a:r>
              <a:rPr lang="en-US"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44,770</a:t>
            </a:r>
            <a:r>
              <a:rPr lang="zh-TW" altLang="en-US"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dirty="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5" name="標題 1">
            <a:extLst>
              <a:ext uri="{FF2B5EF4-FFF2-40B4-BE49-F238E27FC236}">
                <a16:creationId xmlns:a16="http://schemas.microsoft.com/office/drawing/2014/main" id="{F8EB60B7-8C7B-45BC-973D-A7428388EC7F}"/>
              </a:ext>
            </a:extLst>
          </p:cNvPr>
          <p:cNvSpPr txBox="1">
            <a:spLocks/>
          </p:cNvSpPr>
          <p:nvPr/>
        </p:nvSpPr>
        <p:spPr>
          <a:xfrm>
            <a:off x="180502" y="757677"/>
            <a:ext cx="60983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kumimoji="0" lang="zh-TW" altLang="en-US" sz="1800" b="1" i="0" u="none" strike="noStrike" kern="1200" cap="none" spc="0" normalizeH="0" baseline="0" noProof="0" dirty="0">
                <a:ln>
                  <a:noFill/>
                </a:ln>
                <a:effectLst/>
                <a:uLnTx/>
                <a:uFillTx/>
                <a:latin typeface="Times New Roman"/>
                <a:ea typeface="微軟正黑體"/>
                <a:cs typeface="+mn-cs"/>
              </a:rPr>
              <a:t>退休金案例</a:t>
            </a:r>
            <a:endParaRPr kumimoji="0" lang="en-US" altLang="zh-TW" sz="1800" b="1" i="0" u="none" strike="noStrike" kern="1200" cap="none" spc="0" normalizeH="0" baseline="0" noProof="0" dirty="0">
              <a:ln>
                <a:noFill/>
              </a:ln>
              <a:effectLst/>
              <a:uLnTx/>
              <a:uFillTx/>
              <a:latin typeface="Times New Roman"/>
              <a:ea typeface="微軟正黑體"/>
              <a:cs typeface="+mn-cs"/>
            </a:endParaRPr>
          </a:p>
        </p:txBody>
      </p:sp>
      <p:sp>
        <p:nvSpPr>
          <p:cNvPr id="7" name="矩形 6">
            <a:extLst>
              <a:ext uri="{FF2B5EF4-FFF2-40B4-BE49-F238E27FC236}">
                <a16:creationId xmlns:a16="http://schemas.microsoft.com/office/drawing/2014/main" id="{FB924AA0-15EA-46E7-8FB5-4A4C446CA98C}"/>
              </a:ext>
            </a:extLst>
          </p:cNvPr>
          <p:cNvSpPr/>
          <p:nvPr/>
        </p:nvSpPr>
        <p:spPr>
          <a:xfrm>
            <a:off x="406399" y="2169404"/>
            <a:ext cx="8444090" cy="923330"/>
          </a:xfrm>
          <a:prstGeom prst="rect">
            <a:avLst/>
          </a:prstGeom>
        </p:spPr>
        <p:txBody>
          <a:bodyPr wrap="square">
            <a:spAutoFit/>
          </a:bodyPr>
          <a:lstStyle/>
          <a:p>
            <a:pPr algn="just"/>
            <a:r>
              <a:rPr lang="en-US" altLang="zh-TW"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本</a:t>
            </a:r>
            <a:r>
              <a:rPr lang="en-US" altLang="zh-TW"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年功</a:t>
            </a:r>
            <a:r>
              <a:rPr lang="en-US" altLang="zh-TW"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薪</a:t>
            </a:r>
            <a:r>
              <a:rPr lang="en-US" altLang="zh-TW"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 2)</a:t>
            </a:r>
            <a:r>
              <a:rPr lang="zh-TW" altLang="en-US"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 </a:t>
            </a:r>
            <a:r>
              <a:rPr lang="en-US" altLang="zh-TW"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 【53+(1×(</a:t>
            </a:r>
            <a:r>
              <a:rPr lang="zh-TW" altLang="en-US"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任職年資</a:t>
            </a:r>
            <a:r>
              <a:rPr lang="en-US" altLang="zh-TW"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-35) +(1/12 ×</a:t>
            </a:r>
            <a:r>
              <a:rPr lang="zh-TW" altLang="en-US"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畸零月數</a:t>
            </a:r>
            <a:r>
              <a:rPr lang="en-US" altLang="zh-TW"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a:t>
            </a:r>
          </a:p>
          <a:p>
            <a:pPr algn="just"/>
            <a:r>
              <a:rPr lang="en-US" altLang="zh-TW"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=(44,770×2 ) × 【53+1×(40-35) × (1/12 ×0 )】</a:t>
            </a:r>
          </a:p>
          <a:p>
            <a:pPr algn="just"/>
            <a:r>
              <a:rPr lang="en-US" altLang="zh-TW"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 5,193,320</a:t>
            </a:r>
            <a:r>
              <a:rPr lang="zh-TW" altLang="en-US"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元</a:t>
            </a:r>
          </a:p>
        </p:txBody>
      </p:sp>
    </p:spTree>
    <p:extLst>
      <p:ext uri="{BB962C8B-B14F-4D97-AF65-F5344CB8AC3E}">
        <p14:creationId xmlns:p14="http://schemas.microsoft.com/office/powerpoint/2010/main" val="37069784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6D10B221-92EC-5708-E234-13AF0D49E0BB}"/>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伍、退休案件處理作業流程</a:t>
            </a:r>
            <a:r>
              <a:rPr lang="en-US" altLang="zh-TW" sz="2800" dirty="0">
                <a:latin typeface="Times New Roman" panose="02020603050405020304" pitchFamily="18" charset="0"/>
                <a:cs typeface="Times New Roman" panose="02020603050405020304" pitchFamily="18" charset="0"/>
              </a:rPr>
              <a:t>(1/3)</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2" name="圖片 1">
            <a:extLst>
              <a:ext uri="{FF2B5EF4-FFF2-40B4-BE49-F238E27FC236}">
                <a16:creationId xmlns:a16="http://schemas.microsoft.com/office/drawing/2014/main" id="{3AFD65B9-BB0E-10F5-BDD8-AC3DF693E9C2}"/>
              </a:ext>
            </a:extLst>
          </p:cNvPr>
          <p:cNvPicPr>
            <a:picLocks noChangeAspect="1"/>
          </p:cNvPicPr>
          <p:nvPr/>
        </p:nvPicPr>
        <p:blipFill>
          <a:blip r:embed="rId2"/>
          <a:stretch>
            <a:fillRect/>
          </a:stretch>
        </p:blipFill>
        <p:spPr>
          <a:xfrm>
            <a:off x="298763" y="1272840"/>
            <a:ext cx="4188605" cy="4978577"/>
          </a:xfrm>
          <a:prstGeom prst="rect">
            <a:avLst/>
          </a:prstGeom>
        </p:spPr>
      </p:pic>
      <p:sp>
        <p:nvSpPr>
          <p:cNvPr id="4" name="標題 1">
            <a:extLst>
              <a:ext uri="{FF2B5EF4-FFF2-40B4-BE49-F238E27FC236}">
                <a16:creationId xmlns:a16="http://schemas.microsoft.com/office/drawing/2014/main" id="{6BCC472F-CC71-BFF8-AC2D-EEBE991990B0}"/>
              </a:ext>
            </a:extLst>
          </p:cNvPr>
          <p:cNvSpPr txBox="1">
            <a:spLocks/>
          </p:cNvSpPr>
          <p:nvPr/>
        </p:nvSpPr>
        <p:spPr>
          <a:xfrm>
            <a:off x="180502" y="757677"/>
            <a:ext cx="60983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dirty="0">
                <a:latin typeface="Times New Roman"/>
                <a:ea typeface="微軟正黑體"/>
                <a:cs typeface="+mn-cs"/>
              </a:rPr>
              <a:t>退休案件處理</a:t>
            </a:r>
            <a:r>
              <a:rPr kumimoji="0" lang="zh-TW" altLang="en-US" sz="1800" b="1" i="0" u="none" strike="noStrike" kern="1200" cap="none" spc="0" normalizeH="0" baseline="0" noProof="0" dirty="0">
                <a:ln>
                  <a:noFill/>
                </a:ln>
                <a:effectLst/>
                <a:uLnTx/>
                <a:uFillTx/>
                <a:latin typeface="Times New Roman"/>
                <a:ea typeface="微軟正黑體"/>
                <a:cs typeface="+mn-cs"/>
              </a:rPr>
              <a:t>作業流程</a:t>
            </a:r>
            <a:endParaRPr kumimoji="0" lang="en-US" altLang="zh-TW" sz="1800" b="1" i="0" u="none" strike="noStrike" kern="1200" cap="none" spc="0" normalizeH="0" baseline="0" noProof="0" dirty="0">
              <a:ln>
                <a:noFill/>
              </a:ln>
              <a:effectLst/>
              <a:uLnTx/>
              <a:uFillTx/>
              <a:latin typeface="Times New Roman"/>
              <a:ea typeface="微軟正黑體"/>
              <a:cs typeface="+mn-cs"/>
            </a:endParaRPr>
          </a:p>
        </p:txBody>
      </p:sp>
      <p:sp>
        <p:nvSpPr>
          <p:cNvPr id="5" name="文字方塊 4">
            <a:extLst>
              <a:ext uri="{FF2B5EF4-FFF2-40B4-BE49-F238E27FC236}">
                <a16:creationId xmlns:a16="http://schemas.microsoft.com/office/drawing/2014/main" id="{A66D7472-D254-5920-D057-892E535910E6}"/>
              </a:ext>
            </a:extLst>
          </p:cNvPr>
          <p:cNvSpPr txBox="1"/>
          <p:nvPr/>
        </p:nvSpPr>
        <p:spPr>
          <a:xfrm>
            <a:off x="4676828" y="1196826"/>
            <a:ext cx="4309449" cy="3907288"/>
          </a:xfrm>
          <a:prstGeom prst="rect">
            <a:avLst/>
          </a:prstGeom>
          <a:noFill/>
        </p:spPr>
        <p:txBody>
          <a:bodyPr wrap="square" rtlCol="0">
            <a:spAutoFit/>
          </a:bodyPr>
          <a:lstStyle>
            <a:defPPr>
              <a:defRPr lang="en-US"/>
            </a:defPPr>
            <a:lvl1pPr>
              <a:lnSpc>
                <a:spcPts val="2500"/>
              </a:lnSpc>
              <a:defRPr sz="1600" b="1">
                <a:latin typeface="微軟正黑體" panose="020B0604030504040204" pitchFamily="34" charset="-120"/>
                <a:ea typeface="微軟正黑體" panose="020B0604030504040204" pitchFamily="34" charset="-120"/>
              </a:defRPr>
            </a:lvl1pPr>
          </a:lstStyle>
          <a:p>
            <a:r>
              <a:rPr lang="zh-TW" altLang="en-US" dirty="0">
                <a:latin typeface="Times New Roman" panose="02020603050405020304" pitchFamily="18" charset="0"/>
                <a:cs typeface="Times New Roman" panose="02020603050405020304" pitchFamily="18" charset="0"/>
              </a:rPr>
              <a:t>步驟說明 </a:t>
            </a:r>
            <a:r>
              <a:rPr lang="en-US" altLang="zh-TW" dirty="0">
                <a:latin typeface="Times New Roman" panose="02020603050405020304" pitchFamily="18" charset="0"/>
                <a:cs typeface="Times New Roman" panose="02020603050405020304" pitchFamily="18" charset="0"/>
              </a:rPr>
              <a:t>:</a:t>
            </a:r>
          </a:p>
          <a:p>
            <a:r>
              <a:rPr lang="en-US" altLang="zh-TW" dirty="0">
                <a:latin typeface="Times New Roman" panose="02020603050405020304" pitchFamily="18" charset="0"/>
                <a:cs typeface="Times New Roman" panose="02020603050405020304" pitchFamily="18" charset="0"/>
              </a:rPr>
              <a:t>(</a:t>
            </a:r>
            <a:r>
              <a:rPr lang="zh-TW" altLang="en-US" dirty="0">
                <a:latin typeface="Times New Roman" panose="02020603050405020304" pitchFamily="18" charset="0"/>
                <a:cs typeface="Times New Roman" panose="02020603050405020304" pitchFamily="18" charset="0"/>
              </a:rPr>
              <a:t>一</a:t>
            </a:r>
            <a:r>
              <a:rPr lang="en-US" altLang="zh-TW" dirty="0">
                <a:latin typeface="Times New Roman" panose="02020603050405020304" pitchFamily="18" charset="0"/>
                <a:cs typeface="Times New Roman" panose="02020603050405020304" pitchFamily="18" charset="0"/>
              </a:rPr>
              <a:t>)</a:t>
            </a:r>
          </a:p>
          <a:p>
            <a:r>
              <a:rPr lang="en-US" altLang="zh-TW" b="0" dirty="0">
                <a:latin typeface="Times New Roman" panose="02020603050405020304" pitchFamily="18" charset="0"/>
                <a:cs typeface="Times New Roman" panose="02020603050405020304" pitchFamily="18" charset="0"/>
              </a:rPr>
              <a:t>1.</a:t>
            </a:r>
            <a:r>
              <a:rPr lang="zh-TW" altLang="en-US" b="0" dirty="0">
                <a:latin typeface="Times New Roman" panose="02020603050405020304" pitchFamily="18" charset="0"/>
                <a:cs typeface="Times New Roman" panose="02020603050405020304" pitchFamily="18" charset="0"/>
              </a:rPr>
              <a:t>是否符合退休要件：依第</a:t>
            </a:r>
            <a:r>
              <a:rPr lang="en-US" altLang="zh-TW" b="0" dirty="0">
                <a:latin typeface="Times New Roman" panose="02020603050405020304" pitchFamily="18" charset="0"/>
                <a:cs typeface="Times New Roman" panose="02020603050405020304" pitchFamily="18" charset="0"/>
              </a:rPr>
              <a:t>63</a:t>
            </a:r>
            <a:r>
              <a:rPr lang="zh-TW" altLang="en-US" b="0" dirty="0">
                <a:latin typeface="Times New Roman" panose="02020603050405020304" pitchFamily="18" charset="0"/>
                <a:cs typeface="Times New Roman" panose="02020603050405020304" pitchFamily="18" charset="0"/>
              </a:rPr>
              <a:t>條至第</a:t>
            </a:r>
            <a:r>
              <a:rPr lang="en-US" altLang="zh-TW" b="0" dirty="0">
                <a:latin typeface="Times New Roman" panose="02020603050405020304" pitchFamily="18" charset="0"/>
                <a:cs typeface="Times New Roman" panose="02020603050405020304" pitchFamily="18" charset="0"/>
              </a:rPr>
              <a:t>65</a:t>
            </a:r>
            <a:r>
              <a:rPr lang="zh-TW" altLang="en-US" b="0" dirty="0">
                <a:latin typeface="Times New Roman" panose="02020603050405020304" pitchFamily="18" charset="0"/>
                <a:cs typeface="Times New Roman" panose="02020603050405020304" pitchFamily="18" charset="0"/>
              </a:rPr>
              <a:t>條規定辦理。</a:t>
            </a:r>
          </a:p>
          <a:p>
            <a:r>
              <a:rPr lang="en-US" altLang="zh-TW" b="0" dirty="0">
                <a:latin typeface="Times New Roman" panose="02020603050405020304" pitchFamily="18" charset="0"/>
                <a:cs typeface="Times New Roman" panose="02020603050405020304" pitchFamily="18" charset="0"/>
              </a:rPr>
              <a:t>2.</a:t>
            </a:r>
            <a:r>
              <a:rPr lang="zh-TW" altLang="en-US" b="0" dirty="0">
                <a:latin typeface="Times New Roman" panose="02020603050405020304" pitchFamily="18" charset="0"/>
                <a:cs typeface="Times New Roman" panose="02020603050405020304" pitchFamily="18" charset="0"/>
              </a:rPr>
              <a:t>第</a:t>
            </a:r>
            <a:r>
              <a:rPr lang="en-US" altLang="zh-TW" b="0" dirty="0">
                <a:latin typeface="Times New Roman" panose="02020603050405020304" pitchFamily="18" charset="0"/>
                <a:cs typeface="Times New Roman" panose="02020603050405020304" pitchFamily="18" charset="0"/>
              </a:rPr>
              <a:t>65-1</a:t>
            </a:r>
            <a:r>
              <a:rPr lang="zh-TW" altLang="en-US" b="0" dirty="0">
                <a:latin typeface="Times New Roman" panose="02020603050405020304" pitchFamily="18" charset="0"/>
                <a:cs typeface="Times New Roman" panose="02020603050405020304" pitchFamily="18" charset="0"/>
              </a:rPr>
              <a:t>條第</a:t>
            </a:r>
            <a:r>
              <a:rPr lang="en-US" altLang="zh-TW" b="0" dirty="0">
                <a:latin typeface="Times New Roman" panose="02020603050405020304" pitchFamily="18" charset="0"/>
                <a:cs typeface="Times New Roman" panose="02020603050405020304" pitchFamily="18" charset="0"/>
              </a:rPr>
              <a:t>1</a:t>
            </a:r>
            <a:r>
              <a:rPr lang="zh-TW" altLang="en-US" b="0" dirty="0">
                <a:latin typeface="Times New Roman" panose="02020603050405020304" pitchFamily="18" charset="0"/>
                <a:cs typeface="Times New Roman" panose="02020603050405020304" pitchFamily="18" charset="0"/>
              </a:rPr>
              <a:t>項各款情形而申請退休或資遣者，應</a:t>
            </a:r>
            <a:r>
              <a:rPr lang="zh-TW" altLang="en-US" b="0" u="sng" dirty="0">
                <a:latin typeface="Times New Roman" panose="02020603050405020304" pitchFamily="18" charset="0"/>
                <a:cs typeface="Times New Roman" panose="02020603050405020304" pitchFamily="18" charset="0"/>
              </a:rPr>
              <a:t>不予受理</a:t>
            </a:r>
            <a:r>
              <a:rPr lang="zh-TW" altLang="en-US" b="0" dirty="0">
                <a:latin typeface="Times New Roman" panose="02020603050405020304" pitchFamily="18" charset="0"/>
                <a:cs typeface="Times New Roman" panose="02020603050405020304" pitchFamily="18" charset="0"/>
              </a:rPr>
              <a:t>。</a:t>
            </a:r>
          </a:p>
          <a:p>
            <a:r>
              <a:rPr lang="en-US" altLang="zh-TW" b="0" dirty="0">
                <a:latin typeface="Times New Roman" panose="02020603050405020304" pitchFamily="18" charset="0"/>
                <a:cs typeface="Times New Roman" panose="02020603050405020304" pitchFamily="18" charset="0"/>
              </a:rPr>
              <a:t>3.</a:t>
            </a:r>
            <a:r>
              <a:rPr lang="zh-TW" altLang="en-US" b="0" dirty="0">
                <a:latin typeface="Times New Roman" panose="02020603050405020304" pitchFamily="18" charset="0"/>
                <a:cs typeface="Times New Roman" panose="02020603050405020304" pitchFamily="18" charset="0"/>
              </a:rPr>
              <a:t>農田水利事業人員有第</a:t>
            </a:r>
            <a:r>
              <a:rPr lang="en-US" altLang="zh-TW" b="0" dirty="0">
                <a:latin typeface="Times New Roman" panose="02020603050405020304" pitchFamily="18" charset="0"/>
                <a:cs typeface="Times New Roman" panose="02020603050405020304" pitchFamily="18" charset="0"/>
              </a:rPr>
              <a:t>65-1</a:t>
            </a:r>
            <a:r>
              <a:rPr lang="zh-TW" altLang="en-US" b="0" dirty="0">
                <a:latin typeface="Times New Roman" panose="02020603050405020304" pitchFamily="18" charset="0"/>
                <a:cs typeface="Times New Roman" panose="02020603050405020304" pitchFamily="18" charset="0"/>
              </a:rPr>
              <a:t>條第</a:t>
            </a:r>
            <a:r>
              <a:rPr lang="en-US" altLang="zh-TW" b="0" dirty="0">
                <a:latin typeface="Times New Roman" panose="02020603050405020304" pitchFamily="18" charset="0"/>
                <a:cs typeface="Times New Roman" panose="02020603050405020304" pitchFamily="18" charset="0"/>
              </a:rPr>
              <a:t>1</a:t>
            </a:r>
            <a:r>
              <a:rPr lang="zh-TW" altLang="en-US" b="0" dirty="0">
                <a:latin typeface="Times New Roman" panose="02020603050405020304" pitchFamily="18" charset="0"/>
                <a:cs typeface="Times New Roman" panose="02020603050405020304" pitchFamily="18" charset="0"/>
              </a:rPr>
              <a:t>項第</a:t>
            </a:r>
            <a:r>
              <a:rPr lang="en-US" altLang="zh-TW" b="0" dirty="0">
                <a:latin typeface="Times New Roman" panose="02020603050405020304" pitchFamily="18" charset="0"/>
                <a:cs typeface="Times New Roman" panose="02020603050405020304" pitchFamily="18" charset="0"/>
              </a:rPr>
              <a:t>2</a:t>
            </a:r>
            <a:r>
              <a:rPr lang="zh-TW" altLang="en-US" b="0" dirty="0">
                <a:latin typeface="Times New Roman" panose="02020603050405020304" pitchFamily="18" charset="0"/>
                <a:cs typeface="Times New Roman" panose="02020603050405020304" pitchFamily="18" charset="0"/>
              </a:rPr>
              <a:t>款至第</a:t>
            </a:r>
            <a:r>
              <a:rPr lang="en-US" altLang="zh-TW" b="0" dirty="0">
                <a:latin typeface="Times New Roman" panose="02020603050405020304" pitchFamily="18" charset="0"/>
                <a:cs typeface="Times New Roman" panose="02020603050405020304" pitchFamily="18" charset="0"/>
              </a:rPr>
              <a:t>5</a:t>
            </a:r>
            <a:r>
              <a:rPr lang="zh-TW" altLang="en-US" b="0" dirty="0">
                <a:latin typeface="Times New Roman" panose="02020603050405020304" pitchFamily="18" charset="0"/>
                <a:cs typeface="Times New Roman" panose="02020603050405020304" pitchFamily="18" charset="0"/>
              </a:rPr>
              <a:t>款情形而逾屆退日者，應於原因消滅後</a:t>
            </a:r>
            <a:r>
              <a:rPr lang="en-US" altLang="zh-TW" b="0" dirty="0">
                <a:latin typeface="Times New Roman" panose="02020603050405020304" pitchFamily="18" charset="0"/>
                <a:cs typeface="Times New Roman" panose="02020603050405020304" pitchFamily="18" charset="0"/>
              </a:rPr>
              <a:t>6</a:t>
            </a:r>
            <a:r>
              <a:rPr lang="zh-TW" altLang="en-US" b="0" dirty="0">
                <a:latin typeface="Times New Roman" panose="02020603050405020304" pitchFamily="18" charset="0"/>
                <a:cs typeface="Times New Roman" panose="02020603050405020304" pitchFamily="18" charset="0"/>
              </a:rPr>
              <a:t>個月內，以書面檢同相關證明文件，送原服務之管理處申請屆齡退休</a:t>
            </a:r>
            <a:r>
              <a:rPr lang="en-US" altLang="zh-TW" b="0" dirty="0">
                <a:latin typeface="Times New Roman" panose="02020603050405020304" pitchFamily="18" charset="0"/>
                <a:cs typeface="Times New Roman" panose="02020603050405020304" pitchFamily="18" charset="0"/>
              </a:rPr>
              <a:t>(</a:t>
            </a:r>
            <a:r>
              <a:rPr lang="zh-TW" altLang="en-US" b="0" dirty="0">
                <a:latin typeface="Times New Roman" panose="02020603050405020304" pitchFamily="18" charset="0"/>
                <a:cs typeface="Times New Roman" panose="02020603050405020304" pitchFamily="18" charset="0"/>
              </a:rPr>
              <a:t>第</a:t>
            </a:r>
            <a:r>
              <a:rPr lang="en-US" altLang="zh-TW" b="0" dirty="0">
                <a:latin typeface="Times New Roman" panose="02020603050405020304" pitchFamily="18" charset="0"/>
                <a:cs typeface="Times New Roman" panose="02020603050405020304" pitchFamily="18" charset="0"/>
              </a:rPr>
              <a:t> 65-3</a:t>
            </a:r>
            <a:r>
              <a:rPr lang="zh-TW" altLang="en-US" b="0" dirty="0">
                <a:latin typeface="Times New Roman" panose="02020603050405020304" pitchFamily="18" charset="0"/>
                <a:cs typeface="Times New Roman" panose="02020603050405020304" pitchFamily="18" charset="0"/>
              </a:rPr>
              <a:t>條</a:t>
            </a:r>
            <a:r>
              <a:rPr lang="en-US" altLang="zh-TW" b="0" dirty="0">
                <a:latin typeface="Times New Roman" panose="02020603050405020304" pitchFamily="18" charset="0"/>
                <a:cs typeface="Times New Roman" panose="02020603050405020304" pitchFamily="18" charset="0"/>
              </a:rPr>
              <a:t>)</a:t>
            </a:r>
            <a:r>
              <a:rPr lang="zh-TW" altLang="en-US" b="0" dirty="0">
                <a:latin typeface="Times New Roman" panose="02020603050405020304" pitchFamily="18" charset="0"/>
                <a:cs typeface="Times New Roman" panose="02020603050405020304" pitchFamily="18" charset="0"/>
              </a:rPr>
              <a:t>。</a:t>
            </a:r>
          </a:p>
          <a:p>
            <a:pPr algn="just"/>
            <a:r>
              <a:rPr lang="en-US" altLang="zh-TW" b="0" dirty="0">
                <a:latin typeface="Times New Roman" panose="02020603050405020304" pitchFamily="18" charset="0"/>
                <a:cs typeface="Times New Roman" panose="02020603050405020304" pitchFamily="18" charset="0"/>
              </a:rPr>
              <a:t>4.</a:t>
            </a:r>
            <a:r>
              <a:rPr lang="zh-TW" altLang="en-US" b="0" dirty="0">
                <a:latin typeface="Times New Roman" panose="02020603050405020304" pitchFamily="18" charset="0"/>
                <a:cs typeface="Times New Roman" panose="02020603050405020304" pitchFamily="18" charset="0"/>
              </a:rPr>
              <a:t>自願退休申請經查不符退休條件者，</a:t>
            </a:r>
            <a:r>
              <a:rPr lang="zh-TW" altLang="en-US" b="0" u="sng" dirty="0">
                <a:latin typeface="Times New Roman" panose="02020603050405020304" pitchFamily="18" charset="0"/>
                <a:cs typeface="Times New Roman" panose="02020603050405020304" pitchFamily="18" charset="0"/>
              </a:rPr>
              <a:t>應予駁回申請</a:t>
            </a:r>
            <a:r>
              <a:rPr lang="zh-TW" altLang="en-US" b="0" dirty="0">
                <a:latin typeface="Times New Roman" panose="02020603050405020304" pitchFamily="18" charset="0"/>
                <a:cs typeface="Times New Roman" panose="02020603050405020304" pitchFamily="18" charset="0"/>
              </a:rPr>
              <a:t>。</a:t>
            </a:r>
          </a:p>
        </p:txBody>
      </p:sp>
      <p:sp>
        <p:nvSpPr>
          <p:cNvPr id="6" name="橢圓 5">
            <a:extLst>
              <a:ext uri="{FF2B5EF4-FFF2-40B4-BE49-F238E27FC236}">
                <a16:creationId xmlns:a16="http://schemas.microsoft.com/office/drawing/2014/main" id="{9E961486-A77B-099B-658E-29BA00C7D9D8}"/>
              </a:ext>
            </a:extLst>
          </p:cNvPr>
          <p:cNvSpPr/>
          <p:nvPr/>
        </p:nvSpPr>
        <p:spPr>
          <a:xfrm>
            <a:off x="1188387" y="2163778"/>
            <a:ext cx="1204678" cy="50699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Tree>
    <p:extLst>
      <p:ext uri="{BB962C8B-B14F-4D97-AF65-F5344CB8AC3E}">
        <p14:creationId xmlns:p14="http://schemas.microsoft.com/office/powerpoint/2010/main" val="19619337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3AFD65B9-BB0E-10F5-BDD8-AC3DF693E9C2}"/>
              </a:ext>
            </a:extLst>
          </p:cNvPr>
          <p:cNvPicPr>
            <a:picLocks noChangeAspect="1"/>
          </p:cNvPicPr>
          <p:nvPr/>
        </p:nvPicPr>
        <p:blipFill>
          <a:blip r:embed="rId2"/>
          <a:stretch>
            <a:fillRect/>
          </a:stretch>
        </p:blipFill>
        <p:spPr>
          <a:xfrm>
            <a:off x="298763" y="1272840"/>
            <a:ext cx="4188605" cy="4978577"/>
          </a:xfrm>
          <a:prstGeom prst="rect">
            <a:avLst/>
          </a:prstGeom>
        </p:spPr>
      </p:pic>
      <p:sp>
        <p:nvSpPr>
          <p:cNvPr id="4" name="標題 1">
            <a:extLst>
              <a:ext uri="{FF2B5EF4-FFF2-40B4-BE49-F238E27FC236}">
                <a16:creationId xmlns:a16="http://schemas.microsoft.com/office/drawing/2014/main" id="{6BCC472F-CC71-BFF8-AC2D-EEBE991990B0}"/>
              </a:ext>
            </a:extLst>
          </p:cNvPr>
          <p:cNvSpPr txBox="1">
            <a:spLocks/>
          </p:cNvSpPr>
          <p:nvPr/>
        </p:nvSpPr>
        <p:spPr>
          <a:xfrm>
            <a:off x="180502" y="757677"/>
            <a:ext cx="60983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dirty="0">
                <a:latin typeface="Times New Roman"/>
                <a:ea typeface="微軟正黑體"/>
                <a:cs typeface="+mn-cs"/>
              </a:rPr>
              <a:t>退休案件處理</a:t>
            </a:r>
            <a:r>
              <a:rPr kumimoji="0" lang="zh-TW" altLang="en-US" sz="1800" b="1" i="0" u="none" strike="noStrike" kern="1200" cap="none" spc="0" normalizeH="0" baseline="0" noProof="0" dirty="0">
                <a:ln>
                  <a:noFill/>
                </a:ln>
                <a:effectLst/>
                <a:uLnTx/>
                <a:uFillTx/>
                <a:latin typeface="Times New Roman"/>
                <a:ea typeface="微軟正黑體"/>
                <a:cs typeface="+mn-cs"/>
              </a:rPr>
              <a:t>作業流程</a:t>
            </a:r>
            <a:endParaRPr kumimoji="0" lang="en-US" altLang="zh-TW" sz="1800" b="1" i="0" u="none" strike="noStrike" kern="1200" cap="none" spc="0" normalizeH="0" baseline="0" noProof="0" dirty="0">
              <a:ln>
                <a:noFill/>
              </a:ln>
              <a:effectLst/>
              <a:uLnTx/>
              <a:uFillTx/>
              <a:latin typeface="Times New Roman"/>
              <a:ea typeface="微軟正黑體"/>
              <a:cs typeface="+mn-cs"/>
            </a:endParaRPr>
          </a:p>
        </p:txBody>
      </p:sp>
      <p:sp>
        <p:nvSpPr>
          <p:cNvPr id="5" name="文字方塊 4">
            <a:extLst>
              <a:ext uri="{FF2B5EF4-FFF2-40B4-BE49-F238E27FC236}">
                <a16:creationId xmlns:a16="http://schemas.microsoft.com/office/drawing/2014/main" id="{A66D7472-D254-5920-D057-892E535910E6}"/>
              </a:ext>
            </a:extLst>
          </p:cNvPr>
          <p:cNvSpPr txBox="1"/>
          <p:nvPr/>
        </p:nvSpPr>
        <p:spPr>
          <a:xfrm>
            <a:off x="4676828" y="1196826"/>
            <a:ext cx="4309449" cy="3906454"/>
          </a:xfrm>
          <a:prstGeom prst="rect">
            <a:avLst/>
          </a:prstGeom>
          <a:noFill/>
        </p:spPr>
        <p:txBody>
          <a:bodyPr wrap="square" rtlCol="0">
            <a:spAutoFit/>
          </a:bodyPr>
          <a:lstStyle>
            <a:defPPr>
              <a:defRPr lang="en-US"/>
            </a:defPPr>
            <a:lvl1pPr>
              <a:lnSpc>
                <a:spcPts val="2500"/>
              </a:lnSpc>
              <a:defRPr sz="1600" b="1">
                <a:latin typeface="微軟正黑體" panose="020B0604030504040204" pitchFamily="34" charset="-120"/>
                <a:ea typeface="微軟正黑體" panose="020B0604030504040204" pitchFamily="34" charset="-120"/>
              </a:defRPr>
            </a:lvl1pPr>
          </a:lstStyle>
          <a:p>
            <a:r>
              <a:rPr lang="zh-TW" altLang="en-US" dirty="0">
                <a:latin typeface="Times New Roman" panose="02020603050405020304" pitchFamily="18" charset="0"/>
                <a:cs typeface="Times New Roman" panose="02020603050405020304" pitchFamily="18" charset="0"/>
              </a:rPr>
              <a:t>步驟說明 </a:t>
            </a:r>
            <a:r>
              <a:rPr lang="en-US" altLang="zh-TW" dirty="0">
                <a:latin typeface="Times New Roman" panose="02020603050405020304" pitchFamily="18" charset="0"/>
                <a:cs typeface="Times New Roman" panose="02020603050405020304" pitchFamily="18" charset="0"/>
              </a:rPr>
              <a:t>:</a:t>
            </a:r>
          </a:p>
          <a:p>
            <a:r>
              <a:rPr lang="en-US" altLang="zh-TW" dirty="0">
                <a:latin typeface="Times New Roman" panose="02020603050405020304" pitchFamily="18" charset="0"/>
                <a:cs typeface="Times New Roman" panose="02020603050405020304" pitchFamily="18" charset="0"/>
              </a:rPr>
              <a:t>(</a:t>
            </a:r>
            <a:r>
              <a:rPr lang="zh-TW" altLang="en-US" dirty="0">
                <a:latin typeface="Times New Roman" panose="02020603050405020304" pitchFamily="18" charset="0"/>
                <a:cs typeface="Times New Roman" panose="02020603050405020304" pitchFamily="18" charset="0"/>
              </a:rPr>
              <a:t>二</a:t>
            </a:r>
            <a:r>
              <a:rPr lang="en-US" altLang="zh-TW" dirty="0">
                <a:latin typeface="Times New Roman" panose="02020603050405020304" pitchFamily="18" charset="0"/>
                <a:cs typeface="Times New Roman" panose="02020603050405020304" pitchFamily="18" charset="0"/>
              </a:rPr>
              <a:t>)</a:t>
            </a:r>
          </a:p>
          <a:p>
            <a:r>
              <a:rPr lang="en-US" altLang="zh-TW" b="0" dirty="0">
                <a:latin typeface="Times New Roman" panose="02020603050405020304" pitchFamily="18" charset="0"/>
                <a:cs typeface="Times New Roman" panose="02020603050405020304" pitchFamily="18" charset="0"/>
              </a:rPr>
              <a:t>1.</a:t>
            </a:r>
            <a:r>
              <a:rPr lang="zh-TW" altLang="en-US" b="0" dirty="0">
                <a:latin typeface="Times New Roman" panose="02020603050405020304" pitchFamily="18" charset="0"/>
                <a:cs typeface="Times New Roman" panose="02020603050405020304" pitchFamily="18" charset="0"/>
              </a:rPr>
              <a:t>通知當事人檢具下列證件：</a:t>
            </a:r>
          </a:p>
          <a:p>
            <a:pPr marL="285750" indent="-285750">
              <a:buFont typeface="Arial" panose="020B0604020202020204" pitchFamily="34" charset="0"/>
              <a:buChar char="•"/>
            </a:pPr>
            <a:r>
              <a:rPr lang="zh-TW" altLang="en-US" b="0" dirty="0">
                <a:latin typeface="Times New Roman" panose="02020603050405020304" pitchFamily="18" charset="0"/>
                <a:cs typeface="Times New Roman" panose="02020603050405020304" pitchFamily="18" charset="0"/>
              </a:rPr>
              <a:t>最近</a:t>
            </a:r>
            <a:r>
              <a:rPr lang="en-US" altLang="zh-TW" b="0" dirty="0">
                <a:latin typeface="Times New Roman" panose="02020603050405020304" pitchFamily="18" charset="0"/>
                <a:cs typeface="Times New Roman" panose="02020603050405020304" pitchFamily="18" charset="0"/>
              </a:rPr>
              <a:t>3</a:t>
            </a:r>
            <a:r>
              <a:rPr lang="zh-TW" altLang="en-US" b="0" dirty="0">
                <a:latin typeface="Times New Roman" panose="02020603050405020304" pitchFamily="18" charset="0"/>
                <a:cs typeface="Times New Roman" panose="02020603050405020304" pitchFamily="18" charset="0"/>
              </a:rPr>
              <a:t>個月現戶個人戶籍謄本。</a:t>
            </a:r>
          </a:p>
          <a:p>
            <a:pPr marL="285750" indent="-285750">
              <a:buFont typeface="Arial" panose="020B0604020202020204" pitchFamily="34" charset="0"/>
              <a:buChar char="•"/>
            </a:pPr>
            <a:r>
              <a:rPr lang="zh-TW" altLang="en-US" b="0" dirty="0">
                <a:latin typeface="Times New Roman" panose="02020603050405020304" pitchFamily="18" charset="0"/>
                <a:cs typeface="Times New Roman" panose="02020603050405020304" pitchFamily="18" charset="0"/>
              </a:rPr>
              <a:t>各種任職證件。</a:t>
            </a:r>
          </a:p>
          <a:p>
            <a:r>
              <a:rPr lang="en-US" altLang="zh-TW" b="0" dirty="0">
                <a:latin typeface="Times New Roman" panose="02020603050405020304" pitchFamily="18" charset="0"/>
                <a:cs typeface="Times New Roman" panose="02020603050405020304" pitchFamily="18" charset="0"/>
              </a:rPr>
              <a:t>2.</a:t>
            </a:r>
            <a:r>
              <a:rPr lang="zh-TW" altLang="en-US" b="0" dirty="0">
                <a:latin typeface="Times New Roman" panose="02020603050405020304" pitchFamily="18" charset="0"/>
                <a:cs typeface="Times New Roman" panose="02020603050405020304" pitchFamily="18" charset="0"/>
              </a:rPr>
              <a:t>人力資源室應協助當事人填具下列表件：</a:t>
            </a:r>
          </a:p>
          <a:p>
            <a:pPr marL="285750" indent="-285750">
              <a:buFont typeface="Arial" panose="020B0604020202020204" pitchFamily="34" charset="0"/>
              <a:buChar char="•"/>
            </a:pPr>
            <a:r>
              <a:rPr lang="zh-TW" altLang="en-US" b="0" dirty="0">
                <a:latin typeface="Times New Roman" panose="02020603050405020304" pitchFamily="18" charset="0"/>
                <a:cs typeface="Times New Roman" panose="02020603050405020304" pitchFamily="18" charset="0"/>
              </a:rPr>
              <a:t>農田水利事業人員退休事實表</a:t>
            </a:r>
            <a:endParaRPr lang="en-US" altLang="zh-TW" b="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zh-TW" altLang="en-US" b="0" dirty="0">
                <a:latin typeface="Times New Roman" panose="02020603050405020304" pitchFamily="18" charset="0"/>
                <a:cs typeface="Times New Roman" panose="02020603050405020304" pitchFamily="18" charset="0"/>
              </a:rPr>
              <a:t>農田水利事業人員一次退休金計算單</a:t>
            </a:r>
          </a:p>
          <a:p>
            <a:pPr marL="285750" indent="-285750">
              <a:buFont typeface="Arial" panose="020B0604020202020204" pitchFamily="34" charset="0"/>
              <a:buChar char="•"/>
            </a:pPr>
            <a:r>
              <a:rPr lang="zh-TW" altLang="en-US" b="0" dirty="0">
                <a:latin typeface="Times New Roman" panose="02020603050405020304" pitchFamily="18" charset="0"/>
                <a:cs typeface="Times New Roman" panose="02020603050405020304" pitchFamily="18" charset="0"/>
              </a:rPr>
              <a:t>農田水利事業人員年資採計切結書： </a:t>
            </a:r>
            <a:endParaRPr lang="en-US" altLang="zh-TW" b="0" dirty="0">
              <a:latin typeface="Times New Roman" panose="02020603050405020304" pitchFamily="18" charset="0"/>
              <a:cs typeface="Times New Roman" panose="02020603050405020304" pitchFamily="18" charset="0"/>
            </a:endParaRPr>
          </a:p>
          <a:p>
            <a:pPr algn="just"/>
            <a:r>
              <a:rPr lang="zh-TW" altLang="en-US" b="0" dirty="0">
                <a:latin typeface="Times New Roman" panose="02020603050405020304" pitchFamily="18" charset="0"/>
                <a:cs typeface="Times New Roman" panose="02020603050405020304" pitchFamily="18" charset="0"/>
              </a:rPr>
              <a:t>      </a:t>
            </a:r>
            <a:r>
              <a:rPr lang="en-US" altLang="zh-TW" b="0" dirty="0">
                <a:latin typeface="Times New Roman" panose="02020603050405020304" pitchFamily="18" charset="0"/>
                <a:cs typeface="Times New Roman" panose="02020603050405020304" pitchFamily="18" charset="0"/>
              </a:rPr>
              <a:t>84</a:t>
            </a:r>
            <a:r>
              <a:rPr lang="zh-TW" altLang="en-US" b="0" dirty="0">
                <a:latin typeface="Times New Roman" panose="02020603050405020304" pitchFamily="18" charset="0"/>
                <a:cs typeface="Times New Roman" panose="02020603050405020304" pitchFamily="18" charset="0"/>
              </a:rPr>
              <a:t>年</a:t>
            </a:r>
            <a:r>
              <a:rPr lang="en-US" altLang="zh-TW" b="0" dirty="0">
                <a:latin typeface="Times New Roman" panose="02020603050405020304" pitchFamily="18" charset="0"/>
                <a:cs typeface="Times New Roman" panose="02020603050405020304" pitchFamily="18" charset="0"/>
              </a:rPr>
              <a:t>7</a:t>
            </a:r>
            <a:r>
              <a:rPr lang="zh-TW" altLang="en-US" b="0" dirty="0">
                <a:latin typeface="Times New Roman" panose="02020603050405020304" pitchFamily="18" charset="0"/>
                <a:cs typeface="Times New Roman" panose="02020603050405020304" pitchFamily="18" charset="0"/>
              </a:rPr>
              <a:t>月</a:t>
            </a:r>
            <a:r>
              <a:rPr lang="en-US" altLang="zh-TW" b="0" dirty="0">
                <a:latin typeface="Times New Roman" panose="02020603050405020304" pitchFamily="18" charset="0"/>
                <a:cs typeface="Times New Roman" panose="02020603050405020304" pitchFamily="18" charset="0"/>
              </a:rPr>
              <a:t>1</a:t>
            </a:r>
            <a:r>
              <a:rPr lang="zh-TW" altLang="en-US" b="0" dirty="0">
                <a:latin typeface="Times New Roman" panose="02020603050405020304" pitchFamily="18" charset="0"/>
                <a:cs typeface="Times New Roman" panose="02020603050405020304" pitchFamily="18" charset="0"/>
              </a:rPr>
              <a:t>日前、後服務年資合計逾</a:t>
            </a:r>
            <a:r>
              <a:rPr lang="en-US" altLang="zh-TW" b="0" dirty="0">
                <a:latin typeface="Times New Roman" panose="02020603050405020304" pitchFamily="18" charset="0"/>
                <a:cs typeface="Times New Roman" panose="02020603050405020304" pitchFamily="18" charset="0"/>
              </a:rPr>
              <a:t>35</a:t>
            </a:r>
            <a:r>
              <a:rPr lang="zh-TW" altLang="en-US" b="0" dirty="0">
                <a:latin typeface="Times New Roman" panose="02020603050405020304" pitchFamily="18" charset="0"/>
                <a:cs typeface="Times New Roman" panose="02020603050405020304" pitchFamily="18" charset="0"/>
              </a:rPr>
              <a:t>年者。</a:t>
            </a:r>
          </a:p>
          <a:p>
            <a:r>
              <a:rPr lang="en-US" altLang="zh-TW" b="0" dirty="0">
                <a:latin typeface="Times New Roman" panose="02020603050405020304" pitchFamily="18" charset="0"/>
                <a:cs typeface="Times New Roman" panose="02020603050405020304" pitchFamily="18" charset="0"/>
              </a:rPr>
              <a:t>3.</a:t>
            </a:r>
            <a:r>
              <a:rPr lang="zh-TW" altLang="en-US" b="0" dirty="0">
                <a:latin typeface="Times New Roman" panose="02020603050405020304" pitchFamily="18" charset="0"/>
                <a:cs typeface="Times New Roman" panose="02020603050405020304" pitchFamily="18" charset="0"/>
              </a:rPr>
              <a:t>當事人服務年資之取捨確認。</a:t>
            </a:r>
            <a:endParaRPr lang="en-US" altLang="zh-TW" b="0" dirty="0">
              <a:latin typeface="Times New Roman" panose="02020603050405020304" pitchFamily="18" charset="0"/>
              <a:cs typeface="Times New Roman" panose="02020603050405020304" pitchFamily="18" charset="0"/>
            </a:endParaRPr>
          </a:p>
          <a:p>
            <a:endParaRPr lang="en-US" altLang="zh-TW" b="0" dirty="0">
              <a:latin typeface="Times New Roman" panose="02020603050405020304" pitchFamily="18" charset="0"/>
              <a:cs typeface="Times New Roman" panose="02020603050405020304" pitchFamily="18" charset="0"/>
            </a:endParaRPr>
          </a:p>
        </p:txBody>
      </p:sp>
      <p:sp>
        <p:nvSpPr>
          <p:cNvPr id="6" name="橢圓 5">
            <a:extLst>
              <a:ext uri="{FF2B5EF4-FFF2-40B4-BE49-F238E27FC236}">
                <a16:creationId xmlns:a16="http://schemas.microsoft.com/office/drawing/2014/main" id="{9E961486-A77B-099B-658E-29BA00C7D9D8}"/>
              </a:ext>
            </a:extLst>
          </p:cNvPr>
          <p:cNvSpPr/>
          <p:nvPr/>
        </p:nvSpPr>
        <p:spPr>
          <a:xfrm>
            <a:off x="1324189" y="3032911"/>
            <a:ext cx="1204678" cy="751438"/>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7" name="語音泡泡: 橢圓形 6">
            <a:extLst>
              <a:ext uri="{FF2B5EF4-FFF2-40B4-BE49-F238E27FC236}">
                <a16:creationId xmlns:a16="http://schemas.microsoft.com/office/drawing/2014/main" id="{81522EBA-72E8-FBBC-E899-1D965ABB3C2F}"/>
              </a:ext>
            </a:extLst>
          </p:cNvPr>
          <p:cNvSpPr/>
          <p:nvPr/>
        </p:nvSpPr>
        <p:spPr>
          <a:xfrm>
            <a:off x="7998863" y="3032911"/>
            <a:ext cx="1145137" cy="534153"/>
          </a:xfrm>
          <a:prstGeom prst="wedgeEllipseCallout">
            <a:avLst>
              <a:gd name="adj1" fmla="val -77320"/>
              <a:gd name="adj2" fmla="val -325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100" b="1" dirty="0">
                <a:solidFill>
                  <a:schemeClr val="tx1"/>
                </a:solidFill>
                <a:latin typeface="微軟正黑體" panose="020B0604030504040204" pitchFamily="34" charset="-120"/>
                <a:ea typeface="微軟正黑體" panose="020B0604030504040204" pitchFamily="34" charset="-120"/>
              </a:rPr>
              <a:t>當事人親筆簽名及蓋章。</a:t>
            </a:r>
          </a:p>
        </p:txBody>
      </p:sp>
      <p:sp>
        <p:nvSpPr>
          <p:cNvPr id="8" name="Rectangle 3">
            <a:extLst>
              <a:ext uri="{FF2B5EF4-FFF2-40B4-BE49-F238E27FC236}">
                <a16:creationId xmlns:a16="http://schemas.microsoft.com/office/drawing/2014/main" id="{DA1DAE1A-5B5C-44B9-AD1B-D8C15F0505E1}"/>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伍、退休案件處理作業流程</a:t>
            </a:r>
            <a:r>
              <a:rPr lang="en-US" altLang="zh-TW" sz="2800" dirty="0">
                <a:latin typeface="Times New Roman" panose="02020603050405020304" pitchFamily="18" charset="0"/>
                <a:cs typeface="Times New Roman" panose="02020603050405020304" pitchFamily="18" charset="0"/>
              </a:rPr>
              <a:t>(2/3)</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4599504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3AFD65B9-BB0E-10F5-BDD8-AC3DF693E9C2}"/>
              </a:ext>
            </a:extLst>
          </p:cNvPr>
          <p:cNvPicPr>
            <a:picLocks noChangeAspect="1"/>
          </p:cNvPicPr>
          <p:nvPr/>
        </p:nvPicPr>
        <p:blipFill>
          <a:blip r:embed="rId2"/>
          <a:stretch>
            <a:fillRect/>
          </a:stretch>
        </p:blipFill>
        <p:spPr>
          <a:xfrm>
            <a:off x="298763" y="1272840"/>
            <a:ext cx="4188605" cy="4978577"/>
          </a:xfrm>
          <a:prstGeom prst="rect">
            <a:avLst/>
          </a:prstGeom>
        </p:spPr>
      </p:pic>
      <p:sp>
        <p:nvSpPr>
          <p:cNvPr id="4" name="標題 1">
            <a:extLst>
              <a:ext uri="{FF2B5EF4-FFF2-40B4-BE49-F238E27FC236}">
                <a16:creationId xmlns:a16="http://schemas.microsoft.com/office/drawing/2014/main" id="{6BCC472F-CC71-BFF8-AC2D-EEBE991990B0}"/>
              </a:ext>
            </a:extLst>
          </p:cNvPr>
          <p:cNvSpPr txBox="1">
            <a:spLocks/>
          </p:cNvSpPr>
          <p:nvPr/>
        </p:nvSpPr>
        <p:spPr>
          <a:xfrm>
            <a:off x="180502" y="757677"/>
            <a:ext cx="6098378" cy="338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Wingdings" panose="05000000000000000000" pitchFamily="2" charset="2"/>
              <a:buChar char="u"/>
            </a:pPr>
            <a:r>
              <a:rPr lang="zh-TW" altLang="en-US" sz="1800" b="1" dirty="0">
                <a:latin typeface="Times New Roman"/>
                <a:ea typeface="微軟正黑體"/>
                <a:cs typeface="+mn-cs"/>
              </a:rPr>
              <a:t>退休案件處理</a:t>
            </a:r>
            <a:r>
              <a:rPr kumimoji="0" lang="zh-TW" altLang="en-US" sz="1800" b="1" i="0" u="none" strike="noStrike" kern="1200" cap="none" spc="0" normalizeH="0" baseline="0" noProof="0" dirty="0">
                <a:ln>
                  <a:noFill/>
                </a:ln>
                <a:effectLst/>
                <a:uLnTx/>
                <a:uFillTx/>
                <a:latin typeface="Times New Roman"/>
                <a:ea typeface="微軟正黑體"/>
                <a:cs typeface="+mn-cs"/>
              </a:rPr>
              <a:t>作業流程</a:t>
            </a:r>
            <a:endParaRPr kumimoji="0" lang="en-US" altLang="zh-TW" sz="1800" b="1" i="0" u="none" strike="noStrike" kern="1200" cap="none" spc="0" normalizeH="0" baseline="0" noProof="0" dirty="0">
              <a:ln>
                <a:noFill/>
              </a:ln>
              <a:effectLst/>
              <a:uLnTx/>
              <a:uFillTx/>
              <a:latin typeface="Times New Roman"/>
              <a:ea typeface="微軟正黑體"/>
              <a:cs typeface="+mn-cs"/>
            </a:endParaRPr>
          </a:p>
        </p:txBody>
      </p:sp>
      <p:sp>
        <p:nvSpPr>
          <p:cNvPr id="5" name="文字方塊 4">
            <a:extLst>
              <a:ext uri="{FF2B5EF4-FFF2-40B4-BE49-F238E27FC236}">
                <a16:creationId xmlns:a16="http://schemas.microsoft.com/office/drawing/2014/main" id="{A66D7472-D254-5920-D057-892E535910E6}"/>
              </a:ext>
            </a:extLst>
          </p:cNvPr>
          <p:cNvSpPr txBox="1"/>
          <p:nvPr/>
        </p:nvSpPr>
        <p:spPr>
          <a:xfrm>
            <a:off x="4676828" y="1196826"/>
            <a:ext cx="4309449" cy="1982851"/>
          </a:xfrm>
          <a:prstGeom prst="rect">
            <a:avLst/>
          </a:prstGeom>
          <a:noFill/>
        </p:spPr>
        <p:txBody>
          <a:bodyPr wrap="square" rtlCol="0">
            <a:spAutoFit/>
          </a:bodyPr>
          <a:lstStyle>
            <a:defPPr>
              <a:defRPr lang="en-US"/>
            </a:defPPr>
            <a:lvl1pPr>
              <a:lnSpc>
                <a:spcPts val="2500"/>
              </a:lnSpc>
              <a:defRPr sz="1600" b="1">
                <a:latin typeface="微軟正黑體" panose="020B0604030504040204" pitchFamily="34" charset="-120"/>
                <a:ea typeface="微軟正黑體" panose="020B0604030504040204" pitchFamily="34" charset="-120"/>
              </a:defRPr>
            </a:lvl1pPr>
          </a:lstStyle>
          <a:p>
            <a:r>
              <a:rPr lang="zh-TW" altLang="en-US" dirty="0"/>
              <a:t>步驟說明 </a:t>
            </a:r>
            <a:r>
              <a:rPr lang="en-US" altLang="zh-TW" dirty="0"/>
              <a:t>:</a:t>
            </a:r>
          </a:p>
          <a:p>
            <a:r>
              <a:rPr lang="en-US" altLang="zh-TW" sz="1600" dirty="0">
                <a:latin typeface="Times New Roman" panose="02020603050405020304" pitchFamily="18" charset="0"/>
                <a:cs typeface="Times New Roman" panose="02020603050405020304" pitchFamily="18" charset="0"/>
              </a:rPr>
              <a:t>(</a:t>
            </a:r>
            <a:r>
              <a:rPr lang="zh-TW" altLang="en-US" dirty="0"/>
              <a:t>三</a:t>
            </a:r>
            <a:r>
              <a:rPr lang="en-US" altLang="zh-TW" sz="1600" dirty="0">
                <a:latin typeface="Times New Roman" panose="02020603050405020304" pitchFamily="18" charset="0"/>
                <a:cs typeface="Times New Roman" panose="02020603050405020304" pitchFamily="18" charset="0"/>
              </a:rPr>
              <a:t>)</a:t>
            </a:r>
          </a:p>
          <a:p>
            <a:r>
              <a:rPr lang="zh-TW" altLang="en-US" b="0" dirty="0"/>
              <a:t>人力資源室於提陳處長核定後，即核發退休令並通知當事人辦理離職手續及發給農田水利署各管理處退休金、離職證明書、優惠存款證明書。</a:t>
            </a:r>
          </a:p>
        </p:txBody>
      </p:sp>
      <p:sp>
        <p:nvSpPr>
          <p:cNvPr id="6" name="橢圓 5">
            <a:extLst>
              <a:ext uri="{FF2B5EF4-FFF2-40B4-BE49-F238E27FC236}">
                <a16:creationId xmlns:a16="http://schemas.microsoft.com/office/drawing/2014/main" id="{9E961486-A77B-099B-658E-29BA00C7D9D8}"/>
              </a:ext>
            </a:extLst>
          </p:cNvPr>
          <p:cNvSpPr/>
          <p:nvPr/>
        </p:nvSpPr>
        <p:spPr>
          <a:xfrm>
            <a:off x="1297028" y="4710250"/>
            <a:ext cx="1204678" cy="567919"/>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0" name="Rectangle 3">
            <a:extLst>
              <a:ext uri="{FF2B5EF4-FFF2-40B4-BE49-F238E27FC236}">
                <a16:creationId xmlns:a16="http://schemas.microsoft.com/office/drawing/2014/main" id="{B5E8B4E6-074D-4CE6-9E3D-6F75AAFC08B3}"/>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伍、退休案件處理作業流程</a:t>
            </a:r>
            <a:r>
              <a:rPr lang="en-US" altLang="zh-TW" sz="2800" dirty="0">
                <a:latin typeface="Times New Roman" panose="02020603050405020304" pitchFamily="18" charset="0"/>
                <a:cs typeface="Times New Roman" panose="02020603050405020304" pitchFamily="18" charset="0"/>
              </a:rPr>
              <a:t>(3/3)</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4671789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a:extLst>
              <a:ext uri="{FF2B5EF4-FFF2-40B4-BE49-F238E27FC236}">
                <a16:creationId xmlns:a16="http://schemas.microsoft.com/office/drawing/2014/main" id="{B5E8B4E6-074D-4CE6-9E3D-6F75AAFC08B3}"/>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陸、附錄</a:t>
            </a:r>
            <a:r>
              <a:rPr lang="en-US" altLang="zh-TW" sz="2800" dirty="0">
                <a:latin typeface="Times New Roman" panose="02020603050405020304" pitchFamily="18" charset="0"/>
                <a:cs typeface="Times New Roman" panose="02020603050405020304" pitchFamily="18" charset="0"/>
              </a:rPr>
              <a:t>(1/7)</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9" name="圖片 8">
            <a:extLst>
              <a:ext uri="{FF2B5EF4-FFF2-40B4-BE49-F238E27FC236}">
                <a16:creationId xmlns:a16="http://schemas.microsoft.com/office/drawing/2014/main" id="{5C3DBD26-5C69-20B2-F394-4AF0F7923EFB}"/>
              </a:ext>
            </a:extLst>
          </p:cNvPr>
          <p:cNvPicPr>
            <a:picLocks noChangeAspect="1"/>
          </p:cNvPicPr>
          <p:nvPr/>
        </p:nvPicPr>
        <p:blipFill>
          <a:blip r:embed="rId2"/>
          <a:stretch>
            <a:fillRect/>
          </a:stretch>
        </p:blipFill>
        <p:spPr>
          <a:xfrm>
            <a:off x="203092" y="766353"/>
            <a:ext cx="4229569" cy="5827569"/>
          </a:xfrm>
          <a:prstGeom prst="rect">
            <a:avLst/>
          </a:prstGeom>
          <a:ln>
            <a:solidFill>
              <a:schemeClr val="tx1"/>
            </a:solidFill>
          </a:ln>
        </p:spPr>
      </p:pic>
      <p:pic>
        <p:nvPicPr>
          <p:cNvPr id="12" name="圖片 11">
            <a:extLst>
              <a:ext uri="{FF2B5EF4-FFF2-40B4-BE49-F238E27FC236}">
                <a16:creationId xmlns:a16="http://schemas.microsoft.com/office/drawing/2014/main" id="{8E546CAB-5432-2F9F-4FCA-75F7ED8A7158}"/>
              </a:ext>
            </a:extLst>
          </p:cNvPr>
          <p:cNvPicPr>
            <a:picLocks noChangeAspect="1"/>
          </p:cNvPicPr>
          <p:nvPr/>
        </p:nvPicPr>
        <p:blipFill>
          <a:blip r:embed="rId3"/>
          <a:stretch>
            <a:fillRect/>
          </a:stretch>
        </p:blipFill>
        <p:spPr>
          <a:xfrm>
            <a:off x="4687175" y="766353"/>
            <a:ext cx="4205403" cy="5827569"/>
          </a:xfrm>
          <a:prstGeom prst="rect">
            <a:avLst/>
          </a:prstGeom>
          <a:ln>
            <a:solidFill>
              <a:schemeClr val="tx1"/>
            </a:solidFill>
          </a:ln>
        </p:spPr>
      </p:pic>
    </p:spTree>
    <p:extLst>
      <p:ext uri="{BB962C8B-B14F-4D97-AF65-F5344CB8AC3E}">
        <p14:creationId xmlns:p14="http://schemas.microsoft.com/office/powerpoint/2010/main" val="13301631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a:extLst>
              <a:ext uri="{FF2B5EF4-FFF2-40B4-BE49-F238E27FC236}">
                <a16:creationId xmlns:a16="http://schemas.microsoft.com/office/drawing/2014/main" id="{B5E8B4E6-074D-4CE6-9E3D-6F75AAFC08B3}"/>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陸、附錄</a:t>
            </a:r>
            <a:r>
              <a:rPr lang="en-US" altLang="zh-TW" sz="2800" dirty="0">
                <a:latin typeface="Times New Roman" panose="02020603050405020304" pitchFamily="18" charset="0"/>
                <a:cs typeface="Times New Roman" panose="02020603050405020304" pitchFamily="18" charset="0"/>
              </a:rPr>
              <a:t>(2/7)</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3" name="圖片 2">
            <a:extLst>
              <a:ext uri="{FF2B5EF4-FFF2-40B4-BE49-F238E27FC236}">
                <a16:creationId xmlns:a16="http://schemas.microsoft.com/office/drawing/2014/main" id="{B3F2D425-AD6D-E5F7-1B6C-0639E61971A0}"/>
              </a:ext>
            </a:extLst>
          </p:cNvPr>
          <p:cNvPicPr>
            <a:picLocks noChangeAspect="1"/>
          </p:cNvPicPr>
          <p:nvPr/>
        </p:nvPicPr>
        <p:blipFill>
          <a:blip r:embed="rId2"/>
          <a:stretch>
            <a:fillRect/>
          </a:stretch>
        </p:blipFill>
        <p:spPr>
          <a:xfrm>
            <a:off x="269966" y="633612"/>
            <a:ext cx="4541717" cy="6092548"/>
          </a:xfrm>
          <a:prstGeom prst="rect">
            <a:avLst/>
          </a:prstGeom>
          <a:ln>
            <a:solidFill>
              <a:schemeClr val="tx1"/>
            </a:solidFill>
          </a:ln>
        </p:spPr>
      </p:pic>
      <p:pic>
        <p:nvPicPr>
          <p:cNvPr id="5" name="圖片 4">
            <a:extLst>
              <a:ext uri="{FF2B5EF4-FFF2-40B4-BE49-F238E27FC236}">
                <a16:creationId xmlns:a16="http://schemas.microsoft.com/office/drawing/2014/main" id="{BD34E519-4130-6691-7FB3-FF6B4BC31DB2}"/>
              </a:ext>
            </a:extLst>
          </p:cNvPr>
          <p:cNvPicPr>
            <a:picLocks noChangeAspect="1"/>
          </p:cNvPicPr>
          <p:nvPr/>
        </p:nvPicPr>
        <p:blipFill>
          <a:blip r:embed="rId3"/>
          <a:stretch>
            <a:fillRect/>
          </a:stretch>
        </p:blipFill>
        <p:spPr>
          <a:xfrm>
            <a:off x="4923567" y="633612"/>
            <a:ext cx="4107269" cy="3397707"/>
          </a:xfrm>
          <a:prstGeom prst="rect">
            <a:avLst/>
          </a:prstGeom>
          <a:ln>
            <a:solidFill>
              <a:schemeClr val="tx1"/>
            </a:solidFill>
          </a:ln>
        </p:spPr>
      </p:pic>
    </p:spTree>
    <p:extLst>
      <p:ext uri="{BB962C8B-B14F-4D97-AF65-F5344CB8AC3E}">
        <p14:creationId xmlns:p14="http://schemas.microsoft.com/office/powerpoint/2010/main" val="26072416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a:extLst>
              <a:ext uri="{FF2B5EF4-FFF2-40B4-BE49-F238E27FC236}">
                <a16:creationId xmlns:a16="http://schemas.microsoft.com/office/drawing/2014/main" id="{B5E8B4E6-074D-4CE6-9E3D-6F75AAFC08B3}"/>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陸、附錄</a:t>
            </a:r>
            <a:r>
              <a:rPr lang="en-US" altLang="zh-TW" sz="2800" dirty="0">
                <a:latin typeface="Times New Roman" panose="02020603050405020304" pitchFamily="18" charset="0"/>
                <a:cs typeface="Times New Roman" panose="02020603050405020304" pitchFamily="18" charset="0"/>
              </a:rPr>
              <a:t>(3/7)</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6" name="文字方塊 5">
            <a:extLst>
              <a:ext uri="{FF2B5EF4-FFF2-40B4-BE49-F238E27FC236}">
                <a16:creationId xmlns:a16="http://schemas.microsoft.com/office/drawing/2014/main" id="{A8C62298-3E93-D2DB-04B8-90AF6841614D}"/>
              </a:ext>
            </a:extLst>
          </p:cNvPr>
          <p:cNvSpPr txBox="1"/>
          <p:nvPr/>
        </p:nvSpPr>
        <p:spPr>
          <a:xfrm>
            <a:off x="1454326" y="5044277"/>
            <a:ext cx="2995748" cy="369332"/>
          </a:xfrm>
          <a:prstGeom prst="rect">
            <a:avLst/>
          </a:prstGeom>
          <a:noFill/>
        </p:spPr>
        <p:txBody>
          <a:bodyPr wrap="square" rtlCol="0">
            <a:spAutoFit/>
          </a:bodyPr>
          <a:lstStyle/>
          <a:p>
            <a:r>
              <a:rPr lang="zh-TW" altLang="en-US" b="1" dirty="0">
                <a:latin typeface="微軟正黑體" panose="020B0604030504040204" pitchFamily="34" charset="-120"/>
                <a:ea typeface="微軟正黑體" panose="020B0604030504040204" pitchFamily="34" charset="-120"/>
              </a:rPr>
              <a:t>可視升遷人數多寡調整欄位</a:t>
            </a:r>
          </a:p>
        </p:txBody>
      </p:sp>
      <p:pic>
        <p:nvPicPr>
          <p:cNvPr id="11" name="圖片 10">
            <a:extLst>
              <a:ext uri="{FF2B5EF4-FFF2-40B4-BE49-F238E27FC236}">
                <a16:creationId xmlns:a16="http://schemas.microsoft.com/office/drawing/2014/main" id="{017EE8E3-0CD3-E581-011C-DBE32140BFAD}"/>
              </a:ext>
            </a:extLst>
          </p:cNvPr>
          <p:cNvPicPr>
            <a:picLocks noChangeAspect="1"/>
          </p:cNvPicPr>
          <p:nvPr/>
        </p:nvPicPr>
        <p:blipFill>
          <a:blip r:embed="rId2"/>
          <a:stretch>
            <a:fillRect/>
          </a:stretch>
        </p:blipFill>
        <p:spPr>
          <a:xfrm>
            <a:off x="1454326" y="1197572"/>
            <a:ext cx="6748401" cy="3467411"/>
          </a:xfrm>
          <a:prstGeom prst="rect">
            <a:avLst/>
          </a:prstGeom>
          <a:ln>
            <a:solidFill>
              <a:schemeClr val="tx1"/>
            </a:solidFill>
          </a:ln>
        </p:spPr>
      </p:pic>
      <p:sp>
        <p:nvSpPr>
          <p:cNvPr id="14" name="箭號: 弧形右彎 13">
            <a:extLst>
              <a:ext uri="{FF2B5EF4-FFF2-40B4-BE49-F238E27FC236}">
                <a16:creationId xmlns:a16="http://schemas.microsoft.com/office/drawing/2014/main" id="{C035C88A-E462-72E4-7618-8E58D7F0438E}"/>
              </a:ext>
            </a:extLst>
          </p:cNvPr>
          <p:cNvSpPr/>
          <p:nvPr/>
        </p:nvSpPr>
        <p:spPr>
          <a:xfrm>
            <a:off x="365759" y="4566621"/>
            <a:ext cx="905691" cy="884945"/>
          </a:xfrm>
          <a:prstGeom prst="curv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solidFill>
                <a:schemeClr val="tx1"/>
              </a:solidFill>
            </a:endParaRPr>
          </a:p>
        </p:txBody>
      </p:sp>
    </p:spTree>
    <p:extLst>
      <p:ext uri="{BB962C8B-B14F-4D97-AF65-F5344CB8AC3E}">
        <p14:creationId xmlns:p14="http://schemas.microsoft.com/office/powerpoint/2010/main" val="34028182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a:extLst>
              <a:ext uri="{FF2B5EF4-FFF2-40B4-BE49-F238E27FC236}">
                <a16:creationId xmlns:a16="http://schemas.microsoft.com/office/drawing/2014/main" id="{B5E8B4E6-074D-4CE6-9E3D-6F75AAFC08B3}"/>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陸、附錄</a:t>
            </a:r>
            <a:r>
              <a:rPr lang="en-US" altLang="zh-TW" sz="2800" dirty="0">
                <a:latin typeface="Times New Roman" panose="02020603050405020304" pitchFamily="18" charset="0"/>
                <a:cs typeface="Times New Roman" panose="02020603050405020304" pitchFamily="18" charset="0"/>
              </a:rPr>
              <a:t>(4/7)</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3" name="圖片 2">
            <a:extLst>
              <a:ext uri="{FF2B5EF4-FFF2-40B4-BE49-F238E27FC236}">
                <a16:creationId xmlns:a16="http://schemas.microsoft.com/office/drawing/2014/main" id="{739A4550-8065-E45F-20E8-79A9CF0E316F}"/>
              </a:ext>
            </a:extLst>
          </p:cNvPr>
          <p:cNvPicPr>
            <a:picLocks noChangeAspect="1"/>
          </p:cNvPicPr>
          <p:nvPr/>
        </p:nvPicPr>
        <p:blipFill>
          <a:blip r:embed="rId2"/>
          <a:stretch>
            <a:fillRect/>
          </a:stretch>
        </p:blipFill>
        <p:spPr>
          <a:xfrm>
            <a:off x="975358" y="768089"/>
            <a:ext cx="6663097" cy="5718862"/>
          </a:xfrm>
          <a:prstGeom prst="rect">
            <a:avLst/>
          </a:prstGeom>
          <a:ln>
            <a:solidFill>
              <a:schemeClr val="tx1"/>
            </a:solidFill>
          </a:ln>
        </p:spPr>
      </p:pic>
    </p:spTree>
    <p:extLst>
      <p:ext uri="{BB962C8B-B14F-4D97-AF65-F5344CB8AC3E}">
        <p14:creationId xmlns:p14="http://schemas.microsoft.com/office/powerpoint/2010/main" val="13312754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a:extLst>
              <a:ext uri="{FF2B5EF4-FFF2-40B4-BE49-F238E27FC236}">
                <a16:creationId xmlns:a16="http://schemas.microsoft.com/office/drawing/2014/main" id="{B5E8B4E6-074D-4CE6-9E3D-6F75AAFC08B3}"/>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陸、附錄</a:t>
            </a:r>
            <a:r>
              <a:rPr lang="en-US" altLang="zh-TW" sz="2800" dirty="0">
                <a:latin typeface="Times New Roman" panose="02020603050405020304" pitchFamily="18" charset="0"/>
                <a:cs typeface="Times New Roman" panose="02020603050405020304" pitchFamily="18" charset="0"/>
              </a:rPr>
              <a:t>(5/7)</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4" name="圖片 3">
            <a:extLst>
              <a:ext uri="{FF2B5EF4-FFF2-40B4-BE49-F238E27FC236}">
                <a16:creationId xmlns:a16="http://schemas.microsoft.com/office/drawing/2014/main" id="{5D61E03A-6EC7-01B7-375A-70D758016124}"/>
              </a:ext>
            </a:extLst>
          </p:cNvPr>
          <p:cNvPicPr>
            <a:picLocks noChangeAspect="1"/>
          </p:cNvPicPr>
          <p:nvPr/>
        </p:nvPicPr>
        <p:blipFill>
          <a:blip r:embed="rId2"/>
          <a:stretch>
            <a:fillRect/>
          </a:stretch>
        </p:blipFill>
        <p:spPr>
          <a:xfrm>
            <a:off x="269966" y="633612"/>
            <a:ext cx="4264070" cy="5662685"/>
          </a:xfrm>
          <a:prstGeom prst="rect">
            <a:avLst/>
          </a:prstGeom>
          <a:ln>
            <a:solidFill>
              <a:schemeClr val="tx1"/>
            </a:solidFill>
          </a:ln>
        </p:spPr>
      </p:pic>
      <p:pic>
        <p:nvPicPr>
          <p:cNvPr id="6" name="圖片 5">
            <a:extLst>
              <a:ext uri="{FF2B5EF4-FFF2-40B4-BE49-F238E27FC236}">
                <a16:creationId xmlns:a16="http://schemas.microsoft.com/office/drawing/2014/main" id="{978E140D-3F8B-72DD-43F3-546A971DF3BF}"/>
              </a:ext>
            </a:extLst>
          </p:cNvPr>
          <p:cNvPicPr>
            <a:picLocks noChangeAspect="1"/>
          </p:cNvPicPr>
          <p:nvPr/>
        </p:nvPicPr>
        <p:blipFill>
          <a:blip r:embed="rId3"/>
          <a:stretch>
            <a:fillRect/>
          </a:stretch>
        </p:blipFill>
        <p:spPr>
          <a:xfrm>
            <a:off x="4658632" y="633612"/>
            <a:ext cx="4353421" cy="5418845"/>
          </a:xfrm>
          <a:prstGeom prst="rect">
            <a:avLst/>
          </a:prstGeom>
          <a:ln>
            <a:solidFill>
              <a:schemeClr val="tx1"/>
            </a:solidFill>
          </a:ln>
        </p:spPr>
      </p:pic>
    </p:spTree>
    <p:extLst>
      <p:ext uri="{BB962C8B-B14F-4D97-AF65-F5344CB8AC3E}">
        <p14:creationId xmlns:p14="http://schemas.microsoft.com/office/powerpoint/2010/main" val="20385467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a:extLst>
              <a:ext uri="{FF2B5EF4-FFF2-40B4-BE49-F238E27FC236}">
                <a16:creationId xmlns:a16="http://schemas.microsoft.com/office/drawing/2014/main" id="{B5E8B4E6-074D-4CE6-9E3D-6F75AAFC08B3}"/>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陸、附錄</a:t>
            </a:r>
            <a:r>
              <a:rPr lang="en-US" altLang="zh-TW" sz="2800" dirty="0">
                <a:latin typeface="Times New Roman" panose="02020603050405020304" pitchFamily="18" charset="0"/>
                <a:cs typeface="Times New Roman" panose="02020603050405020304" pitchFamily="18" charset="0"/>
              </a:rPr>
              <a:t>(6/7)</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4" name="圖片 3">
            <a:extLst>
              <a:ext uri="{FF2B5EF4-FFF2-40B4-BE49-F238E27FC236}">
                <a16:creationId xmlns:a16="http://schemas.microsoft.com/office/drawing/2014/main" id="{F3C061C5-B023-EB9A-7A90-C2F567C60F94}"/>
              </a:ext>
            </a:extLst>
          </p:cNvPr>
          <p:cNvPicPr>
            <a:picLocks noChangeAspect="1"/>
          </p:cNvPicPr>
          <p:nvPr/>
        </p:nvPicPr>
        <p:blipFill>
          <a:blip r:embed="rId2"/>
          <a:stretch>
            <a:fillRect/>
          </a:stretch>
        </p:blipFill>
        <p:spPr>
          <a:xfrm>
            <a:off x="1194916" y="828700"/>
            <a:ext cx="6754168" cy="5496692"/>
          </a:xfrm>
          <a:prstGeom prst="rect">
            <a:avLst/>
          </a:prstGeom>
          <a:ln>
            <a:solidFill>
              <a:schemeClr val="tx1"/>
            </a:solidFill>
          </a:ln>
        </p:spPr>
      </p:pic>
    </p:spTree>
    <p:extLst>
      <p:ext uri="{BB962C8B-B14F-4D97-AF65-F5344CB8AC3E}">
        <p14:creationId xmlns:p14="http://schemas.microsoft.com/office/powerpoint/2010/main" val="1961059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a:extLst>
              <a:ext uri="{FF2B5EF4-FFF2-40B4-BE49-F238E27FC236}">
                <a16:creationId xmlns:a16="http://schemas.microsoft.com/office/drawing/2014/main" id="{B5E8B4E6-074D-4CE6-9E3D-6F75AAFC08B3}"/>
              </a:ext>
            </a:extLst>
          </p:cNvPr>
          <p:cNvSpPr>
            <a:spLocks noChangeArrowheads="1"/>
          </p:cNvSpPr>
          <p:nvPr/>
        </p:nvSpPr>
        <p:spPr bwMode="auto">
          <a:xfrm>
            <a:off x="140664" y="110392"/>
            <a:ext cx="8208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b="1">
                <a:solidFill>
                  <a:schemeClr val="tx1"/>
                </a:solidFill>
                <a:latin typeface="Arial" panose="020B0604020202020204" pitchFamily="34" charset="0"/>
                <a:ea typeface="華康儷中黑" pitchFamily="49" charset="-120"/>
              </a:defRPr>
            </a:lvl1pPr>
            <a:lvl2pPr marL="742950" indent="-285750" eaLnBrk="0" hangingPunct="0">
              <a:defRPr b="1">
                <a:solidFill>
                  <a:schemeClr val="tx1"/>
                </a:solidFill>
                <a:latin typeface="Arial" panose="020B0604020202020204" pitchFamily="34" charset="0"/>
                <a:ea typeface="華康儷中黑" pitchFamily="49" charset="-120"/>
              </a:defRPr>
            </a:lvl2pPr>
            <a:lvl3pPr marL="1143000" indent="-228600" eaLnBrk="0" hangingPunct="0">
              <a:defRPr b="1">
                <a:solidFill>
                  <a:schemeClr val="tx1"/>
                </a:solidFill>
                <a:latin typeface="Arial" panose="020B0604020202020204" pitchFamily="34" charset="0"/>
                <a:ea typeface="華康儷中黑" pitchFamily="49" charset="-120"/>
              </a:defRPr>
            </a:lvl3pPr>
            <a:lvl4pPr marL="1600200" indent="-228600" eaLnBrk="0" hangingPunct="0">
              <a:defRPr b="1">
                <a:solidFill>
                  <a:schemeClr val="tx1"/>
                </a:solidFill>
                <a:latin typeface="Arial" panose="020B0604020202020204" pitchFamily="34" charset="0"/>
                <a:ea typeface="華康儷中黑" pitchFamily="49" charset="-120"/>
              </a:defRPr>
            </a:lvl4pPr>
            <a:lvl5pPr marL="2057400" indent="-228600" eaLnBrk="0" hangingPunct="0">
              <a:defRPr b="1">
                <a:solidFill>
                  <a:schemeClr val="tx1"/>
                </a:solidFill>
                <a:latin typeface="Arial" panose="020B0604020202020204" pitchFamily="34" charset="0"/>
                <a:ea typeface="華康儷中黑" pitchFamily="49"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華康儷中黑" pitchFamily="49" charset="-120"/>
              </a:defRPr>
            </a:lvl9pPr>
          </a:lstStyle>
          <a:p>
            <a:pPr fontAlgn="base">
              <a:spcBef>
                <a:spcPct val="0"/>
              </a:spcBef>
              <a:spcAft>
                <a:spcPct val="0"/>
              </a:spcAft>
            </a:pPr>
            <a:r>
              <a:rPr kumimoji="1" lang="zh-TW" altLang="en-US" sz="2800" dirty="0">
                <a:solidFill>
                  <a:prstClr val="black"/>
                </a:solidFill>
                <a:latin typeface="微軟正黑體" panose="020B0604030504040204" pitchFamily="34" charset="-120"/>
                <a:ea typeface="微軟正黑體" panose="020B0604030504040204" pitchFamily="34" charset="-120"/>
                <a:cs typeface="Times New Roman" pitchFamily="18" charset="0"/>
              </a:rPr>
              <a:t>陸、附錄</a:t>
            </a:r>
            <a:r>
              <a:rPr lang="en-US" altLang="zh-TW" sz="2800" dirty="0">
                <a:latin typeface="Times New Roman" panose="02020603050405020304" pitchFamily="18" charset="0"/>
                <a:cs typeface="Times New Roman" panose="02020603050405020304" pitchFamily="18" charset="0"/>
              </a:rPr>
              <a:t>(7/7)</a:t>
            </a:r>
            <a:r>
              <a:rPr lang="zh-TW" altLang="en-US" sz="2800" dirty="0">
                <a:latin typeface="Times New Roman" panose="02020603050405020304" pitchFamily="18" charset="0"/>
                <a:cs typeface="Times New Roman" panose="02020603050405020304" pitchFamily="18" charset="0"/>
              </a:rPr>
              <a:t> </a:t>
            </a:r>
            <a:endParaRPr kumimoji="1"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9" name="圖片 8">
            <a:extLst>
              <a:ext uri="{FF2B5EF4-FFF2-40B4-BE49-F238E27FC236}">
                <a16:creationId xmlns:a16="http://schemas.microsoft.com/office/drawing/2014/main" id="{A83F52FC-CA7A-E4C1-3DBA-460C02BC54E7}"/>
              </a:ext>
            </a:extLst>
          </p:cNvPr>
          <p:cNvPicPr>
            <a:picLocks noChangeAspect="1"/>
          </p:cNvPicPr>
          <p:nvPr/>
        </p:nvPicPr>
        <p:blipFill>
          <a:blip r:embed="rId2"/>
          <a:stretch>
            <a:fillRect/>
          </a:stretch>
        </p:blipFill>
        <p:spPr>
          <a:xfrm>
            <a:off x="1156811" y="1172365"/>
            <a:ext cx="6830378" cy="4286848"/>
          </a:xfrm>
          <a:prstGeom prst="rect">
            <a:avLst/>
          </a:prstGeom>
          <a:ln>
            <a:solidFill>
              <a:schemeClr val="tx1"/>
            </a:solidFill>
          </a:ln>
        </p:spPr>
      </p:pic>
    </p:spTree>
    <p:extLst>
      <p:ext uri="{BB962C8B-B14F-4D97-AF65-F5344CB8AC3E}">
        <p14:creationId xmlns:p14="http://schemas.microsoft.com/office/powerpoint/2010/main" val="37864988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702310" y="1638092"/>
            <a:ext cx="1800493" cy="369332"/>
          </a:xfrm>
          <a:prstGeom prst="rect">
            <a:avLst/>
          </a:prstGeom>
          <a:noFill/>
        </p:spPr>
        <p:txBody>
          <a:bodyPr wrap="none" rtlCol="0">
            <a:spAutoFit/>
          </a:bodyPr>
          <a:lstStyle/>
          <a:p>
            <a:r>
              <a:rPr lang="zh-TW" altLang="en-US" dirty="0">
                <a:solidFill>
                  <a:srgbClr val="0070C0"/>
                </a:solidFill>
                <a:latin typeface="華康正顏楷體W9" panose="03000909000000000000" pitchFamily="65" charset="-120"/>
                <a:ea typeface="華康正顏楷體W9" panose="03000909000000000000" pitchFamily="65" charset="-120"/>
              </a:rPr>
              <a:t>水的結晶─感謝</a:t>
            </a:r>
          </a:p>
        </p:txBody>
      </p:sp>
      <p:sp>
        <p:nvSpPr>
          <p:cNvPr id="7" name="矩形 6"/>
          <p:cNvSpPr/>
          <p:nvPr/>
        </p:nvSpPr>
        <p:spPr>
          <a:xfrm>
            <a:off x="0" y="2"/>
            <a:ext cx="9144000" cy="2564903"/>
          </a:xfrm>
          <a:prstGeom prst="rect">
            <a:avLst/>
          </a:prstGeom>
          <a:gradFill flip="none" rotWithShape="1">
            <a:gsLst>
              <a:gs pos="100000">
                <a:srgbClr val="D1E8FF"/>
              </a:gs>
              <a:gs pos="27000">
                <a:sysClr val="window" lastClr="FFFFFF"/>
              </a:gs>
            </a:gsLst>
            <a:lin ang="16200000" scaled="1"/>
            <a:tileRect/>
          </a:gradFill>
          <a:ln w="25400" cap="flat" cmpd="sng" algn="ctr">
            <a:noFill/>
            <a:prstDash val="solid"/>
          </a:ln>
          <a:effectLst/>
        </p:spPr>
        <p:txBody>
          <a:bodyPr rtlCol="0" anchor="ctr"/>
          <a:lstStyle/>
          <a:p>
            <a:pPr algn="ctr" fontAlgn="base">
              <a:spcBef>
                <a:spcPct val="0"/>
              </a:spcBef>
              <a:spcAft>
                <a:spcPct val="0"/>
              </a:spcAft>
              <a:defRPr/>
            </a:pPr>
            <a:endParaRPr kumimoji="1" lang="zh-TW" altLang="en-US" sz="2000" kern="0">
              <a:solidFill>
                <a:prstClr val="white"/>
              </a:solidFill>
              <a:latin typeface="Arial"/>
              <a:ea typeface="新細明體"/>
            </a:endParaRPr>
          </a:p>
        </p:txBody>
      </p:sp>
      <p:pic>
        <p:nvPicPr>
          <p:cNvPr id="10" name="Picture 7" descr="簡報封面0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718" t="73061" b="10379"/>
          <a:stretch/>
        </p:blipFill>
        <p:spPr bwMode="auto">
          <a:xfrm>
            <a:off x="107505" y="5589242"/>
            <a:ext cx="8712646"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簡報封面03"/>
          <p:cNvPicPr>
            <a:picLocks noChangeAspect="1" noChangeArrowheads="1"/>
          </p:cNvPicPr>
          <p:nvPr/>
        </p:nvPicPr>
        <p:blipFill>
          <a:blip r:embed="rId2" cstate="print">
            <a:extLst>
              <a:ext uri="{28A0092B-C50C-407E-A947-70E740481C1C}">
                <a14:useLocalDpi xmlns:a14="http://schemas.microsoft.com/office/drawing/2010/main" val="0"/>
              </a:ext>
            </a:extLst>
          </a:blip>
          <a:srcRect l="61024" t="27531" b="26939"/>
          <a:stretch>
            <a:fillRect/>
          </a:stretch>
        </p:blipFill>
        <p:spPr bwMode="auto">
          <a:xfrm>
            <a:off x="5356178" y="2270465"/>
            <a:ext cx="3563938" cy="31686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l="19870" t="32550" r="12488" b="40582"/>
          <a:stretch>
            <a:fillRect/>
          </a:stretch>
        </p:blipFill>
        <p:spPr bwMode="auto">
          <a:xfrm>
            <a:off x="539750" y="2705797"/>
            <a:ext cx="4527550"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7261171"/>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1140</TotalTime>
  <Words>5378</Words>
  <Application>Microsoft Office PowerPoint</Application>
  <PresentationFormat>如螢幕大小 (4:3)</PresentationFormat>
  <Paragraphs>369</Paragraphs>
  <Slides>48</Slides>
  <Notes>2</Notes>
  <HiddenSlides>0</HiddenSlides>
  <MMClips>0</MMClips>
  <ScaleCrop>false</ScaleCrop>
  <HeadingPairs>
    <vt:vector size="6" baseType="variant">
      <vt:variant>
        <vt:lpstr>使用字型</vt:lpstr>
      </vt:variant>
      <vt:variant>
        <vt:i4>8</vt:i4>
      </vt:variant>
      <vt:variant>
        <vt:lpstr>佈景主題</vt:lpstr>
      </vt:variant>
      <vt:variant>
        <vt:i4>1</vt:i4>
      </vt:variant>
      <vt:variant>
        <vt:lpstr>投影片標題</vt:lpstr>
      </vt:variant>
      <vt:variant>
        <vt:i4>48</vt:i4>
      </vt:variant>
    </vt:vector>
  </HeadingPairs>
  <TitlesOfParts>
    <vt:vector size="57" baseType="lpstr">
      <vt:lpstr>Microsoft YaHei</vt:lpstr>
      <vt:lpstr>華康正顏楷體W9</vt:lpstr>
      <vt:lpstr>微軟正黑體</vt:lpstr>
      <vt:lpstr>Arial</vt:lpstr>
      <vt:lpstr>Calibri</vt:lpstr>
      <vt:lpstr>Calibri Light</vt:lpstr>
      <vt:lpstr>Times New Roman</vt:lpstr>
      <vt:lpstr>Wingdings</vt:lpstr>
      <vt:lpstr>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郭又禎</dc:creator>
  <cp:lastModifiedBy>郭又禎</cp:lastModifiedBy>
  <cp:revision>22</cp:revision>
  <dcterms:created xsi:type="dcterms:W3CDTF">2023-04-20T07:41:10Z</dcterms:created>
  <dcterms:modified xsi:type="dcterms:W3CDTF">2023-04-24T08:31:57Z</dcterms:modified>
</cp:coreProperties>
</file>