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723" r:id="rId3"/>
  </p:sldMasterIdLst>
  <p:notesMasterIdLst>
    <p:notesMasterId r:id="rId159"/>
  </p:notesMasterIdLst>
  <p:sldIdLst>
    <p:sldId id="257" r:id="rId4"/>
    <p:sldId id="256" r:id="rId5"/>
    <p:sldId id="259" r:id="rId6"/>
    <p:sldId id="258" r:id="rId7"/>
    <p:sldId id="260" r:id="rId8"/>
    <p:sldId id="261" r:id="rId9"/>
    <p:sldId id="262" r:id="rId10"/>
    <p:sldId id="263" r:id="rId11"/>
    <p:sldId id="264" r:id="rId12"/>
    <p:sldId id="442" r:id="rId13"/>
    <p:sldId id="443" r:id="rId14"/>
    <p:sldId id="339" r:id="rId15"/>
    <p:sldId id="340" r:id="rId16"/>
    <p:sldId id="342" r:id="rId17"/>
    <p:sldId id="350" r:id="rId18"/>
    <p:sldId id="343" r:id="rId19"/>
    <p:sldId id="345" r:id="rId20"/>
    <p:sldId id="346" r:id="rId21"/>
    <p:sldId id="348" r:id="rId22"/>
    <p:sldId id="351" r:id="rId23"/>
    <p:sldId id="265" r:id="rId24"/>
    <p:sldId id="354" r:id="rId25"/>
    <p:sldId id="268" r:id="rId26"/>
    <p:sldId id="266" r:id="rId27"/>
    <p:sldId id="387" r:id="rId28"/>
    <p:sldId id="353" r:id="rId29"/>
    <p:sldId id="267" r:id="rId30"/>
    <p:sldId id="355" r:id="rId31"/>
    <p:sldId id="270" r:id="rId32"/>
    <p:sldId id="356" r:id="rId33"/>
    <p:sldId id="357" r:id="rId34"/>
    <p:sldId id="388" r:id="rId35"/>
    <p:sldId id="271" r:id="rId36"/>
    <p:sldId id="389" r:id="rId37"/>
    <p:sldId id="362" r:id="rId38"/>
    <p:sldId id="390" r:id="rId39"/>
    <p:sldId id="450" r:id="rId40"/>
    <p:sldId id="368" r:id="rId41"/>
    <p:sldId id="369" r:id="rId42"/>
    <p:sldId id="370" r:id="rId43"/>
    <p:sldId id="374" r:id="rId44"/>
    <p:sldId id="371" r:id="rId45"/>
    <p:sldId id="372" r:id="rId46"/>
    <p:sldId id="373" r:id="rId47"/>
    <p:sldId id="380" r:id="rId48"/>
    <p:sldId id="381" r:id="rId49"/>
    <p:sldId id="376" r:id="rId50"/>
    <p:sldId id="377" r:id="rId51"/>
    <p:sldId id="383" r:id="rId52"/>
    <p:sldId id="382" r:id="rId53"/>
    <p:sldId id="375" r:id="rId54"/>
    <p:sldId id="384" r:id="rId55"/>
    <p:sldId id="385" r:id="rId56"/>
    <p:sldId id="386" r:id="rId57"/>
    <p:sldId id="378" r:id="rId58"/>
    <p:sldId id="363" r:id="rId59"/>
    <p:sldId id="391" r:id="rId60"/>
    <p:sldId id="431" r:id="rId61"/>
    <p:sldId id="437" r:id="rId62"/>
    <p:sldId id="451" r:id="rId63"/>
    <p:sldId id="436" r:id="rId64"/>
    <p:sldId id="435" r:id="rId65"/>
    <p:sldId id="434" r:id="rId66"/>
    <p:sldId id="433" r:id="rId67"/>
    <p:sldId id="457" r:id="rId68"/>
    <p:sldId id="452" r:id="rId69"/>
    <p:sldId id="453" r:id="rId70"/>
    <p:sldId id="454" r:id="rId71"/>
    <p:sldId id="455" r:id="rId72"/>
    <p:sldId id="456" r:id="rId73"/>
    <p:sldId id="379" r:id="rId74"/>
    <p:sldId id="446" r:id="rId75"/>
    <p:sldId id="447" r:id="rId76"/>
    <p:sldId id="277" r:id="rId77"/>
    <p:sldId id="278" r:id="rId78"/>
    <p:sldId id="424" r:id="rId79"/>
    <p:sldId id="428" r:id="rId80"/>
    <p:sldId id="429" r:id="rId81"/>
    <p:sldId id="274" r:id="rId82"/>
    <p:sldId id="421" r:id="rId83"/>
    <p:sldId id="458" r:id="rId84"/>
    <p:sldId id="281" r:id="rId85"/>
    <p:sldId id="426" r:id="rId86"/>
    <p:sldId id="427" r:id="rId87"/>
    <p:sldId id="448" r:id="rId88"/>
    <p:sldId id="282" r:id="rId89"/>
    <p:sldId id="430" r:id="rId90"/>
    <p:sldId id="364" r:id="rId91"/>
    <p:sldId id="276" r:id="rId92"/>
    <p:sldId id="275" r:id="rId93"/>
    <p:sldId id="445" r:id="rId94"/>
    <p:sldId id="423" r:id="rId95"/>
    <p:sldId id="332" r:id="rId96"/>
    <p:sldId id="279" r:id="rId97"/>
    <p:sldId id="333" r:id="rId98"/>
    <p:sldId id="280" r:id="rId99"/>
    <p:sldId id="283" r:id="rId100"/>
    <p:sldId id="335" r:id="rId101"/>
    <p:sldId id="336" r:id="rId102"/>
    <p:sldId id="392" r:id="rId103"/>
    <p:sldId id="337" r:id="rId104"/>
    <p:sldId id="289" r:id="rId105"/>
    <p:sldId id="290" r:id="rId106"/>
    <p:sldId id="334" r:id="rId107"/>
    <p:sldId id="285" r:id="rId108"/>
    <p:sldId id="286" r:id="rId109"/>
    <p:sldId id="287" r:id="rId110"/>
    <p:sldId id="449" r:id="rId111"/>
    <p:sldId id="338" r:id="rId112"/>
    <p:sldId id="291" r:id="rId113"/>
    <p:sldId id="292" r:id="rId114"/>
    <p:sldId id="425" r:id="rId115"/>
    <p:sldId id="358" r:id="rId116"/>
    <p:sldId id="360" r:id="rId117"/>
    <p:sldId id="361" r:id="rId118"/>
    <p:sldId id="393" r:id="rId119"/>
    <p:sldId id="396" r:id="rId120"/>
    <p:sldId id="395" r:id="rId121"/>
    <p:sldId id="394" r:id="rId122"/>
    <p:sldId id="397" r:id="rId123"/>
    <p:sldId id="398" r:id="rId124"/>
    <p:sldId id="399" r:id="rId125"/>
    <p:sldId id="400" r:id="rId126"/>
    <p:sldId id="401" r:id="rId127"/>
    <p:sldId id="402" r:id="rId128"/>
    <p:sldId id="403" r:id="rId129"/>
    <p:sldId id="404" r:id="rId130"/>
    <p:sldId id="405" r:id="rId131"/>
    <p:sldId id="407" r:id="rId132"/>
    <p:sldId id="406" r:id="rId133"/>
    <p:sldId id="408" r:id="rId134"/>
    <p:sldId id="413" r:id="rId135"/>
    <p:sldId id="410" r:id="rId136"/>
    <p:sldId id="409" r:id="rId137"/>
    <p:sldId id="411" r:id="rId138"/>
    <p:sldId id="414" r:id="rId139"/>
    <p:sldId id="415" r:id="rId140"/>
    <p:sldId id="416" r:id="rId141"/>
    <p:sldId id="417" r:id="rId142"/>
    <p:sldId id="418" r:id="rId143"/>
    <p:sldId id="419" r:id="rId144"/>
    <p:sldId id="420" r:id="rId145"/>
    <p:sldId id="293" r:id="rId146"/>
    <p:sldId id="422" r:id="rId147"/>
    <p:sldId id="294" r:id="rId148"/>
    <p:sldId id="459" r:id="rId149"/>
    <p:sldId id="295" r:id="rId150"/>
    <p:sldId id="439" r:id="rId151"/>
    <p:sldId id="296" r:id="rId152"/>
    <p:sldId id="297" r:id="rId153"/>
    <p:sldId id="440" r:id="rId154"/>
    <p:sldId id="441" r:id="rId155"/>
    <p:sldId id="298" r:id="rId156"/>
    <p:sldId id="444" r:id="rId157"/>
    <p:sldId id="331" r:id="rId158"/>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3290E7E4-D388-4F48-802F-0758E84DCE04}">
          <p14:sldIdLst>
            <p14:sldId id="257"/>
            <p14:sldId id="256"/>
            <p14:sldId id="259"/>
            <p14:sldId id="258"/>
            <p14:sldId id="260"/>
            <p14:sldId id="261"/>
            <p14:sldId id="262"/>
            <p14:sldId id="263"/>
            <p14:sldId id="264"/>
            <p14:sldId id="442"/>
            <p14:sldId id="443"/>
            <p14:sldId id="339"/>
            <p14:sldId id="340"/>
            <p14:sldId id="342"/>
            <p14:sldId id="350"/>
            <p14:sldId id="343"/>
            <p14:sldId id="345"/>
            <p14:sldId id="346"/>
            <p14:sldId id="348"/>
            <p14:sldId id="351"/>
            <p14:sldId id="265"/>
            <p14:sldId id="354"/>
            <p14:sldId id="268"/>
            <p14:sldId id="266"/>
            <p14:sldId id="387"/>
            <p14:sldId id="353"/>
            <p14:sldId id="267"/>
            <p14:sldId id="355"/>
            <p14:sldId id="270"/>
            <p14:sldId id="356"/>
            <p14:sldId id="357"/>
            <p14:sldId id="388"/>
            <p14:sldId id="271"/>
            <p14:sldId id="389"/>
            <p14:sldId id="362"/>
            <p14:sldId id="390"/>
            <p14:sldId id="450"/>
            <p14:sldId id="368"/>
            <p14:sldId id="369"/>
            <p14:sldId id="370"/>
            <p14:sldId id="374"/>
            <p14:sldId id="371"/>
            <p14:sldId id="372"/>
            <p14:sldId id="373"/>
            <p14:sldId id="380"/>
            <p14:sldId id="381"/>
            <p14:sldId id="376"/>
            <p14:sldId id="377"/>
            <p14:sldId id="383"/>
            <p14:sldId id="382"/>
            <p14:sldId id="375"/>
            <p14:sldId id="384"/>
            <p14:sldId id="385"/>
            <p14:sldId id="386"/>
            <p14:sldId id="378"/>
            <p14:sldId id="363"/>
            <p14:sldId id="391"/>
            <p14:sldId id="431"/>
            <p14:sldId id="437"/>
            <p14:sldId id="451"/>
            <p14:sldId id="436"/>
            <p14:sldId id="435"/>
            <p14:sldId id="434"/>
            <p14:sldId id="433"/>
            <p14:sldId id="457"/>
            <p14:sldId id="452"/>
            <p14:sldId id="453"/>
            <p14:sldId id="454"/>
            <p14:sldId id="455"/>
            <p14:sldId id="456"/>
            <p14:sldId id="379"/>
            <p14:sldId id="446"/>
            <p14:sldId id="447"/>
            <p14:sldId id="277"/>
            <p14:sldId id="278"/>
            <p14:sldId id="424"/>
            <p14:sldId id="428"/>
            <p14:sldId id="429"/>
            <p14:sldId id="274"/>
            <p14:sldId id="421"/>
            <p14:sldId id="458"/>
            <p14:sldId id="281"/>
            <p14:sldId id="426"/>
            <p14:sldId id="427"/>
            <p14:sldId id="448"/>
            <p14:sldId id="282"/>
            <p14:sldId id="430"/>
            <p14:sldId id="364"/>
            <p14:sldId id="276"/>
            <p14:sldId id="275"/>
            <p14:sldId id="445"/>
            <p14:sldId id="423"/>
            <p14:sldId id="332"/>
            <p14:sldId id="279"/>
            <p14:sldId id="333"/>
            <p14:sldId id="280"/>
            <p14:sldId id="283"/>
            <p14:sldId id="335"/>
            <p14:sldId id="336"/>
            <p14:sldId id="392"/>
            <p14:sldId id="337"/>
            <p14:sldId id="289"/>
            <p14:sldId id="290"/>
            <p14:sldId id="334"/>
            <p14:sldId id="285"/>
            <p14:sldId id="286"/>
            <p14:sldId id="287"/>
            <p14:sldId id="449"/>
            <p14:sldId id="338"/>
            <p14:sldId id="291"/>
            <p14:sldId id="292"/>
            <p14:sldId id="425"/>
            <p14:sldId id="358"/>
            <p14:sldId id="360"/>
            <p14:sldId id="361"/>
            <p14:sldId id="393"/>
            <p14:sldId id="396"/>
            <p14:sldId id="395"/>
            <p14:sldId id="394"/>
            <p14:sldId id="397"/>
            <p14:sldId id="398"/>
            <p14:sldId id="399"/>
            <p14:sldId id="400"/>
            <p14:sldId id="401"/>
            <p14:sldId id="402"/>
            <p14:sldId id="403"/>
            <p14:sldId id="404"/>
            <p14:sldId id="405"/>
            <p14:sldId id="407"/>
            <p14:sldId id="406"/>
            <p14:sldId id="408"/>
            <p14:sldId id="413"/>
            <p14:sldId id="410"/>
            <p14:sldId id="409"/>
            <p14:sldId id="411"/>
            <p14:sldId id="414"/>
            <p14:sldId id="415"/>
            <p14:sldId id="416"/>
            <p14:sldId id="417"/>
            <p14:sldId id="418"/>
            <p14:sldId id="419"/>
            <p14:sldId id="420"/>
            <p14:sldId id="293"/>
            <p14:sldId id="422"/>
            <p14:sldId id="294"/>
            <p14:sldId id="459"/>
            <p14:sldId id="295"/>
            <p14:sldId id="439"/>
            <p14:sldId id="296"/>
            <p14:sldId id="297"/>
            <p14:sldId id="440"/>
            <p14:sldId id="441"/>
            <p14:sldId id="298"/>
            <p14:sldId id="444"/>
            <p14:sldId id="33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94652" autoAdjust="0"/>
  </p:normalViewPr>
  <p:slideViewPr>
    <p:cSldViewPr>
      <p:cViewPr varScale="1">
        <p:scale>
          <a:sx n="83" d="100"/>
          <a:sy n="83" d="100"/>
        </p:scale>
        <p:origin x="1614" y="78"/>
      </p:cViewPr>
      <p:guideLst>
        <p:guide orient="horz" pos="2160"/>
        <p:guide pos="2880"/>
      </p:guideLst>
    </p:cSldViewPr>
  </p:slideViewPr>
  <p:outlineViewPr>
    <p:cViewPr>
      <p:scale>
        <a:sx n="33" d="100"/>
        <a:sy n="33" d="100"/>
      </p:scale>
      <p:origin x="81" y="8983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notesMaster" Target="notesMasters/notesMaster1.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presProps" Target="presProps.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215BD9-4523-47AA-809B-8AC117B14AAB}" type="datetimeFigureOut">
              <a:rPr lang="zh-TW" altLang="en-US" smtClean="0"/>
              <a:t>2023/5/19</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63BF5F-6B12-4FF5-9DD6-E8E78FD065A6}" type="slidenum">
              <a:rPr lang="zh-TW" altLang="en-US" smtClean="0"/>
              <a:t>‹#›</a:t>
            </a:fld>
            <a:endParaRPr lang="zh-TW" altLang="en-US"/>
          </a:p>
        </p:txBody>
      </p:sp>
    </p:spTree>
    <p:extLst>
      <p:ext uri="{BB962C8B-B14F-4D97-AF65-F5344CB8AC3E}">
        <p14:creationId xmlns:p14="http://schemas.microsoft.com/office/powerpoint/2010/main" val="2268152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7"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547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7"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zh-TW"/>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1"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752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zh-TW"/>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zh-TW" altLang="en-US"/>
              <a:t>按一下以編輯母片標題樣式</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73396D07-CACB-4C31-BD38-5875F6FB4641}" type="datetimeFigureOut">
              <a:rPr lang="zh-TW" altLang="en-US" smtClean="0"/>
              <a:t>2023/5/19</a:t>
            </a:fld>
            <a:endParaRPr lang="zh-TW" altLang="en-US"/>
          </a:p>
        </p:txBody>
      </p:sp>
      <p:sp>
        <p:nvSpPr>
          <p:cNvPr id="5" name="Footer Placeholder 4"/>
          <p:cNvSpPr>
            <a:spLocks noGrp="1"/>
          </p:cNvSpPr>
          <p:nvPr>
            <p:ph type="ftr" sz="quarter" idx="11"/>
          </p:nvPr>
        </p:nvSpPr>
        <p:spPr>
          <a:xfrm>
            <a:off x="1174044" y="5357592"/>
            <a:ext cx="5034845" cy="365125"/>
          </a:xfrm>
        </p:spPr>
        <p:txBody>
          <a:bodyPr/>
          <a:lstStyle/>
          <a:p>
            <a:endParaRPr lang="zh-TW"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2381CB4-B528-4353-A051-63AE92F2A1E9}"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73396D07-CACB-4C31-BD38-5875F6FB4641}" type="datetimeFigureOut">
              <a:rPr lang="zh-TW" altLang="en-US" smtClean="0"/>
              <a:t>2023/5/19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2381CB4-B528-4353-A051-63AE92F2A1E9}"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zh-TW" altLang="en-US"/>
              <a:t>按一下以編輯母片標題樣式</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73396D07-CACB-4C31-BD38-5875F6FB4641}" type="datetimeFigureOut">
              <a:rPr lang="zh-TW" altLang="en-US" smtClean="0"/>
              <a:t>2023/5/19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2381CB4-B528-4353-A051-63AE92F2A1E9}"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5" name="Date Placeholder 4"/>
          <p:cNvSpPr>
            <a:spLocks noGrp="1"/>
          </p:cNvSpPr>
          <p:nvPr>
            <p:ph type="dt" sz="half" idx="10"/>
          </p:nvPr>
        </p:nvSpPr>
        <p:spPr/>
        <p:txBody>
          <a:bodyPr/>
          <a:lstStyle/>
          <a:p>
            <a:fld id="{73396D07-CACB-4C31-BD38-5875F6FB4641}" type="datetimeFigureOut">
              <a:rPr lang="zh-TW" altLang="en-US" smtClean="0"/>
              <a:t>2023/5/19</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A2381CB4-B528-4353-A051-63AE92F2A1E9}" type="slidenum">
              <a:rPr lang="zh-TW" altLang="en-US" smtClean="0"/>
              <a:t>‹#›</a:t>
            </a:fld>
            <a:endParaRPr lang="zh-TW" altLang="en-US"/>
          </a:p>
        </p:txBody>
      </p:sp>
      <p:sp>
        <p:nvSpPr>
          <p:cNvPr id="9" name="Content Placeholder 8"/>
          <p:cNvSpPr>
            <a:spLocks noGrp="1"/>
          </p:cNvSpPr>
          <p:nvPr>
            <p:ph sz="quarter" idx="13"/>
          </p:nvPr>
        </p:nvSpPr>
        <p:spPr>
          <a:xfrm>
            <a:off x="1298448" y="2121407"/>
            <a:ext cx="3200400" cy="360273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7" name="Date Placeholder 6"/>
          <p:cNvSpPr>
            <a:spLocks noGrp="1"/>
          </p:cNvSpPr>
          <p:nvPr>
            <p:ph type="dt" sz="half" idx="10"/>
          </p:nvPr>
        </p:nvSpPr>
        <p:spPr/>
        <p:txBody>
          <a:bodyPr/>
          <a:lstStyle/>
          <a:p>
            <a:fld id="{73396D07-CACB-4C31-BD38-5875F6FB4641}" type="datetimeFigureOut">
              <a:rPr lang="zh-TW" altLang="en-US" smtClean="0"/>
              <a:t>2023/5/19</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A2381CB4-B528-4353-A051-63AE92F2A1E9}" type="slidenum">
              <a:rPr lang="zh-TW" altLang="en-US" smtClean="0"/>
              <a:t>‹#›</a:t>
            </a:fld>
            <a:endParaRPr lang="zh-TW" altLang="en-US"/>
          </a:p>
        </p:txBody>
      </p:sp>
      <p:sp>
        <p:nvSpPr>
          <p:cNvPr id="11" name="Content Placeholder 10"/>
          <p:cNvSpPr>
            <a:spLocks noGrp="1"/>
          </p:cNvSpPr>
          <p:nvPr>
            <p:ph sz="quarter" idx="13"/>
          </p:nvPr>
        </p:nvSpPr>
        <p:spPr>
          <a:xfrm>
            <a:off x="1298448" y="2944368"/>
            <a:ext cx="3227832" cy="277977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73396D07-CACB-4C31-BD38-5875F6FB4641}" type="datetimeFigureOut">
              <a:rPr lang="zh-TW" altLang="en-US" smtClean="0"/>
              <a:t>2023/5/19</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A2381CB4-B528-4353-A051-63AE92F2A1E9}"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396D07-CACB-4C31-BD38-5875F6FB4641}" type="datetimeFigureOut">
              <a:rPr lang="zh-TW" altLang="en-US" smtClean="0"/>
              <a:t>2023/5/19</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A2381CB4-B528-4353-A051-63AE92F2A1E9}"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zh-TW" altLang="en-US"/>
              <a:t>按一下以編輯母片標題樣式</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a:xfrm rot="60000">
            <a:off x="6341698" y="5885672"/>
            <a:ext cx="1213821" cy="365125"/>
          </a:xfrm>
        </p:spPr>
        <p:txBody>
          <a:bodyPr/>
          <a:lstStyle/>
          <a:p>
            <a:fld id="{73396D07-CACB-4C31-BD38-5875F6FB4641}" type="datetimeFigureOut">
              <a:rPr lang="zh-TW" altLang="en-US" smtClean="0"/>
              <a:t>2023/5/19</a:t>
            </a:fld>
            <a:endParaRPr lang="zh-TW" altLang="en-US"/>
          </a:p>
        </p:txBody>
      </p:sp>
      <p:sp>
        <p:nvSpPr>
          <p:cNvPr id="6" name="Footer Placeholder 5"/>
          <p:cNvSpPr>
            <a:spLocks noGrp="1"/>
          </p:cNvSpPr>
          <p:nvPr>
            <p:ph type="ftr" sz="quarter" idx="11"/>
          </p:nvPr>
        </p:nvSpPr>
        <p:spPr>
          <a:xfrm rot="-60000">
            <a:off x="914554" y="5829261"/>
            <a:ext cx="3522607" cy="365125"/>
          </a:xfrm>
        </p:spPr>
        <p:txBody>
          <a:bodyPr/>
          <a:lstStyle/>
          <a:p>
            <a:endParaRPr lang="zh-TW"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A2381CB4-B528-4353-A051-63AE92F2A1E9}"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zh-TW" altLang="en-US"/>
              <a:t>按一下以編輯母片標題樣式</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a:xfrm rot="60000">
            <a:off x="6345936" y="5888737"/>
            <a:ext cx="1213821" cy="365125"/>
          </a:xfrm>
        </p:spPr>
        <p:txBody>
          <a:bodyPr/>
          <a:lstStyle/>
          <a:p>
            <a:fld id="{73396D07-CACB-4C31-BD38-5875F6FB4641}" type="datetimeFigureOut">
              <a:rPr lang="zh-TW" altLang="en-US" smtClean="0"/>
              <a:t>2023/5/19</a:t>
            </a:fld>
            <a:endParaRPr lang="zh-TW" altLang="en-US"/>
          </a:p>
        </p:txBody>
      </p:sp>
      <p:sp>
        <p:nvSpPr>
          <p:cNvPr id="6" name="Footer Placeholder 5"/>
          <p:cNvSpPr>
            <a:spLocks noGrp="1"/>
          </p:cNvSpPr>
          <p:nvPr>
            <p:ph type="ftr" sz="quarter" idx="11"/>
          </p:nvPr>
        </p:nvSpPr>
        <p:spPr>
          <a:xfrm rot="-60000">
            <a:off x="914569" y="5831037"/>
            <a:ext cx="3319043" cy="365125"/>
          </a:xfrm>
        </p:spPr>
        <p:txBody>
          <a:bodyPr/>
          <a:lstStyle/>
          <a:p>
            <a:endParaRPr lang="zh-TW"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A2381CB4-B528-4353-A051-63AE92F2A1E9}"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nchor="ct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73396D07-CACB-4C31-BD38-5875F6FB4641}" type="datetimeFigureOut">
              <a:rPr lang="zh-TW" altLang="en-US" smtClean="0"/>
              <a:t>2023/5/19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2381CB4-B528-4353-A051-63AE92F2A1E9}"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73396D07-CACB-4C31-BD38-5875F6FB4641}" type="datetimeFigureOut">
              <a:rPr lang="zh-TW" altLang="en-US" smtClean="0"/>
              <a:t>2023/5/19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2381CB4-B528-4353-A051-63AE92F2A1E9}" type="slidenum">
              <a:rPr lang="zh-TW" altLang="en-US" smtClean="0"/>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15" name="矩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副標題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a:t>按一下以編輯母片副標題樣式</a:t>
            </a:r>
            <a:endParaRPr kumimoji="0" lang="en-US"/>
          </a:p>
        </p:txBody>
      </p:sp>
      <p:sp>
        <p:nvSpPr>
          <p:cNvPr id="28" name="日期版面配置區 27"/>
          <p:cNvSpPr>
            <a:spLocks noGrp="1"/>
          </p:cNvSpPr>
          <p:nvPr>
            <p:ph type="dt" sz="half" idx="10"/>
          </p:nvPr>
        </p:nvSpPr>
        <p:spPr/>
        <p:txBody>
          <a:bodyPr/>
          <a:lstStyle/>
          <a:p>
            <a:endParaRPr lang="en-US"/>
          </a:p>
        </p:txBody>
      </p:sp>
      <p:sp>
        <p:nvSpPr>
          <p:cNvPr id="17" name="頁尾版面配置區 16"/>
          <p:cNvSpPr>
            <a:spLocks noGrp="1"/>
          </p:cNvSpPr>
          <p:nvPr>
            <p:ph type="ftr" sz="quarter" idx="11"/>
          </p:nvPr>
        </p:nvSpPr>
        <p:spPr/>
        <p:txBody>
          <a:bodyPr/>
          <a:lstStyle/>
          <a:p>
            <a:endParaRPr lang="en-US"/>
          </a:p>
        </p:txBody>
      </p:sp>
      <p:sp>
        <p:nvSpPr>
          <p:cNvPr id="7" name="直線接點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橢圓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橢圓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投影片編號版面配置區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078FDDC-07AA-4037-9C26-158830948CC0}" type="slidenum">
              <a:rPr lang="en-US" smtClean="0"/>
              <a:pPr/>
              <a:t>‹#›</a:t>
            </a:fld>
            <a:endParaRPr lang="en-US"/>
          </a:p>
        </p:txBody>
      </p:sp>
      <p:sp>
        <p:nvSpPr>
          <p:cNvPr id="8" name="標題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zh-TW" altLang="en-US"/>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solidFill>
                  <a:schemeClr val="accent3">
                    <a:shade val="75000"/>
                  </a:schemeClr>
                </a:solidFill>
              </a:defRPr>
            </a:lvl1pPr>
          </a:lstStyle>
          <a:p>
            <a:r>
              <a:rPr kumimoji="0" lang="zh-TW" altLang="en-US"/>
              <a:t>按一下以編輯母片標題樣式</a:t>
            </a:r>
            <a:endParaRPr kumimoji="0" lang="en-US"/>
          </a:p>
        </p:txBody>
      </p:sp>
      <p:sp>
        <p:nvSpPr>
          <p:cNvPr id="4" name="日期版面配置區 3"/>
          <p:cNvSpPr>
            <a:spLocks noGrp="1"/>
          </p:cNvSpPr>
          <p:nvPr>
            <p:ph type="dt" sz="half" idx="10"/>
          </p:nvPr>
        </p:nvSpPr>
        <p:spPr/>
        <p:txBody>
          <a:bodyPr/>
          <a:lstStyle/>
          <a:p>
            <a:endParaRPr lang="en-US"/>
          </a:p>
        </p:txBody>
      </p:sp>
      <p:sp>
        <p:nvSpPr>
          <p:cNvPr id="5" name="頁尾版面配置區 4"/>
          <p:cNvSpPr>
            <a:spLocks noGrp="1"/>
          </p:cNvSpPr>
          <p:nvPr>
            <p:ph type="ftr" sz="quarter" idx="11"/>
          </p:nvPr>
        </p:nvSpPr>
        <p:spPr/>
        <p:txBody>
          <a:bodyPr/>
          <a:lstStyle/>
          <a:p>
            <a:endParaRPr lang="en-US"/>
          </a:p>
        </p:txBody>
      </p:sp>
      <p:sp>
        <p:nvSpPr>
          <p:cNvPr id="6" name="投影片編號版面配置區 5"/>
          <p:cNvSpPr>
            <a:spLocks noGrp="1"/>
          </p:cNvSpPr>
          <p:nvPr>
            <p:ph type="sldNum" sz="quarter" idx="12"/>
          </p:nvPr>
        </p:nvSpPr>
        <p:spPr>
          <a:xfrm>
            <a:off x="4361688" y="1026372"/>
            <a:ext cx="457200" cy="441325"/>
          </a:xfrm>
        </p:spPr>
        <p:txBody>
          <a:bodyPr/>
          <a:lstStyle/>
          <a:p>
            <a:fld id="{26546831-E0D8-4604-8A04-5EEA5E772402}" type="slidenum">
              <a:rPr lang="en-US" smtClean="0"/>
              <a:pPr/>
              <a:t>‹#›</a:t>
            </a:fld>
            <a:endParaRPr lang="en-US"/>
          </a:p>
        </p:txBody>
      </p:sp>
      <p:sp>
        <p:nvSpPr>
          <p:cNvPr id="8" name="內容版面配置區 7"/>
          <p:cNvSpPr>
            <a:spLocks noGrp="1"/>
          </p:cNvSpPr>
          <p:nvPr>
            <p:ph sz="quarter" idx="1"/>
          </p:nvPr>
        </p:nvSpPr>
        <p:spPr>
          <a:xfrm>
            <a:off x="301752" y="1527048"/>
            <a:ext cx="8503920" cy="4572000"/>
          </a:xfrm>
        </p:spPr>
        <p:txBody>
          <a:body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1">
        <a:schemeClr val="bg1"/>
      </p:bgRef>
    </p:bg>
    <p:spTree>
      <p:nvGrpSpPr>
        <p:cNvPr id="1" name=""/>
        <p:cNvGrpSpPr/>
        <p:nvPr/>
      </p:nvGrpSpPr>
      <p:grpSpPr>
        <a:xfrm>
          <a:off x="0" y="0"/>
          <a:ext cx="0" cy="0"/>
          <a:chOff x="0" y="0"/>
          <a:chExt cx="0" cy="0"/>
        </a:xfrm>
      </p:grpSpPr>
      <p:sp>
        <p:nvSpPr>
          <p:cNvPr id="17" name="矩形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矩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文字版面配置區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a:t>按一下以編輯母片文字樣式</a:t>
            </a:r>
          </a:p>
        </p:txBody>
      </p:sp>
      <p:sp>
        <p:nvSpPr>
          <p:cNvPr id="13" name="矩形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矩形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頁尾版面配置區 4"/>
          <p:cNvSpPr>
            <a:spLocks noGrp="1"/>
          </p:cNvSpPr>
          <p:nvPr>
            <p:ph type="ftr" sz="quarter" idx="11"/>
          </p:nvPr>
        </p:nvSpPr>
        <p:spPr/>
        <p:txBody>
          <a:bodyPr/>
          <a:lstStyle/>
          <a:p>
            <a:endParaRPr lang="en-US"/>
          </a:p>
        </p:txBody>
      </p:sp>
      <p:sp>
        <p:nvSpPr>
          <p:cNvPr id="4" name="日期版面配置區 3"/>
          <p:cNvSpPr>
            <a:spLocks noGrp="1"/>
          </p:cNvSpPr>
          <p:nvPr>
            <p:ph type="dt" sz="half" idx="10"/>
          </p:nvPr>
        </p:nvSpPr>
        <p:spPr/>
        <p:txBody>
          <a:bodyPr/>
          <a:lstStyle/>
          <a:p>
            <a:endParaRPr lang="en-US"/>
          </a:p>
        </p:txBody>
      </p:sp>
      <p:sp>
        <p:nvSpPr>
          <p:cNvPr id="8" name="直線接點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橢圓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橢圓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投影片編號版面配置區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8995B7A-9993-45F9-AC41-F412AB5A1265}" type="slidenum">
              <a:rPr lang="en-US" smtClean="0"/>
              <a:pPr/>
              <a:t>‹#›</a:t>
            </a:fld>
            <a:endParaRPr lang="en-US"/>
          </a:p>
        </p:txBody>
      </p:sp>
      <p:sp>
        <p:nvSpPr>
          <p:cNvPr id="2" name="標題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zh-TW" altLang="en-US"/>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301752" y="228600"/>
            <a:ext cx="8534400" cy="758952"/>
          </a:xfrm>
        </p:spPr>
        <p:txBody>
          <a:bodyPr/>
          <a:lstStyle/>
          <a:p>
            <a:r>
              <a:rPr kumimoji="0" lang="zh-TW" altLang="en-US"/>
              <a:t>按一下以編輯母片標題樣式</a:t>
            </a:r>
            <a:endParaRPr kumimoji="0" lang="en-US"/>
          </a:p>
        </p:txBody>
      </p:sp>
      <p:sp>
        <p:nvSpPr>
          <p:cNvPr id="5" name="日期版面配置區 4"/>
          <p:cNvSpPr>
            <a:spLocks noGrp="1"/>
          </p:cNvSpPr>
          <p:nvPr>
            <p:ph type="dt" sz="half" idx="10"/>
          </p:nvPr>
        </p:nvSpPr>
        <p:spPr>
          <a:xfrm>
            <a:off x="5791200" y="6409944"/>
            <a:ext cx="3044952" cy="365760"/>
          </a:xfrm>
        </p:spPr>
        <p:txBody>
          <a:bodyPr/>
          <a:lstStyle/>
          <a:p>
            <a:endParaRPr lang="en-US"/>
          </a:p>
        </p:txBody>
      </p:sp>
      <p:sp>
        <p:nvSpPr>
          <p:cNvPr id="6" name="頁尾版面配置區 5"/>
          <p:cNvSpPr>
            <a:spLocks noGrp="1"/>
          </p:cNvSpPr>
          <p:nvPr>
            <p:ph type="ftr" sz="quarter" idx="11"/>
          </p:nvPr>
        </p:nvSpPr>
        <p:spPr/>
        <p:txBody>
          <a:bodyPr/>
          <a:lstStyle/>
          <a:p>
            <a:endParaRPr lang="en-US"/>
          </a:p>
        </p:txBody>
      </p:sp>
      <p:sp>
        <p:nvSpPr>
          <p:cNvPr id="7" name="投影片編號版面配置區 6"/>
          <p:cNvSpPr>
            <a:spLocks noGrp="1"/>
          </p:cNvSpPr>
          <p:nvPr>
            <p:ph type="sldNum" sz="quarter" idx="12"/>
          </p:nvPr>
        </p:nvSpPr>
        <p:spPr/>
        <p:txBody>
          <a:bodyPr/>
          <a:lstStyle/>
          <a:p>
            <a:fld id="{D04522F4-D6D6-4F83-BAFA-6298D4798169}" type="slidenum">
              <a:rPr lang="en-US" smtClean="0"/>
              <a:pPr/>
              <a:t>‹#›</a:t>
            </a:fld>
            <a:endParaRPr lang="en-US"/>
          </a:p>
        </p:txBody>
      </p:sp>
      <p:sp>
        <p:nvSpPr>
          <p:cNvPr id="8" name="直線接點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內容版面配置區 9"/>
          <p:cNvSpPr>
            <a:spLocks noGrp="1"/>
          </p:cNvSpPr>
          <p:nvPr>
            <p:ph sz="half" idx="1"/>
          </p:nvPr>
        </p:nvSpPr>
        <p:spPr>
          <a:xfrm>
            <a:off x="301752" y="1371600"/>
            <a:ext cx="4038600" cy="4681728"/>
          </a:xfrm>
        </p:spPr>
        <p:txBody>
          <a:bodyPr/>
          <a:lstStyle>
            <a:lvl1pPr>
              <a:defRPr sz="2500"/>
            </a:lvl1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12" name="內容版面配置區 11"/>
          <p:cNvSpPr>
            <a:spLocks noGrp="1"/>
          </p:cNvSpPr>
          <p:nvPr>
            <p:ph sz="half" idx="2"/>
          </p:nvPr>
        </p:nvSpPr>
        <p:spPr>
          <a:xfrm>
            <a:off x="4800600" y="1371600"/>
            <a:ext cx="4038600" cy="4681728"/>
          </a:xfrm>
        </p:spPr>
        <p:txBody>
          <a:bodyPr/>
          <a:lstStyle>
            <a:lvl1pPr>
              <a:defRPr sz="2500"/>
            </a:lvl1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對">
    <p:bg>
      <p:bgRef idx="1001">
        <a:schemeClr val="bg2"/>
      </p:bgRef>
    </p:bg>
    <p:spTree>
      <p:nvGrpSpPr>
        <p:cNvPr id="1" name=""/>
        <p:cNvGrpSpPr/>
        <p:nvPr/>
      </p:nvGrpSpPr>
      <p:grpSpPr>
        <a:xfrm>
          <a:off x="0" y="0"/>
          <a:ext cx="0" cy="0"/>
          <a:chOff x="0" y="0"/>
          <a:chExt cx="0" cy="0"/>
        </a:xfrm>
      </p:grpSpPr>
      <p:sp>
        <p:nvSpPr>
          <p:cNvPr id="10" name="直線接點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矩形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矩形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矩形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矩形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文字版面配置區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a:t>按一下以編輯母片文字樣式</a:t>
            </a:r>
          </a:p>
        </p:txBody>
      </p:sp>
      <p:sp>
        <p:nvSpPr>
          <p:cNvPr id="4" name="文字版面配置區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zh-TW" altLang="en-US"/>
              <a:t>按一下以編輯母片文字樣式</a:t>
            </a:r>
          </a:p>
        </p:txBody>
      </p:sp>
      <p:sp>
        <p:nvSpPr>
          <p:cNvPr id="7" name="日期版面配置區 6"/>
          <p:cNvSpPr>
            <a:spLocks noGrp="1"/>
          </p:cNvSpPr>
          <p:nvPr>
            <p:ph type="dt" sz="half" idx="10"/>
          </p:nvPr>
        </p:nvSpPr>
        <p:spPr/>
        <p:txBody>
          <a:bodyPr/>
          <a:lstStyle/>
          <a:p>
            <a:endParaRPr lang="en-US"/>
          </a:p>
        </p:txBody>
      </p:sp>
      <p:sp>
        <p:nvSpPr>
          <p:cNvPr id="8" name="頁尾版面配置區 7"/>
          <p:cNvSpPr>
            <a:spLocks noGrp="1"/>
          </p:cNvSpPr>
          <p:nvPr>
            <p:ph type="ftr" sz="quarter" idx="11"/>
          </p:nvPr>
        </p:nvSpPr>
        <p:spPr>
          <a:xfrm>
            <a:off x="304800" y="6409944"/>
            <a:ext cx="3581400" cy="365760"/>
          </a:xfrm>
        </p:spPr>
        <p:txBody>
          <a:bodyPr/>
          <a:lstStyle/>
          <a:p>
            <a:endParaRPr lang="en-US"/>
          </a:p>
        </p:txBody>
      </p:sp>
      <p:sp>
        <p:nvSpPr>
          <p:cNvPr id="15" name="直線接點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內容版面配置區 23"/>
          <p:cNvSpPr>
            <a:spLocks noGrp="1"/>
          </p:cNvSpPr>
          <p:nvPr>
            <p:ph sz="quarter" idx="2"/>
          </p:nvPr>
        </p:nvSpPr>
        <p:spPr>
          <a:xfrm>
            <a:off x="301752" y="2471383"/>
            <a:ext cx="4041648" cy="3818404"/>
          </a:xfrm>
        </p:spPr>
        <p:txBody>
          <a:body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26" name="內容版面配置區 25"/>
          <p:cNvSpPr>
            <a:spLocks noGrp="1"/>
          </p:cNvSpPr>
          <p:nvPr>
            <p:ph sz="quarter" idx="4"/>
          </p:nvPr>
        </p:nvSpPr>
        <p:spPr>
          <a:xfrm>
            <a:off x="4800600" y="2471383"/>
            <a:ext cx="4038600" cy="3822192"/>
          </a:xfrm>
        </p:spPr>
        <p:txBody>
          <a:body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25" name="橢圓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橢圓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投影片編號版面配置區 8"/>
          <p:cNvSpPr>
            <a:spLocks noGrp="1"/>
          </p:cNvSpPr>
          <p:nvPr>
            <p:ph type="sldNum" sz="quarter" idx="12"/>
          </p:nvPr>
        </p:nvSpPr>
        <p:spPr>
          <a:xfrm>
            <a:off x="4343400" y="1042416"/>
            <a:ext cx="457200" cy="441325"/>
          </a:xfrm>
        </p:spPr>
        <p:txBody>
          <a:bodyPr/>
          <a:lstStyle>
            <a:lvl1pPr algn="ctr">
              <a:defRPr/>
            </a:lvl1pPr>
          </a:lstStyle>
          <a:p>
            <a:fld id="{3966AA35-DB18-4F07-A827-C419D739EC04}" type="slidenum">
              <a:rPr lang="en-US" smtClean="0"/>
              <a:pPr/>
              <a:t>‹#›</a:t>
            </a:fld>
            <a:endParaRPr lang="en-US"/>
          </a:p>
        </p:txBody>
      </p:sp>
      <p:sp>
        <p:nvSpPr>
          <p:cNvPr id="23" name="標題 22"/>
          <p:cNvSpPr>
            <a:spLocks noGrp="1"/>
          </p:cNvSpPr>
          <p:nvPr>
            <p:ph type="title"/>
          </p:nvPr>
        </p:nvSpPr>
        <p:spPr/>
        <p:txBody>
          <a:bodyPr rtlCol="0" anchor="b" anchorCtr="0"/>
          <a:lstStyle/>
          <a:p>
            <a:r>
              <a:rPr kumimoji="0" lang="zh-TW" altLang="en-US"/>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日期版面配置區 2"/>
          <p:cNvSpPr>
            <a:spLocks noGrp="1"/>
          </p:cNvSpPr>
          <p:nvPr>
            <p:ph type="dt" sz="half" idx="10"/>
          </p:nvPr>
        </p:nvSpPr>
        <p:spPr/>
        <p:txBody>
          <a:bodyPr/>
          <a:lstStyle/>
          <a:p>
            <a:endParaRPr lang="en-US"/>
          </a:p>
        </p:txBody>
      </p:sp>
      <p:sp>
        <p:nvSpPr>
          <p:cNvPr id="4" name="頁尾版面配置區 3"/>
          <p:cNvSpPr>
            <a:spLocks noGrp="1"/>
          </p:cNvSpPr>
          <p:nvPr>
            <p:ph type="ftr" sz="quarter" idx="11"/>
          </p:nvPr>
        </p:nvSpPr>
        <p:spPr/>
        <p:txBody>
          <a:bodyPr/>
          <a:lstStyle/>
          <a:p>
            <a:endParaRPr lang="en-US"/>
          </a:p>
        </p:txBody>
      </p:sp>
      <p:sp>
        <p:nvSpPr>
          <p:cNvPr id="5" name="投影片編號版面配置區 4"/>
          <p:cNvSpPr>
            <a:spLocks noGrp="1"/>
          </p:cNvSpPr>
          <p:nvPr>
            <p:ph type="sldNum" sz="quarter" idx="12"/>
          </p:nvPr>
        </p:nvSpPr>
        <p:spPr>
          <a:xfrm>
            <a:off x="4343400" y="1036020"/>
            <a:ext cx="457200" cy="441325"/>
          </a:xfrm>
        </p:spPr>
        <p:txBody>
          <a:bodyPr/>
          <a:lstStyle/>
          <a:p>
            <a:fld id="{15DE6EC2-CD6C-44C1-A989-C0D02C16F57F}"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7" name="矩形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矩形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矩形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日期版面配置區 1"/>
          <p:cNvSpPr>
            <a:spLocks noGrp="1"/>
          </p:cNvSpPr>
          <p:nvPr>
            <p:ph type="dt" sz="half" idx="10"/>
          </p:nvPr>
        </p:nvSpPr>
        <p:spPr/>
        <p:txBody>
          <a:bodyPr/>
          <a:lstStyle/>
          <a:p>
            <a:endParaRPr lang="en-US"/>
          </a:p>
        </p:txBody>
      </p:sp>
      <p:sp>
        <p:nvSpPr>
          <p:cNvPr id="3" name="頁尾版面配置區 2"/>
          <p:cNvSpPr>
            <a:spLocks noGrp="1"/>
          </p:cNvSpPr>
          <p:nvPr>
            <p:ph type="ftr" sz="quarter" idx="11"/>
          </p:nvPr>
        </p:nvSpPr>
        <p:spPr/>
        <p:txBody>
          <a:bodyPr/>
          <a:lstStyle/>
          <a:p>
            <a:endParaRPr lang="en-US"/>
          </a:p>
        </p:txBody>
      </p:sp>
      <p:sp>
        <p:nvSpPr>
          <p:cNvPr id="4" name="投影片編號版面配置區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F11D31E-C21A-4E43-B74E-29F4475E61AA}"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bg>
      <p:bgRef idx="1001">
        <a:schemeClr val="bg1"/>
      </p:bgRef>
    </p:bg>
    <p:spTree>
      <p:nvGrpSpPr>
        <p:cNvPr id="1" name=""/>
        <p:cNvGrpSpPr/>
        <p:nvPr/>
      </p:nvGrpSpPr>
      <p:grpSpPr>
        <a:xfrm>
          <a:off x="0" y="0"/>
          <a:ext cx="0" cy="0"/>
          <a:chOff x="0" y="0"/>
          <a:chExt cx="0" cy="0"/>
        </a:xfrm>
      </p:grpSpPr>
      <p:sp>
        <p:nvSpPr>
          <p:cNvPr id="19" name="矩形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矩形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矩形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矩形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zh-TW" altLang="en-US"/>
              <a:t>按一下以編輯母片標題樣式</a:t>
            </a:r>
            <a:endParaRPr kumimoji="0" lang="en-US"/>
          </a:p>
        </p:txBody>
      </p:sp>
      <p:sp>
        <p:nvSpPr>
          <p:cNvPr id="3" name="文字版面配置區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zh-TW" altLang="en-US"/>
              <a:t>按一下以編輯母片文字樣式</a:t>
            </a:r>
          </a:p>
        </p:txBody>
      </p:sp>
      <p:sp>
        <p:nvSpPr>
          <p:cNvPr id="8" name="矩形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直線接點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內容版面配置區 19"/>
          <p:cNvSpPr>
            <a:spLocks noGrp="1"/>
          </p:cNvSpPr>
          <p:nvPr>
            <p:ph sz="quarter" idx="1"/>
          </p:nvPr>
        </p:nvSpPr>
        <p:spPr>
          <a:xfrm>
            <a:off x="3124200" y="685800"/>
            <a:ext cx="5638800" cy="5410200"/>
          </a:xfrm>
        </p:spPr>
        <p:txBody>
          <a:body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10" name="橢圓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橢圓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投影片編號版面配置區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29BFF6E-75C0-4F98-AF9C-F2B2971D67EB}" type="slidenum">
              <a:rPr lang="en-US" smtClean="0"/>
              <a:pPr/>
              <a:t>‹#›</a:t>
            </a:fld>
            <a:endParaRPr lang="en-US"/>
          </a:p>
        </p:txBody>
      </p:sp>
      <p:sp>
        <p:nvSpPr>
          <p:cNvPr id="21" name="矩形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日期版面配置區 4"/>
          <p:cNvSpPr>
            <a:spLocks noGrp="1"/>
          </p:cNvSpPr>
          <p:nvPr>
            <p:ph type="dt" sz="half" idx="10"/>
          </p:nvPr>
        </p:nvSpPr>
        <p:spPr/>
        <p:txBody>
          <a:bodyPr/>
          <a:lstStyle/>
          <a:p>
            <a:endParaRPr lang="en-US"/>
          </a:p>
        </p:txBody>
      </p:sp>
      <p:sp>
        <p:nvSpPr>
          <p:cNvPr id="6" name="頁尾版面配置區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1" name="直線接點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矩形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矩形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矩形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橢圓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橢圓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投影片編號版面配置區 6"/>
          <p:cNvSpPr>
            <a:spLocks noGrp="1"/>
          </p:cNvSpPr>
          <p:nvPr>
            <p:ph type="sldNum" sz="quarter" idx="12"/>
          </p:nvPr>
        </p:nvSpPr>
        <p:spPr>
          <a:xfrm>
            <a:off x="1371600" y="312738"/>
            <a:ext cx="457200" cy="441325"/>
          </a:xfrm>
        </p:spPr>
        <p:txBody>
          <a:bodyPr/>
          <a:lstStyle/>
          <a:p>
            <a:fld id="{099E5445-5AB6-4D04-97A5-445FB6659771}" type="slidenum">
              <a:rPr lang="en-US" smtClean="0"/>
              <a:pPr/>
              <a:t>‹#›</a:t>
            </a:fld>
            <a:endParaRPr lang="en-US"/>
          </a:p>
        </p:txBody>
      </p:sp>
      <p:sp>
        <p:nvSpPr>
          <p:cNvPr id="2" name="標題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zh-TW" altLang="en-US"/>
              <a:t>按一下以編輯母片標題樣式</a:t>
            </a:r>
            <a:endParaRPr kumimoji="0" lang="en-US"/>
          </a:p>
        </p:txBody>
      </p:sp>
      <p:sp>
        <p:nvSpPr>
          <p:cNvPr id="3" name="圖片版面配置區 2"/>
          <p:cNvSpPr>
            <a:spLocks noGrp="1"/>
          </p:cNvSpPr>
          <p:nvPr>
            <p:ph type="pic" idx="1"/>
          </p:nvPr>
        </p:nvSpPr>
        <p:spPr>
          <a:xfrm>
            <a:off x="3000375" y="609600"/>
            <a:ext cx="5867400" cy="4267200"/>
          </a:xfrm>
        </p:spPr>
        <p:txBody>
          <a:bodyPr/>
          <a:lstStyle>
            <a:lvl1pPr marL="0" indent="0">
              <a:buNone/>
              <a:defRPr sz="3200"/>
            </a:lvl1pPr>
          </a:lstStyle>
          <a:p>
            <a:r>
              <a:rPr kumimoji="0" lang="zh-TW" altLang="en-US"/>
              <a:t>按一下圖示以新增圖片</a:t>
            </a:r>
            <a:endParaRPr kumimoji="0" lang="en-US" dirty="0"/>
          </a:p>
        </p:txBody>
      </p:sp>
      <p:sp>
        <p:nvSpPr>
          <p:cNvPr id="4" name="文字版面配置區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zh-TW" altLang="en-US"/>
              <a:t>按一下以編輯母片文字樣式</a:t>
            </a:r>
          </a:p>
        </p:txBody>
      </p:sp>
      <p:sp>
        <p:nvSpPr>
          <p:cNvPr id="22" name="矩形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日期版面配置區 4"/>
          <p:cNvSpPr>
            <a:spLocks noGrp="1"/>
          </p:cNvSpPr>
          <p:nvPr>
            <p:ph type="dt" sz="half" idx="10"/>
          </p:nvPr>
        </p:nvSpPr>
        <p:spPr>
          <a:xfrm>
            <a:off x="5788152" y="6404984"/>
            <a:ext cx="3044952" cy="365760"/>
          </a:xfrm>
        </p:spPr>
        <p:txBody>
          <a:bodyPr/>
          <a:lstStyle/>
          <a:p>
            <a:endParaRPr lang="en-US"/>
          </a:p>
        </p:txBody>
      </p:sp>
      <p:sp>
        <p:nvSpPr>
          <p:cNvPr id="6" name="頁尾版面配置區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endParaRPr lang="en-US"/>
          </a:p>
        </p:txBody>
      </p:sp>
      <p:sp>
        <p:nvSpPr>
          <p:cNvPr id="5" name="頁尾版面配置區 4"/>
          <p:cNvSpPr>
            <a:spLocks noGrp="1"/>
          </p:cNvSpPr>
          <p:nvPr>
            <p:ph type="ftr" sz="quarter" idx="11"/>
          </p:nvPr>
        </p:nvSpPr>
        <p:spPr/>
        <p:txBody>
          <a:bodyPr/>
          <a:lstStyle/>
          <a:p>
            <a:endParaRPr lang="en-US"/>
          </a:p>
        </p:txBody>
      </p:sp>
      <p:sp>
        <p:nvSpPr>
          <p:cNvPr id="6" name="投影片編號版面配置區 5"/>
          <p:cNvSpPr>
            <a:spLocks noGrp="1"/>
          </p:cNvSpPr>
          <p:nvPr>
            <p:ph type="sldNum" sz="quarter" idx="12"/>
          </p:nvPr>
        </p:nvSpPr>
        <p:spPr/>
        <p:txBody>
          <a:bodyPr/>
          <a:lstStyle/>
          <a:p>
            <a:fld id="{1A1A0C8F-D6B2-4D5E-BF6C-CA239A44832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2"/>
      </p:bgRef>
    </p:bg>
    <p:spTree>
      <p:nvGrpSpPr>
        <p:cNvPr id="1" name=""/>
        <p:cNvGrpSpPr/>
        <p:nvPr/>
      </p:nvGrpSpPr>
      <p:grpSpPr>
        <a:xfrm>
          <a:off x="0" y="0"/>
          <a:ext cx="0" cy="0"/>
          <a:chOff x="0" y="0"/>
          <a:chExt cx="0" cy="0"/>
        </a:xfrm>
      </p:grpSpPr>
      <p:sp>
        <p:nvSpPr>
          <p:cNvPr id="7" name="矩形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矩形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直線接點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橢圓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橢圓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投影片編號版面配置區 5"/>
          <p:cNvSpPr>
            <a:spLocks noGrp="1"/>
          </p:cNvSpPr>
          <p:nvPr>
            <p:ph type="sldNum" sz="quarter" idx="12"/>
          </p:nvPr>
        </p:nvSpPr>
        <p:spPr>
          <a:xfrm>
            <a:off x="6915912" y="3009901"/>
            <a:ext cx="457200" cy="441325"/>
          </a:xfrm>
        </p:spPr>
        <p:txBody>
          <a:bodyPr/>
          <a:lstStyle/>
          <a:p>
            <a:fld id="{262F3174-301C-4E81-9DDC-CEFFC30D84A3}" type="slidenum">
              <a:rPr lang="en-US" smtClean="0"/>
              <a:pPr/>
              <a:t>‹#›</a:t>
            </a:fld>
            <a:endParaRPr lang="en-US"/>
          </a:p>
        </p:txBody>
      </p:sp>
      <p:sp>
        <p:nvSpPr>
          <p:cNvPr id="3" name="直排文字版面配置區 2"/>
          <p:cNvSpPr>
            <a:spLocks noGrp="1"/>
          </p:cNvSpPr>
          <p:nvPr>
            <p:ph type="body" orient="vert" idx="1"/>
          </p:nvPr>
        </p:nvSpPr>
        <p:spPr>
          <a:xfrm>
            <a:off x="304800" y="304800"/>
            <a:ext cx="6553200" cy="5821366"/>
          </a:xfrm>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endParaRPr lang="en-US"/>
          </a:p>
        </p:txBody>
      </p:sp>
      <p:sp>
        <p:nvSpPr>
          <p:cNvPr id="5" name="頁尾版面配置區 4"/>
          <p:cNvSpPr>
            <a:spLocks noGrp="1"/>
          </p:cNvSpPr>
          <p:nvPr>
            <p:ph type="ftr" sz="quarter" idx="11"/>
          </p:nvPr>
        </p:nvSpPr>
        <p:spPr/>
        <p:txBody>
          <a:bodyPr/>
          <a:lstStyle/>
          <a:p>
            <a:endParaRPr lang="en-US"/>
          </a:p>
        </p:txBody>
      </p:sp>
      <p:sp>
        <p:nvSpPr>
          <p:cNvPr id="2" name="直排標題 1"/>
          <p:cNvSpPr>
            <a:spLocks noGrp="1"/>
          </p:cNvSpPr>
          <p:nvPr>
            <p:ph type="title" orient="vert"/>
          </p:nvPr>
        </p:nvSpPr>
        <p:spPr>
          <a:xfrm>
            <a:off x="7391400" y="304801"/>
            <a:ext cx="1447800" cy="5851525"/>
          </a:xfrm>
        </p:spPr>
        <p:txBody>
          <a:bodyPr vert="eaVert"/>
          <a:lstStyle/>
          <a:p>
            <a:r>
              <a:rPr kumimoji="0" lang="zh-TW" altLang="en-US"/>
              <a:t>按一下以編輯母片標題樣式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zh-TW" altLang="en-US"/>
              <a:t>按一下以編輯母片標題樣式</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8FDDC-07AA-4037-9C26-158830948CC0}"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46831-E0D8-4604-8A04-5EEA5E772402}"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995B7A-9993-45F9-AC41-F412AB5A1265}"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4522F4-D6D6-4F83-BAFA-6298D4798169}"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6AA35-DB18-4F07-A827-C419D739EC04}" type="slidenum">
              <a:rPr lang="en-US" smtClean="0"/>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DE6EC2-CD6C-44C1-A989-C0D02C16F57F}"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11D31E-C21A-4E43-B74E-29F4475E61AA}"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zh-TW" altLang="en-US"/>
              <a:t>按一下以編輯母片標題樣式</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9BFF6E-75C0-4F98-AF9C-F2B2971D67EB}" type="slidenum">
              <a:rPr lang="en-US" smtClean="0"/>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zh-TW" altLang="en-US"/>
              <a:t>按一下以編輯母片標題樣式</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E5445-5AB6-4D04-97A5-445FB6659771}"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A0C8F-D6B2-4D5E-BF6C-CA239A448320}"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2F3174-301C-4E81-9DDC-CEFFC30D84A3}"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131763"/>
            <a:ext cx="8228013" cy="1433512"/>
          </a:xfrm>
        </p:spPr>
        <p:txBody>
          <a:bodyPr/>
          <a:lstStyle/>
          <a:p>
            <a:r>
              <a:rPr lang="zh-TW" altLang="en-US"/>
              <a:t>按一下以編輯母片標題樣式</a:t>
            </a:r>
          </a:p>
        </p:txBody>
      </p:sp>
      <p:sp>
        <p:nvSpPr>
          <p:cNvPr id="3" name="表格版面配置區 2"/>
          <p:cNvSpPr>
            <a:spLocks noGrp="1"/>
          </p:cNvSpPr>
          <p:nvPr>
            <p:ph type="tbl" idx="1"/>
          </p:nvPr>
        </p:nvSpPr>
        <p:spPr>
          <a:xfrm>
            <a:off x="457200" y="1600200"/>
            <a:ext cx="8228013" cy="4529138"/>
          </a:xfrm>
        </p:spPr>
        <p:txBody>
          <a:bodyPr/>
          <a:lstStyle/>
          <a:p>
            <a:endParaRPr lang="zh-TW" altLang="en-US"/>
          </a:p>
        </p:txBody>
      </p:sp>
      <p:sp>
        <p:nvSpPr>
          <p:cNvPr id="4" name="日期版面配置區 3"/>
          <p:cNvSpPr>
            <a:spLocks noGrp="1"/>
          </p:cNvSpPr>
          <p:nvPr>
            <p:ph type="dt" idx="10"/>
          </p:nvPr>
        </p:nvSpPr>
        <p:spPr>
          <a:xfrm>
            <a:off x="457200" y="6278563"/>
            <a:ext cx="2132013" cy="455612"/>
          </a:xfrm>
        </p:spPr>
        <p:txBody>
          <a:bodyPr/>
          <a:lstStyle>
            <a:lvl1pPr>
              <a:defRPr/>
            </a:lvl1pPr>
          </a:lstStyle>
          <a:p>
            <a:endParaRPr lang="en-US"/>
          </a:p>
        </p:txBody>
      </p:sp>
      <p:sp>
        <p:nvSpPr>
          <p:cNvPr id="5" name="頁尾版面配置區 4"/>
          <p:cNvSpPr>
            <a:spLocks noGrp="1"/>
          </p:cNvSpPr>
          <p:nvPr>
            <p:ph type="ftr" idx="11"/>
          </p:nvPr>
        </p:nvSpPr>
        <p:spPr>
          <a:xfrm>
            <a:off x="3124200" y="6278563"/>
            <a:ext cx="2894013" cy="455612"/>
          </a:xfrm>
        </p:spPr>
        <p:txBody>
          <a:bodyPr/>
          <a:lstStyle>
            <a:lvl1pPr>
              <a:defRPr/>
            </a:lvl1pPr>
          </a:lstStyle>
          <a:p>
            <a:endParaRPr lang="en-US"/>
          </a:p>
        </p:txBody>
      </p:sp>
      <p:sp>
        <p:nvSpPr>
          <p:cNvPr id="6" name="投影片編號版面配置區 5"/>
          <p:cNvSpPr>
            <a:spLocks noGrp="1"/>
          </p:cNvSpPr>
          <p:nvPr>
            <p:ph type="sldNum" idx="12"/>
          </p:nvPr>
        </p:nvSpPr>
        <p:spPr>
          <a:xfrm>
            <a:off x="6553200" y="6278563"/>
            <a:ext cx="2132013" cy="455612"/>
          </a:xfrm>
        </p:spPr>
        <p:txBody>
          <a:bodyPr/>
          <a:lstStyle>
            <a:lvl1pPr>
              <a:defRPr/>
            </a:lvl1pPr>
          </a:lstStyle>
          <a:p>
            <a:fld id="{6A29A2AD-8C16-41EB-83CD-3F8A7A6C7F23}" type="slidenum">
              <a:rPr lang="en-US"/>
              <a:pPr/>
              <a:t>‹#›</a:t>
            </a:fld>
            <a:endParaRPr lang="en-US"/>
          </a:p>
        </p:txBody>
      </p:sp>
    </p:spTree>
    <p:extLst>
      <p:ext uri="{BB962C8B-B14F-4D97-AF65-F5344CB8AC3E}">
        <p14:creationId xmlns:p14="http://schemas.microsoft.com/office/powerpoint/2010/main" val="1210401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73396D07-CACB-4C31-BD38-5875F6FB4641}" type="datetimeFigureOut">
              <a:rPr lang="zh-TW" altLang="en-US" smtClean="0"/>
              <a:t>2023/5/19</a:t>
            </a:fld>
            <a:endParaRPr lang="zh-TW"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zh-TW"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2381CB4-B528-4353-A051-63AE92F2A1E9}"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矩形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日期版面配置區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3396D07-CACB-4C31-BD38-5875F6FB4641}" type="datetimeFigureOut">
              <a:rPr lang="zh-TW" altLang="en-US" smtClean="0"/>
              <a:t>2023/5/19</a:t>
            </a:fld>
            <a:endParaRPr lang="zh-TW" altLang="en-US"/>
          </a:p>
        </p:txBody>
      </p:sp>
      <p:sp>
        <p:nvSpPr>
          <p:cNvPr id="3" name="頁尾版面配置區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zh-TW" altLang="en-US"/>
          </a:p>
        </p:txBody>
      </p:sp>
      <p:sp>
        <p:nvSpPr>
          <p:cNvPr id="8" name="矩形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直線接點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橢圓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橢圓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投影片編號版面配置區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2381CB4-B528-4353-A051-63AE92F2A1E9}" type="slidenum">
              <a:rPr lang="zh-TW" altLang="en-US" smtClean="0"/>
              <a:t>‹#›</a:t>
            </a:fld>
            <a:endParaRPr lang="zh-TW" altLang="en-US"/>
          </a:p>
        </p:txBody>
      </p:sp>
      <p:sp>
        <p:nvSpPr>
          <p:cNvPr id="22" name="標題版面配置區 21"/>
          <p:cNvSpPr>
            <a:spLocks noGrp="1"/>
          </p:cNvSpPr>
          <p:nvPr>
            <p:ph type="title"/>
          </p:nvPr>
        </p:nvSpPr>
        <p:spPr>
          <a:xfrm>
            <a:off x="301752" y="228600"/>
            <a:ext cx="8534400" cy="758952"/>
          </a:xfrm>
          <a:prstGeom prst="rect">
            <a:avLst/>
          </a:prstGeom>
        </p:spPr>
        <p:txBody>
          <a:bodyPr vert="horz" anchor="b">
            <a:normAutofit/>
          </a:bodyPr>
          <a:lstStyle/>
          <a:p>
            <a:r>
              <a:rPr kumimoji="0" lang="zh-TW" altLang="en-US"/>
              <a:t>按一下以編輯母片標題樣式</a:t>
            </a:r>
            <a:endParaRPr kumimoji="0" lang="en-US"/>
          </a:p>
        </p:txBody>
      </p:sp>
      <p:sp>
        <p:nvSpPr>
          <p:cNvPr id="13" name="文字版面配置區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zh-TW" altLang="en-US"/>
              <a:t>按一下以編輯母片文字樣式</a:t>
            </a:r>
          </a:p>
          <a:p>
            <a:pPr lvl="1" eaLnBrk="1" latinLnBrk="0" hangingPunct="1"/>
            <a:r>
              <a:rPr kumimoji="0" lang="zh-TW" altLang="en-US"/>
              <a:t>第二層</a:t>
            </a:r>
          </a:p>
          <a:p>
            <a:pPr lvl="2" eaLnBrk="1" latinLnBrk="0" hangingPunct="1"/>
            <a:r>
              <a:rPr kumimoji="0" lang="zh-TW" altLang="en-US"/>
              <a:t>第三層</a:t>
            </a:r>
          </a:p>
          <a:p>
            <a:pPr lvl="3" eaLnBrk="1" latinLnBrk="0" hangingPunct="1"/>
            <a:r>
              <a:rPr kumimoji="0" lang="zh-TW" altLang="en-US"/>
              <a:t>第四層</a:t>
            </a:r>
          </a:p>
          <a:p>
            <a:pPr lvl="4" eaLnBrk="1" latinLnBrk="0" hangingPunct="1"/>
            <a:r>
              <a:rPr kumimoji="0" lang="zh-TW" altLang="en-US"/>
              <a:t>第五層</a:t>
            </a:r>
            <a:endParaRPr kumimoji="0"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73396D07-CACB-4C31-BD38-5875F6FB4641}" type="datetimeFigureOut">
              <a:rPr lang="zh-TW" altLang="en-US" smtClean="0"/>
              <a:t>2023/5/19</a:t>
            </a:fld>
            <a:endParaRPr lang="zh-TW" alt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zh-TW" alt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A2381CB4-B528-4353-A051-63AE92F2A1E9}" type="slidenum">
              <a:rPr lang="zh-TW" altLang="en-US" smtClean="0"/>
              <a:t>‹#›</a:t>
            </a:fld>
            <a:endParaRPr lang="zh-TW" alt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pPr lvl="0">
              <a:spcBef>
                <a:spcPct val="20000"/>
              </a:spcBef>
            </a:pPr>
            <a:br>
              <a:rPr lang="en-US" altLang="zh-TW" b="1" cap="all" spc="50" dirty="0">
                <a:ln w="15875" cmpd="sng">
                  <a:solidFill>
                    <a:srgbClr val="FFFFFF"/>
                  </a:solidFill>
                  <a:prstDash val="solid"/>
                </a:ln>
                <a:effectLst>
                  <a:outerShdw blurRad="31750" dir="3600000" algn="tl" rotWithShape="0">
                    <a:srgbClr val="000000">
                      <a:alpha val="60000"/>
                    </a:srgbClr>
                  </a:outerShdw>
                </a:effectLst>
                <a:latin typeface="Cambria"/>
                <a:ea typeface="微軟正黑體"/>
              </a:rPr>
            </a:br>
            <a:br>
              <a:rPr lang="en-US" altLang="zh-TW" b="1" cap="all" spc="50" dirty="0">
                <a:ln w="15875" cmpd="sng">
                  <a:solidFill>
                    <a:srgbClr val="FFFFFF"/>
                  </a:solidFill>
                  <a:prstDash val="solid"/>
                </a:ln>
                <a:effectLst>
                  <a:outerShdw blurRad="31750" dir="3600000" algn="tl" rotWithShape="0">
                    <a:srgbClr val="000000">
                      <a:alpha val="60000"/>
                    </a:srgbClr>
                  </a:outerShdw>
                </a:effectLst>
                <a:latin typeface="Cambria"/>
                <a:ea typeface="微軟正黑體"/>
              </a:rPr>
            </a:br>
            <a:r>
              <a:rPr lang="zh-TW" altLang="en-US" b="1" cap="all" spc="50" dirty="0">
                <a:ln w="15875" cmpd="sng">
                  <a:solidFill>
                    <a:srgbClr val="FFFFFF"/>
                  </a:solidFill>
                  <a:prstDash val="solid"/>
                </a:ln>
                <a:effectLst>
                  <a:outerShdw blurRad="31750" dir="3600000" algn="tl" rotWithShape="0">
                    <a:srgbClr val="000000">
                      <a:alpha val="60000"/>
                    </a:srgbClr>
                  </a:outerShdw>
                </a:effectLst>
                <a:latin typeface="Cambria"/>
                <a:ea typeface="微軟正黑體"/>
              </a:rPr>
              <a:t>講師簡介</a:t>
            </a:r>
            <a:r>
              <a:rPr lang="en-US" altLang="zh-TW" b="1" cap="all" spc="50" dirty="0">
                <a:ln w="15875" cmpd="sng">
                  <a:solidFill>
                    <a:srgbClr val="FFFFFF"/>
                  </a:solidFill>
                  <a:prstDash val="solid"/>
                </a:ln>
                <a:effectLst>
                  <a:outerShdw blurRad="31750" dir="3600000" algn="tl" rotWithShape="0">
                    <a:srgbClr val="000000">
                      <a:alpha val="60000"/>
                    </a:srgbClr>
                  </a:outerShdw>
                </a:effectLst>
                <a:latin typeface="Cambria"/>
                <a:ea typeface="微軟正黑體"/>
              </a:rPr>
              <a:t>:               </a:t>
            </a:r>
            <a:r>
              <a:rPr lang="zh-TW" altLang="en-US" b="1" cap="all" spc="50" dirty="0">
                <a:ln w="15875" cmpd="sng">
                  <a:solidFill>
                    <a:srgbClr val="FFFFFF"/>
                  </a:solidFill>
                  <a:prstDash val="solid"/>
                </a:ln>
                <a:effectLst>
                  <a:outerShdw blurRad="31750" dir="3600000" algn="tl" rotWithShape="0">
                    <a:srgbClr val="000000">
                      <a:alpha val="60000"/>
                    </a:srgbClr>
                  </a:outerShdw>
                </a:effectLst>
                <a:latin typeface="Cambria"/>
                <a:ea typeface="微軟正黑體"/>
              </a:rPr>
              <a:t>張家豪律師</a:t>
            </a:r>
            <a:br>
              <a:rPr lang="en-US" altLang="zh-TW" sz="2400" dirty="0">
                <a:solidFill>
                  <a:srgbClr val="411401"/>
                </a:solidFill>
                <a:latin typeface="Calibri"/>
                <a:ea typeface="新細明體"/>
                <a:cs typeface="+mn-cs"/>
              </a:rPr>
            </a:br>
            <a:br>
              <a:rPr lang="en-US" altLang="zh-TW" sz="2400" dirty="0">
                <a:solidFill>
                  <a:srgbClr val="411401"/>
                </a:solidFill>
                <a:latin typeface="Calibri"/>
                <a:ea typeface="新細明體"/>
                <a:cs typeface="+mn-cs"/>
              </a:rPr>
            </a:br>
            <a:br>
              <a:rPr lang="en-US" altLang="zh-TW" sz="2400" dirty="0">
                <a:solidFill>
                  <a:srgbClr val="411401"/>
                </a:solidFill>
                <a:latin typeface="Calibri"/>
                <a:ea typeface="新細明體"/>
                <a:cs typeface="+mn-cs"/>
              </a:rPr>
            </a:br>
            <a:endParaRPr lang="zh-TW" altLang="en-US" dirty="0"/>
          </a:p>
        </p:txBody>
      </p:sp>
      <p:sp>
        <p:nvSpPr>
          <p:cNvPr id="4" name="內容版面配置區 3"/>
          <p:cNvSpPr>
            <a:spLocks noGrp="1"/>
          </p:cNvSpPr>
          <p:nvPr>
            <p:ph sz="quarter" idx="13"/>
          </p:nvPr>
        </p:nvSpPr>
        <p:spPr>
          <a:xfrm>
            <a:off x="683568" y="1700808"/>
            <a:ext cx="3822192" cy="4968552"/>
          </a:xfrm>
        </p:spPr>
        <p:txBody>
          <a:bodyPr>
            <a:normAutofit lnSpcReduction="10000"/>
          </a:bodyPr>
          <a:lstStyle/>
          <a:p>
            <a:r>
              <a:rPr lang="zh-TW" altLang="en-US" dirty="0"/>
              <a:t>國立政治大學法學士</a:t>
            </a:r>
            <a:endParaRPr lang="en-US" altLang="zh-TW" dirty="0"/>
          </a:p>
          <a:p>
            <a:r>
              <a:rPr lang="zh-TW" altLang="en-US" dirty="0"/>
              <a:t>國立臺北大學法學碩士</a:t>
            </a:r>
            <a:endParaRPr lang="en-US" altLang="zh-TW" dirty="0"/>
          </a:p>
          <a:p>
            <a:r>
              <a:rPr lang="zh-TW" altLang="en-US" dirty="0"/>
              <a:t>律師高考及格</a:t>
            </a:r>
            <a:endParaRPr lang="en-US" altLang="zh-TW" dirty="0"/>
          </a:p>
          <a:p>
            <a:r>
              <a:rPr lang="zh-TW" altLang="en-US" dirty="0"/>
              <a:t>司法官特考第一試及格</a:t>
            </a:r>
            <a:endParaRPr lang="en-US" altLang="zh-TW" dirty="0"/>
          </a:p>
          <a:p>
            <a:r>
              <a:rPr lang="zh-TW" altLang="en-US" dirty="0"/>
              <a:t>專利代理人</a:t>
            </a:r>
            <a:endParaRPr lang="en-US" altLang="zh-TW" dirty="0"/>
          </a:p>
          <a:p>
            <a:r>
              <a:rPr lang="zh-TW" altLang="en-US" dirty="0"/>
              <a:t>台北市政府法律諮詢律師</a:t>
            </a:r>
            <a:endParaRPr lang="en-US" altLang="zh-TW" dirty="0"/>
          </a:p>
          <a:p>
            <a:r>
              <a:rPr lang="zh-TW" altLang="en-US" dirty="0"/>
              <a:t>萬華區公所法律諮詢律師</a:t>
            </a:r>
            <a:endParaRPr lang="en-US" altLang="zh-TW" dirty="0"/>
          </a:p>
          <a:p>
            <a:r>
              <a:rPr lang="zh-TW" altLang="en-US" dirty="0"/>
              <a:t>中正區公所法律諮詢律師</a:t>
            </a:r>
            <a:endParaRPr lang="en-US" altLang="zh-TW" dirty="0"/>
          </a:p>
          <a:p>
            <a:r>
              <a:rPr lang="zh-TW" altLang="en-US" dirty="0"/>
              <a:t>信義區公所法律諮詢律師</a:t>
            </a:r>
            <a:endParaRPr lang="en-US" altLang="zh-TW" dirty="0"/>
          </a:p>
          <a:p>
            <a:r>
              <a:rPr lang="zh-TW" altLang="en-US" dirty="0"/>
              <a:t>法律扶助基金會台北分會審查委員</a:t>
            </a:r>
            <a:br>
              <a:rPr lang="zh-TW" altLang="en-US" dirty="0"/>
            </a:br>
            <a:endParaRPr lang="zh-TW" altLang="en-US" dirty="0"/>
          </a:p>
        </p:txBody>
      </p:sp>
      <p:sp>
        <p:nvSpPr>
          <p:cNvPr id="5" name="內容版面配置區 4"/>
          <p:cNvSpPr>
            <a:spLocks noGrp="1"/>
          </p:cNvSpPr>
          <p:nvPr>
            <p:ph sz="quarter" idx="14"/>
          </p:nvPr>
        </p:nvSpPr>
        <p:spPr>
          <a:xfrm>
            <a:off x="4355976" y="1700808"/>
            <a:ext cx="4247328" cy="5040560"/>
          </a:xfrm>
        </p:spPr>
        <p:txBody>
          <a:bodyPr>
            <a:normAutofit fontScale="92500" lnSpcReduction="20000"/>
          </a:bodyPr>
          <a:lstStyle/>
          <a:p>
            <a:r>
              <a:rPr lang="zh-TW" altLang="en-US" sz="2800" dirty="0"/>
              <a:t>龐波法律事務所合署律師</a:t>
            </a:r>
            <a:endParaRPr lang="en-US" altLang="zh-TW" sz="2800" dirty="0"/>
          </a:p>
          <a:p>
            <a:r>
              <a:rPr lang="zh-TW" altLang="en-US" sz="2800" dirty="0"/>
              <a:t>國道高速公路局法律講座講師</a:t>
            </a:r>
            <a:endParaRPr lang="en-US" altLang="zh-TW" sz="2800" dirty="0"/>
          </a:p>
          <a:p>
            <a:r>
              <a:rPr lang="zh-TW" altLang="en-US" sz="2800" dirty="0"/>
              <a:t>國防部軍備局中山科學研究院法律講座講師</a:t>
            </a:r>
            <a:endParaRPr lang="en-US" altLang="zh-TW" sz="2800" dirty="0"/>
          </a:p>
          <a:p>
            <a:r>
              <a:rPr lang="zh-TW" altLang="en-US" sz="2800" dirty="0"/>
              <a:t>台北市政府社會局慧心家園法律講座講師</a:t>
            </a:r>
            <a:endParaRPr lang="en-US" altLang="zh-TW" sz="2800" dirty="0"/>
          </a:p>
          <a:p>
            <a:r>
              <a:rPr lang="zh-TW" altLang="en-US" sz="2800" dirty="0"/>
              <a:t>新北市政府公務員法律課程教育訓練講師</a:t>
            </a:r>
            <a:endParaRPr lang="en-US" altLang="zh-TW" sz="2800" dirty="0"/>
          </a:p>
          <a:p>
            <a:r>
              <a:rPr lang="zh-TW" altLang="en-US" sz="2800" dirty="0"/>
              <a:t>文化部替代役專訓課程講師</a:t>
            </a:r>
            <a:endParaRPr lang="en-US" altLang="zh-TW" sz="2800" dirty="0"/>
          </a:p>
          <a:p>
            <a:r>
              <a:rPr lang="zh-TW" altLang="en-US" sz="2800" dirty="0"/>
              <a:t>農業金融局法律講座講師</a:t>
            </a:r>
            <a:endParaRPr lang="en-US" altLang="zh-TW" sz="2800" dirty="0"/>
          </a:p>
          <a:p>
            <a:pPr marL="0" indent="0">
              <a:buNone/>
            </a:pPr>
            <a:br>
              <a:rPr lang="zh-TW" altLang="en-US" dirty="0"/>
            </a:br>
            <a:endParaRPr lang="zh-TW" altLang="en-US" dirty="0"/>
          </a:p>
        </p:txBody>
      </p:sp>
    </p:spTree>
    <p:extLst>
      <p:ext uri="{BB962C8B-B14F-4D97-AF65-F5344CB8AC3E}">
        <p14:creationId xmlns:p14="http://schemas.microsoft.com/office/powerpoint/2010/main" val="2534233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zh-TW" altLang="en-US" dirty="0"/>
              <a:t>公務人員行政中立法</a:t>
            </a:r>
          </a:p>
        </p:txBody>
      </p:sp>
      <p:sp>
        <p:nvSpPr>
          <p:cNvPr id="3" name="副標題 2"/>
          <p:cNvSpPr>
            <a:spLocks noGrp="1"/>
          </p:cNvSpPr>
          <p:nvPr>
            <p:ph type="subTitle" idx="1"/>
          </p:nvPr>
        </p:nvSpPr>
        <p:spPr/>
        <p:txBody>
          <a:bodyPr/>
          <a:lstStyle/>
          <a:p>
            <a:endParaRPr lang="zh-TW" altLang="en-US" dirty="0"/>
          </a:p>
        </p:txBody>
      </p:sp>
    </p:spTree>
    <p:extLst>
      <p:ext uri="{BB962C8B-B14F-4D97-AF65-F5344CB8AC3E}">
        <p14:creationId xmlns:p14="http://schemas.microsoft.com/office/powerpoint/2010/main" val="1385079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歷史軌跡</a:t>
            </a:r>
          </a:p>
        </p:txBody>
      </p:sp>
      <p:sp>
        <p:nvSpPr>
          <p:cNvPr id="3" name="內容版面配置區 2"/>
          <p:cNvSpPr>
            <a:spLocks noGrp="1"/>
          </p:cNvSpPr>
          <p:nvPr>
            <p:ph idx="1"/>
          </p:nvPr>
        </p:nvSpPr>
        <p:spPr/>
        <p:txBody>
          <a:bodyPr>
            <a:normAutofit/>
          </a:bodyPr>
          <a:lstStyle/>
          <a:p>
            <a:r>
              <a:rPr lang="zh-TW" altLang="en-US" dirty="0"/>
              <a:t>在動員勘亂體制之下實施戒嚴，始終難以培養出行政中立的價值理念。</a:t>
            </a:r>
            <a:endParaRPr lang="en-US" altLang="zh-TW" dirty="0"/>
          </a:p>
          <a:p>
            <a:r>
              <a:rPr lang="zh-TW" altLang="en-US" dirty="0"/>
              <a:t>民國七十六年解嚴開放大陸探親</a:t>
            </a:r>
            <a:endParaRPr lang="en-US" altLang="zh-TW" dirty="0"/>
          </a:p>
          <a:p>
            <a:r>
              <a:rPr lang="zh-TW" altLang="en-US" dirty="0"/>
              <a:t>民進黨成立</a:t>
            </a:r>
            <a:endParaRPr lang="en-US" altLang="zh-TW" dirty="0"/>
          </a:p>
          <a:p>
            <a:r>
              <a:rPr lang="zh-TW" altLang="en-US" dirty="0"/>
              <a:t>民國八十年終止動員勘亂時期，選出第一屆資深國大代表，立法委員全面退職</a:t>
            </a:r>
            <a:endParaRPr lang="en-US" altLang="zh-TW" dirty="0"/>
          </a:p>
        </p:txBody>
      </p:sp>
    </p:spTree>
    <p:extLst>
      <p:ext uri="{BB962C8B-B14F-4D97-AF65-F5344CB8AC3E}">
        <p14:creationId xmlns:p14="http://schemas.microsoft.com/office/powerpoint/2010/main" val="2331168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歷史軌跡</a:t>
            </a:r>
          </a:p>
        </p:txBody>
      </p:sp>
      <p:sp>
        <p:nvSpPr>
          <p:cNvPr id="3" name="內容版面配置區 2"/>
          <p:cNvSpPr>
            <a:spLocks noGrp="1"/>
          </p:cNvSpPr>
          <p:nvPr>
            <p:ph idx="1"/>
          </p:nvPr>
        </p:nvSpPr>
        <p:spPr/>
        <p:txBody>
          <a:bodyPr>
            <a:normAutofit/>
          </a:bodyPr>
          <a:lstStyle/>
          <a:p>
            <a:r>
              <a:rPr lang="zh-TW" altLang="en-US" sz="3200" dirty="0"/>
              <a:t>民國八十一年十二月舉辦第二屆立法委員選舉，考試院為呼應社會的要求，呼籲各政黨尊重文官中立制度，並要求全體公務人員遵守行政中立原則後，此議題即不斷得到朝野各政黨的關切及社會大眾的矚目</a:t>
            </a:r>
          </a:p>
        </p:txBody>
      </p:sp>
    </p:spTree>
    <p:extLst>
      <p:ext uri="{BB962C8B-B14F-4D97-AF65-F5344CB8AC3E}">
        <p14:creationId xmlns:p14="http://schemas.microsoft.com/office/powerpoint/2010/main" val="4136492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歷史軌跡</a:t>
            </a:r>
          </a:p>
        </p:txBody>
      </p:sp>
      <p:sp>
        <p:nvSpPr>
          <p:cNvPr id="3" name="內容版面配置區 2"/>
          <p:cNvSpPr>
            <a:spLocks noGrp="1"/>
          </p:cNvSpPr>
          <p:nvPr>
            <p:ph idx="1"/>
          </p:nvPr>
        </p:nvSpPr>
        <p:spPr/>
        <p:txBody>
          <a:bodyPr>
            <a:normAutofit fontScale="92500"/>
          </a:bodyPr>
          <a:lstStyle/>
          <a:p>
            <a:r>
              <a:rPr lang="zh-TW" altLang="en-US" dirty="0"/>
              <a:t>歷次中央與地 方公職人員選，在野黨所得票數與席次均大有斬獲，政黨競爭日趨激烈，儼然 有形成政黨輪替執政的可能性，「行政中立」的課題才又受到各界的矚目與重視</a:t>
            </a:r>
            <a:endParaRPr lang="en-US" altLang="zh-TW" dirty="0"/>
          </a:p>
          <a:p>
            <a:r>
              <a:rPr lang="zh-TW" altLang="en-US" dirty="0"/>
              <a:t>考試院旋即草擬「公務人員行政中立法案草案」送請立法院審議，立法院即交法制委員會併同黃昭輝委員等十六人林濁水委員等十六人、黃爾璇委員等十七人所擬具的草案加以審查，歷經七次全體委員會議，終於在八十五年十一月完成審查，且排入二讀待審法案中</a:t>
            </a:r>
          </a:p>
          <a:p>
            <a:endParaRPr lang="zh-TW" altLang="en-US" dirty="0"/>
          </a:p>
        </p:txBody>
      </p:sp>
    </p:spTree>
    <p:extLst>
      <p:ext uri="{BB962C8B-B14F-4D97-AF65-F5344CB8AC3E}">
        <p14:creationId xmlns:p14="http://schemas.microsoft.com/office/powerpoint/2010/main" val="4119960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行政中立的制度內涵</a:t>
            </a:r>
          </a:p>
        </p:txBody>
      </p:sp>
      <p:sp>
        <p:nvSpPr>
          <p:cNvPr id="3" name="內容版面配置區 2"/>
          <p:cNvSpPr>
            <a:spLocks noGrp="1"/>
          </p:cNvSpPr>
          <p:nvPr>
            <p:ph idx="1"/>
          </p:nvPr>
        </p:nvSpPr>
        <p:spPr/>
        <p:txBody>
          <a:bodyPr>
            <a:normAutofit/>
          </a:bodyPr>
          <a:lstStyle/>
          <a:p>
            <a:r>
              <a:rPr lang="zh-TW" altLang="en-US" sz="2800" dirty="0"/>
              <a:t>界定公務人員之責任、角色與立場</a:t>
            </a:r>
            <a:endParaRPr lang="en-US" altLang="zh-TW" sz="2800" dirty="0"/>
          </a:p>
          <a:p>
            <a:r>
              <a:rPr lang="zh-TW" altLang="en-US" sz="2800" dirty="0"/>
              <a:t>保障公務人員身分及地位</a:t>
            </a:r>
            <a:endParaRPr lang="en-US" altLang="zh-TW" sz="2800" dirty="0"/>
          </a:p>
          <a:p>
            <a:r>
              <a:rPr lang="zh-TW" altLang="en-US" sz="2800" dirty="0"/>
              <a:t>限制公務人員政治活動範圍或對象</a:t>
            </a:r>
            <a:endParaRPr lang="en-US" altLang="zh-TW" sz="2800" dirty="0"/>
          </a:p>
          <a:p>
            <a:r>
              <a:rPr lang="zh-TW" altLang="en-US" sz="2800" dirty="0"/>
              <a:t>限制公務人員參加政黨活動</a:t>
            </a:r>
            <a:endParaRPr lang="en-US" altLang="zh-TW" sz="2800" dirty="0"/>
          </a:p>
          <a:p>
            <a:r>
              <a:rPr lang="zh-TW" altLang="en-US" sz="2800" dirty="0"/>
              <a:t>限制公務人員參與競選或選舉活動</a:t>
            </a:r>
          </a:p>
        </p:txBody>
      </p:sp>
    </p:spTree>
    <p:extLst>
      <p:ext uri="{BB962C8B-B14F-4D97-AF65-F5344CB8AC3E}">
        <p14:creationId xmlns:p14="http://schemas.microsoft.com/office/powerpoint/2010/main" val="2403038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四個原則</a:t>
            </a:r>
          </a:p>
        </p:txBody>
      </p:sp>
      <p:sp>
        <p:nvSpPr>
          <p:cNvPr id="3" name="內容版面配置區 2"/>
          <p:cNvSpPr>
            <a:spLocks noGrp="1"/>
          </p:cNvSpPr>
          <p:nvPr>
            <p:ph idx="1"/>
          </p:nvPr>
        </p:nvSpPr>
        <p:spPr/>
        <p:txBody>
          <a:bodyPr>
            <a:normAutofit/>
          </a:bodyPr>
          <a:lstStyle/>
          <a:p>
            <a:r>
              <a:rPr lang="zh-TW" altLang="en-US" sz="3200" dirty="0"/>
              <a:t>以常任文官為主要適用對象</a:t>
            </a:r>
            <a:endParaRPr lang="en-US" altLang="zh-TW" sz="3200" dirty="0"/>
          </a:p>
          <a:p>
            <a:r>
              <a:rPr lang="zh-TW" altLang="en-US" sz="3200" dirty="0"/>
              <a:t>依憲法規定之基準，適度限制公務人員從事政治活動</a:t>
            </a:r>
          </a:p>
          <a:p>
            <a:r>
              <a:rPr lang="zh-TW" altLang="en-US" sz="3200" dirty="0"/>
              <a:t>採規範限制與保障救濟兼顧並行</a:t>
            </a:r>
            <a:endParaRPr lang="en-US" altLang="zh-TW" sz="3200" dirty="0"/>
          </a:p>
          <a:p>
            <a:r>
              <a:rPr lang="zh-TW" altLang="en-US" sz="3200" dirty="0"/>
              <a:t>公務人員違反行政中立應負懲戒責任</a:t>
            </a:r>
          </a:p>
          <a:p>
            <a:pPr marL="0" indent="0">
              <a:buNone/>
            </a:pPr>
            <a:endParaRPr lang="en-US" altLang="zh-TW" dirty="0"/>
          </a:p>
        </p:txBody>
      </p:sp>
    </p:spTree>
    <p:extLst>
      <p:ext uri="{BB962C8B-B14F-4D97-AF65-F5344CB8AC3E}">
        <p14:creationId xmlns:p14="http://schemas.microsoft.com/office/powerpoint/2010/main" val="3840062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三個要求</a:t>
            </a:r>
          </a:p>
        </p:txBody>
      </p:sp>
      <p:sp>
        <p:nvSpPr>
          <p:cNvPr id="3" name="內容版面配置區 2"/>
          <p:cNvSpPr>
            <a:spLocks noGrp="1"/>
          </p:cNvSpPr>
          <p:nvPr>
            <p:ph idx="1"/>
          </p:nvPr>
        </p:nvSpPr>
        <p:spPr/>
        <p:txBody>
          <a:bodyPr>
            <a:normAutofit fontScale="92500" lnSpcReduction="20000"/>
          </a:bodyPr>
          <a:lstStyle/>
          <a:p>
            <a:r>
              <a:rPr lang="zh-TW" altLang="en-US" dirty="0"/>
              <a:t>依法行政</a:t>
            </a:r>
            <a:endParaRPr lang="en-US" altLang="zh-TW" dirty="0"/>
          </a:p>
          <a:p>
            <a:pPr marL="0" indent="0">
              <a:buNone/>
            </a:pPr>
            <a:r>
              <a:rPr lang="zh-TW" altLang="en-US" dirty="0"/>
              <a:t>本於法律 才能堅守原則與立場，而不致隨著政黨的拉距進退而搖擺不定。</a:t>
            </a:r>
            <a:endParaRPr lang="en-US" altLang="zh-TW" dirty="0"/>
          </a:p>
          <a:p>
            <a:r>
              <a:rPr lang="zh-TW" altLang="en-US" dirty="0"/>
              <a:t>公平對待</a:t>
            </a:r>
            <a:endParaRPr lang="en-US" altLang="zh-TW" dirty="0"/>
          </a:p>
          <a:p>
            <a:pPr marL="0" indent="0">
              <a:buNone/>
            </a:pPr>
            <a:r>
              <a:rPr lang="zh-TW" altLang="en-US" dirty="0"/>
              <a:t>如果公務員面對競爭激烈的不 同政黨，不能以同一標準公平對待而有所偏愛或偏惡時，勢必 對政黨造成有利或不利的影響，一旦偏惡的政黨取得執政權， 勢必對不同立場的所屬公務員採取報復或迫害手段，行政的不 穩定現象將因而出現。因此，公務員執行職務時，必須公平、 公正對待每一政黨及候選人</a:t>
            </a:r>
            <a:endParaRPr lang="en-US" altLang="zh-TW" dirty="0"/>
          </a:p>
          <a:p>
            <a:r>
              <a:rPr lang="zh-TW" altLang="en-US" dirty="0"/>
              <a:t>適度限制政治活動</a:t>
            </a:r>
          </a:p>
          <a:p>
            <a:endParaRPr lang="en-US" altLang="zh-TW" dirty="0"/>
          </a:p>
          <a:p>
            <a:endParaRPr lang="en-US" altLang="zh-TW" dirty="0"/>
          </a:p>
          <a:p>
            <a:endParaRPr lang="en-US" altLang="zh-TW" dirty="0"/>
          </a:p>
          <a:p>
            <a:endParaRPr lang="en-US" altLang="zh-TW" dirty="0"/>
          </a:p>
          <a:p>
            <a:endParaRPr lang="zh-TW" altLang="en-US" dirty="0"/>
          </a:p>
        </p:txBody>
      </p:sp>
    </p:spTree>
    <p:extLst>
      <p:ext uri="{BB962C8B-B14F-4D97-AF65-F5344CB8AC3E}">
        <p14:creationId xmlns:p14="http://schemas.microsoft.com/office/powerpoint/2010/main" val="1772756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小結</a:t>
            </a:r>
          </a:p>
        </p:txBody>
      </p:sp>
      <p:sp>
        <p:nvSpPr>
          <p:cNvPr id="3" name="內容版面配置區 2"/>
          <p:cNvSpPr>
            <a:spLocks noGrp="1"/>
          </p:cNvSpPr>
          <p:nvPr>
            <p:ph idx="1"/>
          </p:nvPr>
        </p:nvSpPr>
        <p:spPr/>
        <p:txBody>
          <a:bodyPr/>
          <a:lstStyle/>
          <a:p>
            <a:r>
              <a:rPr lang="zh-TW" altLang="en-US" dirty="0"/>
              <a:t>中立法的立法目的是為使公務人員有關行政中立之行為分際、權利義務等事項有明確之法律依據可資遵循，俾使其於執行職務時，能做到依法行政、公正執法，政治中立，不偏袒任何黨派，不介入政治紛爭，以為全國人民服務，且有助於提昇政府效率與 效能，進而健全文官體制。</a:t>
            </a:r>
          </a:p>
        </p:txBody>
      </p:sp>
    </p:spTree>
    <p:extLst>
      <p:ext uri="{BB962C8B-B14F-4D97-AF65-F5344CB8AC3E}">
        <p14:creationId xmlns:p14="http://schemas.microsoft.com/office/powerpoint/2010/main" val="2067770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中立法條文導讀</a:t>
            </a:r>
          </a:p>
        </p:txBody>
      </p:sp>
      <p:sp>
        <p:nvSpPr>
          <p:cNvPr id="3" name="內容版面配置區 2"/>
          <p:cNvSpPr>
            <a:spLocks noGrp="1"/>
          </p:cNvSpPr>
          <p:nvPr>
            <p:ph idx="1"/>
          </p:nvPr>
        </p:nvSpPr>
        <p:spPr/>
        <p:txBody>
          <a:bodyPr>
            <a:normAutofit/>
          </a:bodyPr>
          <a:lstStyle/>
          <a:p>
            <a:r>
              <a:rPr lang="zh-TW" altLang="en-US" dirty="0"/>
              <a:t>第</a:t>
            </a:r>
            <a:r>
              <a:rPr lang="en-US" altLang="zh-TW" dirty="0"/>
              <a:t>1</a:t>
            </a:r>
            <a:r>
              <a:rPr lang="zh-TW" altLang="en-US" dirty="0"/>
              <a:t>條第</a:t>
            </a:r>
            <a:r>
              <a:rPr lang="en-US" altLang="zh-TW" dirty="0"/>
              <a:t>1</a:t>
            </a:r>
            <a:r>
              <a:rPr lang="zh-TW" altLang="en-US" dirty="0"/>
              <a:t>項</a:t>
            </a:r>
            <a:endParaRPr lang="en-US" altLang="zh-TW" dirty="0"/>
          </a:p>
          <a:p>
            <a:r>
              <a:rPr lang="zh-TW" altLang="en-US" dirty="0"/>
              <a:t>為確保公務人員依法行政、執行公正、政治中立，並適度規範公務人員參與政治活 動，特制定本法。</a:t>
            </a:r>
            <a:endParaRPr lang="en-US" altLang="zh-TW" dirty="0"/>
          </a:p>
          <a:p>
            <a:r>
              <a:rPr lang="zh-TW" altLang="en-US" dirty="0"/>
              <a:t>第</a:t>
            </a:r>
            <a:r>
              <a:rPr lang="en-US" altLang="zh-TW" dirty="0"/>
              <a:t>1</a:t>
            </a:r>
            <a:r>
              <a:rPr lang="zh-TW" altLang="en-US" dirty="0"/>
              <a:t>條第</a:t>
            </a:r>
            <a:r>
              <a:rPr lang="en-US" altLang="zh-TW" dirty="0"/>
              <a:t>2</a:t>
            </a:r>
            <a:r>
              <a:rPr lang="zh-TW" altLang="en-US" dirty="0"/>
              <a:t>項</a:t>
            </a:r>
          </a:p>
          <a:p>
            <a:r>
              <a:rPr lang="zh-TW" altLang="en-US" dirty="0"/>
              <a:t>公務人員行政中立之規範，依本法之規定；本法未規定或其他法律另有嚴格規定者，適用其他有關之法律。</a:t>
            </a:r>
          </a:p>
          <a:p>
            <a:endParaRPr lang="zh-TW" altLang="en-US" dirty="0"/>
          </a:p>
        </p:txBody>
      </p:sp>
    </p:spTree>
    <p:extLst>
      <p:ext uri="{BB962C8B-B14F-4D97-AF65-F5344CB8AC3E}">
        <p14:creationId xmlns:p14="http://schemas.microsoft.com/office/powerpoint/2010/main" val="49759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70000" lnSpcReduction="20000"/>
          </a:bodyPr>
          <a:lstStyle/>
          <a:p>
            <a:r>
              <a:rPr lang="zh-TW" altLang="en-US" dirty="0"/>
              <a:t>第</a:t>
            </a:r>
            <a:r>
              <a:rPr lang="en-US" altLang="zh-TW" dirty="0"/>
              <a:t>3</a:t>
            </a:r>
            <a:r>
              <a:rPr lang="zh-TW" altLang="en-US" dirty="0"/>
              <a:t>條</a:t>
            </a:r>
            <a:endParaRPr lang="en-US" altLang="zh-TW" dirty="0"/>
          </a:p>
          <a:p>
            <a:r>
              <a:rPr lang="zh-TW" altLang="en-US" dirty="0"/>
              <a:t>公務人員應嚴守行政中立，依據法令執行職務，忠實推行政府政策，服務人民。</a:t>
            </a:r>
            <a:endParaRPr lang="en-US" altLang="zh-TW" dirty="0"/>
          </a:p>
          <a:p>
            <a:r>
              <a:rPr lang="zh-TW" altLang="en-US" dirty="0"/>
              <a:t>第</a:t>
            </a:r>
            <a:r>
              <a:rPr lang="en-US" altLang="zh-TW" dirty="0"/>
              <a:t>4</a:t>
            </a:r>
            <a:r>
              <a:rPr lang="zh-TW" altLang="en-US" dirty="0"/>
              <a:t>條</a:t>
            </a:r>
            <a:endParaRPr lang="en-US" altLang="zh-TW" dirty="0"/>
          </a:p>
          <a:p>
            <a:r>
              <a:rPr lang="zh-TW" altLang="en-US" dirty="0"/>
              <a:t>公務人員應依法公正執行職務，不得對任何團體或個人予以差別待遇。</a:t>
            </a:r>
          </a:p>
          <a:p>
            <a:r>
              <a:rPr lang="zh-TW" altLang="en-US" dirty="0"/>
              <a:t>第</a:t>
            </a:r>
            <a:r>
              <a:rPr lang="en-US" altLang="zh-TW" dirty="0"/>
              <a:t>5</a:t>
            </a:r>
            <a:r>
              <a:rPr lang="zh-TW" altLang="en-US" dirty="0"/>
              <a:t>條	</a:t>
            </a:r>
            <a:endParaRPr lang="en-US" altLang="zh-TW" dirty="0"/>
          </a:p>
          <a:p>
            <a:r>
              <a:rPr lang="zh-TW" altLang="en-US" dirty="0"/>
              <a:t>公務人員得加入政黨或其他政治團體。但不得兼任政黨或其他政治團體之職務。 公務人員不得介入黨政派系紛爭。 公務人員不得兼任公職候選人競選辦事處之職務。</a:t>
            </a:r>
          </a:p>
          <a:p>
            <a:r>
              <a:rPr lang="zh-TW" altLang="en-US" dirty="0"/>
              <a:t>第</a:t>
            </a:r>
            <a:r>
              <a:rPr lang="en-US" altLang="zh-TW" dirty="0"/>
              <a:t>6</a:t>
            </a:r>
            <a:r>
              <a:rPr lang="zh-TW" altLang="en-US" dirty="0"/>
              <a:t>條	</a:t>
            </a:r>
            <a:endParaRPr lang="en-US" altLang="zh-TW" dirty="0"/>
          </a:p>
          <a:p>
            <a:r>
              <a:rPr lang="zh-TW" altLang="en-US" dirty="0"/>
              <a:t>公務人員不得利用職務上之權力、機會或方法，使他人加入或不加入政黨或其他政 治團體；亦不得要求他人參加或不參加政黨或其他政治團體有關之選舉活動。</a:t>
            </a:r>
          </a:p>
          <a:p>
            <a:endParaRPr lang="zh-TW" altLang="en-US" dirty="0"/>
          </a:p>
        </p:txBody>
      </p:sp>
    </p:spTree>
    <p:extLst>
      <p:ext uri="{BB962C8B-B14F-4D97-AF65-F5344CB8AC3E}">
        <p14:creationId xmlns:p14="http://schemas.microsoft.com/office/powerpoint/2010/main" val="3830727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p:txBody>
          <a:bodyPr/>
          <a:lstStyle/>
          <a:p>
            <a:r>
              <a:rPr lang="zh-TW" altLang="en-US" dirty="0"/>
              <a:t>案例分享</a:t>
            </a:r>
          </a:p>
        </p:txBody>
      </p:sp>
      <p:sp>
        <p:nvSpPr>
          <p:cNvPr id="3" name="內容版面配置區 2"/>
          <p:cNvSpPr>
            <a:spLocks noGrp="1"/>
          </p:cNvSpPr>
          <p:nvPr>
            <p:ph type="subTitle" idx="1"/>
          </p:nvPr>
        </p:nvSpPr>
        <p:spPr/>
        <p:txBody>
          <a:bodyPr/>
          <a:lstStyle/>
          <a:p>
            <a:endParaRPr lang="zh-TW" altLang="en-US" dirty="0"/>
          </a:p>
        </p:txBody>
      </p:sp>
    </p:spTree>
    <p:extLst>
      <p:ext uri="{BB962C8B-B14F-4D97-AF65-F5344CB8AC3E}">
        <p14:creationId xmlns:p14="http://schemas.microsoft.com/office/powerpoint/2010/main" val="1848584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案例一</a:t>
            </a:r>
          </a:p>
        </p:txBody>
      </p:sp>
      <p:sp>
        <p:nvSpPr>
          <p:cNvPr id="3" name="內容版面配置區 2"/>
          <p:cNvSpPr>
            <a:spLocks noGrp="1"/>
          </p:cNvSpPr>
          <p:nvPr>
            <p:ph idx="1"/>
          </p:nvPr>
        </p:nvSpPr>
        <p:spPr/>
        <p:txBody>
          <a:bodyPr>
            <a:normAutofit/>
          </a:bodyPr>
          <a:lstStyle/>
          <a:p>
            <a:r>
              <a:rPr lang="zh-TW" altLang="en-US" sz="3600" dirty="0"/>
              <a:t>某市地政事務所主任，對部屬以考績作為要脅手段，指示所屬員工必須參加某政黨發起市議員候選人之連署簽名活動，被檢舉機關給予未連署部屬懲處調職</a:t>
            </a:r>
          </a:p>
        </p:txBody>
      </p:sp>
    </p:spTree>
    <p:extLst>
      <p:ext uri="{BB962C8B-B14F-4D97-AF65-F5344CB8AC3E}">
        <p14:creationId xmlns:p14="http://schemas.microsoft.com/office/powerpoint/2010/main" val="2838384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思考與處理方式</a:t>
            </a:r>
          </a:p>
        </p:txBody>
      </p:sp>
      <p:sp>
        <p:nvSpPr>
          <p:cNvPr id="3" name="內容版面配置區 2"/>
          <p:cNvSpPr>
            <a:spLocks noGrp="1"/>
          </p:cNvSpPr>
          <p:nvPr>
            <p:ph idx="1"/>
          </p:nvPr>
        </p:nvSpPr>
        <p:spPr/>
        <p:txBody>
          <a:bodyPr>
            <a:normAutofit/>
          </a:bodyPr>
          <a:lstStyle/>
          <a:p>
            <a:r>
              <a:rPr lang="zh-TW" altLang="en-US" dirty="0"/>
              <a:t>１．中立法第</a:t>
            </a:r>
            <a:r>
              <a:rPr lang="en-US" altLang="zh-TW" dirty="0"/>
              <a:t>6</a:t>
            </a:r>
            <a:r>
              <a:rPr lang="zh-TW" altLang="en-US" dirty="0"/>
              <a:t>條：公務人員不得利用職務上之權力、機會或方法，使他人加入或不加入政黨或其他政治團體；亦不得要求他人參加或不參加政黨或其他政治團體有關之選舉活動。</a:t>
            </a:r>
          </a:p>
          <a:p>
            <a:r>
              <a:rPr lang="zh-TW" altLang="en-US" dirty="0"/>
              <a:t>２．中立法第</a:t>
            </a:r>
            <a:r>
              <a:rPr lang="en-US" altLang="zh-TW" dirty="0"/>
              <a:t>7</a:t>
            </a:r>
            <a:r>
              <a:rPr lang="zh-TW" altLang="en-US" dirty="0"/>
              <a:t>條：公務人員不得於上班或勤務時間，從事政黨或其他政治團體之活動。</a:t>
            </a:r>
            <a:endParaRPr lang="en-US" altLang="zh-TW" dirty="0"/>
          </a:p>
        </p:txBody>
      </p:sp>
    </p:spTree>
    <p:extLst>
      <p:ext uri="{BB962C8B-B14F-4D97-AF65-F5344CB8AC3E}">
        <p14:creationId xmlns:p14="http://schemas.microsoft.com/office/powerpoint/2010/main" val="848908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思考與處理方式</a:t>
            </a:r>
          </a:p>
        </p:txBody>
      </p:sp>
      <p:sp>
        <p:nvSpPr>
          <p:cNvPr id="3" name="內容版面配置區 2"/>
          <p:cNvSpPr>
            <a:spLocks noGrp="1"/>
          </p:cNvSpPr>
          <p:nvPr>
            <p:ph idx="1"/>
          </p:nvPr>
        </p:nvSpPr>
        <p:spPr/>
        <p:txBody>
          <a:bodyPr>
            <a:normAutofit fontScale="92500" lnSpcReduction="20000"/>
          </a:bodyPr>
          <a:lstStyle/>
          <a:p>
            <a:r>
              <a:rPr lang="zh-TW" altLang="en-US" dirty="0"/>
              <a:t>３．若部屬真因此遭受不公平對待。依中立法</a:t>
            </a:r>
            <a:r>
              <a:rPr lang="en-US" altLang="zh-TW" dirty="0"/>
              <a:t>15</a:t>
            </a:r>
            <a:r>
              <a:rPr lang="zh-TW" altLang="en-US" dirty="0"/>
              <a:t> 條公務人員依法享有之權益，不得因拒絕從事本法禁止之行為而遭受不公平對待或不 利處分。公務人員遭受前項之不公平對待或不利處分時，得依公務人員保障法及其他有關法 令之規定，請求救濟。</a:t>
            </a:r>
            <a:endParaRPr lang="en-US" altLang="zh-TW" dirty="0"/>
          </a:p>
          <a:p>
            <a:r>
              <a:rPr lang="en-US" altLang="zh-TW" dirty="0"/>
              <a:t>4</a:t>
            </a:r>
            <a:r>
              <a:rPr lang="zh-TW" altLang="en-US" dirty="0"/>
              <a:t>、地政事務所上級長官應及時口頭告誡制止，如不聽仍照常舉行，即應予懲戒或懲處</a:t>
            </a:r>
            <a:r>
              <a:rPr lang="en-US" altLang="zh-TW" dirty="0"/>
              <a:t>(</a:t>
            </a:r>
            <a:r>
              <a:rPr lang="zh-TW" altLang="en-US" dirty="0"/>
              <a:t>中立法第 </a:t>
            </a:r>
            <a:r>
              <a:rPr lang="en-US" altLang="zh-TW" dirty="0"/>
              <a:t>16</a:t>
            </a:r>
            <a:r>
              <a:rPr lang="zh-TW" altLang="en-US" dirty="0"/>
              <a:t>條公務人員違反本法，應按情節輕重，依公務員懲戒法、公務人員考績法或其他相關 法規予以懲戒或懲處；其涉及其他法律責任者，依有關法律處理之。</a:t>
            </a:r>
          </a:p>
          <a:p>
            <a:pPr marL="0" indent="0">
              <a:buNone/>
            </a:pPr>
            <a:endParaRPr lang="zh-TW" altLang="en-US" dirty="0"/>
          </a:p>
        </p:txBody>
      </p:sp>
    </p:spTree>
    <p:extLst>
      <p:ext uri="{BB962C8B-B14F-4D97-AF65-F5344CB8AC3E}">
        <p14:creationId xmlns:p14="http://schemas.microsoft.com/office/powerpoint/2010/main" val="272083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案例二</a:t>
            </a:r>
          </a:p>
        </p:txBody>
      </p:sp>
      <p:sp>
        <p:nvSpPr>
          <p:cNvPr id="3" name="內容版面配置區 2"/>
          <p:cNvSpPr>
            <a:spLocks noGrp="1"/>
          </p:cNvSpPr>
          <p:nvPr>
            <p:ph idx="1"/>
          </p:nvPr>
        </p:nvSpPr>
        <p:spPr/>
        <p:txBody>
          <a:bodyPr>
            <a:normAutofit lnSpcReduction="10000"/>
          </a:bodyPr>
          <a:lstStyle/>
          <a:p>
            <a:r>
              <a:rPr lang="zh-TW" altLang="en-US" sz="3600" dirty="0"/>
              <a:t>某縣某鄉公所，某甲主任秘書與該鄉鄉民代表主席某乙共同競選鄉長，事後代表主席當選鄉長，就職之日，乙即以某甲主任秘書參與鄉長選舉之因素，將乙連續降調為二職等專員職務</a:t>
            </a:r>
          </a:p>
        </p:txBody>
      </p:sp>
    </p:spTree>
    <p:extLst>
      <p:ext uri="{BB962C8B-B14F-4D97-AF65-F5344CB8AC3E}">
        <p14:creationId xmlns:p14="http://schemas.microsoft.com/office/powerpoint/2010/main" val="1061137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思考與處理方式</a:t>
            </a:r>
          </a:p>
        </p:txBody>
      </p:sp>
      <p:sp>
        <p:nvSpPr>
          <p:cNvPr id="3" name="內容版面配置區 2"/>
          <p:cNvSpPr>
            <a:spLocks noGrp="1"/>
          </p:cNvSpPr>
          <p:nvPr>
            <p:ph idx="1"/>
          </p:nvPr>
        </p:nvSpPr>
        <p:spPr/>
        <p:txBody>
          <a:bodyPr>
            <a:normAutofit fontScale="70000" lnSpcReduction="20000"/>
          </a:bodyPr>
          <a:lstStyle/>
          <a:p>
            <a:r>
              <a:rPr lang="zh-TW" altLang="zh-TW" dirty="0"/>
              <a:t>１．</a:t>
            </a:r>
            <a:r>
              <a:rPr lang="zh-TW" altLang="en-US" dirty="0"/>
              <a:t>本案主要爭點：以與其競選鄉長政治因素遭受不利處分，八天內降調二職等職務，於法不合</a:t>
            </a:r>
            <a:r>
              <a:rPr lang="zh-TW" altLang="zh-TW" dirty="0"/>
              <a:t>。</a:t>
            </a:r>
            <a:r>
              <a:rPr lang="en-US" altLang="zh-TW" dirty="0"/>
              <a:t>(</a:t>
            </a:r>
            <a:r>
              <a:rPr lang="zh-TW" altLang="en-US" dirty="0"/>
              <a:t>公務人員任用法第</a:t>
            </a:r>
            <a:r>
              <a:rPr lang="en-US" altLang="zh-TW" dirty="0"/>
              <a:t>18</a:t>
            </a:r>
            <a:r>
              <a:rPr lang="zh-TW" altLang="en-US" dirty="0"/>
              <a:t>條第</a:t>
            </a:r>
            <a:r>
              <a:rPr lang="en-US" altLang="zh-TW" dirty="0"/>
              <a:t>1</a:t>
            </a:r>
            <a:r>
              <a:rPr lang="zh-TW" altLang="en-US" dirty="0"/>
              <a:t>項第</a:t>
            </a:r>
            <a:r>
              <a:rPr lang="en-US" altLang="zh-TW" dirty="0"/>
              <a:t>3</a:t>
            </a:r>
            <a:r>
              <a:rPr lang="zh-TW" altLang="en-US" dirty="0"/>
              <a:t>款規定在同官等內調任低職等職務，除自願者外，以調任低一職等之職務為限，均仍以原職等任用</a:t>
            </a:r>
            <a:r>
              <a:rPr lang="en-US" altLang="zh-TW" dirty="0"/>
              <a:t>)</a:t>
            </a:r>
          </a:p>
          <a:p>
            <a:r>
              <a:rPr lang="en-US" altLang="zh-TW" dirty="0"/>
              <a:t>2</a:t>
            </a:r>
            <a:r>
              <a:rPr lang="zh-TW" altLang="en-US" dirty="0"/>
              <a:t>、中立法第</a:t>
            </a:r>
            <a:r>
              <a:rPr lang="en-US" altLang="zh-TW" dirty="0"/>
              <a:t>4</a:t>
            </a:r>
            <a:r>
              <a:rPr lang="zh-TW" altLang="en-US" dirty="0"/>
              <a:t>條：公務人員應依法公正執行職務，不得對任何團體或個人予以差別待遇。</a:t>
            </a:r>
            <a:endParaRPr lang="en-US" altLang="zh-TW" dirty="0"/>
          </a:p>
          <a:p>
            <a:r>
              <a:rPr lang="en-US" altLang="zh-TW" dirty="0"/>
              <a:t>3</a:t>
            </a:r>
            <a:r>
              <a:rPr lang="zh-TW" altLang="en-US" dirty="0"/>
              <a:t>、中立法第</a:t>
            </a:r>
            <a:r>
              <a:rPr lang="en-US" altLang="zh-TW" dirty="0"/>
              <a:t>6</a:t>
            </a:r>
            <a:r>
              <a:rPr lang="zh-TW" altLang="en-US" dirty="0"/>
              <a:t>條：公務人員不得利用職務上之權力、機會或方法，使他人加入或不加入政黨或其他政 治團體；亦不得要求他人參加或不參加政黨或其他政治團體有關之選舉活動。</a:t>
            </a:r>
            <a:endParaRPr lang="en-US" altLang="zh-TW" dirty="0"/>
          </a:p>
          <a:p>
            <a:r>
              <a:rPr lang="zh-TW" altLang="en-US" dirty="0"/>
              <a:t>本案乙為政治恩怨報復，顯有違依法行政，對某甲主任秘書本人之身分地位及俸給權益皆造成重影響，中立法</a:t>
            </a:r>
            <a:r>
              <a:rPr lang="en-US" altLang="zh-TW" dirty="0"/>
              <a:t>15 </a:t>
            </a:r>
            <a:r>
              <a:rPr lang="zh-TW" altLang="en-US" dirty="0"/>
              <a:t>條公務人員依法享有之權益，不得因拒絕從事本法禁止之行為而遭受不公平對待或不 利處分。公務人員遭受前項之不公平對待或不利處分時，得依公務人員保障法及其他有關法 令之規定，請求救濟。</a:t>
            </a:r>
          </a:p>
          <a:p>
            <a:endParaRPr lang="zh-TW" altLang="en-US" dirty="0"/>
          </a:p>
        </p:txBody>
      </p:sp>
    </p:spTree>
    <p:extLst>
      <p:ext uri="{BB962C8B-B14F-4D97-AF65-F5344CB8AC3E}">
        <p14:creationId xmlns:p14="http://schemas.microsoft.com/office/powerpoint/2010/main" val="1001835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案例三</a:t>
            </a:r>
          </a:p>
        </p:txBody>
      </p:sp>
      <p:sp>
        <p:nvSpPr>
          <p:cNvPr id="3" name="內容版面配置區 2"/>
          <p:cNvSpPr>
            <a:spLocks noGrp="1"/>
          </p:cNvSpPr>
          <p:nvPr>
            <p:ph idx="1"/>
          </p:nvPr>
        </p:nvSpPr>
        <p:spPr/>
        <p:txBody>
          <a:bodyPr>
            <a:normAutofit/>
          </a:bodyPr>
          <a:lstStyle/>
          <a:p>
            <a:r>
              <a:rPr lang="zh-TW" altLang="en-US" sz="3600" dirty="0"/>
              <a:t>某縣縣長於競選連任期間，忽而以縣長身分，忽而以候選人身分出現，除了縣府提供交通工具、安全待遇外，且為所屬政黨縣議員助選</a:t>
            </a:r>
          </a:p>
        </p:txBody>
      </p:sp>
    </p:spTree>
    <p:extLst>
      <p:ext uri="{BB962C8B-B14F-4D97-AF65-F5344CB8AC3E}">
        <p14:creationId xmlns:p14="http://schemas.microsoft.com/office/powerpoint/2010/main" val="2158474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思考與處理方式</a:t>
            </a:r>
          </a:p>
        </p:txBody>
      </p:sp>
      <p:sp>
        <p:nvSpPr>
          <p:cNvPr id="3" name="內容版面配置區 2"/>
          <p:cNvSpPr>
            <a:spLocks noGrp="1"/>
          </p:cNvSpPr>
          <p:nvPr>
            <p:ph idx="1"/>
          </p:nvPr>
        </p:nvSpPr>
        <p:spPr/>
        <p:txBody>
          <a:bodyPr>
            <a:normAutofit fontScale="70000" lnSpcReduction="20000"/>
          </a:bodyPr>
          <a:lstStyle/>
          <a:p>
            <a:r>
              <a:rPr lang="zh-TW" altLang="en-US" dirty="0"/>
              <a:t>１． 政務人員多為政治性任命，須隨執政者進退，其政治活動，理所當然；惟為維護政黨間或選舉時之公 平競爭，宜於政務人員法草案（按，業於本</a:t>
            </a:r>
            <a:r>
              <a:rPr lang="en-US" altLang="zh-TW" dirty="0"/>
              <a:t>【98】</a:t>
            </a:r>
            <a:r>
              <a:rPr lang="zh-TW" altLang="en-US" dirty="0"/>
              <a:t>年 </a:t>
            </a:r>
            <a:r>
              <a:rPr lang="en-US" altLang="zh-TW" dirty="0"/>
              <a:t>4</a:t>
            </a:r>
            <a:r>
              <a:rPr lang="zh-TW" altLang="en-US" dirty="0"/>
              <a:t>月 </a:t>
            </a:r>
            <a:r>
              <a:rPr lang="en-US" altLang="zh-TW" dirty="0"/>
              <a:t>3 </a:t>
            </a:r>
            <a:r>
              <a:rPr lang="zh-TW" altLang="en-US" dirty="0"/>
              <a:t>日由考試院及行政院會銜送請立法院審議）適度規範政務人員之某些政治行為，以達行政中立，諸如：應依據法令執行職務，公正對待任何團體或個人；對於公職人員之選舉或罷免，不得動用行政資源助選或 要求他人不行使投票權或為一定之行使等。另依法獨立行使職權之政務人員仍為本法之準用對象。</a:t>
            </a:r>
            <a:endParaRPr lang="en-US" altLang="zh-TW" dirty="0"/>
          </a:p>
          <a:p>
            <a:endParaRPr lang="zh-TW" altLang="en-US" dirty="0"/>
          </a:p>
          <a:p>
            <a:r>
              <a:rPr lang="en-US" altLang="zh-TW" dirty="0"/>
              <a:t>2</a:t>
            </a:r>
            <a:r>
              <a:rPr lang="zh-TW" altLang="en-US" dirty="0"/>
              <a:t>、 至民選地方行政首長，亦非本法所稱公務人員之範圍，以其係民選方式產生，與常任文官有別。基於其身分屬性及法律體系之一貫性，其遵守之行政中立事項允宜 於政務人員法草案另為規範，爰政務人員法草案第 </a:t>
            </a:r>
            <a:r>
              <a:rPr lang="en-US" altLang="zh-TW" dirty="0"/>
              <a:t>29 </a:t>
            </a:r>
            <a:r>
              <a:rPr lang="zh-TW" altLang="en-US" dirty="0"/>
              <a:t>條規定，民選地方行政首長準用該法第 </a:t>
            </a:r>
            <a:r>
              <a:rPr lang="en-US" altLang="zh-TW" dirty="0"/>
              <a:t>10 </a:t>
            </a:r>
            <a:r>
              <a:rPr lang="zh-TW" altLang="en-US" dirty="0"/>
              <a:t>條至第 </a:t>
            </a:r>
            <a:r>
              <a:rPr lang="en-US" altLang="zh-TW" dirty="0"/>
              <a:t>18 </a:t>
            </a:r>
            <a:r>
              <a:rPr lang="zh-TW" altLang="en-US" dirty="0"/>
              <a:t>條有關行政中立之　　　　　　　　　</a:t>
            </a:r>
          </a:p>
          <a:p>
            <a:endParaRPr lang="zh-TW" altLang="en-US" dirty="0"/>
          </a:p>
        </p:txBody>
      </p:sp>
    </p:spTree>
    <p:extLst>
      <p:ext uri="{BB962C8B-B14F-4D97-AF65-F5344CB8AC3E}">
        <p14:creationId xmlns:p14="http://schemas.microsoft.com/office/powerpoint/2010/main" val="1108338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思考與處理方式</a:t>
            </a:r>
          </a:p>
        </p:txBody>
      </p:sp>
      <p:sp>
        <p:nvSpPr>
          <p:cNvPr id="3" name="內容版面配置區 2"/>
          <p:cNvSpPr>
            <a:spLocks noGrp="1"/>
          </p:cNvSpPr>
          <p:nvPr>
            <p:ph idx="1"/>
          </p:nvPr>
        </p:nvSpPr>
        <p:spPr/>
        <p:txBody>
          <a:bodyPr>
            <a:normAutofit/>
          </a:bodyPr>
          <a:lstStyle/>
          <a:p>
            <a:r>
              <a:rPr lang="en-US" altLang="zh-TW" dirty="0"/>
              <a:t>3</a:t>
            </a:r>
            <a:r>
              <a:rPr lang="zh-TW" altLang="en-US" dirty="0"/>
              <a:t>、縣長利用公務車輛，使用公務油料，帶領各級所屬人員到各地方公務巡視，是否屬職權範內？就縣長職務監督關係，公務出巡行為，係屬職權範圍內之行為。在行政資源的支配運用過程，亦可能涉及公權力的支配運用關係，而使公權力與行政資源有發生競合的關係。</a:t>
            </a:r>
            <a:endParaRPr lang="en-US" altLang="zh-TW" dirty="0"/>
          </a:p>
          <a:p>
            <a:r>
              <a:rPr lang="en-US" altLang="zh-TW" dirty="0"/>
              <a:t>4</a:t>
            </a:r>
            <a:r>
              <a:rPr lang="zh-TW" altLang="en-US" dirty="0"/>
              <a:t>、對於公職人員之選舉罷免不得動用行政資源助選。（政務人員法草案第十八條） </a:t>
            </a:r>
          </a:p>
        </p:txBody>
      </p:sp>
    </p:spTree>
    <p:extLst>
      <p:ext uri="{BB962C8B-B14F-4D97-AF65-F5344CB8AC3E}">
        <p14:creationId xmlns:p14="http://schemas.microsoft.com/office/powerpoint/2010/main" val="1676387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適用的對象</a:t>
            </a:r>
          </a:p>
        </p:txBody>
      </p:sp>
      <p:sp>
        <p:nvSpPr>
          <p:cNvPr id="3" name="內容版面配置區 2"/>
          <p:cNvSpPr>
            <a:spLocks noGrp="1"/>
          </p:cNvSpPr>
          <p:nvPr>
            <p:ph idx="1"/>
          </p:nvPr>
        </p:nvSpPr>
        <p:spPr/>
        <p:txBody>
          <a:bodyPr>
            <a:normAutofit fontScale="92500" lnSpcReduction="20000"/>
          </a:bodyPr>
          <a:lstStyle/>
          <a:p>
            <a:pPr marL="0" indent="0">
              <a:buNone/>
            </a:pPr>
            <a:r>
              <a:rPr lang="en-US" altLang="zh-TW" dirty="0">
                <a:latin typeface="微軟正黑體"/>
                <a:ea typeface="微軟正黑體"/>
              </a:rPr>
              <a:t>▲</a:t>
            </a:r>
            <a:r>
              <a:rPr lang="zh-TW" altLang="en-US" dirty="0">
                <a:latin typeface="微軟正黑體"/>
                <a:ea typeface="微軟正黑體"/>
              </a:rPr>
              <a:t>中立法第二條：</a:t>
            </a:r>
            <a:endParaRPr lang="en-US" altLang="zh-TW" dirty="0"/>
          </a:p>
          <a:p>
            <a:r>
              <a:rPr lang="zh-TW" altLang="en-US" dirty="0"/>
              <a:t>法定機關依法任用、派用之有給專任人員</a:t>
            </a:r>
            <a:endParaRPr lang="en-US" altLang="zh-TW" dirty="0"/>
          </a:p>
          <a:p>
            <a:r>
              <a:rPr lang="zh-TW" altLang="en-US" dirty="0"/>
              <a:t>公立學校依法任用之職員</a:t>
            </a:r>
            <a:endParaRPr lang="en-US" altLang="zh-TW" dirty="0"/>
          </a:p>
          <a:p>
            <a:pPr marL="0" indent="0">
              <a:buNone/>
            </a:pPr>
            <a:r>
              <a:rPr lang="zh-TW" altLang="en-US" dirty="0"/>
              <a:t>所稱「依法任用」，係指依相關公務人員任用法律任用，經</a:t>
            </a:r>
            <a:r>
              <a:rPr lang="zh-TW" altLang="en-US" b="1" u="sng" dirty="0"/>
              <a:t>銓敘部機關銓敘審定</a:t>
            </a:r>
            <a:r>
              <a:rPr lang="zh-TW" altLang="en-US" dirty="0"/>
              <a:t>者而言，亦即該法係適用於常任人員，舉凡法定機關中，除依公務人員任用法任用之人員外，司法人員、審計人員、主計人員、關務人員、稅務人員、海巡人員、外交領事人員、警察人員及依專門職業及技術人員轉任公務人員條例轉任之人員等依相關公務人員任用法律任用之人員，其</a:t>
            </a:r>
            <a:r>
              <a:rPr lang="zh-TW" altLang="en-US" b="1" u="sng" dirty="0"/>
              <a:t>領有俸（薪）給，且有專任職位者</a:t>
            </a:r>
            <a:r>
              <a:rPr lang="zh-TW" altLang="en-US" dirty="0"/>
              <a:t>，均為該法之適用對象範圍</a:t>
            </a:r>
            <a:endParaRPr lang="en-US" altLang="zh-TW" dirty="0"/>
          </a:p>
          <a:p>
            <a:pPr marL="0" indent="0">
              <a:buNone/>
            </a:pPr>
            <a:endParaRPr lang="zh-TW" altLang="en-US" dirty="0">
              <a:latin typeface="微軟正黑體"/>
            </a:endParaRPr>
          </a:p>
          <a:p>
            <a:pPr marL="0" indent="0">
              <a:buNone/>
            </a:pPr>
            <a:endParaRPr lang="zh-TW" altLang="en-US" dirty="0"/>
          </a:p>
          <a:p>
            <a:endParaRPr lang="zh-TW" altLang="en-US" dirty="0"/>
          </a:p>
        </p:txBody>
      </p:sp>
    </p:spTree>
    <p:extLst>
      <p:ext uri="{BB962C8B-B14F-4D97-AF65-F5344CB8AC3E}">
        <p14:creationId xmlns:p14="http://schemas.microsoft.com/office/powerpoint/2010/main" val="572184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教師</a:t>
            </a:r>
            <a:r>
              <a:rPr lang="en-US" altLang="zh-TW" dirty="0"/>
              <a:t>?</a:t>
            </a:r>
            <a:endParaRPr lang="zh-TW" altLang="en-US" dirty="0"/>
          </a:p>
        </p:txBody>
      </p:sp>
      <p:sp>
        <p:nvSpPr>
          <p:cNvPr id="3" name="內容版面配置區 2"/>
          <p:cNvSpPr>
            <a:spLocks noGrp="1"/>
          </p:cNvSpPr>
          <p:nvPr>
            <p:ph idx="1"/>
          </p:nvPr>
        </p:nvSpPr>
        <p:spPr/>
        <p:txBody>
          <a:bodyPr>
            <a:normAutofit fontScale="92500" lnSpcReduction="20000"/>
          </a:bodyPr>
          <a:lstStyle/>
          <a:p>
            <a:r>
              <a:rPr lang="zh-TW" altLang="en-US" dirty="0"/>
              <a:t>原則上，教師係從事教學、研究工作，並享有憲法保障之言論、講學等自由，且教師法公布施行後，教師與公務人員已分途管理，而教師之權利義務亦於教師法中加以規範，故如要求其行政中立，宜因其職務特性而於或教師法中明定。（第</a:t>
            </a:r>
            <a:r>
              <a:rPr lang="en-US" altLang="zh-TW" dirty="0"/>
              <a:t>2</a:t>
            </a:r>
            <a:r>
              <a:rPr lang="zh-TW" altLang="en-US" dirty="0"/>
              <a:t>條立法理由說明）</a:t>
            </a:r>
          </a:p>
          <a:p>
            <a:r>
              <a:rPr lang="en-US" altLang="zh-TW" dirty="0"/>
              <a:t>98</a:t>
            </a:r>
            <a:r>
              <a:rPr lang="zh-TW" altLang="en-US" dirty="0"/>
              <a:t>年</a:t>
            </a:r>
            <a:r>
              <a:rPr lang="en-US" altLang="zh-TW" dirty="0"/>
              <a:t>5</a:t>
            </a:r>
            <a:r>
              <a:rPr lang="zh-TW" altLang="en-US" dirty="0"/>
              <a:t>月</a:t>
            </a:r>
            <a:r>
              <a:rPr lang="en-US" altLang="zh-TW" dirty="0"/>
              <a:t>14</a:t>
            </a:r>
            <a:r>
              <a:rPr lang="zh-TW" altLang="en-US" dirty="0"/>
              <a:t>日 立法院朝野協商本法時做成附帶決議：「請教育部研擬</a:t>
            </a:r>
            <a:r>
              <a:rPr lang="en-US" altLang="zh-TW" dirty="0"/>
              <a:t>『</a:t>
            </a:r>
            <a:r>
              <a:rPr lang="zh-TW" altLang="en-US" dirty="0"/>
              <a:t>教育基本法</a:t>
            </a:r>
            <a:r>
              <a:rPr lang="en-US" altLang="zh-TW" dirty="0"/>
              <a:t>』</a:t>
            </a:r>
            <a:r>
              <a:rPr lang="zh-TW" altLang="en-US" dirty="0"/>
              <a:t>修正草案時，應將教師中立相關規範納入，並於下（第</a:t>
            </a:r>
            <a:r>
              <a:rPr lang="en-US" altLang="zh-TW" dirty="0"/>
              <a:t>4</a:t>
            </a:r>
            <a:r>
              <a:rPr lang="zh-TW" altLang="en-US" dirty="0"/>
              <a:t>）會期開議（本年</a:t>
            </a:r>
            <a:r>
              <a:rPr lang="en-US" altLang="zh-TW" dirty="0"/>
              <a:t>9</a:t>
            </a:r>
            <a:r>
              <a:rPr lang="zh-TW" altLang="en-US" dirty="0"/>
              <a:t>月）前，由行政院函送立法院審議」。準此，未來教師之行政中立事項將於教育基本法中另予規定</a:t>
            </a:r>
          </a:p>
        </p:txBody>
      </p:sp>
    </p:spTree>
    <p:extLst>
      <p:ext uri="{BB962C8B-B14F-4D97-AF65-F5344CB8AC3E}">
        <p14:creationId xmlns:p14="http://schemas.microsoft.com/office/powerpoint/2010/main" val="3203496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公立學校之教師</a:t>
            </a:r>
            <a:r>
              <a:rPr lang="en-US" altLang="zh-TW" dirty="0"/>
              <a:t>?</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a:t>兼任行政職：</a:t>
            </a:r>
            <a:r>
              <a:rPr lang="en-US" altLang="zh-TW" dirty="0"/>
              <a:t>V</a:t>
            </a:r>
          </a:p>
          <a:p>
            <a:pPr marL="0" indent="0">
              <a:buNone/>
            </a:pPr>
            <a:r>
              <a:rPr lang="zh-TW" altLang="en-US" dirty="0">
                <a:latin typeface="微軟正黑體"/>
              </a:rPr>
              <a:t>＃公立學校校長於公立學校服務，從事行政工作且，</a:t>
            </a:r>
            <a:r>
              <a:rPr lang="zh-TW" altLang="en-US" dirty="0"/>
              <a:t>司法院釋字第 </a:t>
            </a:r>
            <a:r>
              <a:rPr lang="en-US" altLang="zh-TW" dirty="0"/>
              <a:t>308 </a:t>
            </a:r>
            <a:r>
              <a:rPr lang="zh-TW" altLang="en-US" dirty="0"/>
              <a:t>號解釋認為，公立學校兼任  學校行政職務之教師，就其兼任之行政職務有公務員服務法之適用，此等人掌有行政權限或行政資源，有不當動用之可能</a:t>
            </a:r>
            <a:endParaRPr lang="en-US" altLang="zh-TW" dirty="0"/>
          </a:p>
          <a:p>
            <a:pPr marL="0" indent="0">
              <a:buNone/>
            </a:pPr>
            <a:r>
              <a:rPr lang="zh-TW" altLang="en-US" dirty="0">
                <a:latin typeface="微軟正黑體"/>
                <a:ea typeface="微軟正黑體"/>
              </a:rPr>
              <a:t>＃</a:t>
            </a:r>
            <a:r>
              <a:rPr lang="zh-TW" altLang="en-US" dirty="0"/>
              <a:t>中立法第 </a:t>
            </a:r>
            <a:r>
              <a:rPr lang="en-US" altLang="zh-TW" dirty="0"/>
              <a:t>17 </a:t>
            </a:r>
            <a:r>
              <a:rPr lang="zh-TW" altLang="en-US" dirty="0"/>
              <a:t>條第 </a:t>
            </a:r>
            <a:r>
              <a:rPr lang="en-US" altLang="zh-TW" dirty="0"/>
              <a:t>1 </a:t>
            </a:r>
            <a:r>
              <a:rPr lang="zh-TW" altLang="en-US" dirty="0"/>
              <a:t>款</a:t>
            </a:r>
            <a:endParaRPr lang="en-US" altLang="zh-TW" dirty="0"/>
          </a:p>
          <a:p>
            <a:pPr marL="0" indent="0">
              <a:buNone/>
            </a:pPr>
            <a:r>
              <a:rPr lang="zh-TW" altLang="en-US" dirty="0"/>
              <a:t>公立學校校長及公立學校兼任行政職務之教師</a:t>
            </a:r>
            <a:endParaRPr lang="en-US" altLang="zh-TW" dirty="0"/>
          </a:p>
        </p:txBody>
      </p:sp>
    </p:spTree>
    <p:extLst>
      <p:ext uri="{BB962C8B-B14F-4D97-AF65-F5344CB8AC3E}">
        <p14:creationId xmlns:p14="http://schemas.microsoft.com/office/powerpoint/2010/main" val="2461793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政務人員</a:t>
            </a:r>
            <a:r>
              <a:rPr lang="en-US" altLang="zh-TW" dirty="0"/>
              <a:t>?</a:t>
            </a:r>
            <a:endParaRPr lang="zh-TW" altLang="en-US" dirty="0"/>
          </a:p>
        </p:txBody>
      </p:sp>
      <p:sp>
        <p:nvSpPr>
          <p:cNvPr id="3" name="內容版面配置區 2"/>
          <p:cNvSpPr>
            <a:spLocks noGrp="1"/>
          </p:cNvSpPr>
          <p:nvPr>
            <p:ph idx="1"/>
          </p:nvPr>
        </p:nvSpPr>
        <p:spPr/>
        <p:txBody>
          <a:bodyPr>
            <a:normAutofit/>
          </a:bodyPr>
          <a:lstStyle/>
          <a:p>
            <a:r>
              <a:rPr lang="zh-TW" altLang="en-US" dirty="0"/>
              <a:t>一般政務人員：</a:t>
            </a:r>
            <a:r>
              <a:rPr lang="en-US" altLang="zh-TW" dirty="0"/>
              <a:t>X</a:t>
            </a:r>
          </a:p>
          <a:p>
            <a:pPr marL="0" indent="0">
              <a:buNone/>
            </a:pPr>
            <a:r>
              <a:rPr lang="zh-TW" altLang="en-US" dirty="0">
                <a:latin typeface="標楷體"/>
                <a:ea typeface="標楷體"/>
              </a:rPr>
              <a:t>﹥計畫</a:t>
            </a:r>
            <a:r>
              <a:rPr lang="zh-TW" altLang="en-US" dirty="0"/>
              <a:t>由</a:t>
            </a:r>
            <a:r>
              <a:rPr lang="en-US" altLang="zh-TW" dirty="0"/>
              <a:t>98</a:t>
            </a:r>
            <a:r>
              <a:rPr lang="zh-TW" altLang="en-US" dirty="0"/>
              <a:t>年 </a:t>
            </a:r>
            <a:r>
              <a:rPr lang="en-US" altLang="zh-TW" dirty="0"/>
              <a:t>4 </a:t>
            </a:r>
            <a:r>
              <a:rPr lang="zh-TW" altLang="en-US" dirty="0"/>
              <a:t>月 </a:t>
            </a:r>
            <a:r>
              <a:rPr lang="en-US" altLang="zh-TW" dirty="0"/>
              <a:t>3 </a:t>
            </a:r>
            <a:r>
              <a:rPr lang="zh-TW" altLang="en-US" dirty="0"/>
              <a:t>日函請立法院審議的</a:t>
            </a:r>
            <a:r>
              <a:rPr lang="zh-TW" altLang="en-US" dirty="0">
                <a:latin typeface="微軟正黑體"/>
                <a:ea typeface="微軟正黑體"/>
              </a:rPr>
              <a:t>「</a:t>
            </a:r>
            <a:r>
              <a:rPr lang="zh-TW" altLang="en-US" dirty="0"/>
              <a:t>政務人員法草案</a:t>
            </a:r>
            <a:r>
              <a:rPr lang="zh-TW" altLang="en-US" dirty="0">
                <a:latin typeface="微軟正黑體"/>
                <a:ea typeface="微軟正黑體"/>
              </a:rPr>
              <a:t>」</a:t>
            </a:r>
            <a:r>
              <a:rPr lang="zh-TW" altLang="en-US" dirty="0"/>
              <a:t>規範</a:t>
            </a:r>
          </a:p>
        </p:txBody>
      </p:sp>
    </p:spTree>
    <p:extLst>
      <p:ext uri="{BB962C8B-B14F-4D97-AF65-F5344CB8AC3E}">
        <p14:creationId xmlns:p14="http://schemas.microsoft.com/office/powerpoint/2010/main" val="4242425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政務人員法草案</a:t>
            </a:r>
          </a:p>
        </p:txBody>
      </p:sp>
      <p:sp>
        <p:nvSpPr>
          <p:cNvPr id="3" name="內容版面配置區 2"/>
          <p:cNvSpPr>
            <a:spLocks noGrp="1"/>
          </p:cNvSpPr>
          <p:nvPr>
            <p:ph idx="1"/>
          </p:nvPr>
        </p:nvSpPr>
        <p:spPr/>
        <p:txBody>
          <a:bodyPr>
            <a:normAutofit fontScale="85000" lnSpcReduction="20000"/>
          </a:bodyPr>
          <a:lstStyle/>
          <a:p>
            <a:r>
              <a:rPr lang="en-US" altLang="zh-TW" dirty="0"/>
              <a:t>101 </a:t>
            </a:r>
            <a:r>
              <a:rPr lang="zh-TW" altLang="en-US" dirty="0"/>
              <a:t>年 </a:t>
            </a:r>
            <a:r>
              <a:rPr lang="en-US" altLang="zh-TW" dirty="0"/>
              <a:t>6 </a:t>
            </a:r>
            <a:r>
              <a:rPr lang="zh-TW" altLang="en-US" dirty="0"/>
              <a:t>月 </a:t>
            </a:r>
            <a:r>
              <a:rPr lang="en-US" altLang="zh-TW" dirty="0"/>
              <a:t>25 </a:t>
            </a:r>
            <a:r>
              <a:rPr lang="zh-TW" altLang="en-US" dirty="0"/>
              <a:t>日由考試院及行政院會銜函送立法院審議之政務人員法草案</a:t>
            </a:r>
            <a:endParaRPr lang="en-US" altLang="zh-TW" dirty="0"/>
          </a:p>
          <a:p>
            <a:r>
              <a:rPr lang="zh-TW" altLang="en-US" dirty="0"/>
              <a:t>第 </a:t>
            </a:r>
            <a:r>
              <a:rPr lang="en-US" altLang="zh-TW" dirty="0"/>
              <a:t>2 </a:t>
            </a:r>
            <a:r>
              <a:rPr lang="zh-TW" altLang="en-US" dirty="0"/>
              <a:t>條規定，政務人員分為依政治考量而定進退之人員，以及依憲法或法律定有任期及任命程序獨立行使職權之人員</a:t>
            </a:r>
            <a:endParaRPr lang="en-US" altLang="zh-TW" dirty="0"/>
          </a:p>
          <a:p>
            <a:r>
              <a:rPr lang="zh-TW" altLang="en-US" dirty="0"/>
              <a:t>第 </a:t>
            </a:r>
            <a:r>
              <a:rPr lang="en-US" altLang="zh-TW" dirty="0"/>
              <a:t>13 </a:t>
            </a:r>
            <a:r>
              <a:rPr lang="zh-TW" altLang="en-US" dirty="0"/>
              <a:t>條至第 </a:t>
            </a:r>
            <a:r>
              <a:rPr lang="en-US" altLang="zh-TW" dirty="0"/>
              <a:t>20 </a:t>
            </a:r>
            <a:r>
              <a:rPr lang="zh-TW" altLang="en-US" dirty="0"/>
              <a:t>條規定，政務人員之行政中立事項，其中針對依政治考量而定進退之政務人員，基於政黨政治之理念，並未限制其從事公開為公職候選人站台、助講、遊行或拜票等助選行為</a:t>
            </a:r>
            <a:endParaRPr lang="en-US" altLang="zh-TW" dirty="0"/>
          </a:p>
          <a:p>
            <a:r>
              <a:rPr lang="zh-TW" altLang="en-US" dirty="0"/>
              <a:t>民選地方行政首長，以其係民選方式產生，亦與常任文官有別，其應遵守之行政中立事項，依政務人員法草案第 </a:t>
            </a:r>
            <a:r>
              <a:rPr lang="en-US" altLang="zh-TW" dirty="0"/>
              <a:t>29 </a:t>
            </a:r>
            <a:r>
              <a:rPr lang="zh-TW" altLang="en-US" dirty="0"/>
              <a:t>條規定，準用該法第 </a:t>
            </a:r>
            <a:r>
              <a:rPr lang="en-US" altLang="zh-TW" dirty="0"/>
              <a:t>13 </a:t>
            </a:r>
            <a:r>
              <a:rPr lang="zh-TW" altLang="en-US" dirty="0"/>
              <a:t>條至第 </a:t>
            </a:r>
            <a:r>
              <a:rPr lang="en-US" altLang="zh-TW" dirty="0"/>
              <a:t>20 </a:t>
            </a:r>
            <a:r>
              <a:rPr lang="zh-TW" altLang="en-US" dirty="0"/>
              <a:t>條行政中立相關規定。</a:t>
            </a:r>
          </a:p>
        </p:txBody>
      </p:sp>
    </p:spTree>
    <p:extLst>
      <p:ext uri="{BB962C8B-B14F-4D97-AF65-F5344CB8AC3E}">
        <p14:creationId xmlns:p14="http://schemas.microsoft.com/office/powerpoint/2010/main" val="2639893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獨立行使職權之政務人員</a:t>
            </a:r>
            <a:r>
              <a:rPr lang="en-US" altLang="zh-TW" dirty="0"/>
              <a:t>?</a:t>
            </a:r>
            <a:endParaRPr lang="zh-TW" altLang="en-US" dirty="0"/>
          </a:p>
        </p:txBody>
      </p:sp>
      <p:sp>
        <p:nvSpPr>
          <p:cNvPr id="3" name="內容版面配置區 2"/>
          <p:cNvSpPr>
            <a:spLocks noGrp="1"/>
          </p:cNvSpPr>
          <p:nvPr>
            <p:ph idx="1"/>
          </p:nvPr>
        </p:nvSpPr>
        <p:spPr/>
        <p:txBody>
          <a:bodyPr>
            <a:normAutofit fontScale="77500" lnSpcReduction="20000"/>
          </a:bodyPr>
          <a:lstStyle/>
          <a:p>
            <a:r>
              <a:rPr lang="zh-TW" altLang="en-US" dirty="0"/>
              <a:t>獨立行使職權之政務人員：</a:t>
            </a:r>
            <a:r>
              <a:rPr lang="en-US" altLang="zh-TW" dirty="0"/>
              <a:t>V</a:t>
            </a:r>
          </a:p>
          <a:p>
            <a:pPr marL="0" indent="0">
              <a:buNone/>
            </a:pPr>
            <a:r>
              <a:rPr lang="zh-TW" altLang="en-US" dirty="0"/>
              <a:t>例如，考試院之考試委員（憲法第</a:t>
            </a:r>
            <a:r>
              <a:rPr lang="en-US" altLang="zh-TW" dirty="0"/>
              <a:t>88</a:t>
            </a:r>
            <a:r>
              <a:rPr lang="zh-TW" altLang="en-US" dirty="0"/>
              <a:t>條）、監察院之監察委員（憲法增修條文第</a:t>
            </a:r>
            <a:r>
              <a:rPr lang="en-US" altLang="zh-TW" dirty="0"/>
              <a:t>7</a:t>
            </a:r>
            <a:r>
              <a:rPr lang="zh-TW" altLang="en-US" dirty="0"/>
              <a:t>條第</a:t>
            </a:r>
            <a:r>
              <a:rPr lang="en-US" altLang="zh-TW" dirty="0"/>
              <a:t>5</a:t>
            </a:r>
            <a:r>
              <a:rPr lang="zh-TW" altLang="en-US" dirty="0"/>
              <a:t>項）、司法院大法官（司法院組織法第</a:t>
            </a:r>
            <a:r>
              <a:rPr lang="en-US" altLang="zh-TW" dirty="0"/>
              <a:t>5</a:t>
            </a:r>
            <a:r>
              <a:rPr lang="zh-TW" altLang="en-US" dirty="0"/>
              <a:t>條第</a:t>
            </a:r>
            <a:r>
              <a:rPr lang="en-US" altLang="zh-TW" dirty="0"/>
              <a:t>1</a:t>
            </a:r>
            <a:r>
              <a:rPr lang="zh-TW" altLang="en-US" dirty="0"/>
              <a:t>項）、審計長（審計法第</a:t>
            </a:r>
            <a:r>
              <a:rPr lang="en-US" altLang="zh-TW" dirty="0"/>
              <a:t>10</a:t>
            </a:r>
            <a:r>
              <a:rPr lang="zh-TW" altLang="en-US" dirty="0"/>
              <a:t>條）、依法獨立行使職權之行政院公平交易委員會委員</a:t>
            </a:r>
            <a:r>
              <a:rPr lang="en-US" altLang="zh-TW" dirty="0"/>
              <a:t>(</a:t>
            </a:r>
            <a:r>
              <a:rPr lang="zh-TW" altLang="en-US" dirty="0"/>
              <a:t>行政院公平交易委員會組織條例第</a:t>
            </a:r>
            <a:r>
              <a:rPr lang="en-US" altLang="zh-TW" dirty="0"/>
              <a:t>13</a:t>
            </a:r>
            <a:r>
              <a:rPr lang="zh-TW" altLang="en-US" dirty="0"/>
              <a:t>條</a:t>
            </a:r>
            <a:r>
              <a:rPr lang="en-US" altLang="zh-TW" dirty="0"/>
              <a:t>)</a:t>
            </a:r>
            <a:r>
              <a:rPr lang="zh-TW" altLang="en-US" dirty="0"/>
              <a:t>、公務人員保障暨培訓委員會委員（公務人員保障暨培訓委員會組織法第</a:t>
            </a:r>
            <a:r>
              <a:rPr lang="en-US" altLang="zh-TW" dirty="0"/>
              <a:t>9</a:t>
            </a:r>
            <a:r>
              <a:rPr lang="zh-TW" altLang="en-US" dirty="0"/>
              <a:t>條）以及獨立機關（行政院金融監督管理委員會等）之委員</a:t>
            </a:r>
            <a:r>
              <a:rPr lang="en-US" altLang="zh-TW" dirty="0"/>
              <a:t>(</a:t>
            </a:r>
            <a:r>
              <a:rPr lang="zh-TW" altLang="en-US" dirty="0"/>
              <a:t>行政院金融監督管理委員會組織法第</a:t>
            </a:r>
            <a:r>
              <a:rPr lang="en-US" altLang="zh-TW" dirty="0"/>
              <a:t>9</a:t>
            </a:r>
            <a:r>
              <a:rPr lang="zh-TW" altLang="en-US" dirty="0"/>
              <a:t>條</a:t>
            </a:r>
            <a:r>
              <a:rPr lang="en-US" altLang="zh-TW" dirty="0"/>
              <a:t>)</a:t>
            </a:r>
            <a:r>
              <a:rPr lang="zh-TW" altLang="en-US" dirty="0"/>
              <a:t>。</a:t>
            </a:r>
          </a:p>
          <a:p>
            <a:r>
              <a:rPr lang="en-US" altLang="zh-TW" dirty="0"/>
              <a:t>﹥</a:t>
            </a:r>
            <a:r>
              <a:rPr lang="zh-TW" altLang="en-US" dirty="0"/>
              <a:t>中立法第</a:t>
            </a:r>
            <a:r>
              <a:rPr lang="en-US" altLang="zh-TW" dirty="0"/>
              <a:t>18</a:t>
            </a:r>
            <a:r>
              <a:rPr lang="zh-TW" altLang="en-US" dirty="0"/>
              <a:t>條規定，列為準用對象</a:t>
            </a:r>
          </a:p>
          <a:p>
            <a:r>
              <a:rPr lang="zh-TW" altLang="en-US" dirty="0"/>
              <a:t>▲中立法第</a:t>
            </a:r>
            <a:r>
              <a:rPr lang="en-US" altLang="zh-TW" dirty="0"/>
              <a:t>18</a:t>
            </a:r>
            <a:r>
              <a:rPr lang="zh-TW" altLang="en-US" dirty="0"/>
              <a:t>條：</a:t>
            </a:r>
          </a:p>
          <a:p>
            <a:r>
              <a:rPr lang="zh-TW" altLang="en-US" dirty="0"/>
              <a:t>憲法或法律規定須超出黨派以外，依法獨立行使職權之政務人員，準用本法之規定。 </a:t>
            </a:r>
          </a:p>
          <a:p>
            <a:endParaRPr lang="zh-TW" altLang="en-US" dirty="0"/>
          </a:p>
        </p:txBody>
      </p:sp>
    </p:spTree>
    <p:extLst>
      <p:ext uri="{BB962C8B-B14F-4D97-AF65-F5344CB8AC3E}">
        <p14:creationId xmlns:p14="http://schemas.microsoft.com/office/powerpoint/2010/main" val="1143140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軍人</a:t>
            </a:r>
            <a:r>
              <a:rPr lang="en-US" altLang="zh-TW" dirty="0"/>
              <a:t>?</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a:t>未見受中立法明文規範</a:t>
            </a:r>
            <a:r>
              <a:rPr lang="en-US" altLang="zh-TW" dirty="0"/>
              <a:t>!</a:t>
            </a:r>
          </a:p>
          <a:p>
            <a:r>
              <a:rPr lang="zh-TW" altLang="en-US" dirty="0"/>
              <a:t>憲法第 </a:t>
            </a:r>
            <a:r>
              <a:rPr lang="en-US" altLang="zh-TW" dirty="0"/>
              <a:t>138 </a:t>
            </a:r>
            <a:r>
              <a:rPr lang="zh-TW" altLang="en-US" dirty="0"/>
              <a:t>條規定：「全國陸海空軍，須超出個人、地域及黨派關係以外，效忠國家，愛護人民。」</a:t>
            </a:r>
            <a:endParaRPr lang="en-US" altLang="zh-TW" dirty="0"/>
          </a:p>
          <a:p>
            <a:r>
              <a:rPr lang="zh-TW" altLang="en-US" dirty="0"/>
              <a:t>憲法第 </a:t>
            </a:r>
            <a:r>
              <a:rPr lang="en-US" altLang="zh-TW" dirty="0"/>
              <a:t>139 </a:t>
            </a:r>
            <a:r>
              <a:rPr lang="zh-TW" altLang="en-US" dirty="0"/>
              <a:t>條規定：「任何黨派及個人不得以武裝力量為政爭之工具。」</a:t>
            </a:r>
            <a:endParaRPr lang="en-US" altLang="zh-TW" dirty="0"/>
          </a:p>
          <a:p>
            <a:pPr marL="0" indent="0">
              <a:buNone/>
            </a:pPr>
            <a:endParaRPr lang="en-US" altLang="zh-TW" dirty="0">
              <a:latin typeface="標楷體"/>
              <a:ea typeface="標楷體"/>
            </a:endParaRPr>
          </a:p>
          <a:p>
            <a:pPr marL="0" indent="0">
              <a:buNone/>
            </a:pPr>
            <a:r>
              <a:rPr lang="zh-TW" altLang="zh-TW" dirty="0">
                <a:latin typeface="標楷體"/>
                <a:ea typeface="標楷體"/>
              </a:rPr>
              <a:t>﹥</a:t>
            </a:r>
            <a:r>
              <a:rPr lang="zh-TW" altLang="en-US" dirty="0">
                <a:latin typeface="標楷體"/>
                <a:ea typeface="標楷體"/>
              </a:rPr>
              <a:t>所以</a:t>
            </a:r>
            <a:r>
              <a:rPr lang="zh-TW" altLang="en-US" dirty="0"/>
              <a:t>不是不用規範，而是要求標準高於公務人員，故於相關軍事法令中另予規範。</a:t>
            </a:r>
          </a:p>
        </p:txBody>
      </p:sp>
    </p:spTree>
    <p:extLst>
      <p:ext uri="{BB962C8B-B14F-4D97-AF65-F5344CB8AC3E}">
        <p14:creationId xmlns:p14="http://schemas.microsoft.com/office/powerpoint/2010/main" val="1200897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各級學校之軍訓教官</a:t>
            </a:r>
            <a:r>
              <a:rPr lang="en-US" altLang="zh-TW" dirty="0"/>
              <a:t>?</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a:t>各級行政機關具軍職身分之人員及軍訓教官等，均非任職於軍事機關或部隊，而係分別任職於行政機關（如總統府、國家安全會議、國家安全局、行政院海巡署等）、各級教育行政主管機關軍訓單位或各級公、私立學校，均可能接觸行政機關人員及學校學生等。</a:t>
            </a:r>
            <a:endParaRPr lang="en-US" altLang="zh-TW" dirty="0"/>
          </a:p>
          <a:p>
            <a:r>
              <a:rPr lang="zh-TW" altLang="en-US" dirty="0"/>
              <a:t>為免其不當動用行政資源違反行政中立，實有加以規範之必要，故</a:t>
            </a:r>
            <a:r>
              <a:rPr lang="en-US" altLang="zh-TW" dirty="0"/>
              <a:t>17</a:t>
            </a:r>
            <a:r>
              <a:rPr lang="zh-TW" altLang="en-US" dirty="0"/>
              <a:t>條將其納為準用對象。</a:t>
            </a:r>
          </a:p>
        </p:txBody>
      </p:sp>
    </p:spTree>
    <p:extLst>
      <p:ext uri="{BB962C8B-B14F-4D97-AF65-F5344CB8AC3E}">
        <p14:creationId xmlns:p14="http://schemas.microsoft.com/office/powerpoint/2010/main" val="253451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公立學術研究機構研究人員</a:t>
            </a:r>
            <a:r>
              <a:rPr lang="en-US" altLang="zh-TW" dirty="0"/>
              <a:t>?</a:t>
            </a:r>
            <a:endParaRPr lang="zh-TW" altLang="en-US" dirty="0"/>
          </a:p>
        </p:txBody>
      </p:sp>
      <p:sp>
        <p:nvSpPr>
          <p:cNvPr id="3" name="內容版面配置區 2"/>
          <p:cNvSpPr>
            <a:spLocks noGrp="1"/>
          </p:cNvSpPr>
          <p:nvPr>
            <p:ph idx="1"/>
          </p:nvPr>
        </p:nvSpPr>
        <p:spPr/>
        <p:txBody>
          <a:bodyPr>
            <a:normAutofit fontScale="92500" lnSpcReduction="10000"/>
          </a:bodyPr>
          <a:lstStyle/>
          <a:p>
            <a:pPr marL="0" indent="0">
              <a:buNone/>
            </a:pPr>
            <a:r>
              <a:rPr lang="zh-TW" altLang="en-US" dirty="0">
                <a:latin typeface="微軟正黑體"/>
                <a:ea typeface="微軟正黑體"/>
              </a:rPr>
              <a:t>▲</a:t>
            </a:r>
            <a:r>
              <a:rPr lang="zh-TW" altLang="en-US" dirty="0"/>
              <a:t>中立法</a:t>
            </a:r>
            <a:r>
              <a:rPr lang="en-US" altLang="zh-TW" dirty="0"/>
              <a:t>17</a:t>
            </a:r>
            <a:r>
              <a:rPr lang="zh-TW" altLang="en-US" dirty="0"/>
              <a:t>條</a:t>
            </a:r>
            <a:r>
              <a:rPr lang="en-US" altLang="zh-TW" dirty="0"/>
              <a:t>3</a:t>
            </a:r>
            <a:r>
              <a:rPr lang="zh-TW" altLang="en-US" dirty="0"/>
              <a:t>款：</a:t>
            </a:r>
            <a:r>
              <a:rPr lang="en-US" altLang="zh-TW" dirty="0"/>
              <a:t>V</a:t>
            </a:r>
          </a:p>
          <a:p>
            <a:r>
              <a:rPr lang="zh-TW" altLang="en-US" dirty="0"/>
              <a:t>公立社會教育機構專業人員及公立學術研究機構研究人員準用本法</a:t>
            </a:r>
            <a:endParaRPr lang="en-US" altLang="zh-TW" dirty="0"/>
          </a:p>
          <a:p>
            <a:pPr marL="0" indent="0">
              <a:buNone/>
            </a:pPr>
            <a:r>
              <a:rPr lang="zh-TW" altLang="en-US" dirty="0"/>
              <a:t>批評：</a:t>
            </a:r>
            <a:endParaRPr lang="en-US" altLang="zh-TW" dirty="0"/>
          </a:p>
          <a:p>
            <a:pPr marL="0" indent="0">
              <a:buNone/>
            </a:pPr>
            <a:r>
              <a:rPr lang="zh-TW" altLang="en-US" dirty="0"/>
              <a:t>學術研究人員實際上並不負行政事務工作，故僅將公立學術研究機構兼任行政職務之研究人員列為準用對象即可。故「行政中立法」</a:t>
            </a:r>
            <a:r>
              <a:rPr lang="en-US" altLang="zh-TW" dirty="0"/>
              <a:t>98 </a:t>
            </a:r>
            <a:r>
              <a:rPr lang="zh-TW" altLang="en-US" dirty="0"/>
              <a:t>年</a:t>
            </a:r>
            <a:r>
              <a:rPr lang="en-US" altLang="zh-TW" dirty="0"/>
              <a:t>6</a:t>
            </a:r>
          </a:p>
          <a:p>
            <a:pPr marL="0" indent="0">
              <a:buNone/>
            </a:pPr>
            <a:r>
              <a:rPr lang="zh-TW" altLang="en-US" dirty="0"/>
              <a:t>月公布施行後，該項規定立刻遭到中央研究院為主的學術界強烈質疑，認有限制學術自由及剝奪言論自由之疑慮。</a:t>
            </a:r>
            <a:endParaRPr lang="en-US" altLang="zh-TW" dirty="0"/>
          </a:p>
        </p:txBody>
      </p:sp>
    </p:spTree>
    <p:extLst>
      <p:ext uri="{BB962C8B-B14F-4D97-AF65-F5344CB8AC3E}">
        <p14:creationId xmlns:p14="http://schemas.microsoft.com/office/powerpoint/2010/main" val="2693589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時代背景</a:t>
            </a:r>
          </a:p>
        </p:txBody>
      </p:sp>
      <p:sp>
        <p:nvSpPr>
          <p:cNvPr id="3" name="內容版面配置區 2"/>
          <p:cNvSpPr>
            <a:spLocks noGrp="1"/>
          </p:cNvSpPr>
          <p:nvPr>
            <p:ph idx="1"/>
          </p:nvPr>
        </p:nvSpPr>
        <p:spPr/>
        <p:txBody>
          <a:bodyPr>
            <a:normAutofit fontScale="77500" lnSpcReduction="20000"/>
          </a:bodyPr>
          <a:lstStyle/>
          <a:p>
            <a:r>
              <a:rPr lang="zh-TW" altLang="en-US" dirty="0"/>
              <a:t>「行政中立法」於歷次研擬過程，考試院及銓敘部均僅將公立學校兼任行政職務教師，以及公立學術研究機構兼任行政職務研究人員納為準用對象（因其掌有行政權限或行政資源），然於</a:t>
            </a:r>
            <a:r>
              <a:rPr lang="en-US" altLang="zh-TW" dirty="0"/>
              <a:t>98 </a:t>
            </a:r>
            <a:r>
              <a:rPr lang="zh-TW" altLang="en-US" dirty="0"/>
              <a:t>年立法院審議時，立法委員同意公立學校兼任行政職務教師文字，但部分委員提議將公立學術研究機構兼任行政職務研究人員之兼任行政職務文字刪除，意即所有公立學術研究機構研究人員無論是否兼任行政職務，均為準用對象納入規範，終獲多數立法委員同意通過之（注：部分立法委員對公立學術研究機構研究人員之差別立法規範，探其實情係為中央研究院等公立學術機構少數研究人員熱衷政黨與政治團體活動及較為激進公民運動，招惹立法委員議論）。不過該項條文施行後，一直遭受公立學術研究機構及公立學校之學界人士的不滿，批評不斷。</a:t>
            </a:r>
            <a:endParaRPr lang="en-US" altLang="zh-TW" dirty="0"/>
          </a:p>
        </p:txBody>
      </p:sp>
    </p:spTree>
    <p:extLst>
      <p:ext uri="{BB962C8B-B14F-4D97-AF65-F5344CB8AC3E}">
        <p14:creationId xmlns:p14="http://schemas.microsoft.com/office/powerpoint/2010/main" val="1772523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太陽花學運</a:t>
            </a:r>
          </a:p>
        </p:txBody>
      </p:sp>
      <p:sp>
        <p:nvSpPr>
          <p:cNvPr id="3" name="內容版面配置區 2"/>
          <p:cNvSpPr>
            <a:spLocks noGrp="1"/>
          </p:cNvSpPr>
          <p:nvPr>
            <p:ph idx="1"/>
          </p:nvPr>
        </p:nvSpPr>
        <p:spPr/>
        <p:txBody>
          <a:bodyPr>
            <a:normAutofit fontScale="85000" lnSpcReduction="20000"/>
          </a:bodyPr>
          <a:lstStyle/>
          <a:p>
            <a:r>
              <a:rPr lang="en-US" altLang="zh-TW" dirty="0"/>
              <a:t>103 </a:t>
            </a:r>
            <a:r>
              <a:rPr lang="zh-TW" altLang="en-US" dirty="0"/>
              <a:t>年上半年「太陽花學運」期間，此事爆發爭議。</a:t>
            </a:r>
            <a:r>
              <a:rPr lang="en-US" altLang="zh-TW" dirty="0"/>
              <a:t>103 </a:t>
            </a:r>
            <a:r>
              <a:rPr lang="zh-TW" altLang="en-US" dirty="0"/>
              <a:t>年上半年立法院審議「海峽兩岸服務貿易協議草案」，學運學子、社運人士網路鄉民等體制外勢力為抗議立法院及執政者服貿協議「黑箱審議」，集結連成「太陽花學運」，攻占立法院癱瘓議事功能，其中重要人士之一為中央研究院法律學研究所黃國昌研究員。黃研究員此一公民參政抗議行為是否準用「行政中立法」，以及有否違背中立規範？引發社會各界（含立法委員）熱烈討論，立法院感察此熱點案例，兼顧公平對待原則，將第</a:t>
            </a:r>
            <a:r>
              <a:rPr lang="en-US" altLang="zh-TW" dirty="0"/>
              <a:t>17 </a:t>
            </a:r>
            <a:r>
              <a:rPr lang="zh-TW" altLang="en-US" dirty="0"/>
              <a:t>條公立學術研究機構研究人員準用範疇比照「公立學校兼任行政職務之教師」，限縮修正為「公立學術研究機構兼任行政職務之研究人員」</a:t>
            </a:r>
          </a:p>
          <a:p>
            <a:endParaRPr lang="zh-TW" altLang="en-US" dirty="0"/>
          </a:p>
        </p:txBody>
      </p:sp>
    </p:spTree>
    <p:extLst>
      <p:ext uri="{BB962C8B-B14F-4D97-AF65-F5344CB8AC3E}">
        <p14:creationId xmlns:p14="http://schemas.microsoft.com/office/powerpoint/2010/main" val="32426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法官</a:t>
            </a:r>
            <a:r>
              <a:rPr lang="en-US" altLang="zh-TW" dirty="0"/>
              <a:t>?</a:t>
            </a:r>
            <a:endParaRPr lang="zh-TW" altLang="en-US" dirty="0"/>
          </a:p>
        </p:txBody>
      </p:sp>
      <p:sp>
        <p:nvSpPr>
          <p:cNvPr id="3" name="內容版面配置區 2"/>
          <p:cNvSpPr>
            <a:spLocks noGrp="1"/>
          </p:cNvSpPr>
          <p:nvPr>
            <p:ph idx="1"/>
          </p:nvPr>
        </p:nvSpPr>
        <p:spPr/>
        <p:txBody>
          <a:bodyPr/>
          <a:lstStyle/>
          <a:p>
            <a:r>
              <a:rPr lang="zh-TW" altLang="en-US" dirty="0"/>
              <a:t>法官為中立法之適用對象。</a:t>
            </a:r>
            <a:endParaRPr lang="en-US" altLang="zh-TW" dirty="0"/>
          </a:p>
          <a:p>
            <a:r>
              <a:rPr lang="zh-TW" altLang="en-US" dirty="0"/>
              <a:t>惟中立法第 </a:t>
            </a:r>
            <a:r>
              <a:rPr lang="en-US" altLang="zh-TW" dirty="0"/>
              <a:t>1 </a:t>
            </a:r>
            <a:r>
              <a:rPr lang="zh-TW" altLang="en-US" dirty="0"/>
              <a:t>條第 </a:t>
            </a:r>
            <a:r>
              <a:rPr lang="en-US" altLang="zh-TW" dirty="0"/>
              <a:t>2 </a:t>
            </a:r>
            <a:r>
              <a:rPr lang="zh-TW" altLang="en-US" dirty="0"/>
              <a:t>項規定，其他法律另有嚴格規定者，適用其他有關之法律。是法官法若對法官之行政中立有更嚴格之規範時，自應適用該法規定。</a:t>
            </a:r>
          </a:p>
        </p:txBody>
      </p:sp>
    </p:spTree>
    <p:extLst>
      <p:ext uri="{BB962C8B-B14F-4D97-AF65-F5344CB8AC3E}">
        <p14:creationId xmlns:p14="http://schemas.microsoft.com/office/powerpoint/2010/main" val="37344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dirty="0"/>
              <a:t>技工、工友、駕駛、臨時人員？</a:t>
            </a:r>
          </a:p>
        </p:txBody>
      </p:sp>
      <p:sp>
        <p:nvSpPr>
          <p:cNvPr id="3" name="內容版面配置區 2"/>
          <p:cNvSpPr>
            <a:spLocks noGrp="1"/>
          </p:cNvSpPr>
          <p:nvPr>
            <p:ph idx="1"/>
          </p:nvPr>
        </p:nvSpPr>
        <p:spPr/>
        <p:txBody>
          <a:bodyPr>
            <a:normAutofit fontScale="92500"/>
          </a:bodyPr>
          <a:lstStyle/>
          <a:p>
            <a:r>
              <a:rPr lang="zh-TW" altLang="en-US" dirty="0"/>
              <a:t>甲說：第</a:t>
            </a:r>
            <a:r>
              <a:rPr lang="en-US" altLang="zh-TW" dirty="0"/>
              <a:t>9</a:t>
            </a:r>
            <a:r>
              <a:rPr lang="zh-TW" altLang="en-US" dirty="0"/>
              <a:t>條規定公務人員不得動用行政資源協助從事政治活動，或於辦公場所張貼懸掛政黨之旗幟或標語等。此類規定也應一體類推適用於技工工友，以確保國家之公器公用，並營造政府機關純淨的辦公環境</a:t>
            </a:r>
            <a:endParaRPr lang="en-US" altLang="zh-TW" dirty="0"/>
          </a:p>
          <a:p>
            <a:r>
              <a:rPr lang="zh-TW" altLang="en-US" dirty="0"/>
              <a:t>乙說：所從事之業務屬事務、勞務性質，或非屬行使公權力之臨時性、短期性、季節性及特定性等定期約性質之業務為限。因此，中立法並未將之列為適用或準用對象</a:t>
            </a:r>
          </a:p>
        </p:txBody>
      </p:sp>
    </p:spTree>
    <p:extLst>
      <p:ext uri="{BB962C8B-B14F-4D97-AF65-F5344CB8AC3E}">
        <p14:creationId xmlns:p14="http://schemas.microsoft.com/office/powerpoint/2010/main" val="125258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採乙說</a:t>
            </a:r>
          </a:p>
        </p:txBody>
      </p:sp>
      <p:sp>
        <p:nvSpPr>
          <p:cNvPr id="3" name="內容版面配置區 2"/>
          <p:cNvSpPr>
            <a:spLocks noGrp="1"/>
          </p:cNvSpPr>
          <p:nvPr>
            <p:ph idx="1"/>
          </p:nvPr>
        </p:nvSpPr>
        <p:spPr/>
        <p:txBody>
          <a:bodyPr>
            <a:normAutofit fontScale="77500" lnSpcReduction="20000"/>
          </a:bodyPr>
          <a:lstStyle/>
          <a:p>
            <a:r>
              <a:rPr lang="zh-TW" altLang="en-US" dirty="0"/>
              <a:t>不是。</a:t>
            </a:r>
            <a:endParaRPr lang="en-US" altLang="zh-TW" dirty="0"/>
          </a:p>
          <a:p>
            <a:r>
              <a:rPr lang="en-US" altLang="zh-TW" dirty="0"/>
              <a:t>(1)</a:t>
            </a:r>
            <a:r>
              <a:rPr lang="zh-TW" altLang="en-US" dirty="0"/>
              <a:t>技工、工友（含駕駛）、臨時人員與各機關間僅屬私法僱傭關係</a:t>
            </a:r>
            <a:endParaRPr lang="en-US" altLang="zh-TW" dirty="0"/>
          </a:p>
          <a:p>
            <a:r>
              <a:rPr lang="en-US" altLang="zh-TW" dirty="0"/>
              <a:t>(2)</a:t>
            </a:r>
            <a:r>
              <a:rPr lang="zh-TW" altLang="en-US" dirty="0"/>
              <a:t>技工、工友（含駕駛）、臨時人員所從事之業務多屬事務、勞務性質，或非屬行使公權力之臨時性、短期性、季節性及特定性等定期契約性質之業務為限</a:t>
            </a:r>
            <a:endParaRPr lang="en-US" altLang="zh-TW" dirty="0"/>
          </a:p>
          <a:p>
            <a:r>
              <a:rPr lang="en-US" altLang="zh-TW" dirty="0"/>
              <a:t>(3)</a:t>
            </a:r>
            <a:r>
              <a:rPr lang="zh-TW" altLang="en-US" dirty="0"/>
              <a:t>因此，考量渠等人事管理為各機關權責，因此，中立法並未將是類人員列為適用或準用對象；而將渠等中立事項，以行政院於</a:t>
            </a:r>
            <a:r>
              <a:rPr lang="en-US" altLang="zh-TW" dirty="0"/>
              <a:t>99</a:t>
            </a:r>
            <a:r>
              <a:rPr lang="zh-TW" altLang="en-US" dirty="0"/>
              <a:t>年</a:t>
            </a:r>
            <a:r>
              <a:rPr lang="en-US" altLang="zh-TW" dirty="0"/>
              <a:t>12</a:t>
            </a:r>
            <a:r>
              <a:rPr lang="zh-TW" altLang="en-US" dirty="0"/>
              <a:t>月</a:t>
            </a:r>
            <a:r>
              <a:rPr lang="en-US" altLang="zh-TW" dirty="0"/>
              <a:t>29</a:t>
            </a:r>
            <a:r>
              <a:rPr lang="zh-TW" altLang="en-US" dirty="0"/>
              <a:t>日以院授人企字第</a:t>
            </a:r>
            <a:r>
              <a:rPr lang="en-US" altLang="zh-TW" dirty="0"/>
              <a:t>0990071934</a:t>
            </a:r>
            <a:r>
              <a:rPr lang="zh-TW" altLang="en-US" dirty="0"/>
              <a:t>號函頒「行政院及所屬各機關學校工友及臨時人員辦理事務維持中立注意事項」，並於該注意事項第</a:t>
            </a:r>
            <a:r>
              <a:rPr lang="en-US" altLang="zh-TW" dirty="0"/>
              <a:t>1</a:t>
            </a:r>
            <a:r>
              <a:rPr lang="zh-TW" altLang="en-US" dirty="0"/>
              <a:t>點第</a:t>
            </a:r>
            <a:r>
              <a:rPr lang="en-US" altLang="zh-TW" dirty="0"/>
              <a:t>2</a:t>
            </a:r>
            <a:r>
              <a:rPr lang="zh-TW" altLang="en-US" dirty="0"/>
              <a:t>項規定，各機關應於工作規則或勞動契約載明工友及臨時人員應遵守該注意事項及其他有關辦理事務維持中立之規定，並加強宣導</a:t>
            </a:r>
          </a:p>
        </p:txBody>
      </p:sp>
    </p:spTree>
    <p:extLst>
      <p:ext uri="{BB962C8B-B14F-4D97-AF65-F5344CB8AC3E}">
        <p14:creationId xmlns:p14="http://schemas.microsoft.com/office/powerpoint/2010/main" val="3928905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公營事業機構人員</a:t>
            </a:r>
            <a:r>
              <a:rPr lang="en-US" altLang="zh-TW" dirty="0"/>
              <a:t>?</a:t>
            </a:r>
            <a:endParaRPr lang="zh-TW" altLang="en-US" dirty="0"/>
          </a:p>
        </p:txBody>
      </p:sp>
      <p:sp>
        <p:nvSpPr>
          <p:cNvPr id="3" name="內容版面配置區 2"/>
          <p:cNvSpPr>
            <a:spLocks noGrp="1"/>
          </p:cNvSpPr>
          <p:nvPr>
            <p:ph idx="1"/>
          </p:nvPr>
        </p:nvSpPr>
        <p:spPr/>
        <p:txBody>
          <a:bodyPr>
            <a:normAutofit/>
          </a:bodyPr>
          <a:lstStyle/>
          <a:p>
            <a:r>
              <a:rPr lang="zh-TW" altLang="en-US" dirty="0"/>
              <a:t>「行政中立法」第</a:t>
            </a:r>
            <a:r>
              <a:rPr lang="en-US" altLang="zh-TW" dirty="0"/>
              <a:t>17 </a:t>
            </a:r>
            <a:r>
              <a:rPr lang="zh-TW" altLang="en-US" dirty="0"/>
              <a:t>條為準用人員範疇，原先包含公營事業機構人員。</a:t>
            </a:r>
            <a:endParaRPr lang="en-US" altLang="zh-TW" dirty="0"/>
          </a:p>
          <a:p>
            <a:r>
              <a:rPr lang="zh-TW" altLang="en-US" dirty="0"/>
              <a:t>但為期公營事業機構純勞工，與行政機關技工、工友義務之衡平，以及與本法第</a:t>
            </a:r>
            <a:r>
              <a:rPr lang="en-US" altLang="zh-TW" dirty="0"/>
              <a:t>17</a:t>
            </a:r>
            <a:r>
              <a:rPr lang="zh-TW" altLang="en-US" dirty="0"/>
              <a:t>條其他各款均未將從事事務性、勞務性工作之人員納入準用對象之立法政策一致性，故而將之修正通過為「公營事業對經營政策負有主要決策責任之人員」（例如：例如中油、台電董事長）。</a:t>
            </a:r>
          </a:p>
        </p:txBody>
      </p:sp>
    </p:spTree>
    <p:extLst>
      <p:ext uri="{BB962C8B-B14F-4D97-AF65-F5344CB8AC3E}">
        <p14:creationId xmlns:p14="http://schemas.microsoft.com/office/powerpoint/2010/main" val="4241829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駐衛警察</a:t>
            </a:r>
            <a:r>
              <a:rPr lang="en-US" altLang="zh-TW" dirty="0"/>
              <a:t>?</a:t>
            </a:r>
            <a:endParaRPr lang="zh-TW" altLang="en-US" dirty="0"/>
          </a:p>
        </p:txBody>
      </p:sp>
      <p:sp>
        <p:nvSpPr>
          <p:cNvPr id="3" name="內容版面配置區 2"/>
          <p:cNvSpPr>
            <a:spLocks noGrp="1"/>
          </p:cNvSpPr>
          <p:nvPr>
            <p:ph idx="1"/>
          </p:nvPr>
        </p:nvSpPr>
        <p:spPr/>
        <p:txBody>
          <a:bodyPr>
            <a:normAutofit fontScale="85000" lnSpcReduction="10000"/>
          </a:bodyPr>
          <a:lstStyle/>
          <a:p>
            <a:r>
              <a:rPr lang="zh-TW" altLang="en-US" dirty="0"/>
              <a:t>不是。</a:t>
            </a:r>
            <a:endParaRPr lang="en-US" altLang="zh-TW" dirty="0"/>
          </a:p>
          <a:p>
            <a:r>
              <a:rPr lang="en-US" altLang="zh-TW" dirty="0"/>
              <a:t>(1)</a:t>
            </a:r>
            <a:r>
              <a:rPr lang="zh-TW" altLang="en-US" dirty="0"/>
              <a:t>依中立法第 </a:t>
            </a:r>
            <a:r>
              <a:rPr lang="en-US" altLang="zh-TW" dirty="0"/>
              <a:t>2 </a:t>
            </a:r>
            <a:r>
              <a:rPr lang="zh-TW" altLang="en-US" dirty="0"/>
              <a:t>條規定，其適用對象，係指法定機關依法任用、派用之有給專任人員及公立學校依法任用之職員，亦即以常任文官為適用對象。而駐衛警察係依各機關學校團體駐衛警察設置管理辦法所進用之人員，故非中立法適用對象。</a:t>
            </a:r>
            <a:endParaRPr lang="en-US" altLang="zh-TW" dirty="0"/>
          </a:p>
          <a:p>
            <a:r>
              <a:rPr lang="en-US" altLang="zh-TW" dirty="0"/>
              <a:t>(2)</a:t>
            </a:r>
            <a:r>
              <a:rPr lang="zh-TW" altLang="en-US" dirty="0"/>
              <a:t>但考量另駐衛警察既係依各機關學校團體駐衛警察設置管理辦法所進用之人員，故渠等權利義務目前於該辦法所規範，現由主管機關內政部於各機關學校團體駐衛警察設置管理辦法第 </a:t>
            </a:r>
            <a:r>
              <a:rPr lang="en-US" altLang="zh-TW" dirty="0"/>
              <a:t>19 </a:t>
            </a:r>
            <a:r>
              <a:rPr lang="zh-TW" altLang="en-US" dirty="0"/>
              <a:t>條之 </a:t>
            </a:r>
            <a:r>
              <a:rPr lang="en-US" altLang="zh-TW" dirty="0"/>
              <a:t>1 </a:t>
            </a:r>
            <a:r>
              <a:rPr lang="zh-TW" altLang="en-US" dirty="0"/>
              <a:t>規定，渠等之行政中立事項，準用中立法規定。</a:t>
            </a:r>
          </a:p>
        </p:txBody>
      </p:sp>
    </p:spTree>
    <p:extLst>
      <p:ext uri="{BB962C8B-B14F-4D97-AF65-F5344CB8AC3E}">
        <p14:creationId xmlns:p14="http://schemas.microsoft.com/office/powerpoint/2010/main" val="42090971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其他準用對象</a:t>
            </a:r>
          </a:p>
        </p:txBody>
      </p:sp>
      <p:sp>
        <p:nvSpPr>
          <p:cNvPr id="3" name="內容版面配置區 2"/>
          <p:cNvSpPr>
            <a:spLocks noGrp="1"/>
          </p:cNvSpPr>
          <p:nvPr>
            <p:ph idx="1"/>
          </p:nvPr>
        </p:nvSpPr>
        <p:spPr/>
        <p:txBody>
          <a:bodyPr>
            <a:normAutofit/>
          </a:bodyPr>
          <a:lstStyle/>
          <a:p>
            <a:r>
              <a:rPr lang="zh-TW" altLang="en-US" dirty="0"/>
              <a:t>公立社會教育機構專業人員 </a:t>
            </a:r>
            <a:r>
              <a:rPr lang="en-US" altLang="zh-TW" dirty="0"/>
              <a:t>(</a:t>
            </a:r>
            <a:r>
              <a:rPr lang="zh-TW" altLang="en-US" dirty="0"/>
              <a:t>例如國立台灣美術研究員</a:t>
            </a:r>
            <a:r>
              <a:rPr lang="en-US" altLang="zh-TW" dirty="0"/>
              <a:t>)</a:t>
            </a:r>
          </a:p>
          <a:p>
            <a:r>
              <a:rPr lang="zh-TW" altLang="en-US" dirty="0"/>
              <a:t>經正式任用為公務人員前，實施學習或訓練人員。 </a:t>
            </a:r>
            <a:r>
              <a:rPr lang="en-US" altLang="zh-TW" dirty="0"/>
              <a:t>(</a:t>
            </a:r>
            <a:r>
              <a:rPr lang="zh-TW" altLang="en-US" dirty="0"/>
              <a:t>例如高普考試及格後尚在訓練之人員</a:t>
            </a:r>
            <a:r>
              <a:rPr lang="en-US" altLang="zh-TW" dirty="0"/>
              <a:t>)</a:t>
            </a:r>
          </a:p>
          <a:p>
            <a:r>
              <a:rPr lang="zh-TW" altLang="en-US" dirty="0"/>
              <a:t>行政法人有給專任人員。</a:t>
            </a:r>
            <a:r>
              <a:rPr lang="en-US" altLang="zh-TW" dirty="0"/>
              <a:t>(</a:t>
            </a:r>
            <a:r>
              <a:rPr lang="zh-TW" altLang="en-US" dirty="0"/>
              <a:t>例如國家兩廳院、台中國家歌劇院藝術總監</a:t>
            </a:r>
            <a:r>
              <a:rPr lang="en-US" altLang="zh-TW" dirty="0"/>
              <a:t>)</a:t>
            </a:r>
          </a:p>
          <a:p>
            <a:r>
              <a:rPr lang="zh-TW" altLang="en-US" dirty="0"/>
              <a:t> 代表政府或公股出任私法人之董事及監察人。</a:t>
            </a:r>
            <a:r>
              <a:rPr lang="en-US" altLang="zh-TW" dirty="0"/>
              <a:t>(</a:t>
            </a:r>
            <a:r>
              <a:rPr lang="zh-TW" altLang="en-US" dirty="0"/>
              <a:t>例如台北</a:t>
            </a:r>
            <a:r>
              <a:rPr lang="en-US" altLang="zh-TW" dirty="0"/>
              <a:t>101</a:t>
            </a:r>
            <a:r>
              <a:rPr lang="zh-TW" altLang="en-US" dirty="0"/>
              <a:t>官股董事</a:t>
            </a:r>
            <a:r>
              <a:rPr lang="en-US" altLang="zh-TW" dirty="0"/>
              <a:t>)</a:t>
            </a:r>
            <a:endParaRPr lang="zh-TW" altLang="en-US" dirty="0"/>
          </a:p>
        </p:txBody>
      </p:sp>
    </p:spTree>
    <p:extLst>
      <p:ext uri="{BB962C8B-B14F-4D97-AF65-F5344CB8AC3E}">
        <p14:creationId xmlns:p14="http://schemas.microsoft.com/office/powerpoint/2010/main" val="3143791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農田水利署各管理處之歷史</a:t>
            </a:r>
          </a:p>
        </p:txBody>
      </p:sp>
      <p:sp>
        <p:nvSpPr>
          <p:cNvPr id="3" name="內容版面配置區 2"/>
          <p:cNvSpPr>
            <a:spLocks noGrp="1"/>
          </p:cNvSpPr>
          <p:nvPr>
            <p:ph idx="1"/>
          </p:nvPr>
        </p:nvSpPr>
        <p:spPr/>
        <p:txBody>
          <a:bodyPr>
            <a:normAutofit/>
          </a:bodyPr>
          <a:lstStyle/>
          <a:p>
            <a:r>
              <a:rPr lang="zh-TW" altLang="en-US" dirty="0"/>
              <a:t>沿革：</a:t>
            </a:r>
            <a:endParaRPr lang="en-US" altLang="zh-TW" dirty="0"/>
          </a:p>
          <a:p>
            <a:r>
              <a:rPr lang="zh-TW" altLang="en-US" dirty="0"/>
              <a:t>臺灣灌溉事業發展初期，相關設施多由民間私人出資開設，水利視同私產，與土地一樣可以自由買賣，但因缺乏強而有效的管理，引發諸多的用水糾紛，導致水資源無法有效的運用。為了提升管理品質，於是有農田水利組織的產生。</a:t>
            </a:r>
          </a:p>
          <a:p>
            <a:endParaRPr lang="zh-TW" altLang="en-US" dirty="0"/>
          </a:p>
        </p:txBody>
      </p:sp>
    </p:spTree>
    <p:extLst>
      <p:ext uri="{BB962C8B-B14F-4D97-AF65-F5344CB8AC3E}">
        <p14:creationId xmlns:p14="http://schemas.microsoft.com/office/powerpoint/2010/main" val="3722410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農田水利署各管理處之歷史</a:t>
            </a:r>
          </a:p>
        </p:txBody>
      </p:sp>
      <p:sp>
        <p:nvSpPr>
          <p:cNvPr id="3" name="內容版面配置區 2"/>
          <p:cNvSpPr>
            <a:spLocks noGrp="1"/>
          </p:cNvSpPr>
          <p:nvPr>
            <p:ph idx="1"/>
          </p:nvPr>
        </p:nvSpPr>
        <p:spPr/>
        <p:txBody>
          <a:bodyPr/>
          <a:lstStyle/>
          <a:p>
            <a:r>
              <a:rPr lang="zh-TW" altLang="en-US" dirty="0"/>
              <a:t>日本治臺時期，推行公共化政策，將有關公共利害的水利設施賦予法人資格，稱為「公共埤圳」；後來，有官方出資興建的「官設埤圳」，其後，更頒布水利組合令，將「公共埤圳」與「官設埤圳」合併為「水利組合」，水利事業日益發達，其組織與管理規模也日益擴大。</a:t>
            </a:r>
          </a:p>
        </p:txBody>
      </p:sp>
    </p:spTree>
    <p:extLst>
      <p:ext uri="{BB962C8B-B14F-4D97-AF65-F5344CB8AC3E}">
        <p14:creationId xmlns:p14="http://schemas.microsoft.com/office/powerpoint/2010/main" val="2106746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農田水利署各管理處之歷史</a:t>
            </a:r>
          </a:p>
        </p:txBody>
      </p:sp>
      <p:sp>
        <p:nvSpPr>
          <p:cNvPr id="3" name="內容版面配置區 2"/>
          <p:cNvSpPr>
            <a:spLocks noGrp="1"/>
          </p:cNvSpPr>
          <p:nvPr>
            <p:ph idx="1"/>
          </p:nvPr>
        </p:nvSpPr>
        <p:spPr/>
        <p:txBody>
          <a:bodyPr/>
          <a:lstStyle/>
          <a:p>
            <a:r>
              <a:rPr lang="zh-TW" altLang="en-US" dirty="0"/>
              <a:t>農田水利會是台灣源自日治時期的「水利組合」的法人農業組織，隨著時代更迭，此組織現今受中華民國相關法規規範。台灣各地設有區域性的水利會，主要工作是水利事業的興辦、農業災害防治、以及其他農業政策或土地開發等事務。</a:t>
            </a:r>
          </a:p>
        </p:txBody>
      </p:sp>
    </p:spTree>
    <p:extLst>
      <p:ext uri="{BB962C8B-B14F-4D97-AF65-F5344CB8AC3E}">
        <p14:creationId xmlns:p14="http://schemas.microsoft.com/office/powerpoint/2010/main" val="3352326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過去農田水利會之組織</a:t>
            </a:r>
          </a:p>
        </p:txBody>
      </p:sp>
      <p:sp>
        <p:nvSpPr>
          <p:cNvPr id="3" name="內容版面配置區 2"/>
          <p:cNvSpPr>
            <a:spLocks noGrp="1"/>
          </p:cNvSpPr>
          <p:nvPr>
            <p:ph idx="1"/>
          </p:nvPr>
        </p:nvSpPr>
        <p:spPr/>
        <p:txBody>
          <a:bodyPr>
            <a:normAutofit fontScale="92500" lnSpcReduction="10000"/>
          </a:bodyPr>
          <a:lstStyle/>
          <a:p>
            <a:r>
              <a:rPr lang="zh-TW" altLang="en-US" dirty="0"/>
              <a:t>北區</a:t>
            </a:r>
            <a:r>
              <a:rPr lang="en-US" altLang="zh-TW" dirty="0"/>
              <a:t>(</a:t>
            </a:r>
            <a:r>
              <a:rPr lang="zh-TW" altLang="en-US" dirty="0"/>
              <a:t>臺北市瑠公農田水利會、臺北市七星農田水利會、北基農田水利會、桃園農田水利會、石門農田水利會、新竹農田水利會、苗栗農田水利會</a:t>
            </a:r>
            <a:r>
              <a:rPr lang="en-US" altLang="zh-TW" dirty="0"/>
              <a:t>)</a:t>
            </a:r>
            <a:endParaRPr lang="zh-TW" altLang="en-US" dirty="0"/>
          </a:p>
          <a:p>
            <a:r>
              <a:rPr lang="zh-TW" altLang="en-US" dirty="0"/>
              <a:t>中區</a:t>
            </a:r>
            <a:r>
              <a:rPr lang="en-US" altLang="zh-TW" dirty="0"/>
              <a:t>(</a:t>
            </a:r>
            <a:r>
              <a:rPr lang="zh-TW" altLang="en-US" dirty="0"/>
              <a:t>臺中農田水利會、彰化農田水利會、南投農田水利會、雲林農田水利會</a:t>
            </a:r>
            <a:r>
              <a:rPr lang="en-US" altLang="zh-TW" dirty="0"/>
              <a:t>)</a:t>
            </a:r>
            <a:endParaRPr lang="zh-TW" altLang="en-US" dirty="0"/>
          </a:p>
          <a:p>
            <a:r>
              <a:rPr lang="zh-TW" altLang="en-US" dirty="0"/>
              <a:t>南區</a:t>
            </a:r>
            <a:r>
              <a:rPr lang="en-US" altLang="zh-TW" dirty="0"/>
              <a:t>(</a:t>
            </a:r>
            <a:r>
              <a:rPr lang="zh-TW" altLang="en-US" dirty="0"/>
              <a:t>嘉南農田水利會、高雄農田水利會、屏東農田水利會</a:t>
            </a:r>
            <a:r>
              <a:rPr lang="en-US" altLang="zh-TW" dirty="0"/>
              <a:t>)</a:t>
            </a:r>
            <a:endParaRPr lang="zh-TW" altLang="en-US" dirty="0"/>
          </a:p>
          <a:p>
            <a:r>
              <a:rPr lang="zh-TW" altLang="en-US" dirty="0"/>
              <a:t>東區</a:t>
            </a:r>
            <a:r>
              <a:rPr lang="en-US" altLang="zh-TW" dirty="0"/>
              <a:t>(</a:t>
            </a:r>
            <a:r>
              <a:rPr lang="zh-TW" altLang="en-US" dirty="0"/>
              <a:t>宜蘭農田水利會、花蓮農田水利會、臺東農田水利會</a:t>
            </a:r>
            <a:r>
              <a:rPr lang="en-US" altLang="zh-TW" dirty="0"/>
              <a:t>)</a:t>
            </a:r>
            <a:endParaRPr lang="zh-TW" altLang="en-US" dirty="0"/>
          </a:p>
        </p:txBody>
      </p:sp>
    </p:spTree>
    <p:extLst>
      <p:ext uri="{BB962C8B-B14F-4D97-AF65-F5344CB8AC3E}">
        <p14:creationId xmlns:p14="http://schemas.microsoft.com/office/powerpoint/2010/main" val="18323719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過去農田水利會之性質</a:t>
            </a:r>
          </a:p>
        </p:txBody>
      </p:sp>
      <p:sp>
        <p:nvSpPr>
          <p:cNvPr id="3" name="內容版面配置區 2"/>
          <p:cNvSpPr>
            <a:spLocks noGrp="1"/>
          </p:cNvSpPr>
          <p:nvPr>
            <p:ph idx="1"/>
          </p:nvPr>
        </p:nvSpPr>
        <p:spPr/>
        <p:txBody>
          <a:bodyPr/>
          <a:lstStyle/>
          <a:p>
            <a:r>
              <a:rPr lang="zh-TW" altLang="en-US" dirty="0"/>
              <a:t>釋字</a:t>
            </a:r>
            <a:r>
              <a:rPr lang="en-US" altLang="zh-TW" dirty="0"/>
              <a:t>518(89.12.07)</a:t>
            </a:r>
          </a:p>
          <a:p>
            <a:r>
              <a:rPr lang="zh-TW" altLang="en-US" dirty="0"/>
              <a:t>「農田水利會為公法人，凡在農田水利會事業區域內公有、私有耕地之承租人、永佃權人，私有耕地之所有權人、典權人或公有耕地之管理機關或使用機關之代表人或其他受益人，依農田水利會組織通則第十四條規定，均為當然之會員，其法律上之性質，與地方自治團體相當，在法律授權範圍內，享有自治之權限。」</a:t>
            </a:r>
          </a:p>
        </p:txBody>
      </p:sp>
    </p:spTree>
    <p:extLst>
      <p:ext uri="{BB962C8B-B14F-4D97-AF65-F5344CB8AC3E}">
        <p14:creationId xmlns:p14="http://schemas.microsoft.com/office/powerpoint/2010/main" val="4145899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過去農田水利會之性質</a:t>
            </a:r>
          </a:p>
        </p:txBody>
      </p:sp>
      <p:sp>
        <p:nvSpPr>
          <p:cNvPr id="3" name="內容版面配置區 2"/>
          <p:cNvSpPr>
            <a:spLocks noGrp="1"/>
          </p:cNvSpPr>
          <p:nvPr>
            <p:ph idx="1"/>
          </p:nvPr>
        </p:nvSpPr>
        <p:spPr/>
        <p:txBody>
          <a:bodyPr/>
          <a:lstStyle/>
          <a:p>
            <a:r>
              <a:rPr lang="zh-TW" altLang="en-US" dirty="0"/>
              <a:t>釋字</a:t>
            </a:r>
            <a:r>
              <a:rPr lang="en-US" altLang="zh-TW" dirty="0"/>
              <a:t>628(96.06.22)</a:t>
            </a:r>
          </a:p>
          <a:p>
            <a:r>
              <a:rPr lang="zh-TW" altLang="en-US" dirty="0"/>
              <a:t>「農田水利會係由法律設立之公法人，為地方水利自治團體，在法律授權範圍內享有自治之權限。」</a:t>
            </a:r>
          </a:p>
        </p:txBody>
      </p:sp>
    </p:spTree>
    <p:extLst>
      <p:ext uri="{BB962C8B-B14F-4D97-AF65-F5344CB8AC3E}">
        <p14:creationId xmlns:p14="http://schemas.microsoft.com/office/powerpoint/2010/main" val="717843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過去農田水利會之性質</a:t>
            </a:r>
          </a:p>
        </p:txBody>
      </p:sp>
      <p:sp>
        <p:nvSpPr>
          <p:cNvPr id="3" name="內容版面配置區 2"/>
          <p:cNvSpPr>
            <a:spLocks noGrp="1"/>
          </p:cNvSpPr>
          <p:nvPr>
            <p:ph idx="1"/>
          </p:nvPr>
        </p:nvSpPr>
        <p:spPr/>
        <p:txBody>
          <a:bodyPr>
            <a:normAutofit fontScale="92500" lnSpcReduction="10000"/>
          </a:bodyPr>
          <a:lstStyle/>
          <a:p>
            <a:r>
              <a:rPr lang="zh-TW" altLang="en-US" dirty="0"/>
              <a:t>釋字</a:t>
            </a:r>
            <a:r>
              <a:rPr lang="en-US" altLang="zh-TW" dirty="0"/>
              <a:t>467(87.10.22)</a:t>
            </a:r>
          </a:p>
          <a:p>
            <a:r>
              <a:rPr lang="zh-TW" altLang="en-US" dirty="0"/>
              <a:t>「查因憲法規定分享國家統治權行使，並符合前述條件而具有公法人地位之地方自治團體外，其他依公法設立之團體，其構成員資格之取得具有強制性，而有行使公權力之權能，且得為權利義務主體者，亦有公法人之地位。是故在國家、地方自治團體之外，尚有其他公法人存在，早為我國法制所承認（參照國家賠償法第十四條、農田水利會組織通則第一條第二項、八十七年十月二日立法院三讀通過之訴願法第一條第二項）。」</a:t>
            </a:r>
          </a:p>
        </p:txBody>
      </p:sp>
    </p:spTree>
    <p:extLst>
      <p:ext uri="{BB962C8B-B14F-4D97-AF65-F5344CB8AC3E}">
        <p14:creationId xmlns:p14="http://schemas.microsoft.com/office/powerpoint/2010/main" val="5155274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甚麼是公法人</a:t>
            </a:r>
          </a:p>
        </p:txBody>
      </p:sp>
      <p:sp>
        <p:nvSpPr>
          <p:cNvPr id="3" name="內容版面配置區 2"/>
          <p:cNvSpPr>
            <a:spLocks noGrp="1"/>
          </p:cNvSpPr>
          <p:nvPr>
            <p:ph idx="1"/>
          </p:nvPr>
        </p:nvSpPr>
        <p:spPr/>
        <p:txBody>
          <a:bodyPr>
            <a:normAutofit/>
          </a:bodyPr>
          <a:lstStyle/>
          <a:p>
            <a:r>
              <a:rPr lang="zh-TW" altLang="en-US" dirty="0"/>
              <a:t>法人的分類</a:t>
            </a:r>
            <a:endParaRPr lang="en-US" altLang="zh-TW" dirty="0"/>
          </a:p>
          <a:p>
            <a:r>
              <a:rPr lang="zh-TW" altLang="en-US" dirty="0"/>
              <a:t>私法人的分類</a:t>
            </a:r>
            <a:endParaRPr lang="en-US" altLang="zh-TW" dirty="0"/>
          </a:p>
          <a:p>
            <a:r>
              <a:rPr lang="zh-TW" altLang="en-US" dirty="0"/>
              <a:t>公法人的種類</a:t>
            </a:r>
            <a:endParaRPr lang="en-US" altLang="zh-TW" dirty="0"/>
          </a:p>
          <a:p>
            <a:r>
              <a:rPr lang="en-US" altLang="zh-TW" dirty="0"/>
              <a:t>1</a:t>
            </a:r>
            <a:r>
              <a:rPr lang="zh-TW" altLang="en-US" dirty="0"/>
              <a:t>、國家</a:t>
            </a:r>
          </a:p>
          <a:p>
            <a:r>
              <a:rPr lang="en-US" altLang="zh-TW" dirty="0"/>
              <a:t>2</a:t>
            </a:r>
            <a:r>
              <a:rPr lang="zh-TW" altLang="en-US" dirty="0"/>
              <a:t>、地方自治團體</a:t>
            </a:r>
            <a:r>
              <a:rPr lang="en-US" altLang="zh-TW" dirty="0"/>
              <a:t>(</a:t>
            </a:r>
            <a:r>
              <a:rPr lang="zh-TW" altLang="en-US" dirty="0"/>
              <a:t>直轄市</a:t>
            </a:r>
            <a:r>
              <a:rPr lang="en-US" altLang="zh-TW" dirty="0"/>
              <a:t>,</a:t>
            </a:r>
            <a:r>
              <a:rPr lang="zh-TW" altLang="en-US" dirty="0"/>
              <a:t>縣市</a:t>
            </a:r>
            <a:r>
              <a:rPr lang="en-US" altLang="zh-TW" dirty="0"/>
              <a:t>,</a:t>
            </a:r>
            <a:r>
              <a:rPr lang="zh-TW" altLang="en-US" dirty="0"/>
              <a:t>鄉鎮市</a:t>
            </a:r>
            <a:r>
              <a:rPr lang="en-US" altLang="zh-TW" dirty="0"/>
              <a:t>)</a:t>
            </a:r>
          </a:p>
          <a:p>
            <a:r>
              <a:rPr lang="en-US" altLang="zh-TW" dirty="0"/>
              <a:t>3</a:t>
            </a:r>
            <a:r>
              <a:rPr lang="zh-TW" altLang="en-US" dirty="0"/>
              <a:t>、農田水利會 </a:t>
            </a:r>
            <a:r>
              <a:rPr lang="en-US" altLang="zh-TW" dirty="0"/>
              <a:t>(</a:t>
            </a:r>
            <a:r>
              <a:rPr lang="zh-TW" altLang="en-US" dirty="0"/>
              <a:t>後已改為行政機關</a:t>
            </a:r>
            <a:r>
              <a:rPr lang="en-US" altLang="zh-TW" dirty="0"/>
              <a:t>)</a:t>
            </a:r>
            <a:endParaRPr lang="zh-TW" altLang="en-US" dirty="0"/>
          </a:p>
          <a:p>
            <a:r>
              <a:rPr lang="en-US" altLang="zh-TW" dirty="0"/>
              <a:t>4</a:t>
            </a:r>
            <a:r>
              <a:rPr lang="zh-TW" altLang="en-US" dirty="0"/>
              <a:t>、行政法人 </a:t>
            </a:r>
            <a:r>
              <a:rPr lang="en-US" altLang="zh-TW" dirty="0"/>
              <a:t>(</a:t>
            </a:r>
            <a:r>
              <a:rPr lang="zh-TW" altLang="en-US" dirty="0"/>
              <a:t>目前只有國立中正文化中心</a:t>
            </a:r>
            <a:r>
              <a:rPr lang="en-US" altLang="zh-TW" dirty="0"/>
              <a:t>)</a:t>
            </a:r>
            <a:endParaRPr lang="zh-TW" altLang="en-US" dirty="0"/>
          </a:p>
        </p:txBody>
      </p:sp>
    </p:spTree>
    <p:extLst>
      <p:ext uri="{BB962C8B-B14F-4D97-AF65-F5344CB8AC3E}">
        <p14:creationId xmlns:p14="http://schemas.microsoft.com/office/powerpoint/2010/main" val="981601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公法人的好處</a:t>
            </a:r>
          </a:p>
        </p:txBody>
      </p:sp>
      <p:sp>
        <p:nvSpPr>
          <p:cNvPr id="3" name="內容版面配置區 2"/>
          <p:cNvSpPr>
            <a:spLocks noGrp="1"/>
          </p:cNvSpPr>
          <p:nvPr>
            <p:ph idx="1"/>
          </p:nvPr>
        </p:nvSpPr>
        <p:spPr/>
        <p:txBody>
          <a:bodyPr/>
          <a:lstStyle/>
          <a:p>
            <a:r>
              <a:rPr lang="zh-TW" altLang="en-US" dirty="0"/>
              <a:t>享有自治權：</a:t>
            </a:r>
            <a:endParaRPr lang="en-US" altLang="zh-TW" dirty="0"/>
          </a:p>
          <a:p>
            <a:r>
              <a:rPr lang="en-US" altLang="zh-TW" dirty="0"/>
              <a:t>1</a:t>
            </a:r>
            <a:r>
              <a:rPr lang="zh-TW" altLang="en-US" dirty="0"/>
              <a:t>、人事鬆綁</a:t>
            </a:r>
            <a:endParaRPr lang="en-US" altLang="zh-TW" dirty="0"/>
          </a:p>
          <a:p>
            <a:r>
              <a:rPr lang="en-US" altLang="zh-TW" dirty="0"/>
              <a:t>2</a:t>
            </a:r>
            <a:r>
              <a:rPr lang="zh-TW" altLang="en-US" dirty="0"/>
              <a:t>、財政鬆綁</a:t>
            </a:r>
            <a:endParaRPr lang="en-US" altLang="zh-TW" dirty="0"/>
          </a:p>
          <a:p>
            <a:r>
              <a:rPr lang="en-US" altLang="zh-TW" dirty="0"/>
              <a:t>3</a:t>
            </a:r>
            <a:r>
              <a:rPr lang="zh-TW" altLang="en-US" dirty="0"/>
              <a:t>、可訂立自治規章</a:t>
            </a:r>
            <a:endParaRPr lang="en-US" altLang="zh-TW" dirty="0"/>
          </a:p>
          <a:p>
            <a:r>
              <a:rPr lang="en-US" altLang="zh-TW" dirty="0"/>
              <a:t>4</a:t>
            </a:r>
            <a:r>
              <a:rPr lang="zh-TW" altLang="en-US" dirty="0"/>
              <a:t>、可自主選舉</a:t>
            </a:r>
          </a:p>
        </p:txBody>
      </p:sp>
    </p:spTree>
    <p:extLst>
      <p:ext uri="{BB962C8B-B14F-4D97-AF65-F5344CB8AC3E}">
        <p14:creationId xmlns:p14="http://schemas.microsoft.com/office/powerpoint/2010/main" val="24346605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農田水利署改革過程</a:t>
            </a:r>
          </a:p>
        </p:txBody>
      </p:sp>
      <p:sp>
        <p:nvSpPr>
          <p:cNvPr id="3" name="內容版面配置區 2"/>
          <p:cNvSpPr>
            <a:spLocks noGrp="1"/>
          </p:cNvSpPr>
          <p:nvPr>
            <p:ph idx="1"/>
          </p:nvPr>
        </p:nvSpPr>
        <p:spPr/>
        <p:txBody>
          <a:bodyPr>
            <a:normAutofit/>
          </a:bodyPr>
          <a:lstStyle/>
          <a:p>
            <a:pPr marL="0" indent="0">
              <a:buNone/>
            </a:pPr>
            <a:endParaRPr lang="en-US" altLang="zh-TW" dirty="0"/>
          </a:p>
          <a:p>
            <a:r>
              <a:rPr lang="en-US" altLang="zh-TW" dirty="0"/>
              <a:t>101</a:t>
            </a:r>
            <a:r>
              <a:rPr lang="zh-TW" altLang="en-US" dirty="0"/>
              <a:t>年立法院修正</a:t>
            </a:r>
            <a:r>
              <a:rPr lang="en-US" altLang="zh-TW" dirty="0"/>
              <a:t>《</a:t>
            </a:r>
            <a:r>
              <a:rPr lang="zh-TW" altLang="en-US" dirty="0"/>
              <a:t>農田水利會組織通則</a:t>
            </a:r>
            <a:r>
              <a:rPr lang="en-US" altLang="zh-TW" dirty="0"/>
              <a:t>》</a:t>
            </a:r>
            <a:r>
              <a:rPr lang="zh-TW" altLang="en-US" dirty="0"/>
              <a:t>相關條文，確定會長由會員直接投票選舉產生。</a:t>
            </a:r>
            <a:r>
              <a:rPr lang="en-US" altLang="zh-TW" dirty="0"/>
              <a:t>2002</a:t>
            </a:r>
            <a:r>
              <a:rPr lang="zh-TW" altLang="en-US" dirty="0"/>
              <a:t>年首屆農田水利會選舉，會長任期</a:t>
            </a:r>
            <a:r>
              <a:rPr lang="en-US" altLang="zh-TW" dirty="0"/>
              <a:t>4</a:t>
            </a:r>
            <a:r>
              <a:rPr lang="zh-TW" altLang="en-US" dirty="0"/>
              <a:t>年，連選得連任一次。</a:t>
            </a:r>
          </a:p>
        </p:txBody>
      </p:sp>
    </p:spTree>
    <p:extLst>
      <p:ext uri="{BB962C8B-B14F-4D97-AF65-F5344CB8AC3E}">
        <p14:creationId xmlns:p14="http://schemas.microsoft.com/office/powerpoint/2010/main" val="3623144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過去農田水利會遭受的批評</a:t>
            </a:r>
          </a:p>
        </p:txBody>
      </p:sp>
      <p:sp>
        <p:nvSpPr>
          <p:cNvPr id="3" name="內容版面配置區 2"/>
          <p:cNvSpPr>
            <a:spLocks noGrp="1"/>
          </p:cNvSpPr>
          <p:nvPr>
            <p:ph idx="1"/>
          </p:nvPr>
        </p:nvSpPr>
        <p:spPr/>
        <p:txBody>
          <a:bodyPr/>
          <a:lstStyle/>
          <a:p>
            <a:r>
              <a:rPr lang="zh-TW" altLang="en-US" dirty="0"/>
              <a:t>但自</a:t>
            </a:r>
            <a:r>
              <a:rPr lang="en-US" altLang="zh-TW" dirty="0"/>
              <a:t>101</a:t>
            </a:r>
            <a:r>
              <a:rPr lang="zh-TW" altLang="en-US" dirty="0"/>
              <a:t>年投票起，農田水利會選舉平均投票率僅</a:t>
            </a:r>
            <a:r>
              <a:rPr lang="en-US" altLang="zh-TW" dirty="0"/>
              <a:t>25%</a:t>
            </a:r>
            <a:r>
              <a:rPr lang="zh-TW" altLang="en-US" dirty="0"/>
              <a:t>，且人頭會員充斥，包括</a:t>
            </a:r>
            <a:r>
              <a:rPr lang="en-US" altLang="zh-TW" dirty="0"/>
              <a:t>A4</a:t>
            </a:r>
            <a:r>
              <a:rPr lang="zh-TW" altLang="en-US" dirty="0"/>
              <a:t>農地、嬰兒會員由代理人投票情形屢見不鮮。因此</a:t>
            </a:r>
            <a:r>
              <a:rPr lang="en-US" altLang="zh-TW" dirty="0"/>
              <a:t>2016</a:t>
            </a:r>
            <a:r>
              <a:rPr lang="zh-TW" altLang="en-US" dirty="0"/>
              <a:t>年行政院再修正</a:t>
            </a:r>
            <a:r>
              <a:rPr lang="en-US" altLang="zh-TW" dirty="0"/>
              <a:t>《</a:t>
            </a:r>
            <a:r>
              <a:rPr lang="zh-TW" altLang="en-US" dirty="0"/>
              <a:t>農田水利會組織通則</a:t>
            </a:r>
            <a:r>
              <a:rPr lang="en-US" altLang="zh-TW" dirty="0"/>
              <a:t>》</a:t>
            </a:r>
            <a:r>
              <a:rPr lang="zh-TW" altLang="en-US" dirty="0"/>
              <a:t>部分條文（新增農田水利會員須滿</a:t>
            </a:r>
            <a:r>
              <a:rPr lang="en-US" altLang="zh-TW" dirty="0"/>
              <a:t>20</a:t>
            </a:r>
            <a:r>
              <a:rPr lang="zh-TW" altLang="en-US" dirty="0"/>
              <a:t>歲、有會員資格持續</a:t>
            </a:r>
            <a:r>
              <a:rPr lang="en-US" altLang="zh-TW" dirty="0"/>
              <a:t>6</a:t>
            </a:r>
            <a:r>
              <a:rPr lang="zh-TW" altLang="en-US" dirty="0"/>
              <a:t>個月以上、享灌溉或農田排水利益的土地面積合計達</a:t>
            </a:r>
            <a:r>
              <a:rPr lang="en-US" altLang="zh-TW" dirty="0"/>
              <a:t>0.01</a:t>
            </a:r>
            <a:r>
              <a:rPr lang="zh-TW" altLang="en-US" dirty="0"/>
              <a:t>公頃以上，才有權選舉、罷免會長及會務委員。</a:t>
            </a:r>
          </a:p>
          <a:p>
            <a:endParaRPr lang="zh-TW" altLang="en-US" dirty="0"/>
          </a:p>
        </p:txBody>
      </p:sp>
    </p:spTree>
    <p:extLst>
      <p:ext uri="{BB962C8B-B14F-4D97-AF65-F5344CB8AC3E}">
        <p14:creationId xmlns:p14="http://schemas.microsoft.com/office/powerpoint/2010/main" val="32872271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過去農田水利會遭受的批評</a:t>
            </a:r>
          </a:p>
        </p:txBody>
      </p:sp>
      <p:sp>
        <p:nvSpPr>
          <p:cNvPr id="3" name="內容版面配置區 2"/>
          <p:cNvSpPr>
            <a:spLocks noGrp="1"/>
          </p:cNvSpPr>
          <p:nvPr>
            <p:ph idx="1"/>
          </p:nvPr>
        </p:nvSpPr>
        <p:spPr/>
        <p:txBody>
          <a:bodyPr>
            <a:normAutofit/>
          </a:bodyPr>
          <a:lstStyle/>
          <a:p>
            <a:r>
              <a:rPr lang="zh-TW" altLang="en-US" dirty="0"/>
              <a:t>除了水利事務，農田水利會有多樣經費來源，且有會員強制入會的規定，事業營運區域約以一個縣為範圍，綿密組織系統類似農會，在地方能發揮公職人員選舉動員的效果，被認為足以牽動大型地方選舉，因此農田水利會人事也常被視為藍綠政黨的地方勢力。</a:t>
            </a:r>
          </a:p>
        </p:txBody>
      </p:sp>
    </p:spTree>
    <p:extLst>
      <p:ext uri="{BB962C8B-B14F-4D97-AF65-F5344CB8AC3E}">
        <p14:creationId xmlns:p14="http://schemas.microsoft.com/office/powerpoint/2010/main" val="152098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公法人機關化的趨勢</a:t>
            </a:r>
          </a:p>
        </p:txBody>
      </p:sp>
      <p:sp>
        <p:nvSpPr>
          <p:cNvPr id="3" name="內容版面配置區 2"/>
          <p:cNvSpPr>
            <a:spLocks noGrp="1"/>
          </p:cNvSpPr>
          <p:nvPr>
            <p:ph idx="1"/>
          </p:nvPr>
        </p:nvSpPr>
        <p:spPr/>
        <p:txBody>
          <a:bodyPr/>
          <a:lstStyle/>
          <a:p>
            <a:r>
              <a:rPr lang="zh-TW" altLang="en-US" dirty="0"/>
              <a:t>自治權不在，成為一行政機關：</a:t>
            </a:r>
          </a:p>
          <a:p>
            <a:r>
              <a:rPr lang="en-US" altLang="zh-TW" dirty="0"/>
              <a:t>1</a:t>
            </a:r>
            <a:r>
              <a:rPr lang="zh-TW" altLang="en-US" dirty="0"/>
              <a:t>、首長不在自行選出，改由官派</a:t>
            </a:r>
          </a:p>
          <a:p>
            <a:r>
              <a:rPr lang="en-US" altLang="zh-TW" dirty="0"/>
              <a:t>2</a:t>
            </a:r>
            <a:r>
              <a:rPr lang="zh-TW" altLang="en-US" dirty="0"/>
              <a:t>、財政將由國家編列預算支應，且專款專用</a:t>
            </a:r>
          </a:p>
          <a:p>
            <a:r>
              <a:rPr lang="en-US" altLang="zh-TW" dirty="0"/>
              <a:t>3</a:t>
            </a:r>
            <a:r>
              <a:rPr lang="zh-TW" altLang="en-US" dirty="0"/>
              <a:t>、受到相關政府採購法之規範</a:t>
            </a:r>
            <a:endParaRPr lang="en-US" altLang="zh-TW" dirty="0"/>
          </a:p>
          <a:p>
            <a:r>
              <a:rPr lang="en-US" altLang="zh-TW" dirty="0"/>
              <a:t>4</a:t>
            </a:r>
            <a:r>
              <a:rPr lang="zh-TW" altLang="en-US" dirty="0"/>
              <a:t>、必須依法行政、行政中立</a:t>
            </a:r>
          </a:p>
          <a:p>
            <a:endParaRPr lang="zh-TW" altLang="en-US" dirty="0"/>
          </a:p>
        </p:txBody>
      </p:sp>
    </p:spTree>
    <p:extLst>
      <p:ext uri="{BB962C8B-B14F-4D97-AF65-F5344CB8AC3E}">
        <p14:creationId xmlns:p14="http://schemas.microsoft.com/office/powerpoint/2010/main" val="27608983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農田水利會改制推動</a:t>
            </a:r>
          </a:p>
        </p:txBody>
      </p:sp>
      <p:sp>
        <p:nvSpPr>
          <p:cNvPr id="3" name="內容版面配置區 2"/>
          <p:cNvSpPr>
            <a:spLocks noGrp="1"/>
          </p:cNvSpPr>
          <p:nvPr>
            <p:ph idx="1"/>
          </p:nvPr>
        </p:nvSpPr>
        <p:spPr/>
        <p:txBody>
          <a:bodyPr>
            <a:normAutofit lnSpcReduction="10000"/>
          </a:bodyPr>
          <a:lstStyle/>
          <a:p>
            <a:r>
              <a:rPr lang="en-US" altLang="zh-TW" dirty="0"/>
              <a:t>105</a:t>
            </a:r>
            <a:r>
              <a:rPr lang="zh-TW" altLang="en-US" dirty="0"/>
              <a:t>、</a:t>
            </a:r>
            <a:r>
              <a:rPr lang="en-US" altLang="zh-TW" dirty="0"/>
              <a:t>106</a:t>
            </a:r>
            <a:r>
              <a:rPr lang="zh-TW" altLang="en-US" dirty="0"/>
              <a:t>年年間，主張農田水利會改制為行政機關、會長由中央政府派任的風聲不斷。</a:t>
            </a:r>
            <a:r>
              <a:rPr lang="en-US" altLang="zh-TW" dirty="0"/>
              <a:t>106</a:t>
            </a:r>
            <a:r>
              <a:rPr lang="zh-TW" altLang="en-US" dirty="0"/>
              <a:t>年</a:t>
            </a:r>
            <a:r>
              <a:rPr lang="en-US" altLang="zh-TW" dirty="0"/>
              <a:t>10</a:t>
            </a:r>
            <a:r>
              <a:rPr lang="zh-TW" altLang="en-US" dirty="0"/>
              <a:t>月</a:t>
            </a:r>
            <a:r>
              <a:rPr lang="en-US" altLang="zh-TW" dirty="0"/>
              <a:t>5</a:t>
            </a:r>
            <a:r>
              <a:rPr lang="zh-TW" altLang="en-US" dirty="0"/>
              <a:t>日，全國農田水利會反延任反改制自救會發動近二千人到立法院外反對農田水利會改制為公務機關。</a:t>
            </a:r>
            <a:r>
              <a:rPr lang="en-US" altLang="zh-TW" dirty="0"/>
              <a:t>106</a:t>
            </a:r>
            <a:r>
              <a:rPr lang="zh-TW" altLang="en-US" dirty="0"/>
              <a:t>年</a:t>
            </a:r>
            <a:r>
              <a:rPr lang="en-US" altLang="zh-TW" dirty="0"/>
              <a:t>11</a:t>
            </a:r>
            <a:r>
              <a:rPr lang="zh-TW" altLang="en-US" dirty="0"/>
              <a:t>月</a:t>
            </a:r>
            <a:r>
              <a:rPr lang="en-US" altLang="zh-TW" dirty="0"/>
              <a:t>9</a:t>
            </a:r>
            <a:r>
              <a:rPr lang="zh-TW" altLang="en-US" dirty="0"/>
              <a:t>日，由具有台灣農村陣線背景的農委會副主任委員陳吉仲操刀在行政院會議通過</a:t>
            </a:r>
            <a:r>
              <a:rPr lang="en-US" altLang="zh-TW" dirty="0"/>
              <a:t>《</a:t>
            </a:r>
            <a:r>
              <a:rPr lang="zh-TW" altLang="en-US" dirty="0"/>
              <a:t>農田水利會組織通則</a:t>
            </a:r>
            <a:r>
              <a:rPr lang="en-US" altLang="zh-TW" dirty="0"/>
              <a:t>》</a:t>
            </a:r>
            <a:r>
              <a:rPr lang="zh-TW" altLang="en-US" dirty="0"/>
              <a:t>修正草案，再次確立農田水利會改制為公務機關的農政改革。</a:t>
            </a:r>
          </a:p>
        </p:txBody>
      </p:sp>
    </p:spTree>
    <p:extLst>
      <p:ext uri="{BB962C8B-B14F-4D97-AF65-F5344CB8AC3E}">
        <p14:creationId xmlns:p14="http://schemas.microsoft.com/office/powerpoint/2010/main" val="5456552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修法</a:t>
            </a:r>
          </a:p>
        </p:txBody>
      </p:sp>
      <p:sp>
        <p:nvSpPr>
          <p:cNvPr id="3" name="內容版面配置區 2"/>
          <p:cNvSpPr>
            <a:spLocks noGrp="1"/>
          </p:cNvSpPr>
          <p:nvPr>
            <p:ph idx="1"/>
          </p:nvPr>
        </p:nvSpPr>
        <p:spPr/>
        <p:txBody>
          <a:bodyPr>
            <a:normAutofit/>
          </a:bodyPr>
          <a:lstStyle/>
          <a:p>
            <a:r>
              <a:rPr lang="zh-TW" altLang="en-US" dirty="0"/>
              <a:t>立法院臨時會</a:t>
            </a:r>
            <a:r>
              <a:rPr lang="en-US" altLang="zh-TW" dirty="0"/>
              <a:t>107/1/16</a:t>
            </a:r>
            <a:r>
              <a:rPr lang="zh-TW" altLang="en-US" dirty="0"/>
              <a:t>下午處理農田水利會組織通則修正草案，立院週邊，聚集多個水利會主要幹部及農民，抗議農田水利會改制為公務機關，中國國民黨主席吳敦義及國民黨立法委員也到場聲援。至於在院內，朝野黨團則是先就農田水利會組織通則修正草案進行溝通，但未能達成共識，最終全案進入表決戰。</a:t>
            </a:r>
          </a:p>
          <a:p>
            <a:endParaRPr lang="zh-TW" altLang="en-US" dirty="0"/>
          </a:p>
        </p:txBody>
      </p:sp>
    </p:spTree>
    <p:extLst>
      <p:ext uri="{BB962C8B-B14F-4D97-AF65-F5344CB8AC3E}">
        <p14:creationId xmlns:p14="http://schemas.microsoft.com/office/powerpoint/2010/main" val="26293245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修法</a:t>
            </a:r>
          </a:p>
        </p:txBody>
      </p:sp>
      <p:sp>
        <p:nvSpPr>
          <p:cNvPr id="3" name="內容版面配置區 2"/>
          <p:cNvSpPr>
            <a:spLocks noGrp="1"/>
          </p:cNvSpPr>
          <p:nvPr>
            <p:ph idx="1"/>
          </p:nvPr>
        </p:nvSpPr>
        <p:spPr/>
        <p:txBody>
          <a:bodyPr>
            <a:normAutofit/>
          </a:bodyPr>
          <a:lstStyle/>
          <a:p>
            <a:r>
              <a:rPr lang="zh-TW" altLang="en-US" dirty="0"/>
              <a:t>表決過程中，朝野立法委員輪番進行發言表達立場，挑燈夜戰直到</a:t>
            </a:r>
            <a:r>
              <a:rPr lang="en-US" altLang="zh-TW" dirty="0"/>
              <a:t>17</a:t>
            </a:r>
            <a:r>
              <a:rPr lang="zh-TW" altLang="en-US" dirty="0"/>
              <a:t>日凌晨</a:t>
            </a:r>
            <a:r>
              <a:rPr lang="en-US" altLang="zh-TW" dirty="0"/>
              <a:t>0</a:t>
            </a:r>
            <a:r>
              <a:rPr lang="zh-TW" altLang="en-US" dirty="0"/>
              <a:t>時，且當全案要進入三讀時，國民黨立委更是高舉抗議標語，高喊「假改革、真綁樁」等口號，並退席表達立場。最終歷經近</a:t>
            </a:r>
            <a:r>
              <a:rPr lang="en-US" altLang="zh-TW" dirty="0"/>
              <a:t>7</a:t>
            </a:r>
            <a:r>
              <a:rPr lang="zh-TW" altLang="en-US" dirty="0"/>
              <a:t>小時，三讀修正通過農田水利會組織通則。</a:t>
            </a:r>
          </a:p>
          <a:p>
            <a:endParaRPr lang="en-US" altLang="zh-TW" dirty="0"/>
          </a:p>
          <a:p>
            <a:endParaRPr lang="zh-TW" altLang="en-US" dirty="0"/>
          </a:p>
        </p:txBody>
      </p:sp>
    </p:spTree>
    <p:extLst>
      <p:ext uri="{BB962C8B-B14F-4D97-AF65-F5344CB8AC3E}">
        <p14:creationId xmlns:p14="http://schemas.microsoft.com/office/powerpoint/2010/main" val="17808964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修法</a:t>
            </a:r>
          </a:p>
        </p:txBody>
      </p:sp>
      <p:sp>
        <p:nvSpPr>
          <p:cNvPr id="3" name="內容版面配置區 2"/>
          <p:cNvSpPr>
            <a:spLocks noGrp="1"/>
          </p:cNvSpPr>
          <p:nvPr>
            <p:ph idx="1"/>
          </p:nvPr>
        </p:nvSpPr>
        <p:spPr/>
        <p:txBody>
          <a:bodyPr>
            <a:normAutofit fontScale="92500"/>
          </a:bodyPr>
          <a:lstStyle/>
          <a:p>
            <a:r>
              <a:rPr lang="zh-TW" altLang="en-US" dirty="0"/>
              <a:t>宜蘭、北基、桃園等</a:t>
            </a:r>
            <a:r>
              <a:rPr lang="en-US" altLang="zh-TW" dirty="0"/>
              <a:t>15</a:t>
            </a:r>
            <a:r>
              <a:rPr lang="zh-TW" altLang="en-US" dirty="0"/>
              <a:t>個農田水利會第</a:t>
            </a:r>
            <a:r>
              <a:rPr lang="en-US" altLang="zh-TW" dirty="0"/>
              <a:t>4</a:t>
            </a:r>
            <a:r>
              <a:rPr lang="zh-TW" altLang="en-US" dirty="0"/>
              <a:t>屆會長及會務委員任期，將從</a:t>
            </a:r>
            <a:r>
              <a:rPr lang="en-US" altLang="zh-TW" dirty="0"/>
              <a:t>107</a:t>
            </a:r>
            <a:r>
              <a:rPr lang="zh-TW" altLang="en-US" dirty="0"/>
              <a:t>年</a:t>
            </a:r>
            <a:r>
              <a:rPr lang="en-US" altLang="zh-TW" dirty="0"/>
              <a:t>5</a:t>
            </a:r>
            <a:r>
              <a:rPr lang="zh-TW" altLang="en-US" dirty="0"/>
              <a:t>月</a:t>
            </a:r>
            <a:r>
              <a:rPr lang="en-US" altLang="zh-TW" dirty="0"/>
              <a:t>31</a:t>
            </a:r>
            <a:r>
              <a:rPr lang="zh-TW" altLang="en-US" dirty="0"/>
              <a:t>日，延長至</a:t>
            </a:r>
            <a:r>
              <a:rPr lang="en-US" altLang="zh-TW" dirty="0"/>
              <a:t>109</a:t>
            </a:r>
            <a:r>
              <a:rPr lang="zh-TW" altLang="en-US" dirty="0"/>
              <a:t>年</a:t>
            </a:r>
            <a:r>
              <a:rPr lang="en-US" altLang="zh-TW" dirty="0"/>
              <a:t>9</a:t>
            </a:r>
            <a:r>
              <a:rPr lang="zh-TW" altLang="en-US" dirty="0"/>
              <a:t>月</a:t>
            </a:r>
            <a:r>
              <a:rPr lang="en-US" altLang="zh-TW" dirty="0"/>
              <a:t>30</a:t>
            </a:r>
            <a:r>
              <a:rPr lang="zh-TW" altLang="en-US" dirty="0"/>
              <a:t>日；台北市七星及瑠公農田水利會第</a:t>
            </a:r>
            <a:r>
              <a:rPr lang="en-US" altLang="zh-TW" dirty="0"/>
              <a:t>4</a:t>
            </a:r>
            <a:r>
              <a:rPr lang="zh-TW" altLang="en-US" dirty="0"/>
              <a:t>屆會長及會務委員任期仍維持至</a:t>
            </a:r>
            <a:r>
              <a:rPr lang="en-US" altLang="zh-TW" dirty="0"/>
              <a:t>109</a:t>
            </a:r>
            <a:r>
              <a:rPr lang="zh-TW" altLang="en-US" dirty="0"/>
              <a:t>年</a:t>
            </a:r>
            <a:r>
              <a:rPr lang="en-US" altLang="zh-TW" dirty="0"/>
              <a:t>9</a:t>
            </a:r>
            <a:r>
              <a:rPr lang="zh-TW" altLang="en-US" dirty="0"/>
              <a:t>月</a:t>
            </a:r>
            <a:r>
              <a:rPr lang="en-US" altLang="zh-TW" dirty="0"/>
              <a:t>30</a:t>
            </a:r>
            <a:r>
              <a:rPr lang="zh-TW" altLang="en-US" dirty="0"/>
              <a:t>日止。也就是修正條文施行之日起，停止辦理會務委員及會長的選舉，第</a:t>
            </a:r>
            <a:r>
              <a:rPr lang="en-US" altLang="zh-TW" dirty="0"/>
              <a:t>4</a:t>
            </a:r>
            <a:r>
              <a:rPr lang="zh-TW" altLang="en-US" dirty="0"/>
              <a:t>屆農田水利會會長及會務委員任期均至</a:t>
            </a:r>
            <a:r>
              <a:rPr lang="en-US" altLang="zh-TW" dirty="0"/>
              <a:t>109</a:t>
            </a:r>
            <a:r>
              <a:rPr lang="zh-TW" altLang="en-US" dirty="0"/>
              <a:t>年</a:t>
            </a:r>
            <a:r>
              <a:rPr lang="en-US" altLang="zh-TW" dirty="0"/>
              <a:t>9</a:t>
            </a:r>
            <a:r>
              <a:rPr lang="zh-TW" altLang="en-US" dirty="0"/>
              <a:t>月</a:t>
            </a:r>
            <a:r>
              <a:rPr lang="en-US" altLang="zh-TW" dirty="0"/>
              <a:t>30</a:t>
            </a:r>
            <a:r>
              <a:rPr lang="zh-TW" altLang="en-US" dirty="0"/>
              <a:t>日。</a:t>
            </a:r>
            <a:endParaRPr lang="en-US" altLang="zh-TW" dirty="0"/>
          </a:p>
          <a:p>
            <a:r>
              <a:rPr lang="zh-TW" altLang="en-US" dirty="0"/>
              <a:t>農田水利會改制為公務機關，會長任期屆滿由政府指派，會長直選將走入歷史。經費也必須受農委會的監督</a:t>
            </a:r>
            <a:endParaRPr lang="en-US" altLang="zh-TW" dirty="0"/>
          </a:p>
          <a:p>
            <a:endParaRPr lang="zh-TW" altLang="en-US" dirty="0"/>
          </a:p>
          <a:p>
            <a:endParaRPr lang="zh-TW" altLang="en-US" dirty="0"/>
          </a:p>
          <a:p>
            <a:endParaRPr lang="zh-TW" altLang="en-US" dirty="0"/>
          </a:p>
        </p:txBody>
      </p:sp>
    </p:spTree>
    <p:extLst>
      <p:ext uri="{BB962C8B-B14F-4D97-AF65-F5344CB8AC3E}">
        <p14:creationId xmlns:p14="http://schemas.microsoft.com/office/powerpoint/2010/main" val="4717686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修法歷程</a:t>
            </a:r>
          </a:p>
        </p:txBody>
      </p:sp>
      <p:sp>
        <p:nvSpPr>
          <p:cNvPr id="3" name="內容版面配置區 2"/>
          <p:cNvSpPr>
            <a:spLocks noGrp="1"/>
          </p:cNvSpPr>
          <p:nvPr>
            <p:ph idx="1"/>
          </p:nvPr>
        </p:nvSpPr>
        <p:spPr/>
        <p:txBody>
          <a:bodyPr>
            <a:normAutofit fontScale="85000" lnSpcReduction="20000"/>
          </a:bodyPr>
          <a:lstStyle/>
          <a:p>
            <a:r>
              <a:rPr lang="en-US" altLang="zh-TW" dirty="0"/>
              <a:t>106</a:t>
            </a:r>
            <a:r>
              <a:rPr lang="zh-TW" altLang="en-US" dirty="0"/>
              <a:t>年</a:t>
            </a:r>
            <a:r>
              <a:rPr lang="en-US" altLang="zh-TW" dirty="0"/>
              <a:t>12</a:t>
            </a:r>
            <a:r>
              <a:rPr lang="zh-TW" altLang="en-US" dirty="0"/>
              <a:t>月</a:t>
            </a:r>
            <a:r>
              <a:rPr lang="en-US" altLang="zh-TW" dirty="0"/>
              <a:t>15</a:t>
            </a:r>
            <a:r>
              <a:rPr lang="zh-TW" altLang="en-US" dirty="0"/>
              <a:t>日，立法院會議通過</a:t>
            </a:r>
            <a:r>
              <a:rPr lang="en-US" altLang="zh-TW" dirty="0"/>
              <a:t>《</a:t>
            </a:r>
            <a:r>
              <a:rPr lang="zh-TW" altLang="en-US" dirty="0"/>
              <a:t>農田水利會組織通則</a:t>
            </a:r>
            <a:r>
              <a:rPr lang="en-US" altLang="zh-TW" dirty="0"/>
              <a:t>》</a:t>
            </a:r>
            <a:r>
              <a:rPr lang="zh-TW" altLang="en-US" dirty="0"/>
              <a:t>修正草案逕付二讀。</a:t>
            </a:r>
            <a:endParaRPr lang="en-US" altLang="zh-TW" dirty="0"/>
          </a:p>
          <a:p>
            <a:r>
              <a:rPr lang="en-US" altLang="zh-TW" dirty="0"/>
              <a:t>107</a:t>
            </a:r>
            <a:r>
              <a:rPr lang="zh-TW" altLang="en-US" dirty="0"/>
              <a:t>年</a:t>
            </a:r>
            <a:r>
              <a:rPr lang="en-US" altLang="zh-TW" dirty="0"/>
              <a:t>1</a:t>
            </a:r>
            <a:r>
              <a:rPr lang="zh-TW" altLang="en-US" dirty="0"/>
              <a:t>月</a:t>
            </a:r>
            <a:r>
              <a:rPr lang="en-US" altLang="zh-TW" dirty="0"/>
              <a:t>17</a:t>
            </a:r>
            <a:r>
              <a:rPr lang="zh-TW" altLang="en-US" dirty="0"/>
              <a:t>日，立法院三讀通過</a:t>
            </a:r>
            <a:r>
              <a:rPr lang="en-US" altLang="zh-TW" dirty="0"/>
              <a:t>《</a:t>
            </a:r>
            <a:r>
              <a:rPr lang="zh-TW" altLang="en-US" dirty="0"/>
              <a:t>農田水利會組織通則</a:t>
            </a:r>
            <a:r>
              <a:rPr lang="en-US" altLang="zh-TW" dirty="0"/>
              <a:t>》</a:t>
            </a:r>
            <a:r>
              <a:rPr lang="zh-TW" altLang="en-US" dirty="0"/>
              <a:t>修正草案：</a:t>
            </a:r>
            <a:endParaRPr lang="en-US" altLang="zh-TW" dirty="0"/>
          </a:p>
          <a:p>
            <a:r>
              <a:rPr lang="en-US" altLang="zh-TW" dirty="0"/>
              <a:t>1</a:t>
            </a:r>
            <a:r>
              <a:rPr lang="zh-TW" altLang="en-US" dirty="0"/>
              <a:t>、農田水利會改制為公務機關，未來將停辦農田水利會會長選舉</a:t>
            </a:r>
            <a:endParaRPr lang="en-US" altLang="zh-TW" dirty="0"/>
          </a:p>
          <a:p>
            <a:r>
              <a:rPr lang="en-US" altLang="zh-TW" dirty="0"/>
              <a:t>2</a:t>
            </a:r>
            <a:r>
              <a:rPr lang="zh-TW" altLang="en-US" dirty="0"/>
              <a:t>、農田水利會第</a:t>
            </a:r>
            <a:r>
              <a:rPr lang="en-US" altLang="zh-TW" dirty="0"/>
              <a:t>4</a:t>
            </a:r>
            <a:r>
              <a:rPr lang="zh-TW" altLang="en-US" dirty="0"/>
              <a:t>屆會務委員、會長任期延長至</a:t>
            </a:r>
            <a:r>
              <a:rPr lang="en-US" altLang="zh-TW" dirty="0"/>
              <a:t>109</a:t>
            </a:r>
            <a:r>
              <a:rPr lang="zh-TW" altLang="en-US" dirty="0"/>
              <a:t>年</a:t>
            </a:r>
            <a:r>
              <a:rPr lang="en-US" altLang="zh-TW" dirty="0"/>
              <a:t>9</a:t>
            </a:r>
            <a:r>
              <a:rPr lang="zh-TW" altLang="en-US" dirty="0"/>
              <a:t>月</a:t>
            </a:r>
            <a:r>
              <a:rPr lang="en-US" altLang="zh-TW" dirty="0"/>
              <a:t>30</a:t>
            </a:r>
            <a:r>
              <a:rPr lang="zh-TW" altLang="en-US" dirty="0"/>
              <a:t>日</a:t>
            </a:r>
            <a:endParaRPr lang="en-US" altLang="zh-TW" dirty="0"/>
          </a:p>
          <a:p>
            <a:r>
              <a:rPr lang="en-US" altLang="zh-TW" dirty="0"/>
              <a:t>3</a:t>
            </a:r>
            <a:r>
              <a:rPr lang="zh-TW" altLang="en-US" dirty="0"/>
              <a:t>、農田水利會受</a:t>
            </a:r>
            <a:r>
              <a:rPr lang="en-US" altLang="zh-TW" dirty="0"/>
              <a:t>《</a:t>
            </a:r>
            <a:r>
              <a:rPr lang="zh-TW" altLang="en-US" dirty="0"/>
              <a:t>公務人員行政中立法</a:t>
            </a:r>
            <a:r>
              <a:rPr lang="en-US" altLang="zh-TW" dirty="0"/>
              <a:t>》</a:t>
            </a:r>
            <a:r>
              <a:rPr lang="zh-TW" altLang="en-US" dirty="0"/>
              <a:t>規範必須行政中立</a:t>
            </a:r>
            <a:endParaRPr lang="en-US" altLang="zh-TW" dirty="0"/>
          </a:p>
          <a:p>
            <a:r>
              <a:rPr lang="en-US" altLang="zh-TW" dirty="0"/>
              <a:t>4</a:t>
            </a:r>
            <a:r>
              <a:rPr lang="zh-TW" altLang="en-US" dirty="0"/>
              <a:t>、至於農田水利會資產處理、職員權益等，另以法律定之。</a:t>
            </a:r>
          </a:p>
          <a:p>
            <a:endParaRPr lang="zh-TW" altLang="en-US" dirty="0"/>
          </a:p>
        </p:txBody>
      </p:sp>
    </p:spTree>
    <p:extLst>
      <p:ext uri="{BB962C8B-B14F-4D97-AF65-F5344CB8AC3E}">
        <p14:creationId xmlns:p14="http://schemas.microsoft.com/office/powerpoint/2010/main" val="13811902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dirty="0"/>
              <a:t>農田水利會會長及各及專任職員被納入行政中立</a:t>
            </a:r>
          </a:p>
        </p:txBody>
      </p:sp>
      <p:sp>
        <p:nvSpPr>
          <p:cNvPr id="3" name="內容版面配置區 2"/>
          <p:cNvSpPr>
            <a:spLocks noGrp="1"/>
          </p:cNvSpPr>
          <p:nvPr>
            <p:ph idx="1"/>
          </p:nvPr>
        </p:nvSpPr>
        <p:spPr/>
        <p:txBody>
          <a:bodyPr/>
          <a:lstStyle/>
          <a:p>
            <a:r>
              <a:rPr lang="zh-TW" altLang="en-US" dirty="0"/>
              <a:t>民國 </a:t>
            </a:r>
            <a:r>
              <a:rPr lang="en-US" altLang="zh-TW" dirty="0"/>
              <a:t>107 </a:t>
            </a:r>
            <a:r>
              <a:rPr lang="zh-TW" altLang="en-US" dirty="0"/>
              <a:t>年 </a:t>
            </a:r>
            <a:r>
              <a:rPr lang="en-US" altLang="zh-TW" dirty="0"/>
              <a:t>01 </a:t>
            </a:r>
            <a:r>
              <a:rPr lang="zh-TW" altLang="en-US" dirty="0"/>
              <a:t>月 </a:t>
            </a:r>
            <a:r>
              <a:rPr lang="en-US" altLang="zh-TW" dirty="0"/>
              <a:t>31 </a:t>
            </a:r>
            <a:r>
              <a:rPr lang="zh-TW" altLang="en-US" dirty="0"/>
              <a:t>日增訂之農田水利會組織通則第 </a:t>
            </a:r>
            <a:r>
              <a:rPr lang="en-US" altLang="zh-TW" dirty="0"/>
              <a:t>23 </a:t>
            </a:r>
            <a:r>
              <a:rPr lang="zh-TW" altLang="en-US" dirty="0"/>
              <a:t>條規定：</a:t>
            </a:r>
          </a:p>
          <a:p>
            <a:r>
              <a:rPr lang="zh-TW" altLang="en-US" dirty="0"/>
              <a:t>農田水利會之各級專任職員及會長，視同刑法上之公務員，不得兼任其他公職。</a:t>
            </a:r>
          </a:p>
          <a:p>
            <a:r>
              <a:rPr lang="zh-TW" altLang="en-US" dirty="0"/>
              <a:t>前項人員，準用公務人員行政中立法，應嚴守行政中立，依據法令執行職務，忠實推行政府政策。違反者，應按情節輕重，依有關法規規定處理。</a:t>
            </a:r>
          </a:p>
        </p:txBody>
      </p:sp>
    </p:spTree>
    <p:extLst>
      <p:ext uri="{BB962C8B-B14F-4D97-AF65-F5344CB8AC3E}">
        <p14:creationId xmlns:p14="http://schemas.microsoft.com/office/powerpoint/2010/main" val="11882035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小結</a:t>
            </a:r>
          </a:p>
        </p:txBody>
      </p:sp>
      <p:sp>
        <p:nvSpPr>
          <p:cNvPr id="3" name="內容版面配置區 2"/>
          <p:cNvSpPr>
            <a:spLocks noGrp="1"/>
          </p:cNvSpPr>
          <p:nvPr>
            <p:ph idx="1"/>
          </p:nvPr>
        </p:nvSpPr>
        <p:spPr/>
        <p:txBody>
          <a:bodyPr/>
          <a:lstStyle/>
          <a:p>
            <a:r>
              <a:rPr lang="zh-TW" altLang="en-US" dirty="0"/>
              <a:t>農田水利會之理事長、總幹事等，雖非屬中立法第 </a:t>
            </a:r>
            <a:r>
              <a:rPr lang="en-US" altLang="zh-TW" dirty="0"/>
              <a:t>2 </a:t>
            </a:r>
            <a:r>
              <a:rPr lang="zh-TW" altLang="en-US" dirty="0"/>
              <a:t>條、第 </a:t>
            </a:r>
            <a:r>
              <a:rPr lang="en-US" altLang="zh-TW" dirty="0"/>
              <a:t>17 </a:t>
            </a:r>
            <a:r>
              <a:rPr lang="zh-TW" altLang="en-US" dirty="0"/>
              <a:t>條及第 </a:t>
            </a:r>
            <a:r>
              <a:rPr lang="en-US" altLang="zh-TW" dirty="0"/>
              <a:t>18 </a:t>
            </a:r>
            <a:r>
              <a:rPr lang="zh-TW" altLang="en-US" dirty="0"/>
              <a:t>條之適、準用對象</a:t>
            </a:r>
            <a:endParaRPr lang="en-US" altLang="zh-TW" dirty="0"/>
          </a:p>
          <a:p>
            <a:r>
              <a:rPr lang="zh-TW" altLang="en-US" dirty="0"/>
              <a:t>惟依 </a:t>
            </a:r>
            <a:r>
              <a:rPr lang="en-US" altLang="zh-TW" dirty="0"/>
              <a:t>107 </a:t>
            </a:r>
            <a:r>
              <a:rPr lang="zh-TW" altLang="en-US" dirty="0"/>
              <a:t>年 </a:t>
            </a:r>
            <a:r>
              <a:rPr lang="en-US" altLang="zh-TW" dirty="0"/>
              <a:t>1 </a:t>
            </a:r>
            <a:r>
              <a:rPr lang="zh-TW" altLang="en-US" dirty="0"/>
              <a:t>月 </a:t>
            </a:r>
            <a:r>
              <a:rPr lang="en-US" altLang="zh-TW" dirty="0"/>
              <a:t>31 </a:t>
            </a:r>
            <a:r>
              <a:rPr lang="zh-TW" altLang="en-US" dirty="0"/>
              <a:t>日修正公布之農田水利會組織通則第 </a:t>
            </a:r>
            <a:r>
              <a:rPr lang="en-US" altLang="zh-TW" dirty="0"/>
              <a:t>23 </a:t>
            </a:r>
            <a:r>
              <a:rPr lang="zh-TW" altLang="en-US" dirty="0"/>
              <a:t>條規定，農田水利會之各級專任職員及會長準用中立法規定，故是類人員仍須受中立法規範。</a:t>
            </a:r>
          </a:p>
        </p:txBody>
      </p:sp>
    </p:spTree>
    <p:extLst>
      <p:ext uri="{BB962C8B-B14F-4D97-AF65-F5344CB8AC3E}">
        <p14:creationId xmlns:p14="http://schemas.microsoft.com/office/powerpoint/2010/main" val="24341212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r>
              <a:rPr lang="en-US" altLang="zh-TW" dirty="0"/>
              <a:t>109</a:t>
            </a:r>
            <a:r>
              <a:rPr lang="zh-TW" altLang="en-US" dirty="0"/>
              <a:t>年</a:t>
            </a:r>
            <a:r>
              <a:rPr lang="en-US" altLang="zh-TW" dirty="0"/>
              <a:t>7</a:t>
            </a:r>
            <a:r>
              <a:rPr lang="zh-TW" altLang="en-US" dirty="0"/>
              <a:t>月</a:t>
            </a:r>
            <a:r>
              <a:rPr lang="en-US" altLang="zh-TW" dirty="0"/>
              <a:t>3</a:t>
            </a:r>
            <a:r>
              <a:rPr lang="zh-TW" altLang="en-US" dirty="0"/>
              <a:t>日，立法院三讀通過</a:t>
            </a:r>
            <a:r>
              <a:rPr lang="en-US" altLang="zh-TW" dirty="0"/>
              <a:t>《</a:t>
            </a:r>
            <a:r>
              <a:rPr lang="zh-TW" altLang="en-US" dirty="0"/>
              <a:t>農田水利法</a:t>
            </a:r>
            <a:r>
              <a:rPr lang="en-US" altLang="zh-TW" dirty="0"/>
              <a:t>》</a:t>
            </a:r>
            <a:r>
              <a:rPr lang="zh-TW" altLang="en-US" dirty="0"/>
              <a:t>。</a:t>
            </a:r>
            <a:r>
              <a:rPr lang="en-US" altLang="zh-TW" dirty="0"/>
              <a:t>109</a:t>
            </a:r>
            <a:r>
              <a:rPr lang="zh-TW" altLang="en-US" dirty="0"/>
              <a:t>年</a:t>
            </a:r>
            <a:r>
              <a:rPr lang="en-US" altLang="zh-TW" dirty="0"/>
              <a:t>7</a:t>
            </a:r>
            <a:r>
              <a:rPr lang="zh-TW" altLang="en-US" dirty="0"/>
              <a:t>月</a:t>
            </a:r>
            <a:r>
              <a:rPr lang="en-US" altLang="zh-TW" dirty="0"/>
              <a:t>22</a:t>
            </a:r>
            <a:r>
              <a:rPr lang="zh-TW" altLang="en-US" dirty="0"/>
              <a:t>日總統公布全文 </a:t>
            </a:r>
            <a:r>
              <a:rPr lang="en-US" altLang="zh-TW" dirty="0"/>
              <a:t>34 </a:t>
            </a:r>
            <a:r>
              <a:rPr lang="zh-TW" altLang="en-US" dirty="0"/>
              <a:t>條，自</a:t>
            </a:r>
            <a:r>
              <a:rPr lang="en-US" altLang="zh-TW" dirty="0"/>
              <a:t>109</a:t>
            </a:r>
            <a:r>
              <a:rPr lang="zh-TW" altLang="en-US" dirty="0"/>
              <a:t>年</a:t>
            </a:r>
            <a:r>
              <a:rPr lang="en-US" altLang="zh-TW" dirty="0"/>
              <a:t>10</a:t>
            </a:r>
            <a:r>
              <a:rPr lang="zh-TW" altLang="en-US" dirty="0"/>
              <a:t>月</a:t>
            </a:r>
            <a:r>
              <a:rPr lang="en-US" altLang="zh-TW" dirty="0"/>
              <a:t>1</a:t>
            </a:r>
            <a:r>
              <a:rPr lang="zh-TW" altLang="en-US" dirty="0"/>
              <a:t>日施行</a:t>
            </a:r>
            <a:endParaRPr lang="en-US" altLang="zh-TW" dirty="0"/>
          </a:p>
          <a:p>
            <a:r>
              <a:rPr lang="en-US" altLang="zh-TW" dirty="0"/>
              <a:t>109</a:t>
            </a:r>
            <a:r>
              <a:rPr lang="zh-TW" altLang="en-US" dirty="0"/>
              <a:t>年</a:t>
            </a:r>
            <a:r>
              <a:rPr lang="en-US" altLang="zh-TW" dirty="0"/>
              <a:t>8</a:t>
            </a:r>
            <a:r>
              <a:rPr lang="zh-TW" altLang="en-US" dirty="0"/>
              <a:t>月</a:t>
            </a:r>
            <a:r>
              <a:rPr lang="en-US" altLang="zh-TW" dirty="0"/>
              <a:t>12</a:t>
            </a:r>
            <a:r>
              <a:rPr lang="zh-TW" altLang="en-US" dirty="0"/>
              <a:t>日，行政院農業委員會制訂</a:t>
            </a:r>
            <a:r>
              <a:rPr lang="en-US" altLang="zh-TW" dirty="0"/>
              <a:t>《</a:t>
            </a:r>
            <a:r>
              <a:rPr lang="zh-TW" altLang="en-US" dirty="0"/>
              <a:t>行政院農業委員會農田水利署暫行組織規程</a:t>
            </a:r>
            <a:r>
              <a:rPr lang="en-US" altLang="zh-TW" dirty="0"/>
              <a:t>》</a:t>
            </a:r>
            <a:r>
              <a:rPr lang="zh-TW" altLang="en-US" dirty="0"/>
              <a:t>，訂於</a:t>
            </a:r>
            <a:r>
              <a:rPr lang="en-US" altLang="zh-TW" dirty="0"/>
              <a:t>10</a:t>
            </a:r>
            <a:r>
              <a:rPr lang="zh-TW" altLang="en-US" dirty="0"/>
              <a:t>月</a:t>
            </a:r>
            <a:r>
              <a:rPr lang="en-US" altLang="zh-TW" dirty="0"/>
              <a:t>1</a:t>
            </a:r>
            <a:r>
              <a:rPr lang="zh-TW" altLang="en-US" dirty="0"/>
              <a:t>日整合農田水利會與農田水利處，升格為「行政院農業委員會農田水利署」，有效期限至「農業部農村及農田水利署」成立為止</a:t>
            </a:r>
          </a:p>
        </p:txBody>
      </p:sp>
    </p:spTree>
    <p:extLst>
      <p:ext uri="{BB962C8B-B14F-4D97-AF65-F5344CB8AC3E}">
        <p14:creationId xmlns:p14="http://schemas.microsoft.com/office/powerpoint/2010/main" val="22588269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農田水利法</a:t>
            </a:r>
          </a:p>
        </p:txBody>
      </p:sp>
      <p:sp>
        <p:nvSpPr>
          <p:cNvPr id="3" name="內容版面配置區 2"/>
          <p:cNvSpPr>
            <a:spLocks noGrp="1"/>
          </p:cNvSpPr>
          <p:nvPr>
            <p:ph idx="1"/>
          </p:nvPr>
        </p:nvSpPr>
        <p:spPr/>
        <p:txBody>
          <a:bodyPr>
            <a:normAutofit fontScale="92500"/>
          </a:bodyPr>
          <a:lstStyle/>
          <a:p>
            <a:r>
              <a:rPr lang="zh-TW" altLang="en-US" dirty="0"/>
              <a:t>第 </a:t>
            </a:r>
            <a:r>
              <a:rPr lang="en-US" altLang="zh-TW" dirty="0"/>
              <a:t>23 </a:t>
            </a:r>
            <a:r>
              <a:rPr lang="zh-TW" altLang="en-US" dirty="0"/>
              <a:t>條：農田水利會改制後資產及負債由國家概括承受，並納入依前條第一項規定置之農田水利事業作業基金管理。</a:t>
            </a:r>
            <a:endParaRPr lang="en-US" altLang="zh-TW" dirty="0"/>
          </a:p>
          <a:p>
            <a:r>
              <a:rPr lang="zh-TW" altLang="en-US" dirty="0"/>
              <a:t>增列違反相關條文的行政罰則，例如農田水利設施範圍內，未經主管機關之許可不得擅自排放非農田之排水可處新臺幣三萬元以上六十萬元以下罰鍰</a:t>
            </a:r>
            <a:r>
              <a:rPr lang="en-US" altLang="zh-TW" dirty="0"/>
              <a:t>(</a:t>
            </a:r>
            <a:r>
              <a:rPr lang="zh-TW" altLang="en-US" dirty="0"/>
              <a:t>第</a:t>
            </a:r>
            <a:r>
              <a:rPr lang="en-US" altLang="zh-TW" dirty="0"/>
              <a:t>29</a:t>
            </a:r>
            <a:r>
              <a:rPr lang="zh-TW" altLang="en-US" dirty="0"/>
              <a:t>條</a:t>
            </a:r>
            <a:r>
              <a:rPr lang="en-US" altLang="zh-TW" dirty="0"/>
              <a:t>)</a:t>
            </a:r>
            <a:endParaRPr lang="zh-TW" altLang="en-US" dirty="0"/>
          </a:p>
          <a:p>
            <a:r>
              <a:rPr lang="zh-TW" altLang="en-US" dirty="0"/>
              <a:t>增列刑事責任，例如以強暴、脅迫或其他非法方法使管理人員啟閉農田水利設施範圍內水門、閘門者，最重可處五年有期徒刑</a:t>
            </a:r>
            <a:r>
              <a:rPr lang="en-US" altLang="zh-TW" dirty="0"/>
              <a:t>(</a:t>
            </a:r>
            <a:r>
              <a:rPr lang="zh-TW" altLang="en-US" dirty="0"/>
              <a:t>第</a:t>
            </a:r>
            <a:r>
              <a:rPr lang="en-US" altLang="zh-TW" dirty="0"/>
              <a:t>28</a:t>
            </a:r>
            <a:r>
              <a:rPr lang="zh-TW" altLang="en-US" dirty="0"/>
              <a:t>條</a:t>
            </a:r>
            <a:r>
              <a:rPr lang="en-US" altLang="zh-TW" dirty="0"/>
              <a:t>)</a:t>
            </a:r>
          </a:p>
          <a:p>
            <a:endParaRPr lang="zh-TW" altLang="en-US" dirty="0"/>
          </a:p>
        </p:txBody>
      </p:sp>
    </p:spTree>
    <p:extLst>
      <p:ext uri="{BB962C8B-B14F-4D97-AF65-F5344CB8AC3E}">
        <p14:creationId xmlns:p14="http://schemas.microsoft.com/office/powerpoint/2010/main" val="1986701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a:bodyPr>
          <a:lstStyle/>
          <a:p>
            <a:r>
              <a:rPr lang="zh-TW" altLang="en-US" dirty="0"/>
              <a:t>行政院農業委員會，也以</a:t>
            </a:r>
            <a:r>
              <a:rPr lang="zh-TW" altLang="en-US" dirty="0">
                <a:latin typeface="標楷體"/>
                <a:ea typeface="標楷體"/>
              </a:rPr>
              <a:t>「</a:t>
            </a:r>
            <a:r>
              <a:rPr lang="zh-TW" altLang="en-US" dirty="0"/>
              <a:t>農田水利法自</a:t>
            </a:r>
            <a:r>
              <a:rPr lang="en-US" altLang="zh-TW" dirty="0"/>
              <a:t>109</a:t>
            </a:r>
            <a:r>
              <a:rPr lang="zh-TW" altLang="en-US" dirty="0"/>
              <a:t>年</a:t>
            </a:r>
            <a:r>
              <a:rPr lang="en-US" altLang="zh-TW" dirty="0"/>
              <a:t>10</a:t>
            </a:r>
            <a:r>
              <a:rPr lang="zh-TW" altLang="en-US" dirty="0"/>
              <a:t>月</a:t>
            </a:r>
            <a:r>
              <a:rPr lang="en-US" altLang="zh-TW" dirty="0"/>
              <a:t>1</a:t>
            </a:r>
            <a:r>
              <a:rPr lang="zh-TW" altLang="en-US" dirty="0"/>
              <a:t>日施行，將</a:t>
            </a:r>
            <a:r>
              <a:rPr lang="zh-TW" altLang="en-US" b="1" u="sng" dirty="0"/>
              <a:t>農田水利會由公法人改制納入公務機關</a:t>
            </a:r>
            <a:r>
              <a:rPr lang="zh-TW" altLang="en-US" dirty="0"/>
              <a:t>，原農田水利會執行推動農田灌溉事業之法定職權，改由行政院農業委員會農田水利署灌溉管理組織執行之，且農田水利法第</a:t>
            </a:r>
            <a:r>
              <a:rPr lang="en-US" altLang="zh-TW" dirty="0"/>
              <a:t>34</a:t>
            </a:r>
            <a:r>
              <a:rPr lang="zh-TW" altLang="en-US" dirty="0"/>
              <a:t>條第</a:t>
            </a:r>
            <a:r>
              <a:rPr lang="en-US" altLang="zh-TW" dirty="0"/>
              <a:t>2</a:t>
            </a:r>
            <a:r>
              <a:rPr lang="zh-TW" altLang="en-US" dirty="0"/>
              <a:t>項規定「自本法施行之日起，農田水利會組織通則不再適用」，農田水利會組織通則規範事項已納入農田水利法適用範圍，屬同一事項已定有新法規並公布施行者，爰依中央法規標準法第</a:t>
            </a:r>
            <a:r>
              <a:rPr lang="en-US" altLang="zh-TW" dirty="0"/>
              <a:t>21</a:t>
            </a:r>
            <a:r>
              <a:rPr lang="zh-TW" altLang="en-US" dirty="0"/>
              <a:t>條第</a:t>
            </a:r>
            <a:r>
              <a:rPr lang="en-US" altLang="zh-TW" dirty="0"/>
              <a:t>4</a:t>
            </a:r>
            <a:r>
              <a:rPr lang="zh-TW" altLang="en-US" dirty="0"/>
              <a:t>款規定，廢止</a:t>
            </a:r>
          </a:p>
        </p:txBody>
      </p:sp>
    </p:spTree>
    <p:extLst>
      <p:ext uri="{BB962C8B-B14F-4D97-AF65-F5344CB8AC3E}">
        <p14:creationId xmlns:p14="http://schemas.microsoft.com/office/powerpoint/2010/main" val="30548912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相關新聞</a:t>
            </a:r>
          </a:p>
        </p:txBody>
      </p:sp>
      <p:sp>
        <p:nvSpPr>
          <p:cNvPr id="3" name="內容版面配置區 2"/>
          <p:cNvSpPr>
            <a:spLocks noGrp="1"/>
          </p:cNvSpPr>
          <p:nvPr>
            <p:ph idx="1"/>
          </p:nvPr>
        </p:nvSpPr>
        <p:spPr/>
        <p:txBody>
          <a:bodyPr>
            <a:normAutofit fontScale="55000" lnSpcReduction="20000"/>
          </a:bodyPr>
          <a:lstStyle/>
          <a:p>
            <a:r>
              <a:rPr lang="en-US" altLang="zh-TW" dirty="0"/>
              <a:t>2020-09-25 18:01 </a:t>
            </a:r>
            <a:r>
              <a:rPr lang="zh-TW" altLang="en-US" dirty="0"/>
              <a:t>聯合報 </a:t>
            </a:r>
            <a:r>
              <a:rPr lang="en-US" altLang="zh-TW" dirty="0"/>
              <a:t>/ </a:t>
            </a:r>
            <a:r>
              <a:rPr lang="zh-TW" altLang="en-US" dirty="0"/>
              <a:t>記者賴佩璇／台北即時報導</a:t>
            </a:r>
          </a:p>
          <a:p>
            <a:pPr marL="0" indent="0">
              <a:buNone/>
            </a:pPr>
            <a:endParaRPr lang="zh-TW" altLang="en-US" dirty="0"/>
          </a:p>
          <a:p>
            <a:r>
              <a:rPr lang="zh-TW" altLang="en-US" dirty="0"/>
              <a:t>農田水利法今年</a:t>
            </a:r>
            <a:r>
              <a:rPr lang="en-US" altLang="zh-TW" dirty="0"/>
              <a:t>7</a:t>
            </a:r>
            <a:r>
              <a:rPr lang="zh-TW" altLang="en-US" dirty="0"/>
              <a:t>月</a:t>
            </a:r>
            <a:r>
              <a:rPr lang="en-US" altLang="zh-TW" dirty="0"/>
              <a:t>2</a:t>
            </a:r>
            <a:r>
              <a:rPr lang="zh-TW" altLang="en-US" dirty="0"/>
              <a:t>日在立法院臨時會三讀通過，農田水利會預定今年</a:t>
            </a:r>
            <a:r>
              <a:rPr lang="en-US" altLang="zh-TW" dirty="0"/>
              <a:t>10</a:t>
            </a:r>
            <a:r>
              <a:rPr lang="zh-TW" altLang="en-US" dirty="0"/>
              <a:t>月改制為公務機關，引起反消滅水利會全國自救會、護水護產顧農民嘉南自救會群起抗議，認為蔡英文政府違法違憲，消滅農田水利會、搶奪農民水權、沒收水利會財產。</a:t>
            </a:r>
          </a:p>
          <a:p>
            <a:r>
              <a:rPr lang="zh-TW" altLang="en-US" dirty="0"/>
              <a:t>嘉南自救會謝耀慶會長等</a:t>
            </a:r>
            <a:r>
              <a:rPr lang="en-US" altLang="zh-TW" dirty="0"/>
              <a:t>306</a:t>
            </a:r>
            <a:r>
              <a:rPr lang="zh-TW" altLang="en-US" dirty="0"/>
              <a:t>人，向法院聲請定暫時狀態假處分，禁止政府強制承受水利會所有水權及資產、設立農田水利署等新的公務機關、新公務機關掛牌使用原水利會辦公廳舍、水利署將嘉南農田水利會的水權變更登記為中華民國所有。律師主張，農田水利法將於</a:t>
            </a:r>
            <a:r>
              <a:rPr lang="en-US" altLang="zh-TW" dirty="0"/>
              <a:t>10</a:t>
            </a:r>
            <a:r>
              <a:rPr lang="zh-TW" altLang="en-US" dirty="0"/>
              <a:t>月</a:t>
            </a:r>
            <a:r>
              <a:rPr lang="en-US" altLang="zh-TW" dirty="0"/>
              <a:t>1</a:t>
            </a:r>
            <a:r>
              <a:rPr lang="zh-TW" altLang="en-US" dirty="0"/>
              <a:t>日施行，屆時農民的水權、會員權利直接歸零，有難以回復損害及急迫性，將另提本案訴訟確認農田水利法違憲。</a:t>
            </a:r>
          </a:p>
          <a:p>
            <a:r>
              <a:rPr lang="zh-TW" altLang="en-US" dirty="0"/>
              <a:t>法院指出，聲請人是對於尚未施行的農田水利法，主張不予適用，亦即預先審查其適法性，認為有違反憲法等事由，不應依據該法設立行政組織、產生行政作用及發生行政效果。然而，行政法院就行政訴訟事件或行政非訟事件的審理，原則上是針對具體事件所適用（過去或現行）有效的行政法規而為審理裁判。尚未施行的法律，無法據以產生爭執的公法上法律關係，亦無從形成具體的行政訴訟事件或行政非訟事件。因此，本件於農田水利法施行之前，並無因該法而生爭執的公法上法律關係，亦無因該法得據以提起的本案訴訟，即無「於本案訴訟裁判確定前」定暫時狀態假處分的法律依據及必要性。聲請人聲請定暫時狀態假處分，為無理由，應予駁回。</a:t>
            </a:r>
          </a:p>
        </p:txBody>
      </p:sp>
    </p:spTree>
    <p:extLst>
      <p:ext uri="{BB962C8B-B14F-4D97-AF65-F5344CB8AC3E}">
        <p14:creationId xmlns:p14="http://schemas.microsoft.com/office/powerpoint/2010/main" val="1188420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相關新聞</a:t>
            </a:r>
          </a:p>
        </p:txBody>
      </p:sp>
      <p:sp>
        <p:nvSpPr>
          <p:cNvPr id="3" name="內容版面配置區 2"/>
          <p:cNvSpPr>
            <a:spLocks noGrp="1"/>
          </p:cNvSpPr>
          <p:nvPr>
            <p:ph idx="1"/>
          </p:nvPr>
        </p:nvSpPr>
        <p:spPr/>
        <p:txBody>
          <a:bodyPr>
            <a:normAutofit fontScale="62500" lnSpcReduction="20000"/>
          </a:bodyPr>
          <a:lstStyle/>
          <a:p>
            <a:r>
              <a:rPr lang="zh-TW" altLang="en-US" dirty="0"/>
              <a:t>農委會農田水利署首任署長蔡昇甫在致詞時並指出，未來農田水利署有</a:t>
            </a:r>
            <a:r>
              <a:rPr lang="en-US" altLang="zh-TW" dirty="0"/>
              <a:t>3</a:t>
            </a:r>
            <a:r>
              <a:rPr lang="zh-TW" altLang="en-US" dirty="0"/>
              <a:t>大任務，包含加強農田水利建設來提高用水效率，善用公權力與現代科技來維護良好的灌溉水質以及服務更多農民。</a:t>
            </a:r>
          </a:p>
          <a:p>
            <a:r>
              <a:rPr lang="zh-TW" altLang="en-US" dirty="0"/>
              <a:t>蔡昇甫強調，他將善用先進工程技術，加速老舊設施更新改善，並運用智慧科技、現代化管理模式來提升用水效率。</a:t>
            </a:r>
          </a:p>
          <a:p>
            <a:r>
              <a:rPr lang="zh-TW" altLang="en-US" dirty="0"/>
              <a:t>他也提到，農田水利法賦予農田水利事業人員公權力，讓同仁可以立刻處置灌溉用水遭受污染事件，能有效遏止污染行為、保障農作物生產安全及確保農田食安。</a:t>
            </a:r>
          </a:p>
          <a:p>
            <a:r>
              <a:rPr lang="zh-TW" altLang="en-US" dirty="0"/>
              <a:t>此外，農委會已經盤點全國適宜作物生產的農地，未來農田水利署除繼續提供目前灌區內的土地外，對於灌區外土地也將視水源特性等因地制宜提供精準灌溉服務，讓所有需要灌溉的農民都能享受到農田水利署的服務。</a:t>
            </a:r>
          </a:p>
          <a:p>
            <a:r>
              <a:rPr lang="zh-TW" altLang="en-US" dirty="0"/>
              <a:t>陳吉仲致詞時也提到，農田水利會今天升格為公務機關，是台灣農業歷史上的重要紀錄，當初改制的重要目的就是要擴大灌區服務，讓灌區外的農民也有水可以用，未來灌區內所有設施更新必須智慧化，讓灌區內農民發現，改制後服務會更好</a:t>
            </a:r>
            <a:endParaRPr lang="en-US" altLang="zh-TW" dirty="0"/>
          </a:p>
          <a:p>
            <a:r>
              <a:rPr lang="en-US" altLang="zh-TW" dirty="0"/>
              <a:t>(</a:t>
            </a:r>
            <a:r>
              <a:rPr lang="zh-TW" altLang="en-US" dirty="0"/>
              <a:t>中央通訊社</a:t>
            </a:r>
            <a:r>
              <a:rPr lang="en-US" altLang="zh-TW" dirty="0"/>
              <a:t>)</a:t>
            </a:r>
            <a:r>
              <a:rPr lang="zh-TW" altLang="en-US" dirty="0"/>
              <a:t>：</a:t>
            </a:r>
            <a:r>
              <a:rPr lang="en-US" altLang="zh-TW" dirty="0"/>
              <a:t>2020/10/01 13:06</a:t>
            </a:r>
            <a:endParaRPr lang="zh-TW" altLang="en-US" dirty="0"/>
          </a:p>
        </p:txBody>
      </p:sp>
    </p:spTree>
    <p:extLst>
      <p:ext uri="{BB962C8B-B14F-4D97-AF65-F5344CB8AC3E}">
        <p14:creationId xmlns:p14="http://schemas.microsoft.com/office/powerpoint/2010/main" val="20690637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相關新聞</a:t>
            </a:r>
          </a:p>
        </p:txBody>
      </p:sp>
      <p:sp>
        <p:nvSpPr>
          <p:cNvPr id="3" name="內容版面配置區 2"/>
          <p:cNvSpPr>
            <a:spLocks noGrp="1"/>
          </p:cNvSpPr>
          <p:nvPr>
            <p:ph idx="1"/>
          </p:nvPr>
        </p:nvSpPr>
        <p:spPr/>
        <p:txBody>
          <a:bodyPr>
            <a:normAutofit/>
          </a:bodyPr>
          <a:lstStyle/>
          <a:p>
            <a:r>
              <a:rPr lang="zh-TW" altLang="en-US" dirty="0"/>
              <a:t>蔡昇甫表示，以前水利會是人民團體，農委會是監督角色，辦理停灌補償雙方需要多次溝通，但現在水利會變成農水署各管理處，農水署只要制定</a:t>
            </a:r>
            <a:r>
              <a:rPr lang="en-US" altLang="zh-TW" dirty="0"/>
              <a:t>SOP</a:t>
            </a:r>
            <a:r>
              <a:rPr lang="zh-TW" altLang="en-US" dirty="0"/>
              <a:t>，管理處反映地方辦理遇到的問題，農水署直接給答案，減少溝通成本，提高效率；並且大家同在一條船上分工合作，患難中反而凝聚情感，是意外的收穫。</a:t>
            </a:r>
          </a:p>
        </p:txBody>
      </p:sp>
    </p:spTree>
    <p:extLst>
      <p:ext uri="{BB962C8B-B14F-4D97-AF65-F5344CB8AC3E}">
        <p14:creationId xmlns:p14="http://schemas.microsoft.com/office/powerpoint/2010/main" val="17514392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相關新聞</a:t>
            </a:r>
          </a:p>
        </p:txBody>
      </p:sp>
      <p:sp>
        <p:nvSpPr>
          <p:cNvPr id="3" name="內容版面配置區 2"/>
          <p:cNvSpPr>
            <a:spLocks noGrp="1"/>
          </p:cNvSpPr>
          <p:nvPr>
            <p:ph idx="1"/>
          </p:nvPr>
        </p:nvSpPr>
        <p:spPr/>
        <p:txBody>
          <a:bodyPr>
            <a:normAutofit/>
          </a:bodyPr>
          <a:lstStyle/>
          <a:p>
            <a:r>
              <a:rPr lang="en-US" altLang="zh-TW" dirty="0"/>
              <a:t>2021-01-29 11:13 </a:t>
            </a:r>
            <a:r>
              <a:rPr lang="zh-TW" altLang="en-US" dirty="0"/>
              <a:t>經濟日報 </a:t>
            </a:r>
            <a:r>
              <a:rPr lang="en-US" altLang="zh-TW" dirty="0"/>
              <a:t>/ </a:t>
            </a:r>
            <a:r>
              <a:rPr lang="zh-TW" altLang="en-US" dirty="0"/>
              <a:t>記者徐碧華／即時報導</a:t>
            </a:r>
          </a:p>
          <a:p>
            <a:r>
              <a:rPr lang="zh-TW" altLang="en-US" dirty="0"/>
              <a:t>除了接收農田水利會原來的</a:t>
            </a:r>
            <a:r>
              <a:rPr lang="en-US" altLang="zh-TW" dirty="0"/>
              <a:t>34</a:t>
            </a:r>
            <a:r>
              <a:rPr lang="zh-TW" altLang="en-US" dirty="0"/>
              <a:t>萬筆財產之外，財政部國有財產署還要幫新成立的農委會農田水利署獵地。國產署官員說，凡是做水利會水利使用的，都將盤點轉移給農水署，包括國有公用和非公用的，國產署已先盤點出</a:t>
            </a:r>
            <a:r>
              <a:rPr lang="en-US" altLang="zh-TW" dirty="0"/>
              <a:t>2</a:t>
            </a:r>
            <a:r>
              <a:rPr lang="zh-TW" altLang="en-US" dirty="0"/>
              <a:t>萬多筆土地準備移交，「絕大部分無償撥用。」</a:t>
            </a:r>
          </a:p>
          <a:p>
            <a:endParaRPr lang="zh-TW" altLang="en-US" dirty="0"/>
          </a:p>
          <a:p>
            <a:endParaRPr lang="zh-TW" altLang="en-US" dirty="0"/>
          </a:p>
        </p:txBody>
      </p:sp>
    </p:spTree>
    <p:extLst>
      <p:ext uri="{BB962C8B-B14F-4D97-AF65-F5344CB8AC3E}">
        <p14:creationId xmlns:p14="http://schemas.microsoft.com/office/powerpoint/2010/main" val="34123828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相關新聞</a:t>
            </a:r>
          </a:p>
        </p:txBody>
      </p:sp>
      <p:sp>
        <p:nvSpPr>
          <p:cNvPr id="3" name="內容版面配置區 2"/>
          <p:cNvSpPr>
            <a:spLocks noGrp="1"/>
          </p:cNvSpPr>
          <p:nvPr>
            <p:ph idx="1"/>
          </p:nvPr>
        </p:nvSpPr>
        <p:spPr/>
        <p:txBody>
          <a:bodyPr>
            <a:normAutofit fontScale="62500" lnSpcReduction="20000"/>
          </a:bodyPr>
          <a:lstStyle/>
          <a:p>
            <a:r>
              <a:rPr lang="zh-TW" altLang="en-US" dirty="0"/>
              <a:t>（中央社記者劉世怡台北</a:t>
            </a:r>
            <a:r>
              <a:rPr lang="en-US" altLang="zh-TW" dirty="0"/>
              <a:t>24</a:t>
            </a:r>
            <a:r>
              <a:rPr lang="zh-TW" altLang="en-US" dirty="0"/>
              <a:t>日電）</a:t>
            </a:r>
            <a:endParaRPr lang="en-US" altLang="zh-TW" dirty="0"/>
          </a:p>
          <a:p>
            <a:r>
              <a:rPr lang="zh-TW" altLang="en-US" dirty="0"/>
              <a:t>農田水利署去年</a:t>
            </a:r>
            <a:r>
              <a:rPr lang="en-US" altLang="zh-TW" dirty="0"/>
              <a:t>10</a:t>
            </a:r>
            <a:r>
              <a:rPr lang="zh-TW" altLang="en-US" dirty="0"/>
              <a:t>月</a:t>
            </a:r>
            <a:r>
              <a:rPr lang="en-US" altLang="zh-TW" dirty="0"/>
              <a:t>1</a:t>
            </a:r>
            <a:r>
              <a:rPr lang="zh-TW" altLang="en-US" dirty="0"/>
              <a:t>日掛牌，嘉南農田水利會成員等人委任律師興訟主張政府強奪民產，法院今開庭，律師當庭提出釋憲聲請書請求法官參考是否裁定停止訴訟並聲請釋憲。</a:t>
            </a:r>
          </a:p>
          <a:p>
            <a:r>
              <a:rPr lang="zh-TW" altLang="en-US" dirty="0"/>
              <a:t>農田水利法去年</a:t>
            </a:r>
            <a:r>
              <a:rPr lang="en-US" altLang="zh-TW" dirty="0"/>
              <a:t>10</a:t>
            </a:r>
            <a:r>
              <a:rPr lang="zh-TW" altLang="en-US" dirty="0"/>
              <a:t>月</a:t>
            </a:r>
            <a:r>
              <a:rPr lang="en-US" altLang="zh-TW" dirty="0"/>
              <a:t>1</a:t>
            </a:r>
            <a:r>
              <a:rPr lang="zh-TW" altLang="en-US" dirty="0"/>
              <a:t>日施行，全國</a:t>
            </a:r>
            <a:r>
              <a:rPr lang="en-US" altLang="zh-TW" dirty="0"/>
              <a:t>17</a:t>
            </a:r>
            <a:r>
              <a:rPr lang="zh-TW" altLang="en-US" dirty="0"/>
              <a:t>個農田水利會正式納入農田水利署成為</a:t>
            </a:r>
            <a:r>
              <a:rPr lang="en-US" altLang="zh-TW" dirty="0"/>
              <a:t>17</a:t>
            </a:r>
            <a:r>
              <a:rPr lang="zh-TW" altLang="en-US" dirty="0"/>
              <a:t>個管理處，引起農民組成自救會群起抗議，其中，嘉南農田水利會成員逾</a:t>
            </a:r>
            <a:r>
              <a:rPr lang="en-US" altLang="zh-TW" dirty="0"/>
              <a:t>300</a:t>
            </a:r>
            <a:r>
              <a:rPr lang="zh-TW" altLang="en-US" dirty="0"/>
              <a:t>人委任律師提告，除聲請定暫時狀態假處分之外，提起本案訴訟，請求確認農田水利會法人格存在、中華民國並無承受嘉南農田水利會資產及其他一切權利。</a:t>
            </a:r>
          </a:p>
          <a:p>
            <a:r>
              <a:rPr lang="zh-TW" altLang="en-US" dirty="0"/>
              <a:t>台北高等行政法院就本案訴訟開庭。律師庭外接受聯訪表示，本件是非常嚴重侵害結社權，把一個法人消滅掉，把人民財產強奪給國家，應屬違憲行為，所以今天審理的特色是法官在斟酌本案是否要直接提起大法官釋憲？法官請原告提供釋憲相關意見。</a:t>
            </a:r>
          </a:p>
          <a:p>
            <a:r>
              <a:rPr lang="zh-TW" altLang="en-US" dirty="0"/>
              <a:t>律師稱，他當庭提出釋憲聲請書，請合議庭參考是否裁定本件停止訴訟並聲請大法官解釋。</a:t>
            </a:r>
          </a:p>
        </p:txBody>
      </p:sp>
    </p:spTree>
    <p:extLst>
      <p:ext uri="{BB962C8B-B14F-4D97-AF65-F5344CB8AC3E}">
        <p14:creationId xmlns:p14="http://schemas.microsoft.com/office/powerpoint/2010/main" val="3885303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司法院</a:t>
            </a:r>
            <a:r>
              <a:rPr lang="en-US" altLang="zh-TW" dirty="0"/>
              <a:t>111</a:t>
            </a:r>
            <a:r>
              <a:rPr lang="zh-TW" altLang="en-US" dirty="0"/>
              <a:t>年憲判字第</a:t>
            </a:r>
            <a:r>
              <a:rPr lang="en-US" altLang="zh-TW" dirty="0"/>
              <a:t>14</a:t>
            </a:r>
            <a:r>
              <a:rPr lang="zh-TW" altLang="en-US" dirty="0"/>
              <a:t>號</a:t>
            </a:r>
          </a:p>
        </p:txBody>
      </p:sp>
      <p:sp>
        <p:nvSpPr>
          <p:cNvPr id="3" name="內容版面配置區 2"/>
          <p:cNvSpPr>
            <a:spLocks noGrp="1"/>
          </p:cNvSpPr>
          <p:nvPr>
            <p:ph idx="1"/>
          </p:nvPr>
        </p:nvSpPr>
        <p:spPr/>
        <p:txBody>
          <a:bodyPr>
            <a:normAutofit/>
          </a:bodyPr>
          <a:lstStyle/>
          <a:p>
            <a:r>
              <a:rPr lang="en-US" altLang="zh-TW" dirty="0"/>
              <a:t>111</a:t>
            </a:r>
            <a:r>
              <a:rPr lang="zh-TW" altLang="en-US" dirty="0"/>
              <a:t>年</a:t>
            </a:r>
            <a:r>
              <a:rPr lang="en-US" altLang="zh-TW" dirty="0"/>
              <a:t>08</a:t>
            </a:r>
            <a:r>
              <a:rPr lang="zh-TW" altLang="en-US" dirty="0"/>
              <a:t>月</a:t>
            </a:r>
            <a:r>
              <a:rPr lang="en-US" altLang="zh-TW" dirty="0"/>
              <a:t>12</a:t>
            </a:r>
            <a:r>
              <a:rPr lang="zh-TW" altLang="en-US" dirty="0"/>
              <a:t>日：</a:t>
            </a:r>
            <a:endParaRPr lang="en-US" altLang="zh-TW" dirty="0"/>
          </a:p>
          <a:p>
            <a:r>
              <a:rPr lang="zh-TW" altLang="en-US" dirty="0"/>
              <a:t>農田水利法第</a:t>
            </a:r>
            <a:r>
              <a:rPr lang="en-US" altLang="zh-TW" dirty="0"/>
              <a:t>23</a:t>
            </a:r>
            <a:r>
              <a:rPr lang="zh-TW" altLang="en-US" dirty="0"/>
              <a:t>條第</a:t>
            </a:r>
            <a:r>
              <a:rPr lang="en-US" altLang="zh-TW" dirty="0"/>
              <a:t>1</a:t>
            </a:r>
            <a:r>
              <a:rPr lang="zh-TW" altLang="en-US" dirty="0"/>
              <a:t>項規定：「農田水利會改制後資產及負債由國家概括承受，並納入依前條第</a:t>
            </a:r>
            <a:r>
              <a:rPr lang="en-US" altLang="zh-TW" dirty="0"/>
              <a:t>1</a:t>
            </a:r>
            <a:r>
              <a:rPr lang="zh-TW" altLang="en-US" dirty="0"/>
              <a:t>項規定設置之農田水利事業作業基金管理。」不生侵害憲法第</a:t>
            </a:r>
            <a:r>
              <a:rPr lang="en-US" altLang="zh-TW" dirty="0"/>
              <a:t>15</a:t>
            </a:r>
            <a:r>
              <a:rPr lang="zh-TW" altLang="en-US" dirty="0"/>
              <a:t>條保障人民財產權之問題。</a:t>
            </a:r>
          </a:p>
        </p:txBody>
      </p:sp>
    </p:spTree>
    <p:extLst>
      <p:ext uri="{BB962C8B-B14F-4D97-AF65-F5344CB8AC3E}">
        <p14:creationId xmlns:p14="http://schemas.microsoft.com/office/powerpoint/2010/main" val="30317438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lnSpcReduction="20000"/>
          </a:bodyPr>
          <a:lstStyle/>
          <a:p>
            <a:r>
              <a:rPr lang="en-US" altLang="zh-TW" dirty="0"/>
              <a:t>1.</a:t>
            </a:r>
            <a:r>
              <a:rPr lang="zh-TW" altLang="en-US" dirty="0"/>
              <a:t> </a:t>
            </a:r>
            <a:r>
              <a:rPr lang="en-US" altLang="zh-TW" dirty="0"/>
              <a:t>35</a:t>
            </a:r>
            <a:r>
              <a:rPr lang="zh-TW" altLang="en-US" dirty="0"/>
              <a:t>年</a:t>
            </a:r>
            <a:r>
              <a:rPr lang="en-US" altLang="zh-TW" dirty="0"/>
              <a:t>4</a:t>
            </a:r>
            <a:r>
              <a:rPr lang="zh-TW" altLang="en-US" dirty="0"/>
              <a:t>月</a:t>
            </a:r>
            <a:r>
              <a:rPr lang="en-US" altLang="zh-TW" dirty="0"/>
              <a:t>22</a:t>
            </a:r>
            <a:r>
              <a:rPr lang="zh-TW" altLang="en-US" dirty="0"/>
              <a:t>日臺灣省行政長官公署公布臺灣省政府公有土地處理規則及</a:t>
            </a:r>
            <a:r>
              <a:rPr lang="en-US" altLang="zh-TW" dirty="0"/>
              <a:t>36</a:t>
            </a:r>
            <a:r>
              <a:rPr lang="zh-TW" altLang="en-US" dirty="0"/>
              <a:t>年</a:t>
            </a:r>
            <a:r>
              <a:rPr lang="en-US" altLang="zh-TW" dirty="0"/>
              <a:t>11</a:t>
            </a:r>
            <a:r>
              <a:rPr lang="zh-TW" altLang="en-US" dirty="0"/>
              <a:t>月</a:t>
            </a:r>
            <a:r>
              <a:rPr lang="en-US" altLang="zh-TW" dirty="0"/>
              <a:t>28</a:t>
            </a:r>
            <a:r>
              <a:rPr lang="zh-TW" altLang="en-US" dirty="0"/>
              <a:t>日行政院頒布之「臺灣省土地權利清理辦法」等相關規定，凡屬於日治時期日本官立公立之水利機關、日人在臺灣之資產、日人私有或與台民合有之農林漁牧資產權益、水利工作、日人私有土地、日本佔領時代之官有、公有土地，包含水田、旱田、池沼、養魚池，及其他應行歸公之土地，包含原屬州有市有及總督府所屬各機關以公費購置之土地及經劃為河川用地，或因水利之必需，築成埤圳等公共建築，均在接收之列，而為我國公有財產，人民捐獻贈與或「寄附」之土地亦不予發還。</a:t>
            </a:r>
          </a:p>
        </p:txBody>
      </p:sp>
    </p:spTree>
    <p:extLst>
      <p:ext uri="{BB962C8B-B14F-4D97-AF65-F5344CB8AC3E}">
        <p14:creationId xmlns:p14="http://schemas.microsoft.com/office/powerpoint/2010/main" val="33399145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r>
              <a:rPr lang="en-US" altLang="zh-TW" dirty="0"/>
              <a:t>2.</a:t>
            </a:r>
            <a:r>
              <a:rPr lang="zh-TW" altLang="en-US" dirty="0"/>
              <a:t> 日治時期臺灣水利組合之財產及業務，業經政府依法接收（共</a:t>
            </a:r>
            <a:r>
              <a:rPr lang="en-US" altLang="zh-TW" dirty="0"/>
              <a:t>38</a:t>
            </a:r>
            <a:r>
              <a:rPr lang="zh-TW" altLang="en-US" dirty="0"/>
              <a:t>個）。接收後其財產部分成為公有財產，業務部分，因當時並無規定公共化之農田水利組織之法令（與農會等不同），而水利事業不可中斷，仍依日治時期水利組合運作。</a:t>
            </a:r>
          </a:p>
        </p:txBody>
      </p:sp>
    </p:spTree>
    <p:extLst>
      <p:ext uri="{BB962C8B-B14F-4D97-AF65-F5344CB8AC3E}">
        <p14:creationId xmlns:p14="http://schemas.microsoft.com/office/powerpoint/2010/main" val="12408695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77500" lnSpcReduction="20000"/>
          </a:bodyPr>
          <a:lstStyle/>
          <a:p>
            <a:r>
              <a:rPr lang="en-US" altLang="zh-TW" dirty="0"/>
              <a:t>3</a:t>
            </a:r>
            <a:r>
              <a:rPr lang="zh-TW" altLang="en-US" dirty="0"/>
              <a:t> 國民政府接收後臺灣農田水利組織業務之運作模式，雖因政府法令及政策不同，而有由行政機關主導或由會員自治或折衷其間等不同時期，然均係依據政府相關法令，分擔政府部分職權之組織，於</a:t>
            </a:r>
            <a:r>
              <a:rPr lang="en-US" altLang="zh-TW" dirty="0"/>
              <a:t>44</a:t>
            </a:r>
            <a:r>
              <a:rPr lang="zh-TW" altLang="en-US" dirty="0"/>
              <a:t>年水利法修正後更取得公法人地位。其資產之取得，不論係來自政府接收之日產，或依法令對於其會員徵收工程、管理、維護費用、工程分攤費用、滯納金、會費、建造物及餘水使用費用、捐款及贈與、接受政府補助或其他依法之收入，甚至為舉辦工程而依法徵收土地，均係基於其為公法人之地位而取得之公有財產，依前述，此等財產均非受憲法第</a:t>
            </a:r>
            <a:r>
              <a:rPr lang="en-US" altLang="zh-TW" dirty="0"/>
              <a:t>15</a:t>
            </a:r>
            <a:r>
              <a:rPr lang="zh-TW" altLang="en-US" dirty="0"/>
              <a:t>條所保障之財產，將農田水利會所有之公有財產，明定由國家概括承受，並納入農田水利事業作業基金管理，繼續作為推動農田水利之經費，自不生侵害農田水利會受憲法第</a:t>
            </a:r>
            <a:r>
              <a:rPr lang="en-US" altLang="zh-TW" dirty="0"/>
              <a:t>15</a:t>
            </a:r>
            <a:r>
              <a:rPr lang="zh-TW" altLang="en-US" dirty="0"/>
              <a:t>條保障之財產權之問題。</a:t>
            </a:r>
            <a:r>
              <a:rPr lang="en-US" altLang="zh-TW" dirty="0"/>
              <a:t>75</a:t>
            </a:r>
          </a:p>
          <a:p>
            <a:pPr marL="0" indent="0">
              <a:buNone/>
            </a:pPr>
            <a:endParaRPr lang="zh-TW" altLang="en-US" dirty="0"/>
          </a:p>
        </p:txBody>
      </p:sp>
    </p:spTree>
    <p:extLst>
      <p:ext uri="{BB962C8B-B14F-4D97-AF65-F5344CB8AC3E}">
        <p14:creationId xmlns:p14="http://schemas.microsoft.com/office/powerpoint/2010/main" val="15125570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小結</a:t>
            </a:r>
          </a:p>
        </p:txBody>
      </p:sp>
      <p:sp>
        <p:nvSpPr>
          <p:cNvPr id="3" name="內容版面配置區 2"/>
          <p:cNvSpPr>
            <a:spLocks noGrp="1"/>
          </p:cNvSpPr>
          <p:nvPr>
            <p:ph idx="1"/>
          </p:nvPr>
        </p:nvSpPr>
        <p:spPr/>
        <p:txBody>
          <a:bodyPr>
            <a:normAutofit fontScale="92500"/>
          </a:bodyPr>
          <a:lstStyle/>
          <a:p>
            <a:r>
              <a:rPr lang="zh-TW" altLang="en-US" dirty="0"/>
              <a:t>司法院大法官認為：臺灣農田水利組織自</a:t>
            </a:r>
            <a:r>
              <a:rPr lang="en-US" altLang="zh-TW" dirty="0"/>
              <a:t>1901</a:t>
            </a:r>
            <a:r>
              <a:rPr lang="zh-TW" altLang="en-US" dirty="0"/>
              <a:t>年日治時期施行公共埤圳制度起，雖歷經公共埤圳、公共埤圳組合、官設埤圳及水利組合等各種不同之運作模式，國民政府接收後迄今，亦經歷水利組合、農田水利協會、水利委員會及不同模式之農田水利會等運作模式。但從憲法之觀點，不論採公法人或機關化模式，均為因應時代環境之變遷所為之政策選擇，其選擇妥當與否，乃屬政治面問題，而非合憲違憲與否之法律面問題。</a:t>
            </a:r>
          </a:p>
        </p:txBody>
      </p:sp>
    </p:spTree>
    <p:extLst>
      <p:ext uri="{BB962C8B-B14F-4D97-AF65-F5344CB8AC3E}">
        <p14:creationId xmlns:p14="http://schemas.microsoft.com/office/powerpoint/2010/main" val="31884060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農田水利署將來走向</a:t>
            </a:r>
          </a:p>
        </p:txBody>
      </p:sp>
      <p:sp>
        <p:nvSpPr>
          <p:cNvPr id="3" name="內容版面配置區 2"/>
          <p:cNvSpPr>
            <a:spLocks noGrp="1"/>
          </p:cNvSpPr>
          <p:nvPr>
            <p:ph idx="1"/>
          </p:nvPr>
        </p:nvSpPr>
        <p:spPr/>
        <p:txBody>
          <a:bodyPr/>
          <a:lstStyle/>
          <a:p>
            <a:r>
              <a:rPr lang="zh-TW" altLang="en-US" dirty="0"/>
              <a:t>未來：</a:t>
            </a:r>
            <a:endParaRPr lang="en-US" altLang="zh-TW" dirty="0"/>
          </a:p>
          <a:p>
            <a:r>
              <a:rPr lang="en-US" altLang="zh-TW" dirty="0"/>
              <a:t>1</a:t>
            </a:r>
            <a:r>
              <a:rPr lang="zh-TW" altLang="en-US" dirty="0"/>
              <a:t>、農委會改為農業部</a:t>
            </a:r>
            <a:endParaRPr lang="en-US" altLang="zh-TW" dirty="0"/>
          </a:p>
          <a:p>
            <a:r>
              <a:rPr lang="en-US" altLang="zh-TW" dirty="0"/>
              <a:t>2</a:t>
            </a:r>
            <a:r>
              <a:rPr lang="zh-TW" altLang="en-US" dirty="0"/>
              <a:t>、農業部下設農田水利署</a:t>
            </a:r>
            <a:endParaRPr lang="en-US" altLang="zh-TW" dirty="0"/>
          </a:p>
        </p:txBody>
      </p:sp>
    </p:spTree>
    <p:extLst>
      <p:ext uri="{BB962C8B-B14F-4D97-AF65-F5344CB8AC3E}">
        <p14:creationId xmlns:p14="http://schemas.microsoft.com/office/powerpoint/2010/main" val="1308598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不可以做甚麼</a:t>
            </a:r>
            <a:r>
              <a:rPr lang="en-US" altLang="zh-TW" dirty="0"/>
              <a:t>?</a:t>
            </a:r>
            <a:endParaRPr lang="zh-TW" altLang="en-US" dirty="0"/>
          </a:p>
        </p:txBody>
      </p:sp>
      <p:sp>
        <p:nvSpPr>
          <p:cNvPr id="3" name="內容版面配置區 2"/>
          <p:cNvSpPr>
            <a:spLocks noGrp="1"/>
          </p:cNvSpPr>
          <p:nvPr>
            <p:ph idx="1"/>
          </p:nvPr>
        </p:nvSpPr>
        <p:spPr/>
        <p:txBody>
          <a:bodyPr/>
          <a:lstStyle/>
          <a:p>
            <a:r>
              <a:rPr lang="zh-TW" altLang="en-US" dirty="0"/>
              <a:t>中立法第 </a:t>
            </a:r>
            <a:r>
              <a:rPr lang="en-US" altLang="zh-TW" dirty="0"/>
              <a:t>5 </a:t>
            </a:r>
            <a:r>
              <a:rPr lang="zh-TW" altLang="en-US" dirty="0"/>
              <a:t>條 地</a:t>
            </a:r>
            <a:r>
              <a:rPr lang="en-US" altLang="zh-TW" dirty="0"/>
              <a:t>2</a:t>
            </a:r>
            <a:r>
              <a:rPr lang="zh-TW" altLang="en-US" dirty="0"/>
              <a:t>項：</a:t>
            </a:r>
            <a:endParaRPr lang="en-US" altLang="zh-TW" dirty="0"/>
          </a:p>
          <a:p>
            <a:r>
              <a:rPr lang="zh-TW" altLang="en-US" dirty="0"/>
              <a:t>公務人員不得利用職務上之權力、機會或方法介入黨派紛爭。</a:t>
            </a:r>
          </a:p>
        </p:txBody>
      </p:sp>
    </p:spTree>
    <p:extLst>
      <p:ext uri="{BB962C8B-B14F-4D97-AF65-F5344CB8AC3E}">
        <p14:creationId xmlns:p14="http://schemas.microsoft.com/office/powerpoint/2010/main" val="32016013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灰色地帶</a:t>
            </a:r>
          </a:p>
        </p:txBody>
      </p:sp>
      <p:sp>
        <p:nvSpPr>
          <p:cNvPr id="3" name="內容版面配置區 2"/>
          <p:cNvSpPr>
            <a:spLocks noGrp="1"/>
          </p:cNvSpPr>
          <p:nvPr>
            <p:ph idx="1"/>
          </p:nvPr>
        </p:nvSpPr>
        <p:spPr/>
        <p:txBody>
          <a:bodyPr/>
          <a:lstStyle/>
          <a:p>
            <a:r>
              <a:rPr lang="en-US" altLang="zh-TW" dirty="0"/>
              <a:t>104(2015)</a:t>
            </a:r>
            <a:r>
              <a:rPr lang="zh-TW" altLang="en-US" dirty="0"/>
              <a:t>年</a:t>
            </a:r>
            <a:r>
              <a:rPr lang="en-US" altLang="zh-TW" dirty="0"/>
              <a:t>7</a:t>
            </a:r>
            <a:r>
              <a:rPr lang="zh-TW" altLang="en-US" dirty="0"/>
              <a:t>月</a:t>
            </a:r>
          </a:p>
          <a:p>
            <a:r>
              <a:rPr lang="zh-TW" altLang="en-US" dirty="0"/>
              <a:t>台北市政府觀光傳播局機要秘書陳思宇請假參加三立新聞台</a:t>
            </a:r>
            <a:r>
              <a:rPr lang="en-US" altLang="zh-TW" dirty="0"/>
              <a:t>&lt;</a:t>
            </a:r>
            <a:r>
              <a:rPr lang="zh-TW" altLang="en-US" dirty="0"/>
              <a:t>前進新台灣</a:t>
            </a:r>
            <a:r>
              <a:rPr lang="en-US" altLang="zh-TW" dirty="0"/>
              <a:t>&gt;</a:t>
            </a:r>
            <a:r>
              <a:rPr lang="zh-TW" altLang="en-US" dirty="0"/>
              <a:t>政論節目，批評國民黨總統參選人洪秀柱並嘲諷馬總統，節目螢幕打出機要秘書職稱</a:t>
            </a:r>
            <a:endParaRPr lang="en-US" altLang="zh-TW" dirty="0"/>
          </a:p>
          <a:p>
            <a:r>
              <a:rPr lang="zh-TW" altLang="en-US" dirty="0"/>
              <a:t>人事處主任秘書以＜有請假、無報酬、不談職務就不算違法＞回應外界質疑</a:t>
            </a:r>
          </a:p>
        </p:txBody>
      </p:sp>
    </p:spTree>
    <p:extLst>
      <p:ext uri="{BB962C8B-B14F-4D97-AF65-F5344CB8AC3E}">
        <p14:creationId xmlns:p14="http://schemas.microsoft.com/office/powerpoint/2010/main" val="1570097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3139" y="836712"/>
            <a:ext cx="6965245" cy="1202485"/>
          </a:xfrm>
        </p:spPr>
        <p:txBody>
          <a:bodyPr>
            <a:normAutofit/>
          </a:bodyPr>
          <a:lstStyle/>
          <a:p>
            <a:r>
              <a:rPr lang="zh-TW" altLang="en-US" dirty="0"/>
              <a:t>不能做些什麼</a:t>
            </a:r>
            <a:r>
              <a:rPr lang="en-US" altLang="zh-TW" dirty="0"/>
              <a:t>?</a:t>
            </a:r>
            <a:endParaRPr lang="zh-TW" altLang="en-US" dirty="0"/>
          </a:p>
        </p:txBody>
      </p:sp>
      <p:sp>
        <p:nvSpPr>
          <p:cNvPr id="3" name="內容版面配置區 2"/>
          <p:cNvSpPr>
            <a:spLocks noGrp="1"/>
          </p:cNvSpPr>
          <p:nvPr>
            <p:ph idx="1"/>
          </p:nvPr>
        </p:nvSpPr>
        <p:spPr/>
        <p:txBody>
          <a:bodyPr>
            <a:normAutofit/>
          </a:bodyPr>
          <a:lstStyle/>
          <a:p>
            <a:r>
              <a:rPr lang="zh-TW" altLang="en-US" dirty="0"/>
              <a:t>中立法第 </a:t>
            </a:r>
            <a:r>
              <a:rPr lang="en-US" altLang="zh-TW" dirty="0"/>
              <a:t>7 </a:t>
            </a:r>
            <a:r>
              <a:rPr lang="zh-TW" altLang="en-US" dirty="0"/>
              <a:t>條第 </a:t>
            </a:r>
            <a:r>
              <a:rPr lang="en-US" altLang="zh-TW" dirty="0"/>
              <a:t>1 </a:t>
            </a:r>
            <a:r>
              <a:rPr lang="zh-TW" altLang="en-US" dirty="0"/>
              <a:t>項僅規定，公務人員不得於</a:t>
            </a:r>
            <a:r>
              <a:rPr lang="en-US" altLang="zh-TW" dirty="0"/>
              <a:t>”</a:t>
            </a:r>
            <a:r>
              <a:rPr lang="zh-TW" altLang="en-US" dirty="0"/>
              <a:t>上班或勤務</a:t>
            </a:r>
            <a:r>
              <a:rPr lang="en-US" altLang="zh-TW" dirty="0"/>
              <a:t>”</a:t>
            </a:r>
            <a:r>
              <a:rPr lang="zh-TW" altLang="en-US" dirty="0"/>
              <a:t>時間，從事政黨或其他政治團體之活動。</a:t>
            </a:r>
            <a:endParaRPr lang="en-US" altLang="zh-TW" dirty="0"/>
          </a:p>
          <a:p>
            <a:pPr marL="0" indent="0">
              <a:buNone/>
            </a:pPr>
            <a:endParaRPr lang="zh-TW" altLang="en-US" dirty="0"/>
          </a:p>
        </p:txBody>
      </p:sp>
    </p:spTree>
    <p:extLst>
      <p:ext uri="{BB962C8B-B14F-4D97-AF65-F5344CB8AC3E}">
        <p14:creationId xmlns:p14="http://schemas.microsoft.com/office/powerpoint/2010/main" val="35196275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何謂上班或勤務時間</a:t>
            </a:r>
            <a:r>
              <a:rPr lang="en-US" altLang="zh-TW" dirty="0"/>
              <a:t>?</a:t>
            </a:r>
            <a:endParaRPr lang="zh-TW" altLang="en-US" dirty="0"/>
          </a:p>
        </p:txBody>
      </p:sp>
      <p:sp>
        <p:nvSpPr>
          <p:cNvPr id="3" name="內容版面配置區 2"/>
          <p:cNvSpPr>
            <a:spLocks noGrp="1"/>
          </p:cNvSpPr>
          <p:nvPr>
            <p:ph idx="1"/>
          </p:nvPr>
        </p:nvSpPr>
        <p:spPr/>
        <p:txBody>
          <a:bodyPr/>
          <a:lstStyle/>
          <a:p>
            <a:r>
              <a:rPr lang="zh-TW" altLang="en-US" dirty="0"/>
              <a:t>所謂上班或勤務時間，包括</a:t>
            </a:r>
            <a:r>
              <a:rPr lang="en-US" altLang="zh-TW" dirty="0"/>
              <a:t>(7</a:t>
            </a:r>
            <a:r>
              <a:rPr lang="zh-TW" altLang="en-US" dirty="0"/>
              <a:t>條</a:t>
            </a:r>
            <a:r>
              <a:rPr lang="en-US" altLang="zh-TW" dirty="0"/>
              <a:t>2</a:t>
            </a:r>
            <a:r>
              <a:rPr lang="zh-TW" altLang="en-US" dirty="0"/>
              <a:t>項</a:t>
            </a:r>
            <a:r>
              <a:rPr lang="en-US" altLang="zh-TW" dirty="0"/>
              <a:t>)</a:t>
            </a:r>
            <a:r>
              <a:rPr lang="zh-TW" altLang="en-US" dirty="0"/>
              <a:t>：</a:t>
            </a:r>
            <a:endParaRPr lang="en-US" altLang="zh-TW" dirty="0"/>
          </a:p>
          <a:p>
            <a:r>
              <a:rPr lang="en-US" altLang="zh-TW" dirty="0"/>
              <a:t>1</a:t>
            </a:r>
            <a:r>
              <a:rPr lang="zh-TW" altLang="en-US" dirty="0"/>
              <a:t>、法定上班時間。</a:t>
            </a:r>
            <a:endParaRPr lang="en-US" altLang="zh-TW" dirty="0"/>
          </a:p>
          <a:p>
            <a:r>
              <a:rPr lang="en-US" altLang="zh-TW" dirty="0"/>
              <a:t>2</a:t>
            </a:r>
            <a:r>
              <a:rPr lang="zh-TW" altLang="en-US" dirty="0"/>
              <a:t>、因業務狀況彈性調整上班時間</a:t>
            </a:r>
            <a:endParaRPr lang="en-US" altLang="zh-TW" dirty="0"/>
          </a:p>
          <a:p>
            <a:r>
              <a:rPr lang="en-US" altLang="zh-TW" dirty="0"/>
              <a:t>3</a:t>
            </a:r>
            <a:r>
              <a:rPr lang="zh-TW" altLang="en-US" dirty="0"/>
              <a:t>、值班或加班時間。</a:t>
            </a:r>
            <a:endParaRPr lang="en-US" altLang="zh-TW" dirty="0"/>
          </a:p>
          <a:p>
            <a:r>
              <a:rPr lang="en-US" altLang="zh-TW" dirty="0"/>
              <a:t>4</a:t>
            </a:r>
            <a:r>
              <a:rPr lang="zh-TW" altLang="en-US" dirty="0"/>
              <a:t>、因公奉派訓練、出差或參加與其職務有關活動之時間</a:t>
            </a:r>
          </a:p>
          <a:p>
            <a:endParaRPr lang="zh-TW" altLang="en-US" dirty="0"/>
          </a:p>
        </p:txBody>
      </p:sp>
    </p:spTree>
    <p:extLst>
      <p:ext uri="{BB962C8B-B14F-4D97-AF65-F5344CB8AC3E}">
        <p14:creationId xmlns:p14="http://schemas.microsoft.com/office/powerpoint/2010/main" val="17216398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dirty="0"/>
              <a:t>延伸閱讀</a:t>
            </a:r>
            <a:r>
              <a:rPr lang="en-US" altLang="zh-TW" dirty="0"/>
              <a:t>-</a:t>
            </a:r>
            <a:r>
              <a:rPr lang="zh-TW" altLang="en-US" dirty="0"/>
              <a:t>上班時間參加政策研討會</a:t>
            </a:r>
            <a:r>
              <a:rPr lang="en-US" altLang="zh-TW" dirty="0"/>
              <a:t>?</a:t>
            </a:r>
            <a:endParaRPr lang="zh-TW" altLang="en-US" dirty="0"/>
          </a:p>
        </p:txBody>
      </p:sp>
      <p:sp>
        <p:nvSpPr>
          <p:cNvPr id="3" name="內容版面配置區 2"/>
          <p:cNvSpPr>
            <a:spLocks noGrp="1"/>
          </p:cNvSpPr>
          <p:nvPr>
            <p:ph idx="1"/>
          </p:nvPr>
        </p:nvSpPr>
        <p:spPr/>
        <p:txBody>
          <a:bodyPr>
            <a:normAutofit fontScale="92500" lnSpcReduction="20000"/>
          </a:bodyPr>
          <a:lstStyle/>
          <a:p>
            <a:r>
              <a:rPr lang="zh-TW" altLang="en-US" dirty="0"/>
              <a:t>政黨「智庫」部門邀請高階公務人員參加非公開性有關政策方面之研討活動，是否有違行政中立</a:t>
            </a:r>
            <a:r>
              <a:rPr lang="en-US" altLang="zh-TW" dirty="0"/>
              <a:t>? </a:t>
            </a:r>
          </a:p>
          <a:p>
            <a:r>
              <a:rPr lang="zh-TW" altLang="en-US" dirty="0"/>
              <a:t>依中立法第</a:t>
            </a:r>
            <a:r>
              <a:rPr lang="en-US" altLang="zh-TW" dirty="0"/>
              <a:t>7</a:t>
            </a:r>
            <a:r>
              <a:rPr lang="zh-TW" altLang="en-US" dirty="0"/>
              <a:t>條規定，公務人員不得於上班或勤務時間，從事政黨或其他政治團體之活動。是公務人員如非於上班或勤務時間，參加政黨「智庫」部門舉辦有關政策方面之研討活動，而僅就一般性公共議題發表個人看法，尚不生違反行政中立之疑慮，惟應遵守公務員服務法第</a:t>
            </a:r>
            <a:r>
              <a:rPr lang="en-US" altLang="zh-TW" dirty="0"/>
              <a:t>4</a:t>
            </a:r>
            <a:r>
              <a:rPr lang="zh-TW" altLang="en-US" dirty="0"/>
              <a:t>條有關嚴守公務機密義務之規定。又倘該等研討活動屬公開性質，公務人員宜自我約束、謹慎低調，避免引致爭議。</a:t>
            </a:r>
          </a:p>
          <a:p>
            <a:endParaRPr lang="zh-TW" altLang="en-US" dirty="0"/>
          </a:p>
        </p:txBody>
      </p:sp>
    </p:spTree>
    <p:extLst>
      <p:ext uri="{BB962C8B-B14F-4D97-AF65-F5344CB8AC3E}">
        <p14:creationId xmlns:p14="http://schemas.microsoft.com/office/powerpoint/2010/main" val="28318841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候選（參選）人申請隨護，隨護人員可否穿著候選（參選）人背心，協助散發宣導品（面紙、扇子）、宣傳單等？</a:t>
            </a:r>
          </a:p>
        </p:txBody>
      </p:sp>
    </p:spTree>
    <p:extLst>
      <p:ext uri="{BB962C8B-B14F-4D97-AF65-F5344CB8AC3E}">
        <p14:creationId xmlns:p14="http://schemas.microsoft.com/office/powerpoint/2010/main" val="8893132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lnSpcReduction="10000"/>
          </a:bodyPr>
          <a:lstStyle/>
          <a:p>
            <a:r>
              <a:rPr lang="zh-TW" altLang="en-US" dirty="0"/>
              <a:t>公職候選人或擬參選人於參選期間依需求向警察機關申請之隨護人員屬警察人員，為中立法之適用對象，另依該法第</a:t>
            </a:r>
            <a:r>
              <a:rPr lang="en-US" altLang="zh-TW" dirty="0"/>
              <a:t>7</a:t>
            </a:r>
            <a:r>
              <a:rPr lang="zh-TW" altLang="en-US" dirty="0"/>
              <a:t>條規定，公務人員不得於上班或勤務時間，從事政黨或其他政治團體之活動，但依其業務性質，執行職務之必要行為不在此。是以，隨護人員於執行工作時原則上不宜穿著公職候選人或擬參選人之背心，惟如有涉及執行職務相關規定而須例外之情事，宜由內政部酙酌實際需要而予以統一規範。</a:t>
            </a:r>
          </a:p>
        </p:txBody>
      </p:sp>
    </p:spTree>
    <p:extLst>
      <p:ext uri="{BB962C8B-B14F-4D97-AF65-F5344CB8AC3E}">
        <p14:creationId xmlns:p14="http://schemas.microsoft.com/office/powerpoint/2010/main" val="38899362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不能做些甚麼</a:t>
            </a:r>
            <a:r>
              <a:rPr lang="en-US" altLang="zh-TW" dirty="0"/>
              <a:t>?</a:t>
            </a:r>
            <a:endParaRPr lang="zh-TW" altLang="en-US" dirty="0"/>
          </a:p>
        </p:txBody>
      </p:sp>
      <p:sp>
        <p:nvSpPr>
          <p:cNvPr id="3" name="內容版面配置區 2"/>
          <p:cNvSpPr>
            <a:spLocks noGrp="1"/>
          </p:cNvSpPr>
          <p:nvPr>
            <p:ph idx="1"/>
          </p:nvPr>
        </p:nvSpPr>
        <p:spPr/>
        <p:txBody>
          <a:bodyPr>
            <a:normAutofit fontScale="62500" lnSpcReduction="20000"/>
          </a:bodyPr>
          <a:lstStyle/>
          <a:p>
            <a:pPr marL="0" lvl="0" indent="0">
              <a:buClr>
                <a:srgbClr val="AA2B1E"/>
              </a:buClr>
              <a:buNone/>
            </a:pPr>
            <a:r>
              <a:rPr lang="zh-TW" altLang="en-US" sz="2600" dirty="0">
                <a:solidFill>
                  <a:prstClr val="black"/>
                </a:solidFill>
                <a:latin typeface="微軟正黑體"/>
              </a:rPr>
              <a:t>★</a:t>
            </a:r>
            <a:r>
              <a:rPr lang="zh-TW" altLang="en-US" sz="2600" dirty="0">
                <a:solidFill>
                  <a:prstClr val="black"/>
                </a:solidFill>
              </a:rPr>
              <a:t>下班時間或請假，除非有違反中立法第 </a:t>
            </a:r>
            <a:r>
              <a:rPr lang="en-US" altLang="zh-TW" sz="2600" dirty="0">
                <a:solidFill>
                  <a:prstClr val="black"/>
                </a:solidFill>
              </a:rPr>
              <a:t>9 </a:t>
            </a:r>
            <a:r>
              <a:rPr lang="zh-TW" altLang="en-US" sz="2600" dirty="0">
                <a:solidFill>
                  <a:prstClr val="black"/>
                </a:solidFill>
              </a:rPr>
              <a:t>條有關公務人員均不得從事之政治活動或行為等情形外，可自由參與政黨或其他政治團體之活動。</a:t>
            </a:r>
            <a:r>
              <a:rPr lang="zh-TW" altLang="en-US" sz="2600" dirty="0">
                <a:solidFill>
                  <a:prstClr val="black"/>
                </a:solidFill>
                <a:latin typeface="微軟正黑體"/>
              </a:rPr>
              <a:t>當然，公務人員依其業務性質執行職務之必要行為，如執行蒐 證任務、環保稽查，以及警察人員依據相關法令負責安全及秩序維護之行為等，均不予禁止</a:t>
            </a:r>
          </a:p>
          <a:p>
            <a:endParaRPr lang="en-US" altLang="zh-TW" dirty="0"/>
          </a:p>
          <a:p>
            <a:r>
              <a:rPr lang="zh-TW" altLang="en-US" dirty="0"/>
              <a:t>不得為支持或反對特定之政黨、其他政治團體或公職候選人」從事特定的政治活動或行為</a:t>
            </a:r>
            <a:r>
              <a:rPr lang="en-US" altLang="zh-TW" dirty="0"/>
              <a:t>(</a:t>
            </a:r>
            <a:r>
              <a:rPr lang="zh-TW" altLang="en-US" dirty="0"/>
              <a:t>不論上下班時間</a:t>
            </a:r>
            <a:r>
              <a:rPr lang="en-US" altLang="zh-TW" dirty="0"/>
              <a:t>)</a:t>
            </a:r>
            <a:r>
              <a:rPr lang="zh-TW" altLang="en-US" dirty="0"/>
              <a:t>包括：</a:t>
            </a:r>
            <a:r>
              <a:rPr lang="en-US" altLang="zh-TW" dirty="0"/>
              <a:t>(</a:t>
            </a:r>
            <a:r>
              <a:rPr lang="zh-TW" altLang="en-US" dirty="0"/>
              <a:t>中立法第</a:t>
            </a:r>
            <a:r>
              <a:rPr lang="en-US" altLang="zh-TW" dirty="0"/>
              <a:t>9</a:t>
            </a:r>
            <a:r>
              <a:rPr lang="zh-TW" altLang="en-US" dirty="0"/>
              <a:t>條</a:t>
            </a:r>
            <a:r>
              <a:rPr lang="en-US" altLang="zh-TW" dirty="0"/>
              <a:t>)</a:t>
            </a:r>
          </a:p>
          <a:p>
            <a:pPr marL="0" indent="0">
              <a:buNone/>
            </a:pPr>
            <a:r>
              <a:rPr lang="zh-TW" altLang="en-US" dirty="0"/>
              <a:t>一、動用行政資源編印製、散發、張貼文書、圖畫、其他宣傳品或辦理相關活動。</a:t>
            </a:r>
          </a:p>
          <a:p>
            <a:pPr marL="0" indent="0">
              <a:buNone/>
            </a:pPr>
            <a:r>
              <a:rPr lang="zh-TW" altLang="en-US" dirty="0"/>
              <a:t>二、在辦公場所懸掛、張貼、穿戴或標示特定政黨、其他政治團體或公職候選人之旗幟、徽章或服飾。</a:t>
            </a:r>
          </a:p>
          <a:p>
            <a:pPr marL="0" indent="0">
              <a:buNone/>
            </a:pPr>
            <a:r>
              <a:rPr lang="zh-TW" altLang="en-US" dirty="0"/>
              <a:t>三、主持集會、發起遊行或領導連署活動。</a:t>
            </a:r>
          </a:p>
          <a:p>
            <a:pPr marL="0" indent="0">
              <a:buNone/>
            </a:pPr>
            <a:r>
              <a:rPr lang="zh-TW" altLang="en-US" dirty="0"/>
              <a:t>四、在大眾傳播媒體具銜或具名廣告。</a:t>
            </a:r>
            <a:endParaRPr lang="en-US" altLang="zh-TW" dirty="0"/>
          </a:p>
          <a:p>
            <a:pPr marL="0" indent="0">
              <a:buNone/>
            </a:pPr>
            <a:r>
              <a:rPr lang="zh-TW" altLang="en-US" dirty="0"/>
              <a:t>五、對職務相關人員或其職務對象表達指示。</a:t>
            </a:r>
          </a:p>
          <a:p>
            <a:pPr marL="0" indent="0">
              <a:buNone/>
            </a:pPr>
            <a:r>
              <a:rPr lang="zh-TW" altLang="en-US" dirty="0"/>
              <a:t>六、公開為公職候選人站台、助講、遊行或拜票。</a:t>
            </a:r>
          </a:p>
        </p:txBody>
      </p:sp>
    </p:spTree>
    <p:extLst>
      <p:ext uri="{BB962C8B-B14F-4D97-AF65-F5344CB8AC3E}">
        <p14:creationId xmlns:p14="http://schemas.microsoft.com/office/powerpoint/2010/main" val="13940588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延伸閱讀</a:t>
            </a:r>
          </a:p>
        </p:txBody>
      </p:sp>
      <p:sp>
        <p:nvSpPr>
          <p:cNvPr id="3" name="內容版面配置區 2"/>
          <p:cNvSpPr>
            <a:spLocks noGrp="1"/>
          </p:cNvSpPr>
          <p:nvPr>
            <p:ph idx="1"/>
          </p:nvPr>
        </p:nvSpPr>
        <p:spPr/>
        <p:txBody>
          <a:bodyPr>
            <a:normAutofit fontScale="92500"/>
          </a:bodyPr>
          <a:lstStyle/>
          <a:p>
            <a:r>
              <a:rPr lang="zh-TW" altLang="en-US" dirty="0"/>
              <a:t>銓敘部 </a:t>
            </a:r>
            <a:r>
              <a:rPr lang="en-US" altLang="zh-TW" dirty="0"/>
              <a:t>99 </a:t>
            </a:r>
            <a:r>
              <a:rPr lang="zh-TW" altLang="en-US" dirty="0"/>
              <a:t>年 </a:t>
            </a:r>
            <a:r>
              <a:rPr lang="en-US" altLang="zh-TW" dirty="0"/>
              <a:t>12 </a:t>
            </a:r>
            <a:r>
              <a:rPr lang="zh-TW" altLang="en-US" dirty="0"/>
              <a:t>月 </a:t>
            </a:r>
            <a:r>
              <a:rPr lang="en-US" altLang="zh-TW" dirty="0"/>
              <a:t>8 </a:t>
            </a:r>
            <a:r>
              <a:rPr lang="zh-TW" altLang="en-US" dirty="0"/>
              <a:t>日部法一字第 </a:t>
            </a:r>
            <a:r>
              <a:rPr lang="en-US" altLang="zh-TW" dirty="0"/>
              <a:t>09932748722 </a:t>
            </a:r>
            <a:r>
              <a:rPr lang="zh-TW" altLang="en-US" dirty="0"/>
              <a:t>號函</a:t>
            </a:r>
          </a:p>
          <a:p>
            <a:r>
              <a:rPr lang="zh-TW" altLang="en-US" dirty="0"/>
              <a:t>考量擬參選人於登記為公職候選人前，尚非中立法第 </a:t>
            </a:r>
            <a:r>
              <a:rPr lang="en-US" altLang="zh-TW" dirty="0"/>
              <a:t>9 </a:t>
            </a:r>
            <a:r>
              <a:rPr lang="zh-TW" altLang="en-US" dirty="0"/>
              <a:t>條第 </a:t>
            </a:r>
            <a:r>
              <a:rPr lang="en-US" altLang="zh-TW" dirty="0"/>
              <a:t>1</a:t>
            </a:r>
            <a:r>
              <a:rPr lang="zh-TW" altLang="en-US" dirty="0"/>
              <a:t>項第 </a:t>
            </a:r>
            <a:r>
              <a:rPr lang="en-US" altLang="zh-TW" dirty="0"/>
              <a:t>6 </a:t>
            </a:r>
            <a:r>
              <a:rPr lang="zh-TW" altLang="en-US" dirty="0"/>
              <a:t>款所稱之公職候選人，以及如依同項第 </a:t>
            </a:r>
            <a:r>
              <a:rPr lang="en-US" altLang="zh-TW" dirty="0"/>
              <a:t>7 </a:t>
            </a:r>
            <a:r>
              <a:rPr lang="zh-TW" altLang="en-US" dirty="0"/>
              <a:t>款規定，由考試院會同行政院以命令限制，恐有擴張該條限制公務人員參與政治活動或行為之範圍，因此，擬參選人於登記為公職候選人前，公務人員為其公開站台、遊行或拜票之行為，原則上不受中立法第 </a:t>
            </a:r>
            <a:r>
              <a:rPr lang="en-US" altLang="zh-TW" dirty="0"/>
              <a:t>9 </a:t>
            </a:r>
            <a:r>
              <a:rPr lang="zh-TW" altLang="en-US" dirty="0"/>
              <a:t>條第 </a:t>
            </a:r>
            <a:r>
              <a:rPr lang="en-US" altLang="zh-TW" dirty="0"/>
              <a:t>1 </a:t>
            </a:r>
            <a:r>
              <a:rPr lang="zh-TW" altLang="en-US" dirty="0"/>
              <a:t>項第 </a:t>
            </a:r>
            <a:r>
              <a:rPr lang="en-US" altLang="zh-TW" dirty="0"/>
              <a:t>6 </a:t>
            </a:r>
            <a:r>
              <a:rPr lang="zh-TW" altLang="en-US" dirty="0"/>
              <a:t>款之限制，惟仍以儘量避免為宜。</a:t>
            </a:r>
          </a:p>
        </p:txBody>
      </p:sp>
    </p:spTree>
    <p:extLst>
      <p:ext uri="{BB962C8B-B14F-4D97-AF65-F5344CB8AC3E}">
        <p14:creationId xmlns:p14="http://schemas.microsoft.com/office/powerpoint/2010/main" val="7950154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應留意的是</a:t>
            </a:r>
          </a:p>
        </p:txBody>
      </p:sp>
      <p:sp>
        <p:nvSpPr>
          <p:cNvPr id="3" name="內容版面配置區 2"/>
          <p:cNvSpPr>
            <a:spLocks noGrp="1"/>
          </p:cNvSpPr>
          <p:nvPr>
            <p:ph idx="1"/>
          </p:nvPr>
        </p:nvSpPr>
        <p:spPr/>
        <p:txBody>
          <a:bodyPr>
            <a:normAutofit fontScale="77500" lnSpcReduction="20000"/>
          </a:bodyPr>
          <a:lstStyle/>
          <a:p>
            <a:r>
              <a:rPr lang="zh-TW" altLang="en-US" dirty="0"/>
              <a:t>依本法第 </a:t>
            </a:r>
            <a:r>
              <a:rPr lang="en-US" altLang="zh-TW" dirty="0"/>
              <a:t>6 </a:t>
            </a:r>
            <a:r>
              <a:rPr lang="zh-TW" altLang="en-US" dirty="0"/>
              <a:t>條、第 </a:t>
            </a:r>
            <a:r>
              <a:rPr lang="en-US" altLang="zh-TW" dirty="0"/>
              <a:t>8 </a:t>
            </a:r>
            <a:r>
              <a:rPr lang="zh-TW" altLang="en-US" dirty="0"/>
              <a:t>條及第 </a:t>
            </a:r>
            <a:r>
              <a:rPr lang="en-US" altLang="zh-TW" dirty="0"/>
              <a:t>10 </a:t>
            </a:r>
            <a:r>
              <a:rPr lang="zh-TW" altLang="en-US" dirty="0"/>
              <a:t>條規定，公務人員不得 利用職務上權力、機會或方法，為政黨、其他政治團體或</a:t>
            </a:r>
            <a:r>
              <a:rPr lang="zh-TW" altLang="en-US" b="1" u="sng" dirty="0"/>
              <a:t>擬參選人</a:t>
            </a:r>
            <a:r>
              <a:rPr lang="zh-TW" altLang="en-US" dirty="0"/>
              <a:t>要求、期約或收</a:t>
            </a:r>
          </a:p>
          <a:p>
            <a:r>
              <a:rPr lang="zh-TW" altLang="en-US" dirty="0"/>
              <a:t>受金錢、物品或其他利益之。</a:t>
            </a:r>
            <a:endParaRPr lang="en-US" altLang="zh-TW" dirty="0"/>
          </a:p>
          <a:p>
            <a:r>
              <a:rPr lang="zh-TW" altLang="en-US" dirty="0"/>
              <a:t>換言之，「擬參選人」，指政治獻金法第 </a:t>
            </a:r>
            <a:r>
              <a:rPr lang="en-US" altLang="zh-TW" dirty="0"/>
              <a:t>2 </a:t>
            </a:r>
            <a:r>
              <a:rPr lang="zh-TW" altLang="en-US" dirty="0"/>
              <a:t>條第 </a:t>
            </a:r>
            <a:r>
              <a:rPr lang="en-US" altLang="zh-TW" dirty="0"/>
              <a:t>5 </a:t>
            </a:r>
            <a:r>
              <a:rPr lang="zh-TW" altLang="en-US" dirty="0"/>
              <a:t>款所定 義，在該法第 </a:t>
            </a:r>
            <a:r>
              <a:rPr lang="en-US" altLang="zh-TW" dirty="0"/>
              <a:t>12 </a:t>
            </a:r>
            <a:r>
              <a:rPr lang="zh-TW" altLang="en-US" dirty="0"/>
              <a:t>條規定義，在該法第 </a:t>
            </a:r>
            <a:r>
              <a:rPr lang="en-US" altLang="zh-TW" dirty="0"/>
              <a:t>12 </a:t>
            </a:r>
            <a:r>
              <a:rPr lang="zh-TW" altLang="en-US" dirty="0"/>
              <a:t>條規定期間內，</a:t>
            </a:r>
            <a:r>
              <a:rPr lang="zh-TW" altLang="en-US" b="1" u="sng" dirty="0"/>
              <a:t>有意登記參選公職之人員</a:t>
            </a:r>
            <a:r>
              <a:rPr lang="zh-TW" altLang="en-US" dirty="0"/>
              <a:t>。依政治獻金法第 </a:t>
            </a:r>
            <a:r>
              <a:rPr lang="en-US" altLang="zh-TW" dirty="0"/>
              <a:t>12 </a:t>
            </a:r>
            <a:r>
              <a:rPr lang="zh-TW" altLang="en-US" dirty="0"/>
              <a:t>條規定，</a:t>
            </a:r>
            <a:r>
              <a:rPr lang="zh-TW" altLang="en-US" b="1" u="sng" dirty="0"/>
              <a:t>收受政治獻金於登記參選前一定期間即得進行</a:t>
            </a:r>
            <a:r>
              <a:rPr lang="zh-TW" altLang="en-US" dirty="0"/>
              <a:t>，較選舉罷免法律規定之競選活動期間長，因此，本條對於 公務人員利用職權所進行要求、期約或收受金錢、物品、其他利益之捐助或募款活動等之禁制規範期間，應與政治獻金法所定收受政治獻金之期間一致，爰以擬參選人為禁制對象</a:t>
            </a:r>
          </a:p>
        </p:txBody>
      </p:sp>
    </p:spTree>
    <p:extLst>
      <p:ext uri="{BB962C8B-B14F-4D97-AF65-F5344CB8AC3E}">
        <p14:creationId xmlns:p14="http://schemas.microsoft.com/office/powerpoint/2010/main" val="36114544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不可以做些甚麼</a:t>
            </a:r>
          </a:p>
        </p:txBody>
      </p:sp>
      <p:sp>
        <p:nvSpPr>
          <p:cNvPr id="3" name="內容版面配置區 2"/>
          <p:cNvSpPr>
            <a:spLocks noGrp="1"/>
          </p:cNvSpPr>
          <p:nvPr>
            <p:ph idx="1"/>
          </p:nvPr>
        </p:nvSpPr>
        <p:spPr/>
        <p:txBody>
          <a:bodyPr/>
          <a:lstStyle/>
          <a:p>
            <a:pPr marL="0" indent="0">
              <a:buNone/>
            </a:pPr>
            <a:r>
              <a:rPr lang="zh-TW" altLang="en-US" dirty="0">
                <a:latin typeface="微軟正黑體"/>
              </a:rPr>
              <a:t>所以：請不要</a:t>
            </a:r>
            <a:endParaRPr lang="en-US" altLang="zh-TW" dirty="0">
              <a:latin typeface="微軟正黑體"/>
            </a:endParaRPr>
          </a:p>
          <a:p>
            <a:pPr marL="0" indent="0">
              <a:buNone/>
            </a:pPr>
            <a:r>
              <a:rPr lang="zh-TW" altLang="en-US" dirty="0">
                <a:latin typeface="微軟正黑體"/>
              </a:rPr>
              <a:t>＃在辦公場配戴扁帽</a:t>
            </a:r>
            <a:endParaRPr lang="en-US" altLang="zh-TW" dirty="0">
              <a:latin typeface="微軟正黑體"/>
            </a:endParaRPr>
          </a:p>
          <a:p>
            <a:pPr marL="0" indent="0">
              <a:buNone/>
            </a:pPr>
            <a:r>
              <a:rPr lang="zh-TW" altLang="zh-TW" dirty="0">
                <a:latin typeface="微軟正黑體"/>
                <a:ea typeface="微軟正黑體"/>
              </a:rPr>
              <a:t>＃</a:t>
            </a:r>
            <a:r>
              <a:rPr lang="zh-TW" altLang="en-US" dirty="0">
                <a:latin typeface="微軟正黑體"/>
              </a:rPr>
              <a:t>在辦公桌上放置親民黨的旗幟</a:t>
            </a:r>
            <a:endParaRPr lang="en-US" altLang="zh-TW" dirty="0">
              <a:latin typeface="微軟正黑體"/>
            </a:endParaRPr>
          </a:p>
          <a:p>
            <a:pPr marL="0" indent="0">
              <a:buNone/>
            </a:pPr>
            <a:r>
              <a:rPr lang="zh-TW" altLang="zh-TW" dirty="0">
                <a:latin typeface="微軟正黑體"/>
                <a:ea typeface="微軟正黑體"/>
              </a:rPr>
              <a:t>＃</a:t>
            </a:r>
            <a:r>
              <a:rPr lang="zh-TW" altLang="en-US" dirty="0">
                <a:latin typeface="微軟正黑體"/>
              </a:rPr>
              <a:t>使用辦公設備如：網路、傳真機及公務電話簡訊等各類電子通訊傳輸工具，散發、張貼文書、圖畫及其他宣傳品表示支持小英</a:t>
            </a:r>
            <a:endParaRPr lang="zh-TW" altLang="en-US" dirty="0"/>
          </a:p>
        </p:txBody>
      </p:sp>
    </p:spTree>
    <p:extLst>
      <p:ext uri="{BB962C8B-B14F-4D97-AF65-F5344CB8AC3E}">
        <p14:creationId xmlns:p14="http://schemas.microsoft.com/office/powerpoint/2010/main" val="664912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地方政府首長為該機關設計形象</a:t>
            </a:r>
            <a:r>
              <a:rPr lang="en-US" altLang="zh-TW" dirty="0"/>
              <a:t>Logo</a:t>
            </a:r>
            <a:r>
              <a:rPr lang="zh-TW" altLang="en-US" dirty="0"/>
              <a:t>並大量使用，惟該</a:t>
            </a:r>
            <a:r>
              <a:rPr lang="en-US" altLang="zh-TW" dirty="0"/>
              <a:t>Logo</a:t>
            </a:r>
            <a:r>
              <a:rPr lang="zh-TW" altLang="en-US" dirty="0"/>
              <a:t>可能於該首長未連任時即不再使用，請問如使用印有該</a:t>
            </a:r>
            <a:r>
              <a:rPr lang="en-US" altLang="zh-TW" dirty="0"/>
              <a:t>Logo</a:t>
            </a:r>
            <a:r>
              <a:rPr lang="zh-TW" altLang="en-US" dirty="0"/>
              <a:t>之文具，會不會違反行政中立？</a:t>
            </a:r>
          </a:p>
        </p:txBody>
      </p:sp>
    </p:spTree>
    <p:extLst>
      <p:ext uri="{BB962C8B-B14F-4D97-AF65-F5344CB8AC3E}">
        <p14:creationId xmlns:p14="http://schemas.microsoft.com/office/powerpoint/2010/main" val="18150082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a:bodyPr>
          <a:lstStyle/>
          <a:p>
            <a:r>
              <a:rPr lang="zh-TW" altLang="en-US" dirty="0"/>
              <a:t>依中立法第</a:t>
            </a:r>
            <a:r>
              <a:rPr lang="en-US" altLang="zh-TW" dirty="0"/>
              <a:t>9</a:t>
            </a:r>
            <a:r>
              <a:rPr lang="zh-TW" altLang="en-US" dirty="0"/>
              <a:t>條第</a:t>
            </a:r>
            <a:r>
              <a:rPr lang="en-US" altLang="zh-TW" dirty="0"/>
              <a:t>1</a:t>
            </a:r>
            <a:r>
              <a:rPr lang="zh-TW" altLang="en-US" dirty="0"/>
              <a:t>項規定：「公務人員不得為支持或反對特定之政黨、其他政治團體或公職候選人，從事下列政治活動或行為：動用行政資源編印製、散發、張貼文書、圖畫、其他宣傳品或辦理相關活動。</a:t>
            </a:r>
            <a:r>
              <a:rPr lang="en-US" altLang="zh-TW" dirty="0"/>
              <a:t>……</a:t>
            </a:r>
            <a:r>
              <a:rPr lang="zh-TW" altLang="en-US" dirty="0"/>
              <a:t>」地方政府首長為該機關設計形象</a:t>
            </a:r>
            <a:r>
              <a:rPr lang="en-US" altLang="zh-TW" dirty="0"/>
              <a:t>Logo</a:t>
            </a:r>
            <a:r>
              <a:rPr lang="zh-TW" altLang="en-US" dirty="0"/>
              <a:t>並大量使用，如該</a:t>
            </a:r>
            <a:r>
              <a:rPr lang="en-US" altLang="zh-TW" dirty="0"/>
              <a:t>Logo</a:t>
            </a:r>
            <a:r>
              <a:rPr lang="zh-TW" altLang="en-US" dirty="0"/>
              <a:t>未有支持特定政黨或人物之意涵，印有機關形象</a:t>
            </a:r>
            <a:r>
              <a:rPr lang="en-US" altLang="zh-TW" dirty="0"/>
              <a:t>Logo</a:t>
            </a:r>
            <a:r>
              <a:rPr lang="zh-TW" altLang="en-US" dirty="0"/>
              <a:t>之文具，係屬機關可運用之公物，於該首長未連任後仍可繼續使用，無違反行政中立之虞；反之，於印製時即違反行政中立。</a:t>
            </a:r>
          </a:p>
        </p:txBody>
      </p:sp>
    </p:spTree>
    <p:extLst>
      <p:ext uri="{BB962C8B-B14F-4D97-AF65-F5344CB8AC3E}">
        <p14:creationId xmlns:p14="http://schemas.microsoft.com/office/powerpoint/2010/main" val="41014132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實際案例</a:t>
            </a:r>
          </a:p>
        </p:txBody>
      </p:sp>
      <p:sp>
        <p:nvSpPr>
          <p:cNvPr id="3" name="內容版面配置區 2"/>
          <p:cNvSpPr>
            <a:spLocks noGrp="1"/>
          </p:cNvSpPr>
          <p:nvPr>
            <p:ph idx="1"/>
          </p:nvPr>
        </p:nvSpPr>
        <p:spPr/>
        <p:txBody>
          <a:bodyPr>
            <a:normAutofit fontScale="70000" lnSpcReduction="20000"/>
          </a:bodyPr>
          <a:lstStyle/>
          <a:p>
            <a:r>
              <a:rPr lang="en-US" altLang="zh-TW" dirty="0"/>
              <a:t>105</a:t>
            </a:r>
            <a:r>
              <a:rPr lang="zh-TW" altLang="en-US" dirty="0"/>
              <a:t>年</a:t>
            </a:r>
            <a:r>
              <a:rPr lang="en-US" altLang="zh-TW" dirty="0"/>
              <a:t>9</a:t>
            </a:r>
            <a:r>
              <a:rPr lang="zh-TW" altLang="en-US" dirty="0"/>
              <a:t>月</a:t>
            </a:r>
            <a:r>
              <a:rPr lang="en-US" altLang="zh-TW" dirty="0"/>
              <a:t>13</a:t>
            </a:r>
            <a:r>
              <a:rPr lang="zh-TW" altLang="en-US" dirty="0"/>
              <a:t>日經濟部書函</a:t>
            </a:r>
            <a:r>
              <a:rPr lang="en-US" altLang="zh-TW" dirty="0"/>
              <a:t>(</a:t>
            </a:r>
            <a:r>
              <a:rPr lang="zh-TW" altLang="en-US" dirty="0"/>
              <a:t>人事處主辦</a:t>
            </a:r>
            <a:r>
              <a:rPr lang="en-US" altLang="zh-TW" dirty="0"/>
              <a:t>)</a:t>
            </a:r>
            <a:r>
              <a:rPr lang="zh-TW" altLang="en-US" dirty="0"/>
              <a:t>部屬各單位及機關：</a:t>
            </a:r>
          </a:p>
          <a:p>
            <a:pPr marL="0" indent="0">
              <a:buNone/>
            </a:pPr>
            <a:r>
              <a:rPr lang="zh-TW" altLang="en-US" dirty="0"/>
              <a:t>⑴主旨：函轉凱達格蘭學校第</a:t>
            </a:r>
            <a:r>
              <a:rPr lang="en-US" altLang="zh-TW" dirty="0"/>
              <a:t>18</a:t>
            </a:r>
            <a:r>
              <a:rPr lang="zh-TW" altLang="en-US" dirty="0"/>
              <a:t>期國家領導與發展策略班報名簡章、有意報名者填妥資料於</a:t>
            </a:r>
            <a:r>
              <a:rPr lang="en-US" altLang="zh-TW" dirty="0"/>
              <a:t>20</a:t>
            </a:r>
            <a:r>
              <a:rPr lang="zh-TW" altLang="en-US" dirty="0"/>
              <a:t>日前送人事處辦理</a:t>
            </a:r>
          </a:p>
          <a:p>
            <a:pPr marL="0" indent="0">
              <a:buNone/>
            </a:pPr>
            <a:r>
              <a:rPr lang="zh-TW" altLang="en-US" dirty="0"/>
              <a:t>⑵說明：依據凱達格蘭學校</a:t>
            </a:r>
            <a:r>
              <a:rPr lang="en-US" altLang="zh-TW" dirty="0"/>
              <a:t>9</a:t>
            </a:r>
            <a:r>
              <a:rPr lang="zh-TW" altLang="en-US" dirty="0"/>
              <a:t>月</a:t>
            </a:r>
            <a:r>
              <a:rPr lang="en-US" altLang="zh-TW" dirty="0"/>
              <a:t>6</a:t>
            </a:r>
            <a:r>
              <a:rPr lang="zh-TW" altLang="en-US" dirty="0"/>
              <a:t>日致本部常務次長王美花信函辦理</a:t>
            </a:r>
          </a:p>
          <a:p>
            <a:r>
              <a:rPr lang="zh-TW" altLang="en-US" dirty="0"/>
              <a:t>事過一個月，</a:t>
            </a:r>
            <a:r>
              <a:rPr lang="en-US" altLang="zh-TW" dirty="0"/>
              <a:t>10</a:t>
            </a:r>
            <a:r>
              <a:rPr lang="zh-TW" altLang="en-US" dirty="0"/>
              <a:t>月</a:t>
            </a:r>
            <a:r>
              <a:rPr lang="en-US" altLang="zh-TW" dirty="0"/>
              <a:t>12</a:t>
            </a:r>
            <a:r>
              <a:rPr lang="zh-TW" altLang="en-US" dirty="0"/>
              <a:t>日立法院國民黨團召開記者會評擊違反行政中立</a:t>
            </a:r>
            <a:endParaRPr lang="en-US" altLang="zh-TW" dirty="0"/>
          </a:p>
          <a:p>
            <a:r>
              <a:rPr lang="zh-TW" altLang="en-US" dirty="0"/>
              <a:t>經濟部人事處長陳榮順說明「認定研習課程確有不宜、無人報名、以後不會再犯」</a:t>
            </a:r>
          </a:p>
          <a:p>
            <a:r>
              <a:rPr lang="en-US" altLang="zh-TW" dirty="0"/>
              <a:t>10</a:t>
            </a:r>
            <a:r>
              <a:rPr lang="zh-TW" altLang="en-US" dirty="0"/>
              <a:t>月</a:t>
            </a:r>
            <a:r>
              <a:rPr lang="en-US" altLang="zh-TW" dirty="0"/>
              <a:t>14</a:t>
            </a:r>
            <a:r>
              <a:rPr lang="zh-TW" altLang="en-US" dirty="0"/>
              <a:t>日行政院長林全</a:t>
            </a:r>
            <a:r>
              <a:rPr lang="en-US" altLang="zh-TW" dirty="0"/>
              <a:t>(1951~)</a:t>
            </a:r>
            <a:r>
              <a:rPr lang="zh-TW" altLang="en-US" dirty="0"/>
              <a:t>表示以後避免再度發生</a:t>
            </a:r>
          </a:p>
          <a:p>
            <a:r>
              <a:rPr lang="en-US" altLang="zh-TW" dirty="0"/>
              <a:t>10</a:t>
            </a:r>
            <a:r>
              <a:rPr lang="zh-TW" altLang="en-US" dirty="0"/>
              <a:t>月</a:t>
            </a:r>
            <a:r>
              <a:rPr lang="en-US" altLang="zh-TW" dirty="0"/>
              <a:t>24</a:t>
            </a:r>
            <a:r>
              <a:rPr lang="zh-TW" altLang="en-US" dirty="0"/>
              <a:t>日行政院人事行政總處人事長施能傑</a:t>
            </a:r>
            <a:r>
              <a:rPr lang="en-US" altLang="zh-TW" dirty="0"/>
              <a:t>(1960~)</a:t>
            </a:r>
            <a:r>
              <a:rPr lang="zh-TW" altLang="en-US" dirty="0"/>
              <a:t>告知不對及年終考績處理</a:t>
            </a:r>
          </a:p>
        </p:txBody>
      </p:sp>
    </p:spTree>
    <p:extLst>
      <p:ext uri="{BB962C8B-B14F-4D97-AF65-F5344CB8AC3E}">
        <p14:creationId xmlns:p14="http://schemas.microsoft.com/office/powerpoint/2010/main" val="12360867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不可以做些甚麼</a:t>
            </a:r>
          </a:p>
        </p:txBody>
      </p:sp>
      <p:sp>
        <p:nvSpPr>
          <p:cNvPr id="3" name="內容版面配置區 2"/>
          <p:cNvSpPr>
            <a:spLocks noGrp="1"/>
          </p:cNvSpPr>
          <p:nvPr>
            <p:ph idx="1"/>
          </p:nvPr>
        </p:nvSpPr>
        <p:spPr/>
        <p:txBody>
          <a:bodyPr>
            <a:normAutofit fontScale="92500" lnSpcReduction="10000"/>
          </a:bodyPr>
          <a:lstStyle/>
          <a:p>
            <a:pPr marL="0" indent="0">
              <a:buNone/>
            </a:pPr>
            <a:r>
              <a:rPr lang="zh-TW" altLang="en-US" dirty="0">
                <a:latin typeface="微軟正黑體"/>
              </a:rPr>
              <a:t>＃不可為支持小馬哥而</a:t>
            </a:r>
            <a:r>
              <a:rPr lang="zh-TW" altLang="en-US" dirty="0">
                <a:latin typeface="微軟正黑體"/>
                <a:ea typeface="微軟正黑體"/>
              </a:rPr>
              <a:t>「</a:t>
            </a:r>
            <a:r>
              <a:rPr lang="zh-TW" altLang="en-US" dirty="0">
                <a:latin typeface="微軟正黑體"/>
              </a:rPr>
              <a:t>站台</a:t>
            </a:r>
            <a:r>
              <a:rPr lang="zh-TW" altLang="en-US" dirty="0">
                <a:latin typeface="微軟正黑體"/>
                <a:ea typeface="微軟正黑體"/>
              </a:rPr>
              <a:t>」</a:t>
            </a:r>
            <a:r>
              <a:rPr lang="zh-TW" altLang="en-US" dirty="0">
                <a:latin typeface="微軟正黑體"/>
              </a:rPr>
              <a:t>、</a:t>
            </a:r>
            <a:r>
              <a:rPr lang="zh-TW" altLang="en-US" dirty="0">
                <a:latin typeface="微軟正黑體"/>
                <a:ea typeface="微軟正黑體"/>
              </a:rPr>
              <a:t>「</a:t>
            </a:r>
            <a:r>
              <a:rPr lang="zh-TW" altLang="en-US" dirty="0">
                <a:latin typeface="微軟正黑體"/>
              </a:rPr>
              <a:t>遊行</a:t>
            </a:r>
            <a:r>
              <a:rPr lang="zh-TW" altLang="en-US" dirty="0">
                <a:latin typeface="微軟正黑體"/>
                <a:ea typeface="微軟正黑體"/>
              </a:rPr>
              <a:t>」</a:t>
            </a:r>
            <a:r>
              <a:rPr lang="zh-TW" altLang="en-US" dirty="0">
                <a:latin typeface="微軟正黑體"/>
              </a:rPr>
              <a:t>或</a:t>
            </a:r>
            <a:r>
              <a:rPr lang="zh-TW" altLang="en-US" dirty="0">
                <a:latin typeface="微軟正黑體"/>
                <a:ea typeface="微軟正黑體"/>
              </a:rPr>
              <a:t>「</a:t>
            </a:r>
            <a:r>
              <a:rPr lang="zh-TW" altLang="en-US" dirty="0">
                <a:latin typeface="微軟正黑體"/>
              </a:rPr>
              <a:t>拜票</a:t>
            </a:r>
            <a:r>
              <a:rPr lang="zh-TW" altLang="en-US" dirty="0">
                <a:latin typeface="微軟正黑體"/>
                <a:ea typeface="微軟正黑體"/>
              </a:rPr>
              <a:t>」</a:t>
            </a:r>
            <a:endParaRPr lang="zh-TW" altLang="en-US" dirty="0">
              <a:latin typeface="微軟正黑體"/>
            </a:endParaRPr>
          </a:p>
          <a:p>
            <a:pPr marL="0" indent="0">
              <a:buNone/>
            </a:pPr>
            <a:r>
              <a:rPr lang="zh-TW" altLang="en-US" dirty="0">
                <a:latin typeface="微軟正黑體"/>
                <a:ea typeface="微軟正黑體"/>
              </a:rPr>
              <a:t>▲</a:t>
            </a:r>
            <a:r>
              <a:rPr lang="zh-TW" altLang="en-US" dirty="0"/>
              <a:t>公開為公職候選人站台：</a:t>
            </a:r>
            <a:endParaRPr lang="en-US" altLang="zh-TW" dirty="0"/>
          </a:p>
          <a:p>
            <a:pPr marL="0" indent="0">
              <a:buNone/>
            </a:pPr>
            <a:r>
              <a:rPr lang="zh-TW" altLang="en-US" dirty="0"/>
              <a:t>為公職候選人</a:t>
            </a:r>
            <a:r>
              <a:rPr lang="en-US" altLang="zh-TW" dirty="0"/>
              <a:t>”</a:t>
            </a:r>
            <a:r>
              <a:rPr lang="zh-TW" altLang="en-US" dirty="0"/>
              <a:t>站台或助講</a:t>
            </a:r>
            <a:r>
              <a:rPr lang="en-US" altLang="zh-TW" dirty="0"/>
              <a:t>”</a:t>
            </a:r>
            <a:r>
              <a:rPr lang="zh-TW" altLang="en-US" dirty="0"/>
              <a:t>之行為都算</a:t>
            </a:r>
          </a:p>
          <a:p>
            <a:pPr marL="0" indent="0">
              <a:buNone/>
            </a:pPr>
            <a:r>
              <a:rPr lang="zh-TW" altLang="en-US" dirty="0">
                <a:latin typeface="微軟正黑體"/>
                <a:ea typeface="微軟正黑體"/>
              </a:rPr>
              <a:t>▲</a:t>
            </a:r>
            <a:r>
              <a:rPr lang="zh-TW" altLang="en-US" dirty="0"/>
              <a:t>公開為公職候選人遊行：</a:t>
            </a:r>
            <a:endParaRPr lang="en-US" altLang="zh-TW" dirty="0"/>
          </a:p>
          <a:p>
            <a:pPr marL="0" indent="0">
              <a:buNone/>
            </a:pPr>
            <a:r>
              <a:rPr lang="zh-TW" altLang="en-US" dirty="0"/>
              <a:t>指為 公職候選人</a:t>
            </a:r>
            <a:r>
              <a:rPr lang="zh-TW" altLang="en-US" b="1" i="1" dirty="0"/>
              <a:t>帶領遊行</a:t>
            </a:r>
            <a:r>
              <a:rPr lang="zh-TW" altLang="en-US" dirty="0"/>
              <a:t>或為遊行活動</a:t>
            </a:r>
            <a:r>
              <a:rPr lang="zh-TW" altLang="en-US" b="1" i="1" dirty="0"/>
              <a:t>具銜具名</a:t>
            </a:r>
            <a:r>
              <a:rPr lang="zh-TW" altLang="en-US" dirty="0"/>
              <a:t>擔任相關職務。</a:t>
            </a:r>
            <a:endParaRPr lang="en-US" altLang="zh-TW" dirty="0"/>
          </a:p>
          <a:p>
            <a:pPr marL="0" indent="0">
              <a:buNone/>
            </a:pPr>
            <a:r>
              <a:rPr lang="zh-TW" altLang="en-US" dirty="0">
                <a:latin typeface="微軟正黑體"/>
                <a:ea typeface="微軟正黑體"/>
              </a:rPr>
              <a:t>▲</a:t>
            </a:r>
            <a:r>
              <a:rPr lang="zh-TW" altLang="en-US" dirty="0"/>
              <a:t>公開為公職候選人拜票：</a:t>
            </a:r>
          </a:p>
          <a:p>
            <a:r>
              <a:rPr lang="zh-TW" altLang="en-US" dirty="0"/>
              <a:t>透過各種公開活動或具銜具名經由資訊傳播媒體，向特定或不特定人拜票之行為</a:t>
            </a:r>
          </a:p>
          <a:p>
            <a:endParaRPr lang="zh-TW" altLang="en-US" dirty="0"/>
          </a:p>
        </p:txBody>
      </p:sp>
    </p:spTree>
    <p:extLst>
      <p:ext uri="{BB962C8B-B14F-4D97-AF65-F5344CB8AC3E}">
        <p14:creationId xmlns:p14="http://schemas.microsoft.com/office/powerpoint/2010/main" val="28030956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pPr algn="l"/>
            <a:r>
              <a:rPr lang="zh-TW" altLang="en-US" sz="3200" dirty="0"/>
              <a:t>公務人員請假參加學運、反服貿活動或反核四遊行是否有違反中立法</a:t>
            </a:r>
            <a:r>
              <a:rPr lang="en-US" altLang="zh-TW" sz="3200" dirty="0"/>
              <a:t>?</a:t>
            </a:r>
            <a:endParaRPr lang="zh-TW" altLang="en-US" sz="3200" dirty="0"/>
          </a:p>
        </p:txBody>
      </p:sp>
      <p:sp>
        <p:nvSpPr>
          <p:cNvPr id="3" name="內容版面配置區 2"/>
          <p:cNvSpPr>
            <a:spLocks noGrp="1"/>
          </p:cNvSpPr>
          <p:nvPr>
            <p:ph idx="1"/>
          </p:nvPr>
        </p:nvSpPr>
        <p:spPr/>
        <p:txBody>
          <a:bodyPr>
            <a:normAutofit fontScale="92500"/>
          </a:bodyPr>
          <a:lstStyle/>
          <a:p>
            <a:r>
              <a:rPr lang="zh-TW" altLang="en-US" dirty="0"/>
              <a:t>中立法第</a:t>
            </a:r>
            <a:r>
              <a:rPr lang="en-US" altLang="zh-TW" dirty="0"/>
              <a:t>7</a:t>
            </a:r>
            <a:r>
              <a:rPr lang="zh-TW" altLang="en-US" dirty="0"/>
              <a:t>條及第</a:t>
            </a:r>
            <a:r>
              <a:rPr lang="en-US" altLang="zh-TW" dirty="0"/>
              <a:t>9</a:t>
            </a:r>
            <a:r>
              <a:rPr lang="zh-TW" altLang="en-US" dirty="0"/>
              <a:t>條規定，公務人員不得於上班或勤務時間，從事政黨或其他政治團體之活動，亦不得為支持或反對特定之政黨、其他政治團體或公職候選人，而有動用行政資源、主持集會、發起遊行、領導連署、對職務相關人員或其職務對象表達指示等行為，如公務人員請假僅係單純參加學運、反服貿活動或反核四遊行，而未有上開行為，原則上並未違反中立法第</a:t>
            </a:r>
            <a:r>
              <a:rPr lang="en-US" altLang="zh-TW" dirty="0"/>
              <a:t>7</a:t>
            </a:r>
            <a:r>
              <a:rPr lang="zh-TW" altLang="en-US" dirty="0"/>
              <a:t>條及第</a:t>
            </a:r>
            <a:r>
              <a:rPr lang="en-US" altLang="zh-TW" dirty="0"/>
              <a:t>9</a:t>
            </a:r>
            <a:r>
              <a:rPr lang="zh-TW" altLang="en-US" dirty="0"/>
              <a:t>條規定，惟仍宜謹慎為之，避免招致爭議。</a:t>
            </a:r>
          </a:p>
        </p:txBody>
      </p:sp>
    </p:spTree>
    <p:extLst>
      <p:ext uri="{BB962C8B-B14F-4D97-AF65-F5344CB8AC3E}">
        <p14:creationId xmlns:p14="http://schemas.microsoft.com/office/powerpoint/2010/main" val="25530492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dirty="0"/>
              <a:t>自由時報</a:t>
            </a:r>
            <a:r>
              <a:rPr lang="en-US" altLang="zh-TW" dirty="0"/>
              <a:t>-2019-11-21</a:t>
            </a:r>
            <a:br>
              <a:rPr lang="en-US" altLang="zh-TW" dirty="0"/>
            </a:br>
            <a:endParaRPr lang="zh-TW" altLang="en-US" dirty="0"/>
          </a:p>
        </p:txBody>
      </p:sp>
      <p:sp>
        <p:nvSpPr>
          <p:cNvPr id="3" name="內容版面配置區 2"/>
          <p:cNvSpPr>
            <a:spLocks noGrp="1"/>
          </p:cNvSpPr>
          <p:nvPr>
            <p:ph idx="1"/>
          </p:nvPr>
        </p:nvSpPr>
        <p:spPr>
          <a:xfrm>
            <a:off x="1463040" y="1628800"/>
            <a:ext cx="6196405" cy="4392487"/>
          </a:xfrm>
        </p:spPr>
        <p:txBody>
          <a:bodyPr>
            <a:normAutofit fontScale="62500" lnSpcReduction="20000"/>
          </a:bodyPr>
          <a:lstStyle/>
          <a:p>
            <a:r>
              <a:rPr lang="zh-TW" altLang="en-US" dirty="0"/>
              <a:t>國民黨總統參選人韓國瑜造勢大會動員黑幕曝光！本報接獲讀者爆料，新竹農田水利會身為政府機關，卻在農漁水利會總幹事會報中，公然討論參加週六挺韓大會動員事宜，還決議由縣內各農會派出四十人，嚴重違反行政中立。新竹水利會表示，該會議由新竹縣農會主辦，到場才知道有此討論案由；農委會則表示，會儘速了解事情狀況，依法處理。</a:t>
            </a:r>
          </a:p>
          <a:p>
            <a:r>
              <a:rPr lang="zh-TW" altLang="en-US" dirty="0"/>
              <a:t>讀者爆料，新竹農田水利會於十一月十五日舉行十一月份新竹縣市各級農漁水利會總幹事會報，卻出現議案討論廿三日下午到彰化縣參加「全國農漁水利會力挺韓國瑜暨黨籍立委團結大會」事項，並決議要新竹縣各農會指派三名人員參加，共計四十人、一台遊覽車，廿三日會從新竹縣農會廣場集合出發。</a:t>
            </a:r>
          </a:p>
          <a:p>
            <a:r>
              <a:rPr lang="zh-TW" altLang="en-US" dirty="0"/>
              <a:t>爆料者不滿表示，機關人員應在選舉期間嚴守行政中立，不該利用職務上權力、機會或方法，支持特定政黨、政治團體或候選人，新竹農田水利會濫用行政資源，公務會議議程中居然有提案力挺特定人士與黨派，嚴重違法亂紀、公器私用。</a:t>
            </a:r>
          </a:p>
          <a:p>
            <a:r>
              <a:rPr lang="zh-TW" altLang="en-US" dirty="0"/>
              <a:t>新竹農田水利會總幹事魏賢堉表示，該會議主辦單位是新竹縣農會，水利會只有派組長參加甚至沒發言，到場才知議案有參加韓國瑜造勢大會事項，不知提案人是誰。新竹縣農會總幹事劉德威則表示，農會是人民團體，沒有行政不中立問題，只是把全國農會的通知轉發各農會參考，無權限制去或不去。農委會則表示，會儘速了解事情狀況，依法處理。</a:t>
            </a:r>
          </a:p>
        </p:txBody>
      </p:sp>
    </p:spTree>
    <p:extLst>
      <p:ext uri="{BB962C8B-B14F-4D97-AF65-F5344CB8AC3E}">
        <p14:creationId xmlns:p14="http://schemas.microsoft.com/office/powerpoint/2010/main" val="6708173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宗教團體活動不能參加</a:t>
            </a:r>
            <a:r>
              <a:rPr lang="en-US" altLang="zh-TW" dirty="0"/>
              <a:t>?</a:t>
            </a:r>
            <a:endParaRPr lang="zh-TW" altLang="en-US" dirty="0"/>
          </a:p>
        </p:txBody>
      </p:sp>
      <p:sp>
        <p:nvSpPr>
          <p:cNvPr id="3" name="內容版面配置區 2"/>
          <p:cNvSpPr>
            <a:spLocks noGrp="1"/>
          </p:cNvSpPr>
          <p:nvPr>
            <p:ph idx="1"/>
          </p:nvPr>
        </p:nvSpPr>
        <p:spPr/>
        <p:txBody>
          <a:bodyPr>
            <a:normAutofit/>
          </a:bodyPr>
          <a:lstStyle/>
          <a:p>
            <a:r>
              <a:rPr lang="zh-TW" altLang="en-US" dirty="0"/>
              <a:t>中立法所稱政黨係指依人民團體法第 </a:t>
            </a:r>
            <a:r>
              <a:rPr lang="en-US" altLang="zh-TW" dirty="0"/>
              <a:t>45 </a:t>
            </a:r>
            <a:r>
              <a:rPr lang="zh-TW" altLang="en-US" dirty="0"/>
              <a:t>條規定備案成立之團體；所稱政治團體，指依人民團體法規定經許可設立之</a:t>
            </a:r>
            <a:r>
              <a:rPr lang="en-US" altLang="zh-TW" dirty="0"/>
              <a:t>”</a:t>
            </a:r>
            <a:r>
              <a:rPr lang="zh-TW" altLang="en-US" dirty="0"/>
              <a:t>政治團體</a:t>
            </a:r>
            <a:r>
              <a:rPr lang="en-US" altLang="zh-TW" dirty="0"/>
              <a:t>”(</a:t>
            </a:r>
            <a:r>
              <a:rPr lang="zh-TW" altLang="en-US" dirty="0"/>
              <a:t>中立法施行細則第 </a:t>
            </a:r>
            <a:r>
              <a:rPr lang="en-US" altLang="zh-TW" dirty="0"/>
              <a:t>2 </a:t>
            </a:r>
            <a:r>
              <a:rPr lang="zh-TW" altLang="en-US" dirty="0"/>
              <a:t>條第 </a:t>
            </a:r>
            <a:r>
              <a:rPr lang="en-US" altLang="zh-TW" dirty="0"/>
              <a:t>1 </a:t>
            </a:r>
            <a:r>
              <a:rPr lang="zh-TW" altLang="en-US" dirty="0"/>
              <a:t>項規定</a:t>
            </a:r>
            <a:r>
              <a:rPr lang="en-US" altLang="zh-TW" dirty="0"/>
              <a:t>)</a:t>
            </a:r>
          </a:p>
          <a:p>
            <a:r>
              <a:rPr lang="zh-TW" altLang="en-US" dirty="0"/>
              <a:t>宗教團體係屬人民團體法第 </a:t>
            </a:r>
            <a:r>
              <a:rPr lang="en-US" altLang="zh-TW" dirty="0"/>
              <a:t>39 </a:t>
            </a:r>
            <a:r>
              <a:rPr lang="zh-TW" altLang="en-US" dirty="0"/>
              <a:t>條規定所稱之</a:t>
            </a:r>
            <a:r>
              <a:rPr lang="en-US" altLang="zh-TW" dirty="0"/>
              <a:t>”</a:t>
            </a:r>
            <a:r>
              <a:rPr lang="zh-TW" altLang="en-US" dirty="0"/>
              <a:t>社會團體</a:t>
            </a:r>
            <a:r>
              <a:rPr lang="en-US" altLang="zh-TW" dirty="0"/>
              <a:t>”</a:t>
            </a:r>
          </a:p>
          <a:p>
            <a:r>
              <a:rPr lang="zh-TW" altLang="en-US" dirty="0"/>
              <a:t>所以「政黨或其他政治團體之活動」，布包括宗教團體活動</a:t>
            </a:r>
          </a:p>
        </p:txBody>
      </p:sp>
    </p:spTree>
    <p:extLst>
      <p:ext uri="{BB962C8B-B14F-4D97-AF65-F5344CB8AC3E}">
        <p14:creationId xmlns:p14="http://schemas.microsoft.com/office/powerpoint/2010/main" val="4569103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dirty="0"/>
              <a:t>公務人員可以參加政黨或其他政治團體嗎？</a:t>
            </a:r>
          </a:p>
        </p:txBody>
      </p:sp>
      <p:sp>
        <p:nvSpPr>
          <p:cNvPr id="3" name="內容版面配置區 2"/>
          <p:cNvSpPr>
            <a:spLocks noGrp="1"/>
          </p:cNvSpPr>
          <p:nvPr>
            <p:ph idx="1"/>
          </p:nvPr>
        </p:nvSpPr>
        <p:spPr/>
        <p:txBody>
          <a:bodyPr/>
          <a:lstStyle/>
          <a:p>
            <a:r>
              <a:rPr lang="zh-TW" altLang="en-US" dirty="0"/>
              <a:t>公務人員可以加入政黨或其他政治團體</a:t>
            </a:r>
            <a:r>
              <a:rPr lang="en-US" altLang="zh-TW" dirty="0"/>
              <a:t>!</a:t>
            </a:r>
          </a:p>
          <a:p>
            <a:pPr marL="0" indent="0">
              <a:buNone/>
            </a:pPr>
            <a:r>
              <a:rPr lang="zh-TW" altLang="en-US" dirty="0"/>
              <a:t>小心：中立法第</a:t>
            </a:r>
            <a:r>
              <a:rPr lang="en-US" altLang="zh-TW" dirty="0"/>
              <a:t>5</a:t>
            </a:r>
            <a:r>
              <a:rPr lang="zh-TW" altLang="en-US" dirty="0"/>
              <a:t>條第</a:t>
            </a:r>
            <a:r>
              <a:rPr lang="en-US" altLang="zh-TW" dirty="0"/>
              <a:t>1</a:t>
            </a:r>
            <a:r>
              <a:rPr lang="zh-TW" altLang="en-US" dirty="0"/>
              <a:t>項、</a:t>
            </a:r>
            <a:r>
              <a:rPr lang="en-US" altLang="zh-TW" dirty="0"/>
              <a:t>3</a:t>
            </a:r>
            <a:r>
              <a:rPr lang="zh-TW" altLang="en-US" dirty="0"/>
              <a:t>項</a:t>
            </a:r>
            <a:endParaRPr lang="en-US" altLang="zh-TW" dirty="0"/>
          </a:p>
          <a:p>
            <a:pPr marL="0" indent="0">
              <a:buNone/>
            </a:pPr>
            <a:r>
              <a:rPr lang="zh-TW" altLang="en-US" dirty="0">
                <a:latin typeface="微軟正黑體"/>
                <a:ea typeface="微軟正黑體"/>
              </a:rPr>
              <a:t>★</a:t>
            </a:r>
            <a:r>
              <a:rPr lang="zh-TW" altLang="en-US" dirty="0"/>
              <a:t>無論請假與否，均不可以</a:t>
            </a:r>
            <a:r>
              <a:rPr lang="zh-TW" altLang="en-US" b="1" i="1" dirty="0"/>
              <a:t>兼任政治團體之職務</a:t>
            </a:r>
            <a:r>
              <a:rPr lang="zh-TW" altLang="en-US" dirty="0"/>
              <a:t>。</a:t>
            </a:r>
            <a:endParaRPr lang="en-US" altLang="zh-TW" dirty="0"/>
          </a:p>
          <a:p>
            <a:pPr marL="0" indent="0">
              <a:buNone/>
            </a:pPr>
            <a:r>
              <a:rPr lang="zh-TW" altLang="zh-TW" dirty="0">
                <a:latin typeface="微軟正黑體"/>
                <a:ea typeface="微軟正黑體"/>
              </a:rPr>
              <a:t>★</a:t>
            </a:r>
            <a:r>
              <a:rPr lang="zh-TW" altLang="en-US" dirty="0">
                <a:latin typeface="微軟正黑體"/>
              </a:rPr>
              <a:t>無論請假與否，</a:t>
            </a:r>
            <a:r>
              <a:rPr lang="zh-TW" altLang="en-US" dirty="0"/>
              <a:t>不可以</a:t>
            </a:r>
            <a:r>
              <a:rPr lang="zh-TW" altLang="en-US" b="1" i="1" dirty="0"/>
              <a:t>兼任公職候選人競選辦事處之職務</a:t>
            </a:r>
          </a:p>
          <a:p>
            <a:endParaRPr lang="zh-TW" altLang="en-US" dirty="0"/>
          </a:p>
        </p:txBody>
      </p:sp>
    </p:spTree>
    <p:extLst>
      <p:ext uri="{BB962C8B-B14F-4D97-AF65-F5344CB8AC3E}">
        <p14:creationId xmlns:p14="http://schemas.microsoft.com/office/powerpoint/2010/main" val="138782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實際案例</a:t>
            </a:r>
          </a:p>
        </p:txBody>
      </p:sp>
      <p:sp>
        <p:nvSpPr>
          <p:cNvPr id="3" name="內容版面配置區 2"/>
          <p:cNvSpPr>
            <a:spLocks noGrp="1"/>
          </p:cNvSpPr>
          <p:nvPr>
            <p:ph idx="1"/>
          </p:nvPr>
        </p:nvSpPr>
        <p:spPr/>
        <p:txBody>
          <a:bodyPr>
            <a:normAutofit/>
          </a:bodyPr>
          <a:lstStyle/>
          <a:p>
            <a:r>
              <a:rPr lang="en-US" altLang="zh-TW" dirty="0"/>
              <a:t>103(2014)</a:t>
            </a:r>
            <a:r>
              <a:rPr lang="zh-TW" altLang="en-US" dirty="0"/>
              <a:t>年</a:t>
            </a:r>
            <a:r>
              <a:rPr lang="en-US" altLang="zh-TW" dirty="0"/>
              <a:t>10</a:t>
            </a:r>
            <a:r>
              <a:rPr lang="zh-TW" altLang="en-US" dirty="0"/>
              <a:t>月</a:t>
            </a:r>
          </a:p>
          <a:p>
            <a:r>
              <a:rPr lang="zh-TW" altLang="en-US" dirty="0"/>
              <a:t>台北市立大學校長戴遐齡</a:t>
            </a:r>
            <a:r>
              <a:rPr lang="en-US" altLang="zh-TW" dirty="0"/>
              <a:t>(</a:t>
            </a:r>
            <a:r>
              <a:rPr lang="zh-TW" altLang="en-US" dirty="0"/>
              <a:t>前行政院體育委員會主任委員</a:t>
            </a:r>
            <a:r>
              <a:rPr lang="en-US" altLang="zh-TW" dirty="0"/>
              <a:t>)</a:t>
            </a:r>
            <a:r>
              <a:rPr lang="zh-TW" altLang="en-US" dirty="0"/>
              <a:t>列名當年台北市長候選人連勝文市政顧問團</a:t>
            </a:r>
            <a:endParaRPr lang="en-US" altLang="zh-TW" dirty="0"/>
          </a:p>
          <a:p>
            <a:r>
              <a:rPr lang="zh-TW" altLang="en-US" dirty="0"/>
              <a:t>事經媒體披露，戴校長回應爾後文宣不再列名，以及尚未助選也不助選</a:t>
            </a:r>
          </a:p>
        </p:txBody>
      </p:sp>
    </p:spTree>
    <p:extLst>
      <p:ext uri="{BB962C8B-B14F-4D97-AF65-F5344CB8AC3E}">
        <p14:creationId xmlns:p14="http://schemas.microsoft.com/office/powerpoint/2010/main" val="7794827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dirty="0"/>
              <a:t>延伸閱讀</a:t>
            </a:r>
            <a:r>
              <a:rPr lang="en-US" altLang="zh-TW" dirty="0"/>
              <a:t>-</a:t>
            </a:r>
            <a:r>
              <a:rPr lang="zh-TW" altLang="en-US" dirty="0"/>
              <a:t>擔任公職候選人後援會之職務</a:t>
            </a:r>
            <a:r>
              <a:rPr lang="en-US" altLang="zh-TW" dirty="0"/>
              <a:t>?</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a:t>主管機關認為：</a:t>
            </a:r>
            <a:endParaRPr lang="en-US" altLang="zh-TW" dirty="0"/>
          </a:p>
          <a:p>
            <a:r>
              <a:rPr lang="zh-TW" altLang="en-US" dirty="0"/>
              <a:t>依中立法第</a:t>
            </a:r>
            <a:r>
              <a:rPr lang="en-US" altLang="zh-TW" dirty="0"/>
              <a:t>5</a:t>
            </a:r>
            <a:r>
              <a:rPr lang="zh-TW" altLang="en-US" dirty="0"/>
              <a:t>條第</a:t>
            </a:r>
            <a:r>
              <a:rPr lang="en-US" altLang="zh-TW" dirty="0"/>
              <a:t>1</a:t>
            </a:r>
            <a:r>
              <a:rPr lang="zh-TW" altLang="en-US" dirty="0"/>
              <a:t>項及第</a:t>
            </a:r>
            <a:r>
              <a:rPr lang="en-US" altLang="zh-TW" dirty="0"/>
              <a:t>3</a:t>
            </a:r>
            <a:r>
              <a:rPr lang="zh-TW" altLang="en-US" dirty="0"/>
              <a:t>項規定，公務人員得加入政黨或其他政治團體，但不得兼任政黨或其他政治團體之職務，亦不得兼任公職候選人競選辦事處之職務。</a:t>
            </a:r>
            <a:endParaRPr lang="en-US" altLang="zh-TW" dirty="0"/>
          </a:p>
          <a:p>
            <a:r>
              <a:rPr lang="zh-TW" altLang="en-US" dirty="0"/>
              <a:t>但本案所提公職候選人後援會之相關職務，非屬上開中立法限制之職務，且如尚非公職選罷法第</a:t>
            </a:r>
            <a:r>
              <a:rPr lang="en-US" altLang="zh-TW" dirty="0"/>
              <a:t>40</a:t>
            </a:r>
            <a:r>
              <a:rPr lang="zh-TW" altLang="en-US" dirty="0"/>
              <a:t>條規定之選舉競選活動期間，非當然違反中立法規定，惟公務人員允宜自我節制。</a:t>
            </a:r>
          </a:p>
        </p:txBody>
      </p:sp>
    </p:spTree>
    <p:extLst>
      <p:ext uri="{BB962C8B-B14F-4D97-AF65-F5344CB8AC3E}">
        <p14:creationId xmlns:p14="http://schemas.microsoft.com/office/powerpoint/2010/main" val="38489455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案例：</a:t>
            </a:r>
            <a:endParaRPr lang="en-US" altLang="zh-TW" dirty="0"/>
          </a:p>
          <a:p>
            <a:r>
              <a:rPr lang="zh-TW" altLang="en-US" dirty="0"/>
              <a:t>小妮為法務部調查局的專員，因酷愛馬英九，故想要捐一筆為數不少的錢給國民黨當選舉經費，有無違反公務人員中立</a:t>
            </a:r>
            <a:r>
              <a:rPr lang="en-US" altLang="zh-TW" dirty="0"/>
              <a:t>?</a:t>
            </a:r>
            <a:endParaRPr lang="zh-TW" altLang="en-US" dirty="0"/>
          </a:p>
        </p:txBody>
      </p:sp>
    </p:spTree>
    <p:extLst>
      <p:ext uri="{BB962C8B-B14F-4D97-AF65-F5344CB8AC3E}">
        <p14:creationId xmlns:p14="http://schemas.microsoft.com/office/powerpoint/2010/main" val="25736875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87624" y="764704"/>
            <a:ext cx="6984776" cy="1656184"/>
          </a:xfrm>
        </p:spPr>
        <p:txBody>
          <a:bodyPr>
            <a:normAutofit fontScale="90000"/>
          </a:bodyPr>
          <a:lstStyle/>
          <a:p>
            <a:r>
              <a:rPr lang="zh-TW" altLang="en-US" dirty="0"/>
              <a:t>可以捐款給政黨、其他政治團體或擬參選人，或替其募款嗎</a:t>
            </a:r>
            <a:r>
              <a:rPr lang="en-US" altLang="zh-TW" dirty="0"/>
              <a:t>?</a:t>
            </a:r>
            <a:endParaRPr lang="zh-TW" altLang="en-US" dirty="0"/>
          </a:p>
        </p:txBody>
      </p:sp>
      <p:sp>
        <p:nvSpPr>
          <p:cNvPr id="3" name="內容版面配置區 2"/>
          <p:cNvSpPr>
            <a:spLocks noGrp="1"/>
          </p:cNvSpPr>
          <p:nvPr>
            <p:ph idx="1"/>
          </p:nvPr>
        </p:nvSpPr>
        <p:spPr>
          <a:xfrm>
            <a:off x="1463040" y="2852935"/>
            <a:ext cx="6196405" cy="2870133"/>
          </a:xfrm>
        </p:spPr>
        <p:txBody>
          <a:bodyPr>
            <a:normAutofit fontScale="92500"/>
          </a:bodyPr>
          <a:lstStyle/>
          <a:p>
            <a:r>
              <a:rPr lang="zh-TW" altLang="en-US" dirty="0"/>
              <a:t>原則：</a:t>
            </a:r>
            <a:r>
              <a:rPr lang="en-US" altLang="zh-TW" dirty="0"/>
              <a:t>V</a:t>
            </a:r>
          </a:p>
          <a:p>
            <a:r>
              <a:rPr lang="zh-TW" altLang="en-US" dirty="0"/>
              <a:t>例外：</a:t>
            </a:r>
            <a:r>
              <a:rPr lang="en-US" altLang="zh-TW" dirty="0"/>
              <a:t>X</a:t>
            </a:r>
          </a:p>
          <a:p>
            <a:pPr marL="0" indent="0">
              <a:buNone/>
            </a:pPr>
            <a:r>
              <a:rPr lang="zh-TW" altLang="en-US" dirty="0"/>
              <a:t>中立法第</a:t>
            </a:r>
            <a:r>
              <a:rPr lang="en-US" altLang="zh-TW" dirty="0"/>
              <a:t>8</a:t>
            </a:r>
            <a:r>
              <a:rPr lang="zh-TW" altLang="en-US" dirty="0"/>
              <a:t>條：公務人員不可以</a:t>
            </a:r>
            <a:r>
              <a:rPr lang="zh-TW" altLang="en-US" b="1" i="1" dirty="0"/>
              <a:t>利用職務上之權力、機會或方法</a:t>
            </a:r>
            <a:r>
              <a:rPr lang="zh-TW" altLang="en-US" dirty="0"/>
              <a:t>，為政黨、其他政治團體或擬參選人要求、期約或收受金錢、物品或其他利益之捐助；亦不得阻止或妨礙他人為特定政黨、其他政治團 體或擬參選人依法募款之活動</a:t>
            </a:r>
          </a:p>
          <a:p>
            <a:endParaRPr lang="zh-TW" altLang="en-US" dirty="0"/>
          </a:p>
        </p:txBody>
      </p:sp>
    </p:spTree>
    <p:extLst>
      <p:ext uri="{BB962C8B-B14F-4D97-AF65-F5344CB8AC3E}">
        <p14:creationId xmlns:p14="http://schemas.microsoft.com/office/powerpoint/2010/main" val="396255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靜文為土地開發局的專員，對於最近油電雙漲一事十分不滿，想要具名在蘋果日報上登載反對國民黨的言論，有無違反行政中立</a:t>
            </a:r>
            <a:r>
              <a:rPr lang="en-US" altLang="zh-TW" dirty="0"/>
              <a:t>?</a:t>
            </a:r>
            <a:endParaRPr lang="zh-TW" altLang="en-US" dirty="0"/>
          </a:p>
        </p:txBody>
      </p:sp>
    </p:spTree>
    <p:extLst>
      <p:ext uri="{BB962C8B-B14F-4D97-AF65-F5344CB8AC3E}">
        <p14:creationId xmlns:p14="http://schemas.microsoft.com/office/powerpoint/2010/main" val="28528536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15616" y="1052736"/>
            <a:ext cx="6965245" cy="1202485"/>
          </a:xfrm>
        </p:spPr>
        <p:txBody>
          <a:bodyPr>
            <a:normAutofit fontScale="90000"/>
          </a:bodyPr>
          <a:lstStyle/>
          <a:p>
            <a:r>
              <a:rPr lang="zh-TW" altLang="en-US" dirty="0"/>
              <a:t>可否為支持或反對特定之政黨、公職候選人在大眾傳播媒體具銜或具名廣告？</a:t>
            </a:r>
          </a:p>
        </p:txBody>
      </p:sp>
      <p:sp>
        <p:nvSpPr>
          <p:cNvPr id="3" name="內容版面配置區 2"/>
          <p:cNvSpPr>
            <a:spLocks noGrp="1"/>
          </p:cNvSpPr>
          <p:nvPr>
            <p:ph idx="1"/>
          </p:nvPr>
        </p:nvSpPr>
        <p:spPr>
          <a:xfrm>
            <a:off x="1463040" y="2636911"/>
            <a:ext cx="6196405" cy="3086157"/>
          </a:xfrm>
        </p:spPr>
        <p:txBody>
          <a:bodyPr/>
          <a:lstStyle/>
          <a:p>
            <a:r>
              <a:rPr lang="zh-TW" altLang="en-US" dirty="0"/>
              <a:t>不可以。</a:t>
            </a:r>
            <a:endParaRPr lang="en-US" altLang="zh-TW" dirty="0"/>
          </a:p>
          <a:p>
            <a:endParaRPr lang="en-US" altLang="zh-TW" dirty="0"/>
          </a:p>
          <a:p>
            <a:pPr marL="0" indent="0">
              <a:buNone/>
            </a:pPr>
            <a:r>
              <a:rPr lang="zh-TW" altLang="zh-TW" dirty="0">
                <a:latin typeface="微軟正黑體"/>
                <a:ea typeface="微軟正黑體"/>
              </a:rPr>
              <a:t>▲</a:t>
            </a:r>
            <a:r>
              <a:rPr lang="zh-TW" altLang="en-US" dirty="0"/>
              <a:t>中立法第 </a:t>
            </a:r>
            <a:r>
              <a:rPr lang="en-US" altLang="zh-TW" dirty="0"/>
              <a:t>9 </a:t>
            </a:r>
            <a:r>
              <a:rPr lang="zh-TW" altLang="en-US" dirty="0"/>
              <a:t>條第 </a:t>
            </a:r>
            <a:r>
              <a:rPr lang="en-US" altLang="zh-TW" dirty="0"/>
              <a:t>1 </a:t>
            </a:r>
            <a:r>
              <a:rPr lang="zh-TW" altLang="en-US" dirty="0"/>
              <a:t>項第 </a:t>
            </a:r>
            <a:r>
              <a:rPr lang="en-US" altLang="zh-TW" dirty="0"/>
              <a:t>4 </a:t>
            </a:r>
            <a:r>
              <a:rPr lang="zh-TW" altLang="en-US" dirty="0"/>
              <a:t>款規定，公務人員「不得為支持或反對特定之政黨、其他政治團體或公職候選人」在大眾傳播媒體具銜或具名廣告</a:t>
            </a:r>
          </a:p>
          <a:p>
            <a:endParaRPr lang="zh-TW" altLang="en-US" dirty="0"/>
          </a:p>
        </p:txBody>
      </p:sp>
    </p:spTree>
    <p:extLst>
      <p:ext uri="{BB962C8B-B14F-4D97-AF65-F5344CB8AC3E}">
        <p14:creationId xmlns:p14="http://schemas.microsoft.com/office/powerpoint/2010/main" val="48376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475656" y="1556792"/>
            <a:ext cx="6196013" cy="3603625"/>
          </a:xfrm>
        </p:spPr>
        <p:txBody>
          <a:bodyPr>
            <a:normAutofit lnSpcReduction="10000"/>
          </a:bodyPr>
          <a:lstStyle/>
          <a:p>
            <a:r>
              <a:rPr lang="zh-TW" altLang="en-US" dirty="0"/>
              <a:t>照世為地方法院檢察署的檢察官，因為好朋友要代表國民黨競選立委，於是想要幫好朋友站台，順便宣導司法透明跟司法中立的理念，可以嗎</a:t>
            </a:r>
            <a:r>
              <a:rPr lang="en-US" altLang="zh-TW" dirty="0"/>
              <a:t>?</a:t>
            </a:r>
          </a:p>
          <a:p>
            <a:r>
              <a:rPr lang="zh-TW" altLang="en-US" dirty="0"/>
              <a:t>不可以。</a:t>
            </a:r>
          </a:p>
          <a:p>
            <a:r>
              <a:rPr lang="zh-TW" altLang="en-US" dirty="0"/>
              <a:t>▲中立法第 </a:t>
            </a:r>
            <a:r>
              <a:rPr lang="en-US" altLang="zh-TW" dirty="0"/>
              <a:t>9 </a:t>
            </a:r>
            <a:r>
              <a:rPr lang="zh-TW" altLang="en-US" dirty="0"/>
              <a:t>條第 </a:t>
            </a:r>
            <a:r>
              <a:rPr lang="en-US" altLang="zh-TW" dirty="0"/>
              <a:t>1 </a:t>
            </a:r>
            <a:r>
              <a:rPr lang="zh-TW" altLang="en-US" dirty="0"/>
              <a:t>項第 </a:t>
            </a:r>
            <a:r>
              <a:rPr lang="en-US" altLang="zh-TW" dirty="0"/>
              <a:t>6 </a:t>
            </a:r>
            <a:r>
              <a:rPr lang="zh-TW" altLang="en-US" dirty="0"/>
              <a:t>款規定，公務人員「不得為支持或反對特定之政黨、其他政治團體或公職候選人」為公職候選人站台、遊行或拜票。</a:t>
            </a:r>
            <a:br>
              <a:rPr lang="zh-TW" altLang="en-US" dirty="0"/>
            </a:br>
            <a:endParaRPr lang="zh-TW" altLang="en-US" dirty="0"/>
          </a:p>
        </p:txBody>
      </p:sp>
    </p:spTree>
    <p:extLst>
      <p:ext uri="{BB962C8B-B14F-4D97-AF65-F5344CB8AC3E}">
        <p14:creationId xmlns:p14="http://schemas.microsoft.com/office/powerpoint/2010/main" val="273376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呈上題，若照世現在因故遭留職停薪，可不可以幫好友站台</a:t>
            </a:r>
            <a:r>
              <a:rPr lang="en-US" altLang="zh-TW" dirty="0"/>
              <a:t>?</a:t>
            </a:r>
            <a:endParaRPr lang="zh-TW" altLang="en-US" dirty="0"/>
          </a:p>
        </p:txBody>
      </p:sp>
    </p:spTree>
    <p:extLst>
      <p:ext uri="{BB962C8B-B14F-4D97-AF65-F5344CB8AC3E}">
        <p14:creationId xmlns:p14="http://schemas.microsoft.com/office/powerpoint/2010/main" val="13408099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dirty="0"/>
              <a:t>公務人員於留職停薪期間，可否從事中立法禁止之行為</a:t>
            </a:r>
            <a:r>
              <a:rPr lang="en-US" altLang="zh-TW" dirty="0"/>
              <a:t>?</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a:t>公務人員留職停薪辦法第 </a:t>
            </a:r>
            <a:r>
              <a:rPr lang="en-US" altLang="zh-TW" dirty="0"/>
              <a:t>10 </a:t>
            </a:r>
            <a:r>
              <a:rPr lang="zh-TW" altLang="en-US" dirty="0"/>
              <a:t>條規定：</a:t>
            </a:r>
            <a:endParaRPr lang="en-US" altLang="zh-TW" dirty="0"/>
          </a:p>
          <a:p>
            <a:r>
              <a:rPr lang="zh-TW" altLang="en-US" dirty="0"/>
              <a:t>留職停薪人員於留職停薪期間仍具公務人員身分，如有違反公務員服務法或本辦法規定之情事，各機關應依相關法令處理。</a:t>
            </a:r>
          </a:p>
          <a:p>
            <a:endParaRPr lang="en-US" altLang="zh-TW" dirty="0"/>
          </a:p>
          <a:p>
            <a:r>
              <a:rPr lang="zh-TW" altLang="en-US" dirty="0"/>
              <a:t>小結：</a:t>
            </a:r>
            <a:endParaRPr lang="en-US" altLang="zh-TW" dirty="0"/>
          </a:p>
          <a:p>
            <a:r>
              <a:rPr lang="zh-TW" altLang="en-US" dirty="0"/>
              <a:t>留職停薪人員於該期間仍具公務人員身分，因此，仍不得有違反中立法規定禁止之行為</a:t>
            </a:r>
          </a:p>
          <a:p>
            <a:endParaRPr lang="zh-TW" altLang="en-US" dirty="0"/>
          </a:p>
        </p:txBody>
      </p:sp>
    </p:spTree>
    <p:extLst>
      <p:ext uri="{BB962C8B-B14F-4D97-AF65-F5344CB8AC3E}">
        <p14:creationId xmlns:p14="http://schemas.microsoft.com/office/powerpoint/2010/main" val="1393464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lnSpcReduction="10000"/>
          </a:bodyPr>
          <a:lstStyle/>
          <a:p>
            <a:r>
              <a:rPr lang="zh-TW" altLang="en-US" dirty="0"/>
              <a:t>那照世心想，既然不得為政黨候選人站台，那就改為為慈善公益活動主持集會、發起遊行或領導連署活動，可以嗎</a:t>
            </a:r>
            <a:r>
              <a:rPr lang="en-US" altLang="zh-TW" dirty="0"/>
              <a:t>?</a:t>
            </a:r>
          </a:p>
          <a:p>
            <a:r>
              <a:rPr lang="zh-TW" altLang="en-US" dirty="0"/>
              <a:t>答：可以。中立法第 </a:t>
            </a:r>
            <a:r>
              <a:rPr lang="en-US" altLang="zh-TW" dirty="0"/>
              <a:t>9 </a:t>
            </a:r>
            <a:r>
              <a:rPr lang="zh-TW" altLang="en-US" dirty="0"/>
              <a:t>條第 </a:t>
            </a:r>
            <a:r>
              <a:rPr lang="en-US" altLang="zh-TW" dirty="0"/>
              <a:t>1 </a:t>
            </a:r>
            <a:r>
              <a:rPr lang="zh-TW" altLang="en-US" dirty="0"/>
              <a:t>項第 </a:t>
            </a:r>
            <a:r>
              <a:rPr lang="en-US" altLang="zh-TW" dirty="0"/>
              <a:t>3 </a:t>
            </a:r>
            <a:r>
              <a:rPr lang="zh-TW" altLang="en-US" dirty="0"/>
              <a:t>款不得主持集會、發起遊行或領 導連署活動之規定，其前提在於上開行為是否係「為支持或反對特定之政黨、其他政治團體或公職候選人」所為，因此，公務人員為慈善公益活動主持集會、發起遊行或領導連署等均不在禁止之列。</a:t>
            </a:r>
          </a:p>
          <a:p>
            <a:endParaRPr lang="zh-TW" altLang="en-US" dirty="0"/>
          </a:p>
        </p:txBody>
      </p:sp>
    </p:spTree>
    <p:extLst>
      <p:ext uri="{BB962C8B-B14F-4D97-AF65-F5344CB8AC3E}">
        <p14:creationId xmlns:p14="http://schemas.microsoft.com/office/powerpoint/2010/main" val="23085978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lstStyle/>
          <a:p>
            <a:r>
              <a:rPr lang="zh-TW" altLang="en-US" dirty="0"/>
              <a:t>若身為檢察官的照世，因為礙於身分自己不去站台，但照世的配偶卻跑去站台，大喊凍蒜，可以嗎</a:t>
            </a:r>
            <a:r>
              <a:rPr lang="en-US" altLang="zh-TW" dirty="0"/>
              <a:t>?</a:t>
            </a:r>
            <a:endParaRPr lang="zh-TW" altLang="en-US" dirty="0"/>
          </a:p>
        </p:txBody>
      </p:sp>
    </p:spTree>
    <p:extLst>
      <p:ext uri="{BB962C8B-B14F-4D97-AF65-F5344CB8AC3E}">
        <p14:creationId xmlns:p14="http://schemas.microsoft.com/office/powerpoint/2010/main" val="20089348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lstStyle/>
          <a:p>
            <a:r>
              <a:rPr lang="en-US" altLang="zh-TW" sz="3200" dirty="0"/>
              <a:t>Q</a:t>
            </a:r>
            <a:r>
              <a:rPr lang="zh-TW" altLang="en-US" sz="3200" dirty="0"/>
              <a:t>：適（準）用中立法之公務人員，其配偶（或家屬）如非中立法適（準）用對象，該配偶（或家屬）可否從事政治性活動？</a:t>
            </a:r>
          </a:p>
          <a:p>
            <a:endParaRPr lang="zh-TW" altLang="en-US" dirty="0"/>
          </a:p>
        </p:txBody>
      </p:sp>
    </p:spTree>
    <p:extLst>
      <p:ext uri="{BB962C8B-B14F-4D97-AF65-F5344CB8AC3E}">
        <p14:creationId xmlns:p14="http://schemas.microsoft.com/office/powerpoint/2010/main" val="36526354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sz="3600" dirty="0"/>
              <a:t>可以</a:t>
            </a:r>
            <a:r>
              <a:rPr lang="en-US" altLang="zh-TW" sz="3600" dirty="0"/>
              <a:t>!</a:t>
            </a:r>
          </a:p>
          <a:p>
            <a:r>
              <a:rPr lang="zh-TW" altLang="en-US" sz="3600" dirty="0"/>
              <a:t>遍查中立法，目前並未限制適（準）用對象之配偶或其他家族成員任何程度之政治活動。</a:t>
            </a:r>
          </a:p>
          <a:p>
            <a:endParaRPr lang="zh-TW" altLang="en-US" dirty="0"/>
          </a:p>
        </p:txBody>
      </p:sp>
    </p:spTree>
    <p:extLst>
      <p:ext uri="{BB962C8B-B14F-4D97-AF65-F5344CB8AC3E}">
        <p14:creationId xmlns:p14="http://schemas.microsoft.com/office/powerpoint/2010/main" val="33043715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老王早就痛恨主張獨立的民進黨，雖然上班時，沒有表現出來，但下班一回家，馬上上臉書開始發表自己對政治的理念，可以嗎</a:t>
            </a:r>
            <a:r>
              <a:rPr lang="en-US" altLang="zh-TW" dirty="0"/>
              <a:t>?</a:t>
            </a:r>
            <a:endParaRPr lang="zh-TW" altLang="en-US" dirty="0"/>
          </a:p>
        </p:txBody>
      </p:sp>
    </p:spTree>
    <p:extLst>
      <p:ext uri="{BB962C8B-B14F-4D97-AF65-F5344CB8AC3E}">
        <p14:creationId xmlns:p14="http://schemas.microsoft.com/office/powerpoint/2010/main" val="24360029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1619672" y="1556792"/>
            <a:ext cx="5760640" cy="369332"/>
          </a:xfrm>
          <a:prstGeom prst="rect">
            <a:avLst/>
          </a:prstGeom>
          <a:noFill/>
        </p:spPr>
        <p:txBody>
          <a:bodyPr wrap="square" rtlCol="0">
            <a:spAutoFit/>
          </a:bodyPr>
          <a:lstStyle/>
          <a:p>
            <a:endParaRPr lang="zh-TW" altLang="en-US" dirty="0"/>
          </a:p>
        </p:txBody>
      </p:sp>
      <p:sp>
        <p:nvSpPr>
          <p:cNvPr id="6" name="標題 5"/>
          <p:cNvSpPr>
            <a:spLocks noGrp="1"/>
          </p:cNvSpPr>
          <p:nvPr>
            <p:ph type="title"/>
          </p:nvPr>
        </p:nvSpPr>
        <p:spPr/>
        <p:txBody>
          <a:bodyPr/>
          <a:lstStyle/>
          <a:p>
            <a:endParaRPr lang="zh-TW" altLang="en-US"/>
          </a:p>
        </p:txBody>
      </p:sp>
      <p:sp>
        <p:nvSpPr>
          <p:cNvPr id="7" name="內容版面配置區 6"/>
          <p:cNvSpPr>
            <a:spLocks noGrp="1"/>
          </p:cNvSpPr>
          <p:nvPr>
            <p:ph idx="1"/>
          </p:nvPr>
        </p:nvSpPr>
        <p:spPr/>
        <p:txBody>
          <a:bodyPr>
            <a:noAutofit/>
          </a:bodyPr>
          <a:lstStyle/>
          <a:p>
            <a:r>
              <a:rPr lang="en-US" altLang="zh-TW" sz="3600" dirty="0"/>
              <a:t>Q</a:t>
            </a:r>
            <a:r>
              <a:rPr lang="zh-TW" altLang="en-US" sz="3600" dirty="0"/>
              <a:t>：公務人員於下班回家後，能否於網路上發表不同的言論</a:t>
            </a:r>
            <a:r>
              <a:rPr lang="en-US" altLang="zh-TW" sz="3600" dirty="0"/>
              <a:t>?</a:t>
            </a:r>
          </a:p>
          <a:p>
            <a:r>
              <a:rPr lang="en-US" altLang="zh-TW" sz="3600" dirty="0"/>
              <a:t>Q</a:t>
            </a:r>
            <a:r>
              <a:rPr lang="zh-TW" altLang="en-US" sz="3600" dirty="0"/>
              <a:t>：可否私底下匿名發表與公事無涉，但涉及其他爭議性問題之言論</a:t>
            </a:r>
            <a:r>
              <a:rPr lang="en-US" altLang="zh-TW" sz="3600" dirty="0"/>
              <a:t>?</a:t>
            </a:r>
            <a:endParaRPr lang="zh-TW" altLang="en-US" sz="3600" dirty="0"/>
          </a:p>
        </p:txBody>
      </p:sp>
    </p:spTree>
    <p:extLst>
      <p:ext uri="{BB962C8B-B14F-4D97-AF65-F5344CB8AC3E}">
        <p14:creationId xmlns:p14="http://schemas.microsoft.com/office/powerpoint/2010/main" val="17670416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lnSpcReduction="20000"/>
          </a:bodyPr>
          <a:lstStyle/>
          <a:p>
            <a:r>
              <a:rPr lang="zh-TW" altLang="en-US" dirty="0">
                <a:latin typeface="微軟正黑體"/>
                <a:ea typeface="微軟正黑體"/>
              </a:rPr>
              <a:t>▲</a:t>
            </a:r>
            <a:r>
              <a:rPr lang="zh-TW" altLang="en-US" dirty="0"/>
              <a:t>中立法第 </a:t>
            </a:r>
            <a:r>
              <a:rPr lang="en-US" altLang="zh-TW" dirty="0"/>
              <a:t>7 </a:t>
            </a:r>
            <a:r>
              <a:rPr lang="zh-TW" altLang="en-US" dirty="0"/>
              <a:t>條：</a:t>
            </a:r>
            <a:endParaRPr lang="en-US" altLang="zh-TW" dirty="0"/>
          </a:p>
          <a:p>
            <a:pPr marL="0" indent="0">
              <a:buNone/>
            </a:pPr>
            <a:r>
              <a:rPr lang="zh-TW" altLang="en-US" dirty="0"/>
              <a:t>公務人員不得於上班或勤務時間，從事政黨或其他政治團體之活動。</a:t>
            </a:r>
            <a:endParaRPr lang="en-US" altLang="zh-TW" dirty="0"/>
          </a:p>
          <a:p>
            <a:r>
              <a:rPr lang="zh-TW" altLang="zh-TW" dirty="0">
                <a:latin typeface="微軟正黑體"/>
                <a:ea typeface="微軟正黑體"/>
              </a:rPr>
              <a:t>▲</a:t>
            </a:r>
            <a:r>
              <a:rPr lang="zh-TW" altLang="en-US" dirty="0"/>
              <a:t>中立法第 </a:t>
            </a:r>
            <a:r>
              <a:rPr lang="en-US" altLang="zh-TW" dirty="0"/>
              <a:t>9 </a:t>
            </a:r>
            <a:r>
              <a:rPr lang="zh-TW" altLang="en-US" dirty="0"/>
              <a:t>條第 </a:t>
            </a:r>
            <a:r>
              <a:rPr lang="en-US" altLang="zh-TW" dirty="0"/>
              <a:t>1 </a:t>
            </a:r>
            <a:r>
              <a:rPr lang="zh-TW" altLang="en-US" dirty="0"/>
              <a:t>項第 </a:t>
            </a:r>
            <a:r>
              <a:rPr lang="en-US" altLang="zh-TW" dirty="0"/>
              <a:t>4 </a:t>
            </a:r>
            <a:r>
              <a:rPr lang="zh-TW" altLang="en-US" dirty="0"/>
              <a:t>款：</a:t>
            </a:r>
            <a:endParaRPr lang="en-US" altLang="zh-TW" dirty="0"/>
          </a:p>
          <a:p>
            <a:pPr marL="0" indent="0">
              <a:buNone/>
            </a:pPr>
            <a:r>
              <a:rPr lang="zh-TW" altLang="en-US" dirty="0"/>
              <a:t>公務人員不得為支持或反對特定之政黨、其他政治團體或公職候選人在大眾傳播媒體具銜或具名廣告</a:t>
            </a:r>
            <a:endParaRPr lang="en-US" altLang="zh-TW" dirty="0"/>
          </a:p>
          <a:p>
            <a:r>
              <a:rPr lang="zh-TW" altLang="zh-TW" dirty="0">
                <a:latin typeface="微軟正黑體"/>
                <a:ea typeface="微軟正黑體"/>
              </a:rPr>
              <a:t>▲</a:t>
            </a:r>
            <a:r>
              <a:rPr lang="zh-TW" altLang="en-US" dirty="0"/>
              <a:t>中立法第 </a:t>
            </a:r>
            <a:r>
              <a:rPr lang="en-US" altLang="zh-TW" dirty="0"/>
              <a:t>9 </a:t>
            </a:r>
            <a:r>
              <a:rPr lang="zh-TW" altLang="en-US" dirty="0"/>
              <a:t>條第 </a:t>
            </a:r>
            <a:r>
              <a:rPr lang="en-US" altLang="zh-TW" dirty="0"/>
              <a:t>1 </a:t>
            </a:r>
            <a:r>
              <a:rPr lang="zh-TW" altLang="en-US" dirty="0"/>
              <a:t>項第</a:t>
            </a:r>
            <a:r>
              <a:rPr lang="en-US" altLang="zh-TW" dirty="0"/>
              <a:t>1 </a:t>
            </a:r>
            <a:r>
              <a:rPr lang="zh-TW" altLang="en-US" dirty="0"/>
              <a:t>款：</a:t>
            </a:r>
            <a:endParaRPr lang="en-US" altLang="zh-TW" dirty="0"/>
          </a:p>
          <a:p>
            <a:pPr marL="0" indent="0">
              <a:buNone/>
            </a:pPr>
            <a:r>
              <a:rPr lang="zh-TW" altLang="en-US" dirty="0"/>
              <a:t>公務人員不得為支持或反對特定之政黨、其他政治團體或公職候選人動用行政資源編印製、散發、張貼文書、圖畫、其他宣傳品或辦理相關活動</a:t>
            </a:r>
          </a:p>
        </p:txBody>
      </p:sp>
    </p:spTree>
    <p:extLst>
      <p:ext uri="{BB962C8B-B14F-4D97-AF65-F5344CB8AC3E}">
        <p14:creationId xmlns:p14="http://schemas.microsoft.com/office/powerpoint/2010/main" val="37792083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85000" lnSpcReduction="10000"/>
          </a:bodyPr>
          <a:lstStyle/>
          <a:p>
            <a:pPr marL="0" indent="0">
              <a:buNone/>
            </a:pPr>
            <a:r>
              <a:rPr lang="zh-TW" altLang="en-US" dirty="0"/>
              <a:t>結論：</a:t>
            </a:r>
            <a:endParaRPr lang="en-US" altLang="zh-TW" dirty="0"/>
          </a:p>
          <a:p>
            <a:r>
              <a:rPr lang="zh-TW" altLang="en-US" dirty="0"/>
              <a:t>公務人員於如未於上班或勤務時間（第 </a:t>
            </a:r>
            <a:r>
              <a:rPr lang="en-US" altLang="zh-TW" dirty="0"/>
              <a:t>7 </a:t>
            </a:r>
            <a:r>
              <a:rPr lang="zh-TW" altLang="en-US" dirty="0"/>
              <a:t>條）、未具銜或具銜且具名（按：銓敘部 </a:t>
            </a:r>
            <a:r>
              <a:rPr lang="en-US" altLang="zh-TW" dirty="0"/>
              <a:t>99 </a:t>
            </a:r>
            <a:r>
              <a:rPr lang="zh-TW" altLang="en-US" dirty="0"/>
              <a:t>年 </a:t>
            </a:r>
            <a:r>
              <a:rPr lang="en-US" altLang="zh-TW" dirty="0"/>
              <a:t>12 </a:t>
            </a:r>
            <a:r>
              <a:rPr lang="zh-TW" altLang="en-US" dirty="0"/>
              <a:t>月 </a:t>
            </a:r>
            <a:r>
              <a:rPr lang="en-US" altLang="zh-TW" dirty="0"/>
              <a:t>8 </a:t>
            </a:r>
            <a:r>
              <a:rPr lang="zh-TW" altLang="en-US" dirty="0"/>
              <a:t>日部法一字第</a:t>
            </a:r>
            <a:r>
              <a:rPr lang="en-US" altLang="zh-TW" dirty="0"/>
              <a:t>09932748721 </a:t>
            </a:r>
            <a:r>
              <a:rPr lang="zh-TW" altLang="en-US" dirty="0"/>
              <a:t>號函）、未動用行政資源（第 </a:t>
            </a:r>
            <a:r>
              <a:rPr lang="en-US" altLang="zh-TW" dirty="0"/>
              <a:t>9 </a:t>
            </a:r>
            <a:r>
              <a:rPr lang="zh-TW" altLang="en-US" dirty="0"/>
              <a:t>條第 </a:t>
            </a:r>
            <a:r>
              <a:rPr lang="en-US" altLang="zh-TW" dirty="0"/>
              <a:t>1 </a:t>
            </a:r>
            <a:r>
              <a:rPr lang="zh-TW" altLang="en-US" dirty="0"/>
              <a:t>項第 </a:t>
            </a:r>
            <a:r>
              <a:rPr lang="en-US" altLang="zh-TW" dirty="0"/>
              <a:t>1 </a:t>
            </a:r>
            <a:r>
              <a:rPr lang="zh-TW" altLang="en-US" dirty="0"/>
              <a:t>款），縱然於網路上發表不同的言論及觀點，或私底下匿名所發表之言論而與公事無涉，但涉及其他爭議性問題，均無違反中立法之相關規定</a:t>
            </a:r>
            <a:endParaRPr lang="en-US" altLang="zh-TW" dirty="0"/>
          </a:p>
          <a:p>
            <a:r>
              <a:rPr lang="zh-TW" altLang="en-US" dirty="0"/>
              <a:t>至於前開行為是否有違公務員服務法第 </a:t>
            </a:r>
            <a:r>
              <a:rPr lang="en-US" altLang="zh-TW" dirty="0"/>
              <a:t>4 </a:t>
            </a:r>
            <a:r>
              <a:rPr lang="zh-TW" altLang="en-US" dirty="0"/>
              <a:t>條有關公務員有絕對保守政府機關機密之義務，或未得長官許可，不得以私人或代表機關名義，任意發表有關職務之談話等規定，則由權責機關依個案事實認定</a:t>
            </a:r>
          </a:p>
        </p:txBody>
      </p:sp>
    </p:spTree>
    <p:extLst>
      <p:ext uri="{BB962C8B-B14F-4D97-AF65-F5344CB8AC3E}">
        <p14:creationId xmlns:p14="http://schemas.microsoft.com/office/powerpoint/2010/main" val="28642586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lnSpcReduction="10000"/>
          </a:bodyPr>
          <a:lstStyle/>
          <a:p>
            <a:r>
              <a:rPr lang="en-US" altLang="zh-TW" dirty="0"/>
              <a:t>107</a:t>
            </a:r>
            <a:r>
              <a:rPr lang="zh-TW" altLang="en-US" dirty="0"/>
              <a:t>年</a:t>
            </a:r>
            <a:r>
              <a:rPr lang="en-US" altLang="zh-TW" dirty="0"/>
              <a:t>11</a:t>
            </a:r>
            <a:r>
              <a:rPr lang="zh-TW" altLang="en-US" dirty="0"/>
              <a:t>月</a:t>
            </a:r>
            <a:r>
              <a:rPr lang="en-US" altLang="zh-TW" dirty="0"/>
              <a:t>24</a:t>
            </a:r>
            <a:r>
              <a:rPr lang="zh-TW" altLang="en-US" dirty="0"/>
              <a:t>日地方九合一選舉前，銓敘部於</a:t>
            </a:r>
            <a:r>
              <a:rPr lang="en-US" altLang="zh-TW" dirty="0"/>
              <a:t>8</a:t>
            </a:r>
            <a:r>
              <a:rPr lang="zh-TW" altLang="en-US" dirty="0"/>
              <a:t>月</a:t>
            </a:r>
            <a:r>
              <a:rPr lang="en-US" altLang="zh-TW" dirty="0"/>
              <a:t>20</a:t>
            </a:r>
            <a:r>
              <a:rPr lang="zh-TW" altLang="en-US" dirty="0"/>
              <a:t>日通函中央暨地方各主管機關，配合中央選舉委員會發布選舉公告，請各機關公務人員嚴守行政中立，以確保公務人員依法行政、執行公正及政治中立</a:t>
            </a:r>
          </a:p>
          <a:p>
            <a:r>
              <a:rPr lang="zh-TW" altLang="en-US" dirty="0"/>
              <a:t>此外，銓敘部特又於</a:t>
            </a:r>
            <a:r>
              <a:rPr lang="en-US" altLang="zh-TW" dirty="0"/>
              <a:t>11</a:t>
            </a:r>
            <a:r>
              <a:rPr lang="zh-TW" altLang="en-US" dirty="0"/>
              <a:t>月初再對外說明，並提醒公務人員勿於上班時間或以公家電腦上網連結臉書等社交網站，從事與執行職務無關的相關網路行為，</a:t>
            </a:r>
            <a:r>
              <a:rPr lang="zh-TW" altLang="en-US" sz="3200" dirty="0"/>
              <a:t>包括避免在候選人臉書按讚、留言等</a:t>
            </a:r>
            <a:r>
              <a:rPr lang="zh-TW" altLang="en-US" dirty="0"/>
              <a:t>，以免觸法</a:t>
            </a:r>
          </a:p>
        </p:txBody>
      </p:sp>
    </p:spTree>
    <p:extLst>
      <p:ext uri="{BB962C8B-B14F-4D97-AF65-F5344CB8AC3E}">
        <p14:creationId xmlns:p14="http://schemas.microsoft.com/office/powerpoint/2010/main" val="3697036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今天照世認為司法實在太黑暗，想要從事政治擔任候選人，用政治手段來實現自己理念，是否應該辭職或請假</a:t>
            </a:r>
            <a:r>
              <a:rPr lang="en-US" altLang="zh-TW" dirty="0"/>
              <a:t>?</a:t>
            </a:r>
            <a:endParaRPr lang="zh-TW" altLang="en-US" dirty="0"/>
          </a:p>
        </p:txBody>
      </p:sp>
    </p:spTree>
    <p:extLst>
      <p:ext uri="{BB962C8B-B14F-4D97-AF65-F5344CB8AC3E}">
        <p14:creationId xmlns:p14="http://schemas.microsoft.com/office/powerpoint/2010/main" val="17721684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r>
              <a:rPr lang="en-US" altLang="zh-TW" sz="4000" dirty="0"/>
              <a:t>Q</a:t>
            </a:r>
            <a:r>
              <a:rPr lang="zh-TW" altLang="en-US" sz="4000" dirty="0"/>
              <a:t>：公務人員登記為公職候選人，應辭職或請假參選？</a:t>
            </a:r>
          </a:p>
        </p:txBody>
      </p:sp>
    </p:spTree>
    <p:extLst>
      <p:ext uri="{BB962C8B-B14F-4D97-AF65-F5344CB8AC3E}">
        <p14:creationId xmlns:p14="http://schemas.microsoft.com/office/powerpoint/2010/main" val="25712200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85000" lnSpcReduction="10000"/>
          </a:bodyPr>
          <a:lstStyle/>
          <a:p>
            <a:r>
              <a:rPr lang="zh-TW" altLang="en-US" dirty="0"/>
              <a:t>一方面擔心避免公務人員登記參選公告後，運用職權作為競選資源，或因其參選行為影響機關整體工作情緒等情事發生</a:t>
            </a:r>
            <a:endParaRPr lang="en-US" altLang="zh-TW" dirty="0"/>
          </a:p>
          <a:p>
            <a:r>
              <a:rPr lang="zh-TW" altLang="en-US" dirty="0"/>
              <a:t>二方面有想要對於公務人員工作權亦應有合理保障。</a:t>
            </a:r>
          </a:p>
          <a:p>
            <a:r>
              <a:rPr lang="zh-TW" altLang="en-US" dirty="0"/>
              <a:t>故為維護公務人 員之基本參政權與工作權保障之衡平，中立法第</a:t>
            </a:r>
            <a:r>
              <a:rPr lang="en-US" altLang="zh-TW" dirty="0"/>
              <a:t>11</a:t>
            </a:r>
            <a:r>
              <a:rPr lang="zh-TW" altLang="en-US" dirty="0"/>
              <a:t>條 規定公務人員登記為公職候選人者，自候選人名單公告之日起至投票日止，應依規定請 事假或休假。公務人員依前項規定請假時，長官不得拒絕。</a:t>
            </a:r>
          </a:p>
          <a:p>
            <a:r>
              <a:rPr lang="zh-TW" altLang="en-US" dirty="0"/>
              <a:t>依中立法第 </a:t>
            </a:r>
            <a:r>
              <a:rPr lang="en-US" altLang="zh-TW" dirty="0"/>
              <a:t>11 </a:t>
            </a:r>
            <a:r>
              <a:rPr lang="zh-TW" altLang="en-US" dirty="0"/>
              <a:t>條第 </a:t>
            </a:r>
            <a:r>
              <a:rPr lang="en-US" altLang="zh-TW" dirty="0"/>
              <a:t>1 </a:t>
            </a:r>
            <a:r>
              <a:rPr lang="zh-TW" altLang="en-US" dirty="0"/>
              <a:t>項規定請事假或休假之人員，如於請事假或休假期間，若有公務人員請假規則所定其他假別之事由，仍得依規定假別請假。</a:t>
            </a:r>
            <a:endParaRPr lang="en-US" altLang="zh-TW" dirty="0"/>
          </a:p>
          <a:p>
            <a:endParaRPr lang="zh-TW" altLang="en-US" dirty="0"/>
          </a:p>
        </p:txBody>
      </p:sp>
    </p:spTree>
    <p:extLst>
      <p:ext uri="{BB962C8B-B14F-4D97-AF65-F5344CB8AC3E}">
        <p14:creationId xmlns:p14="http://schemas.microsoft.com/office/powerpoint/2010/main" val="4298405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95023" y="817582"/>
            <a:ext cx="6965245" cy="3547522"/>
          </a:xfrm>
        </p:spPr>
        <p:txBody>
          <a:bodyPr>
            <a:noAutofit/>
          </a:bodyPr>
          <a:lstStyle/>
          <a:p>
            <a:pPr algn="l"/>
            <a:r>
              <a:rPr lang="zh-TW" altLang="en-US" sz="3200" dirty="0"/>
              <a:t>問題意識：</a:t>
            </a:r>
            <a:br>
              <a:rPr lang="en-US" altLang="zh-TW" sz="3200" dirty="0"/>
            </a:br>
            <a:r>
              <a:rPr lang="zh-TW" altLang="en-US" sz="3200" dirty="0"/>
              <a:t>一、公務人員偕同擬參選之配偶合照，且刊登於競選看板上，是否違反中立法？</a:t>
            </a:r>
            <a:br>
              <a:rPr lang="en-US" altLang="zh-TW" sz="3200" dirty="0"/>
            </a:br>
            <a:r>
              <a:rPr lang="zh-TW" altLang="en-US" sz="3200" dirty="0"/>
              <a:t>二、公務人員可否幫家屬輔選</a:t>
            </a:r>
            <a:r>
              <a:rPr lang="en-US" altLang="zh-TW" sz="3200" dirty="0"/>
              <a:t>?</a:t>
            </a:r>
            <a:endParaRPr lang="zh-TW" altLang="en-US" sz="3200" dirty="0"/>
          </a:p>
        </p:txBody>
      </p:sp>
      <p:sp>
        <p:nvSpPr>
          <p:cNvPr id="3" name="內容版面配置區 2"/>
          <p:cNvSpPr>
            <a:spLocks noGrp="1"/>
          </p:cNvSpPr>
          <p:nvPr>
            <p:ph idx="1"/>
          </p:nvPr>
        </p:nvSpPr>
        <p:spPr>
          <a:xfrm>
            <a:off x="1463040" y="4293096"/>
            <a:ext cx="6196405" cy="1429972"/>
          </a:xfrm>
        </p:spPr>
        <p:txBody>
          <a:bodyPr>
            <a:normAutofit/>
          </a:bodyPr>
          <a:lstStyle/>
          <a:p>
            <a:endParaRPr lang="zh-TW" altLang="en-US" dirty="0"/>
          </a:p>
        </p:txBody>
      </p:sp>
    </p:spTree>
    <p:extLst>
      <p:ext uri="{BB962C8B-B14F-4D97-AF65-F5344CB8AC3E}">
        <p14:creationId xmlns:p14="http://schemas.microsoft.com/office/powerpoint/2010/main" val="26580685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公務人員可否幫家屬輔選</a:t>
            </a:r>
            <a:r>
              <a:rPr lang="en-US" altLang="zh-TW" dirty="0"/>
              <a:t>?</a:t>
            </a:r>
            <a:endParaRPr lang="zh-TW" altLang="en-US" dirty="0"/>
          </a:p>
        </p:txBody>
      </p:sp>
      <p:sp>
        <p:nvSpPr>
          <p:cNvPr id="3" name="內容版面配置區 2"/>
          <p:cNvSpPr>
            <a:spLocks noGrp="1"/>
          </p:cNvSpPr>
          <p:nvPr>
            <p:ph idx="1"/>
          </p:nvPr>
        </p:nvSpPr>
        <p:spPr>
          <a:xfrm>
            <a:off x="1463040" y="1916832"/>
            <a:ext cx="6196405" cy="4320479"/>
          </a:xfrm>
        </p:spPr>
        <p:txBody>
          <a:bodyPr>
            <a:normAutofit fontScale="85000" lnSpcReduction="20000"/>
          </a:bodyPr>
          <a:lstStyle/>
          <a:p>
            <a:r>
              <a:rPr lang="zh-TW" altLang="en-US" dirty="0"/>
              <a:t>舊法第</a:t>
            </a:r>
            <a:r>
              <a:rPr lang="en-US" altLang="zh-TW" dirty="0"/>
              <a:t>9 </a:t>
            </a:r>
            <a:r>
              <a:rPr lang="zh-TW" altLang="en-US" dirty="0"/>
              <a:t>條初始規定「公務人員不得公開為公職候選人站台、遊行或拜票」、「公務人員不得在大眾傳播媒體具銜或具名廣告」，並未就公務人員得否為公職候選人之配偶、父母等親人予以助選或媒體廣告，而有不同規範限制。意即公務人員之配偶、父母等親人為公職候選人者，公務人員仍不得於下班時間、請假或留職停薪期間，為公職候選人之配偶、父母等親人，從事公開站台、遊行或拜票之助選行為，也不得從事在大眾傳播媒體具銜或具名廣告之宣傳支持活動。</a:t>
            </a:r>
            <a:endParaRPr lang="en-US" altLang="zh-TW" dirty="0"/>
          </a:p>
          <a:p>
            <a:r>
              <a:rPr lang="zh-TW" altLang="en-US" dirty="0"/>
              <a:t>上述不論公務人員之親疏遠近親人（親者配偶、父母、子女、稍遠者表兄、叔伯、姑姨）欲為民服務參選公職候選人時，一律禁止實為親屬之公務人員助選行為及廣告活動，在法上有立足之處，但在情理上確有不符社會人際網絡行為互動常模之虞，於是各界檢討及釋示公函不絕而起。</a:t>
            </a:r>
          </a:p>
        </p:txBody>
      </p:sp>
    </p:spTree>
    <p:extLst>
      <p:ext uri="{BB962C8B-B14F-4D97-AF65-F5344CB8AC3E}">
        <p14:creationId xmlns:p14="http://schemas.microsoft.com/office/powerpoint/2010/main" val="39109086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公務人員可否幫家屬輔選</a:t>
            </a:r>
            <a:r>
              <a:rPr lang="en-US" altLang="zh-TW" dirty="0"/>
              <a:t>?</a:t>
            </a:r>
            <a:endParaRPr lang="zh-TW" altLang="en-US" dirty="0"/>
          </a:p>
        </p:txBody>
      </p:sp>
      <p:sp>
        <p:nvSpPr>
          <p:cNvPr id="3" name="內容版面配置區 2"/>
          <p:cNvSpPr>
            <a:spLocks noGrp="1"/>
          </p:cNvSpPr>
          <p:nvPr>
            <p:ph idx="1"/>
          </p:nvPr>
        </p:nvSpPr>
        <p:spPr/>
        <p:txBody>
          <a:bodyPr>
            <a:normAutofit fontScale="92500" lnSpcReduction="20000"/>
          </a:bodyPr>
          <a:lstStyle/>
          <a:p>
            <a:r>
              <a:rPr lang="zh-TW" altLang="en-US" dirty="0"/>
              <a:t>故事一：</a:t>
            </a:r>
            <a:endParaRPr lang="en-US" altLang="zh-TW" dirty="0"/>
          </a:p>
          <a:p>
            <a:r>
              <a:rPr lang="zh-TW" altLang="en-US" dirty="0"/>
              <a:t>當年宜蘭縣長林聰賢（</a:t>
            </a:r>
            <a:r>
              <a:rPr lang="en-US" altLang="zh-TW" dirty="0"/>
              <a:t>98 </a:t>
            </a:r>
            <a:r>
              <a:rPr lang="zh-TW" altLang="en-US" dirty="0"/>
              <a:t>年</a:t>
            </a:r>
            <a:r>
              <a:rPr lang="en-US" altLang="zh-TW" dirty="0"/>
              <a:t>12 </a:t>
            </a:r>
            <a:r>
              <a:rPr lang="zh-TW" altLang="en-US" dirty="0"/>
              <a:t>月</a:t>
            </a:r>
            <a:r>
              <a:rPr lang="en-US" altLang="zh-TW" dirty="0"/>
              <a:t>20 </a:t>
            </a:r>
            <a:r>
              <a:rPr lang="zh-TW" altLang="en-US" dirty="0"/>
              <a:t>日上任迄今連二屆縣長）於</a:t>
            </a:r>
            <a:r>
              <a:rPr lang="en-US" altLang="zh-TW" dirty="0"/>
              <a:t>98 </a:t>
            </a:r>
            <a:r>
              <a:rPr lang="zh-TW" altLang="en-US" dirty="0"/>
              <a:t>年參選宜蘭縣長期間，林縣長候選人欲請夫人（林夫人為宜蘭縣政府轄屬公務員）公開上台、遊行或拜票，宜蘭縣政府為此特函銓敘部請示可否？</a:t>
            </a:r>
            <a:endParaRPr lang="en-US" altLang="zh-TW" dirty="0"/>
          </a:p>
          <a:p>
            <a:r>
              <a:rPr lang="zh-TW" altLang="en-US" dirty="0"/>
              <a:t>銓敘部起初函復不可，然經多方意見反應及思納情理，最後於</a:t>
            </a:r>
            <a:r>
              <a:rPr lang="en-US" altLang="zh-TW" dirty="0"/>
              <a:t>98 </a:t>
            </a:r>
            <a:r>
              <a:rPr lang="zh-TW" altLang="en-US" dirty="0"/>
              <a:t>年</a:t>
            </a:r>
            <a:r>
              <a:rPr lang="en-US" altLang="zh-TW" dirty="0"/>
              <a:t>11 </a:t>
            </a:r>
            <a:r>
              <a:rPr lang="zh-TW" altLang="en-US" dirty="0"/>
              <a:t>月</a:t>
            </a:r>
            <a:r>
              <a:rPr lang="en-US" altLang="zh-TW" dirty="0"/>
              <a:t>13</a:t>
            </a:r>
          </a:p>
          <a:p>
            <a:r>
              <a:rPr lang="zh-TW" altLang="en-US" dirty="0"/>
              <a:t>日發布之「公務人員行政中立法施行細則」，放寛規定為「公務人員之配偶或一親等直系血親為公職候選人時，得以眷屬身分站台未助講。」（「施行細則」第</a:t>
            </a:r>
            <a:r>
              <a:rPr lang="en-US" altLang="zh-TW" dirty="0"/>
              <a:t>6 </a:t>
            </a:r>
            <a:r>
              <a:rPr lang="zh-TW" altLang="en-US" dirty="0"/>
              <a:t>條）。</a:t>
            </a:r>
          </a:p>
        </p:txBody>
      </p:sp>
    </p:spTree>
    <p:extLst>
      <p:ext uri="{BB962C8B-B14F-4D97-AF65-F5344CB8AC3E}">
        <p14:creationId xmlns:p14="http://schemas.microsoft.com/office/powerpoint/2010/main" val="30750904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a:xfrm>
            <a:off x="1463040" y="2119256"/>
            <a:ext cx="6196405" cy="4118055"/>
          </a:xfrm>
        </p:spPr>
        <p:txBody>
          <a:bodyPr>
            <a:normAutofit fontScale="40000" lnSpcReduction="20000"/>
          </a:bodyPr>
          <a:lstStyle/>
          <a:p>
            <a:r>
              <a:rPr lang="zh-TW" altLang="en-US" sz="4000" dirty="0"/>
              <a:t>故事二：</a:t>
            </a:r>
            <a:endParaRPr lang="en-US" altLang="zh-TW" sz="4000" dirty="0"/>
          </a:p>
          <a:p>
            <a:r>
              <a:rPr lang="en-US" altLang="zh-TW" sz="4000" dirty="0"/>
              <a:t>103 </a:t>
            </a:r>
            <a:r>
              <a:rPr lang="zh-TW" altLang="en-US" sz="4000" dirty="0"/>
              <a:t>年台北市長選舉，無黨籍候選人柯文哲全國聞名，其夫人陳佩琪女士為公務人員（台北市立聯合醫院和平婦幼院區小兒科醫師），可否為夫從事突破「站台不助講」層次之助選活動或行為？</a:t>
            </a:r>
            <a:endParaRPr lang="en-US" altLang="zh-TW" sz="4000" dirty="0"/>
          </a:p>
          <a:p>
            <a:r>
              <a:rPr lang="zh-TW" altLang="en-US" sz="4000" dirty="0"/>
              <a:t>各界議論紛紛，立法院察納社會輿情順勢修法，將「行政中立法」第</a:t>
            </a:r>
            <a:r>
              <a:rPr lang="en-US" altLang="zh-TW" sz="4000" dirty="0"/>
              <a:t>9</a:t>
            </a:r>
            <a:r>
              <a:rPr lang="zh-TW" altLang="en-US" sz="4000" dirty="0"/>
              <a:t>條之助選規定，修正放寛為「公務人員不得公開為公職候選人站台、不在此限。」使規範層次由行政命令性質之施行細則提升至法律位階</a:t>
            </a:r>
          </a:p>
          <a:p>
            <a:r>
              <a:rPr lang="zh-TW" altLang="en-US" sz="4000" dirty="0"/>
              <a:t>立法院同時亦本相同修法理則，將同條之媒體廣告規定，修正放寛為「公務人員不得在大眾傳播媒體具銜或具名廣告。但公職候選人之配偶及二親等以內血親、姻親只具名不具銜者，不在此限。」</a:t>
            </a:r>
          </a:p>
          <a:p>
            <a:r>
              <a:rPr lang="zh-TW" altLang="en-US" sz="4000" dirty="0"/>
              <a:t>觀察上述公務人員助選規定內涵，立法院修法較先前銓敘部施行細則有所寛緩，不僅寛至二親等血親（例如：祖父母、孫子女），二親等以內姻親者（例如：岳父、岳母、姊夫、弟媳）同步受惠適用。但考量行為及廣告活動，仍遵守公私分離原則，特地於第</a:t>
            </a:r>
            <a:r>
              <a:rPr lang="en-US" altLang="zh-TW" sz="4000" dirty="0"/>
              <a:t>9 </a:t>
            </a:r>
            <a:r>
              <a:rPr lang="zh-TW" altLang="en-US" sz="4000" dirty="0"/>
              <a:t>條增列第</a:t>
            </a:r>
            <a:r>
              <a:rPr lang="en-US" altLang="zh-TW" sz="4000" dirty="0"/>
              <a:t>3 </a:t>
            </a:r>
            <a:r>
              <a:rPr lang="zh-TW" altLang="en-US" sz="4000" dirty="0"/>
              <a:t>項規定：助選及廣告二但書行為「不得涉及與該公務人員職務上有關之事項」</a:t>
            </a:r>
          </a:p>
          <a:p>
            <a:endParaRPr lang="zh-TW" altLang="en-US" dirty="0"/>
          </a:p>
        </p:txBody>
      </p:sp>
    </p:spTree>
    <p:extLst>
      <p:ext uri="{BB962C8B-B14F-4D97-AF65-F5344CB8AC3E}">
        <p14:creationId xmlns:p14="http://schemas.microsoft.com/office/powerpoint/2010/main" val="27652991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以實務上的幾個案例作結</a:t>
            </a:r>
          </a:p>
        </p:txBody>
      </p:sp>
      <p:sp>
        <p:nvSpPr>
          <p:cNvPr id="3" name="內容版面配置區 2"/>
          <p:cNvSpPr>
            <a:spLocks noGrp="1"/>
          </p:cNvSpPr>
          <p:nvPr>
            <p:ph idx="1"/>
          </p:nvPr>
        </p:nvSpPr>
        <p:spPr/>
        <p:txBody>
          <a:bodyPr/>
          <a:lstStyle/>
          <a:p>
            <a:r>
              <a:rPr lang="en-US" altLang="zh-TW" dirty="0"/>
              <a:t>103 </a:t>
            </a:r>
            <a:r>
              <a:rPr lang="zh-TW" altLang="en-US" dirty="0"/>
              <a:t>年 </a:t>
            </a:r>
            <a:r>
              <a:rPr lang="en-US" altLang="zh-TW" dirty="0"/>
              <a:t>9 </a:t>
            </a:r>
            <a:r>
              <a:rPr lang="zh-TW" altLang="en-US" dirty="0"/>
              <a:t>月甲市議會議員於議會質詢市府官員，為何最近市府電腦開機時，自動連結到競選連任之市長粉絲網頁，市府員工須經「按讚或不按讚」鍵盤動作後，始能進入電腦螢幕之公務畫面。該甲市政府負責該市長粉絲頁之乙局表示不會強迫員工按讚，認為並無違反行政中立之虞。和者有理由</a:t>
            </a:r>
            <a:r>
              <a:rPr lang="en-US" altLang="zh-TW" dirty="0"/>
              <a:t>?</a:t>
            </a:r>
            <a:endParaRPr lang="zh-TW" altLang="en-US" dirty="0"/>
          </a:p>
        </p:txBody>
      </p:sp>
    </p:spTree>
    <p:extLst>
      <p:ext uri="{BB962C8B-B14F-4D97-AF65-F5344CB8AC3E}">
        <p14:creationId xmlns:p14="http://schemas.microsoft.com/office/powerpoint/2010/main" val="28007811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lnSpcReduction="10000"/>
          </a:bodyPr>
          <a:lstStyle/>
          <a:p>
            <a:r>
              <a:rPr lang="zh-TW" altLang="en-US" dirty="0"/>
              <a:t>依據公務人員行政中立法第 </a:t>
            </a:r>
            <a:r>
              <a:rPr lang="en-US" altLang="zh-TW" dirty="0"/>
              <a:t>9 </a:t>
            </a:r>
            <a:r>
              <a:rPr lang="zh-TW" altLang="en-US" dirty="0"/>
              <a:t>條第 </a:t>
            </a:r>
            <a:r>
              <a:rPr lang="en-US" altLang="zh-TW" dirty="0"/>
              <a:t>1 </a:t>
            </a:r>
            <a:r>
              <a:rPr lang="zh-TW" altLang="en-US" dirty="0"/>
              <a:t>項第 </a:t>
            </a:r>
            <a:r>
              <a:rPr lang="en-US" altLang="zh-TW" dirty="0"/>
              <a:t>1 </a:t>
            </a:r>
            <a:r>
              <a:rPr lang="zh-TW" altLang="en-US" dirty="0"/>
              <a:t>款規定，公務人員不得為支持或反對特定之政黨、其他政治團體或公職候選人，動用行政資源編印製、散發、張貼文書、圖畫、其他宣傳品或辦理相關活動。</a:t>
            </a:r>
            <a:endParaRPr lang="en-US" altLang="zh-TW" dirty="0"/>
          </a:p>
          <a:p>
            <a:r>
              <a:rPr lang="zh-TW" altLang="en-US" dirty="0"/>
              <a:t>同條第 </a:t>
            </a:r>
            <a:r>
              <a:rPr lang="en-US" altLang="zh-TW" dirty="0"/>
              <a:t>2</a:t>
            </a:r>
            <a:r>
              <a:rPr lang="zh-TW" altLang="en-US" dirty="0"/>
              <a:t>項規定，前項第</a:t>
            </a:r>
            <a:r>
              <a:rPr lang="en-US" altLang="zh-TW" dirty="0"/>
              <a:t>1</a:t>
            </a:r>
            <a:r>
              <a:rPr lang="zh-TW" altLang="en-US" dirty="0"/>
              <a:t>款所稱行政資源，指行政上可支配運用之公物、公款、場所、房舍及人力等資源。</a:t>
            </a:r>
            <a:endParaRPr lang="en-US" altLang="zh-TW" dirty="0"/>
          </a:p>
          <a:p>
            <a:r>
              <a:rPr lang="zh-TW" altLang="en-US" dirty="0"/>
              <a:t>是以，甲市政府乙局此舉應已構成行政不中立。</a:t>
            </a:r>
          </a:p>
        </p:txBody>
      </p:sp>
    </p:spTree>
    <p:extLst>
      <p:ext uri="{BB962C8B-B14F-4D97-AF65-F5344CB8AC3E}">
        <p14:creationId xmlns:p14="http://schemas.microsoft.com/office/powerpoint/2010/main" val="29527157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lnSpcReduction="10000"/>
          </a:bodyPr>
          <a:lstStyle/>
          <a:p>
            <a:r>
              <a:rPr lang="en-US" altLang="zh-TW" dirty="0"/>
              <a:t>99 </a:t>
            </a:r>
            <a:r>
              <a:rPr lang="zh-TW" altLang="en-US" dirty="0"/>
              <a:t>月 </a:t>
            </a:r>
            <a:r>
              <a:rPr lang="en-US" altLang="zh-TW" dirty="0"/>
              <a:t>6 </a:t>
            </a:r>
            <a:r>
              <a:rPr lang="zh-TW" altLang="en-US" dirty="0"/>
              <a:t>月某日，甲為丁市</a:t>
            </a:r>
            <a:r>
              <a:rPr lang="zh-TW" altLang="en-US" dirty="0">
                <a:latin typeface="新細明體"/>
                <a:ea typeface="新細明體"/>
              </a:rPr>
              <a:t>「</a:t>
            </a:r>
            <a:r>
              <a:rPr lang="zh-TW" altLang="en-US" dirty="0"/>
              <a:t>市長擬參選人</a:t>
            </a:r>
            <a:r>
              <a:rPr lang="zh-TW" altLang="en-US" dirty="0">
                <a:latin typeface="標楷體"/>
                <a:ea typeface="標楷體"/>
              </a:rPr>
              <a:t>」</a:t>
            </a:r>
            <a:r>
              <a:rPr lang="zh-TW" altLang="en-US" dirty="0"/>
              <a:t>在同黨立法委員及縣議員陪同下，前往丁市某宮廟參拜，丁市警察局長家居該宮廟附近，應地方人士邀請出席。甲致詞時，該局長雖有上台站立於後，並隨同群眾舉手造勢，但未發言。該日當晚警政署長立即裁定該局長雖請假前往，但因具有警察身分，上台舉手行為仍有不妥，予以申誡處分，並重申全國警察於選舉期間，務必嚴守行政中立</a:t>
            </a:r>
          </a:p>
        </p:txBody>
      </p:sp>
    </p:spTree>
    <p:extLst>
      <p:ext uri="{BB962C8B-B14F-4D97-AF65-F5344CB8AC3E}">
        <p14:creationId xmlns:p14="http://schemas.microsoft.com/office/powerpoint/2010/main" val="4180335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normAutofit fontScale="77500" lnSpcReduction="20000"/>
          </a:bodyPr>
          <a:lstStyle/>
          <a:p>
            <a:r>
              <a:rPr lang="en-US" altLang="zh-TW" dirty="0"/>
              <a:t>(1)</a:t>
            </a:r>
            <a:r>
              <a:rPr lang="zh-TW" altLang="en-US" dirty="0"/>
              <a:t>行政中立法第 </a:t>
            </a:r>
            <a:r>
              <a:rPr lang="en-US" altLang="zh-TW" dirty="0"/>
              <a:t>9 </a:t>
            </a:r>
            <a:r>
              <a:rPr lang="zh-TW" altLang="en-US" dirty="0"/>
              <a:t>條第 </a:t>
            </a:r>
            <a:r>
              <a:rPr lang="en-US" altLang="zh-TW" dirty="0"/>
              <a:t>1 </a:t>
            </a:r>
            <a:r>
              <a:rPr lang="zh-TW" altLang="en-US" dirty="0"/>
              <a:t>項第 </a:t>
            </a:r>
            <a:r>
              <a:rPr lang="en-US" altLang="zh-TW" dirty="0"/>
              <a:t>6 </a:t>
            </a:r>
            <a:r>
              <a:rPr lang="zh-TW" altLang="en-US" dirty="0"/>
              <a:t>款規定略以：公務人員不得公開為公職候選人站台；甲當時身分為「擬參選人」，而非「公職候選人」，爰無上開法規之適用，且局長是請假前往，也未違反同法第 </a:t>
            </a:r>
            <a:r>
              <a:rPr lang="en-US" altLang="zh-TW" dirty="0"/>
              <a:t>7 </a:t>
            </a:r>
            <a:r>
              <a:rPr lang="zh-TW" altLang="en-US" dirty="0"/>
              <a:t>條規定，因此尚無違反行政中立法規定。</a:t>
            </a:r>
          </a:p>
          <a:p>
            <a:r>
              <a:rPr lang="zh-TW" altLang="en-US" dirty="0"/>
              <a:t>二、 警政署最終仍依警察人員獎懲標準表第 </a:t>
            </a:r>
            <a:r>
              <a:rPr lang="en-US" altLang="zh-TW" dirty="0"/>
              <a:t>4 </a:t>
            </a:r>
            <a:r>
              <a:rPr lang="zh-TW" altLang="en-US" dirty="0"/>
              <a:t>點第 </a:t>
            </a:r>
            <a:r>
              <a:rPr lang="en-US" altLang="zh-TW" dirty="0"/>
              <a:t>5 </a:t>
            </a:r>
            <a:r>
              <a:rPr lang="zh-TW" altLang="en-US" dirty="0"/>
              <a:t>款，言行失檢，情節輕微者之規定，核予○員申誡 </a:t>
            </a:r>
            <a:r>
              <a:rPr lang="en-US" altLang="zh-TW" dirty="0"/>
              <a:t>1 </a:t>
            </a:r>
            <a:r>
              <a:rPr lang="zh-TW" altLang="en-US" dirty="0"/>
              <a:t>次處分；也就是說，本案雖未違反行政中立法，但因經媒體廣泛報導，其行為已造成外界對警界是否行政中立產生疑慮，有損警譽，因此核予行政處分。</a:t>
            </a:r>
          </a:p>
          <a:p>
            <a:r>
              <a:rPr lang="zh-TW" altLang="en-US" dirty="0"/>
              <a:t>三、 綜上，部分行為雖未違反行政中立法，但應兼顧社會觀感，且留意相關行為是否有違官箴、影響機關聲譽，如屬實者，機關仍得視情節輕重予以懲處。</a:t>
            </a:r>
          </a:p>
        </p:txBody>
      </p:sp>
    </p:spTree>
    <p:extLst>
      <p:ext uri="{BB962C8B-B14F-4D97-AF65-F5344CB8AC3E}">
        <p14:creationId xmlns:p14="http://schemas.microsoft.com/office/powerpoint/2010/main" val="1316612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乙政黨洽商甲市政府租借該市某行政中心會議廳，為該政黨市議員提名人舉辦擴大輔選會議。此事引起甲市對手政黨議員及媒體批評甲市政府行政不中立，惟該甲市政府秘書處表示該行政中心訂有外借辦法，市府係依法辦事，並收租金，歡迎各政黨前來洽借場地。</a:t>
            </a:r>
          </a:p>
        </p:txBody>
      </p:sp>
    </p:spTree>
    <p:extLst>
      <p:ext uri="{BB962C8B-B14F-4D97-AF65-F5344CB8AC3E}">
        <p14:creationId xmlns:p14="http://schemas.microsoft.com/office/powerpoint/2010/main" val="146228274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a:bodyPr>
          <a:lstStyle/>
          <a:p>
            <a:r>
              <a:rPr lang="zh-TW" altLang="en-US" dirty="0"/>
              <a:t>公務人員行政中立法第 </a:t>
            </a:r>
            <a:r>
              <a:rPr lang="en-US" altLang="zh-TW" dirty="0"/>
              <a:t>4 </a:t>
            </a:r>
            <a:r>
              <a:rPr lang="zh-TW" altLang="en-US" dirty="0"/>
              <a:t>條規定，公務人員應依法公正執行職務，不得對任何團體或個人予以差別待遇。</a:t>
            </a:r>
            <a:endParaRPr lang="en-US" altLang="zh-TW" dirty="0"/>
          </a:p>
          <a:p>
            <a:r>
              <a:rPr lang="zh-TW" altLang="en-US" dirty="0"/>
              <a:t>第 </a:t>
            </a:r>
            <a:r>
              <a:rPr lang="en-US" altLang="zh-TW" dirty="0"/>
              <a:t>12 </a:t>
            </a:r>
            <a:r>
              <a:rPr lang="zh-TW" altLang="en-US" dirty="0"/>
              <a:t>條規定，公務人員於職務上掌管之行政資源，受理或不受理政黨、其他政治團體或公職候選人依法申請之事項，其裁量應秉持公正、公平之立場處理，不得有差別待遇。</a:t>
            </a:r>
            <a:endParaRPr lang="en-US" altLang="zh-TW" dirty="0"/>
          </a:p>
          <a:p>
            <a:r>
              <a:rPr lang="zh-TW" altLang="en-US" dirty="0"/>
              <a:t>若甲市政府既已訂定該市某行政中心外借辦法，各政黨皆得申請有償借用會議廳，則未違反公務人員行政中立法之規範。</a:t>
            </a:r>
          </a:p>
        </p:txBody>
      </p:sp>
    </p:spTree>
    <p:extLst>
      <p:ext uri="{BB962C8B-B14F-4D97-AF65-F5344CB8AC3E}">
        <p14:creationId xmlns:p14="http://schemas.microsoft.com/office/powerpoint/2010/main" val="32447740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r>
              <a:rPr lang="en-US" altLang="zh-TW" dirty="0"/>
              <a:t>100 </a:t>
            </a:r>
            <a:r>
              <a:rPr lang="zh-TW" altLang="en-US" dirty="0"/>
              <a:t>年 </a:t>
            </a:r>
            <a:r>
              <a:rPr lang="en-US" altLang="zh-TW" dirty="0"/>
              <a:t>8 </a:t>
            </a:r>
            <a:r>
              <a:rPr lang="zh-TW" altLang="en-US" dirty="0"/>
              <a:t>月下旬，甲市某區公所舉辦鄰里長研習會。研習中午用餐時間，丙政黨立法委員參選人上台拜票。該區公所公務人員對政黨人物蒞臨會場拜票 ，未為制止。</a:t>
            </a:r>
          </a:p>
        </p:txBody>
      </p:sp>
    </p:spTree>
    <p:extLst>
      <p:ext uri="{BB962C8B-B14F-4D97-AF65-F5344CB8AC3E}">
        <p14:creationId xmlns:p14="http://schemas.microsoft.com/office/powerpoint/2010/main" val="9075809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a:bodyPr>
          <a:lstStyle/>
          <a:p>
            <a:r>
              <a:rPr lang="zh-TW" altLang="en-US" dirty="0"/>
              <a:t>依據公務人員行政中立法第 </a:t>
            </a:r>
            <a:r>
              <a:rPr lang="en-US" altLang="zh-TW" dirty="0"/>
              <a:t>4 </a:t>
            </a:r>
            <a:r>
              <a:rPr lang="zh-TW" altLang="en-US" dirty="0"/>
              <a:t>條規定，公務人員應依法公正執行職務，不得對任何團體或個人予以差別待遇。</a:t>
            </a:r>
            <a:endParaRPr lang="en-US" altLang="zh-TW" dirty="0"/>
          </a:p>
          <a:p>
            <a:r>
              <a:rPr lang="zh-TW" altLang="en-US" dirty="0"/>
              <a:t>第 </a:t>
            </a:r>
            <a:r>
              <a:rPr lang="en-US" altLang="zh-TW" dirty="0"/>
              <a:t>9 </a:t>
            </a:r>
            <a:r>
              <a:rPr lang="zh-TW" altLang="en-US" dirty="0"/>
              <a:t>條第 </a:t>
            </a:r>
            <a:r>
              <a:rPr lang="en-US" altLang="zh-TW" dirty="0"/>
              <a:t>1 </a:t>
            </a:r>
            <a:r>
              <a:rPr lang="zh-TW" altLang="en-US" dirty="0"/>
              <a:t>項第 </a:t>
            </a:r>
            <a:r>
              <a:rPr lang="en-US" altLang="zh-TW" dirty="0"/>
              <a:t>1 </a:t>
            </a:r>
            <a:r>
              <a:rPr lang="zh-TW" altLang="en-US" dirty="0"/>
              <a:t>款規定，公務人員不得為支持或反對特定之政黨、其他政治團體或公職候選人，動用行政資源編印製、散發、張貼文書、圖畫、其他宣傳品或辦理相關活動。</a:t>
            </a:r>
            <a:endParaRPr lang="en-US" altLang="zh-TW" dirty="0"/>
          </a:p>
          <a:p>
            <a:r>
              <a:rPr lang="zh-TW" altLang="en-US" dirty="0"/>
              <a:t>該區公所辦理之鄰里長研習會場地及午餐均為公帑負擔，出現民意代表之公職參選人上台致詞拜票，有違反行政中立法。</a:t>
            </a:r>
          </a:p>
        </p:txBody>
      </p:sp>
    </p:spTree>
    <p:extLst>
      <p:ext uri="{BB962C8B-B14F-4D97-AF65-F5344CB8AC3E}">
        <p14:creationId xmlns:p14="http://schemas.microsoft.com/office/powerpoint/2010/main" val="17412604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甲市某區公所依法辦理該區里（鄰）長之教育訓練暨重大建設參訪文康活動或研習活動時，有甲市議員或轄區民意代表到場致意，是否有違反公務人員行政中立法相關規定？</a:t>
            </a:r>
          </a:p>
        </p:txBody>
      </p:sp>
    </p:spTree>
    <p:extLst>
      <p:ext uri="{BB962C8B-B14F-4D97-AF65-F5344CB8AC3E}">
        <p14:creationId xmlns:p14="http://schemas.microsoft.com/office/powerpoint/2010/main" val="351253392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lnSpcReduction="10000"/>
          </a:bodyPr>
          <a:lstStyle/>
          <a:p>
            <a:r>
              <a:rPr lang="en-US" altLang="zh-TW" dirty="0"/>
              <a:t>1</a:t>
            </a:r>
            <a:r>
              <a:rPr lang="zh-TW" altLang="en-US" dirty="0"/>
              <a:t>、區公所區長（包括機要區長）及所屬公務人員為公務人員行政中立法適用對象，於辦理活動如非為支持或反對特定之政黨、其他政治團體或公職候選人之目的所為，自不生違反公務人員行政中立法第</a:t>
            </a:r>
            <a:r>
              <a:rPr lang="en-US" altLang="zh-TW" dirty="0"/>
              <a:t>9 </a:t>
            </a:r>
            <a:r>
              <a:rPr lang="zh-TW" altLang="en-US" dirty="0"/>
              <a:t>條規定之疑慮。</a:t>
            </a:r>
          </a:p>
          <a:p>
            <a:r>
              <a:rPr lang="en-US" altLang="zh-TW" dirty="0"/>
              <a:t>2</a:t>
            </a:r>
            <a:r>
              <a:rPr lang="zh-TW" altLang="en-US" dirty="0"/>
              <a:t>、現任民意代表、參選人或其支持者知悉該等活動而不請自來時，其未穿戴公職候選人競選徽章、服飾或攜帶旗幟，未有造勢、拜票之意，即不生違反公務人員行政中立法之疑義。反之，若有任何造勢、拜票之行為，則應認為有違反公務人員行政中立法之相關規定。</a:t>
            </a:r>
          </a:p>
        </p:txBody>
      </p:sp>
    </p:spTree>
    <p:extLst>
      <p:ext uri="{BB962C8B-B14F-4D97-AF65-F5344CB8AC3E}">
        <p14:creationId xmlns:p14="http://schemas.microsoft.com/office/powerpoint/2010/main" val="35271856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甲市政府某公務人員，於奉派出差期間，派遣公務車陪同政務人員一同前往參加某市議員候選人造勢活動，是否有違反公務人員行政中立法相關規定？</a:t>
            </a:r>
          </a:p>
          <a:p>
            <a:endParaRPr lang="zh-TW" altLang="en-US" dirty="0"/>
          </a:p>
        </p:txBody>
      </p:sp>
    </p:spTree>
    <p:extLst>
      <p:ext uri="{BB962C8B-B14F-4D97-AF65-F5344CB8AC3E}">
        <p14:creationId xmlns:p14="http://schemas.microsoft.com/office/powerpoint/2010/main" val="22448573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a:bodyPr>
          <a:lstStyle/>
          <a:p>
            <a:r>
              <a:rPr lang="zh-TW" altLang="en-US" dirty="0"/>
              <a:t>公務人員行政中立法第 </a:t>
            </a:r>
            <a:r>
              <a:rPr lang="en-US" altLang="zh-TW" dirty="0"/>
              <a:t>7 </a:t>
            </a:r>
            <a:r>
              <a:rPr lang="zh-TW" altLang="en-US" dirty="0"/>
              <a:t>條規定，公務人員不得於上班或勤務（含奉派出差）時間從事政黨或其他政治團體之活動。</a:t>
            </a:r>
            <a:endParaRPr lang="en-US" altLang="zh-TW" dirty="0"/>
          </a:p>
          <a:p>
            <a:r>
              <a:rPr lang="zh-TW" altLang="en-US" dirty="0"/>
              <a:t>第 </a:t>
            </a:r>
            <a:r>
              <a:rPr lang="en-US" altLang="zh-TW" dirty="0"/>
              <a:t>9 </a:t>
            </a:r>
            <a:r>
              <a:rPr lang="zh-TW" altLang="en-US" dirty="0"/>
              <a:t>條規定，公務人員不得為支持或反對特定之政黨、其他政治團體或公職候選人，動用行政資源、公開站台、助講、遊行或拜票。</a:t>
            </a:r>
          </a:p>
          <a:p>
            <a:r>
              <a:rPr lang="zh-TW" altLang="en-US" dirty="0"/>
              <a:t>公務人員於出差期間，如有派遣公務車並陪同政務人員出席立法委員候選人造勢活動，有違反公務人員行政中立法上開規定之虞。</a:t>
            </a:r>
          </a:p>
        </p:txBody>
      </p:sp>
    </p:spTree>
    <p:extLst>
      <p:ext uri="{BB962C8B-B14F-4D97-AF65-F5344CB8AC3E}">
        <p14:creationId xmlns:p14="http://schemas.microsoft.com/office/powerpoint/2010/main" val="10183733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公務人員上網連結臉書（</a:t>
            </a:r>
            <a:r>
              <a:rPr lang="en-US" altLang="zh-TW" dirty="0" err="1"/>
              <a:t>facebook</a:t>
            </a:r>
            <a:r>
              <a:rPr lang="zh-TW" altLang="en-US" dirty="0"/>
              <a:t>）等社交網站、加入公職候選人粉絲團，是否違反公務人員行政中立法之規定</a:t>
            </a:r>
            <a:r>
              <a:rPr lang="en-US" altLang="zh-TW" dirty="0"/>
              <a:t>?</a:t>
            </a:r>
          </a:p>
          <a:p>
            <a:r>
              <a:rPr lang="zh-TW" altLang="en-US" dirty="0"/>
              <a:t>若針對討論主題具名留言，是否違反公務人員行政中立法之規定？</a:t>
            </a:r>
          </a:p>
        </p:txBody>
      </p:sp>
    </p:spTree>
    <p:extLst>
      <p:ext uri="{BB962C8B-B14F-4D97-AF65-F5344CB8AC3E}">
        <p14:creationId xmlns:p14="http://schemas.microsoft.com/office/powerpoint/2010/main" val="307947752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85000" lnSpcReduction="10000"/>
          </a:bodyPr>
          <a:lstStyle/>
          <a:p>
            <a:r>
              <a:rPr lang="en-US" altLang="zh-TW" dirty="0"/>
              <a:t>1</a:t>
            </a:r>
            <a:r>
              <a:rPr lang="zh-TW" altLang="en-US" dirty="0"/>
              <a:t>、公務人員得於下班時間，以非公家電腦上網連結臉書等社交網站，加入公職候選人粉絲團，或支持特定之政黨、政治團體或公職候選人，並無不可。</a:t>
            </a:r>
            <a:endParaRPr lang="en-US" altLang="zh-TW" dirty="0"/>
          </a:p>
          <a:p>
            <a:r>
              <a:rPr lang="zh-TW" altLang="en-US" dirty="0"/>
              <a:t>但若具銜（足資辨識個人身分及職務）或具銜且具名方式，針對討論主題發表言論。則有違反中立法規定。</a:t>
            </a:r>
          </a:p>
          <a:p>
            <a:r>
              <a:rPr lang="en-US" altLang="zh-TW" dirty="0"/>
              <a:t>2</a:t>
            </a:r>
            <a:r>
              <a:rPr lang="zh-TW" altLang="en-US" dirty="0"/>
              <a:t>、另依公務員服務法第 </a:t>
            </a:r>
            <a:r>
              <a:rPr lang="en-US" altLang="zh-TW" dirty="0"/>
              <a:t>4 </a:t>
            </a:r>
            <a:r>
              <a:rPr lang="zh-TW" altLang="en-US" dirty="0"/>
              <a:t>條第 </a:t>
            </a:r>
            <a:r>
              <a:rPr lang="en-US" altLang="zh-TW" dirty="0"/>
              <a:t>2 </a:t>
            </a:r>
            <a:r>
              <a:rPr lang="zh-TW" altLang="en-US" dirty="0"/>
              <a:t>項規定，公務人員如係任職於特定議題之政策主管機關，即使個人立場與機關不一致，仍應依法忠實推行機關政策，如未經長官許可，不得以私人或代表機關名義，於臉書等社交網站發表有關職務之談話。</a:t>
            </a:r>
          </a:p>
        </p:txBody>
      </p:sp>
    </p:spTree>
    <p:extLst>
      <p:ext uri="{BB962C8B-B14F-4D97-AF65-F5344CB8AC3E}">
        <p14:creationId xmlns:p14="http://schemas.microsoft.com/office/powerpoint/2010/main" val="72536704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r>
              <a:rPr lang="zh-TW" altLang="en-US" dirty="0"/>
              <a:t>某區公所之區長以 </a:t>
            </a:r>
            <a:r>
              <a:rPr lang="en-US" altLang="zh-TW" dirty="0"/>
              <a:t>LINE </a:t>
            </a:r>
            <a:r>
              <a:rPr lang="zh-TW" altLang="en-US" dirty="0"/>
              <a:t>通訊軟體，轉傳與特定政黨或公職候選人有關之選舉消息給所屬里長之聯絡群組，並動員渠等參加某政治團體舉辦罷免特定公職人員之連署活動，此舉是否違反行政中立？</a:t>
            </a:r>
          </a:p>
        </p:txBody>
      </p:sp>
    </p:spTree>
    <p:extLst>
      <p:ext uri="{BB962C8B-B14F-4D97-AF65-F5344CB8AC3E}">
        <p14:creationId xmlns:p14="http://schemas.microsoft.com/office/powerpoint/2010/main" val="99340062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77500" lnSpcReduction="20000"/>
          </a:bodyPr>
          <a:lstStyle/>
          <a:p>
            <a:r>
              <a:rPr lang="zh-TW" altLang="en-US" dirty="0"/>
              <a:t>公務人員行政中立法第 </a:t>
            </a:r>
            <a:r>
              <a:rPr lang="en-US" altLang="zh-TW" dirty="0"/>
              <a:t>6 </a:t>
            </a:r>
            <a:r>
              <a:rPr lang="zh-TW" altLang="en-US" dirty="0"/>
              <a:t>條及其施行細則第 </a:t>
            </a:r>
            <a:r>
              <a:rPr lang="en-US" altLang="zh-TW" dirty="0"/>
              <a:t>3 </a:t>
            </a:r>
            <a:r>
              <a:rPr lang="zh-TW" altLang="en-US" dirty="0"/>
              <a:t>條第 </a:t>
            </a:r>
            <a:r>
              <a:rPr lang="en-US" altLang="zh-TW" dirty="0"/>
              <a:t>1 </a:t>
            </a:r>
            <a:r>
              <a:rPr lang="zh-TW" altLang="en-US" dirty="0"/>
              <a:t>款規定，公務人員不得利用職務上之權力、機會或方法，要求他人參加或不參加政黨、其他政治團體有關之選舉活動 </a:t>
            </a:r>
            <a:r>
              <a:rPr lang="en-US" altLang="zh-TW" dirty="0"/>
              <a:t>( </a:t>
            </a:r>
            <a:r>
              <a:rPr lang="zh-TW" altLang="en-US" dirty="0"/>
              <a:t>包括公職人員選舉罷免法之罷免活動 </a:t>
            </a:r>
            <a:r>
              <a:rPr lang="en-US" altLang="zh-TW" dirty="0"/>
              <a:t>) </a:t>
            </a:r>
          </a:p>
          <a:p>
            <a:r>
              <a:rPr lang="zh-TW" altLang="en-US" dirty="0"/>
              <a:t>公務人員行政中立法第 </a:t>
            </a:r>
            <a:r>
              <a:rPr lang="en-US" altLang="zh-TW" dirty="0"/>
              <a:t>9 </a:t>
            </a:r>
            <a:r>
              <a:rPr lang="zh-TW" altLang="en-US" dirty="0"/>
              <a:t>條第 </a:t>
            </a:r>
            <a:r>
              <a:rPr lang="en-US" altLang="zh-TW" dirty="0"/>
              <a:t>1 </a:t>
            </a:r>
            <a:r>
              <a:rPr lang="zh-TW" altLang="en-US" dirty="0"/>
              <a:t>項第 </a:t>
            </a:r>
            <a:r>
              <a:rPr lang="en-US" altLang="zh-TW" dirty="0"/>
              <a:t>5 </a:t>
            </a:r>
            <a:r>
              <a:rPr lang="zh-TW" altLang="en-US" dirty="0"/>
              <a:t>款及第 </a:t>
            </a:r>
            <a:r>
              <a:rPr lang="en-US" altLang="zh-TW" dirty="0"/>
              <a:t>2 </a:t>
            </a:r>
            <a:r>
              <a:rPr lang="zh-TW" altLang="en-US" dirty="0"/>
              <a:t>項規定，公務人員不得為支持或反對特定之政黨或公職候選人，動用行政上可支配運用之公物或人力等資源，亦不得對職務相關人員或其職務對象表達指示。</a:t>
            </a:r>
          </a:p>
          <a:p>
            <a:r>
              <a:rPr lang="en-US" altLang="zh-TW" dirty="0"/>
              <a:t>2</a:t>
            </a:r>
            <a:r>
              <a:rPr lang="zh-TW" altLang="en-US" dirty="0"/>
              <a:t>、區長係公務人員行政中立法第 </a:t>
            </a:r>
            <a:r>
              <a:rPr lang="en-US" altLang="zh-TW" dirty="0"/>
              <a:t>2 </a:t>
            </a:r>
            <a:r>
              <a:rPr lang="zh-TW" altLang="en-US" dirty="0"/>
              <a:t>條所稱法定機關依法任用之有給專任人員，為中立法適用對象，因此，倘區長對職務相關人員或職務對象表達指示，要求所屬參加政黨或其他政治團體有關之選舉、罷免活動，或轉傳支持或反對特定政黨、政治團體或公職候選人之相關選舉資訊，均違反行政中立。</a:t>
            </a:r>
          </a:p>
        </p:txBody>
      </p:sp>
    </p:spTree>
    <p:extLst>
      <p:ext uri="{BB962C8B-B14F-4D97-AF65-F5344CB8AC3E}">
        <p14:creationId xmlns:p14="http://schemas.microsoft.com/office/powerpoint/2010/main" val="227206610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某日某國營事業機構內部網站，有員工刊登支持某特定議題公民投票案之訊</a:t>
            </a:r>
          </a:p>
          <a:p>
            <a:r>
              <a:rPr lang="zh-TW" altLang="en-US" dirty="0"/>
              <a:t>息，並要求其他員工對該案公投案投同意票，該行為是否涉有違反公務人員行政中立法情事？</a:t>
            </a:r>
          </a:p>
        </p:txBody>
      </p:sp>
    </p:spTree>
    <p:extLst>
      <p:ext uri="{BB962C8B-B14F-4D97-AF65-F5344CB8AC3E}">
        <p14:creationId xmlns:p14="http://schemas.microsoft.com/office/powerpoint/2010/main" val="4457221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70000" lnSpcReduction="20000"/>
          </a:bodyPr>
          <a:lstStyle/>
          <a:p>
            <a:r>
              <a:rPr lang="zh-TW" altLang="en-US" dirty="0"/>
              <a:t>公務人員行政中立法第 </a:t>
            </a:r>
            <a:r>
              <a:rPr lang="en-US" altLang="zh-TW" dirty="0"/>
              <a:t>7 </a:t>
            </a:r>
            <a:r>
              <a:rPr lang="zh-TW" altLang="en-US" dirty="0"/>
              <a:t>條第 </a:t>
            </a:r>
            <a:r>
              <a:rPr lang="en-US" altLang="zh-TW" dirty="0"/>
              <a:t>1 </a:t>
            </a:r>
            <a:r>
              <a:rPr lang="zh-TW" altLang="en-US" dirty="0"/>
              <a:t>項規定，公務人員不得於上班或勤務時間，從事政黨或其他政治團體之活動；</a:t>
            </a:r>
            <a:endParaRPr lang="en-US" altLang="zh-TW" dirty="0"/>
          </a:p>
          <a:p>
            <a:r>
              <a:rPr lang="zh-TW" altLang="en-US" dirty="0"/>
              <a:t>至於下班時間或請假期間，除非有違反公務人員行政中立法第 </a:t>
            </a:r>
            <a:r>
              <a:rPr lang="en-US" altLang="zh-TW" dirty="0"/>
              <a:t>9 </a:t>
            </a:r>
            <a:r>
              <a:rPr lang="zh-TW" altLang="en-US" dirty="0"/>
              <a:t>條第 </a:t>
            </a:r>
            <a:r>
              <a:rPr lang="en-US" altLang="zh-TW" dirty="0"/>
              <a:t>1 </a:t>
            </a:r>
            <a:r>
              <a:rPr lang="zh-TW" altLang="en-US" dirty="0"/>
              <a:t>項有關公務人員不得從事之政治活動或行為等各該情形外</a:t>
            </a:r>
            <a:r>
              <a:rPr lang="en-US" altLang="zh-TW" dirty="0"/>
              <a:t>(</a:t>
            </a:r>
            <a:r>
              <a:rPr lang="zh-TW" altLang="en-US" dirty="0"/>
              <a:t>如：第</a:t>
            </a:r>
            <a:r>
              <a:rPr lang="en-US" altLang="zh-TW" dirty="0"/>
              <a:t>9</a:t>
            </a:r>
            <a:r>
              <a:rPr lang="zh-TW" altLang="en-US" dirty="0"/>
              <a:t>條第</a:t>
            </a:r>
            <a:r>
              <a:rPr lang="en-US" altLang="zh-TW" dirty="0"/>
              <a:t>1</a:t>
            </a:r>
            <a:r>
              <a:rPr lang="zh-TW" altLang="en-US" dirty="0"/>
              <a:t>項第</a:t>
            </a:r>
            <a:r>
              <a:rPr lang="en-US" altLang="zh-TW" dirty="0"/>
              <a:t>6</a:t>
            </a:r>
            <a:r>
              <a:rPr lang="zh-TW" altLang="en-US" dirty="0"/>
              <a:t>款規定，公務人員不得為支持特定政黨或公職候選人，公開為公職候選人站台、助講、遊行或拜票，可自由參與政黨或其他政治團體之活動。</a:t>
            </a:r>
          </a:p>
          <a:p>
            <a:r>
              <a:rPr lang="zh-TW" altLang="en-US" dirty="0"/>
              <a:t>區公所係法定機關，機要區長如同一般常任區長，均握有行政權力、資源及政府職銜名器，並為有給專任職務，故機要區長係中立法第</a:t>
            </a:r>
            <a:r>
              <a:rPr lang="en-US" altLang="zh-TW" dirty="0"/>
              <a:t>2 </a:t>
            </a:r>
            <a:r>
              <a:rPr lang="zh-TW" altLang="en-US" dirty="0"/>
              <a:t>條規定所稱法定機關依法任用之有給專任人員，縱其於下班時間，亦不得公開為公職候選人站台、助講、遊行或拜票，否則即違反公務人員行政中立法之規定。</a:t>
            </a:r>
          </a:p>
        </p:txBody>
      </p:sp>
    </p:spTree>
    <p:extLst>
      <p:ext uri="{BB962C8B-B14F-4D97-AF65-F5344CB8AC3E}">
        <p14:creationId xmlns:p14="http://schemas.microsoft.com/office/powerpoint/2010/main" val="8997512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某區公所之機要區長，基於私人情誼，於下班時間公開為其參加立法委員選舉之大學同學公開站台、助講、遊行及拜票，此舉是否違反中立法相關規定？</a:t>
            </a:r>
          </a:p>
        </p:txBody>
      </p:sp>
    </p:spTree>
    <p:extLst>
      <p:ext uri="{BB962C8B-B14F-4D97-AF65-F5344CB8AC3E}">
        <p14:creationId xmlns:p14="http://schemas.microsoft.com/office/powerpoint/2010/main" val="35682568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lnSpcReduction="10000"/>
          </a:bodyPr>
          <a:lstStyle/>
          <a:p>
            <a:r>
              <a:rPr lang="zh-TW" altLang="en-US" dirty="0"/>
              <a:t>公務人員行政中立法第 </a:t>
            </a:r>
            <a:r>
              <a:rPr lang="en-US" altLang="zh-TW" dirty="0"/>
              <a:t>10 </a:t>
            </a:r>
            <a:r>
              <a:rPr lang="zh-TW" altLang="en-US" dirty="0"/>
              <a:t>條規定：「公務人員對於公職人員之選舉、罷免或公民投票，不得利用職務上之權力、機會或方法，要求他人不行使投票權或為一定之行使」依上開規定，全國性公民投票案自有上開規定之適用。</a:t>
            </a:r>
          </a:p>
          <a:p>
            <a:r>
              <a:rPr lang="zh-TW" altLang="en-US" dirty="0"/>
              <a:t>針對公營事業機構人員，依中立法第 </a:t>
            </a:r>
            <a:r>
              <a:rPr lang="en-US" altLang="zh-TW" dirty="0"/>
              <a:t>17 </a:t>
            </a:r>
            <a:r>
              <a:rPr lang="zh-TW" altLang="en-US" dirty="0"/>
              <a:t>條第 </a:t>
            </a:r>
            <a:r>
              <a:rPr lang="en-US" altLang="zh-TW" dirty="0"/>
              <a:t>6 </a:t>
            </a:r>
            <a:r>
              <a:rPr lang="zh-TW" altLang="en-US" dirty="0"/>
              <a:t>款及其施行細則第 </a:t>
            </a:r>
            <a:r>
              <a:rPr lang="en-US" altLang="zh-TW" dirty="0"/>
              <a:t>9 </a:t>
            </a:r>
            <a:r>
              <a:rPr lang="zh-TW" altLang="en-US" dirty="0"/>
              <a:t>條規定，其中對經營政策負有主要決策責任之人員始為準用對象，包括公營事業機構董事長、總經理、代表公股之董事、監察人及其他對經營政策負有主要決策責任等。不包含公營事業機構一般員工。</a:t>
            </a:r>
            <a:endParaRPr lang="en-US" altLang="zh-TW" dirty="0"/>
          </a:p>
        </p:txBody>
      </p:sp>
    </p:spTree>
    <p:extLst>
      <p:ext uri="{BB962C8B-B14F-4D97-AF65-F5344CB8AC3E}">
        <p14:creationId xmlns:p14="http://schemas.microsoft.com/office/powerpoint/2010/main" val="304754684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85000" lnSpcReduction="20000"/>
          </a:bodyPr>
          <a:lstStyle/>
          <a:p>
            <a:r>
              <a:rPr lang="zh-TW" altLang="en-US" dirty="0"/>
              <a:t>但公務人員行政中立法第 </a:t>
            </a:r>
            <a:r>
              <a:rPr lang="en-US" altLang="zh-TW" dirty="0"/>
              <a:t>10 </a:t>
            </a:r>
            <a:r>
              <a:rPr lang="zh-TW" altLang="en-US" dirty="0"/>
              <a:t>條之立法目的，係為維持選舉、罷免及公民投票之政治公平與客觀競爭，如公務人員對於表達公民投票之意見或看法，涉及使用政府機關 </a:t>
            </a:r>
            <a:r>
              <a:rPr lang="en-US" altLang="zh-TW" dirty="0"/>
              <a:t>( </a:t>
            </a:r>
            <a:r>
              <a:rPr lang="zh-TW" altLang="en-US" dirty="0"/>
              <a:t>構 </a:t>
            </a:r>
            <a:r>
              <a:rPr lang="en-US" altLang="zh-TW" dirty="0"/>
              <a:t>) </a:t>
            </a:r>
            <a:r>
              <a:rPr lang="zh-TW" altLang="en-US" dirty="0"/>
              <a:t>內部公告平台、電子布告欄等公家資源，不論是支持或反對均不妥適，否則涉有違反行政中立情事。</a:t>
            </a:r>
          </a:p>
          <a:p>
            <a:r>
              <a:rPr lang="zh-TW" altLang="en-US" dirty="0"/>
              <a:t>此案例，該國營事業機構於媒體批露本案新聞後，隨即發布新聞稿指出，經查該網站中之公告已經下架，且相關發言也不代表該國營事業機構或工會總會之看法，同時要求機構內各單位加強網站管理及電子公告欄之審查機制，又未來將加強該機構電子公告欄之審查機制，並將再加強宣導員工嚴格遵守行政中立，切勿使用機構資源進行非公務活動。最終沒有做出任何懲處。</a:t>
            </a:r>
          </a:p>
        </p:txBody>
      </p:sp>
    </p:spTree>
    <p:extLst>
      <p:ext uri="{BB962C8B-B14F-4D97-AF65-F5344CB8AC3E}">
        <p14:creationId xmlns:p14="http://schemas.microsoft.com/office/powerpoint/2010/main" val="249158951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a:bodyPr>
          <a:lstStyle/>
          <a:p>
            <a:r>
              <a:rPr lang="en-US" altLang="zh-TW" dirty="0"/>
              <a:t>107 </a:t>
            </a:r>
            <a:r>
              <a:rPr lang="zh-TW" altLang="en-US" dirty="0"/>
              <a:t>年地方公職人員選舉與全國性公民投票案第 </a:t>
            </a:r>
            <a:r>
              <a:rPr lang="en-US" altLang="zh-TW" dirty="0"/>
              <a:t>7 </a:t>
            </a:r>
            <a:r>
              <a:rPr lang="zh-TW" altLang="en-US" dirty="0"/>
              <a:t>案至第 </a:t>
            </a:r>
            <a:r>
              <a:rPr lang="en-US" altLang="zh-TW" dirty="0"/>
              <a:t>16 </a:t>
            </a:r>
            <a:r>
              <a:rPr lang="zh-TW" altLang="en-US" dirty="0"/>
              <a:t>案於 </a:t>
            </a:r>
            <a:r>
              <a:rPr lang="en-US" altLang="zh-TW" dirty="0"/>
              <a:t>107 </a:t>
            </a:r>
            <a:r>
              <a:rPr lang="zh-TW" altLang="en-US" dirty="0"/>
              <a:t>年</a:t>
            </a:r>
            <a:r>
              <a:rPr lang="en-US" altLang="zh-TW" dirty="0"/>
              <a:t>11 </a:t>
            </a:r>
            <a:r>
              <a:rPr lang="zh-TW" altLang="en-US" dirty="0"/>
              <a:t>月 </a:t>
            </a:r>
            <a:r>
              <a:rPr lang="en-US" altLang="zh-TW" dirty="0"/>
              <a:t>24 </a:t>
            </a:r>
            <a:r>
              <a:rPr lang="zh-TW" altLang="en-US" dirty="0"/>
              <a:t>日同日舉行投票。網路媒體傳言有部分投票所之工作人員僅發給投票權人特定議題的公投票，而未發給其他議題的公投票 </a:t>
            </a:r>
            <a:r>
              <a:rPr lang="en-US" altLang="zh-TW" dirty="0"/>
              <a:t>( </a:t>
            </a:r>
            <a:r>
              <a:rPr lang="zh-TW" altLang="en-US" dirty="0"/>
              <a:t>例如只給第 </a:t>
            </a:r>
            <a:r>
              <a:rPr lang="en-US" altLang="zh-TW" dirty="0"/>
              <a:t>10</a:t>
            </a:r>
            <a:r>
              <a:rPr lang="zh-TW" altLang="en-US" dirty="0"/>
              <a:t>、</a:t>
            </a:r>
            <a:r>
              <a:rPr lang="en-US" altLang="zh-TW" dirty="0"/>
              <a:t>11</a:t>
            </a:r>
            <a:r>
              <a:rPr lang="zh-TW" altLang="en-US" dirty="0"/>
              <a:t>、</a:t>
            </a:r>
            <a:r>
              <a:rPr lang="en-US" altLang="zh-TW" dirty="0"/>
              <a:t>12 </a:t>
            </a:r>
            <a:r>
              <a:rPr lang="zh-TW" altLang="en-US" dirty="0"/>
              <a:t>案公投票，其餘未發給 </a:t>
            </a:r>
            <a:r>
              <a:rPr lang="en-US" altLang="zh-TW" dirty="0"/>
              <a:t>)</a:t>
            </a:r>
            <a:r>
              <a:rPr lang="zh-TW" altLang="en-US" dirty="0"/>
              <a:t>，有誘導或干擾投票權人行使公民投票權，違反行政中立之情事，網友紛紛轉傳並向中央選舉委員會投訴。</a:t>
            </a:r>
          </a:p>
          <a:p>
            <a:endParaRPr lang="zh-TW" altLang="en-US" dirty="0"/>
          </a:p>
        </p:txBody>
      </p:sp>
    </p:spTree>
    <p:extLst>
      <p:ext uri="{BB962C8B-B14F-4D97-AF65-F5344CB8AC3E}">
        <p14:creationId xmlns:p14="http://schemas.microsoft.com/office/powerpoint/2010/main" val="19648277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lnSpcReduction="10000"/>
          </a:bodyPr>
          <a:lstStyle/>
          <a:p>
            <a:r>
              <a:rPr lang="zh-TW" altLang="en-US" dirty="0"/>
              <a:t>投票所工作人員如有僅發給投票權人特定議題之公投票，而未發給其他議題之公投票之行為，除可能違反行政中立法第 </a:t>
            </a:r>
            <a:r>
              <a:rPr lang="en-US" altLang="zh-TW" dirty="0"/>
              <a:t>10 </a:t>
            </a:r>
            <a:r>
              <a:rPr lang="zh-TW" altLang="en-US" dirty="0"/>
              <a:t>條 </a:t>
            </a:r>
            <a:r>
              <a:rPr lang="en-US" altLang="zh-TW" dirty="0"/>
              <a:t>( </a:t>
            </a:r>
            <a:r>
              <a:rPr lang="zh-TW" altLang="en-US" dirty="0"/>
              <a:t>公務人員對於公職人員之選舉、罷免或公民投票，不得利用職務上之權力、機會或方法，要求他人不行使投票權或為一定之行使。</a:t>
            </a:r>
            <a:r>
              <a:rPr lang="en-US" altLang="zh-TW" dirty="0"/>
              <a:t>) </a:t>
            </a:r>
            <a:r>
              <a:rPr lang="zh-TW" altLang="en-US" dirty="0"/>
              <a:t>尚違反刑法妨害投票罪及公民投票法相關規定。</a:t>
            </a:r>
            <a:r>
              <a:rPr lang="en-US" altLang="zh-TW" dirty="0"/>
              <a:t>(</a:t>
            </a:r>
            <a:r>
              <a:rPr lang="zh-TW" altLang="en-US" dirty="0"/>
              <a:t>如以強暴、脅迫或其他非法之方法，妨害他人為公民投票案之提案、連署或為公民投票案之提案或連署者，得依公民投票法第 </a:t>
            </a:r>
            <a:r>
              <a:rPr lang="en-US" altLang="zh-TW" dirty="0"/>
              <a:t>35 </a:t>
            </a:r>
            <a:r>
              <a:rPr lang="zh-TW" altLang="en-US" dirty="0"/>
              <a:t>條規定處 </a:t>
            </a:r>
            <a:r>
              <a:rPr lang="en-US" altLang="zh-TW" dirty="0"/>
              <a:t>5 </a:t>
            </a:r>
            <a:r>
              <a:rPr lang="zh-TW" altLang="en-US" dirty="0"/>
              <a:t>年以下有期徒刑</a:t>
            </a:r>
            <a:r>
              <a:rPr lang="en-US" altLang="zh-TW" dirty="0"/>
              <a:t>)</a:t>
            </a:r>
            <a:endParaRPr lang="zh-TW" altLang="en-US" dirty="0"/>
          </a:p>
        </p:txBody>
      </p:sp>
    </p:spTree>
    <p:extLst>
      <p:ext uri="{BB962C8B-B14F-4D97-AF65-F5344CB8AC3E}">
        <p14:creationId xmlns:p14="http://schemas.microsoft.com/office/powerpoint/2010/main" val="20990768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於全國性公民投票案 </a:t>
            </a:r>
            <a:r>
              <a:rPr lang="en-US" altLang="zh-TW" dirty="0"/>
              <a:t>6 </a:t>
            </a:r>
            <a:r>
              <a:rPr lang="zh-TW" altLang="en-US" dirty="0"/>
              <a:t>個月之連署期間內，據媒體報導，有某國營事業機構員工甲在辦公場所，要求其他同事一起連署某特定議題之公民投票案，是否涉有違反行政中立情事。若甲為公務人員，結果是否不同</a:t>
            </a:r>
            <a:r>
              <a:rPr lang="en-US" altLang="zh-TW" dirty="0"/>
              <a:t>?</a:t>
            </a:r>
            <a:endParaRPr lang="zh-TW" altLang="en-US" dirty="0"/>
          </a:p>
        </p:txBody>
      </p:sp>
    </p:spTree>
    <p:extLst>
      <p:ext uri="{BB962C8B-B14F-4D97-AF65-F5344CB8AC3E}">
        <p14:creationId xmlns:p14="http://schemas.microsoft.com/office/powerpoint/2010/main" val="282729734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62500" lnSpcReduction="20000"/>
          </a:bodyPr>
          <a:lstStyle/>
          <a:p>
            <a:r>
              <a:rPr lang="zh-TW" altLang="en-US" dirty="0"/>
              <a:t>惟針對公營事業機構人員，依中立法第 </a:t>
            </a:r>
            <a:r>
              <a:rPr lang="en-US" altLang="zh-TW" dirty="0"/>
              <a:t>17 </a:t>
            </a:r>
            <a:r>
              <a:rPr lang="zh-TW" altLang="en-US" dirty="0"/>
              <a:t>條第 </a:t>
            </a:r>
            <a:r>
              <a:rPr lang="en-US" altLang="zh-TW" dirty="0"/>
              <a:t>6 </a:t>
            </a:r>
            <a:r>
              <a:rPr lang="zh-TW" altLang="en-US" dirty="0"/>
              <a:t>款及其施行細則第 </a:t>
            </a:r>
            <a:r>
              <a:rPr lang="en-US" altLang="zh-TW" dirty="0"/>
              <a:t>9 </a:t>
            </a:r>
            <a:r>
              <a:rPr lang="zh-TW" altLang="en-US" dirty="0"/>
              <a:t>條規定，其中對經營政策負有主要決策責任之人員始為準用對象，包括公營事業機構董事長、總經理、代表公股之董事、監察人及其他對經營政策負有主要決策責任等人員。如非屬上述範疇之公營事業機構人員，則非中立法適用範圍。</a:t>
            </a:r>
          </a:p>
          <a:p>
            <a:r>
              <a:rPr lang="zh-TW" altLang="en-US" dirty="0"/>
              <a:t>另依公務人員行政中立法第 </a:t>
            </a:r>
            <a:r>
              <a:rPr lang="en-US" altLang="zh-TW" dirty="0"/>
              <a:t>10 </a:t>
            </a:r>
            <a:r>
              <a:rPr lang="zh-TW" altLang="en-US" dirty="0"/>
              <a:t>條規定：「公務人員對於公職人員之選舉、罷免或公民投票，不得利用職務上之權力、機會或方法，要求他人不行使投票權或為一定之行使。」復依同法施行細則第 </a:t>
            </a:r>
            <a:r>
              <a:rPr lang="en-US" altLang="zh-TW" dirty="0"/>
              <a:t>7 </a:t>
            </a:r>
            <a:r>
              <a:rPr lang="zh-TW" altLang="en-US" dirty="0"/>
              <a:t>條規定：「本法第 </a:t>
            </a:r>
            <a:r>
              <a:rPr lang="en-US" altLang="zh-TW" dirty="0"/>
              <a:t>10 </a:t>
            </a:r>
            <a:r>
              <a:rPr lang="zh-TW" altLang="en-US" dirty="0"/>
              <a:t>條公務人員對於公民投票，不得利用職務上之權力、機會或方法，要求他人不行使投票權或為一定行使之規定，包括提案或不提案、連署或不連署之行為。」依上開規定，公民投票之提案、連署至投票，為整體公民投票權之行使內容，進行公民投票之連署自有公務人員行政中立法之適用公務人員應本中立原則，除不得為特定政治團體從事宣傳或活動外，亦不得利用職務上之權力、機會或方法強迫他人行使或不行使特定議題公民投票案之提案、連署及投票。故若本案甲為公務人員則有違反中立法之虞。</a:t>
            </a:r>
          </a:p>
        </p:txBody>
      </p:sp>
    </p:spTree>
    <p:extLst>
      <p:ext uri="{BB962C8B-B14F-4D97-AF65-F5344CB8AC3E}">
        <p14:creationId xmlns:p14="http://schemas.microsoft.com/office/powerpoint/2010/main" val="320245237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70000" lnSpcReduction="20000"/>
          </a:bodyPr>
          <a:lstStyle/>
          <a:p>
            <a:r>
              <a:rPr lang="zh-TW" altLang="en-US" dirty="0"/>
              <a:t>○○黨中央最近再度邀集相關部會召開「協助政務推動工作文宣平台運作」大型會議，卻引發黨政不分爭議。</a:t>
            </a:r>
          </a:p>
          <a:p>
            <a:r>
              <a:rPr lang="zh-TW" altLang="en-US" dirty="0"/>
              <a:t>據指出，○○黨召集立法院黨團幹部及相關部會人員在○○黨開會，名單中出現應該維持行政中立，不介入政黨內部事務的常任文官，出席的常任文官受訪時都強調事前有請假。</a:t>
            </a:r>
          </a:p>
          <a:p>
            <a:r>
              <a:rPr lang="zh-TW" altLang="en-US" dirty="0"/>
              <a:t>不過，知情人士說，如果參與成員都是政務人員，不會有問題，但若有一般常任文官參與其中，就顯得格格不入，畢竟開會的地點不適當，對象也不對，公務人員不應該介入黨務活動，為特定政黨服務。</a:t>
            </a:r>
          </a:p>
          <a:p>
            <a:r>
              <a:rPr lang="zh-TW" altLang="en-US" dirty="0"/>
              <a:t>對此，○○黨內人士回應，黨中央對此「並不樂見」，強調未來會持續與行政部門溝通，受派出席人員都應以政務人員為原則。</a:t>
            </a:r>
          </a:p>
          <a:p>
            <a:r>
              <a:rPr lang="en-US" altLang="zh-TW" dirty="0"/>
              <a:t>(</a:t>
            </a:r>
            <a:r>
              <a:rPr lang="zh-TW" altLang="en-US" dirty="0"/>
              <a:t>摘錄自 </a:t>
            </a:r>
            <a:r>
              <a:rPr lang="en-US" altLang="zh-TW" dirty="0"/>
              <a:t>103 </a:t>
            </a:r>
            <a:r>
              <a:rPr lang="zh-TW" altLang="en-US" dirty="0"/>
              <a:t>年 </a:t>
            </a:r>
            <a:r>
              <a:rPr lang="en-US" altLang="zh-TW" dirty="0"/>
              <a:t>8 </a:t>
            </a:r>
            <a:r>
              <a:rPr lang="zh-TW" altLang="en-US" dirty="0"/>
              <a:t>月 </a:t>
            </a:r>
            <a:r>
              <a:rPr lang="en-US" altLang="zh-TW" dirty="0"/>
              <a:t>14 </a:t>
            </a:r>
            <a:r>
              <a:rPr lang="zh-TW" altLang="en-US" dirty="0"/>
              <a:t>日自由電子報</a:t>
            </a:r>
            <a:r>
              <a:rPr lang="en-US" altLang="zh-TW" dirty="0"/>
              <a:t>)</a:t>
            </a:r>
          </a:p>
          <a:p>
            <a:endParaRPr lang="zh-TW" altLang="en-US" dirty="0"/>
          </a:p>
        </p:txBody>
      </p:sp>
    </p:spTree>
    <p:extLst>
      <p:ext uri="{BB962C8B-B14F-4D97-AF65-F5344CB8AC3E}">
        <p14:creationId xmlns:p14="http://schemas.microsoft.com/office/powerpoint/2010/main" val="120136436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70000" lnSpcReduction="20000"/>
          </a:bodyPr>
          <a:lstStyle/>
          <a:p>
            <a:r>
              <a:rPr lang="zh-TW" altLang="en-US" dirty="0"/>
              <a:t>說明：</a:t>
            </a:r>
          </a:p>
          <a:p>
            <a:r>
              <a:rPr lang="zh-TW" altLang="en-US" dirty="0"/>
              <a:t>一、 行政中立法規定略以：公務人員得加入政黨或其他政治團體。但不得兼任政黨或其他政治團體之職務；也不得於上班或勤務時間，從事政黨或其他政治團體之活動。因此，上述常任文官如以請假方式參加黨政平台會議，如未涉及競選活動或相關選舉事項，尚無違反行政中立法相關規定。</a:t>
            </a:r>
          </a:p>
          <a:p>
            <a:r>
              <a:rPr lang="zh-TW" altLang="en-US" dirty="0"/>
              <a:t>二、 但常任文官出席上述活動，仍有下列幾點供參考：</a:t>
            </a:r>
          </a:p>
          <a:p>
            <a:pPr marL="0" indent="0">
              <a:buNone/>
            </a:pPr>
            <a:r>
              <a:rPr lang="en-US" altLang="zh-TW" dirty="0"/>
              <a:t>(</a:t>
            </a:r>
            <a:r>
              <a:rPr lang="zh-TW" altLang="en-US" dirty="0"/>
              <a:t>一</a:t>
            </a:r>
            <a:r>
              <a:rPr lang="en-US" altLang="zh-TW" dirty="0"/>
              <a:t>) </a:t>
            </a:r>
            <a:r>
              <a:rPr lang="zh-TW" altLang="en-US" dirty="0"/>
              <a:t>應僅就不特定之公共議題予以討論，並避免表態是否為特定候選人政見背書，且應遵守公務員服務法不得洩漏機關機密等規定。</a:t>
            </a:r>
          </a:p>
          <a:p>
            <a:pPr marL="0" indent="0">
              <a:buNone/>
            </a:pPr>
            <a:r>
              <a:rPr lang="en-US" altLang="zh-TW" dirty="0"/>
              <a:t>(</a:t>
            </a:r>
            <a:r>
              <a:rPr lang="zh-TW" altLang="en-US" dirty="0"/>
              <a:t>二</a:t>
            </a:r>
            <a:r>
              <a:rPr lang="en-US" altLang="zh-TW" dirty="0"/>
              <a:t>) </a:t>
            </a:r>
            <a:r>
              <a:rPr lang="zh-TW" altLang="en-US" dirty="0"/>
              <a:t>不得於上班或勤務時間為之。</a:t>
            </a:r>
          </a:p>
          <a:p>
            <a:pPr marL="0" indent="0">
              <a:buNone/>
            </a:pPr>
            <a:r>
              <a:rPr lang="en-US" altLang="zh-TW" dirty="0"/>
              <a:t>(</a:t>
            </a:r>
            <a:r>
              <a:rPr lang="zh-TW" altLang="en-US" dirty="0"/>
              <a:t>三</a:t>
            </a:r>
            <a:r>
              <a:rPr lang="en-US" altLang="zh-TW" dirty="0"/>
              <a:t>)</a:t>
            </a:r>
            <a:r>
              <a:rPr lang="zh-TW" altLang="en-US" dirty="0"/>
              <a:t>非上班時間參加相關活動時，應留意行政中立法第 </a:t>
            </a:r>
            <a:r>
              <a:rPr lang="en-US" altLang="zh-TW" dirty="0"/>
              <a:t>9 </a:t>
            </a:r>
            <a:r>
              <a:rPr lang="zh-TW" altLang="en-US" dirty="0"/>
              <a:t>條及其施行細則第 </a:t>
            </a:r>
            <a:r>
              <a:rPr lang="en-US" altLang="zh-TW" dirty="0"/>
              <a:t>6</a:t>
            </a:r>
            <a:r>
              <a:rPr lang="zh-TW" altLang="en-US" dirty="0"/>
              <a:t>條相關規範</a:t>
            </a:r>
            <a:r>
              <a:rPr lang="en-US" altLang="zh-TW" dirty="0"/>
              <a:t>(</a:t>
            </a:r>
            <a:r>
              <a:rPr lang="zh-TW" altLang="en-US" dirty="0"/>
              <a:t>如經由資訊傳播媒體，在上述活動中出現向特定或不特定人拜票之行為</a:t>
            </a:r>
            <a:r>
              <a:rPr lang="en-US" altLang="zh-TW" dirty="0"/>
              <a:t>)</a:t>
            </a:r>
            <a:r>
              <a:rPr lang="zh-TW" altLang="en-US" dirty="0"/>
              <a:t>。</a:t>
            </a:r>
          </a:p>
        </p:txBody>
      </p:sp>
    </p:spTree>
    <p:extLst>
      <p:ext uri="{BB962C8B-B14F-4D97-AF65-F5344CB8AC3E}">
        <p14:creationId xmlns:p14="http://schemas.microsoft.com/office/powerpoint/2010/main" val="337039904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公告義務</a:t>
            </a:r>
          </a:p>
        </p:txBody>
      </p:sp>
      <p:sp>
        <p:nvSpPr>
          <p:cNvPr id="3" name="內容版面配置區 2"/>
          <p:cNvSpPr>
            <a:spLocks noGrp="1"/>
          </p:cNvSpPr>
          <p:nvPr>
            <p:ph idx="1"/>
          </p:nvPr>
        </p:nvSpPr>
        <p:spPr/>
        <p:txBody>
          <a:bodyPr/>
          <a:lstStyle/>
          <a:p>
            <a:r>
              <a:rPr lang="zh-TW" altLang="en-US" dirty="0"/>
              <a:t>依中立法第 </a:t>
            </a:r>
            <a:r>
              <a:rPr lang="en-US" altLang="zh-TW" dirty="0"/>
              <a:t>13 </a:t>
            </a:r>
            <a:r>
              <a:rPr lang="zh-TW" altLang="en-US" dirty="0"/>
              <a:t>條規定，各機關首長或主管人員於選舉委員會發布選舉公告日起至投票日止之選舉期間，應禁止政黨、公職候選人 或其支持者之造訪活動；並應於辦公、活動場所之各出入口明顯處所張貼禁止競選活動之告示。</a:t>
            </a:r>
          </a:p>
          <a:p>
            <a:endParaRPr lang="zh-TW" altLang="en-US" dirty="0"/>
          </a:p>
        </p:txBody>
      </p:sp>
    </p:spTree>
    <p:extLst>
      <p:ext uri="{BB962C8B-B14F-4D97-AF65-F5344CB8AC3E}">
        <p14:creationId xmlns:p14="http://schemas.microsoft.com/office/powerpoint/2010/main" val="6219410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延伸閱讀</a:t>
            </a:r>
          </a:p>
        </p:txBody>
      </p:sp>
      <p:sp>
        <p:nvSpPr>
          <p:cNvPr id="3" name="內容版面配置區 2"/>
          <p:cNvSpPr>
            <a:spLocks noGrp="1"/>
          </p:cNvSpPr>
          <p:nvPr>
            <p:ph idx="1"/>
          </p:nvPr>
        </p:nvSpPr>
        <p:spPr/>
        <p:txBody>
          <a:bodyPr>
            <a:normAutofit fontScale="70000" lnSpcReduction="20000"/>
          </a:bodyPr>
          <a:lstStyle/>
          <a:p>
            <a:r>
              <a:rPr lang="zh-TW" altLang="en-US" dirty="0"/>
              <a:t>銓敘部</a:t>
            </a:r>
            <a:r>
              <a:rPr lang="en-US" altLang="zh-TW" dirty="0"/>
              <a:t>100</a:t>
            </a:r>
            <a:r>
              <a:rPr lang="zh-TW" altLang="en-US" dirty="0"/>
              <a:t>年</a:t>
            </a:r>
            <a:r>
              <a:rPr lang="en-US" altLang="zh-TW" dirty="0"/>
              <a:t>10</a:t>
            </a:r>
            <a:r>
              <a:rPr lang="zh-TW" altLang="en-US" dirty="0"/>
              <a:t>月</a:t>
            </a:r>
            <a:r>
              <a:rPr lang="en-US" altLang="zh-TW" dirty="0"/>
              <a:t>14</a:t>
            </a:r>
            <a:r>
              <a:rPr lang="zh-TW" altLang="en-US" dirty="0"/>
              <a:t>日部法二字第</a:t>
            </a:r>
            <a:r>
              <a:rPr lang="en-US" altLang="zh-TW" dirty="0"/>
              <a:t>1003486770</a:t>
            </a:r>
            <a:r>
              <a:rPr lang="zh-TW" altLang="en-US" dirty="0"/>
              <a:t>號書函：</a:t>
            </a:r>
            <a:endParaRPr lang="en-US" altLang="zh-TW" dirty="0"/>
          </a:p>
          <a:p>
            <a:r>
              <a:rPr lang="en-US" altLang="zh-TW" dirty="0"/>
              <a:t>(1)</a:t>
            </a:r>
            <a:r>
              <a:rPr lang="zh-TW" altLang="en-US" dirty="0"/>
              <a:t>中立法第</a:t>
            </a:r>
            <a:r>
              <a:rPr lang="en-US" altLang="zh-TW" dirty="0"/>
              <a:t>13</a:t>
            </a:r>
            <a:r>
              <a:rPr lang="zh-TW" altLang="en-US" dirty="0"/>
              <a:t>條所稱辦公、活動場所之定義指供機關學校</a:t>
            </a:r>
            <a:r>
              <a:rPr lang="zh-TW" altLang="en-US" b="1" u="sng" dirty="0"/>
              <a:t>固定辦公或處理公務之場所</a:t>
            </a:r>
            <a:r>
              <a:rPr lang="zh-TW" altLang="en-US" dirty="0"/>
              <a:t>，於選舉期間，機關自不得同意身著競選背心之公職候選人進入辦公及活動場所進行造訪，如公職候選人僅是洽公，自無庸禁止其進入，惟應請其脫掉競選背心</a:t>
            </a:r>
            <a:endParaRPr lang="en-US" altLang="zh-TW" dirty="0"/>
          </a:p>
          <a:p>
            <a:r>
              <a:rPr lang="en-US" altLang="zh-TW" dirty="0"/>
              <a:t>(2)</a:t>
            </a:r>
            <a:r>
              <a:rPr lang="zh-TW" altLang="en-US" dirty="0"/>
              <a:t>至隸屬於機關學校管轄供不特定人自由使用而非屬上開規定所稱之辦公、活動場所者</a:t>
            </a:r>
            <a:r>
              <a:rPr lang="en-US" altLang="zh-TW" dirty="0"/>
              <a:t>(</a:t>
            </a:r>
            <a:r>
              <a:rPr lang="zh-TW" altLang="en-US" dirty="0"/>
              <a:t>如</a:t>
            </a:r>
            <a:r>
              <a:rPr lang="zh-TW" altLang="en-US" b="1" u="sng" dirty="0"/>
              <a:t>公園</a:t>
            </a:r>
            <a:r>
              <a:rPr lang="zh-TW" altLang="en-US" dirty="0"/>
              <a:t>等</a:t>
            </a:r>
            <a:r>
              <a:rPr lang="en-US" altLang="zh-TW" dirty="0"/>
              <a:t>)</a:t>
            </a:r>
            <a:r>
              <a:rPr lang="zh-TW" altLang="en-US" dirty="0"/>
              <a:t>，則不在上開限制範圍內。</a:t>
            </a:r>
          </a:p>
          <a:p>
            <a:r>
              <a:rPr lang="en-US" altLang="zh-TW" dirty="0"/>
              <a:t>(3)</a:t>
            </a:r>
            <a:r>
              <a:rPr lang="zh-TW" altLang="en-US" dirty="0"/>
              <a:t>行政機關於選舉期間之非上班時間，向學校租借</a:t>
            </a:r>
            <a:r>
              <a:rPr lang="zh-TW" altLang="en-US" b="1" u="sng" dirty="0"/>
              <a:t>操場</a:t>
            </a:r>
            <a:r>
              <a:rPr lang="zh-TW" altLang="en-US" dirty="0"/>
              <a:t>辦理活動，，以學校操場於下班或國定及例假日期間，依相關規定租借予不特定人、機關、政黨或政治團體等辦理活動 政黨或政治團體等辦理活動，是時該活動場地即非屬 是時該活動場地即非屬前開中立法第</a:t>
            </a:r>
            <a:r>
              <a:rPr lang="en-US" altLang="zh-TW" dirty="0"/>
              <a:t>13</a:t>
            </a:r>
            <a:r>
              <a:rPr lang="zh-TW" altLang="en-US" dirty="0"/>
              <a:t>條所稱之場所，惟行政機關於辦理各項活動時，其所屬公務人員仍不得違反中立法有關規定。</a:t>
            </a:r>
          </a:p>
          <a:p>
            <a:endParaRPr lang="zh-TW" altLang="en-US" dirty="0"/>
          </a:p>
        </p:txBody>
      </p:sp>
    </p:spTree>
    <p:extLst>
      <p:ext uri="{BB962C8B-B14F-4D97-AF65-F5344CB8AC3E}">
        <p14:creationId xmlns:p14="http://schemas.microsoft.com/office/powerpoint/2010/main" val="6083974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懲戒與救濟</a:t>
            </a:r>
          </a:p>
        </p:txBody>
      </p:sp>
      <p:sp>
        <p:nvSpPr>
          <p:cNvPr id="3" name="內容版面配置區 2"/>
          <p:cNvSpPr>
            <a:spLocks noGrp="1"/>
          </p:cNvSpPr>
          <p:nvPr>
            <p:ph idx="1"/>
          </p:nvPr>
        </p:nvSpPr>
        <p:spPr/>
        <p:txBody>
          <a:bodyPr>
            <a:normAutofit fontScale="92500" lnSpcReduction="20000"/>
          </a:bodyPr>
          <a:lstStyle/>
          <a:p>
            <a:r>
              <a:rPr lang="en-US" altLang="zh-TW" dirty="0"/>
              <a:t>Q</a:t>
            </a:r>
            <a:r>
              <a:rPr lang="zh-TW" altLang="en-US" dirty="0"/>
              <a:t>：長官如有要求公務人員從事中立法禁止之行為時應如何處理？</a:t>
            </a:r>
            <a:endParaRPr lang="en-US" altLang="zh-TW" dirty="0"/>
          </a:p>
          <a:p>
            <a:r>
              <a:rPr lang="en-US" altLang="zh-TW" dirty="0">
                <a:latin typeface="微軟正黑體"/>
                <a:ea typeface="微軟正黑體"/>
              </a:rPr>
              <a:t>▲</a:t>
            </a:r>
            <a:r>
              <a:rPr lang="zh-TW" altLang="en-US" dirty="0">
                <a:latin typeface="微軟正黑體"/>
                <a:ea typeface="微軟正黑體"/>
              </a:rPr>
              <a:t>長官之上級長官報告</a:t>
            </a:r>
            <a:endParaRPr lang="en-US" altLang="zh-TW" dirty="0">
              <a:latin typeface="微軟正黑體"/>
              <a:ea typeface="微軟正黑體"/>
            </a:endParaRPr>
          </a:p>
          <a:p>
            <a:r>
              <a:rPr lang="zh-TW" altLang="zh-TW" dirty="0">
                <a:latin typeface="微軟正黑體"/>
                <a:ea typeface="微軟正黑體"/>
              </a:rPr>
              <a:t>▲</a:t>
            </a:r>
            <a:r>
              <a:rPr lang="zh-TW" altLang="en-US" dirty="0">
                <a:latin typeface="微軟正黑體"/>
                <a:ea typeface="微軟正黑體"/>
              </a:rPr>
              <a:t>監察院</a:t>
            </a:r>
            <a:endParaRPr lang="en-US" altLang="zh-TW" dirty="0">
              <a:latin typeface="微軟正黑體"/>
              <a:ea typeface="微軟正黑體"/>
            </a:endParaRPr>
          </a:p>
          <a:p>
            <a:pPr marL="0" indent="0">
              <a:buNone/>
            </a:pPr>
            <a:endParaRPr lang="en-US" altLang="zh-TW" dirty="0"/>
          </a:p>
          <a:p>
            <a:pPr marL="0" indent="0">
              <a:buNone/>
            </a:pPr>
            <a:r>
              <a:rPr lang="zh-TW" altLang="en-US" dirty="0">
                <a:latin typeface="微軟正黑體"/>
                <a:ea typeface="微軟正黑體"/>
              </a:rPr>
              <a:t>★</a:t>
            </a:r>
            <a:r>
              <a:rPr lang="zh-TW" altLang="en-US" dirty="0"/>
              <a:t>第 十 四 條：	</a:t>
            </a:r>
            <a:endParaRPr lang="en-US" altLang="zh-TW" dirty="0"/>
          </a:p>
          <a:p>
            <a:r>
              <a:rPr lang="zh-TW" altLang="en-US" dirty="0"/>
              <a:t>長官不得要求公務人員從事本法禁止之行為。 長官違反前項規定者，公務人員得檢具相關事證向該長官之上級長官提出報告，並由上級長官依法處理；未依法處理者，以失職論，公務人員並得向監察院檢舉。</a:t>
            </a:r>
          </a:p>
          <a:p>
            <a:endParaRPr lang="zh-TW" altLang="en-US" dirty="0"/>
          </a:p>
        </p:txBody>
      </p:sp>
    </p:spTree>
    <p:extLst>
      <p:ext uri="{BB962C8B-B14F-4D97-AF65-F5344CB8AC3E}">
        <p14:creationId xmlns:p14="http://schemas.microsoft.com/office/powerpoint/2010/main" val="1901584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實務上</a:t>
            </a:r>
          </a:p>
        </p:txBody>
      </p:sp>
      <p:sp>
        <p:nvSpPr>
          <p:cNvPr id="3" name="內容版面配置區 2"/>
          <p:cNvSpPr>
            <a:spLocks noGrp="1"/>
          </p:cNvSpPr>
          <p:nvPr>
            <p:ph idx="1"/>
          </p:nvPr>
        </p:nvSpPr>
        <p:spPr/>
        <p:txBody>
          <a:bodyPr/>
          <a:lstStyle/>
          <a:p>
            <a:r>
              <a:rPr lang="zh-TW" altLang="en-US" dirty="0"/>
              <a:t>爲有效處理長官違反行政中立時之情事，本條雖訂定公務人員得向監察院檢舉之規定。惟原則上，公務人員如遇長官違反行政中立規定，通常仍建議應優先向該長官之上級長官報告；如該上級長官不予處理時，始提出具體事證向監察院檢舉，以免監察院是類案件不當激</a:t>
            </a:r>
          </a:p>
        </p:txBody>
      </p:sp>
    </p:spTree>
    <p:extLst>
      <p:ext uri="{BB962C8B-B14F-4D97-AF65-F5344CB8AC3E}">
        <p14:creationId xmlns:p14="http://schemas.microsoft.com/office/powerpoint/2010/main" val="402921217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15616" y="836712"/>
            <a:ext cx="6965245" cy="1202485"/>
          </a:xfrm>
        </p:spPr>
        <p:txBody>
          <a:bodyPr/>
          <a:lstStyle/>
          <a:p>
            <a:r>
              <a:rPr lang="zh-TW" altLang="en-US" dirty="0"/>
              <a:t>懲戒與救濟</a:t>
            </a:r>
          </a:p>
        </p:txBody>
      </p:sp>
      <p:sp>
        <p:nvSpPr>
          <p:cNvPr id="3" name="內容版面配置區 2"/>
          <p:cNvSpPr>
            <a:spLocks noGrp="1"/>
          </p:cNvSpPr>
          <p:nvPr>
            <p:ph idx="1"/>
          </p:nvPr>
        </p:nvSpPr>
        <p:spPr/>
        <p:txBody>
          <a:bodyPr>
            <a:normAutofit fontScale="92500" lnSpcReduction="20000"/>
          </a:bodyPr>
          <a:lstStyle/>
          <a:p>
            <a:r>
              <a:rPr lang="zh-TW" altLang="en-US" dirty="0"/>
              <a:t>第 十 五 條 ：       </a:t>
            </a:r>
          </a:p>
          <a:p>
            <a:pPr marL="0" indent="0">
              <a:buNone/>
            </a:pPr>
            <a:r>
              <a:rPr lang="zh-TW" altLang="en-US" dirty="0"/>
              <a:t>公務人員依法享有之權益，不得因拒絕從事本法禁止之行為而遭受不公平對待或不 利處分。</a:t>
            </a:r>
          </a:p>
          <a:p>
            <a:pPr marL="0" indent="0">
              <a:buNone/>
            </a:pPr>
            <a:r>
              <a:rPr lang="zh-TW" altLang="en-US" dirty="0"/>
              <a:t>公務人員遭受前項之不公平對待或不利處分時，得依公務人員保障法及其他有關法 令之規定，請求救濟。</a:t>
            </a:r>
          </a:p>
          <a:p>
            <a:r>
              <a:rPr lang="zh-TW" altLang="en-US" dirty="0"/>
              <a:t>第 十 六 條 ：    </a:t>
            </a:r>
            <a:endParaRPr lang="en-US" altLang="zh-TW" dirty="0"/>
          </a:p>
          <a:p>
            <a:pPr marL="0" indent="0">
              <a:buNone/>
            </a:pPr>
            <a:r>
              <a:rPr lang="zh-TW" altLang="en-US" dirty="0"/>
              <a:t>公務人員違反本法，應按情節輕重，依公務員懲戒法、公務人員考績法或其他相關 法規予以懲戒或懲處；其涉及其他法律責任者，依有關法律處理之。</a:t>
            </a:r>
          </a:p>
          <a:p>
            <a:endParaRPr lang="zh-TW" altLang="en-US" dirty="0"/>
          </a:p>
        </p:txBody>
      </p:sp>
    </p:spTree>
    <p:extLst>
      <p:ext uri="{BB962C8B-B14F-4D97-AF65-F5344CB8AC3E}">
        <p14:creationId xmlns:p14="http://schemas.microsoft.com/office/powerpoint/2010/main" val="23970870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gradFill rotWithShape="0">
          <a:gsLst>
            <a:gs pos="0">
              <a:srgbClr val="663300"/>
            </a:gs>
            <a:gs pos="50000">
              <a:srgbClr val="996600"/>
            </a:gs>
            <a:gs pos="100000">
              <a:srgbClr val="663300"/>
            </a:gs>
          </a:gsLst>
          <a:lin ang="5400000" scaled="1"/>
        </a:gradFill>
        <a:effectLst/>
      </p:bgPr>
    </p:bg>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57200" y="277813"/>
            <a:ext cx="8229600" cy="1143000"/>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dirty="0"/>
              <a:t>公務人員救濟法制</a:t>
            </a:r>
            <a:r>
              <a:rPr lang="zh-TW" altLang="en-US" dirty="0"/>
              <a:t>概述</a:t>
            </a:r>
            <a:endParaRPr lang="zh-TW" dirty="0"/>
          </a:p>
        </p:txBody>
      </p:sp>
      <p:sp>
        <p:nvSpPr>
          <p:cNvPr id="2" name="文字方塊 1"/>
          <p:cNvSpPr txBox="1"/>
          <p:nvPr/>
        </p:nvSpPr>
        <p:spPr>
          <a:xfrm>
            <a:off x="827584" y="1700808"/>
            <a:ext cx="7344816" cy="646331"/>
          </a:xfrm>
          <a:prstGeom prst="rect">
            <a:avLst/>
          </a:prstGeom>
          <a:noFill/>
        </p:spPr>
        <p:txBody>
          <a:bodyPr wrap="square" rtlCol="0">
            <a:spAutoFit/>
          </a:bodyPr>
          <a:lstStyle/>
          <a:p>
            <a:endParaRPr lang="zh-TW" altLang="en-US" dirty="0"/>
          </a:p>
          <a:p>
            <a:r>
              <a:rPr lang="zh-TW" altLang="en-US" dirty="0"/>
              <a:t>　　</a:t>
            </a:r>
          </a:p>
        </p:txBody>
      </p:sp>
    </p:spTree>
    <p:extLst>
      <p:ext uri="{BB962C8B-B14F-4D97-AF65-F5344CB8AC3E}">
        <p14:creationId xmlns:p14="http://schemas.microsoft.com/office/powerpoint/2010/main" val="7248597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gradFill rotWithShape="0">
          <a:gsLst>
            <a:gs pos="0">
              <a:srgbClr val="663300"/>
            </a:gs>
            <a:gs pos="50000">
              <a:srgbClr val="996600"/>
            </a:gs>
            <a:gs pos="100000">
              <a:srgbClr val="663300"/>
            </a:gs>
          </a:gsLst>
          <a:lin ang="5400000" scaled="1"/>
        </a:gradFill>
        <a:effectLst/>
      </p:bgPr>
    </p:bg>
    <p:spTree>
      <p:nvGrpSpPr>
        <p:cNvPr id="1" name=""/>
        <p:cNvGrpSpPr/>
        <p:nvPr/>
      </p:nvGrpSpPr>
      <p:grpSpPr>
        <a:xfrm>
          <a:off x="0" y="0"/>
          <a:ext cx="0" cy="0"/>
          <a:chOff x="0" y="0"/>
          <a:chExt cx="0" cy="0"/>
        </a:xfrm>
      </p:grpSpPr>
      <p:sp>
        <p:nvSpPr>
          <p:cNvPr id="48129" name="Rectangle 1"/>
          <p:cNvSpPr>
            <a:spLocks noGrp="1" noChangeArrowheads="1"/>
          </p:cNvSpPr>
          <p:nvPr>
            <p:ph type="title"/>
          </p:nvPr>
        </p:nvSpPr>
        <p:spPr>
          <a:xfrm>
            <a:off x="457200" y="277813"/>
            <a:ext cx="8229600" cy="1143000"/>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dirty="0"/>
              <a:t>附論：</a:t>
            </a:r>
            <a:r>
              <a:rPr lang="zh-TW" dirty="0"/>
              <a:t>公務人員救濟法制</a:t>
            </a:r>
          </a:p>
        </p:txBody>
      </p:sp>
      <p:graphicFrame>
        <p:nvGraphicFramePr>
          <p:cNvPr id="48130" name="Group 2"/>
          <p:cNvGraphicFramePr>
            <a:graphicFrameLocks noGrp="1"/>
          </p:cNvGraphicFramePr>
          <p:nvPr>
            <p:extLst>
              <p:ext uri="{D42A27DB-BD31-4B8C-83A1-F6EECF244321}">
                <p14:modId xmlns:p14="http://schemas.microsoft.com/office/powerpoint/2010/main" val="1242626318"/>
              </p:ext>
            </p:extLst>
          </p:nvPr>
        </p:nvGraphicFramePr>
        <p:xfrm>
          <a:off x="395288" y="1700213"/>
          <a:ext cx="8426450" cy="4168015"/>
        </p:xfrm>
        <a:graphic>
          <a:graphicData uri="http://schemas.openxmlformats.org/drawingml/2006/table">
            <a:tbl>
              <a:tblPr/>
              <a:tblGrid>
                <a:gridCol w="1666875">
                  <a:extLst>
                    <a:ext uri="{9D8B030D-6E8A-4147-A177-3AD203B41FA5}">
                      <a16:colId xmlns:a16="http://schemas.microsoft.com/office/drawing/2014/main" val="20000"/>
                    </a:ext>
                  </a:extLst>
                </a:gridCol>
                <a:gridCol w="1076325">
                  <a:extLst>
                    <a:ext uri="{9D8B030D-6E8A-4147-A177-3AD203B41FA5}">
                      <a16:colId xmlns:a16="http://schemas.microsoft.com/office/drawing/2014/main" val="20001"/>
                    </a:ext>
                  </a:extLst>
                </a:gridCol>
                <a:gridCol w="5683250">
                  <a:extLst>
                    <a:ext uri="{9D8B030D-6E8A-4147-A177-3AD203B41FA5}">
                      <a16:colId xmlns:a16="http://schemas.microsoft.com/office/drawing/2014/main" val="20002"/>
                    </a:ext>
                  </a:extLst>
                </a:gridCol>
              </a:tblGrid>
              <a:tr h="698500">
                <a:tc>
                  <a:txBody>
                    <a:bodyPr/>
                    <a:lstStyle/>
                    <a:p>
                      <a:pPr marL="0" marR="0" lvl="0" indent="0" algn="l" defTabSz="449263" rtl="0" eaLnBrk="1" fontAlgn="base" latinLnBrk="0" hangingPunct="1">
                        <a:lnSpc>
                          <a:spcPct val="101000"/>
                        </a:lnSpc>
                        <a:spcBef>
                          <a:spcPts val="45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kumimoji="0" lang="en-US" sz="18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txBody>
                  <a:tcPr marL="90000" marR="90000" marT="46800" marB="46800" horzOverflow="overflow">
                    <a:lnL w="1368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368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45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18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法律依據</a:t>
                      </a: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368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45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18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行使主體及發動程序</a:t>
                      </a:r>
                    </a:p>
                  </a:txBody>
                  <a:tcPr marL="90000" marR="90000" marT="46800" marB="46800" horzOverflow="overflow">
                    <a:lnL w="5760" cap="flat" cmpd="sng" algn="ctr">
                      <a:solidFill>
                        <a:srgbClr val="FFFFFF"/>
                      </a:solidFill>
                      <a:prstDash val="solid"/>
                      <a:round/>
                      <a:headEnd type="none" w="med" len="med"/>
                      <a:tailEnd type="none" w="med" len="med"/>
                    </a:lnL>
                    <a:lnR w="13680" cap="flat" cmpd="sng" algn="ctr">
                      <a:solidFill>
                        <a:srgbClr val="FFFFFF"/>
                      </a:solidFill>
                      <a:prstDash val="solid"/>
                      <a:round/>
                      <a:headEnd type="none" w="med" len="med"/>
                      <a:tailEnd type="none" w="med" len="med"/>
                    </a:lnR>
                    <a:lnT w="1368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44763">
                <a:tc>
                  <a:txBody>
                    <a:bodyPr/>
                    <a:lstStyle/>
                    <a:p>
                      <a:pPr marL="0" marR="0" lvl="0" indent="0" algn="l" defTabSz="449263" rtl="0" eaLnBrk="1" fontAlgn="base" latinLnBrk="0" hangingPunct="1">
                        <a:lnSpc>
                          <a:spcPct val="101000"/>
                        </a:lnSpc>
                        <a:spcBef>
                          <a:spcPts val="45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18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司法懲戒</a:t>
                      </a:r>
                    </a:p>
                  </a:txBody>
                  <a:tcPr marL="90000" marR="90000" marT="46800" marB="46800" horzOverflow="overflow">
                    <a:lnL w="1368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45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18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公務員懲戒法</a:t>
                      </a: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一、監察院調查、彈劾、移付</a:t>
                      </a: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懲戒法院</a:t>
                      </a:r>
                      <a:endParaRPr kumimoji="0" lang="en-US" alt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二、</a:t>
                      </a: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機關備文敘明事由，連同證據送請監察院審查</a:t>
                      </a:r>
                      <a:r>
                        <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送監察院審查</a:t>
                      </a:r>
                      <a:endParaRPr kumimoji="0" lang="en-US" alt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三、九職等以下，</a:t>
                      </a: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可</a:t>
                      </a:r>
                      <a:r>
                        <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逕送</a:t>
                      </a: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懲戒法院</a:t>
                      </a:r>
                      <a:endParaRPr kumimoji="0" 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kumimoji="0" 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txBody>
                  <a:tcPr marL="90000" marR="90000" marT="46800" marB="46800" horzOverflow="overflow">
                    <a:lnL w="5760" cap="flat" cmpd="sng" algn="ctr">
                      <a:solidFill>
                        <a:srgbClr val="FFFFFF"/>
                      </a:solidFill>
                      <a:prstDash val="solid"/>
                      <a:round/>
                      <a:headEnd type="none" w="med" len="med"/>
                      <a:tailEnd type="none" w="med" len="med"/>
                    </a:lnL>
                    <a:lnR w="1368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17575">
                <a:tc>
                  <a:txBody>
                    <a:bodyPr/>
                    <a:lstStyle/>
                    <a:p>
                      <a:pPr marL="0" marR="0" lvl="0" indent="0" algn="l" defTabSz="449263" rtl="0" eaLnBrk="1" fontAlgn="base" latinLnBrk="0" hangingPunct="1">
                        <a:lnSpc>
                          <a:spcPct val="101000"/>
                        </a:lnSpc>
                        <a:spcBef>
                          <a:spcPts val="45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18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行政懲處</a:t>
                      </a:r>
                    </a:p>
                  </a:txBody>
                  <a:tcPr marL="90000" marR="90000" marT="46800" marB="46800" horzOverflow="overflow">
                    <a:lnL w="1368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368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45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18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公務人員考績法</a:t>
                      </a: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368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45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18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主管機關主動為之，分專案或平時考績</a:t>
                      </a:r>
                    </a:p>
                  </a:txBody>
                  <a:tcPr marL="90000" marR="90000" marT="46800" marB="46800" horzOverflow="overflow">
                    <a:lnL w="5760" cap="flat" cmpd="sng" algn="ctr">
                      <a:solidFill>
                        <a:srgbClr val="FFFFFF"/>
                      </a:solidFill>
                      <a:prstDash val="solid"/>
                      <a:round/>
                      <a:headEnd type="none" w="med" len="med"/>
                      <a:tailEnd type="none" w="med" len="med"/>
                    </a:lnL>
                    <a:lnR w="1368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368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445885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gradFill rotWithShape="0">
          <a:gsLst>
            <a:gs pos="0">
              <a:srgbClr val="663300"/>
            </a:gs>
            <a:gs pos="50000">
              <a:srgbClr val="996600"/>
            </a:gs>
            <a:gs pos="100000">
              <a:srgbClr val="663300"/>
            </a:gs>
          </a:gsLst>
          <a:lin ang="5400000" scaled="1"/>
        </a:gradFill>
        <a:effectLst/>
      </p:bgPr>
    </p:bg>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57200" y="277813"/>
            <a:ext cx="8229600" cy="1143000"/>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dirty="0"/>
              <a:t>公務人員救濟法制</a:t>
            </a:r>
          </a:p>
        </p:txBody>
      </p:sp>
      <p:graphicFrame>
        <p:nvGraphicFramePr>
          <p:cNvPr id="49154" name="Group 2"/>
          <p:cNvGraphicFramePr>
            <a:graphicFrameLocks noGrp="1"/>
          </p:cNvGraphicFramePr>
          <p:nvPr>
            <p:extLst>
              <p:ext uri="{D42A27DB-BD31-4B8C-83A1-F6EECF244321}">
                <p14:modId xmlns:p14="http://schemas.microsoft.com/office/powerpoint/2010/main" val="2136015207"/>
              </p:ext>
            </p:extLst>
          </p:nvPr>
        </p:nvGraphicFramePr>
        <p:xfrm>
          <a:off x="457200" y="1600200"/>
          <a:ext cx="8231188" cy="4715512"/>
        </p:xfrm>
        <a:graphic>
          <a:graphicData uri="http://schemas.openxmlformats.org/drawingml/2006/table">
            <a:tbl>
              <a:tblPr/>
              <a:tblGrid>
                <a:gridCol w="2743200">
                  <a:extLst>
                    <a:ext uri="{9D8B030D-6E8A-4147-A177-3AD203B41FA5}">
                      <a16:colId xmlns:a16="http://schemas.microsoft.com/office/drawing/2014/main" val="20000"/>
                    </a:ext>
                  </a:extLst>
                </a:gridCol>
                <a:gridCol w="2744788">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54088">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處罰種類</a:t>
                      </a: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368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處罰對象</a:t>
                      </a: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368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可否功過相抵</a:t>
                      </a:r>
                    </a:p>
                  </a:txBody>
                  <a:tcPr marL="90000" marR="90000" marT="46800" marB="46800" horzOverflow="overflow">
                    <a:lnL w="5760" cap="flat" cmpd="sng" algn="ctr">
                      <a:solidFill>
                        <a:srgbClr val="FFFFFF"/>
                      </a:solidFill>
                      <a:prstDash val="solid"/>
                      <a:round/>
                      <a:headEnd type="none" w="med" len="med"/>
                      <a:tailEnd type="none" w="med" len="med"/>
                    </a:lnL>
                    <a:lnR w="13680" cap="flat" cmpd="sng" algn="ctr">
                      <a:solidFill>
                        <a:srgbClr val="FFFFFF"/>
                      </a:solidFill>
                      <a:prstDash val="solid"/>
                      <a:round/>
                      <a:headEnd type="none" w="med" len="med"/>
                      <a:tailEnd type="none" w="med" len="med"/>
                    </a:lnR>
                    <a:lnT w="1368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90750">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撤職、休職、降級、減俸、記過、申誡、停職</a:t>
                      </a: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剝奪、減少退休</a:t>
                      </a:r>
                      <a:r>
                        <a:rPr kumimoji="0" lang="en-US" alt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a:t>
                      </a: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職、伍</a:t>
                      </a:r>
                      <a:r>
                        <a:rPr kumimoji="0" lang="en-US" alt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a:t>
                      </a: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金、免除職務</a:t>
                      </a:r>
                      <a:endPar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公務員</a:t>
                      </a:r>
                      <a:endParaRPr kumimoji="0" lang="en-US" alt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一、違法執行職務、怠於執行職務或其他失職行為。</a:t>
                      </a:r>
                    </a:p>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二、非執行職務之違法行為，致嚴重損害政府之信譽</a:t>
                      </a:r>
                      <a:endPar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無</a:t>
                      </a: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85888">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申誡、記過、記大過、免職</a:t>
                      </a:r>
                      <a:endPar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368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altLang="en-US"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rPr>
                        <a:t>一切行為</a:t>
                      </a:r>
                      <a:endParaRPr kumimoji="0" lang="zh-TW" sz="2000" b="0" i="0" u="none" strike="noStrike" cap="none" normalizeH="0" baseline="0" dirty="0">
                        <a:ln>
                          <a:noFill/>
                        </a:ln>
                        <a:solidFill>
                          <a:srgbClr val="FFFFFF"/>
                        </a:solidFill>
                        <a:effectLst>
                          <a:outerShdw blurRad="38100" dist="38100" dir="2700000" algn="tl">
                            <a:srgbClr val="000000"/>
                          </a:outerShdw>
                        </a:effectLst>
                        <a:latin typeface="Tahoma" pitchFamily="32" charset="0"/>
                        <a:ea typeface="新細明體" charset="-120"/>
                      </a:endParaRPr>
                    </a:p>
                  </a:txBody>
                  <a:tcPr marL="90000" marR="90000" marT="4680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368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1000"/>
                        </a:lnSpc>
                        <a:spcBef>
                          <a:spcPts val="500"/>
                        </a:spcBef>
                        <a:spcAft>
                          <a:spcPct val="0"/>
                        </a:spcAft>
                        <a:buClrTx/>
                        <a:buSzPct val="65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zh-TW" sz="2000" b="0" i="0" u="none" strike="noStrike" cap="none" normalizeH="0" baseline="0">
                          <a:ln>
                            <a:noFill/>
                          </a:ln>
                          <a:solidFill>
                            <a:srgbClr val="FFFFFF"/>
                          </a:solidFill>
                          <a:effectLst>
                            <a:outerShdw blurRad="38100" dist="38100" dir="2700000" algn="tl">
                              <a:srgbClr val="000000"/>
                            </a:outerShdw>
                          </a:effectLst>
                          <a:latin typeface="Tahoma" pitchFamily="32" charset="0"/>
                          <a:ea typeface="新細明體" charset="-120"/>
                        </a:rPr>
                        <a:t>可</a:t>
                      </a:r>
                    </a:p>
                  </a:txBody>
                  <a:tcPr marL="90000" marR="90000" marT="46800" marB="46800" horzOverflow="overflow">
                    <a:lnL w="5760" cap="flat" cmpd="sng" algn="ctr">
                      <a:solidFill>
                        <a:srgbClr val="FFFFFF"/>
                      </a:solidFill>
                      <a:prstDash val="solid"/>
                      <a:round/>
                      <a:headEnd type="none" w="med" len="med"/>
                      <a:tailEnd type="none" w="med" len="med"/>
                    </a:lnL>
                    <a:lnR w="1368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368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0218556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762000" y="685800"/>
            <a:ext cx="7543800" cy="5191472"/>
          </a:xfrm>
        </p:spPr>
        <p:txBody>
          <a:bodyPr>
            <a:normAutofit fontScale="92500" lnSpcReduction="10000"/>
          </a:bodyPr>
          <a:lstStyle/>
          <a:p>
            <a:r>
              <a:rPr lang="en-US" altLang="zh-TW" dirty="0"/>
              <a:t>105</a:t>
            </a:r>
            <a:r>
              <a:rPr lang="zh-TW" altLang="en-US" dirty="0"/>
              <a:t>年</a:t>
            </a:r>
            <a:r>
              <a:rPr lang="en-US" altLang="zh-TW" dirty="0"/>
              <a:t>5</a:t>
            </a:r>
            <a:r>
              <a:rPr lang="zh-TW" altLang="en-US" dirty="0"/>
              <a:t>月</a:t>
            </a:r>
            <a:r>
              <a:rPr lang="en-US" altLang="zh-TW" dirty="0"/>
              <a:t>2</a:t>
            </a:r>
            <a:r>
              <a:rPr lang="zh-TW" altLang="en-US" dirty="0"/>
              <a:t>日施行之新公務員懲戒法</a:t>
            </a:r>
          </a:p>
          <a:p>
            <a:r>
              <a:rPr lang="en-US" altLang="zh-TW" dirty="0"/>
              <a:t>1</a:t>
            </a:r>
            <a:r>
              <a:rPr lang="zh-TW" altLang="en-US" dirty="0"/>
              <a:t>、過往實務上對於此等因退休或其他原因離職之公務員，由於其為違失行為時仍具公務員身分，倘因事後退休或離職，了結其與國家間之公法上勤務關係，即認為不得移送懲戒</a:t>
            </a:r>
            <a:endParaRPr lang="en-US" altLang="zh-TW" dirty="0"/>
          </a:p>
          <a:p>
            <a:r>
              <a:rPr lang="en-US" altLang="zh-TW" dirty="0"/>
              <a:t>2</a:t>
            </a:r>
            <a:r>
              <a:rPr lang="zh-TW" altLang="en-US" dirty="0"/>
              <a:t>、常見有公務員知悉其違法失職行為經刑事偵查或行政調查後，旋即辦理退休或離職，先行領取退休金或其他離職給與，規避懲戒責，顯難有效維護公務紀律，且減損民眾對公務執行之信賴。</a:t>
            </a:r>
            <a:endParaRPr lang="en-US" altLang="zh-TW" dirty="0"/>
          </a:p>
          <a:p>
            <a:r>
              <a:rPr lang="en-US" altLang="zh-TW" dirty="0"/>
              <a:t>3</a:t>
            </a:r>
            <a:r>
              <a:rPr lang="zh-TW" altLang="en-US" dirty="0"/>
              <a:t>、新法第</a:t>
            </a:r>
            <a:r>
              <a:rPr lang="en-US" altLang="zh-TW" dirty="0"/>
              <a:t>1</a:t>
            </a:r>
            <a:r>
              <a:rPr lang="zh-TW" altLang="en-US" dirty="0"/>
              <a:t>條第</a:t>
            </a:r>
            <a:r>
              <a:rPr lang="en-US" altLang="zh-TW" dirty="0"/>
              <a:t>2</a:t>
            </a:r>
            <a:r>
              <a:rPr lang="zh-TW" altLang="en-US" dirty="0"/>
              <a:t>項明定：「本法之規定，對退休（職、伍）或其他原因離職之公務員於任職期間之行為，亦適用之。」且新法第</a:t>
            </a:r>
            <a:r>
              <a:rPr lang="en-US" altLang="zh-TW" dirty="0"/>
              <a:t>14</a:t>
            </a:r>
            <a:r>
              <a:rPr lang="zh-TW" altLang="en-US" dirty="0"/>
              <a:t>條第</a:t>
            </a:r>
            <a:r>
              <a:rPr lang="en-US" altLang="zh-TW" dirty="0"/>
              <a:t>1</a:t>
            </a:r>
            <a:r>
              <a:rPr lang="zh-TW" altLang="en-US" dirty="0"/>
              <a:t>項，增訂受休職處分之公務員或軍職人員於休職期間亦不得申請退休、退伍，須俟其休職期滿復職後始得申請退休、退伍。以防杜公務員或軍職人員利用休職期間申請退休、退伍，規避懲戒處分</a:t>
            </a:r>
          </a:p>
          <a:p>
            <a:endParaRPr lang="zh-TW" altLang="en-US" dirty="0"/>
          </a:p>
        </p:txBody>
      </p:sp>
    </p:spTree>
    <p:extLst>
      <p:ext uri="{BB962C8B-B14F-4D97-AF65-F5344CB8AC3E}">
        <p14:creationId xmlns:p14="http://schemas.microsoft.com/office/powerpoint/2010/main" val="172302585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normAutofit fontScale="92500" lnSpcReduction="10000"/>
          </a:bodyPr>
          <a:lstStyle/>
          <a:p>
            <a:r>
              <a:rPr lang="en-US" altLang="zh-TW" dirty="0"/>
              <a:t>4</a:t>
            </a:r>
            <a:r>
              <a:rPr lang="zh-TW" altLang="en-US" dirty="0"/>
              <a:t>、除前開「剝奪、減少退休</a:t>
            </a:r>
            <a:r>
              <a:rPr lang="en-US" altLang="zh-TW" dirty="0"/>
              <a:t>(</a:t>
            </a:r>
            <a:r>
              <a:rPr lang="zh-TW" altLang="en-US" dirty="0"/>
              <a:t>職、伍</a:t>
            </a:r>
            <a:r>
              <a:rPr lang="en-US" altLang="zh-TW" dirty="0"/>
              <a:t>)</a:t>
            </a:r>
            <a:r>
              <a:rPr lang="zh-TW" altLang="en-US" dirty="0"/>
              <a:t>金」外，新法第</a:t>
            </a:r>
            <a:r>
              <a:rPr lang="en-US" altLang="zh-TW" dirty="0"/>
              <a:t>9</a:t>
            </a:r>
            <a:r>
              <a:rPr lang="zh-TW" altLang="en-US" dirty="0"/>
              <a:t>條第</a:t>
            </a:r>
            <a:r>
              <a:rPr lang="en-US" altLang="zh-TW" dirty="0"/>
              <a:t>1</a:t>
            </a:r>
            <a:r>
              <a:rPr lang="zh-TW" altLang="en-US" dirty="0"/>
              <a:t>項第</a:t>
            </a:r>
            <a:r>
              <a:rPr lang="en-US" altLang="zh-TW" dirty="0"/>
              <a:t>1</a:t>
            </a:r>
            <a:r>
              <a:rPr lang="zh-TW" altLang="en-US" dirty="0"/>
              <a:t>款、第</a:t>
            </a:r>
            <a:r>
              <a:rPr lang="en-US" altLang="zh-TW" dirty="0"/>
              <a:t>7</a:t>
            </a:r>
            <a:r>
              <a:rPr lang="zh-TW" altLang="en-US" dirty="0"/>
              <a:t>款、第</a:t>
            </a:r>
            <a:r>
              <a:rPr lang="en-US" altLang="zh-TW" dirty="0"/>
              <a:t>11</a:t>
            </a:r>
            <a:r>
              <a:rPr lang="zh-TW" altLang="en-US" dirty="0"/>
              <a:t>條及第</a:t>
            </a:r>
            <a:r>
              <a:rPr lang="en-US" altLang="zh-TW" dirty="0"/>
              <a:t>17</a:t>
            </a:r>
            <a:r>
              <a:rPr lang="zh-TW" altLang="en-US" dirty="0"/>
              <a:t>條尚增訂「免除職務」及「罰款」兩種懲戒處分。</a:t>
            </a:r>
            <a:endParaRPr lang="en-US" altLang="zh-TW" dirty="0"/>
          </a:p>
          <a:p>
            <a:r>
              <a:rPr lang="en-US" altLang="zh-TW" dirty="0"/>
              <a:t>5</a:t>
            </a:r>
            <a:r>
              <a:rPr lang="zh-TW" altLang="en-US" dirty="0"/>
              <a:t>、免除職務係新法第</a:t>
            </a:r>
            <a:r>
              <a:rPr lang="en-US" altLang="zh-TW" dirty="0"/>
              <a:t>9</a:t>
            </a:r>
            <a:r>
              <a:rPr lang="zh-TW" altLang="en-US" dirty="0"/>
              <a:t>條第</a:t>
            </a:r>
            <a:r>
              <a:rPr lang="en-US" altLang="zh-TW" dirty="0"/>
              <a:t>1</a:t>
            </a:r>
            <a:r>
              <a:rPr lang="zh-TW" altLang="en-US" dirty="0"/>
              <a:t>項所定懲戒種類中最為嚴厲之處分，其法律效果除免除公務員現職，使之喪失公務員身分外，並不得再任公職，剝奪其服公職之權利。</a:t>
            </a:r>
            <a:endParaRPr lang="en-US" altLang="zh-TW" dirty="0"/>
          </a:p>
          <a:p>
            <a:r>
              <a:rPr lang="en-US" altLang="zh-TW" dirty="0"/>
              <a:t>6</a:t>
            </a:r>
            <a:r>
              <a:rPr lang="zh-TW" altLang="en-US" dirty="0"/>
              <a:t>、罰款則是在新臺幣</a:t>
            </a:r>
            <a:r>
              <a:rPr lang="en-US" altLang="zh-TW" dirty="0"/>
              <a:t>1</a:t>
            </a:r>
            <a:r>
              <a:rPr lang="zh-TW" altLang="en-US" dirty="0"/>
              <a:t>萬元至</a:t>
            </a:r>
            <a:r>
              <a:rPr lang="en-US" altLang="zh-TW" dirty="0"/>
              <a:t>100</a:t>
            </a:r>
            <a:r>
              <a:rPr lang="zh-TW" altLang="en-US" dirty="0"/>
              <a:t>萬元之範圍內，就公務員輕度至中度之違失行為所施加的懲戒處分，並得無直接涉及財產限制之其他懲戒處分併用，俾使公務員懲戒委員會合議庭得審酌公務員違失情節、所生損害、動機、目的等，彈性適用，增加懲戒之實效性。</a:t>
            </a:r>
          </a:p>
        </p:txBody>
      </p:sp>
    </p:spTree>
    <p:extLst>
      <p:ext uri="{BB962C8B-B14F-4D97-AF65-F5344CB8AC3E}">
        <p14:creationId xmlns:p14="http://schemas.microsoft.com/office/powerpoint/2010/main" val="219982681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gradFill rotWithShape="0">
          <a:gsLst>
            <a:gs pos="0">
              <a:srgbClr val="663300"/>
            </a:gs>
            <a:gs pos="50000">
              <a:srgbClr val="996600"/>
            </a:gs>
            <a:gs pos="100000">
              <a:srgbClr val="663300"/>
            </a:gs>
          </a:gsLst>
          <a:lin ang="5400000" scaled="1"/>
        </a:gradFill>
        <a:effectLst/>
      </p:bgPr>
    </p:bg>
    <p:spTree>
      <p:nvGrpSpPr>
        <p:cNvPr id="1" name=""/>
        <p:cNvGrpSpPr/>
        <p:nvPr/>
      </p:nvGrpSpPr>
      <p:grpSpPr>
        <a:xfrm>
          <a:off x="0" y="0"/>
          <a:ext cx="0" cy="0"/>
          <a:chOff x="0" y="0"/>
          <a:chExt cx="0" cy="0"/>
        </a:xfrm>
      </p:grpSpPr>
      <p:sp>
        <p:nvSpPr>
          <p:cNvPr id="50177" name="Rectangle 1"/>
          <p:cNvSpPr>
            <a:spLocks noGrp="1" noChangeArrowheads="1"/>
          </p:cNvSpPr>
          <p:nvPr>
            <p:ph type="title"/>
          </p:nvPr>
        </p:nvSpPr>
        <p:spPr>
          <a:xfrm>
            <a:off x="457200" y="277813"/>
            <a:ext cx="8229600" cy="1143000"/>
          </a:xfrm>
          <a:ln/>
        </p:spPr>
        <p:txBody>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dirty="0"/>
              <a:t>公務人員救濟法制</a:t>
            </a:r>
          </a:p>
        </p:txBody>
      </p:sp>
      <p:grpSp>
        <p:nvGrpSpPr>
          <p:cNvPr id="2" name="Group 2"/>
          <p:cNvGrpSpPr>
            <a:grpSpLocks noRot="1"/>
          </p:cNvGrpSpPr>
          <p:nvPr/>
        </p:nvGrpSpPr>
        <p:grpSpPr bwMode="auto">
          <a:xfrm>
            <a:off x="457200" y="1600200"/>
            <a:ext cx="8579296" cy="4997614"/>
            <a:chOff x="288" y="1008"/>
            <a:chExt cx="5177" cy="3147"/>
          </a:xfrm>
        </p:grpSpPr>
        <p:sp>
          <p:nvSpPr>
            <p:cNvPr id="3" name="Rectangle 3"/>
            <p:cNvSpPr>
              <a:spLocks noChangeArrowheads="1"/>
            </p:cNvSpPr>
            <p:nvPr/>
          </p:nvSpPr>
          <p:spPr bwMode="auto">
            <a:xfrm>
              <a:off x="288" y="1008"/>
              <a:ext cx="2592" cy="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sz="2000">
                  <a:solidFill>
                    <a:srgbClr val="FFFFFF"/>
                  </a:solidFill>
                  <a:effectLst>
                    <a:outerShdw blurRad="38100" dist="38100" dir="2700000" algn="tl">
                      <a:srgbClr val="000000"/>
                    </a:outerShdw>
                  </a:effectLst>
                </a:rPr>
                <a:t>法律效果</a:t>
              </a:r>
            </a:p>
          </p:txBody>
        </p:sp>
        <p:sp>
          <p:nvSpPr>
            <p:cNvPr id="4" name="Rectangle 4"/>
            <p:cNvSpPr>
              <a:spLocks noChangeArrowheads="1"/>
            </p:cNvSpPr>
            <p:nvPr/>
          </p:nvSpPr>
          <p:spPr bwMode="auto">
            <a:xfrm>
              <a:off x="2880" y="1008"/>
              <a:ext cx="2585" cy="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sz="2000">
                  <a:solidFill>
                    <a:srgbClr val="FFFFFF"/>
                  </a:solidFill>
                  <a:effectLst>
                    <a:outerShdw blurRad="38100" dist="38100" dir="2700000" algn="tl">
                      <a:srgbClr val="000000"/>
                    </a:outerShdw>
                  </a:effectLst>
                </a:rPr>
                <a:t>救濟程序</a:t>
              </a:r>
            </a:p>
          </p:txBody>
        </p:sp>
        <p:sp>
          <p:nvSpPr>
            <p:cNvPr id="5" name="Rectangle 5"/>
            <p:cNvSpPr>
              <a:spLocks noChangeArrowheads="1"/>
            </p:cNvSpPr>
            <p:nvPr/>
          </p:nvSpPr>
          <p:spPr bwMode="auto">
            <a:xfrm>
              <a:off x="288" y="1609"/>
              <a:ext cx="2592" cy="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dirty="0">
                  <a:solidFill>
                    <a:srgbClr val="FFFFFF"/>
                  </a:solidFill>
                  <a:effectLst>
                    <a:outerShdw blurRad="38100" dist="38100" dir="2700000" algn="tl">
                      <a:srgbClr val="000000"/>
                    </a:outerShdw>
                  </a:effectLst>
                </a:rPr>
                <a:t>免除職務，免其現職，並不得再任用為公務員。</a:t>
              </a:r>
            </a:p>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dirty="0">
                  <a:solidFill>
                    <a:srgbClr val="FFFFFF"/>
                  </a:solidFill>
                  <a:effectLst>
                    <a:outerShdw blurRad="38100" dist="38100" dir="2700000" algn="tl">
                      <a:srgbClr val="000000"/>
                    </a:outerShdw>
                  </a:effectLst>
                </a:rPr>
                <a:t>撤職，撤其現職，並於一定期間停止任用。</a:t>
              </a:r>
            </a:p>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dirty="0">
                  <a:solidFill>
                    <a:srgbClr val="FFFFFF"/>
                  </a:solidFill>
                  <a:effectLst>
                    <a:outerShdw blurRad="38100" dist="38100" dir="2700000" algn="tl">
                      <a:srgbClr val="000000"/>
                    </a:outerShdw>
                  </a:effectLst>
                </a:rPr>
                <a:t>休職，休其現職，停發俸（薪）給，並不得申請退休、退伍或在其他機關任職；休職期滿，許其回復原職務或相當之其他職務。</a:t>
              </a:r>
              <a:endParaRPr lang="en-US" altLang="zh-TW" dirty="0">
                <a:solidFill>
                  <a:srgbClr val="FFFFFF"/>
                </a:solidFill>
                <a:effectLst>
                  <a:outerShdw blurRad="38100" dist="38100" dir="2700000" algn="tl">
                    <a:srgbClr val="000000"/>
                  </a:outerShdw>
                </a:effectLst>
              </a:endParaRPr>
            </a:p>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zh-TW" altLang="en-US" sz="2000" dirty="0">
                <a:solidFill>
                  <a:srgbClr val="FFFFFF"/>
                </a:solidFill>
                <a:effectLst>
                  <a:outerShdw blurRad="38100" dist="38100" dir="2700000" algn="tl">
                    <a:srgbClr val="000000"/>
                  </a:outerShdw>
                </a:effectLst>
              </a:endParaRPr>
            </a:p>
          </p:txBody>
        </p:sp>
        <p:sp>
          <p:nvSpPr>
            <p:cNvPr id="6" name="Rectangle 6"/>
            <p:cNvSpPr>
              <a:spLocks noChangeArrowheads="1"/>
            </p:cNvSpPr>
            <p:nvPr/>
          </p:nvSpPr>
          <p:spPr bwMode="auto">
            <a:xfrm>
              <a:off x="2880" y="1609"/>
              <a:ext cx="2585" cy="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sz="2000" dirty="0">
                  <a:solidFill>
                    <a:srgbClr val="FFFFFF"/>
                  </a:solidFill>
                  <a:effectLst>
                    <a:outerShdw blurRad="38100" dist="38100" dir="2700000" algn="tl">
                      <a:srgbClr val="000000"/>
                    </a:outerShdw>
                  </a:effectLst>
                </a:rPr>
                <a:t>當事人對於懲戒法庭第一審之終局判決不服者，得於判決送達後二十日之</a:t>
              </a:r>
            </a:p>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sz="2000" dirty="0">
                  <a:solidFill>
                    <a:srgbClr val="FFFFFF"/>
                  </a:solidFill>
                  <a:effectLst>
                    <a:outerShdw blurRad="38100" dist="38100" dir="2700000" algn="tl">
                      <a:srgbClr val="000000"/>
                    </a:outerShdw>
                  </a:effectLst>
                </a:rPr>
                <a:t>不變期間內，非以判決違背法令為理由，不得為之</a:t>
              </a:r>
              <a:endParaRPr lang="en-US" altLang="zh-TW" sz="2000" dirty="0">
                <a:solidFill>
                  <a:srgbClr val="FFFFFF"/>
                </a:solidFill>
                <a:effectLst>
                  <a:outerShdw blurRad="38100" dist="38100" dir="2700000" algn="tl">
                    <a:srgbClr val="000000"/>
                  </a:outerShdw>
                </a:effectLst>
              </a:endParaRPr>
            </a:p>
          </p:txBody>
        </p:sp>
        <p:sp>
          <p:nvSpPr>
            <p:cNvPr id="7" name="Rectangle 7"/>
            <p:cNvSpPr>
              <a:spLocks noChangeArrowheads="1"/>
            </p:cNvSpPr>
            <p:nvPr/>
          </p:nvSpPr>
          <p:spPr bwMode="auto">
            <a:xfrm>
              <a:off x="2880" y="2989"/>
              <a:ext cx="2585" cy="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sz="2000" dirty="0">
                  <a:solidFill>
                    <a:srgbClr val="FFFFFF"/>
                  </a:solidFill>
                  <a:effectLst>
                    <a:outerShdw blurRad="38100" dist="38100" dir="2700000" algn="tl">
                      <a:srgbClr val="000000"/>
                    </a:outerShdw>
                  </a:effectLst>
                </a:rPr>
                <a:t>復審</a:t>
              </a:r>
              <a:r>
                <a:rPr lang="en-US" altLang="zh-TW" sz="2000" dirty="0">
                  <a:solidFill>
                    <a:srgbClr val="FFFFFF"/>
                  </a:solidFill>
                  <a:effectLst>
                    <a:outerShdw blurRad="38100" dist="38100" dir="2700000" algn="tl">
                      <a:srgbClr val="000000"/>
                    </a:outerShdw>
                  </a:effectLst>
                </a:rPr>
                <a:t>(</a:t>
              </a:r>
              <a:r>
                <a:rPr lang="zh-TW" altLang="en-US" sz="2000" dirty="0">
                  <a:solidFill>
                    <a:srgbClr val="FFFFFF"/>
                  </a:solidFill>
                  <a:effectLst>
                    <a:outerShdw blurRad="38100" dist="38100" dir="2700000" algn="tl">
                      <a:srgbClr val="000000"/>
                    </a:outerShdw>
                  </a:effectLst>
                </a:rPr>
                <a:t>行政處分，認為違法或顯然不當、公務人員保障暨培訓委員會</a:t>
              </a:r>
              <a:r>
                <a:rPr lang="en-US" altLang="zh-TW" sz="2000" dirty="0">
                  <a:solidFill>
                    <a:srgbClr val="FFFFFF"/>
                  </a:solidFill>
                  <a:effectLst>
                    <a:outerShdw blurRad="38100" dist="38100" dir="2700000" algn="tl">
                      <a:srgbClr val="000000"/>
                    </a:outerShdw>
                  </a:effectLst>
                </a:rPr>
                <a:t>)</a:t>
              </a:r>
            </a:p>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zh-TW" altLang="en-US" sz="2000" dirty="0">
                  <a:solidFill>
                    <a:srgbClr val="FFFFFF"/>
                  </a:solidFill>
                  <a:effectLst>
                    <a:outerShdw blurRad="38100" dist="38100" dir="2700000" algn="tl">
                      <a:srgbClr val="000000"/>
                    </a:outerShdw>
                  </a:effectLst>
                </a:rPr>
                <a:t>申訴、再申訴</a:t>
              </a:r>
              <a:r>
                <a:rPr lang="en-US" altLang="zh-TW" sz="2000" dirty="0">
                  <a:solidFill>
                    <a:srgbClr val="FFFFFF"/>
                  </a:solidFill>
                  <a:effectLst>
                    <a:outerShdw blurRad="38100" dist="38100" dir="2700000" algn="tl">
                      <a:srgbClr val="000000"/>
                    </a:outerShdw>
                  </a:effectLst>
                </a:rPr>
                <a:t>(</a:t>
              </a:r>
              <a:r>
                <a:rPr lang="zh-TW" altLang="en-US" sz="2000" dirty="0">
                  <a:solidFill>
                    <a:srgbClr val="FFFFFF"/>
                  </a:solidFill>
                  <a:effectLst>
                    <a:outerShdw blurRad="38100" dist="38100" dir="2700000" algn="tl">
                      <a:srgbClr val="000000"/>
                    </a:outerShdw>
                  </a:effectLst>
                </a:rPr>
                <a:t>公服務機關所為之管理措施或有關工作條件之處置認為不當、服務機關、公務人員保障暨培訓委員會</a:t>
              </a:r>
              <a:r>
                <a:rPr lang="en-US" altLang="zh-TW" sz="2000" dirty="0">
                  <a:solidFill>
                    <a:srgbClr val="FFFFFF"/>
                  </a:solidFill>
                  <a:effectLst>
                    <a:outerShdw blurRad="38100" dist="38100" dir="2700000" algn="tl">
                      <a:srgbClr val="000000"/>
                    </a:outerShdw>
                  </a:effectLst>
                </a:rPr>
                <a:t>)</a:t>
              </a:r>
            </a:p>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zh-TW" sz="2000" dirty="0">
                <a:solidFill>
                  <a:srgbClr val="FFFFFF"/>
                </a:solidFill>
                <a:effectLst>
                  <a:outerShdw blurRad="38100" dist="38100" dir="2700000" algn="tl">
                    <a:srgbClr val="000000"/>
                  </a:outerShdw>
                </a:effectLst>
              </a:endParaRPr>
            </a:p>
            <a:p>
              <a:pPr defTabSz="449263" fontAlgn="base">
                <a:lnSpc>
                  <a:spcPct val="101000"/>
                </a:lnSpc>
                <a:spcBef>
                  <a:spcPts val="500"/>
                </a:spcBef>
                <a:spcAft>
                  <a:spcPct val="0"/>
                </a:spcAft>
                <a:buSzPct val="65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zh-TW" altLang="en-US" sz="2000" dirty="0">
                <a:solidFill>
                  <a:srgbClr val="FFFFFF"/>
                </a:solidFill>
                <a:effectLst>
                  <a:outerShdw blurRad="38100" dist="38100" dir="2700000" algn="tl">
                    <a:srgbClr val="000000"/>
                  </a:outerShdw>
                </a:effectLst>
              </a:endParaRPr>
            </a:p>
          </p:txBody>
        </p:sp>
        <p:sp>
          <p:nvSpPr>
            <p:cNvPr id="8" name="Line 8"/>
            <p:cNvSpPr>
              <a:spLocks noChangeShapeType="1"/>
            </p:cNvSpPr>
            <p:nvPr/>
          </p:nvSpPr>
          <p:spPr bwMode="auto">
            <a:xfrm>
              <a:off x="288" y="1008"/>
              <a:ext cx="2592" cy="0"/>
            </a:xfrm>
            <a:prstGeom prst="line">
              <a:avLst/>
            </a:prstGeom>
            <a:noFill/>
            <a:ln w="1368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9" name="Line 9"/>
            <p:cNvSpPr>
              <a:spLocks noChangeShapeType="1"/>
            </p:cNvSpPr>
            <p:nvPr/>
          </p:nvSpPr>
          <p:spPr bwMode="auto">
            <a:xfrm>
              <a:off x="2880" y="1008"/>
              <a:ext cx="2585" cy="0"/>
            </a:xfrm>
            <a:prstGeom prst="line">
              <a:avLst/>
            </a:prstGeom>
            <a:noFill/>
            <a:ln w="1368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0" name="Line 10"/>
            <p:cNvSpPr>
              <a:spLocks noChangeShapeType="1"/>
            </p:cNvSpPr>
            <p:nvPr/>
          </p:nvSpPr>
          <p:spPr bwMode="auto">
            <a:xfrm>
              <a:off x="288" y="1609"/>
              <a:ext cx="2592" cy="0"/>
            </a:xfrm>
            <a:prstGeom prst="line">
              <a:avLst/>
            </a:prstGeom>
            <a:noFill/>
            <a:ln w="576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1" name="Line 11"/>
            <p:cNvSpPr>
              <a:spLocks noChangeShapeType="1"/>
            </p:cNvSpPr>
            <p:nvPr/>
          </p:nvSpPr>
          <p:spPr bwMode="auto">
            <a:xfrm>
              <a:off x="2880" y="1609"/>
              <a:ext cx="2585" cy="0"/>
            </a:xfrm>
            <a:prstGeom prst="line">
              <a:avLst/>
            </a:prstGeom>
            <a:noFill/>
            <a:ln w="576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2" name="Line 12"/>
            <p:cNvSpPr>
              <a:spLocks noChangeShapeType="1"/>
            </p:cNvSpPr>
            <p:nvPr/>
          </p:nvSpPr>
          <p:spPr bwMode="auto">
            <a:xfrm>
              <a:off x="288" y="2989"/>
              <a:ext cx="2592" cy="0"/>
            </a:xfrm>
            <a:prstGeom prst="line">
              <a:avLst/>
            </a:prstGeom>
            <a:noFill/>
            <a:ln w="1368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3" name="Line 13"/>
            <p:cNvSpPr>
              <a:spLocks noChangeShapeType="1"/>
            </p:cNvSpPr>
            <p:nvPr/>
          </p:nvSpPr>
          <p:spPr bwMode="auto">
            <a:xfrm>
              <a:off x="2880" y="2989"/>
              <a:ext cx="2585" cy="0"/>
            </a:xfrm>
            <a:prstGeom prst="line">
              <a:avLst/>
            </a:prstGeom>
            <a:noFill/>
            <a:ln w="576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4" name="Line 14"/>
            <p:cNvSpPr>
              <a:spLocks noChangeShapeType="1"/>
            </p:cNvSpPr>
            <p:nvPr/>
          </p:nvSpPr>
          <p:spPr bwMode="auto">
            <a:xfrm>
              <a:off x="2880" y="3862"/>
              <a:ext cx="2585" cy="0"/>
            </a:xfrm>
            <a:prstGeom prst="line">
              <a:avLst/>
            </a:prstGeom>
            <a:noFill/>
            <a:ln w="1368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5" name="Line 15"/>
            <p:cNvSpPr>
              <a:spLocks noChangeShapeType="1"/>
            </p:cNvSpPr>
            <p:nvPr/>
          </p:nvSpPr>
          <p:spPr bwMode="auto">
            <a:xfrm>
              <a:off x="288" y="1008"/>
              <a:ext cx="0" cy="601"/>
            </a:xfrm>
            <a:prstGeom prst="line">
              <a:avLst/>
            </a:prstGeom>
            <a:noFill/>
            <a:ln w="576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6" name="Line 16"/>
            <p:cNvSpPr>
              <a:spLocks noChangeShapeType="1"/>
            </p:cNvSpPr>
            <p:nvPr/>
          </p:nvSpPr>
          <p:spPr bwMode="auto">
            <a:xfrm>
              <a:off x="288" y="1609"/>
              <a:ext cx="0" cy="1380"/>
            </a:xfrm>
            <a:prstGeom prst="line">
              <a:avLst/>
            </a:prstGeom>
            <a:noFill/>
            <a:ln w="576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7" name="Line 17"/>
            <p:cNvSpPr>
              <a:spLocks noChangeShapeType="1"/>
            </p:cNvSpPr>
            <p:nvPr/>
          </p:nvSpPr>
          <p:spPr bwMode="auto">
            <a:xfrm>
              <a:off x="2880" y="1008"/>
              <a:ext cx="0" cy="601"/>
            </a:xfrm>
            <a:prstGeom prst="line">
              <a:avLst/>
            </a:prstGeom>
            <a:noFill/>
            <a:ln w="576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8" name="Line 18"/>
            <p:cNvSpPr>
              <a:spLocks noChangeShapeType="1"/>
            </p:cNvSpPr>
            <p:nvPr/>
          </p:nvSpPr>
          <p:spPr bwMode="auto">
            <a:xfrm>
              <a:off x="2880" y="1609"/>
              <a:ext cx="0" cy="1380"/>
            </a:xfrm>
            <a:prstGeom prst="line">
              <a:avLst/>
            </a:prstGeom>
            <a:noFill/>
            <a:ln w="576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19" name="Line 19"/>
            <p:cNvSpPr>
              <a:spLocks noChangeShapeType="1"/>
            </p:cNvSpPr>
            <p:nvPr/>
          </p:nvSpPr>
          <p:spPr bwMode="auto">
            <a:xfrm>
              <a:off x="5465" y="1008"/>
              <a:ext cx="0" cy="601"/>
            </a:xfrm>
            <a:prstGeom prst="line">
              <a:avLst/>
            </a:prstGeom>
            <a:noFill/>
            <a:ln w="1368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20" name="Line 20"/>
            <p:cNvSpPr>
              <a:spLocks noChangeShapeType="1"/>
            </p:cNvSpPr>
            <p:nvPr/>
          </p:nvSpPr>
          <p:spPr bwMode="auto">
            <a:xfrm>
              <a:off x="5465" y="1609"/>
              <a:ext cx="0" cy="1380"/>
            </a:xfrm>
            <a:prstGeom prst="line">
              <a:avLst/>
            </a:prstGeom>
            <a:noFill/>
            <a:ln w="576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sp>
          <p:nvSpPr>
            <p:cNvPr id="21" name="Line 21"/>
            <p:cNvSpPr>
              <a:spLocks noChangeShapeType="1"/>
            </p:cNvSpPr>
            <p:nvPr/>
          </p:nvSpPr>
          <p:spPr bwMode="auto">
            <a:xfrm>
              <a:off x="5465" y="2989"/>
              <a:ext cx="0" cy="873"/>
            </a:xfrm>
            <a:prstGeom prst="line">
              <a:avLst/>
            </a:prstGeom>
            <a:noFill/>
            <a:ln w="1368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49263" fontAlgn="base">
                <a:spcBef>
                  <a:spcPct val="0"/>
                </a:spcBef>
                <a:spcAft>
                  <a:spcPct val="0"/>
                </a:spcAft>
                <a:buClr>
                  <a:srgbClr val="000000"/>
                </a:buClr>
                <a:buSzPct val="100000"/>
                <a:buFont typeface="Times New Roman" pitchFamily="16" charset="0"/>
                <a:buNone/>
              </a:pPr>
              <a:endParaRPr lang="zh-TW" altLang="en-US">
                <a:solidFill>
                  <a:srgbClr val="FFFFFF"/>
                </a:solidFill>
                <a:latin typeface="Arial" charset="0"/>
              </a:endParaRPr>
            </a:p>
          </p:txBody>
        </p:sp>
      </p:grpSp>
    </p:spTree>
    <p:extLst>
      <p:ext uri="{BB962C8B-B14F-4D97-AF65-F5344CB8AC3E}">
        <p14:creationId xmlns:p14="http://schemas.microsoft.com/office/powerpoint/2010/main" val="130497940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t>以新舊修法的觀點看行政中立法</a:t>
            </a:r>
            <a:r>
              <a:rPr lang="en-US" altLang="zh-TW" dirty="0"/>
              <a:t>-</a:t>
            </a:r>
            <a:r>
              <a:rPr lang="zh-TW" altLang="en-US"/>
              <a:t>代結論</a:t>
            </a:r>
          </a:p>
        </p:txBody>
      </p:sp>
    </p:spTree>
    <p:extLst>
      <p:ext uri="{BB962C8B-B14F-4D97-AF65-F5344CB8AC3E}">
        <p14:creationId xmlns:p14="http://schemas.microsoft.com/office/powerpoint/2010/main" val="249864456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標題 4"/>
          <p:cNvSpPr>
            <a:spLocks noGrp="1"/>
          </p:cNvSpPr>
          <p:nvPr>
            <p:ph type="subTitle" idx="1"/>
          </p:nvPr>
        </p:nvSpPr>
        <p:spPr/>
        <p:txBody>
          <a:bodyPr/>
          <a:lstStyle/>
          <a:p>
            <a:r>
              <a:rPr lang="zh-TW" altLang="en-US" dirty="0"/>
              <a:t>如有其他問題，可來電或來信</a:t>
            </a:r>
            <a:endParaRPr lang="en-US" altLang="zh-TW" dirty="0"/>
          </a:p>
          <a:p>
            <a:r>
              <a:rPr lang="en-US" altLang="zh-TW" dirty="0"/>
              <a:t>0912-88-5353</a:t>
            </a:r>
          </a:p>
          <a:p>
            <a:r>
              <a:rPr lang="en-US" altLang="zh-TW" dirty="0"/>
              <a:t>02-2312-1005</a:t>
            </a:r>
            <a:r>
              <a:rPr lang="zh-TW" altLang="en-US" dirty="0"/>
              <a:t>分機</a:t>
            </a:r>
            <a:r>
              <a:rPr lang="en-US" altLang="zh-TW" dirty="0"/>
              <a:t>25</a:t>
            </a:r>
          </a:p>
          <a:p>
            <a:r>
              <a:rPr lang="zh-TW" altLang="en-US" dirty="0"/>
              <a:t>龐波國際法律事務所</a:t>
            </a:r>
            <a:endParaRPr lang="en-US" altLang="zh-TW" dirty="0"/>
          </a:p>
          <a:p>
            <a:r>
              <a:rPr lang="en-US" altLang="zh-TW" dirty="0"/>
              <a:t>	</a:t>
            </a:r>
            <a:endParaRPr lang="zh-TW" altLang="en-US" dirty="0"/>
          </a:p>
        </p:txBody>
      </p:sp>
      <p:sp>
        <p:nvSpPr>
          <p:cNvPr id="4" name="標題 3"/>
          <p:cNvSpPr>
            <a:spLocks noGrp="1"/>
          </p:cNvSpPr>
          <p:nvPr>
            <p:ph type="ctrTitle"/>
          </p:nvPr>
        </p:nvSpPr>
        <p:spPr/>
        <p:txBody>
          <a:bodyPr/>
          <a:lstStyle/>
          <a:p>
            <a:r>
              <a:rPr lang="zh-TW" altLang="en-US" dirty="0"/>
              <a:t>謝謝各位耐心地聆聽</a:t>
            </a:r>
          </a:p>
        </p:txBody>
      </p:sp>
    </p:spTree>
    <p:extLst>
      <p:ext uri="{BB962C8B-B14F-4D97-AF65-F5344CB8AC3E}">
        <p14:creationId xmlns:p14="http://schemas.microsoft.com/office/powerpoint/2010/main" val="20692064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_rels/theme3.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圖釘">
  <a:themeElements>
    <a:clrScheme name="圖釘">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圖釘">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圖釘">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市鎮">
  <a:themeElements>
    <a:clrScheme name="市鎮">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市鎮">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市鎮">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5910</TotalTime>
  <Words>16277</Words>
  <Application>Microsoft Office PowerPoint</Application>
  <PresentationFormat>如螢幕大小 (4:3)</PresentationFormat>
  <Paragraphs>551</Paragraphs>
  <Slides>155</Slides>
  <Notes>4</Notes>
  <HiddenSlides>0</HiddenSlides>
  <MMClips>0</MMClips>
  <ScaleCrop>false</ScaleCrop>
  <HeadingPairs>
    <vt:vector size="6" baseType="variant">
      <vt:variant>
        <vt:lpstr>使用字型</vt:lpstr>
      </vt:variant>
      <vt:variant>
        <vt:i4>16</vt:i4>
      </vt:variant>
      <vt:variant>
        <vt:lpstr>佈景主題</vt:lpstr>
      </vt:variant>
      <vt:variant>
        <vt:i4>3</vt:i4>
      </vt:variant>
      <vt:variant>
        <vt:lpstr>投影片標題</vt:lpstr>
      </vt:variant>
      <vt:variant>
        <vt:i4>155</vt:i4>
      </vt:variant>
    </vt:vector>
  </HeadingPairs>
  <TitlesOfParts>
    <vt:vector size="174" baseType="lpstr">
      <vt:lpstr>微軟正黑體</vt:lpstr>
      <vt:lpstr>新細明體</vt:lpstr>
      <vt:lpstr>標楷體</vt:lpstr>
      <vt:lpstr>Arial</vt:lpstr>
      <vt:lpstr>Brush Script MT</vt:lpstr>
      <vt:lpstr>Calibri</vt:lpstr>
      <vt:lpstr>Cambria</vt:lpstr>
      <vt:lpstr>Constantia</vt:lpstr>
      <vt:lpstr>Franklin Gothic Book</vt:lpstr>
      <vt:lpstr>Georgia</vt:lpstr>
      <vt:lpstr>Impact</vt:lpstr>
      <vt:lpstr>Rage Italic</vt:lpstr>
      <vt:lpstr>Tahoma</vt:lpstr>
      <vt:lpstr>Times New Roman</vt:lpstr>
      <vt:lpstr>Wingdings</vt:lpstr>
      <vt:lpstr>Wingdings 2</vt:lpstr>
      <vt:lpstr>圖釘</vt:lpstr>
      <vt:lpstr>市鎮</vt:lpstr>
      <vt:lpstr>NewsPrint</vt:lpstr>
      <vt:lpstr>  講師簡介:               張家豪律師   </vt:lpstr>
      <vt:lpstr>公務人員行政中立法</vt:lpstr>
      <vt:lpstr>歷史軌跡</vt:lpstr>
      <vt:lpstr>歷史軌跡</vt:lpstr>
      <vt:lpstr>歷史軌跡</vt:lpstr>
      <vt:lpstr>行政中立的制度內涵</vt:lpstr>
      <vt:lpstr>四個原則</vt:lpstr>
      <vt:lpstr>三個要求</vt:lpstr>
      <vt:lpstr>小結</vt:lpstr>
      <vt:lpstr>中立法條文導讀</vt:lpstr>
      <vt:lpstr>PowerPoint 簡報</vt:lpstr>
      <vt:lpstr>案例分享</vt:lpstr>
      <vt:lpstr>案例一</vt:lpstr>
      <vt:lpstr>思考與處理方式</vt:lpstr>
      <vt:lpstr>思考與處理方式</vt:lpstr>
      <vt:lpstr>案例二</vt:lpstr>
      <vt:lpstr>思考與處理方式</vt:lpstr>
      <vt:lpstr>案例三</vt:lpstr>
      <vt:lpstr>思考與處理方式</vt:lpstr>
      <vt:lpstr>思考與處理方式</vt:lpstr>
      <vt:lpstr>適用的對象</vt:lpstr>
      <vt:lpstr>教師?</vt:lpstr>
      <vt:lpstr>公立學校之教師?</vt:lpstr>
      <vt:lpstr>政務人員?</vt:lpstr>
      <vt:lpstr>政務人員法草案</vt:lpstr>
      <vt:lpstr>獨立行使職權之政務人員?</vt:lpstr>
      <vt:lpstr>軍人?</vt:lpstr>
      <vt:lpstr>各級學校之軍訓教官?</vt:lpstr>
      <vt:lpstr>公立學術研究機構研究人員?</vt:lpstr>
      <vt:lpstr>時代背景</vt:lpstr>
      <vt:lpstr>太陽花學運</vt:lpstr>
      <vt:lpstr>法官?</vt:lpstr>
      <vt:lpstr>技工、工友、駕駛、臨時人員？</vt:lpstr>
      <vt:lpstr>採乙說</vt:lpstr>
      <vt:lpstr>公營事業機構人員?</vt:lpstr>
      <vt:lpstr>駐衛警察?</vt:lpstr>
      <vt:lpstr>其他準用對象</vt:lpstr>
      <vt:lpstr>農田水利署各管理處之歷史</vt:lpstr>
      <vt:lpstr>農田水利署各管理處之歷史</vt:lpstr>
      <vt:lpstr>農田水利署各管理處之歷史</vt:lpstr>
      <vt:lpstr>過去農田水利會之組織</vt:lpstr>
      <vt:lpstr>過去農田水利會之性質</vt:lpstr>
      <vt:lpstr>過去農田水利會之性質</vt:lpstr>
      <vt:lpstr>過去農田水利會之性質</vt:lpstr>
      <vt:lpstr>甚麼是公法人</vt:lpstr>
      <vt:lpstr>公法人的好處</vt:lpstr>
      <vt:lpstr>農田水利署改革過程</vt:lpstr>
      <vt:lpstr>過去農田水利會遭受的批評</vt:lpstr>
      <vt:lpstr>過去農田水利會遭受的批評</vt:lpstr>
      <vt:lpstr>公法人機關化的趨勢</vt:lpstr>
      <vt:lpstr>農田水利會改制推動</vt:lpstr>
      <vt:lpstr>修法</vt:lpstr>
      <vt:lpstr>修法</vt:lpstr>
      <vt:lpstr>修法</vt:lpstr>
      <vt:lpstr>修法歷程</vt:lpstr>
      <vt:lpstr>農田水利會會長及各及專任職員被納入行政中立</vt:lpstr>
      <vt:lpstr>小結</vt:lpstr>
      <vt:lpstr>PowerPoint 簡報</vt:lpstr>
      <vt:lpstr>農田水利法</vt:lpstr>
      <vt:lpstr>PowerPoint 簡報</vt:lpstr>
      <vt:lpstr>相關新聞</vt:lpstr>
      <vt:lpstr>相關新聞</vt:lpstr>
      <vt:lpstr>相關新聞</vt:lpstr>
      <vt:lpstr>相關新聞</vt:lpstr>
      <vt:lpstr>相關新聞</vt:lpstr>
      <vt:lpstr>司法院111年憲判字第14號</vt:lpstr>
      <vt:lpstr>PowerPoint 簡報</vt:lpstr>
      <vt:lpstr>PowerPoint 簡報</vt:lpstr>
      <vt:lpstr>PowerPoint 簡報</vt:lpstr>
      <vt:lpstr>小結</vt:lpstr>
      <vt:lpstr>農田水利署將來走向</vt:lpstr>
      <vt:lpstr>不可以做甚麼?</vt:lpstr>
      <vt:lpstr>灰色地帶</vt:lpstr>
      <vt:lpstr>不能做些什麼?</vt:lpstr>
      <vt:lpstr>何謂上班或勤務時間?</vt:lpstr>
      <vt:lpstr>延伸閱讀-上班時間參加政策研討會?</vt:lpstr>
      <vt:lpstr>PowerPoint 簡報</vt:lpstr>
      <vt:lpstr>PowerPoint 簡報</vt:lpstr>
      <vt:lpstr>不能做些甚麼?</vt:lpstr>
      <vt:lpstr>延伸閱讀</vt:lpstr>
      <vt:lpstr>應留意的是</vt:lpstr>
      <vt:lpstr>不可以做些甚麼</vt:lpstr>
      <vt:lpstr>PowerPoint 簡報</vt:lpstr>
      <vt:lpstr>PowerPoint 簡報</vt:lpstr>
      <vt:lpstr>實際案例</vt:lpstr>
      <vt:lpstr>不可以做些甚麼</vt:lpstr>
      <vt:lpstr>公務人員請假參加學運、反服貿活動或反核四遊行是否有違反中立法?</vt:lpstr>
      <vt:lpstr>自由時報-2019-11-21 </vt:lpstr>
      <vt:lpstr>宗教團體活動不能參加?</vt:lpstr>
      <vt:lpstr>公務人員可以參加政黨或其他政治團體嗎？</vt:lpstr>
      <vt:lpstr>實際案例</vt:lpstr>
      <vt:lpstr>延伸閱讀-擔任公職候選人後援會之職務?</vt:lpstr>
      <vt:lpstr>PowerPoint 簡報</vt:lpstr>
      <vt:lpstr>可以捐款給政黨、其他政治團體或擬參選人，或替其募款嗎?</vt:lpstr>
      <vt:lpstr>PowerPoint 簡報</vt:lpstr>
      <vt:lpstr>可否為支持或反對特定之政黨、公職候選人在大眾傳播媒體具銜或具名廣告？</vt:lpstr>
      <vt:lpstr>PowerPoint 簡報</vt:lpstr>
      <vt:lpstr>PowerPoint 簡報</vt:lpstr>
      <vt:lpstr>公務人員於留職停薪期間，可否從事中立法禁止之行為?</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問題意識： 一、公務人員偕同擬參選之配偶合照，且刊登於競選看板上，是否違反中立法？ 二、公務人員可否幫家屬輔選?</vt:lpstr>
      <vt:lpstr>公務人員可否幫家屬輔選?</vt:lpstr>
      <vt:lpstr>公務人員可否幫家屬輔選?</vt:lpstr>
      <vt:lpstr>PowerPoint 簡報</vt:lpstr>
      <vt:lpstr>以實務上的幾個案例作結</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公告義務</vt:lpstr>
      <vt:lpstr>延伸閱讀</vt:lpstr>
      <vt:lpstr>懲戒與救濟</vt:lpstr>
      <vt:lpstr>實務上</vt:lpstr>
      <vt:lpstr>懲戒與救濟</vt:lpstr>
      <vt:lpstr>公務人員救濟法制概述</vt:lpstr>
      <vt:lpstr>附論：公務人員救濟法制</vt:lpstr>
      <vt:lpstr>公務人員救濟法制</vt:lpstr>
      <vt:lpstr>PowerPoint 簡報</vt:lpstr>
      <vt:lpstr>PowerPoint 簡報</vt:lpstr>
      <vt:lpstr>公務人員救濟法制</vt:lpstr>
      <vt:lpstr>PowerPoint 簡報</vt:lpstr>
      <vt:lpstr>謝謝各位耐心地聆聽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講師簡介:               張家豪律師</dc:title>
  <dc:creator>Derek</dc:creator>
  <cp:lastModifiedBy>王貞懿</cp:lastModifiedBy>
  <cp:revision>125</cp:revision>
  <dcterms:created xsi:type="dcterms:W3CDTF">2012-05-15T00:34:08Z</dcterms:created>
  <dcterms:modified xsi:type="dcterms:W3CDTF">2023-05-19T02:10:39Z</dcterms:modified>
</cp:coreProperties>
</file>