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4"/>
  </p:notesMasterIdLst>
  <p:sldIdLst>
    <p:sldId id="256" r:id="rId2"/>
    <p:sldId id="257" r:id="rId3"/>
    <p:sldId id="258" r:id="rId4"/>
    <p:sldId id="260" r:id="rId5"/>
    <p:sldId id="264" r:id="rId6"/>
    <p:sldId id="261" r:id="rId7"/>
    <p:sldId id="263" r:id="rId8"/>
    <p:sldId id="262" r:id="rId9"/>
    <p:sldId id="265" r:id="rId10"/>
    <p:sldId id="266" r:id="rId11"/>
    <p:sldId id="272" r:id="rId12"/>
    <p:sldId id="273" r:id="rId13"/>
    <p:sldId id="275" r:id="rId14"/>
    <p:sldId id="276" r:id="rId15"/>
    <p:sldId id="277" r:id="rId16"/>
    <p:sldId id="315" r:id="rId17"/>
    <p:sldId id="316" r:id="rId18"/>
    <p:sldId id="279" r:id="rId19"/>
    <p:sldId id="280" r:id="rId20"/>
    <p:sldId id="281" r:id="rId21"/>
    <p:sldId id="282" r:id="rId22"/>
    <p:sldId id="283" r:id="rId23"/>
    <p:sldId id="290" r:id="rId24"/>
    <p:sldId id="284" r:id="rId25"/>
    <p:sldId id="289" r:id="rId26"/>
    <p:sldId id="285" r:id="rId27"/>
    <p:sldId id="288" r:id="rId28"/>
    <p:sldId id="291" r:id="rId29"/>
    <p:sldId id="292" r:id="rId30"/>
    <p:sldId id="296" r:id="rId31"/>
    <p:sldId id="297" r:id="rId32"/>
    <p:sldId id="298" r:id="rId33"/>
    <p:sldId id="299" r:id="rId34"/>
    <p:sldId id="300" r:id="rId35"/>
    <p:sldId id="304" r:id="rId36"/>
    <p:sldId id="303" r:id="rId37"/>
    <p:sldId id="302" r:id="rId38"/>
    <p:sldId id="294" r:id="rId39"/>
    <p:sldId id="311" r:id="rId40"/>
    <p:sldId id="317" r:id="rId41"/>
    <p:sldId id="305" r:id="rId42"/>
    <p:sldId id="306" r:id="rId43"/>
    <p:sldId id="310" r:id="rId44"/>
    <p:sldId id="307" r:id="rId45"/>
    <p:sldId id="308" r:id="rId46"/>
    <p:sldId id="295" r:id="rId47"/>
    <p:sldId id="319" r:id="rId48"/>
    <p:sldId id="318" r:id="rId49"/>
    <p:sldId id="320" r:id="rId50"/>
    <p:sldId id="312" r:id="rId51"/>
    <p:sldId id="313" r:id="rId52"/>
    <p:sldId id="314" r:id="rId5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預設章節" id="{2411ED7A-E133-4E1D-8B9C-178BB76B1324}">
          <p14:sldIdLst>
            <p14:sldId id="256"/>
            <p14:sldId id="257"/>
          </p14:sldIdLst>
        </p14:section>
        <p14:section name="前言" id="{97E429BD-BA91-4CFF-A372-E454163FB9D8}">
          <p14:sldIdLst>
            <p14:sldId id="258"/>
          </p14:sldIdLst>
        </p14:section>
        <p14:section name="農田水利事業作業基金資產性質" id="{B72ACBB1-8E5E-43C9-B07B-946B9B5D9461}">
          <p14:sldIdLst>
            <p14:sldId id="260"/>
            <p14:sldId id="264"/>
            <p14:sldId id="261"/>
            <p14:sldId id="263"/>
            <p14:sldId id="262"/>
          </p14:sldIdLst>
        </p14:section>
        <p14:section name="農田水利非事業用不動產活化收益辦法架構" id="{B2465F29-254C-415C-A0E6-8FDBAF22D7DA}">
          <p14:sldIdLst>
            <p14:sldId id="265"/>
            <p14:sldId id="266"/>
            <p14:sldId id="272"/>
            <p14:sldId id="273"/>
            <p14:sldId id="275"/>
            <p14:sldId id="276"/>
            <p14:sldId id="277"/>
            <p14:sldId id="315"/>
            <p14:sldId id="316"/>
            <p14:sldId id="279"/>
            <p14:sldId id="280"/>
            <p14:sldId id="281"/>
            <p14:sldId id="282"/>
            <p14:sldId id="283"/>
            <p14:sldId id="290"/>
            <p14:sldId id="284"/>
            <p14:sldId id="289"/>
            <p14:sldId id="285"/>
            <p14:sldId id="288"/>
            <p14:sldId id="291"/>
            <p14:sldId id="292"/>
            <p14:sldId id="296"/>
            <p14:sldId id="297"/>
            <p14:sldId id="298"/>
            <p14:sldId id="299"/>
            <p14:sldId id="300"/>
            <p14:sldId id="304"/>
            <p14:sldId id="303"/>
            <p14:sldId id="302"/>
            <p14:sldId id="294"/>
            <p14:sldId id="311"/>
            <p14:sldId id="317"/>
            <p14:sldId id="305"/>
            <p14:sldId id="306"/>
            <p14:sldId id="310"/>
            <p14:sldId id="307"/>
            <p14:sldId id="308"/>
            <p14:sldId id="295"/>
            <p14:sldId id="319"/>
            <p14:sldId id="318"/>
            <p14:sldId id="320"/>
          </p14:sldIdLst>
        </p14:section>
        <p14:section name="相關函釋" id="{A3CCB741-34A6-424E-A41A-5D207390EB12}">
          <p14:sldIdLst>
            <p14:sldId id="312"/>
            <p14:sldId id="313"/>
            <p14:sldId id="314"/>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CC"/>
    <a:srgbClr val="DEEBF7"/>
    <a:srgbClr val="FFF2CC"/>
    <a:srgbClr val="FFC000"/>
    <a:srgbClr val="000000"/>
    <a:srgbClr val="E4E4E4"/>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46" autoAdjust="0"/>
    <p:restoredTop sz="94660"/>
  </p:normalViewPr>
  <p:slideViewPr>
    <p:cSldViewPr snapToGrid="0" showGuides="1">
      <p:cViewPr varScale="1">
        <p:scale>
          <a:sx n="111" d="100"/>
          <a:sy n="111" d="100"/>
        </p:scale>
        <p:origin x="143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708961-CCC7-4C2D-BC10-C3FE0AA7F377}" type="datetimeFigureOut">
              <a:rPr lang="zh-TW" altLang="en-US" smtClean="0"/>
              <a:t>2023/5/12</a:t>
            </a:fld>
            <a:endParaRPr lang="zh-TW" altLang="en-US"/>
          </a:p>
        </p:txBody>
      </p:sp>
      <p:sp>
        <p:nvSpPr>
          <p:cNvPr id="4" name="投影片影像版面配置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30D1F3-66AB-4063-A841-303229B97E8B}" type="slidenum">
              <a:rPr lang="zh-TW" altLang="en-US" smtClean="0"/>
              <a:t>‹#›</a:t>
            </a:fld>
            <a:endParaRPr lang="zh-TW" altLang="en-US"/>
          </a:p>
        </p:txBody>
      </p:sp>
    </p:spTree>
    <p:extLst>
      <p:ext uri="{BB962C8B-B14F-4D97-AF65-F5344CB8AC3E}">
        <p14:creationId xmlns:p14="http://schemas.microsoft.com/office/powerpoint/2010/main" val="935799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TW" altLang="en-US"/>
              <a:t>按一下以編輯母片標題樣式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p>
            <a:fld id="{A370C280-5FFF-4B0D-A39D-99732BB7D362}" type="datetime1">
              <a:rPr lang="zh-TW" altLang="en-US" smtClean="0"/>
              <a:t>2023/5/12</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A376255-3AAD-42D8-B1DE-3E5B366046C9}" type="slidenum">
              <a:rPr lang="zh-TW" altLang="en-US" smtClean="0"/>
              <a:t>‹#›</a:t>
            </a:fld>
            <a:endParaRPr lang="zh-TW" altLang="en-US"/>
          </a:p>
        </p:txBody>
      </p:sp>
    </p:spTree>
    <p:extLst>
      <p:ext uri="{BB962C8B-B14F-4D97-AF65-F5344CB8AC3E}">
        <p14:creationId xmlns:p14="http://schemas.microsoft.com/office/powerpoint/2010/main" val="1438260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FF18C015-8E2C-409F-B245-8A613F53CCB8}" type="datetime1">
              <a:rPr lang="zh-TW" altLang="en-US" smtClean="0"/>
              <a:t>2023/5/12</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A376255-3AAD-42D8-B1DE-3E5B366046C9}" type="slidenum">
              <a:rPr lang="zh-TW" altLang="en-US" smtClean="0"/>
              <a:t>‹#›</a:t>
            </a:fld>
            <a:endParaRPr lang="zh-TW" altLang="en-US"/>
          </a:p>
        </p:txBody>
      </p:sp>
    </p:spTree>
    <p:extLst>
      <p:ext uri="{BB962C8B-B14F-4D97-AF65-F5344CB8AC3E}">
        <p14:creationId xmlns:p14="http://schemas.microsoft.com/office/powerpoint/2010/main" val="718986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TW" altLang="en-US"/>
              <a:t>按一下以編輯母片標題樣式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EBF11278-CA3F-4A94-B017-4E5DDF6EF58B}" type="datetime1">
              <a:rPr lang="zh-TW" altLang="en-US" smtClean="0"/>
              <a:t>2023/5/12</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A376255-3AAD-42D8-B1DE-3E5B366046C9}" type="slidenum">
              <a:rPr lang="zh-TW" altLang="en-US" smtClean="0"/>
              <a:t>‹#›</a:t>
            </a:fld>
            <a:endParaRPr lang="zh-TW" altLang="en-US"/>
          </a:p>
        </p:txBody>
      </p:sp>
    </p:spTree>
    <p:extLst>
      <p:ext uri="{BB962C8B-B14F-4D97-AF65-F5344CB8AC3E}">
        <p14:creationId xmlns:p14="http://schemas.microsoft.com/office/powerpoint/2010/main" val="1855768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9FCF11EA-2E4A-4EE4-987E-EAC797CBD798}" type="datetime1">
              <a:rPr lang="zh-TW" altLang="en-US" smtClean="0"/>
              <a:t>2023/5/12</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6A376255-3AAD-42D8-B1DE-3E5B366046C9}" type="slidenum">
              <a:rPr lang="zh-TW" altLang="en-US" smtClean="0"/>
              <a:t>‹#›</a:t>
            </a:fld>
            <a:endParaRPr lang="zh-TW" altLang="en-US"/>
          </a:p>
        </p:txBody>
      </p:sp>
    </p:spTree>
    <p:extLst>
      <p:ext uri="{BB962C8B-B14F-4D97-AF65-F5344CB8AC3E}">
        <p14:creationId xmlns:p14="http://schemas.microsoft.com/office/powerpoint/2010/main" val="1412969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29842" y="2505075"/>
            <a:ext cx="3868340"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4629150" y="2505075"/>
            <a:ext cx="3887391"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6CC39C98-0654-4E8E-AD0E-978C6C80CE34}" type="datetime1">
              <a:rPr lang="zh-TW" altLang="en-US" smtClean="0"/>
              <a:t>2023/5/12</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6A376255-3AAD-42D8-B1DE-3E5B366046C9}" type="slidenum">
              <a:rPr lang="zh-TW" altLang="en-US" smtClean="0"/>
              <a:t>‹#›</a:t>
            </a:fld>
            <a:endParaRPr lang="zh-TW" altLang="en-US"/>
          </a:p>
        </p:txBody>
      </p:sp>
    </p:spTree>
    <p:extLst>
      <p:ext uri="{BB962C8B-B14F-4D97-AF65-F5344CB8AC3E}">
        <p14:creationId xmlns:p14="http://schemas.microsoft.com/office/powerpoint/2010/main" val="18101833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BF6C9A84-FCC4-4E2F-B2D2-2E2444897A10}" type="datetime1">
              <a:rPr lang="zh-TW" altLang="en-US" smtClean="0"/>
              <a:t>2023/5/12</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6A376255-3AAD-42D8-B1DE-3E5B366046C9}" type="slidenum">
              <a:rPr lang="zh-TW" altLang="en-US" smtClean="0"/>
              <a:t>‹#›</a:t>
            </a:fld>
            <a:endParaRPr lang="zh-TW" altLang="en-US"/>
          </a:p>
        </p:txBody>
      </p:sp>
    </p:spTree>
    <p:extLst>
      <p:ext uri="{BB962C8B-B14F-4D97-AF65-F5344CB8AC3E}">
        <p14:creationId xmlns:p14="http://schemas.microsoft.com/office/powerpoint/2010/main" val="436666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9EC66B-7942-4380-B1CB-4268847F3699}" type="datetime1">
              <a:rPr lang="zh-TW" altLang="en-US" smtClean="0"/>
              <a:t>2023/5/12</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6A376255-3AAD-42D8-B1DE-3E5B366046C9}" type="slidenum">
              <a:rPr lang="zh-TW" altLang="en-US" smtClean="0"/>
              <a:t>‹#›</a:t>
            </a:fld>
            <a:endParaRPr lang="zh-TW" altLang="en-US"/>
          </a:p>
        </p:txBody>
      </p:sp>
    </p:spTree>
    <p:extLst>
      <p:ext uri="{BB962C8B-B14F-4D97-AF65-F5344CB8AC3E}">
        <p14:creationId xmlns:p14="http://schemas.microsoft.com/office/powerpoint/2010/main" val="124270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52409443-D3DB-4702-A662-0751628DB008}" type="datetime1">
              <a:rPr lang="zh-TW" altLang="en-US" smtClean="0"/>
              <a:t>2023/5/12</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6A376255-3AAD-42D8-B1DE-3E5B366046C9}" type="slidenum">
              <a:rPr lang="zh-TW" altLang="en-US" smtClean="0"/>
              <a:t>‹#›</a:t>
            </a:fld>
            <a:endParaRPr lang="zh-TW" altLang="en-US"/>
          </a:p>
        </p:txBody>
      </p:sp>
    </p:spTree>
    <p:extLst>
      <p:ext uri="{BB962C8B-B14F-4D97-AF65-F5344CB8AC3E}">
        <p14:creationId xmlns:p14="http://schemas.microsoft.com/office/powerpoint/2010/main" val="3610580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9C8253B2-21BF-40D2-BC5A-B303F8DEF9C0}" type="datetime1">
              <a:rPr lang="zh-TW" altLang="en-US" smtClean="0"/>
              <a:t>2023/5/12</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6A376255-3AAD-42D8-B1DE-3E5B366046C9}" type="slidenum">
              <a:rPr lang="zh-TW" altLang="en-US" smtClean="0"/>
              <a:t>‹#›</a:t>
            </a:fld>
            <a:endParaRPr lang="zh-TW" altLang="en-US"/>
          </a:p>
        </p:txBody>
      </p:sp>
    </p:spTree>
    <p:extLst>
      <p:ext uri="{BB962C8B-B14F-4D97-AF65-F5344CB8AC3E}">
        <p14:creationId xmlns:p14="http://schemas.microsoft.com/office/powerpoint/2010/main" val="3401846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111B95F1-5DCB-4889-8AF6-76F79873C131}" type="datetime1">
              <a:rPr lang="zh-TW" altLang="en-US" smtClean="0"/>
              <a:t>2023/5/12</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A376255-3AAD-42D8-B1DE-3E5B366046C9}" type="slidenum">
              <a:rPr lang="zh-TW" altLang="en-US" smtClean="0"/>
              <a:t>‹#›</a:t>
            </a:fld>
            <a:endParaRPr lang="zh-TW" altLang="en-US"/>
          </a:p>
        </p:txBody>
      </p:sp>
    </p:spTree>
    <p:extLst>
      <p:ext uri="{BB962C8B-B14F-4D97-AF65-F5344CB8AC3E}">
        <p14:creationId xmlns:p14="http://schemas.microsoft.com/office/powerpoint/2010/main" val="144178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6D832721-948D-4432-81F6-949444AEEA0F}" type="datetime1">
              <a:rPr lang="zh-TW" altLang="en-US" smtClean="0"/>
              <a:t>2023/5/12</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A376255-3AAD-42D8-B1DE-3E5B366046C9}" type="slidenum">
              <a:rPr lang="zh-TW" altLang="en-US" smtClean="0"/>
              <a:t>‹#›</a:t>
            </a:fld>
            <a:endParaRPr lang="zh-TW" altLang="en-US"/>
          </a:p>
        </p:txBody>
      </p:sp>
    </p:spTree>
    <p:extLst>
      <p:ext uri="{BB962C8B-B14F-4D97-AF65-F5344CB8AC3E}">
        <p14:creationId xmlns:p14="http://schemas.microsoft.com/office/powerpoint/2010/main" val="2710245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B541D3-DCF8-4D95-97F6-1B3B79065B12}" type="datetime1">
              <a:rPr lang="zh-TW" altLang="en-US" smtClean="0"/>
              <a:t>2023/5/12</a:t>
            </a:fld>
            <a:endParaRPr lang="zh-TW"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376255-3AAD-42D8-B1DE-3E5B366046C9}" type="slidenum">
              <a:rPr lang="zh-TW" altLang="en-US" smtClean="0"/>
              <a:t>‹#›</a:t>
            </a:fld>
            <a:endParaRPr lang="zh-TW" altLang="en-US"/>
          </a:p>
        </p:txBody>
      </p:sp>
    </p:spTree>
    <p:extLst>
      <p:ext uri="{BB962C8B-B14F-4D97-AF65-F5344CB8AC3E}">
        <p14:creationId xmlns:p14="http://schemas.microsoft.com/office/powerpoint/2010/main" val="33166333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21" Type="http://schemas.openxmlformats.org/officeDocument/2006/relationships/image" Target="../media/image20.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svg"/><Relationship Id="rId24" Type="http://schemas.openxmlformats.org/officeDocument/2006/relationships/image" Target="../media/image23.jpg"/><Relationship Id="rId5" Type="http://schemas.openxmlformats.org/officeDocument/2006/relationships/image" Target="../media/image4.svg"/><Relationship Id="rId15" Type="http://schemas.openxmlformats.org/officeDocument/2006/relationships/image" Target="../media/image14.svg"/><Relationship Id="rId23" Type="http://schemas.openxmlformats.org/officeDocument/2006/relationships/image" Target="../media/image22.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 Id="rId22" Type="http://schemas.openxmlformats.org/officeDocument/2006/relationships/image" Target="../media/image21.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21" Type="http://schemas.openxmlformats.org/officeDocument/2006/relationships/image" Target="../media/image20.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23" Type="http://schemas.openxmlformats.org/officeDocument/2006/relationships/image" Target="../media/image22.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 Id="rId22" Type="http://schemas.openxmlformats.org/officeDocument/2006/relationships/image" Target="../media/image21.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21" Type="http://schemas.openxmlformats.org/officeDocument/2006/relationships/image" Target="../media/image20.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23" Type="http://schemas.openxmlformats.org/officeDocument/2006/relationships/image" Target="../media/image22.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 Id="rId22" Type="http://schemas.openxmlformats.org/officeDocument/2006/relationships/image" Target="../media/image2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0.svg"/><Relationship Id="rId7" Type="http://schemas.openxmlformats.org/officeDocument/2006/relationships/image" Target="../media/image34.sv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21" Type="http://schemas.openxmlformats.org/officeDocument/2006/relationships/image" Target="../media/image20.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23" Type="http://schemas.openxmlformats.org/officeDocument/2006/relationships/image" Target="../media/image22.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 Id="rId22" Type="http://schemas.openxmlformats.org/officeDocument/2006/relationships/image" Target="../media/image21.png"/></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21" Type="http://schemas.openxmlformats.org/officeDocument/2006/relationships/image" Target="../media/image20.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23" Type="http://schemas.openxmlformats.org/officeDocument/2006/relationships/image" Target="../media/image22.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 Id="rId22" Type="http://schemas.openxmlformats.org/officeDocument/2006/relationships/image" Target="../media/image21.png"/></Relationships>
</file>

<file path=ppt/slides/_rels/slide5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方塊 4">
            <a:extLst>
              <a:ext uri="{FF2B5EF4-FFF2-40B4-BE49-F238E27FC236}">
                <a16:creationId xmlns:a16="http://schemas.microsoft.com/office/drawing/2014/main" id="{3787936B-A421-A485-BD2F-9C5AFB43600F}"/>
              </a:ext>
            </a:extLst>
          </p:cNvPr>
          <p:cNvSpPr txBox="1"/>
          <p:nvPr/>
        </p:nvSpPr>
        <p:spPr>
          <a:xfrm>
            <a:off x="555517" y="2446295"/>
            <a:ext cx="8032968" cy="1015663"/>
          </a:xfrm>
          <a:prstGeom prst="rect">
            <a:avLst/>
          </a:prstGeom>
          <a:noFill/>
        </p:spPr>
        <p:txBody>
          <a:bodyPr wrap="none" rtlCol="0">
            <a:spAutoFit/>
          </a:bodyPr>
          <a:lstStyle/>
          <a:p>
            <a:pPr algn="ctr">
              <a:lnSpc>
                <a:spcPts val="3600"/>
              </a:lnSpc>
            </a:pPr>
            <a:r>
              <a:rPr lang="zh-TW" altLang="en-US" sz="3600" b="1" dirty="0">
                <a:latin typeface="微軟正黑體" panose="020B0604030504040204" pitchFamily="34" charset="-120"/>
                <a:ea typeface="微軟正黑體" panose="020B0604030504040204" pitchFamily="34" charset="-120"/>
              </a:rPr>
              <a:t>農田水利非事業用不動產活化收益辦法</a:t>
            </a:r>
            <a:endParaRPr lang="en-US" altLang="zh-TW" sz="3600" b="1" dirty="0">
              <a:latin typeface="微軟正黑體" panose="020B0604030504040204" pitchFamily="34" charset="-120"/>
              <a:ea typeface="微軟正黑體" panose="020B0604030504040204" pitchFamily="34" charset="-120"/>
            </a:endParaRPr>
          </a:p>
          <a:p>
            <a:pPr algn="ctr">
              <a:lnSpc>
                <a:spcPts val="3600"/>
              </a:lnSpc>
            </a:pPr>
            <a:r>
              <a:rPr lang="zh-TW" altLang="en-US" sz="3600" b="1" dirty="0">
                <a:latin typeface="微軟正黑體" panose="020B0604030504040204" pitchFamily="34" charset="-120"/>
                <a:ea typeface="微軟正黑體" panose="020B0604030504040204" pitchFamily="34" charset="-120"/>
              </a:rPr>
              <a:t>及相關函釋簡介</a:t>
            </a:r>
          </a:p>
        </p:txBody>
      </p:sp>
      <p:grpSp>
        <p:nvGrpSpPr>
          <p:cNvPr id="47" name="群組 46">
            <a:extLst>
              <a:ext uri="{FF2B5EF4-FFF2-40B4-BE49-F238E27FC236}">
                <a16:creationId xmlns:a16="http://schemas.microsoft.com/office/drawing/2014/main" id="{C92FCC88-81F9-9587-2688-A05D765635A5}"/>
              </a:ext>
            </a:extLst>
          </p:cNvPr>
          <p:cNvGrpSpPr/>
          <p:nvPr/>
        </p:nvGrpSpPr>
        <p:grpSpPr>
          <a:xfrm>
            <a:off x="55898" y="6139318"/>
            <a:ext cx="9088102" cy="860531"/>
            <a:chOff x="55898" y="5977822"/>
            <a:chExt cx="9088102" cy="1043294"/>
          </a:xfrm>
        </p:grpSpPr>
        <p:pic>
          <p:nvPicPr>
            <p:cNvPr id="22" name="圖形 21" descr="印度建築物 以實心填滿">
              <a:extLst>
                <a:ext uri="{FF2B5EF4-FFF2-40B4-BE49-F238E27FC236}">
                  <a16:creationId xmlns:a16="http://schemas.microsoft.com/office/drawing/2014/main" id="{CE07574A-E4F0-8A27-465A-D0D065D10FB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3268" y="6009312"/>
              <a:ext cx="914400" cy="914400"/>
            </a:xfrm>
            <a:prstGeom prst="rect">
              <a:avLst/>
            </a:prstGeom>
          </p:spPr>
        </p:pic>
        <p:pic>
          <p:nvPicPr>
            <p:cNvPr id="24" name="圖形 23" descr="現代建築 以實心填滿">
              <a:extLst>
                <a:ext uri="{FF2B5EF4-FFF2-40B4-BE49-F238E27FC236}">
                  <a16:creationId xmlns:a16="http://schemas.microsoft.com/office/drawing/2014/main" id="{F1A3DED6-43CE-0BFD-FC11-63A1AEF3A21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08008" y="6086184"/>
              <a:ext cx="914400" cy="914400"/>
            </a:xfrm>
            <a:prstGeom prst="rect">
              <a:avLst/>
            </a:prstGeom>
          </p:spPr>
        </p:pic>
        <p:pic>
          <p:nvPicPr>
            <p:cNvPr id="26" name="圖形 25" descr="大教堂 外框">
              <a:extLst>
                <a:ext uri="{FF2B5EF4-FFF2-40B4-BE49-F238E27FC236}">
                  <a16:creationId xmlns:a16="http://schemas.microsoft.com/office/drawing/2014/main" id="{41A38BF7-260A-B61B-300E-7C363F11D34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325378" y="5977822"/>
              <a:ext cx="914400" cy="914400"/>
            </a:xfrm>
            <a:prstGeom prst="rect">
              <a:avLst/>
            </a:prstGeom>
          </p:spPr>
        </p:pic>
        <p:pic>
          <p:nvPicPr>
            <p:cNvPr id="30" name="圖形 29" descr="亞洲式廟宇 外框">
              <a:extLst>
                <a:ext uri="{FF2B5EF4-FFF2-40B4-BE49-F238E27FC236}">
                  <a16:creationId xmlns:a16="http://schemas.microsoft.com/office/drawing/2014/main" id="{5B931314-DB27-79D9-2C95-F40E4B1398F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960118" y="6033019"/>
              <a:ext cx="914400" cy="914400"/>
            </a:xfrm>
            <a:prstGeom prst="rect">
              <a:avLst/>
            </a:prstGeom>
          </p:spPr>
        </p:pic>
        <p:pic>
          <p:nvPicPr>
            <p:cNvPr id="32" name="圖形 31" descr="建築物 以實心填滿">
              <a:extLst>
                <a:ext uri="{FF2B5EF4-FFF2-40B4-BE49-F238E27FC236}">
                  <a16:creationId xmlns:a16="http://schemas.microsoft.com/office/drawing/2014/main" id="{898444D3-4B15-31CA-2A24-2F492145DFA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142748" y="6003224"/>
              <a:ext cx="914400" cy="914400"/>
            </a:xfrm>
            <a:prstGeom prst="rect">
              <a:avLst/>
            </a:prstGeom>
          </p:spPr>
        </p:pic>
        <p:pic>
          <p:nvPicPr>
            <p:cNvPr id="34" name="圖形 33" descr="金字塔 以實心填滿">
              <a:extLst>
                <a:ext uri="{FF2B5EF4-FFF2-40B4-BE49-F238E27FC236}">
                  <a16:creationId xmlns:a16="http://schemas.microsoft.com/office/drawing/2014/main" id="{B65D6482-F974-EC43-8510-23BBE1B9303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777488" y="6058493"/>
              <a:ext cx="914400" cy="914400"/>
            </a:xfrm>
            <a:prstGeom prst="rect">
              <a:avLst/>
            </a:prstGeom>
          </p:spPr>
        </p:pic>
        <p:pic>
          <p:nvPicPr>
            <p:cNvPr id="36" name="圖形 35" descr="風車 外框">
              <a:extLst>
                <a:ext uri="{FF2B5EF4-FFF2-40B4-BE49-F238E27FC236}">
                  <a16:creationId xmlns:a16="http://schemas.microsoft.com/office/drawing/2014/main" id="{B578832D-B8AC-10AF-DAD2-72B858F88D0F}"/>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594858" y="5984062"/>
              <a:ext cx="914400" cy="914400"/>
            </a:xfrm>
            <a:prstGeom prst="rect">
              <a:avLst/>
            </a:prstGeom>
          </p:spPr>
        </p:pic>
        <p:pic>
          <p:nvPicPr>
            <p:cNvPr id="38" name="圖形 37" descr="城市 以實心填滿">
              <a:extLst>
                <a:ext uri="{FF2B5EF4-FFF2-40B4-BE49-F238E27FC236}">
                  <a16:creationId xmlns:a16="http://schemas.microsoft.com/office/drawing/2014/main" id="{E677312C-7AEF-30E8-81E3-17BBA46438AA}"/>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412228" y="6090390"/>
              <a:ext cx="914400" cy="914400"/>
            </a:xfrm>
            <a:prstGeom prst="rect">
              <a:avLst/>
            </a:prstGeom>
          </p:spPr>
        </p:pic>
        <p:pic>
          <p:nvPicPr>
            <p:cNvPr id="40" name="圖形 39" descr="販售亭 外框">
              <a:extLst>
                <a:ext uri="{FF2B5EF4-FFF2-40B4-BE49-F238E27FC236}">
                  <a16:creationId xmlns:a16="http://schemas.microsoft.com/office/drawing/2014/main" id="{707DEAC9-1C74-A076-240C-84AD642126C2}"/>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8229600" y="6053575"/>
              <a:ext cx="914400" cy="914400"/>
            </a:xfrm>
            <a:prstGeom prst="rect">
              <a:avLst/>
            </a:prstGeom>
          </p:spPr>
        </p:pic>
        <p:pic>
          <p:nvPicPr>
            <p:cNvPr id="44" name="圖形 43" descr="冰屋 外框">
              <a:extLst>
                <a:ext uri="{FF2B5EF4-FFF2-40B4-BE49-F238E27FC236}">
                  <a16:creationId xmlns:a16="http://schemas.microsoft.com/office/drawing/2014/main" id="{9A048F88-F386-41E9-DEE2-97028B60B4AE}"/>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690638" y="6106716"/>
              <a:ext cx="914400" cy="914400"/>
            </a:xfrm>
            <a:prstGeom prst="rect">
              <a:avLst/>
            </a:prstGeom>
          </p:spPr>
        </p:pic>
        <p:pic>
          <p:nvPicPr>
            <p:cNvPr id="46" name="圖形 45" descr="房子 外框">
              <a:extLst>
                <a:ext uri="{FF2B5EF4-FFF2-40B4-BE49-F238E27FC236}">
                  <a16:creationId xmlns:a16="http://schemas.microsoft.com/office/drawing/2014/main" id="{ED21B887-EB47-4EE2-1A84-40DB3D0737F9}"/>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55898" y="6058491"/>
              <a:ext cx="914400" cy="914400"/>
            </a:xfrm>
            <a:prstGeom prst="rect">
              <a:avLst/>
            </a:prstGeom>
          </p:spPr>
        </p:pic>
      </p:grpSp>
      <p:sp>
        <p:nvSpPr>
          <p:cNvPr id="53" name="橢圓 52">
            <a:extLst>
              <a:ext uri="{FF2B5EF4-FFF2-40B4-BE49-F238E27FC236}">
                <a16:creationId xmlns:a16="http://schemas.microsoft.com/office/drawing/2014/main" id="{A463805F-0C58-90ED-3B9C-4BE6AA4762F3}"/>
              </a:ext>
            </a:extLst>
          </p:cNvPr>
          <p:cNvSpPr/>
          <p:nvPr/>
        </p:nvSpPr>
        <p:spPr>
          <a:xfrm>
            <a:off x="2370084" y="3350330"/>
            <a:ext cx="469907" cy="457988"/>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8" name="橢圓 47">
            <a:extLst>
              <a:ext uri="{FF2B5EF4-FFF2-40B4-BE49-F238E27FC236}">
                <a16:creationId xmlns:a16="http://schemas.microsoft.com/office/drawing/2014/main" id="{F5DD2179-DBBF-2BA3-724F-6D60208A7B99}"/>
              </a:ext>
            </a:extLst>
          </p:cNvPr>
          <p:cNvSpPr/>
          <p:nvPr/>
        </p:nvSpPr>
        <p:spPr>
          <a:xfrm>
            <a:off x="-501166" y="-664018"/>
            <a:ext cx="2334577" cy="2275367"/>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9" name="橢圓 48">
            <a:extLst>
              <a:ext uri="{FF2B5EF4-FFF2-40B4-BE49-F238E27FC236}">
                <a16:creationId xmlns:a16="http://schemas.microsoft.com/office/drawing/2014/main" id="{B2D10DE2-C80C-ECD8-A647-AB3F515B7396}"/>
              </a:ext>
            </a:extLst>
          </p:cNvPr>
          <p:cNvSpPr/>
          <p:nvPr/>
        </p:nvSpPr>
        <p:spPr>
          <a:xfrm>
            <a:off x="1508908" y="392191"/>
            <a:ext cx="1634740" cy="1593279"/>
          </a:xfrm>
          <a:prstGeom prst="ellipse">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文字方塊 3">
            <a:extLst>
              <a:ext uri="{FF2B5EF4-FFF2-40B4-BE49-F238E27FC236}">
                <a16:creationId xmlns:a16="http://schemas.microsoft.com/office/drawing/2014/main" id="{F93A96F0-9C2F-6518-B7BD-68AD79AFF118}"/>
              </a:ext>
            </a:extLst>
          </p:cNvPr>
          <p:cNvSpPr txBox="1"/>
          <p:nvPr/>
        </p:nvSpPr>
        <p:spPr>
          <a:xfrm>
            <a:off x="429679" y="871895"/>
            <a:ext cx="8284640" cy="707886"/>
          </a:xfrm>
          <a:prstGeom prst="rect">
            <a:avLst/>
          </a:prstGeom>
          <a:noFill/>
        </p:spPr>
        <p:txBody>
          <a:bodyPr wrap="none" rtlCol="0">
            <a:spAutoFit/>
          </a:bodyPr>
          <a:lstStyle/>
          <a:p>
            <a:pPr algn="ctr"/>
            <a:r>
              <a:rPr lang="en-US" altLang="zh-TW" sz="4000" b="1" dirty="0">
                <a:latin typeface="微軟正黑體" panose="020B0604030504040204" pitchFamily="34" charset="-120"/>
                <a:ea typeface="微軟正黑體" panose="020B0604030504040204" pitchFamily="34" charset="-120"/>
              </a:rPr>
              <a:t>112</a:t>
            </a:r>
            <a:r>
              <a:rPr lang="zh-TW" altLang="en-US" sz="4000" b="1" dirty="0">
                <a:latin typeface="微軟正黑體" panose="020B0604030504040204" pitchFamily="34" charset="-120"/>
                <a:ea typeface="微軟正黑體" panose="020B0604030504040204" pitchFamily="34" charset="-120"/>
              </a:rPr>
              <a:t>年度農田水利土地管理訓練講習</a:t>
            </a:r>
          </a:p>
        </p:txBody>
      </p:sp>
      <p:sp>
        <p:nvSpPr>
          <p:cNvPr id="6" name="文字方塊 5">
            <a:extLst>
              <a:ext uri="{FF2B5EF4-FFF2-40B4-BE49-F238E27FC236}">
                <a16:creationId xmlns:a16="http://schemas.microsoft.com/office/drawing/2014/main" id="{80EB0933-2014-77FA-1F1B-B25BA40F253D}"/>
              </a:ext>
            </a:extLst>
          </p:cNvPr>
          <p:cNvSpPr txBox="1"/>
          <p:nvPr/>
        </p:nvSpPr>
        <p:spPr>
          <a:xfrm>
            <a:off x="1275960" y="5200713"/>
            <a:ext cx="6647975" cy="784830"/>
          </a:xfrm>
          <a:prstGeom prst="rect">
            <a:avLst/>
          </a:prstGeom>
          <a:noFill/>
        </p:spPr>
        <p:txBody>
          <a:bodyPr wrap="none" rtlCol="0">
            <a:spAutoFit/>
          </a:bodyPr>
          <a:lstStyle/>
          <a:p>
            <a:pPr algn="ctr">
              <a:lnSpc>
                <a:spcPts val="2700"/>
              </a:lnSpc>
            </a:pPr>
            <a:r>
              <a:rPr lang="zh-TW" altLang="en-US" sz="2400" b="1" dirty="0">
                <a:latin typeface="微軟正黑體" panose="020B0604030504040204" pitchFamily="34" charset="-120"/>
                <a:ea typeface="微軟正黑體" panose="020B0604030504040204" pitchFamily="34" charset="-120"/>
              </a:rPr>
              <a:t>行政院農業委員會農田水利署綜合企劃組財務科</a:t>
            </a:r>
            <a:endParaRPr lang="en-US" altLang="zh-TW" sz="2400" b="1" dirty="0">
              <a:latin typeface="微軟正黑體" panose="020B0604030504040204" pitchFamily="34" charset="-120"/>
              <a:ea typeface="微軟正黑體" panose="020B0604030504040204" pitchFamily="34" charset="-120"/>
            </a:endParaRPr>
          </a:p>
          <a:p>
            <a:pPr algn="ctr">
              <a:lnSpc>
                <a:spcPts val="2700"/>
              </a:lnSpc>
            </a:pPr>
            <a:r>
              <a:rPr lang="zh-TW" altLang="en-US" sz="2400" b="1" dirty="0">
                <a:latin typeface="微軟正黑體" panose="020B0604030504040204" pitchFamily="34" charset="-120"/>
                <a:ea typeface="微軟正黑體" panose="020B0604030504040204" pitchFamily="34" charset="-120"/>
              </a:rPr>
              <a:t>鄭則元　視察</a:t>
            </a:r>
          </a:p>
        </p:txBody>
      </p:sp>
      <p:sp>
        <p:nvSpPr>
          <p:cNvPr id="50" name="橢圓 49">
            <a:extLst>
              <a:ext uri="{FF2B5EF4-FFF2-40B4-BE49-F238E27FC236}">
                <a16:creationId xmlns:a16="http://schemas.microsoft.com/office/drawing/2014/main" id="{43C0AB9B-1660-EA9D-343E-7D5C5A01AFFA}"/>
              </a:ext>
            </a:extLst>
          </p:cNvPr>
          <p:cNvSpPr/>
          <p:nvPr/>
        </p:nvSpPr>
        <p:spPr>
          <a:xfrm>
            <a:off x="8023872" y="4270429"/>
            <a:ext cx="538965" cy="525296"/>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1" name="橢圓 50">
            <a:extLst>
              <a:ext uri="{FF2B5EF4-FFF2-40B4-BE49-F238E27FC236}">
                <a16:creationId xmlns:a16="http://schemas.microsoft.com/office/drawing/2014/main" id="{70793E32-BB8E-7D5A-5A78-19F23D8C575D}"/>
              </a:ext>
            </a:extLst>
          </p:cNvPr>
          <p:cNvSpPr/>
          <p:nvPr/>
        </p:nvSpPr>
        <p:spPr>
          <a:xfrm>
            <a:off x="8372969" y="4270429"/>
            <a:ext cx="1542061" cy="1502952"/>
          </a:xfrm>
          <a:prstGeom prst="ellipse">
            <a:avLst/>
          </a:prstGeom>
          <a:solidFill>
            <a:schemeClr val="accent3">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58" name="圖片 57">
            <a:extLst>
              <a:ext uri="{FF2B5EF4-FFF2-40B4-BE49-F238E27FC236}">
                <a16:creationId xmlns:a16="http://schemas.microsoft.com/office/drawing/2014/main" id="{F017010B-8D58-2A09-36C1-D2430406D96C}"/>
              </a:ext>
            </a:extLst>
          </p:cNvPr>
          <p:cNvPicPr/>
          <p:nvPr/>
        </p:nvPicPr>
        <p:blipFill>
          <a:blip r:embed="rId24">
            <a:extLst>
              <a:ext uri="{28A0092B-C50C-407E-A947-70E740481C1C}">
                <a14:useLocalDpi xmlns:a14="http://schemas.microsoft.com/office/drawing/2010/main" val="0"/>
              </a:ext>
            </a:extLst>
          </a:blip>
          <a:stretch>
            <a:fillRect/>
          </a:stretch>
        </p:blipFill>
        <p:spPr>
          <a:xfrm>
            <a:off x="838293" y="5120372"/>
            <a:ext cx="492175" cy="554607"/>
          </a:xfrm>
          <a:prstGeom prst="rect">
            <a:avLst/>
          </a:prstGeom>
        </p:spPr>
      </p:pic>
    </p:spTree>
    <p:extLst>
      <p:ext uri="{BB962C8B-B14F-4D97-AF65-F5344CB8AC3E}">
        <p14:creationId xmlns:p14="http://schemas.microsoft.com/office/powerpoint/2010/main" val="1367933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群組 4">
            <a:extLst>
              <a:ext uri="{FF2B5EF4-FFF2-40B4-BE49-F238E27FC236}">
                <a16:creationId xmlns:a16="http://schemas.microsoft.com/office/drawing/2014/main" id="{DC627620-A933-0FAE-06D3-7BB5976A2AFD}"/>
              </a:ext>
            </a:extLst>
          </p:cNvPr>
          <p:cNvGrpSpPr/>
          <p:nvPr/>
        </p:nvGrpSpPr>
        <p:grpSpPr>
          <a:xfrm>
            <a:off x="55898" y="6139318"/>
            <a:ext cx="9088102" cy="860531"/>
            <a:chOff x="55898" y="5977822"/>
            <a:chExt cx="9088102" cy="1043294"/>
          </a:xfrm>
        </p:grpSpPr>
        <p:pic>
          <p:nvPicPr>
            <p:cNvPr id="10" name="圖形 9" descr="印度建築物 以實心填滿">
              <a:extLst>
                <a:ext uri="{FF2B5EF4-FFF2-40B4-BE49-F238E27FC236}">
                  <a16:creationId xmlns:a16="http://schemas.microsoft.com/office/drawing/2014/main" id="{8A96CA4A-20C1-2CFE-6C08-E3CEC40444E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3268" y="6009312"/>
              <a:ext cx="914400" cy="914400"/>
            </a:xfrm>
            <a:prstGeom prst="rect">
              <a:avLst/>
            </a:prstGeom>
          </p:spPr>
        </p:pic>
        <p:pic>
          <p:nvPicPr>
            <p:cNvPr id="14" name="圖形 13" descr="現代建築 以實心填滿">
              <a:extLst>
                <a:ext uri="{FF2B5EF4-FFF2-40B4-BE49-F238E27FC236}">
                  <a16:creationId xmlns:a16="http://schemas.microsoft.com/office/drawing/2014/main" id="{38AAB1D3-8699-7851-5237-5230D82FA3A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08008" y="6086184"/>
              <a:ext cx="914400" cy="914400"/>
            </a:xfrm>
            <a:prstGeom prst="rect">
              <a:avLst/>
            </a:prstGeom>
          </p:spPr>
        </p:pic>
        <p:pic>
          <p:nvPicPr>
            <p:cNvPr id="15" name="圖形 14" descr="大教堂 外框">
              <a:extLst>
                <a:ext uri="{FF2B5EF4-FFF2-40B4-BE49-F238E27FC236}">
                  <a16:creationId xmlns:a16="http://schemas.microsoft.com/office/drawing/2014/main" id="{9EF213E3-226D-7BA4-5829-9F404C2D66F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325378" y="5977822"/>
              <a:ext cx="914400" cy="914400"/>
            </a:xfrm>
            <a:prstGeom prst="rect">
              <a:avLst/>
            </a:prstGeom>
          </p:spPr>
        </p:pic>
        <p:pic>
          <p:nvPicPr>
            <p:cNvPr id="24" name="圖形 23" descr="亞洲式廟宇 外框">
              <a:extLst>
                <a:ext uri="{FF2B5EF4-FFF2-40B4-BE49-F238E27FC236}">
                  <a16:creationId xmlns:a16="http://schemas.microsoft.com/office/drawing/2014/main" id="{AC0A157D-8646-AAD7-786D-B5BC2F6B6AF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960118" y="6033019"/>
              <a:ext cx="914400" cy="914400"/>
            </a:xfrm>
            <a:prstGeom prst="rect">
              <a:avLst/>
            </a:prstGeom>
          </p:spPr>
        </p:pic>
        <p:pic>
          <p:nvPicPr>
            <p:cNvPr id="25" name="圖形 24" descr="建築物 以實心填滿">
              <a:extLst>
                <a:ext uri="{FF2B5EF4-FFF2-40B4-BE49-F238E27FC236}">
                  <a16:creationId xmlns:a16="http://schemas.microsoft.com/office/drawing/2014/main" id="{CCCAF740-63FB-E1C5-A17B-68FAA8384A6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142748" y="6003224"/>
              <a:ext cx="914400" cy="914400"/>
            </a:xfrm>
            <a:prstGeom prst="rect">
              <a:avLst/>
            </a:prstGeom>
          </p:spPr>
        </p:pic>
        <p:pic>
          <p:nvPicPr>
            <p:cNvPr id="26" name="圖形 25" descr="金字塔 以實心填滿">
              <a:extLst>
                <a:ext uri="{FF2B5EF4-FFF2-40B4-BE49-F238E27FC236}">
                  <a16:creationId xmlns:a16="http://schemas.microsoft.com/office/drawing/2014/main" id="{2369826E-7317-8CD2-DCA7-C0E879529872}"/>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777488" y="6058493"/>
              <a:ext cx="914400" cy="914400"/>
            </a:xfrm>
            <a:prstGeom prst="rect">
              <a:avLst/>
            </a:prstGeom>
          </p:spPr>
        </p:pic>
        <p:pic>
          <p:nvPicPr>
            <p:cNvPr id="27" name="圖形 26" descr="風車 外框">
              <a:extLst>
                <a:ext uri="{FF2B5EF4-FFF2-40B4-BE49-F238E27FC236}">
                  <a16:creationId xmlns:a16="http://schemas.microsoft.com/office/drawing/2014/main" id="{AA3DADE4-3DB8-4931-4A9A-7A8AA1728A08}"/>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594858" y="5984062"/>
              <a:ext cx="914400" cy="914400"/>
            </a:xfrm>
            <a:prstGeom prst="rect">
              <a:avLst/>
            </a:prstGeom>
          </p:spPr>
        </p:pic>
        <p:pic>
          <p:nvPicPr>
            <p:cNvPr id="28" name="圖形 27" descr="城市 以實心填滿">
              <a:extLst>
                <a:ext uri="{FF2B5EF4-FFF2-40B4-BE49-F238E27FC236}">
                  <a16:creationId xmlns:a16="http://schemas.microsoft.com/office/drawing/2014/main" id="{74AA5E6F-96DC-95D7-C092-70E83D9BCB12}"/>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412228" y="6090390"/>
              <a:ext cx="914400" cy="914400"/>
            </a:xfrm>
            <a:prstGeom prst="rect">
              <a:avLst/>
            </a:prstGeom>
          </p:spPr>
        </p:pic>
        <p:pic>
          <p:nvPicPr>
            <p:cNvPr id="29" name="圖形 28" descr="販售亭 外框">
              <a:extLst>
                <a:ext uri="{FF2B5EF4-FFF2-40B4-BE49-F238E27FC236}">
                  <a16:creationId xmlns:a16="http://schemas.microsoft.com/office/drawing/2014/main" id="{913C9A5D-4183-450C-F052-9BB4EFAE10B1}"/>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8229600" y="6053575"/>
              <a:ext cx="914400" cy="914400"/>
            </a:xfrm>
            <a:prstGeom prst="rect">
              <a:avLst/>
            </a:prstGeom>
          </p:spPr>
        </p:pic>
        <p:pic>
          <p:nvPicPr>
            <p:cNvPr id="30" name="圖形 29" descr="冰屋 外框">
              <a:extLst>
                <a:ext uri="{FF2B5EF4-FFF2-40B4-BE49-F238E27FC236}">
                  <a16:creationId xmlns:a16="http://schemas.microsoft.com/office/drawing/2014/main" id="{A2F93103-827C-03B4-343B-D830E1E67F3D}"/>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690638" y="6106716"/>
              <a:ext cx="914400" cy="914400"/>
            </a:xfrm>
            <a:prstGeom prst="rect">
              <a:avLst/>
            </a:prstGeom>
          </p:spPr>
        </p:pic>
        <p:pic>
          <p:nvPicPr>
            <p:cNvPr id="31" name="圖形 30" descr="房子 外框">
              <a:extLst>
                <a:ext uri="{FF2B5EF4-FFF2-40B4-BE49-F238E27FC236}">
                  <a16:creationId xmlns:a16="http://schemas.microsoft.com/office/drawing/2014/main" id="{947F3BEC-1943-0361-96BC-BD1AD1152981}"/>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55898" y="6058491"/>
              <a:ext cx="914400" cy="914400"/>
            </a:xfrm>
            <a:prstGeom prst="rect">
              <a:avLst/>
            </a:prstGeom>
          </p:spPr>
        </p:pic>
      </p:grpSp>
      <p:sp>
        <p:nvSpPr>
          <p:cNvPr id="20" name="橢圓 19">
            <a:extLst>
              <a:ext uri="{FF2B5EF4-FFF2-40B4-BE49-F238E27FC236}">
                <a16:creationId xmlns:a16="http://schemas.microsoft.com/office/drawing/2014/main" id="{3B7F36F1-DE35-EE60-47B3-160B039F9244}"/>
              </a:ext>
            </a:extLst>
          </p:cNvPr>
          <p:cNvSpPr/>
          <p:nvPr/>
        </p:nvSpPr>
        <p:spPr>
          <a:xfrm>
            <a:off x="-501166" y="-664018"/>
            <a:ext cx="2334577" cy="2275367"/>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橢圓 20">
            <a:extLst>
              <a:ext uri="{FF2B5EF4-FFF2-40B4-BE49-F238E27FC236}">
                <a16:creationId xmlns:a16="http://schemas.microsoft.com/office/drawing/2014/main" id="{C82F7BEB-1834-3D32-C34E-12ACA408BE62}"/>
              </a:ext>
            </a:extLst>
          </p:cNvPr>
          <p:cNvSpPr/>
          <p:nvPr/>
        </p:nvSpPr>
        <p:spPr>
          <a:xfrm>
            <a:off x="1508908" y="392191"/>
            <a:ext cx="1634740" cy="1593279"/>
          </a:xfrm>
          <a:prstGeom prst="ellipse">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橢圓 21">
            <a:extLst>
              <a:ext uri="{FF2B5EF4-FFF2-40B4-BE49-F238E27FC236}">
                <a16:creationId xmlns:a16="http://schemas.microsoft.com/office/drawing/2014/main" id="{939F60CD-F1B4-EF9B-B529-0AC9FDE3A3DB}"/>
              </a:ext>
            </a:extLst>
          </p:cNvPr>
          <p:cNvSpPr/>
          <p:nvPr/>
        </p:nvSpPr>
        <p:spPr>
          <a:xfrm>
            <a:off x="8023872" y="4270429"/>
            <a:ext cx="538965" cy="525296"/>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橢圓 22">
            <a:extLst>
              <a:ext uri="{FF2B5EF4-FFF2-40B4-BE49-F238E27FC236}">
                <a16:creationId xmlns:a16="http://schemas.microsoft.com/office/drawing/2014/main" id="{AF9FB636-F778-62BF-F19C-F495D07F0AED}"/>
              </a:ext>
            </a:extLst>
          </p:cNvPr>
          <p:cNvSpPr/>
          <p:nvPr/>
        </p:nvSpPr>
        <p:spPr>
          <a:xfrm>
            <a:off x="8372969" y="4270429"/>
            <a:ext cx="1542061" cy="1502952"/>
          </a:xfrm>
          <a:prstGeom prst="ellipse">
            <a:avLst/>
          </a:prstGeom>
          <a:solidFill>
            <a:schemeClr val="accent3">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a:extLst>
              <a:ext uri="{FF2B5EF4-FFF2-40B4-BE49-F238E27FC236}">
                <a16:creationId xmlns:a16="http://schemas.microsoft.com/office/drawing/2014/main" id="{801A045B-6514-9431-A038-C691FFF81F20}"/>
              </a:ext>
            </a:extLst>
          </p:cNvPr>
          <p:cNvSpPr>
            <a:spLocks noGrp="1"/>
          </p:cNvSpPr>
          <p:nvPr>
            <p:ph type="title"/>
          </p:nvPr>
        </p:nvSpPr>
        <p:spPr>
          <a:xfrm>
            <a:off x="931276" y="168639"/>
            <a:ext cx="7886700" cy="474846"/>
          </a:xfrm>
        </p:spPr>
        <p:txBody>
          <a:bodyPr>
            <a:noAutofit/>
          </a:bodyPr>
          <a:lstStyle/>
          <a:p>
            <a:r>
              <a:rPr lang="zh-TW" altLang="en-US" sz="3600" b="1" dirty="0">
                <a:latin typeface="微軟正黑體" panose="020B0604030504040204" pitchFamily="34" charset="-120"/>
                <a:ea typeface="微軟正黑體" panose="020B0604030504040204" pitchFamily="34" charset="-120"/>
              </a:rPr>
              <a:t>課程目錄</a:t>
            </a:r>
          </a:p>
        </p:txBody>
      </p:sp>
      <p:sp>
        <p:nvSpPr>
          <p:cNvPr id="3" name="內容版面配置區 2">
            <a:extLst>
              <a:ext uri="{FF2B5EF4-FFF2-40B4-BE49-F238E27FC236}">
                <a16:creationId xmlns:a16="http://schemas.microsoft.com/office/drawing/2014/main" id="{7813B8B3-5E55-2E32-0D62-00168719ADB8}"/>
              </a:ext>
            </a:extLst>
          </p:cNvPr>
          <p:cNvSpPr>
            <a:spLocks noGrp="1"/>
          </p:cNvSpPr>
          <p:nvPr>
            <p:ph idx="1"/>
          </p:nvPr>
        </p:nvSpPr>
        <p:spPr>
          <a:xfrm>
            <a:off x="187551" y="1639965"/>
            <a:ext cx="8768898" cy="4605579"/>
          </a:xfrm>
        </p:spPr>
        <p:txBody>
          <a:bodyPr>
            <a:normAutofit/>
          </a:bodyPr>
          <a:lstStyle/>
          <a:p>
            <a:pPr marL="0" indent="0">
              <a:lnSpc>
                <a:spcPct val="150000"/>
              </a:lnSpc>
              <a:spcBef>
                <a:spcPts val="1200"/>
              </a:spcBef>
              <a:buNone/>
            </a:pPr>
            <a:r>
              <a:rPr lang="zh-TW" altLang="en-US" sz="3200" b="1" dirty="0">
                <a:latin typeface="微軟正黑體" panose="020B0604030504040204" pitchFamily="34" charset="-120"/>
                <a:ea typeface="微軟正黑體" panose="020B0604030504040204" pitchFamily="34" charset="-120"/>
                <a:cs typeface="+mj-cs"/>
              </a:rPr>
              <a:t>壹、前言</a:t>
            </a:r>
            <a:endParaRPr lang="en-US" altLang="zh-TW" sz="3200" b="1" dirty="0">
              <a:latin typeface="微軟正黑體" panose="020B0604030504040204" pitchFamily="34" charset="-120"/>
              <a:ea typeface="微軟正黑體" panose="020B0604030504040204" pitchFamily="34" charset="-120"/>
              <a:cs typeface="+mj-cs"/>
            </a:endParaRPr>
          </a:p>
          <a:p>
            <a:pPr marL="0" indent="0">
              <a:lnSpc>
                <a:spcPct val="150000"/>
              </a:lnSpc>
              <a:spcBef>
                <a:spcPts val="1200"/>
              </a:spcBef>
              <a:buNone/>
            </a:pPr>
            <a:r>
              <a:rPr lang="zh-TW" altLang="en-US" sz="3200" b="1" dirty="0">
                <a:latin typeface="微軟正黑體" panose="020B0604030504040204" pitchFamily="34" charset="-120"/>
                <a:ea typeface="微軟正黑體" panose="020B0604030504040204" pitchFamily="34" charset="-120"/>
                <a:cs typeface="+mj-cs"/>
              </a:rPr>
              <a:t>貳、農田水利事業作業基金資產性質</a:t>
            </a:r>
            <a:endParaRPr lang="en-US" altLang="zh-TW" sz="3200" b="1" dirty="0">
              <a:latin typeface="微軟正黑體" panose="020B0604030504040204" pitchFamily="34" charset="-120"/>
              <a:ea typeface="微軟正黑體" panose="020B0604030504040204" pitchFamily="34" charset="-120"/>
              <a:cs typeface="+mj-cs"/>
            </a:endParaRPr>
          </a:p>
          <a:p>
            <a:pPr marL="0" indent="0">
              <a:lnSpc>
                <a:spcPct val="150000"/>
              </a:lnSpc>
              <a:spcBef>
                <a:spcPts val="1200"/>
              </a:spcBef>
              <a:buNone/>
            </a:pPr>
            <a:r>
              <a:rPr lang="zh-TW" altLang="en-US" sz="3200" b="1" dirty="0">
                <a:latin typeface="微軟正黑體" panose="020B0604030504040204" pitchFamily="34" charset="-120"/>
                <a:ea typeface="微軟正黑體" panose="020B0604030504040204" pitchFamily="34" charset="-120"/>
                <a:cs typeface="+mj-cs"/>
              </a:rPr>
              <a:t>參、農田水利非事業用不動產活化收益辦法架構</a:t>
            </a:r>
            <a:endParaRPr lang="en-US" altLang="zh-TW" sz="3200" b="1" dirty="0">
              <a:solidFill>
                <a:schemeClr val="tx1">
                  <a:lumMod val="50000"/>
                  <a:lumOff val="50000"/>
                </a:schemeClr>
              </a:solidFill>
              <a:latin typeface="微軟正黑體" panose="020B0604030504040204" pitchFamily="34" charset="-120"/>
              <a:ea typeface="微軟正黑體" panose="020B0604030504040204" pitchFamily="34" charset="-120"/>
              <a:cs typeface="+mj-cs"/>
            </a:endParaRPr>
          </a:p>
          <a:p>
            <a:pPr marL="0" indent="0">
              <a:lnSpc>
                <a:spcPct val="150000"/>
              </a:lnSpc>
              <a:spcBef>
                <a:spcPts val="1200"/>
              </a:spcBef>
              <a:buNone/>
            </a:pPr>
            <a:r>
              <a:rPr lang="zh-TW" altLang="en-US" sz="3200" b="1" dirty="0">
                <a:latin typeface="微軟正黑體" panose="020B0604030504040204" pitchFamily="34" charset="-120"/>
                <a:ea typeface="微軟正黑體" panose="020B0604030504040204" pitchFamily="34" charset="-120"/>
                <a:cs typeface="+mj-cs"/>
              </a:rPr>
              <a:t>肆、處分案件報署核定應注意事項</a:t>
            </a:r>
            <a:endParaRPr lang="en-US" altLang="zh-TW" sz="3200" b="1" dirty="0">
              <a:latin typeface="微軟正黑體" panose="020B0604030504040204" pitchFamily="34" charset="-120"/>
              <a:ea typeface="微軟正黑體" panose="020B0604030504040204" pitchFamily="34" charset="-120"/>
              <a:cs typeface="+mj-cs"/>
            </a:endParaRPr>
          </a:p>
          <a:p>
            <a:pPr marL="0" indent="0">
              <a:lnSpc>
                <a:spcPct val="150000"/>
              </a:lnSpc>
              <a:spcBef>
                <a:spcPts val="1200"/>
              </a:spcBef>
              <a:buNone/>
            </a:pPr>
            <a:r>
              <a:rPr lang="zh-TW" altLang="en-US" sz="3200" b="1" dirty="0">
                <a:latin typeface="微軟正黑體" panose="020B0604030504040204" pitchFamily="34" charset="-120"/>
                <a:ea typeface="微軟正黑體" panose="020B0604030504040204" pitchFamily="34" charset="-120"/>
                <a:cs typeface="+mj-cs"/>
              </a:rPr>
              <a:t>伍、相關函釋</a:t>
            </a:r>
            <a:endParaRPr lang="en-US" altLang="zh-TW" sz="3200" b="1" dirty="0">
              <a:latin typeface="微軟正黑體" panose="020B0604030504040204" pitchFamily="34" charset="-120"/>
              <a:ea typeface="微軟正黑體" panose="020B0604030504040204" pitchFamily="34" charset="-120"/>
              <a:cs typeface="+mj-cs"/>
            </a:endParaRPr>
          </a:p>
        </p:txBody>
      </p:sp>
      <p:pic>
        <p:nvPicPr>
          <p:cNvPr id="4" name="圖形 3" descr="城市 以實心填滿">
            <a:extLst>
              <a:ext uri="{FF2B5EF4-FFF2-40B4-BE49-F238E27FC236}">
                <a16:creationId xmlns:a16="http://schemas.microsoft.com/office/drawing/2014/main" id="{C476DBF4-860C-1D54-D59B-550EF262610D}"/>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267146" y="95697"/>
            <a:ext cx="664130" cy="547788"/>
          </a:xfrm>
          <a:prstGeom prst="rect">
            <a:avLst/>
          </a:prstGeom>
        </p:spPr>
      </p:pic>
      <p:sp>
        <p:nvSpPr>
          <p:cNvPr id="6" name="投影片編號版面配置區 5">
            <a:extLst>
              <a:ext uri="{FF2B5EF4-FFF2-40B4-BE49-F238E27FC236}">
                <a16:creationId xmlns:a16="http://schemas.microsoft.com/office/drawing/2014/main" id="{68DC7ED5-EC2D-FDC5-9BAF-AE9AF8DD40A9}"/>
              </a:ext>
            </a:extLst>
          </p:cNvPr>
          <p:cNvSpPr>
            <a:spLocks noGrp="1"/>
          </p:cNvSpPr>
          <p:nvPr>
            <p:ph type="sldNum" sz="quarter" idx="12"/>
          </p:nvPr>
        </p:nvSpPr>
        <p:spPr>
          <a:xfrm>
            <a:off x="8799096" y="6488344"/>
            <a:ext cx="296383" cy="365125"/>
          </a:xfrm>
        </p:spPr>
        <p:txBody>
          <a:body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2</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19" name="群組 18">
            <a:extLst>
              <a:ext uri="{FF2B5EF4-FFF2-40B4-BE49-F238E27FC236}">
                <a16:creationId xmlns:a16="http://schemas.microsoft.com/office/drawing/2014/main" id="{ECA4F02A-7BE7-FDA3-500F-9B6B0E7557AB}"/>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9F51094D-6512-DD24-B5A7-71FF925D3319}"/>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7" name="群組 16">
              <a:extLst>
                <a:ext uri="{FF2B5EF4-FFF2-40B4-BE49-F238E27FC236}">
                  <a16:creationId xmlns:a16="http://schemas.microsoft.com/office/drawing/2014/main" id="{AAF0E8D6-FA5B-834B-97F2-D62A889F838F}"/>
                </a:ext>
              </a:extLst>
            </p:cNvPr>
            <p:cNvGrpSpPr/>
            <p:nvPr/>
          </p:nvGrpSpPr>
          <p:grpSpPr>
            <a:xfrm>
              <a:off x="8408173" y="6342170"/>
              <a:ext cx="507940" cy="550708"/>
              <a:chOff x="4536191" y="474247"/>
              <a:chExt cx="507940" cy="550708"/>
            </a:xfrm>
          </p:grpSpPr>
          <p:sp>
            <p:nvSpPr>
              <p:cNvPr id="7" name="弧形 6">
                <a:extLst>
                  <a:ext uri="{FF2B5EF4-FFF2-40B4-BE49-F238E27FC236}">
                    <a16:creationId xmlns:a16="http://schemas.microsoft.com/office/drawing/2014/main" id="{B5D66496-4365-22DD-5B67-FA81E1B4A7E9}"/>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16" name="群組 15">
                <a:extLst>
                  <a:ext uri="{FF2B5EF4-FFF2-40B4-BE49-F238E27FC236}">
                    <a16:creationId xmlns:a16="http://schemas.microsoft.com/office/drawing/2014/main" id="{57CD1B8E-B226-C162-D049-0ECA9449BC6E}"/>
                  </a:ext>
                </a:extLst>
              </p:cNvPr>
              <p:cNvGrpSpPr/>
              <p:nvPr/>
            </p:nvGrpSpPr>
            <p:grpSpPr>
              <a:xfrm>
                <a:off x="4572000" y="474247"/>
                <a:ext cx="430784" cy="217096"/>
                <a:chOff x="3802389" y="339335"/>
                <a:chExt cx="430784" cy="217096"/>
              </a:xfrm>
            </p:grpSpPr>
            <p:sp>
              <p:nvSpPr>
                <p:cNvPr id="8" name="橢圓 7">
                  <a:extLst>
                    <a:ext uri="{FF2B5EF4-FFF2-40B4-BE49-F238E27FC236}">
                      <a16:creationId xmlns:a16="http://schemas.microsoft.com/office/drawing/2014/main" id="{1FD94075-5632-27E8-F87F-87D1F2534E68}"/>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9" name="橢圓 8">
                  <a:extLst>
                    <a:ext uri="{FF2B5EF4-FFF2-40B4-BE49-F238E27FC236}">
                      <a16:creationId xmlns:a16="http://schemas.microsoft.com/office/drawing/2014/main" id="{51AD41C6-26EF-94C6-0F61-93A0EF247BD5}"/>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1" name="橢圓 10">
                  <a:extLst>
                    <a:ext uri="{FF2B5EF4-FFF2-40B4-BE49-F238E27FC236}">
                      <a16:creationId xmlns:a16="http://schemas.microsoft.com/office/drawing/2014/main" id="{9BC63F03-457D-08B7-B750-A62EE00A95D6}"/>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2" name="橢圓 11">
                  <a:extLst>
                    <a:ext uri="{FF2B5EF4-FFF2-40B4-BE49-F238E27FC236}">
                      <a16:creationId xmlns:a16="http://schemas.microsoft.com/office/drawing/2014/main" id="{5C20D595-9044-D058-4924-8E913FABBCCE}"/>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3" name="橢圓 12">
                  <a:extLst>
                    <a:ext uri="{FF2B5EF4-FFF2-40B4-BE49-F238E27FC236}">
                      <a16:creationId xmlns:a16="http://schemas.microsoft.com/office/drawing/2014/main" id="{874A98F6-F48F-49CD-9BF4-7C92BC1BCCE9}"/>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spTree>
    <p:extLst>
      <p:ext uri="{BB962C8B-B14F-4D97-AF65-F5344CB8AC3E}">
        <p14:creationId xmlns:p14="http://schemas.microsoft.com/office/powerpoint/2010/main" val="2254036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a:extLst>
              <a:ext uri="{FF2B5EF4-FFF2-40B4-BE49-F238E27FC236}">
                <a16:creationId xmlns:a16="http://schemas.microsoft.com/office/drawing/2014/main" id="{6F7599CB-8611-28D0-4A30-247606CEA0E1}"/>
              </a:ext>
            </a:extLst>
          </p:cNvPr>
          <p:cNvGrpSpPr/>
          <p:nvPr/>
        </p:nvGrpSpPr>
        <p:grpSpPr>
          <a:xfrm>
            <a:off x="55898" y="6139318"/>
            <a:ext cx="9088102" cy="860531"/>
            <a:chOff x="55898" y="5977822"/>
            <a:chExt cx="9088102" cy="1043294"/>
          </a:xfrm>
        </p:grpSpPr>
        <p:pic>
          <p:nvPicPr>
            <p:cNvPr id="4" name="圖形 3" descr="印度建築物 以實心填滿">
              <a:extLst>
                <a:ext uri="{FF2B5EF4-FFF2-40B4-BE49-F238E27FC236}">
                  <a16:creationId xmlns:a16="http://schemas.microsoft.com/office/drawing/2014/main" id="{EDEA689F-EC22-EA0C-9663-46D51C0E544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3268" y="6009312"/>
              <a:ext cx="914400" cy="914400"/>
            </a:xfrm>
            <a:prstGeom prst="rect">
              <a:avLst/>
            </a:prstGeom>
          </p:spPr>
        </p:pic>
        <p:pic>
          <p:nvPicPr>
            <p:cNvPr id="6" name="圖形 5" descr="現代建築 以實心填滿">
              <a:extLst>
                <a:ext uri="{FF2B5EF4-FFF2-40B4-BE49-F238E27FC236}">
                  <a16:creationId xmlns:a16="http://schemas.microsoft.com/office/drawing/2014/main" id="{2A276544-2DE3-DF14-13A6-92925A358E7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08008" y="6086184"/>
              <a:ext cx="914400" cy="914400"/>
            </a:xfrm>
            <a:prstGeom prst="rect">
              <a:avLst/>
            </a:prstGeom>
          </p:spPr>
        </p:pic>
        <p:pic>
          <p:nvPicPr>
            <p:cNvPr id="18" name="圖形 17" descr="大教堂 外框">
              <a:extLst>
                <a:ext uri="{FF2B5EF4-FFF2-40B4-BE49-F238E27FC236}">
                  <a16:creationId xmlns:a16="http://schemas.microsoft.com/office/drawing/2014/main" id="{A23E3932-B397-0A97-33A4-4920E6AA501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325378" y="5977822"/>
              <a:ext cx="914400" cy="914400"/>
            </a:xfrm>
            <a:prstGeom prst="rect">
              <a:avLst/>
            </a:prstGeom>
          </p:spPr>
        </p:pic>
        <p:pic>
          <p:nvPicPr>
            <p:cNvPr id="19" name="圖形 18" descr="亞洲式廟宇 外框">
              <a:extLst>
                <a:ext uri="{FF2B5EF4-FFF2-40B4-BE49-F238E27FC236}">
                  <a16:creationId xmlns:a16="http://schemas.microsoft.com/office/drawing/2014/main" id="{D6B2ADAC-2DB4-D681-5A29-074BDF2781B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960118" y="6033019"/>
              <a:ext cx="914400" cy="914400"/>
            </a:xfrm>
            <a:prstGeom prst="rect">
              <a:avLst/>
            </a:prstGeom>
          </p:spPr>
        </p:pic>
        <p:pic>
          <p:nvPicPr>
            <p:cNvPr id="20" name="圖形 19" descr="建築物 以實心填滿">
              <a:extLst>
                <a:ext uri="{FF2B5EF4-FFF2-40B4-BE49-F238E27FC236}">
                  <a16:creationId xmlns:a16="http://schemas.microsoft.com/office/drawing/2014/main" id="{3A8A327A-9D0F-2EC7-F14A-5D93D7747C6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142748" y="6003224"/>
              <a:ext cx="914400" cy="914400"/>
            </a:xfrm>
            <a:prstGeom prst="rect">
              <a:avLst/>
            </a:prstGeom>
          </p:spPr>
        </p:pic>
        <p:pic>
          <p:nvPicPr>
            <p:cNvPr id="21" name="圖形 20" descr="金字塔 以實心填滿">
              <a:extLst>
                <a:ext uri="{FF2B5EF4-FFF2-40B4-BE49-F238E27FC236}">
                  <a16:creationId xmlns:a16="http://schemas.microsoft.com/office/drawing/2014/main" id="{50CE76EA-0F37-3AE3-7624-1E60F57EFF0A}"/>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777488" y="6058493"/>
              <a:ext cx="914400" cy="914400"/>
            </a:xfrm>
            <a:prstGeom prst="rect">
              <a:avLst/>
            </a:prstGeom>
          </p:spPr>
        </p:pic>
        <p:pic>
          <p:nvPicPr>
            <p:cNvPr id="22" name="圖形 21" descr="風車 外框">
              <a:extLst>
                <a:ext uri="{FF2B5EF4-FFF2-40B4-BE49-F238E27FC236}">
                  <a16:creationId xmlns:a16="http://schemas.microsoft.com/office/drawing/2014/main" id="{EC332960-D25D-A59D-9DB8-C026B02FA36D}"/>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594858" y="5984062"/>
              <a:ext cx="914400" cy="914400"/>
            </a:xfrm>
            <a:prstGeom prst="rect">
              <a:avLst/>
            </a:prstGeom>
          </p:spPr>
        </p:pic>
        <p:pic>
          <p:nvPicPr>
            <p:cNvPr id="23" name="圖形 22" descr="城市 以實心填滿">
              <a:extLst>
                <a:ext uri="{FF2B5EF4-FFF2-40B4-BE49-F238E27FC236}">
                  <a16:creationId xmlns:a16="http://schemas.microsoft.com/office/drawing/2014/main" id="{E6CC1F52-1A30-6F7F-522B-8AE77B000777}"/>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412228" y="6090390"/>
              <a:ext cx="914400" cy="914400"/>
            </a:xfrm>
            <a:prstGeom prst="rect">
              <a:avLst/>
            </a:prstGeom>
          </p:spPr>
        </p:pic>
        <p:pic>
          <p:nvPicPr>
            <p:cNvPr id="24" name="圖形 23" descr="販售亭 外框">
              <a:extLst>
                <a:ext uri="{FF2B5EF4-FFF2-40B4-BE49-F238E27FC236}">
                  <a16:creationId xmlns:a16="http://schemas.microsoft.com/office/drawing/2014/main" id="{21F01744-8880-88B2-F919-27B3FCAAC93F}"/>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8229600" y="6053575"/>
              <a:ext cx="914400" cy="914400"/>
            </a:xfrm>
            <a:prstGeom prst="rect">
              <a:avLst/>
            </a:prstGeom>
          </p:spPr>
        </p:pic>
        <p:pic>
          <p:nvPicPr>
            <p:cNvPr id="25" name="圖形 24" descr="冰屋 外框">
              <a:extLst>
                <a:ext uri="{FF2B5EF4-FFF2-40B4-BE49-F238E27FC236}">
                  <a16:creationId xmlns:a16="http://schemas.microsoft.com/office/drawing/2014/main" id="{9FDA2844-4909-FDC5-4697-EC83211DF12A}"/>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690638" y="6106716"/>
              <a:ext cx="914400" cy="914400"/>
            </a:xfrm>
            <a:prstGeom prst="rect">
              <a:avLst/>
            </a:prstGeom>
          </p:spPr>
        </p:pic>
        <p:pic>
          <p:nvPicPr>
            <p:cNvPr id="26" name="圖形 25" descr="房子 外框">
              <a:extLst>
                <a:ext uri="{FF2B5EF4-FFF2-40B4-BE49-F238E27FC236}">
                  <a16:creationId xmlns:a16="http://schemas.microsoft.com/office/drawing/2014/main" id="{5DA14ECA-37E3-8A10-C39B-A6615CEFEF84}"/>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55898" y="6058491"/>
              <a:ext cx="914400" cy="914400"/>
            </a:xfrm>
            <a:prstGeom prst="rect">
              <a:avLst/>
            </a:prstGeom>
          </p:spPr>
        </p:pic>
      </p:grpSp>
      <p:sp>
        <p:nvSpPr>
          <p:cNvPr id="3" name="內容版面配置區 2">
            <a:extLst>
              <a:ext uri="{FF2B5EF4-FFF2-40B4-BE49-F238E27FC236}">
                <a16:creationId xmlns:a16="http://schemas.microsoft.com/office/drawing/2014/main" id="{8EFC78C8-B6A5-2255-8F2F-EBE62CA5BDD0}"/>
              </a:ext>
            </a:extLst>
          </p:cNvPr>
          <p:cNvSpPr>
            <a:spLocks noGrp="1"/>
          </p:cNvSpPr>
          <p:nvPr>
            <p:ph idx="1"/>
          </p:nvPr>
        </p:nvSpPr>
        <p:spPr>
          <a:xfrm>
            <a:off x="628650" y="781050"/>
            <a:ext cx="7886700" cy="5395913"/>
          </a:xfrm>
        </p:spPr>
        <p:txBody>
          <a:bodyPr>
            <a:normAutofit/>
          </a:bodyPr>
          <a:lstStyle/>
          <a:p>
            <a:pPr marL="342900" indent="-342900" algn="just" hangingPunct="0">
              <a:lnSpc>
                <a:spcPts val="36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為籌措農田水利事業經費，</a:t>
            </a:r>
            <a:r>
              <a:rPr lang="zh-TW" altLang="en-US" b="1" dirty="0">
                <a:latin typeface="微軟正黑體" panose="020B0604030504040204" pitchFamily="34" charset="-120"/>
                <a:ea typeface="微軟正黑體" panose="020B0604030504040204" pitchFamily="34" charset="-120"/>
              </a:rPr>
              <a:t>農田水利事業作業基金資產之使用、收益及處分均以活化收益方式辦理，不受國有財產法之限制</a:t>
            </a:r>
            <a:r>
              <a:rPr lang="zh-TW" altLang="en-US" b="1" dirty="0">
                <a:latin typeface="微軟正黑體" panose="020B0604030504040204" pitchFamily="34" charset="-120"/>
                <a:ea typeface="微軟正黑體" panose="020B0604030504040204" pitchFamily="34" charset="-120"/>
                <a:cs typeface="+mj-cs"/>
              </a:rPr>
              <a:t>。</a:t>
            </a:r>
            <a:endParaRPr lang="en-US" altLang="zh-TW" b="1" dirty="0">
              <a:latin typeface="微軟正黑體" panose="020B0604030504040204" pitchFamily="34" charset="-120"/>
              <a:ea typeface="微軟正黑體" panose="020B0604030504040204" pitchFamily="34" charset="-120"/>
              <a:cs typeface="+mj-cs"/>
            </a:endParaRPr>
          </a:p>
          <a:p>
            <a:pPr marL="342900" indent="-342900" algn="just" hangingPunct="0">
              <a:lnSpc>
                <a:spcPts val="3600"/>
              </a:lnSpc>
              <a:spcBef>
                <a:spcPct val="0"/>
              </a:spcBef>
              <a:spcAft>
                <a:spcPts val="250"/>
              </a:spcAft>
              <a:buClr>
                <a:schemeClr val="accent5"/>
              </a:buClr>
              <a:buFont typeface="Wingdings" panose="05000000000000000000" pitchFamily="2" charset="2"/>
              <a:buChar char="l"/>
            </a:pPr>
            <a:endParaRPr lang="en-US" altLang="zh-TW" b="1" dirty="0">
              <a:latin typeface="微軟正黑體" panose="020B0604030504040204" pitchFamily="34" charset="-120"/>
              <a:ea typeface="微軟正黑體" panose="020B0604030504040204" pitchFamily="34" charset="-120"/>
              <a:cs typeface="+mj-cs"/>
            </a:endParaRPr>
          </a:p>
          <a:p>
            <a:pPr marL="342900" indent="-342900" algn="just" hangingPunct="0">
              <a:lnSpc>
                <a:spcPts val="36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行政院農業委員會於</a:t>
            </a:r>
            <a:r>
              <a:rPr lang="en-US" altLang="zh-TW" b="1" dirty="0">
                <a:latin typeface="微軟正黑體" panose="020B0604030504040204" pitchFamily="34" charset="-120"/>
                <a:ea typeface="微軟正黑體" panose="020B0604030504040204" pitchFamily="34" charset="-120"/>
                <a:cs typeface="+mj-cs"/>
              </a:rPr>
              <a:t>109</a:t>
            </a:r>
            <a:r>
              <a:rPr lang="zh-TW" altLang="en-US" b="1" dirty="0">
                <a:latin typeface="微軟正黑體" panose="020B0604030504040204" pitchFamily="34" charset="-120"/>
                <a:ea typeface="微軟正黑體" panose="020B0604030504040204" pitchFamily="34" charset="-120"/>
                <a:cs typeface="+mj-cs"/>
              </a:rPr>
              <a:t>年</a:t>
            </a:r>
            <a:r>
              <a:rPr lang="en-US" altLang="zh-TW" b="1" dirty="0">
                <a:latin typeface="微軟正黑體" panose="020B0604030504040204" pitchFamily="34" charset="-120"/>
                <a:ea typeface="微軟正黑體" panose="020B0604030504040204" pitchFamily="34" charset="-120"/>
                <a:cs typeface="+mj-cs"/>
              </a:rPr>
              <a:t>11</a:t>
            </a:r>
            <a:r>
              <a:rPr lang="zh-TW" altLang="en-US" b="1" dirty="0">
                <a:latin typeface="微軟正黑體" panose="020B0604030504040204" pitchFamily="34" charset="-120"/>
                <a:ea typeface="微軟正黑體" panose="020B0604030504040204" pitchFamily="34" charset="-120"/>
                <a:cs typeface="+mj-cs"/>
              </a:rPr>
              <a:t>月</a:t>
            </a:r>
            <a:r>
              <a:rPr lang="en-US" altLang="zh-TW" b="1" dirty="0">
                <a:latin typeface="微軟正黑體" panose="020B0604030504040204" pitchFamily="34" charset="-120"/>
                <a:ea typeface="微軟正黑體" panose="020B0604030504040204" pitchFamily="34" charset="-120"/>
                <a:cs typeface="+mj-cs"/>
              </a:rPr>
              <a:t>30</a:t>
            </a:r>
            <a:r>
              <a:rPr lang="zh-TW" altLang="en-US" b="1" dirty="0">
                <a:latin typeface="微軟正黑體" panose="020B0604030504040204" pitchFamily="34" charset="-120"/>
                <a:ea typeface="微軟正黑體" panose="020B0604030504040204" pitchFamily="34" charset="-120"/>
                <a:cs typeface="+mj-cs"/>
              </a:rPr>
              <a:t>日發布</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農田水利非事業用不動產活化收益辦法，作為辦理農田水利非事業用不動產活化收益之依據</a:t>
            </a:r>
            <a:r>
              <a:rPr lang="zh-TW" altLang="en-US" b="1" dirty="0">
                <a:latin typeface="微軟正黑體" panose="020B0604030504040204" pitchFamily="34" charset="-120"/>
                <a:ea typeface="微軟正黑體" panose="020B0604030504040204" pitchFamily="34" charset="-120"/>
                <a:cs typeface="+mj-cs"/>
              </a:rPr>
              <a:t>，期能活化運用農田水利非事業用不動產，</a:t>
            </a:r>
            <a:r>
              <a:rPr lang="zh-TW" altLang="en-US" b="1" dirty="0">
                <a:latin typeface="微軟正黑體" panose="020B0604030504040204" pitchFamily="34" charset="-120"/>
                <a:ea typeface="微軟正黑體" panose="020B0604030504040204" pitchFamily="34" charset="-120"/>
              </a:rPr>
              <a:t>增加</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收益專款專用於農田水利事業</a:t>
            </a:r>
            <a:r>
              <a:rPr lang="zh-TW" altLang="en-US" b="1" dirty="0">
                <a:latin typeface="微軟正黑體" panose="020B0604030504040204" pitchFamily="34" charset="-120"/>
                <a:ea typeface="微軟正黑體" panose="020B0604030504040204" pitchFamily="34" charset="-120"/>
                <a:cs typeface="+mj-cs"/>
              </a:rPr>
              <a:t>，永續經營農田水利事業，營造良好農業生產環境。</a:t>
            </a:r>
            <a:endParaRPr lang="en-US" altLang="zh-TW" b="1" dirty="0">
              <a:latin typeface="微軟正黑體" panose="020B0604030504040204" pitchFamily="34" charset="-120"/>
              <a:ea typeface="微軟正黑體" panose="020B0604030504040204" pitchFamily="34" charset="-120"/>
              <a:cs typeface="+mj-cs"/>
            </a:endParaRPr>
          </a:p>
          <a:p>
            <a:pPr marL="342900" indent="-342900" algn="just">
              <a:lnSpc>
                <a:spcPts val="3500"/>
              </a:lnSpc>
              <a:spcBef>
                <a:spcPct val="0"/>
              </a:spcBef>
              <a:spcAft>
                <a:spcPts val="250"/>
              </a:spcAft>
              <a:buClr>
                <a:schemeClr val="accent5"/>
              </a:buClr>
              <a:buFont typeface="Wingdings" panose="05000000000000000000" pitchFamily="2" charset="2"/>
              <a:buChar char="l"/>
            </a:pPr>
            <a:endParaRPr lang="zh-TW" altLang="zh-TW" sz="1800" dirty="0">
              <a:latin typeface="微軟正黑體" panose="020B0604030504040204" pitchFamily="34" charset="-120"/>
              <a:ea typeface="微軟正黑體" panose="020B0604030504040204" pitchFamily="34" charset="-120"/>
              <a:cs typeface="+mj-cs"/>
            </a:endParaRPr>
          </a:p>
        </p:txBody>
      </p:sp>
      <p:sp>
        <p:nvSpPr>
          <p:cNvPr id="5" name="標題 1">
            <a:extLst>
              <a:ext uri="{FF2B5EF4-FFF2-40B4-BE49-F238E27FC236}">
                <a16:creationId xmlns:a16="http://schemas.microsoft.com/office/drawing/2014/main" id="{3DD05434-802B-9065-8FC7-B30BC3E07524}"/>
              </a:ext>
            </a:extLst>
          </p:cNvPr>
          <p:cNvSpPr txBox="1">
            <a:spLocks/>
          </p:cNvSpPr>
          <p:nvPr/>
        </p:nvSpPr>
        <p:spPr>
          <a:xfrm>
            <a:off x="276225" y="168639"/>
            <a:ext cx="8541751"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壹、前言</a:t>
            </a:r>
          </a:p>
        </p:txBody>
      </p:sp>
      <p:sp>
        <p:nvSpPr>
          <p:cNvPr id="7" name="投影片編號版面配置區 5">
            <a:extLst>
              <a:ext uri="{FF2B5EF4-FFF2-40B4-BE49-F238E27FC236}">
                <a16:creationId xmlns:a16="http://schemas.microsoft.com/office/drawing/2014/main" id="{B6806A60-01E9-9883-0AD2-82FFD0E73C0D}"/>
              </a:ext>
            </a:extLst>
          </p:cNvPr>
          <p:cNvSpPr txBox="1">
            <a:spLocks/>
          </p:cNvSpPr>
          <p:nvPr/>
        </p:nvSpPr>
        <p:spPr>
          <a:xfrm>
            <a:off x="8799096" y="6488344"/>
            <a:ext cx="29638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3</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8" name="群組 7">
            <a:extLst>
              <a:ext uri="{FF2B5EF4-FFF2-40B4-BE49-F238E27FC236}">
                <a16:creationId xmlns:a16="http://schemas.microsoft.com/office/drawing/2014/main" id="{D5DE645B-E8AE-758F-A5CD-7B5E3A784428}"/>
              </a:ext>
            </a:extLst>
          </p:cNvPr>
          <p:cNvGrpSpPr/>
          <p:nvPr/>
        </p:nvGrpSpPr>
        <p:grpSpPr>
          <a:xfrm>
            <a:off x="8581485" y="6312286"/>
            <a:ext cx="507940" cy="550708"/>
            <a:chOff x="8408173" y="6342170"/>
            <a:chExt cx="507940" cy="550708"/>
          </a:xfrm>
        </p:grpSpPr>
        <p:sp>
          <p:nvSpPr>
            <p:cNvPr id="9" name="橢圓 8">
              <a:extLst>
                <a:ext uri="{FF2B5EF4-FFF2-40B4-BE49-F238E27FC236}">
                  <a16:creationId xmlns:a16="http://schemas.microsoft.com/office/drawing/2014/main" id="{D937F678-85EC-0F7F-C16A-79358CC4D656}"/>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0" name="群組 9">
              <a:extLst>
                <a:ext uri="{FF2B5EF4-FFF2-40B4-BE49-F238E27FC236}">
                  <a16:creationId xmlns:a16="http://schemas.microsoft.com/office/drawing/2014/main" id="{C6BE9BBD-D168-4ED5-B762-807B6CBD5162}"/>
                </a:ext>
              </a:extLst>
            </p:cNvPr>
            <p:cNvGrpSpPr/>
            <p:nvPr/>
          </p:nvGrpSpPr>
          <p:grpSpPr>
            <a:xfrm>
              <a:off x="8408173" y="6342170"/>
              <a:ext cx="507940" cy="550708"/>
              <a:chOff x="4536191" y="474247"/>
              <a:chExt cx="507940" cy="550708"/>
            </a:xfrm>
          </p:grpSpPr>
          <p:sp>
            <p:nvSpPr>
              <p:cNvPr id="11" name="弧形 10">
                <a:extLst>
                  <a:ext uri="{FF2B5EF4-FFF2-40B4-BE49-F238E27FC236}">
                    <a16:creationId xmlns:a16="http://schemas.microsoft.com/office/drawing/2014/main" id="{EA35346D-06AA-A0CB-BB9C-EFC89C155123}"/>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12" name="群組 11">
                <a:extLst>
                  <a:ext uri="{FF2B5EF4-FFF2-40B4-BE49-F238E27FC236}">
                    <a16:creationId xmlns:a16="http://schemas.microsoft.com/office/drawing/2014/main" id="{1F8DBA84-F90C-788E-F68F-70C0971A730A}"/>
                  </a:ext>
                </a:extLst>
              </p:cNvPr>
              <p:cNvGrpSpPr/>
              <p:nvPr/>
            </p:nvGrpSpPr>
            <p:grpSpPr>
              <a:xfrm>
                <a:off x="4572000" y="474247"/>
                <a:ext cx="430784" cy="217096"/>
                <a:chOff x="3802389" y="339335"/>
                <a:chExt cx="430784" cy="217096"/>
              </a:xfrm>
            </p:grpSpPr>
            <p:sp>
              <p:nvSpPr>
                <p:cNvPr id="13" name="橢圓 12">
                  <a:extLst>
                    <a:ext uri="{FF2B5EF4-FFF2-40B4-BE49-F238E27FC236}">
                      <a16:creationId xmlns:a16="http://schemas.microsoft.com/office/drawing/2014/main" id="{DC6F0FC7-82FC-C311-FA1A-217033139886}"/>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4" name="橢圓 13">
                  <a:extLst>
                    <a:ext uri="{FF2B5EF4-FFF2-40B4-BE49-F238E27FC236}">
                      <a16:creationId xmlns:a16="http://schemas.microsoft.com/office/drawing/2014/main" id="{AC60F2CC-C5D6-C115-8499-29C7FA42C815}"/>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5" name="橢圓 14">
                  <a:extLst>
                    <a:ext uri="{FF2B5EF4-FFF2-40B4-BE49-F238E27FC236}">
                      <a16:creationId xmlns:a16="http://schemas.microsoft.com/office/drawing/2014/main" id="{48965B05-3ADE-C61C-B092-C842FA9158BA}"/>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6" name="橢圓 15">
                  <a:extLst>
                    <a:ext uri="{FF2B5EF4-FFF2-40B4-BE49-F238E27FC236}">
                      <a16:creationId xmlns:a16="http://schemas.microsoft.com/office/drawing/2014/main" id="{E5DEC430-CDA2-14DE-3790-B75B8D341EE2}"/>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7" name="橢圓 16">
                  <a:extLst>
                    <a:ext uri="{FF2B5EF4-FFF2-40B4-BE49-F238E27FC236}">
                      <a16:creationId xmlns:a16="http://schemas.microsoft.com/office/drawing/2014/main" id="{EF94C071-AC70-8C3D-AB2E-DD6A4592A5ED}"/>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spTree>
    <p:extLst>
      <p:ext uri="{BB962C8B-B14F-4D97-AF65-F5344CB8AC3E}">
        <p14:creationId xmlns:p14="http://schemas.microsoft.com/office/powerpoint/2010/main" val="3924645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圓角 1">
            <a:extLst>
              <a:ext uri="{FF2B5EF4-FFF2-40B4-BE49-F238E27FC236}">
                <a16:creationId xmlns:a16="http://schemas.microsoft.com/office/drawing/2014/main" id="{07561EF3-8196-3D70-A63F-592110D97B66}"/>
              </a:ext>
            </a:extLst>
          </p:cNvPr>
          <p:cNvSpPr/>
          <p:nvPr/>
        </p:nvSpPr>
        <p:spPr>
          <a:xfrm>
            <a:off x="961534" y="2771479"/>
            <a:ext cx="7764729" cy="3090745"/>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 name="內容版面配置區 2">
            <a:extLst>
              <a:ext uri="{FF2B5EF4-FFF2-40B4-BE49-F238E27FC236}">
                <a16:creationId xmlns:a16="http://schemas.microsoft.com/office/drawing/2014/main" id="{8EFC78C8-B6A5-2255-8F2F-EBE62CA5BDD0}"/>
              </a:ext>
            </a:extLst>
          </p:cNvPr>
          <p:cNvSpPr>
            <a:spLocks noGrp="1"/>
          </p:cNvSpPr>
          <p:nvPr>
            <p:ph idx="1"/>
          </p:nvPr>
        </p:nvSpPr>
        <p:spPr>
          <a:xfrm>
            <a:off x="628650" y="781050"/>
            <a:ext cx="7886700" cy="5908311"/>
          </a:xfrm>
        </p:spPr>
        <p:txBody>
          <a:bodyPr>
            <a:normAutofit/>
          </a:bodyPr>
          <a:lstStyle/>
          <a:p>
            <a:pPr marL="342900" indent="-342900" algn="just">
              <a:lnSpc>
                <a:spcPts val="38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農田水利事業作業基金</a:t>
            </a:r>
          </a:p>
          <a:p>
            <a:pPr lvl="1" algn="just" hangingPunct="0">
              <a:lnSpc>
                <a:spcPts val="3800"/>
              </a:lnSpc>
              <a:spcBef>
                <a:spcPct val="0"/>
              </a:spcBef>
              <a:spcAft>
                <a:spcPts val="250"/>
              </a:spcAft>
              <a:buClr>
                <a:schemeClr val="accent6"/>
              </a:buClr>
              <a:buSzPct val="85000"/>
              <a:buFont typeface="Wingdings" panose="05000000000000000000" pitchFamily="2" charset="2"/>
              <a:buChar char="l"/>
            </a:pPr>
            <a:r>
              <a:rPr lang="zh-TW" altLang="en-US" sz="2800" b="1" dirty="0">
                <a:latin typeface="微軟正黑體" panose="020B0604030504040204" pitchFamily="34" charset="-120"/>
                <a:ea typeface="微軟正黑體" panose="020B0604030504040204" pitchFamily="34" charset="-120"/>
                <a:cs typeface="+mj-cs"/>
              </a:rPr>
              <a:t>農田水利會於</a:t>
            </a:r>
            <a:r>
              <a:rPr lang="en-US" altLang="zh-TW" sz="2800" b="1" dirty="0">
                <a:latin typeface="微軟正黑體" panose="020B0604030504040204" pitchFamily="34" charset="-120"/>
                <a:ea typeface="微軟正黑體" panose="020B0604030504040204" pitchFamily="34" charset="-120"/>
              </a:rPr>
              <a:t>109</a:t>
            </a:r>
            <a:r>
              <a:rPr lang="zh-TW" altLang="en-US" sz="2800" b="1" dirty="0">
                <a:latin typeface="微軟正黑體" panose="020B0604030504040204" pitchFamily="34" charset="-120"/>
                <a:ea typeface="微軟正黑體" panose="020B0604030504040204" pitchFamily="34" charset="-120"/>
              </a:rPr>
              <a:t>年</a:t>
            </a:r>
            <a:r>
              <a:rPr lang="en-US" altLang="zh-TW" sz="2800" b="1" dirty="0">
                <a:latin typeface="微軟正黑體" panose="020B0604030504040204" pitchFamily="34" charset="-120"/>
                <a:ea typeface="微軟正黑體" panose="020B0604030504040204" pitchFamily="34" charset="-120"/>
              </a:rPr>
              <a:t>10</a:t>
            </a:r>
            <a:r>
              <a:rPr lang="zh-TW" altLang="en-US" sz="2800" b="1" dirty="0">
                <a:latin typeface="微軟正黑體" panose="020B0604030504040204" pitchFamily="34" charset="-120"/>
                <a:ea typeface="微軟正黑體" panose="020B0604030504040204" pitchFamily="34" charset="-120"/>
              </a:rPr>
              <a:t>月</a:t>
            </a:r>
            <a:r>
              <a:rPr lang="en-US" altLang="zh-TW" sz="2800" b="1" dirty="0">
                <a:latin typeface="微軟正黑體" panose="020B0604030504040204" pitchFamily="34" charset="-120"/>
                <a:ea typeface="微軟正黑體" panose="020B0604030504040204" pitchFamily="34" charset="-120"/>
              </a:rPr>
              <a:t>1</a:t>
            </a:r>
            <a:r>
              <a:rPr lang="zh-TW" altLang="en-US" sz="2800" b="1" dirty="0">
                <a:latin typeface="微軟正黑體" panose="020B0604030504040204" pitchFamily="34" charset="-120"/>
                <a:ea typeface="微軟正黑體" panose="020B0604030504040204" pitchFamily="34" charset="-120"/>
              </a:rPr>
              <a:t>日改制納入公務機關</a:t>
            </a:r>
            <a:r>
              <a:rPr lang="zh-TW" altLang="en-US" sz="2800" b="1" dirty="0">
                <a:latin typeface="微軟正黑體" panose="020B0604030504040204" pitchFamily="34" charset="-120"/>
                <a:ea typeface="微軟正黑體" panose="020B0604030504040204" pitchFamily="34" charset="-120"/>
                <a:cs typeface="+mj-cs"/>
              </a:rPr>
              <a:t>，其</a:t>
            </a:r>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cs typeface="+mj-cs"/>
              </a:rPr>
              <a:t>原有資產於改制後納入農田水利事業作業基金管理</a:t>
            </a:r>
            <a:r>
              <a:rPr lang="zh-TW" altLang="en-US" sz="2800" b="1" dirty="0">
                <a:latin typeface="微軟正黑體" panose="020B0604030504040204" pitchFamily="34" charset="-120"/>
                <a:ea typeface="微軟正黑體" panose="020B0604030504040204" pitchFamily="34" charset="-120"/>
                <a:cs typeface="+mj-cs"/>
              </a:rPr>
              <a:t>。</a:t>
            </a:r>
            <a:endParaRPr lang="en-US" altLang="zh-TW" sz="2800" dirty="0">
              <a:latin typeface="微軟正黑體" panose="020B0604030504040204" pitchFamily="34" charset="-120"/>
              <a:ea typeface="微軟正黑體" panose="020B0604030504040204" pitchFamily="34" charset="-120"/>
              <a:cs typeface="+mj-cs"/>
            </a:endParaRPr>
          </a:p>
          <a:p>
            <a:pPr lvl="1" algn="just" hangingPunct="0">
              <a:lnSpc>
                <a:spcPts val="3800"/>
              </a:lnSpc>
              <a:spcBef>
                <a:spcPct val="0"/>
              </a:spcBef>
              <a:spcAft>
                <a:spcPts val="250"/>
              </a:spcAft>
              <a:buClr>
                <a:schemeClr val="accent6"/>
              </a:buClr>
              <a:buSzPct val="85000"/>
              <a:buFont typeface="Wingdings" panose="05000000000000000000" pitchFamily="2" charset="2"/>
              <a:buChar char="l"/>
            </a:pPr>
            <a:r>
              <a:rPr lang="zh-TW" altLang="en-US" sz="2800" b="1" dirty="0">
                <a:latin typeface="微軟正黑體" panose="020B0604030504040204" pitchFamily="34" charset="-120"/>
                <a:ea typeface="微軟正黑體" panose="020B0604030504040204" pitchFamily="34" charset="-120"/>
                <a:cs typeface="+mj-cs"/>
              </a:rPr>
              <a:t>農田水利法第</a:t>
            </a:r>
            <a:r>
              <a:rPr lang="en-US" altLang="zh-TW" sz="2800" b="1" dirty="0">
                <a:latin typeface="微軟正黑體" panose="020B0604030504040204" pitchFamily="34" charset="-120"/>
                <a:ea typeface="微軟正黑體" panose="020B0604030504040204" pitchFamily="34" charset="-120"/>
                <a:cs typeface="+mj-cs"/>
              </a:rPr>
              <a:t>22</a:t>
            </a:r>
            <a:r>
              <a:rPr lang="zh-TW" altLang="en-US" sz="2800" b="1" dirty="0">
                <a:latin typeface="微軟正黑體" panose="020B0604030504040204" pitchFamily="34" charset="-120"/>
                <a:ea typeface="微軟正黑體" panose="020B0604030504040204" pitchFamily="34" charset="-120"/>
                <a:cs typeface="+mj-cs"/>
              </a:rPr>
              <a:t>條第</a:t>
            </a:r>
            <a:r>
              <a:rPr lang="en-US" altLang="zh-TW" sz="2800" b="1" dirty="0">
                <a:latin typeface="微軟正黑體" panose="020B0604030504040204" pitchFamily="34" charset="-120"/>
                <a:ea typeface="微軟正黑體" panose="020B0604030504040204" pitchFamily="34" charset="-120"/>
                <a:cs typeface="+mj-cs"/>
              </a:rPr>
              <a:t>1</a:t>
            </a:r>
            <a:r>
              <a:rPr lang="zh-TW" altLang="en-US" sz="2800" b="1" dirty="0">
                <a:latin typeface="微軟正黑體" panose="020B0604030504040204" pitchFamily="34" charset="-120"/>
                <a:ea typeface="微軟正黑體" panose="020B0604030504040204" pitchFamily="34" charset="-120"/>
                <a:cs typeface="+mj-cs"/>
              </a:rPr>
              <a:t>項規定：「為辦理農田水利事業及維護灌溉管理組織之營運，應設置農田水利事業作業基金</a:t>
            </a:r>
            <a:r>
              <a:rPr lang="zh-TW" altLang="en-US" sz="2800" b="1" dirty="0">
                <a:latin typeface="微軟正黑體" panose="020B0604030504040204" pitchFamily="34" charset="-120"/>
                <a:ea typeface="微軟正黑體" panose="020B0604030504040204" pitchFamily="34" charset="-120"/>
              </a:rPr>
              <a:t>。 </a:t>
            </a:r>
            <a:r>
              <a:rPr lang="zh-TW" altLang="en-US" sz="2800" b="1" dirty="0">
                <a:latin typeface="微軟正黑體" panose="020B0604030504040204" pitchFamily="34" charset="-120"/>
                <a:ea typeface="微軟正黑體" panose="020B0604030504040204" pitchFamily="34" charset="-120"/>
                <a:cs typeface="+mj-cs"/>
              </a:rPr>
              <a:t>」</a:t>
            </a:r>
            <a:endParaRPr lang="en-US" altLang="zh-TW" sz="2800" b="1" dirty="0">
              <a:latin typeface="微軟正黑體" panose="020B0604030504040204" pitchFamily="34" charset="-120"/>
              <a:ea typeface="微軟正黑體" panose="020B0604030504040204" pitchFamily="34" charset="-120"/>
              <a:cs typeface="+mj-cs"/>
            </a:endParaRPr>
          </a:p>
          <a:p>
            <a:pPr lvl="1" algn="just" hangingPunct="0">
              <a:lnSpc>
                <a:spcPts val="3800"/>
              </a:lnSpc>
              <a:spcBef>
                <a:spcPct val="0"/>
              </a:spcBef>
              <a:spcAft>
                <a:spcPts val="250"/>
              </a:spcAft>
              <a:buClr>
                <a:schemeClr val="accent6"/>
              </a:buClr>
              <a:buSzPct val="85000"/>
              <a:buFont typeface="Wingdings" panose="05000000000000000000" pitchFamily="2" charset="2"/>
              <a:buChar char="l"/>
            </a:pPr>
            <a:r>
              <a:rPr lang="zh-TW" altLang="en-US" sz="2800" b="1" dirty="0">
                <a:latin typeface="微軟正黑體" panose="020B0604030504040204" pitchFamily="34" charset="-120"/>
                <a:ea typeface="微軟正黑體" panose="020B0604030504040204" pitchFamily="34" charset="-120"/>
                <a:cs typeface="+mj-cs"/>
              </a:rPr>
              <a:t>農田水利法第</a:t>
            </a:r>
            <a:r>
              <a:rPr lang="en-US" altLang="zh-TW" sz="2800" b="1" dirty="0">
                <a:latin typeface="微軟正黑體" panose="020B0604030504040204" pitchFamily="34" charset="-120"/>
                <a:ea typeface="微軟正黑體" panose="020B0604030504040204" pitchFamily="34" charset="-120"/>
                <a:cs typeface="+mj-cs"/>
              </a:rPr>
              <a:t>23</a:t>
            </a:r>
            <a:r>
              <a:rPr lang="zh-TW" altLang="en-US" sz="2800" b="1" dirty="0">
                <a:latin typeface="微軟正黑體" panose="020B0604030504040204" pitchFamily="34" charset="-120"/>
                <a:ea typeface="微軟正黑體" panose="020B0604030504040204" pitchFamily="34" charset="-120"/>
                <a:cs typeface="+mj-cs"/>
              </a:rPr>
              <a:t>條第</a:t>
            </a:r>
            <a:r>
              <a:rPr lang="en-US" altLang="zh-TW" sz="2800" b="1" dirty="0">
                <a:latin typeface="微軟正黑體" panose="020B0604030504040204" pitchFamily="34" charset="-120"/>
                <a:ea typeface="微軟正黑體" panose="020B0604030504040204" pitchFamily="34" charset="-120"/>
                <a:cs typeface="+mj-cs"/>
              </a:rPr>
              <a:t>1</a:t>
            </a:r>
            <a:r>
              <a:rPr lang="zh-TW" altLang="en-US" sz="2800" b="1" dirty="0">
                <a:latin typeface="微軟正黑體" panose="020B0604030504040204" pitchFamily="34" charset="-120"/>
                <a:ea typeface="微軟正黑體" panose="020B0604030504040204" pitchFamily="34" charset="-120"/>
                <a:cs typeface="+mj-cs"/>
              </a:rPr>
              <a:t>項規定：「農田水利會改制後</a:t>
            </a:r>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cs typeface="+mj-cs"/>
              </a:rPr>
              <a:t>資產及負債由國家概括承受</a:t>
            </a:r>
            <a:r>
              <a:rPr lang="zh-TW" altLang="en-US" sz="2800" b="1" dirty="0">
                <a:latin typeface="微軟正黑體" panose="020B0604030504040204" pitchFamily="34" charset="-120"/>
                <a:ea typeface="微軟正黑體" panose="020B0604030504040204" pitchFamily="34" charset="-120"/>
                <a:cs typeface="+mj-cs"/>
              </a:rPr>
              <a:t>，並納入農田水利事業作業基金管理。」</a:t>
            </a:r>
            <a:endParaRPr lang="en-US" altLang="zh-TW" sz="2800" b="1" dirty="0">
              <a:latin typeface="微軟正黑體" panose="020B0604030504040204" pitchFamily="34" charset="-120"/>
              <a:ea typeface="微軟正黑體" panose="020B0604030504040204" pitchFamily="34" charset="-120"/>
              <a:cs typeface="+mj-cs"/>
            </a:endParaRPr>
          </a:p>
        </p:txBody>
      </p:sp>
      <p:sp>
        <p:nvSpPr>
          <p:cNvPr id="5" name="標題 1">
            <a:extLst>
              <a:ext uri="{FF2B5EF4-FFF2-40B4-BE49-F238E27FC236}">
                <a16:creationId xmlns:a16="http://schemas.microsoft.com/office/drawing/2014/main" id="{3DD05434-802B-9065-8FC7-B30BC3E07524}"/>
              </a:ext>
            </a:extLst>
          </p:cNvPr>
          <p:cNvSpPr txBox="1">
            <a:spLocks/>
          </p:cNvSpPr>
          <p:nvPr/>
        </p:nvSpPr>
        <p:spPr>
          <a:xfrm>
            <a:off x="276225" y="168639"/>
            <a:ext cx="8541751"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貳、</a:t>
            </a:r>
            <a:r>
              <a:rPr lang="zh-TW" altLang="en-US" sz="3200" b="1" dirty="0">
                <a:latin typeface="微軟正黑體" panose="020B0604030504040204" pitchFamily="34" charset="-120"/>
                <a:ea typeface="微軟正黑體" panose="020B0604030504040204" pitchFamily="34" charset="-120"/>
                <a:cs typeface="+mj-cs"/>
              </a:rPr>
              <a:t>農田水利事業作業基金資產性質</a:t>
            </a:r>
            <a:endParaRPr lang="en-US" altLang="zh-TW" sz="3200" b="1" dirty="0">
              <a:latin typeface="微軟正黑體" panose="020B0604030504040204" pitchFamily="34" charset="-120"/>
              <a:ea typeface="微軟正黑體" panose="020B0604030504040204" pitchFamily="34" charset="-120"/>
              <a:cs typeface="+mj-cs"/>
            </a:endParaRPr>
          </a:p>
        </p:txBody>
      </p:sp>
      <p:sp>
        <p:nvSpPr>
          <p:cNvPr id="7" name="投影片編號版面配置區 5">
            <a:extLst>
              <a:ext uri="{FF2B5EF4-FFF2-40B4-BE49-F238E27FC236}">
                <a16:creationId xmlns:a16="http://schemas.microsoft.com/office/drawing/2014/main" id="{B6806A60-01E9-9883-0AD2-82FFD0E73C0D}"/>
              </a:ext>
            </a:extLst>
          </p:cNvPr>
          <p:cNvSpPr txBox="1">
            <a:spLocks/>
          </p:cNvSpPr>
          <p:nvPr/>
        </p:nvSpPr>
        <p:spPr>
          <a:xfrm>
            <a:off x="8799096" y="6488344"/>
            <a:ext cx="29638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4</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8" name="群組 7">
            <a:extLst>
              <a:ext uri="{FF2B5EF4-FFF2-40B4-BE49-F238E27FC236}">
                <a16:creationId xmlns:a16="http://schemas.microsoft.com/office/drawing/2014/main" id="{D5DE645B-E8AE-758F-A5CD-7B5E3A784428}"/>
              </a:ext>
            </a:extLst>
          </p:cNvPr>
          <p:cNvGrpSpPr/>
          <p:nvPr/>
        </p:nvGrpSpPr>
        <p:grpSpPr>
          <a:xfrm>
            <a:off x="8581485" y="6312286"/>
            <a:ext cx="507940" cy="550708"/>
            <a:chOff x="8408173" y="6342170"/>
            <a:chExt cx="507940" cy="550708"/>
          </a:xfrm>
        </p:grpSpPr>
        <p:sp>
          <p:nvSpPr>
            <p:cNvPr id="9" name="橢圓 8">
              <a:extLst>
                <a:ext uri="{FF2B5EF4-FFF2-40B4-BE49-F238E27FC236}">
                  <a16:creationId xmlns:a16="http://schemas.microsoft.com/office/drawing/2014/main" id="{D937F678-85EC-0F7F-C16A-79358CC4D656}"/>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0" name="群組 9">
              <a:extLst>
                <a:ext uri="{FF2B5EF4-FFF2-40B4-BE49-F238E27FC236}">
                  <a16:creationId xmlns:a16="http://schemas.microsoft.com/office/drawing/2014/main" id="{C6BE9BBD-D168-4ED5-B762-807B6CBD5162}"/>
                </a:ext>
              </a:extLst>
            </p:cNvPr>
            <p:cNvGrpSpPr/>
            <p:nvPr/>
          </p:nvGrpSpPr>
          <p:grpSpPr>
            <a:xfrm>
              <a:off x="8408173" y="6342170"/>
              <a:ext cx="507940" cy="550708"/>
              <a:chOff x="4536191" y="474247"/>
              <a:chExt cx="507940" cy="550708"/>
            </a:xfrm>
          </p:grpSpPr>
          <p:sp>
            <p:nvSpPr>
              <p:cNvPr id="11" name="弧形 10">
                <a:extLst>
                  <a:ext uri="{FF2B5EF4-FFF2-40B4-BE49-F238E27FC236}">
                    <a16:creationId xmlns:a16="http://schemas.microsoft.com/office/drawing/2014/main" id="{EA35346D-06AA-A0CB-BB9C-EFC89C155123}"/>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12" name="群組 11">
                <a:extLst>
                  <a:ext uri="{FF2B5EF4-FFF2-40B4-BE49-F238E27FC236}">
                    <a16:creationId xmlns:a16="http://schemas.microsoft.com/office/drawing/2014/main" id="{1F8DBA84-F90C-788E-F68F-70C0971A730A}"/>
                  </a:ext>
                </a:extLst>
              </p:cNvPr>
              <p:cNvGrpSpPr/>
              <p:nvPr/>
            </p:nvGrpSpPr>
            <p:grpSpPr>
              <a:xfrm>
                <a:off x="4572000" y="474247"/>
                <a:ext cx="430784" cy="217096"/>
                <a:chOff x="3802389" y="339335"/>
                <a:chExt cx="430784" cy="217096"/>
              </a:xfrm>
            </p:grpSpPr>
            <p:sp>
              <p:nvSpPr>
                <p:cNvPr id="13" name="橢圓 12">
                  <a:extLst>
                    <a:ext uri="{FF2B5EF4-FFF2-40B4-BE49-F238E27FC236}">
                      <a16:creationId xmlns:a16="http://schemas.microsoft.com/office/drawing/2014/main" id="{DC6F0FC7-82FC-C311-FA1A-217033139886}"/>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4" name="橢圓 13">
                  <a:extLst>
                    <a:ext uri="{FF2B5EF4-FFF2-40B4-BE49-F238E27FC236}">
                      <a16:creationId xmlns:a16="http://schemas.microsoft.com/office/drawing/2014/main" id="{AC60F2CC-C5D6-C115-8499-29C7FA42C815}"/>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5" name="橢圓 14">
                  <a:extLst>
                    <a:ext uri="{FF2B5EF4-FFF2-40B4-BE49-F238E27FC236}">
                      <a16:creationId xmlns:a16="http://schemas.microsoft.com/office/drawing/2014/main" id="{48965B05-3ADE-C61C-B092-C842FA9158BA}"/>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6" name="橢圓 15">
                  <a:extLst>
                    <a:ext uri="{FF2B5EF4-FFF2-40B4-BE49-F238E27FC236}">
                      <a16:creationId xmlns:a16="http://schemas.microsoft.com/office/drawing/2014/main" id="{E5DEC430-CDA2-14DE-3790-B75B8D341EE2}"/>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7" name="橢圓 16">
                  <a:extLst>
                    <a:ext uri="{FF2B5EF4-FFF2-40B4-BE49-F238E27FC236}">
                      <a16:creationId xmlns:a16="http://schemas.microsoft.com/office/drawing/2014/main" id="{EF94C071-AC70-8C3D-AB2E-DD6A4592A5ED}"/>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spTree>
    <p:extLst>
      <p:ext uri="{BB962C8B-B14F-4D97-AF65-F5344CB8AC3E}">
        <p14:creationId xmlns:p14="http://schemas.microsoft.com/office/powerpoint/2010/main" val="2871378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8EFC78C8-B6A5-2255-8F2F-EBE62CA5BDD0}"/>
              </a:ext>
            </a:extLst>
          </p:cNvPr>
          <p:cNvSpPr>
            <a:spLocks noGrp="1"/>
          </p:cNvSpPr>
          <p:nvPr>
            <p:ph idx="1"/>
          </p:nvPr>
        </p:nvSpPr>
        <p:spPr>
          <a:xfrm>
            <a:off x="628649" y="781051"/>
            <a:ext cx="8080277" cy="5908310"/>
          </a:xfrm>
        </p:spPr>
        <p:txBody>
          <a:bodyPr>
            <a:normAutofit/>
          </a:body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sz="2400" b="1" dirty="0">
                <a:latin typeface="微軟正黑體" panose="020B0604030504040204" pitchFamily="34" charset="-120"/>
                <a:ea typeface="微軟正黑體" panose="020B0604030504040204" pitchFamily="34" charset="-120"/>
                <a:cs typeface="+mj-cs"/>
              </a:rPr>
              <a:t>農田水利非事業用不動產活化收益辦法之訂定依據</a:t>
            </a:r>
            <a:endParaRPr lang="en-US" altLang="zh-TW" sz="2400" b="1" dirty="0">
              <a:latin typeface="微軟正黑體" panose="020B0604030504040204" pitchFamily="34" charset="-120"/>
              <a:ea typeface="微軟正黑體" panose="020B0604030504040204" pitchFamily="34" charset="-120"/>
              <a:cs typeface="+mj-cs"/>
            </a:endParaRPr>
          </a:p>
          <a:p>
            <a:pPr lvl="1" algn="just" hangingPunct="0">
              <a:lnSpc>
                <a:spcPts val="3500"/>
              </a:lnSpc>
              <a:spcBef>
                <a:spcPct val="0"/>
              </a:spcBef>
              <a:spcAft>
                <a:spcPts val="250"/>
              </a:spcAft>
              <a:buClr>
                <a:schemeClr val="accent6"/>
              </a:buClr>
              <a:buSzPct val="85000"/>
              <a:buFont typeface="Wingdings" panose="05000000000000000000" pitchFamily="2" charset="2"/>
              <a:buChar char="l"/>
            </a:pPr>
            <a:r>
              <a:rPr lang="zh-TW" altLang="en-US" sz="2000" b="1" dirty="0">
                <a:latin typeface="微軟正黑體" panose="020B0604030504040204" pitchFamily="34" charset="-120"/>
                <a:ea typeface="微軟正黑體" panose="020B0604030504040204" pitchFamily="34" charset="-120"/>
                <a:cs typeface="+mj-cs"/>
              </a:rPr>
              <a:t>農田水利法第</a:t>
            </a:r>
            <a:r>
              <a:rPr lang="en-US" altLang="zh-TW" sz="2000" b="1" dirty="0">
                <a:latin typeface="微軟正黑體" panose="020B0604030504040204" pitchFamily="34" charset="-120"/>
                <a:ea typeface="微軟正黑體" panose="020B0604030504040204" pitchFamily="34" charset="-120"/>
                <a:cs typeface="+mj-cs"/>
              </a:rPr>
              <a:t>23</a:t>
            </a:r>
            <a:r>
              <a:rPr lang="zh-TW" altLang="en-US" sz="2000" b="1" dirty="0">
                <a:latin typeface="微軟正黑體" panose="020B0604030504040204" pitchFamily="34" charset="-120"/>
                <a:ea typeface="微軟正黑體" panose="020B0604030504040204" pitchFamily="34" charset="-120"/>
                <a:cs typeface="+mj-cs"/>
              </a:rPr>
              <a:t>條第</a:t>
            </a:r>
            <a:r>
              <a:rPr lang="en-US" altLang="zh-TW" sz="2000" b="1" dirty="0">
                <a:latin typeface="微軟正黑體" panose="020B0604030504040204" pitchFamily="34" charset="-120"/>
                <a:ea typeface="微軟正黑體" panose="020B0604030504040204" pitchFamily="34" charset="-120"/>
                <a:cs typeface="+mj-cs"/>
              </a:rPr>
              <a:t>3</a:t>
            </a:r>
            <a:r>
              <a:rPr lang="zh-TW" altLang="en-US" sz="2000" b="1" dirty="0">
                <a:latin typeface="微軟正黑體" panose="020B0604030504040204" pitchFamily="34" charset="-120"/>
                <a:ea typeface="微軟正黑體" panose="020B0604030504040204" pitchFamily="34" charset="-120"/>
                <a:cs typeface="+mj-cs"/>
              </a:rPr>
              <a:t>項規定</a:t>
            </a:r>
            <a:endParaRPr lang="en-US" altLang="zh-TW" sz="2000" b="1" dirty="0">
              <a:latin typeface="微軟正黑體" panose="020B0604030504040204" pitchFamily="34" charset="-120"/>
              <a:ea typeface="微軟正黑體" panose="020B0604030504040204" pitchFamily="34" charset="-120"/>
              <a:cs typeface="+mj-cs"/>
            </a:endParaRPr>
          </a:p>
          <a:p>
            <a:pPr marL="684000" lvl="2" indent="0" algn="just" hangingPunct="0">
              <a:lnSpc>
                <a:spcPts val="2800"/>
              </a:lnSpc>
              <a:spcBef>
                <a:spcPct val="0"/>
              </a:spcBef>
              <a:spcAft>
                <a:spcPts val="250"/>
              </a:spcAft>
              <a:buClr>
                <a:schemeClr val="accent6"/>
              </a:buClr>
              <a:buSzPct val="85000"/>
              <a:buNone/>
            </a:pPr>
            <a:r>
              <a:rPr lang="zh-TW" altLang="en-US" b="1" dirty="0">
                <a:latin typeface="微軟正黑體" panose="020B0604030504040204" pitchFamily="34" charset="-120"/>
                <a:ea typeface="微軟正黑體" panose="020B0604030504040204" pitchFamily="34" charset="-120"/>
                <a:cs typeface="+mj-cs"/>
              </a:rPr>
              <a:t>為籌措農田水利事業經費，第</a:t>
            </a:r>
            <a:r>
              <a:rPr lang="en-US" altLang="zh-TW" b="1" dirty="0">
                <a:latin typeface="微軟正黑體" panose="020B0604030504040204" pitchFamily="34" charset="-120"/>
                <a:ea typeface="微軟正黑體" panose="020B0604030504040204" pitchFamily="34" charset="-120"/>
                <a:cs typeface="+mj-cs"/>
              </a:rPr>
              <a:t>1</a:t>
            </a:r>
            <a:r>
              <a:rPr lang="zh-TW" altLang="en-US" b="1" dirty="0">
                <a:latin typeface="微軟正黑體" panose="020B0604030504040204" pitchFamily="34" charset="-120"/>
                <a:ea typeface="微軟正黑體" panose="020B0604030504040204" pitchFamily="34" charset="-120"/>
                <a:cs typeface="+mj-cs"/>
              </a:rPr>
              <a:t>項由國家承受資產之使用、收益及處分均</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j-cs"/>
              </a:rPr>
              <a:t>以活化收益方式</a:t>
            </a:r>
            <a:r>
              <a:rPr lang="zh-TW" altLang="en-US" b="1" dirty="0">
                <a:latin typeface="微軟正黑體" panose="020B0604030504040204" pitchFamily="34" charset="-120"/>
                <a:ea typeface="微軟正黑體" panose="020B0604030504040204" pitchFamily="34" charset="-120"/>
                <a:cs typeface="+mj-cs"/>
              </a:rPr>
              <a:t>辦理，</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j-cs"/>
              </a:rPr>
              <a:t>不受國有財產法第</a:t>
            </a:r>
            <a:r>
              <a:rPr lang="en-US" altLang="zh-TW" b="1" dirty="0">
                <a:solidFill>
                  <a:schemeClr val="accent5">
                    <a:lumMod val="75000"/>
                  </a:schemeClr>
                </a:solidFill>
                <a:latin typeface="微軟正黑體" panose="020B0604030504040204" pitchFamily="34" charset="-120"/>
                <a:ea typeface="微軟正黑體" panose="020B0604030504040204" pitchFamily="34" charset="-120"/>
                <a:cs typeface="+mj-cs"/>
              </a:rPr>
              <a:t>28</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j-cs"/>
              </a:rPr>
              <a:t>條、第</a:t>
            </a:r>
            <a:r>
              <a:rPr lang="en-US" altLang="zh-TW" b="1" dirty="0">
                <a:solidFill>
                  <a:schemeClr val="accent5">
                    <a:lumMod val="75000"/>
                  </a:schemeClr>
                </a:solidFill>
                <a:latin typeface="微軟正黑體" panose="020B0604030504040204" pitchFamily="34" charset="-120"/>
                <a:ea typeface="微軟正黑體" panose="020B0604030504040204" pitchFamily="34" charset="-120"/>
                <a:cs typeface="+mj-cs"/>
              </a:rPr>
              <a:t>4</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j-cs"/>
              </a:rPr>
              <a:t>章及第</a:t>
            </a:r>
            <a:r>
              <a:rPr lang="en-US" altLang="zh-TW" b="1" dirty="0">
                <a:solidFill>
                  <a:schemeClr val="accent5">
                    <a:lumMod val="75000"/>
                  </a:schemeClr>
                </a:solidFill>
                <a:latin typeface="微軟正黑體" panose="020B0604030504040204" pitchFamily="34" charset="-120"/>
                <a:ea typeface="微軟正黑體" panose="020B0604030504040204" pitchFamily="34" charset="-120"/>
                <a:cs typeface="+mj-cs"/>
              </a:rPr>
              <a:t>6</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j-cs"/>
              </a:rPr>
              <a:t>章之限制</a:t>
            </a:r>
            <a:r>
              <a:rPr lang="zh-TW" altLang="en-US" b="1" dirty="0">
                <a:latin typeface="微軟正黑體" panose="020B0604030504040204" pitchFamily="34" charset="-120"/>
                <a:ea typeface="微軟正黑體" panose="020B0604030504040204" pitchFamily="34" charset="-120"/>
                <a:cs typeface="+mj-cs"/>
              </a:rPr>
              <a:t>；其活化收益之項目、收費及其他相關事項之辦法，由主管機關定之。</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j-cs"/>
              </a:rPr>
              <a:t>各機關依法撥用者，應辦理有償撥用</a:t>
            </a:r>
            <a:r>
              <a:rPr lang="zh-TW" altLang="en-US" b="1" dirty="0">
                <a:latin typeface="微軟正黑體" panose="020B0604030504040204" pitchFamily="34" charset="-120"/>
                <a:ea typeface="微軟正黑體" panose="020B0604030504040204" pitchFamily="34" charset="-120"/>
                <a:cs typeface="+mj-cs"/>
              </a:rPr>
              <a:t>。</a:t>
            </a:r>
            <a:endParaRPr lang="en-US" altLang="zh-TW" b="1" dirty="0">
              <a:latin typeface="微軟正黑體" panose="020B0604030504040204" pitchFamily="34" charset="-120"/>
              <a:ea typeface="微軟正黑體" panose="020B0604030504040204" pitchFamily="34" charset="-120"/>
              <a:cs typeface="+mj-cs"/>
            </a:endParaRPr>
          </a:p>
        </p:txBody>
      </p:sp>
      <p:sp>
        <p:nvSpPr>
          <p:cNvPr id="7" name="投影片編號版面配置區 5">
            <a:extLst>
              <a:ext uri="{FF2B5EF4-FFF2-40B4-BE49-F238E27FC236}">
                <a16:creationId xmlns:a16="http://schemas.microsoft.com/office/drawing/2014/main" id="{B6806A60-01E9-9883-0AD2-82FFD0E73C0D}"/>
              </a:ext>
            </a:extLst>
          </p:cNvPr>
          <p:cNvSpPr txBox="1">
            <a:spLocks/>
          </p:cNvSpPr>
          <p:nvPr/>
        </p:nvSpPr>
        <p:spPr>
          <a:xfrm>
            <a:off x="8799096" y="6488344"/>
            <a:ext cx="29638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5</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8" name="群組 7">
            <a:extLst>
              <a:ext uri="{FF2B5EF4-FFF2-40B4-BE49-F238E27FC236}">
                <a16:creationId xmlns:a16="http://schemas.microsoft.com/office/drawing/2014/main" id="{D5DE645B-E8AE-758F-A5CD-7B5E3A784428}"/>
              </a:ext>
            </a:extLst>
          </p:cNvPr>
          <p:cNvGrpSpPr/>
          <p:nvPr/>
        </p:nvGrpSpPr>
        <p:grpSpPr>
          <a:xfrm>
            <a:off x="8581485" y="6312286"/>
            <a:ext cx="507940" cy="550708"/>
            <a:chOff x="8408173" y="6342170"/>
            <a:chExt cx="507940" cy="550708"/>
          </a:xfrm>
        </p:grpSpPr>
        <p:sp>
          <p:nvSpPr>
            <p:cNvPr id="9" name="橢圓 8">
              <a:extLst>
                <a:ext uri="{FF2B5EF4-FFF2-40B4-BE49-F238E27FC236}">
                  <a16:creationId xmlns:a16="http://schemas.microsoft.com/office/drawing/2014/main" id="{D937F678-85EC-0F7F-C16A-79358CC4D656}"/>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0" name="群組 9">
              <a:extLst>
                <a:ext uri="{FF2B5EF4-FFF2-40B4-BE49-F238E27FC236}">
                  <a16:creationId xmlns:a16="http://schemas.microsoft.com/office/drawing/2014/main" id="{C6BE9BBD-D168-4ED5-B762-807B6CBD5162}"/>
                </a:ext>
              </a:extLst>
            </p:cNvPr>
            <p:cNvGrpSpPr/>
            <p:nvPr/>
          </p:nvGrpSpPr>
          <p:grpSpPr>
            <a:xfrm>
              <a:off x="8408173" y="6342170"/>
              <a:ext cx="507940" cy="550708"/>
              <a:chOff x="4536191" y="474247"/>
              <a:chExt cx="507940" cy="550708"/>
            </a:xfrm>
          </p:grpSpPr>
          <p:sp>
            <p:nvSpPr>
              <p:cNvPr id="11" name="弧形 10">
                <a:extLst>
                  <a:ext uri="{FF2B5EF4-FFF2-40B4-BE49-F238E27FC236}">
                    <a16:creationId xmlns:a16="http://schemas.microsoft.com/office/drawing/2014/main" id="{EA35346D-06AA-A0CB-BB9C-EFC89C155123}"/>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12" name="群組 11">
                <a:extLst>
                  <a:ext uri="{FF2B5EF4-FFF2-40B4-BE49-F238E27FC236}">
                    <a16:creationId xmlns:a16="http://schemas.microsoft.com/office/drawing/2014/main" id="{1F8DBA84-F90C-788E-F68F-70C0971A730A}"/>
                  </a:ext>
                </a:extLst>
              </p:cNvPr>
              <p:cNvGrpSpPr/>
              <p:nvPr/>
            </p:nvGrpSpPr>
            <p:grpSpPr>
              <a:xfrm>
                <a:off x="4572000" y="474247"/>
                <a:ext cx="430784" cy="217096"/>
                <a:chOff x="3802389" y="339335"/>
                <a:chExt cx="430784" cy="217096"/>
              </a:xfrm>
            </p:grpSpPr>
            <p:sp>
              <p:nvSpPr>
                <p:cNvPr id="13" name="橢圓 12">
                  <a:extLst>
                    <a:ext uri="{FF2B5EF4-FFF2-40B4-BE49-F238E27FC236}">
                      <a16:creationId xmlns:a16="http://schemas.microsoft.com/office/drawing/2014/main" id="{DC6F0FC7-82FC-C311-FA1A-217033139886}"/>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4" name="橢圓 13">
                  <a:extLst>
                    <a:ext uri="{FF2B5EF4-FFF2-40B4-BE49-F238E27FC236}">
                      <a16:creationId xmlns:a16="http://schemas.microsoft.com/office/drawing/2014/main" id="{AC60F2CC-C5D6-C115-8499-29C7FA42C815}"/>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5" name="橢圓 14">
                  <a:extLst>
                    <a:ext uri="{FF2B5EF4-FFF2-40B4-BE49-F238E27FC236}">
                      <a16:creationId xmlns:a16="http://schemas.microsoft.com/office/drawing/2014/main" id="{48965B05-3ADE-C61C-B092-C842FA9158BA}"/>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6" name="橢圓 15">
                  <a:extLst>
                    <a:ext uri="{FF2B5EF4-FFF2-40B4-BE49-F238E27FC236}">
                      <a16:creationId xmlns:a16="http://schemas.microsoft.com/office/drawing/2014/main" id="{E5DEC430-CDA2-14DE-3790-B75B8D341EE2}"/>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7" name="橢圓 16">
                  <a:extLst>
                    <a:ext uri="{FF2B5EF4-FFF2-40B4-BE49-F238E27FC236}">
                      <a16:creationId xmlns:a16="http://schemas.microsoft.com/office/drawing/2014/main" id="{EF94C071-AC70-8C3D-AB2E-DD6A4592A5ED}"/>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nvGrpSpPr>
          <p:cNvPr id="32" name="群組 31">
            <a:extLst>
              <a:ext uri="{FF2B5EF4-FFF2-40B4-BE49-F238E27FC236}">
                <a16:creationId xmlns:a16="http://schemas.microsoft.com/office/drawing/2014/main" id="{68AC1E35-6C31-8698-259C-E3B493EC84A7}"/>
              </a:ext>
            </a:extLst>
          </p:cNvPr>
          <p:cNvGrpSpPr/>
          <p:nvPr/>
        </p:nvGrpSpPr>
        <p:grpSpPr>
          <a:xfrm>
            <a:off x="848022" y="3247769"/>
            <a:ext cx="2211286" cy="2933774"/>
            <a:chOff x="691072" y="3429000"/>
            <a:chExt cx="2211286" cy="2933774"/>
          </a:xfrm>
        </p:grpSpPr>
        <p:sp>
          <p:nvSpPr>
            <p:cNvPr id="2" name="矩形: 圓角 1">
              <a:extLst>
                <a:ext uri="{FF2B5EF4-FFF2-40B4-BE49-F238E27FC236}">
                  <a16:creationId xmlns:a16="http://schemas.microsoft.com/office/drawing/2014/main" id="{09ACC0C8-9546-FAE7-F99A-E441B26F1205}"/>
                </a:ext>
              </a:extLst>
            </p:cNvPr>
            <p:cNvSpPr/>
            <p:nvPr/>
          </p:nvSpPr>
          <p:spPr>
            <a:xfrm>
              <a:off x="695826" y="3429000"/>
              <a:ext cx="2201779" cy="2933774"/>
            </a:xfrm>
            <a:prstGeom prst="round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文字方塊 28">
              <a:extLst>
                <a:ext uri="{FF2B5EF4-FFF2-40B4-BE49-F238E27FC236}">
                  <a16:creationId xmlns:a16="http://schemas.microsoft.com/office/drawing/2014/main" id="{DDB96C6D-4D78-A3E7-CF86-D9513B7F8631}"/>
                </a:ext>
              </a:extLst>
            </p:cNvPr>
            <p:cNvSpPr txBox="1"/>
            <p:nvPr/>
          </p:nvSpPr>
          <p:spPr>
            <a:xfrm>
              <a:off x="691072" y="3537285"/>
              <a:ext cx="2211286" cy="2690224"/>
            </a:xfrm>
            <a:prstGeom prst="rect">
              <a:avLst/>
            </a:prstGeom>
            <a:noFill/>
          </p:spPr>
          <p:txBody>
            <a:bodyPr wrap="square" rtlCol="0">
              <a:spAutoFit/>
            </a:bodyPr>
            <a:lstStyle/>
            <a:p>
              <a:pPr algn="ctr"/>
              <a:r>
                <a:rPr lang="zh-TW" altLang="en-US" b="1" dirty="0">
                  <a:latin typeface="微軟正黑體" panose="020B0604030504040204" pitchFamily="34" charset="-120"/>
                  <a:ea typeface="微軟正黑體" panose="020B0604030504040204" pitchFamily="34" charset="-120"/>
                </a:rPr>
                <a:t>國有財產法第</a:t>
              </a:r>
              <a:r>
                <a:rPr lang="en-US" altLang="zh-TW" b="1" dirty="0">
                  <a:latin typeface="微軟正黑體" panose="020B0604030504040204" pitchFamily="34" charset="-120"/>
                  <a:ea typeface="微軟正黑體" panose="020B0604030504040204" pitchFamily="34" charset="-120"/>
                </a:rPr>
                <a:t>28</a:t>
              </a:r>
              <a:r>
                <a:rPr lang="zh-TW" altLang="en-US" b="1" dirty="0">
                  <a:latin typeface="微軟正黑體" panose="020B0604030504040204" pitchFamily="34" charset="-120"/>
                  <a:ea typeface="微軟正黑體" panose="020B0604030504040204" pitchFamily="34" charset="-120"/>
                </a:rPr>
                <a:t>條</a:t>
              </a:r>
              <a:endParaRPr lang="en-US" altLang="zh-TW" b="1" dirty="0">
                <a:latin typeface="微軟正黑體" panose="020B0604030504040204" pitchFamily="34" charset="-120"/>
                <a:ea typeface="微軟正黑體" panose="020B0604030504040204" pitchFamily="34" charset="-120"/>
              </a:endParaRPr>
            </a:p>
            <a:p>
              <a:pPr algn="ctr"/>
              <a:endParaRPr lang="en-US" altLang="zh-TW" dirty="0"/>
            </a:p>
            <a:p>
              <a:pPr algn="just" hangingPunct="0">
                <a:lnSpc>
                  <a:spcPts val="2300"/>
                </a:lnSpc>
              </a:pPr>
              <a:r>
                <a:rPr lang="zh-TW" altLang="en-US" b="1" dirty="0">
                  <a:latin typeface="微軟正黑體" panose="020B0604030504040204" pitchFamily="34" charset="-120"/>
                  <a:ea typeface="微軟正黑體" panose="020B0604030504040204" pitchFamily="34" charset="-120"/>
                  <a:cs typeface="+mj-cs"/>
                </a:rPr>
                <a:t>主管機關或管理機關對於</a:t>
              </a:r>
              <a:r>
                <a:rPr lang="zh-TW" altLang="en-US" b="1" dirty="0">
                  <a:solidFill>
                    <a:srgbClr val="C00000"/>
                  </a:solidFill>
                  <a:latin typeface="微軟正黑體" panose="020B0604030504040204" pitchFamily="34" charset="-120"/>
                  <a:ea typeface="微軟正黑體" panose="020B0604030504040204" pitchFamily="34" charset="-120"/>
                  <a:cs typeface="+mj-cs"/>
                </a:rPr>
                <a:t>公用財產不得為任何處分或擅為收益</a:t>
              </a:r>
              <a:r>
                <a:rPr lang="zh-TW" altLang="en-US" b="1" dirty="0">
                  <a:latin typeface="微軟正黑體" panose="020B0604030504040204" pitchFamily="34" charset="-120"/>
                  <a:ea typeface="微軟正黑體" panose="020B0604030504040204" pitchFamily="34" charset="-120"/>
                  <a:cs typeface="+mj-cs"/>
                </a:rPr>
                <a:t>。但其收益不違背其事業目的或原定用途者，不在此限。</a:t>
              </a:r>
            </a:p>
          </p:txBody>
        </p:sp>
      </p:grpSp>
      <p:grpSp>
        <p:nvGrpSpPr>
          <p:cNvPr id="31" name="群組 30">
            <a:extLst>
              <a:ext uri="{FF2B5EF4-FFF2-40B4-BE49-F238E27FC236}">
                <a16:creationId xmlns:a16="http://schemas.microsoft.com/office/drawing/2014/main" id="{C83A54AB-AB7A-F649-A237-A753F78C78C3}"/>
              </a:ext>
            </a:extLst>
          </p:cNvPr>
          <p:cNvGrpSpPr/>
          <p:nvPr/>
        </p:nvGrpSpPr>
        <p:grpSpPr>
          <a:xfrm>
            <a:off x="3400206" y="3234279"/>
            <a:ext cx="2362577" cy="2933774"/>
            <a:chOff x="3486716" y="3429000"/>
            <a:chExt cx="2211286" cy="2933774"/>
          </a:xfrm>
        </p:grpSpPr>
        <p:sp>
          <p:nvSpPr>
            <p:cNvPr id="20" name="矩形: 圓角 19">
              <a:extLst>
                <a:ext uri="{FF2B5EF4-FFF2-40B4-BE49-F238E27FC236}">
                  <a16:creationId xmlns:a16="http://schemas.microsoft.com/office/drawing/2014/main" id="{0FF637AA-17BB-AE2D-EA34-19A42D1D10B5}"/>
                </a:ext>
              </a:extLst>
            </p:cNvPr>
            <p:cNvSpPr/>
            <p:nvPr/>
          </p:nvSpPr>
          <p:spPr>
            <a:xfrm>
              <a:off x="3491470" y="3429000"/>
              <a:ext cx="2201779" cy="2933774"/>
            </a:xfrm>
            <a:prstGeom prst="round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文字方塊 29">
              <a:extLst>
                <a:ext uri="{FF2B5EF4-FFF2-40B4-BE49-F238E27FC236}">
                  <a16:creationId xmlns:a16="http://schemas.microsoft.com/office/drawing/2014/main" id="{1A4AD22F-1699-3A05-2F9B-5488FAF33A27}"/>
                </a:ext>
              </a:extLst>
            </p:cNvPr>
            <p:cNvSpPr txBox="1"/>
            <p:nvPr/>
          </p:nvSpPr>
          <p:spPr>
            <a:xfrm>
              <a:off x="3486716" y="3537285"/>
              <a:ext cx="2211286" cy="2000548"/>
            </a:xfrm>
            <a:prstGeom prst="rect">
              <a:avLst/>
            </a:prstGeom>
            <a:noFill/>
          </p:spPr>
          <p:txBody>
            <a:bodyPr wrap="square" rtlCol="0">
              <a:spAutoFit/>
            </a:bodyPr>
            <a:lstStyle/>
            <a:p>
              <a:pPr algn="ctr">
                <a:spcAft>
                  <a:spcPts val="1800"/>
                </a:spcAft>
              </a:pPr>
              <a:r>
                <a:rPr lang="zh-TW" altLang="en-US" b="1" dirty="0">
                  <a:latin typeface="微軟正黑體" panose="020B0604030504040204" pitchFamily="34" charset="-120"/>
                  <a:ea typeface="微軟正黑體" panose="020B0604030504040204" pitchFamily="34" charset="-120"/>
                </a:rPr>
                <a:t>國有財產法 第</a:t>
              </a:r>
              <a:r>
                <a:rPr lang="en-US" altLang="zh-TW" b="1" dirty="0">
                  <a:latin typeface="微軟正黑體" panose="020B0604030504040204" pitchFamily="34" charset="-120"/>
                  <a:ea typeface="微軟正黑體" panose="020B0604030504040204" pitchFamily="34" charset="-120"/>
                </a:rPr>
                <a:t>4</a:t>
              </a:r>
              <a:r>
                <a:rPr lang="zh-TW" altLang="en-US" b="1" dirty="0">
                  <a:latin typeface="微軟正黑體" panose="020B0604030504040204" pitchFamily="34" charset="-120"/>
                  <a:ea typeface="微軟正黑體" panose="020B0604030504040204" pitchFamily="34" charset="-120"/>
                </a:rPr>
                <a:t>章</a:t>
              </a:r>
              <a:endParaRPr lang="en-US" altLang="zh-TW" dirty="0"/>
            </a:p>
            <a:p>
              <a:pPr marL="285750" indent="-285750" algn="l">
                <a:lnSpc>
                  <a:spcPts val="3000"/>
                </a:lnSpc>
                <a:buClr>
                  <a:schemeClr val="accent5">
                    <a:lumMod val="75000"/>
                  </a:schemeClr>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公用財產之用途</a:t>
              </a:r>
              <a:endParaRPr lang="en-US" altLang="zh-TW" b="1" dirty="0">
                <a:latin typeface="微軟正黑體" panose="020B0604030504040204" pitchFamily="34" charset="-120"/>
                <a:ea typeface="微軟正黑體" panose="020B0604030504040204" pitchFamily="34" charset="-120"/>
                <a:cs typeface="+mj-cs"/>
              </a:endParaRPr>
            </a:p>
            <a:p>
              <a:pPr marL="285750" indent="-285750" algn="l">
                <a:lnSpc>
                  <a:spcPts val="3000"/>
                </a:lnSpc>
                <a:buClr>
                  <a:schemeClr val="accent5">
                    <a:lumMod val="75000"/>
                  </a:schemeClr>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非公用財產之撥用</a:t>
              </a:r>
              <a:endParaRPr lang="en-US" altLang="zh-TW" b="1" dirty="0">
                <a:latin typeface="微軟正黑體" panose="020B0604030504040204" pitchFamily="34" charset="-120"/>
                <a:ea typeface="微軟正黑體" panose="020B0604030504040204" pitchFamily="34" charset="-120"/>
                <a:cs typeface="+mj-cs"/>
              </a:endParaRPr>
            </a:p>
            <a:p>
              <a:pPr marL="285750" indent="-285750" algn="l">
                <a:lnSpc>
                  <a:spcPts val="3000"/>
                </a:lnSpc>
                <a:buClr>
                  <a:schemeClr val="accent5">
                    <a:lumMod val="75000"/>
                  </a:schemeClr>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非公用財產之借用</a:t>
              </a:r>
              <a:endParaRPr lang="en-US" altLang="zh-TW" b="1" dirty="0">
                <a:latin typeface="微軟正黑體" panose="020B0604030504040204" pitchFamily="34" charset="-120"/>
                <a:ea typeface="微軟正黑體" panose="020B0604030504040204" pitchFamily="34" charset="-120"/>
                <a:cs typeface="+mj-cs"/>
              </a:endParaRPr>
            </a:p>
            <a:p>
              <a:pPr marL="285750" indent="-285750" algn="l">
                <a:buFont typeface="Arial" panose="020B0604020202020204" pitchFamily="34" charset="0"/>
                <a:buChar char="•"/>
              </a:pPr>
              <a:endParaRPr lang="zh-TW" altLang="en-US" sz="1600" dirty="0">
                <a:latin typeface="微軟正黑體" panose="020B0604030504040204" pitchFamily="34" charset="-120"/>
                <a:ea typeface="微軟正黑體" panose="020B0604030504040204" pitchFamily="34" charset="-120"/>
                <a:cs typeface="+mj-cs"/>
              </a:endParaRPr>
            </a:p>
          </p:txBody>
        </p:sp>
      </p:grpSp>
      <p:grpSp>
        <p:nvGrpSpPr>
          <p:cNvPr id="34" name="群組 33">
            <a:extLst>
              <a:ext uri="{FF2B5EF4-FFF2-40B4-BE49-F238E27FC236}">
                <a16:creationId xmlns:a16="http://schemas.microsoft.com/office/drawing/2014/main" id="{B219DB06-79A7-7A5E-1B76-35BD71B9B3E6}"/>
              </a:ext>
            </a:extLst>
          </p:cNvPr>
          <p:cNvGrpSpPr/>
          <p:nvPr/>
        </p:nvGrpSpPr>
        <p:grpSpPr>
          <a:xfrm>
            <a:off x="6103681" y="3234279"/>
            <a:ext cx="2508188" cy="2933774"/>
            <a:chOff x="6262001" y="3407912"/>
            <a:chExt cx="2211286" cy="2933774"/>
          </a:xfrm>
        </p:grpSpPr>
        <p:sp>
          <p:nvSpPr>
            <p:cNvPr id="28" name="矩形: 圓角 27">
              <a:extLst>
                <a:ext uri="{FF2B5EF4-FFF2-40B4-BE49-F238E27FC236}">
                  <a16:creationId xmlns:a16="http://schemas.microsoft.com/office/drawing/2014/main" id="{65A09AC8-EA80-6A4C-BDAB-801B63D5AA1D}"/>
                </a:ext>
              </a:extLst>
            </p:cNvPr>
            <p:cNvSpPr/>
            <p:nvPr/>
          </p:nvSpPr>
          <p:spPr>
            <a:xfrm>
              <a:off x="6266755" y="3407912"/>
              <a:ext cx="2201779" cy="2933774"/>
            </a:xfrm>
            <a:prstGeom prst="round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文字方塊 32">
              <a:extLst>
                <a:ext uri="{FF2B5EF4-FFF2-40B4-BE49-F238E27FC236}">
                  <a16:creationId xmlns:a16="http://schemas.microsoft.com/office/drawing/2014/main" id="{2EEBADB8-132A-2128-733D-B89D6DEF166E}"/>
                </a:ext>
              </a:extLst>
            </p:cNvPr>
            <p:cNvSpPr txBox="1"/>
            <p:nvPr/>
          </p:nvSpPr>
          <p:spPr>
            <a:xfrm>
              <a:off x="6262001" y="3537285"/>
              <a:ext cx="2211286" cy="2684325"/>
            </a:xfrm>
            <a:prstGeom prst="rect">
              <a:avLst/>
            </a:prstGeom>
            <a:noFill/>
          </p:spPr>
          <p:txBody>
            <a:bodyPr wrap="square" rtlCol="0">
              <a:spAutoFit/>
            </a:bodyPr>
            <a:lstStyle/>
            <a:p>
              <a:pPr algn="ctr"/>
              <a:r>
                <a:rPr lang="zh-TW" altLang="en-US" b="1" dirty="0">
                  <a:latin typeface="微軟正黑體" panose="020B0604030504040204" pitchFamily="34" charset="-120"/>
                  <a:ea typeface="微軟正黑體" panose="020B0604030504040204" pitchFamily="34" charset="-120"/>
                </a:rPr>
                <a:t>國有財產法 第</a:t>
              </a:r>
              <a:r>
                <a:rPr lang="en-US" altLang="zh-TW" b="1" dirty="0">
                  <a:latin typeface="微軟正黑體" panose="020B0604030504040204" pitchFamily="34" charset="-120"/>
                  <a:ea typeface="微軟正黑體" panose="020B0604030504040204" pitchFamily="34" charset="-120"/>
                </a:rPr>
                <a:t>6</a:t>
              </a:r>
              <a:r>
                <a:rPr lang="zh-TW" altLang="en-US" b="1" dirty="0">
                  <a:latin typeface="微軟正黑體" panose="020B0604030504040204" pitchFamily="34" charset="-120"/>
                  <a:ea typeface="微軟正黑體" panose="020B0604030504040204" pitchFamily="34" charset="-120"/>
                </a:rPr>
                <a:t>章</a:t>
              </a:r>
              <a:endParaRPr lang="en-US" altLang="zh-TW" b="1" dirty="0">
                <a:latin typeface="微軟正黑體" panose="020B0604030504040204" pitchFamily="34" charset="-120"/>
                <a:ea typeface="微軟正黑體" panose="020B0604030504040204" pitchFamily="34" charset="-120"/>
              </a:endParaRPr>
            </a:p>
            <a:p>
              <a:pPr algn="ctr"/>
              <a:endParaRPr lang="en-US" altLang="zh-TW" dirty="0"/>
            </a:p>
            <a:p>
              <a:pPr marL="285750" indent="-285750">
                <a:lnSpc>
                  <a:spcPts val="2300"/>
                </a:lnSpc>
                <a:buClr>
                  <a:schemeClr val="accent5">
                    <a:lumMod val="75000"/>
                  </a:schemeClr>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非公用財產類不動產之處分</a:t>
              </a:r>
              <a:endParaRPr lang="en-US" altLang="zh-TW" b="1" dirty="0">
                <a:latin typeface="微軟正黑體" panose="020B0604030504040204" pitchFamily="34" charset="-120"/>
                <a:ea typeface="微軟正黑體" panose="020B0604030504040204" pitchFamily="34" charset="-120"/>
                <a:cs typeface="+mj-cs"/>
              </a:endParaRPr>
            </a:p>
            <a:p>
              <a:pPr marL="285750" indent="-285750">
                <a:lnSpc>
                  <a:spcPts val="2300"/>
                </a:lnSpc>
                <a:buClr>
                  <a:schemeClr val="accent5">
                    <a:lumMod val="75000"/>
                  </a:schemeClr>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非公用財產類動產、有價證券及權利之處分</a:t>
              </a:r>
              <a:endParaRPr lang="en-US" altLang="zh-TW" b="1" dirty="0">
                <a:latin typeface="微軟正黑體" panose="020B0604030504040204" pitchFamily="34" charset="-120"/>
                <a:ea typeface="微軟正黑體" panose="020B0604030504040204" pitchFamily="34" charset="-120"/>
                <a:cs typeface="+mj-cs"/>
              </a:endParaRPr>
            </a:p>
            <a:p>
              <a:pPr marL="285750" indent="-285750">
                <a:lnSpc>
                  <a:spcPts val="2300"/>
                </a:lnSpc>
                <a:buClr>
                  <a:schemeClr val="accent5">
                    <a:lumMod val="75000"/>
                  </a:schemeClr>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計價</a:t>
              </a:r>
              <a:endParaRPr lang="en-US" altLang="zh-TW" b="1" dirty="0">
                <a:latin typeface="微軟正黑體" panose="020B0604030504040204" pitchFamily="34" charset="-120"/>
                <a:ea typeface="微軟正黑體" panose="020B0604030504040204" pitchFamily="34" charset="-120"/>
                <a:cs typeface="+mj-cs"/>
              </a:endParaRPr>
            </a:p>
            <a:p>
              <a:pPr marL="285750" indent="-285750">
                <a:lnSpc>
                  <a:spcPts val="2300"/>
                </a:lnSpc>
                <a:buClr>
                  <a:schemeClr val="accent5">
                    <a:lumMod val="75000"/>
                  </a:schemeClr>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贈與</a:t>
              </a:r>
            </a:p>
          </p:txBody>
        </p:sp>
      </p:grpSp>
      <p:sp>
        <p:nvSpPr>
          <p:cNvPr id="35" name="文字方塊 34">
            <a:extLst>
              <a:ext uri="{FF2B5EF4-FFF2-40B4-BE49-F238E27FC236}">
                <a16:creationId xmlns:a16="http://schemas.microsoft.com/office/drawing/2014/main" id="{7396C539-952B-2307-89F6-5EA7682B225D}"/>
              </a:ext>
            </a:extLst>
          </p:cNvPr>
          <p:cNvSpPr txBox="1"/>
          <p:nvPr/>
        </p:nvSpPr>
        <p:spPr>
          <a:xfrm>
            <a:off x="1091890" y="6278612"/>
            <a:ext cx="1723549" cy="400110"/>
          </a:xfrm>
          <a:prstGeom prst="rect">
            <a:avLst/>
          </a:prstGeom>
          <a:noFill/>
        </p:spPr>
        <p:txBody>
          <a:bodyPr wrap="none" rtlCol="0">
            <a:spAutoFit/>
          </a:bodyPr>
          <a:lstStyle/>
          <a:p>
            <a:r>
              <a:rPr lang="zh-TW" altLang="en-US" sz="2000" b="1" dirty="0">
                <a:solidFill>
                  <a:srgbClr val="C00000"/>
                </a:solidFill>
                <a:latin typeface="微軟正黑體" panose="020B0604030504040204" pitchFamily="34" charset="-120"/>
                <a:ea typeface="微軟正黑體" panose="020B0604030504040204" pitchFamily="34" charset="-120"/>
                <a:cs typeface="+mj-cs"/>
              </a:rPr>
              <a:t>得處分或收益</a:t>
            </a:r>
          </a:p>
        </p:txBody>
      </p:sp>
      <p:sp>
        <p:nvSpPr>
          <p:cNvPr id="36" name="文字方塊 35">
            <a:extLst>
              <a:ext uri="{FF2B5EF4-FFF2-40B4-BE49-F238E27FC236}">
                <a16:creationId xmlns:a16="http://schemas.microsoft.com/office/drawing/2014/main" id="{3A692DA0-D602-3D87-E9F5-1A5287854D60}"/>
              </a:ext>
            </a:extLst>
          </p:cNvPr>
          <p:cNvSpPr txBox="1"/>
          <p:nvPr/>
        </p:nvSpPr>
        <p:spPr>
          <a:xfrm>
            <a:off x="4215984" y="6278612"/>
            <a:ext cx="3775393" cy="400110"/>
          </a:xfrm>
          <a:prstGeom prst="rect">
            <a:avLst/>
          </a:prstGeom>
          <a:noFill/>
        </p:spPr>
        <p:txBody>
          <a:bodyPr wrap="none" rtlCol="0">
            <a:spAutoFit/>
          </a:bodyPr>
          <a:lstStyle/>
          <a:p>
            <a:r>
              <a:rPr lang="zh-TW" altLang="en-US" sz="2000" b="1" dirty="0">
                <a:solidFill>
                  <a:srgbClr val="C00000"/>
                </a:solidFill>
                <a:latin typeface="微軟正黑體" panose="020B0604030504040204" pitchFamily="34" charset="-120"/>
                <a:ea typeface="微軟正黑體" panose="020B0604030504040204" pitchFamily="34" charset="-120"/>
                <a:cs typeface="+mj-cs"/>
              </a:rPr>
              <a:t>使用、處分不受國有財產法限制</a:t>
            </a:r>
          </a:p>
        </p:txBody>
      </p:sp>
      <p:sp>
        <p:nvSpPr>
          <p:cNvPr id="26" name="標題 1">
            <a:extLst>
              <a:ext uri="{FF2B5EF4-FFF2-40B4-BE49-F238E27FC236}">
                <a16:creationId xmlns:a16="http://schemas.microsoft.com/office/drawing/2014/main" id="{9997FE60-CDDE-4F75-8C05-E1CCA872517F}"/>
              </a:ext>
            </a:extLst>
          </p:cNvPr>
          <p:cNvSpPr txBox="1">
            <a:spLocks/>
          </p:cNvSpPr>
          <p:nvPr/>
        </p:nvSpPr>
        <p:spPr>
          <a:xfrm>
            <a:off x="276225" y="168639"/>
            <a:ext cx="8541751"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貳、</a:t>
            </a:r>
            <a:r>
              <a:rPr lang="zh-TW" altLang="en-US" sz="3200" b="1" dirty="0">
                <a:latin typeface="微軟正黑體" panose="020B0604030504040204" pitchFamily="34" charset="-120"/>
                <a:ea typeface="微軟正黑體" panose="020B0604030504040204" pitchFamily="34" charset="-120"/>
                <a:cs typeface="+mj-cs"/>
              </a:rPr>
              <a:t>農田水利事業作業基金資產性質</a:t>
            </a:r>
            <a:endParaRPr lang="en-US" altLang="zh-TW" sz="3200" b="1" dirty="0">
              <a:latin typeface="微軟正黑體" panose="020B0604030504040204" pitchFamily="34" charset="-120"/>
              <a:ea typeface="微軟正黑體" panose="020B0604030504040204" pitchFamily="34" charset="-120"/>
              <a:cs typeface="+mj-cs"/>
            </a:endParaRPr>
          </a:p>
        </p:txBody>
      </p:sp>
    </p:spTree>
    <p:extLst>
      <p:ext uri="{BB962C8B-B14F-4D97-AF65-F5344CB8AC3E}">
        <p14:creationId xmlns:p14="http://schemas.microsoft.com/office/powerpoint/2010/main" val="1631712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8EFC78C8-B6A5-2255-8F2F-EBE62CA5BDD0}"/>
              </a:ext>
            </a:extLst>
          </p:cNvPr>
          <p:cNvSpPr>
            <a:spLocks noGrp="1"/>
          </p:cNvSpPr>
          <p:nvPr>
            <p:ph idx="1"/>
          </p:nvPr>
        </p:nvSpPr>
        <p:spPr>
          <a:xfrm>
            <a:off x="628650" y="781050"/>
            <a:ext cx="8380910" cy="5395913"/>
          </a:xfrm>
        </p:spPr>
        <p:txBody>
          <a:bodyPr>
            <a:normAutofit/>
          </a:body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農田水利事業作業基金資產屬於</a:t>
            </a:r>
            <a:r>
              <a:rPr lang="zh-TW" altLang="en-US" b="1" dirty="0">
                <a:solidFill>
                  <a:srgbClr val="FF0000"/>
                </a:solidFill>
                <a:latin typeface="微軟正黑體" panose="020B0604030504040204" pitchFamily="34" charset="-120"/>
                <a:ea typeface="微軟正黑體" panose="020B0604030504040204" pitchFamily="34" charset="-120"/>
                <a:cs typeface="+mj-cs"/>
              </a:rPr>
              <a:t>基金財產</a:t>
            </a:r>
            <a:endParaRPr lang="en-US" altLang="zh-TW" b="1" dirty="0">
              <a:solidFill>
                <a:srgbClr val="FF0000"/>
              </a:solidFill>
              <a:latin typeface="微軟正黑體" panose="020B0604030504040204" pitchFamily="34" charset="-120"/>
              <a:ea typeface="微軟正黑體" panose="020B0604030504040204" pitchFamily="34" charset="-120"/>
              <a:cs typeface="+mj-cs"/>
            </a:endParaRPr>
          </a:p>
        </p:txBody>
      </p:sp>
      <p:sp>
        <p:nvSpPr>
          <p:cNvPr id="5" name="標題 1">
            <a:extLst>
              <a:ext uri="{FF2B5EF4-FFF2-40B4-BE49-F238E27FC236}">
                <a16:creationId xmlns:a16="http://schemas.microsoft.com/office/drawing/2014/main" id="{3DD05434-802B-9065-8FC7-B30BC3E07524}"/>
              </a:ext>
            </a:extLst>
          </p:cNvPr>
          <p:cNvSpPr txBox="1">
            <a:spLocks/>
          </p:cNvSpPr>
          <p:nvPr/>
        </p:nvSpPr>
        <p:spPr>
          <a:xfrm>
            <a:off x="276225" y="168639"/>
            <a:ext cx="8541751"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貳、</a:t>
            </a:r>
            <a:r>
              <a:rPr lang="zh-TW" altLang="en-US" sz="3200" b="1" dirty="0">
                <a:latin typeface="微軟正黑體" panose="020B0604030504040204" pitchFamily="34" charset="-120"/>
                <a:ea typeface="微軟正黑體" panose="020B0604030504040204" pitchFamily="34" charset="-120"/>
                <a:cs typeface="+mj-cs"/>
              </a:rPr>
              <a:t>農田水利事業作業基金資產性質</a:t>
            </a:r>
            <a:endParaRPr lang="en-US" altLang="zh-TW" sz="3200" b="1" dirty="0">
              <a:latin typeface="微軟正黑體" panose="020B0604030504040204" pitchFamily="34" charset="-120"/>
              <a:ea typeface="微軟正黑體" panose="020B0604030504040204" pitchFamily="34" charset="-120"/>
              <a:cs typeface="+mj-cs"/>
            </a:endParaRPr>
          </a:p>
        </p:txBody>
      </p:sp>
      <p:sp>
        <p:nvSpPr>
          <p:cNvPr id="7" name="投影片編號版面配置區 5">
            <a:extLst>
              <a:ext uri="{FF2B5EF4-FFF2-40B4-BE49-F238E27FC236}">
                <a16:creationId xmlns:a16="http://schemas.microsoft.com/office/drawing/2014/main" id="{B6806A60-01E9-9883-0AD2-82FFD0E73C0D}"/>
              </a:ext>
            </a:extLst>
          </p:cNvPr>
          <p:cNvSpPr txBox="1">
            <a:spLocks/>
          </p:cNvSpPr>
          <p:nvPr/>
        </p:nvSpPr>
        <p:spPr>
          <a:xfrm>
            <a:off x="8799096" y="6488344"/>
            <a:ext cx="29638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6</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8" name="群組 7">
            <a:extLst>
              <a:ext uri="{FF2B5EF4-FFF2-40B4-BE49-F238E27FC236}">
                <a16:creationId xmlns:a16="http://schemas.microsoft.com/office/drawing/2014/main" id="{D5DE645B-E8AE-758F-A5CD-7B5E3A784428}"/>
              </a:ext>
            </a:extLst>
          </p:cNvPr>
          <p:cNvGrpSpPr/>
          <p:nvPr/>
        </p:nvGrpSpPr>
        <p:grpSpPr>
          <a:xfrm>
            <a:off x="8581485" y="6312286"/>
            <a:ext cx="507940" cy="550708"/>
            <a:chOff x="8408173" y="6342170"/>
            <a:chExt cx="507940" cy="550708"/>
          </a:xfrm>
        </p:grpSpPr>
        <p:sp>
          <p:nvSpPr>
            <p:cNvPr id="9" name="橢圓 8">
              <a:extLst>
                <a:ext uri="{FF2B5EF4-FFF2-40B4-BE49-F238E27FC236}">
                  <a16:creationId xmlns:a16="http://schemas.microsoft.com/office/drawing/2014/main" id="{D937F678-85EC-0F7F-C16A-79358CC4D656}"/>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0" name="群組 9">
              <a:extLst>
                <a:ext uri="{FF2B5EF4-FFF2-40B4-BE49-F238E27FC236}">
                  <a16:creationId xmlns:a16="http://schemas.microsoft.com/office/drawing/2014/main" id="{C6BE9BBD-D168-4ED5-B762-807B6CBD5162}"/>
                </a:ext>
              </a:extLst>
            </p:cNvPr>
            <p:cNvGrpSpPr/>
            <p:nvPr/>
          </p:nvGrpSpPr>
          <p:grpSpPr>
            <a:xfrm>
              <a:off x="8408173" y="6342170"/>
              <a:ext cx="507940" cy="550708"/>
              <a:chOff x="4536191" y="474247"/>
              <a:chExt cx="507940" cy="550708"/>
            </a:xfrm>
          </p:grpSpPr>
          <p:sp>
            <p:nvSpPr>
              <p:cNvPr id="11" name="弧形 10">
                <a:extLst>
                  <a:ext uri="{FF2B5EF4-FFF2-40B4-BE49-F238E27FC236}">
                    <a16:creationId xmlns:a16="http://schemas.microsoft.com/office/drawing/2014/main" id="{EA35346D-06AA-A0CB-BB9C-EFC89C155123}"/>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12" name="群組 11">
                <a:extLst>
                  <a:ext uri="{FF2B5EF4-FFF2-40B4-BE49-F238E27FC236}">
                    <a16:creationId xmlns:a16="http://schemas.microsoft.com/office/drawing/2014/main" id="{1F8DBA84-F90C-788E-F68F-70C0971A730A}"/>
                  </a:ext>
                </a:extLst>
              </p:cNvPr>
              <p:cNvGrpSpPr/>
              <p:nvPr/>
            </p:nvGrpSpPr>
            <p:grpSpPr>
              <a:xfrm>
                <a:off x="4572000" y="474247"/>
                <a:ext cx="430784" cy="217096"/>
                <a:chOff x="3802389" y="339335"/>
                <a:chExt cx="430784" cy="217096"/>
              </a:xfrm>
            </p:grpSpPr>
            <p:sp>
              <p:nvSpPr>
                <p:cNvPr id="13" name="橢圓 12">
                  <a:extLst>
                    <a:ext uri="{FF2B5EF4-FFF2-40B4-BE49-F238E27FC236}">
                      <a16:creationId xmlns:a16="http://schemas.microsoft.com/office/drawing/2014/main" id="{DC6F0FC7-82FC-C311-FA1A-217033139886}"/>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4" name="橢圓 13">
                  <a:extLst>
                    <a:ext uri="{FF2B5EF4-FFF2-40B4-BE49-F238E27FC236}">
                      <a16:creationId xmlns:a16="http://schemas.microsoft.com/office/drawing/2014/main" id="{AC60F2CC-C5D6-C115-8499-29C7FA42C815}"/>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5" name="橢圓 14">
                  <a:extLst>
                    <a:ext uri="{FF2B5EF4-FFF2-40B4-BE49-F238E27FC236}">
                      <a16:creationId xmlns:a16="http://schemas.microsoft.com/office/drawing/2014/main" id="{48965B05-3ADE-C61C-B092-C842FA9158BA}"/>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6" name="橢圓 15">
                  <a:extLst>
                    <a:ext uri="{FF2B5EF4-FFF2-40B4-BE49-F238E27FC236}">
                      <a16:creationId xmlns:a16="http://schemas.microsoft.com/office/drawing/2014/main" id="{E5DEC430-CDA2-14DE-3790-B75B8D341EE2}"/>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7" name="橢圓 16">
                  <a:extLst>
                    <a:ext uri="{FF2B5EF4-FFF2-40B4-BE49-F238E27FC236}">
                      <a16:creationId xmlns:a16="http://schemas.microsoft.com/office/drawing/2014/main" id="{EF94C071-AC70-8C3D-AB2E-DD6A4592A5ED}"/>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nvGrpSpPr>
          <p:cNvPr id="62" name="群組 61">
            <a:extLst>
              <a:ext uri="{FF2B5EF4-FFF2-40B4-BE49-F238E27FC236}">
                <a16:creationId xmlns:a16="http://schemas.microsoft.com/office/drawing/2014/main" id="{4F5B1ADC-FB77-4C5F-BB1B-8209A8D4B7A6}"/>
              </a:ext>
            </a:extLst>
          </p:cNvPr>
          <p:cNvGrpSpPr/>
          <p:nvPr/>
        </p:nvGrpSpPr>
        <p:grpSpPr>
          <a:xfrm>
            <a:off x="125926" y="1420334"/>
            <a:ext cx="8846723" cy="5102169"/>
            <a:chOff x="729640" y="1507042"/>
            <a:chExt cx="8846723" cy="5102169"/>
          </a:xfrm>
        </p:grpSpPr>
        <p:sp>
          <p:nvSpPr>
            <p:cNvPr id="6" name="矩形: 圓角 26">
              <a:extLst>
                <a:ext uri="{FF2B5EF4-FFF2-40B4-BE49-F238E27FC236}">
                  <a16:creationId xmlns:a16="http://schemas.microsoft.com/office/drawing/2014/main" id="{9B83CBE7-9888-81B6-5341-D2C6668B853E}"/>
                </a:ext>
              </a:extLst>
            </p:cNvPr>
            <p:cNvSpPr/>
            <p:nvPr/>
          </p:nvSpPr>
          <p:spPr>
            <a:xfrm>
              <a:off x="4791328" y="1507042"/>
              <a:ext cx="1631985" cy="452415"/>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ysClr val="windowText" lastClr="000000"/>
                  </a:solidFill>
                  <a:latin typeface="微軟正黑體" panose="020B0604030504040204" pitchFamily="34" charset="-120"/>
                  <a:ea typeface="微軟正黑體" panose="020B0604030504040204" pitchFamily="34" charset="-120"/>
                </a:rPr>
                <a:t>國有財產</a:t>
              </a:r>
            </a:p>
          </p:txBody>
        </p:sp>
        <p:sp>
          <p:nvSpPr>
            <p:cNvPr id="18" name="矩形: 圓角 27">
              <a:extLst>
                <a:ext uri="{FF2B5EF4-FFF2-40B4-BE49-F238E27FC236}">
                  <a16:creationId xmlns:a16="http://schemas.microsoft.com/office/drawing/2014/main" id="{5580C955-6D6D-A39B-2149-81533F561F8D}"/>
                </a:ext>
              </a:extLst>
            </p:cNvPr>
            <p:cNvSpPr/>
            <p:nvPr/>
          </p:nvSpPr>
          <p:spPr>
            <a:xfrm>
              <a:off x="3387451" y="2338102"/>
              <a:ext cx="1631985" cy="452415"/>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ysClr val="windowText" lastClr="000000"/>
                  </a:solidFill>
                  <a:latin typeface="微軟正黑體" panose="020B0604030504040204" pitchFamily="34" charset="-120"/>
                  <a:ea typeface="微軟正黑體" panose="020B0604030504040204" pitchFamily="34" charset="-120"/>
                </a:rPr>
                <a:t>公用財產</a:t>
              </a:r>
            </a:p>
          </p:txBody>
        </p:sp>
        <p:sp>
          <p:nvSpPr>
            <p:cNvPr id="19" name="矩形: 圓角 28">
              <a:extLst>
                <a:ext uri="{FF2B5EF4-FFF2-40B4-BE49-F238E27FC236}">
                  <a16:creationId xmlns:a16="http://schemas.microsoft.com/office/drawing/2014/main" id="{9911C3A7-F465-BF9C-B8DF-7F45FDF853DC}"/>
                </a:ext>
              </a:extLst>
            </p:cNvPr>
            <p:cNvSpPr/>
            <p:nvPr/>
          </p:nvSpPr>
          <p:spPr>
            <a:xfrm>
              <a:off x="6221016" y="2342412"/>
              <a:ext cx="1631985" cy="452415"/>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ysClr val="windowText" lastClr="000000"/>
                  </a:solidFill>
                  <a:latin typeface="微軟正黑體" panose="020B0604030504040204" pitchFamily="34" charset="-120"/>
                  <a:ea typeface="微軟正黑體" panose="020B0604030504040204" pitchFamily="34" charset="-120"/>
                </a:rPr>
                <a:t>非公用財產</a:t>
              </a:r>
            </a:p>
          </p:txBody>
        </p:sp>
        <p:sp>
          <p:nvSpPr>
            <p:cNvPr id="20" name="矩形: 圓角 29">
              <a:extLst>
                <a:ext uri="{FF2B5EF4-FFF2-40B4-BE49-F238E27FC236}">
                  <a16:creationId xmlns:a16="http://schemas.microsoft.com/office/drawing/2014/main" id="{8FF78B8D-51FF-61FB-D61C-F074B7485306}"/>
                </a:ext>
              </a:extLst>
            </p:cNvPr>
            <p:cNvSpPr/>
            <p:nvPr/>
          </p:nvSpPr>
          <p:spPr>
            <a:xfrm>
              <a:off x="729640" y="5224979"/>
              <a:ext cx="1842312" cy="334802"/>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ysClr val="windowText" lastClr="000000"/>
                  </a:solidFill>
                  <a:latin typeface="微軟正黑體" panose="020B0604030504040204" pitchFamily="34" charset="-120"/>
                  <a:ea typeface="微軟正黑體" panose="020B0604030504040204" pitchFamily="34" charset="-120"/>
                </a:rPr>
                <a:t>非事業用不動產</a:t>
              </a:r>
            </a:p>
          </p:txBody>
        </p:sp>
        <p:sp>
          <p:nvSpPr>
            <p:cNvPr id="21" name="矩形: 圓角 30">
              <a:extLst>
                <a:ext uri="{FF2B5EF4-FFF2-40B4-BE49-F238E27FC236}">
                  <a16:creationId xmlns:a16="http://schemas.microsoft.com/office/drawing/2014/main" id="{E0413090-A5D6-0682-BA7A-F6AC4AC0A182}"/>
                </a:ext>
              </a:extLst>
            </p:cNvPr>
            <p:cNvSpPr/>
            <p:nvPr/>
          </p:nvSpPr>
          <p:spPr>
            <a:xfrm>
              <a:off x="2749359" y="5231214"/>
              <a:ext cx="1842312" cy="334802"/>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ysClr val="windowText" lastClr="000000"/>
                  </a:solidFill>
                  <a:latin typeface="微軟正黑體" panose="020B0604030504040204" pitchFamily="34" charset="-120"/>
                  <a:ea typeface="微軟正黑體" panose="020B0604030504040204" pitchFamily="34" charset="-120"/>
                </a:rPr>
                <a:t>事業用不動產</a:t>
              </a:r>
            </a:p>
          </p:txBody>
        </p:sp>
        <p:sp>
          <p:nvSpPr>
            <p:cNvPr id="22" name="矩形: 圓角 31">
              <a:extLst>
                <a:ext uri="{FF2B5EF4-FFF2-40B4-BE49-F238E27FC236}">
                  <a16:creationId xmlns:a16="http://schemas.microsoft.com/office/drawing/2014/main" id="{C764E90F-9943-FD6F-E47A-CB7C682DD6E1}"/>
                </a:ext>
              </a:extLst>
            </p:cNvPr>
            <p:cNvSpPr/>
            <p:nvPr/>
          </p:nvSpPr>
          <p:spPr>
            <a:xfrm>
              <a:off x="1802928" y="3888280"/>
              <a:ext cx="1734908" cy="463506"/>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ysClr val="windowText" lastClr="000000"/>
                  </a:solidFill>
                  <a:latin typeface="微軟正黑體" panose="020B0604030504040204" pitchFamily="34" charset="-120"/>
                  <a:ea typeface="微軟正黑體" panose="020B0604030504040204" pitchFamily="34" charset="-120"/>
                </a:rPr>
                <a:t>農田水利事業作業基金資產</a:t>
              </a:r>
            </a:p>
          </p:txBody>
        </p:sp>
        <p:cxnSp>
          <p:nvCxnSpPr>
            <p:cNvPr id="23" name="接點: 肘形 34">
              <a:extLst>
                <a:ext uri="{FF2B5EF4-FFF2-40B4-BE49-F238E27FC236}">
                  <a16:creationId xmlns:a16="http://schemas.microsoft.com/office/drawing/2014/main" id="{293EF4F5-E4C5-D851-A5A6-ED12C2652707}"/>
                </a:ext>
              </a:extLst>
            </p:cNvPr>
            <p:cNvCxnSpPr>
              <a:cxnSpLocks/>
              <a:stCxn id="6" idx="2"/>
              <a:endCxn id="18" idx="0"/>
            </p:cNvCxnSpPr>
            <p:nvPr/>
          </p:nvCxnSpPr>
          <p:spPr>
            <a:xfrm rot="5400000">
              <a:off x="4716060" y="1446841"/>
              <a:ext cx="378645" cy="1403877"/>
            </a:xfrm>
            <a:prstGeom prst="bentConnector3">
              <a:avLst>
                <a:gd name="adj1" fmla="val 50000"/>
              </a:avLst>
            </a:prstGeom>
            <a:ln>
              <a:tailEnd type="triangle"/>
            </a:ln>
          </p:spPr>
          <p:style>
            <a:lnRef idx="3">
              <a:schemeClr val="dk1"/>
            </a:lnRef>
            <a:fillRef idx="0">
              <a:schemeClr val="dk1"/>
            </a:fillRef>
            <a:effectRef idx="2">
              <a:schemeClr val="dk1"/>
            </a:effectRef>
            <a:fontRef idx="minor">
              <a:schemeClr val="tx1"/>
            </a:fontRef>
          </p:style>
        </p:cxnSp>
        <p:cxnSp>
          <p:nvCxnSpPr>
            <p:cNvPr id="24" name="接點: 肘形 35">
              <a:extLst>
                <a:ext uri="{FF2B5EF4-FFF2-40B4-BE49-F238E27FC236}">
                  <a16:creationId xmlns:a16="http://schemas.microsoft.com/office/drawing/2014/main" id="{1449ECED-1BD2-09FF-B097-96BD116E3546}"/>
                </a:ext>
              </a:extLst>
            </p:cNvPr>
            <p:cNvCxnSpPr>
              <a:cxnSpLocks/>
              <a:stCxn id="6" idx="2"/>
              <a:endCxn id="19" idx="0"/>
            </p:cNvCxnSpPr>
            <p:nvPr/>
          </p:nvCxnSpPr>
          <p:spPr>
            <a:xfrm rot="16200000" flipH="1">
              <a:off x="6130687" y="1436090"/>
              <a:ext cx="382955" cy="1429688"/>
            </a:xfrm>
            <a:prstGeom prst="bentConnector3">
              <a:avLst>
                <a:gd name="adj1" fmla="val 50000"/>
              </a:avLst>
            </a:prstGeom>
            <a:ln>
              <a:tailEnd type="triangle"/>
            </a:ln>
          </p:spPr>
          <p:style>
            <a:lnRef idx="3">
              <a:schemeClr val="dk1"/>
            </a:lnRef>
            <a:fillRef idx="0">
              <a:schemeClr val="dk1"/>
            </a:fillRef>
            <a:effectRef idx="2">
              <a:schemeClr val="dk1"/>
            </a:effectRef>
            <a:fontRef idx="minor">
              <a:schemeClr val="tx1"/>
            </a:fontRef>
          </p:style>
        </p:cxnSp>
        <p:cxnSp>
          <p:nvCxnSpPr>
            <p:cNvPr id="25" name="接點: 肘形 38">
              <a:extLst>
                <a:ext uri="{FF2B5EF4-FFF2-40B4-BE49-F238E27FC236}">
                  <a16:creationId xmlns:a16="http://schemas.microsoft.com/office/drawing/2014/main" id="{8C3389DF-EB01-9DBF-0FED-408FE35FE821}"/>
                </a:ext>
              </a:extLst>
            </p:cNvPr>
            <p:cNvCxnSpPr>
              <a:cxnSpLocks/>
              <a:stCxn id="28" idx="2"/>
              <a:endCxn id="20" idx="0"/>
            </p:cNvCxnSpPr>
            <p:nvPr/>
          </p:nvCxnSpPr>
          <p:spPr>
            <a:xfrm rot="5400000">
              <a:off x="1968209" y="4522805"/>
              <a:ext cx="384761" cy="1019586"/>
            </a:xfrm>
            <a:prstGeom prst="bentConnector3">
              <a:avLst/>
            </a:prstGeom>
            <a:ln>
              <a:tailEnd type="triangle"/>
            </a:ln>
          </p:spPr>
          <p:style>
            <a:lnRef idx="3">
              <a:schemeClr val="dk1"/>
            </a:lnRef>
            <a:fillRef idx="0">
              <a:schemeClr val="dk1"/>
            </a:fillRef>
            <a:effectRef idx="2">
              <a:schemeClr val="dk1"/>
            </a:effectRef>
            <a:fontRef idx="minor">
              <a:schemeClr val="tx1"/>
            </a:fontRef>
          </p:style>
        </p:cxnSp>
        <p:cxnSp>
          <p:nvCxnSpPr>
            <p:cNvPr id="26" name="接點: 肘形 39">
              <a:extLst>
                <a:ext uri="{FF2B5EF4-FFF2-40B4-BE49-F238E27FC236}">
                  <a16:creationId xmlns:a16="http://schemas.microsoft.com/office/drawing/2014/main" id="{FA58621E-1A98-2AF9-6728-A00611C0C769}"/>
                </a:ext>
              </a:extLst>
            </p:cNvPr>
            <p:cNvCxnSpPr>
              <a:cxnSpLocks/>
              <a:stCxn id="28" idx="2"/>
              <a:endCxn id="21" idx="0"/>
            </p:cNvCxnSpPr>
            <p:nvPr/>
          </p:nvCxnSpPr>
          <p:spPr>
            <a:xfrm rot="16200000" flipH="1">
              <a:off x="2974950" y="4535649"/>
              <a:ext cx="390996" cy="1000133"/>
            </a:xfrm>
            <a:prstGeom prst="bentConnector3">
              <a:avLst/>
            </a:prstGeom>
            <a:ln>
              <a:tailEnd type="triangle"/>
            </a:ln>
          </p:spPr>
          <p:style>
            <a:lnRef idx="3">
              <a:schemeClr val="dk1"/>
            </a:lnRef>
            <a:fillRef idx="0">
              <a:schemeClr val="dk1"/>
            </a:fillRef>
            <a:effectRef idx="2">
              <a:schemeClr val="dk1"/>
            </a:effectRef>
            <a:fontRef idx="minor">
              <a:schemeClr val="tx1"/>
            </a:fontRef>
          </p:style>
        </p:cxnSp>
        <p:sp>
          <p:nvSpPr>
            <p:cNvPr id="27" name="矩形: 圓角 40">
              <a:extLst>
                <a:ext uri="{FF2B5EF4-FFF2-40B4-BE49-F238E27FC236}">
                  <a16:creationId xmlns:a16="http://schemas.microsoft.com/office/drawing/2014/main" id="{57B0DE2D-4EA2-DAAA-1F09-B896DB8D3FF9}"/>
                </a:ext>
              </a:extLst>
            </p:cNvPr>
            <p:cNvSpPr/>
            <p:nvPr/>
          </p:nvSpPr>
          <p:spPr>
            <a:xfrm>
              <a:off x="3376108" y="3116898"/>
              <a:ext cx="1654671" cy="46350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ysClr val="windowText" lastClr="000000"/>
                  </a:solidFill>
                  <a:latin typeface="微軟正黑體" panose="020B0604030504040204" pitchFamily="34" charset="-120"/>
                  <a:ea typeface="微軟正黑體" panose="020B0604030504040204" pitchFamily="34" charset="-120"/>
                </a:rPr>
                <a:t>農田水利署</a:t>
              </a:r>
              <a:endParaRPr lang="en-US" altLang="zh-TW" sz="1600" b="1" dirty="0">
                <a:solidFill>
                  <a:sysClr val="windowText" lastClr="000000"/>
                </a:solidFill>
                <a:latin typeface="微軟正黑體" panose="020B0604030504040204" pitchFamily="34" charset="-120"/>
                <a:ea typeface="微軟正黑體" panose="020B0604030504040204" pitchFamily="34" charset="-120"/>
              </a:endParaRPr>
            </a:p>
            <a:p>
              <a:pPr algn="ctr"/>
              <a:r>
                <a:rPr lang="zh-TW" altLang="en-US" sz="1600" b="1" dirty="0">
                  <a:solidFill>
                    <a:sysClr val="windowText" lastClr="000000"/>
                  </a:solidFill>
                  <a:latin typeface="微軟正黑體" panose="020B0604030504040204" pitchFamily="34" charset="-120"/>
                  <a:ea typeface="微軟正黑體" panose="020B0604030504040204" pitchFamily="34" charset="-120"/>
                </a:rPr>
                <a:t>（管理機關）</a:t>
              </a:r>
            </a:p>
          </p:txBody>
        </p:sp>
        <p:sp>
          <p:nvSpPr>
            <p:cNvPr id="28" name="矩形: 圓角 41">
              <a:extLst>
                <a:ext uri="{FF2B5EF4-FFF2-40B4-BE49-F238E27FC236}">
                  <a16:creationId xmlns:a16="http://schemas.microsoft.com/office/drawing/2014/main" id="{2D6FA6E7-4418-838B-4A3F-908673E2A2C3}"/>
                </a:ext>
              </a:extLst>
            </p:cNvPr>
            <p:cNvSpPr/>
            <p:nvPr/>
          </p:nvSpPr>
          <p:spPr>
            <a:xfrm>
              <a:off x="1802928" y="4518307"/>
              <a:ext cx="1734908" cy="321911"/>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600" b="1" dirty="0">
                  <a:solidFill>
                    <a:sysClr val="windowText" lastClr="000000"/>
                  </a:solidFill>
                  <a:latin typeface="微軟正黑體" panose="020B0604030504040204" pitchFamily="34" charset="-120"/>
                  <a:ea typeface="微軟正黑體" panose="020B0604030504040204" pitchFamily="34" charset="-120"/>
                </a:rPr>
                <a:t>17</a:t>
              </a:r>
              <a:r>
                <a:rPr lang="zh-TW" altLang="en-US" sz="1600" b="1" dirty="0">
                  <a:solidFill>
                    <a:sysClr val="windowText" lastClr="000000"/>
                  </a:solidFill>
                  <a:latin typeface="微軟正黑體" panose="020B0604030504040204" pitchFamily="34" charset="-120"/>
                  <a:ea typeface="微軟正黑體" panose="020B0604030504040204" pitchFamily="34" charset="-120"/>
                </a:rPr>
                <a:t>個分基金</a:t>
              </a:r>
            </a:p>
          </p:txBody>
        </p:sp>
        <p:cxnSp>
          <p:nvCxnSpPr>
            <p:cNvPr id="29" name="直線單箭頭接點 28">
              <a:extLst>
                <a:ext uri="{FF2B5EF4-FFF2-40B4-BE49-F238E27FC236}">
                  <a16:creationId xmlns:a16="http://schemas.microsoft.com/office/drawing/2014/main" id="{F899E68F-681D-88F1-DCC6-5E3F74413978}"/>
                </a:ext>
              </a:extLst>
            </p:cNvPr>
            <p:cNvCxnSpPr>
              <a:cxnSpLocks/>
              <a:stCxn id="22" idx="2"/>
              <a:endCxn id="28" idx="0"/>
            </p:cNvCxnSpPr>
            <p:nvPr/>
          </p:nvCxnSpPr>
          <p:spPr>
            <a:xfrm>
              <a:off x="2670383" y="4351786"/>
              <a:ext cx="0" cy="16652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1" name="矩形: 圓角 53">
              <a:extLst>
                <a:ext uri="{FF2B5EF4-FFF2-40B4-BE49-F238E27FC236}">
                  <a16:creationId xmlns:a16="http://schemas.microsoft.com/office/drawing/2014/main" id="{96DA8B5F-B120-7AC4-46DE-87777147C214}"/>
                </a:ext>
              </a:extLst>
            </p:cNvPr>
            <p:cNvSpPr/>
            <p:nvPr/>
          </p:nvSpPr>
          <p:spPr>
            <a:xfrm>
              <a:off x="729640" y="6007400"/>
              <a:ext cx="1842312" cy="601811"/>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ysClr val="windowText" lastClr="000000"/>
                  </a:solidFill>
                  <a:latin typeface="微軟正黑體" panose="020B0604030504040204" pitchFamily="34" charset="-120"/>
                  <a:ea typeface="微軟正黑體" panose="020B0604030504040204" pitchFamily="34" charset="-120"/>
                </a:rPr>
                <a:t>得辦理</a:t>
              </a:r>
              <a:endParaRPr lang="en-US" altLang="zh-TW" sz="1600" b="1" dirty="0">
                <a:solidFill>
                  <a:sysClr val="windowText" lastClr="000000"/>
                </a:solidFill>
                <a:latin typeface="微軟正黑體" panose="020B0604030504040204" pitchFamily="34" charset="-120"/>
                <a:ea typeface="微軟正黑體" panose="020B0604030504040204" pitchFamily="34" charset="-120"/>
              </a:endParaRPr>
            </a:p>
            <a:p>
              <a:pPr algn="ctr"/>
              <a:r>
                <a:rPr lang="zh-TW" altLang="en-US" sz="1600" b="1" dirty="0">
                  <a:solidFill>
                    <a:sysClr val="windowText" lastClr="000000"/>
                  </a:solidFill>
                  <a:latin typeface="微軟正黑體" panose="020B0604030504040204" pitchFamily="34" charset="-120"/>
                  <a:ea typeface="微軟正黑體" panose="020B0604030504040204" pitchFamily="34" charset="-120"/>
                </a:rPr>
                <a:t>活化收益</a:t>
              </a:r>
            </a:p>
          </p:txBody>
        </p:sp>
        <p:cxnSp>
          <p:nvCxnSpPr>
            <p:cNvPr id="32" name="直線單箭頭接點 31">
              <a:extLst>
                <a:ext uri="{FF2B5EF4-FFF2-40B4-BE49-F238E27FC236}">
                  <a16:creationId xmlns:a16="http://schemas.microsoft.com/office/drawing/2014/main" id="{B17E16B2-B577-5CFE-036B-94E89B5887BC}"/>
                </a:ext>
              </a:extLst>
            </p:cNvPr>
            <p:cNvCxnSpPr>
              <a:cxnSpLocks/>
              <a:stCxn id="20" idx="2"/>
              <a:endCxn id="31" idx="0"/>
            </p:cNvCxnSpPr>
            <p:nvPr/>
          </p:nvCxnSpPr>
          <p:spPr>
            <a:xfrm>
              <a:off x="1650796" y="5559781"/>
              <a:ext cx="0" cy="44761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5" name="矩形: 圓角 58">
              <a:extLst>
                <a:ext uri="{FF2B5EF4-FFF2-40B4-BE49-F238E27FC236}">
                  <a16:creationId xmlns:a16="http://schemas.microsoft.com/office/drawing/2014/main" id="{F47D579F-6DEF-BE7D-8D0E-EB351A950D96}"/>
                </a:ext>
              </a:extLst>
            </p:cNvPr>
            <p:cNvSpPr/>
            <p:nvPr/>
          </p:nvSpPr>
          <p:spPr>
            <a:xfrm>
              <a:off x="4900761" y="3888279"/>
              <a:ext cx="1734908" cy="732414"/>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ysClr val="windowText" lastClr="000000"/>
                  </a:solidFill>
                  <a:latin typeface="微軟正黑體" panose="020B0604030504040204" pitchFamily="34" charset="-120"/>
                  <a:ea typeface="微軟正黑體" panose="020B0604030504040204" pitchFamily="34" charset="-120"/>
                </a:rPr>
                <a:t>管理範圍之</a:t>
              </a:r>
              <a:endParaRPr lang="en-US" altLang="zh-TW" sz="1600" b="1" dirty="0">
                <a:solidFill>
                  <a:sysClr val="windowText" lastClr="000000"/>
                </a:solidFill>
                <a:latin typeface="微軟正黑體" panose="020B0604030504040204" pitchFamily="34" charset="-120"/>
                <a:ea typeface="微軟正黑體" panose="020B0604030504040204" pitchFamily="34" charset="-120"/>
              </a:endParaRPr>
            </a:p>
            <a:p>
              <a:pPr algn="ctr"/>
              <a:r>
                <a:rPr lang="zh-TW" altLang="en-US" sz="1600" b="1" dirty="0">
                  <a:solidFill>
                    <a:sysClr val="windowText" lastClr="000000"/>
                  </a:solidFill>
                  <a:latin typeface="微軟正黑體" panose="020B0604030504040204" pitchFamily="34" charset="-120"/>
                  <a:ea typeface="微軟正黑體" panose="020B0604030504040204" pitchFamily="34" charset="-120"/>
                </a:rPr>
                <a:t>其他資產</a:t>
              </a:r>
              <a:endParaRPr lang="en-US" altLang="zh-TW" sz="1600" b="1" dirty="0">
                <a:solidFill>
                  <a:sysClr val="windowText" lastClr="000000"/>
                </a:solidFill>
                <a:latin typeface="微軟正黑體" panose="020B0604030504040204" pitchFamily="34" charset="-120"/>
                <a:ea typeface="微軟正黑體" panose="020B0604030504040204" pitchFamily="34" charset="-120"/>
              </a:endParaRPr>
            </a:p>
            <a:p>
              <a:pPr algn="ctr"/>
              <a:r>
                <a:rPr lang="zh-TW" altLang="en-US" sz="1600" b="1" dirty="0">
                  <a:solidFill>
                    <a:sysClr val="windowText" lastClr="000000"/>
                  </a:solidFill>
                  <a:latin typeface="微軟正黑體" panose="020B0604030504040204" pitchFamily="34" charset="-120"/>
                  <a:ea typeface="微軟正黑體" panose="020B0604030504040204" pitchFamily="34" charset="-120"/>
                </a:rPr>
                <a:t>（公務財產）</a:t>
              </a:r>
            </a:p>
          </p:txBody>
        </p:sp>
        <p:cxnSp>
          <p:nvCxnSpPr>
            <p:cNvPr id="36" name="接點: 肘形 59">
              <a:extLst>
                <a:ext uri="{FF2B5EF4-FFF2-40B4-BE49-F238E27FC236}">
                  <a16:creationId xmlns:a16="http://schemas.microsoft.com/office/drawing/2014/main" id="{AB9CD9AF-2E8B-3B59-6F82-F61FA6B0E7D0}"/>
                </a:ext>
              </a:extLst>
            </p:cNvPr>
            <p:cNvCxnSpPr>
              <a:cxnSpLocks/>
              <a:stCxn id="27" idx="2"/>
              <a:endCxn id="22" idx="0"/>
            </p:cNvCxnSpPr>
            <p:nvPr/>
          </p:nvCxnSpPr>
          <p:spPr>
            <a:xfrm rot="5400000">
              <a:off x="3282975" y="2967811"/>
              <a:ext cx="307876" cy="1533062"/>
            </a:xfrm>
            <a:prstGeom prst="bentConnector3">
              <a:avLst>
                <a:gd name="adj1" fmla="val 50000"/>
              </a:avLst>
            </a:prstGeom>
            <a:ln>
              <a:tailEnd type="triangle"/>
            </a:ln>
          </p:spPr>
          <p:style>
            <a:lnRef idx="3">
              <a:schemeClr val="dk1"/>
            </a:lnRef>
            <a:fillRef idx="0">
              <a:schemeClr val="dk1"/>
            </a:fillRef>
            <a:effectRef idx="2">
              <a:schemeClr val="dk1"/>
            </a:effectRef>
            <a:fontRef idx="minor">
              <a:schemeClr val="tx1"/>
            </a:fontRef>
          </p:style>
        </p:cxnSp>
        <p:cxnSp>
          <p:nvCxnSpPr>
            <p:cNvPr id="37" name="接點: 肘形 60">
              <a:extLst>
                <a:ext uri="{FF2B5EF4-FFF2-40B4-BE49-F238E27FC236}">
                  <a16:creationId xmlns:a16="http://schemas.microsoft.com/office/drawing/2014/main" id="{03E47FE8-44BD-99D9-F7A2-3133576B0C78}"/>
                </a:ext>
              </a:extLst>
            </p:cNvPr>
            <p:cNvCxnSpPr>
              <a:cxnSpLocks/>
              <a:stCxn id="27" idx="2"/>
              <a:endCxn id="35" idx="0"/>
            </p:cNvCxnSpPr>
            <p:nvPr/>
          </p:nvCxnSpPr>
          <p:spPr>
            <a:xfrm rot="16200000" flipH="1">
              <a:off x="4831892" y="2951955"/>
              <a:ext cx="307875" cy="1564771"/>
            </a:xfrm>
            <a:prstGeom prst="bentConnector3">
              <a:avLst>
                <a:gd name="adj1" fmla="val 50000"/>
              </a:avLst>
            </a:prstGeom>
            <a:ln>
              <a:tailEnd type="triangle"/>
            </a:ln>
          </p:spPr>
          <p:style>
            <a:lnRef idx="3">
              <a:schemeClr val="dk1"/>
            </a:lnRef>
            <a:fillRef idx="0">
              <a:schemeClr val="dk1"/>
            </a:fillRef>
            <a:effectRef idx="2">
              <a:schemeClr val="dk1"/>
            </a:effectRef>
            <a:fontRef idx="minor">
              <a:schemeClr val="tx1"/>
            </a:fontRef>
          </p:style>
        </p:cxnSp>
        <p:sp>
          <p:nvSpPr>
            <p:cNvPr id="39" name="文字方塊 38">
              <a:extLst>
                <a:ext uri="{FF2B5EF4-FFF2-40B4-BE49-F238E27FC236}">
                  <a16:creationId xmlns:a16="http://schemas.microsoft.com/office/drawing/2014/main" id="{B9DF13E7-B250-B316-8C71-06A8A3752263}"/>
                </a:ext>
              </a:extLst>
            </p:cNvPr>
            <p:cNvSpPr txBox="1"/>
            <p:nvPr/>
          </p:nvSpPr>
          <p:spPr>
            <a:xfrm>
              <a:off x="5961553" y="3000988"/>
              <a:ext cx="1734909" cy="732415"/>
            </a:xfrm>
            <a:prstGeom prst="rect">
              <a:avLst/>
            </a:prstGeom>
            <a:noFill/>
          </p:spPr>
          <p:txBody>
            <a:bodyPr wrap="square" rtlCol="0">
              <a:spAutoFit/>
            </a:bodyPr>
            <a:lstStyle/>
            <a:p>
              <a:r>
                <a:rPr lang="zh-TW" altLang="en-US" sz="1600" b="1" dirty="0">
                  <a:solidFill>
                    <a:sysClr val="windowText" lastClr="000000"/>
                  </a:solidFill>
                  <a:latin typeface="微軟正黑體" panose="020B0604030504040204" pitchFamily="34" charset="-120"/>
                  <a:ea typeface="微軟正黑體" panose="020B0604030504040204" pitchFamily="34" charset="-120"/>
                </a:rPr>
                <a:t>由管理處申請無償撥用並辦理管理機關變更登記</a:t>
              </a:r>
            </a:p>
          </p:txBody>
        </p:sp>
        <p:cxnSp>
          <p:nvCxnSpPr>
            <p:cNvPr id="40" name="直線單箭頭接點 39">
              <a:extLst>
                <a:ext uri="{FF2B5EF4-FFF2-40B4-BE49-F238E27FC236}">
                  <a16:creationId xmlns:a16="http://schemas.microsoft.com/office/drawing/2014/main" id="{781E93A1-6673-6F97-FA78-8888E85EB16C}"/>
                </a:ext>
              </a:extLst>
            </p:cNvPr>
            <p:cNvCxnSpPr>
              <a:cxnSpLocks/>
              <a:stCxn id="18" idx="2"/>
              <a:endCxn id="27" idx="0"/>
            </p:cNvCxnSpPr>
            <p:nvPr/>
          </p:nvCxnSpPr>
          <p:spPr>
            <a:xfrm flipH="1">
              <a:off x="4203443" y="2790517"/>
              <a:ext cx="1" cy="32638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42" name="矩形: 圓角 27">
              <a:extLst>
                <a:ext uri="{FF2B5EF4-FFF2-40B4-BE49-F238E27FC236}">
                  <a16:creationId xmlns:a16="http://schemas.microsoft.com/office/drawing/2014/main" id="{DD366C23-E400-16D4-CEAF-812E455D9ECD}"/>
                </a:ext>
              </a:extLst>
            </p:cNvPr>
            <p:cNvSpPr/>
            <p:nvPr/>
          </p:nvSpPr>
          <p:spPr>
            <a:xfrm>
              <a:off x="7551583" y="3445060"/>
              <a:ext cx="2024780" cy="732414"/>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1600" b="1" dirty="0">
                  <a:solidFill>
                    <a:sysClr val="windowText" lastClr="000000"/>
                  </a:solidFill>
                  <a:latin typeface="微軟正黑體" panose="020B0604030504040204" pitchFamily="34" charset="-120"/>
                  <a:ea typeface="微軟正黑體" panose="020B0604030504040204" pitchFamily="34" charset="-120"/>
                </a:rPr>
                <a:t>他機關管有土地，原供農田水利會水利使用者</a:t>
              </a:r>
            </a:p>
          </p:txBody>
        </p:sp>
        <p:sp>
          <p:nvSpPr>
            <p:cNvPr id="43" name="矩形: 圓角 27">
              <a:extLst>
                <a:ext uri="{FF2B5EF4-FFF2-40B4-BE49-F238E27FC236}">
                  <a16:creationId xmlns:a16="http://schemas.microsoft.com/office/drawing/2014/main" id="{01EB1005-6509-17B9-DA20-E89F221306FE}"/>
                </a:ext>
              </a:extLst>
            </p:cNvPr>
            <p:cNvSpPr/>
            <p:nvPr/>
          </p:nvSpPr>
          <p:spPr>
            <a:xfrm>
              <a:off x="7551583" y="4316109"/>
              <a:ext cx="2024780" cy="732414"/>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1600" b="1" dirty="0">
                  <a:solidFill>
                    <a:sysClr val="windowText" lastClr="000000"/>
                  </a:solidFill>
                  <a:latin typeface="微軟正黑體" panose="020B0604030504040204" pitchFamily="34" charset="-120"/>
                  <a:ea typeface="微軟正黑體" panose="020B0604030504040204" pitchFamily="34" charset="-120"/>
                </a:rPr>
                <a:t>撥用他機關管有土地，供農田水利設施使用者</a:t>
              </a:r>
            </a:p>
          </p:txBody>
        </p:sp>
        <p:cxnSp>
          <p:nvCxnSpPr>
            <p:cNvPr id="44" name="接點: 肘形 60">
              <a:extLst>
                <a:ext uri="{FF2B5EF4-FFF2-40B4-BE49-F238E27FC236}">
                  <a16:creationId xmlns:a16="http://schemas.microsoft.com/office/drawing/2014/main" id="{CFD999F8-5CB4-6456-FAD4-A95AA1ED987B}"/>
                </a:ext>
              </a:extLst>
            </p:cNvPr>
            <p:cNvCxnSpPr>
              <a:cxnSpLocks/>
              <a:stCxn id="43" idx="1"/>
              <a:endCxn id="35" idx="3"/>
            </p:cNvCxnSpPr>
            <p:nvPr/>
          </p:nvCxnSpPr>
          <p:spPr>
            <a:xfrm rot="10800000">
              <a:off x="6635669" y="4254486"/>
              <a:ext cx="915914" cy="427830"/>
            </a:xfrm>
            <a:prstGeom prst="bentConnector3">
              <a:avLst>
                <a:gd name="adj1" fmla="val 50000"/>
              </a:avLst>
            </a:prstGeom>
            <a:ln>
              <a:tailEnd type="triangle"/>
            </a:ln>
          </p:spPr>
          <p:style>
            <a:lnRef idx="3">
              <a:schemeClr val="dk1"/>
            </a:lnRef>
            <a:fillRef idx="0">
              <a:schemeClr val="dk1"/>
            </a:fillRef>
            <a:effectRef idx="2">
              <a:schemeClr val="dk1"/>
            </a:effectRef>
            <a:fontRef idx="minor">
              <a:schemeClr val="tx1"/>
            </a:fontRef>
          </p:style>
        </p:cxnSp>
        <p:cxnSp>
          <p:nvCxnSpPr>
            <p:cNvPr id="45" name="接點: 肘形 60">
              <a:extLst>
                <a:ext uri="{FF2B5EF4-FFF2-40B4-BE49-F238E27FC236}">
                  <a16:creationId xmlns:a16="http://schemas.microsoft.com/office/drawing/2014/main" id="{ADFD2429-E435-5181-0A20-79B3CA8C31B6}"/>
                </a:ext>
              </a:extLst>
            </p:cNvPr>
            <p:cNvCxnSpPr>
              <a:cxnSpLocks/>
              <a:stCxn id="42" idx="1"/>
              <a:endCxn id="35" idx="3"/>
            </p:cNvCxnSpPr>
            <p:nvPr/>
          </p:nvCxnSpPr>
          <p:spPr>
            <a:xfrm rot="10800000" flipV="1">
              <a:off x="6635669" y="3811266"/>
              <a:ext cx="915914" cy="443219"/>
            </a:xfrm>
            <a:prstGeom prst="bentConnector3">
              <a:avLst>
                <a:gd name="adj1" fmla="val 50000"/>
              </a:avLst>
            </a:prstGeom>
            <a:ln>
              <a:tailEnd type="triangle"/>
            </a:ln>
          </p:spPr>
          <p:style>
            <a:lnRef idx="3">
              <a:schemeClr val="dk1"/>
            </a:lnRef>
            <a:fillRef idx="0">
              <a:schemeClr val="dk1"/>
            </a:fillRef>
            <a:effectRef idx="2">
              <a:schemeClr val="dk1"/>
            </a:effectRef>
            <a:fontRef idx="minor">
              <a:schemeClr val="tx1"/>
            </a:fontRef>
          </p:style>
        </p:cxnSp>
      </p:grpSp>
      <p:grpSp>
        <p:nvGrpSpPr>
          <p:cNvPr id="46" name="群組 45">
            <a:extLst>
              <a:ext uri="{FF2B5EF4-FFF2-40B4-BE49-F238E27FC236}">
                <a16:creationId xmlns:a16="http://schemas.microsoft.com/office/drawing/2014/main" id="{68FC109C-252E-4A40-B31D-081F2A99B9D7}"/>
              </a:ext>
            </a:extLst>
          </p:cNvPr>
          <p:cNvGrpSpPr/>
          <p:nvPr/>
        </p:nvGrpSpPr>
        <p:grpSpPr>
          <a:xfrm>
            <a:off x="2391990" y="5841568"/>
            <a:ext cx="2831475" cy="732414"/>
            <a:chOff x="6162136" y="5544606"/>
            <a:chExt cx="3347049" cy="922776"/>
          </a:xfrm>
        </p:grpSpPr>
        <p:sp>
          <p:nvSpPr>
            <p:cNvPr id="47" name="矩形: 圓角化對角角落 46">
              <a:extLst>
                <a:ext uri="{FF2B5EF4-FFF2-40B4-BE49-F238E27FC236}">
                  <a16:creationId xmlns:a16="http://schemas.microsoft.com/office/drawing/2014/main" id="{19CB7168-FC0E-4B7B-9901-AA9B354CA31E}"/>
                </a:ext>
              </a:extLst>
            </p:cNvPr>
            <p:cNvSpPr/>
            <p:nvPr/>
          </p:nvSpPr>
          <p:spPr bwMode="auto">
            <a:xfrm>
              <a:off x="6162136" y="5544606"/>
              <a:ext cx="3347049" cy="922776"/>
            </a:xfrm>
            <a:prstGeom prst="round2DiagRect">
              <a:avLst/>
            </a:prstGeom>
            <a:solidFill>
              <a:schemeClr val="accent1">
                <a:alpha val="5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TW" altLang="en-US" sz="2400" b="0" i="0" u="none" strike="noStrike" cap="none" normalizeH="0" baseline="0">
                <a:ln>
                  <a:noFill/>
                </a:ln>
                <a:solidFill>
                  <a:srgbClr val="000000"/>
                </a:solidFill>
                <a:effectLst/>
                <a:latin typeface="微軟正黑體" panose="020B0604030504040204" pitchFamily="34" charset="-120"/>
                <a:ea typeface="微軟正黑體" panose="020B0604030504040204" pitchFamily="34" charset="-120"/>
              </a:endParaRPr>
            </a:p>
          </p:txBody>
        </p:sp>
        <p:sp>
          <p:nvSpPr>
            <p:cNvPr id="48" name="內容版面配置區 14">
              <a:extLst>
                <a:ext uri="{FF2B5EF4-FFF2-40B4-BE49-F238E27FC236}">
                  <a16:creationId xmlns:a16="http://schemas.microsoft.com/office/drawing/2014/main" id="{F02A8A80-726F-4614-8AE6-BD68176A113E}"/>
                </a:ext>
              </a:extLst>
            </p:cNvPr>
            <p:cNvSpPr txBox="1">
              <a:spLocks/>
            </p:cNvSpPr>
            <p:nvPr/>
          </p:nvSpPr>
          <p:spPr>
            <a:xfrm>
              <a:off x="6271403" y="5619080"/>
              <a:ext cx="3237782" cy="773828"/>
            </a:xfrm>
            <a:prstGeom prst="rect">
              <a:avLst/>
            </a:prstGeom>
          </p:spPr>
          <p:txBody>
            <a:bodyPr/>
            <a:lstStyle>
              <a:lvl1pPr marL="342900" indent="-342900" algn="l" rtl="0" eaLnBrk="0" fontAlgn="base" hangingPunct="0">
                <a:spcBef>
                  <a:spcPct val="20000"/>
                </a:spcBef>
                <a:spcAft>
                  <a:spcPct val="0"/>
                </a:spcAft>
                <a:buSzPct val="90000"/>
                <a:buBlip>
                  <a:blip r:embed="rId2"/>
                </a:buBlip>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3"/>
                </a:buBlip>
                <a:defRPr kumimoji="1" sz="2800">
                  <a:solidFill>
                    <a:schemeClr val="tx1"/>
                  </a:solidFill>
                  <a:latin typeface="+mn-lt"/>
                  <a:ea typeface="+mn-ea"/>
                </a:defRPr>
              </a:lvl2pPr>
              <a:lvl3pPr marL="1143000" indent="-228600" algn="l" rtl="0" eaLnBrk="0" fontAlgn="base" hangingPunct="0">
                <a:spcBef>
                  <a:spcPct val="20000"/>
                </a:spcBef>
                <a:spcAft>
                  <a:spcPct val="0"/>
                </a:spcAft>
                <a:buSzPct val="70000"/>
                <a:buBlip>
                  <a:blip r:embed="rId4"/>
                </a:buBlip>
                <a:defRPr kumimoji="1" sz="2400">
                  <a:solidFill>
                    <a:schemeClr val="tx1"/>
                  </a:solidFill>
                  <a:latin typeface="+mn-lt"/>
                  <a:ea typeface="+mn-ea"/>
                </a:defRPr>
              </a:lvl3pPr>
              <a:lvl4pPr marL="1600200" indent="-228600" algn="l" rtl="0" eaLnBrk="0" fontAlgn="base" hangingPunct="0">
                <a:spcBef>
                  <a:spcPct val="20000"/>
                </a:spcBef>
                <a:spcAft>
                  <a:spcPct val="0"/>
                </a:spcAft>
                <a:buSzPct val="70000"/>
                <a:buBlip>
                  <a:blip r:embed="rId5"/>
                </a:buBlip>
                <a:defRPr kumimoji="1" sz="2000">
                  <a:solidFill>
                    <a:schemeClr val="tx1"/>
                  </a:solidFill>
                  <a:latin typeface="+mn-lt"/>
                  <a:ea typeface="+mn-ea"/>
                </a:defRPr>
              </a:lvl4pPr>
              <a:lvl5pPr marL="2057400" indent="-228600" algn="l" rtl="0" eaLnBrk="0" fontAlgn="base" hangingPunct="0">
                <a:spcBef>
                  <a:spcPct val="20000"/>
                </a:spcBef>
                <a:spcAft>
                  <a:spcPct val="0"/>
                </a:spcAft>
                <a:buSzPct val="70000"/>
                <a:buBlip>
                  <a:blip r:embed="rId6"/>
                </a:buBlip>
                <a:defRPr kumimoji="1" sz="2000">
                  <a:solidFill>
                    <a:schemeClr val="tx1"/>
                  </a:solidFill>
                  <a:latin typeface="+mn-lt"/>
                  <a:ea typeface="+mn-ea"/>
                </a:defRPr>
              </a:lvl5pPr>
              <a:lvl6pPr marL="2514600" indent="-228600" algn="l" rtl="0" fontAlgn="base">
                <a:spcBef>
                  <a:spcPct val="20000"/>
                </a:spcBef>
                <a:spcAft>
                  <a:spcPct val="0"/>
                </a:spcAft>
                <a:buSzPct val="70000"/>
                <a:buBlip>
                  <a:blip r:embed="rId6"/>
                </a:buBlip>
                <a:defRPr kumimoji="1" sz="2000">
                  <a:solidFill>
                    <a:schemeClr val="tx1"/>
                  </a:solidFill>
                  <a:latin typeface="+mn-lt"/>
                  <a:ea typeface="+mn-ea"/>
                </a:defRPr>
              </a:lvl6pPr>
              <a:lvl7pPr marL="2971800" indent="-228600" algn="l" rtl="0" fontAlgn="base">
                <a:spcBef>
                  <a:spcPct val="20000"/>
                </a:spcBef>
                <a:spcAft>
                  <a:spcPct val="0"/>
                </a:spcAft>
                <a:buSzPct val="70000"/>
                <a:buBlip>
                  <a:blip r:embed="rId6"/>
                </a:buBlip>
                <a:defRPr kumimoji="1" sz="2000">
                  <a:solidFill>
                    <a:schemeClr val="tx1"/>
                  </a:solidFill>
                  <a:latin typeface="+mn-lt"/>
                  <a:ea typeface="+mn-ea"/>
                </a:defRPr>
              </a:lvl7pPr>
              <a:lvl8pPr marL="3429000" indent="-228600" algn="l" rtl="0" fontAlgn="base">
                <a:spcBef>
                  <a:spcPct val="20000"/>
                </a:spcBef>
                <a:spcAft>
                  <a:spcPct val="0"/>
                </a:spcAft>
                <a:buSzPct val="70000"/>
                <a:buBlip>
                  <a:blip r:embed="rId6"/>
                </a:buBlip>
                <a:defRPr kumimoji="1" sz="2000">
                  <a:solidFill>
                    <a:schemeClr val="tx1"/>
                  </a:solidFill>
                  <a:latin typeface="+mn-lt"/>
                  <a:ea typeface="+mn-ea"/>
                </a:defRPr>
              </a:lvl8pPr>
              <a:lvl9pPr marL="3886200" indent="-228600" algn="l" rtl="0" fontAlgn="base">
                <a:spcBef>
                  <a:spcPct val="20000"/>
                </a:spcBef>
                <a:spcAft>
                  <a:spcPct val="0"/>
                </a:spcAft>
                <a:buSzPct val="70000"/>
                <a:buBlip>
                  <a:blip r:embed="rId6"/>
                </a:buBlip>
                <a:defRPr kumimoji="1" sz="2000">
                  <a:solidFill>
                    <a:schemeClr val="tx1"/>
                  </a:solidFill>
                  <a:latin typeface="+mn-lt"/>
                  <a:ea typeface="+mn-ea"/>
                </a:defRPr>
              </a:lvl9pPr>
            </a:lstStyle>
            <a:p>
              <a:pPr marL="0" indent="0" algn="just">
                <a:buNone/>
                <a:tabLst>
                  <a:tab pos="1257300" algn="l"/>
                </a:tabLst>
              </a:pPr>
              <a:r>
                <a:rPr lang="zh-TW" altLang="en-US" sz="2000" b="1" kern="0" dirty="0">
                  <a:solidFill>
                    <a:srgbClr val="000000"/>
                  </a:solidFill>
                  <a:latin typeface="微軟正黑體" panose="020B0604030504040204" pitchFamily="34" charset="-120"/>
                  <a:ea typeface="微軟正黑體" panose="020B0604030504040204" pitchFamily="34" charset="-120"/>
                </a:rPr>
                <a:t>依據農田水利非事業用不動產活化收益辦法</a:t>
              </a:r>
            </a:p>
          </p:txBody>
        </p:sp>
      </p:grpSp>
      <p:sp>
        <p:nvSpPr>
          <p:cNvPr id="49" name="箭號: 有線條的向右箭號 48">
            <a:extLst>
              <a:ext uri="{FF2B5EF4-FFF2-40B4-BE49-F238E27FC236}">
                <a16:creationId xmlns:a16="http://schemas.microsoft.com/office/drawing/2014/main" id="{B0D06930-2B2E-42F3-9608-B2672212BFAA}"/>
              </a:ext>
            </a:extLst>
          </p:cNvPr>
          <p:cNvSpPr/>
          <p:nvPr/>
        </p:nvSpPr>
        <p:spPr bwMode="auto">
          <a:xfrm rot="10800000">
            <a:off x="2012164" y="6084776"/>
            <a:ext cx="323384" cy="253444"/>
          </a:xfrm>
          <a:prstGeom prst="stripedRightArrow">
            <a:avLst/>
          </a:prstGeom>
          <a:solidFill>
            <a:schemeClr val="accent1">
              <a:alpha val="5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TW" altLang="en-US" sz="2400" b="0" i="0" u="none" strike="noStrike" cap="none" normalizeH="0" baseline="0">
              <a:ln>
                <a:noFill/>
              </a:ln>
              <a:solidFill>
                <a:srgbClr val="000000"/>
              </a:solidFill>
              <a:effectLst/>
              <a:latin typeface="Times New Roman" pitchFamily="18" charset="0"/>
              <a:ea typeface="標楷體" pitchFamily="65" charset="-120"/>
            </a:endParaRPr>
          </a:p>
        </p:txBody>
      </p:sp>
      <p:sp>
        <p:nvSpPr>
          <p:cNvPr id="64" name="矩形: 圓角 56">
            <a:extLst>
              <a:ext uri="{FF2B5EF4-FFF2-40B4-BE49-F238E27FC236}">
                <a16:creationId xmlns:a16="http://schemas.microsoft.com/office/drawing/2014/main" id="{D62D9E6E-275F-4565-97C4-A40437BF01AA}"/>
              </a:ext>
            </a:extLst>
          </p:cNvPr>
          <p:cNvSpPr/>
          <p:nvPr/>
        </p:nvSpPr>
        <p:spPr>
          <a:xfrm>
            <a:off x="4297047" y="5017985"/>
            <a:ext cx="1734908" cy="57537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ysClr val="windowText" lastClr="000000"/>
                </a:solidFill>
                <a:latin typeface="微軟正黑體" panose="020B0604030504040204" pitchFamily="34" charset="-120"/>
                <a:ea typeface="微軟正黑體" panose="020B0604030504040204" pitchFamily="34" charset="-120"/>
              </a:rPr>
              <a:t>供農田水利事業使用</a:t>
            </a:r>
          </a:p>
        </p:txBody>
      </p:sp>
      <p:cxnSp>
        <p:nvCxnSpPr>
          <p:cNvPr id="65" name="直線單箭頭接點 64">
            <a:extLst>
              <a:ext uri="{FF2B5EF4-FFF2-40B4-BE49-F238E27FC236}">
                <a16:creationId xmlns:a16="http://schemas.microsoft.com/office/drawing/2014/main" id="{0348B2AE-2D75-4B5B-9AD0-38ED83712538}"/>
              </a:ext>
            </a:extLst>
          </p:cNvPr>
          <p:cNvCxnSpPr>
            <a:cxnSpLocks/>
            <a:stCxn id="35" idx="2"/>
            <a:endCxn id="64" idx="0"/>
          </p:cNvCxnSpPr>
          <p:nvPr/>
        </p:nvCxnSpPr>
        <p:spPr>
          <a:xfrm>
            <a:off x="5164501" y="4533985"/>
            <a:ext cx="0" cy="48400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0" name="直線單箭頭接點 99">
            <a:extLst>
              <a:ext uri="{FF2B5EF4-FFF2-40B4-BE49-F238E27FC236}">
                <a16:creationId xmlns:a16="http://schemas.microsoft.com/office/drawing/2014/main" id="{36AF3E65-3679-4E0C-A25A-9769AD09417F}"/>
              </a:ext>
            </a:extLst>
          </p:cNvPr>
          <p:cNvCxnSpPr>
            <a:cxnSpLocks/>
          </p:cNvCxnSpPr>
          <p:nvPr/>
        </p:nvCxnSpPr>
        <p:spPr>
          <a:xfrm>
            <a:off x="3987957" y="5305671"/>
            <a:ext cx="30909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761384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a:extLst>
              <a:ext uri="{FF2B5EF4-FFF2-40B4-BE49-F238E27FC236}">
                <a16:creationId xmlns:a16="http://schemas.microsoft.com/office/drawing/2014/main" id="{3DD05434-802B-9065-8FC7-B30BC3E07524}"/>
              </a:ext>
            </a:extLst>
          </p:cNvPr>
          <p:cNvSpPr txBox="1">
            <a:spLocks/>
          </p:cNvSpPr>
          <p:nvPr/>
        </p:nvSpPr>
        <p:spPr>
          <a:xfrm>
            <a:off x="276225" y="168639"/>
            <a:ext cx="8541751"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貳、</a:t>
            </a:r>
            <a:r>
              <a:rPr lang="zh-TW" altLang="en-US" sz="3200" b="1" dirty="0">
                <a:latin typeface="微軟正黑體" panose="020B0604030504040204" pitchFamily="34" charset="-120"/>
                <a:ea typeface="微軟正黑體" panose="020B0604030504040204" pitchFamily="34" charset="-120"/>
                <a:cs typeface="+mj-cs"/>
              </a:rPr>
              <a:t>農田水利事業作業基金資產性質</a:t>
            </a:r>
            <a:endParaRPr lang="en-US" altLang="zh-TW" sz="3200" b="1" dirty="0">
              <a:latin typeface="微軟正黑體" panose="020B0604030504040204" pitchFamily="34" charset="-120"/>
              <a:ea typeface="微軟正黑體" panose="020B0604030504040204" pitchFamily="34" charset="-120"/>
              <a:cs typeface="+mj-cs"/>
            </a:endParaRPr>
          </a:p>
        </p:txBody>
      </p:sp>
      <p:sp>
        <p:nvSpPr>
          <p:cNvPr id="7" name="投影片編號版面配置區 5">
            <a:extLst>
              <a:ext uri="{FF2B5EF4-FFF2-40B4-BE49-F238E27FC236}">
                <a16:creationId xmlns:a16="http://schemas.microsoft.com/office/drawing/2014/main" id="{B6806A60-01E9-9883-0AD2-82FFD0E73C0D}"/>
              </a:ext>
            </a:extLst>
          </p:cNvPr>
          <p:cNvSpPr txBox="1">
            <a:spLocks/>
          </p:cNvSpPr>
          <p:nvPr/>
        </p:nvSpPr>
        <p:spPr>
          <a:xfrm>
            <a:off x="8799096" y="6488344"/>
            <a:ext cx="29638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7</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8" name="群組 7">
            <a:extLst>
              <a:ext uri="{FF2B5EF4-FFF2-40B4-BE49-F238E27FC236}">
                <a16:creationId xmlns:a16="http://schemas.microsoft.com/office/drawing/2014/main" id="{D5DE645B-E8AE-758F-A5CD-7B5E3A784428}"/>
              </a:ext>
            </a:extLst>
          </p:cNvPr>
          <p:cNvGrpSpPr/>
          <p:nvPr/>
        </p:nvGrpSpPr>
        <p:grpSpPr>
          <a:xfrm>
            <a:off x="8581485" y="6312286"/>
            <a:ext cx="507940" cy="550708"/>
            <a:chOff x="8408173" y="6342170"/>
            <a:chExt cx="507940" cy="550708"/>
          </a:xfrm>
        </p:grpSpPr>
        <p:sp>
          <p:nvSpPr>
            <p:cNvPr id="9" name="橢圓 8">
              <a:extLst>
                <a:ext uri="{FF2B5EF4-FFF2-40B4-BE49-F238E27FC236}">
                  <a16:creationId xmlns:a16="http://schemas.microsoft.com/office/drawing/2014/main" id="{D937F678-85EC-0F7F-C16A-79358CC4D656}"/>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0" name="群組 9">
              <a:extLst>
                <a:ext uri="{FF2B5EF4-FFF2-40B4-BE49-F238E27FC236}">
                  <a16:creationId xmlns:a16="http://schemas.microsoft.com/office/drawing/2014/main" id="{C6BE9BBD-D168-4ED5-B762-807B6CBD5162}"/>
                </a:ext>
              </a:extLst>
            </p:cNvPr>
            <p:cNvGrpSpPr/>
            <p:nvPr/>
          </p:nvGrpSpPr>
          <p:grpSpPr>
            <a:xfrm>
              <a:off x="8408173" y="6342170"/>
              <a:ext cx="507940" cy="550708"/>
              <a:chOff x="4536191" y="474247"/>
              <a:chExt cx="507940" cy="550708"/>
            </a:xfrm>
          </p:grpSpPr>
          <p:sp>
            <p:nvSpPr>
              <p:cNvPr id="11" name="弧形 10">
                <a:extLst>
                  <a:ext uri="{FF2B5EF4-FFF2-40B4-BE49-F238E27FC236}">
                    <a16:creationId xmlns:a16="http://schemas.microsoft.com/office/drawing/2014/main" id="{EA35346D-06AA-A0CB-BB9C-EFC89C155123}"/>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12" name="群組 11">
                <a:extLst>
                  <a:ext uri="{FF2B5EF4-FFF2-40B4-BE49-F238E27FC236}">
                    <a16:creationId xmlns:a16="http://schemas.microsoft.com/office/drawing/2014/main" id="{1F8DBA84-F90C-788E-F68F-70C0971A730A}"/>
                  </a:ext>
                </a:extLst>
              </p:cNvPr>
              <p:cNvGrpSpPr/>
              <p:nvPr/>
            </p:nvGrpSpPr>
            <p:grpSpPr>
              <a:xfrm>
                <a:off x="4572000" y="474247"/>
                <a:ext cx="430784" cy="217096"/>
                <a:chOff x="3802389" y="339335"/>
                <a:chExt cx="430784" cy="217096"/>
              </a:xfrm>
            </p:grpSpPr>
            <p:sp>
              <p:nvSpPr>
                <p:cNvPr id="13" name="橢圓 12">
                  <a:extLst>
                    <a:ext uri="{FF2B5EF4-FFF2-40B4-BE49-F238E27FC236}">
                      <a16:creationId xmlns:a16="http://schemas.microsoft.com/office/drawing/2014/main" id="{DC6F0FC7-82FC-C311-FA1A-217033139886}"/>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4" name="橢圓 13">
                  <a:extLst>
                    <a:ext uri="{FF2B5EF4-FFF2-40B4-BE49-F238E27FC236}">
                      <a16:creationId xmlns:a16="http://schemas.microsoft.com/office/drawing/2014/main" id="{AC60F2CC-C5D6-C115-8499-29C7FA42C815}"/>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5" name="橢圓 14">
                  <a:extLst>
                    <a:ext uri="{FF2B5EF4-FFF2-40B4-BE49-F238E27FC236}">
                      <a16:creationId xmlns:a16="http://schemas.microsoft.com/office/drawing/2014/main" id="{48965B05-3ADE-C61C-B092-C842FA9158BA}"/>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6" name="橢圓 15">
                  <a:extLst>
                    <a:ext uri="{FF2B5EF4-FFF2-40B4-BE49-F238E27FC236}">
                      <a16:creationId xmlns:a16="http://schemas.microsoft.com/office/drawing/2014/main" id="{E5DEC430-CDA2-14DE-3790-B75B8D341EE2}"/>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7" name="橢圓 16">
                  <a:extLst>
                    <a:ext uri="{FF2B5EF4-FFF2-40B4-BE49-F238E27FC236}">
                      <a16:creationId xmlns:a16="http://schemas.microsoft.com/office/drawing/2014/main" id="{EF94C071-AC70-8C3D-AB2E-DD6A4592A5ED}"/>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nvGrpSpPr>
          <p:cNvPr id="55" name="群組 54">
            <a:extLst>
              <a:ext uri="{FF2B5EF4-FFF2-40B4-BE49-F238E27FC236}">
                <a16:creationId xmlns:a16="http://schemas.microsoft.com/office/drawing/2014/main" id="{C046F0B5-04A4-974F-7C4D-51F603E00B82}"/>
              </a:ext>
            </a:extLst>
          </p:cNvPr>
          <p:cNvGrpSpPr/>
          <p:nvPr/>
        </p:nvGrpSpPr>
        <p:grpSpPr>
          <a:xfrm>
            <a:off x="332626" y="900892"/>
            <a:ext cx="8380366" cy="5587285"/>
            <a:chOff x="905225" y="861519"/>
            <a:chExt cx="7331237" cy="4627373"/>
          </a:xfrm>
        </p:grpSpPr>
        <p:sp>
          <p:nvSpPr>
            <p:cNvPr id="2" name="箭號: 向右 1">
              <a:extLst>
                <a:ext uri="{FF2B5EF4-FFF2-40B4-BE49-F238E27FC236}">
                  <a16:creationId xmlns:a16="http://schemas.microsoft.com/office/drawing/2014/main" id="{9253C51F-51BB-4089-0B8B-CA6D1EC88EE1}"/>
                </a:ext>
              </a:extLst>
            </p:cNvPr>
            <p:cNvSpPr/>
            <p:nvPr/>
          </p:nvSpPr>
          <p:spPr>
            <a:xfrm>
              <a:off x="905225" y="2145039"/>
              <a:ext cx="7331237" cy="474846"/>
            </a:xfrm>
            <a:prstGeom prst="rightArrow">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矩形: 圓角 3">
              <a:extLst>
                <a:ext uri="{FF2B5EF4-FFF2-40B4-BE49-F238E27FC236}">
                  <a16:creationId xmlns:a16="http://schemas.microsoft.com/office/drawing/2014/main" id="{B7876BEB-0E6E-F8C7-6DCA-6D5ADE0E41EA}"/>
                </a:ext>
              </a:extLst>
            </p:cNvPr>
            <p:cNvSpPr/>
            <p:nvPr/>
          </p:nvSpPr>
          <p:spPr>
            <a:xfrm>
              <a:off x="1122950" y="1299411"/>
              <a:ext cx="3240503" cy="73793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chemeClr val="tx1"/>
                  </a:solidFill>
                  <a:latin typeface="微軟正黑體" panose="020B0604030504040204" pitchFamily="34" charset="-120"/>
                  <a:ea typeface="微軟正黑體" panose="020B0604030504040204" pitchFamily="34" charset="-120"/>
                </a:rPr>
                <a:t>農田水利會</a:t>
              </a:r>
            </a:p>
          </p:txBody>
        </p:sp>
        <p:sp>
          <p:nvSpPr>
            <p:cNvPr id="46" name="矩形: 圓角 45">
              <a:extLst>
                <a:ext uri="{FF2B5EF4-FFF2-40B4-BE49-F238E27FC236}">
                  <a16:creationId xmlns:a16="http://schemas.microsoft.com/office/drawing/2014/main" id="{F9D5ED45-C955-A4F6-76F3-CA0CD4A85142}"/>
                </a:ext>
              </a:extLst>
            </p:cNvPr>
            <p:cNvSpPr/>
            <p:nvPr/>
          </p:nvSpPr>
          <p:spPr>
            <a:xfrm>
              <a:off x="4780547" y="1299411"/>
              <a:ext cx="3160290" cy="73793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chemeClr val="tx1"/>
                  </a:solidFill>
                  <a:latin typeface="微軟正黑體" panose="020B0604030504040204" pitchFamily="34" charset="-120"/>
                  <a:ea typeface="微軟正黑體" panose="020B0604030504040204" pitchFamily="34" charset="-120"/>
                </a:rPr>
                <a:t>農田水利署</a:t>
              </a:r>
              <a:endParaRPr lang="en-US" altLang="zh-TW" sz="2400" b="1" dirty="0">
                <a:solidFill>
                  <a:schemeClr val="tx1"/>
                </a:solidFill>
                <a:latin typeface="微軟正黑體" panose="020B0604030504040204" pitchFamily="34" charset="-120"/>
                <a:ea typeface="微軟正黑體" panose="020B0604030504040204" pitchFamily="34" charset="-120"/>
              </a:endParaRPr>
            </a:p>
            <a:p>
              <a:pPr algn="ctr"/>
              <a:r>
                <a:rPr lang="zh-TW" altLang="en-US" sz="2400" b="1" dirty="0">
                  <a:solidFill>
                    <a:schemeClr val="tx1"/>
                  </a:solidFill>
                  <a:latin typeface="微軟正黑體" panose="020B0604030504040204" pitchFamily="34" charset="-120"/>
                  <a:ea typeface="微軟正黑體" panose="020B0604030504040204" pitchFamily="34" charset="-120"/>
                </a:rPr>
                <a:t>管理處</a:t>
              </a:r>
            </a:p>
          </p:txBody>
        </p:sp>
        <p:cxnSp>
          <p:nvCxnSpPr>
            <p:cNvPr id="48" name="直線接點 47">
              <a:extLst>
                <a:ext uri="{FF2B5EF4-FFF2-40B4-BE49-F238E27FC236}">
                  <a16:creationId xmlns:a16="http://schemas.microsoft.com/office/drawing/2014/main" id="{5FCABDEE-5C63-BF0D-6C4F-F003995B91B5}"/>
                </a:ext>
              </a:extLst>
            </p:cNvPr>
            <p:cNvCxnSpPr>
              <a:cxnSpLocks/>
            </p:cNvCxnSpPr>
            <p:nvPr/>
          </p:nvCxnSpPr>
          <p:spPr>
            <a:xfrm>
              <a:off x="4572000" y="1299411"/>
              <a:ext cx="0" cy="4189481"/>
            </a:xfrm>
            <a:prstGeom prst="line">
              <a:avLst/>
            </a:prstGeom>
            <a:ln w="38100">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9" name="文字方塊 48">
              <a:extLst>
                <a:ext uri="{FF2B5EF4-FFF2-40B4-BE49-F238E27FC236}">
                  <a16:creationId xmlns:a16="http://schemas.microsoft.com/office/drawing/2014/main" id="{5D6EF87D-0423-20B8-BCC4-547A35DD58D5}"/>
                </a:ext>
              </a:extLst>
            </p:cNvPr>
            <p:cNvSpPr txBox="1"/>
            <p:nvPr/>
          </p:nvSpPr>
          <p:spPr>
            <a:xfrm>
              <a:off x="3337358" y="861519"/>
              <a:ext cx="2466970" cy="382350"/>
            </a:xfrm>
            <a:prstGeom prst="rect">
              <a:avLst/>
            </a:prstGeom>
            <a:noFill/>
          </p:spPr>
          <p:txBody>
            <a:bodyPr wrap="none" rtlCol="0">
              <a:spAutoFit/>
            </a:bodyPr>
            <a:lstStyle/>
            <a:p>
              <a:pPr algn="ctr"/>
              <a:r>
                <a:rPr lang="en-US" altLang="zh-TW" sz="2400" b="1" dirty="0">
                  <a:solidFill>
                    <a:schemeClr val="tx2"/>
                  </a:solidFill>
                  <a:latin typeface="微軟正黑體" panose="020B0604030504040204" pitchFamily="34" charset="-120"/>
                  <a:ea typeface="微軟正黑體" panose="020B0604030504040204" pitchFamily="34" charset="-120"/>
                </a:rPr>
                <a:t>109</a:t>
              </a:r>
              <a:r>
                <a:rPr lang="zh-TW" altLang="en-US" sz="2400" b="1" dirty="0">
                  <a:solidFill>
                    <a:schemeClr val="tx2"/>
                  </a:solidFill>
                  <a:latin typeface="微軟正黑體" panose="020B0604030504040204" pitchFamily="34" charset="-120"/>
                  <a:ea typeface="微軟正黑體" panose="020B0604030504040204" pitchFamily="34" charset="-120"/>
                </a:rPr>
                <a:t>年</a:t>
              </a:r>
              <a:r>
                <a:rPr lang="en-US" altLang="zh-TW" sz="2400" b="1" dirty="0">
                  <a:solidFill>
                    <a:schemeClr val="tx2"/>
                  </a:solidFill>
                  <a:latin typeface="微軟正黑體" panose="020B0604030504040204" pitchFamily="34" charset="-120"/>
                  <a:ea typeface="微軟正黑體" panose="020B0604030504040204" pitchFamily="34" charset="-120"/>
                </a:rPr>
                <a:t>10</a:t>
              </a:r>
              <a:r>
                <a:rPr lang="zh-TW" altLang="en-US" sz="2400" b="1" dirty="0">
                  <a:solidFill>
                    <a:schemeClr val="tx2"/>
                  </a:solidFill>
                  <a:latin typeface="微軟正黑體" panose="020B0604030504040204" pitchFamily="34" charset="-120"/>
                  <a:ea typeface="微軟正黑體" panose="020B0604030504040204" pitchFamily="34" charset="-120"/>
                </a:rPr>
                <a:t>月</a:t>
              </a:r>
              <a:r>
                <a:rPr lang="en-US" altLang="zh-TW" sz="2400" b="1" dirty="0">
                  <a:solidFill>
                    <a:schemeClr val="tx2"/>
                  </a:solidFill>
                  <a:latin typeface="微軟正黑體" panose="020B0604030504040204" pitchFamily="34" charset="-120"/>
                  <a:ea typeface="微軟正黑體" panose="020B0604030504040204" pitchFamily="34" charset="-120"/>
                </a:rPr>
                <a:t>1</a:t>
              </a:r>
              <a:r>
                <a:rPr lang="zh-TW" altLang="en-US" sz="2400" b="1" dirty="0">
                  <a:solidFill>
                    <a:schemeClr val="tx2"/>
                  </a:solidFill>
                  <a:latin typeface="微軟正黑體" panose="020B0604030504040204" pitchFamily="34" charset="-120"/>
                  <a:ea typeface="微軟正黑體" panose="020B0604030504040204" pitchFamily="34" charset="-120"/>
                </a:rPr>
                <a:t>日改制</a:t>
              </a:r>
            </a:p>
          </p:txBody>
        </p:sp>
        <p:sp>
          <p:nvSpPr>
            <p:cNvPr id="50" name="矩形: 圓角 49">
              <a:extLst>
                <a:ext uri="{FF2B5EF4-FFF2-40B4-BE49-F238E27FC236}">
                  <a16:creationId xmlns:a16="http://schemas.microsoft.com/office/drawing/2014/main" id="{27EA4B03-61A2-269E-E17A-675B448F3FD4}"/>
                </a:ext>
              </a:extLst>
            </p:cNvPr>
            <p:cNvSpPr/>
            <p:nvPr/>
          </p:nvSpPr>
          <p:spPr>
            <a:xfrm>
              <a:off x="1122950" y="2727577"/>
              <a:ext cx="3240503" cy="1178478"/>
            </a:xfrm>
            <a:prstGeom prst="roundRect">
              <a:avLst/>
            </a:prstGeom>
            <a:solidFill>
              <a:schemeClr val="accent5">
                <a:lumMod val="40000"/>
                <a:lumOff val="6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chemeClr val="tx1"/>
                  </a:solidFill>
                  <a:latin typeface="微軟正黑體" panose="020B0604030504040204" pitchFamily="34" charset="-120"/>
                  <a:ea typeface="微軟正黑體" panose="020B0604030504040204" pitchFamily="34" charset="-120"/>
                </a:rPr>
                <a:t>農田水利會財產處理要點</a:t>
              </a:r>
            </a:p>
          </p:txBody>
        </p:sp>
        <p:sp>
          <p:nvSpPr>
            <p:cNvPr id="51" name="矩形: 圓角 50">
              <a:extLst>
                <a:ext uri="{FF2B5EF4-FFF2-40B4-BE49-F238E27FC236}">
                  <a16:creationId xmlns:a16="http://schemas.microsoft.com/office/drawing/2014/main" id="{751620A3-0FBE-AA63-CF79-F90465393D5C}"/>
                </a:ext>
              </a:extLst>
            </p:cNvPr>
            <p:cNvSpPr/>
            <p:nvPr/>
          </p:nvSpPr>
          <p:spPr>
            <a:xfrm>
              <a:off x="4780546" y="2727577"/>
              <a:ext cx="3160291" cy="1178478"/>
            </a:xfrm>
            <a:prstGeom prst="roundRect">
              <a:avLst/>
            </a:prstGeom>
            <a:solidFill>
              <a:schemeClr val="accent5">
                <a:lumMod val="40000"/>
                <a:lumOff val="6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chemeClr val="tx1"/>
                  </a:solidFill>
                  <a:latin typeface="微軟正黑體" panose="020B0604030504040204" pitchFamily="34" charset="-120"/>
                  <a:ea typeface="微軟正黑體" panose="020B0604030504040204" pitchFamily="34" charset="-120"/>
                </a:rPr>
                <a:t>農田水利法</a:t>
              </a:r>
            </a:p>
          </p:txBody>
        </p:sp>
        <p:sp>
          <p:nvSpPr>
            <p:cNvPr id="52" name="矩形: 圓角 51">
              <a:extLst>
                <a:ext uri="{FF2B5EF4-FFF2-40B4-BE49-F238E27FC236}">
                  <a16:creationId xmlns:a16="http://schemas.microsoft.com/office/drawing/2014/main" id="{9DABC057-75DC-1C66-D851-FED8D77C95A4}"/>
                </a:ext>
              </a:extLst>
            </p:cNvPr>
            <p:cNvSpPr/>
            <p:nvPr/>
          </p:nvSpPr>
          <p:spPr>
            <a:xfrm>
              <a:off x="1122950" y="4310414"/>
              <a:ext cx="3240504" cy="1178478"/>
            </a:xfrm>
            <a:prstGeom prst="roundRect">
              <a:avLst/>
            </a:prstGeom>
            <a:solidFill>
              <a:schemeClr val="accent5">
                <a:lumMod val="40000"/>
                <a:lumOff val="6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chemeClr val="tx1"/>
                  </a:solidFill>
                  <a:latin typeface="微軟正黑體" panose="020B0604030504040204" pitchFamily="34" charset="-120"/>
                  <a:ea typeface="微軟正黑體" panose="020B0604030504040204" pitchFamily="34" charset="-120"/>
                </a:rPr>
                <a:t>農田水利會會有非事業用不動產出租原則</a:t>
              </a:r>
            </a:p>
          </p:txBody>
        </p:sp>
        <p:sp>
          <p:nvSpPr>
            <p:cNvPr id="53" name="矩形: 圓角 52">
              <a:extLst>
                <a:ext uri="{FF2B5EF4-FFF2-40B4-BE49-F238E27FC236}">
                  <a16:creationId xmlns:a16="http://schemas.microsoft.com/office/drawing/2014/main" id="{B7D24D43-87DF-557C-F02C-8EDA7E8DD2F8}"/>
                </a:ext>
              </a:extLst>
            </p:cNvPr>
            <p:cNvSpPr/>
            <p:nvPr/>
          </p:nvSpPr>
          <p:spPr>
            <a:xfrm>
              <a:off x="4740439" y="4310414"/>
              <a:ext cx="3240504" cy="1178478"/>
            </a:xfrm>
            <a:prstGeom prst="roundRect">
              <a:avLst/>
            </a:prstGeom>
            <a:solidFill>
              <a:schemeClr val="accent5">
                <a:lumMod val="40000"/>
                <a:lumOff val="6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chemeClr val="tx1"/>
                  </a:solidFill>
                  <a:latin typeface="微軟正黑體" panose="020B0604030504040204" pitchFamily="34" charset="-120"/>
                  <a:ea typeface="微軟正黑體" panose="020B0604030504040204" pitchFamily="34" charset="-120"/>
                </a:rPr>
                <a:t>農田水利非事業用不動產活化收益辦法</a:t>
              </a:r>
            </a:p>
          </p:txBody>
        </p:sp>
      </p:grpSp>
    </p:spTree>
    <p:extLst>
      <p:ext uri="{BB962C8B-B14F-4D97-AF65-F5344CB8AC3E}">
        <p14:creationId xmlns:p14="http://schemas.microsoft.com/office/powerpoint/2010/main" val="847126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8EFC78C8-B6A5-2255-8F2F-EBE62CA5BDD0}"/>
              </a:ext>
            </a:extLst>
          </p:cNvPr>
          <p:cNvSpPr>
            <a:spLocks noGrp="1"/>
          </p:cNvSpPr>
          <p:nvPr>
            <p:ph idx="1"/>
          </p:nvPr>
        </p:nvSpPr>
        <p:spPr>
          <a:xfrm>
            <a:off x="-381771" y="791098"/>
            <a:ext cx="9306246" cy="5414299"/>
          </a:xfrm>
        </p:spPr>
        <p:txBody>
          <a:bodyPr>
            <a:normAutofit/>
          </a:bodyPr>
          <a:lstStyle/>
          <a:p>
            <a:pPr lvl="1" algn="just" hangingPunct="0">
              <a:lnSpc>
                <a:spcPts val="3600"/>
              </a:lnSpc>
              <a:spcBef>
                <a:spcPct val="0"/>
              </a:spcBef>
              <a:spcAft>
                <a:spcPts val="250"/>
              </a:spcAft>
              <a:buClr>
                <a:schemeClr val="accent6"/>
              </a:buClr>
              <a:buSzPct val="85000"/>
              <a:buFont typeface="Wingdings" panose="05000000000000000000" pitchFamily="2" charset="2"/>
              <a:buChar char="l"/>
            </a:pPr>
            <a:r>
              <a:rPr lang="zh-TW" altLang="en-US" sz="2800" b="1" dirty="0">
                <a:latin typeface="微軟正黑體" panose="020B0604030504040204" pitchFamily="34" charset="-120"/>
                <a:ea typeface="微軟正黑體" panose="020B0604030504040204" pitchFamily="34" charset="-120"/>
                <a:cs typeface="+mj-cs"/>
              </a:rPr>
              <a:t>農田水利署</a:t>
            </a:r>
            <a:r>
              <a:rPr lang="en-US" altLang="zh-TW" sz="2800" b="1" dirty="0">
                <a:latin typeface="微軟正黑體" panose="020B0604030504040204" pitchFamily="34" charset="-120"/>
                <a:ea typeface="微軟正黑體" panose="020B0604030504040204" pitchFamily="34" charset="-120"/>
                <a:cs typeface="+mj-cs"/>
              </a:rPr>
              <a:t>110</a:t>
            </a:r>
            <a:r>
              <a:rPr lang="zh-TW" altLang="en-US" sz="2800" b="1" dirty="0">
                <a:latin typeface="微軟正黑體" panose="020B0604030504040204" pitchFamily="34" charset="-120"/>
                <a:ea typeface="微軟正黑體" panose="020B0604030504040204" pitchFamily="34" charset="-120"/>
                <a:cs typeface="+mj-cs"/>
              </a:rPr>
              <a:t>年</a:t>
            </a:r>
            <a:r>
              <a:rPr lang="en-US" altLang="zh-TW" sz="2800" b="1" dirty="0">
                <a:latin typeface="微軟正黑體" panose="020B0604030504040204" pitchFamily="34" charset="-120"/>
                <a:ea typeface="微軟正黑體" panose="020B0604030504040204" pitchFamily="34" charset="-120"/>
                <a:cs typeface="+mj-cs"/>
              </a:rPr>
              <a:t>1</a:t>
            </a:r>
            <a:r>
              <a:rPr lang="zh-TW" altLang="en-US" sz="2800" b="1" dirty="0">
                <a:latin typeface="微軟正黑體" panose="020B0604030504040204" pitchFamily="34" charset="-120"/>
                <a:ea typeface="微軟正黑體" panose="020B0604030504040204" pitchFamily="34" charset="-120"/>
                <a:cs typeface="+mj-cs"/>
              </a:rPr>
              <a:t>月</a:t>
            </a:r>
            <a:r>
              <a:rPr lang="en-US" altLang="zh-TW" sz="2800" b="1" dirty="0">
                <a:latin typeface="微軟正黑體" panose="020B0604030504040204" pitchFamily="34" charset="-120"/>
                <a:ea typeface="微軟正黑體" panose="020B0604030504040204" pitchFamily="34" charset="-120"/>
                <a:cs typeface="+mj-cs"/>
              </a:rPr>
              <a:t>28</a:t>
            </a:r>
            <a:r>
              <a:rPr lang="zh-TW" altLang="en-US" sz="2800" b="1" dirty="0">
                <a:latin typeface="微軟正黑體" panose="020B0604030504040204" pitchFamily="34" charset="-120"/>
                <a:ea typeface="微軟正黑體" panose="020B0604030504040204" pitchFamily="34" charset="-120"/>
                <a:cs typeface="+mj-cs"/>
              </a:rPr>
              <a:t>日農水企字第</a:t>
            </a:r>
            <a:r>
              <a:rPr lang="en-US" altLang="zh-TW" sz="2800" b="1" dirty="0">
                <a:latin typeface="微軟正黑體" panose="020B0604030504040204" pitchFamily="34" charset="-120"/>
                <a:ea typeface="微軟正黑體" panose="020B0604030504040204" pitchFamily="34" charset="-120"/>
                <a:cs typeface="+mj-cs"/>
              </a:rPr>
              <a:t>1106030083</a:t>
            </a:r>
            <a:r>
              <a:rPr lang="zh-TW" altLang="en-US" sz="2800" b="1" dirty="0">
                <a:latin typeface="微軟正黑體" panose="020B0604030504040204" pitchFamily="34" charset="-120"/>
                <a:ea typeface="微軟正黑體" panose="020B0604030504040204" pitchFamily="34" charset="-120"/>
                <a:cs typeface="+mj-cs"/>
              </a:rPr>
              <a:t>號函釋</a:t>
            </a:r>
            <a:endParaRPr lang="en-US" altLang="zh-TW" sz="2800" b="1" dirty="0">
              <a:latin typeface="微軟正黑體" panose="020B0604030504040204" pitchFamily="34" charset="-120"/>
              <a:ea typeface="微軟正黑體" panose="020B0604030504040204" pitchFamily="34" charset="-120"/>
              <a:cs typeface="+mj-cs"/>
            </a:endParaRPr>
          </a:p>
          <a:p>
            <a:pPr marL="684000" lvl="2" indent="0" algn="just" hangingPunct="0">
              <a:lnSpc>
                <a:spcPts val="3600"/>
              </a:lnSpc>
              <a:spcBef>
                <a:spcPct val="0"/>
              </a:spcBef>
              <a:spcAft>
                <a:spcPts val="250"/>
              </a:spcAft>
              <a:buClr>
                <a:schemeClr val="accent6"/>
              </a:buClr>
              <a:buSzPct val="85000"/>
              <a:buNone/>
            </a:pPr>
            <a:r>
              <a:rPr lang="zh-TW" altLang="en-US" sz="2400" b="1" dirty="0">
                <a:latin typeface="微軟正黑體" panose="020B0604030504040204" pitchFamily="34" charset="-120"/>
                <a:ea typeface="微軟正黑體" panose="020B0604030504040204" pitchFamily="34" charset="-120"/>
                <a:cs typeface="+mj-cs"/>
              </a:rPr>
              <a:t>原各農田水利會為非事業用不動產處分、出租、清理被占用土地等業務自行訂定之內部作業規定，在</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cs typeface="+mj-cs"/>
              </a:rPr>
              <a:t>未牴觸農田水利法、其子法規及其他上位階法規規範事項，於本署未另訂相關行政規則前</a:t>
            </a:r>
            <a:r>
              <a:rPr lang="zh-TW" altLang="en-US" sz="2400" b="1" dirty="0">
                <a:latin typeface="微軟正黑體" panose="020B0604030504040204" pitchFamily="34" charset="-120"/>
                <a:ea typeface="微軟正黑體" panose="020B0604030504040204" pitchFamily="34" charset="-120"/>
                <a:cs typeface="+mj-cs"/>
              </a:rPr>
              <a:t>，各管理處得繼續適用。另本署未另訂相關書表文件前，各管理處得依前述法規修改原各農田水利會自行訂定之書表文件後繼續使用。</a:t>
            </a:r>
            <a:endParaRPr lang="en-US" altLang="zh-TW" sz="2400" b="1" dirty="0">
              <a:latin typeface="微軟正黑體" panose="020B0604030504040204" pitchFamily="34" charset="-120"/>
              <a:ea typeface="微軟正黑體" panose="020B0604030504040204" pitchFamily="34" charset="-120"/>
              <a:cs typeface="+mj-cs"/>
            </a:endParaRPr>
          </a:p>
        </p:txBody>
      </p:sp>
      <p:sp>
        <p:nvSpPr>
          <p:cNvPr id="7" name="投影片編號版面配置區 5">
            <a:extLst>
              <a:ext uri="{FF2B5EF4-FFF2-40B4-BE49-F238E27FC236}">
                <a16:creationId xmlns:a16="http://schemas.microsoft.com/office/drawing/2014/main" id="{B6806A60-01E9-9883-0AD2-82FFD0E73C0D}"/>
              </a:ext>
            </a:extLst>
          </p:cNvPr>
          <p:cNvSpPr txBox="1">
            <a:spLocks/>
          </p:cNvSpPr>
          <p:nvPr/>
        </p:nvSpPr>
        <p:spPr>
          <a:xfrm>
            <a:off x="8799096" y="6488344"/>
            <a:ext cx="29638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8</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8" name="群組 7">
            <a:extLst>
              <a:ext uri="{FF2B5EF4-FFF2-40B4-BE49-F238E27FC236}">
                <a16:creationId xmlns:a16="http://schemas.microsoft.com/office/drawing/2014/main" id="{D5DE645B-E8AE-758F-A5CD-7B5E3A784428}"/>
              </a:ext>
            </a:extLst>
          </p:cNvPr>
          <p:cNvGrpSpPr/>
          <p:nvPr/>
        </p:nvGrpSpPr>
        <p:grpSpPr>
          <a:xfrm>
            <a:off x="8581485" y="6312286"/>
            <a:ext cx="507940" cy="550708"/>
            <a:chOff x="8408173" y="6342170"/>
            <a:chExt cx="507940" cy="550708"/>
          </a:xfrm>
        </p:grpSpPr>
        <p:sp>
          <p:nvSpPr>
            <p:cNvPr id="9" name="橢圓 8">
              <a:extLst>
                <a:ext uri="{FF2B5EF4-FFF2-40B4-BE49-F238E27FC236}">
                  <a16:creationId xmlns:a16="http://schemas.microsoft.com/office/drawing/2014/main" id="{D937F678-85EC-0F7F-C16A-79358CC4D656}"/>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0" name="群組 9">
              <a:extLst>
                <a:ext uri="{FF2B5EF4-FFF2-40B4-BE49-F238E27FC236}">
                  <a16:creationId xmlns:a16="http://schemas.microsoft.com/office/drawing/2014/main" id="{C6BE9BBD-D168-4ED5-B762-807B6CBD5162}"/>
                </a:ext>
              </a:extLst>
            </p:cNvPr>
            <p:cNvGrpSpPr/>
            <p:nvPr/>
          </p:nvGrpSpPr>
          <p:grpSpPr>
            <a:xfrm>
              <a:off x="8408173" y="6342170"/>
              <a:ext cx="507940" cy="550708"/>
              <a:chOff x="4536191" y="474247"/>
              <a:chExt cx="507940" cy="550708"/>
            </a:xfrm>
          </p:grpSpPr>
          <p:sp>
            <p:nvSpPr>
              <p:cNvPr id="11" name="弧形 10">
                <a:extLst>
                  <a:ext uri="{FF2B5EF4-FFF2-40B4-BE49-F238E27FC236}">
                    <a16:creationId xmlns:a16="http://schemas.microsoft.com/office/drawing/2014/main" id="{EA35346D-06AA-A0CB-BB9C-EFC89C155123}"/>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12" name="群組 11">
                <a:extLst>
                  <a:ext uri="{FF2B5EF4-FFF2-40B4-BE49-F238E27FC236}">
                    <a16:creationId xmlns:a16="http://schemas.microsoft.com/office/drawing/2014/main" id="{1F8DBA84-F90C-788E-F68F-70C0971A730A}"/>
                  </a:ext>
                </a:extLst>
              </p:cNvPr>
              <p:cNvGrpSpPr/>
              <p:nvPr/>
            </p:nvGrpSpPr>
            <p:grpSpPr>
              <a:xfrm>
                <a:off x="4572000" y="474247"/>
                <a:ext cx="430784" cy="217096"/>
                <a:chOff x="3802389" y="339335"/>
                <a:chExt cx="430784" cy="217096"/>
              </a:xfrm>
            </p:grpSpPr>
            <p:sp>
              <p:nvSpPr>
                <p:cNvPr id="13" name="橢圓 12">
                  <a:extLst>
                    <a:ext uri="{FF2B5EF4-FFF2-40B4-BE49-F238E27FC236}">
                      <a16:creationId xmlns:a16="http://schemas.microsoft.com/office/drawing/2014/main" id="{DC6F0FC7-82FC-C311-FA1A-217033139886}"/>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4" name="橢圓 13">
                  <a:extLst>
                    <a:ext uri="{FF2B5EF4-FFF2-40B4-BE49-F238E27FC236}">
                      <a16:creationId xmlns:a16="http://schemas.microsoft.com/office/drawing/2014/main" id="{AC60F2CC-C5D6-C115-8499-29C7FA42C815}"/>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5" name="橢圓 14">
                  <a:extLst>
                    <a:ext uri="{FF2B5EF4-FFF2-40B4-BE49-F238E27FC236}">
                      <a16:creationId xmlns:a16="http://schemas.microsoft.com/office/drawing/2014/main" id="{48965B05-3ADE-C61C-B092-C842FA9158BA}"/>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6" name="橢圓 15">
                  <a:extLst>
                    <a:ext uri="{FF2B5EF4-FFF2-40B4-BE49-F238E27FC236}">
                      <a16:creationId xmlns:a16="http://schemas.microsoft.com/office/drawing/2014/main" id="{E5DEC430-CDA2-14DE-3790-B75B8D341EE2}"/>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7" name="橢圓 16">
                  <a:extLst>
                    <a:ext uri="{FF2B5EF4-FFF2-40B4-BE49-F238E27FC236}">
                      <a16:creationId xmlns:a16="http://schemas.microsoft.com/office/drawing/2014/main" id="{EF94C071-AC70-8C3D-AB2E-DD6A4592A5ED}"/>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sp>
        <p:nvSpPr>
          <p:cNvPr id="2" name="標題 1">
            <a:extLst>
              <a:ext uri="{FF2B5EF4-FFF2-40B4-BE49-F238E27FC236}">
                <a16:creationId xmlns:a16="http://schemas.microsoft.com/office/drawing/2014/main" id="{0EB19D6D-5FAF-50D4-DD9F-AC8DF572D9B4}"/>
              </a:ext>
            </a:extLst>
          </p:cNvPr>
          <p:cNvSpPr txBox="1">
            <a:spLocks/>
          </p:cNvSpPr>
          <p:nvPr/>
        </p:nvSpPr>
        <p:spPr>
          <a:xfrm>
            <a:off x="276225" y="168639"/>
            <a:ext cx="8541751"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貳、</a:t>
            </a:r>
            <a:r>
              <a:rPr lang="zh-TW" altLang="en-US" sz="3200" b="1" dirty="0">
                <a:latin typeface="微軟正黑體" panose="020B0604030504040204" pitchFamily="34" charset="-120"/>
                <a:ea typeface="微軟正黑體" panose="020B0604030504040204" pitchFamily="34" charset="-120"/>
                <a:cs typeface="+mj-cs"/>
              </a:rPr>
              <a:t>農田水利事業作業基金資產性質</a:t>
            </a:r>
            <a:endParaRPr lang="en-US" altLang="zh-TW" sz="3200" b="1" dirty="0">
              <a:latin typeface="微軟正黑體" panose="020B0604030504040204" pitchFamily="34" charset="-120"/>
              <a:ea typeface="微軟正黑體" panose="020B0604030504040204" pitchFamily="34" charset="-120"/>
              <a:cs typeface="+mj-cs"/>
            </a:endParaRPr>
          </a:p>
        </p:txBody>
      </p:sp>
      <p:sp>
        <p:nvSpPr>
          <p:cNvPr id="19" name="文字方塊 18">
            <a:extLst>
              <a:ext uri="{FF2B5EF4-FFF2-40B4-BE49-F238E27FC236}">
                <a16:creationId xmlns:a16="http://schemas.microsoft.com/office/drawing/2014/main" id="{8E157D0C-93D1-4264-AB7E-6DD0A1AA50B6}"/>
              </a:ext>
            </a:extLst>
          </p:cNvPr>
          <p:cNvSpPr txBox="1"/>
          <p:nvPr/>
        </p:nvSpPr>
        <p:spPr>
          <a:xfrm>
            <a:off x="300556" y="4557580"/>
            <a:ext cx="8623919" cy="830997"/>
          </a:xfrm>
          <a:prstGeom prst="rect">
            <a:avLst/>
          </a:prstGeom>
          <a:solidFill>
            <a:srgbClr val="C00000"/>
          </a:solidFill>
        </p:spPr>
        <p:txBody>
          <a:bodyPr wrap="square" rtlCol="0">
            <a:spAutoFit/>
          </a:bodyPr>
          <a:lstStyle/>
          <a:p>
            <a:pPr algn="just"/>
            <a:r>
              <a:rPr lang="zh-TW" altLang="en-US" sz="2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行政裁量：行政機關基於法律之授權，在適用法規時，本於行政目的，於數種可能之法律效果中，選擇其一適當方式為之。</a:t>
            </a:r>
          </a:p>
        </p:txBody>
      </p:sp>
    </p:spTree>
    <p:extLst>
      <p:ext uri="{BB962C8B-B14F-4D97-AF65-F5344CB8AC3E}">
        <p14:creationId xmlns:p14="http://schemas.microsoft.com/office/powerpoint/2010/main" val="2951798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a:extLst>
              <a:ext uri="{FF2B5EF4-FFF2-40B4-BE49-F238E27FC236}">
                <a16:creationId xmlns:a16="http://schemas.microsoft.com/office/drawing/2014/main" id="{3DD05434-802B-9065-8FC7-B30BC3E07524}"/>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
        <p:nvSpPr>
          <p:cNvPr id="7" name="投影片編號版面配置區 5">
            <a:extLst>
              <a:ext uri="{FF2B5EF4-FFF2-40B4-BE49-F238E27FC236}">
                <a16:creationId xmlns:a16="http://schemas.microsoft.com/office/drawing/2014/main" id="{B6806A60-01E9-9883-0AD2-82FFD0E73C0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9</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8" name="群組 7">
            <a:extLst>
              <a:ext uri="{FF2B5EF4-FFF2-40B4-BE49-F238E27FC236}">
                <a16:creationId xmlns:a16="http://schemas.microsoft.com/office/drawing/2014/main" id="{D5DE645B-E8AE-758F-A5CD-7B5E3A784428}"/>
              </a:ext>
            </a:extLst>
          </p:cNvPr>
          <p:cNvGrpSpPr/>
          <p:nvPr/>
        </p:nvGrpSpPr>
        <p:grpSpPr>
          <a:xfrm>
            <a:off x="8581485" y="6312286"/>
            <a:ext cx="507940" cy="550708"/>
            <a:chOff x="8408173" y="6342170"/>
            <a:chExt cx="507940" cy="550708"/>
          </a:xfrm>
        </p:grpSpPr>
        <p:sp>
          <p:nvSpPr>
            <p:cNvPr id="9" name="橢圓 8">
              <a:extLst>
                <a:ext uri="{FF2B5EF4-FFF2-40B4-BE49-F238E27FC236}">
                  <a16:creationId xmlns:a16="http://schemas.microsoft.com/office/drawing/2014/main" id="{D937F678-85EC-0F7F-C16A-79358CC4D656}"/>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0" name="群組 9">
              <a:extLst>
                <a:ext uri="{FF2B5EF4-FFF2-40B4-BE49-F238E27FC236}">
                  <a16:creationId xmlns:a16="http://schemas.microsoft.com/office/drawing/2014/main" id="{C6BE9BBD-D168-4ED5-B762-807B6CBD5162}"/>
                </a:ext>
              </a:extLst>
            </p:cNvPr>
            <p:cNvGrpSpPr/>
            <p:nvPr/>
          </p:nvGrpSpPr>
          <p:grpSpPr>
            <a:xfrm>
              <a:off x="8408173" y="6342170"/>
              <a:ext cx="507940" cy="550708"/>
              <a:chOff x="4536191" y="474247"/>
              <a:chExt cx="507940" cy="550708"/>
            </a:xfrm>
          </p:grpSpPr>
          <p:sp>
            <p:nvSpPr>
              <p:cNvPr id="11" name="弧形 10">
                <a:extLst>
                  <a:ext uri="{FF2B5EF4-FFF2-40B4-BE49-F238E27FC236}">
                    <a16:creationId xmlns:a16="http://schemas.microsoft.com/office/drawing/2014/main" id="{EA35346D-06AA-A0CB-BB9C-EFC89C155123}"/>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12" name="群組 11">
                <a:extLst>
                  <a:ext uri="{FF2B5EF4-FFF2-40B4-BE49-F238E27FC236}">
                    <a16:creationId xmlns:a16="http://schemas.microsoft.com/office/drawing/2014/main" id="{1F8DBA84-F90C-788E-F68F-70C0971A730A}"/>
                  </a:ext>
                </a:extLst>
              </p:cNvPr>
              <p:cNvGrpSpPr/>
              <p:nvPr/>
            </p:nvGrpSpPr>
            <p:grpSpPr>
              <a:xfrm>
                <a:off x="4572000" y="474247"/>
                <a:ext cx="430784" cy="217096"/>
                <a:chOff x="3802389" y="339335"/>
                <a:chExt cx="430784" cy="217096"/>
              </a:xfrm>
            </p:grpSpPr>
            <p:sp>
              <p:nvSpPr>
                <p:cNvPr id="13" name="橢圓 12">
                  <a:extLst>
                    <a:ext uri="{FF2B5EF4-FFF2-40B4-BE49-F238E27FC236}">
                      <a16:creationId xmlns:a16="http://schemas.microsoft.com/office/drawing/2014/main" id="{DC6F0FC7-82FC-C311-FA1A-217033139886}"/>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4" name="橢圓 13">
                  <a:extLst>
                    <a:ext uri="{FF2B5EF4-FFF2-40B4-BE49-F238E27FC236}">
                      <a16:creationId xmlns:a16="http://schemas.microsoft.com/office/drawing/2014/main" id="{AC60F2CC-C5D6-C115-8499-29C7FA42C815}"/>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5" name="橢圓 14">
                  <a:extLst>
                    <a:ext uri="{FF2B5EF4-FFF2-40B4-BE49-F238E27FC236}">
                      <a16:creationId xmlns:a16="http://schemas.microsoft.com/office/drawing/2014/main" id="{48965B05-3ADE-C61C-B092-C842FA9158BA}"/>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6" name="橢圓 15">
                  <a:extLst>
                    <a:ext uri="{FF2B5EF4-FFF2-40B4-BE49-F238E27FC236}">
                      <a16:creationId xmlns:a16="http://schemas.microsoft.com/office/drawing/2014/main" id="{E5DEC430-CDA2-14DE-3790-B75B8D341EE2}"/>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7" name="橢圓 16">
                  <a:extLst>
                    <a:ext uri="{FF2B5EF4-FFF2-40B4-BE49-F238E27FC236}">
                      <a16:creationId xmlns:a16="http://schemas.microsoft.com/office/drawing/2014/main" id="{EF94C071-AC70-8C3D-AB2E-DD6A4592A5ED}"/>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sp>
        <p:nvSpPr>
          <p:cNvPr id="29" name="矩形: 圓角 28">
            <a:extLst>
              <a:ext uri="{FF2B5EF4-FFF2-40B4-BE49-F238E27FC236}">
                <a16:creationId xmlns:a16="http://schemas.microsoft.com/office/drawing/2014/main" id="{21F13C65-7F05-76AE-256D-880DC73D8FBE}"/>
              </a:ext>
            </a:extLst>
          </p:cNvPr>
          <p:cNvSpPr/>
          <p:nvPr/>
        </p:nvSpPr>
        <p:spPr>
          <a:xfrm>
            <a:off x="1376424" y="1269537"/>
            <a:ext cx="2002971" cy="647362"/>
          </a:xfrm>
          <a:prstGeom prst="round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tx1"/>
                </a:solidFill>
                <a:latin typeface="微軟正黑體" panose="020B0604030504040204" pitchFamily="34" charset="-120"/>
                <a:ea typeface="微軟正黑體" panose="020B0604030504040204" pitchFamily="34" charset="-120"/>
                <a:cs typeface="+mj-cs"/>
              </a:rPr>
              <a:t>第一章　總則</a:t>
            </a:r>
            <a:endParaRPr lang="en-US" altLang="zh-TW" sz="2000" b="1" dirty="0">
              <a:solidFill>
                <a:schemeClr val="tx1"/>
              </a:solidFill>
              <a:latin typeface="微軟正黑體" panose="020B0604030504040204" pitchFamily="34" charset="-120"/>
              <a:ea typeface="微軟正黑體" panose="020B0604030504040204" pitchFamily="34" charset="-120"/>
              <a:cs typeface="+mj-cs"/>
            </a:endParaRPr>
          </a:p>
          <a:p>
            <a:pPr algn="ctr"/>
            <a:r>
              <a:rPr lang="zh-TW" altLang="en-US" sz="2000" b="1" dirty="0">
                <a:solidFill>
                  <a:schemeClr val="accent6">
                    <a:lumMod val="50000"/>
                  </a:schemeClr>
                </a:solidFill>
                <a:latin typeface="微軟正黑體" panose="020B0604030504040204" pitchFamily="34" charset="-120"/>
                <a:ea typeface="微軟正黑體" panose="020B0604030504040204" pitchFamily="34" charset="-120"/>
                <a:cs typeface="+mj-cs"/>
              </a:rPr>
              <a:t>（</a:t>
            </a:r>
            <a:r>
              <a:rPr lang="en-US" altLang="zh-TW" sz="2000" b="1" dirty="0">
                <a:solidFill>
                  <a:schemeClr val="accent6">
                    <a:lumMod val="50000"/>
                  </a:schemeClr>
                </a:solidFill>
                <a:latin typeface="微軟正黑體" panose="020B0604030504040204" pitchFamily="34" charset="-120"/>
                <a:ea typeface="微軟正黑體" panose="020B0604030504040204" pitchFamily="34" charset="-120"/>
                <a:cs typeface="+mj-cs"/>
              </a:rPr>
              <a:t>§1</a:t>
            </a:r>
            <a:r>
              <a:rPr lang="zh-TW" altLang="en-US" sz="2000" b="1" dirty="0">
                <a:solidFill>
                  <a:schemeClr val="accent6">
                    <a:lumMod val="50000"/>
                  </a:schemeClr>
                </a:solidFill>
                <a:latin typeface="微軟正黑體" panose="020B0604030504040204" pitchFamily="34" charset="-120"/>
                <a:ea typeface="微軟正黑體" panose="020B0604030504040204" pitchFamily="34" charset="-120"/>
                <a:cs typeface="+mj-cs"/>
              </a:rPr>
              <a:t>－</a:t>
            </a:r>
            <a:r>
              <a:rPr lang="en-US" altLang="zh-TW" sz="2000" b="1" dirty="0">
                <a:solidFill>
                  <a:schemeClr val="accent6">
                    <a:lumMod val="50000"/>
                  </a:schemeClr>
                </a:solidFill>
                <a:latin typeface="微軟正黑體" panose="020B0604030504040204" pitchFamily="34" charset="-120"/>
                <a:ea typeface="微軟正黑體" panose="020B0604030504040204" pitchFamily="34" charset="-120"/>
                <a:cs typeface="+mj-cs"/>
              </a:rPr>
              <a:t>§7</a:t>
            </a:r>
            <a:r>
              <a:rPr lang="zh-TW" altLang="en-US" sz="2000" b="1" dirty="0">
                <a:solidFill>
                  <a:schemeClr val="accent6">
                    <a:lumMod val="50000"/>
                  </a:schemeClr>
                </a:solidFill>
                <a:latin typeface="微軟正黑體" panose="020B0604030504040204" pitchFamily="34" charset="-120"/>
                <a:ea typeface="微軟正黑體" panose="020B0604030504040204" pitchFamily="34" charset="-120"/>
                <a:cs typeface="+mj-cs"/>
              </a:rPr>
              <a:t>）</a:t>
            </a:r>
          </a:p>
        </p:txBody>
      </p:sp>
      <p:sp>
        <p:nvSpPr>
          <p:cNvPr id="33" name="矩形: 圓角 32">
            <a:extLst>
              <a:ext uri="{FF2B5EF4-FFF2-40B4-BE49-F238E27FC236}">
                <a16:creationId xmlns:a16="http://schemas.microsoft.com/office/drawing/2014/main" id="{2AE3D7AA-B756-5C05-D80C-8D73000C6E5A}"/>
              </a:ext>
            </a:extLst>
          </p:cNvPr>
          <p:cNvSpPr/>
          <p:nvPr/>
        </p:nvSpPr>
        <p:spPr>
          <a:xfrm>
            <a:off x="1376423" y="5387059"/>
            <a:ext cx="2002971" cy="647362"/>
          </a:xfrm>
          <a:prstGeom prst="round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tx1"/>
                </a:solidFill>
                <a:latin typeface="微軟正黑體" panose="020B0604030504040204" pitchFamily="34" charset="-120"/>
                <a:ea typeface="微軟正黑體" panose="020B0604030504040204" pitchFamily="34" charset="-120"/>
                <a:cs typeface="+mj-cs"/>
              </a:rPr>
              <a:t>第五章　附則</a:t>
            </a:r>
            <a:endParaRPr lang="en-US" altLang="zh-TW" sz="2000" b="1" dirty="0">
              <a:solidFill>
                <a:schemeClr val="tx1"/>
              </a:solidFill>
              <a:latin typeface="微軟正黑體" panose="020B0604030504040204" pitchFamily="34" charset="-120"/>
              <a:ea typeface="微軟正黑體" panose="020B0604030504040204" pitchFamily="34" charset="-120"/>
              <a:cs typeface="+mj-cs"/>
            </a:endParaRPr>
          </a:p>
          <a:p>
            <a:pPr algn="ctr"/>
            <a:r>
              <a:rPr lang="zh-TW" altLang="en-US" sz="2000" b="1" dirty="0">
                <a:solidFill>
                  <a:schemeClr val="accent6">
                    <a:lumMod val="50000"/>
                  </a:schemeClr>
                </a:solidFill>
                <a:latin typeface="微軟正黑體" panose="020B0604030504040204" pitchFamily="34" charset="-120"/>
                <a:ea typeface="微軟正黑體" panose="020B0604030504040204" pitchFamily="34" charset="-120"/>
                <a:cs typeface="+mj-cs"/>
              </a:rPr>
              <a:t>（</a:t>
            </a:r>
            <a:r>
              <a:rPr lang="en-US" altLang="zh-TW" sz="2000" b="1" dirty="0">
                <a:solidFill>
                  <a:schemeClr val="accent6">
                    <a:lumMod val="50000"/>
                  </a:schemeClr>
                </a:solidFill>
                <a:latin typeface="微軟正黑體" panose="020B0604030504040204" pitchFamily="34" charset="-120"/>
                <a:ea typeface="微軟正黑體" panose="020B0604030504040204" pitchFamily="34" charset="-120"/>
                <a:cs typeface="+mj-cs"/>
              </a:rPr>
              <a:t>§25</a:t>
            </a:r>
            <a:r>
              <a:rPr lang="zh-TW" altLang="en-US" sz="2000" b="1" dirty="0">
                <a:solidFill>
                  <a:schemeClr val="accent6">
                    <a:lumMod val="50000"/>
                  </a:schemeClr>
                </a:solidFill>
                <a:latin typeface="微軟正黑體" panose="020B0604030504040204" pitchFamily="34" charset="-120"/>
                <a:ea typeface="微軟正黑體" panose="020B0604030504040204" pitchFamily="34" charset="-120"/>
                <a:cs typeface="+mj-cs"/>
              </a:rPr>
              <a:t>－</a:t>
            </a:r>
            <a:r>
              <a:rPr lang="en-US" altLang="zh-TW" sz="2000" b="1" dirty="0">
                <a:solidFill>
                  <a:schemeClr val="accent6">
                    <a:lumMod val="50000"/>
                  </a:schemeClr>
                </a:solidFill>
                <a:latin typeface="微軟正黑體" panose="020B0604030504040204" pitchFamily="34" charset="-120"/>
                <a:ea typeface="微軟正黑體" panose="020B0604030504040204" pitchFamily="34" charset="-120"/>
                <a:cs typeface="+mj-cs"/>
              </a:rPr>
              <a:t>§27</a:t>
            </a:r>
            <a:r>
              <a:rPr lang="zh-TW" altLang="en-US" sz="2000" b="1" dirty="0">
                <a:solidFill>
                  <a:schemeClr val="accent6">
                    <a:lumMod val="50000"/>
                  </a:schemeClr>
                </a:solidFill>
                <a:latin typeface="微軟正黑體" panose="020B0604030504040204" pitchFamily="34" charset="-120"/>
                <a:ea typeface="微軟正黑體" panose="020B0604030504040204" pitchFamily="34" charset="-120"/>
                <a:cs typeface="+mj-cs"/>
              </a:rPr>
              <a:t>）</a:t>
            </a:r>
          </a:p>
        </p:txBody>
      </p:sp>
      <p:sp>
        <p:nvSpPr>
          <p:cNvPr id="34" name="文字方塊 33">
            <a:extLst>
              <a:ext uri="{FF2B5EF4-FFF2-40B4-BE49-F238E27FC236}">
                <a16:creationId xmlns:a16="http://schemas.microsoft.com/office/drawing/2014/main" id="{40904834-AED7-3922-D45A-1117B3B847B1}"/>
              </a:ext>
            </a:extLst>
          </p:cNvPr>
          <p:cNvSpPr txBox="1"/>
          <p:nvPr/>
        </p:nvSpPr>
        <p:spPr>
          <a:xfrm>
            <a:off x="3403263" y="1274516"/>
            <a:ext cx="5529941" cy="707886"/>
          </a:xfrm>
          <a:prstGeom prst="rect">
            <a:avLst/>
          </a:prstGeom>
          <a:noFill/>
        </p:spPr>
        <p:txBody>
          <a:bodyPr wrap="square" rtlCol="0">
            <a:spAutoFit/>
          </a:bodyPr>
          <a:lstStyle/>
          <a:p>
            <a:r>
              <a:rPr lang="zh-TW" altLang="en-US" sz="2000" b="1" dirty="0">
                <a:solidFill>
                  <a:schemeClr val="accent6">
                    <a:lumMod val="50000"/>
                  </a:schemeClr>
                </a:solidFill>
                <a:latin typeface="微軟正黑體" panose="020B0604030504040204" pitchFamily="34" charset="-120"/>
                <a:ea typeface="微軟正黑體" panose="020B0604030504040204" pitchFamily="34" charset="-120"/>
                <a:cs typeface="+mj-cs"/>
              </a:rPr>
              <a:t>立法依據、用詞定義、活化收益方式及整體規劃之概念。</a:t>
            </a:r>
          </a:p>
        </p:txBody>
      </p:sp>
      <p:sp>
        <p:nvSpPr>
          <p:cNvPr id="35" name="文字方塊 34">
            <a:extLst>
              <a:ext uri="{FF2B5EF4-FFF2-40B4-BE49-F238E27FC236}">
                <a16:creationId xmlns:a16="http://schemas.microsoft.com/office/drawing/2014/main" id="{3A509DE8-5165-7318-0DC2-B6052C1F447C}"/>
              </a:ext>
            </a:extLst>
          </p:cNvPr>
          <p:cNvSpPr txBox="1"/>
          <p:nvPr/>
        </p:nvSpPr>
        <p:spPr>
          <a:xfrm>
            <a:off x="3390717" y="5387059"/>
            <a:ext cx="5458462" cy="707886"/>
          </a:xfrm>
          <a:prstGeom prst="rect">
            <a:avLst/>
          </a:prstGeom>
          <a:noFill/>
        </p:spPr>
        <p:txBody>
          <a:bodyPr wrap="square" rtlCol="0">
            <a:spAutoFit/>
          </a:bodyPr>
          <a:lstStyle/>
          <a:p>
            <a:r>
              <a:rPr lang="zh-TW" altLang="en-US" sz="2000" b="1" dirty="0">
                <a:solidFill>
                  <a:schemeClr val="accent6">
                    <a:lumMod val="50000"/>
                  </a:schemeClr>
                </a:solidFill>
                <a:latin typeface="微軟正黑體" panose="020B0604030504040204" pitchFamily="34" charset="-120"/>
                <a:ea typeface="微軟正黑體" panose="020B0604030504040204" pitchFamily="34" charset="-120"/>
                <a:cs typeface="+mj-cs"/>
              </a:rPr>
              <a:t>使用禁止事項及限制、專案處理及使用變更之規範、施行日期。</a:t>
            </a:r>
          </a:p>
        </p:txBody>
      </p:sp>
      <p:sp>
        <p:nvSpPr>
          <p:cNvPr id="36" name="文字方塊 35">
            <a:extLst>
              <a:ext uri="{FF2B5EF4-FFF2-40B4-BE49-F238E27FC236}">
                <a16:creationId xmlns:a16="http://schemas.microsoft.com/office/drawing/2014/main" id="{5E8F2510-E7FF-A290-9CE4-E2B8DD144530}"/>
              </a:ext>
            </a:extLst>
          </p:cNvPr>
          <p:cNvSpPr txBox="1"/>
          <p:nvPr/>
        </p:nvSpPr>
        <p:spPr>
          <a:xfrm>
            <a:off x="3783284" y="2318331"/>
            <a:ext cx="4692183" cy="707886"/>
          </a:xfrm>
          <a:prstGeom prst="rect">
            <a:avLst/>
          </a:prstGeom>
          <a:noFill/>
        </p:spPr>
        <p:txBody>
          <a:bodyPr wrap="square" rtlCol="0">
            <a:spAutoFit/>
          </a:bodyPr>
          <a:lstStyle/>
          <a:p>
            <a:r>
              <a:rPr lang="zh-TW" altLang="en-US" sz="2000" b="1" dirty="0">
                <a:solidFill>
                  <a:schemeClr val="accent6">
                    <a:lumMod val="50000"/>
                  </a:schemeClr>
                </a:solidFill>
                <a:latin typeface="微軟正黑體" panose="020B0604030504040204" pitchFamily="34" charset="-120"/>
                <a:ea typeface="微軟正黑體" panose="020B0604030504040204" pitchFamily="34" charset="-120"/>
                <a:cs typeface="+mj-cs"/>
              </a:rPr>
              <a:t>處分條件、處分方式、價格查估方式、處分作業程序。</a:t>
            </a:r>
          </a:p>
        </p:txBody>
      </p:sp>
      <p:sp>
        <p:nvSpPr>
          <p:cNvPr id="37" name="文字方塊 36">
            <a:extLst>
              <a:ext uri="{FF2B5EF4-FFF2-40B4-BE49-F238E27FC236}">
                <a16:creationId xmlns:a16="http://schemas.microsoft.com/office/drawing/2014/main" id="{91672EE8-E148-0250-B51F-6A9EF3EBC059}"/>
              </a:ext>
            </a:extLst>
          </p:cNvPr>
          <p:cNvSpPr txBox="1"/>
          <p:nvPr/>
        </p:nvSpPr>
        <p:spPr>
          <a:xfrm>
            <a:off x="4176868" y="3343557"/>
            <a:ext cx="5061400" cy="707886"/>
          </a:xfrm>
          <a:prstGeom prst="rect">
            <a:avLst/>
          </a:prstGeom>
          <a:noFill/>
        </p:spPr>
        <p:txBody>
          <a:bodyPr wrap="square" rtlCol="0">
            <a:spAutoFit/>
          </a:bodyPr>
          <a:lstStyle/>
          <a:p>
            <a:r>
              <a:rPr lang="zh-TW" altLang="en-US" sz="2000" b="1" dirty="0">
                <a:solidFill>
                  <a:schemeClr val="accent6">
                    <a:lumMod val="50000"/>
                  </a:schemeClr>
                </a:solidFill>
                <a:latin typeface="微軟正黑體" panose="020B0604030504040204" pitchFamily="34" charset="-120"/>
                <a:ea typeface="微軟正黑體" panose="020B0604030504040204" pitchFamily="34" charset="-120"/>
                <a:cs typeface="+mj-cs"/>
              </a:rPr>
              <a:t>出租條件、出租期限、租金查估方式、承租人申請於承租土地新建建物之方式及要件。</a:t>
            </a:r>
          </a:p>
        </p:txBody>
      </p:sp>
      <p:sp>
        <p:nvSpPr>
          <p:cNvPr id="38" name="文字方塊 37">
            <a:extLst>
              <a:ext uri="{FF2B5EF4-FFF2-40B4-BE49-F238E27FC236}">
                <a16:creationId xmlns:a16="http://schemas.microsoft.com/office/drawing/2014/main" id="{D35713CD-F446-F74B-2137-A4320C24476D}"/>
              </a:ext>
            </a:extLst>
          </p:cNvPr>
          <p:cNvSpPr txBox="1"/>
          <p:nvPr/>
        </p:nvSpPr>
        <p:spPr>
          <a:xfrm>
            <a:off x="3968090" y="4476167"/>
            <a:ext cx="4692184" cy="400110"/>
          </a:xfrm>
          <a:prstGeom prst="rect">
            <a:avLst/>
          </a:prstGeom>
          <a:noFill/>
        </p:spPr>
        <p:txBody>
          <a:bodyPr wrap="square" rtlCol="0">
            <a:spAutoFit/>
          </a:bodyPr>
          <a:lstStyle/>
          <a:p>
            <a:r>
              <a:rPr lang="zh-TW" altLang="en-US" sz="2000" b="1" dirty="0">
                <a:solidFill>
                  <a:schemeClr val="accent6">
                    <a:lumMod val="50000"/>
                  </a:schemeClr>
                </a:solidFill>
                <a:latin typeface="微軟正黑體" panose="020B0604030504040204" pitchFamily="34" charset="-120"/>
                <a:ea typeface="微軟正黑體" panose="020B0604030504040204" pitchFamily="34" charset="-120"/>
                <a:cs typeface="+mj-cs"/>
              </a:rPr>
              <a:t>占用處理方式。</a:t>
            </a:r>
          </a:p>
        </p:txBody>
      </p:sp>
      <p:sp>
        <p:nvSpPr>
          <p:cNvPr id="39" name="文字方塊 38">
            <a:extLst>
              <a:ext uri="{FF2B5EF4-FFF2-40B4-BE49-F238E27FC236}">
                <a16:creationId xmlns:a16="http://schemas.microsoft.com/office/drawing/2014/main" id="{1D08B6E5-87B9-43E1-0E79-E42D10F966AA}"/>
              </a:ext>
            </a:extLst>
          </p:cNvPr>
          <p:cNvSpPr txBox="1"/>
          <p:nvPr/>
        </p:nvSpPr>
        <p:spPr>
          <a:xfrm>
            <a:off x="678797" y="3192517"/>
            <a:ext cx="697627" cy="400110"/>
          </a:xfrm>
          <a:prstGeom prst="rect">
            <a:avLst/>
          </a:prstGeom>
          <a:noFill/>
        </p:spPr>
        <p:txBody>
          <a:bodyPr wrap="none" rtlCol="0">
            <a:spAutoFit/>
          </a:bodyPr>
          <a:lstStyle/>
          <a:p>
            <a:r>
              <a:rPr lang="zh-TW" altLang="en-US" sz="2000" b="1" dirty="0">
                <a:latin typeface="微軟正黑體" panose="020B0604030504040204" pitchFamily="34" charset="-120"/>
                <a:ea typeface="微軟正黑體" panose="020B0604030504040204" pitchFamily="34" charset="-120"/>
                <a:cs typeface="+mj-cs"/>
              </a:rPr>
              <a:t>標的</a:t>
            </a:r>
          </a:p>
        </p:txBody>
      </p:sp>
      <p:sp>
        <p:nvSpPr>
          <p:cNvPr id="2" name="橢圓 1">
            <a:extLst>
              <a:ext uri="{FF2B5EF4-FFF2-40B4-BE49-F238E27FC236}">
                <a16:creationId xmlns:a16="http://schemas.microsoft.com/office/drawing/2014/main" id="{1F19FFE4-D927-BA6E-0B87-21528E31D40C}"/>
              </a:ext>
            </a:extLst>
          </p:cNvPr>
          <p:cNvSpPr/>
          <p:nvPr/>
        </p:nvSpPr>
        <p:spPr>
          <a:xfrm>
            <a:off x="-1097439" y="2006748"/>
            <a:ext cx="3414537" cy="3495196"/>
          </a:xfrm>
          <a:prstGeom prst="ellipse">
            <a:avLst/>
          </a:prstGeom>
          <a:solidFill>
            <a:schemeClr val="accent6">
              <a:lumMod val="40000"/>
              <a:lumOff val="6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TW" altLang="en-US" sz="1600" b="1" dirty="0">
                <a:solidFill>
                  <a:schemeClr val="accent6">
                    <a:lumMod val="50000"/>
                  </a:schemeClr>
                </a:solidFill>
                <a:latin typeface="微軟正黑體" panose="020B0604030504040204" pitchFamily="34" charset="-120"/>
                <a:ea typeface="微軟正黑體" panose="020B0604030504040204" pitchFamily="34" charset="-120"/>
                <a:cs typeface="+mj-cs"/>
              </a:rPr>
              <a:t>               </a:t>
            </a:r>
            <a:r>
              <a:rPr lang="zh-TW" altLang="en-US" sz="2800" b="1" dirty="0">
                <a:solidFill>
                  <a:schemeClr val="accent6">
                    <a:lumMod val="50000"/>
                  </a:schemeClr>
                </a:solidFill>
                <a:latin typeface="微軟正黑體" panose="020B0604030504040204" pitchFamily="34" charset="-120"/>
                <a:ea typeface="微軟正黑體" panose="020B0604030504040204" pitchFamily="34" charset="-120"/>
                <a:cs typeface="+mj-cs"/>
              </a:rPr>
              <a:t>非事業用</a:t>
            </a:r>
            <a:endParaRPr lang="en-US" altLang="zh-TW" sz="2800" b="1" dirty="0">
              <a:solidFill>
                <a:schemeClr val="accent6">
                  <a:lumMod val="50000"/>
                </a:schemeClr>
              </a:solidFill>
              <a:latin typeface="微軟正黑體" panose="020B0604030504040204" pitchFamily="34" charset="-120"/>
              <a:ea typeface="微軟正黑體" panose="020B0604030504040204" pitchFamily="34" charset="-120"/>
              <a:cs typeface="+mj-cs"/>
            </a:endParaRPr>
          </a:p>
          <a:p>
            <a:pPr algn="ctr"/>
            <a:r>
              <a:rPr lang="zh-TW" altLang="en-US" sz="2800" b="1" dirty="0">
                <a:solidFill>
                  <a:schemeClr val="accent6">
                    <a:lumMod val="50000"/>
                  </a:schemeClr>
                </a:solidFill>
                <a:latin typeface="微軟正黑體" panose="020B0604030504040204" pitchFamily="34" charset="-120"/>
                <a:ea typeface="微軟正黑體" panose="020B0604030504040204" pitchFamily="34" charset="-120"/>
                <a:cs typeface="+mj-cs"/>
              </a:rPr>
              <a:t>     不動產</a:t>
            </a:r>
            <a:endParaRPr lang="zh-TW" altLang="en-US" sz="1600" b="1" dirty="0">
              <a:solidFill>
                <a:schemeClr val="accent6">
                  <a:lumMod val="50000"/>
                </a:schemeClr>
              </a:solidFill>
              <a:latin typeface="微軟正黑體" panose="020B0604030504040204" pitchFamily="34" charset="-120"/>
              <a:ea typeface="微軟正黑體" panose="020B0604030504040204" pitchFamily="34" charset="-120"/>
              <a:cs typeface="+mj-cs"/>
            </a:endParaRPr>
          </a:p>
        </p:txBody>
      </p:sp>
      <p:sp>
        <p:nvSpPr>
          <p:cNvPr id="30" name="矩形: 圓角 29">
            <a:extLst>
              <a:ext uri="{FF2B5EF4-FFF2-40B4-BE49-F238E27FC236}">
                <a16:creationId xmlns:a16="http://schemas.microsoft.com/office/drawing/2014/main" id="{54DD96DE-2910-972B-C755-613C7ECA3F63}"/>
              </a:ext>
            </a:extLst>
          </p:cNvPr>
          <p:cNvSpPr/>
          <p:nvPr/>
        </p:nvSpPr>
        <p:spPr>
          <a:xfrm>
            <a:off x="1780313" y="2339301"/>
            <a:ext cx="2002971" cy="647362"/>
          </a:xfrm>
          <a:prstGeom prst="round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tx1"/>
                </a:solidFill>
                <a:latin typeface="微軟正黑體" panose="020B0604030504040204" pitchFamily="34" charset="-120"/>
                <a:ea typeface="微軟正黑體" panose="020B0604030504040204" pitchFamily="34" charset="-120"/>
                <a:cs typeface="+mj-cs"/>
              </a:rPr>
              <a:t>第二章　處分</a:t>
            </a:r>
            <a:endParaRPr lang="en-US" altLang="zh-TW" sz="2000" b="1" dirty="0">
              <a:solidFill>
                <a:schemeClr val="tx1"/>
              </a:solidFill>
              <a:latin typeface="微軟正黑體" panose="020B0604030504040204" pitchFamily="34" charset="-120"/>
              <a:ea typeface="微軟正黑體" panose="020B0604030504040204" pitchFamily="34" charset="-120"/>
              <a:cs typeface="+mj-cs"/>
            </a:endParaRPr>
          </a:p>
          <a:p>
            <a:pPr algn="ctr"/>
            <a:r>
              <a:rPr lang="zh-TW" altLang="en-US" sz="2000" b="1" dirty="0">
                <a:solidFill>
                  <a:schemeClr val="accent6">
                    <a:lumMod val="50000"/>
                  </a:schemeClr>
                </a:solidFill>
                <a:latin typeface="微軟正黑體" panose="020B0604030504040204" pitchFamily="34" charset="-120"/>
                <a:ea typeface="微軟正黑體" panose="020B0604030504040204" pitchFamily="34" charset="-120"/>
                <a:cs typeface="+mj-cs"/>
              </a:rPr>
              <a:t>（</a:t>
            </a:r>
            <a:r>
              <a:rPr lang="en-US" altLang="zh-TW" sz="2000" b="1" dirty="0">
                <a:solidFill>
                  <a:schemeClr val="accent6">
                    <a:lumMod val="50000"/>
                  </a:schemeClr>
                </a:solidFill>
                <a:latin typeface="微軟正黑體" panose="020B0604030504040204" pitchFamily="34" charset="-120"/>
                <a:ea typeface="微軟正黑體" panose="020B0604030504040204" pitchFamily="34" charset="-120"/>
                <a:cs typeface="+mj-cs"/>
              </a:rPr>
              <a:t>§8</a:t>
            </a:r>
            <a:r>
              <a:rPr lang="zh-TW" altLang="en-US" sz="2000" b="1" dirty="0">
                <a:solidFill>
                  <a:schemeClr val="accent6">
                    <a:lumMod val="50000"/>
                  </a:schemeClr>
                </a:solidFill>
                <a:latin typeface="微軟正黑體" panose="020B0604030504040204" pitchFamily="34" charset="-120"/>
                <a:ea typeface="微軟正黑體" panose="020B0604030504040204" pitchFamily="34" charset="-120"/>
                <a:cs typeface="+mj-cs"/>
              </a:rPr>
              <a:t>－</a:t>
            </a:r>
            <a:r>
              <a:rPr lang="en-US" altLang="zh-TW" sz="2000" b="1" dirty="0">
                <a:solidFill>
                  <a:schemeClr val="accent6">
                    <a:lumMod val="50000"/>
                  </a:schemeClr>
                </a:solidFill>
                <a:latin typeface="微軟正黑體" panose="020B0604030504040204" pitchFamily="34" charset="-120"/>
                <a:ea typeface="微軟正黑體" panose="020B0604030504040204" pitchFamily="34" charset="-120"/>
                <a:cs typeface="+mj-cs"/>
              </a:rPr>
              <a:t>§18</a:t>
            </a:r>
            <a:r>
              <a:rPr lang="zh-TW" altLang="en-US" sz="2000" b="1" dirty="0">
                <a:solidFill>
                  <a:schemeClr val="accent6">
                    <a:lumMod val="50000"/>
                  </a:schemeClr>
                </a:solidFill>
                <a:latin typeface="微軟正黑體" panose="020B0604030504040204" pitchFamily="34" charset="-120"/>
                <a:ea typeface="微軟正黑體" panose="020B0604030504040204" pitchFamily="34" charset="-120"/>
                <a:cs typeface="+mj-cs"/>
              </a:rPr>
              <a:t>）</a:t>
            </a:r>
          </a:p>
        </p:txBody>
      </p:sp>
      <p:sp>
        <p:nvSpPr>
          <p:cNvPr id="31" name="矩形: 圓角 30">
            <a:extLst>
              <a:ext uri="{FF2B5EF4-FFF2-40B4-BE49-F238E27FC236}">
                <a16:creationId xmlns:a16="http://schemas.microsoft.com/office/drawing/2014/main" id="{F7EB4EAA-B31E-EF75-6976-AB33808019F7}"/>
              </a:ext>
            </a:extLst>
          </p:cNvPr>
          <p:cNvSpPr/>
          <p:nvPr/>
        </p:nvSpPr>
        <p:spPr>
          <a:xfrm>
            <a:off x="2151174" y="3373819"/>
            <a:ext cx="2002971" cy="647362"/>
          </a:xfrm>
          <a:prstGeom prst="round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tx1"/>
                </a:solidFill>
                <a:latin typeface="微軟正黑體" panose="020B0604030504040204" pitchFamily="34" charset="-120"/>
                <a:ea typeface="微軟正黑體" panose="020B0604030504040204" pitchFamily="34" charset="-120"/>
                <a:cs typeface="+mj-cs"/>
              </a:rPr>
              <a:t>第三章　出租</a:t>
            </a:r>
            <a:endParaRPr lang="en-US" altLang="zh-TW" sz="2000" b="1" dirty="0">
              <a:solidFill>
                <a:schemeClr val="tx1"/>
              </a:solidFill>
              <a:latin typeface="微軟正黑體" panose="020B0604030504040204" pitchFamily="34" charset="-120"/>
              <a:ea typeface="微軟正黑體" panose="020B0604030504040204" pitchFamily="34" charset="-120"/>
              <a:cs typeface="+mj-cs"/>
            </a:endParaRPr>
          </a:p>
          <a:p>
            <a:pPr algn="ctr"/>
            <a:r>
              <a:rPr lang="zh-TW" altLang="en-US" sz="2000" b="1" dirty="0">
                <a:solidFill>
                  <a:schemeClr val="accent6">
                    <a:lumMod val="50000"/>
                  </a:schemeClr>
                </a:solidFill>
                <a:latin typeface="微軟正黑體" panose="020B0604030504040204" pitchFamily="34" charset="-120"/>
                <a:ea typeface="微軟正黑體" panose="020B0604030504040204" pitchFamily="34" charset="-120"/>
                <a:cs typeface="+mj-cs"/>
              </a:rPr>
              <a:t>（</a:t>
            </a:r>
            <a:r>
              <a:rPr lang="en-US" altLang="zh-TW" sz="2000" b="1" dirty="0">
                <a:solidFill>
                  <a:schemeClr val="accent6">
                    <a:lumMod val="50000"/>
                  </a:schemeClr>
                </a:solidFill>
                <a:latin typeface="微軟正黑體" panose="020B0604030504040204" pitchFamily="34" charset="-120"/>
                <a:ea typeface="微軟正黑體" panose="020B0604030504040204" pitchFamily="34" charset="-120"/>
                <a:cs typeface="+mj-cs"/>
              </a:rPr>
              <a:t>§19</a:t>
            </a:r>
            <a:r>
              <a:rPr lang="zh-TW" altLang="en-US" sz="2000" b="1" dirty="0">
                <a:solidFill>
                  <a:schemeClr val="accent6">
                    <a:lumMod val="50000"/>
                  </a:schemeClr>
                </a:solidFill>
                <a:latin typeface="微軟正黑體" panose="020B0604030504040204" pitchFamily="34" charset="-120"/>
                <a:ea typeface="微軟正黑體" panose="020B0604030504040204" pitchFamily="34" charset="-120"/>
                <a:cs typeface="+mj-cs"/>
              </a:rPr>
              <a:t>－</a:t>
            </a:r>
            <a:r>
              <a:rPr lang="en-US" altLang="zh-TW" sz="2000" b="1" dirty="0">
                <a:solidFill>
                  <a:schemeClr val="accent6">
                    <a:lumMod val="50000"/>
                  </a:schemeClr>
                </a:solidFill>
                <a:latin typeface="微軟正黑體" panose="020B0604030504040204" pitchFamily="34" charset="-120"/>
                <a:ea typeface="微軟正黑體" panose="020B0604030504040204" pitchFamily="34" charset="-120"/>
                <a:cs typeface="+mj-cs"/>
              </a:rPr>
              <a:t>§21-7</a:t>
            </a:r>
            <a:r>
              <a:rPr lang="zh-TW" altLang="en-US" sz="2000" b="1" dirty="0">
                <a:solidFill>
                  <a:schemeClr val="accent6">
                    <a:lumMod val="50000"/>
                  </a:schemeClr>
                </a:solidFill>
                <a:latin typeface="微軟正黑體" panose="020B0604030504040204" pitchFamily="34" charset="-120"/>
                <a:ea typeface="微軟正黑體" panose="020B0604030504040204" pitchFamily="34" charset="-120"/>
                <a:cs typeface="+mj-cs"/>
              </a:rPr>
              <a:t>）</a:t>
            </a:r>
          </a:p>
        </p:txBody>
      </p:sp>
      <p:sp>
        <p:nvSpPr>
          <p:cNvPr id="32" name="矩形: 圓角 31">
            <a:extLst>
              <a:ext uri="{FF2B5EF4-FFF2-40B4-BE49-F238E27FC236}">
                <a16:creationId xmlns:a16="http://schemas.microsoft.com/office/drawing/2014/main" id="{FD0F7E23-DCEB-952C-6275-70441D6490B6}"/>
              </a:ext>
            </a:extLst>
          </p:cNvPr>
          <p:cNvSpPr/>
          <p:nvPr/>
        </p:nvSpPr>
        <p:spPr>
          <a:xfrm>
            <a:off x="1607124" y="4352541"/>
            <a:ext cx="2349348" cy="647362"/>
          </a:xfrm>
          <a:prstGeom prst="round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tx1"/>
                </a:solidFill>
                <a:latin typeface="微軟正黑體" panose="020B0604030504040204" pitchFamily="34" charset="-120"/>
                <a:ea typeface="微軟正黑體" panose="020B0604030504040204" pitchFamily="34" charset="-120"/>
                <a:cs typeface="+mj-cs"/>
              </a:rPr>
              <a:t>第四章　占用處理</a:t>
            </a:r>
            <a:endParaRPr lang="en-US" altLang="zh-TW" sz="2000" b="1" dirty="0">
              <a:solidFill>
                <a:schemeClr val="tx1"/>
              </a:solidFill>
              <a:latin typeface="微軟正黑體" panose="020B0604030504040204" pitchFamily="34" charset="-120"/>
              <a:ea typeface="微軟正黑體" panose="020B0604030504040204" pitchFamily="34" charset="-120"/>
              <a:cs typeface="+mj-cs"/>
            </a:endParaRPr>
          </a:p>
          <a:p>
            <a:pPr algn="ctr"/>
            <a:r>
              <a:rPr lang="zh-TW" altLang="en-US" sz="2000" b="1" dirty="0">
                <a:solidFill>
                  <a:schemeClr val="accent6">
                    <a:lumMod val="50000"/>
                  </a:schemeClr>
                </a:solidFill>
                <a:latin typeface="微軟正黑體" panose="020B0604030504040204" pitchFamily="34" charset="-120"/>
                <a:ea typeface="微軟正黑體" panose="020B0604030504040204" pitchFamily="34" charset="-120"/>
                <a:cs typeface="+mj-cs"/>
              </a:rPr>
              <a:t>（</a:t>
            </a:r>
            <a:r>
              <a:rPr lang="en-US" altLang="zh-TW" sz="2000" b="1" dirty="0">
                <a:solidFill>
                  <a:schemeClr val="accent6">
                    <a:lumMod val="50000"/>
                  </a:schemeClr>
                </a:solidFill>
                <a:latin typeface="微軟正黑體" panose="020B0604030504040204" pitchFamily="34" charset="-120"/>
                <a:ea typeface="微軟正黑體" panose="020B0604030504040204" pitchFamily="34" charset="-120"/>
                <a:cs typeface="+mj-cs"/>
              </a:rPr>
              <a:t>§22</a:t>
            </a:r>
            <a:r>
              <a:rPr lang="zh-TW" altLang="en-US" sz="2000" b="1" dirty="0">
                <a:solidFill>
                  <a:schemeClr val="accent6">
                    <a:lumMod val="50000"/>
                  </a:schemeClr>
                </a:solidFill>
                <a:latin typeface="微軟正黑體" panose="020B0604030504040204" pitchFamily="34" charset="-120"/>
                <a:ea typeface="微軟正黑體" panose="020B0604030504040204" pitchFamily="34" charset="-120"/>
                <a:cs typeface="+mj-cs"/>
              </a:rPr>
              <a:t>－</a:t>
            </a:r>
            <a:r>
              <a:rPr lang="en-US" altLang="zh-TW" sz="2000" b="1" dirty="0">
                <a:solidFill>
                  <a:schemeClr val="accent6">
                    <a:lumMod val="50000"/>
                  </a:schemeClr>
                </a:solidFill>
                <a:latin typeface="微軟正黑體" panose="020B0604030504040204" pitchFamily="34" charset="-120"/>
                <a:ea typeface="微軟正黑體" panose="020B0604030504040204" pitchFamily="34" charset="-120"/>
                <a:cs typeface="+mj-cs"/>
              </a:rPr>
              <a:t>§24-1</a:t>
            </a:r>
            <a:r>
              <a:rPr lang="zh-TW" altLang="en-US" sz="2000" b="1" dirty="0">
                <a:solidFill>
                  <a:schemeClr val="accent6">
                    <a:lumMod val="50000"/>
                  </a:schemeClr>
                </a:solidFill>
                <a:latin typeface="微軟正黑體" panose="020B0604030504040204" pitchFamily="34" charset="-120"/>
                <a:ea typeface="微軟正黑體" panose="020B0604030504040204" pitchFamily="34" charset="-120"/>
                <a:cs typeface="+mj-cs"/>
              </a:rPr>
              <a:t>）</a:t>
            </a:r>
          </a:p>
        </p:txBody>
      </p:sp>
    </p:spTree>
    <p:extLst>
      <p:ext uri="{BB962C8B-B14F-4D97-AF65-F5344CB8AC3E}">
        <p14:creationId xmlns:p14="http://schemas.microsoft.com/office/powerpoint/2010/main" val="4150823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8EFC78C8-B6A5-2255-8F2F-EBE62CA5BDD0}"/>
              </a:ext>
            </a:extLst>
          </p:cNvPr>
          <p:cNvSpPr>
            <a:spLocks noGrp="1"/>
          </p:cNvSpPr>
          <p:nvPr>
            <p:ph idx="1"/>
          </p:nvPr>
        </p:nvSpPr>
        <p:spPr>
          <a:xfrm>
            <a:off x="628650" y="781051"/>
            <a:ext cx="7886700" cy="511754"/>
          </a:xfrm>
        </p:spPr>
        <p:txBody>
          <a:bodyPr>
            <a:normAutofit/>
          </a:body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農田水利非事業用不動產範圍及活化收益方式</a:t>
            </a:r>
            <a:endParaRPr lang="en-US" altLang="zh-TW" dirty="0">
              <a:latin typeface="微軟正黑體" panose="020B0604030504040204" pitchFamily="34" charset="-120"/>
              <a:ea typeface="微軟正黑體" panose="020B0604030504040204" pitchFamily="34" charset="-120"/>
              <a:cs typeface="+mj-cs"/>
            </a:endParaRPr>
          </a:p>
        </p:txBody>
      </p:sp>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10</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sp>
        <p:nvSpPr>
          <p:cNvPr id="37" name="矩形: 圓角 36">
            <a:extLst>
              <a:ext uri="{FF2B5EF4-FFF2-40B4-BE49-F238E27FC236}">
                <a16:creationId xmlns:a16="http://schemas.microsoft.com/office/drawing/2014/main" id="{FD5C4BA1-EA7F-4C56-4754-FC09D45A541A}"/>
              </a:ext>
            </a:extLst>
          </p:cNvPr>
          <p:cNvSpPr/>
          <p:nvPr/>
        </p:nvSpPr>
        <p:spPr>
          <a:xfrm>
            <a:off x="430370" y="2115757"/>
            <a:ext cx="1807285" cy="1527586"/>
          </a:xfrm>
          <a:prstGeom prst="roundRect">
            <a:avLst/>
          </a:prstGeom>
          <a:solidFill>
            <a:schemeClr val="accent6">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sz="2400" b="1" dirty="0">
                <a:solidFill>
                  <a:schemeClr val="tx1"/>
                </a:solidFill>
                <a:latin typeface="微軟正黑體" panose="020B0604030504040204" pitchFamily="34" charset="-120"/>
                <a:ea typeface="微軟正黑體" panose="020B0604030504040204" pitchFamily="34" charset="-120"/>
                <a:cs typeface="+mj-cs"/>
              </a:rPr>
              <a:t>位於農田水利設施範圍外</a:t>
            </a:r>
          </a:p>
        </p:txBody>
      </p:sp>
      <p:sp>
        <p:nvSpPr>
          <p:cNvPr id="38" name="矩形: 圓角 37">
            <a:extLst>
              <a:ext uri="{FF2B5EF4-FFF2-40B4-BE49-F238E27FC236}">
                <a16:creationId xmlns:a16="http://schemas.microsoft.com/office/drawing/2014/main" id="{7520BD01-A482-568F-96DE-AE13C3EDE312}"/>
              </a:ext>
            </a:extLst>
          </p:cNvPr>
          <p:cNvSpPr/>
          <p:nvPr/>
        </p:nvSpPr>
        <p:spPr>
          <a:xfrm>
            <a:off x="430370" y="3738174"/>
            <a:ext cx="1807285" cy="1527586"/>
          </a:xfrm>
          <a:prstGeom prst="roundRect">
            <a:avLst/>
          </a:prstGeom>
          <a:solidFill>
            <a:schemeClr val="accent6">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b="1" dirty="0">
                <a:solidFill>
                  <a:schemeClr val="tx1"/>
                </a:solidFill>
                <a:latin typeface="微軟正黑體" panose="020B0604030504040204" pitchFamily="34" charset="-120"/>
                <a:ea typeface="微軟正黑體" panose="020B0604030504040204" pitchFamily="34" charset="-120"/>
                <a:cs typeface="+mj-cs"/>
              </a:rPr>
              <a:t>原提供農田水利設施使用，經地方主管機關廢止水利功能</a:t>
            </a:r>
          </a:p>
        </p:txBody>
      </p:sp>
      <p:sp>
        <p:nvSpPr>
          <p:cNvPr id="39" name="矩形: 圓角 38">
            <a:extLst>
              <a:ext uri="{FF2B5EF4-FFF2-40B4-BE49-F238E27FC236}">
                <a16:creationId xmlns:a16="http://schemas.microsoft.com/office/drawing/2014/main" id="{635D9245-5AC1-8C88-4A07-FC68419E934D}"/>
              </a:ext>
            </a:extLst>
          </p:cNvPr>
          <p:cNvSpPr/>
          <p:nvPr/>
        </p:nvSpPr>
        <p:spPr>
          <a:xfrm>
            <a:off x="2534157" y="2115757"/>
            <a:ext cx="6379615" cy="4064690"/>
          </a:xfrm>
          <a:prstGeom prst="roundRect">
            <a:avLst/>
          </a:prstGeom>
          <a:solidFill>
            <a:schemeClr val="accent6">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TW" altLang="en-US" sz="1600" b="1" dirty="0">
              <a:solidFill>
                <a:schemeClr val="tx1"/>
              </a:solidFill>
              <a:latin typeface="微軟正黑體" panose="020B0604030504040204" pitchFamily="34" charset="-120"/>
              <a:ea typeface="微軟正黑體" panose="020B0604030504040204" pitchFamily="34" charset="-120"/>
              <a:cs typeface="+mj-cs"/>
            </a:endParaRPr>
          </a:p>
        </p:txBody>
      </p:sp>
      <p:sp>
        <p:nvSpPr>
          <p:cNvPr id="40" name="文字方塊 39">
            <a:extLst>
              <a:ext uri="{FF2B5EF4-FFF2-40B4-BE49-F238E27FC236}">
                <a16:creationId xmlns:a16="http://schemas.microsoft.com/office/drawing/2014/main" id="{9743A552-3D82-A1E8-BA1A-A4F8CC7E25A5}"/>
              </a:ext>
            </a:extLst>
          </p:cNvPr>
          <p:cNvSpPr txBox="1"/>
          <p:nvPr/>
        </p:nvSpPr>
        <p:spPr>
          <a:xfrm>
            <a:off x="898071" y="1437077"/>
            <a:ext cx="871882" cy="461665"/>
          </a:xfrm>
          <a:prstGeom prst="rect">
            <a:avLst/>
          </a:prstGeom>
          <a:noFill/>
        </p:spPr>
        <p:txBody>
          <a:bodyPr wrap="square" rtlCol="0">
            <a:spAutoFit/>
          </a:bodyPr>
          <a:lstStyle/>
          <a:p>
            <a:pPr algn="ctr"/>
            <a:r>
              <a:rPr lang="zh-TW" altLang="en-US" sz="2400" b="1" u="sng" dirty="0">
                <a:solidFill>
                  <a:schemeClr val="accent6">
                    <a:lumMod val="50000"/>
                  </a:schemeClr>
                </a:solidFill>
                <a:latin typeface="微軟正黑體" panose="020B0604030504040204" pitchFamily="34" charset="-120"/>
                <a:ea typeface="微軟正黑體" panose="020B0604030504040204" pitchFamily="34" charset="-120"/>
                <a:cs typeface="+mj-cs"/>
              </a:rPr>
              <a:t>範圍</a:t>
            </a:r>
          </a:p>
        </p:txBody>
      </p:sp>
      <p:sp>
        <p:nvSpPr>
          <p:cNvPr id="41" name="文字方塊 40">
            <a:extLst>
              <a:ext uri="{FF2B5EF4-FFF2-40B4-BE49-F238E27FC236}">
                <a16:creationId xmlns:a16="http://schemas.microsoft.com/office/drawing/2014/main" id="{FEDC4B40-63E5-9949-96C5-90474A93B3DF}"/>
              </a:ext>
            </a:extLst>
          </p:cNvPr>
          <p:cNvSpPr txBox="1"/>
          <p:nvPr/>
        </p:nvSpPr>
        <p:spPr>
          <a:xfrm>
            <a:off x="4572000" y="1431595"/>
            <a:ext cx="2151017" cy="461665"/>
          </a:xfrm>
          <a:prstGeom prst="rect">
            <a:avLst/>
          </a:prstGeom>
          <a:noFill/>
        </p:spPr>
        <p:txBody>
          <a:bodyPr wrap="square" rtlCol="0">
            <a:spAutoFit/>
          </a:bodyPr>
          <a:lstStyle/>
          <a:p>
            <a:pPr algn="ctr"/>
            <a:r>
              <a:rPr lang="zh-TW" altLang="en-US" sz="2400" b="1" u="sng" dirty="0">
                <a:solidFill>
                  <a:schemeClr val="accent6">
                    <a:lumMod val="50000"/>
                  </a:schemeClr>
                </a:solidFill>
                <a:latin typeface="微軟正黑體" panose="020B0604030504040204" pitchFamily="34" charset="-120"/>
                <a:ea typeface="微軟正黑體" panose="020B0604030504040204" pitchFamily="34" charset="-120"/>
                <a:cs typeface="+mj-cs"/>
              </a:rPr>
              <a:t>活化收益方式</a:t>
            </a:r>
          </a:p>
        </p:txBody>
      </p:sp>
      <p:grpSp>
        <p:nvGrpSpPr>
          <p:cNvPr id="60" name="群組 59">
            <a:extLst>
              <a:ext uri="{FF2B5EF4-FFF2-40B4-BE49-F238E27FC236}">
                <a16:creationId xmlns:a16="http://schemas.microsoft.com/office/drawing/2014/main" id="{6F5538B4-63B4-171F-176F-4ED4E5CF5431}"/>
              </a:ext>
            </a:extLst>
          </p:cNvPr>
          <p:cNvGrpSpPr/>
          <p:nvPr/>
        </p:nvGrpSpPr>
        <p:grpSpPr>
          <a:xfrm>
            <a:off x="2872862" y="2185026"/>
            <a:ext cx="5774268" cy="646331"/>
            <a:chOff x="2968978" y="2052461"/>
            <a:chExt cx="5774268" cy="646331"/>
          </a:xfrm>
        </p:grpSpPr>
        <p:sp>
          <p:nvSpPr>
            <p:cNvPr id="42" name="矩形: 圓角 41">
              <a:extLst>
                <a:ext uri="{FF2B5EF4-FFF2-40B4-BE49-F238E27FC236}">
                  <a16:creationId xmlns:a16="http://schemas.microsoft.com/office/drawing/2014/main" id="{88DE1E2B-6FF2-4ADD-E1CC-A73BBDC5A47A}"/>
                </a:ext>
              </a:extLst>
            </p:cNvPr>
            <p:cNvSpPr/>
            <p:nvPr/>
          </p:nvSpPr>
          <p:spPr>
            <a:xfrm>
              <a:off x="2968978" y="2151947"/>
              <a:ext cx="1196624" cy="469833"/>
            </a:xfrm>
            <a:prstGeom prst="round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tx1"/>
                  </a:solidFill>
                  <a:latin typeface="微軟正黑體" panose="020B0604030504040204" pitchFamily="34" charset="-120"/>
                  <a:ea typeface="微軟正黑體" panose="020B0604030504040204" pitchFamily="34" charset="-120"/>
                  <a:cs typeface="+mj-cs"/>
                </a:rPr>
                <a:t>開發</a:t>
              </a:r>
              <a:endParaRPr lang="zh-TW" altLang="en-US" sz="2400" dirty="0"/>
            </a:p>
          </p:txBody>
        </p:sp>
        <p:sp>
          <p:nvSpPr>
            <p:cNvPr id="51" name="文字方塊 50">
              <a:extLst>
                <a:ext uri="{FF2B5EF4-FFF2-40B4-BE49-F238E27FC236}">
                  <a16:creationId xmlns:a16="http://schemas.microsoft.com/office/drawing/2014/main" id="{41342CA8-33A6-43A0-6E3C-0FF4CB20AC5A}"/>
                </a:ext>
              </a:extLst>
            </p:cNvPr>
            <p:cNvSpPr txBox="1"/>
            <p:nvPr/>
          </p:nvSpPr>
          <p:spPr>
            <a:xfrm>
              <a:off x="4165602" y="2052461"/>
              <a:ext cx="4577644" cy="646331"/>
            </a:xfrm>
            <a:prstGeom prst="rect">
              <a:avLst/>
            </a:prstGeom>
            <a:noFill/>
          </p:spPr>
          <p:txBody>
            <a:bodyPr wrap="square">
              <a:spAutoFit/>
            </a:bodyPr>
            <a:lstStyle/>
            <a:p>
              <a:r>
                <a:rPr lang="zh-TW" altLang="en-US" b="1" dirty="0">
                  <a:solidFill>
                    <a:schemeClr val="tx1"/>
                  </a:solidFill>
                  <a:latin typeface="微軟正黑體" panose="020B0604030504040204" pitchFamily="34" charset="-120"/>
                  <a:ea typeface="微軟正黑體" panose="020B0604030504040204" pitchFamily="34" charset="-120"/>
                  <a:cs typeface="+mj-cs"/>
                </a:rPr>
                <a:t>自行開發、合建或設定地上權、結合目的事業主管機關政策共同開發</a:t>
              </a:r>
              <a:endParaRPr lang="zh-TW" altLang="en-US" sz="2000" dirty="0"/>
            </a:p>
          </p:txBody>
        </p:sp>
      </p:grpSp>
      <p:grpSp>
        <p:nvGrpSpPr>
          <p:cNvPr id="59" name="群組 58">
            <a:extLst>
              <a:ext uri="{FF2B5EF4-FFF2-40B4-BE49-F238E27FC236}">
                <a16:creationId xmlns:a16="http://schemas.microsoft.com/office/drawing/2014/main" id="{72EFA754-1A25-6C19-AFA2-E72C7185AE5B}"/>
              </a:ext>
            </a:extLst>
          </p:cNvPr>
          <p:cNvGrpSpPr/>
          <p:nvPr/>
        </p:nvGrpSpPr>
        <p:grpSpPr>
          <a:xfrm>
            <a:off x="2872862" y="3099171"/>
            <a:ext cx="5774268" cy="469833"/>
            <a:chOff x="2968978" y="2948008"/>
            <a:chExt cx="5774268" cy="469833"/>
          </a:xfrm>
        </p:grpSpPr>
        <p:sp>
          <p:nvSpPr>
            <p:cNvPr id="43" name="矩形: 圓角 42">
              <a:extLst>
                <a:ext uri="{FF2B5EF4-FFF2-40B4-BE49-F238E27FC236}">
                  <a16:creationId xmlns:a16="http://schemas.microsoft.com/office/drawing/2014/main" id="{579B6EAE-22D6-ABEB-25CD-AA2E3B5E3A43}"/>
                </a:ext>
              </a:extLst>
            </p:cNvPr>
            <p:cNvSpPr/>
            <p:nvPr/>
          </p:nvSpPr>
          <p:spPr>
            <a:xfrm>
              <a:off x="2968978" y="2948008"/>
              <a:ext cx="1196624" cy="469833"/>
            </a:xfrm>
            <a:prstGeom prst="round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tx1"/>
                  </a:solidFill>
                  <a:latin typeface="微軟正黑體" panose="020B0604030504040204" pitchFamily="34" charset="-120"/>
                  <a:ea typeface="微軟正黑體" panose="020B0604030504040204" pitchFamily="34" charset="-120"/>
                  <a:cs typeface="+mj-cs"/>
                </a:rPr>
                <a:t>處分</a:t>
              </a:r>
              <a:endParaRPr lang="zh-TW" altLang="en-US" sz="2400" dirty="0"/>
            </a:p>
          </p:txBody>
        </p:sp>
        <p:sp>
          <p:nvSpPr>
            <p:cNvPr id="52" name="文字方塊 51">
              <a:extLst>
                <a:ext uri="{FF2B5EF4-FFF2-40B4-BE49-F238E27FC236}">
                  <a16:creationId xmlns:a16="http://schemas.microsoft.com/office/drawing/2014/main" id="{6C45257A-54AF-F493-CB1A-0127EEBBC45C}"/>
                </a:ext>
              </a:extLst>
            </p:cNvPr>
            <p:cNvSpPr txBox="1"/>
            <p:nvPr/>
          </p:nvSpPr>
          <p:spPr>
            <a:xfrm>
              <a:off x="4165602" y="2985115"/>
              <a:ext cx="4577644" cy="369332"/>
            </a:xfrm>
            <a:prstGeom prst="rect">
              <a:avLst/>
            </a:prstGeom>
            <a:noFill/>
          </p:spPr>
          <p:txBody>
            <a:bodyPr wrap="square">
              <a:spAutoFit/>
            </a:bodyPr>
            <a:lstStyle/>
            <a:p>
              <a:r>
                <a:rPr lang="zh-TW" altLang="en-US" b="1" dirty="0">
                  <a:latin typeface="微軟正黑體" panose="020B0604030504040204" pitchFamily="34" charset="-120"/>
                  <a:ea typeface="微軟正黑體" panose="020B0604030504040204" pitchFamily="34" charset="-120"/>
                  <a:cs typeface="+mj-cs"/>
                </a:rPr>
                <a:t>公開標售、讓售（議比價）</a:t>
              </a:r>
              <a:endParaRPr lang="zh-TW" altLang="en-US" sz="2000" dirty="0"/>
            </a:p>
          </p:txBody>
        </p:sp>
      </p:grpSp>
      <p:grpSp>
        <p:nvGrpSpPr>
          <p:cNvPr id="58" name="群組 57">
            <a:extLst>
              <a:ext uri="{FF2B5EF4-FFF2-40B4-BE49-F238E27FC236}">
                <a16:creationId xmlns:a16="http://schemas.microsoft.com/office/drawing/2014/main" id="{F5B7A3CC-D5F8-AE56-C04C-2F66C3CDFE5A}"/>
              </a:ext>
            </a:extLst>
          </p:cNvPr>
          <p:cNvGrpSpPr/>
          <p:nvPr/>
        </p:nvGrpSpPr>
        <p:grpSpPr>
          <a:xfrm>
            <a:off x="2872862" y="3856359"/>
            <a:ext cx="5774268" cy="469833"/>
            <a:chOff x="2968978" y="3738769"/>
            <a:chExt cx="5774268" cy="469833"/>
          </a:xfrm>
        </p:grpSpPr>
        <p:sp>
          <p:nvSpPr>
            <p:cNvPr id="44" name="矩形: 圓角 43">
              <a:extLst>
                <a:ext uri="{FF2B5EF4-FFF2-40B4-BE49-F238E27FC236}">
                  <a16:creationId xmlns:a16="http://schemas.microsoft.com/office/drawing/2014/main" id="{D5783ACF-FD56-D4CC-0E71-88F8361CF6C2}"/>
                </a:ext>
              </a:extLst>
            </p:cNvPr>
            <p:cNvSpPr/>
            <p:nvPr/>
          </p:nvSpPr>
          <p:spPr>
            <a:xfrm>
              <a:off x="2968978" y="3738769"/>
              <a:ext cx="1196624" cy="469833"/>
            </a:xfrm>
            <a:prstGeom prst="round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tx1"/>
                  </a:solidFill>
                  <a:latin typeface="微軟正黑體" panose="020B0604030504040204" pitchFamily="34" charset="-120"/>
                  <a:ea typeface="微軟正黑體" panose="020B0604030504040204" pitchFamily="34" charset="-120"/>
                  <a:cs typeface="+mj-cs"/>
                </a:rPr>
                <a:t>出租</a:t>
              </a:r>
              <a:endParaRPr lang="zh-TW" altLang="en-US" sz="2400" dirty="0"/>
            </a:p>
          </p:txBody>
        </p:sp>
        <p:sp>
          <p:nvSpPr>
            <p:cNvPr id="53" name="文字方塊 52">
              <a:extLst>
                <a:ext uri="{FF2B5EF4-FFF2-40B4-BE49-F238E27FC236}">
                  <a16:creationId xmlns:a16="http://schemas.microsoft.com/office/drawing/2014/main" id="{4409F5C5-3E79-0FDE-572D-20B506147322}"/>
                </a:ext>
              </a:extLst>
            </p:cNvPr>
            <p:cNvSpPr txBox="1"/>
            <p:nvPr/>
          </p:nvSpPr>
          <p:spPr>
            <a:xfrm>
              <a:off x="4165602" y="3805611"/>
              <a:ext cx="4577644" cy="369332"/>
            </a:xfrm>
            <a:prstGeom prst="rect">
              <a:avLst/>
            </a:prstGeom>
            <a:noFill/>
          </p:spPr>
          <p:txBody>
            <a:bodyPr wrap="square">
              <a:spAutoFit/>
            </a:bodyPr>
            <a:lstStyle/>
            <a:p>
              <a:r>
                <a:rPr lang="zh-TW" altLang="en-US" b="1" dirty="0">
                  <a:latin typeface="微軟正黑體" panose="020B0604030504040204" pitchFamily="34" charset="-120"/>
                  <a:ea typeface="微軟正黑體" panose="020B0604030504040204" pitchFamily="34" charset="-120"/>
                  <a:cs typeface="+mj-cs"/>
                </a:rPr>
                <a:t>公開標租、逕予出租</a:t>
              </a:r>
              <a:endParaRPr lang="zh-TW" altLang="en-US" sz="2000" dirty="0"/>
            </a:p>
          </p:txBody>
        </p:sp>
      </p:grpSp>
      <p:grpSp>
        <p:nvGrpSpPr>
          <p:cNvPr id="57" name="群組 56">
            <a:extLst>
              <a:ext uri="{FF2B5EF4-FFF2-40B4-BE49-F238E27FC236}">
                <a16:creationId xmlns:a16="http://schemas.microsoft.com/office/drawing/2014/main" id="{B3EBDAD7-39FD-EF45-8644-2AA8AEA295D2}"/>
              </a:ext>
            </a:extLst>
          </p:cNvPr>
          <p:cNvGrpSpPr/>
          <p:nvPr/>
        </p:nvGrpSpPr>
        <p:grpSpPr>
          <a:xfrm>
            <a:off x="2872862" y="4582139"/>
            <a:ext cx="5774268" cy="646331"/>
            <a:chOff x="2968978" y="4515659"/>
            <a:chExt cx="5774268" cy="646331"/>
          </a:xfrm>
        </p:grpSpPr>
        <p:sp>
          <p:nvSpPr>
            <p:cNvPr id="45" name="矩形: 圓角 44">
              <a:extLst>
                <a:ext uri="{FF2B5EF4-FFF2-40B4-BE49-F238E27FC236}">
                  <a16:creationId xmlns:a16="http://schemas.microsoft.com/office/drawing/2014/main" id="{41B16506-0DCD-FF85-0D21-317C743F606F}"/>
                </a:ext>
              </a:extLst>
            </p:cNvPr>
            <p:cNvSpPr/>
            <p:nvPr/>
          </p:nvSpPr>
          <p:spPr>
            <a:xfrm>
              <a:off x="2968978" y="4604538"/>
              <a:ext cx="1196624" cy="469833"/>
            </a:xfrm>
            <a:prstGeom prst="round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tx1"/>
                  </a:solidFill>
                  <a:latin typeface="微軟正黑體" panose="020B0604030504040204" pitchFamily="34" charset="-120"/>
                  <a:ea typeface="微軟正黑體" panose="020B0604030504040204" pitchFamily="34" charset="-120"/>
                  <a:cs typeface="+mj-cs"/>
                </a:rPr>
                <a:t>交換</a:t>
              </a:r>
              <a:endParaRPr lang="zh-TW" altLang="en-US" sz="2400" dirty="0"/>
            </a:p>
          </p:txBody>
        </p:sp>
        <p:sp>
          <p:nvSpPr>
            <p:cNvPr id="54" name="文字方塊 53">
              <a:extLst>
                <a:ext uri="{FF2B5EF4-FFF2-40B4-BE49-F238E27FC236}">
                  <a16:creationId xmlns:a16="http://schemas.microsoft.com/office/drawing/2014/main" id="{55783B27-89D4-3498-8DC3-370D763FCCFD}"/>
                </a:ext>
              </a:extLst>
            </p:cNvPr>
            <p:cNvSpPr txBox="1"/>
            <p:nvPr/>
          </p:nvSpPr>
          <p:spPr>
            <a:xfrm>
              <a:off x="4165602" y="4515659"/>
              <a:ext cx="4577644" cy="646331"/>
            </a:xfrm>
            <a:prstGeom prst="rect">
              <a:avLst/>
            </a:prstGeom>
            <a:noFill/>
          </p:spPr>
          <p:txBody>
            <a:bodyPr wrap="square">
              <a:spAutoFit/>
            </a:bodyPr>
            <a:lstStyle/>
            <a:p>
              <a:r>
                <a:rPr lang="zh-TW" altLang="en-US" b="1" dirty="0">
                  <a:latin typeface="微軟正黑體" panose="020B0604030504040204" pitchFamily="34" charset="-120"/>
                  <a:ea typeface="微軟正黑體" panose="020B0604030504040204" pitchFamily="34" charset="-120"/>
                  <a:cs typeface="+mj-cs"/>
                </a:rPr>
                <a:t>地形狹長、地界曲折、畸零之土地；因圳路改道，與申請人提供之新圳路土地協議交換</a:t>
              </a:r>
              <a:endParaRPr lang="zh-TW" altLang="en-US" sz="2000" dirty="0"/>
            </a:p>
          </p:txBody>
        </p:sp>
      </p:grpSp>
      <p:grpSp>
        <p:nvGrpSpPr>
          <p:cNvPr id="56" name="群組 55">
            <a:extLst>
              <a:ext uri="{FF2B5EF4-FFF2-40B4-BE49-F238E27FC236}">
                <a16:creationId xmlns:a16="http://schemas.microsoft.com/office/drawing/2014/main" id="{61F05A2E-F673-848F-A4BD-644DCCACFF6C}"/>
              </a:ext>
            </a:extLst>
          </p:cNvPr>
          <p:cNvGrpSpPr/>
          <p:nvPr/>
        </p:nvGrpSpPr>
        <p:grpSpPr>
          <a:xfrm>
            <a:off x="2872862" y="5454897"/>
            <a:ext cx="5774268" cy="646331"/>
            <a:chOff x="2968978" y="5322332"/>
            <a:chExt cx="5774268" cy="646331"/>
          </a:xfrm>
        </p:grpSpPr>
        <p:sp>
          <p:nvSpPr>
            <p:cNvPr id="46" name="矩形: 圓角 45">
              <a:extLst>
                <a:ext uri="{FF2B5EF4-FFF2-40B4-BE49-F238E27FC236}">
                  <a16:creationId xmlns:a16="http://schemas.microsoft.com/office/drawing/2014/main" id="{8F0D85FC-4737-8D35-9A94-FD2610D52874}"/>
                </a:ext>
              </a:extLst>
            </p:cNvPr>
            <p:cNvSpPr/>
            <p:nvPr/>
          </p:nvSpPr>
          <p:spPr>
            <a:xfrm>
              <a:off x="2968978" y="5410582"/>
              <a:ext cx="1196624" cy="469833"/>
            </a:xfrm>
            <a:prstGeom prst="round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chemeClr val="tx1"/>
                  </a:solidFill>
                  <a:latin typeface="微軟正黑體" panose="020B0604030504040204" pitchFamily="34" charset="-120"/>
                  <a:ea typeface="微軟正黑體" panose="020B0604030504040204" pitchFamily="34" charset="-120"/>
                  <a:cs typeface="+mj-cs"/>
                </a:rPr>
                <a:t>專案處理</a:t>
              </a:r>
              <a:endParaRPr lang="zh-TW" altLang="en-US" sz="2000" dirty="0"/>
            </a:p>
          </p:txBody>
        </p:sp>
        <p:sp>
          <p:nvSpPr>
            <p:cNvPr id="55" name="文字方塊 54">
              <a:extLst>
                <a:ext uri="{FF2B5EF4-FFF2-40B4-BE49-F238E27FC236}">
                  <a16:creationId xmlns:a16="http://schemas.microsoft.com/office/drawing/2014/main" id="{C201C23C-E8D6-0917-C628-D437D911D11F}"/>
                </a:ext>
              </a:extLst>
            </p:cNvPr>
            <p:cNvSpPr txBox="1"/>
            <p:nvPr/>
          </p:nvSpPr>
          <p:spPr>
            <a:xfrm>
              <a:off x="4165602" y="5322332"/>
              <a:ext cx="4577644" cy="646331"/>
            </a:xfrm>
            <a:prstGeom prst="rect">
              <a:avLst/>
            </a:prstGeom>
            <a:noFill/>
          </p:spPr>
          <p:txBody>
            <a:bodyPr wrap="square">
              <a:spAutoFit/>
            </a:bodyPr>
            <a:lstStyle/>
            <a:p>
              <a:r>
                <a:rPr lang="zh-TW" altLang="en-US" b="1" dirty="0">
                  <a:latin typeface="微軟正黑體" panose="020B0604030504040204" pitchFamily="34" charset="-120"/>
                  <a:ea typeface="微軟正黑體" panose="020B0604030504040204" pitchFamily="34" charset="-120"/>
                  <a:cs typeface="+mj-cs"/>
                </a:rPr>
                <a:t>處分面積超過本辦法所定面積上限或其他情形特殊</a:t>
              </a:r>
            </a:p>
          </p:txBody>
        </p:sp>
      </p:grpSp>
      <p:sp>
        <p:nvSpPr>
          <p:cNvPr id="61" name="矩形: 圓角 60">
            <a:extLst>
              <a:ext uri="{FF2B5EF4-FFF2-40B4-BE49-F238E27FC236}">
                <a16:creationId xmlns:a16="http://schemas.microsoft.com/office/drawing/2014/main" id="{5FB3F655-B31D-2097-F6F6-930F225B1848}"/>
              </a:ext>
            </a:extLst>
          </p:cNvPr>
          <p:cNvSpPr/>
          <p:nvPr/>
        </p:nvSpPr>
        <p:spPr>
          <a:xfrm>
            <a:off x="269971" y="1994463"/>
            <a:ext cx="2151017" cy="4185983"/>
          </a:xfrm>
          <a:custGeom>
            <a:avLst/>
            <a:gdLst>
              <a:gd name="connsiteX0" fmla="*/ 0 w 2151017"/>
              <a:gd name="connsiteY0" fmla="*/ 358510 h 4185983"/>
              <a:gd name="connsiteX1" fmla="*/ 358510 w 2151017"/>
              <a:gd name="connsiteY1" fmla="*/ 0 h 4185983"/>
              <a:gd name="connsiteX2" fmla="*/ 850849 w 2151017"/>
              <a:gd name="connsiteY2" fmla="*/ 0 h 4185983"/>
              <a:gd name="connsiteX3" fmla="*/ 1328848 w 2151017"/>
              <a:gd name="connsiteY3" fmla="*/ 0 h 4185983"/>
              <a:gd name="connsiteX4" fmla="*/ 1792507 w 2151017"/>
              <a:gd name="connsiteY4" fmla="*/ 0 h 4185983"/>
              <a:gd name="connsiteX5" fmla="*/ 2151017 w 2151017"/>
              <a:gd name="connsiteY5" fmla="*/ 358510 h 4185983"/>
              <a:gd name="connsiteX6" fmla="*/ 2151017 w 2151017"/>
              <a:gd name="connsiteY6" fmla="*/ 1006050 h 4185983"/>
              <a:gd name="connsiteX7" fmla="*/ 2151017 w 2151017"/>
              <a:gd name="connsiteY7" fmla="*/ 1549521 h 4185983"/>
              <a:gd name="connsiteX8" fmla="*/ 2151017 w 2151017"/>
              <a:gd name="connsiteY8" fmla="*/ 2162371 h 4185983"/>
              <a:gd name="connsiteX9" fmla="*/ 2151017 w 2151017"/>
              <a:gd name="connsiteY9" fmla="*/ 2636462 h 4185983"/>
              <a:gd name="connsiteX10" fmla="*/ 2151017 w 2151017"/>
              <a:gd name="connsiteY10" fmla="*/ 3249312 h 4185983"/>
              <a:gd name="connsiteX11" fmla="*/ 2151017 w 2151017"/>
              <a:gd name="connsiteY11" fmla="*/ 3827473 h 4185983"/>
              <a:gd name="connsiteX12" fmla="*/ 1792507 w 2151017"/>
              <a:gd name="connsiteY12" fmla="*/ 4185983 h 4185983"/>
              <a:gd name="connsiteX13" fmla="*/ 1300168 w 2151017"/>
              <a:gd name="connsiteY13" fmla="*/ 4185983 h 4185983"/>
              <a:gd name="connsiteX14" fmla="*/ 836509 w 2151017"/>
              <a:gd name="connsiteY14" fmla="*/ 4185983 h 4185983"/>
              <a:gd name="connsiteX15" fmla="*/ 358510 w 2151017"/>
              <a:gd name="connsiteY15" fmla="*/ 4185983 h 4185983"/>
              <a:gd name="connsiteX16" fmla="*/ 0 w 2151017"/>
              <a:gd name="connsiteY16" fmla="*/ 3827473 h 4185983"/>
              <a:gd name="connsiteX17" fmla="*/ 0 w 2151017"/>
              <a:gd name="connsiteY17" fmla="*/ 3214623 h 4185983"/>
              <a:gd name="connsiteX18" fmla="*/ 0 w 2151017"/>
              <a:gd name="connsiteY18" fmla="*/ 2567083 h 4185983"/>
              <a:gd name="connsiteX19" fmla="*/ 0 w 2151017"/>
              <a:gd name="connsiteY19" fmla="*/ 2058302 h 4185983"/>
              <a:gd name="connsiteX20" fmla="*/ 0 w 2151017"/>
              <a:gd name="connsiteY20" fmla="*/ 1445452 h 4185983"/>
              <a:gd name="connsiteX21" fmla="*/ 0 w 2151017"/>
              <a:gd name="connsiteY21" fmla="*/ 936671 h 4185983"/>
              <a:gd name="connsiteX22" fmla="*/ 0 w 2151017"/>
              <a:gd name="connsiteY22" fmla="*/ 358510 h 418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51017" h="4185983" extrusionOk="0">
                <a:moveTo>
                  <a:pt x="0" y="358510"/>
                </a:moveTo>
                <a:cubicBezTo>
                  <a:pt x="698" y="165107"/>
                  <a:pt x="156882" y="-16310"/>
                  <a:pt x="358510" y="0"/>
                </a:cubicBezTo>
                <a:cubicBezTo>
                  <a:pt x="568925" y="-54907"/>
                  <a:pt x="635138" y="33785"/>
                  <a:pt x="850849" y="0"/>
                </a:cubicBezTo>
                <a:cubicBezTo>
                  <a:pt x="1066560" y="-33785"/>
                  <a:pt x="1142218" y="18952"/>
                  <a:pt x="1328848" y="0"/>
                </a:cubicBezTo>
                <a:cubicBezTo>
                  <a:pt x="1515478" y="-18952"/>
                  <a:pt x="1597346" y="39408"/>
                  <a:pt x="1792507" y="0"/>
                </a:cubicBezTo>
                <a:cubicBezTo>
                  <a:pt x="1972092" y="-28613"/>
                  <a:pt x="2140836" y="149452"/>
                  <a:pt x="2151017" y="358510"/>
                </a:cubicBezTo>
                <a:cubicBezTo>
                  <a:pt x="2202720" y="620416"/>
                  <a:pt x="2092919" y="731418"/>
                  <a:pt x="2151017" y="1006050"/>
                </a:cubicBezTo>
                <a:cubicBezTo>
                  <a:pt x="2209115" y="1280682"/>
                  <a:pt x="2130306" y="1424686"/>
                  <a:pt x="2151017" y="1549521"/>
                </a:cubicBezTo>
                <a:cubicBezTo>
                  <a:pt x="2171728" y="1674356"/>
                  <a:pt x="2125460" y="2030345"/>
                  <a:pt x="2151017" y="2162371"/>
                </a:cubicBezTo>
                <a:cubicBezTo>
                  <a:pt x="2176574" y="2294397"/>
                  <a:pt x="2106722" y="2529176"/>
                  <a:pt x="2151017" y="2636462"/>
                </a:cubicBezTo>
                <a:cubicBezTo>
                  <a:pt x="2195312" y="2743748"/>
                  <a:pt x="2150377" y="3124886"/>
                  <a:pt x="2151017" y="3249312"/>
                </a:cubicBezTo>
                <a:cubicBezTo>
                  <a:pt x="2151657" y="3373738"/>
                  <a:pt x="2091102" y="3656159"/>
                  <a:pt x="2151017" y="3827473"/>
                </a:cubicBezTo>
                <a:cubicBezTo>
                  <a:pt x="2148702" y="4001633"/>
                  <a:pt x="1969635" y="4193270"/>
                  <a:pt x="1792507" y="4185983"/>
                </a:cubicBezTo>
                <a:cubicBezTo>
                  <a:pt x="1635399" y="4208077"/>
                  <a:pt x="1522745" y="4173439"/>
                  <a:pt x="1300168" y="4185983"/>
                </a:cubicBezTo>
                <a:cubicBezTo>
                  <a:pt x="1077591" y="4198527"/>
                  <a:pt x="1012374" y="4146458"/>
                  <a:pt x="836509" y="4185983"/>
                </a:cubicBezTo>
                <a:cubicBezTo>
                  <a:pt x="660644" y="4225508"/>
                  <a:pt x="508577" y="4176014"/>
                  <a:pt x="358510" y="4185983"/>
                </a:cubicBezTo>
                <a:cubicBezTo>
                  <a:pt x="178330" y="4143702"/>
                  <a:pt x="-16715" y="4026173"/>
                  <a:pt x="0" y="3827473"/>
                </a:cubicBezTo>
                <a:cubicBezTo>
                  <a:pt x="-50008" y="3638457"/>
                  <a:pt x="64316" y="3449485"/>
                  <a:pt x="0" y="3214623"/>
                </a:cubicBezTo>
                <a:cubicBezTo>
                  <a:pt x="-64316" y="2979761"/>
                  <a:pt x="3758" y="2778266"/>
                  <a:pt x="0" y="2567083"/>
                </a:cubicBezTo>
                <a:cubicBezTo>
                  <a:pt x="-3758" y="2355900"/>
                  <a:pt x="24211" y="2242861"/>
                  <a:pt x="0" y="2058302"/>
                </a:cubicBezTo>
                <a:cubicBezTo>
                  <a:pt x="-24211" y="1873743"/>
                  <a:pt x="22362" y="1688627"/>
                  <a:pt x="0" y="1445452"/>
                </a:cubicBezTo>
                <a:cubicBezTo>
                  <a:pt x="-22362" y="1202277"/>
                  <a:pt x="71" y="1186656"/>
                  <a:pt x="0" y="936671"/>
                </a:cubicBezTo>
                <a:cubicBezTo>
                  <a:pt x="-71" y="686686"/>
                  <a:pt x="36393" y="577883"/>
                  <a:pt x="0" y="358510"/>
                </a:cubicBezTo>
                <a:close/>
              </a:path>
            </a:pathLst>
          </a:custGeom>
          <a:noFill/>
          <a:ln w="57150">
            <a:solidFill>
              <a:srgbClr val="C00000"/>
            </a:solidFill>
            <a:extLst>
              <a:ext uri="{C807C97D-BFC1-408E-A445-0C87EB9F89A2}">
                <ask:lineSketchStyleProps xmlns="" xmlns:ask="http://schemas.microsoft.com/office/drawing/2018/sketchyshapes" sd="1368006200">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2" name="文字方塊 61">
            <a:extLst>
              <a:ext uri="{FF2B5EF4-FFF2-40B4-BE49-F238E27FC236}">
                <a16:creationId xmlns:a16="http://schemas.microsoft.com/office/drawing/2014/main" id="{90CE251E-6BD9-CC93-9CF5-1BEC2291F7FA}"/>
              </a:ext>
            </a:extLst>
          </p:cNvPr>
          <p:cNvSpPr txBox="1"/>
          <p:nvPr/>
        </p:nvSpPr>
        <p:spPr>
          <a:xfrm>
            <a:off x="517839" y="5508640"/>
            <a:ext cx="1723549" cy="461665"/>
          </a:xfrm>
          <a:prstGeom prst="rect">
            <a:avLst/>
          </a:prstGeom>
          <a:noFill/>
        </p:spPr>
        <p:txBody>
          <a:bodyPr wrap="square" rtlCol="0">
            <a:spAutoFit/>
          </a:bodyPr>
          <a:lstStyle/>
          <a:p>
            <a:pPr algn="ctr"/>
            <a:r>
              <a:rPr lang="zh-TW" altLang="en-US" sz="2400" b="1" dirty="0">
                <a:solidFill>
                  <a:srgbClr val="C00000"/>
                </a:solidFill>
                <a:latin typeface="微軟正黑體" panose="020B0604030504040204" pitchFamily="34" charset="-120"/>
                <a:ea typeface="微軟正黑體" panose="020B0604030504040204" pitchFamily="34" charset="-120"/>
                <a:cs typeface="+mj-cs"/>
              </a:rPr>
              <a:t>需同時符合</a:t>
            </a:r>
          </a:p>
        </p:txBody>
      </p:sp>
      <p:sp>
        <p:nvSpPr>
          <p:cNvPr id="47" name="標題 1">
            <a:extLst>
              <a:ext uri="{FF2B5EF4-FFF2-40B4-BE49-F238E27FC236}">
                <a16:creationId xmlns:a16="http://schemas.microsoft.com/office/drawing/2014/main" id="{98753132-3CE5-44DF-9A56-6366129CF568}"/>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239695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8EFC78C8-B6A5-2255-8F2F-EBE62CA5BDD0}"/>
              </a:ext>
            </a:extLst>
          </p:cNvPr>
          <p:cNvSpPr>
            <a:spLocks noGrp="1"/>
          </p:cNvSpPr>
          <p:nvPr>
            <p:ph idx="1"/>
          </p:nvPr>
        </p:nvSpPr>
        <p:spPr>
          <a:xfrm>
            <a:off x="628650" y="781051"/>
            <a:ext cx="7886700" cy="511754"/>
          </a:xfrm>
        </p:spPr>
        <p:txBody>
          <a:bodyPr>
            <a:normAutofit/>
          </a:body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第一章　總則</a:t>
            </a:r>
            <a:endParaRPr lang="en-US" altLang="zh-TW" sz="2000" dirty="0">
              <a:latin typeface="微軟正黑體" panose="020B0604030504040204" pitchFamily="34" charset="-120"/>
              <a:ea typeface="微軟正黑體" panose="020B0604030504040204" pitchFamily="34" charset="-120"/>
              <a:cs typeface="+mj-cs"/>
            </a:endParaRPr>
          </a:p>
        </p:txBody>
      </p:sp>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11</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nvGrpSpPr>
          <p:cNvPr id="11" name="群組 10">
            <a:extLst>
              <a:ext uri="{FF2B5EF4-FFF2-40B4-BE49-F238E27FC236}">
                <a16:creationId xmlns:a16="http://schemas.microsoft.com/office/drawing/2014/main" id="{D3A0FA1B-BF44-D407-2193-3ADC245F2402}"/>
              </a:ext>
            </a:extLst>
          </p:cNvPr>
          <p:cNvGrpSpPr/>
          <p:nvPr/>
        </p:nvGrpSpPr>
        <p:grpSpPr>
          <a:xfrm>
            <a:off x="115821" y="1357334"/>
            <a:ext cx="8862558" cy="4956277"/>
            <a:chOff x="44581" y="1261641"/>
            <a:chExt cx="8862558" cy="4956277"/>
          </a:xfrm>
        </p:grpSpPr>
        <p:sp>
          <p:nvSpPr>
            <p:cNvPr id="7" name="矩形 6">
              <a:extLst>
                <a:ext uri="{FF2B5EF4-FFF2-40B4-BE49-F238E27FC236}">
                  <a16:creationId xmlns:a16="http://schemas.microsoft.com/office/drawing/2014/main" id="{A39BE26D-4EEB-531C-06DE-D0E958A3A332}"/>
                </a:ext>
              </a:extLst>
            </p:cNvPr>
            <p:cNvSpPr/>
            <p:nvPr/>
          </p:nvSpPr>
          <p:spPr>
            <a:xfrm>
              <a:off x="264366" y="1261641"/>
              <a:ext cx="8642773" cy="827955"/>
            </a:xfrm>
            <a:custGeom>
              <a:avLst/>
              <a:gdLst>
                <a:gd name="connsiteX0" fmla="*/ 0 w 8642773"/>
                <a:gd name="connsiteY0" fmla="*/ 0 h 827955"/>
                <a:gd name="connsiteX1" fmla="*/ 751256 w 8642773"/>
                <a:gd name="connsiteY1" fmla="*/ 0 h 827955"/>
                <a:gd name="connsiteX2" fmla="*/ 1329657 w 8642773"/>
                <a:gd name="connsiteY2" fmla="*/ 0 h 827955"/>
                <a:gd name="connsiteX3" fmla="*/ 2080914 w 8642773"/>
                <a:gd name="connsiteY3" fmla="*/ 0 h 827955"/>
                <a:gd name="connsiteX4" fmla="*/ 2918598 w 8642773"/>
                <a:gd name="connsiteY4" fmla="*/ 0 h 827955"/>
                <a:gd name="connsiteX5" fmla="*/ 3583427 w 8642773"/>
                <a:gd name="connsiteY5" fmla="*/ 0 h 827955"/>
                <a:gd name="connsiteX6" fmla="*/ 3988972 w 8642773"/>
                <a:gd name="connsiteY6" fmla="*/ 0 h 827955"/>
                <a:gd name="connsiteX7" fmla="*/ 4567373 w 8642773"/>
                <a:gd name="connsiteY7" fmla="*/ 0 h 827955"/>
                <a:gd name="connsiteX8" fmla="*/ 5232202 w 8642773"/>
                <a:gd name="connsiteY8" fmla="*/ 0 h 827955"/>
                <a:gd name="connsiteX9" fmla="*/ 5897031 w 8642773"/>
                <a:gd name="connsiteY9" fmla="*/ 0 h 827955"/>
                <a:gd name="connsiteX10" fmla="*/ 6734715 w 8642773"/>
                <a:gd name="connsiteY10" fmla="*/ 0 h 827955"/>
                <a:gd name="connsiteX11" fmla="*/ 7399543 w 8642773"/>
                <a:gd name="connsiteY11" fmla="*/ 0 h 827955"/>
                <a:gd name="connsiteX12" fmla="*/ 7977944 w 8642773"/>
                <a:gd name="connsiteY12" fmla="*/ 0 h 827955"/>
                <a:gd name="connsiteX13" fmla="*/ 8642773 w 8642773"/>
                <a:gd name="connsiteY13" fmla="*/ 0 h 827955"/>
                <a:gd name="connsiteX14" fmla="*/ 8642773 w 8642773"/>
                <a:gd name="connsiteY14" fmla="*/ 389139 h 827955"/>
                <a:gd name="connsiteX15" fmla="*/ 8642773 w 8642773"/>
                <a:gd name="connsiteY15" fmla="*/ 827955 h 827955"/>
                <a:gd name="connsiteX16" fmla="*/ 7891517 w 8642773"/>
                <a:gd name="connsiteY16" fmla="*/ 827955 h 827955"/>
                <a:gd name="connsiteX17" fmla="*/ 7485971 w 8642773"/>
                <a:gd name="connsiteY17" fmla="*/ 827955 h 827955"/>
                <a:gd name="connsiteX18" fmla="*/ 6993998 w 8642773"/>
                <a:gd name="connsiteY18" fmla="*/ 827955 h 827955"/>
                <a:gd name="connsiteX19" fmla="*/ 6415597 w 8642773"/>
                <a:gd name="connsiteY19" fmla="*/ 827955 h 827955"/>
                <a:gd name="connsiteX20" fmla="*/ 5750768 w 8642773"/>
                <a:gd name="connsiteY20" fmla="*/ 827955 h 827955"/>
                <a:gd name="connsiteX21" fmla="*/ 5172367 w 8642773"/>
                <a:gd name="connsiteY21" fmla="*/ 827955 h 827955"/>
                <a:gd name="connsiteX22" fmla="*/ 4421111 w 8642773"/>
                <a:gd name="connsiteY22" fmla="*/ 827955 h 827955"/>
                <a:gd name="connsiteX23" fmla="*/ 3583427 w 8642773"/>
                <a:gd name="connsiteY23" fmla="*/ 827955 h 827955"/>
                <a:gd name="connsiteX24" fmla="*/ 3091453 w 8642773"/>
                <a:gd name="connsiteY24" fmla="*/ 827955 h 827955"/>
                <a:gd name="connsiteX25" fmla="*/ 2599480 w 8642773"/>
                <a:gd name="connsiteY25" fmla="*/ 827955 h 827955"/>
                <a:gd name="connsiteX26" fmla="*/ 1761796 w 8642773"/>
                <a:gd name="connsiteY26" fmla="*/ 827955 h 827955"/>
                <a:gd name="connsiteX27" fmla="*/ 1183395 w 8642773"/>
                <a:gd name="connsiteY27" fmla="*/ 827955 h 827955"/>
                <a:gd name="connsiteX28" fmla="*/ 691422 w 8642773"/>
                <a:gd name="connsiteY28" fmla="*/ 827955 h 827955"/>
                <a:gd name="connsiteX29" fmla="*/ 0 w 8642773"/>
                <a:gd name="connsiteY29" fmla="*/ 827955 h 827955"/>
                <a:gd name="connsiteX30" fmla="*/ 0 w 8642773"/>
                <a:gd name="connsiteY30" fmla="*/ 397418 h 827955"/>
                <a:gd name="connsiteX31" fmla="*/ 0 w 8642773"/>
                <a:gd name="connsiteY31" fmla="*/ 0 h 827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642773" h="827955" fill="none" extrusionOk="0">
                  <a:moveTo>
                    <a:pt x="0" y="0"/>
                  </a:moveTo>
                  <a:cubicBezTo>
                    <a:pt x="249762" y="23504"/>
                    <a:pt x="589529" y="2809"/>
                    <a:pt x="751256" y="0"/>
                  </a:cubicBezTo>
                  <a:cubicBezTo>
                    <a:pt x="912983" y="-2809"/>
                    <a:pt x="1109641" y="16523"/>
                    <a:pt x="1329657" y="0"/>
                  </a:cubicBezTo>
                  <a:cubicBezTo>
                    <a:pt x="1549673" y="-16523"/>
                    <a:pt x="1897208" y="-34597"/>
                    <a:pt x="2080914" y="0"/>
                  </a:cubicBezTo>
                  <a:cubicBezTo>
                    <a:pt x="2264620" y="34597"/>
                    <a:pt x="2677656" y="-40457"/>
                    <a:pt x="2918598" y="0"/>
                  </a:cubicBezTo>
                  <a:cubicBezTo>
                    <a:pt x="3159540" y="40457"/>
                    <a:pt x="3283296" y="15114"/>
                    <a:pt x="3583427" y="0"/>
                  </a:cubicBezTo>
                  <a:cubicBezTo>
                    <a:pt x="3883558" y="-15114"/>
                    <a:pt x="3795835" y="7280"/>
                    <a:pt x="3988972" y="0"/>
                  </a:cubicBezTo>
                  <a:cubicBezTo>
                    <a:pt x="4182109" y="-7280"/>
                    <a:pt x="4316854" y="9880"/>
                    <a:pt x="4567373" y="0"/>
                  </a:cubicBezTo>
                  <a:cubicBezTo>
                    <a:pt x="4817892" y="-9880"/>
                    <a:pt x="5056652" y="-24734"/>
                    <a:pt x="5232202" y="0"/>
                  </a:cubicBezTo>
                  <a:cubicBezTo>
                    <a:pt x="5407752" y="24734"/>
                    <a:pt x="5695004" y="16759"/>
                    <a:pt x="5897031" y="0"/>
                  </a:cubicBezTo>
                  <a:cubicBezTo>
                    <a:pt x="6099058" y="-16759"/>
                    <a:pt x="6355270" y="8603"/>
                    <a:pt x="6734715" y="0"/>
                  </a:cubicBezTo>
                  <a:cubicBezTo>
                    <a:pt x="7114160" y="-8603"/>
                    <a:pt x="7101783" y="-23608"/>
                    <a:pt x="7399543" y="0"/>
                  </a:cubicBezTo>
                  <a:cubicBezTo>
                    <a:pt x="7697303" y="23608"/>
                    <a:pt x="7775175" y="-19975"/>
                    <a:pt x="7977944" y="0"/>
                  </a:cubicBezTo>
                  <a:cubicBezTo>
                    <a:pt x="8180713" y="19975"/>
                    <a:pt x="8360205" y="-5700"/>
                    <a:pt x="8642773" y="0"/>
                  </a:cubicBezTo>
                  <a:cubicBezTo>
                    <a:pt x="8631960" y="150093"/>
                    <a:pt x="8635264" y="282896"/>
                    <a:pt x="8642773" y="389139"/>
                  </a:cubicBezTo>
                  <a:cubicBezTo>
                    <a:pt x="8650282" y="495382"/>
                    <a:pt x="8643504" y="697553"/>
                    <a:pt x="8642773" y="827955"/>
                  </a:cubicBezTo>
                  <a:cubicBezTo>
                    <a:pt x="8366544" y="833363"/>
                    <a:pt x="8202506" y="816630"/>
                    <a:pt x="7891517" y="827955"/>
                  </a:cubicBezTo>
                  <a:cubicBezTo>
                    <a:pt x="7580528" y="839280"/>
                    <a:pt x="7648909" y="844503"/>
                    <a:pt x="7485971" y="827955"/>
                  </a:cubicBezTo>
                  <a:cubicBezTo>
                    <a:pt x="7323033" y="811407"/>
                    <a:pt x="7165231" y="810484"/>
                    <a:pt x="6993998" y="827955"/>
                  </a:cubicBezTo>
                  <a:cubicBezTo>
                    <a:pt x="6822765" y="845426"/>
                    <a:pt x="6602233" y="830716"/>
                    <a:pt x="6415597" y="827955"/>
                  </a:cubicBezTo>
                  <a:cubicBezTo>
                    <a:pt x="6228961" y="825194"/>
                    <a:pt x="5904184" y="828396"/>
                    <a:pt x="5750768" y="827955"/>
                  </a:cubicBezTo>
                  <a:cubicBezTo>
                    <a:pt x="5597352" y="827514"/>
                    <a:pt x="5387832" y="847712"/>
                    <a:pt x="5172367" y="827955"/>
                  </a:cubicBezTo>
                  <a:cubicBezTo>
                    <a:pt x="4956902" y="808198"/>
                    <a:pt x="4610016" y="829014"/>
                    <a:pt x="4421111" y="827955"/>
                  </a:cubicBezTo>
                  <a:cubicBezTo>
                    <a:pt x="4232206" y="826896"/>
                    <a:pt x="3910764" y="799797"/>
                    <a:pt x="3583427" y="827955"/>
                  </a:cubicBezTo>
                  <a:cubicBezTo>
                    <a:pt x="3256090" y="856113"/>
                    <a:pt x="3264280" y="831316"/>
                    <a:pt x="3091453" y="827955"/>
                  </a:cubicBezTo>
                  <a:cubicBezTo>
                    <a:pt x="2918626" y="824594"/>
                    <a:pt x="2762718" y="816303"/>
                    <a:pt x="2599480" y="827955"/>
                  </a:cubicBezTo>
                  <a:cubicBezTo>
                    <a:pt x="2436242" y="839607"/>
                    <a:pt x="2050989" y="849498"/>
                    <a:pt x="1761796" y="827955"/>
                  </a:cubicBezTo>
                  <a:cubicBezTo>
                    <a:pt x="1472603" y="806412"/>
                    <a:pt x="1311262" y="849930"/>
                    <a:pt x="1183395" y="827955"/>
                  </a:cubicBezTo>
                  <a:cubicBezTo>
                    <a:pt x="1055528" y="805980"/>
                    <a:pt x="907375" y="811313"/>
                    <a:pt x="691422" y="827955"/>
                  </a:cubicBezTo>
                  <a:cubicBezTo>
                    <a:pt x="475469" y="844597"/>
                    <a:pt x="146757" y="855629"/>
                    <a:pt x="0" y="827955"/>
                  </a:cubicBezTo>
                  <a:cubicBezTo>
                    <a:pt x="-13583" y="736291"/>
                    <a:pt x="-9941" y="544435"/>
                    <a:pt x="0" y="397418"/>
                  </a:cubicBezTo>
                  <a:cubicBezTo>
                    <a:pt x="9941" y="250401"/>
                    <a:pt x="-12042" y="99506"/>
                    <a:pt x="0" y="0"/>
                  </a:cubicBezTo>
                  <a:close/>
                </a:path>
                <a:path w="8642773" h="827955" stroke="0" extrusionOk="0">
                  <a:moveTo>
                    <a:pt x="0" y="0"/>
                  </a:moveTo>
                  <a:cubicBezTo>
                    <a:pt x="315373" y="-6149"/>
                    <a:pt x="437434" y="24501"/>
                    <a:pt x="664829" y="0"/>
                  </a:cubicBezTo>
                  <a:cubicBezTo>
                    <a:pt x="892224" y="-24501"/>
                    <a:pt x="1149520" y="40576"/>
                    <a:pt x="1502513" y="0"/>
                  </a:cubicBezTo>
                  <a:cubicBezTo>
                    <a:pt x="1855506" y="-40576"/>
                    <a:pt x="1810639" y="2619"/>
                    <a:pt x="1994486" y="0"/>
                  </a:cubicBezTo>
                  <a:cubicBezTo>
                    <a:pt x="2178333" y="-2619"/>
                    <a:pt x="2422880" y="-20258"/>
                    <a:pt x="2572887" y="0"/>
                  </a:cubicBezTo>
                  <a:cubicBezTo>
                    <a:pt x="2722894" y="20258"/>
                    <a:pt x="2985392" y="-21693"/>
                    <a:pt x="3324143" y="0"/>
                  </a:cubicBezTo>
                  <a:cubicBezTo>
                    <a:pt x="3662894" y="21693"/>
                    <a:pt x="3691128" y="14605"/>
                    <a:pt x="3902544" y="0"/>
                  </a:cubicBezTo>
                  <a:cubicBezTo>
                    <a:pt x="4113960" y="-14605"/>
                    <a:pt x="4369849" y="21794"/>
                    <a:pt x="4653801" y="0"/>
                  </a:cubicBezTo>
                  <a:cubicBezTo>
                    <a:pt x="4937753" y="-21794"/>
                    <a:pt x="5153374" y="-28084"/>
                    <a:pt x="5318630" y="0"/>
                  </a:cubicBezTo>
                  <a:cubicBezTo>
                    <a:pt x="5483886" y="28084"/>
                    <a:pt x="5710154" y="-2431"/>
                    <a:pt x="6069886" y="0"/>
                  </a:cubicBezTo>
                  <a:cubicBezTo>
                    <a:pt x="6429618" y="2431"/>
                    <a:pt x="6432794" y="-12192"/>
                    <a:pt x="6734715" y="0"/>
                  </a:cubicBezTo>
                  <a:cubicBezTo>
                    <a:pt x="7036636" y="12192"/>
                    <a:pt x="7176900" y="17083"/>
                    <a:pt x="7313116" y="0"/>
                  </a:cubicBezTo>
                  <a:cubicBezTo>
                    <a:pt x="7449332" y="-17083"/>
                    <a:pt x="7816268" y="-27531"/>
                    <a:pt x="7977944" y="0"/>
                  </a:cubicBezTo>
                  <a:cubicBezTo>
                    <a:pt x="8139620" y="27531"/>
                    <a:pt x="8446441" y="-15431"/>
                    <a:pt x="8642773" y="0"/>
                  </a:cubicBezTo>
                  <a:cubicBezTo>
                    <a:pt x="8646885" y="179314"/>
                    <a:pt x="8644686" y="286419"/>
                    <a:pt x="8642773" y="413978"/>
                  </a:cubicBezTo>
                  <a:cubicBezTo>
                    <a:pt x="8640860" y="541537"/>
                    <a:pt x="8623453" y="713888"/>
                    <a:pt x="8642773" y="827955"/>
                  </a:cubicBezTo>
                  <a:cubicBezTo>
                    <a:pt x="8522584" y="838420"/>
                    <a:pt x="8341158" y="812802"/>
                    <a:pt x="8237227" y="827955"/>
                  </a:cubicBezTo>
                  <a:cubicBezTo>
                    <a:pt x="8133296" y="843108"/>
                    <a:pt x="7713171" y="816282"/>
                    <a:pt x="7485971" y="827955"/>
                  </a:cubicBezTo>
                  <a:cubicBezTo>
                    <a:pt x="7258771" y="839628"/>
                    <a:pt x="7085227" y="801112"/>
                    <a:pt x="6907570" y="827955"/>
                  </a:cubicBezTo>
                  <a:cubicBezTo>
                    <a:pt x="6729913" y="854798"/>
                    <a:pt x="6596702" y="841598"/>
                    <a:pt x="6329169" y="827955"/>
                  </a:cubicBezTo>
                  <a:cubicBezTo>
                    <a:pt x="6061636" y="814312"/>
                    <a:pt x="6049024" y="850014"/>
                    <a:pt x="5837196" y="827955"/>
                  </a:cubicBezTo>
                  <a:cubicBezTo>
                    <a:pt x="5625368" y="805896"/>
                    <a:pt x="5338007" y="841735"/>
                    <a:pt x="5085939" y="827955"/>
                  </a:cubicBezTo>
                  <a:cubicBezTo>
                    <a:pt x="4833871" y="814175"/>
                    <a:pt x="4868712" y="837712"/>
                    <a:pt x="4680394" y="827955"/>
                  </a:cubicBezTo>
                  <a:cubicBezTo>
                    <a:pt x="4492076" y="818198"/>
                    <a:pt x="4238828" y="850791"/>
                    <a:pt x="4015565" y="827955"/>
                  </a:cubicBezTo>
                  <a:cubicBezTo>
                    <a:pt x="3792302" y="805119"/>
                    <a:pt x="3647370" y="830622"/>
                    <a:pt x="3523592" y="827955"/>
                  </a:cubicBezTo>
                  <a:cubicBezTo>
                    <a:pt x="3399814" y="825288"/>
                    <a:pt x="3201560" y="818242"/>
                    <a:pt x="3118047" y="827955"/>
                  </a:cubicBezTo>
                  <a:cubicBezTo>
                    <a:pt x="3034534" y="837668"/>
                    <a:pt x="2704820" y="801792"/>
                    <a:pt x="2539646" y="827955"/>
                  </a:cubicBezTo>
                  <a:cubicBezTo>
                    <a:pt x="2374472" y="854118"/>
                    <a:pt x="1944849" y="819288"/>
                    <a:pt x="1788389" y="827955"/>
                  </a:cubicBezTo>
                  <a:cubicBezTo>
                    <a:pt x="1631929" y="836622"/>
                    <a:pt x="1134286" y="825829"/>
                    <a:pt x="950705" y="827955"/>
                  </a:cubicBezTo>
                  <a:cubicBezTo>
                    <a:pt x="767124" y="830081"/>
                    <a:pt x="367325" y="827208"/>
                    <a:pt x="0" y="827955"/>
                  </a:cubicBezTo>
                  <a:cubicBezTo>
                    <a:pt x="-17543" y="612788"/>
                    <a:pt x="-5956" y="497473"/>
                    <a:pt x="0" y="397418"/>
                  </a:cubicBezTo>
                  <a:cubicBezTo>
                    <a:pt x="5956" y="297363"/>
                    <a:pt x="252" y="174155"/>
                    <a:pt x="0" y="0"/>
                  </a:cubicBezTo>
                  <a:close/>
                </a:path>
              </a:pathLst>
            </a:custGeom>
            <a:solidFill>
              <a:schemeClr val="bg1"/>
            </a:solidFill>
            <a:ln w="28575">
              <a:solidFill>
                <a:srgbClr val="C00000"/>
              </a:solidFill>
              <a:extLst>
                <a:ext uri="{C807C97D-BFC1-408E-A445-0C87EB9F89A2}">
                  <ask:lineSketchStyleProps xmlns="" xmlns:ask="http://schemas.microsoft.com/office/drawing/2018/sketchyshapes" sd="31963769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72000">
                <a:spcBef>
                  <a:spcPts val="600"/>
                </a:spcBef>
              </a:pPr>
              <a:r>
                <a:rPr lang="zh-TW" altLang="en-US" sz="2400" b="1" dirty="0">
                  <a:solidFill>
                    <a:schemeClr val="tx1"/>
                  </a:solidFill>
                  <a:latin typeface="微軟正黑體" panose="020B0604030504040204" pitchFamily="34" charset="-120"/>
                  <a:ea typeface="微軟正黑體" panose="020B0604030504040204" pitchFamily="34" charset="-120"/>
                  <a:cs typeface="+mj-cs"/>
                </a:rPr>
                <a:t>第１條：本辦法依</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cs typeface="+mj-cs"/>
                </a:rPr>
                <a:t>農田水利法（以下簡稱本法）第</a:t>
              </a:r>
              <a:r>
                <a:rPr lang="en-US" altLang="zh-TW" sz="2400" b="1" dirty="0">
                  <a:solidFill>
                    <a:schemeClr val="accent5">
                      <a:lumMod val="75000"/>
                    </a:schemeClr>
                  </a:solidFill>
                  <a:latin typeface="微軟正黑體" panose="020B0604030504040204" pitchFamily="34" charset="-120"/>
                  <a:ea typeface="微軟正黑體" panose="020B0604030504040204" pitchFamily="34" charset="-120"/>
                  <a:cs typeface="+mj-cs"/>
                </a:rPr>
                <a:t>23</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cs typeface="+mj-cs"/>
                </a:rPr>
                <a:t>條第</a:t>
              </a:r>
              <a:r>
                <a:rPr lang="en-US" altLang="zh-TW" sz="2400" b="1" dirty="0">
                  <a:solidFill>
                    <a:schemeClr val="accent5">
                      <a:lumMod val="75000"/>
                    </a:schemeClr>
                  </a:solidFill>
                  <a:latin typeface="微軟正黑體" panose="020B0604030504040204" pitchFamily="34" charset="-120"/>
                  <a:ea typeface="微軟正黑體" panose="020B0604030504040204" pitchFamily="34" charset="-120"/>
                  <a:cs typeface="+mj-cs"/>
                </a:rPr>
                <a:t>3</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cs typeface="+mj-cs"/>
                </a:rPr>
                <a:t>項</a:t>
              </a:r>
              <a:r>
                <a:rPr lang="zh-TW" altLang="en-US" sz="2400" b="1" dirty="0">
                  <a:solidFill>
                    <a:schemeClr val="tx1"/>
                  </a:solidFill>
                  <a:latin typeface="微軟正黑體" panose="020B0604030504040204" pitchFamily="34" charset="-120"/>
                  <a:ea typeface="微軟正黑體" panose="020B0604030504040204" pitchFamily="34" charset="-120"/>
                  <a:cs typeface="+mj-cs"/>
                </a:rPr>
                <a:t>規定訂定之。</a:t>
              </a:r>
              <a:endParaRPr lang="en-US" altLang="zh-TW" sz="2400" b="1" dirty="0">
                <a:solidFill>
                  <a:schemeClr val="tx1"/>
                </a:solidFill>
                <a:latin typeface="微軟正黑體" panose="020B0604030504040204" pitchFamily="34" charset="-120"/>
                <a:ea typeface="微軟正黑體" panose="020B0604030504040204" pitchFamily="34" charset="-120"/>
                <a:cs typeface="+mj-cs"/>
              </a:endParaRPr>
            </a:p>
          </p:txBody>
        </p:sp>
        <p:sp>
          <p:nvSpPr>
            <p:cNvPr id="8" name="內容版面配置區 2">
              <a:extLst>
                <a:ext uri="{FF2B5EF4-FFF2-40B4-BE49-F238E27FC236}">
                  <a16:creationId xmlns:a16="http://schemas.microsoft.com/office/drawing/2014/main" id="{C8628386-F546-8F56-E031-38E223290F27}"/>
                </a:ext>
              </a:extLst>
            </p:cNvPr>
            <p:cNvSpPr txBox="1">
              <a:spLocks/>
            </p:cNvSpPr>
            <p:nvPr/>
          </p:nvSpPr>
          <p:spPr>
            <a:xfrm>
              <a:off x="44581" y="2134492"/>
              <a:ext cx="8725142" cy="40834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hangingPunct="0">
                <a:lnSpc>
                  <a:spcPts val="3600"/>
                </a:lnSpc>
                <a:spcBef>
                  <a:spcPct val="0"/>
                </a:spcBef>
                <a:spcAft>
                  <a:spcPts val="250"/>
                </a:spcAft>
                <a:buClr>
                  <a:schemeClr val="accent6"/>
                </a:buClr>
                <a:buSzPct val="85000"/>
                <a:buNone/>
              </a:pPr>
              <a:r>
                <a:rPr lang="zh-TW" altLang="en-US" sz="1600" b="1" dirty="0">
                  <a:solidFill>
                    <a:schemeClr val="tx1"/>
                  </a:solidFill>
                  <a:latin typeface="微軟正黑體" panose="020B0604030504040204" pitchFamily="34" charset="-120"/>
                  <a:ea typeface="微軟正黑體" panose="020B0604030504040204" pitchFamily="34" charset="-120"/>
                  <a:cs typeface="+mj-cs"/>
                </a:rPr>
                <a:t> </a:t>
              </a:r>
              <a:r>
                <a:rPr lang="zh-TW" altLang="en-US" b="1" dirty="0">
                  <a:solidFill>
                    <a:schemeClr val="tx1"/>
                  </a:solidFill>
                  <a:latin typeface="微軟正黑體" panose="020B0604030504040204" pitchFamily="34" charset="-120"/>
                  <a:ea typeface="微軟正黑體" panose="020B0604030504040204" pitchFamily="34" charset="-120"/>
                  <a:cs typeface="+mj-cs"/>
                </a:rPr>
                <a:t>說明：</a:t>
              </a:r>
              <a:endParaRPr lang="en-US" altLang="zh-TW" dirty="0">
                <a:latin typeface="微軟正黑體" panose="020B0604030504040204" pitchFamily="34" charset="-120"/>
                <a:ea typeface="微軟正黑體" panose="020B0604030504040204" pitchFamily="34" charset="-120"/>
                <a:cs typeface="+mj-cs"/>
              </a:endParaRPr>
            </a:p>
            <a:p>
              <a:pPr lvl="1" algn="just" hangingPunct="0">
                <a:lnSpc>
                  <a:spcPts val="3600"/>
                </a:lnSpc>
                <a:spcBef>
                  <a:spcPct val="0"/>
                </a:spcBef>
                <a:spcAft>
                  <a:spcPts val="150"/>
                </a:spcAft>
                <a:buClr>
                  <a:schemeClr val="accent6"/>
                </a:buClr>
                <a:buSzPct val="85000"/>
                <a:buFont typeface="Wingdings" panose="05000000000000000000" pitchFamily="2" charset="2"/>
                <a:buChar char="l"/>
              </a:pP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j-cs"/>
                </a:rPr>
                <a:t>立法依據</a:t>
              </a:r>
              <a:r>
                <a:rPr lang="zh-TW" altLang="en-US" b="1" dirty="0">
                  <a:latin typeface="微軟正黑體" panose="020B0604030504040204" pitchFamily="34" charset="-120"/>
                  <a:ea typeface="微軟正黑體" panose="020B0604030504040204" pitchFamily="34" charset="-120"/>
                  <a:cs typeface="+mj-cs"/>
                </a:rPr>
                <a:t>。</a:t>
              </a:r>
              <a:endParaRPr lang="en-US" altLang="zh-TW" b="1" dirty="0">
                <a:latin typeface="微軟正黑體" panose="020B0604030504040204" pitchFamily="34" charset="-120"/>
                <a:ea typeface="微軟正黑體" panose="020B0604030504040204" pitchFamily="34" charset="-120"/>
                <a:cs typeface="+mj-cs"/>
              </a:endParaRPr>
            </a:p>
            <a:p>
              <a:pPr lvl="1" algn="just" hangingPunct="0">
                <a:lnSpc>
                  <a:spcPts val="3600"/>
                </a:lnSpc>
                <a:spcBef>
                  <a:spcPct val="0"/>
                </a:spcBef>
                <a:spcAft>
                  <a:spcPts val="150"/>
                </a:spcAft>
                <a:buClr>
                  <a:schemeClr val="accent6"/>
                </a:buClr>
                <a:buSzPct val="85000"/>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依據農田水利法第</a:t>
              </a:r>
              <a:r>
                <a:rPr lang="en-US" altLang="zh-TW" b="1" dirty="0">
                  <a:latin typeface="微軟正黑體" panose="020B0604030504040204" pitchFamily="34" charset="-120"/>
                  <a:ea typeface="微軟正黑體" panose="020B0604030504040204" pitchFamily="34" charset="-120"/>
                  <a:cs typeface="+mj-cs"/>
                </a:rPr>
                <a:t>2</a:t>
              </a:r>
              <a:r>
                <a:rPr lang="zh-TW" altLang="en-US" b="1" dirty="0">
                  <a:latin typeface="微軟正黑體" panose="020B0604030504040204" pitchFamily="34" charset="-120"/>
                  <a:ea typeface="微軟正黑體" panose="020B0604030504040204" pitchFamily="34" charset="-120"/>
                  <a:cs typeface="+mj-cs"/>
                </a:rPr>
                <a:t>條規定，主管機關為</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j-cs"/>
                </a:rPr>
                <a:t>行政院農業委員會</a:t>
              </a:r>
              <a:r>
                <a:rPr lang="zh-TW" altLang="en-US" b="1" dirty="0">
                  <a:latin typeface="微軟正黑體" panose="020B0604030504040204" pitchFamily="34" charset="-120"/>
                  <a:ea typeface="微軟正黑體" panose="020B0604030504040204" pitchFamily="34" charset="-120"/>
                  <a:cs typeface="+mj-cs"/>
                </a:rPr>
                <a:t>。</a:t>
              </a:r>
              <a:endParaRPr lang="en-US" altLang="zh-TW" b="1" dirty="0">
                <a:latin typeface="微軟正黑體" panose="020B0604030504040204" pitchFamily="34" charset="-120"/>
                <a:ea typeface="微軟正黑體" panose="020B0604030504040204" pitchFamily="34" charset="-120"/>
                <a:cs typeface="+mj-cs"/>
              </a:endParaRPr>
            </a:p>
            <a:p>
              <a:pPr lvl="1" algn="just" hangingPunct="0">
                <a:lnSpc>
                  <a:spcPts val="3600"/>
                </a:lnSpc>
                <a:spcBef>
                  <a:spcPct val="0"/>
                </a:spcBef>
                <a:spcAft>
                  <a:spcPts val="150"/>
                </a:spcAft>
                <a:buClr>
                  <a:schemeClr val="accent6"/>
                </a:buClr>
                <a:buSzPct val="85000"/>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依據農田水利法第</a:t>
              </a:r>
              <a:r>
                <a:rPr lang="en-US" altLang="zh-TW" b="1" dirty="0">
                  <a:latin typeface="微軟正黑體" panose="020B0604030504040204" pitchFamily="34" charset="-120"/>
                  <a:ea typeface="微軟正黑體" panose="020B0604030504040204" pitchFamily="34" charset="-120"/>
                  <a:cs typeface="+mj-cs"/>
                </a:rPr>
                <a:t>23</a:t>
              </a:r>
              <a:r>
                <a:rPr lang="zh-TW" altLang="en-US" b="1" dirty="0">
                  <a:latin typeface="微軟正黑體" panose="020B0604030504040204" pitchFamily="34" charset="-120"/>
                  <a:ea typeface="微軟正黑體" panose="020B0604030504040204" pitchFamily="34" charset="-120"/>
                  <a:cs typeface="+mj-cs"/>
                </a:rPr>
                <a:t>條第</a:t>
              </a:r>
              <a:r>
                <a:rPr lang="en-US" altLang="zh-TW" b="1" dirty="0">
                  <a:latin typeface="微軟正黑體" panose="020B0604030504040204" pitchFamily="34" charset="-120"/>
                  <a:ea typeface="微軟正黑體" panose="020B0604030504040204" pitchFamily="34" charset="-120"/>
                  <a:cs typeface="+mj-cs"/>
                </a:rPr>
                <a:t>3</a:t>
              </a:r>
              <a:r>
                <a:rPr lang="zh-TW" altLang="en-US" b="1" dirty="0">
                  <a:latin typeface="微軟正黑體" panose="020B0604030504040204" pitchFamily="34" charset="-120"/>
                  <a:ea typeface="微軟正黑體" panose="020B0604030504040204" pitchFamily="34" charset="-120"/>
                  <a:cs typeface="+mj-cs"/>
                </a:rPr>
                <a:t>項規定略以：「其活化收益之項目、收費及其他相關事項之辦法，由</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j-cs"/>
                </a:rPr>
                <a:t>主管機關</a:t>
              </a:r>
              <a:r>
                <a:rPr lang="zh-TW" altLang="en-US" b="1" dirty="0">
                  <a:latin typeface="微軟正黑體" panose="020B0604030504040204" pitchFamily="34" charset="-120"/>
                  <a:ea typeface="微軟正黑體" panose="020B0604030504040204" pitchFamily="34" charset="-120"/>
                  <a:cs typeface="+mj-cs"/>
                </a:rPr>
                <a:t>定之。」</a:t>
              </a:r>
              <a:endParaRPr lang="en-US" altLang="zh-TW" b="1" dirty="0">
                <a:latin typeface="微軟正黑體" panose="020B0604030504040204" pitchFamily="34" charset="-120"/>
                <a:ea typeface="微軟正黑體" panose="020B0604030504040204" pitchFamily="34" charset="-120"/>
                <a:cs typeface="+mj-cs"/>
              </a:endParaRPr>
            </a:p>
          </p:txBody>
        </p:sp>
      </p:grpSp>
      <p:grpSp>
        <p:nvGrpSpPr>
          <p:cNvPr id="42" name="群組 41">
            <a:extLst>
              <a:ext uri="{FF2B5EF4-FFF2-40B4-BE49-F238E27FC236}">
                <a16:creationId xmlns:a16="http://schemas.microsoft.com/office/drawing/2014/main" id="{173DB3DD-529F-0244-5399-236E2D70E498}"/>
              </a:ext>
            </a:extLst>
          </p:cNvPr>
          <p:cNvGrpSpPr/>
          <p:nvPr/>
        </p:nvGrpSpPr>
        <p:grpSpPr>
          <a:xfrm>
            <a:off x="2092751" y="5068140"/>
            <a:ext cx="5119124" cy="1942202"/>
            <a:chOff x="2320194" y="4710000"/>
            <a:chExt cx="4515793" cy="1382851"/>
          </a:xfrm>
        </p:grpSpPr>
        <p:grpSp>
          <p:nvGrpSpPr>
            <p:cNvPr id="39" name="群組 38">
              <a:extLst>
                <a:ext uri="{FF2B5EF4-FFF2-40B4-BE49-F238E27FC236}">
                  <a16:creationId xmlns:a16="http://schemas.microsoft.com/office/drawing/2014/main" id="{C92D3D13-56BA-D798-145F-700BF6DFF0C9}"/>
                </a:ext>
              </a:extLst>
            </p:cNvPr>
            <p:cNvGrpSpPr/>
            <p:nvPr/>
          </p:nvGrpSpPr>
          <p:grpSpPr>
            <a:xfrm>
              <a:off x="2320194" y="4756389"/>
              <a:ext cx="4515793" cy="1336462"/>
              <a:chOff x="2256396" y="4586266"/>
              <a:chExt cx="4515793" cy="1336462"/>
            </a:xfrm>
          </p:grpSpPr>
          <p:grpSp>
            <p:nvGrpSpPr>
              <p:cNvPr id="29" name="群組 28">
                <a:extLst>
                  <a:ext uri="{FF2B5EF4-FFF2-40B4-BE49-F238E27FC236}">
                    <a16:creationId xmlns:a16="http://schemas.microsoft.com/office/drawing/2014/main" id="{5B772899-F1DB-2DC8-9E1A-2B2EB3D5DF51}"/>
                  </a:ext>
                </a:extLst>
              </p:cNvPr>
              <p:cNvGrpSpPr/>
              <p:nvPr/>
            </p:nvGrpSpPr>
            <p:grpSpPr>
              <a:xfrm>
                <a:off x="2468610" y="4586266"/>
                <a:ext cx="4206781" cy="914400"/>
                <a:chOff x="3140317" y="4586266"/>
                <a:chExt cx="4206781" cy="914400"/>
              </a:xfrm>
            </p:grpSpPr>
            <p:pic>
              <p:nvPicPr>
                <p:cNvPr id="14" name="圖形 13" descr="現代建築 以實心填滿">
                  <a:extLst>
                    <a:ext uri="{FF2B5EF4-FFF2-40B4-BE49-F238E27FC236}">
                      <a16:creationId xmlns:a16="http://schemas.microsoft.com/office/drawing/2014/main" id="{F6C06259-22D4-0242-1947-53C1FF00CD6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140317" y="4586266"/>
                  <a:ext cx="914400" cy="914400"/>
                </a:xfrm>
                <a:prstGeom prst="rect">
                  <a:avLst/>
                </a:prstGeom>
              </p:spPr>
            </p:pic>
            <p:pic>
              <p:nvPicPr>
                <p:cNvPr id="16" name="圖形 15" descr="建築物 以實心填滿">
                  <a:extLst>
                    <a:ext uri="{FF2B5EF4-FFF2-40B4-BE49-F238E27FC236}">
                      <a16:creationId xmlns:a16="http://schemas.microsoft.com/office/drawing/2014/main" id="{84157DB0-F7A5-7598-FF6A-C6B9C36CB70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786507" y="4586266"/>
                  <a:ext cx="914400" cy="914400"/>
                </a:xfrm>
                <a:prstGeom prst="rect">
                  <a:avLst/>
                </a:prstGeom>
              </p:spPr>
            </p:pic>
            <p:pic>
              <p:nvPicPr>
                <p:cNvPr id="20" name="圖形 19" descr="筒倉 外框">
                  <a:extLst>
                    <a:ext uri="{FF2B5EF4-FFF2-40B4-BE49-F238E27FC236}">
                      <a16:creationId xmlns:a16="http://schemas.microsoft.com/office/drawing/2014/main" id="{EE64E798-1E04-2348-C3E0-C9D9D54FAFA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432698" y="4586266"/>
                  <a:ext cx="914400" cy="914400"/>
                </a:xfrm>
                <a:prstGeom prst="rect">
                  <a:avLst/>
                </a:prstGeom>
              </p:spPr>
            </p:pic>
          </p:grpSp>
          <p:sp>
            <p:nvSpPr>
              <p:cNvPr id="28" name="文字方塊 27">
                <a:extLst>
                  <a:ext uri="{FF2B5EF4-FFF2-40B4-BE49-F238E27FC236}">
                    <a16:creationId xmlns:a16="http://schemas.microsoft.com/office/drawing/2014/main" id="{071849E9-7DC0-871D-E2F1-A82CBE9D3FFF}"/>
                  </a:ext>
                </a:extLst>
              </p:cNvPr>
              <p:cNvSpPr txBox="1"/>
              <p:nvPr/>
            </p:nvSpPr>
            <p:spPr>
              <a:xfrm>
                <a:off x="2256396" y="5553396"/>
                <a:ext cx="1338828" cy="369332"/>
              </a:xfrm>
              <a:prstGeom prst="rect">
                <a:avLst/>
              </a:prstGeom>
              <a:noFill/>
            </p:spPr>
            <p:txBody>
              <a:bodyPr wrap="none" rtlCol="0">
                <a:spAutoFit/>
              </a:bodyPr>
              <a:lstStyle/>
              <a:p>
                <a:r>
                  <a:rPr lang="zh-TW" altLang="en-US" b="1" dirty="0">
                    <a:latin typeface="微軟正黑體" panose="020B0604030504040204" pitchFamily="34" charset="-120"/>
                    <a:ea typeface="微軟正黑體" panose="020B0604030504040204" pitchFamily="34" charset="-120"/>
                    <a:cs typeface="+mj-cs"/>
                  </a:rPr>
                  <a:t>農業委員會</a:t>
                </a:r>
              </a:p>
            </p:txBody>
          </p:sp>
          <p:sp>
            <p:nvSpPr>
              <p:cNvPr id="30" name="文字方塊 29">
                <a:extLst>
                  <a:ext uri="{FF2B5EF4-FFF2-40B4-BE49-F238E27FC236}">
                    <a16:creationId xmlns:a16="http://schemas.microsoft.com/office/drawing/2014/main" id="{B2BD90BB-F15E-6A7B-C116-817F67069ADC}"/>
                  </a:ext>
                </a:extLst>
              </p:cNvPr>
              <p:cNvSpPr txBox="1"/>
              <p:nvPr/>
            </p:nvSpPr>
            <p:spPr>
              <a:xfrm>
                <a:off x="3902586" y="5553396"/>
                <a:ext cx="1338828" cy="369332"/>
              </a:xfrm>
              <a:prstGeom prst="rect">
                <a:avLst/>
              </a:prstGeom>
              <a:noFill/>
            </p:spPr>
            <p:txBody>
              <a:bodyPr wrap="none" rtlCol="0">
                <a:spAutoFit/>
              </a:bodyPr>
              <a:lstStyle/>
              <a:p>
                <a:r>
                  <a:rPr lang="zh-TW" altLang="en-US" b="1" dirty="0">
                    <a:latin typeface="微軟正黑體" panose="020B0604030504040204" pitchFamily="34" charset="-120"/>
                    <a:ea typeface="微軟正黑體" panose="020B0604030504040204" pitchFamily="34" charset="-120"/>
                    <a:cs typeface="+mj-cs"/>
                  </a:rPr>
                  <a:t>農田水利署</a:t>
                </a:r>
              </a:p>
            </p:txBody>
          </p:sp>
          <p:cxnSp>
            <p:nvCxnSpPr>
              <p:cNvPr id="32" name="直線單箭頭接點 31">
                <a:extLst>
                  <a:ext uri="{FF2B5EF4-FFF2-40B4-BE49-F238E27FC236}">
                    <a16:creationId xmlns:a16="http://schemas.microsoft.com/office/drawing/2014/main" id="{15769A7C-1D85-AD6A-8D22-338F49594C2D}"/>
                  </a:ext>
                </a:extLst>
              </p:cNvPr>
              <p:cNvCxnSpPr>
                <a:stCxn id="14" idx="3"/>
                <a:endCxn id="16" idx="1"/>
              </p:cNvCxnSpPr>
              <p:nvPr/>
            </p:nvCxnSpPr>
            <p:spPr>
              <a:xfrm>
                <a:off x="3383010" y="5043466"/>
                <a:ext cx="731790" cy="0"/>
              </a:xfrm>
              <a:prstGeom prst="straightConnector1">
                <a:avLst/>
              </a:prstGeom>
              <a:ln w="571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6" name="文字方塊 35">
                <a:extLst>
                  <a:ext uri="{FF2B5EF4-FFF2-40B4-BE49-F238E27FC236}">
                    <a16:creationId xmlns:a16="http://schemas.microsoft.com/office/drawing/2014/main" id="{09DC6E20-CB3A-EE4B-80BD-D18EFABF35CF}"/>
                  </a:ext>
                </a:extLst>
              </p:cNvPr>
              <p:cNvSpPr txBox="1"/>
              <p:nvPr/>
            </p:nvSpPr>
            <p:spPr>
              <a:xfrm>
                <a:off x="5664193" y="5553396"/>
                <a:ext cx="1107996" cy="369332"/>
              </a:xfrm>
              <a:prstGeom prst="rect">
                <a:avLst/>
              </a:prstGeom>
              <a:noFill/>
            </p:spPr>
            <p:txBody>
              <a:bodyPr wrap="none" rtlCol="0">
                <a:spAutoFit/>
              </a:bodyPr>
              <a:lstStyle/>
              <a:p>
                <a:r>
                  <a:rPr lang="zh-TW" altLang="en-US" b="1" dirty="0">
                    <a:latin typeface="微軟正黑體" panose="020B0604030504040204" pitchFamily="34" charset="-120"/>
                    <a:ea typeface="微軟正黑體" panose="020B0604030504040204" pitchFamily="34" charset="-120"/>
                    <a:cs typeface="+mj-cs"/>
                  </a:rPr>
                  <a:t>各管理處</a:t>
                </a:r>
              </a:p>
            </p:txBody>
          </p:sp>
          <p:cxnSp>
            <p:nvCxnSpPr>
              <p:cNvPr id="38" name="直線接點 37">
                <a:extLst>
                  <a:ext uri="{FF2B5EF4-FFF2-40B4-BE49-F238E27FC236}">
                    <a16:creationId xmlns:a16="http://schemas.microsoft.com/office/drawing/2014/main" id="{50EFBE64-1F3F-5D82-4CAC-8FC71F40BC75}"/>
                  </a:ext>
                </a:extLst>
              </p:cNvPr>
              <p:cNvCxnSpPr>
                <a:stCxn id="16" idx="3"/>
                <a:endCxn id="20" idx="1"/>
              </p:cNvCxnSpPr>
              <p:nvPr/>
            </p:nvCxnSpPr>
            <p:spPr>
              <a:xfrm>
                <a:off x="5029200" y="5043466"/>
                <a:ext cx="731791" cy="0"/>
              </a:xfrm>
              <a:prstGeom prst="line">
                <a:avLst/>
              </a:prstGeom>
              <a:ln w="571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0" name="文字方塊 39">
              <a:extLst>
                <a:ext uri="{FF2B5EF4-FFF2-40B4-BE49-F238E27FC236}">
                  <a16:creationId xmlns:a16="http://schemas.microsoft.com/office/drawing/2014/main" id="{8D7331AE-AED0-81D0-D855-27901578198F}"/>
                </a:ext>
              </a:extLst>
            </p:cNvPr>
            <p:cNvSpPr txBox="1"/>
            <p:nvPr/>
          </p:nvSpPr>
          <p:spPr>
            <a:xfrm>
              <a:off x="4930544" y="4710000"/>
              <a:ext cx="1056700" cy="353943"/>
            </a:xfrm>
            <a:prstGeom prst="rect">
              <a:avLst/>
            </a:prstGeom>
            <a:noFill/>
          </p:spPr>
          <p:txBody>
            <a:bodyPr wrap="none" rtlCol="0">
              <a:spAutoFit/>
            </a:bodyPr>
            <a:lstStyle/>
            <a:p>
              <a:r>
                <a:rPr lang="zh-TW" altLang="en-US" sz="1700" b="1" dirty="0">
                  <a:solidFill>
                    <a:schemeClr val="accent5">
                      <a:lumMod val="75000"/>
                    </a:schemeClr>
                  </a:solidFill>
                  <a:latin typeface="微軟正黑體" panose="020B0604030504040204" pitchFamily="34" charset="-120"/>
                  <a:ea typeface="微軟正黑體" panose="020B0604030504040204" pitchFamily="34" charset="-120"/>
                  <a:cs typeface="+mj-cs"/>
                </a:rPr>
                <a:t>內部單位</a:t>
              </a:r>
            </a:p>
          </p:txBody>
        </p:sp>
        <p:sp>
          <p:nvSpPr>
            <p:cNvPr id="41" name="文字方塊 40">
              <a:extLst>
                <a:ext uri="{FF2B5EF4-FFF2-40B4-BE49-F238E27FC236}">
                  <a16:creationId xmlns:a16="http://schemas.microsoft.com/office/drawing/2014/main" id="{2FFD5C43-E9BA-E2B4-0811-596ECE879B22}"/>
                </a:ext>
              </a:extLst>
            </p:cNvPr>
            <p:cNvSpPr txBox="1"/>
            <p:nvPr/>
          </p:nvSpPr>
          <p:spPr>
            <a:xfrm>
              <a:off x="3284353" y="4710000"/>
              <a:ext cx="1056700" cy="353943"/>
            </a:xfrm>
            <a:prstGeom prst="rect">
              <a:avLst/>
            </a:prstGeom>
            <a:noFill/>
          </p:spPr>
          <p:txBody>
            <a:bodyPr wrap="none" rtlCol="0">
              <a:spAutoFit/>
            </a:bodyPr>
            <a:lstStyle/>
            <a:p>
              <a:r>
                <a:rPr lang="zh-TW" altLang="en-US" sz="1700" b="1" dirty="0">
                  <a:solidFill>
                    <a:schemeClr val="accent5">
                      <a:lumMod val="75000"/>
                    </a:schemeClr>
                  </a:solidFill>
                  <a:latin typeface="微軟正黑體" panose="020B0604030504040204" pitchFamily="34" charset="-120"/>
                  <a:ea typeface="微軟正黑體" panose="020B0604030504040204" pitchFamily="34" charset="-120"/>
                  <a:cs typeface="+mj-cs"/>
                </a:rPr>
                <a:t>隸屬關係</a:t>
              </a:r>
              <a:endParaRPr lang="en-US" altLang="zh-TW" sz="1700" b="1" dirty="0">
                <a:solidFill>
                  <a:schemeClr val="accent5">
                    <a:lumMod val="75000"/>
                  </a:schemeClr>
                </a:solidFill>
                <a:latin typeface="微軟正黑體" panose="020B0604030504040204" pitchFamily="34" charset="-120"/>
                <a:ea typeface="微軟正黑體" panose="020B0604030504040204" pitchFamily="34" charset="-120"/>
                <a:cs typeface="+mj-cs"/>
              </a:endParaRPr>
            </a:p>
          </p:txBody>
        </p:sp>
      </p:grpSp>
      <p:sp>
        <p:nvSpPr>
          <p:cNvPr id="31" name="標題 1">
            <a:extLst>
              <a:ext uri="{FF2B5EF4-FFF2-40B4-BE49-F238E27FC236}">
                <a16:creationId xmlns:a16="http://schemas.microsoft.com/office/drawing/2014/main" id="{66FFFE92-E177-4941-9FA2-25FFD5C28C94}"/>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46470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8EFC78C8-B6A5-2255-8F2F-EBE62CA5BDD0}"/>
              </a:ext>
            </a:extLst>
          </p:cNvPr>
          <p:cNvSpPr>
            <a:spLocks noGrp="1"/>
          </p:cNvSpPr>
          <p:nvPr>
            <p:ph idx="1"/>
          </p:nvPr>
        </p:nvSpPr>
        <p:spPr>
          <a:xfrm>
            <a:off x="628650" y="781051"/>
            <a:ext cx="7886700" cy="511754"/>
          </a:xfrm>
        </p:spPr>
        <p:txBody>
          <a:bodyPr>
            <a:normAutofit/>
          </a:body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第一章　總則</a:t>
            </a:r>
            <a:endParaRPr lang="en-US" altLang="zh-TW" dirty="0">
              <a:latin typeface="微軟正黑體" panose="020B0604030504040204" pitchFamily="34" charset="-120"/>
              <a:ea typeface="微軟正黑體" panose="020B0604030504040204" pitchFamily="34" charset="-120"/>
              <a:cs typeface="+mj-cs"/>
            </a:endParaRPr>
          </a:p>
        </p:txBody>
      </p:sp>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12</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nvGrpSpPr>
          <p:cNvPr id="12" name="群組 11">
            <a:extLst>
              <a:ext uri="{FF2B5EF4-FFF2-40B4-BE49-F238E27FC236}">
                <a16:creationId xmlns:a16="http://schemas.microsoft.com/office/drawing/2014/main" id="{70D8FE20-0CF0-2F90-0A5E-689946A9BCBD}"/>
              </a:ext>
            </a:extLst>
          </p:cNvPr>
          <p:cNvGrpSpPr/>
          <p:nvPr/>
        </p:nvGrpSpPr>
        <p:grpSpPr>
          <a:xfrm>
            <a:off x="-38388" y="1361295"/>
            <a:ext cx="9041667" cy="5622467"/>
            <a:chOff x="-223691" y="3583516"/>
            <a:chExt cx="9041667" cy="5622467"/>
          </a:xfrm>
        </p:grpSpPr>
        <p:sp>
          <p:nvSpPr>
            <p:cNvPr id="9" name="矩形 8">
              <a:extLst>
                <a:ext uri="{FF2B5EF4-FFF2-40B4-BE49-F238E27FC236}">
                  <a16:creationId xmlns:a16="http://schemas.microsoft.com/office/drawing/2014/main" id="{4840F482-9D3A-4A3A-E6F6-ACE9422A3B38}"/>
                </a:ext>
              </a:extLst>
            </p:cNvPr>
            <p:cNvSpPr/>
            <p:nvPr/>
          </p:nvSpPr>
          <p:spPr>
            <a:xfrm>
              <a:off x="175203" y="3583516"/>
              <a:ext cx="8642773" cy="1778317"/>
            </a:xfrm>
            <a:custGeom>
              <a:avLst/>
              <a:gdLst>
                <a:gd name="connsiteX0" fmla="*/ 0 w 8642773"/>
                <a:gd name="connsiteY0" fmla="*/ 0 h 1679603"/>
                <a:gd name="connsiteX1" fmla="*/ 751256 w 8642773"/>
                <a:gd name="connsiteY1" fmla="*/ 0 h 1679603"/>
                <a:gd name="connsiteX2" fmla="*/ 1588941 w 8642773"/>
                <a:gd name="connsiteY2" fmla="*/ 0 h 1679603"/>
                <a:gd name="connsiteX3" fmla="*/ 2253769 w 8642773"/>
                <a:gd name="connsiteY3" fmla="*/ 0 h 1679603"/>
                <a:gd name="connsiteX4" fmla="*/ 2659315 w 8642773"/>
                <a:gd name="connsiteY4" fmla="*/ 0 h 1679603"/>
                <a:gd name="connsiteX5" fmla="*/ 3237716 w 8642773"/>
                <a:gd name="connsiteY5" fmla="*/ 0 h 1679603"/>
                <a:gd name="connsiteX6" fmla="*/ 3902544 w 8642773"/>
                <a:gd name="connsiteY6" fmla="*/ 0 h 1679603"/>
                <a:gd name="connsiteX7" fmla="*/ 4567373 w 8642773"/>
                <a:gd name="connsiteY7" fmla="*/ 0 h 1679603"/>
                <a:gd name="connsiteX8" fmla="*/ 5405057 w 8642773"/>
                <a:gd name="connsiteY8" fmla="*/ 0 h 1679603"/>
                <a:gd name="connsiteX9" fmla="*/ 6069886 w 8642773"/>
                <a:gd name="connsiteY9" fmla="*/ 0 h 1679603"/>
                <a:gd name="connsiteX10" fmla="*/ 6648287 w 8642773"/>
                <a:gd name="connsiteY10" fmla="*/ 0 h 1679603"/>
                <a:gd name="connsiteX11" fmla="*/ 7053832 w 8642773"/>
                <a:gd name="connsiteY11" fmla="*/ 0 h 1679603"/>
                <a:gd name="connsiteX12" fmla="*/ 7459378 w 8642773"/>
                <a:gd name="connsiteY12" fmla="*/ 0 h 1679603"/>
                <a:gd name="connsiteX13" fmla="*/ 7951351 w 8642773"/>
                <a:gd name="connsiteY13" fmla="*/ 0 h 1679603"/>
                <a:gd name="connsiteX14" fmla="*/ 8642773 w 8642773"/>
                <a:gd name="connsiteY14" fmla="*/ 0 h 1679603"/>
                <a:gd name="connsiteX15" fmla="*/ 8642773 w 8642773"/>
                <a:gd name="connsiteY15" fmla="*/ 543072 h 1679603"/>
                <a:gd name="connsiteX16" fmla="*/ 8642773 w 8642773"/>
                <a:gd name="connsiteY16" fmla="*/ 1052551 h 1679603"/>
                <a:gd name="connsiteX17" fmla="*/ 8642773 w 8642773"/>
                <a:gd name="connsiteY17" fmla="*/ 1679603 h 1679603"/>
                <a:gd name="connsiteX18" fmla="*/ 7805089 w 8642773"/>
                <a:gd name="connsiteY18" fmla="*/ 1679603 h 1679603"/>
                <a:gd name="connsiteX19" fmla="*/ 7226688 w 8642773"/>
                <a:gd name="connsiteY19" fmla="*/ 1679603 h 1679603"/>
                <a:gd name="connsiteX20" fmla="*/ 6475431 w 8642773"/>
                <a:gd name="connsiteY20" fmla="*/ 1679603 h 1679603"/>
                <a:gd name="connsiteX21" fmla="*/ 5637747 w 8642773"/>
                <a:gd name="connsiteY21" fmla="*/ 1679603 h 1679603"/>
                <a:gd name="connsiteX22" fmla="*/ 5145774 w 8642773"/>
                <a:gd name="connsiteY22" fmla="*/ 1679603 h 1679603"/>
                <a:gd name="connsiteX23" fmla="*/ 4653801 w 8642773"/>
                <a:gd name="connsiteY23" fmla="*/ 1679603 h 1679603"/>
                <a:gd name="connsiteX24" fmla="*/ 3816117 w 8642773"/>
                <a:gd name="connsiteY24" fmla="*/ 1679603 h 1679603"/>
                <a:gd name="connsiteX25" fmla="*/ 3237716 w 8642773"/>
                <a:gd name="connsiteY25" fmla="*/ 1679603 h 1679603"/>
                <a:gd name="connsiteX26" fmla="*/ 2745742 w 8642773"/>
                <a:gd name="connsiteY26" fmla="*/ 1679603 h 1679603"/>
                <a:gd name="connsiteX27" fmla="*/ 1994486 w 8642773"/>
                <a:gd name="connsiteY27" fmla="*/ 1679603 h 1679603"/>
                <a:gd name="connsiteX28" fmla="*/ 1156802 w 8642773"/>
                <a:gd name="connsiteY28" fmla="*/ 1679603 h 1679603"/>
                <a:gd name="connsiteX29" fmla="*/ 578401 w 8642773"/>
                <a:gd name="connsiteY29" fmla="*/ 1679603 h 1679603"/>
                <a:gd name="connsiteX30" fmla="*/ 0 w 8642773"/>
                <a:gd name="connsiteY30" fmla="*/ 1679603 h 1679603"/>
                <a:gd name="connsiteX31" fmla="*/ 0 w 8642773"/>
                <a:gd name="connsiteY31" fmla="*/ 1170123 h 1679603"/>
                <a:gd name="connsiteX32" fmla="*/ 0 w 8642773"/>
                <a:gd name="connsiteY32" fmla="*/ 576664 h 1679603"/>
                <a:gd name="connsiteX33" fmla="*/ 0 w 8642773"/>
                <a:gd name="connsiteY33" fmla="*/ 0 h 1679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642773" h="1679603" fill="none" extrusionOk="0">
                  <a:moveTo>
                    <a:pt x="0" y="0"/>
                  </a:moveTo>
                  <a:cubicBezTo>
                    <a:pt x="183617" y="-22982"/>
                    <a:pt x="571402" y="-28992"/>
                    <a:pt x="751256" y="0"/>
                  </a:cubicBezTo>
                  <a:cubicBezTo>
                    <a:pt x="931110" y="28992"/>
                    <a:pt x="1347776" y="-40720"/>
                    <a:pt x="1588941" y="0"/>
                  </a:cubicBezTo>
                  <a:cubicBezTo>
                    <a:pt x="1830106" y="40720"/>
                    <a:pt x="1955130" y="18965"/>
                    <a:pt x="2253769" y="0"/>
                  </a:cubicBezTo>
                  <a:cubicBezTo>
                    <a:pt x="2552408" y="-18965"/>
                    <a:pt x="2577586" y="6000"/>
                    <a:pt x="2659315" y="0"/>
                  </a:cubicBezTo>
                  <a:cubicBezTo>
                    <a:pt x="2741044" y="-6000"/>
                    <a:pt x="2987197" y="9880"/>
                    <a:pt x="3237716" y="0"/>
                  </a:cubicBezTo>
                  <a:cubicBezTo>
                    <a:pt x="3488235" y="-9880"/>
                    <a:pt x="3727479" y="-23410"/>
                    <a:pt x="3902544" y="0"/>
                  </a:cubicBezTo>
                  <a:cubicBezTo>
                    <a:pt x="4077609" y="23410"/>
                    <a:pt x="4365346" y="16759"/>
                    <a:pt x="4567373" y="0"/>
                  </a:cubicBezTo>
                  <a:cubicBezTo>
                    <a:pt x="4769400" y="-16759"/>
                    <a:pt x="5025612" y="8603"/>
                    <a:pt x="5405057" y="0"/>
                  </a:cubicBezTo>
                  <a:cubicBezTo>
                    <a:pt x="5784502" y="-8603"/>
                    <a:pt x="5769842" y="-23821"/>
                    <a:pt x="6069886" y="0"/>
                  </a:cubicBezTo>
                  <a:cubicBezTo>
                    <a:pt x="6369930" y="23821"/>
                    <a:pt x="6445518" y="-19975"/>
                    <a:pt x="6648287" y="0"/>
                  </a:cubicBezTo>
                  <a:cubicBezTo>
                    <a:pt x="6851056" y="19975"/>
                    <a:pt x="6901147" y="-13269"/>
                    <a:pt x="7053832" y="0"/>
                  </a:cubicBezTo>
                  <a:cubicBezTo>
                    <a:pt x="7206517" y="13269"/>
                    <a:pt x="7340099" y="-6052"/>
                    <a:pt x="7459378" y="0"/>
                  </a:cubicBezTo>
                  <a:cubicBezTo>
                    <a:pt x="7578657" y="6052"/>
                    <a:pt x="7784917" y="-6465"/>
                    <a:pt x="7951351" y="0"/>
                  </a:cubicBezTo>
                  <a:cubicBezTo>
                    <a:pt x="8117785" y="6465"/>
                    <a:pt x="8477260" y="17607"/>
                    <a:pt x="8642773" y="0"/>
                  </a:cubicBezTo>
                  <a:cubicBezTo>
                    <a:pt x="8626060" y="168134"/>
                    <a:pt x="8638039" y="398409"/>
                    <a:pt x="8642773" y="543072"/>
                  </a:cubicBezTo>
                  <a:cubicBezTo>
                    <a:pt x="8647507" y="687735"/>
                    <a:pt x="8649830" y="857255"/>
                    <a:pt x="8642773" y="1052551"/>
                  </a:cubicBezTo>
                  <a:cubicBezTo>
                    <a:pt x="8635716" y="1247847"/>
                    <a:pt x="8667122" y="1462213"/>
                    <a:pt x="8642773" y="1679603"/>
                  </a:cubicBezTo>
                  <a:cubicBezTo>
                    <a:pt x="8345739" y="1651884"/>
                    <a:pt x="8175412" y="1713363"/>
                    <a:pt x="7805089" y="1679603"/>
                  </a:cubicBezTo>
                  <a:cubicBezTo>
                    <a:pt x="7434766" y="1645843"/>
                    <a:pt x="7442153" y="1699360"/>
                    <a:pt x="7226688" y="1679603"/>
                  </a:cubicBezTo>
                  <a:cubicBezTo>
                    <a:pt x="7011223" y="1659846"/>
                    <a:pt x="6668061" y="1684815"/>
                    <a:pt x="6475431" y="1679603"/>
                  </a:cubicBezTo>
                  <a:cubicBezTo>
                    <a:pt x="6282801" y="1674391"/>
                    <a:pt x="5965084" y="1651445"/>
                    <a:pt x="5637747" y="1679603"/>
                  </a:cubicBezTo>
                  <a:cubicBezTo>
                    <a:pt x="5310410" y="1707761"/>
                    <a:pt x="5310494" y="1675554"/>
                    <a:pt x="5145774" y="1679603"/>
                  </a:cubicBezTo>
                  <a:cubicBezTo>
                    <a:pt x="4981054" y="1683652"/>
                    <a:pt x="4817039" y="1667951"/>
                    <a:pt x="4653801" y="1679603"/>
                  </a:cubicBezTo>
                  <a:cubicBezTo>
                    <a:pt x="4490563" y="1691255"/>
                    <a:pt x="4105310" y="1701146"/>
                    <a:pt x="3816117" y="1679603"/>
                  </a:cubicBezTo>
                  <a:cubicBezTo>
                    <a:pt x="3526924" y="1658060"/>
                    <a:pt x="3365583" y="1701578"/>
                    <a:pt x="3237716" y="1679603"/>
                  </a:cubicBezTo>
                  <a:cubicBezTo>
                    <a:pt x="3109849" y="1657628"/>
                    <a:pt x="2964187" y="1671487"/>
                    <a:pt x="2745742" y="1679603"/>
                  </a:cubicBezTo>
                  <a:cubicBezTo>
                    <a:pt x="2527297" y="1687719"/>
                    <a:pt x="2268706" y="1686183"/>
                    <a:pt x="1994486" y="1679603"/>
                  </a:cubicBezTo>
                  <a:cubicBezTo>
                    <a:pt x="1720266" y="1673023"/>
                    <a:pt x="1371159" y="1669874"/>
                    <a:pt x="1156802" y="1679603"/>
                  </a:cubicBezTo>
                  <a:cubicBezTo>
                    <a:pt x="942445" y="1689332"/>
                    <a:pt x="847130" y="1706995"/>
                    <a:pt x="578401" y="1679603"/>
                  </a:cubicBezTo>
                  <a:cubicBezTo>
                    <a:pt x="309672" y="1652211"/>
                    <a:pt x="260330" y="1657917"/>
                    <a:pt x="0" y="1679603"/>
                  </a:cubicBezTo>
                  <a:cubicBezTo>
                    <a:pt x="-8835" y="1550087"/>
                    <a:pt x="22579" y="1387787"/>
                    <a:pt x="0" y="1170123"/>
                  </a:cubicBezTo>
                  <a:cubicBezTo>
                    <a:pt x="-22579" y="952459"/>
                    <a:pt x="16931" y="751571"/>
                    <a:pt x="0" y="576664"/>
                  </a:cubicBezTo>
                  <a:cubicBezTo>
                    <a:pt x="-16931" y="401757"/>
                    <a:pt x="-17677" y="227913"/>
                    <a:pt x="0" y="0"/>
                  </a:cubicBezTo>
                  <a:close/>
                </a:path>
                <a:path w="8642773" h="1679603" stroke="0" extrusionOk="0">
                  <a:moveTo>
                    <a:pt x="0" y="0"/>
                  </a:moveTo>
                  <a:cubicBezTo>
                    <a:pt x="315373" y="-6149"/>
                    <a:pt x="437434" y="24501"/>
                    <a:pt x="664829" y="0"/>
                  </a:cubicBezTo>
                  <a:cubicBezTo>
                    <a:pt x="892224" y="-24501"/>
                    <a:pt x="1149520" y="40576"/>
                    <a:pt x="1502513" y="0"/>
                  </a:cubicBezTo>
                  <a:cubicBezTo>
                    <a:pt x="1855506" y="-40576"/>
                    <a:pt x="1810639" y="2619"/>
                    <a:pt x="1994486" y="0"/>
                  </a:cubicBezTo>
                  <a:cubicBezTo>
                    <a:pt x="2178333" y="-2619"/>
                    <a:pt x="2422880" y="-20258"/>
                    <a:pt x="2572887" y="0"/>
                  </a:cubicBezTo>
                  <a:cubicBezTo>
                    <a:pt x="2722894" y="20258"/>
                    <a:pt x="2985392" y="-21693"/>
                    <a:pt x="3324143" y="0"/>
                  </a:cubicBezTo>
                  <a:cubicBezTo>
                    <a:pt x="3662894" y="21693"/>
                    <a:pt x="3691128" y="14605"/>
                    <a:pt x="3902544" y="0"/>
                  </a:cubicBezTo>
                  <a:cubicBezTo>
                    <a:pt x="4113960" y="-14605"/>
                    <a:pt x="4369849" y="21794"/>
                    <a:pt x="4653801" y="0"/>
                  </a:cubicBezTo>
                  <a:cubicBezTo>
                    <a:pt x="4937753" y="-21794"/>
                    <a:pt x="5153374" y="-28084"/>
                    <a:pt x="5318630" y="0"/>
                  </a:cubicBezTo>
                  <a:cubicBezTo>
                    <a:pt x="5483886" y="28084"/>
                    <a:pt x="5710154" y="-2431"/>
                    <a:pt x="6069886" y="0"/>
                  </a:cubicBezTo>
                  <a:cubicBezTo>
                    <a:pt x="6429618" y="2431"/>
                    <a:pt x="6432794" y="-12192"/>
                    <a:pt x="6734715" y="0"/>
                  </a:cubicBezTo>
                  <a:cubicBezTo>
                    <a:pt x="7036636" y="12192"/>
                    <a:pt x="7176900" y="17083"/>
                    <a:pt x="7313116" y="0"/>
                  </a:cubicBezTo>
                  <a:cubicBezTo>
                    <a:pt x="7449332" y="-17083"/>
                    <a:pt x="7816268" y="-27531"/>
                    <a:pt x="7977944" y="0"/>
                  </a:cubicBezTo>
                  <a:cubicBezTo>
                    <a:pt x="8139620" y="27531"/>
                    <a:pt x="8446441" y="-15431"/>
                    <a:pt x="8642773" y="0"/>
                  </a:cubicBezTo>
                  <a:cubicBezTo>
                    <a:pt x="8624721" y="224779"/>
                    <a:pt x="8658145" y="437661"/>
                    <a:pt x="8642773" y="559868"/>
                  </a:cubicBezTo>
                  <a:cubicBezTo>
                    <a:pt x="8627401" y="682075"/>
                    <a:pt x="8647041" y="962703"/>
                    <a:pt x="8642773" y="1069347"/>
                  </a:cubicBezTo>
                  <a:cubicBezTo>
                    <a:pt x="8638505" y="1175991"/>
                    <a:pt x="8648624" y="1482943"/>
                    <a:pt x="8642773" y="1679603"/>
                  </a:cubicBezTo>
                  <a:cubicBezTo>
                    <a:pt x="8450156" y="1666468"/>
                    <a:pt x="8438652" y="1688882"/>
                    <a:pt x="8237227" y="1679603"/>
                  </a:cubicBezTo>
                  <a:cubicBezTo>
                    <a:pt x="8035802" y="1670324"/>
                    <a:pt x="7830251" y="1652137"/>
                    <a:pt x="7658827" y="1679603"/>
                  </a:cubicBezTo>
                  <a:cubicBezTo>
                    <a:pt x="7487403" y="1707069"/>
                    <a:pt x="7347959" y="1693246"/>
                    <a:pt x="7080426" y="1679603"/>
                  </a:cubicBezTo>
                  <a:cubicBezTo>
                    <a:pt x="6812893" y="1665960"/>
                    <a:pt x="6800649" y="1656852"/>
                    <a:pt x="6588452" y="1679603"/>
                  </a:cubicBezTo>
                  <a:cubicBezTo>
                    <a:pt x="6376255" y="1702354"/>
                    <a:pt x="6088104" y="1691032"/>
                    <a:pt x="5837196" y="1679603"/>
                  </a:cubicBezTo>
                  <a:cubicBezTo>
                    <a:pt x="5586288" y="1668174"/>
                    <a:pt x="5620186" y="1694851"/>
                    <a:pt x="5431650" y="1679603"/>
                  </a:cubicBezTo>
                  <a:cubicBezTo>
                    <a:pt x="5243114" y="1664355"/>
                    <a:pt x="4985909" y="1696262"/>
                    <a:pt x="4766822" y="1679603"/>
                  </a:cubicBezTo>
                  <a:cubicBezTo>
                    <a:pt x="4547735" y="1662944"/>
                    <a:pt x="4403193" y="1685156"/>
                    <a:pt x="4274848" y="1679603"/>
                  </a:cubicBezTo>
                  <a:cubicBezTo>
                    <a:pt x="4146503" y="1674050"/>
                    <a:pt x="3952816" y="1669890"/>
                    <a:pt x="3869303" y="1679603"/>
                  </a:cubicBezTo>
                  <a:cubicBezTo>
                    <a:pt x="3785790" y="1689316"/>
                    <a:pt x="3456076" y="1653440"/>
                    <a:pt x="3290902" y="1679603"/>
                  </a:cubicBezTo>
                  <a:cubicBezTo>
                    <a:pt x="3125728" y="1705766"/>
                    <a:pt x="2695790" y="1669215"/>
                    <a:pt x="2539646" y="1679603"/>
                  </a:cubicBezTo>
                  <a:cubicBezTo>
                    <a:pt x="2383502" y="1689991"/>
                    <a:pt x="1889787" y="1682015"/>
                    <a:pt x="1701961" y="1679603"/>
                  </a:cubicBezTo>
                  <a:cubicBezTo>
                    <a:pt x="1514135" y="1677191"/>
                    <a:pt x="1351038" y="1702132"/>
                    <a:pt x="1209988" y="1679603"/>
                  </a:cubicBezTo>
                  <a:cubicBezTo>
                    <a:pt x="1068938" y="1657074"/>
                    <a:pt x="347784" y="1740099"/>
                    <a:pt x="0" y="1679603"/>
                  </a:cubicBezTo>
                  <a:cubicBezTo>
                    <a:pt x="-5635" y="1437815"/>
                    <a:pt x="8973" y="1372351"/>
                    <a:pt x="0" y="1102939"/>
                  </a:cubicBezTo>
                  <a:cubicBezTo>
                    <a:pt x="-8973" y="833527"/>
                    <a:pt x="23322" y="660593"/>
                    <a:pt x="0" y="526276"/>
                  </a:cubicBezTo>
                  <a:cubicBezTo>
                    <a:pt x="-23322" y="391959"/>
                    <a:pt x="12423" y="170330"/>
                    <a:pt x="0" y="0"/>
                  </a:cubicBezTo>
                  <a:close/>
                </a:path>
              </a:pathLst>
            </a:custGeom>
            <a:solidFill>
              <a:schemeClr val="bg1"/>
            </a:solidFill>
            <a:ln w="28575">
              <a:solidFill>
                <a:srgbClr val="C00000"/>
              </a:solidFill>
              <a:extLst>
                <a:ext uri="{C807C97D-BFC1-408E-A445-0C87EB9F89A2}">
                  <ask:lineSketchStyleProps xmlns="" xmlns:ask="http://schemas.microsoft.com/office/drawing/2018/sketchyshapes" sd="31963769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72000" indent="-1044000">
                <a:lnSpc>
                  <a:spcPts val="2700"/>
                </a:lnSpc>
              </a:pPr>
              <a:r>
                <a:rPr lang="zh-TW" altLang="en-US" sz="2400" b="1" dirty="0">
                  <a:solidFill>
                    <a:schemeClr val="tx1"/>
                  </a:solidFill>
                  <a:latin typeface="微軟正黑體" panose="020B0604030504040204" pitchFamily="34" charset="-120"/>
                  <a:ea typeface="微軟正黑體" panose="020B0604030504040204" pitchFamily="34" charset="-120"/>
                  <a:cs typeface="+mj-cs"/>
                </a:rPr>
                <a:t>第２條：本辦法所稱</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cs typeface="+mj-cs"/>
                </a:rPr>
                <a:t>非事業用不動產</a:t>
              </a:r>
              <a:r>
                <a:rPr lang="zh-TW" altLang="en-US" sz="2400" b="1" dirty="0">
                  <a:solidFill>
                    <a:schemeClr val="tx1"/>
                  </a:solidFill>
                  <a:latin typeface="微軟正黑體" panose="020B0604030504040204" pitchFamily="34" charset="-120"/>
                  <a:ea typeface="微軟正黑體" panose="020B0604030504040204" pitchFamily="34" charset="-120"/>
                  <a:cs typeface="+mj-cs"/>
                </a:rPr>
                <a:t>，指農田水利事業作業基金之土地或建物符合下列規定者：</a:t>
              </a:r>
              <a:endParaRPr lang="en-US" altLang="zh-TW" sz="2400" b="1" dirty="0">
                <a:solidFill>
                  <a:schemeClr val="tx1"/>
                </a:solidFill>
                <a:latin typeface="微軟正黑體" panose="020B0604030504040204" pitchFamily="34" charset="-120"/>
                <a:ea typeface="微軟正黑體" panose="020B0604030504040204" pitchFamily="34" charset="-120"/>
                <a:cs typeface="+mj-cs"/>
              </a:endParaRPr>
            </a:p>
            <a:p>
              <a:pPr marL="72000" indent="-1044000">
                <a:lnSpc>
                  <a:spcPts val="2700"/>
                </a:lnSpc>
              </a:pPr>
              <a:r>
                <a:rPr lang="zh-TW" altLang="en-US" sz="2400" b="1" dirty="0">
                  <a:solidFill>
                    <a:schemeClr val="tx1"/>
                  </a:solidFill>
                  <a:latin typeface="微軟正黑體" panose="020B0604030504040204" pitchFamily="34" charset="-120"/>
                  <a:ea typeface="微軟正黑體" panose="020B0604030504040204" pitchFamily="34" charset="-120"/>
                  <a:cs typeface="+mj-cs"/>
                </a:rPr>
                <a:t>     一、於</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cs typeface="+mj-cs"/>
                </a:rPr>
                <a:t>農田水利設施範圍外</a:t>
              </a:r>
              <a:r>
                <a:rPr lang="zh-TW" altLang="en-US" sz="2400" b="1" dirty="0">
                  <a:solidFill>
                    <a:schemeClr val="tx1"/>
                  </a:solidFill>
                  <a:latin typeface="微軟正黑體" panose="020B0604030504040204" pitchFamily="34" charset="-120"/>
                  <a:ea typeface="微軟正黑體" panose="020B0604030504040204" pitchFamily="34" charset="-120"/>
                  <a:cs typeface="+mj-cs"/>
                </a:rPr>
                <a:t>。</a:t>
              </a:r>
              <a:endParaRPr lang="en-US" altLang="zh-TW" sz="2400" b="1" dirty="0">
                <a:solidFill>
                  <a:schemeClr val="tx1"/>
                </a:solidFill>
                <a:latin typeface="微軟正黑體" panose="020B0604030504040204" pitchFamily="34" charset="-120"/>
                <a:ea typeface="微軟正黑體" panose="020B0604030504040204" pitchFamily="34" charset="-120"/>
                <a:cs typeface="+mj-cs"/>
              </a:endParaRPr>
            </a:p>
            <a:p>
              <a:pPr marL="72000" indent="-1044000">
                <a:lnSpc>
                  <a:spcPts val="2700"/>
                </a:lnSpc>
              </a:pPr>
              <a:r>
                <a:rPr lang="zh-TW" altLang="en-US" sz="2400" b="1" dirty="0">
                  <a:solidFill>
                    <a:schemeClr val="tx1"/>
                  </a:solidFill>
                  <a:latin typeface="微軟正黑體" panose="020B0604030504040204" pitchFamily="34" charset="-120"/>
                  <a:ea typeface="微軟正黑體" panose="020B0604030504040204" pitchFamily="34" charset="-120"/>
                  <a:cs typeface="+mj-cs"/>
                </a:rPr>
                <a:t>     二、</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cs typeface="+mj-cs"/>
                </a:rPr>
                <a:t>原提供水利設施使用，經直轄市、縣（市）水利主管機</a:t>
              </a:r>
              <a:br>
                <a:rPr lang="en-US" altLang="zh-TW" sz="2400" b="1" dirty="0">
                  <a:solidFill>
                    <a:schemeClr val="accent5">
                      <a:lumMod val="75000"/>
                    </a:schemeClr>
                  </a:solidFill>
                  <a:latin typeface="微軟正黑體" panose="020B0604030504040204" pitchFamily="34" charset="-120"/>
                  <a:ea typeface="微軟正黑體" panose="020B0604030504040204" pitchFamily="34" charset="-120"/>
                  <a:cs typeface="+mj-cs"/>
                </a:rPr>
              </a:br>
              <a:r>
                <a:rPr lang="en-US" altLang="zh-TW" sz="2400" b="1" dirty="0">
                  <a:solidFill>
                    <a:schemeClr val="accent5">
                      <a:lumMod val="75000"/>
                    </a:schemeClr>
                  </a:solidFill>
                  <a:latin typeface="微軟正黑體" panose="020B0604030504040204" pitchFamily="34" charset="-120"/>
                  <a:ea typeface="微軟正黑體" panose="020B0604030504040204" pitchFamily="34" charset="-120"/>
                  <a:cs typeface="+mj-cs"/>
                </a:rPr>
                <a:t>            </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cs typeface="+mj-cs"/>
                </a:rPr>
                <a:t>關廢止水利功能</a:t>
              </a:r>
              <a:r>
                <a:rPr lang="zh-TW" altLang="en-US" sz="2400" b="1" dirty="0">
                  <a:solidFill>
                    <a:schemeClr val="tx1"/>
                  </a:solidFill>
                  <a:latin typeface="微軟正黑體" panose="020B0604030504040204" pitchFamily="34" charset="-120"/>
                  <a:ea typeface="微軟正黑體" panose="020B0604030504040204" pitchFamily="34" charset="-120"/>
                  <a:cs typeface="+mj-cs"/>
                </a:rPr>
                <a:t>。</a:t>
              </a:r>
            </a:p>
            <a:p>
              <a:pPr marL="72000">
                <a:lnSpc>
                  <a:spcPct val="250000"/>
                </a:lnSpc>
                <a:spcBef>
                  <a:spcPts val="600"/>
                </a:spcBef>
              </a:pPr>
              <a:endParaRPr lang="en-US" altLang="zh-TW" b="1" dirty="0">
                <a:solidFill>
                  <a:schemeClr val="tx1"/>
                </a:solidFill>
                <a:latin typeface="微軟正黑體" panose="020B0604030504040204" pitchFamily="34" charset="-120"/>
                <a:ea typeface="微軟正黑體" panose="020B0604030504040204" pitchFamily="34" charset="-120"/>
                <a:cs typeface="+mj-cs"/>
              </a:endParaRPr>
            </a:p>
          </p:txBody>
        </p:sp>
        <p:sp>
          <p:nvSpPr>
            <p:cNvPr id="10" name="內容版面配置區 2">
              <a:extLst>
                <a:ext uri="{FF2B5EF4-FFF2-40B4-BE49-F238E27FC236}">
                  <a16:creationId xmlns:a16="http://schemas.microsoft.com/office/drawing/2014/main" id="{B163F658-E2D8-E5B0-5732-A34EA08B95C7}"/>
                </a:ext>
              </a:extLst>
            </p:cNvPr>
            <p:cNvSpPr txBox="1">
              <a:spLocks/>
            </p:cNvSpPr>
            <p:nvPr/>
          </p:nvSpPr>
          <p:spPr>
            <a:xfrm>
              <a:off x="-223691" y="5486097"/>
              <a:ext cx="8725142" cy="3719886"/>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hangingPunct="0">
                <a:lnSpc>
                  <a:spcPts val="3000"/>
                </a:lnSpc>
                <a:spcBef>
                  <a:spcPct val="0"/>
                </a:spcBef>
                <a:spcAft>
                  <a:spcPts val="150"/>
                </a:spcAft>
                <a:buClr>
                  <a:schemeClr val="accent6"/>
                </a:buClr>
                <a:buSzPct val="85000"/>
                <a:buFont typeface="Wingdings" panose="05000000000000000000" pitchFamily="2" charset="2"/>
                <a:buChar char="l"/>
              </a:pPr>
              <a:r>
                <a:rPr lang="zh-TW" altLang="en-US" sz="2900" b="1" dirty="0">
                  <a:latin typeface="微軟正黑體" panose="020B0604030504040204" pitchFamily="34" charset="-120"/>
                  <a:ea typeface="微軟正黑體" panose="020B0604030504040204" pitchFamily="34" charset="-120"/>
                  <a:cs typeface="+mj-cs"/>
                </a:rPr>
                <a:t>農田水利署</a:t>
              </a:r>
              <a:r>
                <a:rPr lang="en-US" altLang="zh-TW" sz="2900" b="1" dirty="0">
                  <a:latin typeface="微軟正黑體" panose="020B0604030504040204" pitchFamily="34" charset="-120"/>
                  <a:ea typeface="微軟正黑體" panose="020B0604030504040204" pitchFamily="34" charset="-120"/>
                  <a:cs typeface="+mj-cs"/>
                </a:rPr>
                <a:t>110</a:t>
              </a:r>
              <a:r>
                <a:rPr lang="zh-TW" altLang="en-US" sz="2900" b="1" dirty="0">
                  <a:latin typeface="微軟正黑體" panose="020B0604030504040204" pitchFamily="34" charset="-120"/>
                  <a:ea typeface="微軟正黑體" panose="020B0604030504040204" pitchFamily="34" charset="-120"/>
                  <a:cs typeface="+mj-cs"/>
                </a:rPr>
                <a:t>年</a:t>
              </a:r>
              <a:r>
                <a:rPr lang="en-US" altLang="zh-TW" sz="2900" b="1" dirty="0">
                  <a:latin typeface="微軟正黑體" panose="020B0604030504040204" pitchFamily="34" charset="-120"/>
                  <a:ea typeface="微軟正黑體" panose="020B0604030504040204" pitchFamily="34" charset="-120"/>
                  <a:cs typeface="+mj-cs"/>
                </a:rPr>
                <a:t>4</a:t>
              </a:r>
              <a:r>
                <a:rPr lang="zh-TW" altLang="en-US" sz="2900" b="1" dirty="0">
                  <a:latin typeface="微軟正黑體" panose="020B0604030504040204" pitchFamily="34" charset="-120"/>
                  <a:ea typeface="微軟正黑體" panose="020B0604030504040204" pitchFamily="34" charset="-120"/>
                  <a:cs typeface="+mj-cs"/>
                </a:rPr>
                <a:t>月</a:t>
              </a:r>
              <a:r>
                <a:rPr lang="en-US" altLang="zh-TW" sz="2900" b="1" dirty="0">
                  <a:latin typeface="微軟正黑體" panose="020B0604030504040204" pitchFamily="34" charset="-120"/>
                  <a:ea typeface="微軟正黑體" panose="020B0604030504040204" pitchFamily="34" charset="-120"/>
                  <a:cs typeface="+mj-cs"/>
                </a:rPr>
                <a:t>26</a:t>
              </a:r>
              <a:r>
                <a:rPr lang="zh-TW" altLang="en-US" sz="2900" b="1" dirty="0">
                  <a:latin typeface="微軟正黑體" panose="020B0604030504040204" pitchFamily="34" charset="-120"/>
                  <a:ea typeface="微軟正黑體" panose="020B0604030504040204" pitchFamily="34" charset="-120"/>
                  <a:cs typeface="+mj-cs"/>
                </a:rPr>
                <a:t>日農水企字第</a:t>
              </a:r>
              <a:r>
                <a:rPr lang="en-US" altLang="zh-TW" sz="2900" b="1" dirty="0">
                  <a:latin typeface="微軟正黑體" panose="020B0604030504040204" pitchFamily="34" charset="-120"/>
                  <a:ea typeface="微軟正黑體" panose="020B0604030504040204" pitchFamily="34" charset="-120"/>
                  <a:cs typeface="+mj-cs"/>
                </a:rPr>
                <a:t>1106003718</a:t>
              </a:r>
              <a:r>
                <a:rPr lang="zh-TW" altLang="en-US" sz="2900" b="1" dirty="0">
                  <a:latin typeface="微軟正黑體" panose="020B0604030504040204" pitchFamily="34" charset="-120"/>
                  <a:ea typeface="微軟正黑體" panose="020B0604030504040204" pitchFamily="34" charset="-120"/>
                  <a:cs typeface="+mj-cs"/>
                </a:rPr>
                <a:t>號函釋：</a:t>
              </a:r>
              <a:endParaRPr lang="en-US" altLang="zh-TW" sz="2900" b="1" dirty="0">
                <a:latin typeface="微軟正黑體" panose="020B0604030504040204" pitchFamily="34" charset="-120"/>
                <a:ea typeface="微軟正黑體" panose="020B0604030504040204" pitchFamily="34" charset="-120"/>
                <a:cs typeface="+mj-cs"/>
              </a:endParaRPr>
            </a:p>
            <a:p>
              <a:pPr marL="914400" lvl="2" indent="0" algn="just" hangingPunct="0">
                <a:lnSpc>
                  <a:spcPts val="2800"/>
                </a:lnSpc>
                <a:spcBef>
                  <a:spcPct val="0"/>
                </a:spcBef>
                <a:spcAft>
                  <a:spcPts val="100"/>
                </a:spcAft>
                <a:buClr>
                  <a:schemeClr val="accent6"/>
                </a:buClr>
                <a:buSzPct val="85000"/>
                <a:buNone/>
              </a:pPr>
              <a:r>
                <a:rPr lang="zh-TW" altLang="en-US" sz="2900" b="1" dirty="0">
                  <a:latin typeface="微軟正黑體" panose="020B0604030504040204" pitchFamily="34" charset="-120"/>
                  <a:ea typeface="微軟正黑體" panose="020B0604030504040204" pitchFamily="34" charset="-120"/>
                  <a:cs typeface="+mj-cs"/>
                </a:rPr>
                <a:t>本署經管原提供水利設施使用之不動產，</a:t>
              </a:r>
              <a:r>
                <a:rPr lang="zh-TW" altLang="en-US" sz="2900" b="1" dirty="0">
                  <a:solidFill>
                    <a:schemeClr val="accent5">
                      <a:lumMod val="75000"/>
                    </a:schemeClr>
                  </a:solidFill>
                  <a:latin typeface="微軟正黑體" panose="020B0604030504040204" pitchFamily="34" charset="-120"/>
                  <a:ea typeface="微軟正黑體" panose="020B0604030504040204" pitchFamily="34" charset="-120"/>
                  <a:cs typeface="+mj-cs"/>
                </a:rPr>
                <a:t>需位於農田水利設施範圍外</a:t>
              </a:r>
              <a:r>
                <a:rPr lang="zh-TW" altLang="en-US" sz="2900" b="1" dirty="0">
                  <a:latin typeface="微軟正黑體" panose="020B0604030504040204" pitchFamily="34" charset="-120"/>
                  <a:ea typeface="微軟正黑體" panose="020B0604030504040204" pitchFamily="34" charset="-120"/>
                  <a:cs typeface="+mj-cs"/>
                </a:rPr>
                <a:t>，</a:t>
              </a:r>
              <a:r>
                <a:rPr lang="zh-TW" altLang="en-US" sz="2900" b="1" dirty="0">
                  <a:solidFill>
                    <a:schemeClr val="accent5">
                      <a:lumMod val="50000"/>
                    </a:schemeClr>
                  </a:solidFill>
                  <a:latin typeface="微軟正黑體" panose="020B0604030504040204" pitchFamily="34" charset="-120"/>
                  <a:ea typeface="微軟正黑體" panose="020B0604030504040204" pitchFamily="34" charset="-120"/>
                  <a:cs typeface="+mj-cs"/>
                </a:rPr>
                <a:t>且</a:t>
              </a:r>
              <a:r>
                <a:rPr lang="zh-TW" altLang="en-US" sz="2900" b="1" dirty="0">
                  <a:solidFill>
                    <a:schemeClr val="accent5">
                      <a:lumMod val="75000"/>
                    </a:schemeClr>
                  </a:solidFill>
                  <a:latin typeface="微軟正黑體" panose="020B0604030504040204" pitchFamily="34" charset="-120"/>
                  <a:ea typeface="微軟正黑體" panose="020B0604030504040204" pitchFamily="34" charset="-120"/>
                  <a:cs typeface="+mj-cs"/>
                </a:rPr>
                <a:t>經直轄市、縣</a:t>
              </a:r>
              <a:r>
                <a:rPr lang="en-US" altLang="zh-TW" sz="2900" b="1" dirty="0">
                  <a:solidFill>
                    <a:schemeClr val="accent5">
                      <a:lumMod val="75000"/>
                    </a:schemeClr>
                  </a:solidFill>
                  <a:latin typeface="微軟正黑體" panose="020B0604030504040204" pitchFamily="34" charset="-120"/>
                  <a:ea typeface="微軟正黑體" panose="020B0604030504040204" pitchFamily="34" charset="-120"/>
                  <a:cs typeface="+mj-cs"/>
                </a:rPr>
                <a:t>(</a:t>
              </a:r>
              <a:r>
                <a:rPr lang="zh-TW" altLang="en-US" sz="2900" b="1" dirty="0">
                  <a:solidFill>
                    <a:schemeClr val="accent5">
                      <a:lumMod val="75000"/>
                    </a:schemeClr>
                  </a:solidFill>
                  <a:latin typeface="微軟正黑體" panose="020B0604030504040204" pitchFamily="34" charset="-120"/>
                  <a:ea typeface="微軟正黑體" panose="020B0604030504040204" pitchFamily="34" charset="-120"/>
                  <a:cs typeface="+mj-cs"/>
                </a:rPr>
                <a:t>市</a:t>
              </a:r>
              <a:r>
                <a:rPr lang="en-US" altLang="zh-TW" sz="2900" b="1" dirty="0">
                  <a:solidFill>
                    <a:schemeClr val="accent5">
                      <a:lumMod val="75000"/>
                    </a:schemeClr>
                  </a:solidFill>
                  <a:latin typeface="微軟正黑體" panose="020B0604030504040204" pitchFamily="34" charset="-120"/>
                  <a:ea typeface="微軟正黑體" panose="020B0604030504040204" pitchFamily="34" charset="-120"/>
                  <a:cs typeface="+mj-cs"/>
                </a:rPr>
                <a:t>)</a:t>
              </a:r>
              <a:r>
                <a:rPr lang="zh-TW" altLang="en-US" sz="2900" b="1" dirty="0">
                  <a:solidFill>
                    <a:schemeClr val="accent5">
                      <a:lumMod val="75000"/>
                    </a:schemeClr>
                  </a:solidFill>
                  <a:latin typeface="微軟正黑體" panose="020B0604030504040204" pitchFamily="34" charset="-120"/>
                  <a:ea typeface="微軟正黑體" panose="020B0604030504040204" pitchFamily="34" charset="-120"/>
                  <a:cs typeface="+mj-cs"/>
                </a:rPr>
                <a:t>水利主管機關同意廢止水利功能</a:t>
              </a:r>
              <a:r>
                <a:rPr lang="zh-TW" altLang="en-US" sz="2900" b="1" dirty="0">
                  <a:latin typeface="微軟正黑體" panose="020B0604030504040204" pitchFamily="34" charset="-120"/>
                  <a:ea typeface="微軟正黑體" panose="020B0604030504040204" pitchFamily="34" charset="-120"/>
                  <a:cs typeface="+mj-cs"/>
                </a:rPr>
                <a:t>，始符合活化收益辦法所稱非事業用不動產。</a:t>
              </a:r>
              <a:endParaRPr lang="en-US" altLang="zh-TW" sz="2900" b="1" dirty="0">
                <a:latin typeface="微軟正黑體" panose="020B0604030504040204" pitchFamily="34" charset="-120"/>
                <a:ea typeface="微軟正黑體" panose="020B0604030504040204" pitchFamily="34" charset="-120"/>
                <a:cs typeface="+mj-cs"/>
              </a:endParaRPr>
            </a:p>
            <a:p>
              <a:pPr marL="914400" lvl="2" indent="0" algn="just" hangingPunct="0">
                <a:lnSpc>
                  <a:spcPts val="2800"/>
                </a:lnSpc>
                <a:spcBef>
                  <a:spcPct val="0"/>
                </a:spcBef>
                <a:spcAft>
                  <a:spcPts val="110"/>
                </a:spcAft>
                <a:buClr>
                  <a:schemeClr val="accent6"/>
                </a:buClr>
                <a:buSzPct val="85000"/>
                <a:buNone/>
              </a:pPr>
              <a:endParaRPr lang="en-US" altLang="zh-TW" sz="2900" b="1" dirty="0">
                <a:latin typeface="微軟正黑體" panose="020B0604030504040204" pitchFamily="34" charset="-120"/>
                <a:ea typeface="微軟正黑體" panose="020B0604030504040204" pitchFamily="34" charset="-120"/>
                <a:cs typeface="+mj-cs"/>
              </a:endParaRPr>
            </a:p>
            <a:p>
              <a:pPr marL="914400" lvl="2" indent="0" algn="just" hangingPunct="0">
                <a:lnSpc>
                  <a:spcPts val="2800"/>
                </a:lnSpc>
                <a:spcBef>
                  <a:spcPct val="0"/>
                </a:spcBef>
                <a:spcAft>
                  <a:spcPts val="110"/>
                </a:spcAft>
                <a:buClr>
                  <a:schemeClr val="accent6"/>
                </a:buClr>
                <a:buSzPct val="85000"/>
                <a:buNone/>
              </a:pPr>
              <a:r>
                <a:rPr lang="zh-TW" altLang="en-US" sz="2900" b="1" dirty="0">
                  <a:latin typeface="微軟正黑體" panose="020B0604030504040204" pitchFamily="34" charset="-120"/>
                  <a:ea typeface="微軟正黑體" panose="020B0604030504040204" pitchFamily="34" charset="-120"/>
                  <a:cs typeface="+mj-cs"/>
                </a:rPr>
                <a:t>依農田灌溉排水管理辦法第</a:t>
              </a:r>
              <a:r>
                <a:rPr lang="en-US" altLang="zh-TW" sz="2900" b="1" dirty="0">
                  <a:latin typeface="微軟正黑體" panose="020B0604030504040204" pitchFamily="34" charset="-120"/>
                  <a:ea typeface="微軟正黑體" panose="020B0604030504040204" pitchFamily="34" charset="-120"/>
                  <a:cs typeface="+mj-cs"/>
                </a:rPr>
                <a:t>7</a:t>
              </a:r>
              <a:r>
                <a:rPr lang="zh-TW" altLang="en-US" sz="2900" b="1" dirty="0">
                  <a:latin typeface="微軟正黑體" panose="020B0604030504040204" pitchFamily="34" charset="-120"/>
                  <a:ea typeface="微軟正黑體" panose="020B0604030504040204" pitchFamily="34" charset="-120"/>
                  <a:cs typeface="+mj-cs"/>
                </a:rPr>
                <a:t>條規定</a:t>
              </a:r>
              <a:r>
                <a:rPr lang="zh-TW" altLang="en-US" sz="2900" b="1" dirty="0">
                  <a:solidFill>
                    <a:schemeClr val="accent5">
                      <a:lumMod val="75000"/>
                    </a:schemeClr>
                  </a:solidFill>
                  <a:latin typeface="微軟正黑體" panose="020B0604030504040204" pitchFamily="34" charset="-120"/>
                  <a:ea typeface="微軟正黑體" panose="020B0604030504040204" pitchFamily="34" charset="-120"/>
                  <a:cs typeface="+mj-cs"/>
                </a:rPr>
                <a:t>會商</a:t>
              </a:r>
              <a:r>
                <a:rPr lang="zh-TW" altLang="en-US" sz="2900" b="1" dirty="0">
                  <a:latin typeface="微軟正黑體" panose="020B0604030504040204" pitchFamily="34" charset="-120"/>
                  <a:ea typeface="微軟正黑體" panose="020B0604030504040204" pitchFamily="34" charset="-120"/>
                  <a:cs typeface="+mj-cs"/>
                </a:rPr>
                <a:t>相關目的事業主管機關時，直轄市、縣（市）政府水利主管機關經審認確無其他使用功能者，亦得以該審認意見作為直轄市、縣（市）政府水利主管機關同意廢止水利功能之文件。</a:t>
              </a:r>
            </a:p>
          </p:txBody>
        </p:sp>
      </p:grpSp>
      <p:sp>
        <p:nvSpPr>
          <p:cNvPr id="2" name="文字方塊 1">
            <a:extLst>
              <a:ext uri="{FF2B5EF4-FFF2-40B4-BE49-F238E27FC236}">
                <a16:creationId xmlns:a16="http://schemas.microsoft.com/office/drawing/2014/main" id="{4001FCD6-C489-71DE-F956-2B69530E1B3B}"/>
              </a:ext>
            </a:extLst>
          </p:cNvPr>
          <p:cNvSpPr txBox="1"/>
          <p:nvPr/>
        </p:nvSpPr>
        <p:spPr>
          <a:xfrm>
            <a:off x="974501" y="4751990"/>
            <a:ext cx="2813591" cy="400110"/>
          </a:xfrm>
          <a:prstGeom prst="rect">
            <a:avLst/>
          </a:prstGeom>
          <a:solidFill>
            <a:srgbClr val="C00000"/>
          </a:solidFill>
        </p:spPr>
        <p:txBody>
          <a:bodyPr wrap="none" rtlCol="0">
            <a:spAutoFit/>
          </a:bodyPr>
          <a:lstStyle/>
          <a:p>
            <a:r>
              <a:rPr lang="zh-TW"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 </a:t>
            </a:r>
            <a:r>
              <a:rPr lang="zh-TW" altLang="en-US" sz="2000" b="1" dirty="0">
                <a:solidFill>
                  <a:schemeClr val="bg1"/>
                </a:solidFill>
                <a:latin typeface="微軟正黑體" panose="020B0604030504040204" pitchFamily="34" charset="-120"/>
                <a:ea typeface="微軟正黑體" panose="020B0604030504040204" pitchFamily="34" charset="-120"/>
                <a:cs typeface="+mj-cs"/>
              </a:rPr>
              <a:t>兩款條件須同時並存</a:t>
            </a:r>
          </a:p>
        </p:txBody>
      </p:sp>
      <p:sp>
        <p:nvSpPr>
          <p:cNvPr id="13" name="文字方塊 12">
            <a:extLst>
              <a:ext uri="{FF2B5EF4-FFF2-40B4-BE49-F238E27FC236}">
                <a16:creationId xmlns:a16="http://schemas.microsoft.com/office/drawing/2014/main" id="{7E998A5A-AC9F-F421-0D27-F8B035638C58}"/>
              </a:ext>
            </a:extLst>
          </p:cNvPr>
          <p:cNvSpPr txBox="1"/>
          <p:nvPr/>
        </p:nvSpPr>
        <p:spPr>
          <a:xfrm>
            <a:off x="5489987" y="6193094"/>
            <a:ext cx="2236510" cy="400110"/>
          </a:xfrm>
          <a:prstGeom prst="rect">
            <a:avLst/>
          </a:prstGeom>
          <a:solidFill>
            <a:srgbClr val="C00000"/>
          </a:solidFill>
        </p:spPr>
        <p:txBody>
          <a:bodyPr wrap="none" rtlCol="0">
            <a:spAutoFit/>
          </a:bodyPr>
          <a:lstStyle/>
          <a:p>
            <a:r>
              <a:rPr lang="zh-TW"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→須</a:t>
            </a:r>
            <a:r>
              <a:rPr lang="zh-TW" altLang="en-US" sz="2000" b="1" dirty="0">
                <a:solidFill>
                  <a:schemeClr val="bg1"/>
                </a:solidFill>
                <a:latin typeface="微軟正黑體" panose="020B0604030504040204" pitchFamily="34" charset="-120"/>
                <a:ea typeface="微軟正黑體" panose="020B0604030504040204" pitchFamily="34" charset="-120"/>
                <a:cs typeface="+mj-cs"/>
              </a:rPr>
              <a:t>現場會同審認</a:t>
            </a:r>
          </a:p>
        </p:txBody>
      </p:sp>
      <p:sp>
        <p:nvSpPr>
          <p:cNvPr id="20" name="標題 1">
            <a:extLst>
              <a:ext uri="{FF2B5EF4-FFF2-40B4-BE49-F238E27FC236}">
                <a16:creationId xmlns:a16="http://schemas.microsoft.com/office/drawing/2014/main" id="{CDCFA0BA-59F1-4C4E-A462-F3D11167BF86}"/>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2263446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橢圓 28">
            <a:extLst>
              <a:ext uri="{FF2B5EF4-FFF2-40B4-BE49-F238E27FC236}">
                <a16:creationId xmlns:a16="http://schemas.microsoft.com/office/drawing/2014/main" id="{E98EE0AC-3825-40D0-92D6-808BE5AB7700}"/>
              </a:ext>
            </a:extLst>
          </p:cNvPr>
          <p:cNvSpPr/>
          <p:nvPr/>
        </p:nvSpPr>
        <p:spPr>
          <a:xfrm>
            <a:off x="-241532" y="5089934"/>
            <a:ext cx="2654793" cy="2377356"/>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rgbClr val="FF0000"/>
                </a:solidFill>
                <a:latin typeface="微軟正黑體" panose="020B0604030504040204" pitchFamily="34" charset="-120"/>
                <a:ea typeface="微軟正黑體" panose="020B0604030504040204" pitchFamily="34" charset="-120"/>
                <a:cs typeface="+mj-cs"/>
              </a:rPr>
              <a:t>公平原則</a:t>
            </a:r>
          </a:p>
        </p:txBody>
      </p:sp>
      <p:sp>
        <p:nvSpPr>
          <p:cNvPr id="3" name="內容版面配置區 2">
            <a:extLst>
              <a:ext uri="{FF2B5EF4-FFF2-40B4-BE49-F238E27FC236}">
                <a16:creationId xmlns:a16="http://schemas.microsoft.com/office/drawing/2014/main" id="{8EFC78C8-B6A5-2255-8F2F-EBE62CA5BDD0}"/>
              </a:ext>
            </a:extLst>
          </p:cNvPr>
          <p:cNvSpPr>
            <a:spLocks noGrp="1"/>
          </p:cNvSpPr>
          <p:nvPr>
            <p:ph idx="1"/>
          </p:nvPr>
        </p:nvSpPr>
        <p:spPr>
          <a:xfrm>
            <a:off x="628650" y="781051"/>
            <a:ext cx="7886700" cy="511754"/>
          </a:xfrm>
        </p:spPr>
        <p:txBody>
          <a:bodyPr>
            <a:normAutofit/>
          </a:body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第一章　總則</a:t>
            </a:r>
            <a:endParaRPr lang="en-US" altLang="zh-TW" dirty="0">
              <a:latin typeface="微軟正黑體" panose="020B0604030504040204" pitchFamily="34" charset="-120"/>
              <a:ea typeface="微軟正黑體" panose="020B0604030504040204" pitchFamily="34" charset="-120"/>
              <a:cs typeface="+mj-cs"/>
            </a:endParaRPr>
          </a:p>
        </p:txBody>
      </p:sp>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13</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nvGrpSpPr>
          <p:cNvPr id="12" name="群組 11">
            <a:extLst>
              <a:ext uri="{FF2B5EF4-FFF2-40B4-BE49-F238E27FC236}">
                <a16:creationId xmlns:a16="http://schemas.microsoft.com/office/drawing/2014/main" id="{70D8FE20-0CF0-2F90-0A5E-689946A9BCBD}"/>
              </a:ext>
            </a:extLst>
          </p:cNvPr>
          <p:cNvGrpSpPr/>
          <p:nvPr/>
        </p:nvGrpSpPr>
        <p:grpSpPr>
          <a:xfrm>
            <a:off x="140721" y="1361295"/>
            <a:ext cx="8862558" cy="5443354"/>
            <a:chOff x="-44582" y="3583516"/>
            <a:chExt cx="8862558" cy="5443354"/>
          </a:xfrm>
        </p:grpSpPr>
        <p:sp>
          <p:nvSpPr>
            <p:cNvPr id="9" name="矩形 8">
              <a:extLst>
                <a:ext uri="{FF2B5EF4-FFF2-40B4-BE49-F238E27FC236}">
                  <a16:creationId xmlns:a16="http://schemas.microsoft.com/office/drawing/2014/main" id="{4840F482-9D3A-4A3A-E6F6-ACE9422A3B38}"/>
                </a:ext>
              </a:extLst>
            </p:cNvPr>
            <p:cNvSpPr/>
            <p:nvPr/>
          </p:nvSpPr>
          <p:spPr>
            <a:xfrm>
              <a:off x="175203" y="3583516"/>
              <a:ext cx="8642773" cy="2196606"/>
            </a:xfrm>
            <a:custGeom>
              <a:avLst/>
              <a:gdLst>
                <a:gd name="connsiteX0" fmla="*/ 0 w 8642773"/>
                <a:gd name="connsiteY0" fmla="*/ 0 h 2067705"/>
                <a:gd name="connsiteX1" fmla="*/ 751256 w 8642773"/>
                <a:gd name="connsiteY1" fmla="*/ 0 h 2067705"/>
                <a:gd name="connsiteX2" fmla="*/ 1588941 w 8642773"/>
                <a:gd name="connsiteY2" fmla="*/ 0 h 2067705"/>
                <a:gd name="connsiteX3" fmla="*/ 2253769 w 8642773"/>
                <a:gd name="connsiteY3" fmla="*/ 0 h 2067705"/>
                <a:gd name="connsiteX4" fmla="*/ 2659315 w 8642773"/>
                <a:gd name="connsiteY4" fmla="*/ 0 h 2067705"/>
                <a:gd name="connsiteX5" fmla="*/ 3237716 w 8642773"/>
                <a:gd name="connsiteY5" fmla="*/ 0 h 2067705"/>
                <a:gd name="connsiteX6" fmla="*/ 3902544 w 8642773"/>
                <a:gd name="connsiteY6" fmla="*/ 0 h 2067705"/>
                <a:gd name="connsiteX7" fmla="*/ 4567373 w 8642773"/>
                <a:gd name="connsiteY7" fmla="*/ 0 h 2067705"/>
                <a:gd name="connsiteX8" fmla="*/ 5405057 w 8642773"/>
                <a:gd name="connsiteY8" fmla="*/ 0 h 2067705"/>
                <a:gd name="connsiteX9" fmla="*/ 6069886 w 8642773"/>
                <a:gd name="connsiteY9" fmla="*/ 0 h 2067705"/>
                <a:gd name="connsiteX10" fmla="*/ 6648287 w 8642773"/>
                <a:gd name="connsiteY10" fmla="*/ 0 h 2067705"/>
                <a:gd name="connsiteX11" fmla="*/ 7053832 w 8642773"/>
                <a:gd name="connsiteY11" fmla="*/ 0 h 2067705"/>
                <a:gd name="connsiteX12" fmla="*/ 7459378 w 8642773"/>
                <a:gd name="connsiteY12" fmla="*/ 0 h 2067705"/>
                <a:gd name="connsiteX13" fmla="*/ 7951351 w 8642773"/>
                <a:gd name="connsiteY13" fmla="*/ 0 h 2067705"/>
                <a:gd name="connsiteX14" fmla="*/ 8642773 w 8642773"/>
                <a:gd name="connsiteY14" fmla="*/ 0 h 2067705"/>
                <a:gd name="connsiteX15" fmla="*/ 8642773 w 8642773"/>
                <a:gd name="connsiteY15" fmla="*/ 668558 h 2067705"/>
                <a:gd name="connsiteX16" fmla="*/ 8642773 w 8642773"/>
                <a:gd name="connsiteY16" fmla="*/ 1295762 h 2067705"/>
                <a:gd name="connsiteX17" fmla="*/ 8642773 w 8642773"/>
                <a:gd name="connsiteY17" fmla="*/ 2067705 h 2067705"/>
                <a:gd name="connsiteX18" fmla="*/ 7805089 w 8642773"/>
                <a:gd name="connsiteY18" fmla="*/ 2067705 h 2067705"/>
                <a:gd name="connsiteX19" fmla="*/ 7226688 w 8642773"/>
                <a:gd name="connsiteY19" fmla="*/ 2067705 h 2067705"/>
                <a:gd name="connsiteX20" fmla="*/ 6475431 w 8642773"/>
                <a:gd name="connsiteY20" fmla="*/ 2067705 h 2067705"/>
                <a:gd name="connsiteX21" fmla="*/ 5637747 w 8642773"/>
                <a:gd name="connsiteY21" fmla="*/ 2067705 h 2067705"/>
                <a:gd name="connsiteX22" fmla="*/ 5145774 w 8642773"/>
                <a:gd name="connsiteY22" fmla="*/ 2067705 h 2067705"/>
                <a:gd name="connsiteX23" fmla="*/ 4653801 w 8642773"/>
                <a:gd name="connsiteY23" fmla="*/ 2067705 h 2067705"/>
                <a:gd name="connsiteX24" fmla="*/ 3816117 w 8642773"/>
                <a:gd name="connsiteY24" fmla="*/ 2067705 h 2067705"/>
                <a:gd name="connsiteX25" fmla="*/ 3237716 w 8642773"/>
                <a:gd name="connsiteY25" fmla="*/ 2067705 h 2067705"/>
                <a:gd name="connsiteX26" fmla="*/ 2745742 w 8642773"/>
                <a:gd name="connsiteY26" fmla="*/ 2067705 h 2067705"/>
                <a:gd name="connsiteX27" fmla="*/ 1994486 w 8642773"/>
                <a:gd name="connsiteY27" fmla="*/ 2067705 h 2067705"/>
                <a:gd name="connsiteX28" fmla="*/ 1156802 w 8642773"/>
                <a:gd name="connsiteY28" fmla="*/ 2067705 h 2067705"/>
                <a:gd name="connsiteX29" fmla="*/ 578401 w 8642773"/>
                <a:gd name="connsiteY29" fmla="*/ 2067705 h 2067705"/>
                <a:gd name="connsiteX30" fmla="*/ 0 w 8642773"/>
                <a:gd name="connsiteY30" fmla="*/ 2067705 h 2067705"/>
                <a:gd name="connsiteX31" fmla="*/ 0 w 8642773"/>
                <a:gd name="connsiteY31" fmla="*/ 1440501 h 2067705"/>
                <a:gd name="connsiteX32" fmla="*/ 0 w 8642773"/>
                <a:gd name="connsiteY32" fmla="*/ 709912 h 2067705"/>
                <a:gd name="connsiteX33" fmla="*/ 0 w 8642773"/>
                <a:gd name="connsiteY33" fmla="*/ 0 h 2067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642773" h="2067705" fill="none" extrusionOk="0">
                  <a:moveTo>
                    <a:pt x="0" y="0"/>
                  </a:moveTo>
                  <a:cubicBezTo>
                    <a:pt x="183617" y="-22982"/>
                    <a:pt x="571402" y="-28992"/>
                    <a:pt x="751256" y="0"/>
                  </a:cubicBezTo>
                  <a:cubicBezTo>
                    <a:pt x="931110" y="28992"/>
                    <a:pt x="1347776" y="-40720"/>
                    <a:pt x="1588941" y="0"/>
                  </a:cubicBezTo>
                  <a:cubicBezTo>
                    <a:pt x="1830106" y="40720"/>
                    <a:pt x="1955130" y="18965"/>
                    <a:pt x="2253769" y="0"/>
                  </a:cubicBezTo>
                  <a:cubicBezTo>
                    <a:pt x="2552408" y="-18965"/>
                    <a:pt x="2577586" y="6000"/>
                    <a:pt x="2659315" y="0"/>
                  </a:cubicBezTo>
                  <a:cubicBezTo>
                    <a:pt x="2741044" y="-6000"/>
                    <a:pt x="2987197" y="9880"/>
                    <a:pt x="3237716" y="0"/>
                  </a:cubicBezTo>
                  <a:cubicBezTo>
                    <a:pt x="3488235" y="-9880"/>
                    <a:pt x="3727479" y="-23410"/>
                    <a:pt x="3902544" y="0"/>
                  </a:cubicBezTo>
                  <a:cubicBezTo>
                    <a:pt x="4077609" y="23410"/>
                    <a:pt x="4365346" y="16759"/>
                    <a:pt x="4567373" y="0"/>
                  </a:cubicBezTo>
                  <a:cubicBezTo>
                    <a:pt x="4769400" y="-16759"/>
                    <a:pt x="5025612" y="8603"/>
                    <a:pt x="5405057" y="0"/>
                  </a:cubicBezTo>
                  <a:cubicBezTo>
                    <a:pt x="5784502" y="-8603"/>
                    <a:pt x="5769842" y="-23821"/>
                    <a:pt x="6069886" y="0"/>
                  </a:cubicBezTo>
                  <a:cubicBezTo>
                    <a:pt x="6369930" y="23821"/>
                    <a:pt x="6445518" y="-19975"/>
                    <a:pt x="6648287" y="0"/>
                  </a:cubicBezTo>
                  <a:cubicBezTo>
                    <a:pt x="6851056" y="19975"/>
                    <a:pt x="6901147" y="-13269"/>
                    <a:pt x="7053832" y="0"/>
                  </a:cubicBezTo>
                  <a:cubicBezTo>
                    <a:pt x="7206517" y="13269"/>
                    <a:pt x="7340099" y="-6052"/>
                    <a:pt x="7459378" y="0"/>
                  </a:cubicBezTo>
                  <a:cubicBezTo>
                    <a:pt x="7578657" y="6052"/>
                    <a:pt x="7784917" y="-6465"/>
                    <a:pt x="7951351" y="0"/>
                  </a:cubicBezTo>
                  <a:cubicBezTo>
                    <a:pt x="8117785" y="6465"/>
                    <a:pt x="8477260" y="17607"/>
                    <a:pt x="8642773" y="0"/>
                  </a:cubicBezTo>
                  <a:cubicBezTo>
                    <a:pt x="8645643" y="245756"/>
                    <a:pt x="8619935" y="428950"/>
                    <a:pt x="8642773" y="668558"/>
                  </a:cubicBezTo>
                  <a:cubicBezTo>
                    <a:pt x="8665611" y="908166"/>
                    <a:pt x="8621041" y="1083182"/>
                    <a:pt x="8642773" y="1295762"/>
                  </a:cubicBezTo>
                  <a:cubicBezTo>
                    <a:pt x="8664505" y="1508342"/>
                    <a:pt x="8662031" y="1881394"/>
                    <a:pt x="8642773" y="2067705"/>
                  </a:cubicBezTo>
                  <a:cubicBezTo>
                    <a:pt x="8345739" y="2039986"/>
                    <a:pt x="8175412" y="2101465"/>
                    <a:pt x="7805089" y="2067705"/>
                  </a:cubicBezTo>
                  <a:cubicBezTo>
                    <a:pt x="7434766" y="2033945"/>
                    <a:pt x="7442153" y="2087462"/>
                    <a:pt x="7226688" y="2067705"/>
                  </a:cubicBezTo>
                  <a:cubicBezTo>
                    <a:pt x="7011223" y="2047948"/>
                    <a:pt x="6668061" y="2072917"/>
                    <a:pt x="6475431" y="2067705"/>
                  </a:cubicBezTo>
                  <a:cubicBezTo>
                    <a:pt x="6282801" y="2062493"/>
                    <a:pt x="5965084" y="2039547"/>
                    <a:pt x="5637747" y="2067705"/>
                  </a:cubicBezTo>
                  <a:cubicBezTo>
                    <a:pt x="5310410" y="2095863"/>
                    <a:pt x="5310494" y="2063656"/>
                    <a:pt x="5145774" y="2067705"/>
                  </a:cubicBezTo>
                  <a:cubicBezTo>
                    <a:pt x="4981054" y="2071754"/>
                    <a:pt x="4817039" y="2056053"/>
                    <a:pt x="4653801" y="2067705"/>
                  </a:cubicBezTo>
                  <a:cubicBezTo>
                    <a:pt x="4490563" y="2079357"/>
                    <a:pt x="4105310" y="2089248"/>
                    <a:pt x="3816117" y="2067705"/>
                  </a:cubicBezTo>
                  <a:cubicBezTo>
                    <a:pt x="3526924" y="2046162"/>
                    <a:pt x="3365583" y="2089680"/>
                    <a:pt x="3237716" y="2067705"/>
                  </a:cubicBezTo>
                  <a:cubicBezTo>
                    <a:pt x="3109849" y="2045730"/>
                    <a:pt x="2964187" y="2059589"/>
                    <a:pt x="2745742" y="2067705"/>
                  </a:cubicBezTo>
                  <a:cubicBezTo>
                    <a:pt x="2527297" y="2075821"/>
                    <a:pt x="2268706" y="2074285"/>
                    <a:pt x="1994486" y="2067705"/>
                  </a:cubicBezTo>
                  <a:cubicBezTo>
                    <a:pt x="1720266" y="2061125"/>
                    <a:pt x="1371159" y="2057976"/>
                    <a:pt x="1156802" y="2067705"/>
                  </a:cubicBezTo>
                  <a:cubicBezTo>
                    <a:pt x="942445" y="2077434"/>
                    <a:pt x="847130" y="2095097"/>
                    <a:pt x="578401" y="2067705"/>
                  </a:cubicBezTo>
                  <a:cubicBezTo>
                    <a:pt x="309672" y="2040313"/>
                    <a:pt x="260330" y="2046019"/>
                    <a:pt x="0" y="2067705"/>
                  </a:cubicBezTo>
                  <a:cubicBezTo>
                    <a:pt x="25680" y="1872456"/>
                    <a:pt x="-14363" y="1613421"/>
                    <a:pt x="0" y="1440501"/>
                  </a:cubicBezTo>
                  <a:cubicBezTo>
                    <a:pt x="14363" y="1267581"/>
                    <a:pt x="397" y="1004419"/>
                    <a:pt x="0" y="709912"/>
                  </a:cubicBezTo>
                  <a:cubicBezTo>
                    <a:pt x="-397" y="415405"/>
                    <a:pt x="12882" y="317539"/>
                    <a:pt x="0" y="0"/>
                  </a:cubicBezTo>
                  <a:close/>
                </a:path>
                <a:path w="8642773" h="2067705" stroke="0" extrusionOk="0">
                  <a:moveTo>
                    <a:pt x="0" y="0"/>
                  </a:moveTo>
                  <a:cubicBezTo>
                    <a:pt x="315373" y="-6149"/>
                    <a:pt x="437434" y="24501"/>
                    <a:pt x="664829" y="0"/>
                  </a:cubicBezTo>
                  <a:cubicBezTo>
                    <a:pt x="892224" y="-24501"/>
                    <a:pt x="1149520" y="40576"/>
                    <a:pt x="1502513" y="0"/>
                  </a:cubicBezTo>
                  <a:cubicBezTo>
                    <a:pt x="1855506" y="-40576"/>
                    <a:pt x="1810639" y="2619"/>
                    <a:pt x="1994486" y="0"/>
                  </a:cubicBezTo>
                  <a:cubicBezTo>
                    <a:pt x="2178333" y="-2619"/>
                    <a:pt x="2422880" y="-20258"/>
                    <a:pt x="2572887" y="0"/>
                  </a:cubicBezTo>
                  <a:cubicBezTo>
                    <a:pt x="2722894" y="20258"/>
                    <a:pt x="2985392" y="-21693"/>
                    <a:pt x="3324143" y="0"/>
                  </a:cubicBezTo>
                  <a:cubicBezTo>
                    <a:pt x="3662894" y="21693"/>
                    <a:pt x="3691128" y="14605"/>
                    <a:pt x="3902544" y="0"/>
                  </a:cubicBezTo>
                  <a:cubicBezTo>
                    <a:pt x="4113960" y="-14605"/>
                    <a:pt x="4369849" y="21794"/>
                    <a:pt x="4653801" y="0"/>
                  </a:cubicBezTo>
                  <a:cubicBezTo>
                    <a:pt x="4937753" y="-21794"/>
                    <a:pt x="5153374" y="-28084"/>
                    <a:pt x="5318630" y="0"/>
                  </a:cubicBezTo>
                  <a:cubicBezTo>
                    <a:pt x="5483886" y="28084"/>
                    <a:pt x="5710154" y="-2431"/>
                    <a:pt x="6069886" y="0"/>
                  </a:cubicBezTo>
                  <a:cubicBezTo>
                    <a:pt x="6429618" y="2431"/>
                    <a:pt x="6432794" y="-12192"/>
                    <a:pt x="6734715" y="0"/>
                  </a:cubicBezTo>
                  <a:cubicBezTo>
                    <a:pt x="7036636" y="12192"/>
                    <a:pt x="7176900" y="17083"/>
                    <a:pt x="7313116" y="0"/>
                  </a:cubicBezTo>
                  <a:cubicBezTo>
                    <a:pt x="7449332" y="-17083"/>
                    <a:pt x="7816268" y="-27531"/>
                    <a:pt x="7977944" y="0"/>
                  </a:cubicBezTo>
                  <a:cubicBezTo>
                    <a:pt x="8139620" y="27531"/>
                    <a:pt x="8446441" y="-15431"/>
                    <a:pt x="8642773" y="0"/>
                  </a:cubicBezTo>
                  <a:cubicBezTo>
                    <a:pt x="8653026" y="199737"/>
                    <a:pt x="8669071" y="370888"/>
                    <a:pt x="8642773" y="689235"/>
                  </a:cubicBezTo>
                  <a:cubicBezTo>
                    <a:pt x="8616475" y="1007582"/>
                    <a:pt x="8670083" y="1138150"/>
                    <a:pt x="8642773" y="1316439"/>
                  </a:cubicBezTo>
                  <a:cubicBezTo>
                    <a:pt x="8615463" y="1494728"/>
                    <a:pt x="8661114" y="1706594"/>
                    <a:pt x="8642773" y="2067705"/>
                  </a:cubicBezTo>
                  <a:cubicBezTo>
                    <a:pt x="8450156" y="2054570"/>
                    <a:pt x="8438652" y="2076984"/>
                    <a:pt x="8237227" y="2067705"/>
                  </a:cubicBezTo>
                  <a:cubicBezTo>
                    <a:pt x="8035802" y="2058426"/>
                    <a:pt x="7830251" y="2040239"/>
                    <a:pt x="7658827" y="2067705"/>
                  </a:cubicBezTo>
                  <a:cubicBezTo>
                    <a:pt x="7487403" y="2095171"/>
                    <a:pt x="7347959" y="2081348"/>
                    <a:pt x="7080426" y="2067705"/>
                  </a:cubicBezTo>
                  <a:cubicBezTo>
                    <a:pt x="6812893" y="2054062"/>
                    <a:pt x="6800649" y="2044954"/>
                    <a:pt x="6588452" y="2067705"/>
                  </a:cubicBezTo>
                  <a:cubicBezTo>
                    <a:pt x="6376255" y="2090456"/>
                    <a:pt x="6088104" y="2079134"/>
                    <a:pt x="5837196" y="2067705"/>
                  </a:cubicBezTo>
                  <a:cubicBezTo>
                    <a:pt x="5586288" y="2056276"/>
                    <a:pt x="5620186" y="2082953"/>
                    <a:pt x="5431650" y="2067705"/>
                  </a:cubicBezTo>
                  <a:cubicBezTo>
                    <a:pt x="5243114" y="2052457"/>
                    <a:pt x="4985909" y="2084364"/>
                    <a:pt x="4766822" y="2067705"/>
                  </a:cubicBezTo>
                  <a:cubicBezTo>
                    <a:pt x="4547735" y="2051046"/>
                    <a:pt x="4403193" y="2073258"/>
                    <a:pt x="4274848" y="2067705"/>
                  </a:cubicBezTo>
                  <a:cubicBezTo>
                    <a:pt x="4146503" y="2062152"/>
                    <a:pt x="3952816" y="2057992"/>
                    <a:pt x="3869303" y="2067705"/>
                  </a:cubicBezTo>
                  <a:cubicBezTo>
                    <a:pt x="3785790" y="2077418"/>
                    <a:pt x="3456076" y="2041542"/>
                    <a:pt x="3290902" y="2067705"/>
                  </a:cubicBezTo>
                  <a:cubicBezTo>
                    <a:pt x="3125728" y="2093868"/>
                    <a:pt x="2695790" y="2057317"/>
                    <a:pt x="2539646" y="2067705"/>
                  </a:cubicBezTo>
                  <a:cubicBezTo>
                    <a:pt x="2383502" y="2078093"/>
                    <a:pt x="1889787" y="2070117"/>
                    <a:pt x="1701961" y="2067705"/>
                  </a:cubicBezTo>
                  <a:cubicBezTo>
                    <a:pt x="1514135" y="2065293"/>
                    <a:pt x="1351038" y="2090234"/>
                    <a:pt x="1209988" y="2067705"/>
                  </a:cubicBezTo>
                  <a:cubicBezTo>
                    <a:pt x="1068938" y="2045176"/>
                    <a:pt x="347784" y="2128201"/>
                    <a:pt x="0" y="2067705"/>
                  </a:cubicBezTo>
                  <a:cubicBezTo>
                    <a:pt x="9039" y="1922869"/>
                    <a:pt x="-26197" y="1597639"/>
                    <a:pt x="0" y="1357793"/>
                  </a:cubicBezTo>
                  <a:cubicBezTo>
                    <a:pt x="26197" y="1117947"/>
                    <a:pt x="29878" y="889647"/>
                    <a:pt x="0" y="647881"/>
                  </a:cubicBezTo>
                  <a:cubicBezTo>
                    <a:pt x="-29878" y="406115"/>
                    <a:pt x="-11203" y="187599"/>
                    <a:pt x="0" y="0"/>
                  </a:cubicBezTo>
                  <a:close/>
                </a:path>
              </a:pathLst>
            </a:custGeom>
            <a:solidFill>
              <a:schemeClr val="bg1"/>
            </a:solidFill>
            <a:ln w="28575">
              <a:solidFill>
                <a:srgbClr val="C00000"/>
              </a:solidFill>
              <a:extLst>
                <a:ext uri="{C807C97D-BFC1-408E-A445-0C87EB9F89A2}">
                  <ask:lineSketchStyleProps xmlns="" xmlns:ask="http://schemas.microsoft.com/office/drawing/2018/sketchyshapes" sd="31963769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72000" indent="-1044000">
                <a:lnSpc>
                  <a:spcPts val="28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第</a:t>
              </a:r>
              <a:r>
                <a:rPr lang="en-US" altLang="zh-TW" sz="2000" b="1" dirty="0">
                  <a:solidFill>
                    <a:schemeClr val="tx1"/>
                  </a:solidFill>
                  <a:latin typeface="微軟正黑體" panose="020B0604030504040204" pitchFamily="34" charset="-120"/>
                  <a:ea typeface="微軟正黑體" panose="020B0604030504040204" pitchFamily="34" charset="-120"/>
                  <a:cs typeface="+mj-cs"/>
                </a:rPr>
                <a:t>3</a:t>
              </a:r>
              <a:r>
                <a:rPr lang="zh-TW" altLang="en-US" sz="2000" b="1" dirty="0">
                  <a:solidFill>
                    <a:schemeClr val="tx1"/>
                  </a:solidFill>
                  <a:latin typeface="微軟正黑體" panose="020B0604030504040204" pitchFamily="34" charset="-120"/>
                  <a:ea typeface="微軟正黑體" panose="020B0604030504040204" pitchFamily="34" charset="-120"/>
                  <a:cs typeface="+mj-cs"/>
                </a:rPr>
                <a:t>條：本辦法用詞，定義如下：</a:t>
              </a:r>
              <a:endParaRPr lang="en-US" altLang="zh-TW" sz="2000" b="1" dirty="0">
                <a:solidFill>
                  <a:schemeClr val="tx1"/>
                </a:solidFill>
                <a:latin typeface="微軟正黑體" panose="020B0604030504040204" pitchFamily="34" charset="-120"/>
                <a:ea typeface="微軟正黑體" panose="020B0604030504040204" pitchFamily="34" charset="-120"/>
                <a:cs typeface="+mj-cs"/>
              </a:endParaRPr>
            </a:p>
            <a:p>
              <a:pPr marL="1443600" lvl="3" indent="-1044000">
                <a:lnSpc>
                  <a:spcPts val="28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一、公開標售：以</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公告方式</a:t>
              </a:r>
              <a:r>
                <a:rPr lang="zh-TW" altLang="en-US" sz="2000" b="1" dirty="0">
                  <a:solidFill>
                    <a:schemeClr val="tx1"/>
                  </a:solidFill>
                  <a:latin typeface="微軟正黑體" panose="020B0604030504040204" pitchFamily="34" charset="-120"/>
                  <a:ea typeface="微軟正黑體" panose="020B0604030504040204" pitchFamily="34" charset="-120"/>
                  <a:cs typeface="+mj-cs"/>
                </a:rPr>
                <a:t>邀請</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不特定對象</a:t>
              </a:r>
              <a:r>
                <a:rPr lang="zh-TW" altLang="en-US" sz="2000" b="1" dirty="0">
                  <a:solidFill>
                    <a:schemeClr val="tx1"/>
                  </a:solidFill>
                  <a:latin typeface="微軟正黑體" panose="020B0604030504040204" pitchFamily="34" charset="-120"/>
                  <a:ea typeface="微軟正黑體" panose="020B0604030504040204" pitchFamily="34" charset="-120"/>
                  <a:cs typeface="+mj-cs"/>
                </a:rPr>
                <a:t>投標。</a:t>
              </a:r>
            </a:p>
            <a:p>
              <a:pPr marL="1443600" lvl="3" indent="-1044000">
                <a:lnSpc>
                  <a:spcPts val="28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二、讓售：</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不經公告程序</a:t>
              </a:r>
              <a:r>
                <a:rPr lang="zh-TW" altLang="en-US" sz="2000" b="1" dirty="0">
                  <a:solidFill>
                    <a:schemeClr val="tx1"/>
                  </a:solidFill>
                  <a:latin typeface="微軟正黑體" panose="020B0604030504040204" pitchFamily="34" charset="-120"/>
                  <a:ea typeface="微軟正黑體" panose="020B0604030504040204" pitchFamily="34" charset="-120"/>
                  <a:cs typeface="+mj-cs"/>
                </a:rPr>
                <a:t>，邀請</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符合本辦法之特定對象</a:t>
              </a:r>
              <a:r>
                <a:rPr lang="zh-TW" altLang="en-US" sz="2000" b="1" dirty="0">
                  <a:solidFill>
                    <a:schemeClr val="tx1"/>
                  </a:solidFill>
                  <a:latin typeface="微軟正黑體" panose="020B0604030504040204" pitchFamily="34" charset="-120"/>
                  <a:ea typeface="微軟正黑體" panose="020B0604030504040204" pitchFamily="34" charset="-120"/>
                  <a:cs typeface="+mj-cs"/>
                </a:rPr>
                <a:t>，</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比價或議價</a:t>
              </a:r>
              <a:r>
                <a:rPr lang="zh-TW" altLang="en-US" sz="2000" b="1" dirty="0">
                  <a:solidFill>
                    <a:schemeClr val="tx1"/>
                  </a:solidFill>
                  <a:latin typeface="微軟正黑體" panose="020B0604030504040204" pitchFamily="34" charset="-120"/>
                  <a:ea typeface="微軟正黑體" panose="020B0604030504040204" pitchFamily="34" charset="-120"/>
                  <a:cs typeface="+mj-cs"/>
                </a:rPr>
                <a:t>。</a:t>
              </a:r>
            </a:p>
            <a:p>
              <a:pPr marL="1443600" lvl="3" indent="-1044000">
                <a:lnSpc>
                  <a:spcPts val="28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三、優先購買權：符合本辦法之</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特定對象</a:t>
              </a:r>
              <a:r>
                <a:rPr lang="zh-TW" altLang="en-US" sz="2000" b="1" dirty="0">
                  <a:solidFill>
                    <a:schemeClr val="tx1"/>
                  </a:solidFill>
                  <a:latin typeface="微軟正黑體" panose="020B0604030504040204" pitchFamily="34" charset="-120"/>
                  <a:ea typeface="微軟正黑體" panose="020B0604030504040204" pitchFamily="34" charset="-120"/>
                  <a:cs typeface="+mj-cs"/>
                </a:rPr>
                <a:t>，於行政院農業委員會農田水</a:t>
              </a:r>
              <a:endParaRPr lang="en-US" altLang="zh-TW" sz="2000" b="1" dirty="0">
                <a:solidFill>
                  <a:schemeClr val="tx1"/>
                </a:solidFill>
                <a:latin typeface="微軟正黑體" panose="020B0604030504040204" pitchFamily="34" charset="-120"/>
                <a:ea typeface="微軟正黑體" panose="020B0604030504040204" pitchFamily="34" charset="-120"/>
                <a:cs typeface="+mj-cs"/>
              </a:endParaRPr>
            </a:p>
            <a:p>
              <a:pPr marL="1443600" lvl="3" indent="-1044000">
                <a:lnSpc>
                  <a:spcPts val="28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　　利署（以下簡稱本署）</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出賣</a:t>
              </a:r>
              <a:r>
                <a:rPr lang="zh-TW" altLang="en-US" sz="2000" b="1" dirty="0">
                  <a:solidFill>
                    <a:schemeClr val="tx1"/>
                  </a:solidFill>
                  <a:latin typeface="微軟正黑體" panose="020B0604030504040204" pitchFamily="34" charset="-120"/>
                  <a:ea typeface="微軟正黑體" panose="020B0604030504040204" pitchFamily="34" charset="-120"/>
                  <a:cs typeface="+mj-cs"/>
                </a:rPr>
                <a:t>非事業用不動產時，有</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依本署</a:t>
              </a:r>
              <a:r>
                <a:rPr lang="zh-TW" altLang="en-US" sz="2000" b="1" u="sng" dirty="0">
                  <a:solidFill>
                    <a:schemeClr val="accent5">
                      <a:lumMod val="75000"/>
                    </a:schemeClr>
                  </a:solidFill>
                  <a:latin typeface="微軟正黑體" panose="020B0604030504040204" pitchFamily="34" charset="-120"/>
                  <a:ea typeface="微軟正黑體" panose="020B0604030504040204" pitchFamily="34" charset="-120"/>
                  <a:cs typeface="+mj-cs"/>
                </a:rPr>
                <a:t>與第三人</a:t>
              </a:r>
              <a:endParaRPr lang="en-US" altLang="zh-TW" sz="2000" b="1" u="sng" dirty="0">
                <a:solidFill>
                  <a:schemeClr val="accent5">
                    <a:lumMod val="75000"/>
                  </a:schemeClr>
                </a:solidFill>
                <a:latin typeface="微軟正黑體" panose="020B0604030504040204" pitchFamily="34" charset="-120"/>
                <a:ea typeface="微軟正黑體" panose="020B0604030504040204" pitchFamily="34" charset="-120"/>
                <a:cs typeface="+mj-cs"/>
              </a:endParaRPr>
            </a:p>
            <a:p>
              <a:pPr marL="1443600" lvl="3" indent="-1044000">
                <a:lnSpc>
                  <a:spcPts val="2800"/>
                </a:lnSpc>
              </a:pP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　　</a:t>
              </a:r>
              <a:r>
                <a:rPr lang="zh-TW" altLang="en-US" sz="2000" b="1" u="sng" dirty="0">
                  <a:solidFill>
                    <a:schemeClr val="accent5">
                      <a:lumMod val="75000"/>
                    </a:schemeClr>
                  </a:solidFill>
                  <a:latin typeface="微軟正黑體" panose="020B0604030504040204" pitchFamily="34" charset="-120"/>
                  <a:ea typeface="微軟正黑體" panose="020B0604030504040204" pitchFamily="34" charset="-120"/>
                  <a:cs typeface="+mj-cs"/>
                </a:rPr>
                <a:t>約定之相同條件</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優先購買之權利</a:t>
              </a:r>
              <a:r>
                <a:rPr lang="zh-TW" altLang="en-US" sz="2000" b="1" dirty="0">
                  <a:solidFill>
                    <a:schemeClr val="tx1"/>
                  </a:solidFill>
                  <a:latin typeface="微軟正黑體" panose="020B0604030504040204" pitchFamily="34" charset="-120"/>
                  <a:ea typeface="微軟正黑體" panose="020B0604030504040204" pitchFamily="34" charset="-120"/>
                  <a:cs typeface="+mj-cs"/>
                </a:rPr>
                <a:t>。</a:t>
              </a:r>
              <a:endParaRPr lang="en-US" altLang="zh-TW" sz="2000" b="1" dirty="0">
                <a:solidFill>
                  <a:schemeClr val="tx1"/>
                </a:solidFill>
                <a:latin typeface="微軟正黑體" panose="020B0604030504040204" pitchFamily="34" charset="-120"/>
                <a:ea typeface="微軟正黑體" panose="020B0604030504040204" pitchFamily="34" charset="-120"/>
                <a:cs typeface="+mj-cs"/>
              </a:endParaRPr>
            </a:p>
          </p:txBody>
        </p:sp>
        <p:sp>
          <p:nvSpPr>
            <p:cNvPr id="10" name="內容版面配置區 2">
              <a:extLst>
                <a:ext uri="{FF2B5EF4-FFF2-40B4-BE49-F238E27FC236}">
                  <a16:creationId xmlns:a16="http://schemas.microsoft.com/office/drawing/2014/main" id="{B163F658-E2D8-E5B0-5732-A34EA08B95C7}"/>
                </a:ext>
              </a:extLst>
            </p:cNvPr>
            <p:cNvSpPr txBox="1">
              <a:spLocks/>
            </p:cNvSpPr>
            <p:nvPr/>
          </p:nvSpPr>
          <p:spPr>
            <a:xfrm>
              <a:off x="-44582" y="5711026"/>
              <a:ext cx="8725142" cy="33158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hangingPunct="0">
                <a:lnSpc>
                  <a:spcPts val="3000"/>
                </a:lnSpc>
                <a:spcBef>
                  <a:spcPct val="0"/>
                </a:spcBef>
                <a:spcAft>
                  <a:spcPts val="150"/>
                </a:spcAft>
                <a:buClr>
                  <a:schemeClr val="accent6"/>
                </a:buClr>
                <a:buSzPct val="85000"/>
                <a:buFont typeface="Wingdings" panose="05000000000000000000" pitchFamily="2" charset="2"/>
                <a:buChar char="l"/>
              </a:pPr>
              <a:r>
                <a:rPr lang="zh-TW" altLang="en-US" sz="2000" b="1" dirty="0">
                  <a:latin typeface="微軟正黑體" panose="020B0604030504040204" pitchFamily="34" charset="-120"/>
                  <a:ea typeface="微軟正黑體" panose="020B0604030504040204" pitchFamily="34" charset="-120"/>
                  <a:cs typeface="+mj-cs"/>
                </a:rPr>
                <a:t>如土地現況有堆置雜物等非供居住使用之占用情形，</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申購人切結「願依土地現況申購，地上一切地上物及廢棄物，願負責自行處理並負擔相關費用，如發生糾紛，願負一切法律責任」</a:t>
              </a:r>
              <a:r>
                <a:rPr lang="zh-TW" altLang="en-US" sz="2000" b="1" dirty="0">
                  <a:latin typeface="微軟正黑體" panose="020B0604030504040204" pitchFamily="34" charset="-120"/>
                  <a:ea typeface="微軟正黑體" panose="020B0604030504040204" pitchFamily="34" charset="-120"/>
                  <a:cs typeface="+mj-cs"/>
                </a:rPr>
                <a:t>，經審查符合本辦法讓售規定，於邀請符合本辦法之特定對象，比價或議價時，須併同告知土地現況，且</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受通知之特定對象亦應檢具相同切結</a:t>
              </a:r>
              <a:r>
                <a:rPr lang="zh-TW" altLang="en-US" sz="2000" b="1" dirty="0">
                  <a:latin typeface="微軟正黑體" panose="020B0604030504040204" pitchFamily="34" charset="-120"/>
                  <a:ea typeface="微軟正黑體" panose="020B0604030504040204" pitchFamily="34" charset="-120"/>
                  <a:cs typeface="+mj-cs"/>
                </a:rPr>
                <a:t>，或於議價、比價之投標單註明「願依土地現況申購」，始具備相同議價條件。</a:t>
              </a:r>
            </a:p>
          </p:txBody>
        </p:sp>
      </p:grpSp>
      <p:sp>
        <p:nvSpPr>
          <p:cNvPr id="7" name="文字方塊 6">
            <a:extLst>
              <a:ext uri="{FF2B5EF4-FFF2-40B4-BE49-F238E27FC236}">
                <a16:creationId xmlns:a16="http://schemas.microsoft.com/office/drawing/2014/main" id="{6BFA264C-25E1-0017-8B33-ED7E38CDCC47}"/>
              </a:ext>
            </a:extLst>
          </p:cNvPr>
          <p:cNvSpPr txBox="1"/>
          <p:nvPr/>
        </p:nvSpPr>
        <p:spPr>
          <a:xfrm>
            <a:off x="2106104" y="5926187"/>
            <a:ext cx="2800882" cy="830997"/>
          </a:xfrm>
          <a:prstGeom prst="rect">
            <a:avLst/>
          </a:prstGeom>
          <a:solidFill>
            <a:srgbClr val="C00000"/>
          </a:solidFill>
        </p:spPr>
        <p:txBody>
          <a:bodyPr wrap="square" rtlCol="0">
            <a:spAutoFit/>
          </a:bodyPr>
          <a:lstStyle/>
          <a:p>
            <a:pPr algn="ctr"/>
            <a:r>
              <a:rPr lang="zh-TW" altLang="en-US" sz="2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申購人切結願以現況申購者議價條件</a:t>
            </a:r>
            <a:endParaRPr lang="zh-TW" altLang="en-US" sz="2400" b="1" dirty="0">
              <a:solidFill>
                <a:schemeClr val="bg1"/>
              </a:solidFill>
              <a:latin typeface="微軟正黑體" panose="020B0604030504040204" pitchFamily="34" charset="-120"/>
              <a:ea typeface="微軟正黑體" panose="020B0604030504040204" pitchFamily="34" charset="-120"/>
              <a:cs typeface="+mj-cs"/>
            </a:endParaRPr>
          </a:p>
        </p:txBody>
      </p:sp>
      <p:sp>
        <p:nvSpPr>
          <p:cNvPr id="8" name="文字方塊 7">
            <a:extLst>
              <a:ext uri="{FF2B5EF4-FFF2-40B4-BE49-F238E27FC236}">
                <a16:creationId xmlns:a16="http://schemas.microsoft.com/office/drawing/2014/main" id="{40B9FBA6-BA2E-2992-F0FB-F59D2658C183}"/>
              </a:ext>
            </a:extLst>
          </p:cNvPr>
          <p:cNvSpPr txBox="1"/>
          <p:nvPr/>
        </p:nvSpPr>
        <p:spPr>
          <a:xfrm>
            <a:off x="5698520" y="5926187"/>
            <a:ext cx="2800882" cy="830997"/>
          </a:xfrm>
          <a:prstGeom prst="rect">
            <a:avLst/>
          </a:prstGeom>
          <a:solidFill>
            <a:srgbClr val="C00000"/>
          </a:solidFill>
        </p:spPr>
        <p:txBody>
          <a:bodyPr wrap="square" rtlCol="0">
            <a:spAutoFit/>
          </a:bodyPr>
          <a:lstStyle/>
          <a:p>
            <a:pPr algn="ctr"/>
            <a:r>
              <a:rPr lang="zh-TW" altLang="en-US" sz="2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受通知議價之特定對象議價條件</a:t>
            </a:r>
            <a:endParaRPr lang="zh-TW" altLang="en-US" sz="2400" b="1" dirty="0">
              <a:solidFill>
                <a:schemeClr val="bg1"/>
              </a:solidFill>
              <a:latin typeface="微軟正黑體" panose="020B0604030504040204" pitchFamily="34" charset="-120"/>
              <a:ea typeface="微軟正黑體" panose="020B0604030504040204" pitchFamily="34" charset="-120"/>
              <a:cs typeface="+mj-cs"/>
            </a:endParaRPr>
          </a:p>
        </p:txBody>
      </p:sp>
      <p:sp>
        <p:nvSpPr>
          <p:cNvPr id="11" name="等於 10">
            <a:extLst>
              <a:ext uri="{FF2B5EF4-FFF2-40B4-BE49-F238E27FC236}">
                <a16:creationId xmlns:a16="http://schemas.microsoft.com/office/drawing/2014/main" id="{5B8473E6-DD1E-A186-6DA7-8493E92AB34B}"/>
              </a:ext>
            </a:extLst>
          </p:cNvPr>
          <p:cNvSpPr/>
          <p:nvPr/>
        </p:nvSpPr>
        <p:spPr>
          <a:xfrm>
            <a:off x="5065306" y="6144794"/>
            <a:ext cx="475182" cy="410749"/>
          </a:xfrm>
          <a:prstGeom prst="mathEqual">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28" name="標題 1">
            <a:extLst>
              <a:ext uri="{FF2B5EF4-FFF2-40B4-BE49-F238E27FC236}">
                <a16:creationId xmlns:a16="http://schemas.microsoft.com/office/drawing/2014/main" id="{14BBD2F2-17DC-4032-897C-8C33544BBA0C}"/>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12241816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8EFC78C8-B6A5-2255-8F2F-EBE62CA5BDD0}"/>
              </a:ext>
            </a:extLst>
          </p:cNvPr>
          <p:cNvSpPr>
            <a:spLocks noGrp="1"/>
          </p:cNvSpPr>
          <p:nvPr>
            <p:ph idx="1"/>
          </p:nvPr>
        </p:nvSpPr>
        <p:spPr>
          <a:xfrm>
            <a:off x="628650" y="781051"/>
            <a:ext cx="7886700" cy="511754"/>
          </a:xfrm>
        </p:spPr>
        <p:txBody>
          <a:bodyPr>
            <a:normAutofit/>
          </a:body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第一章　總則</a:t>
            </a:r>
            <a:endParaRPr lang="en-US" altLang="zh-TW" dirty="0">
              <a:latin typeface="微軟正黑體" panose="020B0604030504040204" pitchFamily="34" charset="-120"/>
              <a:ea typeface="微軟正黑體" panose="020B0604030504040204" pitchFamily="34" charset="-120"/>
              <a:cs typeface="+mj-cs"/>
            </a:endParaRPr>
          </a:p>
        </p:txBody>
      </p:sp>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14</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sp>
        <p:nvSpPr>
          <p:cNvPr id="9" name="矩形 8">
            <a:extLst>
              <a:ext uri="{FF2B5EF4-FFF2-40B4-BE49-F238E27FC236}">
                <a16:creationId xmlns:a16="http://schemas.microsoft.com/office/drawing/2014/main" id="{4840F482-9D3A-4A3A-E6F6-ACE9422A3B38}"/>
              </a:ext>
            </a:extLst>
          </p:cNvPr>
          <p:cNvSpPr/>
          <p:nvPr/>
        </p:nvSpPr>
        <p:spPr>
          <a:xfrm>
            <a:off x="264366" y="1293057"/>
            <a:ext cx="8642773" cy="904837"/>
          </a:xfrm>
          <a:custGeom>
            <a:avLst/>
            <a:gdLst>
              <a:gd name="connsiteX0" fmla="*/ 0 w 8642773"/>
              <a:gd name="connsiteY0" fmla="*/ 0 h 474846"/>
              <a:gd name="connsiteX1" fmla="*/ 664829 w 8642773"/>
              <a:gd name="connsiteY1" fmla="*/ 0 h 474846"/>
              <a:gd name="connsiteX2" fmla="*/ 1502513 w 8642773"/>
              <a:gd name="connsiteY2" fmla="*/ 0 h 474846"/>
              <a:gd name="connsiteX3" fmla="*/ 2080914 w 8642773"/>
              <a:gd name="connsiteY3" fmla="*/ 0 h 474846"/>
              <a:gd name="connsiteX4" fmla="*/ 2659315 w 8642773"/>
              <a:gd name="connsiteY4" fmla="*/ 0 h 474846"/>
              <a:gd name="connsiteX5" fmla="*/ 3410571 w 8642773"/>
              <a:gd name="connsiteY5" fmla="*/ 0 h 474846"/>
              <a:gd name="connsiteX6" fmla="*/ 4248255 w 8642773"/>
              <a:gd name="connsiteY6" fmla="*/ 0 h 474846"/>
              <a:gd name="connsiteX7" fmla="*/ 4913084 w 8642773"/>
              <a:gd name="connsiteY7" fmla="*/ 0 h 474846"/>
              <a:gd name="connsiteX8" fmla="*/ 5318630 w 8642773"/>
              <a:gd name="connsiteY8" fmla="*/ 0 h 474846"/>
              <a:gd name="connsiteX9" fmla="*/ 5897031 w 8642773"/>
              <a:gd name="connsiteY9" fmla="*/ 0 h 474846"/>
              <a:gd name="connsiteX10" fmla="*/ 6561859 w 8642773"/>
              <a:gd name="connsiteY10" fmla="*/ 0 h 474846"/>
              <a:gd name="connsiteX11" fmla="*/ 7226688 w 8642773"/>
              <a:gd name="connsiteY11" fmla="*/ 0 h 474846"/>
              <a:gd name="connsiteX12" fmla="*/ 8064372 w 8642773"/>
              <a:gd name="connsiteY12" fmla="*/ 0 h 474846"/>
              <a:gd name="connsiteX13" fmla="*/ 8642773 w 8642773"/>
              <a:gd name="connsiteY13" fmla="*/ 0 h 474846"/>
              <a:gd name="connsiteX14" fmla="*/ 8642773 w 8642773"/>
              <a:gd name="connsiteY14" fmla="*/ 474846 h 474846"/>
              <a:gd name="connsiteX15" fmla="*/ 8150800 w 8642773"/>
              <a:gd name="connsiteY15" fmla="*/ 474846 h 474846"/>
              <a:gd name="connsiteX16" fmla="*/ 7745254 w 8642773"/>
              <a:gd name="connsiteY16" fmla="*/ 474846 h 474846"/>
              <a:gd name="connsiteX17" fmla="*/ 7339709 w 8642773"/>
              <a:gd name="connsiteY17" fmla="*/ 474846 h 474846"/>
              <a:gd name="connsiteX18" fmla="*/ 6934163 w 8642773"/>
              <a:gd name="connsiteY18" fmla="*/ 474846 h 474846"/>
              <a:gd name="connsiteX19" fmla="*/ 6528618 w 8642773"/>
              <a:gd name="connsiteY19" fmla="*/ 474846 h 474846"/>
              <a:gd name="connsiteX20" fmla="*/ 6036645 w 8642773"/>
              <a:gd name="connsiteY20" fmla="*/ 474846 h 474846"/>
              <a:gd name="connsiteX21" fmla="*/ 5458244 w 8642773"/>
              <a:gd name="connsiteY21" fmla="*/ 474846 h 474846"/>
              <a:gd name="connsiteX22" fmla="*/ 4793415 w 8642773"/>
              <a:gd name="connsiteY22" fmla="*/ 474846 h 474846"/>
              <a:gd name="connsiteX23" fmla="*/ 4215014 w 8642773"/>
              <a:gd name="connsiteY23" fmla="*/ 474846 h 474846"/>
              <a:gd name="connsiteX24" fmla="*/ 3463757 w 8642773"/>
              <a:gd name="connsiteY24" fmla="*/ 474846 h 474846"/>
              <a:gd name="connsiteX25" fmla="*/ 2626073 w 8642773"/>
              <a:gd name="connsiteY25" fmla="*/ 474846 h 474846"/>
              <a:gd name="connsiteX26" fmla="*/ 2134100 w 8642773"/>
              <a:gd name="connsiteY26" fmla="*/ 474846 h 474846"/>
              <a:gd name="connsiteX27" fmla="*/ 1642127 w 8642773"/>
              <a:gd name="connsiteY27" fmla="*/ 474846 h 474846"/>
              <a:gd name="connsiteX28" fmla="*/ 804443 w 8642773"/>
              <a:gd name="connsiteY28" fmla="*/ 474846 h 474846"/>
              <a:gd name="connsiteX29" fmla="*/ 0 w 8642773"/>
              <a:gd name="connsiteY29" fmla="*/ 474846 h 474846"/>
              <a:gd name="connsiteX30" fmla="*/ 0 w 8642773"/>
              <a:gd name="connsiteY30" fmla="*/ 0 h 474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642773" h="474846" fill="none" extrusionOk="0">
                <a:moveTo>
                  <a:pt x="0" y="0"/>
                </a:moveTo>
                <a:cubicBezTo>
                  <a:pt x="290223" y="11279"/>
                  <a:pt x="457781" y="-13482"/>
                  <a:pt x="664829" y="0"/>
                </a:cubicBezTo>
                <a:cubicBezTo>
                  <a:pt x="871877" y="13482"/>
                  <a:pt x="1108436" y="18251"/>
                  <a:pt x="1502513" y="0"/>
                </a:cubicBezTo>
                <a:cubicBezTo>
                  <a:pt x="1896590" y="-18251"/>
                  <a:pt x="1940347" y="6595"/>
                  <a:pt x="2080914" y="0"/>
                </a:cubicBezTo>
                <a:cubicBezTo>
                  <a:pt x="2221481" y="-6595"/>
                  <a:pt x="2439299" y="16523"/>
                  <a:pt x="2659315" y="0"/>
                </a:cubicBezTo>
                <a:cubicBezTo>
                  <a:pt x="2879331" y="-16523"/>
                  <a:pt x="3230717" y="-28992"/>
                  <a:pt x="3410571" y="0"/>
                </a:cubicBezTo>
                <a:cubicBezTo>
                  <a:pt x="3590425" y="28992"/>
                  <a:pt x="4007313" y="-40457"/>
                  <a:pt x="4248255" y="0"/>
                </a:cubicBezTo>
                <a:cubicBezTo>
                  <a:pt x="4489197" y="40457"/>
                  <a:pt x="4612953" y="15114"/>
                  <a:pt x="4913084" y="0"/>
                </a:cubicBezTo>
                <a:cubicBezTo>
                  <a:pt x="5213215" y="-15114"/>
                  <a:pt x="5236901" y="6000"/>
                  <a:pt x="5318630" y="0"/>
                </a:cubicBezTo>
                <a:cubicBezTo>
                  <a:pt x="5400359" y="-6000"/>
                  <a:pt x="5646512" y="9880"/>
                  <a:pt x="5897031" y="0"/>
                </a:cubicBezTo>
                <a:cubicBezTo>
                  <a:pt x="6147550" y="-9880"/>
                  <a:pt x="6386794" y="-23410"/>
                  <a:pt x="6561859" y="0"/>
                </a:cubicBezTo>
                <a:cubicBezTo>
                  <a:pt x="6736924" y="23410"/>
                  <a:pt x="7024661" y="16759"/>
                  <a:pt x="7226688" y="0"/>
                </a:cubicBezTo>
                <a:cubicBezTo>
                  <a:pt x="7428715" y="-16759"/>
                  <a:pt x="7684927" y="8603"/>
                  <a:pt x="8064372" y="0"/>
                </a:cubicBezTo>
                <a:cubicBezTo>
                  <a:pt x="8443817" y="-8603"/>
                  <a:pt x="8433277" y="-20773"/>
                  <a:pt x="8642773" y="0"/>
                </a:cubicBezTo>
                <a:cubicBezTo>
                  <a:pt x="8646159" y="164559"/>
                  <a:pt x="8626344" y="335910"/>
                  <a:pt x="8642773" y="474846"/>
                </a:cubicBezTo>
                <a:cubicBezTo>
                  <a:pt x="8529345" y="463425"/>
                  <a:pt x="8280255" y="469907"/>
                  <a:pt x="8150800" y="474846"/>
                </a:cubicBezTo>
                <a:cubicBezTo>
                  <a:pt x="8021345" y="479785"/>
                  <a:pt x="7936325" y="483581"/>
                  <a:pt x="7745254" y="474846"/>
                </a:cubicBezTo>
                <a:cubicBezTo>
                  <a:pt x="7554183" y="466111"/>
                  <a:pt x="7478808" y="457899"/>
                  <a:pt x="7339709" y="474846"/>
                </a:cubicBezTo>
                <a:cubicBezTo>
                  <a:pt x="7200610" y="491793"/>
                  <a:pt x="7134732" y="467077"/>
                  <a:pt x="6934163" y="474846"/>
                </a:cubicBezTo>
                <a:cubicBezTo>
                  <a:pt x="6733594" y="482615"/>
                  <a:pt x="6689344" y="490382"/>
                  <a:pt x="6528618" y="474846"/>
                </a:cubicBezTo>
                <a:cubicBezTo>
                  <a:pt x="6367892" y="459310"/>
                  <a:pt x="6207878" y="457375"/>
                  <a:pt x="6036645" y="474846"/>
                </a:cubicBezTo>
                <a:cubicBezTo>
                  <a:pt x="5865412" y="492317"/>
                  <a:pt x="5644880" y="477607"/>
                  <a:pt x="5458244" y="474846"/>
                </a:cubicBezTo>
                <a:cubicBezTo>
                  <a:pt x="5271608" y="472085"/>
                  <a:pt x="4946831" y="475287"/>
                  <a:pt x="4793415" y="474846"/>
                </a:cubicBezTo>
                <a:cubicBezTo>
                  <a:pt x="4639999" y="474405"/>
                  <a:pt x="4430479" y="494603"/>
                  <a:pt x="4215014" y="474846"/>
                </a:cubicBezTo>
                <a:cubicBezTo>
                  <a:pt x="3999549" y="455089"/>
                  <a:pt x="3656387" y="480058"/>
                  <a:pt x="3463757" y="474846"/>
                </a:cubicBezTo>
                <a:cubicBezTo>
                  <a:pt x="3271127" y="469634"/>
                  <a:pt x="2953410" y="446688"/>
                  <a:pt x="2626073" y="474846"/>
                </a:cubicBezTo>
                <a:cubicBezTo>
                  <a:pt x="2298736" y="503004"/>
                  <a:pt x="2298820" y="470797"/>
                  <a:pt x="2134100" y="474846"/>
                </a:cubicBezTo>
                <a:cubicBezTo>
                  <a:pt x="1969380" y="478895"/>
                  <a:pt x="1805365" y="463194"/>
                  <a:pt x="1642127" y="474846"/>
                </a:cubicBezTo>
                <a:cubicBezTo>
                  <a:pt x="1478889" y="486498"/>
                  <a:pt x="1093636" y="496389"/>
                  <a:pt x="804443" y="474846"/>
                </a:cubicBezTo>
                <a:cubicBezTo>
                  <a:pt x="515250" y="453303"/>
                  <a:pt x="204868" y="440565"/>
                  <a:pt x="0" y="474846"/>
                </a:cubicBezTo>
                <a:cubicBezTo>
                  <a:pt x="20304" y="277046"/>
                  <a:pt x="2026" y="190117"/>
                  <a:pt x="0" y="0"/>
                </a:cubicBezTo>
                <a:close/>
              </a:path>
              <a:path w="8642773" h="474846" stroke="0" extrusionOk="0">
                <a:moveTo>
                  <a:pt x="0" y="0"/>
                </a:moveTo>
                <a:cubicBezTo>
                  <a:pt x="315373" y="-6149"/>
                  <a:pt x="437434" y="24501"/>
                  <a:pt x="664829" y="0"/>
                </a:cubicBezTo>
                <a:cubicBezTo>
                  <a:pt x="892224" y="-24501"/>
                  <a:pt x="1149520" y="40576"/>
                  <a:pt x="1502513" y="0"/>
                </a:cubicBezTo>
                <a:cubicBezTo>
                  <a:pt x="1855506" y="-40576"/>
                  <a:pt x="1810639" y="2619"/>
                  <a:pt x="1994486" y="0"/>
                </a:cubicBezTo>
                <a:cubicBezTo>
                  <a:pt x="2178333" y="-2619"/>
                  <a:pt x="2422880" y="-20258"/>
                  <a:pt x="2572887" y="0"/>
                </a:cubicBezTo>
                <a:cubicBezTo>
                  <a:pt x="2722894" y="20258"/>
                  <a:pt x="2985392" y="-21693"/>
                  <a:pt x="3324143" y="0"/>
                </a:cubicBezTo>
                <a:cubicBezTo>
                  <a:pt x="3662894" y="21693"/>
                  <a:pt x="3691128" y="14605"/>
                  <a:pt x="3902544" y="0"/>
                </a:cubicBezTo>
                <a:cubicBezTo>
                  <a:pt x="4113960" y="-14605"/>
                  <a:pt x="4369849" y="21794"/>
                  <a:pt x="4653801" y="0"/>
                </a:cubicBezTo>
                <a:cubicBezTo>
                  <a:pt x="4937753" y="-21794"/>
                  <a:pt x="5153374" y="-28084"/>
                  <a:pt x="5318630" y="0"/>
                </a:cubicBezTo>
                <a:cubicBezTo>
                  <a:pt x="5483886" y="28084"/>
                  <a:pt x="5710154" y="-2431"/>
                  <a:pt x="6069886" y="0"/>
                </a:cubicBezTo>
                <a:cubicBezTo>
                  <a:pt x="6429618" y="2431"/>
                  <a:pt x="6432794" y="-12192"/>
                  <a:pt x="6734715" y="0"/>
                </a:cubicBezTo>
                <a:cubicBezTo>
                  <a:pt x="7036636" y="12192"/>
                  <a:pt x="7176900" y="17083"/>
                  <a:pt x="7313116" y="0"/>
                </a:cubicBezTo>
                <a:cubicBezTo>
                  <a:pt x="7449332" y="-17083"/>
                  <a:pt x="7816268" y="-27531"/>
                  <a:pt x="7977944" y="0"/>
                </a:cubicBezTo>
                <a:cubicBezTo>
                  <a:pt x="8139620" y="27531"/>
                  <a:pt x="8446441" y="-15431"/>
                  <a:pt x="8642773" y="0"/>
                </a:cubicBezTo>
                <a:cubicBezTo>
                  <a:pt x="8621325" y="184670"/>
                  <a:pt x="8665466" y="368426"/>
                  <a:pt x="8642773" y="474846"/>
                </a:cubicBezTo>
                <a:cubicBezTo>
                  <a:pt x="8487011" y="455517"/>
                  <a:pt x="8345962" y="468398"/>
                  <a:pt x="8237227" y="474846"/>
                </a:cubicBezTo>
                <a:cubicBezTo>
                  <a:pt x="8128492" y="481294"/>
                  <a:pt x="7871150" y="454332"/>
                  <a:pt x="7745254" y="474846"/>
                </a:cubicBezTo>
                <a:cubicBezTo>
                  <a:pt x="7619358" y="495360"/>
                  <a:pt x="7221198" y="463173"/>
                  <a:pt x="6993998" y="474846"/>
                </a:cubicBezTo>
                <a:cubicBezTo>
                  <a:pt x="6766798" y="486519"/>
                  <a:pt x="6593254" y="448003"/>
                  <a:pt x="6415597" y="474846"/>
                </a:cubicBezTo>
                <a:cubicBezTo>
                  <a:pt x="6237940" y="501689"/>
                  <a:pt x="6104729" y="488489"/>
                  <a:pt x="5837196" y="474846"/>
                </a:cubicBezTo>
                <a:cubicBezTo>
                  <a:pt x="5569663" y="461203"/>
                  <a:pt x="5557051" y="496905"/>
                  <a:pt x="5345223" y="474846"/>
                </a:cubicBezTo>
                <a:cubicBezTo>
                  <a:pt x="5133395" y="452787"/>
                  <a:pt x="4846034" y="488626"/>
                  <a:pt x="4593966" y="474846"/>
                </a:cubicBezTo>
                <a:cubicBezTo>
                  <a:pt x="4341898" y="461066"/>
                  <a:pt x="4376739" y="484603"/>
                  <a:pt x="4188421" y="474846"/>
                </a:cubicBezTo>
                <a:cubicBezTo>
                  <a:pt x="4000103" y="465089"/>
                  <a:pt x="3746855" y="497682"/>
                  <a:pt x="3523592" y="474846"/>
                </a:cubicBezTo>
                <a:cubicBezTo>
                  <a:pt x="3300329" y="452010"/>
                  <a:pt x="3155397" y="477513"/>
                  <a:pt x="3031619" y="474846"/>
                </a:cubicBezTo>
                <a:cubicBezTo>
                  <a:pt x="2907841" y="472179"/>
                  <a:pt x="2714180" y="466452"/>
                  <a:pt x="2626073" y="474846"/>
                </a:cubicBezTo>
                <a:cubicBezTo>
                  <a:pt x="2537966" y="483240"/>
                  <a:pt x="2212846" y="448683"/>
                  <a:pt x="2047672" y="474846"/>
                </a:cubicBezTo>
                <a:cubicBezTo>
                  <a:pt x="1882498" y="501009"/>
                  <a:pt x="1452560" y="464458"/>
                  <a:pt x="1296416" y="474846"/>
                </a:cubicBezTo>
                <a:cubicBezTo>
                  <a:pt x="1140272" y="485234"/>
                  <a:pt x="630112" y="504473"/>
                  <a:pt x="0" y="474846"/>
                </a:cubicBezTo>
                <a:cubicBezTo>
                  <a:pt x="5821" y="320240"/>
                  <a:pt x="-17959" y="235601"/>
                  <a:pt x="0" y="0"/>
                </a:cubicBezTo>
                <a:close/>
              </a:path>
            </a:pathLst>
          </a:custGeom>
          <a:solidFill>
            <a:schemeClr val="bg1"/>
          </a:solidFill>
          <a:ln w="28575">
            <a:solidFill>
              <a:srgbClr val="C00000"/>
            </a:solidFill>
            <a:extLst>
              <a:ext uri="{C807C97D-BFC1-408E-A445-0C87EB9F89A2}">
                <ask:lineSketchStyleProps xmlns="" xmlns:ask="http://schemas.microsoft.com/office/drawing/2018/sketchyshapes" sd="31963769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72000" indent="-1044000">
              <a:lnSpc>
                <a:spcPts val="3200"/>
              </a:lnSpc>
              <a:spcBef>
                <a:spcPts val="600"/>
              </a:spcBef>
            </a:pPr>
            <a:r>
              <a:rPr lang="zh-TW" altLang="en-US" sz="2800" b="1" dirty="0">
                <a:solidFill>
                  <a:schemeClr val="tx1"/>
                </a:solidFill>
                <a:latin typeface="微軟正黑體" panose="020B0604030504040204" pitchFamily="34" charset="-120"/>
                <a:ea typeface="微軟正黑體" panose="020B0604030504040204" pitchFamily="34" charset="-120"/>
                <a:cs typeface="+mj-cs"/>
              </a:rPr>
              <a:t>第４條：非事業用不動產之使用、收益、處分，應依本辦法規定以</a:t>
            </a:r>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cs typeface="+mj-cs"/>
              </a:rPr>
              <a:t>活化收益方式</a:t>
            </a:r>
            <a:r>
              <a:rPr lang="zh-TW" altLang="en-US" sz="2800" b="1" dirty="0">
                <a:solidFill>
                  <a:schemeClr val="tx1"/>
                </a:solidFill>
                <a:latin typeface="微軟正黑體" panose="020B0604030504040204" pitchFamily="34" charset="-120"/>
                <a:ea typeface="微軟正黑體" panose="020B0604030504040204" pitchFamily="34" charset="-120"/>
                <a:cs typeface="+mj-cs"/>
              </a:rPr>
              <a:t>辦理之。</a:t>
            </a:r>
            <a:endParaRPr lang="en-US" altLang="zh-TW" sz="2800" b="1" dirty="0">
              <a:solidFill>
                <a:schemeClr val="tx1"/>
              </a:solidFill>
              <a:latin typeface="微軟正黑體" panose="020B0604030504040204" pitchFamily="34" charset="-120"/>
              <a:ea typeface="微軟正黑體" panose="020B0604030504040204" pitchFamily="34" charset="-120"/>
              <a:cs typeface="+mj-cs"/>
            </a:endParaRPr>
          </a:p>
        </p:txBody>
      </p:sp>
      <p:sp>
        <p:nvSpPr>
          <p:cNvPr id="2" name="矩形 1">
            <a:extLst>
              <a:ext uri="{FF2B5EF4-FFF2-40B4-BE49-F238E27FC236}">
                <a16:creationId xmlns:a16="http://schemas.microsoft.com/office/drawing/2014/main" id="{3989DBE6-B264-4C5B-5DA6-C4DD2D68DC3B}"/>
              </a:ext>
            </a:extLst>
          </p:cNvPr>
          <p:cNvSpPr/>
          <p:nvPr/>
        </p:nvSpPr>
        <p:spPr>
          <a:xfrm>
            <a:off x="264366" y="2810880"/>
            <a:ext cx="8642773" cy="1301259"/>
          </a:xfrm>
          <a:custGeom>
            <a:avLst/>
            <a:gdLst>
              <a:gd name="connsiteX0" fmla="*/ 0 w 8642773"/>
              <a:gd name="connsiteY0" fmla="*/ 0 h 857364"/>
              <a:gd name="connsiteX1" fmla="*/ 751256 w 8642773"/>
              <a:gd name="connsiteY1" fmla="*/ 0 h 857364"/>
              <a:gd name="connsiteX2" fmla="*/ 1329657 w 8642773"/>
              <a:gd name="connsiteY2" fmla="*/ 0 h 857364"/>
              <a:gd name="connsiteX3" fmla="*/ 2080914 w 8642773"/>
              <a:gd name="connsiteY3" fmla="*/ 0 h 857364"/>
              <a:gd name="connsiteX4" fmla="*/ 2918598 w 8642773"/>
              <a:gd name="connsiteY4" fmla="*/ 0 h 857364"/>
              <a:gd name="connsiteX5" fmla="*/ 3583427 w 8642773"/>
              <a:gd name="connsiteY5" fmla="*/ 0 h 857364"/>
              <a:gd name="connsiteX6" fmla="*/ 3988972 w 8642773"/>
              <a:gd name="connsiteY6" fmla="*/ 0 h 857364"/>
              <a:gd name="connsiteX7" fmla="*/ 4567373 w 8642773"/>
              <a:gd name="connsiteY7" fmla="*/ 0 h 857364"/>
              <a:gd name="connsiteX8" fmla="*/ 5232202 w 8642773"/>
              <a:gd name="connsiteY8" fmla="*/ 0 h 857364"/>
              <a:gd name="connsiteX9" fmla="*/ 5897031 w 8642773"/>
              <a:gd name="connsiteY9" fmla="*/ 0 h 857364"/>
              <a:gd name="connsiteX10" fmla="*/ 6734715 w 8642773"/>
              <a:gd name="connsiteY10" fmla="*/ 0 h 857364"/>
              <a:gd name="connsiteX11" fmla="*/ 7399543 w 8642773"/>
              <a:gd name="connsiteY11" fmla="*/ 0 h 857364"/>
              <a:gd name="connsiteX12" fmla="*/ 7977944 w 8642773"/>
              <a:gd name="connsiteY12" fmla="*/ 0 h 857364"/>
              <a:gd name="connsiteX13" fmla="*/ 8642773 w 8642773"/>
              <a:gd name="connsiteY13" fmla="*/ 0 h 857364"/>
              <a:gd name="connsiteX14" fmla="*/ 8642773 w 8642773"/>
              <a:gd name="connsiteY14" fmla="*/ 402961 h 857364"/>
              <a:gd name="connsiteX15" fmla="*/ 8642773 w 8642773"/>
              <a:gd name="connsiteY15" fmla="*/ 857364 h 857364"/>
              <a:gd name="connsiteX16" fmla="*/ 7891517 w 8642773"/>
              <a:gd name="connsiteY16" fmla="*/ 857364 h 857364"/>
              <a:gd name="connsiteX17" fmla="*/ 7485971 w 8642773"/>
              <a:gd name="connsiteY17" fmla="*/ 857364 h 857364"/>
              <a:gd name="connsiteX18" fmla="*/ 6993998 w 8642773"/>
              <a:gd name="connsiteY18" fmla="*/ 857364 h 857364"/>
              <a:gd name="connsiteX19" fmla="*/ 6415597 w 8642773"/>
              <a:gd name="connsiteY19" fmla="*/ 857364 h 857364"/>
              <a:gd name="connsiteX20" fmla="*/ 5750768 w 8642773"/>
              <a:gd name="connsiteY20" fmla="*/ 857364 h 857364"/>
              <a:gd name="connsiteX21" fmla="*/ 5172367 w 8642773"/>
              <a:gd name="connsiteY21" fmla="*/ 857364 h 857364"/>
              <a:gd name="connsiteX22" fmla="*/ 4421111 w 8642773"/>
              <a:gd name="connsiteY22" fmla="*/ 857364 h 857364"/>
              <a:gd name="connsiteX23" fmla="*/ 3583427 w 8642773"/>
              <a:gd name="connsiteY23" fmla="*/ 857364 h 857364"/>
              <a:gd name="connsiteX24" fmla="*/ 3091453 w 8642773"/>
              <a:gd name="connsiteY24" fmla="*/ 857364 h 857364"/>
              <a:gd name="connsiteX25" fmla="*/ 2599480 w 8642773"/>
              <a:gd name="connsiteY25" fmla="*/ 857364 h 857364"/>
              <a:gd name="connsiteX26" fmla="*/ 1761796 w 8642773"/>
              <a:gd name="connsiteY26" fmla="*/ 857364 h 857364"/>
              <a:gd name="connsiteX27" fmla="*/ 1183395 w 8642773"/>
              <a:gd name="connsiteY27" fmla="*/ 857364 h 857364"/>
              <a:gd name="connsiteX28" fmla="*/ 691422 w 8642773"/>
              <a:gd name="connsiteY28" fmla="*/ 857364 h 857364"/>
              <a:gd name="connsiteX29" fmla="*/ 0 w 8642773"/>
              <a:gd name="connsiteY29" fmla="*/ 857364 h 857364"/>
              <a:gd name="connsiteX30" fmla="*/ 0 w 8642773"/>
              <a:gd name="connsiteY30" fmla="*/ 411535 h 857364"/>
              <a:gd name="connsiteX31" fmla="*/ 0 w 8642773"/>
              <a:gd name="connsiteY31" fmla="*/ 0 h 85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642773" h="857364" fill="none" extrusionOk="0">
                <a:moveTo>
                  <a:pt x="0" y="0"/>
                </a:moveTo>
                <a:cubicBezTo>
                  <a:pt x="249762" y="23504"/>
                  <a:pt x="589529" y="2809"/>
                  <a:pt x="751256" y="0"/>
                </a:cubicBezTo>
                <a:cubicBezTo>
                  <a:pt x="912983" y="-2809"/>
                  <a:pt x="1109641" y="16523"/>
                  <a:pt x="1329657" y="0"/>
                </a:cubicBezTo>
                <a:cubicBezTo>
                  <a:pt x="1549673" y="-16523"/>
                  <a:pt x="1897208" y="-34597"/>
                  <a:pt x="2080914" y="0"/>
                </a:cubicBezTo>
                <a:cubicBezTo>
                  <a:pt x="2264620" y="34597"/>
                  <a:pt x="2677656" y="-40457"/>
                  <a:pt x="2918598" y="0"/>
                </a:cubicBezTo>
                <a:cubicBezTo>
                  <a:pt x="3159540" y="40457"/>
                  <a:pt x="3283296" y="15114"/>
                  <a:pt x="3583427" y="0"/>
                </a:cubicBezTo>
                <a:cubicBezTo>
                  <a:pt x="3883558" y="-15114"/>
                  <a:pt x="3795835" y="7280"/>
                  <a:pt x="3988972" y="0"/>
                </a:cubicBezTo>
                <a:cubicBezTo>
                  <a:pt x="4182109" y="-7280"/>
                  <a:pt x="4316854" y="9880"/>
                  <a:pt x="4567373" y="0"/>
                </a:cubicBezTo>
                <a:cubicBezTo>
                  <a:pt x="4817892" y="-9880"/>
                  <a:pt x="5056652" y="-24734"/>
                  <a:pt x="5232202" y="0"/>
                </a:cubicBezTo>
                <a:cubicBezTo>
                  <a:pt x="5407752" y="24734"/>
                  <a:pt x="5695004" y="16759"/>
                  <a:pt x="5897031" y="0"/>
                </a:cubicBezTo>
                <a:cubicBezTo>
                  <a:pt x="6099058" y="-16759"/>
                  <a:pt x="6355270" y="8603"/>
                  <a:pt x="6734715" y="0"/>
                </a:cubicBezTo>
                <a:cubicBezTo>
                  <a:pt x="7114160" y="-8603"/>
                  <a:pt x="7101783" y="-23608"/>
                  <a:pt x="7399543" y="0"/>
                </a:cubicBezTo>
                <a:cubicBezTo>
                  <a:pt x="7697303" y="23608"/>
                  <a:pt x="7775175" y="-19975"/>
                  <a:pt x="7977944" y="0"/>
                </a:cubicBezTo>
                <a:cubicBezTo>
                  <a:pt x="8180713" y="19975"/>
                  <a:pt x="8360205" y="-5700"/>
                  <a:pt x="8642773" y="0"/>
                </a:cubicBezTo>
                <a:cubicBezTo>
                  <a:pt x="8631914" y="105311"/>
                  <a:pt x="8651698" y="240967"/>
                  <a:pt x="8642773" y="402961"/>
                </a:cubicBezTo>
                <a:cubicBezTo>
                  <a:pt x="8633848" y="564955"/>
                  <a:pt x="8621379" y="726920"/>
                  <a:pt x="8642773" y="857364"/>
                </a:cubicBezTo>
                <a:cubicBezTo>
                  <a:pt x="8366544" y="862772"/>
                  <a:pt x="8202506" y="846039"/>
                  <a:pt x="7891517" y="857364"/>
                </a:cubicBezTo>
                <a:cubicBezTo>
                  <a:pt x="7580528" y="868689"/>
                  <a:pt x="7648909" y="873912"/>
                  <a:pt x="7485971" y="857364"/>
                </a:cubicBezTo>
                <a:cubicBezTo>
                  <a:pt x="7323033" y="840816"/>
                  <a:pt x="7165231" y="839893"/>
                  <a:pt x="6993998" y="857364"/>
                </a:cubicBezTo>
                <a:cubicBezTo>
                  <a:pt x="6822765" y="874835"/>
                  <a:pt x="6602233" y="860125"/>
                  <a:pt x="6415597" y="857364"/>
                </a:cubicBezTo>
                <a:cubicBezTo>
                  <a:pt x="6228961" y="854603"/>
                  <a:pt x="5904184" y="857805"/>
                  <a:pt x="5750768" y="857364"/>
                </a:cubicBezTo>
                <a:cubicBezTo>
                  <a:pt x="5597352" y="856923"/>
                  <a:pt x="5387832" y="877121"/>
                  <a:pt x="5172367" y="857364"/>
                </a:cubicBezTo>
                <a:cubicBezTo>
                  <a:pt x="4956902" y="837607"/>
                  <a:pt x="4610016" y="858423"/>
                  <a:pt x="4421111" y="857364"/>
                </a:cubicBezTo>
                <a:cubicBezTo>
                  <a:pt x="4232206" y="856305"/>
                  <a:pt x="3910764" y="829206"/>
                  <a:pt x="3583427" y="857364"/>
                </a:cubicBezTo>
                <a:cubicBezTo>
                  <a:pt x="3256090" y="885522"/>
                  <a:pt x="3264280" y="860725"/>
                  <a:pt x="3091453" y="857364"/>
                </a:cubicBezTo>
                <a:cubicBezTo>
                  <a:pt x="2918626" y="854003"/>
                  <a:pt x="2762718" y="845712"/>
                  <a:pt x="2599480" y="857364"/>
                </a:cubicBezTo>
                <a:cubicBezTo>
                  <a:pt x="2436242" y="869016"/>
                  <a:pt x="2050989" y="878907"/>
                  <a:pt x="1761796" y="857364"/>
                </a:cubicBezTo>
                <a:cubicBezTo>
                  <a:pt x="1472603" y="835821"/>
                  <a:pt x="1311262" y="879339"/>
                  <a:pt x="1183395" y="857364"/>
                </a:cubicBezTo>
                <a:cubicBezTo>
                  <a:pt x="1055528" y="835389"/>
                  <a:pt x="907375" y="840722"/>
                  <a:pt x="691422" y="857364"/>
                </a:cubicBezTo>
                <a:cubicBezTo>
                  <a:pt x="475469" y="874006"/>
                  <a:pt x="146757" y="885038"/>
                  <a:pt x="0" y="857364"/>
                </a:cubicBezTo>
                <a:cubicBezTo>
                  <a:pt x="22186" y="680001"/>
                  <a:pt x="-8250" y="592332"/>
                  <a:pt x="0" y="411535"/>
                </a:cubicBezTo>
                <a:cubicBezTo>
                  <a:pt x="8250" y="230738"/>
                  <a:pt x="-1615" y="181427"/>
                  <a:pt x="0" y="0"/>
                </a:cubicBezTo>
                <a:close/>
              </a:path>
              <a:path w="8642773" h="857364" stroke="0" extrusionOk="0">
                <a:moveTo>
                  <a:pt x="0" y="0"/>
                </a:moveTo>
                <a:cubicBezTo>
                  <a:pt x="315373" y="-6149"/>
                  <a:pt x="437434" y="24501"/>
                  <a:pt x="664829" y="0"/>
                </a:cubicBezTo>
                <a:cubicBezTo>
                  <a:pt x="892224" y="-24501"/>
                  <a:pt x="1149520" y="40576"/>
                  <a:pt x="1502513" y="0"/>
                </a:cubicBezTo>
                <a:cubicBezTo>
                  <a:pt x="1855506" y="-40576"/>
                  <a:pt x="1810639" y="2619"/>
                  <a:pt x="1994486" y="0"/>
                </a:cubicBezTo>
                <a:cubicBezTo>
                  <a:pt x="2178333" y="-2619"/>
                  <a:pt x="2422880" y="-20258"/>
                  <a:pt x="2572887" y="0"/>
                </a:cubicBezTo>
                <a:cubicBezTo>
                  <a:pt x="2722894" y="20258"/>
                  <a:pt x="2985392" y="-21693"/>
                  <a:pt x="3324143" y="0"/>
                </a:cubicBezTo>
                <a:cubicBezTo>
                  <a:pt x="3662894" y="21693"/>
                  <a:pt x="3691128" y="14605"/>
                  <a:pt x="3902544" y="0"/>
                </a:cubicBezTo>
                <a:cubicBezTo>
                  <a:pt x="4113960" y="-14605"/>
                  <a:pt x="4369849" y="21794"/>
                  <a:pt x="4653801" y="0"/>
                </a:cubicBezTo>
                <a:cubicBezTo>
                  <a:pt x="4937753" y="-21794"/>
                  <a:pt x="5153374" y="-28084"/>
                  <a:pt x="5318630" y="0"/>
                </a:cubicBezTo>
                <a:cubicBezTo>
                  <a:pt x="5483886" y="28084"/>
                  <a:pt x="5710154" y="-2431"/>
                  <a:pt x="6069886" y="0"/>
                </a:cubicBezTo>
                <a:cubicBezTo>
                  <a:pt x="6429618" y="2431"/>
                  <a:pt x="6432794" y="-12192"/>
                  <a:pt x="6734715" y="0"/>
                </a:cubicBezTo>
                <a:cubicBezTo>
                  <a:pt x="7036636" y="12192"/>
                  <a:pt x="7176900" y="17083"/>
                  <a:pt x="7313116" y="0"/>
                </a:cubicBezTo>
                <a:cubicBezTo>
                  <a:pt x="7449332" y="-17083"/>
                  <a:pt x="7816268" y="-27531"/>
                  <a:pt x="7977944" y="0"/>
                </a:cubicBezTo>
                <a:cubicBezTo>
                  <a:pt x="8139620" y="27531"/>
                  <a:pt x="8446441" y="-15431"/>
                  <a:pt x="8642773" y="0"/>
                </a:cubicBezTo>
                <a:cubicBezTo>
                  <a:pt x="8660199" y="175997"/>
                  <a:pt x="8650153" y="215946"/>
                  <a:pt x="8642773" y="428682"/>
                </a:cubicBezTo>
                <a:cubicBezTo>
                  <a:pt x="8635393" y="641418"/>
                  <a:pt x="8647545" y="675515"/>
                  <a:pt x="8642773" y="857364"/>
                </a:cubicBezTo>
                <a:cubicBezTo>
                  <a:pt x="8522584" y="867829"/>
                  <a:pt x="8341158" y="842211"/>
                  <a:pt x="8237227" y="857364"/>
                </a:cubicBezTo>
                <a:cubicBezTo>
                  <a:pt x="8133296" y="872517"/>
                  <a:pt x="7713171" y="845691"/>
                  <a:pt x="7485971" y="857364"/>
                </a:cubicBezTo>
                <a:cubicBezTo>
                  <a:pt x="7258771" y="869037"/>
                  <a:pt x="7085227" y="830521"/>
                  <a:pt x="6907570" y="857364"/>
                </a:cubicBezTo>
                <a:cubicBezTo>
                  <a:pt x="6729913" y="884207"/>
                  <a:pt x="6596702" y="871007"/>
                  <a:pt x="6329169" y="857364"/>
                </a:cubicBezTo>
                <a:cubicBezTo>
                  <a:pt x="6061636" y="843721"/>
                  <a:pt x="6049024" y="879423"/>
                  <a:pt x="5837196" y="857364"/>
                </a:cubicBezTo>
                <a:cubicBezTo>
                  <a:pt x="5625368" y="835305"/>
                  <a:pt x="5338007" y="871144"/>
                  <a:pt x="5085939" y="857364"/>
                </a:cubicBezTo>
                <a:cubicBezTo>
                  <a:pt x="4833871" y="843584"/>
                  <a:pt x="4868712" y="867121"/>
                  <a:pt x="4680394" y="857364"/>
                </a:cubicBezTo>
                <a:cubicBezTo>
                  <a:pt x="4492076" y="847607"/>
                  <a:pt x="4238828" y="880200"/>
                  <a:pt x="4015565" y="857364"/>
                </a:cubicBezTo>
                <a:cubicBezTo>
                  <a:pt x="3792302" y="834528"/>
                  <a:pt x="3647370" y="860031"/>
                  <a:pt x="3523592" y="857364"/>
                </a:cubicBezTo>
                <a:cubicBezTo>
                  <a:pt x="3399814" y="854697"/>
                  <a:pt x="3201560" y="847651"/>
                  <a:pt x="3118047" y="857364"/>
                </a:cubicBezTo>
                <a:cubicBezTo>
                  <a:pt x="3034534" y="867077"/>
                  <a:pt x="2704820" y="831201"/>
                  <a:pt x="2539646" y="857364"/>
                </a:cubicBezTo>
                <a:cubicBezTo>
                  <a:pt x="2374472" y="883527"/>
                  <a:pt x="1944849" y="848697"/>
                  <a:pt x="1788389" y="857364"/>
                </a:cubicBezTo>
                <a:cubicBezTo>
                  <a:pt x="1631929" y="866031"/>
                  <a:pt x="1134286" y="855238"/>
                  <a:pt x="950705" y="857364"/>
                </a:cubicBezTo>
                <a:cubicBezTo>
                  <a:pt x="767124" y="859490"/>
                  <a:pt x="367325" y="856617"/>
                  <a:pt x="0" y="857364"/>
                </a:cubicBezTo>
                <a:cubicBezTo>
                  <a:pt x="-15242" y="721556"/>
                  <a:pt x="-21642" y="572782"/>
                  <a:pt x="0" y="411535"/>
                </a:cubicBezTo>
                <a:cubicBezTo>
                  <a:pt x="21642" y="250288"/>
                  <a:pt x="-5622" y="152676"/>
                  <a:pt x="0" y="0"/>
                </a:cubicBezTo>
                <a:close/>
              </a:path>
            </a:pathLst>
          </a:custGeom>
          <a:solidFill>
            <a:schemeClr val="bg1"/>
          </a:solidFill>
          <a:ln w="28575">
            <a:solidFill>
              <a:srgbClr val="C00000"/>
            </a:solidFill>
            <a:extLst>
              <a:ext uri="{C807C97D-BFC1-408E-A445-0C87EB9F89A2}">
                <ask:lineSketchStyleProps xmlns="" xmlns:ask="http://schemas.microsoft.com/office/drawing/2018/sketchyshapes" sd="31963769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72000" indent="-1044000">
              <a:lnSpc>
                <a:spcPts val="3200"/>
              </a:lnSpc>
            </a:pPr>
            <a:r>
              <a:rPr lang="zh-TW" altLang="en-US" sz="2800" b="1" dirty="0">
                <a:solidFill>
                  <a:schemeClr val="tx1"/>
                </a:solidFill>
                <a:latin typeface="微軟正黑體" panose="020B0604030504040204" pitchFamily="34" charset="-120"/>
                <a:ea typeface="微軟正黑體" panose="020B0604030504040204" pitchFamily="34" charset="-120"/>
                <a:cs typeface="+mj-cs"/>
              </a:rPr>
              <a:t>第５條：非事業用不動產</a:t>
            </a:r>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cs typeface="+mj-cs"/>
              </a:rPr>
              <a:t>依法可供建築使用之土地</a:t>
            </a:r>
            <a:r>
              <a:rPr lang="zh-TW" altLang="en-US" sz="2800" b="1" dirty="0">
                <a:solidFill>
                  <a:schemeClr val="tx1"/>
                </a:solidFill>
                <a:latin typeface="微軟正黑體" panose="020B0604030504040204" pitchFamily="34" charset="-120"/>
                <a:ea typeface="微軟正黑體" panose="020B0604030504040204" pitchFamily="34" charset="-120"/>
                <a:cs typeface="+mj-cs"/>
              </a:rPr>
              <a:t>者，應提高其效益；其有</a:t>
            </a:r>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cs typeface="+mj-cs"/>
              </a:rPr>
              <a:t>相鄰之非事業用土地，應合併整體規劃</a:t>
            </a:r>
            <a:r>
              <a:rPr lang="zh-TW" altLang="en-US" sz="2800" b="1" dirty="0">
                <a:solidFill>
                  <a:schemeClr val="tx1"/>
                </a:solidFill>
                <a:latin typeface="微軟正黑體" panose="020B0604030504040204" pitchFamily="34" charset="-120"/>
                <a:ea typeface="微軟正黑體" panose="020B0604030504040204" pitchFamily="34" charset="-120"/>
                <a:cs typeface="+mj-cs"/>
              </a:rPr>
              <a:t>。</a:t>
            </a:r>
            <a:endParaRPr lang="en-US" altLang="zh-TW" sz="2800" b="1" dirty="0">
              <a:solidFill>
                <a:schemeClr val="tx1"/>
              </a:solidFill>
              <a:latin typeface="微軟正黑體" panose="020B0604030504040204" pitchFamily="34" charset="-120"/>
              <a:ea typeface="微軟正黑體" panose="020B0604030504040204" pitchFamily="34" charset="-120"/>
              <a:cs typeface="+mj-cs"/>
            </a:endParaRPr>
          </a:p>
        </p:txBody>
      </p:sp>
      <p:sp>
        <p:nvSpPr>
          <p:cNvPr id="13" name="矩形 12">
            <a:extLst>
              <a:ext uri="{FF2B5EF4-FFF2-40B4-BE49-F238E27FC236}">
                <a16:creationId xmlns:a16="http://schemas.microsoft.com/office/drawing/2014/main" id="{183B4C52-9929-2F82-4BD6-31486814E07A}"/>
              </a:ext>
            </a:extLst>
          </p:cNvPr>
          <p:cNvSpPr/>
          <p:nvPr/>
        </p:nvSpPr>
        <p:spPr>
          <a:xfrm>
            <a:off x="274131" y="4261674"/>
            <a:ext cx="8642773" cy="1788837"/>
          </a:xfrm>
          <a:custGeom>
            <a:avLst/>
            <a:gdLst>
              <a:gd name="connsiteX0" fmla="*/ 0 w 8642773"/>
              <a:gd name="connsiteY0" fmla="*/ 0 h 796864"/>
              <a:gd name="connsiteX1" fmla="*/ 751256 w 8642773"/>
              <a:gd name="connsiteY1" fmla="*/ 0 h 796864"/>
              <a:gd name="connsiteX2" fmla="*/ 1329657 w 8642773"/>
              <a:gd name="connsiteY2" fmla="*/ 0 h 796864"/>
              <a:gd name="connsiteX3" fmla="*/ 2080914 w 8642773"/>
              <a:gd name="connsiteY3" fmla="*/ 0 h 796864"/>
              <a:gd name="connsiteX4" fmla="*/ 2918598 w 8642773"/>
              <a:gd name="connsiteY4" fmla="*/ 0 h 796864"/>
              <a:gd name="connsiteX5" fmla="*/ 3583427 w 8642773"/>
              <a:gd name="connsiteY5" fmla="*/ 0 h 796864"/>
              <a:gd name="connsiteX6" fmla="*/ 3988972 w 8642773"/>
              <a:gd name="connsiteY6" fmla="*/ 0 h 796864"/>
              <a:gd name="connsiteX7" fmla="*/ 4567373 w 8642773"/>
              <a:gd name="connsiteY7" fmla="*/ 0 h 796864"/>
              <a:gd name="connsiteX8" fmla="*/ 5232202 w 8642773"/>
              <a:gd name="connsiteY8" fmla="*/ 0 h 796864"/>
              <a:gd name="connsiteX9" fmla="*/ 5897031 w 8642773"/>
              <a:gd name="connsiteY9" fmla="*/ 0 h 796864"/>
              <a:gd name="connsiteX10" fmla="*/ 6734715 w 8642773"/>
              <a:gd name="connsiteY10" fmla="*/ 0 h 796864"/>
              <a:gd name="connsiteX11" fmla="*/ 7399543 w 8642773"/>
              <a:gd name="connsiteY11" fmla="*/ 0 h 796864"/>
              <a:gd name="connsiteX12" fmla="*/ 7977944 w 8642773"/>
              <a:gd name="connsiteY12" fmla="*/ 0 h 796864"/>
              <a:gd name="connsiteX13" fmla="*/ 8642773 w 8642773"/>
              <a:gd name="connsiteY13" fmla="*/ 0 h 796864"/>
              <a:gd name="connsiteX14" fmla="*/ 8642773 w 8642773"/>
              <a:gd name="connsiteY14" fmla="*/ 374526 h 796864"/>
              <a:gd name="connsiteX15" fmla="*/ 8642773 w 8642773"/>
              <a:gd name="connsiteY15" fmla="*/ 796864 h 796864"/>
              <a:gd name="connsiteX16" fmla="*/ 7891517 w 8642773"/>
              <a:gd name="connsiteY16" fmla="*/ 796864 h 796864"/>
              <a:gd name="connsiteX17" fmla="*/ 7485971 w 8642773"/>
              <a:gd name="connsiteY17" fmla="*/ 796864 h 796864"/>
              <a:gd name="connsiteX18" fmla="*/ 6993998 w 8642773"/>
              <a:gd name="connsiteY18" fmla="*/ 796864 h 796864"/>
              <a:gd name="connsiteX19" fmla="*/ 6415597 w 8642773"/>
              <a:gd name="connsiteY19" fmla="*/ 796864 h 796864"/>
              <a:gd name="connsiteX20" fmla="*/ 5750768 w 8642773"/>
              <a:gd name="connsiteY20" fmla="*/ 796864 h 796864"/>
              <a:gd name="connsiteX21" fmla="*/ 5172367 w 8642773"/>
              <a:gd name="connsiteY21" fmla="*/ 796864 h 796864"/>
              <a:gd name="connsiteX22" fmla="*/ 4421111 w 8642773"/>
              <a:gd name="connsiteY22" fmla="*/ 796864 h 796864"/>
              <a:gd name="connsiteX23" fmla="*/ 3583427 w 8642773"/>
              <a:gd name="connsiteY23" fmla="*/ 796864 h 796864"/>
              <a:gd name="connsiteX24" fmla="*/ 3091453 w 8642773"/>
              <a:gd name="connsiteY24" fmla="*/ 796864 h 796864"/>
              <a:gd name="connsiteX25" fmla="*/ 2599480 w 8642773"/>
              <a:gd name="connsiteY25" fmla="*/ 796864 h 796864"/>
              <a:gd name="connsiteX26" fmla="*/ 1761796 w 8642773"/>
              <a:gd name="connsiteY26" fmla="*/ 796864 h 796864"/>
              <a:gd name="connsiteX27" fmla="*/ 1183395 w 8642773"/>
              <a:gd name="connsiteY27" fmla="*/ 796864 h 796864"/>
              <a:gd name="connsiteX28" fmla="*/ 691422 w 8642773"/>
              <a:gd name="connsiteY28" fmla="*/ 796864 h 796864"/>
              <a:gd name="connsiteX29" fmla="*/ 0 w 8642773"/>
              <a:gd name="connsiteY29" fmla="*/ 796864 h 796864"/>
              <a:gd name="connsiteX30" fmla="*/ 0 w 8642773"/>
              <a:gd name="connsiteY30" fmla="*/ 382495 h 796864"/>
              <a:gd name="connsiteX31" fmla="*/ 0 w 8642773"/>
              <a:gd name="connsiteY31" fmla="*/ 0 h 79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642773" h="796864" fill="none" extrusionOk="0">
                <a:moveTo>
                  <a:pt x="0" y="0"/>
                </a:moveTo>
                <a:cubicBezTo>
                  <a:pt x="249762" y="23504"/>
                  <a:pt x="589529" y="2809"/>
                  <a:pt x="751256" y="0"/>
                </a:cubicBezTo>
                <a:cubicBezTo>
                  <a:pt x="912983" y="-2809"/>
                  <a:pt x="1109641" y="16523"/>
                  <a:pt x="1329657" y="0"/>
                </a:cubicBezTo>
                <a:cubicBezTo>
                  <a:pt x="1549673" y="-16523"/>
                  <a:pt x="1897208" y="-34597"/>
                  <a:pt x="2080914" y="0"/>
                </a:cubicBezTo>
                <a:cubicBezTo>
                  <a:pt x="2264620" y="34597"/>
                  <a:pt x="2677656" y="-40457"/>
                  <a:pt x="2918598" y="0"/>
                </a:cubicBezTo>
                <a:cubicBezTo>
                  <a:pt x="3159540" y="40457"/>
                  <a:pt x="3283296" y="15114"/>
                  <a:pt x="3583427" y="0"/>
                </a:cubicBezTo>
                <a:cubicBezTo>
                  <a:pt x="3883558" y="-15114"/>
                  <a:pt x="3795835" y="7280"/>
                  <a:pt x="3988972" y="0"/>
                </a:cubicBezTo>
                <a:cubicBezTo>
                  <a:pt x="4182109" y="-7280"/>
                  <a:pt x="4316854" y="9880"/>
                  <a:pt x="4567373" y="0"/>
                </a:cubicBezTo>
                <a:cubicBezTo>
                  <a:pt x="4817892" y="-9880"/>
                  <a:pt x="5056652" y="-24734"/>
                  <a:pt x="5232202" y="0"/>
                </a:cubicBezTo>
                <a:cubicBezTo>
                  <a:pt x="5407752" y="24734"/>
                  <a:pt x="5695004" y="16759"/>
                  <a:pt x="5897031" y="0"/>
                </a:cubicBezTo>
                <a:cubicBezTo>
                  <a:pt x="6099058" y="-16759"/>
                  <a:pt x="6355270" y="8603"/>
                  <a:pt x="6734715" y="0"/>
                </a:cubicBezTo>
                <a:cubicBezTo>
                  <a:pt x="7114160" y="-8603"/>
                  <a:pt x="7101783" y="-23608"/>
                  <a:pt x="7399543" y="0"/>
                </a:cubicBezTo>
                <a:cubicBezTo>
                  <a:pt x="7697303" y="23608"/>
                  <a:pt x="7775175" y="-19975"/>
                  <a:pt x="7977944" y="0"/>
                </a:cubicBezTo>
                <a:cubicBezTo>
                  <a:pt x="8180713" y="19975"/>
                  <a:pt x="8360205" y="-5700"/>
                  <a:pt x="8642773" y="0"/>
                </a:cubicBezTo>
                <a:cubicBezTo>
                  <a:pt x="8638305" y="159176"/>
                  <a:pt x="8625890" y="208622"/>
                  <a:pt x="8642773" y="374526"/>
                </a:cubicBezTo>
                <a:cubicBezTo>
                  <a:pt x="8659656" y="540430"/>
                  <a:pt x="8657121" y="677242"/>
                  <a:pt x="8642773" y="796864"/>
                </a:cubicBezTo>
                <a:cubicBezTo>
                  <a:pt x="8366544" y="802272"/>
                  <a:pt x="8202506" y="785539"/>
                  <a:pt x="7891517" y="796864"/>
                </a:cubicBezTo>
                <a:cubicBezTo>
                  <a:pt x="7580528" y="808189"/>
                  <a:pt x="7648909" y="813412"/>
                  <a:pt x="7485971" y="796864"/>
                </a:cubicBezTo>
                <a:cubicBezTo>
                  <a:pt x="7323033" y="780316"/>
                  <a:pt x="7165231" y="779393"/>
                  <a:pt x="6993998" y="796864"/>
                </a:cubicBezTo>
                <a:cubicBezTo>
                  <a:pt x="6822765" y="814335"/>
                  <a:pt x="6602233" y="799625"/>
                  <a:pt x="6415597" y="796864"/>
                </a:cubicBezTo>
                <a:cubicBezTo>
                  <a:pt x="6228961" y="794103"/>
                  <a:pt x="5904184" y="797305"/>
                  <a:pt x="5750768" y="796864"/>
                </a:cubicBezTo>
                <a:cubicBezTo>
                  <a:pt x="5597352" y="796423"/>
                  <a:pt x="5387832" y="816621"/>
                  <a:pt x="5172367" y="796864"/>
                </a:cubicBezTo>
                <a:cubicBezTo>
                  <a:pt x="4956902" y="777107"/>
                  <a:pt x="4610016" y="797923"/>
                  <a:pt x="4421111" y="796864"/>
                </a:cubicBezTo>
                <a:cubicBezTo>
                  <a:pt x="4232206" y="795805"/>
                  <a:pt x="3910764" y="768706"/>
                  <a:pt x="3583427" y="796864"/>
                </a:cubicBezTo>
                <a:cubicBezTo>
                  <a:pt x="3256090" y="825022"/>
                  <a:pt x="3264280" y="800225"/>
                  <a:pt x="3091453" y="796864"/>
                </a:cubicBezTo>
                <a:cubicBezTo>
                  <a:pt x="2918626" y="793503"/>
                  <a:pt x="2762718" y="785212"/>
                  <a:pt x="2599480" y="796864"/>
                </a:cubicBezTo>
                <a:cubicBezTo>
                  <a:pt x="2436242" y="808516"/>
                  <a:pt x="2050989" y="818407"/>
                  <a:pt x="1761796" y="796864"/>
                </a:cubicBezTo>
                <a:cubicBezTo>
                  <a:pt x="1472603" y="775321"/>
                  <a:pt x="1311262" y="818839"/>
                  <a:pt x="1183395" y="796864"/>
                </a:cubicBezTo>
                <a:cubicBezTo>
                  <a:pt x="1055528" y="774889"/>
                  <a:pt x="907375" y="780222"/>
                  <a:pt x="691422" y="796864"/>
                </a:cubicBezTo>
                <a:cubicBezTo>
                  <a:pt x="475469" y="813506"/>
                  <a:pt x="146757" y="824538"/>
                  <a:pt x="0" y="796864"/>
                </a:cubicBezTo>
                <a:cubicBezTo>
                  <a:pt x="-2703" y="599106"/>
                  <a:pt x="18700" y="583178"/>
                  <a:pt x="0" y="382495"/>
                </a:cubicBezTo>
                <a:cubicBezTo>
                  <a:pt x="-18700" y="181812"/>
                  <a:pt x="-12193" y="143031"/>
                  <a:pt x="0" y="0"/>
                </a:cubicBezTo>
                <a:close/>
              </a:path>
              <a:path w="8642773" h="796864" stroke="0" extrusionOk="0">
                <a:moveTo>
                  <a:pt x="0" y="0"/>
                </a:moveTo>
                <a:cubicBezTo>
                  <a:pt x="315373" y="-6149"/>
                  <a:pt x="437434" y="24501"/>
                  <a:pt x="664829" y="0"/>
                </a:cubicBezTo>
                <a:cubicBezTo>
                  <a:pt x="892224" y="-24501"/>
                  <a:pt x="1149520" y="40576"/>
                  <a:pt x="1502513" y="0"/>
                </a:cubicBezTo>
                <a:cubicBezTo>
                  <a:pt x="1855506" y="-40576"/>
                  <a:pt x="1810639" y="2619"/>
                  <a:pt x="1994486" y="0"/>
                </a:cubicBezTo>
                <a:cubicBezTo>
                  <a:pt x="2178333" y="-2619"/>
                  <a:pt x="2422880" y="-20258"/>
                  <a:pt x="2572887" y="0"/>
                </a:cubicBezTo>
                <a:cubicBezTo>
                  <a:pt x="2722894" y="20258"/>
                  <a:pt x="2985392" y="-21693"/>
                  <a:pt x="3324143" y="0"/>
                </a:cubicBezTo>
                <a:cubicBezTo>
                  <a:pt x="3662894" y="21693"/>
                  <a:pt x="3691128" y="14605"/>
                  <a:pt x="3902544" y="0"/>
                </a:cubicBezTo>
                <a:cubicBezTo>
                  <a:pt x="4113960" y="-14605"/>
                  <a:pt x="4369849" y="21794"/>
                  <a:pt x="4653801" y="0"/>
                </a:cubicBezTo>
                <a:cubicBezTo>
                  <a:pt x="4937753" y="-21794"/>
                  <a:pt x="5153374" y="-28084"/>
                  <a:pt x="5318630" y="0"/>
                </a:cubicBezTo>
                <a:cubicBezTo>
                  <a:pt x="5483886" y="28084"/>
                  <a:pt x="5710154" y="-2431"/>
                  <a:pt x="6069886" y="0"/>
                </a:cubicBezTo>
                <a:cubicBezTo>
                  <a:pt x="6429618" y="2431"/>
                  <a:pt x="6432794" y="-12192"/>
                  <a:pt x="6734715" y="0"/>
                </a:cubicBezTo>
                <a:cubicBezTo>
                  <a:pt x="7036636" y="12192"/>
                  <a:pt x="7176900" y="17083"/>
                  <a:pt x="7313116" y="0"/>
                </a:cubicBezTo>
                <a:cubicBezTo>
                  <a:pt x="7449332" y="-17083"/>
                  <a:pt x="7816268" y="-27531"/>
                  <a:pt x="7977944" y="0"/>
                </a:cubicBezTo>
                <a:cubicBezTo>
                  <a:pt x="8139620" y="27531"/>
                  <a:pt x="8446441" y="-15431"/>
                  <a:pt x="8642773" y="0"/>
                </a:cubicBezTo>
                <a:cubicBezTo>
                  <a:pt x="8634153" y="195119"/>
                  <a:pt x="8659681" y="283376"/>
                  <a:pt x="8642773" y="398432"/>
                </a:cubicBezTo>
                <a:cubicBezTo>
                  <a:pt x="8625865" y="513488"/>
                  <a:pt x="8627816" y="642073"/>
                  <a:pt x="8642773" y="796864"/>
                </a:cubicBezTo>
                <a:cubicBezTo>
                  <a:pt x="8522584" y="807329"/>
                  <a:pt x="8341158" y="781711"/>
                  <a:pt x="8237227" y="796864"/>
                </a:cubicBezTo>
                <a:cubicBezTo>
                  <a:pt x="8133296" y="812017"/>
                  <a:pt x="7713171" y="785191"/>
                  <a:pt x="7485971" y="796864"/>
                </a:cubicBezTo>
                <a:cubicBezTo>
                  <a:pt x="7258771" y="808537"/>
                  <a:pt x="7085227" y="770021"/>
                  <a:pt x="6907570" y="796864"/>
                </a:cubicBezTo>
                <a:cubicBezTo>
                  <a:pt x="6729913" y="823707"/>
                  <a:pt x="6596702" y="810507"/>
                  <a:pt x="6329169" y="796864"/>
                </a:cubicBezTo>
                <a:cubicBezTo>
                  <a:pt x="6061636" y="783221"/>
                  <a:pt x="6049024" y="818923"/>
                  <a:pt x="5837196" y="796864"/>
                </a:cubicBezTo>
                <a:cubicBezTo>
                  <a:pt x="5625368" y="774805"/>
                  <a:pt x="5338007" y="810644"/>
                  <a:pt x="5085939" y="796864"/>
                </a:cubicBezTo>
                <a:cubicBezTo>
                  <a:pt x="4833871" y="783084"/>
                  <a:pt x="4868712" y="806621"/>
                  <a:pt x="4680394" y="796864"/>
                </a:cubicBezTo>
                <a:cubicBezTo>
                  <a:pt x="4492076" y="787107"/>
                  <a:pt x="4238828" y="819700"/>
                  <a:pt x="4015565" y="796864"/>
                </a:cubicBezTo>
                <a:cubicBezTo>
                  <a:pt x="3792302" y="774028"/>
                  <a:pt x="3647370" y="799531"/>
                  <a:pt x="3523592" y="796864"/>
                </a:cubicBezTo>
                <a:cubicBezTo>
                  <a:pt x="3399814" y="794197"/>
                  <a:pt x="3201560" y="787151"/>
                  <a:pt x="3118047" y="796864"/>
                </a:cubicBezTo>
                <a:cubicBezTo>
                  <a:pt x="3034534" y="806577"/>
                  <a:pt x="2704820" y="770701"/>
                  <a:pt x="2539646" y="796864"/>
                </a:cubicBezTo>
                <a:cubicBezTo>
                  <a:pt x="2374472" y="823027"/>
                  <a:pt x="1944849" y="788197"/>
                  <a:pt x="1788389" y="796864"/>
                </a:cubicBezTo>
                <a:cubicBezTo>
                  <a:pt x="1631929" y="805531"/>
                  <a:pt x="1134286" y="794738"/>
                  <a:pt x="950705" y="796864"/>
                </a:cubicBezTo>
                <a:cubicBezTo>
                  <a:pt x="767124" y="798990"/>
                  <a:pt x="367325" y="796117"/>
                  <a:pt x="0" y="796864"/>
                </a:cubicBezTo>
                <a:cubicBezTo>
                  <a:pt x="575" y="642142"/>
                  <a:pt x="-12343" y="520839"/>
                  <a:pt x="0" y="382495"/>
                </a:cubicBezTo>
                <a:cubicBezTo>
                  <a:pt x="12343" y="244151"/>
                  <a:pt x="2675" y="138169"/>
                  <a:pt x="0" y="0"/>
                </a:cubicBezTo>
                <a:close/>
              </a:path>
            </a:pathLst>
          </a:custGeom>
          <a:solidFill>
            <a:schemeClr val="bg1"/>
          </a:solidFill>
          <a:ln w="28575">
            <a:solidFill>
              <a:srgbClr val="C00000"/>
            </a:solidFill>
            <a:extLst>
              <a:ext uri="{C807C97D-BFC1-408E-A445-0C87EB9F89A2}">
                <ask:lineSketchStyleProps xmlns="" xmlns:ask="http://schemas.microsoft.com/office/drawing/2018/sketchyshapes" sd="31963769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72000" indent="-1044000">
              <a:lnSpc>
                <a:spcPts val="3200"/>
              </a:lnSpc>
            </a:pPr>
            <a:r>
              <a:rPr lang="zh-TW" altLang="en-US" sz="2800" b="1" dirty="0">
                <a:solidFill>
                  <a:schemeClr val="tx1"/>
                </a:solidFill>
                <a:latin typeface="微軟正黑體" panose="020B0604030504040204" pitchFamily="34" charset="-120"/>
                <a:ea typeface="微軟正黑體" panose="020B0604030504040204" pitchFamily="34" charset="-120"/>
                <a:cs typeface="+mj-cs"/>
              </a:rPr>
              <a:t>第７條：非事業用不動產屬</a:t>
            </a:r>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cs typeface="+mj-cs"/>
              </a:rPr>
              <a:t>地形狹長、地界曲折、畸零</a:t>
            </a:r>
            <a:r>
              <a:rPr lang="zh-TW" altLang="en-US" sz="2800" b="1" dirty="0">
                <a:solidFill>
                  <a:schemeClr val="tx1"/>
                </a:solidFill>
                <a:latin typeface="微軟正黑體" panose="020B0604030504040204" pitchFamily="34" charset="-120"/>
                <a:ea typeface="微軟正黑體" panose="020B0604030504040204" pitchFamily="34" charset="-120"/>
                <a:cs typeface="+mj-cs"/>
              </a:rPr>
              <a:t>之土地，得</a:t>
            </a:r>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cs typeface="+mj-cs"/>
              </a:rPr>
              <a:t>與鄰地所有權人以整界交換產權</a:t>
            </a:r>
            <a:r>
              <a:rPr lang="zh-TW" altLang="en-US" sz="2800" b="1" dirty="0">
                <a:solidFill>
                  <a:schemeClr val="tx1"/>
                </a:solidFill>
                <a:latin typeface="微軟正黑體" panose="020B0604030504040204" pitchFamily="34" charset="-120"/>
                <a:ea typeface="微軟正黑體" panose="020B0604030504040204" pitchFamily="34" charset="-120"/>
                <a:cs typeface="+mj-cs"/>
              </a:rPr>
              <a:t>方式處分，調整為坵塊完整可單獨使用之土地。</a:t>
            </a:r>
            <a:r>
              <a:rPr lang="zh-TW" altLang="en-US" sz="2800" b="1" u="sng" dirty="0">
                <a:solidFill>
                  <a:schemeClr val="accent5">
                    <a:lumMod val="75000"/>
                  </a:schemeClr>
                </a:solidFill>
                <a:latin typeface="微軟正黑體" panose="020B0604030504040204" pitchFamily="34" charset="-120"/>
                <a:ea typeface="微軟正黑體" panose="020B0604030504040204" pitchFamily="34" charset="-120"/>
                <a:cs typeface="+mj-cs"/>
              </a:rPr>
              <a:t>其價值減損者，以現金補償</a:t>
            </a:r>
            <a:r>
              <a:rPr lang="zh-TW" altLang="en-US" sz="2800" b="1" dirty="0">
                <a:solidFill>
                  <a:schemeClr val="tx1"/>
                </a:solidFill>
                <a:latin typeface="微軟正黑體" panose="020B0604030504040204" pitchFamily="34" charset="-120"/>
                <a:ea typeface="微軟正黑體" panose="020B0604030504040204" pitchFamily="34" charset="-120"/>
                <a:cs typeface="+mj-cs"/>
              </a:rPr>
              <a:t>。</a:t>
            </a:r>
            <a:endParaRPr lang="en-US" altLang="zh-TW" sz="2800" b="1" dirty="0">
              <a:solidFill>
                <a:schemeClr val="tx1"/>
              </a:solidFill>
              <a:latin typeface="微軟正黑體" panose="020B0604030504040204" pitchFamily="34" charset="-120"/>
              <a:ea typeface="微軟正黑體" panose="020B0604030504040204" pitchFamily="34" charset="-120"/>
              <a:cs typeface="+mj-cs"/>
            </a:endParaRPr>
          </a:p>
        </p:txBody>
      </p:sp>
      <p:sp>
        <p:nvSpPr>
          <p:cNvPr id="15" name="文字方塊 14">
            <a:extLst>
              <a:ext uri="{FF2B5EF4-FFF2-40B4-BE49-F238E27FC236}">
                <a16:creationId xmlns:a16="http://schemas.microsoft.com/office/drawing/2014/main" id="{1F814989-4912-711C-EF7B-2D7893737AC1}"/>
              </a:ext>
            </a:extLst>
          </p:cNvPr>
          <p:cNvSpPr txBox="1"/>
          <p:nvPr/>
        </p:nvSpPr>
        <p:spPr>
          <a:xfrm>
            <a:off x="274131" y="6181678"/>
            <a:ext cx="7937796" cy="400110"/>
          </a:xfrm>
          <a:prstGeom prst="rect">
            <a:avLst/>
          </a:prstGeom>
          <a:solidFill>
            <a:srgbClr val="C00000"/>
          </a:solidFill>
        </p:spPr>
        <p:txBody>
          <a:bodyPr wrap="square" rtlCol="0">
            <a:spAutoFit/>
          </a:bodyPr>
          <a:lstStyle/>
          <a:p>
            <a:r>
              <a:rPr lang="zh-TW"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 第</a:t>
            </a:r>
            <a:r>
              <a:rPr lang="en-US" altLang="zh-TW"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條、第</a:t>
            </a:r>
            <a:r>
              <a:rPr lang="en-US" altLang="zh-TW"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條</a:t>
            </a:r>
            <a:r>
              <a:rPr lang="zh-TW" altLang="en-US" sz="2000" b="1" dirty="0">
                <a:solidFill>
                  <a:schemeClr val="bg1"/>
                </a:solidFill>
                <a:latin typeface="微軟正黑體" panose="020B0604030504040204" pitchFamily="34" charset="-120"/>
                <a:ea typeface="微軟正黑體" panose="020B0604030504040204" pitchFamily="34" charset="-120"/>
                <a:cs typeface="+mj-cs"/>
              </a:rPr>
              <a:t>均以完整坵塊、可建築面積等整體性規劃為立法目的</a:t>
            </a:r>
          </a:p>
        </p:txBody>
      </p:sp>
      <p:sp>
        <p:nvSpPr>
          <p:cNvPr id="16" name="文字方塊 15">
            <a:extLst>
              <a:ext uri="{FF2B5EF4-FFF2-40B4-BE49-F238E27FC236}">
                <a16:creationId xmlns:a16="http://schemas.microsoft.com/office/drawing/2014/main" id="{CADA2E49-57AE-FE18-72EC-3724ED72C404}"/>
              </a:ext>
            </a:extLst>
          </p:cNvPr>
          <p:cNvSpPr txBox="1"/>
          <p:nvPr/>
        </p:nvSpPr>
        <p:spPr>
          <a:xfrm>
            <a:off x="274131" y="2319650"/>
            <a:ext cx="6897573" cy="400110"/>
          </a:xfrm>
          <a:prstGeom prst="rect">
            <a:avLst/>
          </a:prstGeom>
          <a:solidFill>
            <a:srgbClr val="C00000"/>
          </a:solidFill>
        </p:spPr>
        <p:txBody>
          <a:bodyPr wrap="square" rtlCol="0">
            <a:spAutoFit/>
          </a:bodyPr>
          <a:lstStyle/>
          <a:p>
            <a:r>
              <a:rPr lang="zh-TW"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 </a:t>
            </a:r>
            <a:r>
              <a:rPr lang="zh-TW" altLang="en-US" sz="2000" b="1" dirty="0">
                <a:solidFill>
                  <a:schemeClr val="bg1"/>
                </a:solidFill>
                <a:latin typeface="微軟正黑體" panose="020B0604030504040204" pitchFamily="34" charset="-120"/>
                <a:ea typeface="微軟正黑體" panose="020B0604030504040204" pitchFamily="34" charset="-120"/>
                <a:cs typeface="+mj-cs"/>
              </a:rPr>
              <a:t>農田水利法第２３條第３項規定「以活化收益方式」辦理</a:t>
            </a:r>
          </a:p>
        </p:txBody>
      </p:sp>
      <p:sp>
        <p:nvSpPr>
          <p:cNvPr id="29" name="標題 1">
            <a:extLst>
              <a:ext uri="{FF2B5EF4-FFF2-40B4-BE49-F238E27FC236}">
                <a16:creationId xmlns:a16="http://schemas.microsoft.com/office/drawing/2014/main" id="{A91756E7-5D5B-4216-B241-D012FE2A9784}"/>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1599673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8EFC78C8-B6A5-2255-8F2F-EBE62CA5BDD0}"/>
              </a:ext>
            </a:extLst>
          </p:cNvPr>
          <p:cNvSpPr>
            <a:spLocks noGrp="1"/>
          </p:cNvSpPr>
          <p:nvPr>
            <p:ph idx="1"/>
          </p:nvPr>
        </p:nvSpPr>
        <p:spPr>
          <a:xfrm>
            <a:off x="628650" y="781051"/>
            <a:ext cx="7886700" cy="511754"/>
          </a:xfrm>
        </p:spPr>
        <p:txBody>
          <a:bodyPr>
            <a:normAutofit/>
          </a:body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第一章　總則</a:t>
            </a:r>
            <a:endParaRPr lang="en-US" altLang="zh-TW" dirty="0">
              <a:latin typeface="微軟正黑體" panose="020B0604030504040204" pitchFamily="34" charset="-120"/>
              <a:ea typeface="微軟正黑體" panose="020B0604030504040204" pitchFamily="34" charset="-120"/>
              <a:cs typeface="+mj-cs"/>
            </a:endParaRPr>
          </a:p>
        </p:txBody>
      </p:sp>
      <p:grpSp>
        <p:nvGrpSpPr>
          <p:cNvPr id="2" name="群組 1">
            <a:extLst>
              <a:ext uri="{FF2B5EF4-FFF2-40B4-BE49-F238E27FC236}">
                <a16:creationId xmlns:a16="http://schemas.microsoft.com/office/drawing/2014/main" id="{181B013B-610C-AD15-A7D9-9DE5CBB09D8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15</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13" name="矩形 12">
            <a:extLst>
              <a:ext uri="{FF2B5EF4-FFF2-40B4-BE49-F238E27FC236}">
                <a16:creationId xmlns:a16="http://schemas.microsoft.com/office/drawing/2014/main" id="{183B4C52-9929-2F82-4BD6-31486814E07A}"/>
              </a:ext>
            </a:extLst>
          </p:cNvPr>
          <p:cNvSpPr/>
          <p:nvPr/>
        </p:nvSpPr>
        <p:spPr>
          <a:xfrm>
            <a:off x="250614" y="1272096"/>
            <a:ext cx="8642773" cy="4148315"/>
          </a:xfrm>
          <a:custGeom>
            <a:avLst/>
            <a:gdLst>
              <a:gd name="connsiteX0" fmla="*/ 0 w 8642773"/>
              <a:gd name="connsiteY0" fmla="*/ 0 h 3363699"/>
              <a:gd name="connsiteX1" fmla="*/ 578401 w 8642773"/>
              <a:gd name="connsiteY1" fmla="*/ 0 h 3363699"/>
              <a:gd name="connsiteX2" fmla="*/ 1243230 w 8642773"/>
              <a:gd name="connsiteY2" fmla="*/ 0 h 3363699"/>
              <a:gd name="connsiteX3" fmla="*/ 1908058 w 8642773"/>
              <a:gd name="connsiteY3" fmla="*/ 0 h 3363699"/>
              <a:gd name="connsiteX4" fmla="*/ 2745742 w 8642773"/>
              <a:gd name="connsiteY4" fmla="*/ 0 h 3363699"/>
              <a:gd name="connsiteX5" fmla="*/ 3410571 w 8642773"/>
              <a:gd name="connsiteY5" fmla="*/ 0 h 3363699"/>
              <a:gd name="connsiteX6" fmla="*/ 3988972 w 8642773"/>
              <a:gd name="connsiteY6" fmla="*/ 0 h 3363699"/>
              <a:gd name="connsiteX7" fmla="*/ 4394518 w 8642773"/>
              <a:gd name="connsiteY7" fmla="*/ 0 h 3363699"/>
              <a:gd name="connsiteX8" fmla="*/ 4800063 w 8642773"/>
              <a:gd name="connsiteY8" fmla="*/ 0 h 3363699"/>
              <a:gd name="connsiteX9" fmla="*/ 5292036 w 8642773"/>
              <a:gd name="connsiteY9" fmla="*/ 0 h 3363699"/>
              <a:gd name="connsiteX10" fmla="*/ 5956865 w 8642773"/>
              <a:gd name="connsiteY10" fmla="*/ 0 h 3363699"/>
              <a:gd name="connsiteX11" fmla="*/ 6535266 w 8642773"/>
              <a:gd name="connsiteY11" fmla="*/ 0 h 3363699"/>
              <a:gd name="connsiteX12" fmla="*/ 7200095 w 8642773"/>
              <a:gd name="connsiteY12" fmla="*/ 0 h 3363699"/>
              <a:gd name="connsiteX13" fmla="*/ 7778496 w 8642773"/>
              <a:gd name="connsiteY13" fmla="*/ 0 h 3363699"/>
              <a:gd name="connsiteX14" fmla="*/ 8642773 w 8642773"/>
              <a:gd name="connsiteY14" fmla="*/ 0 h 3363699"/>
              <a:gd name="connsiteX15" fmla="*/ 8642773 w 8642773"/>
              <a:gd name="connsiteY15" fmla="*/ 706377 h 3363699"/>
              <a:gd name="connsiteX16" fmla="*/ 8642773 w 8642773"/>
              <a:gd name="connsiteY16" fmla="*/ 1278206 h 3363699"/>
              <a:gd name="connsiteX17" fmla="*/ 8642773 w 8642773"/>
              <a:gd name="connsiteY17" fmla="*/ 1984582 h 3363699"/>
              <a:gd name="connsiteX18" fmla="*/ 8642773 w 8642773"/>
              <a:gd name="connsiteY18" fmla="*/ 2590048 h 3363699"/>
              <a:gd name="connsiteX19" fmla="*/ 8642773 w 8642773"/>
              <a:gd name="connsiteY19" fmla="*/ 3363699 h 3363699"/>
              <a:gd name="connsiteX20" fmla="*/ 7891517 w 8642773"/>
              <a:gd name="connsiteY20" fmla="*/ 3363699 h 3363699"/>
              <a:gd name="connsiteX21" fmla="*/ 7313116 w 8642773"/>
              <a:gd name="connsiteY21" fmla="*/ 3363699 h 3363699"/>
              <a:gd name="connsiteX22" fmla="*/ 6821142 w 8642773"/>
              <a:gd name="connsiteY22" fmla="*/ 3363699 h 3363699"/>
              <a:gd name="connsiteX23" fmla="*/ 6069886 w 8642773"/>
              <a:gd name="connsiteY23" fmla="*/ 3363699 h 3363699"/>
              <a:gd name="connsiteX24" fmla="*/ 5232202 w 8642773"/>
              <a:gd name="connsiteY24" fmla="*/ 3363699 h 3363699"/>
              <a:gd name="connsiteX25" fmla="*/ 4653801 w 8642773"/>
              <a:gd name="connsiteY25" fmla="*/ 3363699 h 3363699"/>
              <a:gd name="connsiteX26" fmla="*/ 3988972 w 8642773"/>
              <a:gd name="connsiteY26" fmla="*/ 3363699 h 3363699"/>
              <a:gd name="connsiteX27" fmla="*/ 3583427 w 8642773"/>
              <a:gd name="connsiteY27" fmla="*/ 3363699 h 3363699"/>
              <a:gd name="connsiteX28" fmla="*/ 3005026 w 8642773"/>
              <a:gd name="connsiteY28" fmla="*/ 3363699 h 3363699"/>
              <a:gd name="connsiteX29" fmla="*/ 2513052 w 8642773"/>
              <a:gd name="connsiteY29" fmla="*/ 3363699 h 3363699"/>
              <a:gd name="connsiteX30" fmla="*/ 1761796 w 8642773"/>
              <a:gd name="connsiteY30" fmla="*/ 3363699 h 3363699"/>
              <a:gd name="connsiteX31" fmla="*/ 1356251 w 8642773"/>
              <a:gd name="connsiteY31" fmla="*/ 3363699 h 3363699"/>
              <a:gd name="connsiteX32" fmla="*/ 777850 w 8642773"/>
              <a:gd name="connsiteY32" fmla="*/ 3363699 h 3363699"/>
              <a:gd name="connsiteX33" fmla="*/ 0 w 8642773"/>
              <a:gd name="connsiteY33" fmla="*/ 3363699 h 3363699"/>
              <a:gd name="connsiteX34" fmla="*/ 0 w 8642773"/>
              <a:gd name="connsiteY34" fmla="*/ 2758233 h 3363699"/>
              <a:gd name="connsiteX35" fmla="*/ 0 w 8642773"/>
              <a:gd name="connsiteY35" fmla="*/ 2119130 h 3363699"/>
              <a:gd name="connsiteX36" fmla="*/ 0 w 8642773"/>
              <a:gd name="connsiteY36" fmla="*/ 1379117 h 3363699"/>
              <a:gd name="connsiteX37" fmla="*/ 0 w 8642773"/>
              <a:gd name="connsiteY37" fmla="*/ 807288 h 3363699"/>
              <a:gd name="connsiteX38" fmla="*/ 0 w 8642773"/>
              <a:gd name="connsiteY38" fmla="*/ 0 h 336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642773" h="3363699" fill="none" extrusionOk="0">
                <a:moveTo>
                  <a:pt x="0" y="0"/>
                </a:moveTo>
                <a:cubicBezTo>
                  <a:pt x="198075" y="21689"/>
                  <a:pt x="327882" y="9880"/>
                  <a:pt x="578401" y="0"/>
                </a:cubicBezTo>
                <a:cubicBezTo>
                  <a:pt x="828920" y="-9880"/>
                  <a:pt x="1067680" y="-24734"/>
                  <a:pt x="1243230" y="0"/>
                </a:cubicBezTo>
                <a:cubicBezTo>
                  <a:pt x="1418780" y="24734"/>
                  <a:pt x="1707895" y="22320"/>
                  <a:pt x="1908058" y="0"/>
                </a:cubicBezTo>
                <a:cubicBezTo>
                  <a:pt x="2108221" y="-22320"/>
                  <a:pt x="2366297" y="8603"/>
                  <a:pt x="2745742" y="0"/>
                </a:cubicBezTo>
                <a:cubicBezTo>
                  <a:pt x="3125187" y="-8603"/>
                  <a:pt x="3110527" y="-23821"/>
                  <a:pt x="3410571" y="0"/>
                </a:cubicBezTo>
                <a:cubicBezTo>
                  <a:pt x="3710615" y="23821"/>
                  <a:pt x="3786203" y="-19975"/>
                  <a:pt x="3988972" y="0"/>
                </a:cubicBezTo>
                <a:cubicBezTo>
                  <a:pt x="4191741" y="19975"/>
                  <a:pt x="4232419" y="-20125"/>
                  <a:pt x="4394518" y="0"/>
                </a:cubicBezTo>
                <a:cubicBezTo>
                  <a:pt x="4556617" y="20125"/>
                  <a:pt x="4685345" y="4321"/>
                  <a:pt x="4800063" y="0"/>
                </a:cubicBezTo>
                <a:cubicBezTo>
                  <a:pt x="4914781" y="-4321"/>
                  <a:pt x="5125602" y="-6465"/>
                  <a:pt x="5292036" y="0"/>
                </a:cubicBezTo>
                <a:cubicBezTo>
                  <a:pt x="5458470" y="6465"/>
                  <a:pt x="5795623" y="-29107"/>
                  <a:pt x="5956865" y="0"/>
                </a:cubicBezTo>
                <a:cubicBezTo>
                  <a:pt x="6118107" y="29107"/>
                  <a:pt x="6331786" y="-20241"/>
                  <a:pt x="6535266" y="0"/>
                </a:cubicBezTo>
                <a:cubicBezTo>
                  <a:pt x="6738746" y="20241"/>
                  <a:pt x="7049612" y="9996"/>
                  <a:pt x="7200095" y="0"/>
                </a:cubicBezTo>
                <a:cubicBezTo>
                  <a:pt x="7350578" y="-9996"/>
                  <a:pt x="7618987" y="14738"/>
                  <a:pt x="7778496" y="0"/>
                </a:cubicBezTo>
                <a:cubicBezTo>
                  <a:pt x="7938005" y="-14738"/>
                  <a:pt x="8358767" y="-7670"/>
                  <a:pt x="8642773" y="0"/>
                </a:cubicBezTo>
                <a:cubicBezTo>
                  <a:pt x="8658129" y="350539"/>
                  <a:pt x="8632095" y="378296"/>
                  <a:pt x="8642773" y="706377"/>
                </a:cubicBezTo>
                <a:cubicBezTo>
                  <a:pt x="8653451" y="1034458"/>
                  <a:pt x="8649101" y="1150883"/>
                  <a:pt x="8642773" y="1278206"/>
                </a:cubicBezTo>
                <a:cubicBezTo>
                  <a:pt x="8636445" y="1405529"/>
                  <a:pt x="8659966" y="1798713"/>
                  <a:pt x="8642773" y="1984582"/>
                </a:cubicBezTo>
                <a:cubicBezTo>
                  <a:pt x="8625580" y="2170451"/>
                  <a:pt x="8668241" y="2294880"/>
                  <a:pt x="8642773" y="2590048"/>
                </a:cubicBezTo>
                <a:cubicBezTo>
                  <a:pt x="8617305" y="2885216"/>
                  <a:pt x="8677718" y="3059481"/>
                  <a:pt x="8642773" y="3363699"/>
                </a:cubicBezTo>
                <a:cubicBezTo>
                  <a:pt x="8468174" y="3343717"/>
                  <a:pt x="8257218" y="3366598"/>
                  <a:pt x="7891517" y="3363699"/>
                </a:cubicBezTo>
                <a:cubicBezTo>
                  <a:pt x="7525816" y="3360800"/>
                  <a:pt x="7440983" y="3385674"/>
                  <a:pt x="7313116" y="3363699"/>
                </a:cubicBezTo>
                <a:cubicBezTo>
                  <a:pt x="7185249" y="3341724"/>
                  <a:pt x="7039587" y="3355583"/>
                  <a:pt x="6821142" y="3363699"/>
                </a:cubicBezTo>
                <a:cubicBezTo>
                  <a:pt x="6602697" y="3371815"/>
                  <a:pt x="6344106" y="3370279"/>
                  <a:pt x="6069886" y="3363699"/>
                </a:cubicBezTo>
                <a:cubicBezTo>
                  <a:pt x="5795666" y="3357119"/>
                  <a:pt x="5446559" y="3353970"/>
                  <a:pt x="5232202" y="3363699"/>
                </a:cubicBezTo>
                <a:cubicBezTo>
                  <a:pt x="5017845" y="3373428"/>
                  <a:pt x="4922530" y="3391091"/>
                  <a:pt x="4653801" y="3363699"/>
                </a:cubicBezTo>
                <a:cubicBezTo>
                  <a:pt x="4385072" y="3336307"/>
                  <a:pt x="4247771" y="3355504"/>
                  <a:pt x="3988972" y="3363699"/>
                </a:cubicBezTo>
                <a:cubicBezTo>
                  <a:pt x="3730173" y="3371894"/>
                  <a:pt x="3739785" y="3366989"/>
                  <a:pt x="3583427" y="3363699"/>
                </a:cubicBezTo>
                <a:cubicBezTo>
                  <a:pt x="3427070" y="3360409"/>
                  <a:pt x="3124630" y="3371070"/>
                  <a:pt x="3005026" y="3363699"/>
                </a:cubicBezTo>
                <a:cubicBezTo>
                  <a:pt x="2885422" y="3356328"/>
                  <a:pt x="2640318" y="3356104"/>
                  <a:pt x="2513052" y="3363699"/>
                </a:cubicBezTo>
                <a:cubicBezTo>
                  <a:pt x="2385786" y="3371294"/>
                  <a:pt x="2094954" y="3329488"/>
                  <a:pt x="1761796" y="3363699"/>
                </a:cubicBezTo>
                <a:cubicBezTo>
                  <a:pt x="1428638" y="3397910"/>
                  <a:pt x="1509512" y="3369489"/>
                  <a:pt x="1356251" y="3363699"/>
                </a:cubicBezTo>
                <a:cubicBezTo>
                  <a:pt x="1202991" y="3357909"/>
                  <a:pt x="1003137" y="3344656"/>
                  <a:pt x="777850" y="3363699"/>
                </a:cubicBezTo>
                <a:cubicBezTo>
                  <a:pt x="552563" y="3382742"/>
                  <a:pt x="255982" y="3333429"/>
                  <a:pt x="0" y="3363699"/>
                </a:cubicBezTo>
                <a:cubicBezTo>
                  <a:pt x="-22232" y="3090862"/>
                  <a:pt x="-22432" y="3037693"/>
                  <a:pt x="0" y="2758233"/>
                </a:cubicBezTo>
                <a:cubicBezTo>
                  <a:pt x="22432" y="2478773"/>
                  <a:pt x="13946" y="2417737"/>
                  <a:pt x="0" y="2119130"/>
                </a:cubicBezTo>
                <a:cubicBezTo>
                  <a:pt x="-13946" y="1820523"/>
                  <a:pt x="-3697" y="1569116"/>
                  <a:pt x="0" y="1379117"/>
                </a:cubicBezTo>
                <a:cubicBezTo>
                  <a:pt x="3697" y="1189118"/>
                  <a:pt x="-13635" y="1025786"/>
                  <a:pt x="0" y="807288"/>
                </a:cubicBezTo>
                <a:cubicBezTo>
                  <a:pt x="13635" y="588790"/>
                  <a:pt x="-15450" y="303648"/>
                  <a:pt x="0" y="0"/>
                </a:cubicBezTo>
                <a:close/>
              </a:path>
              <a:path w="8642773" h="3363699" stroke="0" extrusionOk="0">
                <a:moveTo>
                  <a:pt x="0" y="0"/>
                </a:moveTo>
                <a:cubicBezTo>
                  <a:pt x="315373" y="-6149"/>
                  <a:pt x="437434" y="24501"/>
                  <a:pt x="664829" y="0"/>
                </a:cubicBezTo>
                <a:cubicBezTo>
                  <a:pt x="892224" y="-24501"/>
                  <a:pt x="1149520" y="40576"/>
                  <a:pt x="1502513" y="0"/>
                </a:cubicBezTo>
                <a:cubicBezTo>
                  <a:pt x="1855506" y="-40576"/>
                  <a:pt x="1810639" y="2619"/>
                  <a:pt x="1994486" y="0"/>
                </a:cubicBezTo>
                <a:cubicBezTo>
                  <a:pt x="2178333" y="-2619"/>
                  <a:pt x="2422880" y="-20258"/>
                  <a:pt x="2572887" y="0"/>
                </a:cubicBezTo>
                <a:cubicBezTo>
                  <a:pt x="2722894" y="20258"/>
                  <a:pt x="2985392" y="-21693"/>
                  <a:pt x="3324143" y="0"/>
                </a:cubicBezTo>
                <a:cubicBezTo>
                  <a:pt x="3662894" y="21693"/>
                  <a:pt x="3691128" y="14605"/>
                  <a:pt x="3902544" y="0"/>
                </a:cubicBezTo>
                <a:cubicBezTo>
                  <a:pt x="4113960" y="-14605"/>
                  <a:pt x="4369849" y="21794"/>
                  <a:pt x="4653801" y="0"/>
                </a:cubicBezTo>
                <a:cubicBezTo>
                  <a:pt x="4937753" y="-21794"/>
                  <a:pt x="5153374" y="-28084"/>
                  <a:pt x="5318630" y="0"/>
                </a:cubicBezTo>
                <a:cubicBezTo>
                  <a:pt x="5483886" y="28084"/>
                  <a:pt x="5710154" y="-2431"/>
                  <a:pt x="6069886" y="0"/>
                </a:cubicBezTo>
                <a:cubicBezTo>
                  <a:pt x="6429618" y="2431"/>
                  <a:pt x="6432794" y="-12192"/>
                  <a:pt x="6734715" y="0"/>
                </a:cubicBezTo>
                <a:cubicBezTo>
                  <a:pt x="7036636" y="12192"/>
                  <a:pt x="7176900" y="17083"/>
                  <a:pt x="7313116" y="0"/>
                </a:cubicBezTo>
                <a:cubicBezTo>
                  <a:pt x="7449332" y="-17083"/>
                  <a:pt x="7816268" y="-27531"/>
                  <a:pt x="7977944" y="0"/>
                </a:cubicBezTo>
                <a:cubicBezTo>
                  <a:pt x="8139620" y="27531"/>
                  <a:pt x="8446441" y="-15431"/>
                  <a:pt x="8642773" y="0"/>
                </a:cubicBezTo>
                <a:cubicBezTo>
                  <a:pt x="8644104" y="157751"/>
                  <a:pt x="8667647" y="424704"/>
                  <a:pt x="8642773" y="672740"/>
                </a:cubicBezTo>
                <a:cubicBezTo>
                  <a:pt x="8617899" y="920776"/>
                  <a:pt x="8648419" y="1017599"/>
                  <a:pt x="8642773" y="1244569"/>
                </a:cubicBezTo>
                <a:cubicBezTo>
                  <a:pt x="8637127" y="1471539"/>
                  <a:pt x="8650191" y="1700472"/>
                  <a:pt x="8642773" y="1816397"/>
                </a:cubicBezTo>
                <a:cubicBezTo>
                  <a:pt x="8635355" y="1932322"/>
                  <a:pt x="8631643" y="2220099"/>
                  <a:pt x="8642773" y="2388226"/>
                </a:cubicBezTo>
                <a:cubicBezTo>
                  <a:pt x="8653903" y="2556353"/>
                  <a:pt x="8686607" y="2956771"/>
                  <a:pt x="8642773" y="3363699"/>
                </a:cubicBezTo>
                <a:cubicBezTo>
                  <a:pt x="8545185" y="3357067"/>
                  <a:pt x="8356704" y="3372951"/>
                  <a:pt x="8237227" y="3363699"/>
                </a:cubicBezTo>
                <a:cubicBezTo>
                  <a:pt x="8117750" y="3354447"/>
                  <a:pt x="7957082" y="3385758"/>
                  <a:pt x="7745254" y="3363699"/>
                </a:cubicBezTo>
                <a:cubicBezTo>
                  <a:pt x="7533426" y="3341640"/>
                  <a:pt x="7244906" y="3375128"/>
                  <a:pt x="6993998" y="3363699"/>
                </a:cubicBezTo>
                <a:cubicBezTo>
                  <a:pt x="6743090" y="3352270"/>
                  <a:pt x="6776988" y="3378947"/>
                  <a:pt x="6588452" y="3363699"/>
                </a:cubicBezTo>
                <a:cubicBezTo>
                  <a:pt x="6399916" y="3348451"/>
                  <a:pt x="6142711" y="3380358"/>
                  <a:pt x="5923624" y="3363699"/>
                </a:cubicBezTo>
                <a:cubicBezTo>
                  <a:pt x="5704537" y="3347040"/>
                  <a:pt x="5559995" y="3369252"/>
                  <a:pt x="5431650" y="3363699"/>
                </a:cubicBezTo>
                <a:cubicBezTo>
                  <a:pt x="5303305" y="3358146"/>
                  <a:pt x="5109618" y="3353986"/>
                  <a:pt x="5026105" y="3363699"/>
                </a:cubicBezTo>
                <a:cubicBezTo>
                  <a:pt x="4942592" y="3373412"/>
                  <a:pt x="4612878" y="3337536"/>
                  <a:pt x="4447704" y="3363699"/>
                </a:cubicBezTo>
                <a:cubicBezTo>
                  <a:pt x="4282530" y="3389862"/>
                  <a:pt x="3852592" y="3353311"/>
                  <a:pt x="3696448" y="3363699"/>
                </a:cubicBezTo>
                <a:cubicBezTo>
                  <a:pt x="3540304" y="3374087"/>
                  <a:pt x="3046589" y="3366111"/>
                  <a:pt x="2858763" y="3363699"/>
                </a:cubicBezTo>
                <a:cubicBezTo>
                  <a:pt x="2670937" y="3361287"/>
                  <a:pt x="2507840" y="3386228"/>
                  <a:pt x="2366790" y="3363699"/>
                </a:cubicBezTo>
                <a:cubicBezTo>
                  <a:pt x="2225740" y="3341170"/>
                  <a:pt x="1719798" y="3349735"/>
                  <a:pt x="1529106" y="3363699"/>
                </a:cubicBezTo>
                <a:cubicBezTo>
                  <a:pt x="1338414" y="3377663"/>
                  <a:pt x="1076845" y="3355659"/>
                  <a:pt x="777850" y="3363699"/>
                </a:cubicBezTo>
                <a:cubicBezTo>
                  <a:pt x="478855" y="3371739"/>
                  <a:pt x="326492" y="3343274"/>
                  <a:pt x="0" y="3363699"/>
                </a:cubicBezTo>
                <a:cubicBezTo>
                  <a:pt x="-879" y="3243324"/>
                  <a:pt x="19789" y="2997568"/>
                  <a:pt x="0" y="2791870"/>
                </a:cubicBezTo>
                <a:cubicBezTo>
                  <a:pt x="-19789" y="2586172"/>
                  <a:pt x="-6663" y="2339584"/>
                  <a:pt x="0" y="2085493"/>
                </a:cubicBezTo>
                <a:cubicBezTo>
                  <a:pt x="6663" y="1831402"/>
                  <a:pt x="-20284" y="1734979"/>
                  <a:pt x="0" y="1513665"/>
                </a:cubicBezTo>
                <a:cubicBezTo>
                  <a:pt x="20284" y="1292351"/>
                  <a:pt x="-25950" y="1103351"/>
                  <a:pt x="0" y="840925"/>
                </a:cubicBezTo>
                <a:cubicBezTo>
                  <a:pt x="25950" y="578499"/>
                  <a:pt x="-26987" y="290676"/>
                  <a:pt x="0" y="0"/>
                </a:cubicBezTo>
                <a:close/>
              </a:path>
            </a:pathLst>
          </a:custGeom>
          <a:solidFill>
            <a:schemeClr val="bg1"/>
          </a:solidFill>
          <a:ln w="28575">
            <a:solidFill>
              <a:srgbClr val="C00000"/>
            </a:solidFill>
            <a:extLst>
              <a:ext uri="{C807C97D-BFC1-408E-A445-0C87EB9F89A2}">
                <ask:lineSketchStyleProps xmlns="" xmlns:ask="http://schemas.microsoft.com/office/drawing/2018/sketchyshapes" sd="31963769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72000" indent="-1044000">
              <a:lnSpc>
                <a:spcPts val="3200"/>
              </a:lnSpc>
            </a:pPr>
            <a:r>
              <a:rPr lang="zh-TW" altLang="en-US" sz="2400" b="1" dirty="0">
                <a:solidFill>
                  <a:schemeClr val="tx1"/>
                </a:solidFill>
                <a:latin typeface="微軟正黑體" panose="020B0604030504040204" pitchFamily="34" charset="-120"/>
                <a:ea typeface="微軟正黑體" panose="020B0604030504040204" pitchFamily="34" charset="-120"/>
                <a:cs typeface="+mj-cs"/>
              </a:rPr>
              <a:t>第６條：非事業用不動產屬</a:t>
            </a:r>
            <a:r>
              <a:rPr lang="zh-TW" altLang="en-US" sz="2400" b="1" dirty="0">
                <a:solidFill>
                  <a:srgbClr val="FF0000"/>
                </a:solidFill>
                <a:latin typeface="微軟正黑體" panose="020B0604030504040204" pitchFamily="34" charset="-120"/>
                <a:ea typeface="微軟正黑體" panose="020B0604030504040204" pitchFamily="34" charset="-120"/>
                <a:cs typeface="+mj-cs"/>
              </a:rPr>
              <a:t>可供建築</a:t>
            </a:r>
            <a:r>
              <a:rPr lang="zh-TW" altLang="en-US" sz="2400" b="1" dirty="0">
                <a:solidFill>
                  <a:schemeClr val="tx1"/>
                </a:solidFill>
                <a:latin typeface="微軟正黑體" panose="020B0604030504040204" pitchFamily="34" charset="-120"/>
                <a:ea typeface="微軟正黑體" panose="020B0604030504040204" pitchFamily="34" charset="-120"/>
                <a:cs typeface="+mj-cs"/>
              </a:rPr>
              <a:t>之土地，得採下列方式之一辦理：</a:t>
            </a:r>
          </a:p>
          <a:p>
            <a:pPr marL="1443600" lvl="3" indent="-1044000">
              <a:lnSpc>
                <a:spcPts val="3200"/>
              </a:lnSpc>
            </a:pPr>
            <a:r>
              <a:rPr lang="zh-TW" altLang="en-US" sz="2400" b="1" dirty="0">
                <a:solidFill>
                  <a:schemeClr val="tx1"/>
                </a:solidFill>
                <a:latin typeface="微軟正黑體" panose="020B0604030504040204" pitchFamily="34" charset="-120"/>
                <a:ea typeface="微軟正黑體" panose="020B0604030504040204" pitchFamily="34" charset="-120"/>
                <a:cs typeface="+mj-cs"/>
              </a:rPr>
              <a:t>一、自行開發。</a:t>
            </a:r>
          </a:p>
          <a:p>
            <a:pPr marL="1443600" lvl="3" indent="-1044000">
              <a:lnSpc>
                <a:spcPts val="3200"/>
              </a:lnSpc>
            </a:pPr>
            <a:r>
              <a:rPr lang="zh-TW" altLang="en-US" sz="2400" b="1" dirty="0">
                <a:solidFill>
                  <a:schemeClr val="tx1"/>
                </a:solidFill>
                <a:latin typeface="微軟正黑體" panose="020B0604030504040204" pitchFamily="34" charset="-120"/>
                <a:ea typeface="微軟正黑體" panose="020B0604030504040204" pitchFamily="34" charset="-120"/>
                <a:cs typeface="+mj-cs"/>
              </a:rPr>
              <a:t>二、以合建或設定地上權方式開發。</a:t>
            </a:r>
          </a:p>
          <a:p>
            <a:pPr marL="1443600" lvl="3" indent="-1044000">
              <a:lnSpc>
                <a:spcPts val="3200"/>
              </a:lnSpc>
            </a:pPr>
            <a:r>
              <a:rPr lang="zh-TW" altLang="en-US" sz="2400" b="1" dirty="0">
                <a:solidFill>
                  <a:schemeClr val="tx1"/>
                </a:solidFill>
                <a:latin typeface="微軟正黑體" panose="020B0604030504040204" pitchFamily="34" charset="-120"/>
                <a:ea typeface="微軟正黑體" panose="020B0604030504040204" pitchFamily="34" charset="-120"/>
                <a:cs typeface="+mj-cs"/>
              </a:rPr>
              <a:t>三、結合其他目的事業主管機關政策開發。</a:t>
            </a:r>
          </a:p>
          <a:p>
            <a:pPr marL="1443600" lvl="3" indent="-1044000">
              <a:lnSpc>
                <a:spcPts val="3200"/>
              </a:lnSpc>
            </a:pPr>
            <a:r>
              <a:rPr lang="zh-TW" altLang="en-US" sz="2400" b="1" dirty="0">
                <a:solidFill>
                  <a:schemeClr val="tx1"/>
                </a:solidFill>
                <a:latin typeface="微軟正黑體" panose="020B0604030504040204" pitchFamily="34" charset="-120"/>
                <a:ea typeface="微軟正黑體" panose="020B0604030504040204" pitchFamily="34" charset="-120"/>
                <a:cs typeface="+mj-cs"/>
              </a:rPr>
              <a:t>四、面積五百平方公尺以下可單獨建築者，得辦理公開標售。</a:t>
            </a:r>
          </a:p>
          <a:p>
            <a:pPr marL="1443600" lvl="3" indent="-1044000">
              <a:lnSpc>
                <a:spcPts val="3200"/>
              </a:lnSpc>
            </a:pPr>
            <a:r>
              <a:rPr lang="zh-TW" altLang="en-US" sz="2400" b="1" dirty="0">
                <a:solidFill>
                  <a:schemeClr val="tx1"/>
                </a:solidFill>
                <a:latin typeface="微軟正黑體" panose="020B0604030504040204" pitchFamily="34" charset="-120"/>
                <a:ea typeface="微軟正黑體" panose="020B0604030504040204" pitchFamily="34" charset="-120"/>
                <a:cs typeface="+mj-cs"/>
              </a:rPr>
              <a:t>五、依第</a:t>
            </a:r>
            <a:r>
              <a:rPr lang="en-US" altLang="zh-TW" sz="2400" b="1" dirty="0">
                <a:solidFill>
                  <a:schemeClr val="tx1"/>
                </a:solidFill>
                <a:latin typeface="微軟正黑體" panose="020B0604030504040204" pitchFamily="34" charset="-120"/>
                <a:ea typeface="微軟正黑體" panose="020B0604030504040204" pitchFamily="34" charset="-120"/>
                <a:cs typeface="+mj-cs"/>
              </a:rPr>
              <a:t>21</a:t>
            </a:r>
            <a:r>
              <a:rPr lang="zh-TW" altLang="en-US" sz="2400" b="1" dirty="0">
                <a:solidFill>
                  <a:schemeClr val="tx1"/>
                </a:solidFill>
                <a:latin typeface="微軟正黑體" panose="020B0604030504040204" pitchFamily="34" charset="-120"/>
                <a:ea typeface="微軟正黑體" panose="020B0604030504040204" pitchFamily="34" charset="-120"/>
                <a:cs typeface="+mj-cs"/>
              </a:rPr>
              <a:t>條之</a:t>
            </a:r>
            <a:r>
              <a:rPr lang="en-US" altLang="zh-TW" sz="2400" b="1" dirty="0">
                <a:solidFill>
                  <a:schemeClr val="tx1"/>
                </a:solidFill>
                <a:latin typeface="微軟正黑體" panose="020B0604030504040204" pitchFamily="34" charset="-120"/>
                <a:ea typeface="微軟正黑體" panose="020B0604030504040204" pitchFamily="34" charset="-120"/>
                <a:cs typeface="+mj-cs"/>
              </a:rPr>
              <a:t>2</a:t>
            </a:r>
            <a:r>
              <a:rPr lang="zh-TW" altLang="en-US" sz="2400" b="1" dirty="0">
                <a:solidFill>
                  <a:schemeClr val="tx1"/>
                </a:solidFill>
                <a:latin typeface="微軟正黑體" panose="020B0604030504040204" pitchFamily="34" charset="-120"/>
                <a:ea typeface="微軟正黑體" panose="020B0604030504040204" pitchFamily="34" charset="-120"/>
                <a:cs typeface="+mj-cs"/>
              </a:rPr>
              <a:t>至第</a:t>
            </a:r>
            <a:r>
              <a:rPr lang="en-US" altLang="zh-TW" sz="2400" b="1" dirty="0">
                <a:solidFill>
                  <a:schemeClr val="tx1"/>
                </a:solidFill>
                <a:latin typeface="微軟正黑體" panose="020B0604030504040204" pitchFamily="34" charset="-120"/>
                <a:ea typeface="微軟正黑體" panose="020B0604030504040204" pitchFamily="34" charset="-120"/>
                <a:cs typeface="+mj-cs"/>
              </a:rPr>
              <a:t>21</a:t>
            </a:r>
            <a:r>
              <a:rPr lang="zh-TW" altLang="en-US" sz="2400" b="1" dirty="0">
                <a:solidFill>
                  <a:schemeClr val="tx1"/>
                </a:solidFill>
                <a:latin typeface="微軟正黑體" panose="020B0604030504040204" pitchFamily="34" charset="-120"/>
                <a:ea typeface="微軟正黑體" panose="020B0604030504040204" pitchFamily="34" charset="-120"/>
                <a:cs typeface="+mj-cs"/>
              </a:rPr>
              <a:t>條之</a:t>
            </a:r>
            <a:r>
              <a:rPr lang="en-US" altLang="zh-TW" sz="2400" b="1" dirty="0">
                <a:solidFill>
                  <a:schemeClr val="tx1"/>
                </a:solidFill>
                <a:latin typeface="微軟正黑體" panose="020B0604030504040204" pitchFamily="34" charset="-120"/>
                <a:ea typeface="微軟正黑體" panose="020B0604030504040204" pitchFamily="34" charset="-120"/>
                <a:cs typeface="+mj-cs"/>
              </a:rPr>
              <a:t>6</a:t>
            </a:r>
            <a:r>
              <a:rPr lang="zh-TW" altLang="en-US" sz="2400" b="1" dirty="0">
                <a:solidFill>
                  <a:schemeClr val="tx1"/>
                </a:solidFill>
                <a:latin typeface="微軟正黑體" panose="020B0604030504040204" pitchFamily="34" charset="-120"/>
                <a:ea typeface="微軟正黑體" panose="020B0604030504040204" pitchFamily="34" charset="-120"/>
                <a:cs typeface="+mj-cs"/>
              </a:rPr>
              <a:t>規定，於出租土地新建建物。</a:t>
            </a:r>
          </a:p>
          <a:p>
            <a:pPr marL="72000" indent="-1044000">
              <a:lnSpc>
                <a:spcPts val="3200"/>
              </a:lnSpc>
            </a:pPr>
            <a:r>
              <a:rPr lang="zh-TW" altLang="en-US" sz="2400" b="1" dirty="0">
                <a:solidFill>
                  <a:schemeClr val="tx1"/>
                </a:solidFill>
                <a:latin typeface="微軟正黑體" panose="020B0604030504040204" pitchFamily="34" charset="-120"/>
                <a:ea typeface="微軟正黑體" panose="020B0604030504040204" pitchFamily="34" charset="-120"/>
                <a:cs typeface="+mj-cs"/>
              </a:rPr>
              <a:t>本署設置之灌溉管理組織（以下簡稱管理處），依前項第</a:t>
            </a:r>
            <a:r>
              <a:rPr lang="en-US" altLang="zh-TW" sz="2400" b="1" dirty="0">
                <a:solidFill>
                  <a:schemeClr val="tx1"/>
                </a:solidFill>
                <a:latin typeface="微軟正黑體" panose="020B0604030504040204" pitchFamily="34" charset="-120"/>
                <a:ea typeface="微軟正黑體" panose="020B0604030504040204" pitchFamily="34" charset="-120"/>
                <a:cs typeface="+mj-cs"/>
              </a:rPr>
              <a:t>1</a:t>
            </a:r>
            <a:r>
              <a:rPr lang="zh-TW" altLang="en-US" sz="2400" b="1" dirty="0">
                <a:solidFill>
                  <a:schemeClr val="tx1"/>
                </a:solidFill>
                <a:latin typeface="微軟正黑體" panose="020B0604030504040204" pitchFamily="34" charset="-120"/>
                <a:ea typeface="微軟正黑體" panose="020B0604030504040204" pitchFamily="34" charset="-120"/>
                <a:cs typeface="+mj-cs"/>
              </a:rPr>
              <a:t>款至第</a:t>
            </a:r>
            <a:r>
              <a:rPr lang="en-US" altLang="zh-TW" sz="2400" b="1" dirty="0">
                <a:solidFill>
                  <a:schemeClr val="tx1"/>
                </a:solidFill>
                <a:latin typeface="微軟正黑體" panose="020B0604030504040204" pitchFamily="34" charset="-120"/>
                <a:ea typeface="微軟正黑體" panose="020B0604030504040204" pitchFamily="34" charset="-120"/>
                <a:cs typeface="+mj-cs"/>
              </a:rPr>
              <a:t>3</a:t>
            </a:r>
            <a:r>
              <a:rPr lang="zh-TW" altLang="en-US" sz="2400" b="1" dirty="0">
                <a:solidFill>
                  <a:schemeClr val="tx1"/>
                </a:solidFill>
                <a:latin typeface="微軟正黑體" panose="020B0604030504040204" pitchFamily="34" charset="-120"/>
                <a:ea typeface="微軟正黑體" panose="020B0604030504040204" pitchFamily="34" charset="-120"/>
                <a:cs typeface="+mj-cs"/>
              </a:rPr>
              <a:t>款規定辦理前，應提出規劃書報本署核定。</a:t>
            </a:r>
          </a:p>
          <a:p>
            <a:pPr marL="72000" indent="-1044000">
              <a:lnSpc>
                <a:spcPts val="3200"/>
              </a:lnSpc>
            </a:pPr>
            <a:r>
              <a:rPr lang="zh-TW" altLang="en-US" sz="2400" b="1" dirty="0">
                <a:solidFill>
                  <a:schemeClr val="tx1"/>
                </a:solidFill>
                <a:latin typeface="微軟正黑體" panose="020B0604030504040204" pitchFamily="34" charset="-120"/>
                <a:ea typeface="微軟正黑體" panose="020B0604030504040204" pitchFamily="34" charset="-120"/>
                <a:cs typeface="+mj-cs"/>
              </a:rPr>
              <a:t>第</a:t>
            </a:r>
            <a:r>
              <a:rPr lang="en-US" altLang="zh-TW" sz="2400" b="1" dirty="0">
                <a:solidFill>
                  <a:schemeClr val="tx1"/>
                </a:solidFill>
                <a:latin typeface="微軟正黑體" panose="020B0604030504040204" pitchFamily="34" charset="-120"/>
                <a:ea typeface="微軟正黑體" panose="020B0604030504040204" pitchFamily="34" charset="-120"/>
                <a:cs typeface="+mj-cs"/>
              </a:rPr>
              <a:t>1</a:t>
            </a:r>
            <a:r>
              <a:rPr lang="zh-TW" altLang="en-US" sz="2400" b="1" dirty="0">
                <a:solidFill>
                  <a:schemeClr val="tx1"/>
                </a:solidFill>
                <a:latin typeface="微軟正黑體" panose="020B0604030504040204" pitchFamily="34" charset="-120"/>
                <a:ea typeface="微軟正黑體" panose="020B0604030504040204" pitchFamily="34" charset="-120"/>
                <a:cs typeface="+mj-cs"/>
              </a:rPr>
              <a:t>項土地，除法令另有規定外，不得分割供他人合併使用。</a:t>
            </a:r>
            <a:endParaRPr lang="en-US" altLang="zh-TW" sz="2400" b="1" dirty="0">
              <a:solidFill>
                <a:schemeClr val="tx1"/>
              </a:solidFill>
              <a:latin typeface="微軟正黑體" panose="020B0604030504040204" pitchFamily="34" charset="-120"/>
              <a:ea typeface="微軟正黑體" panose="020B0604030504040204" pitchFamily="34" charset="-120"/>
              <a:cs typeface="+mj-cs"/>
            </a:endParaRPr>
          </a:p>
        </p:txBody>
      </p:sp>
      <p:sp>
        <p:nvSpPr>
          <p:cNvPr id="7" name="內容版面配置區 2">
            <a:extLst>
              <a:ext uri="{FF2B5EF4-FFF2-40B4-BE49-F238E27FC236}">
                <a16:creationId xmlns:a16="http://schemas.microsoft.com/office/drawing/2014/main" id="{47000798-0518-02F2-4120-5FE2406B861C}"/>
              </a:ext>
            </a:extLst>
          </p:cNvPr>
          <p:cNvSpPr txBox="1">
            <a:spLocks/>
          </p:cNvSpPr>
          <p:nvPr/>
        </p:nvSpPr>
        <p:spPr>
          <a:xfrm>
            <a:off x="-208858" y="5527333"/>
            <a:ext cx="8976626" cy="28032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hangingPunct="0">
              <a:lnSpc>
                <a:spcPts val="3000"/>
              </a:lnSpc>
              <a:spcBef>
                <a:spcPct val="0"/>
              </a:spcBef>
              <a:spcAft>
                <a:spcPts val="150"/>
              </a:spcAft>
              <a:buClr>
                <a:schemeClr val="accent6"/>
              </a:buClr>
              <a:buSzPct val="85000"/>
              <a:buFont typeface="Wingdings" panose="05000000000000000000" pitchFamily="2" charset="2"/>
              <a:buChar char="l"/>
            </a:pPr>
            <a:r>
              <a:rPr lang="en-US" altLang="zh-TW" b="1" dirty="0">
                <a:latin typeface="微軟正黑體" panose="020B0604030504040204" pitchFamily="34" charset="-120"/>
                <a:ea typeface="微軟正黑體" panose="020B0604030504040204" pitchFamily="34" charset="-120"/>
                <a:cs typeface="+mj-cs"/>
              </a:rPr>
              <a:t>111.11.9</a:t>
            </a:r>
            <a:r>
              <a:rPr lang="zh-TW" altLang="en-US" b="1" dirty="0">
                <a:latin typeface="微軟正黑體" panose="020B0604030504040204" pitchFamily="34" charset="-120"/>
                <a:ea typeface="微軟正黑體" panose="020B0604030504040204" pitchFamily="34" charset="-120"/>
                <a:cs typeface="+mj-cs"/>
              </a:rPr>
              <a:t>修正第</a:t>
            </a:r>
            <a:r>
              <a:rPr lang="en-US" altLang="zh-TW" b="1" dirty="0">
                <a:latin typeface="微軟正黑體" panose="020B0604030504040204" pitchFamily="34" charset="-120"/>
                <a:ea typeface="微軟正黑體" panose="020B0604030504040204" pitchFamily="34" charset="-120"/>
                <a:cs typeface="+mj-cs"/>
              </a:rPr>
              <a:t>1</a:t>
            </a:r>
            <a:r>
              <a:rPr lang="zh-TW" altLang="en-US" b="1" dirty="0">
                <a:latin typeface="微軟正黑體" panose="020B0604030504040204" pitchFamily="34" charset="-120"/>
                <a:ea typeface="微軟正黑體" panose="020B0604030504040204" pitchFamily="34" charset="-120"/>
                <a:cs typeface="+mj-cs"/>
              </a:rPr>
              <a:t>項第</a:t>
            </a:r>
            <a:r>
              <a:rPr lang="en-US" altLang="zh-TW" b="1" dirty="0">
                <a:latin typeface="微軟正黑體" panose="020B0604030504040204" pitchFamily="34" charset="-120"/>
                <a:ea typeface="微軟正黑體" panose="020B0604030504040204" pitchFamily="34" charset="-120"/>
                <a:cs typeface="+mj-cs"/>
              </a:rPr>
              <a:t>2</a:t>
            </a:r>
            <a:r>
              <a:rPr lang="zh-TW" altLang="en-US" b="1" dirty="0">
                <a:latin typeface="微軟正黑體" panose="020B0604030504040204" pitchFamily="34" charset="-120"/>
                <a:ea typeface="微軟正黑體" panose="020B0604030504040204" pitchFamily="34" charset="-120"/>
                <a:cs typeface="+mj-cs"/>
              </a:rPr>
              <a:t>款「以合建或設定地上權方式</a:t>
            </a:r>
            <a:r>
              <a:rPr lang="zh-TW" altLang="en-US" b="1" strike="sngStrike" dirty="0">
                <a:solidFill>
                  <a:srgbClr val="C00000"/>
                </a:solidFill>
                <a:latin typeface="微軟正黑體" panose="020B0604030504040204" pitchFamily="34" charset="-120"/>
                <a:ea typeface="微軟正黑體" panose="020B0604030504040204" pitchFamily="34" charset="-120"/>
                <a:cs typeface="+mj-cs"/>
              </a:rPr>
              <a:t>共同</a:t>
            </a:r>
            <a:r>
              <a:rPr lang="zh-TW" altLang="en-US" b="1" dirty="0">
                <a:latin typeface="微軟正黑體" panose="020B0604030504040204" pitchFamily="34" charset="-120"/>
                <a:ea typeface="微軟正黑體" panose="020B0604030504040204" pitchFamily="34" charset="-120"/>
                <a:cs typeface="+mj-cs"/>
              </a:rPr>
              <a:t>開發」，以配合實務不僅限須併同他人土地共同開發之情形，本署經管大面積土地亦得單獨辦理合建或設定地上權。</a:t>
            </a:r>
            <a:endParaRPr lang="en-US" altLang="zh-TW" b="1" dirty="0">
              <a:latin typeface="微軟正黑體" panose="020B0604030504040204" pitchFamily="34" charset="-120"/>
              <a:ea typeface="微軟正黑體" panose="020B0604030504040204" pitchFamily="34" charset="-120"/>
              <a:cs typeface="+mj-cs"/>
            </a:endParaRPr>
          </a:p>
        </p:txBody>
      </p:sp>
      <p:sp>
        <p:nvSpPr>
          <p:cNvPr id="28" name="標題 1">
            <a:extLst>
              <a:ext uri="{FF2B5EF4-FFF2-40B4-BE49-F238E27FC236}">
                <a16:creationId xmlns:a16="http://schemas.microsoft.com/office/drawing/2014/main" id="{ABB94A3C-AE42-42F0-8455-6F4214BFA5DD}"/>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24365272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8EFC78C8-B6A5-2255-8F2F-EBE62CA5BDD0}"/>
              </a:ext>
            </a:extLst>
          </p:cNvPr>
          <p:cNvSpPr>
            <a:spLocks noGrp="1"/>
          </p:cNvSpPr>
          <p:nvPr>
            <p:ph idx="1"/>
          </p:nvPr>
        </p:nvSpPr>
        <p:spPr>
          <a:xfrm>
            <a:off x="628650" y="781051"/>
            <a:ext cx="7886700" cy="511754"/>
          </a:xfrm>
        </p:spPr>
        <p:txBody>
          <a:bodyPr>
            <a:normAutofit/>
          </a:body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第一章　總則</a:t>
            </a:r>
            <a:r>
              <a:rPr lang="en-US" altLang="zh-TW" b="1" dirty="0">
                <a:latin typeface="微軟正黑體" panose="020B0604030504040204" pitchFamily="34" charset="-120"/>
                <a:ea typeface="微軟正黑體" panose="020B0604030504040204" pitchFamily="34" charset="-120"/>
                <a:cs typeface="+mj-cs"/>
              </a:rPr>
              <a:t>(</a:t>
            </a:r>
            <a:r>
              <a:rPr lang="zh-TW" altLang="en-US" b="1" dirty="0">
                <a:latin typeface="微軟正黑體" panose="020B0604030504040204" pitchFamily="34" charset="-120"/>
                <a:ea typeface="微軟正黑體" panose="020B0604030504040204" pitchFamily="34" charset="-120"/>
                <a:cs typeface="+mj-cs"/>
              </a:rPr>
              <a:t>補充說明</a:t>
            </a:r>
            <a:r>
              <a:rPr lang="en-US" altLang="zh-TW" b="1" dirty="0">
                <a:latin typeface="微軟正黑體" panose="020B0604030504040204" pitchFamily="34" charset="-120"/>
                <a:ea typeface="微軟正黑體" panose="020B0604030504040204" pitchFamily="34" charset="-120"/>
                <a:cs typeface="+mj-cs"/>
              </a:rPr>
              <a:t>)</a:t>
            </a:r>
            <a:endParaRPr lang="en-US" altLang="zh-TW" dirty="0">
              <a:latin typeface="微軟正黑體" panose="020B0604030504040204" pitchFamily="34" charset="-120"/>
              <a:ea typeface="微軟正黑體" panose="020B0604030504040204" pitchFamily="34" charset="-120"/>
              <a:cs typeface="+mj-cs"/>
            </a:endParaRPr>
          </a:p>
        </p:txBody>
      </p:sp>
      <p:grpSp>
        <p:nvGrpSpPr>
          <p:cNvPr id="11" name="群組 10">
            <a:extLst>
              <a:ext uri="{FF2B5EF4-FFF2-40B4-BE49-F238E27FC236}">
                <a16:creationId xmlns:a16="http://schemas.microsoft.com/office/drawing/2014/main" id="{CE3EF367-1630-1B9C-6744-AC64B19B644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16</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7" name="內容版面配置區 2">
            <a:extLst>
              <a:ext uri="{FF2B5EF4-FFF2-40B4-BE49-F238E27FC236}">
                <a16:creationId xmlns:a16="http://schemas.microsoft.com/office/drawing/2014/main" id="{47000798-0518-02F2-4120-5FE2406B861C}"/>
              </a:ext>
            </a:extLst>
          </p:cNvPr>
          <p:cNvSpPr txBox="1">
            <a:spLocks/>
          </p:cNvSpPr>
          <p:nvPr/>
        </p:nvSpPr>
        <p:spPr>
          <a:xfrm>
            <a:off x="363692" y="1303153"/>
            <a:ext cx="8733335" cy="487630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hangingPunct="0">
              <a:lnSpc>
                <a:spcPts val="3000"/>
              </a:lnSpc>
              <a:spcBef>
                <a:spcPct val="0"/>
              </a:spcBef>
              <a:spcAft>
                <a:spcPts val="150"/>
              </a:spcAft>
              <a:buClr>
                <a:schemeClr val="accent6"/>
              </a:buClr>
              <a:buSzPct val="85000"/>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行政院公共工程委員會</a:t>
            </a:r>
            <a:r>
              <a:rPr lang="en-US" altLang="zh-TW" b="1" dirty="0">
                <a:latin typeface="微軟正黑體" panose="020B0604030504040204" pitchFamily="34" charset="-120"/>
                <a:ea typeface="微軟正黑體" panose="020B0604030504040204" pitchFamily="34" charset="-120"/>
                <a:cs typeface="+mj-cs"/>
              </a:rPr>
              <a:t>110</a:t>
            </a:r>
            <a:r>
              <a:rPr lang="zh-TW" altLang="en-US" b="1" dirty="0">
                <a:latin typeface="微軟正黑體" panose="020B0604030504040204" pitchFamily="34" charset="-120"/>
                <a:ea typeface="微軟正黑體" panose="020B0604030504040204" pitchFamily="34" charset="-120"/>
                <a:cs typeface="+mj-cs"/>
              </a:rPr>
              <a:t>年</a:t>
            </a:r>
            <a:r>
              <a:rPr lang="en-US" altLang="zh-TW" b="1" dirty="0">
                <a:latin typeface="微軟正黑體" panose="020B0604030504040204" pitchFamily="34" charset="-120"/>
                <a:ea typeface="微軟正黑體" panose="020B0604030504040204" pitchFamily="34" charset="-120"/>
                <a:cs typeface="+mj-cs"/>
              </a:rPr>
              <a:t>11</a:t>
            </a:r>
            <a:r>
              <a:rPr lang="zh-TW" altLang="en-US" b="1" dirty="0">
                <a:latin typeface="微軟正黑體" panose="020B0604030504040204" pitchFamily="34" charset="-120"/>
                <a:ea typeface="微軟正黑體" panose="020B0604030504040204" pitchFamily="34" charset="-120"/>
                <a:cs typeface="+mj-cs"/>
              </a:rPr>
              <a:t>月</a:t>
            </a:r>
            <a:r>
              <a:rPr lang="en-US" altLang="zh-TW" b="1" dirty="0">
                <a:latin typeface="微軟正黑體" panose="020B0604030504040204" pitchFamily="34" charset="-120"/>
                <a:ea typeface="微軟正黑體" panose="020B0604030504040204" pitchFamily="34" charset="-120"/>
                <a:cs typeface="+mj-cs"/>
              </a:rPr>
              <a:t>8</a:t>
            </a:r>
            <a:r>
              <a:rPr lang="zh-TW" altLang="en-US" b="1" dirty="0">
                <a:latin typeface="微軟正黑體" panose="020B0604030504040204" pitchFamily="34" charset="-120"/>
                <a:ea typeface="微軟正黑體" panose="020B0604030504040204" pitchFamily="34" charset="-120"/>
                <a:cs typeface="+mj-cs"/>
              </a:rPr>
              <a:t>日工程企字第</a:t>
            </a:r>
            <a:r>
              <a:rPr lang="en-US" altLang="zh-TW" b="1" dirty="0">
                <a:latin typeface="微軟正黑體" panose="020B0604030504040204" pitchFamily="34" charset="-120"/>
                <a:ea typeface="微軟正黑體" panose="020B0604030504040204" pitchFamily="34" charset="-120"/>
                <a:cs typeface="+mj-cs"/>
              </a:rPr>
              <a:t>1100012572</a:t>
            </a:r>
            <a:r>
              <a:rPr lang="zh-TW" altLang="en-US" b="1" dirty="0">
                <a:latin typeface="微軟正黑體" panose="020B0604030504040204" pitchFamily="34" charset="-120"/>
                <a:ea typeface="微軟正黑體" panose="020B0604030504040204" pitchFamily="34" charset="-120"/>
                <a:cs typeface="+mj-cs"/>
              </a:rPr>
              <a:t>號</a:t>
            </a:r>
            <a:r>
              <a:rPr lang="zh-TW" altLang="en-US" b="1" dirty="0">
                <a:latin typeface="微軟正黑體" panose="020B0604030504040204" pitchFamily="34" charset="-120"/>
                <a:ea typeface="微軟正黑體" panose="020B0604030504040204" pitchFamily="34" charset="-120"/>
              </a:rPr>
              <a:t>函釋</a:t>
            </a:r>
            <a:endParaRPr lang="en-US" altLang="zh-TW" b="1" dirty="0">
              <a:latin typeface="微軟正黑體" panose="020B0604030504040204" pitchFamily="34" charset="-120"/>
              <a:ea typeface="微軟正黑體" panose="020B0604030504040204" pitchFamily="34" charset="-120"/>
            </a:endParaRPr>
          </a:p>
          <a:p>
            <a:pPr marL="914400" lvl="2" indent="0" algn="just" hangingPunct="0">
              <a:lnSpc>
                <a:spcPts val="3000"/>
              </a:lnSpc>
              <a:spcBef>
                <a:spcPct val="0"/>
              </a:spcBef>
              <a:spcAft>
                <a:spcPts val="150"/>
              </a:spcAft>
              <a:buClr>
                <a:schemeClr val="accent6"/>
              </a:buClr>
              <a:buSzPct val="85000"/>
              <a:buNone/>
            </a:pP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j-cs"/>
              </a:rPr>
              <a:t>採購法第</a:t>
            </a:r>
            <a:r>
              <a:rPr lang="en-US" altLang="zh-TW" b="1" dirty="0">
                <a:solidFill>
                  <a:schemeClr val="accent5">
                    <a:lumMod val="75000"/>
                  </a:schemeClr>
                </a:solidFill>
                <a:latin typeface="微軟正黑體" panose="020B0604030504040204" pitchFamily="34" charset="-120"/>
                <a:ea typeface="微軟正黑體" panose="020B0604030504040204" pitchFamily="34" charset="-120"/>
                <a:cs typeface="+mj-cs"/>
              </a:rPr>
              <a:t>2</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j-cs"/>
              </a:rPr>
              <a:t>條規定</a:t>
            </a:r>
            <a:r>
              <a:rPr lang="zh-TW" altLang="en-US" b="1" dirty="0">
                <a:latin typeface="微軟正黑體" panose="020B0604030504040204" pitchFamily="34" charset="-120"/>
                <a:ea typeface="微軟正黑體" panose="020B0604030504040204" pitchFamily="34" charset="-120"/>
                <a:cs typeface="+mj-cs"/>
              </a:rPr>
              <a:t>：「本法所稱採購，指工程之定作、財物之買受、定製、承租及勞務之委任或僱傭等。」其</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j-cs"/>
              </a:rPr>
              <a:t>立法理由第</a:t>
            </a:r>
            <a:r>
              <a:rPr lang="en-US" altLang="zh-TW" b="1" dirty="0">
                <a:solidFill>
                  <a:schemeClr val="accent5">
                    <a:lumMod val="75000"/>
                  </a:schemeClr>
                </a:solidFill>
                <a:latin typeface="微軟正黑體" panose="020B0604030504040204" pitchFamily="34" charset="-120"/>
                <a:ea typeface="微軟正黑體" panose="020B0604030504040204" pitchFamily="34" charset="-120"/>
                <a:cs typeface="+mj-cs"/>
              </a:rPr>
              <a:t>2</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j-cs"/>
              </a:rPr>
              <a:t>點載明：「財物之變賣及出租，屬收入行為，因國有財產法及省市政府相關法令已另有規定，故不列入本法適用範圍」</a:t>
            </a:r>
            <a:r>
              <a:rPr lang="zh-TW" altLang="en-US" b="1" dirty="0">
                <a:latin typeface="微軟正黑體" panose="020B0604030504040204" pitchFamily="34" charset="-120"/>
                <a:ea typeface="微軟正黑體" panose="020B0604030504040204" pitchFamily="34" charset="-120"/>
                <a:cs typeface="+mj-cs"/>
              </a:rPr>
              <a:t>。國有（或公有）財產之處分及利用，屬廠商出資與機關合作共負盈虧之型態者，就國有及地方所有財產已定有相關處分或利用規定者不適用採購法。</a:t>
            </a:r>
            <a:endParaRPr lang="en-US" altLang="zh-TW" b="1" dirty="0">
              <a:latin typeface="微軟正黑體" panose="020B0604030504040204" pitchFamily="34" charset="-120"/>
              <a:ea typeface="微軟正黑體" panose="020B0604030504040204" pitchFamily="34" charset="-120"/>
              <a:cs typeface="+mj-cs"/>
            </a:endParaRPr>
          </a:p>
          <a:p>
            <a:pPr lvl="1" algn="just" hangingPunct="0">
              <a:lnSpc>
                <a:spcPts val="3000"/>
              </a:lnSpc>
              <a:spcBef>
                <a:spcPct val="0"/>
              </a:spcBef>
              <a:spcAft>
                <a:spcPts val="150"/>
              </a:spcAft>
              <a:buClr>
                <a:schemeClr val="accent6"/>
              </a:buClr>
              <a:buSzPct val="85000"/>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行政院公共工程委員會</a:t>
            </a:r>
            <a:r>
              <a:rPr lang="en-US" altLang="zh-TW" b="1" dirty="0">
                <a:latin typeface="微軟正黑體" panose="020B0604030504040204" pitchFamily="34" charset="-120"/>
                <a:ea typeface="微軟正黑體" panose="020B0604030504040204" pitchFamily="34" charset="-120"/>
                <a:cs typeface="+mj-cs"/>
              </a:rPr>
              <a:t>111</a:t>
            </a:r>
            <a:r>
              <a:rPr lang="zh-TW" altLang="en-US" b="1" dirty="0">
                <a:latin typeface="微軟正黑體" panose="020B0604030504040204" pitchFamily="34" charset="-120"/>
                <a:ea typeface="微軟正黑體" panose="020B0604030504040204" pitchFamily="34" charset="-120"/>
                <a:cs typeface="+mj-cs"/>
              </a:rPr>
              <a:t>年</a:t>
            </a:r>
            <a:r>
              <a:rPr lang="en-US" altLang="zh-TW" b="1" dirty="0">
                <a:latin typeface="微軟正黑體" panose="020B0604030504040204" pitchFamily="34" charset="-120"/>
                <a:ea typeface="微軟正黑體" panose="020B0604030504040204" pitchFamily="34" charset="-120"/>
                <a:cs typeface="+mj-cs"/>
              </a:rPr>
              <a:t>1</a:t>
            </a:r>
            <a:r>
              <a:rPr lang="zh-TW" altLang="en-US" b="1" dirty="0">
                <a:latin typeface="微軟正黑體" panose="020B0604030504040204" pitchFamily="34" charset="-120"/>
                <a:ea typeface="微軟正黑體" panose="020B0604030504040204" pitchFamily="34" charset="-120"/>
                <a:cs typeface="+mj-cs"/>
              </a:rPr>
              <a:t>月</a:t>
            </a:r>
            <a:r>
              <a:rPr lang="en-US" altLang="zh-TW" b="1" dirty="0">
                <a:latin typeface="微軟正黑體" panose="020B0604030504040204" pitchFamily="34" charset="-120"/>
                <a:ea typeface="微軟正黑體" panose="020B0604030504040204" pitchFamily="34" charset="-120"/>
                <a:cs typeface="+mj-cs"/>
              </a:rPr>
              <a:t>18</a:t>
            </a:r>
            <a:r>
              <a:rPr lang="zh-TW" altLang="en-US" b="1" dirty="0">
                <a:latin typeface="微軟正黑體" panose="020B0604030504040204" pitchFamily="34" charset="-120"/>
                <a:ea typeface="微軟正黑體" panose="020B0604030504040204" pitchFamily="34" charset="-120"/>
                <a:cs typeface="+mj-cs"/>
              </a:rPr>
              <a:t>日工程企字第</a:t>
            </a:r>
            <a:r>
              <a:rPr lang="en-US" altLang="zh-TW" b="1" dirty="0">
                <a:latin typeface="微軟正黑體" panose="020B0604030504040204" pitchFamily="34" charset="-120"/>
                <a:ea typeface="微軟正黑體" panose="020B0604030504040204" pitchFamily="34" charset="-120"/>
                <a:cs typeface="+mj-cs"/>
              </a:rPr>
              <a:t>1100030212</a:t>
            </a:r>
            <a:r>
              <a:rPr lang="zh-TW" altLang="en-US" b="1" dirty="0">
                <a:latin typeface="微軟正黑體" panose="020B0604030504040204" pitchFamily="34" charset="-120"/>
                <a:ea typeface="微軟正黑體" panose="020B0604030504040204" pitchFamily="34" charset="-120"/>
                <a:cs typeface="+mj-cs"/>
              </a:rPr>
              <a:t>號函釋</a:t>
            </a:r>
            <a:endParaRPr lang="en-US" altLang="zh-TW" b="1" dirty="0">
              <a:latin typeface="微軟正黑體" panose="020B0604030504040204" pitchFamily="34" charset="-120"/>
              <a:ea typeface="微軟正黑體" panose="020B0604030504040204" pitchFamily="34" charset="-120"/>
              <a:cs typeface="+mj-cs"/>
            </a:endParaRPr>
          </a:p>
          <a:p>
            <a:pPr marL="914400" lvl="2" indent="0" algn="just" hangingPunct="0">
              <a:lnSpc>
                <a:spcPts val="3000"/>
              </a:lnSpc>
              <a:spcBef>
                <a:spcPct val="0"/>
              </a:spcBef>
              <a:spcAft>
                <a:spcPts val="150"/>
              </a:spcAft>
              <a:buClr>
                <a:schemeClr val="accent6"/>
              </a:buClr>
              <a:buSzPct val="85000"/>
              <a:buNone/>
            </a:pPr>
            <a:r>
              <a:rPr lang="zh-TW" altLang="en-US" b="1" dirty="0">
                <a:latin typeface="微軟正黑體" panose="020B0604030504040204" pitchFamily="34" charset="-120"/>
                <a:ea typeface="微軟正黑體" panose="020B0604030504040204" pitchFamily="34" charset="-120"/>
                <a:cs typeface="+mj-cs"/>
              </a:rPr>
              <a:t>（農田水利署</a:t>
            </a:r>
            <a:r>
              <a:rPr lang="en-US" altLang="zh-TW" b="1" dirty="0">
                <a:latin typeface="微軟正黑體" panose="020B0604030504040204" pitchFamily="34" charset="-120"/>
                <a:ea typeface="微軟正黑體" panose="020B0604030504040204" pitchFamily="34" charset="-120"/>
                <a:cs typeface="+mj-cs"/>
              </a:rPr>
              <a:t>111</a:t>
            </a:r>
            <a:r>
              <a:rPr lang="zh-TW" altLang="en-US" b="1" dirty="0">
                <a:latin typeface="微軟正黑體" panose="020B0604030504040204" pitchFamily="34" charset="-120"/>
                <a:ea typeface="微軟正黑體" panose="020B0604030504040204" pitchFamily="34" charset="-120"/>
                <a:cs typeface="+mj-cs"/>
              </a:rPr>
              <a:t>年</a:t>
            </a:r>
            <a:r>
              <a:rPr lang="en-US" altLang="zh-TW" b="1" dirty="0">
                <a:latin typeface="微軟正黑體" panose="020B0604030504040204" pitchFamily="34" charset="-120"/>
                <a:ea typeface="微軟正黑體" panose="020B0604030504040204" pitchFamily="34" charset="-120"/>
                <a:cs typeface="+mj-cs"/>
              </a:rPr>
              <a:t>1</a:t>
            </a:r>
            <a:r>
              <a:rPr lang="zh-TW" altLang="en-US" b="1" dirty="0">
                <a:latin typeface="微軟正黑體" panose="020B0604030504040204" pitchFamily="34" charset="-120"/>
                <a:ea typeface="微軟正黑體" panose="020B0604030504040204" pitchFamily="34" charset="-120"/>
                <a:cs typeface="+mj-cs"/>
              </a:rPr>
              <a:t>月</a:t>
            </a:r>
            <a:r>
              <a:rPr lang="en-US" altLang="zh-TW" b="1" dirty="0">
                <a:latin typeface="微軟正黑體" panose="020B0604030504040204" pitchFamily="34" charset="-120"/>
                <a:ea typeface="微軟正黑體" panose="020B0604030504040204" pitchFamily="34" charset="-120"/>
                <a:cs typeface="+mj-cs"/>
              </a:rPr>
              <a:t>24</a:t>
            </a:r>
            <a:r>
              <a:rPr lang="zh-TW" altLang="en-US" b="1" dirty="0">
                <a:latin typeface="微軟正黑體" panose="020B0604030504040204" pitchFamily="34" charset="-120"/>
                <a:ea typeface="微軟正黑體" panose="020B0604030504040204" pitchFamily="34" charset="-120"/>
                <a:cs typeface="+mj-cs"/>
              </a:rPr>
              <a:t>日農水企字第</a:t>
            </a:r>
            <a:r>
              <a:rPr lang="en-US" altLang="zh-TW" b="1" dirty="0">
                <a:latin typeface="微軟正黑體" panose="020B0604030504040204" pitchFamily="34" charset="-120"/>
                <a:ea typeface="微軟正黑體" panose="020B0604030504040204" pitchFamily="34" charset="-120"/>
                <a:cs typeface="+mj-cs"/>
              </a:rPr>
              <a:t>1116000958</a:t>
            </a:r>
            <a:r>
              <a:rPr lang="zh-TW" altLang="en-US" b="1" dirty="0">
                <a:latin typeface="微軟正黑體" panose="020B0604030504040204" pitchFamily="34" charset="-120"/>
                <a:ea typeface="微軟正黑體" panose="020B0604030504040204" pitchFamily="34" charset="-120"/>
                <a:cs typeface="+mj-cs"/>
              </a:rPr>
              <a:t>號函）</a:t>
            </a:r>
            <a:endParaRPr lang="en-US" altLang="zh-TW" b="1" dirty="0">
              <a:latin typeface="微軟正黑體" panose="020B0604030504040204" pitchFamily="34" charset="-120"/>
              <a:ea typeface="微軟正黑體" panose="020B0604030504040204" pitchFamily="34" charset="-120"/>
              <a:cs typeface="+mj-cs"/>
            </a:endParaRPr>
          </a:p>
          <a:p>
            <a:pPr marL="914400" lvl="2" indent="0" algn="just" hangingPunct="0">
              <a:lnSpc>
                <a:spcPts val="3000"/>
              </a:lnSpc>
              <a:spcBef>
                <a:spcPct val="0"/>
              </a:spcBef>
              <a:spcAft>
                <a:spcPts val="150"/>
              </a:spcAft>
              <a:buClr>
                <a:schemeClr val="accent6"/>
              </a:buClr>
              <a:buSzPct val="85000"/>
              <a:buNone/>
            </a:pPr>
            <a:r>
              <a:rPr lang="zh-TW" altLang="en-US" b="1" dirty="0">
                <a:latin typeface="微軟正黑體" panose="020B0604030504040204" pitchFamily="34" charset="-120"/>
                <a:ea typeface="微軟正黑體" panose="020B0604030504040204" pitchFamily="34" charset="-120"/>
                <a:cs typeface="+mj-cs"/>
              </a:rPr>
              <a:t>本署管有土地辦理</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j-cs"/>
              </a:rPr>
              <a:t>合建分屋開發</a:t>
            </a:r>
            <a:r>
              <a:rPr lang="zh-TW" altLang="en-US" b="1" dirty="0">
                <a:latin typeface="微軟正黑體" panose="020B0604030504040204" pitchFamily="34" charset="-120"/>
                <a:ea typeface="微軟正黑體" panose="020B0604030504040204" pitchFamily="34" charset="-120"/>
                <a:cs typeface="+mj-cs"/>
              </a:rPr>
              <a:t>案時，如屬</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j-cs"/>
              </a:rPr>
              <a:t>廠商出資與機關合作共負盈虧之財產處分行為</a:t>
            </a:r>
            <a:r>
              <a:rPr lang="zh-TW" altLang="en-US" b="1" dirty="0">
                <a:latin typeface="微軟正黑體" panose="020B0604030504040204" pitchFamily="34" charset="-120"/>
                <a:ea typeface="微軟正黑體" panose="020B0604030504040204" pitchFamily="34" charset="-120"/>
                <a:cs typeface="+mj-cs"/>
              </a:rPr>
              <a:t>，且有</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j-cs"/>
              </a:rPr>
              <a:t>相關法規得以依循或參照</a:t>
            </a:r>
            <a:r>
              <a:rPr lang="zh-TW" altLang="en-US" b="1" dirty="0">
                <a:latin typeface="微軟正黑體" panose="020B0604030504040204" pitchFamily="34" charset="-120"/>
                <a:ea typeface="微軟正黑體" panose="020B0604030504040204" pitchFamily="34" charset="-120"/>
                <a:cs typeface="+mj-cs"/>
              </a:rPr>
              <a:t>者，</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j-cs"/>
              </a:rPr>
              <a:t>不適用政府採購法</a:t>
            </a:r>
            <a:r>
              <a:rPr lang="zh-TW" altLang="en-US" b="1" dirty="0">
                <a:latin typeface="微軟正黑體" panose="020B0604030504040204" pitchFamily="34" charset="-120"/>
                <a:ea typeface="微軟正黑體" panose="020B0604030504040204" pitchFamily="34" charset="-120"/>
                <a:cs typeface="+mj-cs"/>
              </a:rPr>
              <a:t>。</a:t>
            </a:r>
            <a:endParaRPr lang="en-US" altLang="zh-TW" b="1" dirty="0">
              <a:latin typeface="微軟正黑體" panose="020B0604030504040204" pitchFamily="34" charset="-120"/>
              <a:ea typeface="微軟正黑體" panose="020B0604030504040204" pitchFamily="34" charset="-120"/>
              <a:cs typeface="+mj-cs"/>
            </a:endParaRPr>
          </a:p>
        </p:txBody>
      </p:sp>
      <p:sp>
        <p:nvSpPr>
          <p:cNvPr id="30" name="標題 1">
            <a:extLst>
              <a:ext uri="{FF2B5EF4-FFF2-40B4-BE49-F238E27FC236}">
                <a16:creationId xmlns:a16="http://schemas.microsoft.com/office/drawing/2014/main" id="{A0D3085C-0FDD-43BC-8740-01FF63FED99B}"/>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
        <p:nvSpPr>
          <p:cNvPr id="31" name="文字方塊 30">
            <a:extLst>
              <a:ext uri="{FF2B5EF4-FFF2-40B4-BE49-F238E27FC236}">
                <a16:creationId xmlns:a16="http://schemas.microsoft.com/office/drawing/2014/main" id="{A41D2D70-8E3F-40A5-A908-371B92A613E4}"/>
              </a:ext>
            </a:extLst>
          </p:cNvPr>
          <p:cNvSpPr txBox="1"/>
          <p:nvPr/>
        </p:nvSpPr>
        <p:spPr>
          <a:xfrm>
            <a:off x="4949923" y="845499"/>
            <a:ext cx="4095347" cy="400110"/>
          </a:xfrm>
          <a:prstGeom prst="rect">
            <a:avLst/>
          </a:prstGeom>
          <a:solidFill>
            <a:srgbClr val="C00000"/>
          </a:solidFill>
        </p:spPr>
        <p:txBody>
          <a:bodyPr wrap="square" rtlCol="0">
            <a:spAutoFit/>
          </a:bodyPr>
          <a:lstStyle/>
          <a:p>
            <a:r>
              <a:rPr lang="zh-TW"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 處分、出租、合建</a:t>
            </a:r>
            <a:r>
              <a:rPr lang="zh-TW" altLang="en-US" sz="2000" b="1" dirty="0">
                <a:solidFill>
                  <a:schemeClr val="bg1"/>
                </a:solidFill>
                <a:latin typeface="微軟正黑體" panose="020B0604030504040204" pitchFamily="34" charset="-120"/>
                <a:ea typeface="微軟正黑體" panose="020B0604030504040204" pitchFamily="34" charset="-120"/>
                <a:cs typeface="+mj-cs"/>
              </a:rPr>
              <a:t>不適用採購法</a:t>
            </a:r>
          </a:p>
        </p:txBody>
      </p:sp>
    </p:spTree>
    <p:extLst>
      <p:ext uri="{BB962C8B-B14F-4D97-AF65-F5344CB8AC3E}">
        <p14:creationId xmlns:p14="http://schemas.microsoft.com/office/powerpoint/2010/main" val="17354063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8EFC78C8-B6A5-2255-8F2F-EBE62CA5BDD0}"/>
              </a:ext>
            </a:extLst>
          </p:cNvPr>
          <p:cNvSpPr>
            <a:spLocks noGrp="1"/>
          </p:cNvSpPr>
          <p:nvPr>
            <p:ph idx="1"/>
          </p:nvPr>
        </p:nvSpPr>
        <p:spPr>
          <a:xfrm>
            <a:off x="628650" y="781051"/>
            <a:ext cx="7886700" cy="511754"/>
          </a:xfrm>
        </p:spPr>
        <p:txBody>
          <a:bodyPr>
            <a:normAutofit/>
          </a:body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第一章　總則</a:t>
            </a:r>
            <a:r>
              <a:rPr lang="en-US" altLang="zh-TW" b="1" dirty="0">
                <a:latin typeface="微軟正黑體" panose="020B0604030504040204" pitchFamily="34" charset="-120"/>
                <a:ea typeface="微軟正黑體" panose="020B0604030504040204" pitchFamily="34" charset="-120"/>
                <a:cs typeface="+mj-cs"/>
              </a:rPr>
              <a:t>(</a:t>
            </a:r>
            <a:r>
              <a:rPr lang="zh-TW" altLang="en-US" b="1" dirty="0">
                <a:latin typeface="微軟正黑體" panose="020B0604030504040204" pitchFamily="34" charset="-120"/>
                <a:ea typeface="微軟正黑體" panose="020B0604030504040204" pitchFamily="34" charset="-120"/>
                <a:cs typeface="+mj-cs"/>
              </a:rPr>
              <a:t>補充說明</a:t>
            </a:r>
            <a:r>
              <a:rPr lang="en-US" altLang="zh-TW" b="1" dirty="0">
                <a:latin typeface="微軟正黑體" panose="020B0604030504040204" pitchFamily="34" charset="-120"/>
                <a:ea typeface="微軟正黑體" panose="020B0604030504040204" pitchFamily="34" charset="-120"/>
                <a:cs typeface="+mj-cs"/>
              </a:rPr>
              <a:t>)</a:t>
            </a:r>
            <a:endParaRPr lang="en-US" altLang="zh-TW" dirty="0">
              <a:latin typeface="微軟正黑體" panose="020B0604030504040204" pitchFamily="34" charset="-120"/>
              <a:ea typeface="微軟正黑體" panose="020B0604030504040204" pitchFamily="34" charset="-120"/>
              <a:cs typeface="+mj-cs"/>
            </a:endParaRPr>
          </a:p>
        </p:txBody>
      </p:sp>
      <p:grpSp>
        <p:nvGrpSpPr>
          <p:cNvPr id="11" name="群組 10">
            <a:extLst>
              <a:ext uri="{FF2B5EF4-FFF2-40B4-BE49-F238E27FC236}">
                <a16:creationId xmlns:a16="http://schemas.microsoft.com/office/drawing/2014/main" id="{CE3EF367-1630-1B9C-6744-AC64B19B644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17</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7" name="內容版面配置區 2">
            <a:extLst>
              <a:ext uri="{FF2B5EF4-FFF2-40B4-BE49-F238E27FC236}">
                <a16:creationId xmlns:a16="http://schemas.microsoft.com/office/drawing/2014/main" id="{47000798-0518-02F2-4120-5FE2406B861C}"/>
              </a:ext>
            </a:extLst>
          </p:cNvPr>
          <p:cNvSpPr txBox="1">
            <a:spLocks/>
          </p:cNvSpPr>
          <p:nvPr/>
        </p:nvSpPr>
        <p:spPr>
          <a:xfrm>
            <a:off x="363692" y="1303153"/>
            <a:ext cx="8733335" cy="487630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hangingPunct="0">
              <a:lnSpc>
                <a:spcPts val="3000"/>
              </a:lnSpc>
              <a:spcBef>
                <a:spcPct val="0"/>
              </a:spcBef>
              <a:spcAft>
                <a:spcPts val="150"/>
              </a:spcAft>
              <a:buClr>
                <a:schemeClr val="accent6"/>
              </a:buClr>
              <a:buSzPct val="85000"/>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財政部國有財產署</a:t>
            </a:r>
            <a:r>
              <a:rPr lang="en-US" altLang="zh-TW" b="1" dirty="0">
                <a:latin typeface="微軟正黑體" panose="020B0604030504040204" pitchFamily="34" charset="-120"/>
                <a:ea typeface="微軟正黑體" panose="020B0604030504040204" pitchFamily="34" charset="-120"/>
                <a:cs typeface="+mj-cs"/>
              </a:rPr>
              <a:t>111</a:t>
            </a:r>
            <a:r>
              <a:rPr lang="zh-TW" altLang="en-US" b="1" dirty="0">
                <a:latin typeface="微軟正黑體" panose="020B0604030504040204" pitchFamily="34" charset="-120"/>
                <a:ea typeface="微軟正黑體" panose="020B0604030504040204" pitchFamily="34" charset="-120"/>
                <a:cs typeface="+mj-cs"/>
              </a:rPr>
              <a:t>年</a:t>
            </a:r>
            <a:r>
              <a:rPr lang="en-US" altLang="zh-TW" b="1" dirty="0">
                <a:latin typeface="微軟正黑體" panose="020B0604030504040204" pitchFamily="34" charset="-120"/>
                <a:ea typeface="微軟正黑體" panose="020B0604030504040204" pitchFamily="34" charset="-120"/>
                <a:cs typeface="+mj-cs"/>
              </a:rPr>
              <a:t>11</a:t>
            </a:r>
            <a:r>
              <a:rPr lang="zh-TW" altLang="en-US" b="1" dirty="0">
                <a:latin typeface="微軟正黑體" panose="020B0604030504040204" pitchFamily="34" charset="-120"/>
                <a:ea typeface="微軟正黑體" panose="020B0604030504040204" pitchFamily="34" charset="-120"/>
                <a:cs typeface="+mj-cs"/>
              </a:rPr>
              <a:t>月</a:t>
            </a:r>
            <a:r>
              <a:rPr lang="en-US" altLang="zh-TW" b="1" dirty="0">
                <a:latin typeface="微軟正黑體" panose="020B0604030504040204" pitchFamily="34" charset="-120"/>
                <a:ea typeface="微軟正黑體" panose="020B0604030504040204" pitchFamily="34" charset="-120"/>
                <a:cs typeface="+mj-cs"/>
              </a:rPr>
              <a:t>2</a:t>
            </a:r>
            <a:r>
              <a:rPr lang="zh-TW" altLang="en-US" b="1" dirty="0">
                <a:latin typeface="微軟正黑體" panose="020B0604030504040204" pitchFamily="34" charset="-120"/>
                <a:ea typeface="微軟正黑體" panose="020B0604030504040204" pitchFamily="34" charset="-120"/>
                <a:cs typeface="+mj-cs"/>
              </a:rPr>
              <a:t>日台財產署接字第</a:t>
            </a:r>
            <a:r>
              <a:rPr lang="en-US" altLang="zh-TW" b="1" dirty="0">
                <a:latin typeface="微軟正黑體" panose="020B0604030504040204" pitchFamily="34" charset="-120"/>
                <a:ea typeface="微軟正黑體" panose="020B0604030504040204" pitchFamily="34" charset="-120"/>
                <a:cs typeface="+mj-cs"/>
              </a:rPr>
              <a:t>11130002950</a:t>
            </a:r>
            <a:r>
              <a:rPr lang="zh-TW" altLang="en-US" b="1" dirty="0">
                <a:latin typeface="微軟正黑體" panose="020B0604030504040204" pitchFamily="34" charset="-120"/>
                <a:ea typeface="微軟正黑體" panose="020B0604030504040204" pitchFamily="34" charset="-120"/>
                <a:cs typeface="+mj-cs"/>
              </a:rPr>
              <a:t>號函檢送「</a:t>
            </a:r>
            <a:r>
              <a:rPr lang="en-US" altLang="zh-TW" b="1" dirty="0">
                <a:latin typeface="微軟正黑體" panose="020B0604030504040204" pitchFamily="34" charset="-120"/>
                <a:ea typeface="微軟正黑體" panose="020B0604030504040204" pitchFamily="34" charset="-120"/>
                <a:cs typeface="+mj-cs"/>
              </a:rPr>
              <a:t>111</a:t>
            </a:r>
            <a:r>
              <a:rPr lang="zh-TW" altLang="en-US" b="1" dirty="0">
                <a:latin typeface="微軟正黑體" panose="020B0604030504040204" pitchFamily="34" charset="-120"/>
                <a:ea typeface="微軟正黑體" panose="020B0604030504040204" pitchFamily="34" charset="-120"/>
                <a:cs typeface="+mj-cs"/>
              </a:rPr>
              <a:t>年</a:t>
            </a:r>
            <a:r>
              <a:rPr lang="en-US" altLang="zh-TW" b="1" dirty="0">
                <a:latin typeface="微軟正黑體" panose="020B0604030504040204" pitchFamily="34" charset="-120"/>
                <a:ea typeface="微軟正黑體" panose="020B0604030504040204" pitchFamily="34" charset="-120"/>
                <a:cs typeface="+mj-cs"/>
              </a:rPr>
              <a:t>10</a:t>
            </a:r>
            <a:r>
              <a:rPr lang="zh-TW" altLang="en-US" b="1" dirty="0">
                <a:latin typeface="微軟正黑體" panose="020B0604030504040204" pitchFamily="34" charset="-120"/>
                <a:ea typeface="微軟正黑體" panose="020B0604030504040204" pitchFamily="34" charset="-120"/>
                <a:cs typeface="+mj-cs"/>
              </a:rPr>
              <a:t>月</a:t>
            </a:r>
            <a:r>
              <a:rPr lang="en-US" altLang="zh-TW" b="1" dirty="0">
                <a:latin typeface="微軟正黑體" panose="020B0604030504040204" pitchFamily="34" charset="-120"/>
                <a:ea typeface="微軟正黑體" panose="020B0604030504040204" pitchFamily="34" charset="-120"/>
                <a:cs typeface="+mj-cs"/>
              </a:rPr>
              <a:t>27</a:t>
            </a:r>
            <a:r>
              <a:rPr lang="zh-TW" altLang="en-US" b="1" dirty="0">
                <a:latin typeface="微軟正黑體" panose="020B0604030504040204" pitchFamily="34" charset="-120"/>
                <a:ea typeface="微軟正黑體" panose="020B0604030504040204" pitchFamily="34" charset="-120"/>
                <a:cs typeface="+mj-cs"/>
              </a:rPr>
              <a:t>日研商本署經管農田水利事業作業基金土地活化是否需變更為非公用財產移交該署接管辦理問題會議紀錄」</a:t>
            </a:r>
            <a:endParaRPr lang="en-US" altLang="zh-TW" b="1" dirty="0">
              <a:latin typeface="微軟正黑體" panose="020B0604030504040204" pitchFamily="34" charset="-120"/>
              <a:ea typeface="微軟正黑體" panose="020B0604030504040204" pitchFamily="34" charset="-120"/>
              <a:cs typeface="+mj-cs"/>
            </a:endParaRPr>
          </a:p>
          <a:p>
            <a:pPr marL="914400" lvl="2" indent="0" algn="just" hangingPunct="0">
              <a:lnSpc>
                <a:spcPts val="3000"/>
              </a:lnSpc>
              <a:spcBef>
                <a:spcPct val="0"/>
              </a:spcBef>
              <a:spcAft>
                <a:spcPts val="150"/>
              </a:spcAft>
              <a:buClr>
                <a:schemeClr val="accent6"/>
              </a:buClr>
              <a:buSzPct val="85000"/>
              <a:buNone/>
            </a:pPr>
            <a:r>
              <a:rPr lang="zh-TW" altLang="en-US" b="1" dirty="0">
                <a:latin typeface="微軟正黑體" panose="020B0604030504040204" pitchFamily="34" charset="-120"/>
                <a:ea typeface="微軟正黑體" panose="020B0604030504040204" pitchFamily="34" charset="-120"/>
                <a:cs typeface="+mj-cs"/>
              </a:rPr>
              <a:t>（農田水利署</a:t>
            </a:r>
            <a:r>
              <a:rPr lang="en-US" altLang="zh-TW" b="1" dirty="0">
                <a:latin typeface="微軟正黑體" panose="020B0604030504040204" pitchFamily="34" charset="-120"/>
                <a:ea typeface="微軟正黑體" panose="020B0604030504040204" pitchFamily="34" charset="-120"/>
                <a:cs typeface="+mj-cs"/>
              </a:rPr>
              <a:t>111</a:t>
            </a:r>
            <a:r>
              <a:rPr lang="zh-TW" altLang="en-US" b="1" dirty="0">
                <a:latin typeface="微軟正黑體" panose="020B0604030504040204" pitchFamily="34" charset="-120"/>
                <a:ea typeface="微軟正黑體" panose="020B0604030504040204" pitchFamily="34" charset="-120"/>
                <a:cs typeface="+mj-cs"/>
              </a:rPr>
              <a:t>年</a:t>
            </a:r>
            <a:r>
              <a:rPr lang="en-US" altLang="zh-TW" b="1" dirty="0">
                <a:latin typeface="微軟正黑體" panose="020B0604030504040204" pitchFamily="34" charset="-120"/>
                <a:ea typeface="微軟正黑體" panose="020B0604030504040204" pitchFamily="34" charset="-120"/>
                <a:cs typeface="+mj-cs"/>
              </a:rPr>
              <a:t>11</a:t>
            </a:r>
            <a:r>
              <a:rPr lang="zh-TW" altLang="en-US" b="1" dirty="0">
                <a:latin typeface="微軟正黑體" panose="020B0604030504040204" pitchFamily="34" charset="-120"/>
                <a:ea typeface="微軟正黑體" panose="020B0604030504040204" pitchFamily="34" charset="-120"/>
                <a:cs typeface="+mj-cs"/>
              </a:rPr>
              <a:t>月</a:t>
            </a:r>
            <a:r>
              <a:rPr lang="en-US" altLang="zh-TW" b="1" dirty="0">
                <a:latin typeface="微軟正黑體" panose="020B0604030504040204" pitchFamily="34" charset="-120"/>
                <a:ea typeface="微軟正黑體" panose="020B0604030504040204" pitchFamily="34" charset="-120"/>
                <a:cs typeface="+mj-cs"/>
              </a:rPr>
              <a:t>15</a:t>
            </a:r>
            <a:r>
              <a:rPr lang="zh-TW" altLang="en-US" b="1" dirty="0">
                <a:latin typeface="微軟正黑體" panose="020B0604030504040204" pitchFamily="34" charset="-120"/>
                <a:ea typeface="微軟正黑體" panose="020B0604030504040204" pitchFamily="34" charset="-120"/>
                <a:cs typeface="+mj-cs"/>
              </a:rPr>
              <a:t>日農水企字第</a:t>
            </a:r>
            <a:r>
              <a:rPr lang="en-US" altLang="zh-TW" b="1" dirty="0">
                <a:latin typeface="微軟正黑體" panose="020B0604030504040204" pitchFamily="34" charset="-120"/>
                <a:ea typeface="微軟正黑體" panose="020B0604030504040204" pitchFamily="34" charset="-120"/>
                <a:cs typeface="+mj-cs"/>
              </a:rPr>
              <a:t>1116017043</a:t>
            </a:r>
            <a:r>
              <a:rPr lang="zh-TW" altLang="en-US" b="1" dirty="0">
                <a:latin typeface="微軟正黑體" panose="020B0604030504040204" pitchFamily="34" charset="-120"/>
                <a:ea typeface="微軟正黑體" panose="020B0604030504040204" pitchFamily="34" charset="-120"/>
                <a:cs typeface="+mj-cs"/>
              </a:rPr>
              <a:t>號函）</a:t>
            </a:r>
            <a:endParaRPr lang="en-US" altLang="zh-TW" b="1" dirty="0">
              <a:latin typeface="微軟正黑體" panose="020B0604030504040204" pitchFamily="34" charset="-120"/>
              <a:ea typeface="微軟正黑體" panose="020B0604030504040204" pitchFamily="34" charset="-120"/>
              <a:cs typeface="+mj-cs"/>
            </a:endParaRPr>
          </a:p>
          <a:p>
            <a:pPr marL="914400" lvl="2" indent="0" algn="just" hangingPunct="0">
              <a:lnSpc>
                <a:spcPts val="3000"/>
              </a:lnSpc>
              <a:spcBef>
                <a:spcPct val="0"/>
              </a:spcBef>
              <a:spcAft>
                <a:spcPts val="150"/>
              </a:spcAft>
              <a:buClr>
                <a:schemeClr val="accent6"/>
              </a:buClr>
              <a:buSzPct val="85000"/>
              <a:buNone/>
            </a:pPr>
            <a:r>
              <a:rPr lang="zh-TW" altLang="en-US" b="1" dirty="0">
                <a:latin typeface="微軟正黑體" panose="020B0604030504040204" pitchFamily="34" charset="-120"/>
                <a:ea typeface="微軟正黑體" panose="020B0604030504040204" pitchFamily="34" charset="-120"/>
                <a:cs typeface="+mj-cs"/>
              </a:rPr>
              <a:t>農田水利非事業用土地與財政部國有財產署經管國有非公用土地相</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j-cs"/>
              </a:rPr>
              <a:t>毗鄰或周遭有國有非公用土地</a:t>
            </a:r>
            <a:r>
              <a:rPr lang="zh-TW" altLang="en-US" b="1" dirty="0">
                <a:latin typeface="微軟正黑體" panose="020B0604030504040204" pitchFamily="34" charset="-120"/>
                <a:ea typeface="微軟正黑體" panose="020B0604030504040204" pitchFamily="34" charset="-120"/>
                <a:cs typeface="+mj-cs"/>
              </a:rPr>
              <a:t>，併同辦理活化利用較具效益者，管理處得</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j-cs"/>
              </a:rPr>
              <a:t>洽財政部國有財產署所屬分署、辦事處研商變更為非公用財產移交該署併同辦理活化收益</a:t>
            </a:r>
            <a:r>
              <a:rPr lang="zh-TW" altLang="en-US" b="1" dirty="0">
                <a:latin typeface="微軟正黑體" panose="020B0604030504040204" pitchFamily="34" charset="-120"/>
                <a:ea typeface="微軟正黑體" panose="020B0604030504040204" pitchFamily="34" charset="-120"/>
                <a:cs typeface="+mj-cs"/>
              </a:rPr>
              <a:t>。</a:t>
            </a:r>
            <a:endParaRPr lang="en-US" altLang="zh-TW" b="1" dirty="0">
              <a:latin typeface="微軟正黑體" panose="020B0604030504040204" pitchFamily="34" charset="-120"/>
              <a:ea typeface="微軟正黑體" panose="020B0604030504040204" pitchFamily="34" charset="-120"/>
              <a:cs typeface="+mj-cs"/>
            </a:endParaRPr>
          </a:p>
        </p:txBody>
      </p:sp>
      <p:sp>
        <p:nvSpPr>
          <p:cNvPr id="30" name="標題 1">
            <a:extLst>
              <a:ext uri="{FF2B5EF4-FFF2-40B4-BE49-F238E27FC236}">
                <a16:creationId xmlns:a16="http://schemas.microsoft.com/office/drawing/2014/main" id="{A0D3085C-0FDD-43BC-8740-01FF63FED99B}"/>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grpSp>
        <p:nvGrpSpPr>
          <p:cNvPr id="17" name="群組 16">
            <a:extLst>
              <a:ext uri="{FF2B5EF4-FFF2-40B4-BE49-F238E27FC236}">
                <a16:creationId xmlns:a16="http://schemas.microsoft.com/office/drawing/2014/main" id="{85E21E2D-0B14-4EA6-B7E2-C9021A74FAB5}"/>
              </a:ext>
            </a:extLst>
          </p:cNvPr>
          <p:cNvGrpSpPr/>
          <p:nvPr/>
        </p:nvGrpSpPr>
        <p:grpSpPr>
          <a:xfrm>
            <a:off x="1316410" y="4736132"/>
            <a:ext cx="3761033" cy="2102996"/>
            <a:chOff x="-3141972" y="3838319"/>
            <a:chExt cx="2357554" cy="1286574"/>
          </a:xfrm>
        </p:grpSpPr>
        <p:sp>
          <p:nvSpPr>
            <p:cNvPr id="20" name="矩形: 剪去單一角落 19">
              <a:extLst>
                <a:ext uri="{FF2B5EF4-FFF2-40B4-BE49-F238E27FC236}">
                  <a16:creationId xmlns:a16="http://schemas.microsoft.com/office/drawing/2014/main" id="{24DCE88B-94E6-44AA-ADEE-9B540CEAA601}"/>
                </a:ext>
              </a:extLst>
            </p:cNvPr>
            <p:cNvSpPr/>
            <p:nvPr/>
          </p:nvSpPr>
          <p:spPr>
            <a:xfrm>
              <a:off x="-3141972" y="4061637"/>
              <a:ext cx="1307805" cy="1063256"/>
            </a:xfrm>
            <a:prstGeom prst="snip1Rect">
              <a:avLst>
                <a:gd name="adj" fmla="val 50000"/>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chemeClr val="bg1"/>
                  </a:solidFill>
                  <a:latin typeface="微軟正黑體" panose="020B0604030504040204" pitchFamily="34" charset="-120"/>
                  <a:ea typeface="微軟正黑體" panose="020B0604030504040204" pitchFamily="34" charset="-120"/>
                  <a:cs typeface="+mj-cs"/>
                </a:rPr>
                <a:t>非事業用土地</a:t>
              </a:r>
            </a:p>
          </p:txBody>
        </p:sp>
        <p:sp>
          <p:nvSpPr>
            <p:cNvPr id="28" name="直角三角形 27">
              <a:extLst>
                <a:ext uri="{FF2B5EF4-FFF2-40B4-BE49-F238E27FC236}">
                  <a16:creationId xmlns:a16="http://schemas.microsoft.com/office/drawing/2014/main" id="{72DE88D3-4C9E-43AE-87E9-3B921BD1C0AA}"/>
                </a:ext>
              </a:extLst>
            </p:cNvPr>
            <p:cNvSpPr/>
            <p:nvPr/>
          </p:nvSpPr>
          <p:spPr>
            <a:xfrm rot="10800000">
              <a:off x="-2382236" y="4061637"/>
              <a:ext cx="548069" cy="565486"/>
            </a:xfrm>
            <a:prstGeom prst="rtTriangle">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dirty="0">
                <a:solidFill>
                  <a:schemeClr val="tx1"/>
                </a:solidFill>
                <a:latin typeface="微軟正黑體" panose="020B0604030504040204" pitchFamily="34" charset="-120"/>
                <a:ea typeface="微軟正黑體" panose="020B0604030504040204" pitchFamily="34" charset="-120"/>
                <a:cs typeface="+mj-cs"/>
              </a:endParaRPr>
            </a:p>
          </p:txBody>
        </p:sp>
        <p:sp>
          <p:nvSpPr>
            <p:cNvPr id="29" name="文字方塊 28">
              <a:extLst>
                <a:ext uri="{FF2B5EF4-FFF2-40B4-BE49-F238E27FC236}">
                  <a16:creationId xmlns:a16="http://schemas.microsoft.com/office/drawing/2014/main" id="{9AFED2CA-F2D2-4C34-9CBC-C71434C3EC93}"/>
                </a:ext>
              </a:extLst>
            </p:cNvPr>
            <p:cNvSpPr txBox="1"/>
            <p:nvPr/>
          </p:nvSpPr>
          <p:spPr>
            <a:xfrm>
              <a:off x="-2057727" y="3838319"/>
              <a:ext cx="1273309" cy="207121"/>
            </a:xfrm>
            <a:prstGeom prst="rect">
              <a:avLst/>
            </a:prstGeom>
            <a:noFill/>
          </p:spPr>
          <p:txBody>
            <a:bodyPr wrap="none" rtlCol="0">
              <a:spAutoFit/>
            </a:bodyPr>
            <a:lstStyle/>
            <a:p>
              <a:r>
                <a:rPr lang="zh-TW" altLang="en-US" sz="1600" b="1" dirty="0">
                  <a:solidFill>
                    <a:srgbClr val="FF0000"/>
                  </a:solidFill>
                  <a:latin typeface="微軟正黑體" panose="020B0604030504040204" pitchFamily="34" charset="-120"/>
                  <a:ea typeface="微軟正黑體" panose="020B0604030504040204" pitchFamily="34" charset="-120"/>
                  <a:cs typeface="+mj-cs"/>
                </a:rPr>
                <a:t>國有非公用公有土地</a:t>
              </a:r>
            </a:p>
          </p:txBody>
        </p:sp>
        <p:cxnSp>
          <p:nvCxnSpPr>
            <p:cNvPr id="31" name="接點: 肘形 30">
              <a:extLst>
                <a:ext uri="{FF2B5EF4-FFF2-40B4-BE49-F238E27FC236}">
                  <a16:creationId xmlns:a16="http://schemas.microsoft.com/office/drawing/2014/main" id="{A1B0EC83-C2D9-44B7-93A7-E2C44C9700FB}"/>
                </a:ext>
              </a:extLst>
            </p:cNvPr>
            <p:cNvCxnSpPr>
              <a:cxnSpLocks/>
            </p:cNvCxnSpPr>
            <p:nvPr/>
          </p:nvCxnSpPr>
          <p:spPr>
            <a:xfrm rot="5400000">
              <a:off x="-1866916" y="4029621"/>
              <a:ext cx="219472" cy="205765"/>
            </a:xfrm>
            <a:prstGeom prst="bentConnector3">
              <a:avLst>
                <a:gd name="adj1" fmla="val 105552"/>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2" name="文字方塊 31">
            <a:extLst>
              <a:ext uri="{FF2B5EF4-FFF2-40B4-BE49-F238E27FC236}">
                <a16:creationId xmlns:a16="http://schemas.microsoft.com/office/drawing/2014/main" id="{25E3AF63-B70D-4599-8CBC-B33B7E6E9681}"/>
              </a:ext>
            </a:extLst>
          </p:cNvPr>
          <p:cNvSpPr txBox="1"/>
          <p:nvPr/>
        </p:nvSpPr>
        <p:spPr>
          <a:xfrm>
            <a:off x="3818409" y="5518861"/>
            <a:ext cx="5138040" cy="400110"/>
          </a:xfrm>
          <a:prstGeom prst="rect">
            <a:avLst/>
          </a:prstGeom>
          <a:solidFill>
            <a:srgbClr val="C00000"/>
          </a:solidFill>
        </p:spPr>
        <p:txBody>
          <a:bodyPr wrap="square" rtlCol="0">
            <a:spAutoFit/>
          </a:bodyPr>
          <a:lstStyle/>
          <a:p>
            <a:r>
              <a:rPr lang="zh-TW"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 </a:t>
            </a:r>
            <a:r>
              <a:rPr lang="zh-TW" altLang="en-US" sz="2000" b="1" dirty="0">
                <a:solidFill>
                  <a:schemeClr val="bg1"/>
                </a:solidFill>
                <a:latin typeface="微軟正黑體" panose="020B0604030504040204" pitchFamily="34" charset="-120"/>
                <a:ea typeface="微軟正黑體" panose="020B0604030504040204" pitchFamily="34" charset="-120"/>
                <a:cs typeface="+mj-cs"/>
              </a:rPr>
              <a:t>毗鄰國有非公用土地應評估併同活化收益</a:t>
            </a:r>
          </a:p>
        </p:txBody>
      </p:sp>
    </p:spTree>
    <p:extLst>
      <p:ext uri="{BB962C8B-B14F-4D97-AF65-F5344CB8AC3E}">
        <p14:creationId xmlns:p14="http://schemas.microsoft.com/office/powerpoint/2010/main" val="615550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表格 11">
            <a:extLst>
              <a:ext uri="{FF2B5EF4-FFF2-40B4-BE49-F238E27FC236}">
                <a16:creationId xmlns:a16="http://schemas.microsoft.com/office/drawing/2014/main" id="{43BC2E82-ED5E-418D-0F4B-9A84D740ECD2}"/>
              </a:ext>
            </a:extLst>
          </p:cNvPr>
          <p:cNvGraphicFramePr>
            <a:graphicFrameLocks noGrp="1"/>
          </p:cNvGraphicFramePr>
          <p:nvPr>
            <p:extLst>
              <p:ext uri="{D42A27DB-BD31-4B8C-83A1-F6EECF244321}">
                <p14:modId xmlns:p14="http://schemas.microsoft.com/office/powerpoint/2010/main" val="860544266"/>
              </p:ext>
            </p:extLst>
          </p:nvPr>
        </p:nvGraphicFramePr>
        <p:xfrm>
          <a:off x="134440" y="1794330"/>
          <a:ext cx="8888255" cy="4814319"/>
        </p:xfrm>
        <a:graphic>
          <a:graphicData uri="http://schemas.openxmlformats.org/drawingml/2006/table">
            <a:tbl>
              <a:tblPr firstRow="1" bandRow="1">
                <a:tableStyleId>{5940675A-B579-460E-94D1-54222C63F5DA}</a:tableStyleId>
              </a:tblPr>
              <a:tblGrid>
                <a:gridCol w="1093658">
                  <a:extLst>
                    <a:ext uri="{9D8B030D-6E8A-4147-A177-3AD203B41FA5}">
                      <a16:colId xmlns:a16="http://schemas.microsoft.com/office/drawing/2014/main" val="1302503006"/>
                    </a:ext>
                  </a:extLst>
                </a:gridCol>
                <a:gridCol w="657263">
                  <a:extLst>
                    <a:ext uri="{9D8B030D-6E8A-4147-A177-3AD203B41FA5}">
                      <a16:colId xmlns:a16="http://schemas.microsoft.com/office/drawing/2014/main" val="2916370090"/>
                    </a:ext>
                  </a:extLst>
                </a:gridCol>
                <a:gridCol w="6027058">
                  <a:extLst>
                    <a:ext uri="{9D8B030D-6E8A-4147-A177-3AD203B41FA5}">
                      <a16:colId xmlns:a16="http://schemas.microsoft.com/office/drawing/2014/main" val="895504423"/>
                    </a:ext>
                  </a:extLst>
                </a:gridCol>
                <a:gridCol w="1110276">
                  <a:extLst>
                    <a:ext uri="{9D8B030D-6E8A-4147-A177-3AD203B41FA5}">
                      <a16:colId xmlns:a16="http://schemas.microsoft.com/office/drawing/2014/main" val="2705563501"/>
                    </a:ext>
                  </a:extLst>
                </a:gridCol>
              </a:tblGrid>
              <a:tr h="248924">
                <a:tc>
                  <a:txBody>
                    <a:bodyPr/>
                    <a:lstStyle/>
                    <a:p>
                      <a:pPr algn="ctr"/>
                      <a:r>
                        <a:rPr lang="zh-TW" altLang="en-US" sz="1700" b="1" kern="1200" dirty="0">
                          <a:solidFill>
                            <a:schemeClr val="tx1"/>
                          </a:solidFill>
                          <a:latin typeface="微軟正黑體" panose="020B0604030504040204" pitchFamily="34" charset="-120"/>
                          <a:ea typeface="微軟正黑體" panose="020B0604030504040204" pitchFamily="34" charset="-120"/>
                          <a:cs typeface="+mj-cs"/>
                        </a:rPr>
                        <a:t>處分要件</a:t>
                      </a:r>
                    </a:p>
                  </a:txBody>
                  <a:tcPr anchor="ctr">
                    <a:solidFill>
                      <a:schemeClr val="accent4">
                        <a:lumMod val="20000"/>
                        <a:lumOff val="80000"/>
                      </a:schemeClr>
                    </a:solidFill>
                  </a:tcPr>
                </a:tc>
                <a:tc>
                  <a:txBody>
                    <a:bodyPr/>
                    <a:lstStyle/>
                    <a:p>
                      <a:pPr algn="ctr"/>
                      <a:r>
                        <a:rPr lang="zh-TW" altLang="en-US" sz="1700" b="1" kern="1200" dirty="0">
                          <a:solidFill>
                            <a:schemeClr val="tx1"/>
                          </a:solidFill>
                          <a:latin typeface="微軟正黑體" panose="020B0604030504040204" pitchFamily="34" charset="-120"/>
                          <a:ea typeface="微軟正黑體" panose="020B0604030504040204" pitchFamily="34" charset="-120"/>
                          <a:cs typeface="+mj-cs"/>
                        </a:rPr>
                        <a:t>條次</a:t>
                      </a:r>
                    </a:p>
                  </a:txBody>
                  <a:tcPr anchor="ctr">
                    <a:solidFill>
                      <a:schemeClr val="accent4">
                        <a:lumMod val="20000"/>
                        <a:lumOff val="80000"/>
                      </a:schemeClr>
                    </a:solidFill>
                  </a:tcPr>
                </a:tc>
                <a:tc>
                  <a:txBody>
                    <a:bodyPr/>
                    <a:lstStyle/>
                    <a:p>
                      <a:pPr algn="ctr"/>
                      <a:r>
                        <a:rPr lang="zh-TW" altLang="en-US" sz="1700" b="1" kern="1200" dirty="0">
                          <a:solidFill>
                            <a:schemeClr val="tx1"/>
                          </a:solidFill>
                          <a:latin typeface="微軟正黑體" panose="020B0604030504040204" pitchFamily="34" charset="-120"/>
                          <a:ea typeface="微軟正黑體" panose="020B0604030504040204" pitchFamily="34" charset="-120"/>
                          <a:cs typeface="+mj-cs"/>
                        </a:rPr>
                        <a:t>不動產特徵或現況條件</a:t>
                      </a:r>
                    </a:p>
                  </a:txBody>
                  <a:tcPr anchor="ctr">
                    <a:solidFill>
                      <a:schemeClr val="accent4">
                        <a:lumMod val="20000"/>
                        <a:lumOff val="80000"/>
                      </a:schemeClr>
                    </a:solidFill>
                  </a:tcPr>
                </a:tc>
                <a:tc>
                  <a:txBody>
                    <a:bodyPr/>
                    <a:lstStyle/>
                    <a:p>
                      <a:pPr algn="ctr"/>
                      <a:r>
                        <a:rPr lang="zh-TW" altLang="en-US" sz="1700" b="1" kern="1200" dirty="0">
                          <a:solidFill>
                            <a:schemeClr val="tx1"/>
                          </a:solidFill>
                          <a:latin typeface="微軟正黑體" panose="020B0604030504040204" pitchFamily="34" charset="-120"/>
                          <a:ea typeface="微軟正黑體" panose="020B0604030504040204" pitchFamily="34" charset="-120"/>
                          <a:cs typeface="+mj-cs"/>
                        </a:rPr>
                        <a:t>處分方式</a:t>
                      </a:r>
                    </a:p>
                  </a:txBody>
                  <a:tcPr anchor="ctr">
                    <a:solidFill>
                      <a:schemeClr val="accent4">
                        <a:lumMod val="20000"/>
                        <a:lumOff val="80000"/>
                      </a:schemeClr>
                    </a:solidFill>
                  </a:tcPr>
                </a:tc>
                <a:extLst>
                  <a:ext uri="{0D108BD9-81ED-4DB2-BD59-A6C34878D82A}">
                    <a16:rowId xmlns:a16="http://schemas.microsoft.com/office/drawing/2014/main" val="3085575899"/>
                  </a:ext>
                </a:extLst>
              </a:tr>
              <a:tr h="648000">
                <a:tc>
                  <a:txBody>
                    <a:bodyPr/>
                    <a:lstStyle/>
                    <a:p>
                      <a:pPr algn="ctr"/>
                      <a:r>
                        <a:rPr lang="zh-TW" altLang="en-US" sz="2400" b="1" kern="1200" dirty="0">
                          <a:solidFill>
                            <a:schemeClr val="tx1"/>
                          </a:solidFill>
                          <a:latin typeface="微軟正黑體" panose="020B0604030504040204" pitchFamily="34" charset="-120"/>
                          <a:ea typeface="微軟正黑體" panose="020B0604030504040204" pitchFamily="34" charset="-120"/>
                          <a:cs typeface="+mj-cs"/>
                        </a:rPr>
                        <a:t>特徵</a:t>
                      </a:r>
                    </a:p>
                  </a:txBody>
                  <a:tcPr anchor="ctr"/>
                </a:tc>
                <a:tc>
                  <a:txBody>
                    <a:bodyPr/>
                    <a:lstStyle/>
                    <a:p>
                      <a:pPr algn="ctr"/>
                      <a:r>
                        <a:rPr lang="en-US" altLang="zh-TW" sz="2400" b="1" kern="1200" dirty="0">
                          <a:solidFill>
                            <a:schemeClr val="tx1"/>
                          </a:solidFill>
                          <a:latin typeface="微軟正黑體" panose="020B0604030504040204" pitchFamily="34" charset="-120"/>
                          <a:ea typeface="微軟正黑體" panose="020B0604030504040204" pitchFamily="34" charset="-120"/>
                          <a:cs typeface="+mj-cs"/>
                        </a:rPr>
                        <a:t>8</a:t>
                      </a:r>
                      <a:endParaRPr lang="zh-TW" altLang="en-US" sz="2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algn="l" defTabSz="914400" rtl="0" eaLnBrk="1" latinLnBrk="0" hangingPunct="1">
                        <a:lnSpc>
                          <a:spcPct val="100000"/>
                        </a:lnSpc>
                        <a:spcBef>
                          <a:spcPts val="0"/>
                        </a:spcBef>
                      </a:pPr>
                      <a:r>
                        <a:rPr lang="zh-TW" altLang="en-US" sz="2000" b="1" kern="1200" dirty="0">
                          <a:solidFill>
                            <a:schemeClr val="tx1"/>
                          </a:solidFill>
                          <a:latin typeface="微軟正黑體" panose="020B0604030504040204" pitchFamily="34" charset="-120"/>
                          <a:ea typeface="微軟正黑體" panose="020B0604030504040204" pitchFamily="34" charset="-120"/>
                          <a:cs typeface="+mj-cs"/>
                        </a:rPr>
                        <a:t>非事業用不動產屬</a:t>
                      </a:r>
                      <a:r>
                        <a:rPr lang="zh-TW" altLang="en-US" sz="20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建物</a:t>
                      </a:r>
                      <a:r>
                        <a:rPr lang="zh-TW" altLang="en-US" sz="2000" b="1" kern="1200" dirty="0">
                          <a:solidFill>
                            <a:schemeClr val="tx1"/>
                          </a:solidFill>
                          <a:latin typeface="微軟正黑體" panose="020B0604030504040204" pitchFamily="34" charset="-120"/>
                          <a:ea typeface="微軟正黑體" panose="020B0604030504040204" pitchFamily="34" charset="-120"/>
                          <a:cs typeface="+mj-cs"/>
                        </a:rPr>
                        <a:t>者</a:t>
                      </a:r>
                      <a:r>
                        <a:rPr lang="zh-TW" altLang="en-US" sz="2000" b="1" kern="1200" dirty="0">
                          <a:solidFill>
                            <a:schemeClr val="tx1"/>
                          </a:solidFill>
                          <a:latin typeface="微軟正黑體" panose="020B0604030504040204" pitchFamily="34" charset="-120"/>
                          <a:ea typeface="微軟正黑體" panose="020B0604030504040204" pitchFamily="34" charset="-120"/>
                          <a:cs typeface="+mn-cs"/>
                        </a:rPr>
                        <a:t>。</a:t>
                      </a:r>
                      <a:endParaRPr lang="zh-TW" altLang="en-US" sz="2000" b="1" kern="1200" dirty="0">
                        <a:solidFill>
                          <a:schemeClr val="tx1"/>
                        </a:solidFill>
                        <a:latin typeface="微軟正黑體" panose="020B0604030504040204" pitchFamily="34" charset="-120"/>
                        <a:ea typeface="微軟正黑體" panose="020B0604030504040204" pitchFamily="34" charset="-120"/>
                        <a:cs typeface="+mj-cs"/>
                      </a:endParaRPr>
                    </a:p>
                  </a:txBody>
                  <a:tcPr/>
                </a:tc>
                <a:tc>
                  <a:txBody>
                    <a:bodyPr/>
                    <a:lstStyle/>
                    <a:p>
                      <a:pPr algn="ctr"/>
                      <a:r>
                        <a:rPr lang="zh-TW" altLang="en-US" sz="1800" b="1" kern="1200" dirty="0">
                          <a:solidFill>
                            <a:schemeClr val="tx1"/>
                          </a:solidFill>
                          <a:latin typeface="微軟正黑體" panose="020B0604030504040204" pitchFamily="34" charset="-120"/>
                          <a:ea typeface="微軟正黑體" panose="020B0604030504040204" pitchFamily="34" charset="-120"/>
                          <a:cs typeface="+mj-cs"/>
                        </a:rPr>
                        <a:t>公開標售</a:t>
                      </a:r>
                      <a:endParaRPr lang="en-US" altLang="zh-TW" sz="18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extLst>
                  <a:ext uri="{0D108BD9-81ED-4DB2-BD59-A6C34878D82A}">
                    <a16:rowId xmlns:a16="http://schemas.microsoft.com/office/drawing/2014/main" val="2786833563"/>
                  </a:ext>
                </a:extLst>
              </a:tr>
              <a:tr h="288000">
                <a:tc>
                  <a:txBody>
                    <a:bodyPr/>
                    <a:lstStyle/>
                    <a:p>
                      <a:pPr algn="ctr"/>
                      <a:r>
                        <a:rPr lang="zh-TW" altLang="en-US" sz="2400" b="1" kern="1200" dirty="0">
                          <a:solidFill>
                            <a:schemeClr val="tx1"/>
                          </a:solidFill>
                          <a:latin typeface="微軟正黑體" panose="020B0604030504040204" pitchFamily="34" charset="-120"/>
                          <a:ea typeface="微軟正黑體" panose="020B0604030504040204" pitchFamily="34" charset="-120"/>
                          <a:cs typeface="+mj-cs"/>
                        </a:rPr>
                        <a:t>現況</a:t>
                      </a:r>
                    </a:p>
                  </a:txBody>
                  <a:tcPr anchor="ctr"/>
                </a:tc>
                <a:tc>
                  <a:txBody>
                    <a:bodyPr/>
                    <a:lstStyle/>
                    <a:p>
                      <a:pPr algn="ctr"/>
                      <a:r>
                        <a:rPr lang="en-US" altLang="zh-TW" sz="2400" b="1" kern="1200" dirty="0">
                          <a:solidFill>
                            <a:schemeClr val="tx1"/>
                          </a:solidFill>
                          <a:latin typeface="微軟正黑體" panose="020B0604030504040204" pitchFamily="34" charset="-120"/>
                          <a:ea typeface="微軟正黑體" panose="020B0604030504040204" pitchFamily="34" charset="-120"/>
                          <a:cs typeface="+mj-cs"/>
                        </a:rPr>
                        <a:t>9</a:t>
                      </a:r>
                      <a:endParaRPr lang="zh-TW" altLang="en-US" sz="2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algn="l" defTabSz="914400" rtl="0" eaLnBrk="1" latinLnBrk="0" hangingPunct="1">
                        <a:lnSpc>
                          <a:spcPts val="2200"/>
                        </a:lnSpc>
                      </a:pPr>
                      <a:r>
                        <a:rPr lang="zh-TW" altLang="en-US" sz="1800" b="1" kern="1200" dirty="0">
                          <a:solidFill>
                            <a:schemeClr val="tx1"/>
                          </a:solidFill>
                          <a:latin typeface="微軟正黑體" panose="020B0604030504040204" pitchFamily="34" charset="-120"/>
                          <a:ea typeface="微軟正黑體" panose="020B0604030504040204" pitchFamily="34" charset="-120"/>
                          <a:cs typeface="+mj-cs"/>
                        </a:rPr>
                        <a:t>為</a:t>
                      </a:r>
                      <a:r>
                        <a:rPr lang="zh-TW" altLang="en-US" sz="18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國營事業或公營事業業務上所需</a:t>
                      </a:r>
                      <a:r>
                        <a:rPr lang="zh-TW" altLang="en-US" sz="1800" b="1" kern="1200" dirty="0">
                          <a:solidFill>
                            <a:schemeClr val="tx1"/>
                          </a:solidFill>
                          <a:latin typeface="微軟正黑體" panose="020B0604030504040204" pitchFamily="34" charset="-120"/>
                          <a:ea typeface="微軟正黑體" panose="020B0604030504040204" pitchFamily="34" charset="-120"/>
                          <a:cs typeface="+mj-cs"/>
                        </a:rPr>
                        <a:t>者，經需用事業檢具使用計畫、圖說及其目的事業主管機關核准文件</a:t>
                      </a:r>
                      <a:r>
                        <a:rPr lang="zh-TW" altLang="en-US" sz="1800" b="1" kern="1200" dirty="0">
                          <a:solidFill>
                            <a:schemeClr val="tx1"/>
                          </a:solidFill>
                          <a:latin typeface="微軟正黑體" panose="020B0604030504040204" pitchFamily="34" charset="-120"/>
                          <a:ea typeface="微軟正黑體" panose="020B0604030504040204" pitchFamily="34" charset="-120"/>
                          <a:cs typeface="+mn-cs"/>
                        </a:rPr>
                        <a:t>。</a:t>
                      </a:r>
                      <a:endParaRPr lang="zh-TW" altLang="en-US" sz="18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algn="ctr"/>
                      <a:r>
                        <a:rPr lang="zh-TW" altLang="en-US" sz="1800" b="1" kern="1200" dirty="0">
                          <a:solidFill>
                            <a:schemeClr val="tx1"/>
                          </a:solidFill>
                          <a:latin typeface="微軟正黑體" panose="020B0604030504040204" pitchFamily="34" charset="-120"/>
                          <a:ea typeface="微軟正黑體" panose="020B0604030504040204" pitchFamily="34" charset="-120"/>
                          <a:cs typeface="+mj-cs"/>
                        </a:rPr>
                        <a:t>讓售</a:t>
                      </a:r>
                      <a:endParaRPr lang="zh-TW" altLang="en-US" sz="1800" b="1" kern="1200" dirty="0">
                        <a:solidFill>
                          <a:srgbClr val="C00000"/>
                        </a:solidFill>
                        <a:latin typeface="微軟正黑體" panose="020B0604030504040204" pitchFamily="34" charset="-120"/>
                        <a:ea typeface="微軟正黑體" panose="020B0604030504040204" pitchFamily="34" charset="-120"/>
                        <a:cs typeface="+mn-cs"/>
                      </a:endParaRPr>
                    </a:p>
                  </a:txBody>
                  <a:tcPr anchor="ctr"/>
                </a:tc>
                <a:extLst>
                  <a:ext uri="{0D108BD9-81ED-4DB2-BD59-A6C34878D82A}">
                    <a16:rowId xmlns:a16="http://schemas.microsoft.com/office/drawing/2014/main" val="4219244989"/>
                  </a:ext>
                </a:extLst>
              </a:tr>
              <a:tr h="1711917">
                <a:tc>
                  <a:txBody>
                    <a:bodyPr/>
                    <a:lstStyle/>
                    <a:p>
                      <a:pPr algn="ctr"/>
                      <a:r>
                        <a:rPr lang="zh-TW" altLang="en-US" sz="2400" b="1" kern="1200" dirty="0">
                          <a:solidFill>
                            <a:schemeClr val="tx1"/>
                          </a:solidFill>
                          <a:latin typeface="微軟正黑體" panose="020B0604030504040204" pitchFamily="34" charset="-120"/>
                          <a:ea typeface="微軟正黑體" panose="020B0604030504040204" pitchFamily="34" charset="-120"/>
                          <a:cs typeface="+mj-cs"/>
                        </a:rPr>
                        <a:t>現況</a:t>
                      </a:r>
                    </a:p>
                  </a:txBody>
                  <a:tcPr anchor="ctr"/>
                </a:tc>
                <a:tc>
                  <a:txBody>
                    <a:bodyPr/>
                    <a:lstStyle/>
                    <a:p>
                      <a:pPr algn="ctr"/>
                      <a:r>
                        <a:rPr lang="en-US" altLang="zh-TW" sz="2400" b="1" kern="1200" dirty="0">
                          <a:solidFill>
                            <a:schemeClr val="tx1"/>
                          </a:solidFill>
                          <a:latin typeface="微軟正黑體" panose="020B0604030504040204" pitchFamily="34" charset="-120"/>
                          <a:ea typeface="微軟正黑體" panose="020B0604030504040204" pitchFamily="34" charset="-120"/>
                          <a:cs typeface="+mj-cs"/>
                        </a:rPr>
                        <a:t>10</a:t>
                      </a:r>
                      <a:endParaRPr lang="zh-TW" altLang="en-US" sz="2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algn="l" defTabSz="914400" rtl="0" eaLnBrk="1" latinLnBrk="0" hangingPunct="1">
                        <a:lnSpc>
                          <a:spcPts val="2200"/>
                        </a:lnSpc>
                      </a:pPr>
                      <a:r>
                        <a:rPr lang="zh-TW" altLang="en-US" sz="18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現為出租</a:t>
                      </a:r>
                      <a:r>
                        <a:rPr lang="zh-TW" altLang="en-US" sz="1800" b="1" kern="1200" dirty="0">
                          <a:solidFill>
                            <a:schemeClr val="tx1"/>
                          </a:solidFill>
                          <a:latin typeface="微軟正黑體" panose="020B0604030504040204" pitchFamily="34" charset="-120"/>
                          <a:ea typeface="微軟正黑體" panose="020B0604030504040204" pitchFamily="34" charset="-120"/>
                          <a:cs typeface="+mj-cs"/>
                        </a:rPr>
                        <a:t>之非事業用不動產，有下列各款情形之一者：</a:t>
                      </a:r>
                    </a:p>
                    <a:p>
                      <a:pPr marL="457200" lvl="1" algn="just" defTabSz="914400" rtl="0" eaLnBrk="1" latinLnBrk="0" hangingPunct="1">
                        <a:lnSpc>
                          <a:spcPts val="2200"/>
                        </a:lnSpc>
                      </a:pPr>
                      <a:r>
                        <a:rPr lang="zh-TW" altLang="en-US" sz="18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一、原農田水利會於中華民國</a:t>
                      </a:r>
                      <a:r>
                        <a:rPr lang="en-US" altLang="zh-TW" sz="18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65</a:t>
                      </a:r>
                      <a:r>
                        <a:rPr lang="zh-TW" altLang="en-US" sz="18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年以前與承租人訂有基地租約，且面積</a:t>
                      </a:r>
                      <a:r>
                        <a:rPr lang="en-US" altLang="zh-TW" sz="18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500</a:t>
                      </a:r>
                      <a:r>
                        <a:rPr lang="zh-TW" altLang="en-US" sz="18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平方公尺以下。</a:t>
                      </a:r>
                    </a:p>
                    <a:p>
                      <a:pPr marL="457200" lvl="1" algn="just" defTabSz="914400" rtl="0" eaLnBrk="1" latinLnBrk="0" hangingPunct="1">
                        <a:lnSpc>
                          <a:spcPts val="2200"/>
                        </a:lnSpc>
                      </a:pPr>
                      <a:r>
                        <a:rPr lang="zh-TW" altLang="en-US" sz="18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二、與承租人之農業經營不可分離。</a:t>
                      </a:r>
                    </a:p>
                  </a:txBody>
                  <a:tcPr/>
                </a:tc>
                <a:tc>
                  <a:txBody>
                    <a:bodyPr/>
                    <a:lstStyle/>
                    <a:p>
                      <a:pPr algn="ctr"/>
                      <a:r>
                        <a:rPr lang="zh-TW" altLang="en-US" sz="1800" b="1" kern="1200" dirty="0">
                          <a:solidFill>
                            <a:schemeClr val="tx1"/>
                          </a:solidFill>
                          <a:latin typeface="微軟正黑體" panose="020B0604030504040204" pitchFamily="34" charset="-120"/>
                          <a:ea typeface="微軟正黑體" panose="020B0604030504040204" pitchFamily="34" charset="-120"/>
                          <a:cs typeface="+mj-cs"/>
                        </a:rPr>
                        <a:t>讓售</a:t>
                      </a:r>
                      <a:endParaRPr lang="zh-TW" altLang="en-US" sz="1800" b="1" kern="1200" dirty="0">
                        <a:solidFill>
                          <a:srgbClr val="C00000"/>
                        </a:solidFill>
                        <a:latin typeface="微軟正黑體" panose="020B0604030504040204" pitchFamily="34" charset="-120"/>
                        <a:ea typeface="微軟正黑體" panose="020B0604030504040204" pitchFamily="34" charset="-120"/>
                        <a:cs typeface="+mn-cs"/>
                      </a:endParaRPr>
                    </a:p>
                  </a:txBody>
                  <a:tcPr anchor="ctr"/>
                </a:tc>
                <a:extLst>
                  <a:ext uri="{0D108BD9-81ED-4DB2-BD59-A6C34878D82A}">
                    <a16:rowId xmlns:a16="http://schemas.microsoft.com/office/drawing/2014/main" val="2067966082"/>
                  </a:ext>
                </a:extLst>
              </a:tr>
              <a:tr h="1188000">
                <a:tc>
                  <a:txBody>
                    <a:bodyPr/>
                    <a:lstStyle/>
                    <a:p>
                      <a:pPr algn="ctr"/>
                      <a:r>
                        <a:rPr lang="zh-TW" altLang="en-US" sz="2400" b="1" kern="1200" dirty="0">
                          <a:solidFill>
                            <a:schemeClr val="tx1"/>
                          </a:solidFill>
                          <a:latin typeface="微軟正黑體" panose="020B0604030504040204" pitchFamily="34" charset="-120"/>
                          <a:ea typeface="微軟正黑體" panose="020B0604030504040204" pitchFamily="34" charset="-120"/>
                          <a:cs typeface="+mj-cs"/>
                        </a:rPr>
                        <a:t>特徵</a:t>
                      </a:r>
                    </a:p>
                  </a:txBody>
                  <a:tcPr anchor="ctr"/>
                </a:tc>
                <a:tc>
                  <a:txBody>
                    <a:bodyPr/>
                    <a:lstStyle/>
                    <a:p>
                      <a:pPr algn="ctr"/>
                      <a:r>
                        <a:rPr lang="en-US" altLang="zh-TW" sz="2400" b="1" kern="1200" dirty="0">
                          <a:solidFill>
                            <a:schemeClr val="tx1"/>
                          </a:solidFill>
                          <a:latin typeface="微軟正黑體" panose="020B0604030504040204" pitchFamily="34" charset="-120"/>
                          <a:ea typeface="微軟正黑體" panose="020B0604030504040204" pitchFamily="34" charset="-120"/>
                          <a:cs typeface="+mj-cs"/>
                        </a:rPr>
                        <a:t>11</a:t>
                      </a:r>
                      <a:endParaRPr lang="zh-TW" altLang="en-US" sz="2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algn="l" defTabSz="914400" rtl="0" eaLnBrk="1" latinLnBrk="0" hangingPunct="1">
                        <a:lnSpc>
                          <a:spcPts val="2200"/>
                        </a:lnSpc>
                      </a:pPr>
                      <a:r>
                        <a:rPr lang="zh-TW" altLang="en-US" sz="1800" b="1" kern="1200" dirty="0">
                          <a:solidFill>
                            <a:schemeClr val="tx1"/>
                          </a:solidFill>
                          <a:latin typeface="微軟正黑體" panose="020B0604030504040204" pitchFamily="34" charset="-120"/>
                          <a:ea typeface="微軟正黑體" panose="020B0604030504040204" pitchFamily="34" charset="-120"/>
                          <a:cs typeface="+mj-cs"/>
                        </a:rPr>
                        <a:t>非事業用不動產屬</a:t>
                      </a:r>
                      <a:r>
                        <a:rPr lang="zh-TW" altLang="en-US" sz="18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與他人共有之土地</a:t>
                      </a:r>
                      <a:r>
                        <a:rPr lang="zh-TW" altLang="en-US" sz="1800" b="1" kern="1200" dirty="0">
                          <a:solidFill>
                            <a:schemeClr val="tx1"/>
                          </a:solidFill>
                          <a:latin typeface="微軟正黑體" panose="020B0604030504040204" pitchFamily="34" charset="-120"/>
                          <a:ea typeface="微軟正黑體" panose="020B0604030504040204" pitchFamily="34" charset="-120"/>
                          <a:cs typeface="+mj-cs"/>
                        </a:rPr>
                        <a:t>，其</a:t>
                      </a:r>
                      <a:r>
                        <a:rPr lang="zh-TW" altLang="en-US" sz="18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持分面積</a:t>
                      </a:r>
                      <a:r>
                        <a:rPr lang="en-US" altLang="zh-TW" sz="18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500</a:t>
                      </a:r>
                      <a:r>
                        <a:rPr lang="zh-TW" altLang="en-US" sz="18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平方公尺以下，或持分面積超過</a:t>
                      </a:r>
                      <a:r>
                        <a:rPr lang="en-US" altLang="zh-TW" sz="18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500</a:t>
                      </a:r>
                      <a:r>
                        <a:rPr lang="zh-TW" altLang="en-US" sz="18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平方公尺且</a:t>
                      </a:r>
                      <a:r>
                        <a:rPr lang="zh-TW" altLang="en-US" sz="1800" b="1" u="sng" kern="1200" dirty="0">
                          <a:solidFill>
                            <a:schemeClr val="accent5">
                              <a:lumMod val="75000"/>
                            </a:schemeClr>
                          </a:solidFill>
                          <a:latin typeface="微軟正黑體" panose="020B0604030504040204" pitchFamily="34" charset="-120"/>
                          <a:ea typeface="微軟正黑體" panose="020B0604030504040204" pitchFamily="34" charset="-120"/>
                          <a:cs typeface="+mj-cs"/>
                        </a:rPr>
                        <a:t>分割後無法單獨使用</a:t>
                      </a:r>
                      <a:r>
                        <a:rPr lang="zh-TW" altLang="en-US" sz="1800" b="1" kern="1200" dirty="0">
                          <a:solidFill>
                            <a:schemeClr val="tx1"/>
                          </a:solidFill>
                          <a:latin typeface="微軟正黑體" panose="020B0604030504040204" pitchFamily="34" charset="-120"/>
                          <a:ea typeface="微軟正黑體" panose="020B0604030504040204" pitchFamily="34" charset="-120"/>
                          <a:cs typeface="+mj-cs"/>
                        </a:rPr>
                        <a:t>者，得以公開標售方式處分。前項土地</a:t>
                      </a:r>
                      <a:r>
                        <a:rPr lang="zh-TW" altLang="en-US" sz="18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位於臺北市或新北市都市計畫區域範圍內</a:t>
                      </a:r>
                      <a:r>
                        <a:rPr lang="zh-TW" altLang="en-US" sz="1800" b="1" kern="1200" dirty="0">
                          <a:solidFill>
                            <a:schemeClr val="tx1"/>
                          </a:solidFill>
                          <a:latin typeface="微軟正黑體" panose="020B0604030504040204" pitchFamily="34" charset="-120"/>
                          <a:ea typeface="微軟正黑體" panose="020B0604030504040204" pitchFamily="34" charset="-120"/>
                          <a:cs typeface="+mj-cs"/>
                        </a:rPr>
                        <a:t>者，</a:t>
                      </a:r>
                      <a:r>
                        <a:rPr lang="zh-TW" altLang="en-US" sz="18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持分面積以</a:t>
                      </a:r>
                      <a:r>
                        <a:rPr lang="en-US" altLang="zh-TW" sz="18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100</a:t>
                      </a:r>
                      <a:r>
                        <a:rPr lang="zh-TW" altLang="en-US" sz="18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平方公尺以下</a:t>
                      </a:r>
                      <a:r>
                        <a:rPr lang="zh-TW" altLang="en-US" sz="1800" b="1" kern="1200" dirty="0">
                          <a:solidFill>
                            <a:schemeClr val="tx1"/>
                          </a:solidFill>
                          <a:latin typeface="微軟正黑體" panose="020B0604030504040204" pitchFamily="34" charset="-120"/>
                          <a:ea typeface="微軟正黑體" panose="020B0604030504040204" pitchFamily="34" charset="-120"/>
                          <a:cs typeface="+mj-cs"/>
                        </a:rPr>
                        <a:t>為限。</a:t>
                      </a:r>
                    </a:p>
                  </a:txBody>
                  <a:tcPr anchor="ctr"/>
                </a:tc>
                <a:tc>
                  <a:txBody>
                    <a:bodyPr/>
                    <a:lstStyle/>
                    <a:p>
                      <a:pPr algn="ctr"/>
                      <a:r>
                        <a:rPr lang="zh-TW" altLang="en-US" sz="1800" b="1" kern="1200" dirty="0">
                          <a:solidFill>
                            <a:schemeClr val="tx1"/>
                          </a:solidFill>
                          <a:latin typeface="微軟正黑體" panose="020B0604030504040204" pitchFamily="34" charset="-120"/>
                          <a:ea typeface="微軟正黑體" panose="020B0604030504040204" pitchFamily="34" charset="-120"/>
                          <a:cs typeface="+mj-cs"/>
                        </a:rPr>
                        <a:t>公開標售</a:t>
                      </a:r>
                      <a:endParaRPr lang="en-US" altLang="zh-TW" sz="18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extLst>
                  <a:ext uri="{0D108BD9-81ED-4DB2-BD59-A6C34878D82A}">
                    <a16:rowId xmlns:a16="http://schemas.microsoft.com/office/drawing/2014/main" val="392025203"/>
                  </a:ext>
                </a:extLst>
              </a:tr>
            </a:tbl>
          </a:graphicData>
        </a:graphic>
      </p:graphicFrame>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7886700" cy="59083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第二章　非事業用不動產之處分</a:t>
            </a:r>
            <a:endParaRPr lang="en-US" altLang="zh-TW" b="1" dirty="0">
              <a:latin typeface="微軟正黑體" panose="020B0604030504040204" pitchFamily="34" charset="-120"/>
              <a:ea typeface="微軟正黑體" panose="020B0604030504040204" pitchFamily="34" charset="-120"/>
              <a:cs typeface="+mj-cs"/>
            </a:endParaRPr>
          </a:p>
          <a:p>
            <a:pPr lvl="1" algn="just" hangingPunct="0">
              <a:lnSpc>
                <a:spcPts val="3500"/>
              </a:lnSpc>
              <a:spcBef>
                <a:spcPct val="0"/>
              </a:spcBef>
              <a:spcAft>
                <a:spcPts val="250"/>
              </a:spcAft>
              <a:buClr>
                <a:schemeClr val="accent6"/>
              </a:buClr>
              <a:buSzPct val="85000"/>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得處分之不動產特徵及現況條件</a:t>
            </a:r>
            <a:endParaRPr lang="en-US" altLang="zh-TW" b="1" dirty="0">
              <a:latin typeface="微軟正黑體" panose="020B0604030504040204" pitchFamily="34" charset="-120"/>
              <a:ea typeface="微軟正黑體" panose="020B0604030504040204" pitchFamily="34" charset="-120"/>
              <a:cs typeface="+mj-cs"/>
            </a:endParaRPr>
          </a:p>
        </p:txBody>
      </p:sp>
      <p:sp>
        <p:nvSpPr>
          <p:cNvPr id="12" name="內容版面配置區 2">
            <a:extLst>
              <a:ext uri="{FF2B5EF4-FFF2-40B4-BE49-F238E27FC236}">
                <a16:creationId xmlns:a16="http://schemas.microsoft.com/office/drawing/2014/main" id="{E80CC97A-7EF8-FECB-31D3-E076D681480E}"/>
              </a:ext>
            </a:extLst>
          </p:cNvPr>
          <p:cNvSpPr txBox="1">
            <a:spLocks/>
          </p:cNvSpPr>
          <p:nvPr/>
        </p:nvSpPr>
        <p:spPr>
          <a:xfrm>
            <a:off x="1969486" y="2457635"/>
            <a:ext cx="3402441" cy="295428"/>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just" hangingPunct="0">
              <a:lnSpc>
                <a:spcPct val="100000"/>
              </a:lnSpc>
              <a:spcBef>
                <a:spcPct val="0"/>
              </a:spcBef>
              <a:buClr>
                <a:schemeClr val="accent6"/>
              </a:buClr>
              <a:buSzPct val="85000"/>
              <a:buNone/>
            </a:pPr>
            <a:r>
              <a:rPr lang="en-US" altLang="zh-TW" sz="1200" b="1" dirty="0">
                <a:solidFill>
                  <a:srgbClr val="C00000"/>
                </a:solidFill>
                <a:latin typeface="微軟正黑體" panose="020B0604030504040204" pitchFamily="34" charset="-120"/>
                <a:ea typeface="微軟正黑體" panose="020B0604030504040204" pitchFamily="34" charset="-120"/>
                <a:cs typeface="+mj-cs"/>
              </a:rPr>
              <a:t>※</a:t>
            </a:r>
            <a:r>
              <a:rPr lang="zh-TW" altLang="en-US" sz="1200" b="1" dirty="0">
                <a:latin typeface="微軟正黑體" panose="020B0604030504040204" pitchFamily="34" charset="-120"/>
                <a:ea typeface="微軟正黑體" panose="020B0604030504040204" pitchFamily="34" charset="-120"/>
                <a:cs typeface="+mj-cs"/>
              </a:rPr>
              <a:t>宜評估適宜活化收益方式及公開標售之必要性</a:t>
            </a:r>
            <a:endParaRPr lang="en-US" altLang="zh-TW" sz="1200" dirty="0">
              <a:latin typeface="微軟正黑體" panose="020B0604030504040204" pitchFamily="34" charset="-120"/>
              <a:ea typeface="微軟正黑體" panose="020B0604030504040204" pitchFamily="34" charset="-120"/>
              <a:cs typeface="+mj-cs"/>
            </a:endParaRPr>
          </a:p>
        </p:txBody>
      </p:sp>
      <p:sp>
        <p:nvSpPr>
          <p:cNvPr id="13" name="內容版面配置區 2">
            <a:extLst>
              <a:ext uri="{FF2B5EF4-FFF2-40B4-BE49-F238E27FC236}">
                <a16:creationId xmlns:a16="http://schemas.microsoft.com/office/drawing/2014/main" id="{2347B40A-F8F9-699C-4F6C-730D8A49ADF3}"/>
              </a:ext>
            </a:extLst>
          </p:cNvPr>
          <p:cNvSpPr txBox="1">
            <a:spLocks/>
          </p:cNvSpPr>
          <p:nvPr/>
        </p:nvSpPr>
        <p:spPr>
          <a:xfrm>
            <a:off x="1969486" y="4600327"/>
            <a:ext cx="5835908" cy="490147"/>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just" hangingPunct="0">
              <a:lnSpc>
                <a:spcPts val="1700"/>
              </a:lnSpc>
              <a:spcBef>
                <a:spcPct val="0"/>
              </a:spcBef>
              <a:buClr>
                <a:schemeClr val="accent6"/>
              </a:buClr>
              <a:buSzPct val="85000"/>
              <a:buNone/>
            </a:pPr>
            <a:r>
              <a:rPr lang="en-US" altLang="zh-TW" sz="1200" b="1" dirty="0">
                <a:solidFill>
                  <a:srgbClr val="C00000"/>
                </a:solidFill>
                <a:latin typeface="微軟正黑體" panose="020B0604030504040204" pitchFamily="34" charset="-120"/>
                <a:ea typeface="微軟正黑體" panose="020B0604030504040204" pitchFamily="34" charset="-120"/>
                <a:cs typeface="+mj-cs"/>
              </a:rPr>
              <a:t>※</a:t>
            </a:r>
            <a:r>
              <a:rPr lang="zh-TW" altLang="en-US" sz="1200" b="1" dirty="0">
                <a:latin typeface="微軟正黑體" panose="020B0604030504040204" pitchFamily="34" charset="-120"/>
                <a:ea typeface="微軟正黑體" panose="020B0604030504040204" pitchFamily="34" charset="-120"/>
                <a:cs typeface="+mj-cs"/>
              </a:rPr>
              <a:t>依據查編與農業經營不可分離土地作業要點規定，由直轄市、縣</a:t>
            </a:r>
            <a:r>
              <a:rPr lang="en-US" altLang="zh-TW" sz="1200" b="1" dirty="0">
                <a:latin typeface="微軟正黑體" panose="020B0604030504040204" pitchFamily="34" charset="-120"/>
                <a:ea typeface="微軟正黑體" panose="020B0604030504040204" pitchFamily="34" charset="-120"/>
                <a:cs typeface="+mj-cs"/>
              </a:rPr>
              <a:t>(</a:t>
            </a:r>
            <a:r>
              <a:rPr lang="zh-TW" altLang="en-US" sz="1200" b="1" dirty="0">
                <a:latin typeface="微軟正黑體" panose="020B0604030504040204" pitchFamily="34" charset="-120"/>
                <a:ea typeface="微軟正黑體" panose="020B0604030504040204" pitchFamily="34" charset="-120"/>
                <a:cs typeface="+mj-cs"/>
              </a:rPr>
              <a:t>市</a:t>
            </a:r>
            <a:r>
              <a:rPr lang="en-US" altLang="zh-TW" sz="1200" b="1" dirty="0">
                <a:latin typeface="微軟正黑體" panose="020B0604030504040204" pitchFamily="34" charset="-120"/>
                <a:ea typeface="微軟正黑體" panose="020B0604030504040204" pitchFamily="34" charset="-120"/>
                <a:cs typeface="+mj-cs"/>
              </a:rPr>
              <a:t>)</a:t>
            </a:r>
            <a:r>
              <a:rPr lang="zh-TW" altLang="en-US" sz="1200" b="1" dirty="0">
                <a:latin typeface="微軟正黑體" panose="020B0604030504040204" pitchFamily="34" charset="-120"/>
                <a:ea typeface="微軟正黑體" panose="020B0604030504040204" pitchFamily="34" charset="-120"/>
                <a:cs typeface="+mj-cs"/>
              </a:rPr>
              <a:t>政府受理申請，辦理與農業經營不可分離土地查編作業，每年</a:t>
            </a:r>
            <a:r>
              <a:rPr lang="en-US" altLang="zh-TW" sz="1200" b="1" dirty="0">
                <a:latin typeface="微軟正黑體" panose="020B0604030504040204" pitchFamily="34" charset="-120"/>
                <a:ea typeface="微軟正黑體" panose="020B0604030504040204" pitchFamily="34" charset="-120"/>
                <a:cs typeface="+mj-cs"/>
              </a:rPr>
              <a:t>7</a:t>
            </a:r>
            <a:r>
              <a:rPr lang="zh-TW" altLang="en-US" sz="1200" b="1" dirty="0">
                <a:latin typeface="微軟正黑體" panose="020B0604030504040204" pitchFamily="34" charset="-120"/>
                <a:ea typeface="微軟正黑體" panose="020B0604030504040204" pitchFamily="34" charset="-120"/>
                <a:cs typeface="+mj-cs"/>
              </a:rPr>
              <a:t>月</a:t>
            </a:r>
            <a:r>
              <a:rPr lang="en-US" altLang="zh-TW" sz="1200" b="1" dirty="0">
                <a:latin typeface="微軟正黑體" panose="020B0604030504040204" pitchFamily="34" charset="-120"/>
                <a:ea typeface="微軟正黑體" panose="020B0604030504040204" pitchFamily="34" charset="-120"/>
                <a:cs typeface="+mj-cs"/>
              </a:rPr>
              <a:t>31</a:t>
            </a:r>
            <a:r>
              <a:rPr lang="zh-TW" altLang="en-US" sz="1200" b="1" dirty="0">
                <a:latin typeface="微軟正黑體" panose="020B0604030504040204" pitchFamily="34" charset="-120"/>
                <a:ea typeface="微軟正黑體" panose="020B0604030504040204" pitchFamily="34" charset="-120"/>
                <a:cs typeface="+mj-cs"/>
              </a:rPr>
              <a:t>日前造冊送稅捐單位。</a:t>
            </a:r>
          </a:p>
          <a:p>
            <a:pPr marL="0" lvl="1" indent="0" algn="just" hangingPunct="0">
              <a:lnSpc>
                <a:spcPts val="1900"/>
              </a:lnSpc>
              <a:spcBef>
                <a:spcPct val="0"/>
              </a:spcBef>
              <a:buClr>
                <a:schemeClr val="accent6"/>
              </a:buClr>
              <a:buSzPct val="85000"/>
              <a:buNone/>
            </a:pPr>
            <a:endParaRPr lang="en-US" altLang="zh-TW" sz="1200" dirty="0">
              <a:latin typeface="微軟正黑體" panose="020B0604030504040204" pitchFamily="34" charset="-120"/>
              <a:ea typeface="微軟正黑體" panose="020B0604030504040204" pitchFamily="34" charset="-120"/>
              <a:cs typeface="+mj-cs"/>
            </a:endParaRPr>
          </a:p>
        </p:txBody>
      </p:sp>
      <p:sp>
        <p:nvSpPr>
          <p:cNvPr id="16" name="內容版面配置區 2">
            <a:extLst>
              <a:ext uri="{FF2B5EF4-FFF2-40B4-BE49-F238E27FC236}">
                <a16:creationId xmlns:a16="http://schemas.microsoft.com/office/drawing/2014/main" id="{F0205F7B-966A-FF87-FCE1-9443D041F4B5}"/>
              </a:ext>
            </a:extLst>
          </p:cNvPr>
          <p:cNvSpPr txBox="1">
            <a:spLocks/>
          </p:cNvSpPr>
          <p:nvPr/>
        </p:nvSpPr>
        <p:spPr>
          <a:xfrm>
            <a:off x="3543613" y="6272900"/>
            <a:ext cx="3072394" cy="295428"/>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just" hangingPunct="0">
              <a:lnSpc>
                <a:spcPct val="100000"/>
              </a:lnSpc>
              <a:spcBef>
                <a:spcPct val="0"/>
              </a:spcBef>
              <a:buClr>
                <a:schemeClr val="accent6"/>
              </a:buClr>
              <a:buSzPct val="85000"/>
              <a:buNone/>
            </a:pPr>
            <a:r>
              <a:rPr lang="en-US" altLang="zh-TW" sz="1200" b="1" dirty="0">
                <a:solidFill>
                  <a:srgbClr val="C00000"/>
                </a:solidFill>
                <a:latin typeface="微軟正黑體" panose="020B0604030504040204" pitchFamily="34" charset="-120"/>
                <a:ea typeface="微軟正黑體" panose="020B0604030504040204" pitchFamily="34" charset="-120"/>
                <a:cs typeface="+mj-cs"/>
              </a:rPr>
              <a:t>※</a:t>
            </a:r>
            <a:r>
              <a:rPr lang="zh-TW" altLang="en-US" sz="1200" b="1" dirty="0">
                <a:latin typeface="微軟正黑體" panose="020B0604030504040204" pitchFamily="34" charset="-120"/>
                <a:ea typeface="微軟正黑體" panose="020B0604030504040204" pitchFamily="34" charset="-120"/>
                <a:cs typeface="+mj-cs"/>
              </a:rPr>
              <a:t>應評估、敘明分割後無法單獨使用之理由</a:t>
            </a:r>
          </a:p>
          <a:p>
            <a:pPr marL="0" lvl="1" indent="0" algn="just" hangingPunct="0">
              <a:lnSpc>
                <a:spcPct val="100000"/>
              </a:lnSpc>
              <a:spcBef>
                <a:spcPct val="0"/>
              </a:spcBef>
              <a:buClr>
                <a:schemeClr val="accent6"/>
              </a:buClr>
              <a:buSzPct val="85000"/>
              <a:buNone/>
            </a:pPr>
            <a:endParaRPr lang="en-US" altLang="zh-TW" sz="1200" dirty="0">
              <a:latin typeface="微軟正黑體" panose="020B0604030504040204" pitchFamily="34" charset="-120"/>
              <a:ea typeface="微軟正黑體" panose="020B0604030504040204" pitchFamily="34" charset="-120"/>
              <a:cs typeface="+mj-cs"/>
            </a:endParaRPr>
          </a:p>
        </p:txBody>
      </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18</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20" name="標題 1">
            <a:extLst>
              <a:ext uri="{FF2B5EF4-FFF2-40B4-BE49-F238E27FC236}">
                <a16:creationId xmlns:a16="http://schemas.microsoft.com/office/drawing/2014/main" id="{D70AB875-A2C5-4418-92D4-B1A2FA788D99}"/>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3228831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7886700" cy="59083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第二章　非事業用不動產之處分</a:t>
            </a:r>
            <a:endParaRPr lang="en-US" altLang="zh-TW" b="1" dirty="0">
              <a:latin typeface="微軟正黑體" panose="020B0604030504040204" pitchFamily="34" charset="-120"/>
              <a:ea typeface="微軟正黑體" panose="020B0604030504040204" pitchFamily="34" charset="-120"/>
              <a:cs typeface="+mj-cs"/>
            </a:endParaRPr>
          </a:p>
          <a:p>
            <a:pPr lvl="1" algn="just" hangingPunct="0">
              <a:lnSpc>
                <a:spcPts val="3500"/>
              </a:lnSpc>
              <a:spcBef>
                <a:spcPct val="0"/>
              </a:spcBef>
              <a:spcAft>
                <a:spcPts val="250"/>
              </a:spcAft>
              <a:buClr>
                <a:schemeClr val="accent6"/>
              </a:buClr>
              <a:buSzPct val="85000"/>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得處分之不動產特徵及現況條件</a:t>
            </a:r>
            <a:endParaRPr lang="en-US" altLang="zh-TW" b="1" dirty="0">
              <a:latin typeface="微軟正黑體" panose="020B0604030504040204" pitchFamily="34" charset="-120"/>
              <a:ea typeface="微軟正黑體" panose="020B0604030504040204" pitchFamily="34" charset="-120"/>
              <a:cs typeface="+mj-cs"/>
            </a:endParaRPr>
          </a:p>
        </p:txBody>
      </p:sp>
      <p:graphicFrame>
        <p:nvGraphicFramePr>
          <p:cNvPr id="11" name="表格 11">
            <a:extLst>
              <a:ext uri="{FF2B5EF4-FFF2-40B4-BE49-F238E27FC236}">
                <a16:creationId xmlns:a16="http://schemas.microsoft.com/office/drawing/2014/main" id="{43BC2E82-ED5E-418D-0F4B-9A84D740ECD2}"/>
              </a:ext>
            </a:extLst>
          </p:cNvPr>
          <p:cNvGraphicFramePr>
            <a:graphicFrameLocks noGrp="1"/>
          </p:cNvGraphicFramePr>
          <p:nvPr>
            <p:extLst>
              <p:ext uri="{D42A27DB-BD31-4B8C-83A1-F6EECF244321}">
                <p14:modId xmlns:p14="http://schemas.microsoft.com/office/powerpoint/2010/main" val="125717376"/>
              </p:ext>
            </p:extLst>
          </p:nvPr>
        </p:nvGraphicFramePr>
        <p:xfrm>
          <a:off x="87748" y="1820789"/>
          <a:ext cx="8921812" cy="4400311"/>
        </p:xfrm>
        <a:graphic>
          <a:graphicData uri="http://schemas.openxmlformats.org/drawingml/2006/table">
            <a:tbl>
              <a:tblPr firstRow="1" bandRow="1">
                <a:tableStyleId>{5940675A-B579-460E-94D1-54222C63F5DA}</a:tableStyleId>
              </a:tblPr>
              <a:tblGrid>
                <a:gridCol w="1097787">
                  <a:extLst>
                    <a:ext uri="{9D8B030D-6E8A-4147-A177-3AD203B41FA5}">
                      <a16:colId xmlns:a16="http://schemas.microsoft.com/office/drawing/2014/main" val="1302503006"/>
                    </a:ext>
                  </a:extLst>
                </a:gridCol>
                <a:gridCol w="614985">
                  <a:extLst>
                    <a:ext uri="{9D8B030D-6E8A-4147-A177-3AD203B41FA5}">
                      <a16:colId xmlns:a16="http://schemas.microsoft.com/office/drawing/2014/main" val="2916370090"/>
                    </a:ext>
                  </a:extLst>
                </a:gridCol>
                <a:gridCol w="6076566">
                  <a:extLst>
                    <a:ext uri="{9D8B030D-6E8A-4147-A177-3AD203B41FA5}">
                      <a16:colId xmlns:a16="http://schemas.microsoft.com/office/drawing/2014/main" val="895504423"/>
                    </a:ext>
                  </a:extLst>
                </a:gridCol>
                <a:gridCol w="1132474">
                  <a:extLst>
                    <a:ext uri="{9D8B030D-6E8A-4147-A177-3AD203B41FA5}">
                      <a16:colId xmlns:a16="http://schemas.microsoft.com/office/drawing/2014/main" val="2705563501"/>
                    </a:ext>
                  </a:extLst>
                </a:gridCol>
              </a:tblGrid>
              <a:tr h="364242">
                <a:tc>
                  <a:txBody>
                    <a:bodyPr/>
                    <a:lstStyle/>
                    <a:p>
                      <a:pPr algn="ctr"/>
                      <a:r>
                        <a:rPr lang="zh-TW" altLang="en-US" sz="1700" b="1" kern="1200" dirty="0">
                          <a:solidFill>
                            <a:schemeClr val="tx1"/>
                          </a:solidFill>
                          <a:latin typeface="微軟正黑體" panose="020B0604030504040204" pitchFamily="34" charset="-120"/>
                          <a:ea typeface="微軟正黑體" panose="020B0604030504040204" pitchFamily="34" charset="-120"/>
                          <a:cs typeface="+mj-cs"/>
                        </a:rPr>
                        <a:t>處分要件</a:t>
                      </a:r>
                    </a:p>
                  </a:txBody>
                  <a:tcPr anchor="ctr">
                    <a:solidFill>
                      <a:schemeClr val="accent4">
                        <a:lumMod val="20000"/>
                        <a:lumOff val="80000"/>
                      </a:schemeClr>
                    </a:solidFill>
                  </a:tcPr>
                </a:tc>
                <a:tc>
                  <a:txBody>
                    <a:bodyPr/>
                    <a:lstStyle/>
                    <a:p>
                      <a:pPr algn="ctr"/>
                      <a:r>
                        <a:rPr lang="zh-TW" altLang="en-US" sz="1700" b="1" kern="1200" dirty="0">
                          <a:solidFill>
                            <a:schemeClr val="tx1"/>
                          </a:solidFill>
                          <a:latin typeface="微軟正黑體" panose="020B0604030504040204" pitchFamily="34" charset="-120"/>
                          <a:ea typeface="微軟正黑體" panose="020B0604030504040204" pitchFamily="34" charset="-120"/>
                          <a:cs typeface="+mj-cs"/>
                        </a:rPr>
                        <a:t>條次</a:t>
                      </a:r>
                    </a:p>
                  </a:txBody>
                  <a:tcPr anchor="ctr">
                    <a:solidFill>
                      <a:schemeClr val="accent4">
                        <a:lumMod val="20000"/>
                        <a:lumOff val="80000"/>
                      </a:schemeClr>
                    </a:solidFill>
                  </a:tcPr>
                </a:tc>
                <a:tc>
                  <a:txBody>
                    <a:bodyPr/>
                    <a:lstStyle/>
                    <a:p>
                      <a:pPr algn="ctr"/>
                      <a:r>
                        <a:rPr lang="zh-TW" altLang="en-US" sz="1700" b="1" kern="1200" dirty="0">
                          <a:solidFill>
                            <a:schemeClr val="tx1"/>
                          </a:solidFill>
                          <a:latin typeface="微軟正黑體" panose="020B0604030504040204" pitchFamily="34" charset="-120"/>
                          <a:ea typeface="微軟正黑體" panose="020B0604030504040204" pitchFamily="34" charset="-120"/>
                          <a:cs typeface="+mj-cs"/>
                        </a:rPr>
                        <a:t>不動產特徵或現況條件</a:t>
                      </a:r>
                    </a:p>
                  </a:txBody>
                  <a:tcPr anchor="ctr">
                    <a:solidFill>
                      <a:schemeClr val="accent4">
                        <a:lumMod val="20000"/>
                        <a:lumOff val="80000"/>
                      </a:schemeClr>
                    </a:solidFill>
                  </a:tcPr>
                </a:tc>
                <a:tc>
                  <a:txBody>
                    <a:bodyPr/>
                    <a:lstStyle/>
                    <a:p>
                      <a:pPr algn="ctr"/>
                      <a:r>
                        <a:rPr lang="zh-TW" altLang="en-US" sz="1700" b="1" kern="1200" dirty="0">
                          <a:solidFill>
                            <a:schemeClr val="tx1"/>
                          </a:solidFill>
                          <a:latin typeface="微軟正黑體" panose="020B0604030504040204" pitchFamily="34" charset="-120"/>
                          <a:ea typeface="微軟正黑體" panose="020B0604030504040204" pitchFamily="34" charset="-120"/>
                          <a:cs typeface="+mj-cs"/>
                        </a:rPr>
                        <a:t>處分方式</a:t>
                      </a:r>
                    </a:p>
                  </a:txBody>
                  <a:tcPr anchor="ctr">
                    <a:solidFill>
                      <a:schemeClr val="accent4">
                        <a:lumMod val="20000"/>
                        <a:lumOff val="80000"/>
                      </a:schemeClr>
                    </a:solidFill>
                  </a:tcPr>
                </a:tc>
                <a:extLst>
                  <a:ext uri="{0D108BD9-81ED-4DB2-BD59-A6C34878D82A}">
                    <a16:rowId xmlns:a16="http://schemas.microsoft.com/office/drawing/2014/main" val="3085575899"/>
                  </a:ext>
                </a:extLst>
              </a:tr>
              <a:tr h="925814">
                <a:tc rowSpan="4">
                  <a:txBody>
                    <a:bodyPr/>
                    <a:lstStyle/>
                    <a:p>
                      <a:pPr algn="ctr"/>
                      <a:r>
                        <a:rPr lang="zh-TW" altLang="en-US" sz="2400" b="1" kern="1200" dirty="0">
                          <a:solidFill>
                            <a:schemeClr val="tx1"/>
                          </a:solidFill>
                          <a:latin typeface="微軟正黑體" panose="020B0604030504040204" pitchFamily="34" charset="-120"/>
                          <a:ea typeface="微軟正黑體" panose="020B0604030504040204" pitchFamily="34" charset="-120"/>
                          <a:cs typeface="+mj-cs"/>
                        </a:rPr>
                        <a:t>特徵</a:t>
                      </a:r>
                    </a:p>
                  </a:txBody>
                  <a:tcPr anchor="ctr"/>
                </a:tc>
                <a:tc>
                  <a:txBody>
                    <a:bodyPr/>
                    <a:lstStyle/>
                    <a:p>
                      <a:pPr algn="ctr"/>
                      <a:r>
                        <a:rPr lang="en-US" altLang="zh-TW" sz="2400" b="1" kern="1200" dirty="0">
                          <a:solidFill>
                            <a:schemeClr val="tx1"/>
                          </a:solidFill>
                          <a:latin typeface="微軟正黑體" panose="020B0604030504040204" pitchFamily="34" charset="-120"/>
                          <a:ea typeface="微軟正黑體" panose="020B0604030504040204" pitchFamily="34" charset="-120"/>
                          <a:cs typeface="+mj-cs"/>
                        </a:rPr>
                        <a:t>12</a:t>
                      </a:r>
                      <a:endParaRPr lang="zh-TW" altLang="en-US" sz="2400" b="1" kern="1200" dirty="0">
                        <a:solidFill>
                          <a:schemeClr val="accent5">
                            <a:lumMod val="75000"/>
                          </a:schemeClr>
                        </a:solidFill>
                        <a:latin typeface="微軟正黑體" panose="020B0604030504040204" pitchFamily="34" charset="-120"/>
                        <a:ea typeface="微軟正黑體" panose="020B0604030504040204" pitchFamily="34" charset="-120"/>
                        <a:cs typeface="+mj-cs"/>
                      </a:endParaRPr>
                    </a:p>
                  </a:txBody>
                  <a:tcPr anchor="ctr"/>
                </a:tc>
                <a:tc>
                  <a:txBody>
                    <a:bodyPr/>
                    <a:lstStyle/>
                    <a:p>
                      <a:pPr marL="0" algn="l" defTabSz="914400" rtl="0" eaLnBrk="1" latinLnBrk="0" hangingPunct="1">
                        <a:lnSpc>
                          <a:spcPts val="2200"/>
                        </a:lnSpc>
                      </a:pPr>
                      <a:r>
                        <a:rPr lang="zh-TW" altLang="en-US" sz="2000" b="1" kern="1200" dirty="0">
                          <a:solidFill>
                            <a:schemeClr val="tx1"/>
                          </a:solidFill>
                          <a:latin typeface="微軟正黑體" panose="020B0604030504040204" pitchFamily="34" charset="-120"/>
                          <a:ea typeface="微軟正黑體" panose="020B0604030504040204" pitchFamily="34" charset="-120"/>
                          <a:cs typeface="+mj-cs"/>
                        </a:rPr>
                        <a:t>非事業用不動產之</a:t>
                      </a:r>
                      <a:r>
                        <a:rPr lang="zh-TW" altLang="en-US" sz="20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畸零地</a:t>
                      </a:r>
                      <a:r>
                        <a:rPr lang="zh-TW" altLang="en-US" sz="2000" b="1" kern="1200" dirty="0">
                          <a:solidFill>
                            <a:schemeClr val="tx1"/>
                          </a:solidFill>
                          <a:latin typeface="微軟正黑體" panose="020B0604030504040204" pitchFamily="34" charset="-120"/>
                          <a:ea typeface="微軟正黑體" panose="020B0604030504040204" pitchFamily="34" charset="-120"/>
                          <a:cs typeface="+mj-cs"/>
                        </a:rPr>
                        <a:t>，</a:t>
                      </a:r>
                      <a:r>
                        <a:rPr lang="zh-TW" altLang="en-US" sz="20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與鄰地有合併使用為完整建築基地之必要</a:t>
                      </a:r>
                      <a:r>
                        <a:rPr lang="zh-TW" altLang="en-US" sz="2000" b="1" kern="1200" dirty="0">
                          <a:solidFill>
                            <a:schemeClr val="tx1"/>
                          </a:solidFill>
                          <a:latin typeface="微軟正黑體" panose="020B0604030504040204" pitchFamily="34" charset="-120"/>
                          <a:ea typeface="微軟正黑體" panose="020B0604030504040204" pitchFamily="34" charset="-120"/>
                          <a:cs typeface="+mj-cs"/>
                        </a:rPr>
                        <a:t>，經</a:t>
                      </a:r>
                      <a:r>
                        <a:rPr lang="zh-TW" altLang="en-US" sz="20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鄰地所有權人依第</a:t>
                      </a:r>
                      <a:r>
                        <a:rPr lang="en-US" altLang="zh-TW" sz="20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13</a:t>
                      </a:r>
                      <a:r>
                        <a:rPr lang="zh-TW" altLang="en-US" sz="20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條規定提出申購</a:t>
                      </a:r>
                      <a:r>
                        <a:rPr lang="zh-TW" altLang="en-US" sz="2000" b="1" kern="1200" dirty="0">
                          <a:solidFill>
                            <a:schemeClr val="tx1"/>
                          </a:solidFill>
                          <a:latin typeface="微軟正黑體" panose="020B0604030504040204" pitchFamily="34" charset="-120"/>
                          <a:ea typeface="微軟正黑體" panose="020B0604030504040204" pitchFamily="34" charset="-120"/>
                          <a:cs typeface="+mj-cs"/>
                        </a:rPr>
                        <a:t>者</a:t>
                      </a:r>
                      <a:r>
                        <a:rPr lang="zh-TW" altLang="en-US" sz="2000" b="1" kern="1200" dirty="0">
                          <a:solidFill>
                            <a:schemeClr val="tx1"/>
                          </a:solidFill>
                          <a:latin typeface="微軟正黑體" panose="020B0604030504040204" pitchFamily="34" charset="-120"/>
                          <a:ea typeface="微軟正黑體" panose="020B0604030504040204" pitchFamily="34" charset="-120"/>
                          <a:cs typeface="+mn-cs"/>
                        </a:rPr>
                        <a:t>。</a:t>
                      </a:r>
                      <a:endParaRPr lang="zh-TW" altLang="en-US" sz="20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1" kern="1200" dirty="0">
                          <a:solidFill>
                            <a:schemeClr val="tx1"/>
                          </a:solidFill>
                          <a:latin typeface="微軟正黑體" panose="020B0604030504040204" pitchFamily="34" charset="-120"/>
                          <a:ea typeface="微軟正黑體" panose="020B0604030504040204" pitchFamily="34" charset="-120"/>
                          <a:cs typeface="+mj-cs"/>
                        </a:rPr>
                        <a:t>公開標售</a:t>
                      </a:r>
                      <a:endParaRPr lang="en-US" altLang="zh-TW" sz="1800" b="1" kern="1200" dirty="0">
                        <a:solidFill>
                          <a:schemeClr val="tx1"/>
                        </a:solidFill>
                        <a:latin typeface="微軟正黑體" panose="020B0604030504040204" pitchFamily="34" charset="-120"/>
                        <a:ea typeface="微軟正黑體" panose="020B0604030504040204" pitchFamily="34" charset="-120"/>
                        <a:cs typeface="+mj-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1" kern="1200" dirty="0">
                          <a:solidFill>
                            <a:schemeClr val="tx1"/>
                          </a:solidFill>
                          <a:latin typeface="微軟正黑體" panose="020B0604030504040204" pitchFamily="34" charset="-120"/>
                          <a:ea typeface="微軟正黑體" panose="020B0604030504040204" pitchFamily="34" charset="-120"/>
                          <a:cs typeface="+mj-cs"/>
                        </a:rPr>
                        <a:t>讓售</a:t>
                      </a:r>
                      <a:endParaRPr lang="en-US" altLang="zh-TW" sz="18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extLst>
                  <a:ext uri="{0D108BD9-81ED-4DB2-BD59-A6C34878D82A}">
                    <a16:rowId xmlns:a16="http://schemas.microsoft.com/office/drawing/2014/main" val="3586782551"/>
                  </a:ext>
                </a:extLst>
              </a:tr>
              <a:tr h="969899">
                <a:tc vMerge="1">
                  <a:txBody>
                    <a:bodyPr/>
                    <a:lstStyle/>
                    <a:p>
                      <a:endParaRPr lang="zh-TW" altLang="en-US"/>
                    </a:p>
                  </a:txBody>
                  <a:tcPr/>
                </a:tc>
                <a:tc>
                  <a:txBody>
                    <a:bodyPr/>
                    <a:lstStyle/>
                    <a:p>
                      <a:pPr algn="ctr"/>
                      <a:r>
                        <a:rPr lang="en-US" altLang="zh-TW" sz="2400" b="1" kern="1200" dirty="0">
                          <a:solidFill>
                            <a:schemeClr val="tx1"/>
                          </a:solidFill>
                          <a:latin typeface="微軟正黑體" panose="020B0604030504040204" pitchFamily="34" charset="-120"/>
                          <a:ea typeface="微軟正黑體" panose="020B0604030504040204" pitchFamily="34" charset="-120"/>
                          <a:cs typeface="+mj-cs"/>
                        </a:rPr>
                        <a:t>14</a:t>
                      </a:r>
                      <a:endParaRPr lang="zh-TW" altLang="en-US" sz="2400" b="1" dirty="0"/>
                    </a:p>
                  </a:txBody>
                  <a:tcPr anchor="ctr"/>
                </a:tc>
                <a:tc>
                  <a:txBody>
                    <a:bodyPr/>
                    <a:lstStyle/>
                    <a:p>
                      <a:r>
                        <a:rPr lang="zh-TW" altLang="en-US" sz="2000" b="1" kern="1200" dirty="0">
                          <a:solidFill>
                            <a:schemeClr val="tx1"/>
                          </a:solidFill>
                          <a:latin typeface="微軟正黑體" panose="020B0604030504040204" pitchFamily="34" charset="-120"/>
                          <a:ea typeface="微軟正黑體" panose="020B0604030504040204" pitchFamily="34" charset="-120"/>
                          <a:cs typeface="+mj-cs"/>
                        </a:rPr>
                        <a:t>非事業用土地屬</a:t>
                      </a:r>
                      <a:r>
                        <a:rPr lang="zh-TW" altLang="en-US" sz="20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地形狹長、地界曲折，或鄰地有多宗土地所有權人</a:t>
                      </a:r>
                      <a:r>
                        <a:rPr lang="zh-TW" altLang="en-US" sz="2000" b="1" kern="1200" dirty="0">
                          <a:solidFill>
                            <a:schemeClr val="tx1"/>
                          </a:solidFill>
                          <a:latin typeface="微軟正黑體" panose="020B0604030504040204" pitchFamily="34" charset="-120"/>
                          <a:ea typeface="微軟正黑體" panose="020B0604030504040204" pitchFamily="34" charset="-120"/>
                          <a:cs typeface="+mj-cs"/>
                        </a:rPr>
                        <a:t>，</a:t>
                      </a:r>
                      <a:r>
                        <a:rPr lang="zh-TW" altLang="en-US" sz="20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不能依第</a:t>
                      </a:r>
                      <a:r>
                        <a:rPr lang="en-US" altLang="zh-TW" sz="20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6</a:t>
                      </a:r>
                      <a:r>
                        <a:rPr lang="zh-TW" altLang="en-US" sz="20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條或第</a:t>
                      </a:r>
                      <a:r>
                        <a:rPr lang="en-US" altLang="zh-TW" sz="20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12</a:t>
                      </a:r>
                      <a:r>
                        <a:rPr lang="zh-TW" altLang="en-US" sz="20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條規定處理</a:t>
                      </a:r>
                      <a:r>
                        <a:rPr lang="zh-TW" altLang="en-US" sz="2000" b="1" kern="1200" dirty="0">
                          <a:solidFill>
                            <a:schemeClr val="tx1"/>
                          </a:solidFill>
                          <a:latin typeface="微軟正黑體" panose="020B0604030504040204" pitchFamily="34" charset="-120"/>
                          <a:ea typeface="微軟正黑體" panose="020B0604030504040204" pitchFamily="34" charset="-120"/>
                          <a:cs typeface="+mj-cs"/>
                        </a:rPr>
                        <a:t>，</a:t>
                      </a:r>
                      <a:r>
                        <a:rPr lang="zh-TW" altLang="en-US" sz="20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鄰地所有權人有界址調整之必要</a:t>
                      </a:r>
                      <a:r>
                        <a:rPr lang="zh-TW" altLang="en-US" sz="2000" b="1" kern="1200" dirty="0">
                          <a:solidFill>
                            <a:schemeClr val="tx1"/>
                          </a:solidFill>
                          <a:latin typeface="微軟正黑體" panose="020B0604030504040204" pitchFamily="34" charset="-120"/>
                          <a:ea typeface="微軟正黑體" panose="020B0604030504040204" pitchFamily="34" charset="-120"/>
                          <a:cs typeface="+mj-cs"/>
                        </a:rPr>
                        <a:t>，得申購鄰接之部分非事業用土地</a:t>
                      </a:r>
                      <a:r>
                        <a:rPr lang="zh-TW" altLang="en-US" sz="2000" b="1" kern="1200" dirty="0">
                          <a:solidFill>
                            <a:schemeClr val="tx1"/>
                          </a:solidFill>
                          <a:latin typeface="微軟正黑體" panose="020B0604030504040204" pitchFamily="34" charset="-120"/>
                          <a:ea typeface="微軟正黑體" panose="020B0604030504040204" pitchFamily="34" charset="-120"/>
                          <a:cs typeface="+mn-cs"/>
                        </a:rPr>
                        <a:t>。</a:t>
                      </a:r>
                      <a:endParaRPr lang="zh-TW" altLang="en-US" sz="2000" b="1" dirty="0"/>
                    </a:p>
                  </a:txBody>
                  <a:tcPr anchor="ct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1" kern="1200" dirty="0">
                          <a:solidFill>
                            <a:schemeClr val="tx1"/>
                          </a:solidFill>
                          <a:latin typeface="微軟正黑體" panose="020B0604030504040204" pitchFamily="34" charset="-120"/>
                          <a:ea typeface="微軟正黑體" panose="020B0604030504040204" pitchFamily="34" charset="-120"/>
                          <a:cs typeface="+mj-cs"/>
                        </a:rPr>
                        <a:t>公開標</a:t>
                      </a:r>
                      <a:endParaRPr lang="en-US" altLang="zh-TW" sz="1800" b="1" kern="1200" dirty="0">
                        <a:solidFill>
                          <a:schemeClr val="tx1"/>
                        </a:solidFill>
                        <a:latin typeface="微軟正黑體" panose="020B0604030504040204" pitchFamily="34" charset="-120"/>
                        <a:ea typeface="微軟正黑體" panose="020B0604030504040204" pitchFamily="34" charset="-120"/>
                        <a:cs typeface="+mj-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1" kern="1200" dirty="0">
                          <a:solidFill>
                            <a:schemeClr val="tx1"/>
                          </a:solidFill>
                          <a:latin typeface="微軟正黑體" panose="020B0604030504040204" pitchFamily="34" charset="-120"/>
                          <a:ea typeface="微軟正黑體" panose="020B0604030504040204" pitchFamily="34" charset="-120"/>
                          <a:cs typeface="+mj-cs"/>
                        </a:rPr>
                        <a:t>讓售</a:t>
                      </a:r>
                      <a:endParaRPr lang="en-US" altLang="zh-TW" sz="18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extLst>
                  <a:ext uri="{0D108BD9-81ED-4DB2-BD59-A6C34878D82A}">
                    <a16:rowId xmlns:a16="http://schemas.microsoft.com/office/drawing/2014/main" val="1167852976"/>
                  </a:ext>
                </a:extLst>
              </a:tr>
              <a:tr h="641384">
                <a:tc vMerge="1">
                  <a:txBody>
                    <a:bodyPr/>
                    <a:lstStyle/>
                    <a:p>
                      <a:pPr algn="ctr"/>
                      <a:endParaRPr lang="zh-TW" altLang="en-US" sz="1600" b="0"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algn="ctr"/>
                      <a:r>
                        <a:rPr lang="en-US" altLang="zh-TW" sz="2400" b="1" kern="1200" dirty="0">
                          <a:solidFill>
                            <a:schemeClr val="tx1"/>
                          </a:solidFill>
                          <a:latin typeface="微軟正黑體" panose="020B0604030504040204" pitchFamily="34" charset="-120"/>
                          <a:ea typeface="微軟正黑體" panose="020B0604030504040204" pitchFamily="34" charset="-120"/>
                          <a:cs typeface="+mj-cs"/>
                        </a:rPr>
                        <a:t>15</a:t>
                      </a:r>
                    </a:p>
                  </a:txBody>
                  <a:tcPr anchor="ctr"/>
                </a:tc>
                <a:tc>
                  <a:txBody>
                    <a:bodyPr/>
                    <a:lstStyle/>
                    <a:p>
                      <a:pPr marL="0" algn="l" defTabSz="914400" rtl="0" eaLnBrk="1" latinLnBrk="0" hangingPunct="1">
                        <a:lnSpc>
                          <a:spcPts val="2200"/>
                        </a:lnSpc>
                      </a:pPr>
                      <a:r>
                        <a:rPr lang="zh-TW" altLang="en-US" sz="2000" b="1" kern="1200" dirty="0">
                          <a:solidFill>
                            <a:schemeClr val="tx1"/>
                          </a:solidFill>
                          <a:latin typeface="微軟正黑體" panose="020B0604030504040204" pitchFamily="34" charset="-120"/>
                          <a:ea typeface="微軟正黑體" panose="020B0604030504040204" pitchFamily="34" charset="-120"/>
                          <a:cs typeface="+mj-cs"/>
                        </a:rPr>
                        <a:t>非事業用不動產屬</a:t>
                      </a:r>
                      <a:r>
                        <a:rPr lang="zh-TW" altLang="en-US" sz="20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農業用地</a:t>
                      </a:r>
                      <a:r>
                        <a:rPr lang="zh-TW" altLang="en-US" sz="2000" b="1" kern="1200" dirty="0">
                          <a:solidFill>
                            <a:schemeClr val="tx1"/>
                          </a:solidFill>
                          <a:latin typeface="微軟正黑體" panose="020B0604030504040204" pitchFamily="34" charset="-120"/>
                          <a:ea typeface="微軟正黑體" panose="020B0604030504040204" pitchFamily="34" charset="-120"/>
                          <a:cs typeface="+mj-cs"/>
                        </a:rPr>
                        <a:t>，且</a:t>
                      </a:r>
                      <a:r>
                        <a:rPr lang="zh-TW" altLang="en-US" sz="20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面積</a:t>
                      </a:r>
                      <a:r>
                        <a:rPr lang="en-US" altLang="zh-TW" sz="20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1,000</a:t>
                      </a:r>
                      <a:r>
                        <a:rPr lang="zh-TW" altLang="en-US" sz="20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平方公尺以下</a:t>
                      </a:r>
                      <a:r>
                        <a:rPr lang="zh-TW" altLang="en-US" sz="2000" b="1" kern="1200" dirty="0">
                          <a:solidFill>
                            <a:schemeClr val="tx1"/>
                          </a:solidFill>
                          <a:latin typeface="微軟正黑體" panose="020B0604030504040204" pitchFamily="34" charset="-120"/>
                          <a:ea typeface="微軟正黑體" panose="020B0604030504040204" pitchFamily="34" charset="-120"/>
                          <a:cs typeface="+mj-cs"/>
                        </a:rPr>
                        <a:t>者</a:t>
                      </a:r>
                      <a:r>
                        <a:rPr lang="zh-TW" altLang="en-US" sz="2000" b="1" kern="1200" dirty="0">
                          <a:solidFill>
                            <a:schemeClr val="tx1"/>
                          </a:solidFill>
                          <a:latin typeface="微軟正黑體" panose="020B0604030504040204" pitchFamily="34" charset="-120"/>
                          <a:ea typeface="微軟正黑體" panose="020B0604030504040204" pitchFamily="34" charset="-120"/>
                          <a:cs typeface="+mn-cs"/>
                        </a:rPr>
                        <a:t>。</a:t>
                      </a:r>
                      <a:endParaRPr lang="zh-TW" altLang="en-US" sz="20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vMerge="1">
                  <a:txBody>
                    <a:bodyPr/>
                    <a:lstStyle/>
                    <a:p>
                      <a:pPr algn="ctr"/>
                      <a:endParaRPr lang="zh-TW" altLang="en-US" sz="1600" b="0"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extLst>
                  <a:ext uri="{0D108BD9-81ED-4DB2-BD59-A6C34878D82A}">
                    <a16:rowId xmlns:a16="http://schemas.microsoft.com/office/drawing/2014/main" val="3329983203"/>
                  </a:ext>
                </a:extLst>
              </a:tr>
              <a:tr h="1145549">
                <a:tc vMerge="1">
                  <a:txBody>
                    <a:bodyPr/>
                    <a:lstStyle/>
                    <a:p>
                      <a:pPr algn="ctr"/>
                      <a:endParaRPr lang="zh-TW" altLang="en-US" sz="1600" b="0"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algn="ctr"/>
                      <a:r>
                        <a:rPr lang="en-US" altLang="zh-TW" sz="2400" b="1" kern="1200" dirty="0">
                          <a:solidFill>
                            <a:schemeClr val="tx1"/>
                          </a:solidFill>
                          <a:latin typeface="微軟正黑體" panose="020B0604030504040204" pitchFamily="34" charset="-120"/>
                          <a:ea typeface="微軟正黑體" panose="020B0604030504040204" pitchFamily="34" charset="-120"/>
                          <a:cs typeface="+mj-cs"/>
                        </a:rPr>
                        <a:t>16</a:t>
                      </a:r>
                    </a:p>
                  </a:txBody>
                  <a:tcPr anchor="ctr"/>
                </a:tc>
                <a:tc>
                  <a:txBody>
                    <a:bodyPr/>
                    <a:lstStyle/>
                    <a:p>
                      <a:pPr marL="0" algn="l" defTabSz="914400" rtl="0" eaLnBrk="1" latinLnBrk="0" hangingPunct="1">
                        <a:lnSpc>
                          <a:spcPts val="2200"/>
                        </a:lnSpc>
                      </a:pPr>
                      <a:r>
                        <a:rPr lang="zh-TW" altLang="en-US" sz="20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依本法第</a:t>
                      </a:r>
                      <a:r>
                        <a:rPr lang="en-US" altLang="zh-TW" sz="20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8</a:t>
                      </a:r>
                      <a:r>
                        <a:rPr lang="zh-TW" altLang="en-US" sz="20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條第</a:t>
                      </a:r>
                      <a:r>
                        <a:rPr lang="en-US" altLang="zh-TW" sz="20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1</a:t>
                      </a:r>
                      <a:r>
                        <a:rPr lang="zh-TW" altLang="en-US" sz="2000" b="1" kern="1200" dirty="0">
                          <a:solidFill>
                            <a:schemeClr val="accent5">
                              <a:lumMod val="75000"/>
                            </a:schemeClr>
                          </a:solidFill>
                          <a:latin typeface="微軟正黑體" panose="020B0604030504040204" pitchFamily="34" charset="-120"/>
                          <a:ea typeface="微軟正黑體" panose="020B0604030504040204" pitchFamily="34" charset="-120"/>
                          <a:cs typeface="+mj-cs"/>
                        </a:rPr>
                        <a:t>項規定經許可變更或拆除農田水利設施，因圳路改道</a:t>
                      </a:r>
                      <a:r>
                        <a:rPr lang="zh-TW" altLang="en-US" sz="2000" b="1" kern="1200" dirty="0">
                          <a:solidFill>
                            <a:schemeClr val="tx1"/>
                          </a:solidFill>
                          <a:latin typeface="微軟正黑體" panose="020B0604030504040204" pitchFamily="34" charset="-120"/>
                          <a:ea typeface="微軟正黑體" panose="020B0604030504040204" pitchFamily="34" charset="-120"/>
                          <a:cs typeface="+mj-cs"/>
                        </a:rPr>
                        <a:t>後，所生非事業用土地</a:t>
                      </a:r>
                      <a:r>
                        <a:rPr lang="zh-TW" altLang="en-US" sz="2000" b="1" kern="1200" dirty="0">
                          <a:solidFill>
                            <a:schemeClr val="tx1"/>
                          </a:solidFill>
                          <a:latin typeface="微軟正黑體" panose="020B0604030504040204" pitchFamily="34" charset="-120"/>
                          <a:ea typeface="微軟正黑體" panose="020B0604030504040204" pitchFamily="34" charset="-120"/>
                          <a:cs typeface="+mn-cs"/>
                        </a:rPr>
                        <a:t>。</a:t>
                      </a:r>
                      <a:r>
                        <a:rPr lang="en-US" altLang="zh-TW" sz="2000" b="1" kern="1200" dirty="0">
                          <a:solidFill>
                            <a:schemeClr val="tx1"/>
                          </a:solidFill>
                          <a:latin typeface="微軟正黑體" panose="020B0604030504040204" pitchFamily="34" charset="-120"/>
                          <a:ea typeface="微軟正黑體" panose="020B0604030504040204" pitchFamily="34" charset="-120"/>
                          <a:cs typeface="+mj-cs"/>
                        </a:rPr>
                        <a:t>…</a:t>
                      </a:r>
                      <a:endParaRPr lang="zh-TW" altLang="en-US" sz="2000" b="1" kern="1200" dirty="0">
                        <a:solidFill>
                          <a:schemeClr val="tx1"/>
                        </a:solidFill>
                        <a:latin typeface="微軟正黑體" panose="020B0604030504040204" pitchFamily="34" charset="-120"/>
                        <a:ea typeface="微軟正黑體" panose="020B0604030504040204" pitchFamily="34" charset="-120"/>
                        <a:cs typeface="+mj-cs"/>
                      </a:endParaRPr>
                    </a:p>
                  </a:txBody>
                  <a:tcPr/>
                </a:tc>
                <a:tc>
                  <a:txBody>
                    <a:bodyPr/>
                    <a:lstStyle/>
                    <a:p>
                      <a:pPr algn="ctr"/>
                      <a:r>
                        <a:rPr lang="zh-TW" altLang="en-US" sz="1800" b="1" kern="1200" dirty="0">
                          <a:solidFill>
                            <a:schemeClr val="tx1"/>
                          </a:solidFill>
                          <a:latin typeface="微軟正黑體" panose="020B0604030504040204" pitchFamily="34" charset="-120"/>
                          <a:ea typeface="微軟正黑體" panose="020B0604030504040204" pitchFamily="34" charset="-120"/>
                          <a:cs typeface="+mj-cs"/>
                        </a:rPr>
                        <a:t>協議交換</a:t>
                      </a:r>
                      <a:endParaRPr lang="en-US" altLang="zh-TW" sz="1800" b="1" kern="1200" dirty="0">
                        <a:solidFill>
                          <a:schemeClr val="tx1"/>
                        </a:solidFill>
                        <a:latin typeface="微軟正黑體" panose="020B0604030504040204" pitchFamily="34" charset="-120"/>
                        <a:ea typeface="微軟正黑體" panose="020B0604030504040204" pitchFamily="34" charset="-120"/>
                        <a:cs typeface="+mj-cs"/>
                      </a:endParaRPr>
                    </a:p>
                    <a:p>
                      <a:pPr algn="ctr"/>
                      <a:r>
                        <a:rPr lang="zh-TW" altLang="en-US" sz="1800" b="1" kern="1200" dirty="0">
                          <a:solidFill>
                            <a:schemeClr val="tx1"/>
                          </a:solidFill>
                          <a:latin typeface="微軟正黑體" panose="020B0604030504040204" pitchFamily="34" charset="-120"/>
                          <a:ea typeface="微軟正黑體" panose="020B0604030504040204" pitchFamily="34" charset="-120"/>
                          <a:cs typeface="+mj-cs"/>
                        </a:rPr>
                        <a:t>公開標售</a:t>
                      </a:r>
                      <a:endParaRPr lang="en-US" altLang="zh-TW" sz="18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extLst>
                  <a:ext uri="{0D108BD9-81ED-4DB2-BD59-A6C34878D82A}">
                    <a16:rowId xmlns:a16="http://schemas.microsoft.com/office/drawing/2014/main" val="1398067619"/>
                  </a:ext>
                </a:extLst>
              </a:tr>
            </a:tbl>
          </a:graphicData>
        </a:graphic>
      </p:graphicFrame>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19</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3" name="內容版面配置區 2">
            <a:extLst>
              <a:ext uri="{FF2B5EF4-FFF2-40B4-BE49-F238E27FC236}">
                <a16:creationId xmlns:a16="http://schemas.microsoft.com/office/drawing/2014/main" id="{8C394957-4CBC-23EA-040C-BB12336B5A72}"/>
              </a:ext>
            </a:extLst>
          </p:cNvPr>
          <p:cNvSpPr txBox="1">
            <a:spLocks/>
          </p:cNvSpPr>
          <p:nvPr/>
        </p:nvSpPr>
        <p:spPr>
          <a:xfrm>
            <a:off x="1905378" y="5730500"/>
            <a:ext cx="5286552" cy="301150"/>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just" hangingPunct="0">
              <a:lnSpc>
                <a:spcPct val="100000"/>
              </a:lnSpc>
              <a:spcBef>
                <a:spcPct val="0"/>
              </a:spcBef>
              <a:buClr>
                <a:schemeClr val="accent6"/>
              </a:buClr>
              <a:buSzPct val="85000"/>
              <a:buNone/>
            </a:pPr>
            <a:r>
              <a:rPr lang="en-US" altLang="zh-TW" sz="1200" b="1" dirty="0">
                <a:solidFill>
                  <a:srgbClr val="C00000"/>
                </a:solidFill>
                <a:latin typeface="微軟正黑體" panose="020B0604030504040204" pitchFamily="34" charset="-120"/>
                <a:ea typeface="微軟正黑體" panose="020B0604030504040204" pitchFamily="34" charset="-120"/>
                <a:cs typeface="+mj-cs"/>
              </a:rPr>
              <a:t>※</a:t>
            </a:r>
            <a:r>
              <a:rPr lang="zh-TW" altLang="en-US" sz="1200" b="1" dirty="0">
                <a:latin typeface="微軟正黑體" panose="020B0604030504040204" pitchFamily="34" charset="-120"/>
                <a:ea typeface="微軟正黑體" panose="020B0604030504040204" pitchFamily="34" charset="-120"/>
                <a:cs typeface="+mj-cs"/>
              </a:rPr>
              <a:t>應先依據農田水利法第</a:t>
            </a:r>
            <a:r>
              <a:rPr lang="en-US" altLang="zh-TW" sz="1200" b="1" dirty="0">
                <a:latin typeface="微軟正黑體" panose="020B0604030504040204" pitchFamily="34" charset="-120"/>
                <a:ea typeface="微軟正黑體" panose="020B0604030504040204" pitchFamily="34" charset="-120"/>
                <a:cs typeface="+mj-cs"/>
              </a:rPr>
              <a:t>8</a:t>
            </a:r>
            <a:r>
              <a:rPr lang="zh-TW" altLang="en-US" sz="1200" b="1" dirty="0">
                <a:latin typeface="微軟正黑體" panose="020B0604030504040204" pitchFamily="34" charset="-120"/>
                <a:ea typeface="微軟正黑體" panose="020B0604030504040204" pitchFamily="34" charset="-120"/>
                <a:cs typeface="+mj-cs"/>
              </a:rPr>
              <a:t>條及相關子法規完成圳路改道相關申請及作業事宜</a:t>
            </a:r>
          </a:p>
          <a:p>
            <a:pPr marL="0" lvl="1" indent="0" algn="just" hangingPunct="0">
              <a:lnSpc>
                <a:spcPct val="100000"/>
              </a:lnSpc>
              <a:spcBef>
                <a:spcPct val="0"/>
              </a:spcBef>
              <a:buClr>
                <a:schemeClr val="accent6"/>
              </a:buClr>
              <a:buSzPct val="85000"/>
              <a:buNone/>
            </a:pPr>
            <a:endParaRPr lang="en-US" altLang="zh-TW" sz="1200" dirty="0">
              <a:latin typeface="微軟正黑體" panose="020B0604030504040204" pitchFamily="34" charset="-120"/>
              <a:ea typeface="微軟正黑體" panose="020B0604030504040204" pitchFamily="34" charset="-120"/>
              <a:cs typeface="+mj-cs"/>
            </a:endParaRPr>
          </a:p>
        </p:txBody>
      </p:sp>
      <p:sp>
        <p:nvSpPr>
          <p:cNvPr id="20" name="標題 1">
            <a:extLst>
              <a:ext uri="{FF2B5EF4-FFF2-40B4-BE49-F238E27FC236}">
                <a16:creationId xmlns:a16="http://schemas.microsoft.com/office/drawing/2014/main" id="{14CDA1AC-CBAF-4C47-B176-193E7DD7C399}"/>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166151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7886700" cy="11174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第二章　非事業用不動產之處分</a:t>
            </a:r>
            <a:endParaRPr lang="en-US" altLang="zh-TW" b="1" dirty="0">
              <a:latin typeface="微軟正黑體" panose="020B0604030504040204" pitchFamily="34" charset="-120"/>
              <a:ea typeface="微軟正黑體" panose="020B0604030504040204" pitchFamily="34" charset="-120"/>
              <a:cs typeface="+mj-cs"/>
            </a:endParaRPr>
          </a:p>
          <a:p>
            <a:pPr lvl="1" algn="just" hangingPunct="0">
              <a:lnSpc>
                <a:spcPts val="3500"/>
              </a:lnSpc>
              <a:spcBef>
                <a:spcPct val="0"/>
              </a:spcBef>
              <a:spcAft>
                <a:spcPts val="250"/>
              </a:spcAft>
              <a:buClr>
                <a:schemeClr val="accent6"/>
              </a:buClr>
              <a:buSzPct val="85000"/>
              <a:buFont typeface="Wingdings" panose="05000000000000000000" pitchFamily="2" charset="2"/>
              <a:buChar char="l"/>
            </a:pP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彙整本辦法所有以處分方式辦理</a:t>
            </a:r>
            <a:r>
              <a:rPr lang="zh-TW" altLang="en-US" sz="2000" b="1" dirty="0">
                <a:latin typeface="微軟正黑體" panose="020B0604030504040204" pitchFamily="34" charset="-120"/>
                <a:ea typeface="微軟正黑體" panose="020B0604030504040204" pitchFamily="34" charset="-120"/>
                <a:cs typeface="+mj-cs"/>
              </a:rPr>
              <a:t>各類不動產之</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區位、面積</a:t>
            </a:r>
            <a:r>
              <a:rPr lang="zh-TW" altLang="en-US" sz="2000" b="1" dirty="0">
                <a:latin typeface="微軟正黑體" panose="020B0604030504040204" pitchFamily="34" charset="-120"/>
                <a:ea typeface="微軟正黑體" panose="020B0604030504040204" pitchFamily="34" charset="-120"/>
                <a:cs typeface="+mj-cs"/>
              </a:rPr>
              <a:t>限制</a:t>
            </a:r>
            <a:endParaRPr lang="en-US" altLang="zh-TW" sz="2000" b="1" dirty="0">
              <a:latin typeface="微軟正黑體" panose="020B0604030504040204" pitchFamily="34" charset="-120"/>
              <a:ea typeface="微軟正黑體" panose="020B0604030504040204" pitchFamily="34" charset="-120"/>
              <a:cs typeface="+mj-cs"/>
            </a:endParaRPr>
          </a:p>
        </p:txBody>
      </p:sp>
      <p:graphicFrame>
        <p:nvGraphicFramePr>
          <p:cNvPr id="2" name="表格 2">
            <a:extLst>
              <a:ext uri="{FF2B5EF4-FFF2-40B4-BE49-F238E27FC236}">
                <a16:creationId xmlns:a16="http://schemas.microsoft.com/office/drawing/2014/main" id="{3D5CEA99-EC3C-D257-811D-830922BEDC67}"/>
              </a:ext>
            </a:extLst>
          </p:cNvPr>
          <p:cNvGraphicFramePr>
            <a:graphicFrameLocks noGrp="1"/>
          </p:cNvGraphicFramePr>
          <p:nvPr>
            <p:extLst>
              <p:ext uri="{D42A27DB-BD31-4B8C-83A1-F6EECF244321}">
                <p14:modId xmlns:p14="http://schemas.microsoft.com/office/powerpoint/2010/main" val="3815926464"/>
              </p:ext>
            </p:extLst>
          </p:nvPr>
        </p:nvGraphicFramePr>
        <p:xfrm>
          <a:off x="256545" y="2233028"/>
          <a:ext cx="8702623" cy="4206240"/>
        </p:xfrm>
        <a:graphic>
          <a:graphicData uri="http://schemas.openxmlformats.org/drawingml/2006/table">
            <a:tbl>
              <a:tblPr firstRow="1" bandRow="1">
                <a:tableStyleId>{5940675A-B579-460E-94D1-54222C63F5DA}</a:tableStyleId>
              </a:tblPr>
              <a:tblGrid>
                <a:gridCol w="370472">
                  <a:extLst>
                    <a:ext uri="{9D8B030D-6E8A-4147-A177-3AD203B41FA5}">
                      <a16:colId xmlns:a16="http://schemas.microsoft.com/office/drawing/2014/main" val="2687134508"/>
                    </a:ext>
                  </a:extLst>
                </a:gridCol>
                <a:gridCol w="1626653">
                  <a:extLst>
                    <a:ext uri="{9D8B030D-6E8A-4147-A177-3AD203B41FA5}">
                      <a16:colId xmlns:a16="http://schemas.microsoft.com/office/drawing/2014/main" val="429439671"/>
                    </a:ext>
                  </a:extLst>
                </a:gridCol>
                <a:gridCol w="603071">
                  <a:extLst>
                    <a:ext uri="{9D8B030D-6E8A-4147-A177-3AD203B41FA5}">
                      <a16:colId xmlns:a16="http://schemas.microsoft.com/office/drawing/2014/main" val="3689419735"/>
                    </a:ext>
                  </a:extLst>
                </a:gridCol>
                <a:gridCol w="417847">
                  <a:extLst>
                    <a:ext uri="{9D8B030D-6E8A-4147-A177-3AD203B41FA5}">
                      <a16:colId xmlns:a16="http://schemas.microsoft.com/office/drawing/2014/main" val="3027493999"/>
                    </a:ext>
                  </a:extLst>
                </a:gridCol>
                <a:gridCol w="417847">
                  <a:extLst>
                    <a:ext uri="{9D8B030D-6E8A-4147-A177-3AD203B41FA5}">
                      <a16:colId xmlns:a16="http://schemas.microsoft.com/office/drawing/2014/main" val="3641923935"/>
                    </a:ext>
                  </a:extLst>
                </a:gridCol>
                <a:gridCol w="973520">
                  <a:extLst>
                    <a:ext uri="{9D8B030D-6E8A-4147-A177-3AD203B41FA5}">
                      <a16:colId xmlns:a16="http://schemas.microsoft.com/office/drawing/2014/main" val="2025808257"/>
                    </a:ext>
                  </a:extLst>
                </a:gridCol>
                <a:gridCol w="864000">
                  <a:extLst>
                    <a:ext uri="{9D8B030D-6E8A-4147-A177-3AD203B41FA5}">
                      <a16:colId xmlns:a16="http://schemas.microsoft.com/office/drawing/2014/main" val="1774969738"/>
                    </a:ext>
                  </a:extLst>
                </a:gridCol>
                <a:gridCol w="603071">
                  <a:extLst>
                    <a:ext uri="{9D8B030D-6E8A-4147-A177-3AD203B41FA5}">
                      <a16:colId xmlns:a16="http://schemas.microsoft.com/office/drawing/2014/main" val="1423463673"/>
                    </a:ext>
                  </a:extLst>
                </a:gridCol>
                <a:gridCol w="603071">
                  <a:extLst>
                    <a:ext uri="{9D8B030D-6E8A-4147-A177-3AD203B41FA5}">
                      <a16:colId xmlns:a16="http://schemas.microsoft.com/office/drawing/2014/main" val="2184642121"/>
                    </a:ext>
                  </a:extLst>
                </a:gridCol>
                <a:gridCol w="603071">
                  <a:extLst>
                    <a:ext uri="{9D8B030D-6E8A-4147-A177-3AD203B41FA5}">
                      <a16:colId xmlns:a16="http://schemas.microsoft.com/office/drawing/2014/main" val="598402995"/>
                    </a:ext>
                  </a:extLst>
                </a:gridCol>
                <a:gridCol w="396000">
                  <a:extLst>
                    <a:ext uri="{9D8B030D-6E8A-4147-A177-3AD203B41FA5}">
                      <a16:colId xmlns:a16="http://schemas.microsoft.com/office/drawing/2014/main" val="2688667858"/>
                    </a:ext>
                  </a:extLst>
                </a:gridCol>
                <a:gridCol w="612000">
                  <a:extLst>
                    <a:ext uri="{9D8B030D-6E8A-4147-A177-3AD203B41FA5}">
                      <a16:colId xmlns:a16="http://schemas.microsoft.com/office/drawing/2014/main" val="2337841767"/>
                    </a:ext>
                  </a:extLst>
                </a:gridCol>
                <a:gridCol w="612000">
                  <a:extLst>
                    <a:ext uri="{9D8B030D-6E8A-4147-A177-3AD203B41FA5}">
                      <a16:colId xmlns:a16="http://schemas.microsoft.com/office/drawing/2014/main" val="796575870"/>
                    </a:ext>
                  </a:extLst>
                </a:gridCol>
              </a:tblGrid>
              <a:tr h="259080">
                <a:tc rowSpan="2">
                  <a:txBody>
                    <a:bodyPr/>
                    <a:lstStyle/>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方式</a:t>
                      </a:r>
                    </a:p>
                  </a:txBody>
                  <a:tcPr anchor="ctr">
                    <a:lnB w="28575" cap="flat" cmpd="sng" algn="ctr">
                      <a:solidFill>
                        <a:schemeClr val="tx1"/>
                      </a:solidFill>
                      <a:prstDash val="solid"/>
                      <a:round/>
                      <a:headEnd type="none" w="med" len="med"/>
                      <a:tailEnd type="none" w="med" len="med"/>
                    </a:lnB>
                    <a:solidFill>
                      <a:schemeClr val="accent4">
                        <a:lumMod val="20000"/>
                        <a:lumOff val="80000"/>
                      </a:schemeClr>
                    </a:solidFill>
                  </a:tcPr>
                </a:tc>
                <a:tc rowSpan="2">
                  <a:txBody>
                    <a:bodyPr/>
                    <a:lstStyle/>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本辦法所定面積</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j-cs"/>
                      </a:endParaRPr>
                    </a:p>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區間（</a:t>
                      </a:r>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m</a:t>
                      </a:r>
                      <a:r>
                        <a:rPr lang="en-US" altLang="zh-TW" sz="1400" b="1" kern="1200" baseline="30000" dirty="0">
                          <a:solidFill>
                            <a:schemeClr val="tx1"/>
                          </a:solidFill>
                          <a:latin typeface="微軟正黑體" panose="020B0604030504040204" pitchFamily="34" charset="-120"/>
                          <a:ea typeface="微軟正黑體" panose="020B0604030504040204" pitchFamily="34" charset="-120"/>
                          <a:cs typeface="+mj-cs"/>
                        </a:rPr>
                        <a:t>2</a:t>
                      </a:r>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a:t>
                      </a:r>
                    </a:p>
                  </a:txBody>
                  <a:tcPr anchor="ctr">
                    <a:lnB w="28575" cap="flat" cmpd="sng" algn="ctr">
                      <a:solidFill>
                        <a:schemeClr val="tx1"/>
                      </a:solidFill>
                      <a:prstDash val="solid"/>
                      <a:round/>
                      <a:headEnd type="none" w="med" len="med"/>
                      <a:tailEnd type="none" w="med" len="med"/>
                    </a:lnB>
                    <a:solidFill>
                      <a:schemeClr val="accent4">
                        <a:lumMod val="20000"/>
                        <a:lumOff val="80000"/>
                      </a:schemeClr>
                    </a:solidFill>
                  </a:tcPr>
                </a:tc>
                <a:tc gridSpan="11">
                  <a:txBody>
                    <a:bodyPr/>
                    <a:lstStyle/>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本辦法處分規定之條次</a:t>
                      </a:r>
                    </a:p>
                  </a:txBody>
                  <a:tcPr anchor="ctr">
                    <a:solidFill>
                      <a:schemeClr val="accent4">
                        <a:lumMod val="20000"/>
                        <a:lumOff val="80000"/>
                      </a:schemeClr>
                    </a:solidFill>
                  </a:tcPr>
                </a:tc>
                <a:tc h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solidFill>
                      <a:schemeClr val="accent4">
                        <a:lumMod val="20000"/>
                        <a:lumOff val="80000"/>
                      </a:schemeClr>
                    </a:solidFill>
                  </a:tcPr>
                </a:tc>
                <a:tc h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solidFill>
                      <a:schemeClr val="accent4">
                        <a:lumMod val="20000"/>
                        <a:lumOff val="80000"/>
                      </a:schemeClr>
                    </a:solidFill>
                  </a:tcPr>
                </a:tc>
                <a:tc h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solidFill>
                      <a:schemeClr val="accent4">
                        <a:lumMod val="20000"/>
                        <a:lumOff val="80000"/>
                      </a:schemeClr>
                    </a:solidFill>
                  </a:tcPr>
                </a:tc>
                <a:tc h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solidFill>
                      <a:schemeClr val="accent4">
                        <a:lumMod val="20000"/>
                        <a:lumOff val="80000"/>
                      </a:schemeClr>
                    </a:solidFill>
                  </a:tcPr>
                </a:tc>
                <a:tc h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solidFill>
                      <a:schemeClr val="accent4">
                        <a:lumMod val="20000"/>
                        <a:lumOff val="80000"/>
                      </a:schemeClr>
                    </a:solidFill>
                  </a:tcPr>
                </a:tc>
                <a:tc h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solidFill>
                      <a:schemeClr val="accent4">
                        <a:lumMod val="20000"/>
                        <a:lumOff val="80000"/>
                      </a:schemeClr>
                    </a:solidFill>
                  </a:tcPr>
                </a:tc>
                <a:tc h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solidFill>
                      <a:schemeClr val="accent4">
                        <a:lumMod val="20000"/>
                        <a:lumOff val="80000"/>
                      </a:schemeClr>
                    </a:solidFill>
                  </a:tcPr>
                </a:tc>
                <a:tc h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solidFill>
                      <a:schemeClr val="accent4">
                        <a:lumMod val="20000"/>
                        <a:lumOff val="80000"/>
                      </a:schemeClr>
                    </a:solidFill>
                  </a:tcPr>
                </a:tc>
                <a:tc h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solidFill>
                      <a:schemeClr val="accent4">
                        <a:lumMod val="20000"/>
                        <a:lumOff val="80000"/>
                      </a:schemeClr>
                    </a:solidFill>
                  </a:tcPr>
                </a:tc>
                <a:tc h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solidFill>
                      <a:schemeClr val="accent4">
                        <a:lumMod val="20000"/>
                        <a:lumOff val="80000"/>
                      </a:schemeClr>
                    </a:solidFill>
                  </a:tcPr>
                </a:tc>
                <a:extLst>
                  <a:ext uri="{0D108BD9-81ED-4DB2-BD59-A6C34878D82A}">
                    <a16:rowId xmlns:a16="http://schemas.microsoft.com/office/drawing/2014/main" val="3606145617"/>
                  </a:ext>
                </a:extLst>
              </a:tr>
              <a:tr h="0">
                <a:tc vMerge="1">
                  <a:txBody>
                    <a:bodyPr/>
                    <a:lstStyle/>
                    <a:p>
                      <a:endParaRPr lang="zh-TW" altLang="en-US"/>
                    </a:p>
                  </a:txBody>
                  <a:tcPr/>
                </a:tc>
                <a:tc vMerge="1">
                  <a:txBody>
                    <a:bodyPr/>
                    <a:lstStyle/>
                    <a:p>
                      <a:endParaRPr lang="zh-TW" altLang="en-US"/>
                    </a:p>
                  </a:txBody>
                  <a:tcPr/>
                </a:tc>
                <a:tc>
                  <a:txBody>
                    <a:bodyPr/>
                    <a:lstStyle/>
                    <a:p>
                      <a:pPr marL="0" algn="ctr" defTabSz="914400" rtl="0" eaLnBrk="1" latinLnBrk="0" hangingPunct="1"/>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6</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lnB w="28575"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latinLnBrk="0" hangingPunct="1"/>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8</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lnB w="28575"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latinLnBrk="0" hangingPunct="1"/>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9</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lnB w="28575"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latinLnBrk="0" hangingPunct="1"/>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10</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lnB w="28575"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latinLnBrk="0" hangingPunct="1"/>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11</a:t>
                      </a:r>
                    </a:p>
                    <a:p>
                      <a:pPr marL="0" algn="ctr" defTabSz="914400" rtl="0" eaLnBrk="1" latinLnBrk="0" hangingPunct="1"/>
                      <a:r>
                        <a:rPr lang="zh-TW" altLang="en-US" sz="1000" b="1" kern="1200" dirty="0">
                          <a:solidFill>
                            <a:schemeClr val="accent1"/>
                          </a:solidFill>
                          <a:latin typeface="微軟正黑體" panose="020B0604030504040204" pitchFamily="34" charset="-120"/>
                          <a:ea typeface="微軟正黑體" panose="020B0604030504040204" pitchFamily="34" charset="-120"/>
                          <a:cs typeface="+mj-cs"/>
                        </a:rPr>
                        <a:t>持分</a:t>
                      </a:r>
                    </a:p>
                  </a:txBody>
                  <a:tcPr anchor="ctr">
                    <a:lnB w="28575"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latinLnBrk="0" hangingPunct="1"/>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12</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lnB w="28575"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latinLnBrk="0" hangingPunct="1"/>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14</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lnB w="28575"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latinLnBrk="0" hangingPunct="1"/>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15</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lnB w="28575"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latinLnBrk="0" hangingPunct="1"/>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16</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lnB w="28575"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latinLnBrk="0" hangingPunct="1"/>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24-1</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lnB w="28575"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latinLnBrk="0" hangingPunct="1"/>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23</a:t>
                      </a:r>
                      <a:r>
                        <a:rPr lang="en-US" altLang="zh-TW" sz="1400" b="1"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Ⅳ</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lnB w="28575"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70686467"/>
                  </a:ext>
                </a:extLst>
              </a:tr>
              <a:tr h="370840">
                <a:tc rowSpan="5">
                  <a:txBody>
                    <a:bodyPr/>
                    <a:lstStyle/>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公開標售</a:t>
                      </a:r>
                    </a:p>
                  </a:txBody>
                  <a:tcPr anchor="ctr">
                    <a:lnT w="28575" cap="flat" cmpd="sng" algn="ctr">
                      <a:solidFill>
                        <a:schemeClr val="tx1"/>
                      </a:solidFill>
                      <a:prstDash val="solid"/>
                      <a:round/>
                      <a:headEnd type="none" w="med" len="med"/>
                      <a:tailEnd type="none" w="med" len="med"/>
                    </a:lnT>
                    <a:lnB w="12700" cap="flat" cmpd="sng" algn="ctr">
                      <a:solidFill>
                        <a:schemeClr val="tx1"/>
                      </a:solidFill>
                      <a:prstDash val="dash"/>
                      <a:round/>
                      <a:headEnd type="none" w="med" len="med"/>
                      <a:tailEnd type="none" w="med" len="med"/>
                    </a:lnB>
                  </a:tcPr>
                </a:tc>
                <a:tc>
                  <a:txBody>
                    <a:bodyPr/>
                    <a:lstStyle/>
                    <a:p>
                      <a:pPr marL="0" algn="l" defTabSz="914400" rtl="0" eaLnBrk="1" latinLnBrk="0" hangingPunct="1"/>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X </a:t>
                      </a:r>
                      <a:r>
                        <a:rPr lang="en-US" altLang="zh-TW" sz="1400" b="1" kern="1200"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 100</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lnT w="28575"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a:t>
                      </a:r>
                      <a:r>
                        <a:rPr kumimoji="0" lang="zh-TW" altLang="en-US" sz="1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txBody>
                  <a:tcPr anchor="ctr">
                    <a:lnT w="28575" cap="flat" cmpd="sng" algn="ctr">
                      <a:solidFill>
                        <a:schemeClr val="tx1"/>
                      </a:solidFill>
                      <a:prstDash val="solid"/>
                      <a:round/>
                      <a:headEnd type="none" w="med" len="med"/>
                      <a:tailEnd type="none" w="med" len="med"/>
                    </a:lnT>
                  </a:tcPr>
                </a:tc>
                <a:tc rowSpan="5">
                  <a:txBody>
                    <a:bodyPr/>
                    <a:lstStyle/>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無</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j-cs"/>
                      </a:endParaRPr>
                    </a:p>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限</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j-cs"/>
                      </a:endParaRPr>
                    </a:p>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制</a:t>
                      </a:r>
                    </a:p>
                  </a:txBody>
                  <a:tcPr anchor="ctr">
                    <a:lnT w="28575" cap="flat" cmpd="sng" algn="ctr">
                      <a:solidFill>
                        <a:schemeClr val="tx1"/>
                      </a:solidFill>
                      <a:prstDash val="solid"/>
                      <a:round/>
                      <a:headEnd type="none" w="med" len="med"/>
                      <a:tailEnd type="none" w="med" len="med"/>
                    </a:lnT>
                    <a:lnB w="12700" cap="flat" cmpd="sng" algn="ctr">
                      <a:solidFill>
                        <a:schemeClr val="tx1"/>
                      </a:solidFill>
                      <a:prstDash val="dash"/>
                      <a:round/>
                      <a:headEnd type="none" w="med" len="med"/>
                      <a:tailEnd type="none" w="med" len="med"/>
                    </a:lnB>
                  </a:tcPr>
                </a:tc>
                <a:tc rowSpan="5">
                  <a:txBody>
                    <a:bodyPr/>
                    <a:lstStyle/>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無</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n-cs"/>
                      </a:endParaRPr>
                    </a:p>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限</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n-cs"/>
                      </a:endParaRPr>
                    </a:p>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制</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lnT w="28575" cap="flat" cmpd="sng" algn="ctr">
                      <a:solidFill>
                        <a:schemeClr val="tx1"/>
                      </a:solidFill>
                      <a:prstDash val="solid"/>
                      <a:round/>
                      <a:headEnd type="none" w="med" len="med"/>
                      <a:tailEnd type="none" w="med" len="med"/>
                    </a:lnT>
                    <a:lnB w="12700" cap="flat" cmpd="sng" algn="ctr">
                      <a:solidFill>
                        <a:schemeClr val="tx1"/>
                      </a:solidFill>
                      <a:prstDash val="dash"/>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txBody>
                  <a:tcPr anchor="ctr">
                    <a:lnT w="28575"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a:t>
                      </a:r>
                      <a:r>
                        <a:rPr kumimoji="0" lang="zh-TW" altLang="en-US" sz="1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txBody>
                  <a:tcPr anchor="ctr">
                    <a:lnT w="28575"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txBody>
                  <a:tcPr anchor="ctr">
                    <a:lnT w="28575"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a:txBody>
                  <a:tcPr anchor="ctr">
                    <a:lnT w="28575"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a:txBody>
                  <a:tcPr anchor="ctr">
                    <a:lnT w="28575" cap="flat" cmpd="sng" algn="ctr">
                      <a:solidFill>
                        <a:schemeClr val="tx1"/>
                      </a:solidFill>
                      <a:prstDash val="solid"/>
                      <a:round/>
                      <a:headEnd type="none" w="med" len="med"/>
                      <a:tailEnd type="none" w="med" len="med"/>
                    </a:lnT>
                  </a:tcPr>
                </a:tc>
                <a:tc rowSpan="5">
                  <a:txBody>
                    <a:bodyPr/>
                    <a:lstStyle/>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無</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n-cs"/>
                      </a:endParaRPr>
                    </a:p>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限</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n-cs"/>
                      </a:endParaRPr>
                    </a:p>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制</a:t>
                      </a:r>
                    </a:p>
                  </a:txBody>
                  <a:tcPr anchor="ctr">
                    <a:lnT w="28575"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row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無</a:t>
                      </a:r>
                      <a:endParaRPr kumimoji="0" lang="en-US" altLang="zh-TW"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限</a:t>
                      </a:r>
                      <a:endParaRPr kumimoji="0" lang="en-US" altLang="zh-TW"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制</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lnT w="28575"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row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無</a:t>
                      </a:r>
                      <a:endParaRPr kumimoji="0" lang="en-US" altLang="zh-TW" sz="14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限</a:t>
                      </a:r>
                      <a:endParaRPr kumimoji="0" lang="en-US" altLang="zh-TW" sz="14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制</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lnT w="28575"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1502677391"/>
                  </a:ext>
                </a:extLst>
              </a:tr>
              <a:tr h="370840">
                <a:tc v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algn="l" defTabSz="914400" rtl="0" eaLnBrk="1" latinLnBrk="0" hangingPunct="1"/>
                      <a:r>
                        <a:rPr lang="en-US" altLang="zh-TW" sz="1400" b="1" kern="1200" dirty="0">
                          <a:solidFill>
                            <a:schemeClr val="tx1"/>
                          </a:solidFill>
                          <a:latin typeface="微軟正黑體" panose="020B0604030504040204" pitchFamily="34" charset="-120"/>
                          <a:ea typeface="微軟正黑體" panose="020B0604030504040204" pitchFamily="34" charset="-120"/>
                          <a:cs typeface="+mn-cs"/>
                        </a:rPr>
                        <a:t>100 </a:t>
                      </a:r>
                      <a:r>
                        <a:rPr lang="en-US" altLang="zh-TW" sz="1400" b="1" kern="1200"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&lt; X ≤ </a:t>
                      </a:r>
                      <a:r>
                        <a:rPr lang="en-US" altLang="zh-TW" sz="1400" b="1" kern="1200" dirty="0">
                          <a:solidFill>
                            <a:schemeClr val="tx1"/>
                          </a:solidFill>
                          <a:latin typeface="微軟正黑體" panose="020B0604030504040204" pitchFamily="34" charset="-120"/>
                          <a:ea typeface="微軟正黑體" panose="020B0604030504040204" pitchFamily="34" charset="-120"/>
                          <a:cs typeface="+mn-cs"/>
                        </a:rPr>
                        <a:t>200</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a:t>
                      </a:r>
                      <a:r>
                        <a:rPr kumimoji="0" lang="zh-TW" altLang="en-US" sz="1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txBody>
                  <a:tcPr anchor="ctr"/>
                </a:tc>
                <a:tc v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v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txBody>
                  <a:tcPr anchor="ctr"/>
                </a:tc>
                <a:tc>
                  <a:txBody>
                    <a:bodyPr/>
                    <a:lstStyle/>
                    <a:p>
                      <a:pPr marL="0" algn="ctr" defTabSz="914400" rtl="0" eaLnBrk="1" latinLnBrk="0" hangingPunct="1"/>
                      <a:r>
                        <a:rPr kumimoji="0" lang="zh-TW" altLang="en-US" sz="14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algn="ctr" defTabSz="914400" rtl="0" eaLnBrk="1" latinLnBrk="0" hangingPunct="1"/>
                      <a:r>
                        <a:rPr kumimoji="0" lang="zh-TW" altLang="en-US" sz="14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txBody>
                  <a:tcPr anchor="ctr"/>
                </a:tc>
                <a:tc v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2605322442"/>
                  </a:ext>
                </a:extLst>
              </a:tr>
              <a:tr h="370840">
                <a:tc v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algn="l" defTabSz="914400" rtl="0" eaLnBrk="1" latinLnBrk="0" hangingPunct="1"/>
                      <a:r>
                        <a:rPr lang="en-US" altLang="zh-TW" sz="1400" b="1" kern="1200" dirty="0">
                          <a:solidFill>
                            <a:schemeClr val="tx1"/>
                          </a:solidFill>
                          <a:latin typeface="微軟正黑體" panose="020B0604030504040204" pitchFamily="34" charset="-120"/>
                          <a:ea typeface="微軟正黑體" panose="020B0604030504040204" pitchFamily="34" charset="-120"/>
                          <a:cs typeface="+mn-cs"/>
                        </a:rPr>
                        <a:t>250 </a:t>
                      </a:r>
                      <a:r>
                        <a:rPr lang="en-US" altLang="zh-TW" sz="1400" b="1" kern="1200"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&lt; X ≤ </a:t>
                      </a:r>
                      <a:r>
                        <a:rPr lang="en-US" altLang="zh-TW" sz="1400" b="1" kern="1200" dirty="0">
                          <a:solidFill>
                            <a:schemeClr val="tx1"/>
                          </a:solidFill>
                          <a:latin typeface="微軟正黑體" panose="020B0604030504040204" pitchFamily="34" charset="-120"/>
                          <a:ea typeface="微軟正黑體" panose="020B0604030504040204" pitchFamily="34" charset="-120"/>
                          <a:cs typeface="+mn-cs"/>
                        </a:rPr>
                        <a:t>500</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a:t>
                      </a:r>
                      <a:r>
                        <a:rPr kumimoji="0" lang="zh-TW" altLang="en-US" sz="1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txBody>
                  <a:tcPr anchor="ctr"/>
                </a:tc>
                <a:tc v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v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txBody>
                  <a:tcPr anchor="ctr"/>
                </a:tc>
                <a:tc>
                  <a:txBody>
                    <a:bodyPr/>
                    <a:lstStyle/>
                    <a:p>
                      <a:pPr marL="0" algn="ctr" defTabSz="914400" rtl="0" eaLnBrk="1" latinLnBrk="0" hangingPunct="1"/>
                      <a:r>
                        <a:rPr kumimoji="0" lang="zh-TW" altLang="en-US" sz="1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algn="ctr" defTabSz="914400" rtl="0" eaLnBrk="1" latinLnBrk="0" hangingPunct="1"/>
                      <a:r>
                        <a:rPr kumimoji="0" lang="zh-TW" altLang="en-US" sz="1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a:txBody>
                  <a:tcPr anchor="ctr"/>
                </a:tc>
                <a:tc v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297613676"/>
                  </a:ext>
                </a:extLst>
              </a:tr>
              <a:tr h="370840">
                <a:tc v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400" b="1" kern="1200" dirty="0">
                          <a:solidFill>
                            <a:schemeClr val="tx1"/>
                          </a:solidFill>
                          <a:latin typeface="微軟正黑體" panose="020B0604030504040204" pitchFamily="34" charset="-120"/>
                          <a:ea typeface="微軟正黑體" panose="020B0604030504040204" pitchFamily="34" charset="-120"/>
                          <a:cs typeface="+mn-cs"/>
                        </a:rPr>
                        <a:t>500 </a:t>
                      </a:r>
                      <a:r>
                        <a:rPr lang="en-US" altLang="zh-TW" sz="1400" b="1" kern="1200"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&lt; X ≤ 1,0</a:t>
                      </a:r>
                      <a:r>
                        <a:rPr lang="en-US" altLang="zh-TW" sz="1400" b="1" kern="1200" dirty="0">
                          <a:solidFill>
                            <a:schemeClr val="tx1"/>
                          </a:solidFill>
                          <a:latin typeface="微軟正黑體" panose="020B0604030504040204" pitchFamily="34" charset="-120"/>
                          <a:ea typeface="微軟正黑體" panose="020B0604030504040204" pitchFamily="34" charset="-120"/>
                          <a:cs typeface="+mn-cs"/>
                        </a:rPr>
                        <a:t>00</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txBody>
                  <a:tcPr anchor="ctr"/>
                </a:tc>
                <a:tc v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v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endParaRPr kumimoji="0" lang="en-US" altLang="zh-TW" sz="1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0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分割後無法單獨使用</a:t>
                      </a:r>
                      <a:endParaRPr kumimoji="0" lang="zh-TW" altLang="en-US" sz="1000" b="1" i="0" u="none" strike="noStrike" kern="1200" cap="none" spc="0" normalizeH="0" baseline="3000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a:t>
                      </a:r>
                      <a:r>
                        <a:rPr kumimoji="0" lang="zh-TW" altLang="en-US" sz="1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txBody>
                  <a:tcPr anchor="ctr"/>
                </a:tc>
                <a:tc v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2571152453"/>
                  </a:ext>
                </a:extLst>
              </a:tr>
              <a:tr h="370840">
                <a:tc v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400" b="1" kern="1200"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1,0</a:t>
                      </a:r>
                      <a:r>
                        <a:rPr lang="en-US" altLang="zh-TW" sz="1400" b="1" kern="1200" dirty="0">
                          <a:solidFill>
                            <a:schemeClr val="tx1"/>
                          </a:solidFill>
                          <a:latin typeface="微軟正黑體" panose="020B0604030504040204" pitchFamily="34" charset="-120"/>
                          <a:ea typeface="微軟正黑體" panose="020B0604030504040204" pitchFamily="34" charset="-120"/>
                          <a:cs typeface="+mn-cs"/>
                        </a:rPr>
                        <a:t>00 </a:t>
                      </a:r>
                      <a:r>
                        <a:rPr lang="en-US" altLang="zh-TW" sz="1400" b="1" kern="1200"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&lt; X</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lnB w="12700" cap="flat" cmpd="sng" algn="ctr">
                      <a:solidFill>
                        <a:schemeClr val="tx1"/>
                      </a:solidFill>
                      <a:prstDash val="dash"/>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a:txBody>
                  <a:tcPr anchor="ctr">
                    <a:lnB w="12700" cap="flat" cmpd="sng" algn="ctr">
                      <a:solidFill>
                        <a:schemeClr val="tx1"/>
                      </a:solidFill>
                      <a:prstDash val="dash"/>
                      <a:round/>
                      <a:headEnd type="none" w="med" len="med"/>
                      <a:tailEnd type="none" w="med" len="med"/>
                    </a:lnB>
                  </a:tcPr>
                </a:tc>
                <a:tc v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v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a:txBody>
                  <a:tcPr anchor="ctr">
                    <a:lnB w="12700" cap="flat" cmpd="sng" algn="ctr">
                      <a:solidFill>
                        <a:schemeClr val="tx1"/>
                      </a:solidFill>
                      <a:prstDash val="dash"/>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endParaRPr kumimoji="0" lang="en-US" altLang="zh-TW" sz="1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0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分割後無法單獨使用</a:t>
                      </a:r>
                    </a:p>
                  </a:txBody>
                  <a:tcPr anchor="ctr">
                    <a:lnB w="12700" cap="flat" cmpd="sng" algn="ctr">
                      <a:solidFill>
                        <a:schemeClr val="tx1"/>
                      </a:solidFill>
                      <a:prstDash val="dash"/>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txBody>
                  <a:tcPr anchor="ctr">
                    <a:lnB w="12700" cap="flat" cmpd="sng" algn="ctr">
                      <a:solidFill>
                        <a:schemeClr val="tx1"/>
                      </a:solidFill>
                      <a:prstDash val="dash"/>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a:txBody>
                  <a:tcPr anchor="ctr">
                    <a:lnB w="12700" cap="flat" cmpd="sng" algn="ctr">
                      <a:solidFill>
                        <a:schemeClr val="tx1"/>
                      </a:solidFill>
                      <a:prstDash val="dash"/>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a:txBody>
                  <a:tcPr anchor="ctr">
                    <a:lnB w="12700" cap="flat" cmpd="sng" algn="ctr">
                      <a:solidFill>
                        <a:schemeClr val="tx1"/>
                      </a:solidFill>
                      <a:prstDash val="sysDash"/>
                      <a:round/>
                      <a:headEnd type="none" w="med" len="med"/>
                      <a:tailEnd type="none" w="med" len="med"/>
                    </a:lnB>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txBody>
                  <a:tcPr anchor="ctr">
                    <a:lnB w="12700" cap="flat" cmpd="sng" algn="ctr">
                      <a:solidFill>
                        <a:schemeClr val="tx1"/>
                      </a:solidFill>
                      <a:prstDash val="dash"/>
                      <a:round/>
                      <a:headEnd type="none" w="med" len="med"/>
                      <a:tailEnd type="none" w="med" len="med"/>
                    </a:lnB>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3913564436"/>
                  </a:ext>
                </a:extLst>
              </a:tr>
              <a:tr h="370840">
                <a:tc rowSpan="3">
                  <a:txBody>
                    <a:bodyPr/>
                    <a:lstStyle/>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讓售</a:t>
                      </a:r>
                    </a:p>
                  </a:txBody>
                  <a:tcPr anchor="ctr">
                    <a:lnT w="12700" cap="flat" cmpd="sng" algn="ctr">
                      <a:solidFill>
                        <a:schemeClr val="tx1"/>
                      </a:solidFill>
                      <a:prstDash val="dash"/>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400" b="1" kern="1200"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X ≤ </a:t>
                      </a:r>
                      <a:r>
                        <a:rPr lang="en-US" altLang="zh-TW" sz="1400" b="1" kern="1200" dirty="0">
                          <a:solidFill>
                            <a:schemeClr val="tx1"/>
                          </a:solidFill>
                          <a:latin typeface="微軟正黑體" panose="020B0604030504040204" pitchFamily="34" charset="-120"/>
                          <a:ea typeface="微軟正黑體" panose="020B0604030504040204" pitchFamily="34" charset="-120"/>
                          <a:cs typeface="+mn-cs"/>
                        </a:rPr>
                        <a:t>100</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lnT w="12700" cap="flat" cmpd="sng" algn="ctr">
                      <a:solidFill>
                        <a:schemeClr val="tx1"/>
                      </a:solidFill>
                      <a:prstDash val="dash"/>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txBody>
                  <a:tcPr anchor="ctr">
                    <a:lnT w="12700" cap="flat" cmpd="sng" algn="ctr">
                      <a:solidFill>
                        <a:schemeClr val="tx1"/>
                      </a:solidFill>
                      <a:prstDash val="dash"/>
                      <a:round/>
                      <a:headEnd type="none" w="med" len="med"/>
                      <a:tailEnd type="none" w="med" len="med"/>
                    </a:lnT>
                  </a:tcPr>
                </a:tc>
                <a:tc rowSpan="3">
                  <a:txBody>
                    <a:bodyPr/>
                    <a:lstStyle/>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無</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n-cs"/>
                      </a:endParaRPr>
                    </a:p>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限</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n-cs"/>
                      </a:endParaRPr>
                    </a:p>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制</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lnT w="12700" cap="flat" cmpd="sng" algn="ctr">
                      <a:solidFill>
                        <a:schemeClr val="tx1"/>
                      </a:solidFill>
                      <a:prstDash val="dash"/>
                      <a:round/>
                      <a:headEnd type="none" w="med" len="med"/>
                      <a:tailEnd type="none" w="med" len="med"/>
                    </a:lnT>
                  </a:tcPr>
                </a:tc>
                <a:tc rowSpan="3">
                  <a:txBody>
                    <a:bodyPr/>
                    <a:lstStyle/>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無</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n-cs"/>
                      </a:endParaRPr>
                    </a:p>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限</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n-cs"/>
                      </a:endParaRPr>
                    </a:p>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制</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lnT w="12700" cap="flat" cmpd="sng" algn="ctr">
                      <a:solidFill>
                        <a:schemeClr val="tx1"/>
                      </a:solidFill>
                      <a:prstDash val="dash"/>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a:t>
                      </a:r>
                      <a:r>
                        <a:rPr kumimoji="0" lang="zh-TW" altLang="en-US" sz="1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txBody>
                  <a:tcPr anchor="ctr">
                    <a:lnT w="12700" cap="flat" cmpd="sng" algn="ctr">
                      <a:solidFill>
                        <a:schemeClr val="tx1"/>
                      </a:solidFill>
                      <a:prstDash val="dash"/>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txBody>
                  <a:tcPr anchor="ctr">
                    <a:lnT w="12700" cap="flat" cmpd="sng" algn="ctr">
                      <a:solidFill>
                        <a:schemeClr val="tx1"/>
                      </a:solidFill>
                      <a:prstDash val="dash"/>
                      <a:round/>
                      <a:headEnd type="none" w="med" len="med"/>
                      <a:tailEnd type="none" w="med" len="med"/>
                    </a:lnT>
                  </a:tcPr>
                </a:tc>
                <a:tc>
                  <a:txBody>
                    <a:bodyPr/>
                    <a:lstStyle/>
                    <a:p>
                      <a:pPr marL="0" algn="ctr" defTabSz="914400" rtl="0" eaLnBrk="1" latinLnBrk="0" hangingPunct="1"/>
                      <a:r>
                        <a:rPr kumimoji="0" lang="zh-TW" altLang="en-US" sz="14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a:t>
                      </a:r>
                      <a:r>
                        <a:rPr kumimoji="0" lang="zh-TW" altLang="en-US" sz="1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lnT w="12700" cap="flat" cmpd="sng" algn="ctr">
                      <a:solidFill>
                        <a:schemeClr val="tx1"/>
                      </a:solidFill>
                      <a:prstDash val="dash"/>
                      <a:round/>
                      <a:headEnd type="none" w="med" len="med"/>
                      <a:tailEnd type="none" w="med" len="med"/>
                    </a:lnT>
                  </a:tcPr>
                </a:tc>
                <a:tc>
                  <a:txBody>
                    <a:bodyPr/>
                    <a:lstStyle/>
                    <a:p>
                      <a:pPr marL="0" algn="ctr" defTabSz="914400" rtl="0" eaLnBrk="1" latinLnBrk="0" hangingPunct="1"/>
                      <a:r>
                        <a:rPr kumimoji="0" lang="zh-TW" altLang="en-US" sz="14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a:t>
                      </a:r>
                      <a:r>
                        <a:rPr kumimoji="0" lang="zh-TW" altLang="en-US" sz="1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lnT w="12700" cap="flat" cmpd="sng" algn="ctr">
                      <a:solidFill>
                        <a:schemeClr val="tx1"/>
                      </a:solidFill>
                      <a:prstDash val="dash"/>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a:ln>
                            <a:noFill/>
                          </a:ln>
                          <a:solidFill>
                            <a:srgbClr val="0000FF"/>
                          </a:solidFill>
                          <a:effectLst/>
                          <a:uLnTx/>
                          <a:uFillTx/>
                          <a:latin typeface="微軟正黑體" panose="020B0604030504040204" pitchFamily="34" charset="-120"/>
                          <a:ea typeface="微軟正黑體" panose="020B0604030504040204" pitchFamily="34" charset="-120"/>
                          <a:cs typeface="+mn-cs"/>
                        </a:rPr>
                        <a:t>▲</a:t>
                      </a:r>
                      <a:r>
                        <a:rPr kumimoji="0" lang="zh-TW" altLang="en-US" sz="1400" b="1" i="0" u="none" strike="noStrike" kern="1200" cap="none" spc="0" normalizeH="0" baseline="0" noProof="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endParaRPr kumimoji="0" lang="zh-TW" altLang="en-US" sz="1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txBody>
                  <a:tcPr anchor="ctr">
                    <a:lnT w="12700" cap="flat" cmpd="sng" algn="ctr">
                      <a:solidFill>
                        <a:schemeClr val="tx1"/>
                      </a:solidFill>
                      <a:prstDash val="sysDash"/>
                      <a:round/>
                      <a:headEnd type="none" w="med" len="med"/>
                      <a:tailEnd type="none" w="med" len="med"/>
                    </a:lnT>
                  </a:tcPr>
                </a:tc>
                <a:tc rowSpan="3">
                  <a:txBody>
                    <a:bodyPr/>
                    <a:lstStyle/>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無</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n-cs"/>
                      </a:endParaRPr>
                    </a:p>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限</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n-cs"/>
                      </a:endParaRPr>
                    </a:p>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制</a:t>
                      </a:r>
                    </a:p>
                  </a:txBody>
                  <a:tcPr anchor="ctr">
                    <a:lnT w="12700" cap="flat" cmpd="sng" algn="ctr">
                      <a:solidFill>
                        <a:schemeClr val="tx1"/>
                      </a:solidFill>
                      <a:prstDash val="sysDash"/>
                      <a:round/>
                      <a:headEnd type="none" w="med" len="med"/>
                      <a:tailEnd type="none" w="med" len="med"/>
                    </a:lnT>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無</a:t>
                      </a:r>
                      <a:endParaRPr kumimoji="0" lang="en-US" altLang="zh-TW"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限</a:t>
                      </a:r>
                      <a:endParaRPr kumimoji="0" lang="en-US" altLang="zh-TW"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制</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lnT w="12700" cap="flat" cmpd="sng" algn="ctr">
                      <a:solidFill>
                        <a:schemeClr val="tx1"/>
                      </a:solidFill>
                      <a:prstDash val="sysDash"/>
                      <a:round/>
                      <a:headEnd type="none" w="med" len="med"/>
                      <a:tailEnd type="none" w="med" len="med"/>
                    </a:lnT>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無</a:t>
                      </a:r>
                      <a:endParaRPr kumimoji="0" lang="en-US" altLang="zh-TW"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限</a:t>
                      </a:r>
                      <a:endParaRPr kumimoji="0" lang="en-US" altLang="zh-TW"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制</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lnT w="12700" cap="flat" cmpd="sng" algn="ctr">
                      <a:solidFill>
                        <a:schemeClr val="tx1"/>
                      </a:solidFill>
                      <a:prstDash val="sysDash"/>
                      <a:round/>
                      <a:headEnd type="none" w="med" len="med"/>
                      <a:tailEnd type="none" w="med" len="med"/>
                    </a:lnT>
                  </a:tcPr>
                </a:tc>
                <a:extLst>
                  <a:ext uri="{0D108BD9-81ED-4DB2-BD59-A6C34878D82A}">
                    <a16:rowId xmlns:a16="http://schemas.microsoft.com/office/drawing/2014/main" val="3185599286"/>
                  </a:ext>
                </a:extLst>
              </a:tr>
              <a:tr h="370840">
                <a:tc v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algn="l" defTabSz="914400" rtl="0" eaLnBrk="1" latinLnBrk="0" hangingPunct="1"/>
                      <a:r>
                        <a:rPr lang="en-US" altLang="zh-TW" sz="1400" b="1" kern="1200"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X ≤ </a:t>
                      </a:r>
                      <a:r>
                        <a:rPr lang="en-US" altLang="zh-TW" sz="1400" b="1" kern="1200" dirty="0">
                          <a:solidFill>
                            <a:schemeClr val="tx1"/>
                          </a:solidFill>
                          <a:latin typeface="微軟正黑體" panose="020B0604030504040204" pitchFamily="34" charset="-120"/>
                          <a:ea typeface="微軟正黑體" panose="020B0604030504040204" pitchFamily="34" charset="-120"/>
                          <a:cs typeface="+mn-cs"/>
                        </a:rPr>
                        <a:t>250</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txBody>
                  <a:tcPr anchor="ctr"/>
                </a:tc>
                <a:tc v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v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a:t>
                      </a:r>
                      <a:r>
                        <a:rPr kumimoji="0" lang="zh-TW" altLang="en-US" sz="1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txBody>
                  <a:tcPr anchor="ctr"/>
                </a:tc>
                <a:tc>
                  <a:txBody>
                    <a:bodyPr/>
                    <a:lstStyle/>
                    <a:p>
                      <a:pPr marL="0" algn="ctr" defTabSz="914400" rtl="0" eaLnBrk="1" latinLnBrk="0" hangingPunct="1"/>
                      <a:r>
                        <a:rPr kumimoji="0" lang="zh-TW" altLang="en-US" sz="1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algn="ctr" defTabSz="914400" rtl="0" eaLnBrk="1" latinLnBrk="0" hangingPunct="1"/>
                      <a:r>
                        <a:rPr kumimoji="0" lang="zh-TW" altLang="en-US" sz="1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a:ln>
                            <a:noFill/>
                          </a:ln>
                          <a:solidFill>
                            <a:srgbClr val="0000FF"/>
                          </a:solidFill>
                          <a:effectLst/>
                          <a:uLnTx/>
                          <a:uFillTx/>
                          <a:latin typeface="微軟正黑體" panose="020B0604030504040204" pitchFamily="34" charset="-120"/>
                          <a:ea typeface="微軟正黑體" panose="020B0604030504040204" pitchFamily="34" charset="-120"/>
                          <a:cs typeface="+mn-cs"/>
                        </a:rPr>
                        <a:t>▲</a:t>
                      </a:r>
                      <a:r>
                        <a:rPr kumimoji="0" lang="zh-TW" altLang="en-US" sz="1400" b="1" i="0" u="none" strike="noStrike" kern="1200" cap="none" spc="0" normalizeH="0" baseline="0" noProof="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endParaRPr kumimoji="0" lang="zh-TW" altLang="en-US" sz="1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txBody>
                  <a:tcPr anchor="ctr"/>
                </a:tc>
                <a:tc v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800149818"/>
                  </a:ext>
                </a:extLst>
              </a:tr>
              <a:tr h="370840">
                <a:tc v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algn="l" defTabSz="914400" rtl="0" eaLnBrk="1" latinLnBrk="0" hangingPunct="1"/>
                      <a:r>
                        <a:rPr lang="en-US" altLang="zh-TW" sz="1400" b="1" kern="1200"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X ≤ </a:t>
                      </a:r>
                      <a:r>
                        <a:rPr lang="en-US" altLang="zh-TW" sz="1400" b="1" kern="1200" dirty="0">
                          <a:solidFill>
                            <a:schemeClr val="tx1"/>
                          </a:solidFill>
                          <a:latin typeface="微軟正黑體" panose="020B0604030504040204" pitchFamily="34" charset="-120"/>
                          <a:ea typeface="微軟正黑體" panose="020B0604030504040204" pitchFamily="34" charset="-120"/>
                          <a:cs typeface="+mn-cs"/>
                        </a:rPr>
                        <a:t>500</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a:txBody>
                  <a:tcPr anchor="ctr"/>
                </a:tc>
                <a:tc v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v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a:t>
                      </a:r>
                      <a:r>
                        <a:rPr kumimoji="0" lang="zh-TW" altLang="en-US" sz="1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a:t>
                      </a:r>
                      <a:r>
                        <a:rPr kumimoji="0" lang="zh-TW" altLang="en-US" sz="1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txBody>
                  <a:tcPr anchor="ctr"/>
                </a:tc>
                <a:tc v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vMerge="1">
                  <a:txBody>
                    <a:bodyPr/>
                    <a:lstStyle/>
                    <a:p>
                      <a:endParaRPr lang="zh-TW" altLang="en-US"/>
                    </a:p>
                  </a:txBody>
                  <a:tcPr/>
                </a:tc>
                <a:tc vMerge="1">
                  <a:txBody>
                    <a:bodyPr/>
                    <a:lstStyle/>
                    <a:p>
                      <a:endParaRPr lang="zh-TW" altLang="en-US" dirty="0"/>
                    </a:p>
                  </a:txBody>
                  <a:tcPr/>
                </a:tc>
                <a:extLst>
                  <a:ext uri="{0D108BD9-81ED-4DB2-BD59-A6C34878D82A}">
                    <a16:rowId xmlns:a16="http://schemas.microsoft.com/office/drawing/2014/main" val="4145934613"/>
                  </a:ext>
                </a:extLst>
              </a:tr>
            </a:tbl>
          </a:graphicData>
        </a:graphic>
      </p:graphicFrame>
      <p:sp>
        <p:nvSpPr>
          <p:cNvPr id="7" name="文字方塊 6">
            <a:extLst>
              <a:ext uri="{FF2B5EF4-FFF2-40B4-BE49-F238E27FC236}">
                <a16:creationId xmlns:a16="http://schemas.microsoft.com/office/drawing/2014/main" id="{C9A6E53C-BDBC-93D9-3FAB-AA9FBA7FD987}"/>
              </a:ext>
            </a:extLst>
          </p:cNvPr>
          <p:cNvSpPr txBox="1"/>
          <p:nvPr/>
        </p:nvSpPr>
        <p:spPr>
          <a:xfrm>
            <a:off x="189411" y="6501338"/>
            <a:ext cx="7082246" cy="276999"/>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TW" altLang="en-US" sz="12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a:t>
            </a:r>
            <a:r>
              <a:rPr kumimoji="0" lang="zh-TW" altLang="en-US" sz="12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r>
              <a:rPr kumimoji="0" lang="zh-TW" altLang="en-US" sz="1200" b="1" i="0" u="none" strike="noStrike" kern="1200" cap="none" spc="0" normalizeH="0" baseline="0" noProof="0" dirty="0">
                <a:ln>
                  <a:noFill/>
                </a:ln>
                <a:effectLst/>
                <a:uLnTx/>
                <a:uFillTx/>
                <a:latin typeface="微軟正黑體" panose="020B0604030504040204" pitchFamily="34" charset="-120"/>
                <a:ea typeface="微軟正黑體" panose="020B0604030504040204" pitchFamily="34" charset="-120"/>
                <a:cs typeface="+mn-cs"/>
              </a:rPr>
              <a:t>不分區位</a:t>
            </a:r>
            <a:r>
              <a:rPr kumimoji="0" lang="zh-TW" altLang="en-US" sz="12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　▲</a:t>
            </a:r>
            <a:r>
              <a:rPr kumimoji="0" lang="zh-TW" altLang="en-US" sz="1200" b="1" i="0" u="none" strike="noStrike" kern="1200" cap="none" spc="0" normalizeH="0" baseline="0" noProof="0" dirty="0">
                <a:ln>
                  <a:noFill/>
                </a:ln>
                <a:effectLst/>
                <a:uLnTx/>
                <a:uFillTx/>
                <a:latin typeface="微軟正黑體" panose="020B0604030504040204" pitchFamily="34" charset="-120"/>
                <a:ea typeface="微軟正黑體" panose="020B0604030504040204" pitchFamily="34" charset="-120"/>
                <a:cs typeface="+mn-cs"/>
              </a:rPr>
              <a:t>為雙北市都市計畫區域範圍內</a:t>
            </a:r>
            <a:r>
              <a:rPr kumimoji="0" lang="zh-TW" altLang="en-US" sz="12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　○</a:t>
            </a:r>
            <a:r>
              <a:rPr lang="zh-TW" altLang="en-US" sz="1200" b="1" dirty="0">
                <a:latin typeface="微軟正黑體" panose="020B0604030504040204" pitchFamily="34" charset="-120"/>
                <a:ea typeface="微軟正黑體" panose="020B0604030504040204" pitchFamily="34" charset="-120"/>
              </a:rPr>
              <a:t>為非雙北市都市計畫區域範圍內</a:t>
            </a:r>
            <a:endParaRPr lang="en-US" altLang="zh-TW" sz="1200" b="1" dirty="0">
              <a:latin typeface="微軟正黑體" panose="020B0604030504040204" pitchFamily="34" charset="-120"/>
              <a:ea typeface="微軟正黑體" panose="020B0604030504040204" pitchFamily="34" charset="-120"/>
            </a:endParaRPr>
          </a:p>
        </p:txBody>
      </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20</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8" name="文字方塊 7">
            <a:extLst>
              <a:ext uri="{FF2B5EF4-FFF2-40B4-BE49-F238E27FC236}">
                <a16:creationId xmlns:a16="http://schemas.microsoft.com/office/drawing/2014/main" id="{5C3BB0DC-916A-9AED-2487-0E9C6525D9ED}"/>
              </a:ext>
            </a:extLst>
          </p:cNvPr>
          <p:cNvSpPr txBox="1"/>
          <p:nvPr/>
        </p:nvSpPr>
        <p:spPr>
          <a:xfrm>
            <a:off x="1268939" y="1796043"/>
            <a:ext cx="7886700" cy="307777"/>
          </a:xfrm>
          <a:prstGeom prst="rect">
            <a:avLst/>
          </a:prstGeom>
          <a:noFill/>
        </p:spPr>
        <p:txBody>
          <a:bodyPr wrap="square" rtlCol="0">
            <a:spAutoFit/>
          </a:bodyPr>
          <a:lstStyle/>
          <a:p>
            <a:r>
              <a:rPr lang="zh-TW" altLang="en-US" sz="1400" b="1" dirty="0">
                <a:latin typeface="微軟正黑體" panose="020B0604030504040204" pitchFamily="34" charset="-120"/>
                <a:ea typeface="微軟正黑體" panose="020B0604030504040204" pitchFamily="34" charset="-120"/>
                <a:cs typeface="+mj-cs"/>
              </a:rPr>
              <a:t>經檢視本表，位於</a:t>
            </a:r>
            <a:r>
              <a:rPr lang="en-US" altLang="zh-TW" sz="1400" b="1" dirty="0">
                <a:latin typeface="微軟正黑體" panose="020B0604030504040204" pitchFamily="34" charset="-120"/>
                <a:ea typeface="微軟正黑體" panose="020B0604030504040204" pitchFamily="34" charset="-120"/>
                <a:cs typeface="+mj-cs"/>
              </a:rPr>
              <a:t>__________</a:t>
            </a:r>
            <a:r>
              <a:rPr lang="zh-TW" altLang="en-US" sz="1400" b="1" dirty="0">
                <a:latin typeface="微軟正黑體" panose="020B0604030504040204" pitchFamily="34" charset="-120"/>
                <a:ea typeface="微軟正黑體" panose="020B0604030504040204" pitchFamily="34" charset="-120"/>
                <a:cs typeface="+mj-cs"/>
              </a:rPr>
              <a:t>且面積為</a:t>
            </a:r>
            <a:r>
              <a:rPr lang="en-US" altLang="zh-TW" sz="1400" b="1" dirty="0">
                <a:latin typeface="微軟正黑體" panose="020B0604030504040204" pitchFamily="34" charset="-120"/>
                <a:ea typeface="微軟正黑體" panose="020B0604030504040204" pitchFamily="34" charset="-120"/>
                <a:cs typeface="+mj-cs"/>
              </a:rPr>
              <a:t>___________</a:t>
            </a:r>
            <a:r>
              <a:rPr lang="zh-TW" altLang="en-US" sz="1400" b="1" dirty="0">
                <a:latin typeface="微軟正黑體" panose="020B0604030504040204" pitchFamily="34" charset="-120"/>
                <a:ea typeface="微軟正黑體" panose="020B0604030504040204" pitchFamily="34" charset="-120"/>
                <a:cs typeface="+mj-cs"/>
              </a:rPr>
              <a:t>的</a:t>
            </a:r>
            <a:r>
              <a:rPr lang="en-US" altLang="zh-TW" sz="1400" b="1" dirty="0">
                <a:latin typeface="微軟正黑體" panose="020B0604030504040204" pitchFamily="34" charset="-120"/>
                <a:ea typeface="微軟正黑體" panose="020B0604030504040204" pitchFamily="34" charset="-120"/>
                <a:cs typeface="+mj-cs"/>
              </a:rPr>
              <a:t>________</a:t>
            </a:r>
            <a:r>
              <a:rPr lang="zh-TW" altLang="en-US" sz="1400" b="1" dirty="0">
                <a:latin typeface="微軟正黑體" panose="020B0604030504040204" pitchFamily="34" charset="-120"/>
                <a:ea typeface="微軟正黑體" panose="020B0604030504040204" pitchFamily="34" charset="-120"/>
                <a:cs typeface="+mj-cs"/>
              </a:rPr>
              <a:t>得依據第</a:t>
            </a:r>
            <a:r>
              <a:rPr lang="en-US" altLang="zh-TW" sz="1400" b="1" dirty="0">
                <a:latin typeface="微軟正黑體" panose="020B0604030504040204" pitchFamily="34" charset="-120"/>
                <a:ea typeface="微軟正黑體" panose="020B0604030504040204" pitchFamily="34" charset="-120"/>
                <a:cs typeface="+mj-cs"/>
              </a:rPr>
              <a:t>_______</a:t>
            </a:r>
            <a:r>
              <a:rPr lang="zh-TW" altLang="en-US" sz="1400" b="1" dirty="0">
                <a:latin typeface="微軟正黑體" panose="020B0604030504040204" pitchFamily="34" charset="-120"/>
                <a:ea typeface="微軟正黑體" panose="020B0604030504040204" pitchFamily="34" charset="-120"/>
                <a:cs typeface="+mj-cs"/>
              </a:rPr>
              <a:t>條規定以</a:t>
            </a:r>
            <a:r>
              <a:rPr lang="en-US" altLang="zh-TW" sz="1400" b="1" dirty="0">
                <a:latin typeface="微軟正黑體" panose="020B0604030504040204" pitchFamily="34" charset="-120"/>
                <a:ea typeface="微軟正黑體" panose="020B0604030504040204" pitchFamily="34" charset="-120"/>
                <a:cs typeface="+mj-cs"/>
              </a:rPr>
              <a:t>_______</a:t>
            </a:r>
            <a:r>
              <a:rPr lang="zh-TW" altLang="en-US" sz="1400" b="1" dirty="0">
                <a:latin typeface="微軟正黑體" panose="020B0604030504040204" pitchFamily="34" charset="-120"/>
                <a:ea typeface="微軟正黑體" panose="020B0604030504040204" pitchFamily="34" charset="-120"/>
                <a:cs typeface="+mj-cs"/>
              </a:rPr>
              <a:t>方式。</a:t>
            </a:r>
          </a:p>
        </p:txBody>
      </p:sp>
      <p:sp>
        <p:nvSpPr>
          <p:cNvPr id="20" name="標題 1">
            <a:extLst>
              <a:ext uri="{FF2B5EF4-FFF2-40B4-BE49-F238E27FC236}">
                <a16:creationId xmlns:a16="http://schemas.microsoft.com/office/drawing/2014/main" id="{FF26B5B6-815D-4446-8650-CF9DBE99F2F3}"/>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3979802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7886700" cy="59083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第二章　非事業用不動產之處分</a:t>
            </a:r>
          </a:p>
        </p:txBody>
      </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21</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3" name="矩形 2">
            <a:extLst>
              <a:ext uri="{FF2B5EF4-FFF2-40B4-BE49-F238E27FC236}">
                <a16:creationId xmlns:a16="http://schemas.microsoft.com/office/drawing/2014/main" id="{18AA6AAB-1E6C-B905-E792-79011BDA824E}"/>
              </a:ext>
            </a:extLst>
          </p:cNvPr>
          <p:cNvSpPr/>
          <p:nvPr/>
        </p:nvSpPr>
        <p:spPr>
          <a:xfrm>
            <a:off x="250614" y="1319751"/>
            <a:ext cx="8642773" cy="4081449"/>
          </a:xfrm>
          <a:custGeom>
            <a:avLst/>
            <a:gdLst>
              <a:gd name="connsiteX0" fmla="*/ 0 w 8642773"/>
              <a:gd name="connsiteY0" fmla="*/ 0 h 3363699"/>
              <a:gd name="connsiteX1" fmla="*/ 578401 w 8642773"/>
              <a:gd name="connsiteY1" fmla="*/ 0 h 3363699"/>
              <a:gd name="connsiteX2" fmla="*/ 1243230 w 8642773"/>
              <a:gd name="connsiteY2" fmla="*/ 0 h 3363699"/>
              <a:gd name="connsiteX3" fmla="*/ 1908058 w 8642773"/>
              <a:gd name="connsiteY3" fmla="*/ 0 h 3363699"/>
              <a:gd name="connsiteX4" fmla="*/ 2745742 w 8642773"/>
              <a:gd name="connsiteY4" fmla="*/ 0 h 3363699"/>
              <a:gd name="connsiteX5" fmla="*/ 3410571 w 8642773"/>
              <a:gd name="connsiteY5" fmla="*/ 0 h 3363699"/>
              <a:gd name="connsiteX6" fmla="*/ 3988972 w 8642773"/>
              <a:gd name="connsiteY6" fmla="*/ 0 h 3363699"/>
              <a:gd name="connsiteX7" fmla="*/ 4394518 w 8642773"/>
              <a:gd name="connsiteY7" fmla="*/ 0 h 3363699"/>
              <a:gd name="connsiteX8" fmla="*/ 4800063 w 8642773"/>
              <a:gd name="connsiteY8" fmla="*/ 0 h 3363699"/>
              <a:gd name="connsiteX9" fmla="*/ 5292036 w 8642773"/>
              <a:gd name="connsiteY9" fmla="*/ 0 h 3363699"/>
              <a:gd name="connsiteX10" fmla="*/ 5956865 w 8642773"/>
              <a:gd name="connsiteY10" fmla="*/ 0 h 3363699"/>
              <a:gd name="connsiteX11" fmla="*/ 6535266 w 8642773"/>
              <a:gd name="connsiteY11" fmla="*/ 0 h 3363699"/>
              <a:gd name="connsiteX12" fmla="*/ 7200095 w 8642773"/>
              <a:gd name="connsiteY12" fmla="*/ 0 h 3363699"/>
              <a:gd name="connsiteX13" fmla="*/ 7778496 w 8642773"/>
              <a:gd name="connsiteY13" fmla="*/ 0 h 3363699"/>
              <a:gd name="connsiteX14" fmla="*/ 8642773 w 8642773"/>
              <a:gd name="connsiteY14" fmla="*/ 0 h 3363699"/>
              <a:gd name="connsiteX15" fmla="*/ 8642773 w 8642773"/>
              <a:gd name="connsiteY15" fmla="*/ 706377 h 3363699"/>
              <a:gd name="connsiteX16" fmla="*/ 8642773 w 8642773"/>
              <a:gd name="connsiteY16" fmla="*/ 1278206 h 3363699"/>
              <a:gd name="connsiteX17" fmla="*/ 8642773 w 8642773"/>
              <a:gd name="connsiteY17" fmla="*/ 1984582 h 3363699"/>
              <a:gd name="connsiteX18" fmla="*/ 8642773 w 8642773"/>
              <a:gd name="connsiteY18" fmla="*/ 2590048 h 3363699"/>
              <a:gd name="connsiteX19" fmla="*/ 8642773 w 8642773"/>
              <a:gd name="connsiteY19" fmla="*/ 3363699 h 3363699"/>
              <a:gd name="connsiteX20" fmla="*/ 7891517 w 8642773"/>
              <a:gd name="connsiteY20" fmla="*/ 3363699 h 3363699"/>
              <a:gd name="connsiteX21" fmla="*/ 7313116 w 8642773"/>
              <a:gd name="connsiteY21" fmla="*/ 3363699 h 3363699"/>
              <a:gd name="connsiteX22" fmla="*/ 6821142 w 8642773"/>
              <a:gd name="connsiteY22" fmla="*/ 3363699 h 3363699"/>
              <a:gd name="connsiteX23" fmla="*/ 6069886 w 8642773"/>
              <a:gd name="connsiteY23" fmla="*/ 3363699 h 3363699"/>
              <a:gd name="connsiteX24" fmla="*/ 5232202 w 8642773"/>
              <a:gd name="connsiteY24" fmla="*/ 3363699 h 3363699"/>
              <a:gd name="connsiteX25" fmla="*/ 4653801 w 8642773"/>
              <a:gd name="connsiteY25" fmla="*/ 3363699 h 3363699"/>
              <a:gd name="connsiteX26" fmla="*/ 3988972 w 8642773"/>
              <a:gd name="connsiteY26" fmla="*/ 3363699 h 3363699"/>
              <a:gd name="connsiteX27" fmla="*/ 3583427 w 8642773"/>
              <a:gd name="connsiteY27" fmla="*/ 3363699 h 3363699"/>
              <a:gd name="connsiteX28" fmla="*/ 3005026 w 8642773"/>
              <a:gd name="connsiteY28" fmla="*/ 3363699 h 3363699"/>
              <a:gd name="connsiteX29" fmla="*/ 2513052 w 8642773"/>
              <a:gd name="connsiteY29" fmla="*/ 3363699 h 3363699"/>
              <a:gd name="connsiteX30" fmla="*/ 1761796 w 8642773"/>
              <a:gd name="connsiteY30" fmla="*/ 3363699 h 3363699"/>
              <a:gd name="connsiteX31" fmla="*/ 1356251 w 8642773"/>
              <a:gd name="connsiteY31" fmla="*/ 3363699 h 3363699"/>
              <a:gd name="connsiteX32" fmla="*/ 777850 w 8642773"/>
              <a:gd name="connsiteY32" fmla="*/ 3363699 h 3363699"/>
              <a:gd name="connsiteX33" fmla="*/ 0 w 8642773"/>
              <a:gd name="connsiteY33" fmla="*/ 3363699 h 3363699"/>
              <a:gd name="connsiteX34" fmla="*/ 0 w 8642773"/>
              <a:gd name="connsiteY34" fmla="*/ 2758233 h 3363699"/>
              <a:gd name="connsiteX35" fmla="*/ 0 w 8642773"/>
              <a:gd name="connsiteY35" fmla="*/ 2119130 h 3363699"/>
              <a:gd name="connsiteX36" fmla="*/ 0 w 8642773"/>
              <a:gd name="connsiteY36" fmla="*/ 1379117 h 3363699"/>
              <a:gd name="connsiteX37" fmla="*/ 0 w 8642773"/>
              <a:gd name="connsiteY37" fmla="*/ 807288 h 3363699"/>
              <a:gd name="connsiteX38" fmla="*/ 0 w 8642773"/>
              <a:gd name="connsiteY38" fmla="*/ 0 h 336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642773" h="3363699" fill="none" extrusionOk="0">
                <a:moveTo>
                  <a:pt x="0" y="0"/>
                </a:moveTo>
                <a:cubicBezTo>
                  <a:pt x="198075" y="21689"/>
                  <a:pt x="327882" y="9880"/>
                  <a:pt x="578401" y="0"/>
                </a:cubicBezTo>
                <a:cubicBezTo>
                  <a:pt x="828920" y="-9880"/>
                  <a:pt x="1067680" y="-24734"/>
                  <a:pt x="1243230" y="0"/>
                </a:cubicBezTo>
                <a:cubicBezTo>
                  <a:pt x="1418780" y="24734"/>
                  <a:pt x="1707895" y="22320"/>
                  <a:pt x="1908058" y="0"/>
                </a:cubicBezTo>
                <a:cubicBezTo>
                  <a:pt x="2108221" y="-22320"/>
                  <a:pt x="2366297" y="8603"/>
                  <a:pt x="2745742" y="0"/>
                </a:cubicBezTo>
                <a:cubicBezTo>
                  <a:pt x="3125187" y="-8603"/>
                  <a:pt x="3110527" y="-23821"/>
                  <a:pt x="3410571" y="0"/>
                </a:cubicBezTo>
                <a:cubicBezTo>
                  <a:pt x="3710615" y="23821"/>
                  <a:pt x="3786203" y="-19975"/>
                  <a:pt x="3988972" y="0"/>
                </a:cubicBezTo>
                <a:cubicBezTo>
                  <a:pt x="4191741" y="19975"/>
                  <a:pt x="4232419" y="-20125"/>
                  <a:pt x="4394518" y="0"/>
                </a:cubicBezTo>
                <a:cubicBezTo>
                  <a:pt x="4556617" y="20125"/>
                  <a:pt x="4685345" y="4321"/>
                  <a:pt x="4800063" y="0"/>
                </a:cubicBezTo>
                <a:cubicBezTo>
                  <a:pt x="4914781" y="-4321"/>
                  <a:pt x="5125602" y="-6465"/>
                  <a:pt x="5292036" y="0"/>
                </a:cubicBezTo>
                <a:cubicBezTo>
                  <a:pt x="5458470" y="6465"/>
                  <a:pt x="5795623" y="-29107"/>
                  <a:pt x="5956865" y="0"/>
                </a:cubicBezTo>
                <a:cubicBezTo>
                  <a:pt x="6118107" y="29107"/>
                  <a:pt x="6331786" y="-20241"/>
                  <a:pt x="6535266" y="0"/>
                </a:cubicBezTo>
                <a:cubicBezTo>
                  <a:pt x="6738746" y="20241"/>
                  <a:pt x="7049612" y="9996"/>
                  <a:pt x="7200095" y="0"/>
                </a:cubicBezTo>
                <a:cubicBezTo>
                  <a:pt x="7350578" y="-9996"/>
                  <a:pt x="7618987" y="14738"/>
                  <a:pt x="7778496" y="0"/>
                </a:cubicBezTo>
                <a:cubicBezTo>
                  <a:pt x="7938005" y="-14738"/>
                  <a:pt x="8358767" y="-7670"/>
                  <a:pt x="8642773" y="0"/>
                </a:cubicBezTo>
                <a:cubicBezTo>
                  <a:pt x="8658129" y="350539"/>
                  <a:pt x="8632095" y="378296"/>
                  <a:pt x="8642773" y="706377"/>
                </a:cubicBezTo>
                <a:cubicBezTo>
                  <a:pt x="8653451" y="1034458"/>
                  <a:pt x="8649101" y="1150883"/>
                  <a:pt x="8642773" y="1278206"/>
                </a:cubicBezTo>
                <a:cubicBezTo>
                  <a:pt x="8636445" y="1405529"/>
                  <a:pt x="8659966" y="1798713"/>
                  <a:pt x="8642773" y="1984582"/>
                </a:cubicBezTo>
                <a:cubicBezTo>
                  <a:pt x="8625580" y="2170451"/>
                  <a:pt x="8668241" y="2294880"/>
                  <a:pt x="8642773" y="2590048"/>
                </a:cubicBezTo>
                <a:cubicBezTo>
                  <a:pt x="8617305" y="2885216"/>
                  <a:pt x="8677718" y="3059481"/>
                  <a:pt x="8642773" y="3363699"/>
                </a:cubicBezTo>
                <a:cubicBezTo>
                  <a:pt x="8468174" y="3343717"/>
                  <a:pt x="8257218" y="3366598"/>
                  <a:pt x="7891517" y="3363699"/>
                </a:cubicBezTo>
                <a:cubicBezTo>
                  <a:pt x="7525816" y="3360800"/>
                  <a:pt x="7440983" y="3385674"/>
                  <a:pt x="7313116" y="3363699"/>
                </a:cubicBezTo>
                <a:cubicBezTo>
                  <a:pt x="7185249" y="3341724"/>
                  <a:pt x="7039587" y="3355583"/>
                  <a:pt x="6821142" y="3363699"/>
                </a:cubicBezTo>
                <a:cubicBezTo>
                  <a:pt x="6602697" y="3371815"/>
                  <a:pt x="6344106" y="3370279"/>
                  <a:pt x="6069886" y="3363699"/>
                </a:cubicBezTo>
                <a:cubicBezTo>
                  <a:pt x="5795666" y="3357119"/>
                  <a:pt x="5446559" y="3353970"/>
                  <a:pt x="5232202" y="3363699"/>
                </a:cubicBezTo>
                <a:cubicBezTo>
                  <a:pt x="5017845" y="3373428"/>
                  <a:pt x="4922530" y="3391091"/>
                  <a:pt x="4653801" y="3363699"/>
                </a:cubicBezTo>
                <a:cubicBezTo>
                  <a:pt x="4385072" y="3336307"/>
                  <a:pt x="4247771" y="3355504"/>
                  <a:pt x="3988972" y="3363699"/>
                </a:cubicBezTo>
                <a:cubicBezTo>
                  <a:pt x="3730173" y="3371894"/>
                  <a:pt x="3739785" y="3366989"/>
                  <a:pt x="3583427" y="3363699"/>
                </a:cubicBezTo>
                <a:cubicBezTo>
                  <a:pt x="3427070" y="3360409"/>
                  <a:pt x="3124630" y="3371070"/>
                  <a:pt x="3005026" y="3363699"/>
                </a:cubicBezTo>
                <a:cubicBezTo>
                  <a:pt x="2885422" y="3356328"/>
                  <a:pt x="2640318" y="3356104"/>
                  <a:pt x="2513052" y="3363699"/>
                </a:cubicBezTo>
                <a:cubicBezTo>
                  <a:pt x="2385786" y="3371294"/>
                  <a:pt x="2094954" y="3329488"/>
                  <a:pt x="1761796" y="3363699"/>
                </a:cubicBezTo>
                <a:cubicBezTo>
                  <a:pt x="1428638" y="3397910"/>
                  <a:pt x="1509512" y="3369489"/>
                  <a:pt x="1356251" y="3363699"/>
                </a:cubicBezTo>
                <a:cubicBezTo>
                  <a:pt x="1202991" y="3357909"/>
                  <a:pt x="1003137" y="3344656"/>
                  <a:pt x="777850" y="3363699"/>
                </a:cubicBezTo>
                <a:cubicBezTo>
                  <a:pt x="552563" y="3382742"/>
                  <a:pt x="255982" y="3333429"/>
                  <a:pt x="0" y="3363699"/>
                </a:cubicBezTo>
                <a:cubicBezTo>
                  <a:pt x="-22232" y="3090862"/>
                  <a:pt x="-22432" y="3037693"/>
                  <a:pt x="0" y="2758233"/>
                </a:cubicBezTo>
                <a:cubicBezTo>
                  <a:pt x="22432" y="2478773"/>
                  <a:pt x="13946" y="2417737"/>
                  <a:pt x="0" y="2119130"/>
                </a:cubicBezTo>
                <a:cubicBezTo>
                  <a:pt x="-13946" y="1820523"/>
                  <a:pt x="-3697" y="1569116"/>
                  <a:pt x="0" y="1379117"/>
                </a:cubicBezTo>
                <a:cubicBezTo>
                  <a:pt x="3697" y="1189118"/>
                  <a:pt x="-13635" y="1025786"/>
                  <a:pt x="0" y="807288"/>
                </a:cubicBezTo>
                <a:cubicBezTo>
                  <a:pt x="13635" y="588790"/>
                  <a:pt x="-15450" y="303648"/>
                  <a:pt x="0" y="0"/>
                </a:cubicBezTo>
                <a:close/>
              </a:path>
              <a:path w="8642773" h="3363699" stroke="0" extrusionOk="0">
                <a:moveTo>
                  <a:pt x="0" y="0"/>
                </a:moveTo>
                <a:cubicBezTo>
                  <a:pt x="315373" y="-6149"/>
                  <a:pt x="437434" y="24501"/>
                  <a:pt x="664829" y="0"/>
                </a:cubicBezTo>
                <a:cubicBezTo>
                  <a:pt x="892224" y="-24501"/>
                  <a:pt x="1149520" y="40576"/>
                  <a:pt x="1502513" y="0"/>
                </a:cubicBezTo>
                <a:cubicBezTo>
                  <a:pt x="1855506" y="-40576"/>
                  <a:pt x="1810639" y="2619"/>
                  <a:pt x="1994486" y="0"/>
                </a:cubicBezTo>
                <a:cubicBezTo>
                  <a:pt x="2178333" y="-2619"/>
                  <a:pt x="2422880" y="-20258"/>
                  <a:pt x="2572887" y="0"/>
                </a:cubicBezTo>
                <a:cubicBezTo>
                  <a:pt x="2722894" y="20258"/>
                  <a:pt x="2985392" y="-21693"/>
                  <a:pt x="3324143" y="0"/>
                </a:cubicBezTo>
                <a:cubicBezTo>
                  <a:pt x="3662894" y="21693"/>
                  <a:pt x="3691128" y="14605"/>
                  <a:pt x="3902544" y="0"/>
                </a:cubicBezTo>
                <a:cubicBezTo>
                  <a:pt x="4113960" y="-14605"/>
                  <a:pt x="4369849" y="21794"/>
                  <a:pt x="4653801" y="0"/>
                </a:cubicBezTo>
                <a:cubicBezTo>
                  <a:pt x="4937753" y="-21794"/>
                  <a:pt x="5153374" y="-28084"/>
                  <a:pt x="5318630" y="0"/>
                </a:cubicBezTo>
                <a:cubicBezTo>
                  <a:pt x="5483886" y="28084"/>
                  <a:pt x="5710154" y="-2431"/>
                  <a:pt x="6069886" y="0"/>
                </a:cubicBezTo>
                <a:cubicBezTo>
                  <a:pt x="6429618" y="2431"/>
                  <a:pt x="6432794" y="-12192"/>
                  <a:pt x="6734715" y="0"/>
                </a:cubicBezTo>
                <a:cubicBezTo>
                  <a:pt x="7036636" y="12192"/>
                  <a:pt x="7176900" y="17083"/>
                  <a:pt x="7313116" y="0"/>
                </a:cubicBezTo>
                <a:cubicBezTo>
                  <a:pt x="7449332" y="-17083"/>
                  <a:pt x="7816268" y="-27531"/>
                  <a:pt x="7977944" y="0"/>
                </a:cubicBezTo>
                <a:cubicBezTo>
                  <a:pt x="8139620" y="27531"/>
                  <a:pt x="8446441" y="-15431"/>
                  <a:pt x="8642773" y="0"/>
                </a:cubicBezTo>
                <a:cubicBezTo>
                  <a:pt x="8644104" y="157751"/>
                  <a:pt x="8667647" y="424704"/>
                  <a:pt x="8642773" y="672740"/>
                </a:cubicBezTo>
                <a:cubicBezTo>
                  <a:pt x="8617899" y="920776"/>
                  <a:pt x="8648419" y="1017599"/>
                  <a:pt x="8642773" y="1244569"/>
                </a:cubicBezTo>
                <a:cubicBezTo>
                  <a:pt x="8637127" y="1471539"/>
                  <a:pt x="8650191" y="1700472"/>
                  <a:pt x="8642773" y="1816397"/>
                </a:cubicBezTo>
                <a:cubicBezTo>
                  <a:pt x="8635355" y="1932322"/>
                  <a:pt x="8631643" y="2220099"/>
                  <a:pt x="8642773" y="2388226"/>
                </a:cubicBezTo>
                <a:cubicBezTo>
                  <a:pt x="8653903" y="2556353"/>
                  <a:pt x="8686607" y="2956771"/>
                  <a:pt x="8642773" y="3363699"/>
                </a:cubicBezTo>
                <a:cubicBezTo>
                  <a:pt x="8545185" y="3357067"/>
                  <a:pt x="8356704" y="3372951"/>
                  <a:pt x="8237227" y="3363699"/>
                </a:cubicBezTo>
                <a:cubicBezTo>
                  <a:pt x="8117750" y="3354447"/>
                  <a:pt x="7957082" y="3385758"/>
                  <a:pt x="7745254" y="3363699"/>
                </a:cubicBezTo>
                <a:cubicBezTo>
                  <a:pt x="7533426" y="3341640"/>
                  <a:pt x="7244906" y="3375128"/>
                  <a:pt x="6993998" y="3363699"/>
                </a:cubicBezTo>
                <a:cubicBezTo>
                  <a:pt x="6743090" y="3352270"/>
                  <a:pt x="6776988" y="3378947"/>
                  <a:pt x="6588452" y="3363699"/>
                </a:cubicBezTo>
                <a:cubicBezTo>
                  <a:pt x="6399916" y="3348451"/>
                  <a:pt x="6142711" y="3380358"/>
                  <a:pt x="5923624" y="3363699"/>
                </a:cubicBezTo>
                <a:cubicBezTo>
                  <a:pt x="5704537" y="3347040"/>
                  <a:pt x="5559995" y="3369252"/>
                  <a:pt x="5431650" y="3363699"/>
                </a:cubicBezTo>
                <a:cubicBezTo>
                  <a:pt x="5303305" y="3358146"/>
                  <a:pt x="5109618" y="3353986"/>
                  <a:pt x="5026105" y="3363699"/>
                </a:cubicBezTo>
                <a:cubicBezTo>
                  <a:pt x="4942592" y="3373412"/>
                  <a:pt x="4612878" y="3337536"/>
                  <a:pt x="4447704" y="3363699"/>
                </a:cubicBezTo>
                <a:cubicBezTo>
                  <a:pt x="4282530" y="3389862"/>
                  <a:pt x="3852592" y="3353311"/>
                  <a:pt x="3696448" y="3363699"/>
                </a:cubicBezTo>
                <a:cubicBezTo>
                  <a:pt x="3540304" y="3374087"/>
                  <a:pt x="3046589" y="3366111"/>
                  <a:pt x="2858763" y="3363699"/>
                </a:cubicBezTo>
                <a:cubicBezTo>
                  <a:pt x="2670937" y="3361287"/>
                  <a:pt x="2507840" y="3386228"/>
                  <a:pt x="2366790" y="3363699"/>
                </a:cubicBezTo>
                <a:cubicBezTo>
                  <a:pt x="2225740" y="3341170"/>
                  <a:pt x="1719798" y="3349735"/>
                  <a:pt x="1529106" y="3363699"/>
                </a:cubicBezTo>
                <a:cubicBezTo>
                  <a:pt x="1338414" y="3377663"/>
                  <a:pt x="1076845" y="3355659"/>
                  <a:pt x="777850" y="3363699"/>
                </a:cubicBezTo>
                <a:cubicBezTo>
                  <a:pt x="478855" y="3371739"/>
                  <a:pt x="326492" y="3343274"/>
                  <a:pt x="0" y="3363699"/>
                </a:cubicBezTo>
                <a:cubicBezTo>
                  <a:pt x="-879" y="3243324"/>
                  <a:pt x="19789" y="2997568"/>
                  <a:pt x="0" y="2791870"/>
                </a:cubicBezTo>
                <a:cubicBezTo>
                  <a:pt x="-19789" y="2586172"/>
                  <a:pt x="-6663" y="2339584"/>
                  <a:pt x="0" y="2085493"/>
                </a:cubicBezTo>
                <a:cubicBezTo>
                  <a:pt x="6663" y="1831402"/>
                  <a:pt x="-20284" y="1734979"/>
                  <a:pt x="0" y="1513665"/>
                </a:cubicBezTo>
                <a:cubicBezTo>
                  <a:pt x="20284" y="1292351"/>
                  <a:pt x="-25950" y="1103351"/>
                  <a:pt x="0" y="840925"/>
                </a:cubicBezTo>
                <a:cubicBezTo>
                  <a:pt x="25950" y="578499"/>
                  <a:pt x="-26987" y="290676"/>
                  <a:pt x="0" y="0"/>
                </a:cubicBezTo>
                <a:close/>
              </a:path>
            </a:pathLst>
          </a:custGeom>
          <a:solidFill>
            <a:schemeClr val="bg1"/>
          </a:solidFill>
          <a:ln w="28575">
            <a:solidFill>
              <a:srgbClr val="C00000"/>
            </a:solidFill>
            <a:extLst>
              <a:ext uri="{C807C97D-BFC1-408E-A445-0C87EB9F89A2}">
                <ask:lineSketchStyleProps xmlns="" xmlns:ask="http://schemas.microsoft.com/office/drawing/2018/sketchyshapes" sd="31963769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72000" indent="-1044000" algn="just">
              <a:lnSpc>
                <a:spcPts val="2600"/>
              </a:lnSpc>
            </a:pPr>
            <a:r>
              <a:rPr lang="zh-TW" altLang="en-US" sz="2400" b="1" dirty="0">
                <a:solidFill>
                  <a:schemeClr val="tx1"/>
                </a:solidFill>
                <a:latin typeface="微軟正黑體" panose="020B0604030504040204" pitchFamily="34" charset="-120"/>
                <a:ea typeface="微軟正黑體" panose="020B0604030504040204" pitchFamily="34" charset="-120"/>
                <a:cs typeface="+mj-cs"/>
              </a:rPr>
              <a:t>第</a:t>
            </a:r>
            <a:r>
              <a:rPr lang="en-US" altLang="zh-TW" sz="2400" b="1" dirty="0">
                <a:solidFill>
                  <a:schemeClr val="tx1"/>
                </a:solidFill>
                <a:latin typeface="微軟正黑體" panose="020B0604030504040204" pitchFamily="34" charset="-120"/>
                <a:ea typeface="微軟正黑體" panose="020B0604030504040204" pitchFamily="34" charset="-120"/>
                <a:cs typeface="+mj-cs"/>
              </a:rPr>
              <a:t>12</a:t>
            </a:r>
            <a:r>
              <a:rPr lang="zh-TW" altLang="en-US" sz="2400" b="1" dirty="0">
                <a:solidFill>
                  <a:schemeClr val="tx1"/>
                </a:solidFill>
                <a:latin typeface="微軟正黑體" panose="020B0604030504040204" pitchFamily="34" charset="-120"/>
                <a:ea typeface="微軟正黑體" panose="020B0604030504040204" pitchFamily="34" charset="-120"/>
                <a:cs typeface="+mj-cs"/>
              </a:rPr>
              <a:t>條：</a:t>
            </a:r>
            <a:r>
              <a:rPr lang="zh-TW" altLang="en-US" sz="2400" b="1" dirty="0">
                <a:solidFill>
                  <a:schemeClr val="accent1"/>
                </a:solidFill>
                <a:latin typeface="微軟正黑體" panose="020B0604030504040204" pitchFamily="34" charset="-120"/>
                <a:ea typeface="微軟正黑體" panose="020B0604030504040204" pitchFamily="34" charset="-120"/>
                <a:cs typeface="+mj-cs"/>
              </a:rPr>
              <a:t>非事業用不動產之畸零地</a:t>
            </a:r>
            <a:r>
              <a:rPr lang="zh-TW" altLang="en-US" sz="2400" b="1" dirty="0">
                <a:solidFill>
                  <a:schemeClr val="tx1"/>
                </a:solidFill>
                <a:latin typeface="微軟正黑體" panose="020B0604030504040204" pitchFamily="34" charset="-120"/>
                <a:ea typeface="微軟正黑體" panose="020B0604030504040204" pitchFamily="34" charset="-120"/>
                <a:cs typeface="+mj-cs"/>
              </a:rPr>
              <a:t>，與</a:t>
            </a:r>
            <a:r>
              <a:rPr lang="zh-TW" altLang="en-US" sz="2400" b="1" dirty="0">
                <a:solidFill>
                  <a:schemeClr val="accent1"/>
                </a:solidFill>
                <a:latin typeface="微軟正黑體" panose="020B0604030504040204" pitchFamily="34" charset="-120"/>
                <a:ea typeface="微軟正黑體" panose="020B0604030504040204" pitchFamily="34" charset="-120"/>
                <a:cs typeface="+mj-cs"/>
              </a:rPr>
              <a:t>鄰地</a:t>
            </a:r>
            <a:r>
              <a:rPr lang="zh-TW" altLang="en-US" sz="2400" b="1" dirty="0">
                <a:solidFill>
                  <a:schemeClr val="tx1"/>
                </a:solidFill>
                <a:latin typeface="微軟正黑體" panose="020B0604030504040204" pitchFamily="34" charset="-120"/>
                <a:ea typeface="微軟正黑體" panose="020B0604030504040204" pitchFamily="34" charset="-120"/>
                <a:cs typeface="+mj-cs"/>
              </a:rPr>
              <a:t>有合併使用為完整建築基地之必要，經鄰地所有權人依</a:t>
            </a:r>
            <a:r>
              <a:rPr lang="zh-TW" altLang="en-US" sz="2400" b="1" dirty="0">
                <a:solidFill>
                  <a:schemeClr val="accent1"/>
                </a:solidFill>
                <a:latin typeface="微軟正黑體" panose="020B0604030504040204" pitchFamily="34" charset="-120"/>
                <a:ea typeface="微軟正黑體" panose="020B0604030504040204" pitchFamily="34" charset="-120"/>
                <a:cs typeface="+mj-cs"/>
              </a:rPr>
              <a:t>第</a:t>
            </a:r>
            <a:r>
              <a:rPr lang="en-US" altLang="zh-TW" sz="2400" b="1" dirty="0">
                <a:solidFill>
                  <a:schemeClr val="accent1"/>
                </a:solidFill>
                <a:latin typeface="微軟正黑體" panose="020B0604030504040204" pitchFamily="34" charset="-120"/>
                <a:ea typeface="微軟正黑體" panose="020B0604030504040204" pitchFamily="34" charset="-120"/>
                <a:cs typeface="+mj-cs"/>
              </a:rPr>
              <a:t>13</a:t>
            </a:r>
            <a:r>
              <a:rPr lang="zh-TW" altLang="en-US" sz="2400" b="1" dirty="0">
                <a:solidFill>
                  <a:schemeClr val="accent1"/>
                </a:solidFill>
                <a:latin typeface="微軟正黑體" panose="020B0604030504040204" pitchFamily="34" charset="-120"/>
                <a:ea typeface="微軟正黑體" panose="020B0604030504040204" pitchFamily="34" charset="-120"/>
                <a:cs typeface="+mj-cs"/>
              </a:rPr>
              <a:t>條</a:t>
            </a:r>
            <a:r>
              <a:rPr lang="zh-TW" altLang="en-US" sz="2400" b="1" dirty="0">
                <a:solidFill>
                  <a:schemeClr val="tx1"/>
                </a:solidFill>
                <a:latin typeface="微軟正黑體" panose="020B0604030504040204" pitchFamily="34" charset="-120"/>
                <a:ea typeface="微軟正黑體" panose="020B0604030504040204" pitchFamily="34" charset="-120"/>
                <a:cs typeface="+mj-cs"/>
              </a:rPr>
              <a:t>規定提出申購者，得以下列方式處分：　　　　　</a:t>
            </a:r>
            <a:endParaRPr lang="en-US" altLang="zh-TW" sz="2400" b="1" dirty="0">
              <a:solidFill>
                <a:schemeClr val="tx1"/>
              </a:solidFill>
              <a:latin typeface="微軟正黑體" panose="020B0604030504040204" pitchFamily="34" charset="-120"/>
              <a:ea typeface="微軟正黑體" panose="020B0604030504040204" pitchFamily="34" charset="-120"/>
              <a:cs typeface="+mj-cs"/>
            </a:endParaRPr>
          </a:p>
          <a:p>
            <a:pPr marL="72000" indent="-1044000" algn="just">
              <a:lnSpc>
                <a:spcPts val="2600"/>
              </a:lnSpc>
            </a:pPr>
            <a:r>
              <a:rPr lang="zh-TW" altLang="en-US" sz="2400" b="1" dirty="0">
                <a:solidFill>
                  <a:schemeClr val="tx1"/>
                </a:solidFill>
                <a:latin typeface="微軟正黑體" panose="020B0604030504040204" pitchFamily="34" charset="-120"/>
                <a:ea typeface="微軟正黑體" panose="020B0604030504040204" pitchFamily="34" charset="-120"/>
                <a:cs typeface="+mj-cs"/>
              </a:rPr>
              <a:t>     一、讓售：位於臺北市或新北市都市計畫區域範圍內，其面</a:t>
            </a:r>
            <a:br>
              <a:rPr lang="en-US" altLang="zh-TW" sz="2400" b="1" dirty="0">
                <a:solidFill>
                  <a:schemeClr val="tx1"/>
                </a:solidFill>
                <a:latin typeface="微軟正黑體" panose="020B0604030504040204" pitchFamily="34" charset="-120"/>
                <a:ea typeface="微軟正黑體" panose="020B0604030504040204" pitchFamily="34" charset="-120"/>
                <a:cs typeface="+mj-cs"/>
              </a:rPr>
            </a:br>
            <a:r>
              <a:rPr lang="en-US" altLang="zh-TW" sz="2400" b="1" dirty="0">
                <a:solidFill>
                  <a:schemeClr val="tx1"/>
                </a:solidFill>
                <a:latin typeface="微軟正黑體" panose="020B0604030504040204" pitchFamily="34" charset="-120"/>
                <a:ea typeface="微軟正黑體" panose="020B0604030504040204" pitchFamily="34" charset="-120"/>
                <a:cs typeface="+mj-cs"/>
              </a:rPr>
              <a:t>            </a:t>
            </a:r>
            <a:r>
              <a:rPr lang="zh-TW" altLang="en-US" sz="2400" b="1" dirty="0">
                <a:solidFill>
                  <a:schemeClr val="tx1"/>
                </a:solidFill>
                <a:latin typeface="微軟正黑體" panose="020B0604030504040204" pitchFamily="34" charset="-120"/>
                <a:ea typeface="微軟正黑體" panose="020B0604030504040204" pitchFamily="34" charset="-120"/>
                <a:cs typeface="+mj-cs"/>
              </a:rPr>
              <a:t>積</a:t>
            </a:r>
            <a:r>
              <a:rPr lang="en-US" altLang="zh-TW" sz="2400" b="1" dirty="0">
                <a:solidFill>
                  <a:schemeClr val="tx1"/>
                </a:solidFill>
                <a:latin typeface="微軟正黑體" panose="020B0604030504040204" pitchFamily="34" charset="-120"/>
                <a:ea typeface="微軟正黑體" panose="020B0604030504040204" pitchFamily="34" charset="-120"/>
                <a:cs typeface="+mj-cs"/>
              </a:rPr>
              <a:t>100</a:t>
            </a:r>
            <a:r>
              <a:rPr lang="zh-TW" altLang="en-US" sz="2400" b="1" dirty="0">
                <a:solidFill>
                  <a:schemeClr val="tx1"/>
                </a:solidFill>
                <a:latin typeface="微軟正黑體" panose="020B0604030504040204" pitchFamily="34" charset="-120"/>
                <a:ea typeface="微軟正黑體" panose="020B0604030504040204" pitchFamily="34" charset="-120"/>
                <a:cs typeface="+mj-cs"/>
              </a:rPr>
              <a:t>平方公尺以下，或其他土地面積</a:t>
            </a:r>
            <a:r>
              <a:rPr lang="en-US" altLang="zh-TW" sz="2400" b="1" dirty="0">
                <a:solidFill>
                  <a:schemeClr val="tx1"/>
                </a:solidFill>
                <a:latin typeface="微軟正黑體" panose="020B0604030504040204" pitchFamily="34" charset="-120"/>
                <a:ea typeface="微軟正黑體" panose="020B0604030504040204" pitchFamily="34" charset="-120"/>
                <a:cs typeface="+mj-cs"/>
              </a:rPr>
              <a:t>250</a:t>
            </a:r>
            <a:r>
              <a:rPr lang="zh-TW" altLang="en-US" sz="2400" b="1" dirty="0">
                <a:solidFill>
                  <a:schemeClr val="tx1"/>
                </a:solidFill>
                <a:latin typeface="微軟正黑體" panose="020B0604030504040204" pitchFamily="34" charset="-120"/>
                <a:ea typeface="微軟正黑體" panose="020B0604030504040204" pitchFamily="34" charset="-120"/>
                <a:cs typeface="+mj-cs"/>
              </a:rPr>
              <a:t>平方公尺以</a:t>
            </a:r>
            <a:br>
              <a:rPr lang="en-US" altLang="zh-TW" sz="2400" b="1" dirty="0">
                <a:solidFill>
                  <a:schemeClr val="tx1"/>
                </a:solidFill>
                <a:latin typeface="微軟正黑體" panose="020B0604030504040204" pitchFamily="34" charset="-120"/>
                <a:ea typeface="微軟正黑體" panose="020B0604030504040204" pitchFamily="34" charset="-120"/>
                <a:cs typeface="+mj-cs"/>
              </a:rPr>
            </a:br>
            <a:r>
              <a:rPr lang="en-US" altLang="zh-TW" sz="2400" b="1" dirty="0">
                <a:solidFill>
                  <a:schemeClr val="tx1"/>
                </a:solidFill>
                <a:latin typeface="微軟正黑體" panose="020B0604030504040204" pitchFamily="34" charset="-120"/>
                <a:ea typeface="微軟正黑體" panose="020B0604030504040204" pitchFamily="34" charset="-120"/>
                <a:cs typeface="+mj-cs"/>
              </a:rPr>
              <a:t>            </a:t>
            </a:r>
            <a:r>
              <a:rPr lang="zh-TW" altLang="en-US" sz="2400" b="1" dirty="0">
                <a:solidFill>
                  <a:schemeClr val="tx1"/>
                </a:solidFill>
                <a:latin typeface="微軟正黑體" panose="020B0604030504040204" pitchFamily="34" charset="-120"/>
                <a:ea typeface="微軟正黑體" panose="020B0604030504040204" pitchFamily="34" charset="-120"/>
                <a:cs typeface="+mj-cs"/>
              </a:rPr>
              <a:t>下者。申購之鄰地所有權人有二人以上，應採比價方式</a:t>
            </a:r>
            <a:br>
              <a:rPr lang="en-US" altLang="zh-TW" sz="2400" b="1" dirty="0">
                <a:solidFill>
                  <a:schemeClr val="tx1"/>
                </a:solidFill>
                <a:latin typeface="微軟正黑體" panose="020B0604030504040204" pitchFamily="34" charset="-120"/>
                <a:ea typeface="微軟正黑體" panose="020B0604030504040204" pitchFamily="34" charset="-120"/>
                <a:cs typeface="+mj-cs"/>
              </a:rPr>
            </a:br>
            <a:r>
              <a:rPr lang="en-US" altLang="zh-TW" sz="2400" b="1" dirty="0">
                <a:solidFill>
                  <a:schemeClr val="tx1"/>
                </a:solidFill>
                <a:latin typeface="微軟正黑體" panose="020B0604030504040204" pitchFamily="34" charset="-120"/>
                <a:ea typeface="微軟正黑體" panose="020B0604030504040204" pitchFamily="34" charset="-120"/>
                <a:cs typeface="+mj-cs"/>
              </a:rPr>
              <a:t>            </a:t>
            </a:r>
            <a:r>
              <a:rPr lang="zh-TW" altLang="en-US" sz="2400" b="1" dirty="0">
                <a:solidFill>
                  <a:schemeClr val="tx1"/>
                </a:solidFill>
                <a:latin typeface="微軟正黑體" panose="020B0604030504040204" pitchFamily="34" charset="-120"/>
                <a:ea typeface="微軟正黑體" panose="020B0604030504040204" pitchFamily="34" charset="-120"/>
                <a:cs typeface="+mj-cs"/>
              </a:rPr>
              <a:t>辦理。</a:t>
            </a:r>
            <a:endParaRPr lang="en-US" altLang="zh-TW" sz="2400" b="1" dirty="0">
              <a:solidFill>
                <a:schemeClr val="tx1"/>
              </a:solidFill>
              <a:latin typeface="微軟正黑體" panose="020B0604030504040204" pitchFamily="34" charset="-120"/>
              <a:ea typeface="微軟正黑體" panose="020B0604030504040204" pitchFamily="34" charset="-120"/>
              <a:cs typeface="+mj-cs"/>
            </a:endParaRPr>
          </a:p>
          <a:p>
            <a:pPr marL="72000" indent="-1044000" algn="just">
              <a:lnSpc>
                <a:spcPts val="2600"/>
              </a:lnSpc>
            </a:pPr>
            <a:r>
              <a:rPr lang="zh-TW" altLang="en-US" sz="2400" b="1" dirty="0">
                <a:solidFill>
                  <a:schemeClr val="tx1"/>
                </a:solidFill>
                <a:latin typeface="微軟正黑體" panose="020B0604030504040204" pitchFamily="34" charset="-120"/>
                <a:ea typeface="微軟正黑體" panose="020B0604030504040204" pitchFamily="34" charset="-120"/>
                <a:cs typeface="+mj-cs"/>
              </a:rPr>
              <a:t>     二、公開標售：位於臺北市或新北市都市計畫區域範圍內，</a:t>
            </a:r>
            <a:br>
              <a:rPr lang="en-US" altLang="zh-TW" sz="2400" b="1" dirty="0">
                <a:solidFill>
                  <a:schemeClr val="tx1"/>
                </a:solidFill>
                <a:latin typeface="微軟正黑體" panose="020B0604030504040204" pitchFamily="34" charset="-120"/>
                <a:ea typeface="微軟正黑體" panose="020B0604030504040204" pitchFamily="34" charset="-120"/>
                <a:cs typeface="+mj-cs"/>
              </a:rPr>
            </a:br>
            <a:r>
              <a:rPr lang="en-US" altLang="zh-TW" sz="2400" b="1" dirty="0">
                <a:solidFill>
                  <a:schemeClr val="tx1"/>
                </a:solidFill>
                <a:latin typeface="微軟正黑體" panose="020B0604030504040204" pitchFamily="34" charset="-120"/>
                <a:ea typeface="微軟正黑體" panose="020B0604030504040204" pitchFamily="34" charset="-120"/>
                <a:cs typeface="+mj-cs"/>
              </a:rPr>
              <a:t>            </a:t>
            </a:r>
            <a:r>
              <a:rPr lang="zh-TW" altLang="en-US" sz="2400" b="1" dirty="0">
                <a:solidFill>
                  <a:schemeClr val="tx1"/>
                </a:solidFill>
                <a:latin typeface="微軟正黑體" panose="020B0604030504040204" pitchFamily="34" charset="-120"/>
                <a:ea typeface="微軟正黑體" panose="020B0604030504040204" pitchFamily="34" charset="-120"/>
                <a:cs typeface="+mj-cs"/>
              </a:rPr>
              <a:t>其面積超過</a:t>
            </a:r>
            <a:r>
              <a:rPr lang="en-US" altLang="zh-TW" sz="2400" b="1" dirty="0">
                <a:solidFill>
                  <a:schemeClr val="tx1"/>
                </a:solidFill>
                <a:latin typeface="微軟正黑體" panose="020B0604030504040204" pitchFamily="34" charset="-120"/>
                <a:ea typeface="微軟正黑體" panose="020B0604030504040204" pitchFamily="34" charset="-120"/>
                <a:cs typeface="+mj-cs"/>
              </a:rPr>
              <a:t>100</a:t>
            </a:r>
            <a:r>
              <a:rPr lang="zh-TW" altLang="en-US" sz="2400" b="1" dirty="0">
                <a:solidFill>
                  <a:schemeClr val="tx1"/>
                </a:solidFill>
                <a:latin typeface="微軟正黑體" panose="020B0604030504040204" pitchFamily="34" charset="-120"/>
                <a:ea typeface="微軟正黑體" panose="020B0604030504040204" pitchFamily="34" charset="-120"/>
                <a:cs typeface="+mj-cs"/>
              </a:rPr>
              <a:t>平方公尺，</a:t>
            </a:r>
            <a:r>
              <a:rPr lang="en-US" altLang="zh-TW" sz="2400" b="1" dirty="0">
                <a:solidFill>
                  <a:schemeClr val="tx1"/>
                </a:solidFill>
                <a:latin typeface="微軟正黑體" panose="020B0604030504040204" pitchFamily="34" charset="-120"/>
                <a:ea typeface="微軟正黑體" panose="020B0604030504040204" pitchFamily="34" charset="-120"/>
                <a:cs typeface="+mj-cs"/>
              </a:rPr>
              <a:t>200</a:t>
            </a:r>
            <a:r>
              <a:rPr lang="zh-TW" altLang="en-US" sz="2400" b="1" dirty="0">
                <a:solidFill>
                  <a:schemeClr val="tx1"/>
                </a:solidFill>
                <a:latin typeface="微軟正黑體" panose="020B0604030504040204" pitchFamily="34" charset="-120"/>
                <a:ea typeface="微軟正黑體" panose="020B0604030504040204" pitchFamily="34" charset="-120"/>
                <a:cs typeface="+mj-cs"/>
              </a:rPr>
              <a:t>平方公尺以下，或其他</a:t>
            </a:r>
            <a:br>
              <a:rPr lang="en-US" altLang="zh-TW" sz="2400" b="1" dirty="0">
                <a:solidFill>
                  <a:schemeClr val="tx1"/>
                </a:solidFill>
                <a:latin typeface="微軟正黑體" panose="020B0604030504040204" pitchFamily="34" charset="-120"/>
                <a:ea typeface="微軟正黑體" panose="020B0604030504040204" pitchFamily="34" charset="-120"/>
                <a:cs typeface="+mj-cs"/>
              </a:rPr>
            </a:br>
            <a:r>
              <a:rPr lang="en-US" altLang="zh-TW" sz="2400" b="1" dirty="0">
                <a:solidFill>
                  <a:schemeClr val="tx1"/>
                </a:solidFill>
                <a:latin typeface="微軟正黑體" panose="020B0604030504040204" pitchFamily="34" charset="-120"/>
                <a:ea typeface="微軟正黑體" panose="020B0604030504040204" pitchFamily="34" charset="-120"/>
                <a:cs typeface="+mj-cs"/>
              </a:rPr>
              <a:t>            </a:t>
            </a:r>
            <a:r>
              <a:rPr lang="zh-TW" altLang="en-US" sz="2400" b="1" dirty="0">
                <a:solidFill>
                  <a:schemeClr val="tx1"/>
                </a:solidFill>
                <a:latin typeface="微軟正黑體" panose="020B0604030504040204" pitchFamily="34" charset="-120"/>
                <a:ea typeface="微軟正黑體" panose="020B0604030504040204" pitchFamily="34" charset="-120"/>
                <a:cs typeface="+mj-cs"/>
              </a:rPr>
              <a:t>土地面積超過</a:t>
            </a:r>
            <a:r>
              <a:rPr lang="en-US" altLang="zh-TW" sz="2400" b="1" dirty="0">
                <a:solidFill>
                  <a:schemeClr val="tx1"/>
                </a:solidFill>
                <a:latin typeface="微軟正黑體" panose="020B0604030504040204" pitchFamily="34" charset="-120"/>
                <a:ea typeface="微軟正黑體" panose="020B0604030504040204" pitchFamily="34" charset="-120"/>
                <a:cs typeface="+mj-cs"/>
              </a:rPr>
              <a:t>250</a:t>
            </a:r>
            <a:r>
              <a:rPr lang="zh-TW" altLang="en-US" sz="2400" b="1" dirty="0">
                <a:solidFill>
                  <a:schemeClr val="tx1"/>
                </a:solidFill>
                <a:latin typeface="微軟正黑體" panose="020B0604030504040204" pitchFamily="34" charset="-120"/>
                <a:ea typeface="微軟正黑體" panose="020B0604030504040204" pitchFamily="34" charset="-120"/>
                <a:cs typeface="+mj-cs"/>
              </a:rPr>
              <a:t>平方公尺，</a:t>
            </a:r>
            <a:r>
              <a:rPr lang="en-US" altLang="zh-TW" sz="2400" b="1" dirty="0">
                <a:solidFill>
                  <a:schemeClr val="tx1"/>
                </a:solidFill>
                <a:latin typeface="微軟正黑體" panose="020B0604030504040204" pitchFamily="34" charset="-120"/>
                <a:ea typeface="微軟正黑體" panose="020B0604030504040204" pitchFamily="34" charset="-120"/>
                <a:cs typeface="+mj-cs"/>
              </a:rPr>
              <a:t>500</a:t>
            </a:r>
            <a:r>
              <a:rPr lang="zh-TW" altLang="en-US" sz="2400" b="1" dirty="0">
                <a:solidFill>
                  <a:schemeClr val="tx1"/>
                </a:solidFill>
                <a:latin typeface="微軟正黑體" panose="020B0604030504040204" pitchFamily="34" charset="-120"/>
                <a:ea typeface="微軟正黑體" panose="020B0604030504040204" pitchFamily="34" charset="-120"/>
                <a:cs typeface="+mj-cs"/>
              </a:rPr>
              <a:t>平方公尺以下者。申</a:t>
            </a:r>
            <a:br>
              <a:rPr lang="en-US" altLang="zh-TW" sz="2400" b="1" dirty="0">
                <a:solidFill>
                  <a:schemeClr val="tx1"/>
                </a:solidFill>
                <a:latin typeface="微軟正黑體" panose="020B0604030504040204" pitchFamily="34" charset="-120"/>
                <a:ea typeface="微軟正黑體" panose="020B0604030504040204" pitchFamily="34" charset="-120"/>
                <a:cs typeface="+mj-cs"/>
              </a:rPr>
            </a:br>
            <a:r>
              <a:rPr lang="en-US" altLang="zh-TW" sz="2400" b="1" dirty="0">
                <a:solidFill>
                  <a:schemeClr val="tx1"/>
                </a:solidFill>
                <a:latin typeface="微軟正黑體" panose="020B0604030504040204" pitchFamily="34" charset="-120"/>
                <a:ea typeface="微軟正黑體" panose="020B0604030504040204" pitchFamily="34" charset="-120"/>
                <a:cs typeface="+mj-cs"/>
              </a:rPr>
              <a:t>            </a:t>
            </a:r>
            <a:r>
              <a:rPr lang="zh-TW" altLang="en-US" sz="2400" b="1" dirty="0">
                <a:solidFill>
                  <a:schemeClr val="tx1"/>
                </a:solidFill>
                <a:latin typeface="微軟正黑體" panose="020B0604030504040204" pitchFamily="34" charset="-120"/>
                <a:ea typeface="微軟正黑體" panose="020B0604030504040204" pitchFamily="34" charset="-120"/>
                <a:cs typeface="+mj-cs"/>
              </a:rPr>
              <a:t>購之鄰地所有權人有優先購買權；優先購買權人有二人</a:t>
            </a:r>
            <a:br>
              <a:rPr lang="en-US" altLang="zh-TW" sz="2400" b="1" dirty="0">
                <a:solidFill>
                  <a:schemeClr val="tx1"/>
                </a:solidFill>
                <a:latin typeface="微軟正黑體" panose="020B0604030504040204" pitchFamily="34" charset="-120"/>
                <a:ea typeface="微軟正黑體" panose="020B0604030504040204" pitchFamily="34" charset="-120"/>
                <a:cs typeface="+mj-cs"/>
              </a:rPr>
            </a:br>
            <a:r>
              <a:rPr lang="en-US" altLang="zh-TW" sz="2400" b="1" dirty="0">
                <a:solidFill>
                  <a:schemeClr val="tx1"/>
                </a:solidFill>
                <a:latin typeface="微軟正黑體" panose="020B0604030504040204" pitchFamily="34" charset="-120"/>
                <a:ea typeface="微軟正黑體" panose="020B0604030504040204" pitchFamily="34" charset="-120"/>
                <a:cs typeface="+mj-cs"/>
              </a:rPr>
              <a:t>            </a:t>
            </a:r>
            <a:r>
              <a:rPr lang="zh-TW" altLang="en-US" sz="2400" b="1" dirty="0">
                <a:solidFill>
                  <a:schemeClr val="tx1"/>
                </a:solidFill>
                <a:latin typeface="微軟正黑體" panose="020B0604030504040204" pitchFamily="34" charset="-120"/>
                <a:ea typeface="微軟正黑體" panose="020B0604030504040204" pitchFamily="34" charset="-120"/>
                <a:cs typeface="+mj-cs"/>
              </a:rPr>
              <a:t>以上，公開抽籤決定之。</a:t>
            </a:r>
            <a:endParaRPr lang="en-US" altLang="zh-TW" sz="2400" b="1" dirty="0">
              <a:solidFill>
                <a:schemeClr val="tx1"/>
              </a:solidFill>
              <a:latin typeface="微軟正黑體" panose="020B0604030504040204" pitchFamily="34" charset="-120"/>
              <a:ea typeface="微軟正黑體" panose="020B0604030504040204" pitchFamily="34" charset="-120"/>
              <a:cs typeface="+mj-cs"/>
            </a:endParaRPr>
          </a:p>
        </p:txBody>
      </p:sp>
      <p:sp>
        <p:nvSpPr>
          <p:cNvPr id="7" name="內容版面配置區 2">
            <a:extLst>
              <a:ext uri="{FF2B5EF4-FFF2-40B4-BE49-F238E27FC236}">
                <a16:creationId xmlns:a16="http://schemas.microsoft.com/office/drawing/2014/main" id="{120BC801-37D2-1BEC-8B15-B72513EF84A6}"/>
              </a:ext>
            </a:extLst>
          </p:cNvPr>
          <p:cNvSpPr txBox="1">
            <a:spLocks/>
          </p:cNvSpPr>
          <p:nvPr/>
        </p:nvSpPr>
        <p:spPr>
          <a:xfrm>
            <a:off x="115821" y="5468930"/>
            <a:ext cx="8725142" cy="16485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hangingPunct="0">
              <a:lnSpc>
                <a:spcPts val="3000"/>
              </a:lnSpc>
              <a:spcBef>
                <a:spcPct val="0"/>
              </a:spcBef>
              <a:spcAft>
                <a:spcPts val="150"/>
              </a:spcAft>
              <a:buClr>
                <a:schemeClr val="accent6"/>
              </a:buClr>
              <a:buSzPct val="85000"/>
              <a:buFont typeface="Wingdings" panose="05000000000000000000" pitchFamily="2" charset="2"/>
              <a:buChar char="l"/>
            </a:pPr>
            <a:r>
              <a:rPr lang="en-US" altLang="zh-TW" b="1" dirty="0">
                <a:latin typeface="微軟正黑體" panose="020B0604030504040204" pitchFamily="34" charset="-120"/>
                <a:ea typeface="微軟正黑體" panose="020B0604030504040204" pitchFamily="34" charset="-120"/>
                <a:cs typeface="+mj-cs"/>
              </a:rPr>
              <a:t>111.11.9</a:t>
            </a:r>
            <a:r>
              <a:rPr lang="zh-TW" altLang="en-US" b="1" dirty="0">
                <a:latin typeface="微軟正黑體" panose="020B0604030504040204" pitchFamily="34" charset="-120"/>
                <a:ea typeface="微軟正黑體" panose="020B0604030504040204" pitchFamily="34" charset="-120"/>
                <a:cs typeface="+mj-cs"/>
              </a:rPr>
              <a:t>修正「非事業用不動產之畸零地，與鄰地</a:t>
            </a:r>
            <a:r>
              <a:rPr lang="zh-TW" altLang="en-US" b="1" strike="sngStrike" dirty="0">
                <a:solidFill>
                  <a:srgbClr val="C00000"/>
                </a:solidFill>
                <a:latin typeface="微軟正黑體" panose="020B0604030504040204" pitchFamily="34" charset="-120"/>
                <a:ea typeface="微軟正黑體" panose="020B0604030504040204" pitchFamily="34" charset="-120"/>
                <a:cs typeface="+mj-cs"/>
              </a:rPr>
              <a:t>之畸零地</a:t>
            </a:r>
            <a:r>
              <a:rPr lang="zh-TW" altLang="en-US" b="1" dirty="0">
                <a:latin typeface="微軟正黑體" panose="020B0604030504040204" pitchFamily="34" charset="-120"/>
                <a:ea typeface="微軟正黑體" panose="020B0604030504040204" pitchFamily="34" charset="-120"/>
                <a:cs typeface="+mj-cs"/>
              </a:rPr>
              <a:t>有合併使用為完整建築基地之必要」，以符合實務作業，並提升畸零土地使用效益。</a:t>
            </a:r>
            <a:endParaRPr lang="en-US" altLang="zh-TW" b="1" dirty="0">
              <a:latin typeface="微軟正黑體" panose="020B0604030504040204" pitchFamily="34" charset="-120"/>
              <a:ea typeface="微軟正黑體" panose="020B0604030504040204" pitchFamily="34" charset="-120"/>
              <a:cs typeface="+mj-cs"/>
            </a:endParaRPr>
          </a:p>
        </p:txBody>
      </p:sp>
      <p:sp>
        <p:nvSpPr>
          <p:cNvPr id="20" name="標題 1">
            <a:extLst>
              <a:ext uri="{FF2B5EF4-FFF2-40B4-BE49-F238E27FC236}">
                <a16:creationId xmlns:a16="http://schemas.microsoft.com/office/drawing/2014/main" id="{23A29636-BAEA-4DE4-B2AA-DFAD02AE6D12}"/>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2140439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7886700" cy="59083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sz="2400" b="1" dirty="0">
                <a:latin typeface="微軟正黑體" panose="020B0604030504040204" pitchFamily="34" charset="-120"/>
                <a:ea typeface="微軟正黑體" panose="020B0604030504040204" pitchFamily="34" charset="-120"/>
                <a:cs typeface="+mj-cs"/>
              </a:rPr>
              <a:t>第二章　非事業用不動產之處分</a:t>
            </a:r>
            <a:endParaRPr lang="en-US" altLang="zh-TW" sz="2400" b="1" dirty="0">
              <a:latin typeface="微軟正黑體" panose="020B0604030504040204" pitchFamily="34" charset="-120"/>
              <a:ea typeface="微軟正黑體" panose="020B0604030504040204" pitchFamily="34" charset="-120"/>
              <a:cs typeface="+mj-cs"/>
            </a:endParaRPr>
          </a:p>
        </p:txBody>
      </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22</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3" name="矩形 2">
            <a:extLst>
              <a:ext uri="{FF2B5EF4-FFF2-40B4-BE49-F238E27FC236}">
                <a16:creationId xmlns:a16="http://schemas.microsoft.com/office/drawing/2014/main" id="{18AA6AAB-1E6C-B905-E792-79011BDA824E}"/>
              </a:ext>
            </a:extLst>
          </p:cNvPr>
          <p:cNvSpPr/>
          <p:nvPr/>
        </p:nvSpPr>
        <p:spPr>
          <a:xfrm>
            <a:off x="250613" y="1371249"/>
            <a:ext cx="8642773" cy="2677415"/>
          </a:xfrm>
          <a:custGeom>
            <a:avLst/>
            <a:gdLst>
              <a:gd name="connsiteX0" fmla="*/ 0 w 8642773"/>
              <a:gd name="connsiteY0" fmla="*/ 0 h 2385504"/>
              <a:gd name="connsiteX1" fmla="*/ 405546 w 8642773"/>
              <a:gd name="connsiteY1" fmla="*/ 0 h 2385504"/>
              <a:gd name="connsiteX2" fmla="*/ 1070374 w 8642773"/>
              <a:gd name="connsiteY2" fmla="*/ 0 h 2385504"/>
              <a:gd name="connsiteX3" fmla="*/ 1475920 w 8642773"/>
              <a:gd name="connsiteY3" fmla="*/ 0 h 2385504"/>
              <a:gd name="connsiteX4" fmla="*/ 2054321 w 8642773"/>
              <a:gd name="connsiteY4" fmla="*/ 0 h 2385504"/>
              <a:gd name="connsiteX5" fmla="*/ 2719149 w 8642773"/>
              <a:gd name="connsiteY5" fmla="*/ 0 h 2385504"/>
              <a:gd name="connsiteX6" fmla="*/ 3383978 w 8642773"/>
              <a:gd name="connsiteY6" fmla="*/ 0 h 2385504"/>
              <a:gd name="connsiteX7" fmla="*/ 4221662 w 8642773"/>
              <a:gd name="connsiteY7" fmla="*/ 0 h 2385504"/>
              <a:gd name="connsiteX8" fmla="*/ 4886491 w 8642773"/>
              <a:gd name="connsiteY8" fmla="*/ 0 h 2385504"/>
              <a:gd name="connsiteX9" fmla="*/ 5464892 w 8642773"/>
              <a:gd name="connsiteY9" fmla="*/ 0 h 2385504"/>
              <a:gd name="connsiteX10" fmla="*/ 5870437 w 8642773"/>
              <a:gd name="connsiteY10" fmla="*/ 0 h 2385504"/>
              <a:gd name="connsiteX11" fmla="*/ 6275983 w 8642773"/>
              <a:gd name="connsiteY11" fmla="*/ 0 h 2385504"/>
              <a:gd name="connsiteX12" fmla="*/ 6767956 w 8642773"/>
              <a:gd name="connsiteY12" fmla="*/ 0 h 2385504"/>
              <a:gd name="connsiteX13" fmla="*/ 7432785 w 8642773"/>
              <a:gd name="connsiteY13" fmla="*/ 0 h 2385504"/>
              <a:gd name="connsiteX14" fmla="*/ 8011186 w 8642773"/>
              <a:gd name="connsiteY14" fmla="*/ 0 h 2385504"/>
              <a:gd name="connsiteX15" fmla="*/ 8642773 w 8642773"/>
              <a:gd name="connsiteY15" fmla="*/ 0 h 2385504"/>
              <a:gd name="connsiteX16" fmla="*/ 8642773 w 8642773"/>
              <a:gd name="connsiteY16" fmla="*/ 572521 h 2385504"/>
              <a:gd name="connsiteX17" fmla="*/ 8642773 w 8642773"/>
              <a:gd name="connsiteY17" fmla="*/ 1216607 h 2385504"/>
              <a:gd name="connsiteX18" fmla="*/ 8642773 w 8642773"/>
              <a:gd name="connsiteY18" fmla="*/ 1812983 h 2385504"/>
              <a:gd name="connsiteX19" fmla="*/ 8642773 w 8642773"/>
              <a:gd name="connsiteY19" fmla="*/ 2385504 h 2385504"/>
              <a:gd name="connsiteX20" fmla="*/ 7891517 w 8642773"/>
              <a:gd name="connsiteY20" fmla="*/ 2385504 h 2385504"/>
              <a:gd name="connsiteX21" fmla="*/ 7399543 w 8642773"/>
              <a:gd name="connsiteY21" fmla="*/ 2385504 h 2385504"/>
              <a:gd name="connsiteX22" fmla="*/ 6907570 w 8642773"/>
              <a:gd name="connsiteY22" fmla="*/ 2385504 h 2385504"/>
              <a:gd name="connsiteX23" fmla="*/ 6069886 w 8642773"/>
              <a:gd name="connsiteY23" fmla="*/ 2385504 h 2385504"/>
              <a:gd name="connsiteX24" fmla="*/ 5491485 w 8642773"/>
              <a:gd name="connsiteY24" fmla="*/ 2385504 h 2385504"/>
              <a:gd name="connsiteX25" fmla="*/ 4999512 w 8642773"/>
              <a:gd name="connsiteY25" fmla="*/ 2385504 h 2385504"/>
              <a:gd name="connsiteX26" fmla="*/ 4248255 w 8642773"/>
              <a:gd name="connsiteY26" fmla="*/ 2385504 h 2385504"/>
              <a:gd name="connsiteX27" fmla="*/ 3410571 w 8642773"/>
              <a:gd name="connsiteY27" fmla="*/ 2385504 h 2385504"/>
              <a:gd name="connsiteX28" fmla="*/ 2832170 w 8642773"/>
              <a:gd name="connsiteY28" fmla="*/ 2385504 h 2385504"/>
              <a:gd name="connsiteX29" fmla="*/ 2167342 w 8642773"/>
              <a:gd name="connsiteY29" fmla="*/ 2385504 h 2385504"/>
              <a:gd name="connsiteX30" fmla="*/ 1761796 w 8642773"/>
              <a:gd name="connsiteY30" fmla="*/ 2385504 h 2385504"/>
              <a:gd name="connsiteX31" fmla="*/ 1183395 w 8642773"/>
              <a:gd name="connsiteY31" fmla="*/ 2385504 h 2385504"/>
              <a:gd name="connsiteX32" fmla="*/ 691422 w 8642773"/>
              <a:gd name="connsiteY32" fmla="*/ 2385504 h 2385504"/>
              <a:gd name="connsiteX33" fmla="*/ 0 w 8642773"/>
              <a:gd name="connsiteY33" fmla="*/ 2385504 h 2385504"/>
              <a:gd name="connsiteX34" fmla="*/ 0 w 8642773"/>
              <a:gd name="connsiteY34" fmla="*/ 1860693 h 2385504"/>
              <a:gd name="connsiteX35" fmla="*/ 0 w 8642773"/>
              <a:gd name="connsiteY35" fmla="*/ 1288172 h 2385504"/>
              <a:gd name="connsiteX36" fmla="*/ 0 w 8642773"/>
              <a:gd name="connsiteY36" fmla="*/ 763361 h 2385504"/>
              <a:gd name="connsiteX37" fmla="*/ 0 w 8642773"/>
              <a:gd name="connsiteY37" fmla="*/ 0 h 238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642773" h="2385504" fill="none" extrusionOk="0">
                <a:moveTo>
                  <a:pt x="0" y="0"/>
                </a:moveTo>
                <a:cubicBezTo>
                  <a:pt x="200450" y="-13910"/>
                  <a:pt x="224047" y="-8523"/>
                  <a:pt x="405546" y="0"/>
                </a:cubicBezTo>
                <a:cubicBezTo>
                  <a:pt x="587045" y="8523"/>
                  <a:pt x="771735" y="18965"/>
                  <a:pt x="1070374" y="0"/>
                </a:cubicBezTo>
                <a:cubicBezTo>
                  <a:pt x="1369013" y="-18965"/>
                  <a:pt x="1394191" y="6000"/>
                  <a:pt x="1475920" y="0"/>
                </a:cubicBezTo>
                <a:cubicBezTo>
                  <a:pt x="1557649" y="-6000"/>
                  <a:pt x="1803802" y="9880"/>
                  <a:pt x="2054321" y="0"/>
                </a:cubicBezTo>
                <a:cubicBezTo>
                  <a:pt x="2304840" y="-9880"/>
                  <a:pt x="2544084" y="-23410"/>
                  <a:pt x="2719149" y="0"/>
                </a:cubicBezTo>
                <a:cubicBezTo>
                  <a:pt x="2894214" y="23410"/>
                  <a:pt x="3181951" y="16759"/>
                  <a:pt x="3383978" y="0"/>
                </a:cubicBezTo>
                <a:cubicBezTo>
                  <a:pt x="3586005" y="-16759"/>
                  <a:pt x="3842217" y="8603"/>
                  <a:pt x="4221662" y="0"/>
                </a:cubicBezTo>
                <a:cubicBezTo>
                  <a:pt x="4601107" y="-8603"/>
                  <a:pt x="4586447" y="-23821"/>
                  <a:pt x="4886491" y="0"/>
                </a:cubicBezTo>
                <a:cubicBezTo>
                  <a:pt x="5186535" y="23821"/>
                  <a:pt x="5262123" y="-19975"/>
                  <a:pt x="5464892" y="0"/>
                </a:cubicBezTo>
                <a:cubicBezTo>
                  <a:pt x="5667661" y="19975"/>
                  <a:pt x="5717752" y="-13269"/>
                  <a:pt x="5870437" y="0"/>
                </a:cubicBezTo>
                <a:cubicBezTo>
                  <a:pt x="6023122" y="13269"/>
                  <a:pt x="6156704" y="-6052"/>
                  <a:pt x="6275983" y="0"/>
                </a:cubicBezTo>
                <a:cubicBezTo>
                  <a:pt x="6395262" y="6052"/>
                  <a:pt x="6601522" y="-6465"/>
                  <a:pt x="6767956" y="0"/>
                </a:cubicBezTo>
                <a:cubicBezTo>
                  <a:pt x="6934390" y="6465"/>
                  <a:pt x="7271543" y="-29107"/>
                  <a:pt x="7432785" y="0"/>
                </a:cubicBezTo>
                <a:cubicBezTo>
                  <a:pt x="7594027" y="29107"/>
                  <a:pt x="7807706" y="-20241"/>
                  <a:pt x="8011186" y="0"/>
                </a:cubicBezTo>
                <a:cubicBezTo>
                  <a:pt x="8214666" y="20241"/>
                  <a:pt x="8510590" y="9115"/>
                  <a:pt x="8642773" y="0"/>
                </a:cubicBezTo>
                <a:cubicBezTo>
                  <a:pt x="8626801" y="197791"/>
                  <a:pt x="8615419" y="452168"/>
                  <a:pt x="8642773" y="572521"/>
                </a:cubicBezTo>
                <a:cubicBezTo>
                  <a:pt x="8670127" y="692874"/>
                  <a:pt x="8669954" y="1078364"/>
                  <a:pt x="8642773" y="1216607"/>
                </a:cubicBezTo>
                <a:cubicBezTo>
                  <a:pt x="8615592" y="1354850"/>
                  <a:pt x="8640010" y="1543461"/>
                  <a:pt x="8642773" y="1812983"/>
                </a:cubicBezTo>
                <a:cubicBezTo>
                  <a:pt x="8645536" y="2082505"/>
                  <a:pt x="8657947" y="2234103"/>
                  <a:pt x="8642773" y="2385504"/>
                </a:cubicBezTo>
                <a:cubicBezTo>
                  <a:pt x="8394733" y="2348630"/>
                  <a:pt x="8263490" y="2397778"/>
                  <a:pt x="7891517" y="2385504"/>
                </a:cubicBezTo>
                <a:cubicBezTo>
                  <a:pt x="7519544" y="2373230"/>
                  <a:pt x="7572370" y="2388865"/>
                  <a:pt x="7399543" y="2385504"/>
                </a:cubicBezTo>
                <a:cubicBezTo>
                  <a:pt x="7226716" y="2382143"/>
                  <a:pt x="7070808" y="2373852"/>
                  <a:pt x="6907570" y="2385504"/>
                </a:cubicBezTo>
                <a:cubicBezTo>
                  <a:pt x="6744332" y="2397156"/>
                  <a:pt x="6359079" y="2407047"/>
                  <a:pt x="6069886" y="2385504"/>
                </a:cubicBezTo>
                <a:cubicBezTo>
                  <a:pt x="5780693" y="2363961"/>
                  <a:pt x="5619352" y="2407479"/>
                  <a:pt x="5491485" y="2385504"/>
                </a:cubicBezTo>
                <a:cubicBezTo>
                  <a:pt x="5363618" y="2363529"/>
                  <a:pt x="5215465" y="2368862"/>
                  <a:pt x="4999512" y="2385504"/>
                </a:cubicBezTo>
                <a:cubicBezTo>
                  <a:pt x="4783559" y="2402146"/>
                  <a:pt x="4524939" y="2395685"/>
                  <a:pt x="4248255" y="2385504"/>
                </a:cubicBezTo>
                <a:cubicBezTo>
                  <a:pt x="3971571" y="2375323"/>
                  <a:pt x="3624928" y="2375775"/>
                  <a:pt x="3410571" y="2385504"/>
                </a:cubicBezTo>
                <a:cubicBezTo>
                  <a:pt x="3196214" y="2395233"/>
                  <a:pt x="3100899" y="2412896"/>
                  <a:pt x="2832170" y="2385504"/>
                </a:cubicBezTo>
                <a:cubicBezTo>
                  <a:pt x="2563441" y="2358112"/>
                  <a:pt x="2422433" y="2375317"/>
                  <a:pt x="2167342" y="2385504"/>
                </a:cubicBezTo>
                <a:cubicBezTo>
                  <a:pt x="1912251" y="2395691"/>
                  <a:pt x="1919288" y="2393457"/>
                  <a:pt x="1761796" y="2385504"/>
                </a:cubicBezTo>
                <a:cubicBezTo>
                  <a:pt x="1604304" y="2377551"/>
                  <a:pt x="1302999" y="2392875"/>
                  <a:pt x="1183395" y="2385504"/>
                </a:cubicBezTo>
                <a:cubicBezTo>
                  <a:pt x="1063791" y="2378133"/>
                  <a:pt x="816283" y="2372820"/>
                  <a:pt x="691422" y="2385504"/>
                </a:cubicBezTo>
                <a:cubicBezTo>
                  <a:pt x="566561" y="2398188"/>
                  <a:pt x="253406" y="2390297"/>
                  <a:pt x="0" y="2385504"/>
                </a:cubicBezTo>
                <a:cubicBezTo>
                  <a:pt x="-913" y="2150557"/>
                  <a:pt x="-15431" y="2056134"/>
                  <a:pt x="0" y="1860693"/>
                </a:cubicBezTo>
                <a:cubicBezTo>
                  <a:pt x="15431" y="1665252"/>
                  <a:pt x="13149" y="1439455"/>
                  <a:pt x="0" y="1288172"/>
                </a:cubicBezTo>
                <a:cubicBezTo>
                  <a:pt x="-13149" y="1136889"/>
                  <a:pt x="-11223" y="903754"/>
                  <a:pt x="0" y="763361"/>
                </a:cubicBezTo>
                <a:cubicBezTo>
                  <a:pt x="11223" y="622968"/>
                  <a:pt x="3648" y="305947"/>
                  <a:pt x="0" y="0"/>
                </a:cubicBezTo>
                <a:close/>
              </a:path>
              <a:path w="8642773" h="2385504" stroke="0" extrusionOk="0">
                <a:moveTo>
                  <a:pt x="0" y="0"/>
                </a:moveTo>
                <a:cubicBezTo>
                  <a:pt x="315373" y="-6149"/>
                  <a:pt x="437434" y="24501"/>
                  <a:pt x="664829" y="0"/>
                </a:cubicBezTo>
                <a:cubicBezTo>
                  <a:pt x="892224" y="-24501"/>
                  <a:pt x="1149520" y="40576"/>
                  <a:pt x="1502513" y="0"/>
                </a:cubicBezTo>
                <a:cubicBezTo>
                  <a:pt x="1855506" y="-40576"/>
                  <a:pt x="1810639" y="2619"/>
                  <a:pt x="1994486" y="0"/>
                </a:cubicBezTo>
                <a:cubicBezTo>
                  <a:pt x="2178333" y="-2619"/>
                  <a:pt x="2422880" y="-20258"/>
                  <a:pt x="2572887" y="0"/>
                </a:cubicBezTo>
                <a:cubicBezTo>
                  <a:pt x="2722894" y="20258"/>
                  <a:pt x="2985392" y="-21693"/>
                  <a:pt x="3324143" y="0"/>
                </a:cubicBezTo>
                <a:cubicBezTo>
                  <a:pt x="3662894" y="21693"/>
                  <a:pt x="3691128" y="14605"/>
                  <a:pt x="3902544" y="0"/>
                </a:cubicBezTo>
                <a:cubicBezTo>
                  <a:pt x="4113960" y="-14605"/>
                  <a:pt x="4369849" y="21794"/>
                  <a:pt x="4653801" y="0"/>
                </a:cubicBezTo>
                <a:cubicBezTo>
                  <a:pt x="4937753" y="-21794"/>
                  <a:pt x="5153374" y="-28084"/>
                  <a:pt x="5318630" y="0"/>
                </a:cubicBezTo>
                <a:cubicBezTo>
                  <a:pt x="5483886" y="28084"/>
                  <a:pt x="5710154" y="-2431"/>
                  <a:pt x="6069886" y="0"/>
                </a:cubicBezTo>
                <a:cubicBezTo>
                  <a:pt x="6429618" y="2431"/>
                  <a:pt x="6432794" y="-12192"/>
                  <a:pt x="6734715" y="0"/>
                </a:cubicBezTo>
                <a:cubicBezTo>
                  <a:pt x="7036636" y="12192"/>
                  <a:pt x="7176900" y="17083"/>
                  <a:pt x="7313116" y="0"/>
                </a:cubicBezTo>
                <a:cubicBezTo>
                  <a:pt x="7449332" y="-17083"/>
                  <a:pt x="7816268" y="-27531"/>
                  <a:pt x="7977944" y="0"/>
                </a:cubicBezTo>
                <a:cubicBezTo>
                  <a:pt x="8139620" y="27531"/>
                  <a:pt x="8446441" y="-15431"/>
                  <a:pt x="8642773" y="0"/>
                </a:cubicBezTo>
                <a:cubicBezTo>
                  <a:pt x="8620964" y="198427"/>
                  <a:pt x="8643600" y="443914"/>
                  <a:pt x="8642773" y="596376"/>
                </a:cubicBezTo>
                <a:cubicBezTo>
                  <a:pt x="8641946" y="748838"/>
                  <a:pt x="8668984" y="982631"/>
                  <a:pt x="8642773" y="1121187"/>
                </a:cubicBezTo>
                <a:cubicBezTo>
                  <a:pt x="8616562" y="1259743"/>
                  <a:pt x="8663931" y="1501291"/>
                  <a:pt x="8642773" y="1645998"/>
                </a:cubicBezTo>
                <a:cubicBezTo>
                  <a:pt x="8621615" y="1790705"/>
                  <a:pt x="8642124" y="2130993"/>
                  <a:pt x="8642773" y="2385504"/>
                </a:cubicBezTo>
                <a:cubicBezTo>
                  <a:pt x="8503105" y="2409350"/>
                  <a:pt x="8310890" y="2395366"/>
                  <a:pt x="8150800" y="2385504"/>
                </a:cubicBezTo>
                <a:cubicBezTo>
                  <a:pt x="7990710" y="2375642"/>
                  <a:pt x="7839932" y="2399147"/>
                  <a:pt x="7572399" y="2385504"/>
                </a:cubicBezTo>
                <a:cubicBezTo>
                  <a:pt x="7304866" y="2371861"/>
                  <a:pt x="7292254" y="2407563"/>
                  <a:pt x="7080426" y="2385504"/>
                </a:cubicBezTo>
                <a:cubicBezTo>
                  <a:pt x="6868598" y="2363445"/>
                  <a:pt x="6581237" y="2399284"/>
                  <a:pt x="6329169" y="2385504"/>
                </a:cubicBezTo>
                <a:cubicBezTo>
                  <a:pt x="6077101" y="2371724"/>
                  <a:pt x="6111942" y="2395261"/>
                  <a:pt x="5923624" y="2385504"/>
                </a:cubicBezTo>
                <a:cubicBezTo>
                  <a:pt x="5735306" y="2375747"/>
                  <a:pt x="5482058" y="2408340"/>
                  <a:pt x="5258795" y="2385504"/>
                </a:cubicBezTo>
                <a:cubicBezTo>
                  <a:pt x="5035532" y="2362668"/>
                  <a:pt x="4890600" y="2388171"/>
                  <a:pt x="4766822" y="2385504"/>
                </a:cubicBezTo>
                <a:cubicBezTo>
                  <a:pt x="4643044" y="2382837"/>
                  <a:pt x="4449383" y="2377110"/>
                  <a:pt x="4361276" y="2385504"/>
                </a:cubicBezTo>
                <a:cubicBezTo>
                  <a:pt x="4273169" y="2393898"/>
                  <a:pt x="3948049" y="2359341"/>
                  <a:pt x="3782875" y="2385504"/>
                </a:cubicBezTo>
                <a:cubicBezTo>
                  <a:pt x="3617701" y="2411667"/>
                  <a:pt x="3187763" y="2375116"/>
                  <a:pt x="3031619" y="2385504"/>
                </a:cubicBezTo>
                <a:cubicBezTo>
                  <a:pt x="2875475" y="2395892"/>
                  <a:pt x="2377516" y="2383378"/>
                  <a:pt x="2193935" y="2385504"/>
                </a:cubicBezTo>
                <a:cubicBezTo>
                  <a:pt x="2010354" y="2387630"/>
                  <a:pt x="1848099" y="2409537"/>
                  <a:pt x="1701961" y="2385504"/>
                </a:cubicBezTo>
                <a:cubicBezTo>
                  <a:pt x="1555823" y="2361471"/>
                  <a:pt x="1054969" y="2371540"/>
                  <a:pt x="864277" y="2385504"/>
                </a:cubicBezTo>
                <a:cubicBezTo>
                  <a:pt x="673585" y="2399468"/>
                  <a:pt x="242839" y="2345623"/>
                  <a:pt x="0" y="2385504"/>
                </a:cubicBezTo>
                <a:cubicBezTo>
                  <a:pt x="23420" y="2139930"/>
                  <a:pt x="22865" y="2049788"/>
                  <a:pt x="0" y="1741418"/>
                </a:cubicBezTo>
                <a:cubicBezTo>
                  <a:pt x="-22865" y="1433048"/>
                  <a:pt x="-16607" y="1294716"/>
                  <a:pt x="0" y="1097332"/>
                </a:cubicBezTo>
                <a:cubicBezTo>
                  <a:pt x="16607" y="899948"/>
                  <a:pt x="20317" y="389244"/>
                  <a:pt x="0" y="0"/>
                </a:cubicBezTo>
                <a:close/>
              </a:path>
            </a:pathLst>
          </a:custGeom>
          <a:solidFill>
            <a:schemeClr val="bg1"/>
          </a:solidFill>
          <a:ln w="28575">
            <a:solidFill>
              <a:srgbClr val="C00000"/>
            </a:solidFill>
            <a:extLst>
              <a:ext uri="{C807C97D-BFC1-408E-A445-0C87EB9F89A2}">
                <ask:lineSketchStyleProps xmlns="" xmlns:ask="http://schemas.microsoft.com/office/drawing/2018/sketchyshapes" sd="31963769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72000" indent="-1044000">
              <a:lnSpc>
                <a:spcPts val="2500"/>
              </a:lnSpc>
            </a:pPr>
            <a:r>
              <a:rPr lang="zh-TW" altLang="en-US" sz="2400" b="1" dirty="0">
                <a:solidFill>
                  <a:schemeClr val="tx1"/>
                </a:solidFill>
                <a:latin typeface="微軟正黑體" panose="020B0604030504040204" pitchFamily="34" charset="-120"/>
                <a:ea typeface="微軟正黑體" panose="020B0604030504040204" pitchFamily="34" charset="-120"/>
                <a:cs typeface="+mj-cs"/>
              </a:rPr>
              <a:t>第</a:t>
            </a:r>
            <a:r>
              <a:rPr lang="en-US" altLang="zh-TW" sz="2400" b="1" dirty="0">
                <a:solidFill>
                  <a:schemeClr val="tx1"/>
                </a:solidFill>
                <a:latin typeface="微軟正黑體" panose="020B0604030504040204" pitchFamily="34" charset="-120"/>
                <a:ea typeface="微軟正黑體" panose="020B0604030504040204" pitchFamily="34" charset="-120"/>
                <a:cs typeface="+mj-cs"/>
              </a:rPr>
              <a:t>13</a:t>
            </a:r>
            <a:r>
              <a:rPr lang="zh-TW" altLang="en-US" sz="2400" b="1" dirty="0">
                <a:solidFill>
                  <a:schemeClr val="tx1"/>
                </a:solidFill>
                <a:latin typeface="微軟正黑體" panose="020B0604030504040204" pitchFamily="34" charset="-120"/>
                <a:ea typeface="微軟正黑體" panose="020B0604030504040204" pitchFamily="34" charset="-120"/>
                <a:cs typeface="+mj-cs"/>
              </a:rPr>
              <a:t>條：鄰地所有權人申購前條非事業用不動產</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cs typeface="+mj-cs"/>
              </a:rPr>
              <a:t>畸零地</a:t>
            </a:r>
            <a:r>
              <a:rPr lang="zh-TW" altLang="en-US" sz="2400" b="1" dirty="0">
                <a:solidFill>
                  <a:schemeClr val="tx1"/>
                </a:solidFill>
                <a:latin typeface="微軟正黑體" panose="020B0604030504040204" pitchFamily="34" charset="-120"/>
                <a:ea typeface="微軟正黑體" panose="020B0604030504040204" pitchFamily="34" charset="-120"/>
                <a:cs typeface="+mj-cs"/>
              </a:rPr>
              <a:t>者，應填具申購書，並檢附下列文件，向</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cs typeface="+mj-cs"/>
              </a:rPr>
              <a:t>管理該土地之管理處</a:t>
            </a:r>
            <a:r>
              <a:rPr lang="zh-TW" altLang="en-US" sz="2400" b="1" dirty="0">
                <a:solidFill>
                  <a:schemeClr val="tx1"/>
                </a:solidFill>
                <a:latin typeface="微軟正黑體" panose="020B0604030504040204" pitchFamily="34" charset="-120"/>
                <a:ea typeface="微軟正黑體" panose="020B0604030504040204" pitchFamily="34" charset="-120"/>
                <a:cs typeface="+mj-cs"/>
              </a:rPr>
              <a:t>提出：</a:t>
            </a:r>
            <a:endParaRPr lang="en-US" altLang="zh-TW" sz="2400" b="1" dirty="0">
              <a:solidFill>
                <a:schemeClr val="tx1"/>
              </a:solidFill>
              <a:latin typeface="微軟正黑體" panose="020B0604030504040204" pitchFamily="34" charset="-120"/>
              <a:ea typeface="微軟正黑體" panose="020B0604030504040204" pitchFamily="34" charset="-120"/>
              <a:cs typeface="+mj-cs"/>
            </a:endParaRPr>
          </a:p>
          <a:p>
            <a:pPr marL="72000" indent="-1044000">
              <a:lnSpc>
                <a:spcPts val="2500"/>
              </a:lnSpc>
            </a:pPr>
            <a:r>
              <a:rPr lang="en-US" altLang="zh-TW" sz="2400" b="1" dirty="0">
                <a:solidFill>
                  <a:schemeClr val="tx1"/>
                </a:solidFill>
                <a:latin typeface="微軟正黑體" panose="020B0604030504040204" pitchFamily="34" charset="-120"/>
                <a:ea typeface="微軟正黑體" panose="020B0604030504040204" pitchFamily="34" charset="-120"/>
                <a:cs typeface="+mj-cs"/>
              </a:rPr>
              <a:t>     </a:t>
            </a:r>
            <a:r>
              <a:rPr lang="zh-TW" altLang="en-US" sz="2400" b="1" dirty="0">
                <a:solidFill>
                  <a:schemeClr val="tx1"/>
                </a:solidFill>
                <a:latin typeface="微軟正黑體" panose="020B0604030504040204" pitchFamily="34" charset="-120"/>
                <a:ea typeface="微軟正黑體" panose="020B0604030504040204" pitchFamily="34" charset="-120"/>
                <a:cs typeface="+mj-cs"/>
              </a:rPr>
              <a:t>一、直轄市、縣（市）政府核發之公私有畸零地合併使用證</a:t>
            </a:r>
            <a:br>
              <a:rPr lang="en-US" altLang="zh-TW" sz="2400" b="1" dirty="0">
                <a:solidFill>
                  <a:schemeClr val="tx1"/>
                </a:solidFill>
                <a:latin typeface="微軟正黑體" panose="020B0604030504040204" pitchFamily="34" charset="-120"/>
                <a:ea typeface="微軟正黑體" panose="020B0604030504040204" pitchFamily="34" charset="-120"/>
                <a:cs typeface="+mj-cs"/>
              </a:rPr>
            </a:br>
            <a:r>
              <a:rPr lang="en-US" altLang="zh-TW" sz="2400" b="1" dirty="0">
                <a:solidFill>
                  <a:schemeClr val="tx1"/>
                </a:solidFill>
                <a:latin typeface="微軟正黑體" panose="020B0604030504040204" pitchFamily="34" charset="-120"/>
                <a:ea typeface="微軟正黑體" panose="020B0604030504040204" pitchFamily="34" charset="-120"/>
                <a:cs typeface="+mj-cs"/>
              </a:rPr>
              <a:t>            </a:t>
            </a:r>
            <a:r>
              <a:rPr lang="zh-TW" altLang="en-US" sz="2400" b="1" dirty="0">
                <a:solidFill>
                  <a:schemeClr val="tx1"/>
                </a:solidFill>
                <a:latin typeface="微軟正黑體" panose="020B0604030504040204" pitchFamily="34" charset="-120"/>
                <a:ea typeface="微軟正黑體" panose="020B0604030504040204" pitchFamily="34" charset="-120"/>
                <a:cs typeface="+mj-cs"/>
              </a:rPr>
              <a:t>明書。</a:t>
            </a:r>
            <a:endParaRPr lang="en-US" altLang="zh-TW" sz="2400" b="1" dirty="0">
              <a:solidFill>
                <a:schemeClr val="tx1"/>
              </a:solidFill>
              <a:latin typeface="微軟正黑體" panose="020B0604030504040204" pitchFamily="34" charset="-120"/>
              <a:ea typeface="微軟正黑體" panose="020B0604030504040204" pitchFamily="34" charset="-120"/>
              <a:cs typeface="+mj-cs"/>
            </a:endParaRPr>
          </a:p>
          <a:p>
            <a:pPr marL="72000" indent="-1044000">
              <a:lnSpc>
                <a:spcPts val="2500"/>
              </a:lnSpc>
            </a:pPr>
            <a:r>
              <a:rPr lang="zh-TW" altLang="en-US" sz="2400" b="1" dirty="0">
                <a:solidFill>
                  <a:schemeClr val="tx1"/>
                </a:solidFill>
                <a:latin typeface="微軟正黑體" panose="020B0604030504040204" pitchFamily="34" charset="-120"/>
                <a:ea typeface="微軟正黑體" panose="020B0604030504040204" pitchFamily="34" charset="-120"/>
                <a:cs typeface="+mj-cs"/>
              </a:rPr>
              <a:t>     二、擬合併之私有地與四鄰土地登記簿謄本、地籍圖謄本及</a:t>
            </a:r>
            <a:br>
              <a:rPr lang="en-US" altLang="zh-TW" sz="2400" b="1" dirty="0">
                <a:solidFill>
                  <a:schemeClr val="tx1"/>
                </a:solidFill>
                <a:latin typeface="微軟正黑體" panose="020B0604030504040204" pitchFamily="34" charset="-120"/>
                <a:ea typeface="微軟正黑體" panose="020B0604030504040204" pitchFamily="34" charset="-120"/>
                <a:cs typeface="+mj-cs"/>
              </a:rPr>
            </a:br>
            <a:r>
              <a:rPr lang="en-US" altLang="zh-TW" sz="2400" b="1" dirty="0">
                <a:solidFill>
                  <a:schemeClr val="tx1"/>
                </a:solidFill>
                <a:latin typeface="微軟正黑體" panose="020B0604030504040204" pitchFamily="34" charset="-120"/>
                <a:ea typeface="微軟正黑體" panose="020B0604030504040204" pitchFamily="34" charset="-120"/>
                <a:cs typeface="+mj-cs"/>
              </a:rPr>
              <a:t>            </a:t>
            </a:r>
            <a:r>
              <a:rPr lang="zh-TW" altLang="en-US" sz="2400" b="1" dirty="0">
                <a:solidFill>
                  <a:schemeClr val="tx1"/>
                </a:solidFill>
                <a:latin typeface="微軟正黑體" panose="020B0604030504040204" pitchFamily="34" charset="-120"/>
                <a:ea typeface="微軟正黑體" panose="020B0604030504040204" pitchFamily="34" charset="-120"/>
                <a:cs typeface="+mj-cs"/>
              </a:rPr>
              <a:t>土地使用分區證明書。但非都市計畫區之土地，免檢附</a:t>
            </a:r>
            <a:br>
              <a:rPr lang="en-US" altLang="zh-TW" sz="2400" b="1" dirty="0">
                <a:solidFill>
                  <a:schemeClr val="tx1"/>
                </a:solidFill>
                <a:latin typeface="微軟正黑體" panose="020B0604030504040204" pitchFamily="34" charset="-120"/>
                <a:ea typeface="微軟正黑體" panose="020B0604030504040204" pitchFamily="34" charset="-120"/>
                <a:cs typeface="+mj-cs"/>
              </a:rPr>
            </a:br>
            <a:r>
              <a:rPr lang="en-US" altLang="zh-TW" sz="2400" b="1" dirty="0">
                <a:solidFill>
                  <a:schemeClr val="tx1"/>
                </a:solidFill>
                <a:latin typeface="微軟正黑體" panose="020B0604030504040204" pitchFamily="34" charset="-120"/>
                <a:ea typeface="微軟正黑體" panose="020B0604030504040204" pitchFamily="34" charset="-120"/>
                <a:cs typeface="+mj-cs"/>
              </a:rPr>
              <a:t>            </a:t>
            </a:r>
            <a:r>
              <a:rPr lang="zh-TW" altLang="en-US" sz="2400" b="1" dirty="0">
                <a:solidFill>
                  <a:schemeClr val="tx1"/>
                </a:solidFill>
                <a:latin typeface="微軟正黑體" panose="020B0604030504040204" pitchFamily="34" charset="-120"/>
                <a:ea typeface="微軟正黑體" panose="020B0604030504040204" pitchFamily="34" charset="-120"/>
                <a:cs typeface="+mj-cs"/>
              </a:rPr>
              <a:t>土地使用分區證明書。</a:t>
            </a:r>
            <a:endParaRPr lang="en-US" altLang="zh-TW" sz="2400" b="1" dirty="0">
              <a:solidFill>
                <a:schemeClr val="tx1"/>
              </a:solidFill>
              <a:latin typeface="微軟正黑體" panose="020B0604030504040204" pitchFamily="34" charset="-120"/>
              <a:ea typeface="微軟正黑體" panose="020B0604030504040204" pitchFamily="34" charset="-120"/>
              <a:cs typeface="+mj-cs"/>
            </a:endParaRPr>
          </a:p>
          <a:p>
            <a:pPr marL="72000" indent="-1044000">
              <a:lnSpc>
                <a:spcPts val="2500"/>
              </a:lnSpc>
            </a:pPr>
            <a:r>
              <a:rPr lang="zh-TW" altLang="en-US" sz="2400" b="1" dirty="0">
                <a:solidFill>
                  <a:schemeClr val="tx1"/>
                </a:solidFill>
                <a:latin typeface="微軟正黑體" panose="020B0604030504040204" pitchFamily="34" charset="-120"/>
                <a:ea typeface="微軟正黑體" panose="020B0604030504040204" pitchFamily="34" charset="-120"/>
                <a:cs typeface="+mj-cs"/>
              </a:rPr>
              <a:t>     三、其他經本署指定之文件。</a:t>
            </a:r>
            <a:endParaRPr lang="en-US" altLang="zh-TW" sz="2400" b="1" dirty="0">
              <a:solidFill>
                <a:schemeClr val="tx1"/>
              </a:solidFill>
              <a:latin typeface="微軟正黑體" panose="020B0604030504040204" pitchFamily="34" charset="-120"/>
              <a:ea typeface="微軟正黑體" panose="020B0604030504040204" pitchFamily="34" charset="-120"/>
              <a:cs typeface="+mj-cs"/>
            </a:endParaRPr>
          </a:p>
        </p:txBody>
      </p:sp>
      <p:sp>
        <p:nvSpPr>
          <p:cNvPr id="7" name="內容版面配置區 2">
            <a:extLst>
              <a:ext uri="{FF2B5EF4-FFF2-40B4-BE49-F238E27FC236}">
                <a16:creationId xmlns:a16="http://schemas.microsoft.com/office/drawing/2014/main" id="{120BC801-37D2-1BEC-8B15-B72513EF84A6}"/>
              </a:ext>
            </a:extLst>
          </p:cNvPr>
          <p:cNvSpPr txBox="1">
            <a:spLocks/>
          </p:cNvSpPr>
          <p:nvPr/>
        </p:nvSpPr>
        <p:spPr>
          <a:xfrm>
            <a:off x="115820" y="4116395"/>
            <a:ext cx="8758213" cy="243675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hangingPunct="0">
              <a:lnSpc>
                <a:spcPts val="2800"/>
              </a:lnSpc>
              <a:spcBef>
                <a:spcPct val="0"/>
              </a:spcBef>
              <a:buClr>
                <a:schemeClr val="accent6"/>
              </a:buClr>
              <a:buSzPct val="85000"/>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其他經本署指定之文件：如主管機關審查或建築法規定得證明合併使用之私有地為畸零地之文件。</a:t>
            </a:r>
          </a:p>
          <a:p>
            <a:pPr lvl="1" algn="just" hangingPunct="0">
              <a:lnSpc>
                <a:spcPts val="2800"/>
              </a:lnSpc>
              <a:spcBef>
                <a:spcPct val="0"/>
              </a:spcBef>
              <a:buClr>
                <a:schemeClr val="accent6"/>
              </a:buClr>
              <a:buSzPct val="85000"/>
              <a:buFont typeface="Wingdings" panose="05000000000000000000" pitchFamily="2" charset="2"/>
              <a:buChar char="l"/>
            </a:pPr>
            <a:r>
              <a:rPr lang="en-US" altLang="zh-TW" b="1" dirty="0">
                <a:latin typeface="微軟正黑體" panose="020B0604030504040204" pitchFamily="34" charset="-120"/>
                <a:ea typeface="微軟正黑體" panose="020B0604030504040204" pitchFamily="34" charset="-120"/>
                <a:cs typeface="+mj-cs"/>
              </a:rPr>
              <a:t>111.11.9</a:t>
            </a:r>
            <a:r>
              <a:rPr lang="zh-TW" altLang="en-US" b="1" dirty="0">
                <a:latin typeface="微軟正黑體" panose="020B0604030504040204" pitchFamily="34" charset="-120"/>
                <a:ea typeface="微軟正黑體" panose="020B0604030504040204" pitchFamily="34" charset="-120"/>
                <a:cs typeface="+mj-cs"/>
              </a:rPr>
              <a:t>修正「向</a:t>
            </a:r>
            <a:r>
              <a:rPr lang="zh-TW" altLang="en-US" b="1" u="sng" dirty="0">
                <a:solidFill>
                  <a:srgbClr val="C00000"/>
                </a:solidFill>
                <a:latin typeface="微軟正黑體" panose="020B0604030504040204" pitchFamily="34" charset="-120"/>
                <a:ea typeface="微軟正黑體" panose="020B0604030504040204" pitchFamily="34" charset="-120"/>
                <a:cs typeface="+mj-cs"/>
              </a:rPr>
              <a:t>管理該土地之管理處</a:t>
            </a:r>
            <a:r>
              <a:rPr lang="zh-TW" altLang="en-US" b="1" dirty="0">
                <a:latin typeface="微軟正黑體" panose="020B0604030504040204" pitchFamily="34" charset="-120"/>
                <a:ea typeface="微軟正黑體" panose="020B0604030504040204" pitchFamily="34" charset="-120"/>
                <a:cs typeface="+mj-cs"/>
              </a:rPr>
              <a:t>提出」；刪除</a:t>
            </a:r>
            <a:r>
              <a:rPr lang="zh-TW" altLang="en-US" b="1" strike="sngStrike" dirty="0">
                <a:solidFill>
                  <a:srgbClr val="C00000"/>
                </a:solidFill>
                <a:latin typeface="微軟正黑體" panose="020B0604030504040204" pitchFamily="34" charset="-120"/>
                <a:ea typeface="微軟正黑體" panose="020B0604030504040204" pitchFamily="34" charset="-120"/>
                <a:cs typeface="+mj-cs"/>
              </a:rPr>
              <a:t>「前項公私有畸零地合併使用證明書，應記載下列事項：一、擬合併使用之私有地為畸零地。二、有與所臨接非事業用土地合併使用成為完整建築基地之必要。」</a:t>
            </a:r>
            <a:r>
              <a:rPr lang="zh-TW" altLang="en-US" b="1" dirty="0">
                <a:latin typeface="微軟正黑體" panose="020B0604030504040204" pitchFamily="34" charset="-120"/>
                <a:ea typeface="微軟正黑體" panose="020B0604030504040204" pitchFamily="34" charset="-120"/>
                <a:cs typeface="+mj-cs"/>
              </a:rPr>
              <a:t>以符合實務作業。</a:t>
            </a:r>
            <a:endParaRPr lang="en-US" altLang="zh-TW" b="1" dirty="0">
              <a:latin typeface="微軟正黑體" panose="020B0604030504040204" pitchFamily="34" charset="-120"/>
              <a:ea typeface="微軟正黑體" panose="020B0604030504040204" pitchFamily="34" charset="-120"/>
              <a:cs typeface="+mj-cs"/>
            </a:endParaRPr>
          </a:p>
        </p:txBody>
      </p:sp>
      <p:sp>
        <p:nvSpPr>
          <p:cNvPr id="20" name="標題 1">
            <a:extLst>
              <a:ext uri="{FF2B5EF4-FFF2-40B4-BE49-F238E27FC236}">
                <a16:creationId xmlns:a16="http://schemas.microsoft.com/office/drawing/2014/main" id="{FE23CBE7-B987-46BB-9AA7-93076CC98F72}"/>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7452800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7886700" cy="59083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sz="2400" b="1" dirty="0">
                <a:latin typeface="微軟正黑體" panose="020B0604030504040204" pitchFamily="34" charset="-120"/>
                <a:ea typeface="微軟正黑體" panose="020B0604030504040204" pitchFamily="34" charset="-120"/>
                <a:cs typeface="+mj-cs"/>
              </a:rPr>
              <a:t>第二章　非事業用不動產之處分</a:t>
            </a:r>
            <a:endParaRPr lang="en-US" altLang="zh-TW" sz="2400" b="1" dirty="0">
              <a:latin typeface="微軟正黑體" panose="020B0604030504040204" pitchFamily="34" charset="-120"/>
              <a:ea typeface="微軟正黑體" panose="020B0604030504040204" pitchFamily="34" charset="-120"/>
              <a:cs typeface="+mj-cs"/>
            </a:endParaRPr>
          </a:p>
        </p:txBody>
      </p:sp>
      <p:sp>
        <p:nvSpPr>
          <p:cNvPr id="3" name="矩形 2">
            <a:extLst>
              <a:ext uri="{FF2B5EF4-FFF2-40B4-BE49-F238E27FC236}">
                <a16:creationId xmlns:a16="http://schemas.microsoft.com/office/drawing/2014/main" id="{18AA6AAB-1E6C-B905-E792-79011BDA824E}"/>
              </a:ext>
            </a:extLst>
          </p:cNvPr>
          <p:cNvSpPr/>
          <p:nvPr/>
        </p:nvSpPr>
        <p:spPr>
          <a:xfrm>
            <a:off x="250614" y="1359537"/>
            <a:ext cx="8642773" cy="4919075"/>
          </a:xfrm>
          <a:custGeom>
            <a:avLst/>
            <a:gdLst>
              <a:gd name="connsiteX0" fmla="*/ 0 w 8642773"/>
              <a:gd name="connsiteY0" fmla="*/ 0 h 4914721"/>
              <a:gd name="connsiteX1" fmla="*/ 751256 w 8642773"/>
              <a:gd name="connsiteY1" fmla="*/ 0 h 4914721"/>
              <a:gd name="connsiteX2" fmla="*/ 1243230 w 8642773"/>
              <a:gd name="connsiteY2" fmla="*/ 0 h 4914721"/>
              <a:gd name="connsiteX3" fmla="*/ 1908058 w 8642773"/>
              <a:gd name="connsiteY3" fmla="*/ 0 h 4914721"/>
              <a:gd name="connsiteX4" fmla="*/ 2486459 w 8642773"/>
              <a:gd name="connsiteY4" fmla="*/ 0 h 4914721"/>
              <a:gd name="connsiteX5" fmla="*/ 3151288 w 8642773"/>
              <a:gd name="connsiteY5" fmla="*/ 0 h 4914721"/>
              <a:gd name="connsiteX6" fmla="*/ 3729689 w 8642773"/>
              <a:gd name="connsiteY6" fmla="*/ 0 h 4914721"/>
              <a:gd name="connsiteX7" fmla="*/ 4480945 w 8642773"/>
              <a:gd name="connsiteY7" fmla="*/ 0 h 4914721"/>
              <a:gd name="connsiteX8" fmla="*/ 5232202 w 8642773"/>
              <a:gd name="connsiteY8" fmla="*/ 0 h 4914721"/>
              <a:gd name="connsiteX9" fmla="*/ 5724175 w 8642773"/>
              <a:gd name="connsiteY9" fmla="*/ 0 h 4914721"/>
              <a:gd name="connsiteX10" fmla="*/ 6302576 w 8642773"/>
              <a:gd name="connsiteY10" fmla="*/ 0 h 4914721"/>
              <a:gd name="connsiteX11" fmla="*/ 7140260 w 8642773"/>
              <a:gd name="connsiteY11" fmla="*/ 0 h 4914721"/>
              <a:gd name="connsiteX12" fmla="*/ 7718661 w 8642773"/>
              <a:gd name="connsiteY12" fmla="*/ 0 h 4914721"/>
              <a:gd name="connsiteX13" fmla="*/ 8642773 w 8642773"/>
              <a:gd name="connsiteY13" fmla="*/ 0 h 4914721"/>
              <a:gd name="connsiteX14" fmla="*/ 8642773 w 8642773"/>
              <a:gd name="connsiteY14" fmla="*/ 516046 h 4914721"/>
              <a:gd name="connsiteX15" fmla="*/ 8642773 w 8642773"/>
              <a:gd name="connsiteY15" fmla="*/ 1032091 h 4914721"/>
              <a:gd name="connsiteX16" fmla="*/ 8642773 w 8642773"/>
              <a:gd name="connsiteY16" fmla="*/ 1548137 h 4914721"/>
              <a:gd name="connsiteX17" fmla="*/ 8642773 w 8642773"/>
              <a:gd name="connsiteY17" fmla="*/ 2211624 h 4914721"/>
              <a:gd name="connsiteX18" fmla="*/ 8642773 w 8642773"/>
              <a:gd name="connsiteY18" fmla="*/ 2776817 h 4914721"/>
              <a:gd name="connsiteX19" fmla="*/ 8642773 w 8642773"/>
              <a:gd name="connsiteY19" fmla="*/ 3292863 h 4914721"/>
              <a:gd name="connsiteX20" fmla="*/ 8642773 w 8642773"/>
              <a:gd name="connsiteY20" fmla="*/ 3956350 h 4914721"/>
              <a:gd name="connsiteX21" fmla="*/ 8642773 w 8642773"/>
              <a:gd name="connsiteY21" fmla="*/ 4914721 h 4914721"/>
              <a:gd name="connsiteX22" fmla="*/ 7805089 w 8642773"/>
              <a:gd name="connsiteY22" fmla="*/ 4914721 h 4914721"/>
              <a:gd name="connsiteX23" fmla="*/ 7053832 w 8642773"/>
              <a:gd name="connsiteY23" fmla="*/ 4914721 h 4914721"/>
              <a:gd name="connsiteX24" fmla="*/ 6648287 w 8642773"/>
              <a:gd name="connsiteY24" fmla="*/ 4914721 h 4914721"/>
              <a:gd name="connsiteX25" fmla="*/ 6069886 w 8642773"/>
              <a:gd name="connsiteY25" fmla="*/ 4914721 h 4914721"/>
              <a:gd name="connsiteX26" fmla="*/ 5664340 w 8642773"/>
              <a:gd name="connsiteY26" fmla="*/ 4914721 h 4914721"/>
              <a:gd name="connsiteX27" fmla="*/ 5172367 w 8642773"/>
              <a:gd name="connsiteY27" fmla="*/ 4914721 h 4914721"/>
              <a:gd name="connsiteX28" fmla="*/ 4593966 w 8642773"/>
              <a:gd name="connsiteY28" fmla="*/ 4914721 h 4914721"/>
              <a:gd name="connsiteX29" fmla="*/ 3929138 w 8642773"/>
              <a:gd name="connsiteY29" fmla="*/ 4914721 h 4914721"/>
              <a:gd name="connsiteX30" fmla="*/ 3523592 w 8642773"/>
              <a:gd name="connsiteY30" fmla="*/ 4914721 h 4914721"/>
              <a:gd name="connsiteX31" fmla="*/ 2685908 w 8642773"/>
              <a:gd name="connsiteY31" fmla="*/ 4914721 h 4914721"/>
              <a:gd name="connsiteX32" fmla="*/ 1848224 w 8642773"/>
              <a:gd name="connsiteY32" fmla="*/ 4914721 h 4914721"/>
              <a:gd name="connsiteX33" fmla="*/ 1010540 w 8642773"/>
              <a:gd name="connsiteY33" fmla="*/ 4914721 h 4914721"/>
              <a:gd name="connsiteX34" fmla="*/ 0 w 8642773"/>
              <a:gd name="connsiteY34" fmla="*/ 4914721 h 4914721"/>
              <a:gd name="connsiteX35" fmla="*/ 0 w 8642773"/>
              <a:gd name="connsiteY35" fmla="*/ 4251234 h 4914721"/>
              <a:gd name="connsiteX36" fmla="*/ 0 w 8642773"/>
              <a:gd name="connsiteY36" fmla="*/ 3735188 h 4914721"/>
              <a:gd name="connsiteX37" fmla="*/ 0 w 8642773"/>
              <a:gd name="connsiteY37" fmla="*/ 3022553 h 4914721"/>
              <a:gd name="connsiteX38" fmla="*/ 0 w 8642773"/>
              <a:gd name="connsiteY38" fmla="*/ 2555655 h 4914721"/>
              <a:gd name="connsiteX39" fmla="*/ 0 w 8642773"/>
              <a:gd name="connsiteY39" fmla="*/ 2088756 h 4914721"/>
              <a:gd name="connsiteX40" fmla="*/ 0 w 8642773"/>
              <a:gd name="connsiteY40" fmla="*/ 1621858 h 4914721"/>
              <a:gd name="connsiteX41" fmla="*/ 0 w 8642773"/>
              <a:gd name="connsiteY41" fmla="*/ 1007518 h 4914721"/>
              <a:gd name="connsiteX42" fmla="*/ 0 w 8642773"/>
              <a:gd name="connsiteY42" fmla="*/ 0 h 4914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8642773" h="4914721" fill="none" extrusionOk="0">
                <a:moveTo>
                  <a:pt x="0" y="0"/>
                </a:moveTo>
                <a:cubicBezTo>
                  <a:pt x="232129" y="-25000"/>
                  <a:pt x="435520" y="-33761"/>
                  <a:pt x="751256" y="0"/>
                </a:cubicBezTo>
                <a:cubicBezTo>
                  <a:pt x="1066992" y="33761"/>
                  <a:pt x="1070375" y="-15004"/>
                  <a:pt x="1243230" y="0"/>
                </a:cubicBezTo>
                <a:cubicBezTo>
                  <a:pt x="1416085" y="15004"/>
                  <a:pt x="1750529" y="-27965"/>
                  <a:pt x="1908058" y="0"/>
                </a:cubicBezTo>
                <a:cubicBezTo>
                  <a:pt x="2065587" y="27965"/>
                  <a:pt x="2282979" y="-20241"/>
                  <a:pt x="2486459" y="0"/>
                </a:cubicBezTo>
                <a:cubicBezTo>
                  <a:pt x="2689939" y="20241"/>
                  <a:pt x="3000805" y="9996"/>
                  <a:pt x="3151288" y="0"/>
                </a:cubicBezTo>
                <a:cubicBezTo>
                  <a:pt x="3301771" y="-9996"/>
                  <a:pt x="3570180" y="14738"/>
                  <a:pt x="3729689" y="0"/>
                </a:cubicBezTo>
                <a:cubicBezTo>
                  <a:pt x="3889198" y="-14738"/>
                  <a:pt x="4107615" y="-5193"/>
                  <a:pt x="4480945" y="0"/>
                </a:cubicBezTo>
                <a:cubicBezTo>
                  <a:pt x="4854275" y="5193"/>
                  <a:pt x="5050396" y="13707"/>
                  <a:pt x="5232202" y="0"/>
                </a:cubicBezTo>
                <a:cubicBezTo>
                  <a:pt x="5414008" y="-13707"/>
                  <a:pt x="5620973" y="16306"/>
                  <a:pt x="5724175" y="0"/>
                </a:cubicBezTo>
                <a:cubicBezTo>
                  <a:pt x="5827377" y="-16306"/>
                  <a:pt x="6115024" y="-23008"/>
                  <a:pt x="6302576" y="0"/>
                </a:cubicBezTo>
                <a:cubicBezTo>
                  <a:pt x="6490128" y="23008"/>
                  <a:pt x="6806417" y="-29388"/>
                  <a:pt x="7140260" y="0"/>
                </a:cubicBezTo>
                <a:cubicBezTo>
                  <a:pt x="7474103" y="29388"/>
                  <a:pt x="7456099" y="1435"/>
                  <a:pt x="7718661" y="0"/>
                </a:cubicBezTo>
                <a:cubicBezTo>
                  <a:pt x="7981223" y="-1435"/>
                  <a:pt x="8235694" y="-13808"/>
                  <a:pt x="8642773" y="0"/>
                </a:cubicBezTo>
                <a:cubicBezTo>
                  <a:pt x="8648718" y="222063"/>
                  <a:pt x="8658562" y="367049"/>
                  <a:pt x="8642773" y="516046"/>
                </a:cubicBezTo>
                <a:cubicBezTo>
                  <a:pt x="8626984" y="665043"/>
                  <a:pt x="8619389" y="801080"/>
                  <a:pt x="8642773" y="1032091"/>
                </a:cubicBezTo>
                <a:cubicBezTo>
                  <a:pt x="8666157" y="1263103"/>
                  <a:pt x="8640866" y="1298987"/>
                  <a:pt x="8642773" y="1548137"/>
                </a:cubicBezTo>
                <a:cubicBezTo>
                  <a:pt x="8644680" y="1797287"/>
                  <a:pt x="8671786" y="1912117"/>
                  <a:pt x="8642773" y="2211624"/>
                </a:cubicBezTo>
                <a:cubicBezTo>
                  <a:pt x="8613760" y="2511131"/>
                  <a:pt x="8656432" y="2617519"/>
                  <a:pt x="8642773" y="2776817"/>
                </a:cubicBezTo>
                <a:cubicBezTo>
                  <a:pt x="8629114" y="2936115"/>
                  <a:pt x="8635214" y="3113425"/>
                  <a:pt x="8642773" y="3292863"/>
                </a:cubicBezTo>
                <a:cubicBezTo>
                  <a:pt x="8650332" y="3472301"/>
                  <a:pt x="8614871" y="3811939"/>
                  <a:pt x="8642773" y="3956350"/>
                </a:cubicBezTo>
                <a:cubicBezTo>
                  <a:pt x="8670675" y="4100761"/>
                  <a:pt x="8609777" y="4706310"/>
                  <a:pt x="8642773" y="4914721"/>
                </a:cubicBezTo>
                <a:cubicBezTo>
                  <a:pt x="8287671" y="4890574"/>
                  <a:pt x="8147709" y="4953291"/>
                  <a:pt x="7805089" y="4914721"/>
                </a:cubicBezTo>
                <a:cubicBezTo>
                  <a:pt x="7462469" y="4876151"/>
                  <a:pt x="7389276" y="4885159"/>
                  <a:pt x="7053832" y="4914721"/>
                </a:cubicBezTo>
                <a:cubicBezTo>
                  <a:pt x="6718388" y="4944283"/>
                  <a:pt x="6801548" y="4920511"/>
                  <a:pt x="6648287" y="4914721"/>
                </a:cubicBezTo>
                <a:cubicBezTo>
                  <a:pt x="6495027" y="4908931"/>
                  <a:pt x="6295173" y="4895678"/>
                  <a:pt x="6069886" y="4914721"/>
                </a:cubicBezTo>
                <a:cubicBezTo>
                  <a:pt x="5844599" y="4933764"/>
                  <a:pt x="5846632" y="4903289"/>
                  <a:pt x="5664340" y="4914721"/>
                </a:cubicBezTo>
                <a:cubicBezTo>
                  <a:pt x="5482048" y="4926153"/>
                  <a:pt x="5391641" y="4937514"/>
                  <a:pt x="5172367" y="4914721"/>
                </a:cubicBezTo>
                <a:cubicBezTo>
                  <a:pt x="4953093" y="4891928"/>
                  <a:pt x="4850018" y="4932339"/>
                  <a:pt x="4593966" y="4914721"/>
                </a:cubicBezTo>
                <a:cubicBezTo>
                  <a:pt x="4337914" y="4897103"/>
                  <a:pt x="4154301" y="4906624"/>
                  <a:pt x="3929138" y="4914721"/>
                </a:cubicBezTo>
                <a:cubicBezTo>
                  <a:pt x="3703975" y="4922818"/>
                  <a:pt x="3651707" y="4919605"/>
                  <a:pt x="3523592" y="4914721"/>
                </a:cubicBezTo>
                <a:cubicBezTo>
                  <a:pt x="3395477" y="4909837"/>
                  <a:pt x="3072258" y="4890510"/>
                  <a:pt x="2685908" y="4914721"/>
                </a:cubicBezTo>
                <a:cubicBezTo>
                  <a:pt x="2299558" y="4938932"/>
                  <a:pt x="2070151" y="4943789"/>
                  <a:pt x="1848224" y="4914721"/>
                </a:cubicBezTo>
                <a:cubicBezTo>
                  <a:pt x="1626297" y="4885653"/>
                  <a:pt x="1345518" y="4897271"/>
                  <a:pt x="1010540" y="4914721"/>
                </a:cubicBezTo>
                <a:cubicBezTo>
                  <a:pt x="675562" y="4932171"/>
                  <a:pt x="203754" y="4930492"/>
                  <a:pt x="0" y="4914721"/>
                </a:cubicBezTo>
                <a:cubicBezTo>
                  <a:pt x="-28079" y="4717349"/>
                  <a:pt x="-30414" y="4429077"/>
                  <a:pt x="0" y="4251234"/>
                </a:cubicBezTo>
                <a:cubicBezTo>
                  <a:pt x="30414" y="4073391"/>
                  <a:pt x="-7851" y="3982468"/>
                  <a:pt x="0" y="3735188"/>
                </a:cubicBezTo>
                <a:cubicBezTo>
                  <a:pt x="7851" y="3487908"/>
                  <a:pt x="11311" y="3272358"/>
                  <a:pt x="0" y="3022553"/>
                </a:cubicBezTo>
                <a:cubicBezTo>
                  <a:pt x="-11311" y="2772749"/>
                  <a:pt x="-3856" y="2666691"/>
                  <a:pt x="0" y="2555655"/>
                </a:cubicBezTo>
                <a:cubicBezTo>
                  <a:pt x="3856" y="2444619"/>
                  <a:pt x="2687" y="2242737"/>
                  <a:pt x="0" y="2088756"/>
                </a:cubicBezTo>
                <a:cubicBezTo>
                  <a:pt x="-2687" y="1934775"/>
                  <a:pt x="-4537" y="1828184"/>
                  <a:pt x="0" y="1621858"/>
                </a:cubicBezTo>
                <a:cubicBezTo>
                  <a:pt x="4537" y="1415532"/>
                  <a:pt x="-13495" y="1278633"/>
                  <a:pt x="0" y="1007518"/>
                </a:cubicBezTo>
                <a:cubicBezTo>
                  <a:pt x="13495" y="736403"/>
                  <a:pt x="-45283" y="306496"/>
                  <a:pt x="0" y="0"/>
                </a:cubicBezTo>
                <a:close/>
              </a:path>
              <a:path w="8642773" h="4914721" stroke="0" extrusionOk="0">
                <a:moveTo>
                  <a:pt x="0" y="0"/>
                </a:moveTo>
                <a:cubicBezTo>
                  <a:pt x="315373" y="-6149"/>
                  <a:pt x="437434" y="24501"/>
                  <a:pt x="664829" y="0"/>
                </a:cubicBezTo>
                <a:cubicBezTo>
                  <a:pt x="892224" y="-24501"/>
                  <a:pt x="1149520" y="40576"/>
                  <a:pt x="1502513" y="0"/>
                </a:cubicBezTo>
                <a:cubicBezTo>
                  <a:pt x="1855506" y="-40576"/>
                  <a:pt x="1810639" y="2619"/>
                  <a:pt x="1994486" y="0"/>
                </a:cubicBezTo>
                <a:cubicBezTo>
                  <a:pt x="2178333" y="-2619"/>
                  <a:pt x="2422880" y="-20258"/>
                  <a:pt x="2572887" y="0"/>
                </a:cubicBezTo>
                <a:cubicBezTo>
                  <a:pt x="2722894" y="20258"/>
                  <a:pt x="2985392" y="-21693"/>
                  <a:pt x="3324143" y="0"/>
                </a:cubicBezTo>
                <a:cubicBezTo>
                  <a:pt x="3662894" y="21693"/>
                  <a:pt x="3691128" y="14605"/>
                  <a:pt x="3902544" y="0"/>
                </a:cubicBezTo>
                <a:cubicBezTo>
                  <a:pt x="4113960" y="-14605"/>
                  <a:pt x="4369849" y="21794"/>
                  <a:pt x="4653801" y="0"/>
                </a:cubicBezTo>
                <a:cubicBezTo>
                  <a:pt x="4937753" y="-21794"/>
                  <a:pt x="5153374" y="-28084"/>
                  <a:pt x="5318630" y="0"/>
                </a:cubicBezTo>
                <a:cubicBezTo>
                  <a:pt x="5483886" y="28084"/>
                  <a:pt x="5710154" y="-2431"/>
                  <a:pt x="6069886" y="0"/>
                </a:cubicBezTo>
                <a:cubicBezTo>
                  <a:pt x="6429618" y="2431"/>
                  <a:pt x="6432794" y="-12192"/>
                  <a:pt x="6734715" y="0"/>
                </a:cubicBezTo>
                <a:cubicBezTo>
                  <a:pt x="7036636" y="12192"/>
                  <a:pt x="7176900" y="17083"/>
                  <a:pt x="7313116" y="0"/>
                </a:cubicBezTo>
                <a:cubicBezTo>
                  <a:pt x="7449332" y="-17083"/>
                  <a:pt x="7816268" y="-27531"/>
                  <a:pt x="7977944" y="0"/>
                </a:cubicBezTo>
                <a:cubicBezTo>
                  <a:pt x="8139620" y="27531"/>
                  <a:pt x="8446441" y="-15431"/>
                  <a:pt x="8642773" y="0"/>
                </a:cubicBezTo>
                <a:cubicBezTo>
                  <a:pt x="8646814" y="182221"/>
                  <a:pt x="8642993" y="431608"/>
                  <a:pt x="8642773" y="614340"/>
                </a:cubicBezTo>
                <a:cubicBezTo>
                  <a:pt x="8642553" y="797072"/>
                  <a:pt x="8630405" y="975182"/>
                  <a:pt x="8642773" y="1081239"/>
                </a:cubicBezTo>
                <a:cubicBezTo>
                  <a:pt x="8655141" y="1187296"/>
                  <a:pt x="8639691" y="1416750"/>
                  <a:pt x="8642773" y="1548137"/>
                </a:cubicBezTo>
                <a:cubicBezTo>
                  <a:pt x="8645855" y="1679524"/>
                  <a:pt x="8659008" y="1879744"/>
                  <a:pt x="8642773" y="2015036"/>
                </a:cubicBezTo>
                <a:cubicBezTo>
                  <a:pt x="8626538" y="2150328"/>
                  <a:pt x="8660407" y="2391602"/>
                  <a:pt x="8642773" y="2531081"/>
                </a:cubicBezTo>
                <a:cubicBezTo>
                  <a:pt x="8625139" y="2670561"/>
                  <a:pt x="8654532" y="2853495"/>
                  <a:pt x="8642773" y="2997980"/>
                </a:cubicBezTo>
                <a:cubicBezTo>
                  <a:pt x="8631014" y="3142465"/>
                  <a:pt x="8642744" y="3236852"/>
                  <a:pt x="8642773" y="3464878"/>
                </a:cubicBezTo>
                <a:cubicBezTo>
                  <a:pt x="8642802" y="3692904"/>
                  <a:pt x="8621357" y="3818749"/>
                  <a:pt x="8642773" y="3931777"/>
                </a:cubicBezTo>
                <a:cubicBezTo>
                  <a:pt x="8664189" y="4044805"/>
                  <a:pt x="8594843" y="4590765"/>
                  <a:pt x="8642773" y="4914721"/>
                </a:cubicBezTo>
                <a:cubicBezTo>
                  <a:pt x="8420346" y="4928991"/>
                  <a:pt x="8377687" y="4923745"/>
                  <a:pt x="8150800" y="4914721"/>
                </a:cubicBezTo>
                <a:cubicBezTo>
                  <a:pt x="7923913" y="4905697"/>
                  <a:pt x="7782605" y="4917388"/>
                  <a:pt x="7658827" y="4914721"/>
                </a:cubicBezTo>
                <a:cubicBezTo>
                  <a:pt x="7535049" y="4912054"/>
                  <a:pt x="7341388" y="4906327"/>
                  <a:pt x="7253281" y="4914721"/>
                </a:cubicBezTo>
                <a:cubicBezTo>
                  <a:pt x="7165174" y="4923115"/>
                  <a:pt x="6840054" y="4888558"/>
                  <a:pt x="6674880" y="4914721"/>
                </a:cubicBezTo>
                <a:cubicBezTo>
                  <a:pt x="6509706" y="4940884"/>
                  <a:pt x="6079768" y="4904333"/>
                  <a:pt x="5923624" y="4914721"/>
                </a:cubicBezTo>
                <a:cubicBezTo>
                  <a:pt x="5767480" y="4925109"/>
                  <a:pt x="5273765" y="4917133"/>
                  <a:pt x="5085939" y="4914721"/>
                </a:cubicBezTo>
                <a:cubicBezTo>
                  <a:pt x="4898113" y="4912309"/>
                  <a:pt x="4735016" y="4937250"/>
                  <a:pt x="4593966" y="4914721"/>
                </a:cubicBezTo>
                <a:cubicBezTo>
                  <a:pt x="4452916" y="4892192"/>
                  <a:pt x="3946974" y="4900757"/>
                  <a:pt x="3756282" y="4914721"/>
                </a:cubicBezTo>
                <a:cubicBezTo>
                  <a:pt x="3565590" y="4928685"/>
                  <a:pt x="3304021" y="4906681"/>
                  <a:pt x="3005026" y="4914721"/>
                </a:cubicBezTo>
                <a:cubicBezTo>
                  <a:pt x="2706031" y="4922761"/>
                  <a:pt x="2540491" y="4918817"/>
                  <a:pt x="2167342" y="4914721"/>
                </a:cubicBezTo>
                <a:cubicBezTo>
                  <a:pt x="1794193" y="4910625"/>
                  <a:pt x="1929795" y="4918591"/>
                  <a:pt x="1761796" y="4914721"/>
                </a:cubicBezTo>
                <a:cubicBezTo>
                  <a:pt x="1593797" y="4910851"/>
                  <a:pt x="1141865" y="4932504"/>
                  <a:pt x="924112" y="4914721"/>
                </a:cubicBezTo>
                <a:cubicBezTo>
                  <a:pt x="706359" y="4896938"/>
                  <a:pt x="319615" y="4903895"/>
                  <a:pt x="0" y="4914721"/>
                </a:cubicBezTo>
                <a:cubicBezTo>
                  <a:pt x="22482" y="4770360"/>
                  <a:pt x="-22935" y="4670856"/>
                  <a:pt x="0" y="4447823"/>
                </a:cubicBezTo>
                <a:cubicBezTo>
                  <a:pt x="22935" y="4224790"/>
                  <a:pt x="-162" y="4202487"/>
                  <a:pt x="0" y="3980924"/>
                </a:cubicBezTo>
                <a:cubicBezTo>
                  <a:pt x="162" y="3759361"/>
                  <a:pt x="-13637" y="3633517"/>
                  <a:pt x="0" y="3415731"/>
                </a:cubicBezTo>
                <a:cubicBezTo>
                  <a:pt x="13637" y="3197945"/>
                  <a:pt x="20946" y="3058520"/>
                  <a:pt x="0" y="2899685"/>
                </a:cubicBezTo>
                <a:cubicBezTo>
                  <a:pt x="-20946" y="2740850"/>
                  <a:pt x="-18912" y="2633631"/>
                  <a:pt x="0" y="2432787"/>
                </a:cubicBezTo>
                <a:cubicBezTo>
                  <a:pt x="18912" y="2231943"/>
                  <a:pt x="8473" y="2054601"/>
                  <a:pt x="0" y="1916741"/>
                </a:cubicBezTo>
                <a:cubicBezTo>
                  <a:pt x="-8473" y="1778881"/>
                  <a:pt x="-16412" y="1548902"/>
                  <a:pt x="0" y="1351548"/>
                </a:cubicBezTo>
                <a:cubicBezTo>
                  <a:pt x="16412" y="1154194"/>
                  <a:pt x="-22861" y="919747"/>
                  <a:pt x="0" y="737208"/>
                </a:cubicBezTo>
                <a:cubicBezTo>
                  <a:pt x="22861" y="554669"/>
                  <a:pt x="-8046" y="163163"/>
                  <a:pt x="0" y="0"/>
                </a:cubicBezTo>
                <a:close/>
              </a:path>
            </a:pathLst>
          </a:custGeom>
          <a:solidFill>
            <a:schemeClr val="bg1"/>
          </a:solidFill>
          <a:ln w="28575">
            <a:solidFill>
              <a:srgbClr val="C00000"/>
            </a:solidFill>
            <a:extLst>
              <a:ext uri="{C807C97D-BFC1-408E-A445-0C87EB9F89A2}">
                <ask:lineSketchStyleProps xmlns="" xmlns:ask="http://schemas.microsoft.com/office/drawing/2018/sketchyshapes" sd="31963769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72000" indent="-1044000" algn="just">
              <a:lnSpc>
                <a:spcPts val="27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第</a:t>
            </a:r>
            <a:r>
              <a:rPr lang="en-US" altLang="zh-TW" sz="2000" b="1" dirty="0">
                <a:solidFill>
                  <a:schemeClr val="tx1"/>
                </a:solidFill>
                <a:latin typeface="微軟正黑體" panose="020B0604030504040204" pitchFamily="34" charset="-120"/>
                <a:ea typeface="微軟正黑體" panose="020B0604030504040204" pitchFamily="34" charset="-120"/>
                <a:cs typeface="+mj-cs"/>
              </a:rPr>
              <a:t>14</a:t>
            </a:r>
            <a:r>
              <a:rPr lang="zh-TW" altLang="en-US" sz="2000" b="1" dirty="0">
                <a:solidFill>
                  <a:schemeClr val="tx1"/>
                </a:solidFill>
                <a:latin typeface="微軟正黑體" panose="020B0604030504040204" pitchFamily="34" charset="-120"/>
                <a:ea typeface="微軟正黑體" panose="020B0604030504040204" pitchFamily="34" charset="-120"/>
                <a:cs typeface="+mj-cs"/>
              </a:rPr>
              <a:t>條：非事業用土地屬</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地形狹長、地界曲折，或鄰地有多宗土地所有權人，不能依第</a:t>
            </a: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cs typeface="+mj-cs"/>
              </a:rPr>
              <a:t>6</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條或第</a:t>
            </a: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cs typeface="+mj-cs"/>
              </a:rPr>
              <a:t>12</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條規定處理，鄰地所有權人有界址調整之必要</a:t>
            </a:r>
            <a:r>
              <a:rPr lang="zh-TW" altLang="en-US" sz="2000" b="1" dirty="0">
                <a:solidFill>
                  <a:schemeClr val="tx1"/>
                </a:solidFill>
                <a:latin typeface="微軟正黑體" panose="020B0604030504040204" pitchFamily="34" charset="-120"/>
                <a:ea typeface="微軟正黑體" panose="020B0604030504040204" pitchFamily="34" charset="-120"/>
                <a:cs typeface="+mj-cs"/>
              </a:rPr>
              <a:t>，得申購鄰接之部分非事業用土地，管理該土地之管理處得依下列情形辦理：</a:t>
            </a:r>
            <a:endParaRPr lang="en-US" altLang="zh-TW" sz="2000" b="1" dirty="0">
              <a:solidFill>
                <a:schemeClr val="tx1"/>
              </a:solidFill>
              <a:latin typeface="微軟正黑體" panose="020B0604030504040204" pitchFamily="34" charset="-120"/>
              <a:ea typeface="微軟正黑體" panose="020B0604030504040204" pitchFamily="34" charset="-120"/>
              <a:cs typeface="+mj-cs"/>
            </a:endParaRPr>
          </a:p>
          <a:p>
            <a:pPr marL="72000" indent="-1044000" algn="just">
              <a:lnSpc>
                <a:spcPts val="27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     一、土地位於臺北市或新北市都市計畫區域範圍內者，依下列方式處分：</a:t>
            </a:r>
          </a:p>
          <a:p>
            <a:pPr marL="72000" indent="-1044000" algn="just">
              <a:lnSpc>
                <a:spcPts val="27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         （一）申購面積</a:t>
            </a:r>
            <a:r>
              <a:rPr lang="en-US" altLang="zh-TW" sz="2000" b="1" dirty="0">
                <a:solidFill>
                  <a:schemeClr val="tx1"/>
                </a:solidFill>
                <a:latin typeface="微軟正黑體" panose="020B0604030504040204" pitchFamily="34" charset="-120"/>
                <a:ea typeface="微軟正黑體" panose="020B0604030504040204" pitchFamily="34" charset="-120"/>
                <a:cs typeface="+mj-cs"/>
              </a:rPr>
              <a:t>100</a:t>
            </a:r>
            <a:r>
              <a:rPr lang="zh-TW" altLang="en-US" sz="2000" b="1" dirty="0">
                <a:solidFill>
                  <a:schemeClr val="tx1"/>
                </a:solidFill>
                <a:latin typeface="微軟正黑體" panose="020B0604030504040204" pitchFamily="34" charset="-120"/>
                <a:ea typeface="微軟正黑體" panose="020B0604030504040204" pitchFamily="34" charset="-120"/>
                <a:cs typeface="+mj-cs"/>
              </a:rPr>
              <a:t>平方公尺以下，以讓售方式處分。</a:t>
            </a:r>
          </a:p>
          <a:p>
            <a:pPr marL="72000" indent="-1044000" algn="just">
              <a:lnSpc>
                <a:spcPts val="27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         （二）申購面積超過</a:t>
            </a:r>
            <a:r>
              <a:rPr lang="en-US" altLang="zh-TW" sz="2000" b="1" dirty="0">
                <a:solidFill>
                  <a:schemeClr val="tx1"/>
                </a:solidFill>
                <a:latin typeface="微軟正黑體" panose="020B0604030504040204" pitchFamily="34" charset="-120"/>
                <a:ea typeface="微軟正黑體" panose="020B0604030504040204" pitchFamily="34" charset="-120"/>
                <a:cs typeface="+mj-cs"/>
              </a:rPr>
              <a:t>100</a:t>
            </a:r>
            <a:r>
              <a:rPr lang="zh-TW" altLang="en-US" sz="2000" b="1" dirty="0">
                <a:solidFill>
                  <a:schemeClr val="tx1"/>
                </a:solidFill>
                <a:latin typeface="微軟正黑體" panose="020B0604030504040204" pitchFamily="34" charset="-120"/>
                <a:ea typeface="微軟正黑體" panose="020B0604030504040204" pitchFamily="34" charset="-120"/>
                <a:cs typeface="+mj-cs"/>
              </a:rPr>
              <a:t>平方公尺，</a:t>
            </a:r>
            <a:r>
              <a:rPr lang="en-US" altLang="zh-TW" sz="2000" b="1" dirty="0">
                <a:solidFill>
                  <a:schemeClr val="tx1"/>
                </a:solidFill>
                <a:latin typeface="微軟正黑體" panose="020B0604030504040204" pitchFamily="34" charset="-120"/>
                <a:ea typeface="微軟正黑體" panose="020B0604030504040204" pitchFamily="34" charset="-120"/>
                <a:cs typeface="+mj-cs"/>
              </a:rPr>
              <a:t>200</a:t>
            </a:r>
            <a:r>
              <a:rPr lang="zh-TW" altLang="en-US" sz="2000" b="1" dirty="0">
                <a:solidFill>
                  <a:schemeClr val="tx1"/>
                </a:solidFill>
                <a:latin typeface="微軟正黑體" panose="020B0604030504040204" pitchFamily="34" charset="-120"/>
                <a:ea typeface="微軟正黑體" panose="020B0604030504040204" pitchFamily="34" charset="-120"/>
                <a:cs typeface="+mj-cs"/>
              </a:rPr>
              <a:t>平方公尺以下，以公開標售方</a:t>
            </a:r>
            <a:br>
              <a:rPr lang="en-US" altLang="zh-TW" sz="2000" b="1" dirty="0">
                <a:solidFill>
                  <a:schemeClr val="tx1"/>
                </a:solidFill>
                <a:latin typeface="微軟正黑體" panose="020B0604030504040204" pitchFamily="34" charset="-120"/>
                <a:ea typeface="微軟正黑體" panose="020B0604030504040204" pitchFamily="34" charset="-120"/>
                <a:cs typeface="+mj-cs"/>
              </a:rPr>
            </a:br>
            <a:r>
              <a:rPr lang="en-US" altLang="zh-TW" sz="2000" b="1" dirty="0">
                <a:solidFill>
                  <a:schemeClr val="tx1"/>
                </a:solidFill>
                <a:latin typeface="微軟正黑體" panose="020B0604030504040204" pitchFamily="34" charset="-120"/>
                <a:ea typeface="微軟正黑體" panose="020B0604030504040204" pitchFamily="34" charset="-120"/>
                <a:cs typeface="+mj-cs"/>
              </a:rPr>
              <a:t>                    </a:t>
            </a:r>
            <a:r>
              <a:rPr lang="zh-TW" altLang="en-US" sz="2000" b="1" dirty="0">
                <a:solidFill>
                  <a:schemeClr val="tx1"/>
                </a:solidFill>
                <a:latin typeface="微軟正黑體" panose="020B0604030504040204" pitchFamily="34" charset="-120"/>
                <a:ea typeface="微軟正黑體" panose="020B0604030504040204" pitchFamily="34" charset="-120"/>
                <a:cs typeface="+mj-cs"/>
              </a:rPr>
              <a:t>式處分。</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鄰地所有權人有優先購買權。</a:t>
            </a:r>
          </a:p>
          <a:p>
            <a:pPr marL="72000" indent="-1044000" algn="just">
              <a:lnSpc>
                <a:spcPts val="27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     二、土地非位於臺北市及新北市都市計畫區域範圍內者，依下列方式處分：</a:t>
            </a:r>
          </a:p>
          <a:p>
            <a:pPr marL="72000" indent="-1044000" algn="just">
              <a:lnSpc>
                <a:spcPts val="27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         （一）申購面積</a:t>
            </a:r>
            <a:r>
              <a:rPr lang="en-US" altLang="zh-TW" sz="2000" b="1" dirty="0">
                <a:solidFill>
                  <a:schemeClr val="tx1"/>
                </a:solidFill>
                <a:latin typeface="微軟正黑體" panose="020B0604030504040204" pitchFamily="34" charset="-120"/>
                <a:ea typeface="微軟正黑體" panose="020B0604030504040204" pitchFamily="34" charset="-120"/>
                <a:cs typeface="+mj-cs"/>
              </a:rPr>
              <a:t>250</a:t>
            </a:r>
            <a:r>
              <a:rPr lang="zh-TW" altLang="en-US" sz="2000" b="1" dirty="0">
                <a:solidFill>
                  <a:schemeClr val="tx1"/>
                </a:solidFill>
                <a:latin typeface="微軟正黑體" panose="020B0604030504040204" pitchFamily="34" charset="-120"/>
                <a:ea typeface="微軟正黑體" panose="020B0604030504040204" pitchFamily="34" charset="-120"/>
                <a:cs typeface="+mj-cs"/>
              </a:rPr>
              <a:t>平方公尺以下，以讓售方式處分。</a:t>
            </a:r>
          </a:p>
          <a:p>
            <a:pPr marL="72000" indent="-1044000" algn="just">
              <a:lnSpc>
                <a:spcPts val="27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         （二）申購面積超過</a:t>
            </a:r>
            <a:r>
              <a:rPr lang="en-US" altLang="zh-TW" sz="2000" b="1" dirty="0">
                <a:solidFill>
                  <a:schemeClr val="tx1"/>
                </a:solidFill>
                <a:latin typeface="微軟正黑體" panose="020B0604030504040204" pitchFamily="34" charset="-120"/>
                <a:ea typeface="微軟正黑體" panose="020B0604030504040204" pitchFamily="34" charset="-120"/>
                <a:cs typeface="+mj-cs"/>
              </a:rPr>
              <a:t>250</a:t>
            </a:r>
            <a:r>
              <a:rPr lang="zh-TW" altLang="en-US" sz="2000" b="1" dirty="0">
                <a:solidFill>
                  <a:schemeClr val="tx1"/>
                </a:solidFill>
                <a:latin typeface="微軟正黑體" panose="020B0604030504040204" pitchFamily="34" charset="-120"/>
                <a:ea typeface="微軟正黑體" panose="020B0604030504040204" pitchFamily="34" charset="-120"/>
                <a:cs typeface="+mj-cs"/>
              </a:rPr>
              <a:t>平方公尺，</a:t>
            </a:r>
            <a:r>
              <a:rPr lang="en-US" altLang="zh-TW" sz="2000" b="1" dirty="0">
                <a:solidFill>
                  <a:schemeClr val="tx1"/>
                </a:solidFill>
                <a:latin typeface="微軟正黑體" panose="020B0604030504040204" pitchFamily="34" charset="-120"/>
                <a:ea typeface="微軟正黑體" panose="020B0604030504040204" pitchFamily="34" charset="-120"/>
                <a:cs typeface="+mj-cs"/>
              </a:rPr>
              <a:t>500</a:t>
            </a:r>
            <a:r>
              <a:rPr lang="zh-TW" altLang="en-US" sz="2000" b="1" dirty="0">
                <a:solidFill>
                  <a:schemeClr val="tx1"/>
                </a:solidFill>
                <a:latin typeface="微軟正黑體" panose="020B0604030504040204" pitchFamily="34" charset="-120"/>
                <a:ea typeface="微軟正黑體" panose="020B0604030504040204" pitchFamily="34" charset="-120"/>
                <a:cs typeface="+mj-cs"/>
              </a:rPr>
              <a:t>平方公尺以下，以公開標售方</a:t>
            </a:r>
            <a:br>
              <a:rPr lang="en-US" altLang="zh-TW" sz="2000" b="1" dirty="0">
                <a:solidFill>
                  <a:schemeClr val="tx1"/>
                </a:solidFill>
                <a:latin typeface="微軟正黑體" panose="020B0604030504040204" pitchFamily="34" charset="-120"/>
                <a:ea typeface="微軟正黑體" panose="020B0604030504040204" pitchFamily="34" charset="-120"/>
                <a:cs typeface="+mj-cs"/>
              </a:rPr>
            </a:br>
            <a:r>
              <a:rPr lang="en-US" altLang="zh-TW" sz="2000" b="1" dirty="0">
                <a:solidFill>
                  <a:schemeClr val="tx1"/>
                </a:solidFill>
                <a:latin typeface="微軟正黑體" panose="020B0604030504040204" pitchFamily="34" charset="-120"/>
                <a:ea typeface="微軟正黑體" panose="020B0604030504040204" pitchFamily="34" charset="-120"/>
                <a:cs typeface="+mj-cs"/>
              </a:rPr>
              <a:t>                    </a:t>
            </a:r>
            <a:r>
              <a:rPr lang="zh-TW" altLang="en-US" sz="2000" b="1" dirty="0">
                <a:solidFill>
                  <a:schemeClr val="tx1"/>
                </a:solidFill>
                <a:latin typeface="微軟正黑體" panose="020B0604030504040204" pitchFamily="34" charset="-120"/>
                <a:ea typeface="微軟正黑體" panose="020B0604030504040204" pitchFamily="34" charset="-120"/>
                <a:cs typeface="+mj-cs"/>
              </a:rPr>
              <a:t>式處分。</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鄰地所有權人有優先購買權。</a:t>
            </a:r>
            <a:endParaRPr lang="en-US" altLang="zh-TW" sz="2000" b="1" dirty="0">
              <a:solidFill>
                <a:schemeClr val="accent5">
                  <a:lumMod val="75000"/>
                </a:schemeClr>
              </a:solidFill>
              <a:latin typeface="微軟正黑體" panose="020B0604030504040204" pitchFamily="34" charset="-120"/>
              <a:ea typeface="微軟正黑體" panose="020B0604030504040204" pitchFamily="34" charset="-120"/>
              <a:cs typeface="+mj-cs"/>
            </a:endParaRPr>
          </a:p>
          <a:p>
            <a:pPr marL="72000" indent="-1044000" algn="just">
              <a:lnSpc>
                <a:spcPts val="27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依前項第</a:t>
            </a:r>
            <a:r>
              <a:rPr lang="en-US" altLang="zh-TW" sz="2000" b="1" dirty="0">
                <a:solidFill>
                  <a:schemeClr val="tx1"/>
                </a:solidFill>
                <a:latin typeface="微軟正黑體" panose="020B0604030504040204" pitchFamily="34" charset="-120"/>
                <a:ea typeface="微軟正黑體" panose="020B0604030504040204" pitchFamily="34" charset="-120"/>
                <a:cs typeface="+mj-cs"/>
              </a:rPr>
              <a:t>1</a:t>
            </a:r>
            <a:r>
              <a:rPr lang="zh-TW" altLang="en-US" sz="2000" b="1" dirty="0">
                <a:solidFill>
                  <a:schemeClr val="tx1"/>
                </a:solidFill>
                <a:latin typeface="微軟正黑體" panose="020B0604030504040204" pitchFamily="34" charset="-120"/>
                <a:ea typeface="微軟正黑體" panose="020B0604030504040204" pitchFamily="34" charset="-120"/>
                <a:cs typeface="+mj-cs"/>
              </a:rPr>
              <a:t>款第</a:t>
            </a:r>
            <a:r>
              <a:rPr lang="en-US" altLang="zh-TW" sz="2000" b="1" dirty="0">
                <a:solidFill>
                  <a:schemeClr val="tx1"/>
                </a:solidFill>
                <a:latin typeface="微軟正黑體" panose="020B0604030504040204" pitchFamily="34" charset="-120"/>
                <a:ea typeface="微軟正黑體" panose="020B0604030504040204" pitchFamily="34" charset="-120"/>
                <a:cs typeface="+mj-cs"/>
              </a:rPr>
              <a:t>2</a:t>
            </a:r>
            <a:r>
              <a:rPr lang="zh-TW" altLang="en-US" sz="2000" b="1" dirty="0">
                <a:solidFill>
                  <a:schemeClr val="tx1"/>
                </a:solidFill>
                <a:latin typeface="微軟正黑體" panose="020B0604030504040204" pitchFamily="34" charset="-120"/>
                <a:ea typeface="微軟正黑體" panose="020B0604030504040204" pitchFamily="34" charset="-120"/>
                <a:cs typeface="+mj-cs"/>
              </a:rPr>
              <a:t>目及第</a:t>
            </a:r>
            <a:r>
              <a:rPr lang="en-US" altLang="zh-TW" sz="2000" b="1" dirty="0">
                <a:solidFill>
                  <a:schemeClr val="tx1"/>
                </a:solidFill>
                <a:latin typeface="微軟正黑體" panose="020B0604030504040204" pitchFamily="34" charset="-120"/>
                <a:ea typeface="微軟正黑體" panose="020B0604030504040204" pitchFamily="34" charset="-120"/>
                <a:cs typeface="+mj-cs"/>
              </a:rPr>
              <a:t>2</a:t>
            </a:r>
            <a:r>
              <a:rPr lang="zh-TW" altLang="en-US" sz="2000" b="1" dirty="0">
                <a:solidFill>
                  <a:schemeClr val="tx1"/>
                </a:solidFill>
                <a:latin typeface="微軟正黑體" panose="020B0604030504040204" pitchFamily="34" charset="-120"/>
                <a:ea typeface="微軟正黑體" panose="020B0604030504040204" pitchFamily="34" charset="-120"/>
                <a:cs typeface="+mj-cs"/>
              </a:rPr>
              <a:t>款第</a:t>
            </a:r>
            <a:r>
              <a:rPr lang="en-US" altLang="zh-TW" sz="2000" b="1" dirty="0">
                <a:solidFill>
                  <a:schemeClr val="tx1"/>
                </a:solidFill>
                <a:latin typeface="微軟正黑體" panose="020B0604030504040204" pitchFamily="34" charset="-120"/>
                <a:ea typeface="微軟正黑體" panose="020B0604030504040204" pitchFamily="34" charset="-120"/>
                <a:cs typeface="+mj-cs"/>
              </a:rPr>
              <a:t>2</a:t>
            </a:r>
            <a:r>
              <a:rPr lang="zh-TW" altLang="en-US" sz="2000" b="1" dirty="0">
                <a:solidFill>
                  <a:schemeClr val="tx1"/>
                </a:solidFill>
                <a:latin typeface="微軟正黑體" panose="020B0604030504040204" pitchFamily="34" charset="-120"/>
                <a:ea typeface="微軟正黑體" panose="020B0604030504040204" pitchFamily="34" charset="-120"/>
                <a:cs typeface="+mj-cs"/>
              </a:rPr>
              <a:t>目處分時，優先購買權人有二人以上，公開抽籤決定之。</a:t>
            </a:r>
          </a:p>
          <a:p>
            <a:pPr marL="72000" indent="-1044000" algn="just">
              <a:lnSpc>
                <a:spcPts val="27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第</a:t>
            </a:r>
            <a:r>
              <a:rPr lang="en-US" altLang="zh-TW" sz="2000" b="1" dirty="0">
                <a:solidFill>
                  <a:schemeClr val="tx1"/>
                </a:solidFill>
                <a:latin typeface="微軟正黑體" panose="020B0604030504040204" pitchFamily="34" charset="-120"/>
                <a:ea typeface="微軟正黑體" panose="020B0604030504040204" pitchFamily="34" charset="-120"/>
                <a:cs typeface="+mj-cs"/>
              </a:rPr>
              <a:t>1</a:t>
            </a:r>
            <a:r>
              <a:rPr lang="zh-TW" altLang="en-US" sz="2000" b="1" dirty="0">
                <a:solidFill>
                  <a:schemeClr val="tx1"/>
                </a:solidFill>
                <a:latin typeface="微軟正黑體" panose="020B0604030504040204" pitchFamily="34" charset="-120"/>
                <a:ea typeface="微軟正黑體" panose="020B0604030504040204" pitchFamily="34" charset="-120"/>
                <a:cs typeface="+mj-cs"/>
              </a:rPr>
              <a:t>項土地屬農業用地者，應依第</a:t>
            </a:r>
            <a:r>
              <a:rPr lang="en-US" altLang="zh-TW" sz="2000" b="1" dirty="0">
                <a:solidFill>
                  <a:schemeClr val="tx1"/>
                </a:solidFill>
                <a:latin typeface="微軟正黑體" panose="020B0604030504040204" pitchFamily="34" charset="-120"/>
                <a:ea typeface="微軟正黑體" panose="020B0604030504040204" pitchFamily="34" charset="-120"/>
                <a:cs typeface="+mj-cs"/>
              </a:rPr>
              <a:t>15</a:t>
            </a:r>
            <a:r>
              <a:rPr lang="zh-TW" altLang="en-US" sz="2000" b="1" dirty="0">
                <a:solidFill>
                  <a:schemeClr val="tx1"/>
                </a:solidFill>
                <a:latin typeface="微軟正黑體" panose="020B0604030504040204" pitchFamily="34" charset="-120"/>
                <a:ea typeface="微軟正黑體" panose="020B0604030504040204" pitchFamily="34" charset="-120"/>
                <a:cs typeface="+mj-cs"/>
              </a:rPr>
              <a:t>條規定辦理。</a:t>
            </a:r>
          </a:p>
        </p:txBody>
      </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23</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17" name="標題 1">
            <a:extLst>
              <a:ext uri="{FF2B5EF4-FFF2-40B4-BE49-F238E27FC236}">
                <a16:creationId xmlns:a16="http://schemas.microsoft.com/office/drawing/2014/main" id="{E66486B8-566B-451C-8E27-FA4D5F4322CE}"/>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24267009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7886700" cy="59083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sz="2400" b="1" dirty="0">
                <a:latin typeface="微軟正黑體" panose="020B0604030504040204" pitchFamily="34" charset="-120"/>
                <a:ea typeface="微軟正黑體" panose="020B0604030504040204" pitchFamily="34" charset="-120"/>
                <a:cs typeface="+mj-cs"/>
              </a:rPr>
              <a:t>第二章　非事業用不動產之處分</a:t>
            </a:r>
            <a:endParaRPr lang="en-US" altLang="zh-TW" sz="2400" b="1" dirty="0">
              <a:latin typeface="微軟正黑體" panose="020B0604030504040204" pitchFamily="34" charset="-120"/>
              <a:ea typeface="微軟正黑體" panose="020B0604030504040204" pitchFamily="34" charset="-120"/>
              <a:cs typeface="+mj-cs"/>
            </a:endParaRPr>
          </a:p>
          <a:p>
            <a:pPr lvl="1" algn="just" hangingPunct="0">
              <a:lnSpc>
                <a:spcPts val="3500"/>
              </a:lnSpc>
              <a:spcBef>
                <a:spcPct val="0"/>
              </a:spcBef>
              <a:spcAft>
                <a:spcPts val="250"/>
              </a:spcAft>
              <a:buClr>
                <a:schemeClr val="accent6"/>
              </a:buClr>
              <a:buSzPct val="85000"/>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a:t>
            </a:r>
            <a:r>
              <a:rPr lang="en-US" altLang="zh-TW" b="1" dirty="0">
                <a:latin typeface="微軟正黑體" panose="020B0604030504040204" pitchFamily="34" charset="-120"/>
                <a:ea typeface="微軟正黑體" panose="020B0604030504040204" pitchFamily="34" charset="-120"/>
                <a:cs typeface="+mj-cs"/>
              </a:rPr>
              <a:t>14</a:t>
            </a:r>
            <a:r>
              <a:rPr lang="zh-TW" altLang="en-US" b="1" dirty="0">
                <a:latin typeface="微軟正黑體" panose="020B0604030504040204" pitchFamily="34" charset="-120"/>
                <a:ea typeface="微軟正黑體" panose="020B0604030504040204" pitchFamily="34" charset="-120"/>
                <a:cs typeface="+mj-cs"/>
              </a:rPr>
              <a:t>條規定補充說明</a:t>
            </a:r>
            <a:endParaRPr lang="en-US" altLang="zh-TW" b="1" dirty="0">
              <a:latin typeface="微軟正黑體" panose="020B0604030504040204" pitchFamily="34" charset="-120"/>
              <a:ea typeface="微軟正黑體" panose="020B0604030504040204" pitchFamily="34" charset="-120"/>
              <a:cs typeface="+mj-cs"/>
            </a:endParaRPr>
          </a:p>
        </p:txBody>
      </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24</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2" name="內容版面配置區 2">
            <a:extLst>
              <a:ext uri="{FF2B5EF4-FFF2-40B4-BE49-F238E27FC236}">
                <a16:creationId xmlns:a16="http://schemas.microsoft.com/office/drawing/2014/main" id="{EF45BFDC-5717-7C87-A3B7-FF57B8232DD3}"/>
              </a:ext>
            </a:extLst>
          </p:cNvPr>
          <p:cNvSpPr txBox="1">
            <a:spLocks/>
          </p:cNvSpPr>
          <p:nvPr/>
        </p:nvSpPr>
        <p:spPr>
          <a:xfrm>
            <a:off x="409116" y="1667856"/>
            <a:ext cx="8725142" cy="47368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gn="just" hangingPunct="0">
              <a:lnSpc>
                <a:spcPts val="3000"/>
              </a:lnSpc>
              <a:spcBef>
                <a:spcPct val="0"/>
              </a:spcBef>
              <a:spcAft>
                <a:spcPts val="1200"/>
              </a:spcAft>
              <a:buClr>
                <a:schemeClr val="accent6"/>
              </a:buClr>
              <a:buSzPct val="85000"/>
              <a:buNone/>
            </a:pPr>
            <a:r>
              <a:rPr lang="zh-TW" altLang="en-US" sz="2200" b="1" dirty="0">
                <a:latin typeface="微軟正黑體" panose="020B0604030504040204" pitchFamily="34" charset="-120"/>
                <a:ea typeface="微軟正黑體" panose="020B0604030504040204" pitchFamily="34" charset="-120"/>
                <a:cs typeface="+mj-cs"/>
              </a:rPr>
              <a:t>處分案件應敘明</a:t>
            </a:r>
            <a:r>
              <a:rPr lang="zh-TW" altLang="en-US" sz="2200" b="1" dirty="0">
                <a:solidFill>
                  <a:srgbClr val="FF0000"/>
                </a:solidFill>
                <a:latin typeface="微軟正黑體" panose="020B0604030504040204" pitchFamily="34" charset="-120"/>
                <a:ea typeface="微軟正黑體" panose="020B0604030504040204" pitchFamily="34" charset="-120"/>
                <a:cs typeface="+mj-cs"/>
              </a:rPr>
              <a:t>不能</a:t>
            </a:r>
            <a:r>
              <a:rPr lang="zh-TW" altLang="en-US" sz="2200" b="1" dirty="0">
                <a:latin typeface="微軟正黑體" panose="020B0604030504040204" pitchFamily="34" charset="-120"/>
                <a:ea typeface="微軟正黑體" panose="020B0604030504040204" pitchFamily="34" charset="-120"/>
                <a:cs typeface="+mj-cs"/>
              </a:rPr>
              <a:t>依第</a:t>
            </a:r>
            <a:r>
              <a:rPr lang="en-US" altLang="zh-TW" sz="2200" b="1" dirty="0">
                <a:latin typeface="微軟正黑體" panose="020B0604030504040204" pitchFamily="34" charset="-120"/>
                <a:ea typeface="微軟正黑體" panose="020B0604030504040204" pitchFamily="34" charset="-120"/>
                <a:cs typeface="+mj-cs"/>
              </a:rPr>
              <a:t>6</a:t>
            </a:r>
            <a:r>
              <a:rPr lang="zh-TW" altLang="en-US" sz="2200" b="1" dirty="0">
                <a:latin typeface="微軟正黑體" panose="020B0604030504040204" pitchFamily="34" charset="-120"/>
                <a:ea typeface="微軟正黑體" panose="020B0604030504040204" pitchFamily="34" charset="-120"/>
                <a:cs typeface="+mj-cs"/>
              </a:rPr>
              <a:t>條或第</a:t>
            </a:r>
            <a:r>
              <a:rPr lang="en-US" altLang="zh-TW" sz="2200" b="1" dirty="0">
                <a:latin typeface="微軟正黑體" panose="020B0604030504040204" pitchFamily="34" charset="-120"/>
                <a:ea typeface="微軟正黑體" panose="020B0604030504040204" pitchFamily="34" charset="-120"/>
                <a:cs typeface="+mj-cs"/>
              </a:rPr>
              <a:t>12</a:t>
            </a:r>
            <a:r>
              <a:rPr lang="zh-TW" altLang="en-US" sz="2200" b="1" dirty="0">
                <a:latin typeface="微軟正黑體" panose="020B0604030504040204" pitchFamily="34" charset="-120"/>
                <a:ea typeface="微軟正黑體" panose="020B0604030504040204" pitchFamily="34" charset="-120"/>
                <a:cs typeface="+mj-cs"/>
              </a:rPr>
              <a:t>條規定處理之依據，如下列說明之一：</a:t>
            </a:r>
          </a:p>
          <a:p>
            <a:pPr marL="1257300" lvl="2" indent="-342900" algn="just" hangingPunct="0">
              <a:lnSpc>
                <a:spcPts val="3000"/>
              </a:lnSpc>
              <a:spcBef>
                <a:spcPct val="0"/>
              </a:spcBef>
              <a:spcAft>
                <a:spcPts val="1200"/>
              </a:spcAft>
              <a:buClr>
                <a:schemeClr val="accent6">
                  <a:lumMod val="50000"/>
                </a:schemeClr>
              </a:buClr>
              <a:buSzPct val="100000"/>
              <a:buFont typeface="Wingdings" panose="05000000000000000000" pitchFamily="2" charset="2"/>
              <a:buAutoNum type="circleNumWdWhitePlain"/>
            </a:pPr>
            <a:r>
              <a:rPr lang="zh-TW" altLang="en-US" sz="2200" b="1" dirty="0">
                <a:latin typeface="微軟正黑體" panose="020B0604030504040204" pitchFamily="34" charset="-120"/>
                <a:ea typeface="微軟正黑體" panose="020B0604030504040204" pitchFamily="34" charset="-120"/>
                <a:cs typeface="+mj-cs"/>
              </a:rPr>
              <a:t>擬處分土地之</a:t>
            </a:r>
            <a:r>
              <a:rPr lang="zh-TW" altLang="en-US" sz="2200" b="1" dirty="0">
                <a:solidFill>
                  <a:schemeClr val="accent5">
                    <a:lumMod val="75000"/>
                  </a:schemeClr>
                </a:solidFill>
                <a:latin typeface="微軟正黑體" panose="020B0604030504040204" pitchFamily="34" charset="-120"/>
                <a:ea typeface="微軟正黑體" panose="020B0604030504040204" pitchFamily="34" charset="-120"/>
                <a:cs typeface="+mj-cs"/>
              </a:rPr>
              <a:t>使用分區非屬可供建築之土地</a:t>
            </a:r>
            <a:r>
              <a:rPr lang="zh-TW" altLang="en-US" sz="2200" b="1" dirty="0">
                <a:latin typeface="微軟正黑體" panose="020B0604030504040204" pitchFamily="34" charset="-120"/>
                <a:ea typeface="微軟正黑體" panose="020B0604030504040204" pitchFamily="34" charset="-120"/>
                <a:cs typeface="+mj-cs"/>
              </a:rPr>
              <a:t>（如特定農業區水利用地）。</a:t>
            </a:r>
          </a:p>
          <a:p>
            <a:pPr marL="1257300" lvl="2" indent="-342900" algn="just" hangingPunct="0">
              <a:lnSpc>
                <a:spcPts val="3000"/>
              </a:lnSpc>
              <a:spcBef>
                <a:spcPct val="0"/>
              </a:spcBef>
              <a:spcAft>
                <a:spcPts val="1200"/>
              </a:spcAft>
              <a:buClr>
                <a:schemeClr val="accent6">
                  <a:lumMod val="50000"/>
                </a:schemeClr>
              </a:buClr>
              <a:buSzPct val="100000"/>
              <a:buFont typeface="Wingdings" panose="05000000000000000000" pitchFamily="2" charset="2"/>
              <a:buAutoNum type="circleNumWdWhitePlain"/>
            </a:pPr>
            <a:r>
              <a:rPr lang="zh-TW" altLang="en-US" sz="2200" b="1" dirty="0">
                <a:latin typeface="微軟正黑體" panose="020B0604030504040204" pitchFamily="34" charset="-120"/>
                <a:ea typeface="微軟正黑體" panose="020B0604030504040204" pitchFamily="34" charset="-120"/>
                <a:cs typeface="+mj-cs"/>
              </a:rPr>
              <a:t>地方政府</a:t>
            </a:r>
            <a:r>
              <a:rPr lang="zh-TW" altLang="en-US" sz="2200" b="1" dirty="0">
                <a:solidFill>
                  <a:schemeClr val="accent5">
                    <a:lumMod val="75000"/>
                  </a:schemeClr>
                </a:solidFill>
                <a:latin typeface="微軟正黑體" panose="020B0604030504040204" pitchFamily="34" charset="-120"/>
                <a:ea typeface="微軟正黑體" panose="020B0604030504040204" pitchFamily="34" charset="-120"/>
                <a:cs typeface="+mj-cs"/>
              </a:rPr>
              <a:t>不予核發</a:t>
            </a:r>
            <a:r>
              <a:rPr lang="zh-TW" altLang="en-US" sz="2200" b="1" dirty="0">
                <a:latin typeface="微軟正黑體" panose="020B0604030504040204" pitchFamily="34" charset="-120"/>
                <a:ea typeface="微軟正黑體" panose="020B0604030504040204" pitchFamily="34" charset="-120"/>
                <a:cs typeface="+mj-cs"/>
              </a:rPr>
              <a:t>公私有畸零（裡）地合併使用證明書之文件。</a:t>
            </a:r>
            <a:endParaRPr lang="en-US" altLang="zh-TW" sz="2200" b="1" dirty="0">
              <a:latin typeface="微軟正黑體" panose="020B0604030504040204" pitchFamily="34" charset="-120"/>
              <a:ea typeface="微軟正黑體" panose="020B0604030504040204" pitchFamily="34" charset="-120"/>
              <a:cs typeface="+mj-cs"/>
            </a:endParaRPr>
          </a:p>
          <a:p>
            <a:pPr marL="1257300" lvl="2" indent="-342900" algn="just" hangingPunct="0">
              <a:lnSpc>
                <a:spcPts val="3000"/>
              </a:lnSpc>
              <a:spcBef>
                <a:spcPct val="0"/>
              </a:spcBef>
              <a:spcAft>
                <a:spcPts val="1200"/>
              </a:spcAft>
              <a:buClr>
                <a:schemeClr val="accent6">
                  <a:lumMod val="50000"/>
                </a:schemeClr>
              </a:buClr>
              <a:buSzPct val="100000"/>
              <a:buFont typeface="Wingdings" panose="05000000000000000000" pitchFamily="2" charset="2"/>
              <a:buAutoNum type="circleNumWdWhitePlain"/>
            </a:pPr>
            <a:r>
              <a:rPr lang="zh-TW" altLang="en-US" sz="2200" b="1" dirty="0">
                <a:latin typeface="微軟正黑體" panose="020B0604030504040204" pitchFamily="34" charset="-120"/>
                <a:ea typeface="微軟正黑體" panose="020B0604030504040204" pitchFamily="34" charset="-120"/>
                <a:cs typeface="+mj-cs"/>
              </a:rPr>
              <a:t>主管機關審查或建築法規定擬處分土地與相鄰申購人所有土地</a:t>
            </a:r>
            <a:r>
              <a:rPr lang="zh-TW" altLang="en-US" sz="2200" b="1" dirty="0">
                <a:solidFill>
                  <a:schemeClr val="accent5">
                    <a:lumMod val="75000"/>
                  </a:schemeClr>
                </a:solidFill>
                <a:latin typeface="微軟正黑體" panose="020B0604030504040204" pitchFamily="34" charset="-120"/>
                <a:ea typeface="微軟正黑體" panose="020B0604030504040204" pitchFamily="34" charset="-120"/>
                <a:cs typeface="+mj-cs"/>
              </a:rPr>
              <a:t>不符合</a:t>
            </a:r>
            <a:r>
              <a:rPr lang="zh-TW" altLang="en-US" sz="2200" b="1" dirty="0">
                <a:latin typeface="微軟正黑體" panose="020B0604030504040204" pitchFamily="34" charset="-120"/>
                <a:ea typeface="微軟正黑體" panose="020B0604030504040204" pitchFamily="34" charset="-120"/>
                <a:cs typeface="+mj-cs"/>
              </a:rPr>
              <a:t>得申請公私有畸零（裡）地合併使用證明書之文件（如經建築師依規定檢討簽證擬處分土地與相鄰申購人所有土地合併後仍屬於畸零地或裡地）。</a:t>
            </a:r>
          </a:p>
        </p:txBody>
      </p:sp>
      <p:sp>
        <p:nvSpPr>
          <p:cNvPr id="17" name="標題 1">
            <a:extLst>
              <a:ext uri="{FF2B5EF4-FFF2-40B4-BE49-F238E27FC236}">
                <a16:creationId xmlns:a16="http://schemas.microsoft.com/office/drawing/2014/main" id="{4F9C5CB5-3CF0-4312-81E8-C83944BFE9DB}"/>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
        <p:nvSpPr>
          <p:cNvPr id="20" name="文字方塊 19">
            <a:extLst>
              <a:ext uri="{FF2B5EF4-FFF2-40B4-BE49-F238E27FC236}">
                <a16:creationId xmlns:a16="http://schemas.microsoft.com/office/drawing/2014/main" id="{8A397ACF-A115-40D9-82C5-B6F75A9977C2}"/>
              </a:ext>
            </a:extLst>
          </p:cNvPr>
          <p:cNvSpPr txBox="1"/>
          <p:nvPr/>
        </p:nvSpPr>
        <p:spPr>
          <a:xfrm>
            <a:off x="488072" y="6023215"/>
            <a:ext cx="7900711" cy="707886"/>
          </a:xfrm>
          <a:prstGeom prst="rect">
            <a:avLst/>
          </a:prstGeom>
          <a:solidFill>
            <a:srgbClr val="C00000"/>
          </a:solidFill>
        </p:spPr>
        <p:txBody>
          <a:bodyPr wrap="square" rtlCol="0">
            <a:spAutoFit/>
          </a:bodyPr>
          <a:lstStyle/>
          <a:p>
            <a:pPr algn="just"/>
            <a:r>
              <a:rPr lang="zh-TW"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 </a:t>
            </a:r>
            <a:r>
              <a:rPr lang="zh-TW" altLang="en-US" sz="2000" b="1" dirty="0">
                <a:solidFill>
                  <a:schemeClr val="bg1"/>
                </a:solidFill>
                <a:latin typeface="微軟正黑體" panose="020B0604030504040204" pitchFamily="34" charset="-120"/>
                <a:ea typeface="微軟正黑體" panose="020B0604030504040204" pitchFamily="34" charset="-120"/>
                <a:cs typeface="+mj-cs"/>
              </a:rPr>
              <a:t>申請人未檢附畸零（裡）地合併使用證明書，或逾期未補正畸零（裡）地合併使用證明書，不符合「不能」依第</a:t>
            </a:r>
            <a:r>
              <a:rPr lang="en-US" altLang="zh-TW" sz="2000" b="1" dirty="0">
                <a:solidFill>
                  <a:schemeClr val="bg1"/>
                </a:solidFill>
                <a:latin typeface="微軟正黑體" panose="020B0604030504040204" pitchFamily="34" charset="-120"/>
                <a:ea typeface="微軟正黑體" panose="020B0604030504040204" pitchFamily="34" charset="-120"/>
                <a:cs typeface="+mj-cs"/>
              </a:rPr>
              <a:t>12</a:t>
            </a:r>
            <a:r>
              <a:rPr lang="zh-TW" altLang="en-US" sz="2000" b="1" dirty="0">
                <a:solidFill>
                  <a:schemeClr val="bg1"/>
                </a:solidFill>
                <a:latin typeface="微軟正黑體" panose="020B0604030504040204" pitchFamily="34" charset="-120"/>
                <a:ea typeface="微軟正黑體" panose="020B0604030504040204" pitchFamily="34" charset="-120"/>
                <a:cs typeface="+mj-cs"/>
              </a:rPr>
              <a:t>條規定處理之依據</a:t>
            </a:r>
          </a:p>
        </p:txBody>
      </p:sp>
    </p:spTree>
    <p:extLst>
      <p:ext uri="{BB962C8B-B14F-4D97-AF65-F5344CB8AC3E}">
        <p14:creationId xmlns:p14="http://schemas.microsoft.com/office/powerpoint/2010/main" val="10467290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7886700" cy="59083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sz="2400" b="1" dirty="0">
                <a:latin typeface="微軟正黑體" panose="020B0604030504040204" pitchFamily="34" charset="-120"/>
                <a:ea typeface="微軟正黑體" panose="020B0604030504040204" pitchFamily="34" charset="-120"/>
                <a:cs typeface="+mj-cs"/>
              </a:rPr>
              <a:t>第二章　非事業用不動產之處分</a:t>
            </a:r>
            <a:endParaRPr lang="en-US" altLang="zh-TW" sz="2400" b="1" dirty="0">
              <a:latin typeface="微軟正黑體" panose="020B0604030504040204" pitchFamily="34" charset="-120"/>
              <a:ea typeface="微軟正黑體" panose="020B0604030504040204" pitchFamily="34" charset="-120"/>
              <a:cs typeface="+mj-cs"/>
            </a:endParaRPr>
          </a:p>
        </p:txBody>
      </p:sp>
      <p:sp>
        <p:nvSpPr>
          <p:cNvPr id="3" name="矩形 2">
            <a:extLst>
              <a:ext uri="{FF2B5EF4-FFF2-40B4-BE49-F238E27FC236}">
                <a16:creationId xmlns:a16="http://schemas.microsoft.com/office/drawing/2014/main" id="{18AA6AAB-1E6C-B905-E792-79011BDA824E}"/>
              </a:ext>
            </a:extLst>
          </p:cNvPr>
          <p:cNvSpPr/>
          <p:nvPr/>
        </p:nvSpPr>
        <p:spPr>
          <a:xfrm>
            <a:off x="250613" y="1345321"/>
            <a:ext cx="8642773" cy="2529095"/>
          </a:xfrm>
          <a:custGeom>
            <a:avLst/>
            <a:gdLst>
              <a:gd name="connsiteX0" fmla="*/ 0 w 8642773"/>
              <a:gd name="connsiteY0" fmla="*/ 0 h 1723653"/>
              <a:gd name="connsiteX1" fmla="*/ 751256 w 8642773"/>
              <a:gd name="connsiteY1" fmla="*/ 0 h 1723653"/>
              <a:gd name="connsiteX2" fmla="*/ 1588941 w 8642773"/>
              <a:gd name="connsiteY2" fmla="*/ 0 h 1723653"/>
              <a:gd name="connsiteX3" fmla="*/ 2253769 w 8642773"/>
              <a:gd name="connsiteY3" fmla="*/ 0 h 1723653"/>
              <a:gd name="connsiteX4" fmla="*/ 2659315 w 8642773"/>
              <a:gd name="connsiteY4" fmla="*/ 0 h 1723653"/>
              <a:gd name="connsiteX5" fmla="*/ 3237716 w 8642773"/>
              <a:gd name="connsiteY5" fmla="*/ 0 h 1723653"/>
              <a:gd name="connsiteX6" fmla="*/ 3902544 w 8642773"/>
              <a:gd name="connsiteY6" fmla="*/ 0 h 1723653"/>
              <a:gd name="connsiteX7" fmla="*/ 4567373 w 8642773"/>
              <a:gd name="connsiteY7" fmla="*/ 0 h 1723653"/>
              <a:gd name="connsiteX8" fmla="*/ 5405057 w 8642773"/>
              <a:gd name="connsiteY8" fmla="*/ 0 h 1723653"/>
              <a:gd name="connsiteX9" fmla="*/ 6069886 w 8642773"/>
              <a:gd name="connsiteY9" fmla="*/ 0 h 1723653"/>
              <a:gd name="connsiteX10" fmla="*/ 6648287 w 8642773"/>
              <a:gd name="connsiteY10" fmla="*/ 0 h 1723653"/>
              <a:gd name="connsiteX11" fmla="*/ 7053832 w 8642773"/>
              <a:gd name="connsiteY11" fmla="*/ 0 h 1723653"/>
              <a:gd name="connsiteX12" fmla="*/ 7459378 w 8642773"/>
              <a:gd name="connsiteY12" fmla="*/ 0 h 1723653"/>
              <a:gd name="connsiteX13" fmla="*/ 7951351 w 8642773"/>
              <a:gd name="connsiteY13" fmla="*/ 0 h 1723653"/>
              <a:gd name="connsiteX14" fmla="*/ 8642773 w 8642773"/>
              <a:gd name="connsiteY14" fmla="*/ 0 h 1723653"/>
              <a:gd name="connsiteX15" fmla="*/ 8642773 w 8642773"/>
              <a:gd name="connsiteY15" fmla="*/ 557314 h 1723653"/>
              <a:gd name="connsiteX16" fmla="*/ 8642773 w 8642773"/>
              <a:gd name="connsiteY16" fmla="*/ 1080156 h 1723653"/>
              <a:gd name="connsiteX17" fmla="*/ 8642773 w 8642773"/>
              <a:gd name="connsiteY17" fmla="*/ 1723653 h 1723653"/>
              <a:gd name="connsiteX18" fmla="*/ 7805089 w 8642773"/>
              <a:gd name="connsiteY18" fmla="*/ 1723653 h 1723653"/>
              <a:gd name="connsiteX19" fmla="*/ 7226688 w 8642773"/>
              <a:gd name="connsiteY19" fmla="*/ 1723653 h 1723653"/>
              <a:gd name="connsiteX20" fmla="*/ 6475431 w 8642773"/>
              <a:gd name="connsiteY20" fmla="*/ 1723653 h 1723653"/>
              <a:gd name="connsiteX21" fmla="*/ 5637747 w 8642773"/>
              <a:gd name="connsiteY21" fmla="*/ 1723653 h 1723653"/>
              <a:gd name="connsiteX22" fmla="*/ 5145774 w 8642773"/>
              <a:gd name="connsiteY22" fmla="*/ 1723653 h 1723653"/>
              <a:gd name="connsiteX23" fmla="*/ 4653801 w 8642773"/>
              <a:gd name="connsiteY23" fmla="*/ 1723653 h 1723653"/>
              <a:gd name="connsiteX24" fmla="*/ 3816117 w 8642773"/>
              <a:gd name="connsiteY24" fmla="*/ 1723653 h 1723653"/>
              <a:gd name="connsiteX25" fmla="*/ 3237716 w 8642773"/>
              <a:gd name="connsiteY25" fmla="*/ 1723653 h 1723653"/>
              <a:gd name="connsiteX26" fmla="*/ 2745742 w 8642773"/>
              <a:gd name="connsiteY26" fmla="*/ 1723653 h 1723653"/>
              <a:gd name="connsiteX27" fmla="*/ 1994486 w 8642773"/>
              <a:gd name="connsiteY27" fmla="*/ 1723653 h 1723653"/>
              <a:gd name="connsiteX28" fmla="*/ 1156802 w 8642773"/>
              <a:gd name="connsiteY28" fmla="*/ 1723653 h 1723653"/>
              <a:gd name="connsiteX29" fmla="*/ 578401 w 8642773"/>
              <a:gd name="connsiteY29" fmla="*/ 1723653 h 1723653"/>
              <a:gd name="connsiteX30" fmla="*/ 0 w 8642773"/>
              <a:gd name="connsiteY30" fmla="*/ 1723653 h 1723653"/>
              <a:gd name="connsiteX31" fmla="*/ 0 w 8642773"/>
              <a:gd name="connsiteY31" fmla="*/ 1200812 h 1723653"/>
              <a:gd name="connsiteX32" fmla="*/ 0 w 8642773"/>
              <a:gd name="connsiteY32" fmla="*/ 591788 h 1723653"/>
              <a:gd name="connsiteX33" fmla="*/ 0 w 8642773"/>
              <a:gd name="connsiteY33" fmla="*/ 0 h 1723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642773" h="1723653" fill="none" extrusionOk="0">
                <a:moveTo>
                  <a:pt x="0" y="0"/>
                </a:moveTo>
                <a:cubicBezTo>
                  <a:pt x="183617" y="-22982"/>
                  <a:pt x="571402" y="-28992"/>
                  <a:pt x="751256" y="0"/>
                </a:cubicBezTo>
                <a:cubicBezTo>
                  <a:pt x="931110" y="28992"/>
                  <a:pt x="1347776" y="-40720"/>
                  <a:pt x="1588941" y="0"/>
                </a:cubicBezTo>
                <a:cubicBezTo>
                  <a:pt x="1830106" y="40720"/>
                  <a:pt x="1955130" y="18965"/>
                  <a:pt x="2253769" y="0"/>
                </a:cubicBezTo>
                <a:cubicBezTo>
                  <a:pt x="2552408" y="-18965"/>
                  <a:pt x="2577586" y="6000"/>
                  <a:pt x="2659315" y="0"/>
                </a:cubicBezTo>
                <a:cubicBezTo>
                  <a:pt x="2741044" y="-6000"/>
                  <a:pt x="2987197" y="9880"/>
                  <a:pt x="3237716" y="0"/>
                </a:cubicBezTo>
                <a:cubicBezTo>
                  <a:pt x="3488235" y="-9880"/>
                  <a:pt x="3727479" y="-23410"/>
                  <a:pt x="3902544" y="0"/>
                </a:cubicBezTo>
                <a:cubicBezTo>
                  <a:pt x="4077609" y="23410"/>
                  <a:pt x="4365346" y="16759"/>
                  <a:pt x="4567373" y="0"/>
                </a:cubicBezTo>
                <a:cubicBezTo>
                  <a:pt x="4769400" y="-16759"/>
                  <a:pt x="5025612" y="8603"/>
                  <a:pt x="5405057" y="0"/>
                </a:cubicBezTo>
                <a:cubicBezTo>
                  <a:pt x="5784502" y="-8603"/>
                  <a:pt x="5769842" y="-23821"/>
                  <a:pt x="6069886" y="0"/>
                </a:cubicBezTo>
                <a:cubicBezTo>
                  <a:pt x="6369930" y="23821"/>
                  <a:pt x="6445518" y="-19975"/>
                  <a:pt x="6648287" y="0"/>
                </a:cubicBezTo>
                <a:cubicBezTo>
                  <a:pt x="6851056" y="19975"/>
                  <a:pt x="6901147" y="-13269"/>
                  <a:pt x="7053832" y="0"/>
                </a:cubicBezTo>
                <a:cubicBezTo>
                  <a:pt x="7206517" y="13269"/>
                  <a:pt x="7340099" y="-6052"/>
                  <a:pt x="7459378" y="0"/>
                </a:cubicBezTo>
                <a:cubicBezTo>
                  <a:pt x="7578657" y="6052"/>
                  <a:pt x="7784917" y="-6465"/>
                  <a:pt x="7951351" y="0"/>
                </a:cubicBezTo>
                <a:cubicBezTo>
                  <a:pt x="8117785" y="6465"/>
                  <a:pt x="8477260" y="17607"/>
                  <a:pt x="8642773" y="0"/>
                </a:cubicBezTo>
                <a:cubicBezTo>
                  <a:pt x="8620364" y="123444"/>
                  <a:pt x="8628065" y="324911"/>
                  <a:pt x="8642773" y="557314"/>
                </a:cubicBezTo>
                <a:cubicBezTo>
                  <a:pt x="8657481" y="789717"/>
                  <a:pt x="8654999" y="941189"/>
                  <a:pt x="8642773" y="1080156"/>
                </a:cubicBezTo>
                <a:cubicBezTo>
                  <a:pt x="8630547" y="1219123"/>
                  <a:pt x="8649219" y="1536916"/>
                  <a:pt x="8642773" y="1723653"/>
                </a:cubicBezTo>
                <a:cubicBezTo>
                  <a:pt x="8345739" y="1695934"/>
                  <a:pt x="8175412" y="1757413"/>
                  <a:pt x="7805089" y="1723653"/>
                </a:cubicBezTo>
                <a:cubicBezTo>
                  <a:pt x="7434766" y="1689893"/>
                  <a:pt x="7442153" y="1743410"/>
                  <a:pt x="7226688" y="1723653"/>
                </a:cubicBezTo>
                <a:cubicBezTo>
                  <a:pt x="7011223" y="1703896"/>
                  <a:pt x="6668061" y="1728865"/>
                  <a:pt x="6475431" y="1723653"/>
                </a:cubicBezTo>
                <a:cubicBezTo>
                  <a:pt x="6282801" y="1718441"/>
                  <a:pt x="5965084" y="1695495"/>
                  <a:pt x="5637747" y="1723653"/>
                </a:cubicBezTo>
                <a:cubicBezTo>
                  <a:pt x="5310410" y="1751811"/>
                  <a:pt x="5310494" y="1719604"/>
                  <a:pt x="5145774" y="1723653"/>
                </a:cubicBezTo>
                <a:cubicBezTo>
                  <a:pt x="4981054" y="1727702"/>
                  <a:pt x="4817039" y="1712001"/>
                  <a:pt x="4653801" y="1723653"/>
                </a:cubicBezTo>
                <a:cubicBezTo>
                  <a:pt x="4490563" y="1735305"/>
                  <a:pt x="4105310" y="1745196"/>
                  <a:pt x="3816117" y="1723653"/>
                </a:cubicBezTo>
                <a:cubicBezTo>
                  <a:pt x="3526924" y="1702110"/>
                  <a:pt x="3365583" y="1745628"/>
                  <a:pt x="3237716" y="1723653"/>
                </a:cubicBezTo>
                <a:cubicBezTo>
                  <a:pt x="3109849" y="1701678"/>
                  <a:pt x="2964187" y="1715537"/>
                  <a:pt x="2745742" y="1723653"/>
                </a:cubicBezTo>
                <a:cubicBezTo>
                  <a:pt x="2527297" y="1731769"/>
                  <a:pt x="2268706" y="1730233"/>
                  <a:pt x="1994486" y="1723653"/>
                </a:cubicBezTo>
                <a:cubicBezTo>
                  <a:pt x="1720266" y="1717073"/>
                  <a:pt x="1371159" y="1713924"/>
                  <a:pt x="1156802" y="1723653"/>
                </a:cubicBezTo>
                <a:cubicBezTo>
                  <a:pt x="942445" y="1733382"/>
                  <a:pt x="847130" y="1751045"/>
                  <a:pt x="578401" y="1723653"/>
                </a:cubicBezTo>
                <a:cubicBezTo>
                  <a:pt x="309672" y="1696261"/>
                  <a:pt x="260330" y="1701967"/>
                  <a:pt x="0" y="1723653"/>
                </a:cubicBezTo>
                <a:cubicBezTo>
                  <a:pt x="18756" y="1574735"/>
                  <a:pt x="24168" y="1441760"/>
                  <a:pt x="0" y="1200812"/>
                </a:cubicBezTo>
                <a:cubicBezTo>
                  <a:pt x="-24168" y="959864"/>
                  <a:pt x="-16466" y="744068"/>
                  <a:pt x="0" y="591788"/>
                </a:cubicBezTo>
                <a:cubicBezTo>
                  <a:pt x="16466" y="439508"/>
                  <a:pt x="-13564" y="191253"/>
                  <a:pt x="0" y="0"/>
                </a:cubicBezTo>
                <a:close/>
              </a:path>
              <a:path w="8642773" h="1723653" stroke="0" extrusionOk="0">
                <a:moveTo>
                  <a:pt x="0" y="0"/>
                </a:moveTo>
                <a:cubicBezTo>
                  <a:pt x="315373" y="-6149"/>
                  <a:pt x="437434" y="24501"/>
                  <a:pt x="664829" y="0"/>
                </a:cubicBezTo>
                <a:cubicBezTo>
                  <a:pt x="892224" y="-24501"/>
                  <a:pt x="1149520" y="40576"/>
                  <a:pt x="1502513" y="0"/>
                </a:cubicBezTo>
                <a:cubicBezTo>
                  <a:pt x="1855506" y="-40576"/>
                  <a:pt x="1810639" y="2619"/>
                  <a:pt x="1994486" y="0"/>
                </a:cubicBezTo>
                <a:cubicBezTo>
                  <a:pt x="2178333" y="-2619"/>
                  <a:pt x="2422880" y="-20258"/>
                  <a:pt x="2572887" y="0"/>
                </a:cubicBezTo>
                <a:cubicBezTo>
                  <a:pt x="2722894" y="20258"/>
                  <a:pt x="2985392" y="-21693"/>
                  <a:pt x="3324143" y="0"/>
                </a:cubicBezTo>
                <a:cubicBezTo>
                  <a:pt x="3662894" y="21693"/>
                  <a:pt x="3691128" y="14605"/>
                  <a:pt x="3902544" y="0"/>
                </a:cubicBezTo>
                <a:cubicBezTo>
                  <a:pt x="4113960" y="-14605"/>
                  <a:pt x="4369849" y="21794"/>
                  <a:pt x="4653801" y="0"/>
                </a:cubicBezTo>
                <a:cubicBezTo>
                  <a:pt x="4937753" y="-21794"/>
                  <a:pt x="5153374" y="-28084"/>
                  <a:pt x="5318630" y="0"/>
                </a:cubicBezTo>
                <a:cubicBezTo>
                  <a:pt x="5483886" y="28084"/>
                  <a:pt x="5710154" y="-2431"/>
                  <a:pt x="6069886" y="0"/>
                </a:cubicBezTo>
                <a:cubicBezTo>
                  <a:pt x="6429618" y="2431"/>
                  <a:pt x="6432794" y="-12192"/>
                  <a:pt x="6734715" y="0"/>
                </a:cubicBezTo>
                <a:cubicBezTo>
                  <a:pt x="7036636" y="12192"/>
                  <a:pt x="7176900" y="17083"/>
                  <a:pt x="7313116" y="0"/>
                </a:cubicBezTo>
                <a:cubicBezTo>
                  <a:pt x="7449332" y="-17083"/>
                  <a:pt x="7816268" y="-27531"/>
                  <a:pt x="7977944" y="0"/>
                </a:cubicBezTo>
                <a:cubicBezTo>
                  <a:pt x="8139620" y="27531"/>
                  <a:pt x="8446441" y="-15431"/>
                  <a:pt x="8642773" y="0"/>
                </a:cubicBezTo>
                <a:cubicBezTo>
                  <a:pt x="8665132" y="140798"/>
                  <a:pt x="8654490" y="436342"/>
                  <a:pt x="8642773" y="574551"/>
                </a:cubicBezTo>
                <a:cubicBezTo>
                  <a:pt x="8631056" y="712760"/>
                  <a:pt x="8621466" y="967562"/>
                  <a:pt x="8642773" y="1097392"/>
                </a:cubicBezTo>
                <a:cubicBezTo>
                  <a:pt x="8664080" y="1227222"/>
                  <a:pt x="8630786" y="1533065"/>
                  <a:pt x="8642773" y="1723653"/>
                </a:cubicBezTo>
                <a:cubicBezTo>
                  <a:pt x="8450156" y="1710518"/>
                  <a:pt x="8438652" y="1732932"/>
                  <a:pt x="8237227" y="1723653"/>
                </a:cubicBezTo>
                <a:cubicBezTo>
                  <a:pt x="8035802" y="1714374"/>
                  <a:pt x="7830251" y="1696187"/>
                  <a:pt x="7658827" y="1723653"/>
                </a:cubicBezTo>
                <a:cubicBezTo>
                  <a:pt x="7487403" y="1751119"/>
                  <a:pt x="7347959" y="1737296"/>
                  <a:pt x="7080426" y="1723653"/>
                </a:cubicBezTo>
                <a:cubicBezTo>
                  <a:pt x="6812893" y="1710010"/>
                  <a:pt x="6800649" y="1700902"/>
                  <a:pt x="6588452" y="1723653"/>
                </a:cubicBezTo>
                <a:cubicBezTo>
                  <a:pt x="6376255" y="1746404"/>
                  <a:pt x="6088104" y="1735082"/>
                  <a:pt x="5837196" y="1723653"/>
                </a:cubicBezTo>
                <a:cubicBezTo>
                  <a:pt x="5586288" y="1712224"/>
                  <a:pt x="5620186" y="1738901"/>
                  <a:pt x="5431650" y="1723653"/>
                </a:cubicBezTo>
                <a:cubicBezTo>
                  <a:pt x="5243114" y="1708405"/>
                  <a:pt x="4985909" y="1740312"/>
                  <a:pt x="4766822" y="1723653"/>
                </a:cubicBezTo>
                <a:cubicBezTo>
                  <a:pt x="4547735" y="1706994"/>
                  <a:pt x="4403193" y="1729206"/>
                  <a:pt x="4274848" y="1723653"/>
                </a:cubicBezTo>
                <a:cubicBezTo>
                  <a:pt x="4146503" y="1718100"/>
                  <a:pt x="3952816" y="1713940"/>
                  <a:pt x="3869303" y="1723653"/>
                </a:cubicBezTo>
                <a:cubicBezTo>
                  <a:pt x="3785790" y="1733366"/>
                  <a:pt x="3456076" y="1697490"/>
                  <a:pt x="3290902" y="1723653"/>
                </a:cubicBezTo>
                <a:cubicBezTo>
                  <a:pt x="3125728" y="1749816"/>
                  <a:pt x="2695790" y="1713265"/>
                  <a:pt x="2539646" y="1723653"/>
                </a:cubicBezTo>
                <a:cubicBezTo>
                  <a:pt x="2383502" y="1734041"/>
                  <a:pt x="1889787" y="1726065"/>
                  <a:pt x="1701961" y="1723653"/>
                </a:cubicBezTo>
                <a:cubicBezTo>
                  <a:pt x="1514135" y="1721241"/>
                  <a:pt x="1351038" y="1746182"/>
                  <a:pt x="1209988" y="1723653"/>
                </a:cubicBezTo>
                <a:cubicBezTo>
                  <a:pt x="1068938" y="1701124"/>
                  <a:pt x="347784" y="1784149"/>
                  <a:pt x="0" y="1723653"/>
                </a:cubicBezTo>
                <a:cubicBezTo>
                  <a:pt x="13654" y="1524489"/>
                  <a:pt x="-24347" y="1339357"/>
                  <a:pt x="0" y="1131865"/>
                </a:cubicBezTo>
                <a:cubicBezTo>
                  <a:pt x="24347" y="924373"/>
                  <a:pt x="18321" y="774216"/>
                  <a:pt x="0" y="540078"/>
                </a:cubicBezTo>
                <a:cubicBezTo>
                  <a:pt x="-18321" y="305940"/>
                  <a:pt x="-17575" y="167844"/>
                  <a:pt x="0" y="0"/>
                </a:cubicBezTo>
                <a:close/>
              </a:path>
            </a:pathLst>
          </a:custGeom>
          <a:solidFill>
            <a:schemeClr val="bg1"/>
          </a:solidFill>
          <a:ln w="28575">
            <a:solidFill>
              <a:srgbClr val="C00000"/>
            </a:solidFill>
            <a:extLst>
              <a:ext uri="{C807C97D-BFC1-408E-A445-0C87EB9F89A2}">
                <ask:lineSketchStyleProps xmlns="" xmlns:ask="http://schemas.microsoft.com/office/drawing/2018/sketchyshapes" sd="31963769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72000" indent="-1044000" algn="just">
              <a:lnSpc>
                <a:spcPts val="2700"/>
              </a:lnSpc>
            </a:pPr>
            <a:r>
              <a:rPr lang="zh-TW" altLang="en-US" sz="2400" b="1" dirty="0">
                <a:solidFill>
                  <a:schemeClr val="tx1"/>
                </a:solidFill>
                <a:latin typeface="微軟正黑體" panose="020B0604030504040204" pitchFamily="34" charset="-120"/>
                <a:ea typeface="微軟正黑體" panose="020B0604030504040204" pitchFamily="34" charset="-120"/>
                <a:cs typeface="+mj-cs"/>
              </a:rPr>
              <a:t>第</a:t>
            </a:r>
            <a:r>
              <a:rPr lang="en-US" altLang="zh-TW" sz="2400" b="1" dirty="0">
                <a:solidFill>
                  <a:schemeClr val="tx1"/>
                </a:solidFill>
                <a:latin typeface="微軟正黑體" panose="020B0604030504040204" pitchFamily="34" charset="-120"/>
                <a:ea typeface="微軟正黑體" panose="020B0604030504040204" pitchFamily="34" charset="-120"/>
                <a:cs typeface="+mj-cs"/>
              </a:rPr>
              <a:t>15</a:t>
            </a:r>
            <a:r>
              <a:rPr lang="zh-TW" altLang="en-US" sz="2400" b="1" dirty="0">
                <a:solidFill>
                  <a:schemeClr val="tx1"/>
                </a:solidFill>
                <a:latin typeface="微軟正黑體" panose="020B0604030504040204" pitchFamily="34" charset="-120"/>
                <a:ea typeface="微軟正黑體" panose="020B0604030504040204" pitchFamily="34" charset="-120"/>
                <a:cs typeface="+mj-cs"/>
              </a:rPr>
              <a:t>條：非事業用不動產屬</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cs typeface="+mj-cs"/>
              </a:rPr>
              <a:t>農業用地</a:t>
            </a:r>
            <a:r>
              <a:rPr lang="zh-TW" altLang="en-US" sz="2400" b="1" dirty="0">
                <a:solidFill>
                  <a:schemeClr val="tx1"/>
                </a:solidFill>
                <a:latin typeface="微軟正黑體" panose="020B0604030504040204" pitchFamily="34" charset="-120"/>
                <a:ea typeface="微軟正黑體" panose="020B0604030504040204" pitchFamily="34" charset="-120"/>
                <a:cs typeface="+mj-cs"/>
              </a:rPr>
              <a:t>，且面積</a:t>
            </a:r>
            <a:r>
              <a:rPr lang="en-US" altLang="zh-TW" sz="2400" b="1" dirty="0">
                <a:solidFill>
                  <a:schemeClr val="tx1"/>
                </a:solidFill>
                <a:latin typeface="微軟正黑體" panose="020B0604030504040204" pitchFamily="34" charset="-120"/>
                <a:ea typeface="微軟正黑體" panose="020B0604030504040204" pitchFamily="34" charset="-120"/>
                <a:cs typeface="+mj-cs"/>
              </a:rPr>
              <a:t>1,000</a:t>
            </a:r>
            <a:r>
              <a:rPr lang="zh-TW" altLang="en-US" sz="2400" b="1" dirty="0">
                <a:solidFill>
                  <a:schemeClr val="tx1"/>
                </a:solidFill>
                <a:latin typeface="微軟正黑體" panose="020B0604030504040204" pitchFamily="34" charset="-120"/>
                <a:ea typeface="微軟正黑體" panose="020B0604030504040204" pitchFamily="34" charset="-120"/>
                <a:cs typeface="+mj-cs"/>
              </a:rPr>
              <a:t>平方公尺以下者，得依下列方式處分：</a:t>
            </a:r>
            <a:endParaRPr lang="en-US" altLang="zh-TW" sz="2400" b="1" dirty="0">
              <a:solidFill>
                <a:schemeClr val="tx1"/>
              </a:solidFill>
              <a:latin typeface="微軟正黑體" panose="020B0604030504040204" pitchFamily="34" charset="-120"/>
              <a:ea typeface="微軟正黑體" panose="020B0604030504040204" pitchFamily="34" charset="-120"/>
              <a:cs typeface="+mj-cs"/>
            </a:endParaRPr>
          </a:p>
          <a:p>
            <a:pPr marL="72000" indent="-1044000" algn="just">
              <a:lnSpc>
                <a:spcPts val="2700"/>
              </a:lnSpc>
            </a:pPr>
            <a:r>
              <a:rPr lang="zh-TW" altLang="en-US" sz="2400" b="1" dirty="0">
                <a:solidFill>
                  <a:schemeClr val="tx1"/>
                </a:solidFill>
                <a:latin typeface="微軟正黑體" panose="020B0604030504040204" pitchFamily="34" charset="-120"/>
                <a:ea typeface="微軟正黑體" panose="020B0604030504040204" pitchFamily="34" charset="-120"/>
                <a:cs typeface="+mj-cs"/>
              </a:rPr>
              <a:t>     一、面積</a:t>
            </a:r>
            <a:r>
              <a:rPr lang="en-US" altLang="zh-TW" sz="2400" b="1" dirty="0">
                <a:solidFill>
                  <a:schemeClr val="tx1"/>
                </a:solidFill>
                <a:latin typeface="微軟正黑體" panose="020B0604030504040204" pitchFamily="34" charset="-120"/>
                <a:ea typeface="微軟正黑體" panose="020B0604030504040204" pitchFamily="34" charset="-120"/>
                <a:cs typeface="+mj-cs"/>
              </a:rPr>
              <a:t>500</a:t>
            </a:r>
            <a:r>
              <a:rPr lang="zh-TW" altLang="en-US" sz="2400" b="1" dirty="0">
                <a:solidFill>
                  <a:schemeClr val="tx1"/>
                </a:solidFill>
                <a:latin typeface="微軟正黑體" panose="020B0604030504040204" pitchFamily="34" charset="-120"/>
                <a:ea typeface="微軟正黑體" panose="020B0604030504040204" pitchFamily="34" charset="-120"/>
                <a:cs typeface="+mj-cs"/>
              </a:rPr>
              <a:t>平方公尺以下，以讓售方式出售予鄰地所有權</a:t>
            </a:r>
            <a:br>
              <a:rPr lang="en-US" altLang="zh-TW" sz="2400" b="1" dirty="0">
                <a:solidFill>
                  <a:schemeClr val="tx1"/>
                </a:solidFill>
                <a:latin typeface="微軟正黑體" panose="020B0604030504040204" pitchFamily="34" charset="-120"/>
                <a:ea typeface="微軟正黑體" panose="020B0604030504040204" pitchFamily="34" charset="-120"/>
                <a:cs typeface="+mj-cs"/>
              </a:rPr>
            </a:br>
            <a:r>
              <a:rPr lang="en-US" altLang="zh-TW" sz="2400" b="1" dirty="0">
                <a:solidFill>
                  <a:schemeClr val="tx1"/>
                </a:solidFill>
                <a:latin typeface="微軟正黑體" panose="020B0604030504040204" pitchFamily="34" charset="-120"/>
                <a:ea typeface="微軟正黑體" panose="020B0604030504040204" pitchFamily="34" charset="-120"/>
                <a:cs typeface="+mj-cs"/>
              </a:rPr>
              <a:t>            </a:t>
            </a:r>
            <a:r>
              <a:rPr lang="zh-TW" altLang="en-US" sz="2400" b="1" dirty="0">
                <a:solidFill>
                  <a:schemeClr val="tx1"/>
                </a:solidFill>
                <a:latin typeface="微軟正黑體" panose="020B0604030504040204" pitchFamily="34" charset="-120"/>
                <a:ea typeface="微軟正黑體" panose="020B0604030504040204" pitchFamily="34" charset="-120"/>
                <a:cs typeface="+mj-cs"/>
              </a:rPr>
              <a:t>人。</a:t>
            </a:r>
            <a:endParaRPr lang="en-US" altLang="zh-TW" sz="2400" b="1" dirty="0">
              <a:solidFill>
                <a:schemeClr val="tx1"/>
              </a:solidFill>
              <a:latin typeface="微軟正黑體" panose="020B0604030504040204" pitchFamily="34" charset="-120"/>
              <a:ea typeface="微軟正黑體" panose="020B0604030504040204" pitchFamily="34" charset="-120"/>
              <a:cs typeface="+mj-cs"/>
            </a:endParaRPr>
          </a:p>
          <a:p>
            <a:pPr marL="72000" indent="-1044000" algn="just">
              <a:lnSpc>
                <a:spcPts val="2700"/>
              </a:lnSpc>
            </a:pPr>
            <a:r>
              <a:rPr lang="zh-TW" altLang="en-US" sz="2400" b="1" dirty="0">
                <a:solidFill>
                  <a:schemeClr val="tx1"/>
                </a:solidFill>
                <a:latin typeface="微軟正黑體" panose="020B0604030504040204" pitchFamily="34" charset="-120"/>
                <a:ea typeface="微軟正黑體" panose="020B0604030504040204" pitchFamily="34" charset="-120"/>
                <a:cs typeface="+mj-cs"/>
              </a:rPr>
              <a:t>     二、面積超過</a:t>
            </a:r>
            <a:r>
              <a:rPr lang="en-US" altLang="zh-TW" sz="2400" b="1" dirty="0">
                <a:solidFill>
                  <a:schemeClr val="tx1"/>
                </a:solidFill>
                <a:latin typeface="微軟正黑體" panose="020B0604030504040204" pitchFamily="34" charset="-120"/>
                <a:ea typeface="微軟正黑體" panose="020B0604030504040204" pitchFamily="34" charset="-120"/>
                <a:cs typeface="+mj-cs"/>
              </a:rPr>
              <a:t>500</a:t>
            </a:r>
            <a:r>
              <a:rPr lang="zh-TW" altLang="en-US" sz="2400" b="1" dirty="0">
                <a:solidFill>
                  <a:schemeClr val="tx1"/>
                </a:solidFill>
                <a:latin typeface="微軟正黑體" panose="020B0604030504040204" pitchFamily="34" charset="-120"/>
                <a:ea typeface="微軟正黑體" panose="020B0604030504040204" pitchFamily="34" charset="-120"/>
                <a:cs typeface="+mj-cs"/>
              </a:rPr>
              <a:t>平方公尺，以公開標售方式處分，鄰地所</a:t>
            </a:r>
            <a:br>
              <a:rPr lang="en-US" altLang="zh-TW" sz="2400" b="1" dirty="0">
                <a:solidFill>
                  <a:schemeClr val="tx1"/>
                </a:solidFill>
                <a:latin typeface="微軟正黑體" panose="020B0604030504040204" pitchFamily="34" charset="-120"/>
                <a:ea typeface="微軟正黑體" panose="020B0604030504040204" pitchFamily="34" charset="-120"/>
                <a:cs typeface="+mj-cs"/>
              </a:rPr>
            </a:br>
            <a:r>
              <a:rPr lang="en-US" altLang="zh-TW" sz="2400" b="1" dirty="0">
                <a:solidFill>
                  <a:schemeClr val="tx1"/>
                </a:solidFill>
                <a:latin typeface="微軟正黑體" panose="020B0604030504040204" pitchFamily="34" charset="-120"/>
                <a:ea typeface="微軟正黑體" panose="020B0604030504040204" pitchFamily="34" charset="-120"/>
                <a:cs typeface="+mj-cs"/>
              </a:rPr>
              <a:t>            </a:t>
            </a:r>
            <a:r>
              <a:rPr lang="zh-TW" altLang="en-US" sz="2400" b="1" dirty="0">
                <a:solidFill>
                  <a:schemeClr val="tx1"/>
                </a:solidFill>
                <a:latin typeface="微軟正黑體" panose="020B0604030504040204" pitchFamily="34" charset="-120"/>
                <a:ea typeface="微軟正黑體" panose="020B0604030504040204" pitchFamily="34" charset="-120"/>
                <a:cs typeface="+mj-cs"/>
              </a:rPr>
              <a:t>有權人有優先購買權。</a:t>
            </a:r>
            <a:endParaRPr lang="en-US" altLang="zh-TW" sz="2400" b="1" dirty="0">
              <a:solidFill>
                <a:schemeClr val="tx1"/>
              </a:solidFill>
              <a:latin typeface="微軟正黑體" panose="020B0604030504040204" pitchFamily="34" charset="-120"/>
              <a:ea typeface="微軟正黑體" panose="020B0604030504040204" pitchFamily="34" charset="-120"/>
              <a:cs typeface="+mj-cs"/>
            </a:endParaRPr>
          </a:p>
          <a:p>
            <a:pPr marL="72000" indent="-1044000" algn="just">
              <a:lnSpc>
                <a:spcPts val="2700"/>
              </a:lnSpc>
            </a:pPr>
            <a:r>
              <a:rPr lang="zh-TW" altLang="en-US" sz="2400" b="1" dirty="0">
                <a:solidFill>
                  <a:schemeClr val="tx1"/>
                </a:solidFill>
                <a:latin typeface="微軟正黑體" panose="020B0604030504040204" pitchFamily="34" charset="-120"/>
                <a:ea typeface="微軟正黑體" panose="020B0604030504040204" pitchFamily="34" charset="-120"/>
                <a:cs typeface="+mj-cs"/>
              </a:rPr>
              <a:t>前項第</a:t>
            </a:r>
            <a:r>
              <a:rPr lang="en-US" altLang="zh-TW" sz="2400" b="1" dirty="0">
                <a:solidFill>
                  <a:schemeClr val="tx1"/>
                </a:solidFill>
                <a:latin typeface="微軟正黑體" panose="020B0604030504040204" pitchFamily="34" charset="-120"/>
                <a:ea typeface="微軟正黑體" panose="020B0604030504040204" pitchFamily="34" charset="-120"/>
                <a:cs typeface="+mj-cs"/>
              </a:rPr>
              <a:t>2</a:t>
            </a:r>
            <a:r>
              <a:rPr lang="zh-TW" altLang="en-US" sz="2400" b="1" dirty="0">
                <a:solidFill>
                  <a:schemeClr val="tx1"/>
                </a:solidFill>
                <a:latin typeface="微軟正黑體" panose="020B0604030504040204" pitchFamily="34" charset="-120"/>
                <a:ea typeface="微軟正黑體" panose="020B0604030504040204" pitchFamily="34" charset="-120"/>
                <a:cs typeface="+mj-cs"/>
              </a:rPr>
              <a:t>款優先購買權人有二人以上，公開抽籤決定之。</a:t>
            </a:r>
            <a:endParaRPr lang="en-US" altLang="zh-TW" sz="2400" b="1" dirty="0">
              <a:solidFill>
                <a:schemeClr val="tx1"/>
              </a:solidFill>
              <a:latin typeface="微軟正黑體" panose="020B0604030504040204" pitchFamily="34" charset="-120"/>
              <a:ea typeface="微軟正黑體" panose="020B0604030504040204" pitchFamily="34" charset="-120"/>
              <a:cs typeface="+mj-cs"/>
            </a:endParaRPr>
          </a:p>
        </p:txBody>
      </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25</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7" name="內容版面配置區 2">
            <a:extLst>
              <a:ext uri="{FF2B5EF4-FFF2-40B4-BE49-F238E27FC236}">
                <a16:creationId xmlns:a16="http://schemas.microsoft.com/office/drawing/2014/main" id="{A342D125-2F57-1586-033B-5257032D75D0}"/>
              </a:ext>
            </a:extLst>
          </p:cNvPr>
          <p:cNvSpPr txBox="1">
            <a:spLocks/>
          </p:cNvSpPr>
          <p:nvPr/>
        </p:nvSpPr>
        <p:spPr>
          <a:xfrm>
            <a:off x="140721" y="4022697"/>
            <a:ext cx="8725142" cy="37198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hangingPunct="0">
              <a:lnSpc>
                <a:spcPts val="3000"/>
              </a:lnSpc>
              <a:spcBef>
                <a:spcPct val="0"/>
              </a:spcBef>
              <a:spcAft>
                <a:spcPts val="150"/>
              </a:spcAft>
              <a:buClr>
                <a:schemeClr val="accent6"/>
              </a:buClr>
              <a:buSzPct val="85000"/>
              <a:buFont typeface="Wingdings" panose="05000000000000000000" pitchFamily="2" charset="2"/>
              <a:buChar char="l"/>
            </a:pPr>
            <a:r>
              <a:rPr lang="zh-TW" altLang="en-US" sz="2000" b="1" dirty="0">
                <a:latin typeface="微軟正黑體" panose="020B0604030504040204" pitchFamily="34" charset="-120"/>
                <a:ea typeface="微軟正黑體" panose="020B0604030504040204" pitchFamily="34" charset="-120"/>
                <a:cs typeface="+mj-cs"/>
              </a:rPr>
              <a:t>農田水利署</a:t>
            </a:r>
            <a:r>
              <a:rPr lang="en-US" altLang="zh-TW" sz="2000" b="1" dirty="0">
                <a:latin typeface="微軟正黑體" panose="020B0604030504040204" pitchFamily="34" charset="-120"/>
                <a:ea typeface="微軟正黑體" panose="020B0604030504040204" pitchFamily="34" charset="-120"/>
                <a:cs typeface="+mj-cs"/>
              </a:rPr>
              <a:t>109</a:t>
            </a:r>
            <a:r>
              <a:rPr lang="zh-TW" altLang="en-US" sz="2000" b="1" dirty="0">
                <a:latin typeface="微軟正黑體" panose="020B0604030504040204" pitchFamily="34" charset="-120"/>
                <a:ea typeface="微軟正黑體" panose="020B0604030504040204" pitchFamily="34" charset="-120"/>
                <a:cs typeface="+mj-cs"/>
              </a:rPr>
              <a:t>年</a:t>
            </a:r>
            <a:r>
              <a:rPr lang="en-US" altLang="zh-TW" sz="2000" b="1" dirty="0">
                <a:latin typeface="微軟正黑體" panose="020B0604030504040204" pitchFamily="34" charset="-120"/>
                <a:ea typeface="微軟正黑體" panose="020B0604030504040204" pitchFamily="34" charset="-120"/>
                <a:cs typeface="+mj-cs"/>
              </a:rPr>
              <a:t>12</a:t>
            </a:r>
            <a:r>
              <a:rPr lang="zh-TW" altLang="en-US" sz="2000" b="1" dirty="0">
                <a:latin typeface="微軟正黑體" panose="020B0604030504040204" pitchFamily="34" charset="-120"/>
                <a:ea typeface="微軟正黑體" panose="020B0604030504040204" pitchFamily="34" charset="-120"/>
                <a:cs typeface="+mj-cs"/>
              </a:rPr>
              <a:t>月</a:t>
            </a:r>
            <a:r>
              <a:rPr lang="en-US" altLang="zh-TW" sz="2000" b="1" dirty="0">
                <a:latin typeface="微軟正黑體" panose="020B0604030504040204" pitchFamily="34" charset="-120"/>
                <a:ea typeface="微軟正黑體" panose="020B0604030504040204" pitchFamily="34" charset="-120"/>
                <a:cs typeface="+mj-cs"/>
              </a:rPr>
              <a:t>17</a:t>
            </a:r>
            <a:r>
              <a:rPr lang="zh-TW" altLang="en-US" sz="2000" b="1" dirty="0">
                <a:latin typeface="微軟正黑體" panose="020B0604030504040204" pitchFamily="34" charset="-120"/>
                <a:ea typeface="微軟正黑體" panose="020B0604030504040204" pitchFamily="34" charset="-120"/>
                <a:cs typeface="+mj-cs"/>
              </a:rPr>
              <a:t>日農水企字第</a:t>
            </a:r>
            <a:r>
              <a:rPr lang="en-US" altLang="zh-TW" sz="2000" b="1" dirty="0">
                <a:latin typeface="微軟正黑體" panose="020B0604030504040204" pitchFamily="34" charset="-120"/>
                <a:ea typeface="微軟正黑體" panose="020B0604030504040204" pitchFamily="34" charset="-120"/>
                <a:cs typeface="+mj-cs"/>
              </a:rPr>
              <a:t>1096002241</a:t>
            </a:r>
            <a:r>
              <a:rPr lang="zh-TW" altLang="en-US" sz="2000" b="1" dirty="0">
                <a:latin typeface="微軟正黑體" panose="020B0604030504040204" pitchFamily="34" charset="-120"/>
                <a:ea typeface="微軟正黑體" panose="020B0604030504040204" pitchFamily="34" charset="-120"/>
                <a:cs typeface="+mj-cs"/>
              </a:rPr>
              <a:t>號函釋：</a:t>
            </a:r>
            <a:endParaRPr lang="en-US" altLang="zh-TW" sz="2000" b="1" dirty="0">
              <a:latin typeface="微軟正黑體" panose="020B0604030504040204" pitchFamily="34" charset="-120"/>
              <a:ea typeface="微軟正黑體" panose="020B0604030504040204" pitchFamily="34" charset="-120"/>
              <a:cs typeface="+mj-cs"/>
            </a:endParaRPr>
          </a:p>
          <a:p>
            <a:pPr marL="914400" lvl="2" indent="0" algn="just" hangingPunct="0">
              <a:lnSpc>
                <a:spcPts val="2700"/>
              </a:lnSpc>
              <a:spcBef>
                <a:spcPct val="0"/>
              </a:spcBef>
              <a:spcAft>
                <a:spcPts val="100"/>
              </a:spcAft>
              <a:buClr>
                <a:schemeClr val="accent6"/>
              </a:buClr>
              <a:buSzPct val="85000"/>
              <a:buNone/>
            </a:pPr>
            <a:r>
              <a:rPr lang="zh-TW" altLang="en-US" b="1" dirty="0">
                <a:latin typeface="微軟正黑體" panose="020B0604030504040204" pitchFamily="34" charset="-120"/>
                <a:ea typeface="微軟正黑體" panose="020B0604030504040204" pitchFamily="34" charset="-120"/>
                <a:cs typeface="+mj-cs"/>
              </a:rPr>
              <a:t>依區域計畫法劃定為各種使用分區內編定之水利用地，必須作農田水利設施使用，始符合農業使用認定基準，意即</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j-cs"/>
              </a:rPr>
              <a:t>水利用地如係作為農田水利設施用途者，始屬農業用地之範疇</a:t>
            </a:r>
            <a:r>
              <a:rPr lang="zh-TW" altLang="en-US" b="1" dirty="0">
                <a:latin typeface="微軟正黑體" panose="020B0604030504040204" pitchFamily="34" charset="-120"/>
                <a:ea typeface="微軟正黑體" panose="020B0604030504040204" pitchFamily="34" charset="-120"/>
                <a:cs typeface="+mj-cs"/>
              </a:rPr>
              <a:t>。</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j-cs"/>
              </a:rPr>
              <a:t>特定農業區及一般農業區內之水利用地，倘經管轄水利主管機關同意廢止水路在案</a:t>
            </a:r>
            <a:r>
              <a:rPr lang="zh-TW" altLang="en-US" b="1" dirty="0">
                <a:latin typeface="微軟正黑體" panose="020B0604030504040204" pitchFamily="34" charset="-120"/>
                <a:ea typeface="微軟正黑體" panose="020B0604030504040204" pitchFamily="34" charset="-120"/>
                <a:cs typeface="+mj-cs"/>
              </a:rPr>
              <a:t>，則該土地因已無灌溉或農田排水使用之水利用途，即</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j-cs"/>
              </a:rPr>
              <a:t>非屬農業用地之範疇</a:t>
            </a:r>
            <a:r>
              <a:rPr lang="zh-TW" altLang="en-US" b="1" dirty="0">
                <a:latin typeface="微軟正黑體" panose="020B0604030504040204" pitchFamily="34" charset="-120"/>
                <a:ea typeface="微軟正黑體" panose="020B0604030504040204" pitchFamily="34" charset="-120"/>
                <a:cs typeface="+mj-cs"/>
              </a:rPr>
              <a:t>，</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j-cs"/>
              </a:rPr>
              <a:t>自無第</a:t>
            </a:r>
            <a:r>
              <a:rPr lang="en-US" altLang="zh-TW" b="1" dirty="0">
                <a:solidFill>
                  <a:schemeClr val="accent5">
                    <a:lumMod val="75000"/>
                  </a:schemeClr>
                </a:solidFill>
                <a:latin typeface="微軟正黑體" panose="020B0604030504040204" pitchFamily="34" charset="-120"/>
                <a:ea typeface="微軟正黑體" panose="020B0604030504040204" pitchFamily="34" charset="-120"/>
                <a:cs typeface="+mj-cs"/>
              </a:rPr>
              <a:t>15</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j-cs"/>
              </a:rPr>
              <a:t>條涉及農業用地處分規定之適用</a:t>
            </a:r>
            <a:r>
              <a:rPr lang="zh-TW" altLang="en-US" b="1" dirty="0">
                <a:latin typeface="微軟正黑體" panose="020B0604030504040204" pitchFamily="34" charset="-120"/>
                <a:ea typeface="微軟正黑體" panose="020B0604030504040204" pitchFamily="34" charset="-120"/>
                <a:cs typeface="+mj-cs"/>
              </a:rPr>
              <a:t>。</a:t>
            </a:r>
          </a:p>
        </p:txBody>
      </p:sp>
      <p:sp>
        <p:nvSpPr>
          <p:cNvPr id="20" name="標題 1">
            <a:extLst>
              <a:ext uri="{FF2B5EF4-FFF2-40B4-BE49-F238E27FC236}">
                <a16:creationId xmlns:a16="http://schemas.microsoft.com/office/drawing/2014/main" id="{F1784642-B791-4C4D-BCD2-C2E9E12070FA}"/>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35390832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7886700" cy="59083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sz="2400" b="1" dirty="0">
                <a:latin typeface="微軟正黑體" panose="020B0604030504040204" pitchFamily="34" charset="-120"/>
                <a:ea typeface="微軟正黑體" panose="020B0604030504040204" pitchFamily="34" charset="-120"/>
                <a:cs typeface="+mj-cs"/>
              </a:rPr>
              <a:t>第二章　非事業用不動產之處分</a:t>
            </a:r>
          </a:p>
        </p:txBody>
      </p:sp>
      <p:sp>
        <p:nvSpPr>
          <p:cNvPr id="3" name="矩形 2">
            <a:extLst>
              <a:ext uri="{FF2B5EF4-FFF2-40B4-BE49-F238E27FC236}">
                <a16:creationId xmlns:a16="http://schemas.microsoft.com/office/drawing/2014/main" id="{18AA6AAB-1E6C-B905-E792-79011BDA824E}"/>
              </a:ext>
            </a:extLst>
          </p:cNvPr>
          <p:cNvSpPr/>
          <p:nvPr/>
        </p:nvSpPr>
        <p:spPr>
          <a:xfrm>
            <a:off x="250613" y="1369741"/>
            <a:ext cx="8642773" cy="5183406"/>
          </a:xfrm>
          <a:custGeom>
            <a:avLst/>
            <a:gdLst>
              <a:gd name="connsiteX0" fmla="*/ 0 w 8642773"/>
              <a:gd name="connsiteY0" fmla="*/ 0 h 4877334"/>
              <a:gd name="connsiteX1" fmla="*/ 578401 w 8642773"/>
              <a:gd name="connsiteY1" fmla="*/ 0 h 4877334"/>
              <a:gd name="connsiteX2" fmla="*/ 1156802 w 8642773"/>
              <a:gd name="connsiteY2" fmla="*/ 0 h 4877334"/>
              <a:gd name="connsiteX3" fmla="*/ 1562347 w 8642773"/>
              <a:gd name="connsiteY3" fmla="*/ 0 h 4877334"/>
              <a:gd name="connsiteX4" fmla="*/ 1967893 w 8642773"/>
              <a:gd name="connsiteY4" fmla="*/ 0 h 4877334"/>
              <a:gd name="connsiteX5" fmla="*/ 2459866 w 8642773"/>
              <a:gd name="connsiteY5" fmla="*/ 0 h 4877334"/>
              <a:gd name="connsiteX6" fmla="*/ 3124695 w 8642773"/>
              <a:gd name="connsiteY6" fmla="*/ 0 h 4877334"/>
              <a:gd name="connsiteX7" fmla="*/ 3703096 w 8642773"/>
              <a:gd name="connsiteY7" fmla="*/ 0 h 4877334"/>
              <a:gd name="connsiteX8" fmla="*/ 4367925 w 8642773"/>
              <a:gd name="connsiteY8" fmla="*/ 0 h 4877334"/>
              <a:gd name="connsiteX9" fmla="*/ 4946325 w 8642773"/>
              <a:gd name="connsiteY9" fmla="*/ 0 h 4877334"/>
              <a:gd name="connsiteX10" fmla="*/ 5697582 w 8642773"/>
              <a:gd name="connsiteY10" fmla="*/ 0 h 4877334"/>
              <a:gd name="connsiteX11" fmla="*/ 6448838 w 8642773"/>
              <a:gd name="connsiteY11" fmla="*/ 0 h 4877334"/>
              <a:gd name="connsiteX12" fmla="*/ 6940812 w 8642773"/>
              <a:gd name="connsiteY12" fmla="*/ 0 h 4877334"/>
              <a:gd name="connsiteX13" fmla="*/ 7519213 w 8642773"/>
              <a:gd name="connsiteY13" fmla="*/ 0 h 4877334"/>
              <a:gd name="connsiteX14" fmla="*/ 8642773 w 8642773"/>
              <a:gd name="connsiteY14" fmla="*/ 0 h 4877334"/>
              <a:gd name="connsiteX15" fmla="*/ 8642773 w 8642773"/>
              <a:gd name="connsiteY15" fmla="*/ 647989 h 4877334"/>
              <a:gd name="connsiteX16" fmla="*/ 8642773 w 8642773"/>
              <a:gd name="connsiteY16" fmla="*/ 1393524 h 4877334"/>
              <a:gd name="connsiteX17" fmla="*/ 8642773 w 8642773"/>
              <a:gd name="connsiteY17" fmla="*/ 2090286 h 4877334"/>
              <a:gd name="connsiteX18" fmla="*/ 8642773 w 8642773"/>
              <a:gd name="connsiteY18" fmla="*/ 2689501 h 4877334"/>
              <a:gd name="connsiteX19" fmla="*/ 8642773 w 8642773"/>
              <a:gd name="connsiteY19" fmla="*/ 3288717 h 4877334"/>
              <a:gd name="connsiteX20" fmla="*/ 8642773 w 8642773"/>
              <a:gd name="connsiteY20" fmla="*/ 4034252 h 4877334"/>
              <a:gd name="connsiteX21" fmla="*/ 8642773 w 8642773"/>
              <a:gd name="connsiteY21" fmla="*/ 4877334 h 4877334"/>
              <a:gd name="connsiteX22" fmla="*/ 8150800 w 8642773"/>
              <a:gd name="connsiteY22" fmla="*/ 4877334 h 4877334"/>
              <a:gd name="connsiteX23" fmla="*/ 7745254 w 8642773"/>
              <a:gd name="connsiteY23" fmla="*/ 4877334 h 4877334"/>
              <a:gd name="connsiteX24" fmla="*/ 7166853 w 8642773"/>
              <a:gd name="connsiteY24" fmla="*/ 4877334 h 4877334"/>
              <a:gd name="connsiteX25" fmla="*/ 6674880 w 8642773"/>
              <a:gd name="connsiteY25" fmla="*/ 4877334 h 4877334"/>
              <a:gd name="connsiteX26" fmla="*/ 5923624 w 8642773"/>
              <a:gd name="connsiteY26" fmla="*/ 4877334 h 4877334"/>
              <a:gd name="connsiteX27" fmla="*/ 5518078 w 8642773"/>
              <a:gd name="connsiteY27" fmla="*/ 4877334 h 4877334"/>
              <a:gd name="connsiteX28" fmla="*/ 4939677 w 8642773"/>
              <a:gd name="connsiteY28" fmla="*/ 4877334 h 4877334"/>
              <a:gd name="connsiteX29" fmla="*/ 4534132 w 8642773"/>
              <a:gd name="connsiteY29" fmla="*/ 4877334 h 4877334"/>
              <a:gd name="connsiteX30" fmla="*/ 4042158 w 8642773"/>
              <a:gd name="connsiteY30" fmla="*/ 4877334 h 4877334"/>
              <a:gd name="connsiteX31" fmla="*/ 3463757 w 8642773"/>
              <a:gd name="connsiteY31" fmla="*/ 4877334 h 4877334"/>
              <a:gd name="connsiteX32" fmla="*/ 2798929 w 8642773"/>
              <a:gd name="connsiteY32" fmla="*/ 4877334 h 4877334"/>
              <a:gd name="connsiteX33" fmla="*/ 2393383 w 8642773"/>
              <a:gd name="connsiteY33" fmla="*/ 4877334 h 4877334"/>
              <a:gd name="connsiteX34" fmla="*/ 1555699 w 8642773"/>
              <a:gd name="connsiteY34" fmla="*/ 4877334 h 4877334"/>
              <a:gd name="connsiteX35" fmla="*/ 718015 w 8642773"/>
              <a:gd name="connsiteY35" fmla="*/ 4877334 h 4877334"/>
              <a:gd name="connsiteX36" fmla="*/ 0 w 8642773"/>
              <a:gd name="connsiteY36" fmla="*/ 4877334 h 4877334"/>
              <a:gd name="connsiteX37" fmla="*/ 0 w 8642773"/>
              <a:gd name="connsiteY37" fmla="*/ 4229345 h 4877334"/>
              <a:gd name="connsiteX38" fmla="*/ 0 w 8642773"/>
              <a:gd name="connsiteY38" fmla="*/ 3678903 h 4877334"/>
              <a:gd name="connsiteX39" fmla="*/ 0 w 8642773"/>
              <a:gd name="connsiteY39" fmla="*/ 3079688 h 4877334"/>
              <a:gd name="connsiteX40" fmla="*/ 0 w 8642773"/>
              <a:gd name="connsiteY40" fmla="*/ 2285379 h 4877334"/>
              <a:gd name="connsiteX41" fmla="*/ 0 w 8642773"/>
              <a:gd name="connsiteY41" fmla="*/ 1734937 h 4877334"/>
              <a:gd name="connsiteX42" fmla="*/ 0 w 8642773"/>
              <a:gd name="connsiteY42" fmla="*/ 1184495 h 4877334"/>
              <a:gd name="connsiteX43" fmla="*/ 0 w 8642773"/>
              <a:gd name="connsiteY43" fmla="*/ 634053 h 4877334"/>
              <a:gd name="connsiteX44" fmla="*/ 0 w 8642773"/>
              <a:gd name="connsiteY44" fmla="*/ 0 h 4877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642773" h="4877334" fill="none" extrusionOk="0">
                <a:moveTo>
                  <a:pt x="0" y="0"/>
                </a:moveTo>
                <a:cubicBezTo>
                  <a:pt x="287068" y="12651"/>
                  <a:pt x="368905" y="-20773"/>
                  <a:pt x="578401" y="0"/>
                </a:cubicBezTo>
                <a:cubicBezTo>
                  <a:pt x="787897" y="20773"/>
                  <a:pt x="954033" y="-19975"/>
                  <a:pt x="1156802" y="0"/>
                </a:cubicBezTo>
                <a:cubicBezTo>
                  <a:pt x="1359571" y="19975"/>
                  <a:pt x="1409662" y="-13269"/>
                  <a:pt x="1562347" y="0"/>
                </a:cubicBezTo>
                <a:cubicBezTo>
                  <a:pt x="1715032" y="13269"/>
                  <a:pt x="1848614" y="-6052"/>
                  <a:pt x="1967893" y="0"/>
                </a:cubicBezTo>
                <a:cubicBezTo>
                  <a:pt x="2087172" y="6052"/>
                  <a:pt x="2293432" y="-6465"/>
                  <a:pt x="2459866" y="0"/>
                </a:cubicBezTo>
                <a:cubicBezTo>
                  <a:pt x="2626300" y="6465"/>
                  <a:pt x="2963453" y="-29107"/>
                  <a:pt x="3124695" y="0"/>
                </a:cubicBezTo>
                <a:cubicBezTo>
                  <a:pt x="3285937" y="29107"/>
                  <a:pt x="3499616" y="-20241"/>
                  <a:pt x="3703096" y="0"/>
                </a:cubicBezTo>
                <a:cubicBezTo>
                  <a:pt x="3906576" y="20241"/>
                  <a:pt x="4217442" y="9996"/>
                  <a:pt x="4367925" y="0"/>
                </a:cubicBezTo>
                <a:cubicBezTo>
                  <a:pt x="4518408" y="-9996"/>
                  <a:pt x="4787626" y="15517"/>
                  <a:pt x="4946325" y="0"/>
                </a:cubicBezTo>
                <a:cubicBezTo>
                  <a:pt x="5105024" y="-15517"/>
                  <a:pt x="5323390" y="-10236"/>
                  <a:pt x="5697582" y="0"/>
                </a:cubicBezTo>
                <a:cubicBezTo>
                  <a:pt x="6071774" y="10236"/>
                  <a:pt x="6268865" y="14624"/>
                  <a:pt x="6448838" y="0"/>
                </a:cubicBezTo>
                <a:cubicBezTo>
                  <a:pt x="6628811" y="-14624"/>
                  <a:pt x="6837349" y="8452"/>
                  <a:pt x="6940812" y="0"/>
                </a:cubicBezTo>
                <a:cubicBezTo>
                  <a:pt x="7044275" y="-8452"/>
                  <a:pt x="7331661" y="-23008"/>
                  <a:pt x="7519213" y="0"/>
                </a:cubicBezTo>
                <a:cubicBezTo>
                  <a:pt x="7706765" y="23008"/>
                  <a:pt x="8243287" y="-1493"/>
                  <a:pt x="8642773" y="0"/>
                </a:cubicBezTo>
                <a:cubicBezTo>
                  <a:pt x="8646059" y="264066"/>
                  <a:pt x="8659945" y="327721"/>
                  <a:pt x="8642773" y="647989"/>
                </a:cubicBezTo>
                <a:cubicBezTo>
                  <a:pt x="8625601" y="968257"/>
                  <a:pt x="8673382" y="1227171"/>
                  <a:pt x="8642773" y="1393524"/>
                </a:cubicBezTo>
                <a:cubicBezTo>
                  <a:pt x="8612164" y="1559878"/>
                  <a:pt x="8631611" y="1778500"/>
                  <a:pt x="8642773" y="2090286"/>
                </a:cubicBezTo>
                <a:cubicBezTo>
                  <a:pt x="8653935" y="2402072"/>
                  <a:pt x="8640866" y="2471268"/>
                  <a:pt x="8642773" y="2689501"/>
                </a:cubicBezTo>
                <a:cubicBezTo>
                  <a:pt x="8644680" y="2907734"/>
                  <a:pt x="8658579" y="3099712"/>
                  <a:pt x="8642773" y="3288717"/>
                </a:cubicBezTo>
                <a:cubicBezTo>
                  <a:pt x="8626967" y="3477722"/>
                  <a:pt x="8654640" y="3707786"/>
                  <a:pt x="8642773" y="4034252"/>
                </a:cubicBezTo>
                <a:cubicBezTo>
                  <a:pt x="8630906" y="4360718"/>
                  <a:pt x="8622338" y="4627419"/>
                  <a:pt x="8642773" y="4877334"/>
                </a:cubicBezTo>
                <a:cubicBezTo>
                  <a:pt x="8416501" y="4900788"/>
                  <a:pt x="8273351" y="4892499"/>
                  <a:pt x="8150800" y="4877334"/>
                </a:cubicBezTo>
                <a:cubicBezTo>
                  <a:pt x="8028249" y="4862169"/>
                  <a:pt x="7902746" y="4885287"/>
                  <a:pt x="7745254" y="4877334"/>
                </a:cubicBezTo>
                <a:cubicBezTo>
                  <a:pt x="7587762" y="4869381"/>
                  <a:pt x="7286457" y="4884705"/>
                  <a:pt x="7166853" y="4877334"/>
                </a:cubicBezTo>
                <a:cubicBezTo>
                  <a:pt x="7047249" y="4869963"/>
                  <a:pt x="6799741" y="4864650"/>
                  <a:pt x="6674880" y="4877334"/>
                </a:cubicBezTo>
                <a:cubicBezTo>
                  <a:pt x="6550019" y="4890018"/>
                  <a:pt x="6256782" y="4843123"/>
                  <a:pt x="5923624" y="4877334"/>
                </a:cubicBezTo>
                <a:cubicBezTo>
                  <a:pt x="5590466" y="4911545"/>
                  <a:pt x="5675098" y="4891796"/>
                  <a:pt x="5518078" y="4877334"/>
                </a:cubicBezTo>
                <a:cubicBezTo>
                  <a:pt x="5361058" y="4862872"/>
                  <a:pt x="5164964" y="4858291"/>
                  <a:pt x="4939677" y="4877334"/>
                </a:cubicBezTo>
                <a:cubicBezTo>
                  <a:pt x="4714390" y="4896377"/>
                  <a:pt x="4709609" y="4895917"/>
                  <a:pt x="4534132" y="4877334"/>
                </a:cubicBezTo>
                <a:cubicBezTo>
                  <a:pt x="4358656" y="4858751"/>
                  <a:pt x="4267376" y="4858486"/>
                  <a:pt x="4042158" y="4877334"/>
                </a:cubicBezTo>
                <a:cubicBezTo>
                  <a:pt x="3816940" y="4896182"/>
                  <a:pt x="3719809" y="4894952"/>
                  <a:pt x="3463757" y="4877334"/>
                </a:cubicBezTo>
                <a:cubicBezTo>
                  <a:pt x="3207705" y="4859716"/>
                  <a:pt x="3024092" y="4869237"/>
                  <a:pt x="2798929" y="4877334"/>
                </a:cubicBezTo>
                <a:cubicBezTo>
                  <a:pt x="2573766" y="4885431"/>
                  <a:pt x="2521498" y="4882218"/>
                  <a:pt x="2393383" y="4877334"/>
                </a:cubicBezTo>
                <a:cubicBezTo>
                  <a:pt x="2265268" y="4872450"/>
                  <a:pt x="1942049" y="4853123"/>
                  <a:pt x="1555699" y="4877334"/>
                </a:cubicBezTo>
                <a:cubicBezTo>
                  <a:pt x="1169349" y="4901545"/>
                  <a:pt x="939942" y="4906402"/>
                  <a:pt x="718015" y="4877334"/>
                </a:cubicBezTo>
                <a:cubicBezTo>
                  <a:pt x="496088" y="4848266"/>
                  <a:pt x="240400" y="4890349"/>
                  <a:pt x="0" y="4877334"/>
                </a:cubicBezTo>
                <a:cubicBezTo>
                  <a:pt x="14606" y="4563614"/>
                  <a:pt x="18105" y="4507459"/>
                  <a:pt x="0" y="4229345"/>
                </a:cubicBezTo>
                <a:cubicBezTo>
                  <a:pt x="-18105" y="3951231"/>
                  <a:pt x="10236" y="3794150"/>
                  <a:pt x="0" y="3678903"/>
                </a:cubicBezTo>
                <a:cubicBezTo>
                  <a:pt x="-10236" y="3563656"/>
                  <a:pt x="-28965" y="3233685"/>
                  <a:pt x="0" y="3079688"/>
                </a:cubicBezTo>
                <a:cubicBezTo>
                  <a:pt x="28965" y="2925692"/>
                  <a:pt x="21907" y="2582080"/>
                  <a:pt x="0" y="2285379"/>
                </a:cubicBezTo>
                <a:cubicBezTo>
                  <a:pt x="-21907" y="1988678"/>
                  <a:pt x="17688" y="1929956"/>
                  <a:pt x="0" y="1734937"/>
                </a:cubicBezTo>
                <a:cubicBezTo>
                  <a:pt x="-17688" y="1539918"/>
                  <a:pt x="8407" y="1363091"/>
                  <a:pt x="0" y="1184495"/>
                </a:cubicBezTo>
                <a:cubicBezTo>
                  <a:pt x="-8407" y="1005899"/>
                  <a:pt x="16643" y="870492"/>
                  <a:pt x="0" y="634053"/>
                </a:cubicBezTo>
                <a:cubicBezTo>
                  <a:pt x="-16643" y="397614"/>
                  <a:pt x="20292" y="164563"/>
                  <a:pt x="0" y="0"/>
                </a:cubicBezTo>
                <a:close/>
              </a:path>
              <a:path w="8642773" h="4877334" stroke="0" extrusionOk="0">
                <a:moveTo>
                  <a:pt x="0" y="0"/>
                </a:moveTo>
                <a:cubicBezTo>
                  <a:pt x="315373" y="-6149"/>
                  <a:pt x="437434" y="24501"/>
                  <a:pt x="664829" y="0"/>
                </a:cubicBezTo>
                <a:cubicBezTo>
                  <a:pt x="892224" y="-24501"/>
                  <a:pt x="1149520" y="40576"/>
                  <a:pt x="1502513" y="0"/>
                </a:cubicBezTo>
                <a:cubicBezTo>
                  <a:pt x="1855506" y="-40576"/>
                  <a:pt x="1810639" y="2619"/>
                  <a:pt x="1994486" y="0"/>
                </a:cubicBezTo>
                <a:cubicBezTo>
                  <a:pt x="2178333" y="-2619"/>
                  <a:pt x="2422880" y="-20258"/>
                  <a:pt x="2572887" y="0"/>
                </a:cubicBezTo>
                <a:cubicBezTo>
                  <a:pt x="2722894" y="20258"/>
                  <a:pt x="2985392" y="-21693"/>
                  <a:pt x="3324143" y="0"/>
                </a:cubicBezTo>
                <a:cubicBezTo>
                  <a:pt x="3662894" y="21693"/>
                  <a:pt x="3691128" y="14605"/>
                  <a:pt x="3902544" y="0"/>
                </a:cubicBezTo>
                <a:cubicBezTo>
                  <a:pt x="4113960" y="-14605"/>
                  <a:pt x="4369849" y="21794"/>
                  <a:pt x="4653801" y="0"/>
                </a:cubicBezTo>
                <a:cubicBezTo>
                  <a:pt x="4937753" y="-21794"/>
                  <a:pt x="5153374" y="-28084"/>
                  <a:pt x="5318630" y="0"/>
                </a:cubicBezTo>
                <a:cubicBezTo>
                  <a:pt x="5483886" y="28084"/>
                  <a:pt x="5710154" y="-2431"/>
                  <a:pt x="6069886" y="0"/>
                </a:cubicBezTo>
                <a:cubicBezTo>
                  <a:pt x="6429618" y="2431"/>
                  <a:pt x="6432794" y="-12192"/>
                  <a:pt x="6734715" y="0"/>
                </a:cubicBezTo>
                <a:cubicBezTo>
                  <a:pt x="7036636" y="12192"/>
                  <a:pt x="7176900" y="17083"/>
                  <a:pt x="7313116" y="0"/>
                </a:cubicBezTo>
                <a:cubicBezTo>
                  <a:pt x="7449332" y="-17083"/>
                  <a:pt x="7816268" y="-27531"/>
                  <a:pt x="7977944" y="0"/>
                </a:cubicBezTo>
                <a:cubicBezTo>
                  <a:pt x="8139620" y="27531"/>
                  <a:pt x="8446441" y="-15431"/>
                  <a:pt x="8642773" y="0"/>
                </a:cubicBezTo>
                <a:cubicBezTo>
                  <a:pt x="8659544" y="272755"/>
                  <a:pt x="8652242" y="374505"/>
                  <a:pt x="8642773" y="696762"/>
                </a:cubicBezTo>
                <a:cubicBezTo>
                  <a:pt x="8633304" y="1019019"/>
                  <a:pt x="8658086" y="1048459"/>
                  <a:pt x="8642773" y="1247204"/>
                </a:cubicBezTo>
                <a:cubicBezTo>
                  <a:pt x="8627460" y="1445949"/>
                  <a:pt x="8622785" y="1528058"/>
                  <a:pt x="8642773" y="1797646"/>
                </a:cubicBezTo>
                <a:cubicBezTo>
                  <a:pt x="8662761" y="2067234"/>
                  <a:pt x="8628075" y="2129729"/>
                  <a:pt x="8642773" y="2348088"/>
                </a:cubicBezTo>
                <a:cubicBezTo>
                  <a:pt x="8657471" y="2566447"/>
                  <a:pt x="8664733" y="2666703"/>
                  <a:pt x="8642773" y="2947303"/>
                </a:cubicBezTo>
                <a:cubicBezTo>
                  <a:pt x="8620813" y="3227903"/>
                  <a:pt x="8636998" y="3366821"/>
                  <a:pt x="8642773" y="3497745"/>
                </a:cubicBezTo>
                <a:cubicBezTo>
                  <a:pt x="8648548" y="3628669"/>
                  <a:pt x="8621450" y="3923507"/>
                  <a:pt x="8642773" y="4048187"/>
                </a:cubicBezTo>
                <a:cubicBezTo>
                  <a:pt x="8664096" y="4172867"/>
                  <a:pt x="8644037" y="4539969"/>
                  <a:pt x="8642773" y="4877334"/>
                </a:cubicBezTo>
                <a:cubicBezTo>
                  <a:pt x="8426220" y="4910132"/>
                  <a:pt x="8211190" y="4876480"/>
                  <a:pt x="7805089" y="4877334"/>
                </a:cubicBezTo>
                <a:cubicBezTo>
                  <a:pt x="7398988" y="4878188"/>
                  <a:pt x="7363523" y="4900170"/>
                  <a:pt x="7140260" y="4877334"/>
                </a:cubicBezTo>
                <a:cubicBezTo>
                  <a:pt x="6916997" y="4854498"/>
                  <a:pt x="6772065" y="4880001"/>
                  <a:pt x="6648287" y="4877334"/>
                </a:cubicBezTo>
                <a:cubicBezTo>
                  <a:pt x="6524509" y="4874667"/>
                  <a:pt x="6330848" y="4868940"/>
                  <a:pt x="6242741" y="4877334"/>
                </a:cubicBezTo>
                <a:cubicBezTo>
                  <a:pt x="6154634" y="4885728"/>
                  <a:pt x="5829514" y="4851171"/>
                  <a:pt x="5664340" y="4877334"/>
                </a:cubicBezTo>
                <a:cubicBezTo>
                  <a:pt x="5499166" y="4903497"/>
                  <a:pt x="5069228" y="4866946"/>
                  <a:pt x="4913084" y="4877334"/>
                </a:cubicBezTo>
                <a:cubicBezTo>
                  <a:pt x="4756940" y="4887722"/>
                  <a:pt x="4258981" y="4875208"/>
                  <a:pt x="4075400" y="4877334"/>
                </a:cubicBezTo>
                <a:cubicBezTo>
                  <a:pt x="3891819" y="4879460"/>
                  <a:pt x="3724477" y="4899863"/>
                  <a:pt x="3583427" y="4877334"/>
                </a:cubicBezTo>
                <a:cubicBezTo>
                  <a:pt x="3442377" y="4854805"/>
                  <a:pt x="2937543" y="4863593"/>
                  <a:pt x="2745742" y="4877334"/>
                </a:cubicBezTo>
                <a:cubicBezTo>
                  <a:pt x="2553941" y="4891075"/>
                  <a:pt x="2293481" y="4869294"/>
                  <a:pt x="1994486" y="4877334"/>
                </a:cubicBezTo>
                <a:cubicBezTo>
                  <a:pt x="1695491" y="4885374"/>
                  <a:pt x="1529951" y="4881430"/>
                  <a:pt x="1156802" y="4877334"/>
                </a:cubicBezTo>
                <a:cubicBezTo>
                  <a:pt x="783653" y="4873238"/>
                  <a:pt x="919255" y="4881204"/>
                  <a:pt x="751256" y="4877334"/>
                </a:cubicBezTo>
                <a:cubicBezTo>
                  <a:pt x="583257" y="4873464"/>
                  <a:pt x="164707" y="4864885"/>
                  <a:pt x="0" y="4877334"/>
                </a:cubicBezTo>
                <a:cubicBezTo>
                  <a:pt x="34515" y="4652797"/>
                  <a:pt x="-6196" y="4318491"/>
                  <a:pt x="0" y="4083025"/>
                </a:cubicBezTo>
                <a:cubicBezTo>
                  <a:pt x="6196" y="3847559"/>
                  <a:pt x="18095" y="3572769"/>
                  <a:pt x="0" y="3386263"/>
                </a:cubicBezTo>
                <a:cubicBezTo>
                  <a:pt x="-18095" y="3199757"/>
                  <a:pt x="-21952" y="3003227"/>
                  <a:pt x="0" y="2835821"/>
                </a:cubicBezTo>
                <a:cubicBezTo>
                  <a:pt x="21952" y="2668415"/>
                  <a:pt x="-10106" y="2468282"/>
                  <a:pt x="0" y="2187833"/>
                </a:cubicBezTo>
                <a:cubicBezTo>
                  <a:pt x="10106" y="1907384"/>
                  <a:pt x="-24741" y="1791952"/>
                  <a:pt x="0" y="1588617"/>
                </a:cubicBezTo>
                <a:cubicBezTo>
                  <a:pt x="24741" y="1385282"/>
                  <a:pt x="4123" y="1265549"/>
                  <a:pt x="0" y="1038175"/>
                </a:cubicBezTo>
                <a:cubicBezTo>
                  <a:pt x="-4123" y="810801"/>
                  <a:pt x="5292" y="374546"/>
                  <a:pt x="0" y="0"/>
                </a:cubicBezTo>
                <a:close/>
              </a:path>
            </a:pathLst>
          </a:custGeom>
          <a:solidFill>
            <a:schemeClr val="bg1"/>
          </a:solidFill>
          <a:ln w="28575">
            <a:solidFill>
              <a:srgbClr val="C00000"/>
            </a:solidFill>
            <a:extLst>
              <a:ext uri="{C807C97D-BFC1-408E-A445-0C87EB9F89A2}">
                <ask:lineSketchStyleProps xmlns="" xmlns:ask="http://schemas.microsoft.com/office/drawing/2018/sketchyshapes" sd="31963769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72000" indent="-1044000" algn="just">
              <a:lnSpc>
                <a:spcPts val="27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第</a:t>
            </a:r>
            <a:r>
              <a:rPr lang="en-US" altLang="zh-TW" sz="2000" b="1" dirty="0">
                <a:solidFill>
                  <a:schemeClr val="tx1"/>
                </a:solidFill>
                <a:latin typeface="微軟正黑體" panose="020B0604030504040204" pitchFamily="34" charset="-120"/>
                <a:ea typeface="微軟正黑體" panose="020B0604030504040204" pitchFamily="34" charset="-120"/>
                <a:cs typeface="+mj-cs"/>
              </a:rPr>
              <a:t>17</a:t>
            </a:r>
            <a:r>
              <a:rPr lang="zh-TW" altLang="en-US" sz="2000" b="1" dirty="0">
                <a:solidFill>
                  <a:schemeClr val="tx1"/>
                </a:solidFill>
                <a:latin typeface="微軟正黑體" panose="020B0604030504040204" pitchFamily="34" charset="-120"/>
                <a:ea typeface="微軟正黑體" panose="020B0604030504040204" pitchFamily="34" charset="-120"/>
                <a:cs typeface="+mj-cs"/>
              </a:rPr>
              <a:t>條：非事業用不動產之</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處分範圍</a:t>
            </a:r>
            <a:r>
              <a:rPr lang="zh-TW" altLang="en-US" sz="2000" b="1" dirty="0">
                <a:solidFill>
                  <a:schemeClr val="tx1"/>
                </a:solidFill>
                <a:latin typeface="微軟正黑體" panose="020B0604030504040204" pitchFamily="34" charset="-120"/>
                <a:ea typeface="微軟正黑體" panose="020B0604030504040204" pitchFamily="34" charset="-120"/>
                <a:cs typeface="+mj-cs"/>
              </a:rPr>
              <a:t>、價格查估，</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管理處得設查估小組</a:t>
            </a:r>
            <a:r>
              <a:rPr lang="zh-TW" altLang="en-US" sz="2000" b="1" dirty="0">
                <a:solidFill>
                  <a:schemeClr val="tx1"/>
                </a:solidFill>
                <a:latin typeface="微軟正黑體" panose="020B0604030504040204" pitchFamily="34" charset="-120"/>
                <a:ea typeface="微軟正黑體" panose="020B0604030504040204" pitchFamily="34" charset="-120"/>
                <a:cs typeface="+mj-cs"/>
              </a:rPr>
              <a:t>，依下列規定辦理：                          </a:t>
            </a:r>
            <a:endParaRPr lang="en-US" altLang="zh-TW" sz="2000" b="1" dirty="0">
              <a:solidFill>
                <a:schemeClr val="tx1"/>
              </a:solidFill>
              <a:latin typeface="微軟正黑體" panose="020B0604030504040204" pitchFamily="34" charset="-120"/>
              <a:ea typeface="微軟正黑體" panose="020B0604030504040204" pitchFamily="34" charset="-120"/>
              <a:cs typeface="+mj-cs"/>
            </a:endParaRPr>
          </a:p>
          <a:p>
            <a:pPr marL="72000" indent="-1044000" algn="just">
              <a:lnSpc>
                <a:spcPts val="2700"/>
              </a:lnSpc>
            </a:pP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     一、土地之處分範圍，依申購範圍、土地位置、地形狀況、土地價格等條</a:t>
            </a:r>
            <a:b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cs typeface="+mj-cs"/>
              </a:rPr>
            </a:b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cs typeface="+mj-cs"/>
              </a:rPr>
              <a:t>            </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件審查。</a:t>
            </a:r>
            <a:endParaRPr lang="en-US" altLang="zh-TW" sz="2000" b="1" dirty="0">
              <a:solidFill>
                <a:schemeClr val="accent5">
                  <a:lumMod val="75000"/>
                </a:schemeClr>
              </a:solidFill>
              <a:latin typeface="微軟正黑體" panose="020B0604030504040204" pitchFamily="34" charset="-120"/>
              <a:ea typeface="微軟正黑體" panose="020B0604030504040204" pitchFamily="34" charset="-120"/>
              <a:cs typeface="+mj-cs"/>
            </a:endParaRPr>
          </a:p>
          <a:p>
            <a:pPr marL="72000" indent="-1044000" algn="just">
              <a:lnSpc>
                <a:spcPts val="27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     二、土地以</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每平方公尺</a:t>
            </a:r>
            <a:r>
              <a:rPr lang="zh-TW" altLang="en-US" sz="2000" b="1" dirty="0">
                <a:solidFill>
                  <a:schemeClr val="tx1"/>
                </a:solidFill>
                <a:latin typeface="微軟正黑體" panose="020B0604030504040204" pitchFamily="34" charset="-120"/>
                <a:ea typeface="微軟正黑體" panose="020B0604030504040204" pitchFamily="34" charset="-120"/>
                <a:cs typeface="+mj-cs"/>
              </a:rPr>
              <a:t>為計算單位，依土地位置、地形情況，並參酌其利</a:t>
            </a:r>
            <a:br>
              <a:rPr lang="en-US" altLang="zh-TW" sz="2000" b="1" dirty="0">
                <a:solidFill>
                  <a:schemeClr val="tx1"/>
                </a:solidFill>
                <a:latin typeface="微軟正黑體" panose="020B0604030504040204" pitchFamily="34" charset="-120"/>
                <a:ea typeface="微軟正黑體" panose="020B0604030504040204" pitchFamily="34" charset="-120"/>
                <a:cs typeface="+mj-cs"/>
              </a:rPr>
            </a:br>
            <a:r>
              <a:rPr lang="en-US" altLang="zh-TW" sz="2000" b="1" dirty="0">
                <a:solidFill>
                  <a:schemeClr val="tx1"/>
                </a:solidFill>
                <a:latin typeface="微軟正黑體" panose="020B0604030504040204" pitchFamily="34" charset="-120"/>
                <a:ea typeface="微軟正黑體" panose="020B0604030504040204" pitchFamily="34" charset="-120"/>
                <a:cs typeface="+mj-cs"/>
              </a:rPr>
              <a:t>            </a:t>
            </a:r>
            <a:r>
              <a:rPr lang="zh-TW" altLang="en-US" sz="2000" b="1" dirty="0">
                <a:solidFill>
                  <a:schemeClr val="tx1"/>
                </a:solidFill>
                <a:latin typeface="微軟正黑體" panose="020B0604030504040204" pitchFamily="34" charset="-120"/>
                <a:ea typeface="微軟正黑體" panose="020B0604030504040204" pitchFamily="34" charset="-120"/>
                <a:cs typeface="+mj-cs"/>
              </a:rPr>
              <a:t>用價值、稅捐負擔情形及鄰近土地市價估定；</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其土地處分查估價格，</a:t>
            </a:r>
            <a:b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cs typeface="+mj-cs"/>
              </a:rPr>
            </a:b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cs typeface="+mj-cs"/>
              </a:rPr>
              <a:t>            </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不得低於當年期公告土地現值</a:t>
            </a:r>
            <a:r>
              <a:rPr lang="zh-TW" altLang="en-US" sz="2000" b="1" dirty="0">
                <a:solidFill>
                  <a:schemeClr val="tx1"/>
                </a:solidFill>
                <a:latin typeface="微軟正黑體" panose="020B0604030504040204" pitchFamily="34" charset="-120"/>
                <a:ea typeface="微軟正黑體" panose="020B0604030504040204" pitchFamily="34" charset="-120"/>
                <a:cs typeface="+mj-cs"/>
              </a:rPr>
              <a:t>。建物參酌房屋現值估定之。</a:t>
            </a:r>
            <a:endParaRPr lang="en-US" altLang="zh-TW" sz="2000" b="1" dirty="0">
              <a:solidFill>
                <a:schemeClr val="tx1"/>
              </a:solidFill>
              <a:latin typeface="微軟正黑體" panose="020B0604030504040204" pitchFamily="34" charset="-120"/>
              <a:ea typeface="微軟正黑體" panose="020B0604030504040204" pitchFamily="34" charset="-120"/>
              <a:cs typeface="+mj-cs"/>
            </a:endParaRPr>
          </a:p>
          <a:p>
            <a:pPr marL="72000" indent="-1044000" algn="just">
              <a:lnSpc>
                <a:spcPts val="27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     三、區分所有建物之估價，應就專有部分、共用部分之比例及基地權利合</a:t>
            </a:r>
            <a:br>
              <a:rPr lang="en-US" altLang="zh-TW" sz="2000" b="1" dirty="0">
                <a:solidFill>
                  <a:schemeClr val="tx1"/>
                </a:solidFill>
                <a:latin typeface="微軟正黑體" panose="020B0604030504040204" pitchFamily="34" charset="-120"/>
                <a:ea typeface="微軟正黑體" panose="020B0604030504040204" pitchFamily="34" charset="-120"/>
                <a:cs typeface="+mj-cs"/>
              </a:rPr>
            </a:br>
            <a:r>
              <a:rPr lang="en-US" altLang="zh-TW" sz="2000" b="1" dirty="0">
                <a:solidFill>
                  <a:schemeClr val="tx1"/>
                </a:solidFill>
                <a:latin typeface="微軟正黑體" panose="020B0604030504040204" pitchFamily="34" charset="-120"/>
                <a:ea typeface="微軟正黑體" panose="020B0604030504040204" pitchFamily="34" charset="-120"/>
                <a:cs typeface="+mj-cs"/>
              </a:rPr>
              <a:t>            </a:t>
            </a:r>
            <a:r>
              <a:rPr lang="zh-TW" altLang="en-US" sz="2000" b="1" dirty="0">
                <a:solidFill>
                  <a:schemeClr val="tx1"/>
                </a:solidFill>
                <a:latin typeface="微軟正黑體" panose="020B0604030504040204" pitchFamily="34" charset="-120"/>
                <a:ea typeface="微軟正黑體" panose="020B0604030504040204" pitchFamily="34" charset="-120"/>
                <a:cs typeface="+mj-cs"/>
              </a:rPr>
              <a:t>併估價。</a:t>
            </a:r>
            <a:endParaRPr lang="en-US" altLang="zh-TW" sz="2000" b="1" dirty="0">
              <a:solidFill>
                <a:schemeClr val="tx1"/>
              </a:solidFill>
              <a:latin typeface="微軟正黑體" panose="020B0604030504040204" pitchFamily="34" charset="-120"/>
              <a:ea typeface="微軟正黑體" panose="020B0604030504040204" pitchFamily="34" charset="-120"/>
              <a:cs typeface="+mj-cs"/>
            </a:endParaRPr>
          </a:p>
          <a:p>
            <a:pPr marL="72000" indent="-1044000" algn="just">
              <a:lnSpc>
                <a:spcPts val="27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     四、在公開標售或讓售前，因公告土地現值調整，致擬處分土地之底價未</a:t>
            </a:r>
            <a:br>
              <a:rPr lang="en-US" altLang="zh-TW" sz="2000" b="1" dirty="0">
                <a:solidFill>
                  <a:schemeClr val="tx1"/>
                </a:solidFill>
                <a:latin typeface="微軟正黑體" panose="020B0604030504040204" pitchFamily="34" charset="-120"/>
                <a:ea typeface="微軟正黑體" panose="020B0604030504040204" pitchFamily="34" charset="-120"/>
                <a:cs typeface="+mj-cs"/>
              </a:rPr>
            </a:br>
            <a:r>
              <a:rPr lang="en-US" altLang="zh-TW" sz="2000" b="1" dirty="0">
                <a:solidFill>
                  <a:schemeClr val="tx1"/>
                </a:solidFill>
                <a:latin typeface="微軟正黑體" panose="020B0604030504040204" pitchFamily="34" charset="-120"/>
                <a:ea typeface="微軟正黑體" panose="020B0604030504040204" pitchFamily="34" charset="-120"/>
                <a:cs typeface="+mj-cs"/>
              </a:rPr>
              <a:t>            </a:t>
            </a:r>
            <a:r>
              <a:rPr lang="zh-TW" altLang="en-US" sz="2000" b="1" dirty="0">
                <a:solidFill>
                  <a:schemeClr val="tx1"/>
                </a:solidFill>
                <a:latin typeface="微軟正黑體" panose="020B0604030504040204" pitchFamily="34" charset="-120"/>
                <a:ea typeface="微軟正黑體" panose="020B0604030504040204" pitchFamily="34" charset="-120"/>
                <a:cs typeface="+mj-cs"/>
              </a:rPr>
              <a:t>符合第</a:t>
            </a:r>
            <a:r>
              <a:rPr lang="en-US" altLang="zh-TW" sz="2000" b="1" dirty="0">
                <a:solidFill>
                  <a:schemeClr val="tx1"/>
                </a:solidFill>
                <a:latin typeface="微軟正黑體" panose="020B0604030504040204" pitchFamily="34" charset="-120"/>
                <a:ea typeface="微軟正黑體" panose="020B0604030504040204" pitchFamily="34" charset="-120"/>
                <a:cs typeface="+mj-cs"/>
              </a:rPr>
              <a:t>2</a:t>
            </a:r>
            <a:r>
              <a:rPr lang="zh-TW" altLang="en-US" sz="2000" b="1" dirty="0">
                <a:solidFill>
                  <a:schemeClr val="tx1"/>
                </a:solidFill>
                <a:latin typeface="微軟正黑體" panose="020B0604030504040204" pitchFamily="34" charset="-120"/>
                <a:ea typeface="微軟正黑體" panose="020B0604030504040204" pitchFamily="34" charset="-120"/>
                <a:cs typeface="+mj-cs"/>
              </a:rPr>
              <a:t>款規定者，應重新查估。</a:t>
            </a:r>
            <a:endParaRPr lang="en-US" altLang="zh-TW" sz="2000" b="1" dirty="0">
              <a:solidFill>
                <a:schemeClr val="tx1"/>
              </a:solidFill>
              <a:latin typeface="微軟正黑體" panose="020B0604030504040204" pitchFamily="34" charset="-120"/>
              <a:ea typeface="微軟正黑體" panose="020B0604030504040204" pitchFamily="34" charset="-120"/>
              <a:cs typeface="+mj-cs"/>
            </a:endParaRPr>
          </a:p>
          <a:p>
            <a:pPr marL="72000" indent="-1044000" algn="just">
              <a:lnSpc>
                <a:spcPts val="27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前項查估，得委託不動產估價師或其他依法得從事不動產估價業務者評估，或參酌鄰近地區實價登錄之不動產交易價格估定之。</a:t>
            </a:r>
          </a:p>
          <a:p>
            <a:pPr marL="72000" indent="-1044000" algn="just">
              <a:lnSpc>
                <a:spcPts val="27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非事業用不動產於</a:t>
            </a: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cs typeface="+mj-cs"/>
              </a:rPr>
              <a:t>6</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個月內標售</a:t>
            </a: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cs typeface="+mj-cs"/>
              </a:rPr>
              <a:t>2</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次未標脫</a:t>
            </a:r>
            <a:r>
              <a:rPr lang="zh-TW" altLang="en-US" sz="2000" b="1" dirty="0">
                <a:solidFill>
                  <a:schemeClr val="tx1"/>
                </a:solidFill>
                <a:latin typeface="微軟正黑體" panose="020B0604030504040204" pitchFamily="34" charset="-120"/>
                <a:ea typeface="微軟正黑體" panose="020B0604030504040204" pitchFamily="34" charset="-120"/>
                <a:cs typeface="+mj-cs"/>
              </a:rPr>
              <a:t>者，得暫緩處分。但因需用土地人之申購或為籌措財源需要，得</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重新查估標售底價</a:t>
            </a:r>
            <a:r>
              <a:rPr lang="zh-TW" altLang="en-US" sz="2000" b="1" dirty="0">
                <a:solidFill>
                  <a:schemeClr val="tx1"/>
                </a:solidFill>
                <a:latin typeface="微軟正黑體" panose="020B0604030504040204" pitchFamily="34" charset="-120"/>
                <a:ea typeface="微軟正黑體" panose="020B0604030504040204" pitchFamily="34" charset="-120"/>
                <a:cs typeface="+mj-cs"/>
              </a:rPr>
              <a:t>後辦理標售。</a:t>
            </a:r>
          </a:p>
        </p:txBody>
      </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26</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17" name="標題 1">
            <a:extLst>
              <a:ext uri="{FF2B5EF4-FFF2-40B4-BE49-F238E27FC236}">
                <a16:creationId xmlns:a16="http://schemas.microsoft.com/office/drawing/2014/main" id="{615EB6B0-4F00-40AA-9C44-CE080568FC5F}"/>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35543782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7886700" cy="59083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sz="2400" b="1" dirty="0">
                <a:latin typeface="微軟正黑體" panose="020B0604030504040204" pitchFamily="34" charset="-120"/>
                <a:ea typeface="微軟正黑體" panose="020B0604030504040204" pitchFamily="34" charset="-120"/>
                <a:cs typeface="+mj-cs"/>
              </a:rPr>
              <a:t>第二章　非事業用不動產之處分</a:t>
            </a:r>
          </a:p>
        </p:txBody>
      </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27</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3" name="矩形 2">
            <a:extLst>
              <a:ext uri="{FF2B5EF4-FFF2-40B4-BE49-F238E27FC236}">
                <a16:creationId xmlns:a16="http://schemas.microsoft.com/office/drawing/2014/main" id="{18AA6AAB-1E6C-B905-E792-79011BDA824E}"/>
              </a:ext>
            </a:extLst>
          </p:cNvPr>
          <p:cNvSpPr/>
          <p:nvPr/>
        </p:nvSpPr>
        <p:spPr>
          <a:xfrm>
            <a:off x="250614" y="1350112"/>
            <a:ext cx="8642773" cy="2645479"/>
          </a:xfrm>
          <a:custGeom>
            <a:avLst/>
            <a:gdLst>
              <a:gd name="connsiteX0" fmla="*/ 0 w 8642773"/>
              <a:gd name="connsiteY0" fmla="*/ 0 h 2568382"/>
              <a:gd name="connsiteX1" fmla="*/ 405546 w 8642773"/>
              <a:gd name="connsiteY1" fmla="*/ 0 h 2568382"/>
              <a:gd name="connsiteX2" fmla="*/ 1070374 w 8642773"/>
              <a:gd name="connsiteY2" fmla="*/ 0 h 2568382"/>
              <a:gd name="connsiteX3" fmla="*/ 1475920 w 8642773"/>
              <a:gd name="connsiteY3" fmla="*/ 0 h 2568382"/>
              <a:gd name="connsiteX4" fmla="*/ 2054321 w 8642773"/>
              <a:gd name="connsiteY4" fmla="*/ 0 h 2568382"/>
              <a:gd name="connsiteX5" fmla="*/ 2719149 w 8642773"/>
              <a:gd name="connsiteY5" fmla="*/ 0 h 2568382"/>
              <a:gd name="connsiteX6" fmla="*/ 3383978 w 8642773"/>
              <a:gd name="connsiteY6" fmla="*/ 0 h 2568382"/>
              <a:gd name="connsiteX7" fmla="*/ 4221662 w 8642773"/>
              <a:gd name="connsiteY7" fmla="*/ 0 h 2568382"/>
              <a:gd name="connsiteX8" fmla="*/ 4886491 w 8642773"/>
              <a:gd name="connsiteY8" fmla="*/ 0 h 2568382"/>
              <a:gd name="connsiteX9" fmla="*/ 5464892 w 8642773"/>
              <a:gd name="connsiteY9" fmla="*/ 0 h 2568382"/>
              <a:gd name="connsiteX10" fmla="*/ 5870437 w 8642773"/>
              <a:gd name="connsiteY10" fmla="*/ 0 h 2568382"/>
              <a:gd name="connsiteX11" fmla="*/ 6275983 w 8642773"/>
              <a:gd name="connsiteY11" fmla="*/ 0 h 2568382"/>
              <a:gd name="connsiteX12" fmla="*/ 6767956 w 8642773"/>
              <a:gd name="connsiteY12" fmla="*/ 0 h 2568382"/>
              <a:gd name="connsiteX13" fmla="*/ 7432785 w 8642773"/>
              <a:gd name="connsiteY13" fmla="*/ 0 h 2568382"/>
              <a:gd name="connsiteX14" fmla="*/ 8011186 w 8642773"/>
              <a:gd name="connsiteY14" fmla="*/ 0 h 2568382"/>
              <a:gd name="connsiteX15" fmla="*/ 8642773 w 8642773"/>
              <a:gd name="connsiteY15" fmla="*/ 0 h 2568382"/>
              <a:gd name="connsiteX16" fmla="*/ 8642773 w 8642773"/>
              <a:gd name="connsiteY16" fmla="*/ 616412 h 2568382"/>
              <a:gd name="connsiteX17" fmla="*/ 8642773 w 8642773"/>
              <a:gd name="connsiteY17" fmla="*/ 1309875 h 2568382"/>
              <a:gd name="connsiteX18" fmla="*/ 8642773 w 8642773"/>
              <a:gd name="connsiteY18" fmla="*/ 1951970 h 2568382"/>
              <a:gd name="connsiteX19" fmla="*/ 8642773 w 8642773"/>
              <a:gd name="connsiteY19" fmla="*/ 2568382 h 2568382"/>
              <a:gd name="connsiteX20" fmla="*/ 7891517 w 8642773"/>
              <a:gd name="connsiteY20" fmla="*/ 2568382 h 2568382"/>
              <a:gd name="connsiteX21" fmla="*/ 7399543 w 8642773"/>
              <a:gd name="connsiteY21" fmla="*/ 2568382 h 2568382"/>
              <a:gd name="connsiteX22" fmla="*/ 6907570 w 8642773"/>
              <a:gd name="connsiteY22" fmla="*/ 2568382 h 2568382"/>
              <a:gd name="connsiteX23" fmla="*/ 6069886 w 8642773"/>
              <a:gd name="connsiteY23" fmla="*/ 2568382 h 2568382"/>
              <a:gd name="connsiteX24" fmla="*/ 5491485 w 8642773"/>
              <a:gd name="connsiteY24" fmla="*/ 2568382 h 2568382"/>
              <a:gd name="connsiteX25" fmla="*/ 4999512 w 8642773"/>
              <a:gd name="connsiteY25" fmla="*/ 2568382 h 2568382"/>
              <a:gd name="connsiteX26" fmla="*/ 4248255 w 8642773"/>
              <a:gd name="connsiteY26" fmla="*/ 2568382 h 2568382"/>
              <a:gd name="connsiteX27" fmla="*/ 3410571 w 8642773"/>
              <a:gd name="connsiteY27" fmla="*/ 2568382 h 2568382"/>
              <a:gd name="connsiteX28" fmla="*/ 2832170 w 8642773"/>
              <a:gd name="connsiteY28" fmla="*/ 2568382 h 2568382"/>
              <a:gd name="connsiteX29" fmla="*/ 2167342 w 8642773"/>
              <a:gd name="connsiteY29" fmla="*/ 2568382 h 2568382"/>
              <a:gd name="connsiteX30" fmla="*/ 1761796 w 8642773"/>
              <a:gd name="connsiteY30" fmla="*/ 2568382 h 2568382"/>
              <a:gd name="connsiteX31" fmla="*/ 1183395 w 8642773"/>
              <a:gd name="connsiteY31" fmla="*/ 2568382 h 2568382"/>
              <a:gd name="connsiteX32" fmla="*/ 691422 w 8642773"/>
              <a:gd name="connsiteY32" fmla="*/ 2568382 h 2568382"/>
              <a:gd name="connsiteX33" fmla="*/ 0 w 8642773"/>
              <a:gd name="connsiteY33" fmla="*/ 2568382 h 2568382"/>
              <a:gd name="connsiteX34" fmla="*/ 0 w 8642773"/>
              <a:gd name="connsiteY34" fmla="*/ 2003338 h 2568382"/>
              <a:gd name="connsiteX35" fmla="*/ 0 w 8642773"/>
              <a:gd name="connsiteY35" fmla="*/ 1386926 h 2568382"/>
              <a:gd name="connsiteX36" fmla="*/ 0 w 8642773"/>
              <a:gd name="connsiteY36" fmla="*/ 821882 h 2568382"/>
              <a:gd name="connsiteX37" fmla="*/ 0 w 8642773"/>
              <a:gd name="connsiteY37" fmla="*/ 0 h 2568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642773" h="2568382" fill="none" extrusionOk="0">
                <a:moveTo>
                  <a:pt x="0" y="0"/>
                </a:moveTo>
                <a:cubicBezTo>
                  <a:pt x="200450" y="-13910"/>
                  <a:pt x="224047" y="-8523"/>
                  <a:pt x="405546" y="0"/>
                </a:cubicBezTo>
                <a:cubicBezTo>
                  <a:pt x="587045" y="8523"/>
                  <a:pt x="771735" y="18965"/>
                  <a:pt x="1070374" y="0"/>
                </a:cubicBezTo>
                <a:cubicBezTo>
                  <a:pt x="1369013" y="-18965"/>
                  <a:pt x="1394191" y="6000"/>
                  <a:pt x="1475920" y="0"/>
                </a:cubicBezTo>
                <a:cubicBezTo>
                  <a:pt x="1557649" y="-6000"/>
                  <a:pt x="1803802" y="9880"/>
                  <a:pt x="2054321" y="0"/>
                </a:cubicBezTo>
                <a:cubicBezTo>
                  <a:pt x="2304840" y="-9880"/>
                  <a:pt x="2544084" y="-23410"/>
                  <a:pt x="2719149" y="0"/>
                </a:cubicBezTo>
                <a:cubicBezTo>
                  <a:pt x="2894214" y="23410"/>
                  <a:pt x="3181951" y="16759"/>
                  <a:pt x="3383978" y="0"/>
                </a:cubicBezTo>
                <a:cubicBezTo>
                  <a:pt x="3586005" y="-16759"/>
                  <a:pt x="3842217" y="8603"/>
                  <a:pt x="4221662" y="0"/>
                </a:cubicBezTo>
                <a:cubicBezTo>
                  <a:pt x="4601107" y="-8603"/>
                  <a:pt x="4586447" y="-23821"/>
                  <a:pt x="4886491" y="0"/>
                </a:cubicBezTo>
                <a:cubicBezTo>
                  <a:pt x="5186535" y="23821"/>
                  <a:pt x="5262123" y="-19975"/>
                  <a:pt x="5464892" y="0"/>
                </a:cubicBezTo>
                <a:cubicBezTo>
                  <a:pt x="5667661" y="19975"/>
                  <a:pt x="5717752" y="-13269"/>
                  <a:pt x="5870437" y="0"/>
                </a:cubicBezTo>
                <a:cubicBezTo>
                  <a:pt x="6023122" y="13269"/>
                  <a:pt x="6156704" y="-6052"/>
                  <a:pt x="6275983" y="0"/>
                </a:cubicBezTo>
                <a:cubicBezTo>
                  <a:pt x="6395262" y="6052"/>
                  <a:pt x="6601522" y="-6465"/>
                  <a:pt x="6767956" y="0"/>
                </a:cubicBezTo>
                <a:cubicBezTo>
                  <a:pt x="6934390" y="6465"/>
                  <a:pt x="7271543" y="-29107"/>
                  <a:pt x="7432785" y="0"/>
                </a:cubicBezTo>
                <a:cubicBezTo>
                  <a:pt x="7594027" y="29107"/>
                  <a:pt x="7807706" y="-20241"/>
                  <a:pt x="8011186" y="0"/>
                </a:cubicBezTo>
                <a:cubicBezTo>
                  <a:pt x="8214666" y="20241"/>
                  <a:pt x="8510590" y="9115"/>
                  <a:pt x="8642773" y="0"/>
                </a:cubicBezTo>
                <a:cubicBezTo>
                  <a:pt x="8656530" y="161547"/>
                  <a:pt x="8659308" y="396630"/>
                  <a:pt x="8642773" y="616412"/>
                </a:cubicBezTo>
                <a:cubicBezTo>
                  <a:pt x="8626238" y="836194"/>
                  <a:pt x="8675629" y="984846"/>
                  <a:pt x="8642773" y="1309875"/>
                </a:cubicBezTo>
                <a:cubicBezTo>
                  <a:pt x="8609917" y="1634904"/>
                  <a:pt x="8647827" y="1633418"/>
                  <a:pt x="8642773" y="1951970"/>
                </a:cubicBezTo>
                <a:cubicBezTo>
                  <a:pt x="8637719" y="2270523"/>
                  <a:pt x="8627305" y="2374196"/>
                  <a:pt x="8642773" y="2568382"/>
                </a:cubicBezTo>
                <a:cubicBezTo>
                  <a:pt x="8394733" y="2531508"/>
                  <a:pt x="8263490" y="2580656"/>
                  <a:pt x="7891517" y="2568382"/>
                </a:cubicBezTo>
                <a:cubicBezTo>
                  <a:pt x="7519544" y="2556108"/>
                  <a:pt x="7572370" y="2571743"/>
                  <a:pt x="7399543" y="2568382"/>
                </a:cubicBezTo>
                <a:cubicBezTo>
                  <a:pt x="7226716" y="2565021"/>
                  <a:pt x="7070808" y="2556730"/>
                  <a:pt x="6907570" y="2568382"/>
                </a:cubicBezTo>
                <a:cubicBezTo>
                  <a:pt x="6744332" y="2580034"/>
                  <a:pt x="6359079" y="2589925"/>
                  <a:pt x="6069886" y="2568382"/>
                </a:cubicBezTo>
                <a:cubicBezTo>
                  <a:pt x="5780693" y="2546839"/>
                  <a:pt x="5619352" y="2590357"/>
                  <a:pt x="5491485" y="2568382"/>
                </a:cubicBezTo>
                <a:cubicBezTo>
                  <a:pt x="5363618" y="2546407"/>
                  <a:pt x="5215465" y="2551740"/>
                  <a:pt x="4999512" y="2568382"/>
                </a:cubicBezTo>
                <a:cubicBezTo>
                  <a:pt x="4783559" y="2585024"/>
                  <a:pt x="4524939" y="2578563"/>
                  <a:pt x="4248255" y="2568382"/>
                </a:cubicBezTo>
                <a:cubicBezTo>
                  <a:pt x="3971571" y="2558201"/>
                  <a:pt x="3624928" y="2558653"/>
                  <a:pt x="3410571" y="2568382"/>
                </a:cubicBezTo>
                <a:cubicBezTo>
                  <a:pt x="3196214" y="2578111"/>
                  <a:pt x="3100899" y="2595774"/>
                  <a:pt x="2832170" y="2568382"/>
                </a:cubicBezTo>
                <a:cubicBezTo>
                  <a:pt x="2563441" y="2540990"/>
                  <a:pt x="2422433" y="2558195"/>
                  <a:pt x="2167342" y="2568382"/>
                </a:cubicBezTo>
                <a:cubicBezTo>
                  <a:pt x="1912251" y="2578569"/>
                  <a:pt x="1919288" y="2576335"/>
                  <a:pt x="1761796" y="2568382"/>
                </a:cubicBezTo>
                <a:cubicBezTo>
                  <a:pt x="1604304" y="2560429"/>
                  <a:pt x="1302999" y="2575753"/>
                  <a:pt x="1183395" y="2568382"/>
                </a:cubicBezTo>
                <a:cubicBezTo>
                  <a:pt x="1063791" y="2561011"/>
                  <a:pt x="816283" y="2555698"/>
                  <a:pt x="691422" y="2568382"/>
                </a:cubicBezTo>
                <a:cubicBezTo>
                  <a:pt x="566561" y="2581066"/>
                  <a:pt x="253406" y="2573175"/>
                  <a:pt x="0" y="2568382"/>
                </a:cubicBezTo>
                <a:cubicBezTo>
                  <a:pt x="22669" y="2390877"/>
                  <a:pt x="7343" y="2208873"/>
                  <a:pt x="0" y="2003338"/>
                </a:cubicBezTo>
                <a:cubicBezTo>
                  <a:pt x="-7343" y="1797803"/>
                  <a:pt x="-20822" y="1672583"/>
                  <a:pt x="0" y="1386926"/>
                </a:cubicBezTo>
                <a:cubicBezTo>
                  <a:pt x="20822" y="1101269"/>
                  <a:pt x="-6369" y="1017397"/>
                  <a:pt x="0" y="821882"/>
                </a:cubicBezTo>
                <a:cubicBezTo>
                  <a:pt x="6369" y="626367"/>
                  <a:pt x="-18459" y="219893"/>
                  <a:pt x="0" y="0"/>
                </a:cubicBezTo>
                <a:close/>
              </a:path>
              <a:path w="8642773" h="2568382" stroke="0" extrusionOk="0">
                <a:moveTo>
                  <a:pt x="0" y="0"/>
                </a:moveTo>
                <a:cubicBezTo>
                  <a:pt x="315373" y="-6149"/>
                  <a:pt x="437434" y="24501"/>
                  <a:pt x="664829" y="0"/>
                </a:cubicBezTo>
                <a:cubicBezTo>
                  <a:pt x="892224" y="-24501"/>
                  <a:pt x="1149520" y="40576"/>
                  <a:pt x="1502513" y="0"/>
                </a:cubicBezTo>
                <a:cubicBezTo>
                  <a:pt x="1855506" y="-40576"/>
                  <a:pt x="1810639" y="2619"/>
                  <a:pt x="1994486" y="0"/>
                </a:cubicBezTo>
                <a:cubicBezTo>
                  <a:pt x="2178333" y="-2619"/>
                  <a:pt x="2422880" y="-20258"/>
                  <a:pt x="2572887" y="0"/>
                </a:cubicBezTo>
                <a:cubicBezTo>
                  <a:pt x="2722894" y="20258"/>
                  <a:pt x="2985392" y="-21693"/>
                  <a:pt x="3324143" y="0"/>
                </a:cubicBezTo>
                <a:cubicBezTo>
                  <a:pt x="3662894" y="21693"/>
                  <a:pt x="3691128" y="14605"/>
                  <a:pt x="3902544" y="0"/>
                </a:cubicBezTo>
                <a:cubicBezTo>
                  <a:pt x="4113960" y="-14605"/>
                  <a:pt x="4369849" y="21794"/>
                  <a:pt x="4653801" y="0"/>
                </a:cubicBezTo>
                <a:cubicBezTo>
                  <a:pt x="4937753" y="-21794"/>
                  <a:pt x="5153374" y="-28084"/>
                  <a:pt x="5318630" y="0"/>
                </a:cubicBezTo>
                <a:cubicBezTo>
                  <a:pt x="5483886" y="28084"/>
                  <a:pt x="5710154" y="-2431"/>
                  <a:pt x="6069886" y="0"/>
                </a:cubicBezTo>
                <a:cubicBezTo>
                  <a:pt x="6429618" y="2431"/>
                  <a:pt x="6432794" y="-12192"/>
                  <a:pt x="6734715" y="0"/>
                </a:cubicBezTo>
                <a:cubicBezTo>
                  <a:pt x="7036636" y="12192"/>
                  <a:pt x="7176900" y="17083"/>
                  <a:pt x="7313116" y="0"/>
                </a:cubicBezTo>
                <a:cubicBezTo>
                  <a:pt x="7449332" y="-17083"/>
                  <a:pt x="7816268" y="-27531"/>
                  <a:pt x="7977944" y="0"/>
                </a:cubicBezTo>
                <a:cubicBezTo>
                  <a:pt x="8139620" y="27531"/>
                  <a:pt x="8446441" y="-15431"/>
                  <a:pt x="8642773" y="0"/>
                </a:cubicBezTo>
                <a:cubicBezTo>
                  <a:pt x="8671987" y="229643"/>
                  <a:pt x="8669538" y="323368"/>
                  <a:pt x="8642773" y="642096"/>
                </a:cubicBezTo>
                <a:cubicBezTo>
                  <a:pt x="8616008" y="960824"/>
                  <a:pt x="8652871" y="998427"/>
                  <a:pt x="8642773" y="1207140"/>
                </a:cubicBezTo>
                <a:cubicBezTo>
                  <a:pt x="8632675" y="1415853"/>
                  <a:pt x="8648536" y="1508694"/>
                  <a:pt x="8642773" y="1772184"/>
                </a:cubicBezTo>
                <a:cubicBezTo>
                  <a:pt x="8637010" y="2035674"/>
                  <a:pt x="8673582" y="2178195"/>
                  <a:pt x="8642773" y="2568382"/>
                </a:cubicBezTo>
                <a:cubicBezTo>
                  <a:pt x="8503105" y="2592228"/>
                  <a:pt x="8310890" y="2578244"/>
                  <a:pt x="8150800" y="2568382"/>
                </a:cubicBezTo>
                <a:cubicBezTo>
                  <a:pt x="7990710" y="2558520"/>
                  <a:pt x="7839932" y="2582025"/>
                  <a:pt x="7572399" y="2568382"/>
                </a:cubicBezTo>
                <a:cubicBezTo>
                  <a:pt x="7304866" y="2554739"/>
                  <a:pt x="7292254" y="2590441"/>
                  <a:pt x="7080426" y="2568382"/>
                </a:cubicBezTo>
                <a:cubicBezTo>
                  <a:pt x="6868598" y="2546323"/>
                  <a:pt x="6581237" y="2582162"/>
                  <a:pt x="6329169" y="2568382"/>
                </a:cubicBezTo>
                <a:cubicBezTo>
                  <a:pt x="6077101" y="2554602"/>
                  <a:pt x="6111942" y="2578139"/>
                  <a:pt x="5923624" y="2568382"/>
                </a:cubicBezTo>
                <a:cubicBezTo>
                  <a:pt x="5735306" y="2558625"/>
                  <a:pt x="5482058" y="2591218"/>
                  <a:pt x="5258795" y="2568382"/>
                </a:cubicBezTo>
                <a:cubicBezTo>
                  <a:pt x="5035532" y="2545546"/>
                  <a:pt x="4890600" y="2571049"/>
                  <a:pt x="4766822" y="2568382"/>
                </a:cubicBezTo>
                <a:cubicBezTo>
                  <a:pt x="4643044" y="2565715"/>
                  <a:pt x="4449383" y="2559988"/>
                  <a:pt x="4361276" y="2568382"/>
                </a:cubicBezTo>
                <a:cubicBezTo>
                  <a:pt x="4273169" y="2576776"/>
                  <a:pt x="3948049" y="2542219"/>
                  <a:pt x="3782875" y="2568382"/>
                </a:cubicBezTo>
                <a:cubicBezTo>
                  <a:pt x="3617701" y="2594545"/>
                  <a:pt x="3187763" y="2557994"/>
                  <a:pt x="3031619" y="2568382"/>
                </a:cubicBezTo>
                <a:cubicBezTo>
                  <a:pt x="2875475" y="2578770"/>
                  <a:pt x="2377516" y="2566256"/>
                  <a:pt x="2193935" y="2568382"/>
                </a:cubicBezTo>
                <a:cubicBezTo>
                  <a:pt x="2010354" y="2570508"/>
                  <a:pt x="1848099" y="2592415"/>
                  <a:pt x="1701961" y="2568382"/>
                </a:cubicBezTo>
                <a:cubicBezTo>
                  <a:pt x="1555823" y="2544349"/>
                  <a:pt x="1054969" y="2554418"/>
                  <a:pt x="864277" y="2568382"/>
                </a:cubicBezTo>
                <a:cubicBezTo>
                  <a:pt x="673585" y="2582346"/>
                  <a:pt x="242839" y="2528501"/>
                  <a:pt x="0" y="2568382"/>
                </a:cubicBezTo>
                <a:cubicBezTo>
                  <a:pt x="21453" y="2238677"/>
                  <a:pt x="16771" y="2174535"/>
                  <a:pt x="0" y="1874919"/>
                </a:cubicBezTo>
                <a:cubicBezTo>
                  <a:pt x="-16771" y="1575303"/>
                  <a:pt x="4250" y="1364975"/>
                  <a:pt x="0" y="1181456"/>
                </a:cubicBezTo>
                <a:cubicBezTo>
                  <a:pt x="-4250" y="997937"/>
                  <a:pt x="-45176" y="322468"/>
                  <a:pt x="0" y="0"/>
                </a:cubicBezTo>
                <a:close/>
              </a:path>
            </a:pathLst>
          </a:custGeom>
          <a:solidFill>
            <a:schemeClr val="bg1"/>
          </a:solidFill>
          <a:ln w="28575">
            <a:solidFill>
              <a:srgbClr val="C00000"/>
            </a:solidFill>
            <a:extLst>
              <a:ext uri="{C807C97D-BFC1-408E-A445-0C87EB9F89A2}">
                <ask:lineSketchStyleProps xmlns="" xmlns:ask="http://schemas.microsoft.com/office/drawing/2018/sketchyshapes" sd="31963769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72000" indent="-1044000" algn="just">
              <a:lnSpc>
                <a:spcPts val="25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第</a:t>
            </a:r>
            <a:r>
              <a:rPr lang="en-US" altLang="zh-TW" sz="2000" b="1" dirty="0">
                <a:solidFill>
                  <a:schemeClr val="tx1"/>
                </a:solidFill>
                <a:latin typeface="微軟正黑體" panose="020B0604030504040204" pitchFamily="34" charset="-120"/>
                <a:ea typeface="微軟正黑體" panose="020B0604030504040204" pitchFamily="34" charset="-120"/>
                <a:cs typeface="+mj-cs"/>
              </a:rPr>
              <a:t>18</a:t>
            </a:r>
            <a:r>
              <a:rPr lang="zh-TW" altLang="en-US" sz="2000" b="1" dirty="0">
                <a:solidFill>
                  <a:schemeClr val="tx1"/>
                </a:solidFill>
                <a:latin typeface="微軟正黑體" panose="020B0604030504040204" pitchFamily="34" charset="-120"/>
                <a:ea typeface="微軟正黑體" panose="020B0604030504040204" pitchFamily="34" charset="-120"/>
                <a:cs typeface="+mj-cs"/>
              </a:rPr>
              <a:t>條：非事業用不動產處分作業，依下列程序辦理：</a:t>
            </a:r>
          </a:p>
          <a:p>
            <a:pPr marL="72000" indent="-1044000" algn="just">
              <a:lnSpc>
                <a:spcPts val="25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    一、擬處分之不動產案件，管理處應編造清冊，依前條查估處分價格後，</a:t>
            </a:r>
            <a:br>
              <a:rPr lang="en-US" altLang="zh-TW" sz="2000" b="1" dirty="0">
                <a:solidFill>
                  <a:schemeClr val="tx1"/>
                </a:solidFill>
                <a:latin typeface="微軟正黑體" panose="020B0604030504040204" pitchFamily="34" charset="-120"/>
                <a:ea typeface="微軟正黑體" panose="020B0604030504040204" pitchFamily="34" charset="-120"/>
                <a:cs typeface="+mj-cs"/>
              </a:rPr>
            </a:br>
            <a:r>
              <a:rPr lang="en-US" altLang="zh-TW" sz="2000" b="1" dirty="0">
                <a:solidFill>
                  <a:schemeClr val="tx1"/>
                </a:solidFill>
                <a:latin typeface="微軟正黑體" panose="020B0604030504040204" pitchFamily="34" charset="-120"/>
                <a:ea typeface="微軟正黑體" panose="020B0604030504040204" pitchFamily="34" charset="-120"/>
                <a:cs typeface="+mj-cs"/>
              </a:rPr>
              <a:t>           </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報請本署核定</a:t>
            </a:r>
            <a:r>
              <a:rPr lang="zh-TW" altLang="en-US" sz="2000" b="1" dirty="0">
                <a:solidFill>
                  <a:schemeClr val="tx1"/>
                </a:solidFill>
                <a:latin typeface="微軟正黑體" panose="020B0604030504040204" pitchFamily="34" charset="-120"/>
                <a:ea typeface="微軟正黑體" panose="020B0604030504040204" pitchFamily="34" charset="-120"/>
                <a:cs typeface="+mj-cs"/>
              </a:rPr>
              <a:t>。</a:t>
            </a:r>
          </a:p>
          <a:p>
            <a:pPr marL="72000" indent="-1044000" algn="just">
              <a:lnSpc>
                <a:spcPts val="25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    二、</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第</a:t>
            </a: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cs typeface="+mj-cs"/>
              </a:rPr>
              <a:t>6</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條第</a:t>
            </a: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cs typeface="+mj-cs"/>
              </a:rPr>
              <a:t>1</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項第</a:t>
            </a: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cs typeface="+mj-cs"/>
              </a:rPr>
              <a:t>1</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款至第</a:t>
            </a: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cs typeface="+mj-cs"/>
              </a:rPr>
              <a:t>3</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款及第</a:t>
            </a: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cs typeface="+mj-cs"/>
              </a:rPr>
              <a:t>26</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條</a:t>
            </a:r>
            <a:r>
              <a:rPr lang="zh-TW" altLang="en-US" sz="2000" b="1" dirty="0">
                <a:solidFill>
                  <a:schemeClr val="tx1"/>
                </a:solidFill>
                <a:latin typeface="微軟正黑體" panose="020B0604030504040204" pitchFamily="34" charset="-120"/>
                <a:ea typeface="微軟正黑體" panose="020B0604030504040204" pitchFamily="34" charset="-120"/>
                <a:cs typeface="+mj-cs"/>
              </a:rPr>
              <a:t>之案件，本署得召開</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專案審議小</a:t>
            </a:r>
            <a:b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cs typeface="+mj-cs"/>
              </a:rPr>
            </a:b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cs typeface="+mj-cs"/>
              </a:rPr>
              <a:t>           </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組</a:t>
            </a:r>
            <a:r>
              <a:rPr lang="zh-TW" altLang="en-US" sz="2000" b="1" dirty="0">
                <a:solidFill>
                  <a:schemeClr val="tx1"/>
                </a:solidFill>
                <a:latin typeface="微軟正黑體" panose="020B0604030504040204" pitchFamily="34" charset="-120"/>
                <a:ea typeface="微軟正黑體" panose="020B0604030504040204" pitchFamily="34" charset="-120"/>
                <a:cs typeface="+mj-cs"/>
              </a:rPr>
              <a:t>審議之。</a:t>
            </a:r>
          </a:p>
          <a:p>
            <a:pPr marL="72000" indent="-1044000" algn="just">
              <a:lnSpc>
                <a:spcPts val="25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    三、以</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公開標售</a:t>
            </a:r>
            <a:r>
              <a:rPr lang="zh-TW" altLang="en-US" sz="2000" b="1" dirty="0">
                <a:solidFill>
                  <a:schemeClr val="tx1"/>
                </a:solidFill>
                <a:latin typeface="微軟正黑體" panose="020B0604030504040204" pitchFamily="34" charset="-120"/>
                <a:ea typeface="微軟正黑體" panose="020B0604030504040204" pitchFamily="34" charset="-120"/>
                <a:cs typeface="+mj-cs"/>
              </a:rPr>
              <a:t>方式辦理者，應於管理處所在地公布欄、網站或以其他適</a:t>
            </a:r>
            <a:br>
              <a:rPr lang="en-US" altLang="zh-TW" sz="2000" b="1" dirty="0">
                <a:solidFill>
                  <a:schemeClr val="tx1"/>
                </a:solidFill>
                <a:latin typeface="微軟正黑體" panose="020B0604030504040204" pitchFamily="34" charset="-120"/>
                <a:ea typeface="微軟正黑體" panose="020B0604030504040204" pitchFamily="34" charset="-120"/>
                <a:cs typeface="+mj-cs"/>
              </a:rPr>
            </a:br>
            <a:r>
              <a:rPr lang="en-US" altLang="zh-TW" sz="2000" b="1" dirty="0">
                <a:solidFill>
                  <a:schemeClr val="tx1"/>
                </a:solidFill>
                <a:latin typeface="微軟正黑體" panose="020B0604030504040204" pitchFamily="34" charset="-120"/>
                <a:ea typeface="微軟正黑體" panose="020B0604030504040204" pitchFamily="34" charset="-120"/>
                <a:cs typeface="+mj-cs"/>
              </a:rPr>
              <a:t>           </a:t>
            </a:r>
            <a:r>
              <a:rPr lang="zh-TW" altLang="en-US" sz="2000" b="1" dirty="0">
                <a:solidFill>
                  <a:schemeClr val="tx1"/>
                </a:solidFill>
                <a:latin typeface="微軟正黑體" panose="020B0604030504040204" pitchFamily="34" charset="-120"/>
                <a:ea typeface="微軟正黑體" panose="020B0604030504040204" pitchFamily="34" charset="-120"/>
                <a:cs typeface="+mj-cs"/>
              </a:rPr>
              <a:t>當方式</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公告</a:t>
            </a: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cs typeface="+mj-cs"/>
              </a:rPr>
              <a:t>14</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日</a:t>
            </a:r>
            <a:r>
              <a:rPr lang="zh-TW" altLang="en-US" sz="2000" b="1" dirty="0">
                <a:solidFill>
                  <a:schemeClr val="tx1"/>
                </a:solidFill>
                <a:latin typeface="微軟正黑體" panose="020B0604030504040204" pitchFamily="34" charset="-120"/>
                <a:ea typeface="微軟正黑體" panose="020B0604030504040204" pitchFamily="34" charset="-120"/>
                <a:cs typeface="+mj-cs"/>
              </a:rPr>
              <a:t>以上。</a:t>
            </a:r>
          </a:p>
          <a:p>
            <a:pPr marL="72000" indent="-1044000" algn="just">
              <a:lnSpc>
                <a:spcPts val="25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    四、本辦法所定各項通知之送達，以土地登記簿所載所有權人之地址為準。</a:t>
            </a:r>
            <a:endParaRPr lang="en-US" altLang="zh-TW" sz="2000" b="1" dirty="0">
              <a:solidFill>
                <a:schemeClr val="tx1"/>
              </a:solidFill>
              <a:latin typeface="微軟正黑體" panose="020B0604030504040204" pitchFamily="34" charset="-120"/>
              <a:ea typeface="微軟正黑體" panose="020B0604030504040204" pitchFamily="34" charset="-120"/>
              <a:cs typeface="+mj-cs"/>
            </a:endParaRPr>
          </a:p>
        </p:txBody>
      </p:sp>
      <p:sp>
        <p:nvSpPr>
          <p:cNvPr id="12" name="內容版面配置區 2">
            <a:extLst>
              <a:ext uri="{FF2B5EF4-FFF2-40B4-BE49-F238E27FC236}">
                <a16:creationId xmlns:a16="http://schemas.microsoft.com/office/drawing/2014/main" id="{D50B5725-8CC8-32F4-A8FD-C07C72B89AC4}"/>
              </a:ext>
            </a:extLst>
          </p:cNvPr>
          <p:cNvSpPr txBox="1">
            <a:spLocks/>
          </p:cNvSpPr>
          <p:nvPr/>
        </p:nvSpPr>
        <p:spPr>
          <a:xfrm>
            <a:off x="140721" y="4082021"/>
            <a:ext cx="8725142" cy="26454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hangingPunct="0">
              <a:lnSpc>
                <a:spcPts val="2600"/>
              </a:lnSpc>
              <a:spcBef>
                <a:spcPct val="0"/>
              </a:spcBef>
              <a:spcAft>
                <a:spcPts val="150"/>
              </a:spcAft>
              <a:buClr>
                <a:schemeClr val="accent6"/>
              </a:buClr>
              <a:buSzPct val="85000"/>
              <a:buFont typeface="Wingdings" panose="05000000000000000000" pitchFamily="2" charset="2"/>
              <a:buChar char="l"/>
            </a:pPr>
            <a:r>
              <a:rPr lang="zh-TW" altLang="en-US" sz="1800" b="1" dirty="0">
                <a:latin typeface="微軟正黑體" panose="020B0604030504040204" pitchFamily="34" charset="-120"/>
                <a:ea typeface="微軟正黑體" panose="020B0604030504040204" pitchFamily="34" charset="-120"/>
                <a:cs typeface="+mj-cs"/>
              </a:rPr>
              <a:t>農田水利署</a:t>
            </a:r>
            <a:r>
              <a:rPr lang="en-US" altLang="zh-TW" sz="1800" b="1" dirty="0">
                <a:latin typeface="微軟正黑體" panose="020B0604030504040204" pitchFamily="34" charset="-120"/>
                <a:ea typeface="微軟正黑體" panose="020B0604030504040204" pitchFamily="34" charset="-120"/>
                <a:cs typeface="+mj-cs"/>
              </a:rPr>
              <a:t>109</a:t>
            </a:r>
            <a:r>
              <a:rPr lang="zh-TW" altLang="en-US" sz="1800" b="1" dirty="0">
                <a:latin typeface="微軟正黑體" panose="020B0604030504040204" pitchFamily="34" charset="-120"/>
                <a:ea typeface="微軟正黑體" panose="020B0604030504040204" pitchFamily="34" charset="-120"/>
                <a:cs typeface="+mj-cs"/>
              </a:rPr>
              <a:t>年</a:t>
            </a:r>
            <a:r>
              <a:rPr lang="en-US" altLang="zh-TW" sz="1800" b="1" dirty="0">
                <a:latin typeface="微軟正黑體" panose="020B0604030504040204" pitchFamily="34" charset="-120"/>
                <a:ea typeface="微軟正黑體" panose="020B0604030504040204" pitchFamily="34" charset="-120"/>
                <a:cs typeface="+mj-cs"/>
              </a:rPr>
              <a:t>11</a:t>
            </a:r>
            <a:r>
              <a:rPr lang="zh-TW" altLang="en-US" sz="1800" b="1" dirty="0">
                <a:latin typeface="微軟正黑體" panose="020B0604030504040204" pitchFamily="34" charset="-120"/>
                <a:ea typeface="微軟正黑體" panose="020B0604030504040204" pitchFamily="34" charset="-120"/>
                <a:cs typeface="+mj-cs"/>
              </a:rPr>
              <a:t>月</a:t>
            </a:r>
            <a:r>
              <a:rPr lang="en-US" altLang="zh-TW" sz="1800" b="1" dirty="0">
                <a:latin typeface="微軟正黑體" panose="020B0604030504040204" pitchFamily="34" charset="-120"/>
                <a:ea typeface="微軟正黑體" panose="020B0604030504040204" pitchFamily="34" charset="-120"/>
                <a:cs typeface="+mj-cs"/>
              </a:rPr>
              <a:t>30</a:t>
            </a:r>
            <a:r>
              <a:rPr lang="zh-TW" altLang="en-US" sz="1800" b="1" dirty="0">
                <a:latin typeface="微軟正黑體" panose="020B0604030504040204" pitchFamily="34" charset="-120"/>
                <a:ea typeface="微軟正黑體" panose="020B0604030504040204" pitchFamily="34" charset="-120"/>
                <a:cs typeface="+mj-cs"/>
              </a:rPr>
              <a:t>日農水企字第</a:t>
            </a:r>
            <a:r>
              <a:rPr lang="en-US" altLang="zh-TW" sz="1800" b="1" dirty="0">
                <a:latin typeface="微軟正黑體" panose="020B0604030504040204" pitchFamily="34" charset="-120"/>
                <a:ea typeface="微軟正黑體" panose="020B0604030504040204" pitchFamily="34" charset="-120"/>
                <a:cs typeface="+mj-cs"/>
              </a:rPr>
              <a:t>1106030910</a:t>
            </a:r>
            <a:r>
              <a:rPr lang="zh-TW" altLang="en-US" sz="1800" b="1" dirty="0">
                <a:latin typeface="微軟正黑體" panose="020B0604030504040204" pitchFamily="34" charset="-120"/>
                <a:ea typeface="微軟正黑體" panose="020B0604030504040204" pitchFamily="34" charset="-120"/>
                <a:cs typeface="+mj-cs"/>
              </a:rPr>
              <a:t>號、</a:t>
            </a:r>
            <a:r>
              <a:rPr lang="en-US" altLang="zh-TW" sz="1800" b="1" dirty="0">
                <a:latin typeface="微軟正黑體" panose="020B0604030504040204" pitchFamily="34" charset="-120"/>
                <a:ea typeface="微軟正黑體" panose="020B0604030504040204" pitchFamily="34" charset="-120"/>
                <a:cs typeface="+mj-cs"/>
              </a:rPr>
              <a:t>111</a:t>
            </a:r>
            <a:r>
              <a:rPr lang="zh-TW" altLang="en-US" sz="1800" b="1" dirty="0">
                <a:latin typeface="微軟正黑體" panose="020B0604030504040204" pitchFamily="34" charset="-120"/>
                <a:ea typeface="微軟正黑體" panose="020B0604030504040204" pitchFamily="34" charset="-120"/>
                <a:cs typeface="+mj-cs"/>
              </a:rPr>
              <a:t>年</a:t>
            </a:r>
            <a:r>
              <a:rPr lang="en-US" altLang="zh-TW" sz="1800" b="1" dirty="0">
                <a:latin typeface="微軟正黑體" panose="020B0604030504040204" pitchFamily="34" charset="-120"/>
                <a:ea typeface="微軟正黑體" panose="020B0604030504040204" pitchFamily="34" charset="-120"/>
                <a:cs typeface="+mj-cs"/>
              </a:rPr>
              <a:t>4</a:t>
            </a:r>
            <a:r>
              <a:rPr lang="zh-TW" altLang="en-US" sz="1800" b="1" dirty="0">
                <a:latin typeface="微軟正黑體" panose="020B0604030504040204" pitchFamily="34" charset="-120"/>
                <a:ea typeface="微軟正黑體" panose="020B0604030504040204" pitchFamily="34" charset="-120"/>
                <a:cs typeface="+mj-cs"/>
              </a:rPr>
              <a:t>月</a:t>
            </a:r>
            <a:r>
              <a:rPr lang="en-US" altLang="zh-TW" sz="1800" b="1" dirty="0">
                <a:latin typeface="微軟正黑體" panose="020B0604030504040204" pitchFamily="34" charset="-120"/>
                <a:ea typeface="微軟正黑體" panose="020B0604030504040204" pitchFamily="34" charset="-120"/>
                <a:cs typeface="+mj-cs"/>
              </a:rPr>
              <a:t>15</a:t>
            </a:r>
            <a:r>
              <a:rPr lang="zh-TW" altLang="en-US" sz="1800" b="1" dirty="0">
                <a:latin typeface="微軟正黑體" panose="020B0604030504040204" pitchFamily="34" charset="-120"/>
                <a:ea typeface="微軟正黑體" panose="020B0604030504040204" pitchFamily="34" charset="-120"/>
                <a:cs typeface="+mj-cs"/>
              </a:rPr>
              <a:t>日農水企字第</a:t>
            </a:r>
            <a:r>
              <a:rPr lang="en-US" altLang="zh-TW" sz="1800" b="1" dirty="0">
                <a:latin typeface="微軟正黑體" panose="020B0604030504040204" pitchFamily="34" charset="-120"/>
                <a:ea typeface="微軟正黑體" panose="020B0604030504040204" pitchFamily="34" charset="-120"/>
                <a:cs typeface="+mj-cs"/>
              </a:rPr>
              <a:t>1116005132</a:t>
            </a:r>
            <a:r>
              <a:rPr lang="zh-TW" altLang="en-US" sz="1800" b="1" dirty="0">
                <a:latin typeface="微軟正黑體" panose="020B0604030504040204" pitchFamily="34" charset="-120"/>
                <a:ea typeface="微軟正黑體" panose="020B0604030504040204" pitchFamily="34" charset="-120"/>
                <a:cs typeface="+mj-cs"/>
              </a:rPr>
              <a:t>號函釋：</a:t>
            </a:r>
            <a:endParaRPr lang="en-US" altLang="zh-TW" sz="1800" b="1" dirty="0">
              <a:latin typeface="微軟正黑體" panose="020B0604030504040204" pitchFamily="34" charset="-120"/>
              <a:ea typeface="微軟正黑體" panose="020B0604030504040204" pitchFamily="34" charset="-120"/>
              <a:cs typeface="+mj-cs"/>
            </a:endParaRPr>
          </a:p>
          <a:p>
            <a:pPr marL="914400" lvl="2" indent="0" algn="just" hangingPunct="0">
              <a:lnSpc>
                <a:spcPts val="2600"/>
              </a:lnSpc>
              <a:spcBef>
                <a:spcPct val="0"/>
              </a:spcBef>
              <a:spcAft>
                <a:spcPts val="100"/>
              </a:spcAft>
              <a:buClr>
                <a:schemeClr val="accent6"/>
              </a:buClr>
              <a:buSzPct val="85000"/>
              <a:buNone/>
            </a:pPr>
            <a:r>
              <a:rPr lang="zh-TW" altLang="en-US" sz="1800" b="1" dirty="0">
                <a:latin typeface="微軟正黑體" panose="020B0604030504040204" pitchFamily="34" charset="-120"/>
                <a:ea typeface="微軟正黑體" panose="020B0604030504040204" pitchFamily="34" charset="-120"/>
                <a:cs typeface="+mj-cs"/>
              </a:rPr>
              <a:t>辦理農田水利非事業用不動產活化收益之</a:t>
            </a:r>
            <a:r>
              <a:rPr lang="zh-TW" altLang="en-US" sz="1800" b="1" dirty="0">
                <a:solidFill>
                  <a:schemeClr val="accent5">
                    <a:lumMod val="75000"/>
                  </a:schemeClr>
                </a:solidFill>
                <a:latin typeface="微軟正黑體" panose="020B0604030504040204" pitchFamily="34" charset="-120"/>
                <a:ea typeface="微軟正黑體" panose="020B0604030504040204" pitchFamily="34" charset="-120"/>
                <a:cs typeface="+mj-cs"/>
              </a:rPr>
              <a:t>公告招標</a:t>
            </a:r>
            <a:r>
              <a:rPr lang="zh-TW" altLang="en-US" sz="1800" b="1" dirty="0">
                <a:latin typeface="微軟正黑體" panose="020B0604030504040204" pitchFamily="34" charset="-120"/>
                <a:ea typeface="微軟正黑體" panose="020B0604030504040204" pitchFamily="34" charset="-120"/>
                <a:cs typeface="+mj-cs"/>
              </a:rPr>
              <a:t>作業（如公開標租、標售、招標設定地上權等），</a:t>
            </a:r>
            <a:r>
              <a:rPr lang="zh-TW" altLang="en-US" sz="1800" b="1" dirty="0">
                <a:solidFill>
                  <a:schemeClr val="accent5">
                    <a:lumMod val="75000"/>
                  </a:schemeClr>
                </a:solidFill>
                <a:latin typeface="微軟正黑體" panose="020B0604030504040204" pitchFamily="34" charset="-120"/>
                <a:ea typeface="微軟正黑體" panose="020B0604030504040204" pitchFamily="34" charset="-120"/>
                <a:cs typeface="+mj-cs"/>
              </a:rPr>
              <a:t>請務必將招標資訊、開標結果公告於管理處及本署網站</a:t>
            </a:r>
            <a:r>
              <a:rPr lang="zh-TW" altLang="en-US" sz="1800" b="1" dirty="0">
                <a:latin typeface="微軟正黑體" panose="020B0604030504040204" pitchFamily="34" charset="-120"/>
                <a:ea typeface="微軟正黑體" panose="020B0604030504040204" pitchFamily="34" charset="-120"/>
                <a:cs typeface="+mj-cs"/>
              </a:rPr>
              <a:t>，以利周知。</a:t>
            </a:r>
            <a:endParaRPr lang="en-US" altLang="zh-TW" sz="1800" b="1" dirty="0">
              <a:latin typeface="微軟正黑體" panose="020B0604030504040204" pitchFamily="34" charset="-120"/>
              <a:ea typeface="微軟正黑體" panose="020B0604030504040204" pitchFamily="34" charset="-120"/>
              <a:cs typeface="+mj-cs"/>
            </a:endParaRPr>
          </a:p>
          <a:p>
            <a:pPr lvl="1" algn="just" hangingPunct="0">
              <a:lnSpc>
                <a:spcPts val="2600"/>
              </a:lnSpc>
              <a:spcBef>
                <a:spcPct val="0"/>
              </a:spcBef>
              <a:spcAft>
                <a:spcPts val="150"/>
              </a:spcAft>
              <a:buClr>
                <a:schemeClr val="accent6"/>
              </a:buClr>
              <a:buSzPct val="85000"/>
              <a:buFont typeface="Wingdings" panose="05000000000000000000" pitchFamily="2" charset="2"/>
              <a:buChar char="l"/>
            </a:pPr>
            <a:r>
              <a:rPr lang="zh-TW" altLang="en-US" sz="1800" b="1" dirty="0">
                <a:latin typeface="微軟正黑體" panose="020B0604030504040204" pitchFamily="34" charset="-120"/>
                <a:ea typeface="微軟正黑體" panose="020B0604030504040204" pitchFamily="34" charset="-120"/>
                <a:cs typeface="+mj-cs"/>
              </a:rPr>
              <a:t>如遇民眾電話詢問開標結果，應說明公開標租、公開標售案之招標資訊、開標結果，均公告於網站，倘詢問個人資訊，應說明係依個人資料保護法、政府資訊公開法規定辦理。</a:t>
            </a:r>
            <a:endParaRPr lang="en-US" altLang="zh-TW" sz="1800" b="1" dirty="0">
              <a:latin typeface="微軟正黑體" panose="020B0604030504040204" pitchFamily="34" charset="-120"/>
              <a:ea typeface="微軟正黑體" panose="020B0604030504040204" pitchFamily="34" charset="-120"/>
              <a:cs typeface="+mj-cs"/>
            </a:endParaRPr>
          </a:p>
        </p:txBody>
      </p:sp>
      <p:sp>
        <p:nvSpPr>
          <p:cNvPr id="20" name="標題 1">
            <a:extLst>
              <a:ext uri="{FF2B5EF4-FFF2-40B4-BE49-F238E27FC236}">
                <a16:creationId xmlns:a16="http://schemas.microsoft.com/office/drawing/2014/main" id="{BAC0AEA3-6BDD-4BB5-ADD8-B8E2FB5E37F0}"/>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1563241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7886700" cy="10226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第三章　出租</a:t>
            </a:r>
            <a:endParaRPr lang="en-US" altLang="zh-TW" b="1" dirty="0">
              <a:latin typeface="微軟正黑體" panose="020B0604030504040204" pitchFamily="34" charset="-120"/>
              <a:ea typeface="微軟正黑體" panose="020B0604030504040204" pitchFamily="34" charset="-120"/>
              <a:cs typeface="+mj-cs"/>
            </a:endParaRPr>
          </a:p>
          <a:p>
            <a:pPr lvl="1" algn="just" hangingPunct="0">
              <a:lnSpc>
                <a:spcPts val="3500"/>
              </a:lnSpc>
              <a:spcBef>
                <a:spcPct val="0"/>
              </a:spcBef>
              <a:spcAft>
                <a:spcPts val="250"/>
              </a:spcAft>
              <a:buClr>
                <a:schemeClr val="accent6"/>
              </a:buClr>
              <a:buSzPct val="85000"/>
              <a:buFont typeface="Wingdings" panose="05000000000000000000" pitchFamily="2" charset="2"/>
              <a:buChar char="l"/>
            </a:pPr>
            <a:r>
              <a:rPr lang="zh-TW" altLang="en-US" sz="1800" b="1" dirty="0">
                <a:latin typeface="微軟正黑體" panose="020B0604030504040204" pitchFamily="34" charset="-120"/>
                <a:ea typeface="微軟正黑體" panose="020B0604030504040204" pitchFamily="34" charset="-120"/>
                <a:cs typeface="+mj-cs"/>
              </a:rPr>
              <a:t>本辦法出租規範之架構</a:t>
            </a:r>
            <a:endParaRPr lang="en-US" altLang="zh-TW" sz="1800" b="1" dirty="0">
              <a:latin typeface="微軟正黑體" panose="020B0604030504040204" pitchFamily="34" charset="-120"/>
              <a:ea typeface="微軟正黑體" panose="020B0604030504040204" pitchFamily="34" charset="-120"/>
              <a:cs typeface="+mj-cs"/>
            </a:endParaRPr>
          </a:p>
        </p:txBody>
      </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28</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grpSp>
        <p:nvGrpSpPr>
          <p:cNvPr id="69" name="群組 68">
            <a:extLst>
              <a:ext uri="{FF2B5EF4-FFF2-40B4-BE49-F238E27FC236}">
                <a16:creationId xmlns:a16="http://schemas.microsoft.com/office/drawing/2014/main" id="{993DFDA3-11C0-22E9-8DC9-595320A21C8B}"/>
              </a:ext>
            </a:extLst>
          </p:cNvPr>
          <p:cNvGrpSpPr/>
          <p:nvPr/>
        </p:nvGrpSpPr>
        <p:grpSpPr>
          <a:xfrm>
            <a:off x="67223" y="1863516"/>
            <a:ext cx="9132075" cy="4860072"/>
            <a:chOff x="67223" y="2211864"/>
            <a:chExt cx="9132075" cy="4860072"/>
          </a:xfrm>
        </p:grpSpPr>
        <p:grpSp>
          <p:nvGrpSpPr>
            <p:cNvPr id="48" name="群組 47">
              <a:extLst>
                <a:ext uri="{FF2B5EF4-FFF2-40B4-BE49-F238E27FC236}">
                  <a16:creationId xmlns:a16="http://schemas.microsoft.com/office/drawing/2014/main" id="{3A806F7A-4E74-3F38-29DF-B0A7A9EA827A}"/>
                </a:ext>
              </a:extLst>
            </p:cNvPr>
            <p:cNvGrpSpPr/>
            <p:nvPr/>
          </p:nvGrpSpPr>
          <p:grpSpPr>
            <a:xfrm>
              <a:off x="67223" y="3050683"/>
              <a:ext cx="9132075" cy="2396114"/>
              <a:chOff x="824870" y="2171113"/>
              <a:chExt cx="9132075" cy="2396114"/>
            </a:xfrm>
          </p:grpSpPr>
          <p:sp>
            <p:nvSpPr>
              <p:cNvPr id="2" name="橢圓 1">
                <a:extLst>
                  <a:ext uri="{FF2B5EF4-FFF2-40B4-BE49-F238E27FC236}">
                    <a16:creationId xmlns:a16="http://schemas.microsoft.com/office/drawing/2014/main" id="{3BFA5662-575A-48EC-2138-94FA7E93ED22}"/>
                  </a:ext>
                </a:extLst>
              </p:cNvPr>
              <p:cNvSpPr/>
              <p:nvPr/>
            </p:nvSpPr>
            <p:spPr>
              <a:xfrm>
                <a:off x="824870" y="2734546"/>
                <a:ext cx="1600316" cy="1567542"/>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accent4">
                        <a:lumMod val="50000"/>
                      </a:schemeClr>
                    </a:solidFill>
                    <a:latin typeface="微軟正黑體" panose="020B0604030504040204" pitchFamily="34" charset="-120"/>
                    <a:ea typeface="微軟正黑體" panose="020B0604030504040204" pitchFamily="34" charset="-120"/>
                  </a:rPr>
                  <a:t>出租</a:t>
                </a:r>
              </a:p>
            </p:txBody>
          </p:sp>
          <p:cxnSp>
            <p:nvCxnSpPr>
              <p:cNvPr id="7" name="直線單箭頭接點 6">
                <a:extLst>
                  <a:ext uri="{FF2B5EF4-FFF2-40B4-BE49-F238E27FC236}">
                    <a16:creationId xmlns:a16="http://schemas.microsoft.com/office/drawing/2014/main" id="{E5748CAE-3AEA-74D2-ADED-788F3CC81E23}"/>
                  </a:ext>
                </a:extLst>
              </p:cNvPr>
              <p:cNvCxnSpPr>
                <a:cxnSpLocks/>
                <a:stCxn id="2" idx="6"/>
              </p:cNvCxnSpPr>
              <p:nvPr/>
            </p:nvCxnSpPr>
            <p:spPr>
              <a:xfrm flipV="1">
                <a:off x="2425186" y="3518255"/>
                <a:ext cx="7476461" cy="62"/>
              </a:xfrm>
              <a:prstGeom prst="straightConnector1">
                <a:avLst/>
              </a:prstGeom>
              <a:ln w="762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文字方塊 7">
                <a:extLst>
                  <a:ext uri="{FF2B5EF4-FFF2-40B4-BE49-F238E27FC236}">
                    <a16:creationId xmlns:a16="http://schemas.microsoft.com/office/drawing/2014/main" id="{291590B1-058F-371E-D73E-EC3E9A40EE55}"/>
                  </a:ext>
                </a:extLst>
              </p:cNvPr>
              <p:cNvSpPr txBox="1"/>
              <p:nvPr/>
            </p:nvSpPr>
            <p:spPr>
              <a:xfrm>
                <a:off x="9225534" y="3023033"/>
                <a:ext cx="697627" cy="400110"/>
              </a:xfrm>
              <a:prstGeom prst="rect">
                <a:avLst/>
              </a:prstGeom>
              <a:noFill/>
            </p:spPr>
            <p:txBody>
              <a:bodyPr wrap="none" rtlCol="0">
                <a:spAutoFit/>
              </a:bodyPr>
              <a:lstStyle/>
              <a:p>
                <a:r>
                  <a:rPr lang="zh-TW" altLang="en-US" sz="2000" b="1" dirty="0">
                    <a:solidFill>
                      <a:schemeClr val="accent4">
                        <a:lumMod val="50000"/>
                      </a:schemeClr>
                    </a:solidFill>
                    <a:latin typeface="微軟正黑體" panose="020B0604030504040204" pitchFamily="34" charset="-120"/>
                    <a:ea typeface="微軟正黑體" panose="020B0604030504040204" pitchFamily="34" charset="-120"/>
                  </a:rPr>
                  <a:t>條次</a:t>
                </a:r>
              </a:p>
            </p:txBody>
          </p:sp>
          <p:grpSp>
            <p:nvGrpSpPr>
              <p:cNvPr id="29" name="群組 28">
                <a:extLst>
                  <a:ext uri="{FF2B5EF4-FFF2-40B4-BE49-F238E27FC236}">
                    <a16:creationId xmlns:a16="http://schemas.microsoft.com/office/drawing/2014/main" id="{3BD48AAF-60E6-A1E4-5952-50C930C7A099}"/>
                  </a:ext>
                </a:extLst>
              </p:cNvPr>
              <p:cNvGrpSpPr/>
              <p:nvPr/>
            </p:nvGrpSpPr>
            <p:grpSpPr>
              <a:xfrm>
                <a:off x="2673529" y="2171113"/>
                <a:ext cx="1037039" cy="1325535"/>
                <a:chOff x="2673529" y="2197268"/>
                <a:chExt cx="1037039" cy="1325535"/>
              </a:xfrm>
            </p:grpSpPr>
            <p:cxnSp>
              <p:nvCxnSpPr>
                <p:cNvPr id="15" name="直線接點 14">
                  <a:extLst>
                    <a:ext uri="{FF2B5EF4-FFF2-40B4-BE49-F238E27FC236}">
                      <a16:creationId xmlns:a16="http://schemas.microsoft.com/office/drawing/2014/main" id="{5AA19BAD-BAE5-E40B-916A-317A862A4716}"/>
                    </a:ext>
                  </a:extLst>
                </p:cNvPr>
                <p:cNvCxnSpPr>
                  <a:cxnSpLocks/>
                </p:cNvCxnSpPr>
                <p:nvPr/>
              </p:nvCxnSpPr>
              <p:spPr>
                <a:xfrm flipV="1">
                  <a:off x="2673529" y="2197268"/>
                  <a:ext cx="653147" cy="1325535"/>
                </a:xfrm>
                <a:prstGeom prst="line">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7" name="文字方塊 16">
                  <a:extLst>
                    <a:ext uri="{FF2B5EF4-FFF2-40B4-BE49-F238E27FC236}">
                      <a16:creationId xmlns:a16="http://schemas.microsoft.com/office/drawing/2014/main" id="{8FF748AF-756F-FAAB-B340-B8334446118E}"/>
                    </a:ext>
                  </a:extLst>
                </p:cNvPr>
                <p:cNvSpPr txBox="1"/>
                <p:nvPr/>
              </p:nvSpPr>
              <p:spPr>
                <a:xfrm>
                  <a:off x="2708371" y="2447462"/>
                  <a:ext cx="1002197" cy="400110"/>
                </a:xfrm>
                <a:prstGeom prst="rect">
                  <a:avLst/>
                </a:prstGeom>
                <a:solidFill>
                  <a:schemeClr val="accent4">
                    <a:lumMod val="50000"/>
                  </a:schemeClr>
                </a:solidFill>
              </p:spPr>
              <p:txBody>
                <a:bodyPr wrap="none" rtlCol="0">
                  <a:spAutoFit/>
                </a:bodyPr>
                <a:lstStyle/>
                <a:p>
                  <a:r>
                    <a:rPr lang="zh-TW" altLang="en-US" sz="2000" b="1" dirty="0">
                      <a:solidFill>
                        <a:schemeClr val="bg1"/>
                      </a:solidFill>
                      <a:latin typeface="微軟正黑體" panose="020B0604030504040204" pitchFamily="34" charset="-120"/>
                      <a:ea typeface="微軟正黑體" panose="020B0604030504040204" pitchFamily="34" charset="-120"/>
                    </a:rPr>
                    <a:t>第</a:t>
                  </a:r>
                  <a:r>
                    <a:rPr lang="en-US" altLang="zh-TW" sz="2000" b="1" dirty="0">
                      <a:solidFill>
                        <a:schemeClr val="bg1"/>
                      </a:solidFill>
                      <a:latin typeface="微軟正黑體" panose="020B0604030504040204" pitchFamily="34" charset="-120"/>
                      <a:ea typeface="微軟正黑體" panose="020B0604030504040204" pitchFamily="34" charset="-120"/>
                    </a:rPr>
                    <a:t>19</a:t>
                  </a:r>
                  <a:r>
                    <a:rPr lang="zh-TW" altLang="en-US" sz="2000" b="1" dirty="0">
                      <a:solidFill>
                        <a:schemeClr val="bg1"/>
                      </a:solidFill>
                      <a:latin typeface="微軟正黑體" panose="020B0604030504040204" pitchFamily="34" charset="-120"/>
                      <a:ea typeface="微軟正黑體" panose="020B0604030504040204" pitchFamily="34" charset="-120"/>
                    </a:rPr>
                    <a:t>條</a:t>
                  </a:r>
                </a:p>
              </p:txBody>
            </p:sp>
          </p:grpSp>
          <p:grpSp>
            <p:nvGrpSpPr>
              <p:cNvPr id="30" name="群組 29">
                <a:extLst>
                  <a:ext uri="{FF2B5EF4-FFF2-40B4-BE49-F238E27FC236}">
                    <a16:creationId xmlns:a16="http://schemas.microsoft.com/office/drawing/2014/main" id="{3ACE9715-9575-05A4-F31E-F531BC9DC5C2}"/>
                  </a:ext>
                </a:extLst>
              </p:cNvPr>
              <p:cNvGrpSpPr/>
              <p:nvPr/>
            </p:nvGrpSpPr>
            <p:grpSpPr>
              <a:xfrm>
                <a:off x="6191796" y="2204040"/>
                <a:ext cx="1065796" cy="1331640"/>
                <a:chOff x="3663664" y="2230195"/>
                <a:chExt cx="1065796" cy="1331640"/>
              </a:xfrm>
            </p:grpSpPr>
            <p:cxnSp>
              <p:nvCxnSpPr>
                <p:cNvPr id="31" name="直線接點 30">
                  <a:extLst>
                    <a:ext uri="{FF2B5EF4-FFF2-40B4-BE49-F238E27FC236}">
                      <a16:creationId xmlns:a16="http://schemas.microsoft.com/office/drawing/2014/main" id="{E1624EC0-E48D-25B7-DEEB-6BFEC086FE6C}"/>
                    </a:ext>
                  </a:extLst>
                </p:cNvPr>
                <p:cNvCxnSpPr>
                  <a:cxnSpLocks/>
                </p:cNvCxnSpPr>
                <p:nvPr/>
              </p:nvCxnSpPr>
              <p:spPr>
                <a:xfrm flipV="1">
                  <a:off x="3663664" y="2230195"/>
                  <a:ext cx="687969" cy="1331640"/>
                </a:xfrm>
                <a:prstGeom prst="line">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32" name="文字方塊 31">
                  <a:extLst>
                    <a:ext uri="{FF2B5EF4-FFF2-40B4-BE49-F238E27FC236}">
                      <a16:creationId xmlns:a16="http://schemas.microsoft.com/office/drawing/2014/main" id="{422F9128-5839-0FD9-5BE7-3718CF3AA8DE}"/>
                    </a:ext>
                  </a:extLst>
                </p:cNvPr>
                <p:cNvSpPr txBox="1"/>
                <p:nvPr/>
              </p:nvSpPr>
              <p:spPr>
                <a:xfrm>
                  <a:off x="3727263" y="2447462"/>
                  <a:ext cx="1002197" cy="400110"/>
                </a:xfrm>
                <a:prstGeom prst="rect">
                  <a:avLst/>
                </a:prstGeom>
                <a:solidFill>
                  <a:schemeClr val="accent4">
                    <a:lumMod val="50000"/>
                  </a:schemeClr>
                </a:solidFill>
              </p:spPr>
              <p:txBody>
                <a:bodyPr wrap="square" rtlCol="0">
                  <a:spAutoFit/>
                </a:bodyPr>
                <a:lstStyle/>
                <a:p>
                  <a:r>
                    <a:rPr lang="zh-TW" altLang="en-US" sz="2000" b="1" dirty="0">
                      <a:solidFill>
                        <a:schemeClr val="bg1"/>
                      </a:solidFill>
                      <a:latin typeface="微軟正黑體" panose="020B0604030504040204" pitchFamily="34" charset="-120"/>
                      <a:ea typeface="微軟正黑體" panose="020B0604030504040204" pitchFamily="34" charset="-120"/>
                    </a:rPr>
                    <a:t>第</a:t>
                  </a:r>
                  <a:r>
                    <a:rPr lang="en-US" altLang="zh-TW" sz="2000" b="1" dirty="0">
                      <a:solidFill>
                        <a:schemeClr val="bg1"/>
                      </a:solidFill>
                      <a:latin typeface="微軟正黑體" panose="020B0604030504040204" pitchFamily="34" charset="-120"/>
                      <a:ea typeface="微軟正黑體" panose="020B0604030504040204" pitchFamily="34" charset="-120"/>
                    </a:rPr>
                    <a:t>21</a:t>
                  </a:r>
                  <a:r>
                    <a:rPr lang="zh-TW" altLang="en-US" sz="2000" b="1" dirty="0">
                      <a:solidFill>
                        <a:schemeClr val="bg1"/>
                      </a:solidFill>
                      <a:latin typeface="微軟正黑體" panose="020B0604030504040204" pitchFamily="34" charset="-120"/>
                      <a:ea typeface="微軟正黑體" panose="020B0604030504040204" pitchFamily="34" charset="-120"/>
                    </a:rPr>
                    <a:t>條</a:t>
                  </a:r>
                </a:p>
              </p:txBody>
            </p:sp>
          </p:grpSp>
          <p:grpSp>
            <p:nvGrpSpPr>
              <p:cNvPr id="33" name="群組 32">
                <a:extLst>
                  <a:ext uri="{FF2B5EF4-FFF2-40B4-BE49-F238E27FC236}">
                    <a16:creationId xmlns:a16="http://schemas.microsoft.com/office/drawing/2014/main" id="{F0AB88BA-A105-7E3F-8B54-3A8F252CCB6A}"/>
                  </a:ext>
                </a:extLst>
              </p:cNvPr>
              <p:cNvGrpSpPr/>
              <p:nvPr/>
            </p:nvGrpSpPr>
            <p:grpSpPr>
              <a:xfrm flipV="1">
                <a:off x="2910599" y="3518286"/>
                <a:ext cx="1002197" cy="1044734"/>
                <a:chOff x="2011677" y="2517132"/>
                <a:chExt cx="1002197" cy="1044734"/>
              </a:xfrm>
            </p:grpSpPr>
            <p:cxnSp>
              <p:nvCxnSpPr>
                <p:cNvPr id="34" name="直線接點 33">
                  <a:extLst>
                    <a:ext uri="{FF2B5EF4-FFF2-40B4-BE49-F238E27FC236}">
                      <a16:creationId xmlns:a16="http://schemas.microsoft.com/office/drawing/2014/main" id="{3141D932-520F-35A1-E2A5-7FB34FC2349B}"/>
                    </a:ext>
                  </a:extLst>
                </p:cNvPr>
                <p:cNvCxnSpPr>
                  <a:cxnSpLocks/>
                  <a:endCxn id="35" idx="0"/>
                </p:cNvCxnSpPr>
                <p:nvPr/>
              </p:nvCxnSpPr>
              <p:spPr>
                <a:xfrm flipV="1">
                  <a:off x="2048926" y="2917242"/>
                  <a:ext cx="463850" cy="644624"/>
                </a:xfrm>
                <a:prstGeom prst="line">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35" name="文字方塊 34">
                  <a:extLst>
                    <a:ext uri="{FF2B5EF4-FFF2-40B4-BE49-F238E27FC236}">
                      <a16:creationId xmlns:a16="http://schemas.microsoft.com/office/drawing/2014/main" id="{8A3FEF4F-C43E-7034-D0A4-5DF4E165C511}"/>
                    </a:ext>
                  </a:extLst>
                </p:cNvPr>
                <p:cNvSpPr txBox="1"/>
                <p:nvPr/>
              </p:nvSpPr>
              <p:spPr>
                <a:xfrm flipV="1">
                  <a:off x="2011677" y="2517132"/>
                  <a:ext cx="1002197" cy="400110"/>
                </a:xfrm>
                <a:prstGeom prst="rect">
                  <a:avLst/>
                </a:prstGeom>
                <a:solidFill>
                  <a:schemeClr val="accent4">
                    <a:lumMod val="50000"/>
                  </a:schemeClr>
                </a:solidFill>
              </p:spPr>
              <p:txBody>
                <a:bodyPr wrap="square" rtlCol="0">
                  <a:spAutoFit/>
                </a:bodyPr>
                <a:lstStyle/>
                <a:p>
                  <a:r>
                    <a:rPr lang="zh-TW" altLang="en-US" sz="2000" b="1" dirty="0">
                      <a:solidFill>
                        <a:schemeClr val="bg1"/>
                      </a:solidFill>
                      <a:latin typeface="微軟正黑體" panose="020B0604030504040204" pitchFamily="34" charset="-120"/>
                      <a:ea typeface="微軟正黑體" panose="020B0604030504040204" pitchFamily="34" charset="-120"/>
                    </a:rPr>
                    <a:t>第</a:t>
                  </a:r>
                  <a:r>
                    <a:rPr lang="en-US" altLang="zh-TW" sz="2000" b="1" dirty="0">
                      <a:solidFill>
                        <a:schemeClr val="bg1"/>
                      </a:solidFill>
                      <a:latin typeface="微軟正黑體" panose="020B0604030504040204" pitchFamily="34" charset="-120"/>
                      <a:ea typeface="微軟正黑體" panose="020B0604030504040204" pitchFamily="34" charset="-120"/>
                    </a:rPr>
                    <a:t>20</a:t>
                  </a:r>
                  <a:r>
                    <a:rPr lang="zh-TW" altLang="en-US" sz="2000" b="1" dirty="0">
                      <a:solidFill>
                        <a:schemeClr val="bg1"/>
                      </a:solidFill>
                      <a:latin typeface="微軟正黑體" panose="020B0604030504040204" pitchFamily="34" charset="-120"/>
                      <a:ea typeface="微軟正黑體" panose="020B0604030504040204" pitchFamily="34" charset="-120"/>
                    </a:rPr>
                    <a:t>條</a:t>
                  </a:r>
                </a:p>
              </p:txBody>
            </p:sp>
          </p:grpSp>
          <p:grpSp>
            <p:nvGrpSpPr>
              <p:cNvPr id="36" name="群組 35">
                <a:extLst>
                  <a:ext uri="{FF2B5EF4-FFF2-40B4-BE49-F238E27FC236}">
                    <a16:creationId xmlns:a16="http://schemas.microsoft.com/office/drawing/2014/main" id="{DCCEF3BA-7B5D-AE5B-75AF-8AE54C4CD73F}"/>
                  </a:ext>
                </a:extLst>
              </p:cNvPr>
              <p:cNvGrpSpPr/>
              <p:nvPr/>
            </p:nvGrpSpPr>
            <p:grpSpPr>
              <a:xfrm flipV="1">
                <a:off x="6191797" y="3528167"/>
                <a:ext cx="2103332" cy="1027340"/>
                <a:chOff x="2876247" y="2524645"/>
                <a:chExt cx="2103332" cy="1027340"/>
              </a:xfrm>
            </p:grpSpPr>
            <p:cxnSp>
              <p:nvCxnSpPr>
                <p:cNvPr id="37" name="直線接點 36">
                  <a:extLst>
                    <a:ext uri="{FF2B5EF4-FFF2-40B4-BE49-F238E27FC236}">
                      <a16:creationId xmlns:a16="http://schemas.microsoft.com/office/drawing/2014/main" id="{51606D6E-C1E8-39F0-3B1F-951AD519CDEB}"/>
                    </a:ext>
                  </a:extLst>
                </p:cNvPr>
                <p:cNvCxnSpPr>
                  <a:cxnSpLocks/>
                  <a:endCxn id="38" idx="0"/>
                </p:cNvCxnSpPr>
                <p:nvPr/>
              </p:nvCxnSpPr>
              <p:spPr>
                <a:xfrm flipV="1">
                  <a:off x="3637544" y="2924755"/>
                  <a:ext cx="290369" cy="627230"/>
                </a:xfrm>
                <a:prstGeom prst="line">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38" name="文字方塊 37">
                  <a:extLst>
                    <a:ext uri="{FF2B5EF4-FFF2-40B4-BE49-F238E27FC236}">
                      <a16:creationId xmlns:a16="http://schemas.microsoft.com/office/drawing/2014/main" id="{A1FCE879-6D27-96AF-F58E-5584D000E328}"/>
                    </a:ext>
                  </a:extLst>
                </p:cNvPr>
                <p:cNvSpPr txBox="1"/>
                <p:nvPr/>
              </p:nvSpPr>
              <p:spPr>
                <a:xfrm flipV="1">
                  <a:off x="2876247" y="2524645"/>
                  <a:ext cx="2103332" cy="400110"/>
                </a:xfrm>
                <a:prstGeom prst="rect">
                  <a:avLst/>
                </a:prstGeom>
                <a:solidFill>
                  <a:schemeClr val="accent4">
                    <a:lumMod val="50000"/>
                  </a:schemeClr>
                </a:solidFill>
              </p:spPr>
              <p:txBody>
                <a:bodyPr wrap="square" rtlCol="0">
                  <a:spAutoFit/>
                </a:bodyPr>
                <a:lstStyle/>
                <a:p>
                  <a:pPr algn="ctr"/>
                  <a:r>
                    <a:rPr lang="zh-TW" altLang="en-US" sz="2000" b="1" dirty="0">
                      <a:solidFill>
                        <a:schemeClr val="bg1"/>
                      </a:solidFill>
                      <a:latin typeface="微軟正黑體" panose="020B0604030504040204" pitchFamily="34" charset="-120"/>
                      <a:ea typeface="微軟正黑體" panose="020B0604030504040204" pitchFamily="34" charset="-120"/>
                    </a:rPr>
                    <a:t>第</a:t>
                  </a:r>
                  <a:r>
                    <a:rPr lang="en-US" altLang="zh-TW" sz="2000" b="1" dirty="0">
                      <a:solidFill>
                        <a:schemeClr val="bg1"/>
                      </a:solidFill>
                      <a:latin typeface="微軟正黑體" panose="020B0604030504040204" pitchFamily="34" charset="-120"/>
                      <a:ea typeface="微軟正黑體" panose="020B0604030504040204" pitchFamily="34" charset="-120"/>
                    </a:rPr>
                    <a:t>21-1~21-7</a:t>
                  </a:r>
                  <a:r>
                    <a:rPr lang="zh-TW" altLang="en-US" sz="2000" b="1" dirty="0">
                      <a:solidFill>
                        <a:schemeClr val="bg1"/>
                      </a:solidFill>
                      <a:latin typeface="微軟正黑體" panose="020B0604030504040204" pitchFamily="34" charset="-120"/>
                      <a:ea typeface="微軟正黑體" panose="020B0604030504040204" pitchFamily="34" charset="-120"/>
                    </a:rPr>
                    <a:t>條</a:t>
                  </a:r>
                </a:p>
              </p:txBody>
            </p:sp>
          </p:grpSp>
          <p:sp>
            <p:nvSpPr>
              <p:cNvPr id="44" name="文字方塊 43">
                <a:extLst>
                  <a:ext uri="{FF2B5EF4-FFF2-40B4-BE49-F238E27FC236}">
                    <a16:creationId xmlns:a16="http://schemas.microsoft.com/office/drawing/2014/main" id="{123CDD87-C214-E4A5-C5A3-79F214EF7C5B}"/>
                  </a:ext>
                </a:extLst>
              </p:cNvPr>
              <p:cNvSpPr txBox="1"/>
              <p:nvPr/>
            </p:nvSpPr>
            <p:spPr>
              <a:xfrm>
                <a:off x="3710568" y="2430337"/>
                <a:ext cx="1798996" cy="369332"/>
              </a:xfrm>
              <a:prstGeom prst="rect">
                <a:avLst/>
              </a:prstGeom>
              <a:noFill/>
            </p:spPr>
            <p:txBody>
              <a:bodyPr wrap="square">
                <a:spAutoFit/>
              </a:bodyPr>
              <a:lstStyle/>
              <a:p>
                <a:pPr hangingPunct="0"/>
                <a:r>
                  <a:rPr lang="zh-TW" altLang="en-US" b="1" dirty="0">
                    <a:solidFill>
                      <a:schemeClr val="accent4">
                        <a:lumMod val="50000"/>
                      </a:schemeClr>
                    </a:solidFill>
                    <a:latin typeface="微軟正黑體" panose="020B0604030504040204" pitchFamily="34" charset="-120"/>
                    <a:ea typeface="微軟正黑體" panose="020B0604030504040204" pitchFamily="34" charset="-120"/>
                    <a:cs typeface="+mj-cs"/>
                  </a:rPr>
                  <a:t>出租方式原則</a:t>
                </a:r>
                <a:endParaRPr lang="en-US" altLang="zh-TW" b="1" dirty="0">
                  <a:solidFill>
                    <a:schemeClr val="accent4">
                      <a:lumMod val="50000"/>
                    </a:schemeClr>
                  </a:solidFill>
                  <a:latin typeface="微軟正黑體" panose="020B0604030504040204" pitchFamily="34" charset="-120"/>
                  <a:ea typeface="微軟正黑體" panose="020B0604030504040204" pitchFamily="34" charset="-120"/>
                  <a:cs typeface="+mj-cs"/>
                </a:endParaRPr>
              </a:p>
            </p:txBody>
          </p:sp>
          <p:sp>
            <p:nvSpPr>
              <p:cNvPr id="45" name="文字方塊 44">
                <a:extLst>
                  <a:ext uri="{FF2B5EF4-FFF2-40B4-BE49-F238E27FC236}">
                    <a16:creationId xmlns:a16="http://schemas.microsoft.com/office/drawing/2014/main" id="{A5FF95EC-5637-1212-2744-EBEA9ECA0996}"/>
                  </a:ext>
                </a:extLst>
              </p:cNvPr>
              <p:cNvSpPr txBox="1"/>
              <p:nvPr/>
            </p:nvSpPr>
            <p:spPr>
              <a:xfrm>
                <a:off x="7257592" y="2439921"/>
                <a:ext cx="1798996" cy="369332"/>
              </a:xfrm>
              <a:prstGeom prst="rect">
                <a:avLst/>
              </a:prstGeom>
              <a:noFill/>
            </p:spPr>
            <p:txBody>
              <a:bodyPr wrap="square">
                <a:spAutoFit/>
              </a:bodyPr>
              <a:lstStyle/>
              <a:p>
                <a:pPr hangingPunct="0"/>
                <a:r>
                  <a:rPr lang="zh-TW" altLang="en-US" b="1" dirty="0">
                    <a:solidFill>
                      <a:schemeClr val="accent4">
                        <a:lumMod val="50000"/>
                      </a:schemeClr>
                    </a:solidFill>
                    <a:latin typeface="微軟正黑體" panose="020B0604030504040204" pitchFamily="34" charset="-120"/>
                    <a:ea typeface="微軟正黑體" panose="020B0604030504040204" pitchFamily="34" charset="-120"/>
                    <a:cs typeface="+mj-cs"/>
                  </a:rPr>
                  <a:t>租金查估</a:t>
                </a:r>
                <a:endParaRPr lang="en-US" altLang="zh-TW" b="1" dirty="0">
                  <a:solidFill>
                    <a:schemeClr val="accent4">
                      <a:lumMod val="50000"/>
                    </a:schemeClr>
                  </a:solidFill>
                  <a:latin typeface="微軟正黑體" panose="020B0604030504040204" pitchFamily="34" charset="-120"/>
                  <a:ea typeface="微軟正黑體" panose="020B0604030504040204" pitchFamily="34" charset="-120"/>
                  <a:cs typeface="+mj-cs"/>
                </a:endParaRPr>
              </a:p>
            </p:txBody>
          </p:sp>
          <p:sp>
            <p:nvSpPr>
              <p:cNvPr id="46" name="文字方塊 45">
                <a:extLst>
                  <a:ext uri="{FF2B5EF4-FFF2-40B4-BE49-F238E27FC236}">
                    <a16:creationId xmlns:a16="http://schemas.microsoft.com/office/drawing/2014/main" id="{ED1B0C39-52C9-D966-D466-CD4885A4EE0E}"/>
                  </a:ext>
                </a:extLst>
              </p:cNvPr>
              <p:cNvSpPr txBox="1"/>
              <p:nvPr/>
            </p:nvSpPr>
            <p:spPr>
              <a:xfrm>
                <a:off x="3897110" y="4197895"/>
                <a:ext cx="1121452" cy="369332"/>
              </a:xfrm>
              <a:prstGeom prst="rect">
                <a:avLst/>
              </a:prstGeom>
              <a:noFill/>
            </p:spPr>
            <p:txBody>
              <a:bodyPr wrap="square">
                <a:spAutoFit/>
              </a:bodyPr>
              <a:lstStyle/>
              <a:p>
                <a:pPr algn="ctr" hangingPunct="0"/>
                <a:r>
                  <a:rPr lang="zh-TW" altLang="en-US" b="1" dirty="0">
                    <a:solidFill>
                      <a:schemeClr val="accent4">
                        <a:lumMod val="50000"/>
                      </a:schemeClr>
                    </a:solidFill>
                    <a:latin typeface="微軟正黑體" panose="020B0604030504040204" pitchFamily="34" charset="-120"/>
                    <a:ea typeface="微軟正黑體" panose="020B0604030504040204" pitchFamily="34" charset="-120"/>
                    <a:cs typeface="+mj-cs"/>
                  </a:rPr>
                  <a:t>租賃年限</a:t>
                </a:r>
                <a:endParaRPr lang="en-US" altLang="zh-TW" b="1" dirty="0">
                  <a:solidFill>
                    <a:schemeClr val="accent4">
                      <a:lumMod val="50000"/>
                    </a:schemeClr>
                  </a:solidFill>
                  <a:latin typeface="微軟正黑體" panose="020B0604030504040204" pitchFamily="34" charset="-120"/>
                  <a:ea typeface="微軟正黑體" panose="020B0604030504040204" pitchFamily="34" charset="-120"/>
                  <a:cs typeface="+mj-cs"/>
                </a:endParaRPr>
              </a:p>
            </p:txBody>
          </p:sp>
          <p:sp>
            <p:nvSpPr>
              <p:cNvPr id="47" name="文字方塊 46">
                <a:extLst>
                  <a:ext uri="{FF2B5EF4-FFF2-40B4-BE49-F238E27FC236}">
                    <a16:creationId xmlns:a16="http://schemas.microsoft.com/office/drawing/2014/main" id="{187A6264-223C-ECD8-6094-B529B80113F8}"/>
                  </a:ext>
                </a:extLst>
              </p:cNvPr>
              <p:cNvSpPr txBox="1"/>
              <p:nvPr/>
            </p:nvSpPr>
            <p:spPr>
              <a:xfrm>
                <a:off x="8157949" y="4171731"/>
                <a:ext cx="1798996" cy="369332"/>
              </a:xfrm>
              <a:prstGeom prst="rect">
                <a:avLst/>
              </a:prstGeom>
              <a:noFill/>
            </p:spPr>
            <p:txBody>
              <a:bodyPr wrap="square">
                <a:spAutoFit/>
              </a:bodyPr>
              <a:lstStyle/>
              <a:p>
                <a:pPr algn="ctr" hangingPunct="0"/>
                <a:r>
                  <a:rPr lang="zh-TW" altLang="en-US" b="1" dirty="0">
                    <a:solidFill>
                      <a:schemeClr val="accent4">
                        <a:lumMod val="50000"/>
                      </a:schemeClr>
                    </a:solidFill>
                    <a:latin typeface="微軟正黑體" panose="020B0604030504040204" pitchFamily="34" charset="-120"/>
                    <a:ea typeface="微軟正黑體" panose="020B0604030504040204" pitchFamily="34" charset="-120"/>
                    <a:cs typeface="+mj-cs"/>
                  </a:rPr>
                  <a:t>申請新建建物</a:t>
                </a:r>
                <a:endParaRPr lang="en-US" altLang="zh-TW" b="1" dirty="0">
                  <a:solidFill>
                    <a:schemeClr val="accent4">
                      <a:lumMod val="50000"/>
                    </a:schemeClr>
                  </a:solidFill>
                  <a:latin typeface="微軟正黑體" panose="020B0604030504040204" pitchFamily="34" charset="-120"/>
                  <a:ea typeface="微軟正黑體" panose="020B0604030504040204" pitchFamily="34" charset="-120"/>
                  <a:cs typeface="+mj-cs"/>
                </a:endParaRPr>
              </a:p>
            </p:txBody>
          </p:sp>
        </p:grpSp>
        <p:grpSp>
          <p:nvGrpSpPr>
            <p:cNvPr id="68" name="群組 67">
              <a:extLst>
                <a:ext uri="{FF2B5EF4-FFF2-40B4-BE49-F238E27FC236}">
                  <a16:creationId xmlns:a16="http://schemas.microsoft.com/office/drawing/2014/main" id="{3B528D24-07DC-2C53-536B-49AED5820264}"/>
                </a:ext>
              </a:extLst>
            </p:cNvPr>
            <p:cNvGrpSpPr/>
            <p:nvPr/>
          </p:nvGrpSpPr>
          <p:grpSpPr>
            <a:xfrm>
              <a:off x="1682486" y="2211864"/>
              <a:ext cx="3582723" cy="4860072"/>
              <a:chOff x="1682486" y="2211864"/>
              <a:chExt cx="3582723" cy="4860072"/>
            </a:xfrm>
          </p:grpSpPr>
          <p:sp>
            <p:nvSpPr>
              <p:cNvPr id="43" name="文字方塊 42">
                <a:extLst>
                  <a:ext uri="{FF2B5EF4-FFF2-40B4-BE49-F238E27FC236}">
                    <a16:creationId xmlns:a16="http://schemas.microsoft.com/office/drawing/2014/main" id="{DCBFBE0C-B231-01CC-AFAF-C517D21BF262}"/>
                  </a:ext>
                </a:extLst>
              </p:cNvPr>
              <p:cNvSpPr txBox="1"/>
              <p:nvPr/>
            </p:nvSpPr>
            <p:spPr>
              <a:xfrm>
                <a:off x="1682486" y="5720156"/>
                <a:ext cx="3582723" cy="1351780"/>
              </a:xfrm>
              <a:custGeom>
                <a:avLst/>
                <a:gdLst>
                  <a:gd name="connsiteX0" fmla="*/ 0 w 3582723"/>
                  <a:gd name="connsiteY0" fmla="*/ 0 h 1351780"/>
                  <a:gd name="connsiteX1" fmla="*/ 668775 w 3582723"/>
                  <a:gd name="connsiteY1" fmla="*/ 0 h 1351780"/>
                  <a:gd name="connsiteX2" fmla="*/ 1337550 w 3582723"/>
                  <a:gd name="connsiteY2" fmla="*/ 0 h 1351780"/>
                  <a:gd name="connsiteX3" fmla="*/ 1827189 w 3582723"/>
                  <a:gd name="connsiteY3" fmla="*/ 0 h 1351780"/>
                  <a:gd name="connsiteX4" fmla="*/ 2495964 w 3582723"/>
                  <a:gd name="connsiteY4" fmla="*/ 0 h 1351780"/>
                  <a:gd name="connsiteX5" fmla="*/ 3021430 w 3582723"/>
                  <a:gd name="connsiteY5" fmla="*/ 0 h 1351780"/>
                  <a:gd name="connsiteX6" fmla="*/ 3582723 w 3582723"/>
                  <a:gd name="connsiteY6" fmla="*/ 0 h 1351780"/>
                  <a:gd name="connsiteX7" fmla="*/ 3582723 w 3582723"/>
                  <a:gd name="connsiteY7" fmla="*/ 675890 h 1351780"/>
                  <a:gd name="connsiteX8" fmla="*/ 3582723 w 3582723"/>
                  <a:gd name="connsiteY8" fmla="*/ 1351780 h 1351780"/>
                  <a:gd name="connsiteX9" fmla="*/ 2949775 w 3582723"/>
                  <a:gd name="connsiteY9" fmla="*/ 1351780 h 1351780"/>
                  <a:gd name="connsiteX10" fmla="*/ 2352655 w 3582723"/>
                  <a:gd name="connsiteY10" fmla="*/ 1351780 h 1351780"/>
                  <a:gd name="connsiteX11" fmla="*/ 1863016 w 3582723"/>
                  <a:gd name="connsiteY11" fmla="*/ 1351780 h 1351780"/>
                  <a:gd name="connsiteX12" fmla="*/ 1265895 w 3582723"/>
                  <a:gd name="connsiteY12" fmla="*/ 1351780 h 1351780"/>
                  <a:gd name="connsiteX13" fmla="*/ 632948 w 3582723"/>
                  <a:gd name="connsiteY13" fmla="*/ 1351780 h 1351780"/>
                  <a:gd name="connsiteX14" fmla="*/ 0 w 3582723"/>
                  <a:gd name="connsiteY14" fmla="*/ 1351780 h 1351780"/>
                  <a:gd name="connsiteX15" fmla="*/ 0 w 3582723"/>
                  <a:gd name="connsiteY15" fmla="*/ 675890 h 1351780"/>
                  <a:gd name="connsiteX16" fmla="*/ 0 w 3582723"/>
                  <a:gd name="connsiteY16" fmla="*/ 0 h 1351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82723" h="1351780" extrusionOk="0">
                    <a:moveTo>
                      <a:pt x="0" y="0"/>
                    </a:moveTo>
                    <a:cubicBezTo>
                      <a:pt x="208018" y="10277"/>
                      <a:pt x="491680" y="-18439"/>
                      <a:pt x="668775" y="0"/>
                    </a:cubicBezTo>
                    <a:cubicBezTo>
                      <a:pt x="845870" y="18439"/>
                      <a:pt x="1135316" y="14148"/>
                      <a:pt x="1337550" y="0"/>
                    </a:cubicBezTo>
                    <a:cubicBezTo>
                      <a:pt x="1539785" y="-14148"/>
                      <a:pt x="1583173" y="-19039"/>
                      <a:pt x="1827189" y="0"/>
                    </a:cubicBezTo>
                    <a:cubicBezTo>
                      <a:pt x="2071205" y="19039"/>
                      <a:pt x="2183900" y="11237"/>
                      <a:pt x="2495964" y="0"/>
                    </a:cubicBezTo>
                    <a:cubicBezTo>
                      <a:pt x="2808029" y="-11237"/>
                      <a:pt x="2760135" y="-25340"/>
                      <a:pt x="3021430" y="0"/>
                    </a:cubicBezTo>
                    <a:cubicBezTo>
                      <a:pt x="3282725" y="25340"/>
                      <a:pt x="3316303" y="-18158"/>
                      <a:pt x="3582723" y="0"/>
                    </a:cubicBezTo>
                    <a:cubicBezTo>
                      <a:pt x="3599911" y="229843"/>
                      <a:pt x="3609539" y="422278"/>
                      <a:pt x="3582723" y="675890"/>
                    </a:cubicBezTo>
                    <a:cubicBezTo>
                      <a:pt x="3555908" y="929502"/>
                      <a:pt x="3574031" y="1031183"/>
                      <a:pt x="3582723" y="1351780"/>
                    </a:cubicBezTo>
                    <a:cubicBezTo>
                      <a:pt x="3351363" y="1327470"/>
                      <a:pt x="3082221" y="1359941"/>
                      <a:pt x="2949775" y="1351780"/>
                    </a:cubicBezTo>
                    <a:cubicBezTo>
                      <a:pt x="2817329" y="1343619"/>
                      <a:pt x="2551462" y="1359502"/>
                      <a:pt x="2352655" y="1351780"/>
                    </a:cubicBezTo>
                    <a:cubicBezTo>
                      <a:pt x="2153848" y="1344058"/>
                      <a:pt x="2096116" y="1368864"/>
                      <a:pt x="1863016" y="1351780"/>
                    </a:cubicBezTo>
                    <a:cubicBezTo>
                      <a:pt x="1629916" y="1334696"/>
                      <a:pt x="1465471" y="1353732"/>
                      <a:pt x="1265895" y="1351780"/>
                    </a:cubicBezTo>
                    <a:cubicBezTo>
                      <a:pt x="1066319" y="1349828"/>
                      <a:pt x="889422" y="1343581"/>
                      <a:pt x="632948" y="1351780"/>
                    </a:cubicBezTo>
                    <a:cubicBezTo>
                      <a:pt x="376474" y="1359979"/>
                      <a:pt x="231973" y="1331103"/>
                      <a:pt x="0" y="1351780"/>
                    </a:cubicBezTo>
                    <a:cubicBezTo>
                      <a:pt x="-1755" y="1091665"/>
                      <a:pt x="-12956" y="816464"/>
                      <a:pt x="0" y="675890"/>
                    </a:cubicBezTo>
                    <a:cubicBezTo>
                      <a:pt x="12956" y="535316"/>
                      <a:pt x="7473" y="168565"/>
                      <a:pt x="0" y="0"/>
                    </a:cubicBezTo>
                    <a:close/>
                  </a:path>
                </a:pathLst>
              </a:custGeom>
              <a:noFill/>
              <a:ln w="38100">
                <a:solidFill>
                  <a:schemeClr val="accent4">
                    <a:lumMod val="75000"/>
                  </a:schemeClr>
                </a:solidFill>
                <a:extLst>
                  <a:ext uri="{C807C97D-BFC1-408E-A445-0C87EB9F89A2}">
                    <ask:lineSketchStyleProps xmlns="" xmlns:ask="http://schemas.microsoft.com/office/drawing/2018/sketchyshapes" sd="1725446443">
                      <a:prstGeom prst="rect">
                        <a:avLst/>
                      </a:prstGeom>
                      <ask:type>
                        <ask:lineSketchFreehand/>
                      </ask:type>
                    </ask:lineSketchStyleProps>
                  </a:ext>
                </a:extLst>
              </a:ln>
            </p:spPr>
            <p:txBody>
              <a:bodyPr wrap="square">
                <a:spAutoFit/>
              </a:bodyPr>
              <a:lstStyle/>
              <a:p>
                <a:pPr>
                  <a:lnSpc>
                    <a:spcPts val="2000"/>
                  </a:lnSpc>
                </a:pPr>
                <a:r>
                  <a:rPr lang="zh-TW" altLang="en-US" sz="1400" b="1" dirty="0">
                    <a:solidFill>
                      <a:srgbClr val="000000"/>
                    </a:solidFill>
                    <a:latin typeface="微軟正黑體" panose="020B0604030504040204" pitchFamily="34" charset="-120"/>
                    <a:ea typeface="微軟正黑體" panose="020B0604030504040204" pitchFamily="34" charset="-120"/>
                  </a:rPr>
                  <a:t>非事業用不動產之出租期限如下：</a:t>
                </a:r>
              </a:p>
              <a:p>
                <a:pPr marL="457200" lvl="2">
                  <a:lnSpc>
                    <a:spcPts val="2000"/>
                  </a:lnSpc>
                </a:pPr>
                <a:r>
                  <a:rPr lang="zh-TW" altLang="en-US" sz="1400" b="1" dirty="0">
                    <a:solidFill>
                      <a:srgbClr val="000000"/>
                    </a:solidFill>
                    <a:latin typeface="微軟正黑體" panose="020B0604030504040204" pitchFamily="34" charset="-120"/>
                    <a:ea typeface="微軟正黑體" panose="020B0604030504040204" pitchFamily="34" charset="-120"/>
                  </a:rPr>
                  <a:t>一、建物：五年以下。</a:t>
                </a:r>
              </a:p>
              <a:p>
                <a:pPr marL="457200" lvl="2">
                  <a:lnSpc>
                    <a:spcPts val="2000"/>
                  </a:lnSpc>
                </a:pPr>
                <a:r>
                  <a:rPr lang="zh-TW" altLang="en-US" sz="1400" b="1" dirty="0">
                    <a:solidFill>
                      <a:srgbClr val="000000"/>
                    </a:solidFill>
                    <a:latin typeface="微軟正黑體" panose="020B0604030504040204" pitchFamily="34" charset="-120"/>
                    <a:ea typeface="微軟正黑體" panose="020B0604030504040204" pitchFamily="34" charset="-120"/>
                  </a:rPr>
                  <a:t>二、建築基地：二十年以下。</a:t>
                </a:r>
              </a:p>
              <a:p>
                <a:pPr marL="457200" lvl="2">
                  <a:lnSpc>
                    <a:spcPts val="2000"/>
                  </a:lnSpc>
                </a:pPr>
                <a:r>
                  <a:rPr lang="zh-TW" altLang="en-US" sz="1400" b="1" dirty="0">
                    <a:solidFill>
                      <a:srgbClr val="000000"/>
                    </a:solidFill>
                    <a:latin typeface="微軟正黑體" panose="020B0604030504040204" pitchFamily="34" charset="-120"/>
                    <a:ea typeface="微軟正黑體" panose="020B0604030504040204" pitchFamily="34" charset="-120"/>
                  </a:rPr>
                  <a:t>三、其他土地：十年以下。</a:t>
                </a:r>
                <a:endParaRPr lang="en-US" altLang="zh-TW" sz="1400" b="1" dirty="0">
                  <a:solidFill>
                    <a:srgbClr val="000000"/>
                  </a:solidFill>
                  <a:latin typeface="微軟正黑體" panose="020B0604030504040204" pitchFamily="34" charset="-120"/>
                  <a:ea typeface="微軟正黑體" panose="020B0604030504040204" pitchFamily="34" charset="-120"/>
                </a:endParaRPr>
              </a:p>
              <a:p>
                <a:pPr marL="457200" lvl="2">
                  <a:lnSpc>
                    <a:spcPts val="2000"/>
                  </a:lnSpc>
                </a:pPr>
                <a:endParaRPr lang="zh-TW" altLang="en-US" sz="1400" b="1" dirty="0">
                  <a:solidFill>
                    <a:srgbClr val="000000"/>
                  </a:solidFill>
                  <a:latin typeface="微軟正黑體" panose="020B0604030504040204" pitchFamily="34" charset="-120"/>
                  <a:ea typeface="微軟正黑體" panose="020B0604030504040204" pitchFamily="34" charset="-120"/>
                </a:endParaRPr>
              </a:p>
            </p:txBody>
          </p:sp>
          <p:sp>
            <p:nvSpPr>
              <p:cNvPr id="60" name="文字方塊 59">
                <a:extLst>
                  <a:ext uri="{FF2B5EF4-FFF2-40B4-BE49-F238E27FC236}">
                    <a16:creationId xmlns:a16="http://schemas.microsoft.com/office/drawing/2014/main" id="{D0E34EAD-2B8B-675A-81DD-73FA501878FC}"/>
                  </a:ext>
                </a:extLst>
              </p:cNvPr>
              <p:cNvSpPr txBox="1"/>
              <p:nvPr/>
            </p:nvSpPr>
            <p:spPr>
              <a:xfrm>
                <a:off x="1761641" y="2211864"/>
                <a:ext cx="2810359" cy="838819"/>
              </a:xfrm>
              <a:custGeom>
                <a:avLst/>
                <a:gdLst>
                  <a:gd name="connsiteX0" fmla="*/ 0 w 2810359"/>
                  <a:gd name="connsiteY0" fmla="*/ 0 h 838819"/>
                  <a:gd name="connsiteX1" fmla="*/ 618279 w 2810359"/>
                  <a:gd name="connsiteY1" fmla="*/ 0 h 838819"/>
                  <a:gd name="connsiteX2" fmla="*/ 1236558 w 2810359"/>
                  <a:gd name="connsiteY2" fmla="*/ 0 h 838819"/>
                  <a:gd name="connsiteX3" fmla="*/ 1714319 w 2810359"/>
                  <a:gd name="connsiteY3" fmla="*/ 0 h 838819"/>
                  <a:gd name="connsiteX4" fmla="*/ 2332598 w 2810359"/>
                  <a:gd name="connsiteY4" fmla="*/ 0 h 838819"/>
                  <a:gd name="connsiteX5" fmla="*/ 2810359 w 2810359"/>
                  <a:gd name="connsiteY5" fmla="*/ 0 h 838819"/>
                  <a:gd name="connsiteX6" fmla="*/ 2810359 w 2810359"/>
                  <a:gd name="connsiteY6" fmla="*/ 402633 h 838819"/>
                  <a:gd name="connsiteX7" fmla="*/ 2810359 w 2810359"/>
                  <a:gd name="connsiteY7" fmla="*/ 838819 h 838819"/>
                  <a:gd name="connsiteX8" fmla="*/ 2220184 w 2810359"/>
                  <a:gd name="connsiteY8" fmla="*/ 838819 h 838819"/>
                  <a:gd name="connsiteX9" fmla="*/ 1658112 w 2810359"/>
                  <a:gd name="connsiteY9" fmla="*/ 838819 h 838819"/>
                  <a:gd name="connsiteX10" fmla="*/ 1096040 w 2810359"/>
                  <a:gd name="connsiteY10" fmla="*/ 838819 h 838819"/>
                  <a:gd name="connsiteX11" fmla="*/ 618279 w 2810359"/>
                  <a:gd name="connsiteY11" fmla="*/ 838819 h 838819"/>
                  <a:gd name="connsiteX12" fmla="*/ 0 w 2810359"/>
                  <a:gd name="connsiteY12" fmla="*/ 838819 h 838819"/>
                  <a:gd name="connsiteX13" fmla="*/ 0 w 2810359"/>
                  <a:gd name="connsiteY13" fmla="*/ 411021 h 838819"/>
                  <a:gd name="connsiteX14" fmla="*/ 0 w 2810359"/>
                  <a:gd name="connsiteY14" fmla="*/ 0 h 838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10359" h="838819" extrusionOk="0">
                    <a:moveTo>
                      <a:pt x="0" y="0"/>
                    </a:moveTo>
                    <a:cubicBezTo>
                      <a:pt x="182978" y="-15701"/>
                      <a:pt x="447943" y="-12825"/>
                      <a:pt x="618279" y="0"/>
                    </a:cubicBezTo>
                    <a:cubicBezTo>
                      <a:pt x="788615" y="12825"/>
                      <a:pt x="1039513" y="3507"/>
                      <a:pt x="1236558" y="0"/>
                    </a:cubicBezTo>
                    <a:cubicBezTo>
                      <a:pt x="1433603" y="-3507"/>
                      <a:pt x="1511453" y="7666"/>
                      <a:pt x="1714319" y="0"/>
                    </a:cubicBezTo>
                    <a:cubicBezTo>
                      <a:pt x="1917185" y="-7666"/>
                      <a:pt x="2035240" y="21718"/>
                      <a:pt x="2332598" y="0"/>
                    </a:cubicBezTo>
                    <a:cubicBezTo>
                      <a:pt x="2629956" y="-21718"/>
                      <a:pt x="2624283" y="-19821"/>
                      <a:pt x="2810359" y="0"/>
                    </a:cubicBezTo>
                    <a:cubicBezTo>
                      <a:pt x="2813095" y="114521"/>
                      <a:pt x="2810100" y="289587"/>
                      <a:pt x="2810359" y="402633"/>
                    </a:cubicBezTo>
                    <a:cubicBezTo>
                      <a:pt x="2810618" y="515679"/>
                      <a:pt x="2829884" y="683809"/>
                      <a:pt x="2810359" y="838819"/>
                    </a:cubicBezTo>
                    <a:cubicBezTo>
                      <a:pt x="2592113" y="847058"/>
                      <a:pt x="2486408" y="859861"/>
                      <a:pt x="2220184" y="838819"/>
                    </a:cubicBezTo>
                    <a:cubicBezTo>
                      <a:pt x="1953960" y="817777"/>
                      <a:pt x="1896494" y="824971"/>
                      <a:pt x="1658112" y="838819"/>
                    </a:cubicBezTo>
                    <a:cubicBezTo>
                      <a:pt x="1419730" y="852667"/>
                      <a:pt x="1343911" y="842758"/>
                      <a:pt x="1096040" y="838819"/>
                    </a:cubicBezTo>
                    <a:cubicBezTo>
                      <a:pt x="848169" y="834880"/>
                      <a:pt x="746781" y="823000"/>
                      <a:pt x="618279" y="838819"/>
                    </a:cubicBezTo>
                    <a:cubicBezTo>
                      <a:pt x="489777" y="854638"/>
                      <a:pt x="230236" y="860084"/>
                      <a:pt x="0" y="838819"/>
                    </a:cubicBezTo>
                    <a:cubicBezTo>
                      <a:pt x="-10016" y="657531"/>
                      <a:pt x="-11658" y="561045"/>
                      <a:pt x="0" y="411021"/>
                    </a:cubicBezTo>
                    <a:cubicBezTo>
                      <a:pt x="11658" y="260997"/>
                      <a:pt x="12041" y="189599"/>
                      <a:pt x="0" y="0"/>
                    </a:cubicBezTo>
                    <a:close/>
                  </a:path>
                </a:pathLst>
              </a:custGeom>
              <a:noFill/>
              <a:ln w="38100">
                <a:solidFill>
                  <a:schemeClr val="accent4">
                    <a:lumMod val="75000"/>
                  </a:schemeClr>
                </a:solidFill>
                <a:extLst>
                  <a:ext uri="{C807C97D-BFC1-408E-A445-0C87EB9F89A2}">
                    <ask:lineSketchStyleProps xmlns="" xmlns:ask="http://schemas.microsoft.com/office/drawing/2018/sketchyshapes" sd="1725446443">
                      <a:prstGeom prst="rect">
                        <a:avLst/>
                      </a:prstGeom>
                      <ask:type>
                        <ask:lineSketchFreehand/>
                      </ask:type>
                    </ask:lineSketchStyleProps>
                  </a:ext>
                </a:extLst>
              </a:ln>
            </p:spPr>
            <p:txBody>
              <a:bodyPr wrap="square">
                <a:spAutoFit/>
              </a:bodyPr>
              <a:lstStyle/>
              <a:p>
                <a:pPr algn="l">
                  <a:lnSpc>
                    <a:spcPts val="2000"/>
                  </a:lnSpc>
                </a:pPr>
                <a:r>
                  <a:rPr lang="zh-TW" altLang="en-US" sz="1400" b="1" i="0" dirty="0">
                    <a:solidFill>
                      <a:srgbClr val="000000"/>
                    </a:solidFill>
                    <a:effectLst/>
                    <a:latin typeface="微軟正黑體" panose="020B0604030504040204" pitchFamily="34" charset="-120"/>
                    <a:ea typeface="微軟正黑體" panose="020B0604030504040204" pitchFamily="34" charset="-120"/>
                  </a:rPr>
                  <a:t>非事業用不動產出租，應以</a:t>
                </a:r>
                <a:r>
                  <a:rPr lang="zh-TW" altLang="en-US" b="1" i="0" dirty="0">
                    <a:solidFill>
                      <a:srgbClr val="FF0000"/>
                    </a:solidFill>
                    <a:effectLst/>
                    <a:latin typeface="微軟正黑體" panose="020B0604030504040204" pitchFamily="34" charset="-120"/>
                    <a:ea typeface="微軟正黑體" panose="020B0604030504040204" pitchFamily="34" charset="-120"/>
                  </a:rPr>
                  <a:t>公開標租</a:t>
                </a:r>
                <a:r>
                  <a:rPr lang="zh-TW" altLang="en-US" sz="1400" b="1" i="0" dirty="0">
                    <a:solidFill>
                      <a:srgbClr val="000000"/>
                    </a:solidFill>
                    <a:effectLst/>
                    <a:latin typeface="微軟正黑體" panose="020B0604030504040204" pitchFamily="34" charset="-120"/>
                    <a:ea typeface="微軟正黑體" panose="020B0604030504040204" pitchFamily="34" charset="-120"/>
                  </a:rPr>
                  <a:t>方式辦理。但於特定情形，得</a:t>
                </a:r>
                <a:r>
                  <a:rPr lang="zh-TW" altLang="en-US" sz="1400" b="1" i="0" dirty="0">
                    <a:solidFill>
                      <a:schemeClr val="accent4">
                        <a:lumMod val="50000"/>
                      </a:schemeClr>
                    </a:solidFill>
                    <a:effectLst/>
                    <a:latin typeface="微軟正黑體" panose="020B0604030504040204" pitchFamily="34" charset="-120"/>
                    <a:ea typeface="微軟正黑體" panose="020B0604030504040204" pitchFamily="34" charset="-120"/>
                  </a:rPr>
                  <a:t>逕予出租</a:t>
                </a:r>
                <a:r>
                  <a:rPr lang="zh-TW" altLang="en-US" sz="1400" b="1" dirty="0">
                    <a:solidFill>
                      <a:srgbClr val="000000"/>
                    </a:solidFill>
                    <a:latin typeface="微軟正黑體" panose="020B0604030504040204" pitchFamily="34" charset="-120"/>
                    <a:ea typeface="微軟正黑體" panose="020B0604030504040204" pitchFamily="34" charset="-120"/>
                  </a:rPr>
                  <a:t>。</a:t>
                </a:r>
                <a:endParaRPr lang="zh-TW" altLang="en-US" sz="1400" b="1" i="0" dirty="0">
                  <a:solidFill>
                    <a:srgbClr val="000000"/>
                  </a:solidFill>
                  <a:effectLst/>
                  <a:latin typeface="微軟正黑體" panose="020B0604030504040204" pitchFamily="34" charset="-120"/>
                  <a:ea typeface="微軟正黑體" panose="020B0604030504040204" pitchFamily="34" charset="-120"/>
                </a:endParaRPr>
              </a:p>
            </p:txBody>
          </p:sp>
        </p:grpSp>
      </p:grpSp>
      <p:sp>
        <p:nvSpPr>
          <p:cNvPr id="71" name="文字方塊 70">
            <a:extLst>
              <a:ext uri="{FF2B5EF4-FFF2-40B4-BE49-F238E27FC236}">
                <a16:creationId xmlns:a16="http://schemas.microsoft.com/office/drawing/2014/main" id="{EAA735F4-A429-B8E4-E799-BA4E2E4BD4C5}"/>
              </a:ext>
            </a:extLst>
          </p:cNvPr>
          <p:cNvSpPr txBox="1"/>
          <p:nvPr/>
        </p:nvSpPr>
        <p:spPr>
          <a:xfrm>
            <a:off x="4980267" y="870521"/>
            <a:ext cx="3944208" cy="1864741"/>
          </a:xfrm>
          <a:custGeom>
            <a:avLst/>
            <a:gdLst>
              <a:gd name="connsiteX0" fmla="*/ 0 w 3944208"/>
              <a:gd name="connsiteY0" fmla="*/ 0 h 1864741"/>
              <a:gd name="connsiteX1" fmla="*/ 736252 w 3944208"/>
              <a:gd name="connsiteY1" fmla="*/ 0 h 1864741"/>
              <a:gd name="connsiteX2" fmla="*/ 1472504 w 3944208"/>
              <a:gd name="connsiteY2" fmla="*/ 0 h 1864741"/>
              <a:gd name="connsiteX3" fmla="*/ 2011546 w 3944208"/>
              <a:gd name="connsiteY3" fmla="*/ 0 h 1864741"/>
              <a:gd name="connsiteX4" fmla="*/ 2747798 w 3944208"/>
              <a:gd name="connsiteY4" fmla="*/ 0 h 1864741"/>
              <a:gd name="connsiteX5" fmla="*/ 3326282 w 3944208"/>
              <a:gd name="connsiteY5" fmla="*/ 0 h 1864741"/>
              <a:gd name="connsiteX6" fmla="*/ 3944208 w 3944208"/>
              <a:gd name="connsiteY6" fmla="*/ 0 h 1864741"/>
              <a:gd name="connsiteX7" fmla="*/ 3944208 w 3944208"/>
              <a:gd name="connsiteY7" fmla="*/ 621580 h 1864741"/>
              <a:gd name="connsiteX8" fmla="*/ 3944208 w 3944208"/>
              <a:gd name="connsiteY8" fmla="*/ 1261808 h 1864741"/>
              <a:gd name="connsiteX9" fmla="*/ 3944208 w 3944208"/>
              <a:gd name="connsiteY9" fmla="*/ 1864741 h 1864741"/>
              <a:gd name="connsiteX10" fmla="*/ 3247398 w 3944208"/>
              <a:gd name="connsiteY10" fmla="*/ 1864741 h 1864741"/>
              <a:gd name="connsiteX11" fmla="*/ 2708356 w 3944208"/>
              <a:gd name="connsiteY11" fmla="*/ 1864741 h 1864741"/>
              <a:gd name="connsiteX12" fmla="*/ 2050988 w 3944208"/>
              <a:gd name="connsiteY12" fmla="*/ 1864741 h 1864741"/>
              <a:gd name="connsiteX13" fmla="*/ 1354178 w 3944208"/>
              <a:gd name="connsiteY13" fmla="*/ 1864741 h 1864741"/>
              <a:gd name="connsiteX14" fmla="*/ 815136 w 3944208"/>
              <a:gd name="connsiteY14" fmla="*/ 1864741 h 1864741"/>
              <a:gd name="connsiteX15" fmla="*/ 0 w 3944208"/>
              <a:gd name="connsiteY15" fmla="*/ 1864741 h 1864741"/>
              <a:gd name="connsiteX16" fmla="*/ 0 w 3944208"/>
              <a:gd name="connsiteY16" fmla="*/ 1280455 h 1864741"/>
              <a:gd name="connsiteX17" fmla="*/ 0 w 3944208"/>
              <a:gd name="connsiteY17" fmla="*/ 640228 h 1864741"/>
              <a:gd name="connsiteX18" fmla="*/ 0 w 3944208"/>
              <a:gd name="connsiteY18" fmla="*/ 0 h 1864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44208" h="1864741" extrusionOk="0">
                <a:moveTo>
                  <a:pt x="0" y="0"/>
                </a:moveTo>
                <a:cubicBezTo>
                  <a:pt x="333021" y="-20334"/>
                  <a:pt x="521477" y="35877"/>
                  <a:pt x="736252" y="0"/>
                </a:cubicBezTo>
                <a:cubicBezTo>
                  <a:pt x="951027" y="-35877"/>
                  <a:pt x="1323437" y="27039"/>
                  <a:pt x="1472504" y="0"/>
                </a:cubicBezTo>
                <a:cubicBezTo>
                  <a:pt x="1621571" y="-27039"/>
                  <a:pt x="1771850" y="-13474"/>
                  <a:pt x="2011546" y="0"/>
                </a:cubicBezTo>
                <a:cubicBezTo>
                  <a:pt x="2251242" y="13474"/>
                  <a:pt x="2542394" y="-22488"/>
                  <a:pt x="2747798" y="0"/>
                </a:cubicBezTo>
                <a:cubicBezTo>
                  <a:pt x="2953202" y="22488"/>
                  <a:pt x="3193736" y="-20679"/>
                  <a:pt x="3326282" y="0"/>
                </a:cubicBezTo>
                <a:cubicBezTo>
                  <a:pt x="3458828" y="20679"/>
                  <a:pt x="3635645" y="-10342"/>
                  <a:pt x="3944208" y="0"/>
                </a:cubicBezTo>
                <a:cubicBezTo>
                  <a:pt x="3914166" y="306991"/>
                  <a:pt x="3972004" y="350083"/>
                  <a:pt x="3944208" y="621580"/>
                </a:cubicBezTo>
                <a:cubicBezTo>
                  <a:pt x="3916412" y="893077"/>
                  <a:pt x="3961618" y="1063211"/>
                  <a:pt x="3944208" y="1261808"/>
                </a:cubicBezTo>
                <a:cubicBezTo>
                  <a:pt x="3926798" y="1460405"/>
                  <a:pt x="3970919" y="1577059"/>
                  <a:pt x="3944208" y="1864741"/>
                </a:cubicBezTo>
                <a:cubicBezTo>
                  <a:pt x="3769550" y="1876608"/>
                  <a:pt x="3575061" y="1880103"/>
                  <a:pt x="3247398" y="1864741"/>
                </a:cubicBezTo>
                <a:cubicBezTo>
                  <a:pt x="2919735" y="1849380"/>
                  <a:pt x="2910554" y="1839809"/>
                  <a:pt x="2708356" y="1864741"/>
                </a:cubicBezTo>
                <a:cubicBezTo>
                  <a:pt x="2506158" y="1889673"/>
                  <a:pt x="2240601" y="1855271"/>
                  <a:pt x="2050988" y="1864741"/>
                </a:cubicBezTo>
                <a:cubicBezTo>
                  <a:pt x="1861375" y="1874211"/>
                  <a:pt x="1500391" y="1889211"/>
                  <a:pt x="1354178" y="1864741"/>
                </a:cubicBezTo>
                <a:cubicBezTo>
                  <a:pt x="1207965" y="1840272"/>
                  <a:pt x="1022924" y="1869993"/>
                  <a:pt x="815136" y="1864741"/>
                </a:cubicBezTo>
                <a:cubicBezTo>
                  <a:pt x="607348" y="1859489"/>
                  <a:pt x="210863" y="1875553"/>
                  <a:pt x="0" y="1864741"/>
                </a:cubicBezTo>
                <a:cubicBezTo>
                  <a:pt x="23130" y="1668533"/>
                  <a:pt x="19948" y="1432517"/>
                  <a:pt x="0" y="1280455"/>
                </a:cubicBezTo>
                <a:cubicBezTo>
                  <a:pt x="-19948" y="1128393"/>
                  <a:pt x="26758" y="890716"/>
                  <a:pt x="0" y="640228"/>
                </a:cubicBezTo>
                <a:cubicBezTo>
                  <a:pt x="-26758" y="389740"/>
                  <a:pt x="-398" y="175683"/>
                  <a:pt x="0" y="0"/>
                </a:cubicBezTo>
                <a:close/>
              </a:path>
            </a:pathLst>
          </a:custGeom>
          <a:noFill/>
          <a:ln w="38100">
            <a:solidFill>
              <a:schemeClr val="accent4">
                <a:lumMod val="75000"/>
              </a:schemeClr>
            </a:solidFill>
            <a:extLst>
              <a:ext uri="{C807C97D-BFC1-408E-A445-0C87EB9F89A2}">
                <ask:lineSketchStyleProps xmlns="" xmlns:ask="http://schemas.microsoft.com/office/drawing/2018/sketchyshapes" sd="1725446443">
                  <a:prstGeom prst="rect">
                    <a:avLst/>
                  </a:prstGeom>
                  <ask:type>
                    <ask:lineSketchFreehand/>
                  </ask:type>
                </ask:lineSketchStyleProps>
              </a:ext>
            </a:extLst>
          </a:ln>
        </p:spPr>
        <p:txBody>
          <a:bodyPr wrap="square">
            <a:spAutoFit/>
          </a:bodyPr>
          <a:lstStyle/>
          <a:p>
            <a:pPr marL="216000" indent="-216000" algn="l" hangingPunct="0">
              <a:lnSpc>
                <a:spcPts val="2000"/>
              </a:lnSpc>
              <a:buFont typeface="+mj-lt"/>
              <a:buAutoNum type="arabicPeriod"/>
            </a:pPr>
            <a:r>
              <a:rPr lang="zh-TW" altLang="en-US" sz="1400" b="1" i="0" dirty="0">
                <a:solidFill>
                  <a:srgbClr val="000000"/>
                </a:solidFill>
                <a:effectLst/>
                <a:latin typeface="微軟正黑體" panose="020B0604030504040204" pitchFamily="34" charset="-120"/>
                <a:ea typeface="微軟正黑體" panose="020B0604030504040204" pitchFamily="34" charset="-120"/>
              </a:rPr>
              <a:t>非事業用不動產之租金以</a:t>
            </a:r>
            <a:r>
              <a:rPr lang="zh-TW" altLang="en-US" sz="1400" b="1" i="0" dirty="0">
                <a:solidFill>
                  <a:schemeClr val="accent4">
                    <a:lumMod val="50000"/>
                  </a:schemeClr>
                </a:solidFill>
                <a:effectLst/>
                <a:latin typeface="微軟正黑體" panose="020B0604030504040204" pitchFamily="34" charset="-120"/>
                <a:ea typeface="微軟正黑體" panose="020B0604030504040204" pitchFamily="34" charset="-120"/>
              </a:rPr>
              <a:t>平方公尺</a:t>
            </a:r>
            <a:r>
              <a:rPr lang="zh-TW" altLang="en-US" sz="1400" b="1" i="0" dirty="0">
                <a:solidFill>
                  <a:srgbClr val="000000"/>
                </a:solidFill>
                <a:effectLst/>
                <a:latin typeface="微軟正黑體" panose="020B0604030504040204" pitchFamily="34" charset="-120"/>
                <a:ea typeface="微軟正黑體" panose="020B0604030504040204" pitchFamily="34" charset="-120"/>
              </a:rPr>
              <a:t>為計算</a:t>
            </a:r>
            <a:r>
              <a:rPr lang="zh-TW" altLang="en-US" sz="1400" b="1" dirty="0">
                <a:solidFill>
                  <a:srgbClr val="000000"/>
                </a:solidFill>
                <a:latin typeface="微軟正黑體" panose="020B0604030504040204" pitchFamily="34" charset="-120"/>
                <a:ea typeface="微軟正黑體" panose="020B0604030504040204" pitchFamily="34" charset="-120"/>
              </a:rPr>
              <a:t>單位</a:t>
            </a:r>
            <a:r>
              <a:rPr lang="zh-TW" altLang="en-US" sz="1400" b="1" i="0" dirty="0">
                <a:solidFill>
                  <a:srgbClr val="000000"/>
                </a:solidFill>
                <a:effectLst/>
                <a:latin typeface="微軟正黑體" panose="020B0604030504040204" pitchFamily="34" charset="-120"/>
                <a:ea typeface="微軟正黑體" panose="020B0604030504040204" pitchFamily="34" charset="-120"/>
              </a:rPr>
              <a:t>，並依</a:t>
            </a:r>
            <a:r>
              <a:rPr lang="zh-TW" altLang="en-US" sz="1400" b="1" i="0" dirty="0">
                <a:solidFill>
                  <a:schemeClr val="accent4">
                    <a:lumMod val="50000"/>
                  </a:schemeClr>
                </a:solidFill>
                <a:effectLst/>
                <a:latin typeface="微軟正黑體" panose="020B0604030504040204" pitchFamily="34" charset="-120"/>
                <a:ea typeface="微軟正黑體" panose="020B0604030504040204" pitchFamily="34" charset="-120"/>
              </a:rPr>
              <a:t>市場行情</a:t>
            </a:r>
            <a:r>
              <a:rPr lang="zh-TW" altLang="en-US" sz="1400" b="1" i="0" dirty="0">
                <a:solidFill>
                  <a:srgbClr val="000000"/>
                </a:solidFill>
                <a:effectLst/>
                <a:latin typeface="微軟正黑體" panose="020B0604030504040204" pitchFamily="34" charset="-120"/>
                <a:ea typeface="微軟正黑體" panose="020B0604030504040204" pitchFamily="34" charset="-120"/>
              </a:rPr>
              <a:t>查估訂定之。</a:t>
            </a:r>
            <a:endParaRPr lang="en-US" altLang="zh-TW" sz="1400" b="1" i="0" dirty="0">
              <a:solidFill>
                <a:srgbClr val="000000"/>
              </a:solidFill>
              <a:effectLst/>
              <a:latin typeface="微軟正黑體" panose="020B0604030504040204" pitchFamily="34" charset="-120"/>
              <a:ea typeface="微軟正黑體" panose="020B0604030504040204" pitchFamily="34" charset="-120"/>
            </a:endParaRPr>
          </a:p>
          <a:p>
            <a:pPr marL="216000" indent="-216000" algn="l" hangingPunct="0">
              <a:lnSpc>
                <a:spcPts val="2000"/>
              </a:lnSpc>
              <a:buFont typeface="+mj-lt"/>
              <a:buAutoNum type="arabicPeriod"/>
            </a:pPr>
            <a:r>
              <a:rPr lang="zh-TW" altLang="en-US" sz="1400" b="1" dirty="0">
                <a:solidFill>
                  <a:srgbClr val="000000"/>
                </a:solidFill>
                <a:latin typeface="微軟正黑體" panose="020B0604030504040204" pitchFamily="34" charset="-120"/>
                <a:ea typeface="微軟正黑體" panose="020B0604030504040204" pitchFamily="34" charset="-120"/>
              </a:rPr>
              <a:t>租賃之不動產為土地者，訂有</a:t>
            </a:r>
            <a:r>
              <a:rPr lang="zh-TW" altLang="en-US" sz="1400" b="1" dirty="0">
                <a:solidFill>
                  <a:schemeClr val="accent4">
                    <a:lumMod val="50000"/>
                  </a:schemeClr>
                </a:solidFill>
                <a:latin typeface="微軟正黑體" panose="020B0604030504040204" pitchFamily="34" charset="-120"/>
                <a:ea typeface="微軟正黑體" panose="020B0604030504040204" pitchFamily="34" charset="-120"/>
              </a:rPr>
              <a:t>租金下限</a:t>
            </a:r>
            <a:r>
              <a:rPr lang="zh-TW" altLang="en-US" sz="1400" b="1" dirty="0">
                <a:solidFill>
                  <a:srgbClr val="000000"/>
                </a:solidFill>
                <a:latin typeface="微軟正黑體" panose="020B0604030504040204" pitchFamily="34" charset="-120"/>
                <a:ea typeface="微軟正黑體" panose="020B0604030504040204" pitchFamily="34" charset="-120"/>
              </a:rPr>
              <a:t>。</a:t>
            </a:r>
            <a:endParaRPr lang="en-US" altLang="zh-TW" sz="1400" b="1" dirty="0">
              <a:solidFill>
                <a:srgbClr val="000000"/>
              </a:solidFill>
              <a:latin typeface="微軟正黑體" panose="020B0604030504040204" pitchFamily="34" charset="-120"/>
              <a:ea typeface="微軟正黑體" panose="020B0604030504040204" pitchFamily="34" charset="-120"/>
            </a:endParaRPr>
          </a:p>
          <a:p>
            <a:pPr marL="216000" indent="-216000" hangingPunct="0">
              <a:lnSpc>
                <a:spcPts val="2000"/>
              </a:lnSpc>
              <a:buFont typeface="+mj-lt"/>
              <a:buAutoNum type="arabicPeriod"/>
            </a:pPr>
            <a:r>
              <a:rPr lang="zh-TW" altLang="en-US" sz="1400" b="1" dirty="0">
                <a:solidFill>
                  <a:srgbClr val="000000"/>
                </a:solidFill>
                <a:latin typeface="微軟正黑體" panose="020B0604030504040204" pitchFamily="34" charset="-120"/>
                <a:ea typeface="微軟正黑體" panose="020B0604030504040204" pitchFamily="34" charset="-120"/>
              </a:rPr>
              <a:t>租賃關係存續期間，土地申報地價、當期公告之正產物全年收穫總量或折收代金基準有變動時，其租金應配合調整。</a:t>
            </a:r>
            <a:r>
              <a:rPr lang="zh-TW" altLang="en-US" sz="1400" b="1" dirty="0">
                <a:solidFill>
                  <a:schemeClr val="accent4">
                    <a:lumMod val="50000"/>
                  </a:schemeClr>
                </a:solidFill>
                <a:latin typeface="微軟正黑體" panose="020B0604030504040204" pitchFamily="34" charset="-120"/>
                <a:ea typeface="微軟正黑體" panose="020B0604030504040204" pitchFamily="34" charset="-120"/>
              </a:rPr>
              <a:t>但原租金未低於市場行情者，得免配合調整</a:t>
            </a:r>
            <a:r>
              <a:rPr lang="zh-TW" altLang="en-US" sz="1400" b="1" dirty="0">
                <a:solidFill>
                  <a:srgbClr val="000000"/>
                </a:solidFill>
                <a:latin typeface="微軟正黑體" panose="020B0604030504040204" pitchFamily="34" charset="-120"/>
                <a:ea typeface="微軟正黑體" panose="020B0604030504040204" pitchFamily="34" charset="-120"/>
              </a:rPr>
              <a:t>。</a:t>
            </a:r>
          </a:p>
        </p:txBody>
      </p:sp>
      <p:sp>
        <p:nvSpPr>
          <p:cNvPr id="86" name="文字方塊 85">
            <a:extLst>
              <a:ext uri="{FF2B5EF4-FFF2-40B4-BE49-F238E27FC236}">
                <a16:creationId xmlns:a16="http://schemas.microsoft.com/office/drawing/2014/main" id="{550CA5B7-30B5-83FE-7377-4D21C5F6D84B}"/>
              </a:ext>
            </a:extLst>
          </p:cNvPr>
          <p:cNvSpPr txBox="1"/>
          <p:nvPr/>
        </p:nvSpPr>
        <p:spPr>
          <a:xfrm>
            <a:off x="2553210" y="6424358"/>
            <a:ext cx="4251882" cy="461665"/>
          </a:xfrm>
          <a:prstGeom prst="rect">
            <a:avLst/>
          </a:prstGeom>
          <a:solidFill>
            <a:srgbClr val="C00000"/>
          </a:solidFill>
        </p:spPr>
        <p:txBody>
          <a:bodyPr wrap="square">
            <a:spAutoFit/>
          </a:bodyPr>
          <a:lstStyle/>
          <a:p>
            <a:pPr marL="0" indent="0" algn="just">
              <a:spcBef>
                <a:spcPts val="0"/>
              </a:spcBef>
              <a:buNone/>
              <a:tabLst>
                <a:tab pos="1257300" algn="l"/>
              </a:tabLst>
            </a:pPr>
            <a:r>
              <a:rPr lang="zh-TW" altLang="en-US" sz="16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b="1" dirty="0">
                <a:solidFill>
                  <a:schemeClr val="bg1"/>
                </a:solidFill>
                <a:latin typeface="微軟正黑體" panose="020B0604030504040204" pitchFamily="34" charset="-120"/>
                <a:ea typeface="微軟正黑體" panose="020B0604030504040204" pitchFamily="34" charset="-120"/>
              </a:rPr>
              <a:t>出租租期超過</a:t>
            </a:r>
            <a:r>
              <a:rPr lang="zh-TW" altLang="en-US" sz="2400" b="1" dirty="0">
                <a:solidFill>
                  <a:schemeClr val="bg1"/>
                </a:solidFill>
                <a:latin typeface="微軟正黑體" panose="020B0604030504040204" pitchFamily="34" charset="-120"/>
                <a:ea typeface="微軟正黑體" panose="020B0604030504040204" pitchFamily="34" charset="-120"/>
              </a:rPr>
              <a:t>十年</a:t>
            </a:r>
            <a:r>
              <a:rPr lang="zh-TW" altLang="en-US" sz="1600" b="1" dirty="0">
                <a:solidFill>
                  <a:schemeClr val="bg1"/>
                </a:solidFill>
                <a:latin typeface="微軟正黑體" panose="020B0604030504040204" pitchFamily="34" charset="-120"/>
                <a:ea typeface="微軟正黑體" panose="020B0604030504040204" pitchFamily="34" charset="-120"/>
              </a:rPr>
              <a:t>之案件需報本署核定</a:t>
            </a:r>
            <a:endParaRPr lang="zh-TW" altLang="en-US" sz="1400" b="1" dirty="0">
              <a:solidFill>
                <a:schemeClr val="bg1"/>
              </a:solidFill>
              <a:latin typeface="微軟正黑體" panose="020B0604030504040204" pitchFamily="34" charset="-120"/>
              <a:ea typeface="微軟正黑體" panose="020B0604030504040204" pitchFamily="34" charset="-120"/>
            </a:endParaRPr>
          </a:p>
        </p:txBody>
      </p:sp>
      <p:sp>
        <p:nvSpPr>
          <p:cNvPr id="3" name="文字方塊 2">
            <a:extLst>
              <a:ext uri="{FF2B5EF4-FFF2-40B4-BE49-F238E27FC236}">
                <a16:creationId xmlns:a16="http://schemas.microsoft.com/office/drawing/2014/main" id="{C0AD9755-CEF1-97F8-C0A0-76A29E427155}"/>
              </a:ext>
            </a:extLst>
          </p:cNvPr>
          <p:cNvSpPr txBox="1"/>
          <p:nvPr/>
        </p:nvSpPr>
        <p:spPr>
          <a:xfrm>
            <a:off x="5717258" y="5129184"/>
            <a:ext cx="3292302" cy="584775"/>
          </a:xfrm>
          <a:prstGeom prst="rect">
            <a:avLst/>
          </a:prstGeom>
          <a:solidFill>
            <a:srgbClr val="C00000"/>
          </a:solidFill>
        </p:spPr>
        <p:txBody>
          <a:bodyPr wrap="square">
            <a:spAutoFit/>
          </a:bodyPr>
          <a:lstStyle/>
          <a:p>
            <a:pPr marL="0" indent="0" algn="just">
              <a:spcBef>
                <a:spcPts val="0"/>
              </a:spcBef>
              <a:buNone/>
              <a:tabLst>
                <a:tab pos="1257300" algn="l"/>
              </a:tabLst>
            </a:pPr>
            <a:r>
              <a:rPr lang="zh-TW" altLang="en-US" sz="16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不得擅自增、修、改或新建建物</a:t>
            </a:r>
            <a:endParaRPr lang="en-US" altLang="zh-TW" sz="16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lgn="just">
              <a:spcBef>
                <a:spcPts val="0"/>
              </a:spcBef>
              <a:buNone/>
              <a:tabLst>
                <a:tab pos="1257300" algn="l"/>
              </a:tabLst>
            </a:pPr>
            <a:r>
              <a:rPr lang="zh-TW" altLang="en-US" sz="16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    為原則</a:t>
            </a:r>
            <a:endParaRPr lang="zh-TW" altLang="en-US" sz="1400" b="1" dirty="0">
              <a:solidFill>
                <a:schemeClr val="bg1"/>
              </a:solidFill>
              <a:latin typeface="微軟正黑體" panose="020B0604030504040204" pitchFamily="34" charset="-120"/>
              <a:ea typeface="微軟正黑體" panose="020B0604030504040204" pitchFamily="34" charset="-120"/>
            </a:endParaRPr>
          </a:p>
        </p:txBody>
      </p:sp>
      <p:sp>
        <p:nvSpPr>
          <p:cNvPr id="49" name="標題 1">
            <a:extLst>
              <a:ext uri="{FF2B5EF4-FFF2-40B4-BE49-F238E27FC236}">
                <a16:creationId xmlns:a16="http://schemas.microsoft.com/office/drawing/2014/main" id="{60FA0C0F-47DE-4AA8-8EAB-7D19481FAA22}"/>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24631862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7886700" cy="10226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第三章　出租</a:t>
            </a:r>
          </a:p>
        </p:txBody>
      </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29</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2" name="矩形 1">
            <a:extLst>
              <a:ext uri="{FF2B5EF4-FFF2-40B4-BE49-F238E27FC236}">
                <a16:creationId xmlns:a16="http://schemas.microsoft.com/office/drawing/2014/main" id="{FEA44F46-0688-4CBB-6B83-5C2649654D5E}"/>
              </a:ext>
            </a:extLst>
          </p:cNvPr>
          <p:cNvSpPr/>
          <p:nvPr/>
        </p:nvSpPr>
        <p:spPr>
          <a:xfrm>
            <a:off x="250614" y="1387824"/>
            <a:ext cx="8642773" cy="3296319"/>
          </a:xfrm>
          <a:custGeom>
            <a:avLst/>
            <a:gdLst>
              <a:gd name="connsiteX0" fmla="*/ 0 w 8642773"/>
              <a:gd name="connsiteY0" fmla="*/ 0 h 2809434"/>
              <a:gd name="connsiteX1" fmla="*/ 578401 w 8642773"/>
              <a:gd name="connsiteY1" fmla="*/ 0 h 2809434"/>
              <a:gd name="connsiteX2" fmla="*/ 1243230 w 8642773"/>
              <a:gd name="connsiteY2" fmla="*/ 0 h 2809434"/>
              <a:gd name="connsiteX3" fmla="*/ 1908058 w 8642773"/>
              <a:gd name="connsiteY3" fmla="*/ 0 h 2809434"/>
              <a:gd name="connsiteX4" fmla="*/ 2745742 w 8642773"/>
              <a:gd name="connsiteY4" fmla="*/ 0 h 2809434"/>
              <a:gd name="connsiteX5" fmla="*/ 3410571 w 8642773"/>
              <a:gd name="connsiteY5" fmla="*/ 0 h 2809434"/>
              <a:gd name="connsiteX6" fmla="*/ 3988972 w 8642773"/>
              <a:gd name="connsiteY6" fmla="*/ 0 h 2809434"/>
              <a:gd name="connsiteX7" fmla="*/ 4394518 w 8642773"/>
              <a:gd name="connsiteY7" fmla="*/ 0 h 2809434"/>
              <a:gd name="connsiteX8" fmla="*/ 4800063 w 8642773"/>
              <a:gd name="connsiteY8" fmla="*/ 0 h 2809434"/>
              <a:gd name="connsiteX9" fmla="*/ 5292036 w 8642773"/>
              <a:gd name="connsiteY9" fmla="*/ 0 h 2809434"/>
              <a:gd name="connsiteX10" fmla="*/ 5956865 w 8642773"/>
              <a:gd name="connsiteY10" fmla="*/ 0 h 2809434"/>
              <a:gd name="connsiteX11" fmla="*/ 6535266 w 8642773"/>
              <a:gd name="connsiteY11" fmla="*/ 0 h 2809434"/>
              <a:gd name="connsiteX12" fmla="*/ 7200095 w 8642773"/>
              <a:gd name="connsiteY12" fmla="*/ 0 h 2809434"/>
              <a:gd name="connsiteX13" fmla="*/ 7778496 w 8642773"/>
              <a:gd name="connsiteY13" fmla="*/ 0 h 2809434"/>
              <a:gd name="connsiteX14" fmla="*/ 8642773 w 8642773"/>
              <a:gd name="connsiteY14" fmla="*/ 0 h 2809434"/>
              <a:gd name="connsiteX15" fmla="*/ 8642773 w 8642773"/>
              <a:gd name="connsiteY15" fmla="*/ 589981 h 2809434"/>
              <a:gd name="connsiteX16" fmla="*/ 8642773 w 8642773"/>
              <a:gd name="connsiteY16" fmla="*/ 1067585 h 2809434"/>
              <a:gd name="connsiteX17" fmla="*/ 8642773 w 8642773"/>
              <a:gd name="connsiteY17" fmla="*/ 1657566 h 2809434"/>
              <a:gd name="connsiteX18" fmla="*/ 8642773 w 8642773"/>
              <a:gd name="connsiteY18" fmla="*/ 2163264 h 2809434"/>
              <a:gd name="connsiteX19" fmla="*/ 8642773 w 8642773"/>
              <a:gd name="connsiteY19" fmla="*/ 2809434 h 2809434"/>
              <a:gd name="connsiteX20" fmla="*/ 7891517 w 8642773"/>
              <a:gd name="connsiteY20" fmla="*/ 2809434 h 2809434"/>
              <a:gd name="connsiteX21" fmla="*/ 7313116 w 8642773"/>
              <a:gd name="connsiteY21" fmla="*/ 2809434 h 2809434"/>
              <a:gd name="connsiteX22" fmla="*/ 6821142 w 8642773"/>
              <a:gd name="connsiteY22" fmla="*/ 2809434 h 2809434"/>
              <a:gd name="connsiteX23" fmla="*/ 6069886 w 8642773"/>
              <a:gd name="connsiteY23" fmla="*/ 2809434 h 2809434"/>
              <a:gd name="connsiteX24" fmla="*/ 5232202 w 8642773"/>
              <a:gd name="connsiteY24" fmla="*/ 2809434 h 2809434"/>
              <a:gd name="connsiteX25" fmla="*/ 4653801 w 8642773"/>
              <a:gd name="connsiteY25" fmla="*/ 2809434 h 2809434"/>
              <a:gd name="connsiteX26" fmla="*/ 3988972 w 8642773"/>
              <a:gd name="connsiteY26" fmla="*/ 2809434 h 2809434"/>
              <a:gd name="connsiteX27" fmla="*/ 3583427 w 8642773"/>
              <a:gd name="connsiteY27" fmla="*/ 2809434 h 2809434"/>
              <a:gd name="connsiteX28" fmla="*/ 3005026 w 8642773"/>
              <a:gd name="connsiteY28" fmla="*/ 2809434 h 2809434"/>
              <a:gd name="connsiteX29" fmla="*/ 2513052 w 8642773"/>
              <a:gd name="connsiteY29" fmla="*/ 2809434 h 2809434"/>
              <a:gd name="connsiteX30" fmla="*/ 1761796 w 8642773"/>
              <a:gd name="connsiteY30" fmla="*/ 2809434 h 2809434"/>
              <a:gd name="connsiteX31" fmla="*/ 1356251 w 8642773"/>
              <a:gd name="connsiteY31" fmla="*/ 2809434 h 2809434"/>
              <a:gd name="connsiteX32" fmla="*/ 777850 w 8642773"/>
              <a:gd name="connsiteY32" fmla="*/ 2809434 h 2809434"/>
              <a:gd name="connsiteX33" fmla="*/ 0 w 8642773"/>
              <a:gd name="connsiteY33" fmla="*/ 2809434 h 2809434"/>
              <a:gd name="connsiteX34" fmla="*/ 0 w 8642773"/>
              <a:gd name="connsiteY34" fmla="*/ 2303736 h 2809434"/>
              <a:gd name="connsiteX35" fmla="*/ 0 w 8642773"/>
              <a:gd name="connsiteY35" fmla="*/ 1769943 h 2809434"/>
              <a:gd name="connsiteX36" fmla="*/ 0 w 8642773"/>
              <a:gd name="connsiteY36" fmla="*/ 1151868 h 2809434"/>
              <a:gd name="connsiteX37" fmla="*/ 0 w 8642773"/>
              <a:gd name="connsiteY37" fmla="*/ 674264 h 2809434"/>
              <a:gd name="connsiteX38" fmla="*/ 0 w 8642773"/>
              <a:gd name="connsiteY38" fmla="*/ 0 h 2809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642773" h="2809434" fill="none" extrusionOk="0">
                <a:moveTo>
                  <a:pt x="0" y="0"/>
                </a:moveTo>
                <a:cubicBezTo>
                  <a:pt x="198075" y="21689"/>
                  <a:pt x="327882" y="9880"/>
                  <a:pt x="578401" y="0"/>
                </a:cubicBezTo>
                <a:cubicBezTo>
                  <a:pt x="828920" y="-9880"/>
                  <a:pt x="1067680" y="-24734"/>
                  <a:pt x="1243230" y="0"/>
                </a:cubicBezTo>
                <a:cubicBezTo>
                  <a:pt x="1418780" y="24734"/>
                  <a:pt x="1707895" y="22320"/>
                  <a:pt x="1908058" y="0"/>
                </a:cubicBezTo>
                <a:cubicBezTo>
                  <a:pt x="2108221" y="-22320"/>
                  <a:pt x="2366297" y="8603"/>
                  <a:pt x="2745742" y="0"/>
                </a:cubicBezTo>
                <a:cubicBezTo>
                  <a:pt x="3125187" y="-8603"/>
                  <a:pt x="3110527" y="-23821"/>
                  <a:pt x="3410571" y="0"/>
                </a:cubicBezTo>
                <a:cubicBezTo>
                  <a:pt x="3710615" y="23821"/>
                  <a:pt x="3786203" y="-19975"/>
                  <a:pt x="3988972" y="0"/>
                </a:cubicBezTo>
                <a:cubicBezTo>
                  <a:pt x="4191741" y="19975"/>
                  <a:pt x="4232419" y="-20125"/>
                  <a:pt x="4394518" y="0"/>
                </a:cubicBezTo>
                <a:cubicBezTo>
                  <a:pt x="4556617" y="20125"/>
                  <a:pt x="4685345" y="4321"/>
                  <a:pt x="4800063" y="0"/>
                </a:cubicBezTo>
                <a:cubicBezTo>
                  <a:pt x="4914781" y="-4321"/>
                  <a:pt x="5125602" y="-6465"/>
                  <a:pt x="5292036" y="0"/>
                </a:cubicBezTo>
                <a:cubicBezTo>
                  <a:pt x="5458470" y="6465"/>
                  <a:pt x="5795623" y="-29107"/>
                  <a:pt x="5956865" y="0"/>
                </a:cubicBezTo>
                <a:cubicBezTo>
                  <a:pt x="6118107" y="29107"/>
                  <a:pt x="6331786" y="-20241"/>
                  <a:pt x="6535266" y="0"/>
                </a:cubicBezTo>
                <a:cubicBezTo>
                  <a:pt x="6738746" y="20241"/>
                  <a:pt x="7049612" y="9996"/>
                  <a:pt x="7200095" y="0"/>
                </a:cubicBezTo>
                <a:cubicBezTo>
                  <a:pt x="7350578" y="-9996"/>
                  <a:pt x="7618987" y="14738"/>
                  <a:pt x="7778496" y="0"/>
                </a:cubicBezTo>
                <a:cubicBezTo>
                  <a:pt x="7938005" y="-14738"/>
                  <a:pt x="8358767" y="-7670"/>
                  <a:pt x="8642773" y="0"/>
                </a:cubicBezTo>
                <a:cubicBezTo>
                  <a:pt x="8655275" y="251810"/>
                  <a:pt x="8621721" y="346406"/>
                  <a:pt x="8642773" y="589981"/>
                </a:cubicBezTo>
                <a:cubicBezTo>
                  <a:pt x="8663825" y="833556"/>
                  <a:pt x="8633060" y="864691"/>
                  <a:pt x="8642773" y="1067585"/>
                </a:cubicBezTo>
                <a:cubicBezTo>
                  <a:pt x="8652486" y="1270479"/>
                  <a:pt x="8638561" y="1500945"/>
                  <a:pt x="8642773" y="1657566"/>
                </a:cubicBezTo>
                <a:cubicBezTo>
                  <a:pt x="8646985" y="1814187"/>
                  <a:pt x="8641938" y="1953952"/>
                  <a:pt x="8642773" y="2163264"/>
                </a:cubicBezTo>
                <a:cubicBezTo>
                  <a:pt x="8643608" y="2372576"/>
                  <a:pt x="8627429" y="2642192"/>
                  <a:pt x="8642773" y="2809434"/>
                </a:cubicBezTo>
                <a:cubicBezTo>
                  <a:pt x="8468174" y="2789452"/>
                  <a:pt x="8257218" y="2812333"/>
                  <a:pt x="7891517" y="2809434"/>
                </a:cubicBezTo>
                <a:cubicBezTo>
                  <a:pt x="7525816" y="2806535"/>
                  <a:pt x="7440983" y="2831409"/>
                  <a:pt x="7313116" y="2809434"/>
                </a:cubicBezTo>
                <a:cubicBezTo>
                  <a:pt x="7185249" y="2787459"/>
                  <a:pt x="7039587" y="2801318"/>
                  <a:pt x="6821142" y="2809434"/>
                </a:cubicBezTo>
                <a:cubicBezTo>
                  <a:pt x="6602697" y="2817550"/>
                  <a:pt x="6344106" y="2816014"/>
                  <a:pt x="6069886" y="2809434"/>
                </a:cubicBezTo>
                <a:cubicBezTo>
                  <a:pt x="5795666" y="2802854"/>
                  <a:pt x="5446559" y="2799705"/>
                  <a:pt x="5232202" y="2809434"/>
                </a:cubicBezTo>
                <a:cubicBezTo>
                  <a:pt x="5017845" y="2819163"/>
                  <a:pt x="4922530" y="2836826"/>
                  <a:pt x="4653801" y="2809434"/>
                </a:cubicBezTo>
                <a:cubicBezTo>
                  <a:pt x="4385072" y="2782042"/>
                  <a:pt x="4247771" y="2801239"/>
                  <a:pt x="3988972" y="2809434"/>
                </a:cubicBezTo>
                <a:cubicBezTo>
                  <a:pt x="3730173" y="2817629"/>
                  <a:pt x="3739785" y="2812724"/>
                  <a:pt x="3583427" y="2809434"/>
                </a:cubicBezTo>
                <a:cubicBezTo>
                  <a:pt x="3427070" y="2806144"/>
                  <a:pt x="3124630" y="2816805"/>
                  <a:pt x="3005026" y="2809434"/>
                </a:cubicBezTo>
                <a:cubicBezTo>
                  <a:pt x="2885422" y="2802063"/>
                  <a:pt x="2640318" y="2801839"/>
                  <a:pt x="2513052" y="2809434"/>
                </a:cubicBezTo>
                <a:cubicBezTo>
                  <a:pt x="2385786" y="2817029"/>
                  <a:pt x="2094954" y="2775223"/>
                  <a:pt x="1761796" y="2809434"/>
                </a:cubicBezTo>
                <a:cubicBezTo>
                  <a:pt x="1428638" y="2843645"/>
                  <a:pt x="1509512" y="2815224"/>
                  <a:pt x="1356251" y="2809434"/>
                </a:cubicBezTo>
                <a:cubicBezTo>
                  <a:pt x="1202991" y="2803644"/>
                  <a:pt x="1003137" y="2790391"/>
                  <a:pt x="777850" y="2809434"/>
                </a:cubicBezTo>
                <a:cubicBezTo>
                  <a:pt x="552563" y="2828477"/>
                  <a:pt x="255982" y="2779164"/>
                  <a:pt x="0" y="2809434"/>
                </a:cubicBezTo>
                <a:cubicBezTo>
                  <a:pt x="-13665" y="2629062"/>
                  <a:pt x="19482" y="2528025"/>
                  <a:pt x="0" y="2303736"/>
                </a:cubicBezTo>
                <a:cubicBezTo>
                  <a:pt x="-19482" y="2079447"/>
                  <a:pt x="-8155" y="1978458"/>
                  <a:pt x="0" y="1769943"/>
                </a:cubicBezTo>
                <a:cubicBezTo>
                  <a:pt x="8155" y="1561428"/>
                  <a:pt x="-27988" y="1407145"/>
                  <a:pt x="0" y="1151868"/>
                </a:cubicBezTo>
                <a:cubicBezTo>
                  <a:pt x="27988" y="896591"/>
                  <a:pt x="-6144" y="806688"/>
                  <a:pt x="0" y="674264"/>
                </a:cubicBezTo>
                <a:cubicBezTo>
                  <a:pt x="6144" y="541840"/>
                  <a:pt x="-12534" y="276390"/>
                  <a:pt x="0" y="0"/>
                </a:cubicBezTo>
                <a:close/>
              </a:path>
              <a:path w="8642773" h="2809434" stroke="0" extrusionOk="0">
                <a:moveTo>
                  <a:pt x="0" y="0"/>
                </a:moveTo>
                <a:cubicBezTo>
                  <a:pt x="315373" y="-6149"/>
                  <a:pt x="437434" y="24501"/>
                  <a:pt x="664829" y="0"/>
                </a:cubicBezTo>
                <a:cubicBezTo>
                  <a:pt x="892224" y="-24501"/>
                  <a:pt x="1149520" y="40576"/>
                  <a:pt x="1502513" y="0"/>
                </a:cubicBezTo>
                <a:cubicBezTo>
                  <a:pt x="1855506" y="-40576"/>
                  <a:pt x="1810639" y="2619"/>
                  <a:pt x="1994486" y="0"/>
                </a:cubicBezTo>
                <a:cubicBezTo>
                  <a:pt x="2178333" y="-2619"/>
                  <a:pt x="2422880" y="-20258"/>
                  <a:pt x="2572887" y="0"/>
                </a:cubicBezTo>
                <a:cubicBezTo>
                  <a:pt x="2722894" y="20258"/>
                  <a:pt x="2985392" y="-21693"/>
                  <a:pt x="3324143" y="0"/>
                </a:cubicBezTo>
                <a:cubicBezTo>
                  <a:pt x="3662894" y="21693"/>
                  <a:pt x="3691128" y="14605"/>
                  <a:pt x="3902544" y="0"/>
                </a:cubicBezTo>
                <a:cubicBezTo>
                  <a:pt x="4113960" y="-14605"/>
                  <a:pt x="4369849" y="21794"/>
                  <a:pt x="4653801" y="0"/>
                </a:cubicBezTo>
                <a:cubicBezTo>
                  <a:pt x="4937753" y="-21794"/>
                  <a:pt x="5153374" y="-28084"/>
                  <a:pt x="5318630" y="0"/>
                </a:cubicBezTo>
                <a:cubicBezTo>
                  <a:pt x="5483886" y="28084"/>
                  <a:pt x="5710154" y="-2431"/>
                  <a:pt x="6069886" y="0"/>
                </a:cubicBezTo>
                <a:cubicBezTo>
                  <a:pt x="6429618" y="2431"/>
                  <a:pt x="6432794" y="-12192"/>
                  <a:pt x="6734715" y="0"/>
                </a:cubicBezTo>
                <a:cubicBezTo>
                  <a:pt x="7036636" y="12192"/>
                  <a:pt x="7176900" y="17083"/>
                  <a:pt x="7313116" y="0"/>
                </a:cubicBezTo>
                <a:cubicBezTo>
                  <a:pt x="7449332" y="-17083"/>
                  <a:pt x="7816268" y="-27531"/>
                  <a:pt x="7977944" y="0"/>
                </a:cubicBezTo>
                <a:cubicBezTo>
                  <a:pt x="8139620" y="27531"/>
                  <a:pt x="8446441" y="-15431"/>
                  <a:pt x="8642773" y="0"/>
                </a:cubicBezTo>
                <a:cubicBezTo>
                  <a:pt x="8661506" y="255534"/>
                  <a:pt x="8652499" y="380307"/>
                  <a:pt x="8642773" y="561887"/>
                </a:cubicBezTo>
                <a:cubicBezTo>
                  <a:pt x="8633047" y="743467"/>
                  <a:pt x="8645261" y="804247"/>
                  <a:pt x="8642773" y="1039491"/>
                </a:cubicBezTo>
                <a:cubicBezTo>
                  <a:pt x="8640285" y="1274735"/>
                  <a:pt x="8663944" y="1379637"/>
                  <a:pt x="8642773" y="1517094"/>
                </a:cubicBezTo>
                <a:cubicBezTo>
                  <a:pt x="8621602" y="1654551"/>
                  <a:pt x="8634292" y="1861455"/>
                  <a:pt x="8642773" y="1994698"/>
                </a:cubicBezTo>
                <a:cubicBezTo>
                  <a:pt x="8651254" y="2127941"/>
                  <a:pt x="8640026" y="2489062"/>
                  <a:pt x="8642773" y="2809434"/>
                </a:cubicBezTo>
                <a:cubicBezTo>
                  <a:pt x="8545185" y="2802802"/>
                  <a:pt x="8356704" y="2818686"/>
                  <a:pt x="8237227" y="2809434"/>
                </a:cubicBezTo>
                <a:cubicBezTo>
                  <a:pt x="8117750" y="2800182"/>
                  <a:pt x="7957082" y="2831493"/>
                  <a:pt x="7745254" y="2809434"/>
                </a:cubicBezTo>
                <a:cubicBezTo>
                  <a:pt x="7533426" y="2787375"/>
                  <a:pt x="7244906" y="2820863"/>
                  <a:pt x="6993998" y="2809434"/>
                </a:cubicBezTo>
                <a:cubicBezTo>
                  <a:pt x="6743090" y="2798005"/>
                  <a:pt x="6776988" y="2824682"/>
                  <a:pt x="6588452" y="2809434"/>
                </a:cubicBezTo>
                <a:cubicBezTo>
                  <a:pt x="6399916" y="2794186"/>
                  <a:pt x="6142711" y="2826093"/>
                  <a:pt x="5923624" y="2809434"/>
                </a:cubicBezTo>
                <a:cubicBezTo>
                  <a:pt x="5704537" y="2792775"/>
                  <a:pt x="5559995" y="2814987"/>
                  <a:pt x="5431650" y="2809434"/>
                </a:cubicBezTo>
                <a:cubicBezTo>
                  <a:pt x="5303305" y="2803881"/>
                  <a:pt x="5109618" y="2799721"/>
                  <a:pt x="5026105" y="2809434"/>
                </a:cubicBezTo>
                <a:cubicBezTo>
                  <a:pt x="4942592" y="2819147"/>
                  <a:pt x="4612878" y="2783271"/>
                  <a:pt x="4447704" y="2809434"/>
                </a:cubicBezTo>
                <a:cubicBezTo>
                  <a:pt x="4282530" y="2835597"/>
                  <a:pt x="3852592" y="2799046"/>
                  <a:pt x="3696448" y="2809434"/>
                </a:cubicBezTo>
                <a:cubicBezTo>
                  <a:pt x="3540304" y="2819822"/>
                  <a:pt x="3046589" y="2811846"/>
                  <a:pt x="2858763" y="2809434"/>
                </a:cubicBezTo>
                <a:cubicBezTo>
                  <a:pt x="2670937" y="2807022"/>
                  <a:pt x="2507840" y="2831963"/>
                  <a:pt x="2366790" y="2809434"/>
                </a:cubicBezTo>
                <a:cubicBezTo>
                  <a:pt x="2225740" y="2786905"/>
                  <a:pt x="1719798" y="2795470"/>
                  <a:pt x="1529106" y="2809434"/>
                </a:cubicBezTo>
                <a:cubicBezTo>
                  <a:pt x="1338414" y="2823398"/>
                  <a:pt x="1076845" y="2801394"/>
                  <a:pt x="777850" y="2809434"/>
                </a:cubicBezTo>
                <a:cubicBezTo>
                  <a:pt x="478855" y="2817474"/>
                  <a:pt x="326492" y="2789009"/>
                  <a:pt x="0" y="2809434"/>
                </a:cubicBezTo>
                <a:cubicBezTo>
                  <a:pt x="-18220" y="2667015"/>
                  <a:pt x="-15425" y="2475008"/>
                  <a:pt x="0" y="2331830"/>
                </a:cubicBezTo>
                <a:cubicBezTo>
                  <a:pt x="15425" y="2188652"/>
                  <a:pt x="6283" y="2004285"/>
                  <a:pt x="0" y="1741849"/>
                </a:cubicBezTo>
                <a:cubicBezTo>
                  <a:pt x="-6283" y="1479413"/>
                  <a:pt x="7432" y="1420702"/>
                  <a:pt x="0" y="1264245"/>
                </a:cubicBezTo>
                <a:cubicBezTo>
                  <a:pt x="-7432" y="1107788"/>
                  <a:pt x="-18747" y="901962"/>
                  <a:pt x="0" y="702359"/>
                </a:cubicBezTo>
                <a:cubicBezTo>
                  <a:pt x="18747" y="502756"/>
                  <a:pt x="-21959" y="168310"/>
                  <a:pt x="0" y="0"/>
                </a:cubicBezTo>
                <a:close/>
              </a:path>
            </a:pathLst>
          </a:custGeom>
          <a:solidFill>
            <a:schemeClr val="bg1"/>
          </a:solidFill>
          <a:ln w="28575">
            <a:solidFill>
              <a:schemeClr val="accent4">
                <a:lumMod val="50000"/>
              </a:schemeClr>
            </a:solidFill>
            <a:extLst>
              <a:ext uri="{C807C97D-BFC1-408E-A445-0C87EB9F89A2}">
                <ask:lineSketchStyleProps xmlns="" xmlns:ask="http://schemas.microsoft.com/office/drawing/2018/sketchyshapes" sd="31963769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72000" indent="-1044000" algn="just">
              <a:lnSpc>
                <a:spcPts val="2500"/>
              </a:lnSpc>
            </a:pPr>
            <a:r>
              <a:rPr lang="zh-TW" altLang="en-US" b="1" dirty="0">
                <a:solidFill>
                  <a:schemeClr val="tx1"/>
                </a:solidFill>
                <a:latin typeface="微軟正黑體" panose="020B0604030504040204" pitchFamily="34" charset="-120"/>
                <a:ea typeface="微軟正黑體" panose="020B0604030504040204" pitchFamily="34" charset="-120"/>
                <a:cs typeface="+mj-cs"/>
              </a:rPr>
              <a:t>第</a:t>
            </a:r>
            <a:r>
              <a:rPr lang="en-US" altLang="zh-TW" b="1" dirty="0">
                <a:solidFill>
                  <a:schemeClr val="tx1"/>
                </a:solidFill>
                <a:latin typeface="微軟正黑體" panose="020B0604030504040204" pitchFamily="34" charset="-120"/>
                <a:ea typeface="微軟正黑體" panose="020B0604030504040204" pitchFamily="34" charset="-120"/>
                <a:cs typeface="+mj-cs"/>
              </a:rPr>
              <a:t>19</a:t>
            </a:r>
            <a:r>
              <a:rPr lang="zh-TW" altLang="en-US" b="1" dirty="0">
                <a:solidFill>
                  <a:schemeClr val="tx1"/>
                </a:solidFill>
                <a:latin typeface="微軟正黑體" panose="020B0604030504040204" pitchFamily="34" charset="-120"/>
                <a:ea typeface="微軟正黑體" panose="020B0604030504040204" pitchFamily="34" charset="-120"/>
                <a:cs typeface="+mj-cs"/>
              </a:rPr>
              <a:t>條：</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cs typeface="+mj-cs"/>
              </a:rPr>
              <a:t>非事業用不動產出租，應以公開標租方式辦理。</a:t>
            </a:r>
            <a:r>
              <a:rPr lang="zh-TW" altLang="en-US" b="1" dirty="0">
                <a:solidFill>
                  <a:schemeClr val="tx1"/>
                </a:solidFill>
                <a:latin typeface="微軟正黑體" panose="020B0604030504040204" pitchFamily="34" charset="-120"/>
                <a:ea typeface="微軟正黑體" panose="020B0604030504040204" pitchFamily="34" charset="-120"/>
                <a:cs typeface="+mj-cs"/>
              </a:rPr>
              <a:t>但符合下列各款情形之一者，得逕予出租：</a:t>
            </a:r>
          </a:p>
          <a:p>
            <a:pPr marL="72000" indent="-1044000" algn="just">
              <a:lnSpc>
                <a:spcPts val="2500"/>
              </a:lnSpc>
            </a:pPr>
            <a:r>
              <a:rPr lang="zh-TW" altLang="en-US" b="1" dirty="0">
                <a:solidFill>
                  <a:schemeClr val="tx1"/>
                </a:solidFill>
                <a:latin typeface="微軟正黑體" panose="020B0604030504040204" pitchFamily="34" charset="-120"/>
                <a:ea typeface="微軟正黑體" panose="020B0604030504040204" pitchFamily="34" charset="-120"/>
                <a:cs typeface="+mj-cs"/>
              </a:rPr>
              <a:t>     一、各級政府機關業務需要或公用事業需用。</a:t>
            </a:r>
          </a:p>
          <a:p>
            <a:pPr marL="72000" indent="-1044000" algn="just">
              <a:lnSpc>
                <a:spcPts val="2500"/>
              </a:lnSpc>
            </a:pPr>
            <a:r>
              <a:rPr lang="zh-TW" altLang="en-US" b="1" dirty="0">
                <a:solidFill>
                  <a:schemeClr val="tx1"/>
                </a:solidFill>
                <a:latin typeface="微軟正黑體" panose="020B0604030504040204" pitchFamily="34" charset="-120"/>
                <a:ea typeface="微軟正黑體" panose="020B0604030504040204" pitchFamily="34" charset="-120"/>
                <a:cs typeface="+mj-cs"/>
              </a:rPr>
              <a:t>     二、原農田水利會投資或出資成立之企業，或捐助（贈）財產合計超過該</a:t>
            </a:r>
            <a:br>
              <a:rPr lang="en-US" altLang="zh-TW" b="1" dirty="0">
                <a:solidFill>
                  <a:schemeClr val="tx1"/>
                </a:solidFill>
                <a:latin typeface="微軟正黑體" panose="020B0604030504040204" pitchFamily="34" charset="-120"/>
                <a:ea typeface="微軟正黑體" panose="020B0604030504040204" pitchFamily="34" charset="-120"/>
                <a:cs typeface="+mj-cs"/>
              </a:rPr>
            </a:br>
            <a:r>
              <a:rPr lang="en-US" altLang="zh-TW" b="1" dirty="0">
                <a:solidFill>
                  <a:schemeClr val="tx1"/>
                </a:solidFill>
                <a:latin typeface="微軟正黑體" panose="020B0604030504040204" pitchFamily="34" charset="-120"/>
                <a:ea typeface="微軟正黑體" panose="020B0604030504040204" pitchFamily="34" charset="-120"/>
                <a:cs typeface="+mj-cs"/>
              </a:rPr>
              <a:t>            </a:t>
            </a:r>
            <a:r>
              <a:rPr lang="zh-TW" altLang="en-US" b="1" dirty="0">
                <a:solidFill>
                  <a:schemeClr val="tx1"/>
                </a:solidFill>
                <a:latin typeface="微軟正黑體" panose="020B0604030504040204" pitchFamily="34" charset="-120"/>
                <a:ea typeface="微軟正黑體" panose="020B0604030504040204" pitchFamily="34" charset="-120"/>
                <a:cs typeface="+mj-cs"/>
              </a:rPr>
              <a:t>財團法人基金總額</a:t>
            </a:r>
            <a:r>
              <a:rPr lang="en-US" altLang="zh-TW" b="1" dirty="0">
                <a:solidFill>
                  <a:schemeClr val="tx1"/>
                </a:solidFill>
                <a:latin typeface="微軟正黑體" panose="020B0604030504040204" pitchFamily="34" charset="-120"/>
                <a:ea typeface="微軟正黑體" panose="020B0604030504040204" pitchFamily="34" charset="-120"/>
                <a:cs typeface="+mj-cs"/>
              </a:rPr>
              <a:t>50%</a:t>
            </a:r>
            <a:r>
              <a:rPr lang="zh-TW" altLang="en-US" b="1" dirty="0">
                <a:solidFill>
                  <a:schemeClr val="tx1"/>
                </a:solidFill>
                <a:latin typeface="微軟正黑體" panose="020B0604030504040204" pitchFamily="34" charset="-120"/>
                <a:ea typeface="微軟正黑體" panose="020B0604030504040204" pitchFamily="34" charset="-120"/>
                <a:cs typeface="+mj-cs"/>
              </a:rPr>
              <a:t>之財團法人業務需用。</a:t>
            </a:r>
          </a:p>
          <a:p>
            <a:pPr marL="72000" indent="-1044000" algn="just">
              <a:lnSpc>
                <a:spcPts val="2500"/>
              </a:lnSpc>
            </a:pPr>
            <a:r>
              <a:rPr lang="zh-TW" altLang="en-US" b="1" dirty="0">
                <a:solidFill>
                  <a:schemeClr val="tx1"/>
                </a:solidFill>
                <a:latin typeface="微軟正黑體" panose="020B0604030504040204" pitchFamily="34" charset="-120"/>
                <a:ea typeface="微軟正黑體" panose="020B0604030504040204" pitchFamily="34" charset="-120"/>
                <a:cs typeface="+mj-cs"/>
              </a:rPr>
              <a:t>     三、原有租賃期間屆滿，未達</a:t>
            </a:r>
            <a:r>
              <a:rPr lang="en-US" altLang="zh-TW" b="1" dirty="0">
                <a:solidFill>
                  <a:schemeClr val="tx1"/>
                </a:solidFill>
                <a:latin typeface="微軟正黑體" panose="020B0604030504040204" pitchFamily="34" charset="-120"/>
                <a:ea typeface="微軟正黑體" panose="020B0604030504040204" pitchFamily="34" charset="-120"/>
                <a:cs typeface="+mj-cs"/>
              </a:rPr>
              <a:t>6</a:t>
            </a:r>
            <a:r>
              <a:rPr lang="zh-TW" altLang="en-US" b="1" dirty="0">
                <a:solidFill>
                  <a:schemeClr val="tx1"/>
                </a:solidFill>
                <a:latin typeface="微軟正黑體" panose="020B0604030504040204" pitchFamily="34" charset="-120"/>
                <a:ea typeface="微軟正黑體" panose="020B0604030504040204" pitchFamily="34" charset="-120"/>
                <a:cs typeface="+mj-cs"/>
              </a:rPr>
              <a:t>個月。</a:t>
            </a:r>
          </a:p>
          <a:p>
            <a:pPr marL="72000" indent="-1044000" algn="just">
              <a:lnSpc>
                <a:spcPts val="2500"/>
              </a:lnSpc>
            </a:pPr>
            <a:r>
              <a:rPr lang="zh-TW" altLang="en-US" b="1" dirty="0">
                <a:solidFill>
                  <a:schemeClr val="tx1"/>
                </a:solidFill>
                <a:latin typeface="微軟正黑體" panose="020B0604030504040204" pitchFamily="34" charset="-120"/>
                <a:ea typeface="微軟正黑體" panose="020B0604030504040204" pitchFamily="34" charset="-120"/>
                <a:cs typeface="+mj-cs"/>
              </a:rPr>
              <a:t>     四、經公開標租未能標脫，有人申租，並願按標租底價及條件承租。</a:t>
            </a:r>
          </a:p>
          <a:p>
            <a:pPr marL="72000" indent="-1044000" algn="just">
              <a:lnSpc>
                <a:spcPts val="2500"/>
              </a:lnSpc>
            </a:pPr>
            <a:r>
              <a:rPr lang="zh-TW" altLang="en-US" b="1" dirty="0">
                <a:solidFill>
                  <a:schemeClr val="tx1"/>
                </a:solidFill>
                <a:latin typeface="微軟正黑體" panose="020B0604030504040204" pitchFamily="34" charset="-120"/>
                <a:ea typeface="微軟正黑體" panose="020B0604030504040204" pitchFamily="34" charset="-120"/>
                <a:cs typeface="+mj-cs"/>
              </a:rPr>
              <a:t>     五、年租金未達新臺幣</a:t>
            </a:r>
            <a:r>
              <a:rPr lang="en-US" altLang="zh-TW" b="1" dirty="0">
                <a:solidFill>
                  <a:schemeClr val="tx1"/>
                </a:solidFill>
                <a:latin typeface="微軟正黑體" panose="020B0604030504040204" pitchFamily="34" charset="-120"/>
                <a:ea typeface="微軟正黑體" panose="020B0604030504040204" pitchFamily="34" charset="-120"/>
                <a:cs typeface="+mj-cs"/>
              </a:rPr>
              <a:t>10</a:t>
            </a:r>
            <a:r>
              <a:rPr lang="zh-TW" altLang="en-US" b="1" dirty="0">
                <a:solidFill>
                  <a:schemeClr val="tx1"/>
                </a:solidFill>
                <a:latin typeface="微軟正黑體" panose="020B0604030504040204" pitchFamily="34" charset="-120"/>
                <a:ea typeface="微軟正黑體" panose="020B0604030504040204" pitchFamily="34" charset="-120"/>
                <a:cs typeface="+mj-cs"/>
              </a:rPr>
              <a:t>萬元。</a:t>
            </a:r>
          </a:p>
          <a:p>
            <a:pPr marL="72000" indent="-1044000" algn="just">
              <a:lnSpc>
                <a:spcPts val="2500"/>
              </a:lnSpc>
            </a:pPr>
            <a:r>
              <a:rPr lang="zh-TW" altLang="en-US" b="1" dirty="0">
                <a:solidFill>
                  <a:srgbClr val="C00000"/>
                </a:solidFill>
                <a:latin typeface="微軟正黑體" panose="020B0604030504040204" pitchFamily="34" charset="-120"/>
                <a:ea typeface="微軟正黑體" panose="020B0604030504040204" pitchFamily="34" charset="-120"/>
                <a:cs typeface="+mj-cs"/>
              </a:rPr>
              <a:t>     六、住宅主管機關依住宅法設立或委託之專責法人或機構，興辦社會住宅</a:t>
            </a:r>
            <a:br>
              <a:rPr lang="en-US" altLang="zh-TW" b="1" dirty="0">
                <a:solidFill>
                  <a:srgbClr val="C00000"/>
                </a:solidFill>
                <a:latin typeface="微軟正黑體" panose="020B0604030504040204" pitchFamily="34" charset="-120"/>
                <a:ea typeface="微軟正黑體" panose="020B0604030504040204" pitchFamily="34" charset="-120"/>
                <a:cs typeface="+mj-cs"/>
              </a:rPr>
            </a:br>
            <a:r>
              <a:rPr lang="en-US" altLang="zh-TW" b="1" dirty="0">
                <a:solidFill>
                  <a:srgbClr val="C00000"/>
                </a:solidFill>
                <a:latin typeface="微軟正黑體" panose="020B0604030504040204" pitchFamily="34" charset="-120"/>
                <a:ea typeface="微軟正黑體" panose="020B0604030504040204" pitchFamily="34" charset="-120"/>
                <a:cs typeface="+mj-cs"/>
              </a:rPr>
              <a:t>            </a:t>
            </a:r>
            <a:r>
              <a:rPr lang="zh-TW" altLang="en-US" b="1" dirty="0">
                <a:solidFill>
                  <a:srgbClr val="C00000"/>
                </a:solidFill>
                <a:latin typeface="微軟正黑體" panose="020B0604030504040204" pitchFamily="34" charset="-120"/>
                <a:ea typeface="微軟正黑體" panose="020B0604030504040204" pitchFamily="34" charset="-120"/>
                <a:cs typeface="+mj-cs"/>
              </a:rPr>
              <a:t>需用。</a:t>
            </a:r>
            <a:endParaRPr lang="en-US" altLang="zh-TW" b="1" dirty="0">
              <a:solidFill>
                <a:srgbClr val="C00000"/>
              </a:solidFill>
              <a:latin typeface="微軟正黑體" panose="020B0604030504040204" pitchFamily="34" charset="-120"/>
              <a:ea typeface="微軟正黑體" panose="020B0604030504040204" pitchFamily="34" charset="-120"/>
              <a:cs typeface="+mj-cs"/>
            </a:endParaRPr>
          </a:p>
        </p:txBody>
      </p:sp>
      <p:sp>
        <p:nvSpPr>
          <p:cNvPr id="7" name="內容版面配置區 2">
            <a:extLst>
              <a:ext uri="{FF2B5EF4-FFF2-40B4-BE49-F238E27FC236}">
                <a16:creationId xmlns:a16="http://schemas.microsoft.com/office/drawing/2014/main" id="{BAC2FF00-D4FA-1BCA-489A-3DA57224988C}"/>
              </a:ext>
            </a:extLst>
          </p:cNvPr>
          <p:cNvSpPr txBox="1">
            <a:spLocks/>
          </p:cNvSpPr>
          <p:nvPr/>
        </p:nvSpPr>
        <p:spPr>
          <a:xfrm>
            <a:off x="-299227" y="4250638"/>
            <a:ext cx="9382676" cy="37198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hangingPunct="0">
              <a:lnSpc>
                <a:spcPts val="3500"/>
              </a:lnSpc>
              <a:spcBef>
                <a:spcPct val="0"/>
              </a:spcBef>
              <a:spcAft>
                <a:spcPts val="250"/>
              </a:spcAft>
              <a:buClr>
                <a:schemeClr val="accent6"/>
              </a:buClr>
              <a:buSzPct val="85000"/>
              <a:buNone/>
            </a:pPr>
            <a:r>
              <a:rPr lang="zh-TW" altLang="en-US" sz="1600" b="1" dirty="0">
                <a:solidFill>
                  <a:schemeClr val="tx1"/>
                </a:solidFill>
                <a:latin typeface="微軟正黑體" panose="020B0604030504040204" pitchFamily="34" charset="-120"/>
                <a:ea typeface="微軟正黑體" panose="020B0604030504040204" pitchFamily="34" charset="-120"/>
                <a:cs typeface="+mj-cs"/>
              </a:rPr>
              <a:t> </a:t>
            </a:r>
            <a:endParaRPr lang="en-US" altLang="zh-TW" sz="1600" dirty="0">
              <a:latin typeface="微軟正黑體" panose="020B0604030504040204" pitchFamily="34" charset="-120"/>
              <a:ea typeface="微軟正黑體" panose="020B0604030504040204" pitchFamily="34" charset="-120"/>
              <a:cs typeface="+mj-cs"/>
            </a:endParaRPr>
          </a:p>
          <a:p>
            <a:pPr lvl="1" algn="just" hangingPunct="0">
              <a:lnSpc>
                <a:spcPts val="2400"/>
              </a:lnSpc>
              <a:spcBef>
                <a:spcPct val="0"/>
              </a:spcBef>
              <a:spcAft>
                <a:spcPts val="150"/>
              </a:spcAft>
              <a:buClr>
                <a:schemeClr val="accent6"/>
              </a:buClr>
              <a:buSzPct val="85000"/>
              <a:buFont typeface="Wingdings" panose="05000000000000000000" pitchFamily="2" charset="2"/>
              <a:buChar char="l"/>
            </a:pPr>
            <a:r>
              <a:rPr lang="zh-TW" altLang="en-US" sz="1800" b="1" dirty="0">
                <a:latin typeface="微軟正黑體" panose="020B0604030504040204" pitchFamily="34" charset="-120"/>
                <a:ea typeface="微軟正黑體" panose="020B0604030504040204" pitchFamily="34" charset="-120"/>
                <a:cs typeface="+mj-cs"/>
              </a:rPr>
              <a:t>農田水利署</a:t>
            </a:r>
            <a:r>
              <a:rPr lang="en-US" altLang="zh-TW" sz="1800" b="1" dirty="0">
                <a:latin typeface="微軟正黑體" panose="020B0604030504040204" pitchFamily="34" charset="-120"/>
                <a:ea typeface="微軟正黑體" panose="020B0604030504040204" pitchFamily="34" charset="-120"/>
                <a:cs typeface="+mj-cs"/>
              </a:rPr>
              <a:t>111</a:t>
            </a:r>
            <a:r>
              <a:rPr lang="zh-TW" altLang="en-US" sz="1800" b="1" dirty="0">
                <a:latin typeface="微軟正黑體" panose="020B0604030504040204" pitchFamily="34" charset="-120"/>
                <a:ea typeface="微軟正黑體" panose="020B0604030504040204" pitchFamily="34" charset="-120"/>
                <a:cs typeface="+mj-cs"/>
              </a:rPr>
              <a:t>年</a:t>
            </a:r>
            <a:r>
              <a:rPr lang="en-US" altLang="zh-TW" sz="1800" b="1" dirty="0">
                <a:latin typeface="微軟正黑體" panose="020B0604030504040204" pitchFamily="34" charset="-120"/>
                <a:ea typeface="微軟正黑體" panose="020B0604030504040204" pitchFamily="34" charset="-120"/>
                <a:cs typeface="+mj-cs"/>
              </a:rPr>
              <a:t>1</a:t>
            </a:r>
            <a:r>
              <a:rPr lang="zh-TW" altLang="en-US" sz="1800" b="1" dirty="0">
                <a:latin typeface="微軟正黑體" panose="020B0604030504040204" pitchFamily="34" charset="-120"/>
                <a:ea typeface="微軟正黑體" panose="020B0604030504040204" pitchFamily="34" charset="-120"/>
                <a:cs typeface="+mj-cs"/>
              </a:rPr>
              <a:t>月</a:t>
            </a:r>
            <a:r>
              <a:rPr lang="en-US" altLang="zh-TW" sz="1800" b="1" dirty="0">
                <a:latin typeface="微軟正黑體" panose="020B0604030504040204" pitchFamily="34" charset="-120"/>
                <a:ea typeface="微軟正黑體" panose="020B0604030504040204" pitchFamily="34" charset="-120"/>
                <a:cs typeface="+mj-cs"/>
              </a:rPr>
              <a:t>28</a:t>
            </a:r>
            <a:r>
              <a:rPr lang="zh-TW" altLang="en-US" sz="1800" b="1" dirty="0">
                <a:latin typeface="微軟正黑體" panose="020B0604030504040204" pitchFamily="34" charset="-120"/>
                <a:ea typeface="微軟正黑體" panose="020B0604030504040204" pitchFamily="34" charset="-120"/>
                <a:cs typeface="+mj-cs"/>
              </a:rPr>
              <a:t>日農水企字第</a:t>
            </a:r>
            <a:r>
              <a:rPr lang="en-US" altLang="zh-TW" sz="1800" b="1" dirty="0">
                <a:latin typeface="微軟正黑體" panose="020B0604030504040204" pitchFamily="34" charset="-120"/>
                <a:ea typeface="微軟正黑體" panose="020B0604030504040204" pitchFamily="34" charset="-120"/>
                <a:cs typeface="+mj-cs"/>
              </a:rPr>
              <a:t>1116000985</a:t>
            </a:r>
            <a:r>
              <a:rPr lang="zh-TW" altLang="en-US" sz="1800" b="1" dirty="0">
                <a:latin typeface="微軟正黑體" panose="020B0604030504040204" pitchFamily="34" charset="-120"/>
                <a:ea typeface="微軟正黑體" panose="020B0604030504040204" pitchFamily="34" charset="-120"/>
                <a:cs typeface="+mj-cs"/>
              </a:rPr>
              <a:t>號函釋：</a:t>
            </a:r>
            <a:endParaRPr lang="en-US" altLang="zh-TW" sz="1800" b="1" dirty="0">
              <a:latin typeface="微軟正黑體" panose="020B0604030504040204" pitchFamily="34" charset="-120"/>
              <a:ea typeface="微軟正黑體" panose="020B0604030504040204" pitchFamily="34" charset="-120"/>
              <a:cs typeface="+mj-cs"/>
            </a:endParaRPr>
          </a:p>
          <a:p>
            <a:pPr marL="914400" lvl="2" indent="0" algn="just" hangingPunct="0">
              <a:lnSpc>
                <a:spcPts val="2400"/>
              </a:lnSpc>
              <a:spcBef>
                <a:spcPct val="0"/>
              </a:spcBef>
              <a:buClr>
                <a:schemeClr val="accent6"/>
              </a:buClr>
              <a:buSzPct val="85000"/>
              <a:buNone/>
            </a:pPr>
            <a:r>
              <a:rPr lang="zh-TW" altLang="en-US" sz="1600" b="1" dirty="0">
                <a:latin typeface="微軟正黑體" panose="020B0604030504040204" pitchFamily="34" charset="-120"/>
                <a:ea typeface="微軟正黑體" panose="020B0604030504040204" pitchFamily="34" charset="-120"/>
                <a:cs typeface="+mj-cs"/>
              </a:rPr>
              <a:t>倘農田水利非事業用不動產</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cs typeface="+mj-cs"/>
              </a:rPr>
              <a:t>經公開標租未能標脫後</a:t>
            </a:r>
            <a:r>
              <a:rPr lang="zh-TW" altLang="en-US" sz="1600" b="1" dirty="0">
                <a:latin typeface="微軟正黑體" panose="020B0604030504040204" pitchFamily="34" charset="-120"/>
                <a:ea typeface="微軟正黑體" panose="020B0604030504040204" pitchFamily="34" charset="-120"/>
                <a:cs typeface="+mj-cs"/>
              </a:rPr>
              <a:t>，其</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cs typeface="+mj-cs"/>
              </a:rPr>
              <a:t>原標租底價及條件與市場行情已有差距者，或已另有其他活化收益計畫者</a:t>
            </a:r>
            <a:r>
              <a:rPr lang="zh-TW" altLang="en-US" sz="1600" b="1" dirty="0">
                <a:latin typeface="微軟正黑體" panose="020B0604030504040204" pitchFamily="34" charset="-120"/>
                <a:ea typeface="微軟正黑體" panose="020B0604030504040204" pitchFamily="34" charset="-120"/>
                <a:cs typeface="+mj-cs"/>
              </a:rPr>
              <a:t>，不符合第</a:t>
            </a:r>
            <a:r>
              <a:rPr lang="en-US" altLang="zh-TW" sz="1600" b="1" dirty="0">
                <a:latin typeface="微軟正黑體" panose="020B0604030504040204" pitchFamily="34" charset="-120"/>
                <a:ea typeface="微軟正黑體" panose="020B0604030504040204" pitchFamily="34" charset="-120"/>
                <a:cs typeface="+mj-cs"/>
              </a:rPr>
              <a:t>19</a:t>
            </a:r>
            <a:r>
              <a:rPr lang="zh-TW" altLang="en-US" sz="1600" b="1" dirty="0">
                <a:latin typeface="微軟正黑體" panose="020B0604030504040204" pitchFamily="34" charset="-120"/>
                <a:ea typeface="微軟正黑體" panose="020B0604030504040204" pitchFamily="34" charset="-120"/>
                <a:cs typeface="+mj-cs"/>
              </a:rPr>
              <a:t>條第</a:t>
            </a:r>
            <a:r>
              <a:rPr lang="en-US" altLang="zh-TW" sz="1600" b="1" dirty="0">
                <a:latin typeface="微軟正黑體" panose="020B0604030504040204" pitchFamily="34" charset="-120"/>
                <a:ea typeface="微軟正黑體" panose="020B0604030504040204" pitchFamily="34" charset="-120"/>
                <a:cs typeface="+mj-cs"/>
              </a:rPr>
              <a:t>1</a:t>
            </a:r>
            <a:r>
              <a:rPr lang="zh-TW" altLang="en-US" sz="1600" b="1" dirty="0">
                <a:latin typeface="微軟正黑體" panose="020B0604030504040204" pitchFamily="34" charset="-120"/>
                <a:ea typeface="微軟正黑體" panose="020B0604030504040204" pitchFamily="34" charset="-120"/>
                <a:cs typeface="+mj-cs"/>
              </a:rPr>
              <a:t>項第</a:t>
            </a:r>
            <a:r>
              <a:rPr lang="en-US" altLang="zh-TW" sz="1600" b="1" dirty="0">
                <a:latin typeface="微軟正黑體" panose="020B0604030504040204" pitchFamily="34" charset="-120"/>
                <a:ea typeface="微軟正黑體" panose="020B0604030504040204" pitchFamily="34" charset="-120"/>
                <a:cs typeface="+mj-cs"/>
              </a:rPr>
              <a:t>4</a:t>
            </a:r>
            <a:r>
              <a:rPr lang="zh-TW" altLang="en-US" sz="1600" b="1" dirty="0">
                <a:latin typeface="微軟正黑體" panose="020B0604030504040204" pitchFamily="34" charset="-120"/>
                <a:ea typeface="微軟正黑體" panose="020B0604030504040204" pitchFamily="34" charset="-120"/>
                <a:cs typeface="+mj-cs"/>
              </a:rPr>
              <a:t>款規定之情形。</a:t>
            </a:r>
            <a:endParaRPr lang="en-US" altLang="zh-TW" sz="1600" b="1" dirty="0">
              <a:latin typeface="微軟正黑體" panose="020B0604030504040204" pitchFamily="34" charset="-120"/>
              <a:ea typeface="微軟正黑體" panose="020B0604030504040204" pitchFamily="34" charset="-120"/>
              <a:cs typeface="+mj-cs"/>
            </a:endParaRPr>
          </a:p>
          <a:p>
            <a:pPr marL="914400" lvl="2" indent="0" algn="just" hangingPunct="0">
              <a:lnSpc>
                <a:spcPts val="2400"/>
              </a:lnSpc>
              <a:spcBef>
                <a:spcPct val="0"/>
              </a:spcBef>
              <a:buClr>
                <a:schemeClr val="accent6"/>
              </a:buClr>
              <a:buSzPct val="85000"/>
              <a:buNone/>
            </a:pPr>
            <a:r>
              <a:rPr lang="zh-TW" altLang="en-US" sz="1600" b="1" dirty="0">
                <a:latin typeface="微軟正黑體" panose="020B0604030504040204" pitchFamily="34" charset="-120"/>
                <a:ea typeface="微軟正黑體" panose="020B0604030504040204" pitchFamily="34" charset="-120"/>
                <a:cs typeface="+mj-cs"/>
              </a:rPr>
              <a:t>原標租底價及條件與市場行情是否已有差距，得參考國有財產估價作業程序第</a:t>
            </a:r>
            <a:r>
              <a:rPr lang="en-US" altLang="zh-TW" sz="1600" b="1" dirty="0">
                <a:latin typeface="微軟正黑體" panose="020B0604030504040204" pitchFamily="34" charset="-120"/>
                <a:ea typeface="微軟正黑體" panose="020B0604030504040204" pitchFamily="34" charset="-120"/>
                <a:cs typeface="+mj-cs"/>
              </a:rPr>
              <a:t>29</a:t>
            </a:r>
            <a:r>
              <a:rPr lang="zh-TW" altLang="en-US" sz="1600" b="1" dirty="0">
                <a:latin typeface="微軟正黑體" panose="020B0604030504040204" pitchFamily="34" charset="-120"/>
                <a:ea typeface="微軟正黑體" panose="020B0604030504040204" pitchFamily="34" charset="-120"/>
                <a:cs typeface="+mj-cs"/>
              </a:rPr>
              <a:t>點第</a:t>
            </a:r>
            <a:r>
              <a:rPr lang="en-US" altLang="zh-TW" sz="1600" b="1" dirty="0">
                <a:latin typeface="微軟正黑體" panose="020B0604030504040204" pitchFamily="34" charset="-120"/>
                <a:ea typeface="微軟正黑體" panose="020B0604030504040204" pitchFamily="34" charset="-120"/>
                <a:cs typeface="+mj-cs"/>
              </a:rPr>
              <a:t>1</a:t>
            </a:r>
            <a:r>
              <a:rPr lang="zh-TW" altLang="en-US" sz="1600" b="1" dirty="0">
                <a:latin typeface="微軟正黑體" panose="020B0604030504040204" pitchFamily="34" charset="-120"/>
                <a:ea typeface="微軟正黑體" panose="020B0604030504040204" pitchFamily="34" charset="-120"/>
                <a:cs typeface="+mj-cs"/>
              </a:rPr>
              <a:t>項規定：「</a:t>
            </a:r>
            <a:r>
              <a:rPr lang="en-US" altLang="zh-TW" sz="1600" b="1" dirty="0">
                <a:latin typeface="微軟正黑體" panose="020B0604030504040204" pitchFamily="34" charset="-120"/>
                <a:ea typeface="微軟正黑體" panose="020B0604030504040204" pitchFamily="34" charset="-120"/>
                <a:cs typeface="+mj-cs"/>
              </a:rPr>
              <a:t>…</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cs typeface="+mj-cs"/>
              </a:rPr>
              <a:t>遇有市價急劇波動、法令變更等影響計價之事由，或其評定逾</a:t>
            </a:r>
            <a:r>
              <a:rPr lang="en-US" altLang="zh-TW" sz="1600" b="1" dirty="0">
                <a:solidFill>
                  <a:schemeClr val="accent5">
                    <a:lumMod val="75000"/>
                  </a:schemeClr>
                </a:solidFill>
                <a:latin typeface="微軟正黑體" panose="020B0604030504040204" pitchFamily="34" charset="-120"/>
                <a:ea typeface="微軟正黑體" panose="020B0604030504040204" pitchFamily="34" charset="-120"/>
                <a:cs typeface="+mj-cs"/>
              </a:rPr>
              <a:t>6</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cs typeface="+mj-cs"/>
              </a:rPr>
              <a:t>個月者</a:t>
            </a:r>
            <a:r>
              <a:rPr lang="zh-TW" altLang="en-US" sz="1600" b="1" dirty="0">
                <a:latin typeface="微軟正黑體" panose="020B0604030504040204" pitchFamily="34" charset="-120"/>
                <a:ea typeface="微軟正黑體" panose="020B0604030504040204" pitchFamily="34" charset="-120"/>
                <a:cs typeface="+mj-cs"/>
              </a:rPr>
              <a:t>，應循本作業程序重新查估」，及鄰近地區市場行情據以評估。</a:t>
            </a:r>
          </a:p>
        </p:txBody>
      </p:sp>
      <p:sp>
        <p:nvSpPr>
          <p:cNvPr id="20" name="標題 1">
            <a:extLst>
              <a:ext uri="{FF2B5EF4-FFF2-40B4-BE49-F238E27FC236}">
                <a16:creationId xmlns:a16="http://schemas.microsoft.com/office/drawing/2014/main" id="{E3C5A4ED-C2A2-4007-B4B6-DAC9C628E0B9}"/>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
        <p:nvSpPr>
          <p:cNvPr id="28" name="文字方塊 27">
            <a:extLst>
              <a:ext uri="{FF2B5EF4-FFF2-40B4-BE49-F238E27FC236}">
                <a16:creationId xmlns:a16="http://schemas.microsoft.com/office/drawing/2014/main" id="{273A8D36-4B30-4A38-8288-F1075BB3177E}"/>
              </a:ext>
            </a:extLst>
          </p:cNvPr>
          <p:cNvSpPr txBox="1"/>
          <p:nvPr/>
        </p:nvSpPr>
        <p:spPr>
          <a:xfrm>
            <a:off x="5146494" y="6289517"/>
            <a:ext cx="3443412" cy="338554"/>
          </a:xfrm>
          <a:prstGeom prst="rect">
            <a:avLst/>
          </a:prstGeom>
          <a:solidFill>
            <a:srgbClr val="C00000"/>
          </a:solidFill>
        </p:spPr>
        <p:txBody>
          <a:bodyPr wrap="square" rtlCol="0">
            <a:spAutoFit/>
          </a:bodyPr>
          <a:lstStyle/>
          <a:p>
            <a:r>
              <a:rPr lang="zh-TW" altLang="en-US" sz="16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 第</a:t>
            </a:r>
            <a:r>
              <a:rPr lang="en-US" altLang="zh-TW" sz="16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19</a:t>
            </a:r>
            <a:r>
              <a:rPr lang="zh-TW" altLang="en-US" sz="16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條第</a:t>
            </a:r>
            <a:r>
              <a:rPr lang="en-US" altLang="zh-TW" sz="16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16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款底價及條件之限制</a:t>
            </a:r>
          </a:p>
        </p:txBody>
      </p:sp>
    </p:spTree>
    <p:extLst>
      <p:ext uri="{BB962C8B-B14F-4D97-AF65-F5344CB8AC3E}">
        <p14:creationId xmlns:p14="http://schemas.microsoft.com/office/powerpoint/2010/main" val="33945680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8AA6AAB-1E6C-B905-E792-79011BDA824E}"/>
              </a:ext>
            </a:extLst>
          </p:cNvPr>
          <p:cNvSpPr/>
          <p:nvPr/>
        </p:nvSpPr>
        <p:spPr>
          <a:xfrm>
            <a:off x="250614" y="1301410"/>
            <a:ext cx="8642773" cy="4184988"/>
          </a:xfrm>
          <a:custGeom>
            <a:avLst/>
            <a:gdLst>
              <a:gd name="connsiteX0" fmla="*/ 0 w 8642773"/>
              <a:gd name="connsiteY0" fmla="*/ 0 h 3293373"/>
              <a:gd name="connsiteX1" fmla="*/ 578401 w 8642773"/>
              <a:gd name="connsiteY1" fmla="*/ 0 h 3293373"/>
              <a:gd name="connsiteX2" fmla="*/ 1243230 w 8642773"/>
              <a:gd name="connsiteY2" fmla="*/ 0 h 3293373"/>
              <a:gd name="connsiteX3" fmla="*/ 1908058 w 8642773"/>
              <a:gd name="connsiteY3" fmla="*/ 0 h 3293373"/>
              <a:gd name="connsiteX4" fmla="*/ 2745742 w 8642773"/>
              <a:gd name="connsiteY4" fmla="*/ 0 h 3293373"/>
              <a:gd name="connsiteX5" fmla="*/ 3410571 w 8642773"/>
              <a:gd name="connsiteY5" fmla="*/ 0 h 3293373"/>
              <a:gd name="connsiteX6" fmla="*/ 3988972 w 8642773"/>
              <a:gd name="connsiteY6" fmla="*/ 0 h 3293373"/>
              <a:gd name="connsiteX7" fmla="*/ 4394518 w 8642773"/>
              <a:gd name="connsiteY7" fmla="*/ 0 h 3293373"/>
              <a:gd name="connsiteX8" fmla="*/ 4800063 w 8642773"/>
              <a:gd name="connsiteY8" fmla="*/ 0 h 3293373"/>
              <a:gd name="connsiteX9" fmla="*/ 5292036 w 8642773"/>
              <a:gd name="connsiteY9" fmla="*/ 0 h 3293373"/>
              <a:gd name="connsiteX10" fmla="*/ 5956865 w 8642773"/>
              <a:gd name="connsiteY10" fmla="*/ 0 h 3293373"/>
              <a:gd name="connsiteX11" fmla="*/ 6535266 w 8642773"/>
              <a:gd name="connsiteY11" fmla="*/ 0 h 3293373"/>
              <a:gd name="connsiteX12" fmla="*/ 7200095 w 8642773"/>
              <a:gd name="connsiteY12" fmla="*/ 0 h 3293373"/>
              <a:gd name="connsiteX13" fmla="*/ 7778496 w 8642773"/>
              <a:gd name="connsiteY13" fmla="*/ 0 h 3293373"/>
              <a:gd name="connsiteX14" fmla="*/ 8642773 w 8642773"/>
              <a:gd name="connsiteY14" fmla="*/ 0 h 3293373"/>
              <a:gd name="connsiteX15" fmla="*/ 8642773 w 8642773"/>
              <a:gd name="connsiteY15" fmla="*/ 691608 h 3293373"/>
              <a:gd name="connsiteX16" fmla="*/ 8642773 w 8642773"/>
              <a:gd name="connsiteY16" fmla="*/ 1251482 h 3293373"/>
              <a:gd name="connsiteX17" fmla="*/ 8642773 w 8642773"/>
              <a:gd name="connsiteY17" fmla="*/ 1943090 h 3293373"/>
              <a:gd name="connsiteX18" fmla="*/ 8642773 w 8642773"/>
              <a:gd name="connsiteY18" fmla="*/ 2535897 h 3293373"/>
              <a:gd name="connsiteX19" fmla="*/ 8642773 w 8642773"/>
              <a:gd name="connsiteY19" fmla="*/ 3293373 h 3293373"/>
              <a:gd name="connsiteX20" fmla="*/ 7891517 w 8642773"/>
              <a:gd name="connsiteY20" fmla="*/ 3293373 h 3293373"/>
              <a:gd name="connsiteX21" fmla="*/ 7313116 w 8642773"/>
              <a:gd name="connsiteY21" fmla="*/ 3293373 h 3293373"/>
              <a:gd name="connsiteX22" fmla="*/ 6821142 w 8642773"/>
              <a:gd name="connsiteY22" fmla="*/ 3293373 h 3293373"/>
              <a:gd name="connsiteX23" fmla="*/ 6069886 w 8642773"/>
              <a:gd name="connsiteY23" fmla="*/ 3293373 h 3293373"/>
              <a:gd name="connsiteX24" fmla="*/ 5232202 w 8642773"/>
              <a:gd name="connsiteY24" fmla="*/ 3293373 h 3293373"/>
              <a:gd name="connsiteX25" fmla="*/ 4653801 w 8642773"/>
              <a:gd name="connsiteY25" fmla="*/ 3293373 h 3293373"/>
              <a:gd name="connsiteX26" fmla="*/ 3988972 w 8642773"/>
              <a:gd name="connsiteY26" fmla="*/ 3293373 h 3293373"/>
              <a:gd name="connsiteX27" fmla="*/ 3583427 w 8642773"/>
              <a:gd name="connsiteY27" fmla="*/ 3293373 h 3293373"/>
              <a:gd name="connsiteX28" fmla="*/ 3005026 w 8642773"/>
              <a:gd name="connsiteY28" fmla="*/ 3293373 h 3293373"/>
              <a:gd name="connsiteX29" fmla="*/ 2513052 w 8642773"/>
              <a:gd name="connsiteY29" fmla="*/ 3293373 h 3293373"/>
              <a:gd name="connsiteX30" fmla="*/ 1761796 w 8642773"/>
              <a:gd name="connsiteY30" fmla="*/ 3293373 h 3293373"/>
              <a:gd name="connsiteX31" fmla="*/ 1356251 w 8642773"/>
              <a:gd name="connsiteY31" fmla="*/ 3293373 h 3293373"/>
              <a:gd name="connsiteX32" fmla="*/ 777850 w 8642773"/>
              <a:gd name="connsiteY32" fmla="*/ 3293373 h 3293373"/>
              <a:gd name="connsiteX33" fmla="*/ 0 w 8642773"/>
              <a:gd name="connsiteY33" fmla="*/ 3293373 h 3293373"/>
              <a:gd name="connsiteX34" fmla="*/ 0 w 8642773"/>
              <a:gd name="connsiteY34" fmla="*/ 2700566 h 3293373"/>
              <a:gd name="connsiteX35" fmla="*/ 0 w 8642773"/>
              <a:gd name="connsiteY35" fmla="*/ 2074825 h 3293373"/>
              <a:gd name="connsiteX36" fmla="*/ 0 w 8642773"/>
              <a:gd name="connsiteY36" fmla="*/ 1350283 h 3293373"/>
              <a:gd name="connsiteX37" fmla="*/ 0 w 8642773"/>
              <a:gd name="connsiteY37" fmla="*/ 790410 h 3293373"/>
              <a:gd name="connsiteX38" fmla="*/ 0 w 8642773"/>
              <a:gd name="connsiteY38" fmla="*/ 0 h 329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642773" h="3293373" fill="none" extrusionOk="0">
                <a:moveTo>
                  <a:pt x="0" y="0"/>
                </a:moveTo>
                <a:cubicBezTo>
                  <a:pt x="198075" y="21689"/>
                  <a:pt x="327882" y="9880"/>
                  <a:pt x="578401" y="0"/>
                </a:cubicBezTo>
                <a:cubicBezTo>
                  <a:pt x="828920" y="-9880"/>
                  <a:pt x="1067680" y="-24734"/>
                  <a:pt x="1243230" y="0"/>
                </a:cubicBezTo>
                <a:cubicBezTo>
                  <a:pt x="1418780" y="24734"/>
                  <a:pt x="1707895" y="22320"/>
                  <a:pt x="1908058" y="0"/>
                </a:cubicBezTo>
                <a:cubicBezTo>
                  <a:pt x="2108221" y="-22320"/>
                  <a:pt x="2366297" y="8603"/>
                  <a:pt x="2745742" y="0"/>
                </a:cubicBezTo>
                <a:cubicBezTo>
                  <a:pt x="3125187" y="-8603"/>
                  <a:pt x="3110527" y="-23821"/>
                  <a:pt x="3410571" y="0"/>
                </a:cubicBezTo>
                <a:cubicBezTo>
                  <a:pt x="3710615" y="23821"/>
                  <a:pt x="3786203" y="-19975"/>
                  <a:pt x="3988972" y="0"/>
                </a:cubicBezTo>
                <a:cubicBezTo>
                  <a:pt x="4191741" y="19975"/>
                  <a:pt x="4232419" y="-20125"/>
                  <a:pt x="4394518" y="0"/>
                </a:cubicBezTo>
                <a:cubicBezTo>
                  <a:pt x="4556617" y="20125"/>
                  <a:pt x="4685345" y="4321"/>
                  <a:pt x="4800063" y="0"/>
                </a:cubicBezTo>
                <a:cubicBezTo>
                  <a:pt x="4914781" y="-4321"/>
                  <a:pt x="5125602" y="-6465"/>
                  <a:pt x="5292036" y="0"/>
                </a:cubicBezTo>
                <a:cubicBezTo>
                  <a:pt x="5458470" y="6465"/>
                  <a:pt x="5795623" y="-29107"/>
                  <a:pt x="5956865" y="0"/>
                </a:cubicBezTo>
                <a:cubicBezTo>
                  <a:pt x="6118107" y="29107"/>
                  <a:pt x="6331786" y="-20241"/>
                  <a:pt x="6535266" y="0"/>
                </a:cubicBezTo>
                <a:cubicBezTo>
                  <a:pt x="6738746" y="20241"/>
                  <a:pt x="7049612" y="9996"/>
                  <a:pt x="7200095" y="0"/>
                </a:cubicBezTo>
                <a:cubicBezTo>
                  <a:pt x="7350578" y="-9996"/>
                  <a:pt x="7618987" y="14738"/>
                  <a:pt x="7778496" y="0"/>
                </a:cubicBezTo>
                <a:cubicBezTo>
                  <a:pt x="7938005" y="-14738"/>
                  <a:pt x="8358767" y="-7670"/>
                  <a:pt x="8642773" y="0"/>
                </a:cubicBezTo>
                <a:cubicBezTo>
                  <a:pt x="8640108" y="289220"/>
                  <a:pt x="8648055" y="515348"/>
                  <a:pt x="8642773" y="691608"/>
                </a:cubicBezTo>
                <a:cubicBezTo>
                  <a:pt x="8637491" y="867868"/>
                  <a:pt x="8665870" y="978539"/>
                  <a:pt x="8642773" y="1251482"/>
                </a:cubicBezTo>
                <a:cubicBezTo>
                  <a:pt x="8619676" y="1524425"/>
                  <a:pt x="8655278" y="1618391"/>
                  <a:pt x="8642773" y="1943090"/>
                </a:cubicBezTo>
                <a:cubicBezTo>
                  <a:pt x="8630268" y="2267789"/>
                  <a:pt x="8613429" y="2239884"/>
                  <a:pt x="8642773" y="2535897"/>
                </a:cubicBezTo>
                <a:cubicBezTo>
                  <a:pt x="8672117" y="2831910"/>
                  <a:pt x="8612734" y="3079082"/>
                  <a:pt x="8642773" y="3293373"/>
                </a:cubicBezTo>
                <a:cubicBezTo>
                  <a:pt x="8468174" y="3273391"/>
                  <a:pt x="8257218" y="3296272"/>
                  <a:pt x="7891517" y="3293373"/>
                </a:cubicBezTo>
                <a:cubicBezTo>
                  <a:pt x="7525816" y="3290474"/>
                  <a:pt x="7440983" y="3315348"/>
                  <a:pt x="7313116" y="3293373"/>
                </a:cubicBezTo>
                <a:cubicBezTo>
                  <a:pt x="7185249" y="3271398"/>
                  <a:pt x="7039587" y="3285257"/>
                  <a:pt x="6821142" y="3293373"/>
                </a:cubicBezTo>
                <a:cubicBezTo>
                  <a:pt x="6602697" y="3301489"/>
                  <a:pt x="6344106" y="3299953"/>
                  <a:pt x="6069886" y="3293373"/>
                </a:cubicBezTo>
                <a:cubicBezTo>
                  <a:pt x="5795666" y="3286793"/>
                  <a:pt x="5446559" y="3283644"/>
                  <a:pt x="5232202" y="3293373"/>
                </a:cubicBezTo>
                <a:cubicBezTo>
                  <a:pt x="5017845" y="3303102"/>
                  <a:pt x="4922530" y="3320765"/>
                  <a:pt x="4653801" y="3293373"/>
                </a:cubicBezTo>
                <a:cubicBezTo>
                  <a:pt x="4385072" y="3265981"/>
                  <a:pt x="4247771" y="3285178"/>
                  <a:pt x="3988972" y="3293373"/>
                </a:cubicBezTo>
                <a:cubicBezTo>
                  <a:pt x="3730173" y="3301568"/>
                  <a:pt x="3739785" y="3296663"/>
                  <a:pt x="3583427" y="3293373"/>
                </a:cubicBezTo>
                <a:cubicBezTo>
                  <a:pt x="3427070" y="3290083"/>
                  <a:pt x="3124630" y="3300744"/>
                  <a:pt x="3005026" y="3293373"/>
                </a:cubicBezTo>
                <a:cubicBezTo>
                  <a:pt x="2885422" y="3286002"/>
                  <a:pt x="2640318" y="3285778"/>
                  <a:pt x="2513052" y="3293373"/>
                </a:cubicBezTo>
                <a:cubicBezTo>
                  <a:pt x="2385786" y="3300968"/>
                  <a:pt x="2094954" y="3259162"/>
                  <a:pt x="1761796" y="3293373"/>
                </a:cubicBezTo>
                <a:cubicBezTo>
                  <a:pt x="1428638" y="3327584"/>
                  <a:pt x="1509512" y="3299163"/>
                  <a:pt x="1356251" y="3293373"/>
                </a:cubicBezTo>
                <a:cubicBezTo>
                  <a:pt x="1202991" y="3287583"/>
                  <a:pt x="1003137" y="3274330"/>
                  <a:pt x="777850" y="3293373"/>
                </a:cubicBezTo>
                <a:cubicBezTo>
                  <a:pt x="552563" y="3312416"/>
                  <a:pt x="255982" y="3263103"/>
                  <a:pt x="0" y="3293373"/>
                </a:cubicBezTo>
                <a:cubicBezTo>
                  <a:pt x="-14869" y="3073315"/>
                  <a:pt x="13422" y="2838545"/>
                  <a:pt x="0" y="2700566"/>
                </a:cubicBezTo>
                <a:cubicBezTo>
                  <a:pt x="-13422" y="2562587"/>
                  <a:pt x="15489" y="2307349"/>
                  <a:pt x="0" y="2074825"/>
                </a:cubicBezTo>
                <a:cubicBezTo>
                  <a:pt x="-15489" y="1842301"/>
                  <a:pt x="11339" y="1634840"/>
                  <a:pt x="0" y="1350283"/>
                </a:cubicBezTo>
                <a:cubicBezTo>
                  <a:pt x="-11339" y="1065726"/>
                  <a:pt x="-13196" y="925417"/>
                  <a:pt x="0" y="790410"/>
                </a:cubicBezTo>
                <a:cubicBezTo>
                  <a:pt x="13196" y="655403"/>
                  <a:pt x="-29233" y="211482"/>
                  <a:pt x="0" y="0"/>
                </a:cubicBezTo>
                <a:close/>
              </a:path>
              <a:path w="8642773" h="3293373" stroke="0" extrusionOk="0">
                <a:moveTo>
                  <a:pt x="0" y="0"/>
                </a:moveTo>
                <a:cubicBezTo>
                  <a:pt x="315373" y="-6149"/>
                  <a:pt x="437434" y="24501"/>
                  <a:pt x="664829" y="0"/>
                </a:cubicBezTo>
                <a:cubicBezTo>
                  <a:pt x="892224" y="-24501"/>
                  <a:pt x="1149520" y="40576"/>
                  <a:pt x="1502513" y="0"/>
                </a:cubicBezTo>
                <a:cubicBezTo>
                  <a:pt x="1855506" y="-40576"/>
                  <a:pt x="1810639" y="2619"/>
                  <a:pt x="1994486" y="0"/>
                </a:cubicBezTo>
                <a:cubicBezTo>
                  <a:pt x="2178333" y="-2619"/>
                  <a:pt x="2422880" y="-20258"/>
                  <a:pt x="2572887" y="0"/>
                </a:cubicBezTo>
                <a:cubicBezTo>
                  <a:pt x="2722894" y="20258"/>
                  <a:pt x="2985392" y="-21693"/>
                  <a:pt x="3324143" y="0"/>
                </a:cubicBezTo>
                <a:cubicBezTo>
                  <a:pt x="3662894" y="21693"/>
                  <a:pt x="3691128" y="14605"/>
                  <a:pt x="3902544" y="0"/>
                </a:cubicBezTo>
                <a:cubicBezTo>
                  <a:pt x="4113960" y="-14605"/>
                  <a:pt x="4369849" y="21794"/>
                  <a:pt x="4653801" y="0"/>
                </a:cubicBezTo>
                <a:cubicBezTo>
                  <a:pt x="4937753" y="-21794"/>
                  <a:pt x="5153374" y="-28084"/>
                  <a:pt x="5318630" y="0"/>
                </a:cubicBezTo>
                <a:cubicBezTo>
                  <a:pt x="5483886" y="28084"/>
                  <a:pt x="5710154" y="-2431"/>
                  <a:pt x="6069886" y="0"/>
                </a:cubicBezTo>
                <a:cubicBezTo>
                  <a:pt x="6429618" y="2431"/>
                  <a:pt x="6432794" y="-12192"/>
                  <a:pt x="6734715" y="0"/>
                </a:cubicBezTo>
                <a:cubicBezTo>
                  <a:pt x="7036636" y="12192"/>
                  <a:pt x="7176900" y="17083"/>
                  <a:pt x="7313116" y="0"/>
                </a:cubicBezTo>
                <a:cubicBezTo>
                  <a:pt x="7449332" y="-17083"/>
                  <a:pt x="7816268" y="-27531"/>
                  <a:pt x="7977944" y="0"/>
                </a:cubicBezTo>
                <a:cubicBezTo>
                  <a:pt x="8139620" y="27531"/>
                  <a:pt x="8446441" y="-15431"/>
                  <a:pt x="8642773" y="0"/>
                </a:cubicBezTo>
                <a:cubicBezTo>
                  <a:pt x="8666065" y="300833"/>
                  <a:pt x="8645338" y="413606"/>
                  <a:pt x="8642773" y="658675"/>
                </a:cubicBezTo>
                <a:cubicBezTo>
                  <a:pt x="8640208" y="903745"/>
                  <a:pt x="8624895" y="1033699"/>
                  <a:pt x="8642773" y="1218548"/>
                </a:cubicBezTo>
                <a:cubicBezTo>
                  <a:pt x="8660651" y="1403397"/>
                  <a:pt x="8615777" y="1506766"/>
                  <a:pt x="8642773" y="1778421"/>
                </a:cubicBezTo>
                <a:cubicBezTo>
                  <a:pt x="8669769" y="2050076"/>
                  <a:pt x="8629537" y="2207574"/>
                  <a:pt x="8642773" y="2338295"/>
                </a:cubicBezTo>
                <a:cubicBezTo>
                  <a:pt x="8656009" y="2469016"/>
                  <a:pt x="8646612" y="2886800"/>
                  <a:pt x="8642773" y="3293373"/>
                </a:cubicBezTo>
                <a:cubicBezTo>
                  <a:pt x="8545185" y="3286741"/>
                  <a:pt x="8356704" y="3302625"/>
                  <a:pt x="8237227" y="3293373"/>
                </a:cubicBezTo>
                <a:cubicBezTo>
                  <a:pt x="8117750" y="3284121"/>
                  <a:pt x="7957082" y="3315432"/>
                  <a:pt x="7745254" y="3293373"/>
                </a:cubicBezTo>
                <a:cubicBezTo>
                  <a:pt x="7533426" y="3271314"/>
                  <a:pt x="7244906" y="3304802"/>
                  <a:pt x="6993998" y="3293373"/>
                </a:cubicBezTo>
                <a:cubicBezTo>
                  <a:pt x="6743090" y="3281944"/>
                  <a:pt x="6776988" y="3308621"/>
                  <a:pt x="6588452" y="3293373"/>
                </a:cubicBezTo>
                <a:cubicBezTo>
                  <a:pt x="6399916" y="3278125"/>
                  <a:pt x="6142711" y="3310032"/>
                  <a:pt x="5923624" y="3293373"/>
                </a:cubicBezTo>
                <a:cubicBezTo>
                  <a:pt x="5704537" y="3276714"/>
                  <a:pt x="5559995" y="3298926"/>
                  <a:pt x="5431650" y="3293373"/>
                </a:cubicBezTo>
                <a:cubicBezTo>
                  <a:pt x="5303305" y="3287820"/>
                  <a:pt x="5109618" y="3283660"/>
                  <a:pt x="5026105" y="3293373"/>
                </a:cubicBezTo>
                <a:cubicBezTo>
                  <a:pt x="4942592" y="3303086"/>
                  <a:pt x="4612878" y="3267210"/>
                  <a:pt x="4447704" y="3293373"/>
                </a:cubicBezTo>
                <a:cubicBezTo>
                  <a:pt x="4282530" y="3319536"/>
                  <a:pt x="3852592" y="3282985"/>
                  <a:pt x="3696448" y="3293373"/>
                </a:cubicBezTo>
                <a:cubicBezTo>
                  <a:pt x="3540304" y="3303761"/>
                  <a:pt x="3046589" y="3295785"/>
                  <a:pt x="2858763" y="3293373"/>
                </a:cubicBezTo>
                <a:cubicBezTo>
                  <a:pt x="2670937" y="3290961"/>
                  <a:pt x="2507840" y="3315902"/>
                  <a:pt x="2366790" y="3293373"/>
                </a:cubicBezTo>
                <a:cubicBezTo>
                  <a:pt x="2225740" y="3270844"/>
                  <a:pt x="1719798" y="3279409"/>
                  <a:pt x="1529106" y="3293373"/>
                </a:cubicBezTo>
                <a:cubicBezTo>
                  <a:pt x="1338414" y="3307337"/>
                  <a:pt x="1076845" y="3285333"/>
                  <a:pt x="777850" y="3293373"/>
                </a:cubicBezTo>
                <a:cubicBezTo>
                  <a:pt x="478855" y="3301413"/>
                  <a:pt x="326492" y="3272948"/>
                  <a:pt x="0" y="3293373"/>
                </a:cubicBezTo>
                <a:cubicBezTo>
                  <a:pt x="-2037" y="3060605"/>
                  <a:pt x="-25331" y="2895297"/>
                  <a:pt x="0" y="2733500"/>
                </a:cubicBezTo>
                <a:cubicBezTo>
                  <a:pt x="25331" y="2571703"/>
                  <a:pt x="-13635" y="2203697"/>
                  <a:pt x="0" y="2041891"/>
                </a:cubicBezTo>
                <a:cubicBezTo>
                  <a:pt x="13635" y="1880085"/>
                  <a:pt x="15641" y="1682858"/>
                  <a:pt x="0" y="1482018"/>
                </a:cubicBezTo>
                <a:cubicBezTo>
                  <a:pt x="-15641" y="1281178"/>
                  <a:pt x="26329" y="1024362"/>
                  <a:pt x="0" y="823343"/>
                </a:cubicBezTo>
                <a:cubicBezTo>
                  <a:pt x="-26329" y="622324"/>
                  <a:pt x="-36688" y="349816"/>
                  <a:pt x="0" y="0"/>
                </a:cubicBezTo>
                <a:close/>
              </a:path>
            </a:pathLst>
          </a:custGeom>
          <a:solidFill>
            <a:schemeClr val="bg1"/>
          </a:solidFill>
          <a:ln w="28575">
            <a:solidFill>
              <a:schemeClr val="accent4">
                <a:lumMod val="50000"/>
              </a:schemeClr>
            </a:solidFill>
            <a:extLst>
              <a:ext uri="{C807C97D-BFC1-408E-A445-0C87EB9F89A2}">
                <ask:lineSketchStyleProps xmlns="" xmlns:ask="http://schemas.microsoft.com/office/drawing/2018/sketchyshapes" sd="31963769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72000" indent="-1044000" algn="just">
              <a:lnSpc>
                <a:spcPts val="25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第</a:t>
            </a:r>
            <a:r>
              <a:rPr lang="en-US" altLang="zh-TW" sz="2000" b="1" dirty="0">
                <a:solidFill>
                  <a:schemeClr val="tx1"/>
                </a:solidFill>
                <a:latin typeface="微軟正黑體" panose="020B0604030504040204" pitchFamily="34" charset="-120"/>
                <a:ea typeface="微軟正黑體" panose="020B0604030504040204" pitchFamily="34" charset="-120"/>
                <a:cs typeface="+mj-cs"/>
              </a:rPr>
              <a:t>21</a:t>
            </a:r>
            <a:r>
              <a:rPr lang="zh-TW" altLang="en-US" sz="2000" b="1" dirty="0">
                <a:solidFill>
                  <a:schemeClr val="tx1"/>
                </a:solidFill>
                <a:latin typeface="微軟正黑體" panose="020B0604030504040204" pitchFamily="34" charset="-120"/>
                <a:ea typeface="微軟正黑體" panose="020B0604030504040204" pitchFamily="34" charset="-120"/>
                <a:cs typeface="+mj-cs"/>
              </a:rPr>
              <a:t>條：非事業用不動產之租金以</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平方公尺</a:t>
            </a:r>
            <a:r>
              <a:rPr lang="zh-TW" altLang="en-US" sz="2000" b="1" dirty="0">
                <a:solidFill>
                  <a:schemeClr val="tx1"/>
                </a:solidFill>
                <a:latin typeface="微軟正黑體" panose="020B0604030504040204" pitchFamily="34" charset="-120"/>
                <a:ea typeface="微軟正黑體" panose="020B0604030504040204" pitchFamily="34" charset="-120"/>
                <a:cs typeface="+mj-cs"/>
              </a:rPr>
              <a:t>為計算單位，並</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依市場行情查估</a:t>
            </a:r>
            <a:r>
              <a:rPr lang="zh-TW" altLang="en-US" sz="2000" b="1" dirty="0">
                <a:solidFill>
                  <a:schemeClr val="tx1"/>
                </a:solidFill>
                <a:latin typeface="微軟正黑體" panose="020B0604030504040204" pitchFamily="34" charset="-120"/>
                <a:ea typeface="微軟正黑體" panose="020B0604030504040204" pitchFamily="34" charset="-120"/>
                <a:cs typeface="+mj-cs"/>
              </a:rPr>
              <a:t>訂定之。</a:t>
            </a:r>
          </a:p>
          <a:p>
            <a:pPr marL="72000" indent="-1044000" algn="just">
              <a:lnSpc>
                <a:spcPts val="25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前項租賃之不動產為</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土地</a:t>
            </a:r>
            <a:r>
              <a:rPr lang="zh-TW" altLang="en-US" sz="2000" b="1" dirty="0">
                <a:solidFill>
                  <a:schemeClr val="tx1"/>
                </a:solidFill>
                <a:latin typeface="微軟正黑體" panose="020B0604030504040204" pitchFamily="34" charset="-120"/>
                <a:ea typeface="微軟正黑體" panose="020B0604030504040204" pitchFamily="34" charset="-120"/>
                <a:cs typeface="+mj-cs"/>
              </a:rPr>
              <a:t>者，其租金</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不得</a:t>
            </a:r>
            <a:r>
              <a:rPr lang="zh-TW" altLang="en-US" sz="2000" b="1" dirty="0">
                <a:solidFill>
                  <a:schemeClr val="tx1"/>
                </a:solidFill>
                <a:latin typeface="微軟正黑體" panose="020B0604030504040204" pitchFamily="34" charset="-120"/>
                <a:ea typeface="微軟正黑體" panose="020B0604030504040204" pitchFamily="34" charset="-120"/>
                <a:cs typeface="+mj-cs"/>
              </a:rPr>
              <a:t>低於下列各款規定：</a:t>
            </a:r>
            <a:endParaRPr lang="en-US" altLang="zh-TW" sz="2000" b="1" dirty="0">
              <a:solidFill>
                <a:schemeClr val="tx1"/>
              </a:solidFill>
              <a:latin typeface="微軟正黑體" panose="020B0604030504040204" pitchFamily="34" charset="-120"/>
              <a:ea typeface="微軟正黑體" panose="020B0604030504040204" pitchFamily="34" charset="-120"/>
              <a:cs typeface="+mj-cs"/>
            </a:endParaRPr>
          </a:p>
          <a:p>
            <a:pPr marL="72000" indent="-1044000" algn="just">
              <a:lnSpc>
                <a:spcPts val="25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     一、耕地：年租金為地方政府公告當期正產物單價乘以租約約定之正產物</a:t>
            </a:r>
            <a:br>
              <a:rPr lang="en-US" altLang="zh-TW" sz="2000" b="1" dirty="0">
                <a:solidFill>
                  <a:schemeClr val="tx1"/>
                </a:solidFill>
                <a:latin typeface="微軟正黑體" panose="020B0604030504040204" pitchFamily="34" charset="-120"/>
                <a:ea typeface="微軟正黑體" panose="020B0604030504040204" pitchFamily="34" charset="-120"/>
                <a:cs typeface="+mj-cs"/>
              </a:rPr>
            </a:br>
            <a:r>
              <a:rPr lang="en-US" altLang="zh-TW" sz="2000" b="1" dirty="0">
                <a:solidFill>
                  <a:schemeClr val="tx1"/>
                </a:solidFill>
                <a:latin typeface="微軟正黑體" panose="020B0604030504040204" pitchFamily="34" charset="-120"/>
                <a:ea typeface="微軟正黑體" panose="020B0604030504040204" pitchFamily="34" charset="-120"/>
                <a:cs typeface="+mj-cs"/>
              </a:rPr>
              <a:t>            </a:t>
            </a:r>
            <a:r>
              <a:rPr lang="zh-TW" altLang="en-US" sz="2000" b="1" dirty="0">
                <a:solidFill>
                  <a:schemeClr val="tx1"/>
                </a:solidFill>
                <a:latin typeface="微軟正黑體" panose="020B0604030504040204" pitchFamily="34" charset="-120"/>
                <a:ea typeface="微軟正黑體" panose="020B0604030504040204" pitchFamily="34" charset="-120"/>
                <a:cs typeface="+mj-cs"/>
              </a:rPr>
              <a:t>收穫總量乘以千分之三百七十五。</a:t>
            </a:r>
          </a:p>
          <a:p>
            <a:pPr marL="72000" indent="-1044000" algn="just">
              <a:lnSpc>
                <a:spcPts val="25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     二、養殖地：年租金為地方政府公告當期正產物單價乘以租約約定之正產</a:t>
            </a:r>
            <a:br>
              <a:rPr lang="en-US" altLang="zh-TW" sz="2000" b="1" dirty="0">
                <a:solidFill>
                  <a:schemeClr val="tx1"/>
                </a:solidFill>
                <a:latin typeface="微軟正黑體" panose="020B0604030504040204" pitchFamily="34" charset="-120"/>
                <a:ea typeface="微軟正黑體" panose="020B0604030504040204" pitchFamily="34" charset="-120"/>
                <a:cs typeface="+mj-cs"/>
              </a:rPr>
            </a:br>
            <a:r>
              <a:rPr lang="en-US" altLang="zh-TW" sz="2000" b="1" dirty="0">
                <a:solidFill>
                  <a:schemeClr val="tx1"/>
                </a:solidFill>
                <a:latin typeface="微軟正黑體" panose="020B0604030504040204" pitchFamily="34" charset="-120"/>
                <a:ea typeface="微軟正黑體" panose="020B0604030504040204" pitchFamily="34" charset="-120"/>
                <a:cs typeface="+mj-cs"/>
              </a:rPr>
              <a:t>            </a:t>
            </a:r>
            <a:r>
              <a:rPr lang="zh-TW" altLang="en-US" sz="2000" b="1" dirty="0">
                <a:solidFill>
                  <a:schemeClr val="tx1"/>
                </a:solidFill>
                <a:latin typeface="微軟正黑體" panose="020B0604030504040204" pitchFamily="34" charset="-120"/>
                <a:ea typeface="微軟正黑體" panose="020B0604030504040204" pitchFamily="34" charset="-120"/>
                <a:cs typeface="+mj-cs"/>
              </a:rPr>
              <a:t>物收穫總量乘以千分之二百五十。</a:t>
            </a:r>
          </a:p>
          <a:p>
            <a:pPr marL="72000" indent="-1044000" algn="just">
              <a:lnSpc>
                <a:spcPts val="25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     三、供經營平面式收費臨時路外停車場：年租金為當期土地申報地價總額</a:t>
            </a:r>
            <a:br>
              <a:rPr lang="en-US" altLang="zh-TW" sz="2000" b="1" dirty="0">
                <a:solidFill>
                  <a:schemeClr val="tx1"/>
                </a:solidFill>
                <a:latin typeface="微軟正黑體" panose="020B0604030504040204" pitchFamily="34" charset="-120"/>
                <a:ea typeface="微軟正黑體" panose="020B0604030504040204" pitchFamily="34" charset="-120"/>
                <a:cs typeface="+mj-cs"/>
              </a:rPr>
            </a:br>
            <a:r>
              <a:rPr lang="en-US" altLang="zh-TW" sz="2000" b="1" dirty="0">
                <a:solidFill>
                  <a:schemeClr val="tx1"/>
                </a:solidFill>
                <a:latin typeface="微軟正黑體" panose="020B0604030504040204" pitchFamily="34" charset="-120"/>
                <a:ea typeface="微軟正黑體" panose="020B0604030504040204" pitchFamily="34" charset="-120"/>
                <a:cs typeface="+mj-cs"/>
              </a:rPr>
              <a:t>            </a:t>
            </a:r>
            <a:r>
              <a:rPr lang="zh-TW" altLang="en-US" sz="2000" b="1" dirty="0">
                <a:solidFill>
                  <a:schemeClr val="tx1"/>
                </a:solidFill>
                <a:latin typeface="微軟正黑體" panose="020B0604030504040204" pitchFamily="34" charset="-120"/>
                <a:ea typeface="微軟正黑體" panose="020B0604030504040204" pitchFamily="34" charset="-120"/>
                <a:cs typeface="+mj-cs"/>
              </a:rPr>
              <a:t>乘以</a:t>
            </a:r>
            <a:r>
              <a:rPr lang="en-US" altLang="zh-TW" sz="2000" b="1" dirty="0">
                <a:solidFill>
                  <a:schemeClr val="tx1"/>
                </a:solidFill>
                <a:latin typeface="微軟正黑體" panose="020B0604030504040204" pitchFamily="34" charset="-120"/>
                <a:ea typeface="微軟正黑體" panose="020B0604030504040204" pitchFamily="34" charset="-120"/>
                <a:cs typeface="+mj-cs"/>
              </a:rPr>
              <a:t>1%</a:t>
            </a:r>
            <a:r>
              <a:rPr lang="zh-TW" altLang="en-US" sz="2000" b="1" dirty="0">
                <a:solidFill>
                  <a:schemeClr val="tx1"/>
                </a:solidFill>
                <a:latin typeface="微軟正黑體" panose="020B0604030504040204" pitchFamily="34" charset="-120"/>
                <a:ea typeface="微軟正黑體" panose="020B0604030504040204" pitchFamily="34" charset="-120"/>
                <a:cs typeface="+mj-cs"/>
              </a:rPr>
              <a:t>。</a:t>
            </a:r>
          </a:p>
          <a:p>
            <a:pPr marL="72000" indent="-1044000" algn="just">
              <a:lnSpc>
                <a:spcPts val="25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     四、其他：年租金為當期土地申報地價總額乘以</a:t>
            </a:r>
            <a:r>
              <a:rPr lang="en-US" altLang="zh-TW" sz="2000" b="1" dirty="0">
                <a:solidFill>
                  <a:schemeClr val="tx1"/>
                </a:solidFill>
                <a:latin typeface="微軟正黑體" panose="020B0604030504040204" pitchFamily="34" charset="-120"/>
                <a:ea typeface="微軟正黑體" panose="020B0604030504040204" pitchFamily="34" charset="-120"/>
                <a:cs typeface="+mj-cs"/>
              </a:rPr>
              <a:t>5%</a:t>
            </a:r>
            <a:r>
              <a:rPr lang="zh-TW" altLang="en-US" sz="2000" b="1" dirty="0">
                <a:solidFill>
                  <a:schemeClr val="tx1"/>
                </a:solidFill>
                <a:latin typeface="微軟正黑體" panose="020B0604030504040204" pitchFamily="34" charset="-120"/>
                <a:ea typeface="微軟正黑體" panose="020B0604030504040204" pitchFamily="34" charset="-120"/>
                <a:cs typeface="+mj-cs"/>
              </a:rPr>
              <a:t>。</a:t>
            </a:r>
            <a:endParaRPr lang="en-US" altLang="zh-TW" sz="2000" b="1" dirty="0">
              <a:solidFill>
                <a:schemeClr val="tx1"/>
              </a:solidFill>
              <a:latin typeface="微軟正黑體" panose="020B0604030504040204" pitchFamily="34" charset="-120"/>
              <a:ea typeface="微軟正黑體" panose="020B0604030504040204" pitchFamily="34" charset="-120"/>
              <a:cs typeface="+mj-cs"/>
            </a:endParaRPr>
          </a:p>
          <a:p>
            <a:pPr marL="72000" indent="-1044000" algn="just">
              <a:lnSpc>
                <a:spcPts val="2500"/>
              </a:lnSpc>
            </a:pPr>
            <a:r>
              <a:rPr lang="zh-TW" altLang="en-US" sz="2000" b="1" dirty="0">
                <a:solidFill>
                  <a:schemeClr val="tx1"/>
                </a:solidFill>
                <a:latin typeface="微軟正黑體" panose="020B0604030504040204" pitchFamily="34" charset="-120"/>
                <a:ea typeface="微軟正黑體" panose="020B0604030504040204" pitchFamily="34" charset="-120"/>
                <a:cs typeface="+mj-cs"/>
              </a:rPr>
              <a:t>租賃關係存續期間，土地申報地價、當期公告之正產物全年收穫總量或折收代金基準有變動時，其租金應配合調整。</a:t>
            </a:r>
            <a:r>
              <a:rPr lang="zh-TW" altLang="en-US" sz="2000" b="1" dirty="0">
                <a:solidFill>
                  <a:srgbClr val="C00000"/>
                </a:solidFill>
                <a:latin typeface="微軟正黑體" panose="020B0604030504040204" pitchFamily="34" charset="-120"/>
                <a:ea typeface="微軟正黑體" panose="020B0604030504040204" pitchFamily="34" charset="-120"/>
                <a:cs typeface="+mj-cs"/>
              </a:rPr>
              <a:t>但原租金未低於市場行情者，得免配合調整。</a:t>
            </a:r>
            <a:endParaRPr lang="en-US" altLang="zh-TW" sz="2000" b="1" dirty="0">
              <a:solidFill>
                <a:srgbClr val="C00000"/>
              </a:solidFill>
              <a:latin typeface="微軟正黑體" panose="020B0604030504040204" pitchFamily="34" charset="-120"/>
              <a:ea typeface="微軟正黑體" panose="020B0604030504040204" pitchFamily="34" charset="-120"/>
              <a:cs typeface="+mj-cs"/>
            </a:endParaRPr>
          </a:p>
        </p:txBody>
      </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30</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7" name="內容版面配置區 2">
            <a:extLst>
              <a:ext uri="{FF2B5EF4-FFF2-40B4-BE49-F238E27FC236}">
                <a16:creationId xmlns:a16="http://schemas.microsoft.com/office/drawing/2014/main" id="{A342D125-2F57-1586-033B-5257032D75D0}"/>
              </a:ext>
            </a:extLst>
          </p:cNvPr>
          <p:cNvSpPr txBox="1">
            <a:spLocks/>
          </p:cNvSpPr>
          <p:nvPr/>
        </p:nvSpPr>
        <p:spPr>
          <a:xfrm>
            <a:off x="140721" y="5090468"/>
            <a:ext cx="8725142" cy="29675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hangingPunct="0">
              <a:lnSpc>
                <a:spcPts val="3200"/>
              </a:lnSpc>
              <a:spcBef>
                <a:spcPct val="0"/>
              </a:spcBef>
              <a:buClr>
                <a:schemeClr val="accent6"/>
              </a:buClr>
              <a:buSzPct val="85000"/>
              <a:buNone/>
            </a:pPr>
            <a:r>
              <a:rPr lang="zh-TW" altLang="en-US" sz="1600" b="1" dirty="0">
                <a:solidFill>
                  <a:schemeClr val="tx1"/>
                </a:solidFill>
                <a:latin typeface="微軟正黑體" panose="020B0604030504040204" pitchFamily="34" charset="-120"/>
                <a:ea typeface="微軟正黑體" panose="020B0604030504040204" pitchFamily="34" charset="-120"/>
                <a:cs typeface="+mj-cs"/>
              </a:rPr>
              <a:t> </a:t>
            </a:r>
            <a:endParaRPr lang="en-US" altLang="zh-TW" sz="1600" dirty="0">
              <a:latin typeface="微軟正黑體" panose="020B0604030504040204" pitchFamily="34" charset="-120"/>
              <a:ea typeface="微軟正黑體" panose="020B0604030504040204" pitchFamily="34" charset="-120"/>
              <a:cs typeface="+mj-cs"/>
            </a:endParaRPr>
          </a:p>
          <a:p>
            <a:pPr lvl="1" algn="just" hangingPunct="0">
              <a:lnSpc>
                <a:spcPts val="2500"/>
              </a:lnSpc>
              <a:spcBef>
                <a:spcPct val="0"/>
              </a:spcBef>
              <a:buClr>
                <a:schemeClr val="accent6"/>
              </a:buClr>
              <a:buSzPct val="85000"/>
              <a:buFont typeface="Wingdings" panose="05000000000000000000" pitchFamily="2" charset="2"/>
              <a:buChar char="l"/>
            </a:pPr>
            <a:r>
              <a:rPr lang="en-US" altLang="zh-TW" sz="1600" b="1" dirty="0">
                <a:latin typeface="微軟正黑體" panose="020B0604030504040204" pitchFamily="34" charset="-120"/>
                <a:ea typeface="微軟正黑體" panose="020B0604030504040204" pitchFamily="34" charset="-120"/>
                <a:cs typeface="+mj-cs"/>
              </a:rPr>
              <a:t>111.11.9</a:t>
            </a:r>
            <a:r>
              <a:rPr lang="zh-TW" altLang="en-US" sz="1600" b="1" dirty="0">
                <a:latin typeface="微軟正黑體" panose="020B0604030504040204" pitchFamily="34" charset="-120"/>
                <a:ea typeface="微軟正黑體" panose="020B0604030504040204" pitchFamily="34" charset="-120"/>
                <a:cs typeface="+mj-cs"/>
              </a:rPr>
              <a:t>修正第</a:t>
            </a:r>
            <a:r>
              <a:rPr lang="en-US" altLang="zh-TW" sz="1600" b="1" dirty="0">
                <a:latin typeface="微軟正黑體" panose="020B0604030504040204" pitchFamily="34" charset="-120"/>
                <a:ea typeface="微軟正黑體" panose="020B0604030504040204" pitchFamily="34" charset="-120"/>
                <a:cs typeface="+mj-cs"/>
              </a:rPr>
              <a:t>2</a:t>
            </a:r>
            <a:r>
              <a:rPr lang="zh-TW" altLang="en-US" sz="1600" b="1" dirty="0">
                <a:latin typeface="微軟正黑體" panose="020B0604030504040204" pitchFamily="34" charset="-120"/>
                <a:ea typeface="微軟正黑體" panose="020B0604030504040204" pitchFamily="34" charset="-120"/>
                <a:cs typeface="+mj-cs"/>
              </a:rPr>
              <a:t>項第</a:t>
            </a:r>
            <a:r>
              <a:rPr lang="en-US" altLang="zh-TW" sz="1600" b="1" dirty="0">
                <a:latin typeface="微軟正黑體" panose="020B0604030504040204" pitchFamily="34" charset="-120"/>
                <a:ea typeface="微軟正黑體" panose="020B0604030504040204" pitchFamily="34" charset="-120"/>
                <a:cs typeface="+mj-cs"/>
              </a:rPr>
              <a:t>3</a:t>
            </a:r>
            <a:r>
              <a:rPr lang="zh-TW" altLang="en-US" sz="1600" b="1" dirty="0">
                <a:latin typeface="微軟正黑體" panose="020B0604030504040204" pitchFamily="34" charset="-120"/>
                <a:ea typeface="微軟正黑體" panose="020B0604030504040204" pitchFamily="34" charset="-120"/>
                <a:cs typeface="+mj-cs"/>
              </a:rPr>
              <a:t>款「</a:t>
            </a:r>
            <a:r>
              <a:rPr lang="zh-TW" altLang="en-US" sz="1600" b="1" strike="sngStrike" dirty="0">
                <a:solidFill>
                  <a:srgbClr val="C00000"/>
                </a:solidFill>
                <a:latin typeface="微軟正黑體" panose="020B0604030504040204" pitchFamily="34" charset="-120"/>
                <a:ea typeface="微軟正黑體" panose="020B0604030504040204" pitchFamily="34" charset="-120"/>
                <a:cs typeface="+mj-cs"/>
              </a:rPr>
              <a:t>位於臺北市或新北市都市計畫區域範圍，</a:t>
            </a:r>
            <a:r>
              <a:rPr lang="zh-TW" altLang="en-US" sz="1600" b="1" dirty="0">
                <a:latin typeface="微軟正黑體" panose="020B0604030504040204" pitchFamily="34" charset="-120"/>
                <a:ea typeface="微軟正黑體" panose="020B0604030504040204" pitchFamily="34" charset="-120"/>
                <a:cs typeface="+mj-cs"/>
              </a:rPr>
              <a:t>供</a:t>
            </a:r>
            <a:r>
              <a:rPr lang="zh-TW" altLang="en-US" sz="1600" b="1" u="sng" dirty="0">
                <a:solidFill>
                  <a:srgbClr val="C00000"/>
                </a:solidFill>
                <a:latin typeface="微軟正黑體" panose="020B0604030504040204" pitchFamily="34" charset="-120"/>
                <a:ea typeface="微軟正黑體" panose="020B0604030504040204" pitchFamily="34" charset="-120"/>
                <a:cs typeface="+mj-cs"/>
              </a:rPr>
              <a:t>經營</a:t>
            </a:r>
            <a:r>
              <a:rPr lang="zh-TW" altLang="en-US" sz="1600" b="1" dirty="0">
                <a:latin typeface="微軟正黑體" panose="020B0604030504040204" pitchFamily="34" charset="-120"/>
                <a:ea typeface="微軟正黑體" panose="020B0604030504040204" pitchFamily="34" charset="-120"/>
                <a:cs typeface="+mj-cs"/>
              </a:rPr>
              <a:t>平面式收費臨時</a:t>
            </a:r>
            <a:r>
              <a:rPr lang="en-US" altLang="zh-TW" sz="1600" b="1" dirty="0">
                <a:latin typeface="微軟正黑體" panose="020B0604030504040204" pitchFamily="34" charset="-120"/>
                <a:ea typeface="微軟正黑體" panose="020B0604030504040204" pitchFamily="34" charset="-120"/>
                <a:cs typeface="+mj-cs"/>
              </a:rPr>
              <a:t>….</a:t>
            </a:r>
            <a:r>
              <a:rPr lang="zh-TW" altLang="en-US" sz="1600" b="1" dirty="0">
                <a:latin typeface="微軟正黑體" panose="020B0604030504040204" pitchFamily="34" charset="-120"/>
                <a:ea typeface="微軟正黑體" panose="020B0604030504040204" pitchFamily="34" charset="-120"/>
                <a:cs typeface="+mj-cs"/>
              </a:rPr>
              <a:t>。」；第</a:t>
            </a:r>
            <a:r>
              <a:rPr lang="en-US" altLang="zh-TW" sz="1600" b="1" dirty="0">
                <a:latin typeface="微軟正黑體" panose="020B0604030504040204" pitchFamily="34" charset="-120"/>
                <a:ea typeface="微軟正黑體" panose="020B0604030504040204" pitchFamily="34" charset="-120"/>
                <a:cs typeface="+mj-cs"/>
              </a:rPr>
              <a:t>3</a:t>
            </a:r>
            <a:r>
              <a:rPr lang="zh-TW" altLang="en-US" sz="1600" b="1" dirty="0">
                <a:latin typeface="微軟正黑體" panose="020B0604030504040204" pitchFamily="34" charset="-120"/>
                <a:ea typeface="微軟正黑體" panose="020B0604030504040204" pitchFamily="34" charset="-120"/>
                <a:cs typeface="+mj-cs"/>
              </a:rPr>
              <a:t>項新增但書「</a:t>
            </a:r>
            <a:r>
              <a:rPr lang="zh-TW" altLang="en-US" sz="1600" b="1" dirty="0">
                <a:solidFill>
                  <a:srgbClr val="C00000"/>
                </a:solidFill>
                <a:latin typeface="微軟正黑體" panose="020B0604030504040204" pitchFamily="34" charset="-120"/>
                <a:ea typeface="微軟正黑體" panose="020B0604030504040204" pitchFamily="34" charset="-120"/>
                <a:cs typeface="+mj-cs"/>
              </a:rPr>
              <a:t>但原租金未低於市場行情者，得免配合調整。</a:t>
            </a:r>
            <a:r>
              <a:rPr lang="zh-TW" altLang="en-US" sz="1600" b="1" dirty="0">
                <a:latin typeface="微軟正黑體" panose="020B0604030504040204" pitchFamily="34" charset="-120"/>
                <a:ea typeface="微軟正黑體" panose="020B0604030504040204" pitchFamily="34" charset="-120"/>
                <a:cs typeface="+mj-cs"/>
              </a:rPr>
              <a:t>」係因查估時已考量各種租金訂定因素，申報地價等僅些微調整時，未造成租金低於市價行情，為行政成本考量及實務執行之可行性，得不予調整。</a:t>
            </a:r>
            <a:endParaRPr lang="en-US" altLang="zh-TW" sz="1600" b="1" dirty="0">
              <a:latin typeface="微軟正黑體" panose="020B0604030504040204" pitchFamily="34" charset="-120"/>
              <a:ea typeface="微軟正黑體" panose="020B0604030504040204" pitchFamily="34" charset="-120"/>
              <a:cs typeface="+mj-cs"/>
            </a:endParaRPr>
          </a:p>
        </p:txBody>
      </p:sp>
      <p:sp>
        <p:nvSpPr>
          <p:cNvPr id="2" name="內容版面配置區 2">
            <a:extLst>
              <a:ext uri="{FF2B5EF4-FFF2-40B4-BE49-F238E27FC236}">
                <a16:creationId xmlns:a16="http://schemas.microsoft.com/office/drawing/2014/main" id="{F0281CAC-7FB0-6868-AFDB-54222311E0D0}"/>
              </a:ext>
            </a:extLst>
          </p:cNvPr>
          <p:cNvSpPr txBox="1">
            <a:spLocks/>
          </p:cNvSpPr>
          <p:nvPr/>
        </p:nvSpPr>
        <p:spPr>
          <a:xfrm>
            <a:off x="628650" y="781051"/>
            <a:ext cx="7886700" cy="10226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400"/>
              </a:lnSpc>
              <a:spcBef>
                <a:spcPct val="0"/>
              </a:spcBef>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第三章　出租</a:t>
            </a:r>
          </a:p>
          <a:p>
            <a:pPr lvl="1" algn="just" hangingPunct="0">
              <a:lnSpc>
                <a:spcPts val="3500"/>
              </a:lnSpc>
              <a:spcBef>
                <a:spcPct val="0"/>
              </a:spcBef>
              <a:buClr>
                <a:schemeClr val="accent6"/>
              </a:buClr>
              <a:buSzPct val="85000"/>
              <a:buFont typeface="Wingdings" panose="05000000000000000000" pitchFamily="2" charset="2"/>
              <a:buChar char="l"/>
            </a:pPr>
            <a:endParaRPr lang="en-US" altLang="zh-TW" sz="1800" b="1" dirty="0">
              <a:latin typeface="微軟正黑體" panose="020B0604030504040204" pitchFamily="34" charset="-120"/>
              <a:ea typeface="微軟正黑體" panose="020B0604030504040204" pitchFamily="34" charset="-120"/>
              <a:cs typeface="+mj-cs"/>
            </a:endParaRPr>
          </a:p>
        </p:txBody>
      </p:sp>
      <p:sp>
        <p:nvSpPr>
          <p:cNvPr id="20" name="標題 1">
            <a:extLst>
              <a:ext uri="{FF2B5EF4-FFF2-40B4-BE49-F238E27FC236}">
                <a16:creationId xmlns:a16="http://schemas.microsoft.com/office/drawing/2014/main" id="{AB00A7CA-E47D-41CD-B694-7DA8660CB8AC}"/>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18926838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7886700" cy="10226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第三章　出租</a:t>
            </a:r>
          </a:p>
          <a:p>
            <a:pPr lvl="1" algn="just" hangingPunct="0">
              <a:lnSpc>
                <a:spcPts val="3500"/>
              </a:lnSpc>
              <a:spcBef>
                <a:spcPct val="0"/>
              </a:spcBef>
              <a:spcAft>
                <a:spcPts val="250"/>
              </a:spcAft>
              <a:buClr>
                <a:schemeClr val="accent6"/>
              </a:buClr>
              <a:buSzPct val="85000"/>
              <a:buFont typeface="Wingdings" panose="05000000000000000000" pitchFamily="2" charset="2"/>
              <a:buChar char="l"/>
            </a:pP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cs typeface="+mj-cs"/>
              </a:rPr>
              <a:t>承租人申請新建建物</a:t>
            </a:r>
            <a:endParaRPr lang="en-US" altLang="zh-TW" sz="2000" b="1" dirty="0">
              <a:solidFill>
                <a:schemeClr val="accent5">
                  <a:lumMod val="75000"/>
                </a:schemeClr>
              </a:solidFill>
              <a:latin typeface="微軟正黑體" panose="020B0604030504040204" pitchFamily="34" charset="-120"/>
              <a:ea typeface="微軟正黑體" panose="020B0604030504040204" pitchFamily="34" charset="-120"/>
              <a:cs typeface="+mj-cs"/>
            </a:endParaRPr>
          </a:p>
        </p:txBody>
      </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31</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30" name="文字方塊 29">
            <a:extLst>
              <a:ext uri="{FF2B5EF4-FFF2-40B4-BE49-F238E27FC236}">
                <a16:creationId xmlns:a16="http://schemas.microsoft.com/office/drawing/2014/main" id="{61F06FC2-0850-34C0-7B18-E5CE0C16099C}"/>
              </a:ext>
            </a:extLst>
          </p:cNvPr>
          <p:cNvSpPr txBox="1"/>
          <p:nvPr/>
        </p:nvSpPr>
        <p:spPr>
          <a:xfrm>
            <a:off x="1819737" y="1740968"/>
            <a:ext cx="6990500" cy="2259593"/>
          </a:xfrm>
          <a:prstGeom prst="rect">
            <a:avLst/>
          </a:prstGeom>
          <a:noFill/>
          <a:ln w="19050">
            <a:solidFill>
              <a:schemeClr val="accent4">
                <a:lumMod val="50000"/>
              </a:schemeClr>
            </a:solidFill>
            <a:prstDash val="dashDot"/>
          </a:ln>
        </p:spPr>
        <p:txBody>
          <a:bodyPr wrap="square">
            <a:spAutoFit/>
          </a:bodyPr>
          <a:lstStyle/>
          <a:p>
            <a:pPr algn="just" hangingPunct="0">
              <a:lnSpc>
                <a:spcPts val="2200"/>
              </a:lnSpc>
            </a:pPr>
            <a:r>
              <a:rPr lang="zh-TW" altLang="en-US" sz="2000" b="1" dirty="0">
                <a:solidFill>
                  <a:schemeClr val="accent4">
                    <a:lumMod val="50000"/>
                  </a:schemeClr>
                </a:solidFill>
                <a:latin typeface="微軟正黑體" panose="020B0604030504040204" pitchFamily="34" charset="-120"/>
                <a:ea typeface="微軟正黑體" panose="020B0604030504040204" pitchFamily="34" charset="-120"/>
                <a:cs typeface="+mj-cs"/>
              </a:rPr>
              <a:t>第</a:t>
            </a:r>
            <a:r>
              <a:rPr lang="en-US" altLang="zh-TW" sz="2000" b="1" dirty="0">
                <a:solidFill>
                  <a:schemeClr val="accent4">
                    <a:lumMod val="50000"/>
                  </a:schemeClr>
                </a:solidFill>
                <a:latin typeface="微軟正黑體" panose="020B0604030504040204" pitchFamily="34" charset="-120"/>
                <a:ea typeface="微軟正黑體" panose="020B0604030504040204" pitchFamily="34" charset="-120"/>
                <a:cs typeface="+mj-cs"/>
              </a:rPr>
              <a:t>21-1</a:t>
            </a:r>
            <a:r>
              <a:rPr lang="zh-TW" altLang="en-US" sz="2000" b="1" dirty="0">
                <a:solidFill>
                  <a:schemeClr val="accent4">
                    <a:lumMod val="50000"/>
                  </a:schemeClr>
                </a:solidFill>
                <a:latin typeface="微軟正黑體" panose="020B0604030504040204" pitchFamily="34" charset="-120"/>
                <a:ea typeface="微軟正黑體" panose="020B0604030504040204" pitchFamily="34" charset="-120"/>
                <a:cs typeface="+mj-cs"/>
              </a:rPr>
              <a:t>條</a:t>
            </a:r>
            <a:endParaRPr lang="en-US" altLang="zh-TW" sz="2000" b="1" dirty="0">
              <a:solidFill>
                <a:schemeClr val="accent4">
                  <a:lumMod val="50000"/>
                </a:schemeClr>
              </a:solidFill>
              <a:latin typeface="微軟正黑體" panose="020B0604030504040204" pitchFamily="34" charset="-120"/>
              <a:ea typeface="微軟正黑體" panose="020B0604030504040204" pitchFamily="34" charset="-120"/>
              <a:cs typeface="+mj-cs"/>
            </a:endParaRPr>
          </a:p>
          <a:p>
            <a:pPr marL="180000" lvl="1" algn="just" hangingPunct="0">
              <a:lnSpc>
                <a:spcPts val="2100"/>
              </a:lnSpc>
            </a:pPr>
            <a:r>
              <a:rPr lang="zh-TW" altLang="en-US" sz="2000" b="1" dirty="0">
                <a:solidFill>
                  <a:schemeClr val="accent4">
                    <a:lumMod val="50000"/>
                  </a:schemeClr>
                </a:solidFill>
                <a:latin typeface="微軟正黑體" panose="020B0604030504040204" pitchFamily="34" charset="-120"/>
                <a:ea typeface="微軟正黑體" panose="020B0604030504040204" pitchFamily="34" charset="-120"/>
                <a:cs typeface="+mj-cs"/>
              </a:rPr>
              <a:t>非事業用土地之承租人除依</a:t>
            </a:r>
            <a:r>
              <a:rPr lang="en-US" altLang="zh-TW" sz="2000" b="1" dirty="0">
                <a:solidFill>
                  <a:schemeClr val="accent4">
                    <a:lumMod val="50000"/>
                  </a:schemeClr>
                </a:solidFill>
                <a:latin typeface="微軟正黑體" panose="020B0604030504040204" pitchFamily="34" charset="-120"/>
                <a:ea typeface="微軟正黑體" panose="020B0604030504040204" pitchFamily="34" charset="-120"/>
                <a:cs typeface="+mj-cs"/>
              </a:rPr>
              <a:t>21-2</a:t>
            </a:r>
            <a:r>
              <a:rPr lang="zh-TW" altLang="en-US" sz="2000" b="1" dirty="0">
                <a:solidFill>
                  <a:schemeClr val="accent4">
                    <a:lumMod val="50000"/>
                  </a:schemeClr>
                </a:solidFill>
                <a:latin typeface="微軟正黑體" panose="020B0604030504040204" pitchFamily="34" charset="-120"/>
                <a:ea typeface="微軟正黑體" panose="020B0604030504040204" pitchFamily="34" charset="-120"/>
                <a:cs typeface="+mj-cs"/>
              </a:rPr>
              <a:t>條或第</a:t>
            </a:r>
            <a:r>
              <a:rPr lang="en-US" altLang="zh-TW" sz="2000" b="1" dirty="0">
                <a:solidFill>
                  <a:schemeClr val="accent4">
                    <a:lumMod val="50000"/>
                  </a:schemeClr>
                </a:solidFill>
                <a:latin typeface="微軟正黑體" panose="020B0604030504040204" pitchFamily="34" charset="-120"/>
                <a:ea typeface="微軟正黑體" panose="020B0604030504040204" pitchFamily="34" charset="-120"/>
                <a:cs typeface="+mj-cs"/>
              </a:rPr>
              <a:t>21-3</a:t>
            </a:r>
            <a:r>
              <a:rPr lang="zh-TW" altLang="en-US" sz="2000" b="1" dirty="0">
                <a:solidFill>
                  <a:schemeClr val="accent4">
                    <a:lumMod val="50000"/>
                  </a:schemeClr>
                </a:solidFill>
                <a:latin typeface="微軟正黑體" panose="020B0604030504040204" pitchFamily="34" charset="-120"/>
                <a:ea typeface="微軟正黑體" panose="020B0604030504040204" pitchFamily="34" charset="-120"/>
                <a:cs typeface="+mj-cs"/>
              </a:rPr>
              <a:t>條之規定經本署同意外，</a:t>
            </a:r>
            <a:r>
              <a:rPr lang="zh-TW" altLang="en-US" sz="2000" b="1" u="sng" dirty="0">
                <a:solidFill>
                  <a:schemeClr val="accent4">
                    <a:lumMod val="50000"/>
                  </a:schemeClr>
                </a:solidFill>
                <a:latin typeface="微軟正黑體" panose="020B0604030504040204" pitchFamily="34" charset="-120"/>
                <a:ea typeface="微軟正黑體" panose="020B0604030504040204" pitchFamily="34" charset="-120"/>
                <a:cs typeface="+mj-cs"/>
              </a:rPr>
              <a:t>不得擅自增建、修建、改建或新建任何建物</a:t>
            </a:r>
            <a:r>
              <a:rPr lang="zh-TW" altLang="en-US" sz="2000" dirty="0">
                <a:latin typeface="微軟正黑體" panose="020B0604030504040204" pitchFamily="34" charset="-120"/>
                <a:ea typeface="微軟正黑體" panose="020B0604030504040204" pitchFamily="34" charset="-120"/>
                <a:cs typeface="+mj-cs"/>
              </a:rPr>
              <a:t>。</a:t>
            </a:r>
          </a:p>
          <a:p>
            <a:pPr marL="180000" lvl="1" algn="just" hangingPunct="0">
              <a:lnSpc>
                <a:spcPts val="2100"/>
              </a:lnSpc>
            </a:pPr>
            <a:r>
              <a:rPr lang="zh-TW" altLang="en-US" sz="2000" b="1" dirty="0">
                <a:latin typeface="微軟正黑體" panose="020B0604030504040204" pitchFamily="34" charset="-120"/>
                <a:ea typeface="微軟正黑體" panose="020B0604030504040204" pitchFamily="34" charset="-120"/>
                <a:cs typeface="+mj-cs"/>
              </a:rPr>
              <a:t>違反前項規定，承租人應依管理處通知，於一個月內繳納發現當月租金額二倍之違約金，並</a:t>
            </a:r>
            <a:r>
              <a:rPr lang="zh-TW" altLang="en-US" sz="2000" b="1" dirty="0">
                <a:solidFill>
                  <a:schemeClr val="accent4">
                    <a:lumMod val="50000"/>
                  </a:schemeClr>
                </a:solidFill>
                <a:latin typeface="微軟正黑體" panose="020B0604030504040204" pitchFamily="34" charset="-120"/>
                <a:ea typeface="微軟正黑體" panose="020B0604030504040204" pitchFamily="34" charset="-120"/>
                <a:cs typeface="+mj-cs"/>
              </a:rPr>
              <a:t>應於管理處所定期限內改善</a:t>
            </a:r>
            <a:r>
              <a:rPr lang="zh-TW" altLang="en-US" sz="2000" b="1" dirty="0">
                <a:latin typeface="微軟正黑體" panose="020B0604030504040204" pitchFamily="34" charset="-120"/>
                <a:ea typeface="微軟正黑體" panose="020B0604030504040204" pitchFamily="34" charset="-120"/>
                <a:cs typeface="+mj-cs"/>
              </a:rPr>
              <a:t>。</a:t>
            </a:r>
          </a:p>
          <a:p>
            <a:pPr marL="180000" lvl="1" algn="just" hangingPunct="0">
              <a:lnSpc>
                <a:spcPts val="2100"/>
              </a:lnSpc>
            </a:pPr>
            <a:r>
              <a:rPr lang="zh-TW" altLang="en-US" sz="2000" b="1" dirty="0">
                <a:latin typeface="微軟正黑體" panose="020B0604030504040204" pitchFamily="34" charset="-120"/>
                <a:ea typeface="微軟正黑體" panose="020B0604030504040204" pitchFamily="34" charset="-120"/>
                <a:cs typeface="+mj-cs"/>
              </a:rPr>
              <a:t>經管理處二次通知承租人限期改善或繳納違約金，屆期未完成改善或未繳納違約金者，</a:t>
            </a:r>
            <a:r>
              <a:rPr lang="zh-TW" altLang="en-US" sz="2000" b="1" dirty="0">
                <a:solidFill>
                  <a:schemeClr val="accent4">
                    <a:lumMod val="50000"/>
                  </a:schemeClr>
                </a:solidFill>
                <a:latin typeface="微軟正黑體" panose="020B0604030504040204" pitchFamily="34" charset="-120"/>
                <a:ea typeface="微軟正黑體" panose="020B0604030504040204" pitchFamily="34" charset="-120"/>
                <a:cs typeface="+mj-cs"/>
              </a:rPr>
              <a:t>本署應終止租約</a:t>
            </a:r>
            <a:r>
              <a:rPr lang="zh-TW" altLang="en-US" sz="2000" b="1" dirty="0">
                <a:latin typeface="微軟正黑體" panose="020B0604030504040204" pitchFamily="34" charset="-120"/>
                <a:ea typeface="微軟正黑體" panose="020B0604030504040204" pitchFamily="34" charset="-120"/>
                <a:cs typeface="+mj-cs"/>
              </a:rPr>
              <a:t>。</a:t>
            </a:r>
          </a:p>
        </p:txBody>
      </p:sp>
      <p:grpSp>
        <p:nvGrpSpPr>
          <p:cNvPr id="41" name="群組 40">
            <a:extLst>
              <a:ext uri="{FF2B5EF4-FFF2-40B4-BE49-F238E27FC236}">
                <a16:creationId xmlns:a16="http://schemas.microsoft.com/office/drawing/2014/main" id="{2755CDE9-985B-27EA-516F-01B3214C951C}"/>
              </a:ext>
            </a:extLst>
          </p:cNvPr>
          <p:cNvGrpSpPr/>
          <p:nvPr/>
        </p:nvGrpSpPr>
        <p:grpSpPr>
          <a:xfrm>
            <a:off x="333913" y="1924594"/>
            <a:ext cx="1123406" cy="4803952"/>
            <a:chOff x="638718" y="1924594"/>
            <a:chExt cx="1123406" cy="4803952"/>
          </a:xfrm>
        </p:grpSpPr>
        <p:sp>
          <p:nvSpPr>
            <p:cNvPr id="3" name="橢圓 2">
              <a:extLst>
                <a:ext uri="{FF2B5EF4-FFF2-40B4-BE49-F238E27FC236}">
                  <a16:creationId xmlns:a16="http://schemas.microsoft.com/office/drawing/2014/main" id="{2BEE54BA-CFE9-EA8C-1C14-8150F6EE51DD}"/>
                </a:ext>
              </a:extLst>
            </p:cNvPr>
            <p:cNvSpPr/>
            <p:nvPr/>
          </p:nvSpPr>
          <p:spPr>
            <a:xfrm>
              <a:off x="704032" y="1924594"/>
              <a:ext cx="992778" cy="949235"/>
            </a:xfrm>
            <a:prstGeom prst="ellipse">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bg1"/>
                  </a:solidFill>
                  <a:latin typeface="微軟正黑體" panose="020B0604030504040204" pitchFamily="34" charset="-120"/>
                  <a:ea typeface="微軟正黑體" panose="020B0604030504040204" pitchFamily="34" charset="-120"/>
                </a:rPr>
                <a:t>原則</a:t>
              </a:r>
            </a:p>
          </p:txBody>
        </p:sp>
        <p:cxnSp>
          <p:nvCxnSpPr>
            <p:cNvPr id="12" name="直線單箭頭接點 11">
              <a:extLst>
                <a:ext uri="{FF2B5EF4-FFF2-40B4-BE49-F238E27FC236}">
                  <a16:creationId xmlns:a16="http://schemas.microsoft.com/office/drawing/2014/main" id="{D3E0E8E0-9A3A-86A5-D69E-65BB71EFBE7C}"/>
                </a:ext>
              </a:extLst>
            </p:cNvPr>
            <p:cNvCxnSpPr>
              <a:cxnSpLocks/>
              <a:stCxn id="3" idx="4"/>
              <a:endCxn id="8" idx="0"/>
            </p:cNvCxnSpPr>
            <p:nvPr/>
          </p:nvCxnSpPr>
          <p:spPr>
            <a:xfrm>
              <a:off x="1200421" y="2873829"/>
              <a:ext cx="1" cy="335671"/>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20" name="群組 19">
              <a:extLst>
                <a:ext uri="{FF2B5EF4-FFF2-40B4-BE49-F238E27FC236}">
                  <a16:creationId xmlns:a16="http://schemas.microsoft.com/office/drawing/2014/main" id="{E198DA30-4737-0B9D-0A6F-26712147F1B5}"/>
                </a:ext>
              </a:extLst>
            </p:cNvPr>
            <p:cNvGrpSpPr/>
            <p:nvPr/>
          </p:nvGrpSpPr>
          <p:grpSpPr>
            <a:xfrm>
              <a:off x="638718" y="3209500"/>
              <a:ext cx="1123406" cy="949235"/>
              <a:chOff x="648787" y="3357154"/>
              <a:chExt cx="1123406" cy="949235"/>
            </a:xfrm>
          </p:grpSpPr>
          <p:sp>
            <p:nvSpPr>
              <p:cNvPr id="8" name="橢圓 7">
                <a:extLst>
                  <a:ext uri="{FF2B5EF4-FFF2-40B4-BE49-F238E27FC236}">
                    <a16:creationId xmlns:a16="http://schemas.microsoft.com/office/drawing/2014/main" id="{FCDAC35E-B494-7600-3685-847B33E055BA}"/>
                  </a:ext>
                </a:extLst>
              </p:cNvPr>
              <p:cNvSpPr/>
              <p:nvPr/>
            </p:nvSpPr>
            <p:spPr>
              <a:xfrm>
                <a:off x="714102" y="3357154"/>
                <a:ext cx="992777" cy="949235"/>
              </a:xfrm>
              <a:prstGeom prst="ellipse">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b="1" dirty="0">
                  <a:solidFill>
                    <a:schemeClr val="accent4">
                      <a:lumMod val="50000"/>
                    </a:schemeClr>
                  </a:solidFill>
                  <a:latin typeface="微軟正黑體" panose="020B0604030504040204" pitchFamily="34" charset="-120"/>
                  <a:ea typeface="微軟正黑體" panose="020B0604030504040204" pitchFamily="34" charset="-120"/>
                </a:endParaRPr>
              </a:p>
            </p:txBody>
          </p:sp>
          <p:sp>
            <p:nvSpPr>
              <p:cNvPr id="13" name="文字方塊 12">
                <a:extLst>
                  <a:ext uri="{FF2B5EF4-FFF2-40B4-BE49-F238E27FC236}">
                    <a16:creationId xmlns:a16="http://schemas.microsoft.com/office/drawing/2014/main" id="{6FC4B757-3B94-0D19-40D3-FFD1B2EC5C86}"/>
                  </a:ext>
                </a:extLst>
              </p:cNvPr>
              <p:cNvSpPr txBox="1"/>
              <p:nvPr/>
            </p:nvSpPr>
            <p:spPr>
              <a:xfrm>
                <a:off x="648787" y="3587579"/>
                <a:ext cx="1123406" cy="553998"/>
              </a:xfrm>
              <a:prstGeom prst="rect">
                <a:avLst/>
              </a:prstGeom>
              <a:noFill/>
            </p:spPr>
            <p:txBody>
              <a:bodyPr wrap="square" rtlCol="0">
                <a:spAutoFit/>
              </a:bodyPr>
              <a:lstStyle/>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不得申請</a:t>
                </a:r>
                <a:endParaRPr lang="en-US" altLang="zh-TW" sz="1200" b="1" dirty="0">
                  <a:solidFill>
                    <a:schemeClr val="accent4">
                      <a:lumMod val="50000"/>
                    </a:schemeClr>
                  </a:solidFill>
                  <a:latin typeface="微軟正黑體" panose="020B0604030504040204" pitchFamily="34" charset="-120"/>
                  <a:ea typeface="微軟正黑體" panose="020B0604030504040204" pitchFamily="34" charset="-120"/>
                </a:endParaRPr>
              </a:p>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之</a:t>
                </a:r>
                <a:r>
                  <a:rPr lang="zh-TW" altLang="en-US" b="1" dirty="0">
                    <a:solidFill>
                      <a:schemeClr val="accent4">
                        <a:lumMod val="50000"/>
                      </a:schemeClr>
                    </a:solidFill>
                    <a:latin typeface="微軟正黑體" panose="020B0604030504040204" pitchFamily="34" charset="-120"/>
                    <a:ea typeface="微軟正黑體" panose="020B0604030504040204" pitchFamily="34" charset="-120"/>
                  </a:rPr>
                  <a:t>通案</a:t>
                </a: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情形</a:t>
                </a:r>
              </a:p>
            </p:txBody>
          </p:sp>
        </p:grpSp>
        <p:cxnSp>
          <p:nvCxnSpPr>
            <p:cNvPr id="15" name="直線單箭頭接點 14">
              <a:extLst>
                <a:ext uri="{FF2B5EF4-FFF2-40B4-BE49-F238E27FC236}">
                  <a16:creationId xmlns:a16="http://schemas.microsoft.com/office/drawing/2014/main" id="{79862C67-A6A8-E5C9-CAF2-C43E7A1606BB}"/>
                </a:ext>
              </a:extLst>
            </p:cNvPr>
            <p:cNvCxnSpPr>
              <a:cxnSpLocks/>
              <a:stCxn id="8" idx="4"/>
              <a:endCxn id="14" idx="0"/>
            </p:cNvCxnSpPr>
            <p:nvPr/>
          </p:nvCxnSpPr>
          <p:spPr>
            <a:xfrm>
              <a:off x="1200422" y="4158735"/>
              <a:ext cx="0" cy="335671"/>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7" name="群組 16">
              <a:extLst>
                <a:ext uri="{FF2B5EF4-FFF2-40B4-BE49-F238E27FC236}">
                  <a16:creationId xmlns:a16="http://schemas.microsoft.com/office/drawing/2014/main" id="{7BBB2B19-0F3F-C8CD-EC37-7723A765AEF6}"/>
                </a:ext>
              </a:extLst>
            </p:cNvPr>
            <p:cNvGrpSpPr/>
            <p:nvPr/>
          </p:nvGrpSpPr>
          <p:grpSpPr>
            <a:xfrm>
              <a:off x="638718" y="4494406"/>
              <a:ext cx="1123406" cy="949235"/>
              <a:chOff x="628650" y="4789713"/>
              <a:chExt cx="1123406" cy="949235"/>
            </a:xfrm>
          </p:grpSpPr>
          <p:sp>
            <p:nvSpPr>
              <p:cNvPr id="14" name="橢圓 13">
                <a:extLst>
                  <a:ext uri="{FF2B5EF4-FFF2-40B4-BE49-F238E27FC236}">
                    <a16:creationId xmlns:a16="http://schemas.microsoft.com/office/drawing/2014/main" id="{EBE4B4FB-B1C5-06FC-8D2D-6EAC48580D71}"/>
                  </a:ext>
                </a:extLst>
              </p:cNvPr>
              <p:cNvSpPr/>
              <p:nvPr/>
            </p:nvSpPr>
            <p:spPr>
              <a:xfrm>
                <a:off x="693965" y="4789713"/>
                <a:ext cx="992777" cy="949235"/>
              </a:xfrm>
              <a:prstGeom prst="ellipse">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b="1" dirty="0">
                  <a:solidFill>
                    <a:schemeClr val="accent4">
                      <a:lumMod val="50000"/>
                    </a:schemeClr>
                  </a:solidFill>
                  <a:latin typeface="微軟正黑體" panose="020B0604030504040204" pitchFamily="34" charset="-120"/>
                  <a:ea typeface="微軟正黑體" panose="020B0604030504040204" pitchFamily="34" charset="-120"/>
                </a:endParaRPr>
              </a:p>
            </p:txBody>
          </p:sp>
          <p:sp>
            <p:nvSpPr>
              <p:cNvPr id="16" name="文字方塊 15">
                <a:extLst>
                  <a:ext uri="{FF2B5EF4-FFF2-40B4-BE49-F238E27FC236}">
                    <a16:creationId xmlns:a16="http://schemas.microsoft.com/office/drawing/2014/main" id="{FA739FB4-AA17-752E-38DB-A8BCD469230A}"/>
                  </a:ext>
                </a:extLst>
              </p:cNvPr>
              <p:cNvSpPr txBox="1"/>
              <p:nvPr/>
            </p:nvSpPr>
            <p:spPr>
              <a:xfrm>
                <a:off x="628650" y="4941757"/>
                <a:ext cx="1123406" cy="646331"/>
              </a:xfrm>
              <a:prstGeom prst="rect">
                <a:avLst/>
              </a:prstGeom>
              <a:noFill/>
            </p:spPr>
            <p:txBody>
              <a:bodyPr wrap="square" rtlCol="0">
                <a:spAutoFit/>
              </a:bodyPr>
              <a:lstStyle/>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得申請之</a:t>
                </a:r>
              </a:p>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出租案件及其相關作業</a:t>
                </a:r>
              </a:p>
            </p:txBody>
          </p:sp>
        </p:grpSp>
        <p:grpSp>
          <p:nvGrpSpPr>
            <p:cNvPr id="31" name="群組 30">
              <a:extLst>
                <a:ext uri="{FF2B5EF4-FFF2-40B4-BE49-F238E27FC236}">
                  <a16:creationId xmlns:a16="http://schemas.microsoft.com/office/drawing/2014/main" id="{6DF0D074-8C23-D0E2-0569-6232A5FC20A5}"/>
                </a:ext>
              </a:extLst>
            </p:cNvPr>
            <p:cNvGrpSpPr/>
            <p:nvPr/>
          </p:nvGrpSpPr>
          <p:grpSpPr>
            <a:xfrm>
              <a:off x="638718" y="5779311"/>
              <a:ext cx="1123406" cy="949235"/>
              <a:chOff x="628650" y="4789713"/>
              <a:chExt cx="1123406" cy="949235"/>
            </a:xfrm>
          </p:grpSpPr>
          <p:sp>
            <p:nvSpPr>
              <p:cNvPr id="32" name="橢圓 31">
                <a:extLst>
                  <a:ext uri="{FF2B5EF4-FFF2-40B4-BE49-F238E27FC236}">
                    <a16:creationId xmlns:a16="http://schemas.microsoft.com/office/drawing/2014/main" id="{45AE7194-B79D-739A-7EA5-D0EDAB698927}"/>
                  </a:ext>
                </a:extLst>
              </p:cNvPr>
              <p:cNvSpPr/>
              <p:nvPr/>
            </p:nvSpPr>
            <p:spPr>
              <a:xfrm>
                <a:off x="693965" y="4789713"/>
                <a:ext cx="992777" cy="949235"/>
              </a:xfrm>
              <a:prstGeom prst="ellipse">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b="1" dirty="0">
                  <a:solidFill>
                    <a:schemeClr val="accent4">
                      <a:lumMod val="50000"/>
                    </a:schemeClr>
                  </a:solidFill>
                  <a:latin typeface="微軟正黑體" panose="020B0604030504040204" pitchFamily="34" charset="-120"/>
                  <a:ea typeface="微軟正黑體" panose="020B0604030504040204" pitchFamily="34" charset="-120"/>
                </a:endParaRPr>
              </a:p>
            </p:txBody>
          </p:sp>
          <p:sp>
            <p:nvSpPr>
              <p:cNvPr id="33" name="文字方塊 32">
                <a:extLst>
                  <a:ext uri="{FF2B5EF4-FFF2-40B4-BE49-F238E27FC236}">
                    <a16:creationId xmlns:a16="http://schemas.microsoft.com/office/drawing/2014/main" id="{C6DC464C-456A-3E08-AC59-7A7E49771558}"/>
                  </a:ext>
                </a:extLst>
              </p:cNvPr>
              <p:cNvSpPr txBox="1"/>
              <p:nvPr/>
            </p:nvSpPr>
            <p:spPr>
              <a:xfrm>
                <a:off x="628650" y="5037553"/>
                <a:ext cx="1123406" cy="461665"/>
              </a:xfrm>
              <a:prstGeom prst="rect">
                <a:avLst/>
              </a:prstGeom>
              <a:noFill/>
            </p:spPr>
            <p:txBody>
              <a:bodyPr wrap="square" rtlCol="0">
                <a:spAutoFit/>
              </a:bodyPr>
              <a:lstStyle/>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取得同意後</a:t>
                </a:r>
                <a:endParaRPr lang="en-US" altLang="zh-TW" sz="1200" b="1" dirty="0">
                  <a:solidFill>
                    <a:schemeClr val="accent4">
                      <a:lumMod val="50000"/>
                    </a:schemeClr>
                  </a:solidFill>
                  <a:latin typeface="微軟正黑體" panose="020B0604030504040204" pitchFamily="34" charset="-120"/>
                  <a:ea typeface="微軟正黑體" panose="020B0604030504040204" pitchFamily="34" charset="-120"/>
                </a:endParaRPr>
              </a:p>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相關管理事宜</a:t>
                </a:r>
              </a:p>
            </p:txBody>
          </p:sp>
        </p:grpSp>
        <p:cxnSp>
          <p:nvCxnSpPr>
            <p:cNvPr id="34" name="直線單箭頭接點 33">
              <a:extLst>
                <a:ext uri="{FF2B5EF4-FFF2-40B4-BE49-F238E27FC236}">
                  <a16:creationId xmlns:a16="http://schemas.microsoft.com/office/drawing/2014/main" id="{38FA5A9A-C15A-8482-A6F9-B5B13890D068}"/>
                </a:ext>
              </a:extLst>
            </p:cNvPr>
            <p:cNvCxnSpPr>
              <a:cxnSpLocks/>
              <a:stCxn id="14" idx="4"/>
              <a:endCxn id="32" idx="0"/>
            </p:cNvCxnSpPr>
            <p:nvPr/>
          </p:nvCxnSpPr>
          <p:spPr>
            <a:xfrm>
              <a:off x="1200422" y="5443641"/>
              <a:ext cx="0" cy="335670"/>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40" name="文字方塊 39">
            <a:extLst>
              <a:ext uri="{FF2B5EF4-FFF2-40B4-BE49-F238E27FC236}">
                <a16:creationId xmlns:a16="http://schemas.microsoft.com/office/drawing/2014/main" id="{EBE7F130-B89D-67AE-6114-479912A6A3C5}"/>
              </a:ext>
            </a:extLst>
          </p:cNvPr>
          <p:cNvSpPr txBox="1"/>
          <p:nvPr/>
        </p:nvSpPr>
        <p:spPr>
          <a:xfrm>
            <a:off x="1561112" y="3759028"/>
            <a:ext cx="6990500" cy="3067506"/>
          </a:xfrm>
          <a:prstGeom prst="rect">
            <a:avLst/>
          </a:prstGeom>
          <a:noFill/>
        </p:spPr>
        <p:txBody>
          <a:bodyPr wrap="square">
            <a:spAutoFit/>
          </a:bodyPr>
          <a:lstStyle/>
          <a:p>
            <a:pPr algn="just" hangingPunct="0">
              <a:lnSpc>
                <a:spcPts val="2200"/>
              </a:lnSpc>
            </a:pPr>
            <a:endParaRPr lang="en-US" altLang="zh-TW" sz="1600" b="1" dirty="0">
              <a:solidFill>
                <a:schemeClr val="accent4">
                  <a:lumMod val="50000"/>
                </a:schemeClr>
              </a:solidFill>
              <a:latin typeface="微軟正黑體" panose="020B0604030504040204" pitchFamily="34" charset="-120"/>
              <a:ea typeface="微軟正黑體" panose="020B0604030504040204" pitchFamily="34" charset="-120"/>
              <a:cs typeface="+mj-cs"/>
            </a:endParaRPr>
          </a:p>
          <a:p>
            <a:pPr lvl="1" algn="just" hangingPunct="0">
              <a:lnSpc>
                <a:spcPts val="2100"/>
              </a:lnSpc>
            </a:pPr>
            <a:r>
              <a:rPr lang="zh-TW" altLang="en-US" b="1" dirty="0">
                <a:latin typeface="微軟正黑體" panose="020B0604030504040204" pitchFamily="34" charset="-120"/>
                <a:ea typeface="微軟正黑體" panose="020B0604030504040204" pitchFamily="34" charset="-120"/>
                <a:cs typeface="+mj-cs"/>
              </a:rPr>
              <a:t>第１項所稱增建、修建、改建或新建等行為，係依據</a:t>
            </a:r>
            <a:r>
              <a:rPr lang="zh-TW" altLang="en-US" b="1" dirty="0">
                <a:solidFill>
                  <a:schemeClr val="accent4">
                    <a:lumMod val="50000"/>
                  </a:schemeClr>
                </a:solidFill>
                <a:latin typeface="微軟正黑體" panose="020B0604030504040204" pitchFamily="34" charset="-120"/>
                <a:ea typeface="微軟正黑體" panose="020B0604030504040204" pitchFamily="34" charset="-120"/>
                <a:cs typeface="+mj-cs"/>
              </a:rPr>
              <a:t>建築法第９條</a:t>
            </a:r>
            <a:r>
              <a:rPr lang="zh-TW" altLang="en-US" b="1" dirty="0">
                <a:latin typeface="微軟正黑體" panose="020B0604030504040204" pitchFamily="34" charset="-120"/>
                <a:ea typeface="微軟正黑體" panose="020B0604030504040204" pitchFamily="34" charset="-120"/>
                <a:cs typeface="+mj-cs"/>
              </a:rPr>
              <a:t>所定定義：「本法所稱建造，係指左列行為：</a:t>
            </a:r>
          </a:p>
          <a:p>
            <a:pPr lvl="1" algn="just" hangingPunct="0">
              <a:lnSpc>
                <a:spcPts val="2100"/>
              </a:lnSpc>
            </a:pPr>
            <a:r>
              <a:rPr lang="zh-TW" altLang="en-US" b="1" dirty="0">
                <a:latin typeface="微軟正黑體" panose="020B0604030504040204" pitchFamily="34" charset="-120"/>
                <a:ea typeface="微軟正黑體" panose="020B0604030504040204" pitchFamily="34" charset="-120"/>
                <a:cs typeface="+mj-cs"/>
              </a:rPr>
              <a:t>一、</a:t>
            </a:r>
            <a:r>
              <a:rPr lang="zh-TW" altLang="en-US" b="1" dirty="0">
                <a:solidFill>
                  <a:schemeClr val="accent4">
                    <a:lumMod val="50000"/>
                  </a:schemeClr>
                </a:solidFill>
                <a:latin typeface="微軟正黑體" panose="020B0604030504040204" pitchFamily="34" charset="-120"/>
                <a:ea typeface="微軟正黑體" panose="020B0604030504040204" pitchFamily="34" charset="-120"/>
                <a:cs typeface="+mj-cs"/>
              </a:rPr>
              <a:t>新建</a:t>
            </a:r>
            <a:r>
              <a:rPr lang="zh-TW" altLang="en-US" b="1" dirty="0">
                <a:latin typeface="微軟正黑體" panose="020B0604030504040204" pitchFamily="34" charset="-120"/>
                <a:ea typeface="微軟正黑體" panose="020B0604030504040204" pitchFamily="34" charset="-120"/>
                <a:cs typeface="+mj-cs"/>
              </a:rPr>
              <a:t>：為</a:t>
            </a:r>
            <a:r>
              <a:rPr lang="zh-TW" altLang="en-US" b="1" u="sng" dirty="0">
                <a:solidFill>
                  <a:schemeClr val="accent4">
                    <a:lumMod val="50000"/>
                  </a:schemeClr>
                </a:solidFill>
                <a:latin typeface="微軟正黑體" panose="020B0604030504040204" pitchFamily="34" charset="-120"/>
                <a:ea typeface="微軟正黑體" panose="020B0604030504040204" pitchFamily="34" charset="-120"/>
                <a:cs typeface="+mj-cs"/>
              </a:rPr>
              <a:t>新建造</a:t>
            </a:r>
            <a:r>
              <a:rPr lang="zh-TW" altLang="en-US" b="1" dirty="0">
                <a:solidFill>
                  <a:schemeClr val="accent4">
                    <a:lumMod val="50000"/>
                  </a:schemeClr>
                </a:solidFill>
                <a:latin typeface="微軟正黑體" panose="020B0604030504040204" pitchFamily="34" charset="-120"/>
                <a:ea typeface="微軟正黑體" panose="020B0604030504040204" pitchFamily="34" charset="-120"/>
                <a:cs typeface="+mj-cs"/>
              </a:rPr>
              <a:t>之建築物</a:t>
            </a:r>
            <a:r>
              <a:rPr lang="zh-TW" altLang="en-US" b="1" dirty="0">
                <a:latin typeface="微軟正黑體" panose="020B0604030504040204" pitchFamily="34" charset="-120"/>
                <a:ea typeface="微軟正黑體" panose="020B0604030504040204" pitchFamily="34" charset="-120"/>
                <a:cs typeface="+mj-cs"/>
              </a:rPr>
              <a:t>或</a:t>
            </a:r>
            <a:r>
              <a:rPr lang="zh-TW" altLang="en-US" b="1" dirty="0">
                <a:solidFill>
                  <a:schemeClr val="accent4">
                    <a:lumMod val="50000"/>
                  </a:schemeClr>
                </a:solidFill>
                <a:latin typeface="微軟正黑體" panose="020B0604030504040204" pitchFamily="34" charset="-120"/>
                <a:ea typeface="微軟正黑體" panose="020B0604030504040204" pitchFamily="34" charset="-120"/>
                <a:cs typeface="+mj-cs"/>
              </a:rPr>
              <a:t>將原建築物</a:t>
            </a:r>
            <a:r>
              <a:rPr lang="zh-TW" altLang="en-US" b="1" u="sng" dirty="0">
                <a:solidFill>
                  <a:schemeClr val="accent4">
                    <a:lumMod val="50000"/>
                  </a:schemeClr>
                </a:solidFill>
                <a:latin typeface="微軟正黑體" panose="020B0604030504040204" pitchFamily="34" charset="-120"/>
                <a:ea typeface="微軟正黑體" panose="020B0604030504040204" pitchFamily="34" charset="-120"/>
                <a:cs typeface="+mj-cs"/>
              </a:rPr>
              <a:t>全部拆除而重行建築</a:t>
            </a:r>
            <a:r>
              <a:rPr lang="zh-TW" altLang="en-US" b="1" dirty="0">
                <a:latin typeface="微軟正黑體" panose="020B0604030504040204" pitchFamily="34" charset="-120"/>
                <a:ea typeface="微軟正黑體" panose="020B0604030504040204" pitchFamily="34" charset="-120"/>
                <a:cs typeface="+mj-cs"/>
              </a:rPr>
              <a:t>者。</a:t>
            </a:r>
          </a:p>
          <a:p>
            <a:pPr lvl="1" algn="just" hangingPunct="0">
              <a:lnSpc>
                <a:spcPts val="2100"/>
              </a:lnSpc>
            </a:pPr>
            <a:r>
              <a:rPr lang="zh-TW" altLang="en-US" b="1" dirty="0">
                <a:latin typeface="微軟正黑體" panose="020B0604030504040204" pitchFamily="34" charset="-120"/>
                <a:ea typeface="微軟正黑體" panose="020B0604030504040204" pitchFamily="34" charset="-120"/>
                <a:cs typeface="+mj-cs"/>
              </a:rPr>
              <a:t>二、</a:t>
            </a:r>
            <a:r>
              <a:rPr lang="zh-TW" altLang="en-US" b="1" dirty="0">
                <a:solidFill>
                  <a:schemeClr val="accent4">
                    <a:lumMod val="50000"/>
                  </a:schemeClr>
                </a:solidFill>
                <a:latin typeface="微軟正黑體" panose="020B0604030504040204" pitchFamily="34" charset="-120"/>
                <a:ea typeface="微軟正黑體" panose="020B0604030504040204" pitchFamily="34" charset="-120"/>
                <a:cs typeface="+mj-cs"/>
              </a:rPr>
              <a:t>增建</a:t>
            </a:r>
            <a:r>
              <a:rPr lang="zh-TW" altLang="en-US" b="1" dirty="0">
                <a:latin typeface="微軟正黑體" panose="020B0604030504040204" pitchFamily="34" charset="-120"/>
                <a:ea typeface="微軟正黑體" panose="020B0604030504040204" pitchFamily="34" charset="-120"/>
                <a:cs typeface="+mj-cs"/>
              </a:rPr>
              <a:t>：於</a:t>
            </a:r>
            <a:r>
              <a:rPr lang="zh-TW" altLang="en-US" b="1" dirty="0">
                <a:solidFill>
                  <a:schemeClr val="accent4">
                    <a:lumMod val="50000"/>
                  </a:schemeClr>
                </a:solidFill>
                <a:latin typeface="微軟正黑體" panose="020B0604030504040204" pitchFamily="34" charset="-120"/>
                <a:ea typeface="微軟正黑體" panose="020B0604030504040204" pitchFamily="34" charset="-120"/>
                <a:cs typeface="+mj-cs"/>
              </a:rPr>
              <a:t>原建築物</a:t>
            </a:r>
            <a:r>
              <a:rPr lang="zh-TW" altLang="en-US" b="1" u="sng" dirty="0">
                <a:solidFill>
                  <a:schemeClr val="accent4">
                    <a:lumMod val="50000"/>
                  </a:schemeClr>
                </a:solidFill>
                <a:latin typeface="微軟正黑體" panose="020B0604030504040204" pitchFamily="34" charset="-120"/>
                <a:ea typeface="微軟正黑體" panose="020B0604030504040204" pitchFamily="34" charset="-120"/>
                <a:cs typeface="+mj-cs"/>
              </a:rPr>
              <a:t>增加其面積或高度</a:t>
            </a:r>
            <a:r>
              <a:rPr lang="zh-TW" altLang="en-US" b="1" dirty="0">
                <a:latin typeface="微軟正黑體" panose="020B0604030504040204" pitchFamily="34" charset="-120"/>
                <a:ea typeface="微軟正黑體" panose="020B0604030504040204" pitchFamily="34" charset="-120"/>
                <a:cs typeface="+mj-cs"/>
              </a:rPr>
              <a:t>者。但以過廊與原建築物連接者，應視為新建。</a:t>
            </a:r>
          </a:p>
          <a:p>
            <a:pPr lvl="1" algn="just" hangingPunct="0">
              <a:lnSpc>
                <a:spcPts val="2100"/>
              </a:lnSpc>
            </a:pPr>
            <a:r>
              <a:rPr lang="zh-TW" altLang="en-US" b="1" dirty="0">
                <a:latin typeface="微軟正黑體" panose="020B0604030504040204" pitchFamily="34" charset="-120"/>
                <a:ea typeface="微軟正黑體" panose="020B0604030504040204" pitchFamily="34" charset="-120"/>
                <a:cs typeface="+mj-cs"/>
              </a:rPr>
              <a:t>三、</a:t>
            </a:r>
            <a:r>
              <a:rPr lang="zh-TW" altLang="en-US" b="1" dirty="0">
                <a:solidFill>
                  <a:schemeClr val="accent4">
                    <a:lumMod val="50000"/>
                  </a:schemeClr>
                </a:solidFill>
                <a:latin typeface="微軟正黑體" panose="020B0604030504040204" pitchFamily="34" charset="-120"/>
                <a:ea typeface="微軟正黑體" panose="020B0604030504040204" pitchFamily="34" charset="-120"/>
                <a:cs typeface="+mj-cs"/>
              </a:rPr>
              <a:t>改建</a:t>
            </a:r>
            <a:r>
              <a:rPr lang="zh-TW" altLang="en-US" b="1" dirty="0">
                <a:latin typeface="微軟正黑體" panose="020B0604030504040204" pitchFamily="34" charset="-120"/>
                <a:ea typeface="微軟正黑體" panose="020B0604030504040204" pitchFamily="34" charset="-120"/>
                <a:cs typeface="+mj-cs"/>
              </a:rPr>
              <a:t>：</a:t>
            </a:r>
            <a:r>
              <a:rPr lang="zh-TW" altLang="en-US" b="1" dirty="0">
                <a:solidFill>
                  <a:schemeClr val="accent4">
                    <a:lumMod val="50000"/>
                  </a:schemeClr>
                </a:solidFill>
                <a:latin typeface="微軟正黑體" panose="020B0604030504040204" pitchFamily="34" charset="-120"/>
                <a:ea typeface="微軟正黑體" panose="020B0604030504040204" pitchFamily="34" charset="-120"/>
                <a:cs typeface="+mj-cs"/>
              </a:rPr>
              <a:t>將建築物之一部分</a:t>
            </a:r>
            <a:r>
              <a:rPr lang="zh-TW" altLang="en-US" b="1" u="sng" dirty="0">
                <a:solidFill>
                  <a:schemeClr val="accent4">
                    <a:lumMod val="50000"/>
                  </a:schemeClr>
                </a:solidFill>
                <a:latin typeface="微軟正黑體" panose="020B0604030504040204" pitchFamily="34" charset="-120"/>
                <a:ea typeface="微軟正黑體" panose="020B0604030504040204" pitchFamily="34" charset="-120"/>
                <a:cs typeface="+mj-cs"/>
              </a:rPr>
              <a:t>拆除</a:t>
            </a:r>
            <a:r>
              <a:rPr lang="zh-TW" altLang="en-US" b="1" dirty="0">
                <a:solidFill>
                  <a:schemeClr val="accent4">
                    <a:lumMod val="50000"/>
                  </a:schemeClr>
                </a:solidFill>
                <a:latin typeface="微軟正黑體" panose="020B0604030504040204" pitchFamily="34" charset="-120"/>
                <a:ea typeface="微軟正黑體" panose="020B0604030504040204" pitchFamily="34" charset="-120"/>
                <a:cs typeface="+mj-cs"/>
              </a:rPr>
              <a:t>，於原建築基地範圍內改造，而不增高或擴大面積</a:t>
            </a:r>
            <a:r>
              <a:rPr lang="zh-TW" altLang="en-US" b="1" dirty="0">
                <a:latin typeface="微軟正黑體" panose="020B0604030504040204" pitchFamily="34" charset="-120"/>
                <a:ea typeface="微軟正黑體" panose="020B0604030504040204" pitchFamily="34" charset="-120"/>
                <a:cs typeface="+mj-cs"/>
              </a:rPr>
              <a:t>者。</a:t>
            </a:r>
          </a:p>
          <a:p>
            <a:pPr lvl="1" algn="just" hangingPunct="0">
              <a:lnSpc>
                <a:spcPts val="2100"/>
              </a:lnSpc>
            </a:pPr>
            <a:r>
              <a:rPr lang="zh-TW" altLang="en-US" b="1" dirty="0">
                <a:latin typeface="微軟正黑體" panose="020B0604030504040204" pitchFamily="34" charset="-120"/>
                <a:ea typeface="微軟正黑體" panose="020B0604030504040204" pitchFamily="34" charset="-120"/>
                <a:cs typeface="+mj-cs"/>
              </a:rPr>
              <a:t>四、</a:t>
            </a:r>
            <a:r>
              <a:rPr lang="zh-TW" altLang="en-US" b="1" dirty="0">
                <a:solidFill>
                  <a:schemeClr val="accent4">
                    <a:lumMod val="50000"/>
                  </a:schemeClr>
                </a:solidFill>
                <a:latin typeface="微軟正黑體" panose="020B0604030504040204" pitchFamily="34" charset="-120"/>
                <a:ea typeface="微軟正黑體" panose="020B0604030504040204" pitchFamily="34" charset="-120"/>
                <a:cs typeface="+mj-cs"/>
              </a:rPr>
              <a:t>修建</a:t>
            </a:r>
            <a:r>
              <a:rPr lang="zh-TW" altLang="en-US" b="1" dirty="0">
                <a:latin typeface="微軟正黑體" panose="020B0604030504040204" pitchFamily="34" charset="-120"/>
                <a:ea typeface="微軟正黑體" panose="020B0604030504040204" pitchFamily="34" charset="-120"/>
                <a:cs typeface="+mj-cs"/>
              </a:rPr>
              <a:t>：</a:t>
            </a:r>
            <a:r>
              <a:rPr lang="zh-TW" altLang="en-US" b="1" dirty="0">
                <a:solidFill>
                  <a:schemeClr val="accent4">
                    <a:lumMod val="50000"/>
                  </a:schemeClr>
                </a:solidFill>
                <a:latin typeface="微軟正黑體" panose="020B0604030504040204" pitchFamily="34" charset="-120"/>
                <a:ea typeface="微軟正黑體" panose="020B0604030504040204" pitchFamily="34" charset="-120"/>
                <a:cs typeface="+mj-cs"/>
              </a:rPr>
              <a:t>建築物之基礎、樑柱、承重牆壁、樓地板、屋架及屋頂，其中任何一種有</a:t>
            </a:r>
            <a:r>
              <a:rPr lang="zh-TW" altLang="en-US" b="1" u="sng" dirty="0">
                <a:solidFill>
                  <a:schemeClr val="accent4">
                    <a:lumMod val="50000"/>
                  </a:schemeClr>
                </a:solidFill>
                <a:latin typeface="微軟正黑體" panose="020B0604030504040204" pitchFamily="34" charset="-120"/>
                <a:ea typeface="微軟正黑體" panose="020B0604030504040204" pitchFamily="34" charset="-120"/>
                <a:cs typeface="+mj-cs"/>
              </a:rPr>
              <a:t>過半之修理或變更</a:t>
            </a:r>
            <a:r>
              <a:rPr lang="zh-TW" altLang="en-US" b="1" dirty="0">
                <a:latin typeface="微軟正黑體" panose="020B0604030504040204" pitchFamily="34" charset="-120"/>
                <a:ea typeface="微軟正黑體" panose="020B0604030504040204" pitchFamily="34" charset="-120"/>
                <a:cs typeface="+mj-cs"/>
              </a:rPr>
              <a:t>者。」</a:t>
            </a:r>
          </a:p>
        </p:txBody>
      </p:sp>
      <p:sp>
        <p:nvSpPr>
          <p:cNvPr id="35" name="標題 1">
            <a:extLst>
              <a:ext uri="{FF2B5EF4-FFF2-40B4-BE49-F238E27FC236}">
                <a16:creationId xmlns:a16="http://schemas.microsoft.com/office/drawing/2014/main" id="{20D6424B-238A-4CF8-8C4E-6340D1B47DE4}"/>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
        <p:nvSpPr>
          <p:cNvPr id="36" name="文字方塊 35">
            <a:extLst>
              <a:ext uri="{FF2B5EF4-FFF2-40B4-BE49-F238E27FC236}">
                <a16:creationId xmlns:a16="http://schemas.microsoft.com/office/drawing/2014/main" id="{51412E32-A8F4-435C-90CB-0FDCEF808A45}"/>
              </a:ext>
            </a:extLst>
          </p:cNvPr>
          <p:cNvSpPr txBox="1"/>
          <p:nvPr/>
        </p:nvSpPr>
        <p:spPr>
          <a:xfrm>
            <a:off x="3758668" y="1087410"/>
            <a:ext cx="5197781" cy="584775"/>
          </a:xfrm>
          <a:prstGeom prst="rect">
            <a:avLst/>
          </a:prstGeom>
          <a:solidFill>
            <a:srgbClr val="C00000"/>
          </a:solidFill>
        </p:spPr>
        <p:txBody>
          <a:bodyPr wrap="square">
            <a:spAutoFit/>
          </a:bodyPr>
          <a:lstStyle/>
          <a:p>
            <a:pPr marL="0" indent="0" algn="just">
              <a:spcBef>
                <a:spcPts val="0"/>
              </a:spcBef>
              <a:buNone/>
              <a:tabLst>
                <a:tab pos="1257300" algn="l"/>
              </a:tabLst>
            </a:pPr>
            <a:r>
              <a:rPr lang="zh-TW" altLang="en-US" sz="16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兼顧活化收益及租約管理，保持出租土地之使用彈性為原則</a:t>
            </a:r>
            <a:r>
              <a:rPr lang="en-US" altLang="zh-TW" sz="16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6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確保租期屆滿或有使用需求時得收回出租土地</a:t>
            </a:r>
            <a:r>
              <a:rPr lang="en-US" altLang="zh-TW" sz="16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1400" b="1"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6015082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7886700" cy="10226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第三章　出租</a:t>
            </a:r>
          </a:p>
          <a:p>
            <a:pPr lvl="1" algn="just" hangingPunct="0">
              <a:lnSpc>
                <a:spcPts val="3500"/>
              </a:lnSpc>
              <a:spcBef>
                <a:spcPct val="0"/>
              </a:spcBef>
              <a:spcAft>
                <a:spcPts val="250"/>
              </a:spcAft>
              <a:buClr>
                <a:schemeClr val="accent6"/>
              </a:buClr>
              <a:buSzPct val="85000"/>
              <a:buFont typeface="Wingdings" panose="05000000000000000000" pitchFamily="2" charset="2"/>
              <a:buChar char="l"/>
            </a:pPr>
            <a:r>
              <a:rPr lang="zh-TW" altLang="en-US" sz="1800" b="1" dirty="0">
                <a:solidFill>
                  <a:schemeClr val="accent5">
                    <a:lumMod val="75000"/>
                  </a:schemeClr>
                </a:solidFill>
                <a:latin typeface="微軟正黑體" panose="020B0604030504040204" pitchFamily="34" charset="-120"/>
                <a:ea typeface="微軟正黑體" panose="020B0604030504040204" pitchFamily="34" charset="-120"/>
                <a:cs typeface="+mj-cs"/>
              </a:rPr>
              <a:t>承租人申請新建建物</a:t>
            </a:r>
            <a:endParaRPr lang="en-US" altLang="zh-TW" sz="1800" b="1" dirty="0">
              <a:solidFill>
                <a:schemeClr val="accent5">
                  <a:lumMod val="75000"/>
                </a:schemeClr>
              </a:solidFill>
              <a:latin typeface="微軟正黑體" panose="020B0604030504040204" pitchFamily="34" charset="-120"/>
              <a:ea typeface="微軟正黑體" panose="020B0604030504040204" pitchFamily="34" charset="-120"/>
              <a:cs typeface="+mj-cs"/>
            </a:endParaRPr>
          </a:p>
        </p:txBody>
      </p:sp>
      <p:sp>
        <p:nvSpPr>
          <p:cNvPr id="30" name="文字方塊 29">
            <a:extLst>
              <a:ext uri="{FF2B5EF4-FFF2-40B4-BE49-F238E27FC236}">
                <a16:creationId xmlns:a16="http://schemas.microsoft.com/office/drawing/2014/main" id="{61F06FC2-0850-34C0-7B18-E5CE0C16099C}"/>
              </a:ext>
            </a:extLst>
          </p:cNvPr>
          <p:cNvSpPr txBox="1"/>
          <p:nvPr/>
        </p:nvSpPr>
        <p:spPr>
          <a:xfrm>
            <a:off x="1819736" y="1740968"/>
            <a:ext cx="7189823" cy="4923527"/>
          </a:xfrm>
          <a:prstGeom prst="rect">
            <a:avLst/>
          </a:prstGeom>
          <a:noFill/>
          <a:ln w="19050">
            <a:solidFill>
              <a:schemeClr val="accent4">
                <a:lumMod val="50000"/>
              </a:schemeClr>
            </a:solidFill>
            <a:prstDash val="dashDot"/>
          </a:ln>
        </p:spPr>
        <p:txBody>
          <a:bodyPr wrap="square">
            <a:spAutoFit/>
          </a:bodyPr>
          <a:lstStyle/>
          <a:p>
            <a:pPr algn="just" hangingPunct="0">
              <a:lnSpc>
                <a:spcPts val="2200"/>
              </a:lnSpc>
            </a:pPr>
            <a:r>
              <a:rPr lang="zh-TW" altLang="en-US" sz="1600" b="1" dirty="0">
                <a:solidFill>
                  <a:schemeClr val="accent4">
                    <a:lumMod val="50000"/>
                  </a:schemeClr>
                </a:solidFill>
                <a:latin typeface="微軟正黑體" panose="020B0604030504040204" pitchFamily="34" charset="-120"/>
                <a:ea typeface="微軟正黑體" panose="020B0604030504040204" pitchFamily="34" charset="-120"/>
                <a:cs typeface="+mj-cs"/>
              </a:rPr>
              <a:t>第</a:t>
            </a:r>
            <a:r>
              <a:rPr lang="en-US" altLang="zh-TW" sz="1600" b="1" dirty="0">
                <a:solidFill>
                  <a:schemeClr val="accent4">
                    <a:lumMod val="50000"/>
                  </a:schemeClr>
                </a:solidFill>
                <a:latin typeface="微軟正黑體" panose="020B0604030504040204" pitchFamily="34" charset="-120"/>
                <a:ea typeface="微軟正黑體" panose="020B0604030504040204" pitchFamily="34" charset="-120"/>
                <a:cs typeface="+mj-cs"/>
              </a:rPr>
              <a:t>21-4</a:t>
            </a:r>
            <a:r>
              <a:rPr lang="zh-TW" altLang="en-US" sz="1600" b="1" dirty="0">
                <a:solidFill>
                  <a:schemeClr val="accent4">
                    <a:lumMod val="50000"/>
                  </a:schemeClr>
                </a:solidFill>
                <a:latin typeface="微軟正黑體" panose="020B0604030504040204" pitchFamily="34" charset="-120"/>
                <a:ea typeface="微軟正黑體" panose="020B0604030504040204" pitchFamily="34" charset="-120"/>
                <a:cs typeface="+mj-cs"/>
              </a:rPr>
              <a:t>條</a:t>
            </a:r>
            <a:endParaRPr lang="en-US" altLang="zh-TW" sz="1600" b="1" dirty="0">
              <a:solidFill>
                <a:schemeClr val="accent5">
                  <a:lumMod val="75000"/>
                </a:schemeClr>
              </a:solidFill>
              <a:latin typeface="微軟正黑體" panose="020B0604030504040204" pitchFamily="34" charset="-120"/>
              <a:ea typeface="微軟正黑體" panose="020B0604030504040204" pitchFamily="34" charset="-120"/>
              <a:cs typeface="+mj-cs"/>
            </a:endParaRPr>
          </a:p>
          <a:p>
            <a:pPr marL="180000" lvl="1" algn="just" hangingPunct="0">
              <a:lnSpc>
                <a:spcPts val="2100"/>
              </a:lnSpc>
            </a:pPr>
            <a:r>
              <a:rPr lang="zh-TW" altLang="en-US" sz="1300" b="1" dirty="0">
                <a:latin typeface="微軟正黑體" panose="020B0604030504040204" pitchFamily="34" charset="-120"/>
                <a:ea typeface="微軟正黑體" panose="020B0604030504040204" pitchFamily="34" charset="-120"/>
                <a:cs typeface="+mj-cs"/>
              </a:rPr>
              <a:t>承租人依</a:t>
            </a:r>
            <a:r>
              <a:rPr lang="zh-TW" altLang="en-US" sz="1300" b="1" dirty="0">
                <a:solidFill>
                  <a:schemeClr val="accent4">
                    <a:lumMod val="50000"/>
                  </a:schemeClr>
                </a:solidFill>
                <a:latin typeface="微軟正黑體" panose="020B0604030504040204" pitchFamily="34" charset="-120"/>
                <a:ea typeface="微軟正黑體" panose="020B0604030504040204" pitchFamily="34" charset="-120"/>
                <a:cs typeface="+mj-cs"/>
              </a:rPr>
              <a:t>前二條（</a:t>
            </a:r>
            <a:r>
              <a:rPr lang="en-US" altLang="zh-TW" sz="1300" b="1" dirty="0">
                <a:solidFill>
                  <a:schemeClr val="accent4">
                    <a:lumMod val="50000"/>
                  </a:schemeClr>
                </a:solidFill>
                <a:latin typeface="微軟正黑體" panose="020B0604030504040204" pitchFamily="34" charset="-120"/>
                <a:ea typeface="微軟正黑體" panose="020B0604030504040204" pitchFamily="34" charset="-120"/>
                <a:cs typeface="+mj-cs"/>
              </a:rPr>
              <a:t>21-2</a:t>
            </a:r>
            <a:r>
              <a:rPr lang="zh-TW" altLang="en-US" sz="1300" b="1" dirty="0">
                <a:solidFill>
                  <a:schemeClr val="accent4">
                    <a:lumMod val="50000"/>
                  </a:schemeClr>
                </a:solidFill>
                <a:latin typeface="微軟正黑體" panose="020B0604030504040204" pitchFamily="34" charset="-120"/>
                <a:ea typeface="微軟正黑體" panose="020B0604030504040204" pitchFamily="34" charset="-120"/>
                <a:cs typeface="+mj-cs"/>
              </a:rPr>
              <a:t>、</a:t>
            </a:r>
            <a:r>
              <a:rPr lang="en-US" altLang="zh-TW" sz="1300" b="1" dirty="0">
                <a:solidFill>
                  <a:schemeClr val="accent4">
                    <a:lumMod val="50000"/>
                  </a:schemeClr>
                </a:solidFill>
                <a:latin typeface="微軟正黑體" panose="020B0604030504040204" pitchFamily="34" charset="-120"/>
                <a:ea typeface="微軟正黑體" panose="020B0604030504040204" pitchFamily="34" charset="-120"/>
                <a:cs typeface="+mj-cs"/>
              </a:rPr>
              <a:t>21-3</a:t>
            </a:r>
            <a:r>
              <a:rPr lang="zh-TW" altLang="en-US" sz="1300" b="1" dirty="0">
                <a:solidFill>
                  <a:schemeClr val="accent4">
                    <a:lumMod val="50000"/>
                  </a:schemeClr>
                </a:solidFill>
                <a:latin typeface="微軟正黑體" panose="020B0604030504040204" pitchFamily="34" charset="-120"/>
                <a:ea typeface="微軟正黑體" panose="020B0604030504040204" pitchFamily="34" charset="-120"/>
                <a:cs typeface="+mj-cs"/>
              </a:rPr>
              <a:t>）</a:t>
            </a:r>
            <a:r>
              <a:rPr lang="zh-TW" altLang="en-US" sz="1300" b="1" dirty="0">
                <a:latin typeface="微軟正黑體" panose="020B0604030504040204" pitchFamily="34" charset="-120"/>
                <a:ea typeface="微軟正黑體" panose="020B0604030504040204" pitchFamily="34" charset="-120"/>
                <a:cs typeface="+mj-cs"/>
              </a:rPr>
              <a:t>規定申請新建建物，有下列各款情形之一者，</a:t>
            </a:r>
            <a:r>
              <a:rPr lang="zh-TW" altLang="en-US" sz="1300" b="1" dirty="0">
                <a:solidFill>
                  <a:schemeClr val="accent4">
                    <a:lumMod val="50000"/>
                  </a:schemeClr>
                </a:solidFill>
                <a:latin typeface="微軟正黑體" panose="020B0604030504040204" pitchFamily="34" charset="-120"/>
                <a:ea typeface="微軟正黑體" panose="020B0604030504040204" pitchFamily="34" charset="-120"/>
                <a:cs typeface="+mj-cs"/>
              </a:rPr>
              <a:t>不予同意</a:t>
            </a:r>
            <a:r>
              <a:rPr lang="zh-TW" altLang="en-US" sz="1300" b="1" dirty="0">
                <a:latin typeface="微軟正黑體" panose="020B0604030504040204" pitchFamily="34" charset="-120"/>
                <a:ea typeface="微軟正黑體" panose="020B0604030504040204" pitchFamily="34" charset="-120"/>
                <a:cs typeface="+mj-cs"/>
              </a:rPr>
              <a:t>：</a:t>
            </a:r>
          </a:p>
          <a:p>
            <a:pPr marL="198000" lvl="1" algn="just" hangingPunct="0">
              <a:lnSpc>
                <a:spcPts val="2100"/>
              </a:lnSpc>
            </a:pPr>
            <a:r>
              <a:rPr lang="zh-TW" altLang="en-US" sz="1300" b="1" dirty="0">
                <a:latin typeface="微軟正黑體" panose="020B0604030504040204" pitchFamily="34" charset="-120"/>
                <a:ea typeface="微軟正黑體" panose="020B0604030504040204" pitchFamily="34" charset="-120"/>
                <a:cs typeface="+mj-cs"/>
              </a:rPr>
              <a:t>一、申請建築之</a:t>
            </a:r>
            <a:r>
              <a:rPr lang="zh-TW" altLang="en-US" sz="1300" b="1" dirty="0">
                <a:solidFill>
                  <a:schemeClr val="accent4">
                    <a:lumMod val="50000"/>
                  </a:schemeClr>
                </a:solidFill>
                <a:latin typeface="微軟正黑體" panose="020B0604030504040204" pitchFamily="34" charset="-120"/>
                <a:ea typeface="微軟正黑體" panose="020B0604030504040204" pitchFamily="34" charset="-120"/>
                <a:cs typeface="+mj-cs"/>
              </a:rPr>
              <a:t>建物基地範圍，包含私有土地或其他公有土地</a:t>
            </a:r>
            <a:r>
              <a:rPr lang="zh-TW" altLang="en-US" sz="1300" b="1" dirty="0">
                <a:latin typeface="微軟正黑體" panose="020B0604030504040204" pitchFamily="34" charset="-120"/>
                <a:ea typeface="微軟正黑體" panose="020B0604030504040204" pitchFamily="34" charset="-120"/>
                <a:cs typeface="+mj-cs"/>
              </a:rPr>
              <a:t>。</a:t>
            </a:r>
          </a:p>
          <a:p>
            <a:pPr marL="198000" lvl="1" algn="just" hangingPunct="0">
              <a:lnSpc>
                <a:spcPts val="2100"/>
              </a:lnSpc>
            </a:pPr>
            <a:r>
              <a:rPr lang="zh-TW" altLang="en-US" sz="1300" b="1" dirty="0">
                <a:latin typeface="微軟正黑體" panose="020B0604030504040204" pitchFamily="34" charset="-120"/>
                <a:ea typeface="微軟正黑體" panose="020B0604030504040204" pitchFamily="34" charset="-120"/>
                <a:cs typeface="+mj-cs"/>
              </a:rPr>
              <a:t>二、依</a:t>
            </a:r>
            <a:r>
              <a:rPr lang="zh-TW" altLang="en-US" sz="1300" b="1" dirty="0">
                <a:solidFill>
                  <a:schemeClr val="accent4">
                    <a:lumMod val="50000"/>
                  </a:schemeClr>
                </a:solidFill>
                <a:latin typeface="微軟正黑體" panose="020B0604030504040204" pitchFamily="34" charset="-120"/>
                <a:ea typeface="微軟正黑體" panose="020B0604030504040204" pitchFamily="34" charset="-120"/>
                <a:cs typeface="+mj-cs"/>
              </a:rPr>
              <a:t>第</a:t>
            </a:r>
            <a:r>
              <a:rPr lang="en-US" altLang="zh-TW" sz="1300" b="1" dirty="0">
                <a:solidFill>
                  <a:schemeClr val="accent4">
                    <a:lumMod val="50000"/>
                  </a:schemeClr>
                </a:solidFill>
                <a:latin typeface="微軟正黑體" panose="020B0604030504040204" pitchFamily="34" charset="-120"/>
                <a:ea typeface="微軟正黑體" panose="020B0604030504040204" pitchFamily="34" charset="-120"/>
                <a:cs typeface="+mj-cs"/>
              </a:rPr>
              <a:t>21-2</a:t>
            </a:r>
            <a:r>
              <a:rPr lang="zh-TW" altLang="en-US" sz="1300" b="1" dirty="0">
                <a:solidFill>
                  <a:schemeClr val="accent4">
                    <a:lumMod val="50000"/>
                  </a:schemeClr>
                </a:solidFill>
                <a:latin typeface="微軟正黑體" panose="020B0604030504040204" pitchFamily="34" charset="-120"/>
                <a:ea typeface="微軟正黑體" panose="020B0604030504040204" pitchFamily="34" charset="-120"/>
                <a:cs typeface="+mj-cs"/>
              </a:rPr>
              <a:t>條</a:t>
            </a:r>
            <a:r>
              <a:rPr lang="zh-TW" altLang="en-US" sz="1300" b="1" dirty="0">
                <a:latin typeface="微軟正黑體" panose="020B0604030504040204" pitchFamily="34" charset="-120"/>
                <a:ea typeface="微軟正黑體" panose="020B0604030504040204" pitchFamily="34" charset="-120"/>
                <a:cs typeface="+mj-cs"/>
              </a:rPr>
              <a:t>規定申請，且其承租土地面積</a:t>
            </a:r>
            <a:r>
              <a:rPr lang="zh-TW" altLang="en-US" sz="1300" b="1" dirty="0">
                <a:solidFill>
                  <a:schemeClr val="accent4">
                    <a:lumMod val="50000"/>
                  </a:schemeClr>
                </a:solidFill>
                <a:latin typeface="微軟正黑體" panose="020B0604030504040204" pitchFamily="34" charset="-120"/>
                <a:ea typeface="微軟正黑體" panose="020B0604030504040204" pitchFamily="34" charset="-120"/>
                <a:cs typeface="+mj-cs"/>
              </a:rPr>
              <a:t>達</a:t>
            </a:r>
            <a:r>
              <a:rPr lang="en-US" altLang="zh-TW" sz="1300" b="1" dirty="0">
                <a:solidFill>
                  <a:schemeClr val="accent4">
                    <a:lumMod val="50000"/>
                  </a:schemeClr>
                </a:solidFill>
                <a:latin typeface="微軟正黑體" panose="020B0604030504040204" pitchFamily="34" charset="-120"/>
                <a:ea typeface="微軟正黑體" panose="020B0604030504040204" pitchFamily="34" charset="-120"/>
                <a:cs typeface="+mj-cs"/>
              </a:rPr>
              <a:t>1,650</a:t>
            </a:r>
            <a:r>
              <a:rPr lang="zh-TW" altLang="en-US" sz="1300" b="1" dirty="0">
                <a:solidFill>
                  <a:schemeClr val="accent4">
                    <a:lumMod val="50000"/>
                  </a:schemeClr>
                </a:solidFill>
                <a:latin typeface="微軟正黑體" panose="020B0604030504040204" pitchFamily="34" charset="-120"/>
                <a:ea typeface="微軟正黑體" panose="020B0604030504040204" pitchFamily="34" charset="-120"/>
                <a:cs typeface="+mj-cs"/>
              </a:rPr>
              <a:t>平方公尺以上</a:t>
            </a:r>
            <a:r>
              <a:rPr lang="zh-TW" altLang="en-US" sz="1300" b="1" dirty="0">
                <a:latin typeface="微軟正黑體" panose="020B0604030504040204" pitchFamily="34" charset="-120"/>
                <a:ea typeface="微軟正黑體" panose="020B0604030504040204" pitchFamily="34" charset="-120"/>
                <a:cs typeface="+mj-cs"/>
              </a:rPr>
              <a:t>。但本辦法中華民國</a:t>
            </a:r>
            <a:r>
              <a:rPr lang="en-US" altLang="zh-TW" sz="1300" b="1" dirty="0">
                <a:latin typeface="微軟正黑體" panose="020B0604030504040204" pitchFamily="34" charset="-120"/>
                <a:ea typeface="微軟正黑體" panose="020B0604030504040204" pitchFamily="34" charset="-120"/>
                <a:cs typeface="+mj-cs"/>
              </a:rPr>
              <a:t>110</a:t>
            </a:r>
            <a:r>
              <a:rPr lang="zh-TW" altLang="en-US" sz="1300" b="1" dirty="0">
                <a:latin typeface="微軟正黑體" panose="020B0604030504040204" pitchFamily="34" charset="-120"/>
                <a:ea typeface="微軟正黑體" panose="020B0604030504040204" pitchFamily="34" charset="-120"/>
                <a:cs typeface="+mj-cs"/>
              </a:rPr>
              <a:t>年</a:t>
            </a:r>
            <a:r>
              <a:rPr lang="en-US" altLang="zh-TW" sz="1300" b="1" dirty="0">
                <a:latin typeface="微軟正黑體" panose="020B0604030504040204" pitchFamily="34" charset="-120"/>
                <a:ea typeface="微軟正黑體" panose="020B0604030504040204" pitchFamily="34" charset="-120"/>
                <a:cs typeface="+mj-cs"/>
              </a:rPr>
              <a:t>9</a:t>
            </a:r>
            <a:r>
              <a:rPr lang="zh-TW" altLang="en-US" sz="1300" b="1" dirty="0">
                <a:latin typeface="微軟正黑體" panose="020B0604030504040204" pitchFamily="34" charset="-120"/>
                <a:ea typeface="微軟正黑體" panose="020B0604030504040204" pitchFamily="34" charset="-120"/>
                <a:cs typeface="+mj-cs"/>
              </a:rPr>
              <a:t>月</a:t>
            </a:r>
            <a:r>
              <a:rPr lang="en-US" altLang="zh-TW" sz="1300" b="1" dirty="0">
                <a:latin typeface="微軟正黑體" panose="020B0604030504040204" pitchFamily="34" charset="-120"/>
                <a:ea typeface="微軟正黑體" panose="020B0604030504040204" pitchFamily="34" charset="-120"/>
                <a:cs typeface="+mj-cs"/>
              </a:rPr>
              <a:t>30</a:t>
            </a:r>
            <a:r>
              <a:rPr lang="zh-TW" altLang="en-US" sz="1300" b="1" dirty="0">
                <a:latin typeface="微軟正黑體" panose="020B0604030504040204" pitchFamily="34" charset="-120"/>
                <a:ea typeface="微軟正黑體" panose="020B0604030504040204" pitchFamily="34" charset="-120"/>
                <a:cs typeface="+mj-cs"/>
              </a:rPr>
              <a:t>日修正施行前已訂定之租約，不在此限。</a:t>
            </a:r>
          </a:p>
          <a:p>
            <a:pPr marL="198000" lvl="1" algn="just" hangingPunct="0">
              <a:lnSpc>
                <a:spcPts val="2100"/>
              </a:lnSpc>
            </a:pPr>
            <a:r>
              <a:rPr lang="zh-TW" altLang="en-US" sz="1300" b="1" dirty="0">
                <a:latin typeface="微軟正黑體" panose="020B0604030504040204" pitchFamily="34" charset="-120"/>
                <a:ea typeface="微軟正黑體" panose="020B0604030504040204" pitchFamily="34" charset="-120"/>
                <a:cs typeface="+mj-cs"/>
              </a:rPr>
              <a:t>三、承租人有</a:t>
            </a:r>
            <a:r>
              <a:rPr lang="zh-TW" altLang="en-US" sz="1300" b="1" dirty="0">
                <a:solidFill>
                  <a:schemeClr val="accent4">
                    <a:lumMod val="50000"/>
                  </a:schemeClr>
                </a:solidFill>
                <a:latin typeface="微軟正黑體" panose="020B0604030504040204" pitchFamily="34" charset="-120"/>
                <a:ea typeface="微軟正黑體" panose="020B0604030504040204" pitchFamily="34" charset="-120"/>
                <a:cs typeface="+mj-cs"/>
              </a:rPr>
              <a:t>欠繳租金</a:t>
            </a:r>
            <a:r>
              <a:rPr lang="zh-TW" altLang="en-US" sz="1300" b="1" dirty="0">
                <a:latin typeface="微軟正黑體" panose="020B0604030504040204" pitchFamily="34" charset="-120"/>
                <a:ea typeface="微軟正黑體" panose="020B0604030504040204" pitchFamily="34" charset="-120"/>
                <a:cs typeface="+mj-cs"/>
              </a:rPr>
              <a:t>。</a:t>
            </a:r>
          </a:p>
          <a:p>
            <a:pPr marL="198000" lvl="1" algn="just" hangingPunct="0">
              <a:lnSpc>
                <a:spcPts val="2100"/>
              </a:lnSpc>
            </a:pPr>
            <a:r>
              <a:rPr lang="zh-TW" altLang="en-US" sz="1300" b="1" dirty="0">
                <a:latin typeface="微軟正黑體" panose="020B0604030504040204" pitchFamily="34" charset="-120"/>
                <a:ea typeface="微軟正黑體" panose="020B0604030504040204" pitchFamily="34" charset="-120"/>
                <a:cs typeface="+mj-cs"/>
              </a:rPr>
              <a:t>四、申請時</a:t>
            </a:r>
            <a:r>
              <a:rPr lang="zh-TW" altLang="en-US" sz="1300" b="1" dirty="0">
                <a:solidFill>
                  <a:schemeClr val="accent4">
                    <a:lumMod val="50000"/>
                  </a:schemeClr>
                </a:solidFill>
                <a:latin typeface="微軟正黑體" panose="020B0604030504040204" pitchFamily="34" charset="-120"/>
                <a:ea typeface="微軟正黑體" panose="020B0604030504040204" pitchFamily="34" charset="-120"/>
                <a:cs typeface="+mj-cs"/>
              </a:rPr>
              <a:t>剩餘租約期間未滿</a:t>
            </a:r>
            <a:r>
              <a:rPr lang="en-US" altLang="zh-TW" sz="1300" b="1" dirty="0">
                <a:solidFill>
                  <a:schemeClr val="accent4">
                    <a:lumMod val="50000"/>
                  </a:schemeClr>
                </a:solidFill>
                <a:latin typeface="微軟正黑體" panose="020B0604030504040204" pitchFamily="34" charset="-120"/>
                <a:ea typeface="微軟正黑體" panose="020B0604030504040204" pitchFamily="34" charset="-120"/>
                <a:cs typeface="+mj-cs"/>
              </a:rPr>
              <a:t>2</a:t>
            </a:r>
            <a:r>
              <a:rPr lang="zh-TW" altLang="en-US" sz="1300" b="1" dirty="0">
                <a:solidFill>
                  <a:schemeClr val="accent4">
                    <a:lumMod val="50000"/>
                  </a:schemeClr>
                </a:solidFill>
                <a:latin typeface="微軟正黑體" panose="020B0604030504040204" pitchFamily="34" charset="-120"/>
                <a:ea typeface="微軟正黑體" panose="020B0604030504040204" pitchFamily="34" charset="-120"/>
                <a:cs typeface="+mj-cs"/>
              </a:rPr>
              <a:t>年</a:t>
            </a:r>
            <a:r>
              <a:rPr lang="zh-TW" altLang="en-US" sz="1300" b="1" dirty="0">
                <a:latin typeface="微軟正黑體" panose="020B0604030504040204" pitchFamily="34" charset="-120"/>
                <a:ea typeface="微軟正黑體" panose="020B0604030504040204" pitchFamily="34" charset="-120"/>
                <a:cs typeface="+mj-cs"/>
              </a:rPr>
              <a:t>。但申請新建建物屬建築法第</a:t>
            </a:r>
            <a:r>
              <a:rPr lang="en-US" altLang="zh-TW" sz="1300" b="1" dirty="0">
                <a:latin typeface="微軟正黑體" panose="020B0604030504040204" pitchFamily="34" charset="-120"/>
                <a:ea typeface="微軟正黑體" panose="020B0604030504040204" pitchFamily="34" charset="-120"/>
                <a:cs typeface="+mj-cs"/>
              </a:rPr>
              <a:t>7</a:t>
            </a:r>
            <a:r>
              <a:rPr lang="zh-TW" altLang="en-US" sz="1300" b="1" dirty="0">
                <a:latin typeface="微軟正黑體" panose="020B0604030504040204" pitchFamily="34" charset="-120"/>
                <a:ea typeface="微軟正黑體" panose="020B0604030504040204" pitchFamily="34" charset="-120"/>
                <a:cs typeface="+mj-cs"/>
              </a:rPr>
              <a:t>條所定雜項工作物或農業設施者，不在此限。</a:t>
            </a:r>
          </a:p>
          <a:p>
            <a:pPr marL="198000" lvl="1" algn="just" hangingPunct="0">
              <a:lnSpc>
                <a:spcPts val="2100"/>
              </a:lnSpc>
            </a:pPr>
            <a:r>
              <a:rPr lang="zh-TW" altLang="en-US" sz="1300" b="1" dirty="0">
                <a:latin typeface="微軟正黑體" panose="020B0604030504040204" pitchFamily="34" charset="-120"/>
                <a:ea typeface="微軟正黑體" panose="020B0604030504040204" pitchFamily="34" charset="-120"/>
                <a:cs typeface="+mj-cs"/>
              </a:rPr>
              <a:t>五、承租土地有</a:t>
            </a:r>
            <a:r>
              <a:rPr lang="zh-TW" altLang="en-US" sz="1300" b="1" dirty="0">
                <a:solidFill>
                  <a:schemeClr val="accent4">
                    <a:lumMod val="50000"/>
                  </a:schemeClr>
                </a:solidFill>
                <a:latin typeface="微軟正黑體" panose="020B0604030504040204" pitchFamily="34" charset="-120"/>
                <a:ea typeface="微軟正黑體" panose="020B0604030504040204" pitchFamily="34" charset="-120"/>
                <a:cs typeface="+mj-cs"/>
              </a:rPr>
              <a:t>預定用途或使用收益計畫</a:t>
            </a:r>
            <a:r>
              <a:rPr lang="zh-TW" altLang="en-US" sz="1300" b="1" dirty="0">
                <a:latin typeface="微軟正黑體" panose="020B0604030504040204" pitchFamily="34" charset="-120"/>
                <a:ea typeface="微軟正黑體" panose="020B0604030504040204" pitchFamily="34" charset="-120"/>
                <a:cs typeface="+mj-cs"/>
              </a:rPr>
              <a:t>。</a:t>
            </a:r>
          </a:p>
          <a:p>
            <a:pPr marL="198000" lvl="1" algn="just" hangingPunct="0">
              <a:lnSpc>
                <a:spcPts val="2100"/>
              </a:lnSpc>
            </a:pPr>
            <a:r>
              <a:rPr lang="zh-TW" altLang="en-US" sz="1300" b="1" dirty="0">
                <a:latin typeface="微軟正黑體" panose="020B0604030504040204" pitchFamily="34" charset="-120"/>
                <a:ea typeface="微軟正黑體" panose="020B0604030504040204" pitchFamily="34" charset="-120"/>
                <a:cs typeface="+mj-cs"/>
              </a:rPr>
              <a:t>六、承租土地</a:t>
            </a:r>
            <a:r>
              <a:rPr lang="zh-TW" altLang="en-US" sz="1300" b="1" dirty="0">
                <a:solidFill>
                  <a:schemeClr val="accent4">
                    <a:lumMod val="50000"/>
                  </a:schemeClr>
                </a:solidFill>
                <a:latin typeface="微軟正黑體" panose="020B0604030504040204" pitchFamily="34" charset="-120"/>
                <a:ea typeface="微軟正黑體" panose="020B0604030504040204" pitchFamily="34" charset="-120"/>
                <a:cs typeface="+mj-cs"/>
              </a:rPr>
              <a:t>位於臺北市或新北市都市計畫區域範圍內</a:t>
            </a:r>
            <a:r>
              <a:rPr lang="zh-TW" altLang="en-US" sz="1300" b="1" dirty="0">
                <a:latin typeface="微軟正黑體" panose="020B0604030504040204" pitchFamily="34" charset="-120"/>
                <a:ea typeface="微軟正黑體" panose="020B0604030504040204" pitchFamily="34" charset="-120"/>
                <a:cs typeface="+mj-cs"/>
              </a:rPr>
              <a:t>。</a:t>
            </a:r>
          </a:p>
          <a:p>
            <a:pPr marL="198000" lvl="1" algn="just" hangingPunct="0">
              <a:lnSpc>
                <a:spcPts val="2100"/>
              </a:lnSpc>
            </a:pPr>
            <a:r>
              <a:rPr lang="zh-TW" altLang="en-US" sz="1300" b="1" dirty="0">
                <a:latin typeface="微軟正黑體" panose="020B0604030504040204" pitchFamily="34" charset="-120"/>
                <a:ea typeface="微軟正黑體" panose="020B0604030504040204" pitchFamily="34" charset="-120"/>
                <a:cs typeface="+mj-cs"/>
              </a:rPr>
              <a:t>七、依</a:t>
            </a:r>
            <a:r>
              <a:rPr lang="zh-TW" altLang="en-US" sz="1300" b="1" dirty="0">
                <a:solidFill>
                  <a:schemeClr val="accent4">
                    <a:lumMod val="50000"/>
                  </a:schemeClr>
                </a:solidFill>
                <a:latin typeface="微軟正黑體" panose="020B0604030504040204" pitchFamily="34" charset="-120"/>
                <a:ea typeface="微軟正黑體" panose="020B0604030504040204" pitchFamily="34" charset="-120"/>
                <a:cs typeface="+mj-cs"/>
              </a:rPr>
              <a:t>第</a:t>
            </a:r>
            <a:r>
              <a:rPr lang="en-US" altLang="zh-TW" sz="1300" b="1" dirty="0">
                <a:solidFill>
                  <a:schemeClr val="accent4">
                    <a:lumMod val="50000"/>
                  </a:schemeClr>
                </a:solidFill>
                <a:latin typeface="微軟正黑體" panose="020B0604030504040204" pitchFamily="34" charset="-120"/>
                <a:ea typeface="微軟正黑體" panose="020B0604030504040204" pitchFamily="34" charset="-120"/>
                <a:cs typeface="+mj-cs"/>
              </a:rPr>
              <a:t>24</a:t>
            </a:r>
            <a:r>
              <a:rPr lang="zh-TW" altLang="en-US" sz="1300" b="1" dirty="0">
                <a:solidFill>
                  <a:schemeClr val="accent4">
                    <a:lumMod val="50000"/>
                  </a:schemeClr>
                </a:solidFill>
                <a:latin typeface="微軟正黑體" panose="020B0604030504040204" pitchFamily="34" charset="-120"/>
                <a:ea typeface="微軟正黑體" panose="020B0604030504040204" pitchFamily="34" charset="-120"/>
                <a:cs typeface="+mj-cs"/>
              </a:rPr>
              <a:t>條規定辦理出租</a:t>
            </a:r>
            <a:r>
              <a:rPr lang="zh-TW" altLang="en-US" sz="1300" b="1" dirty="0">
                <a:latin typeface="微軟正黑體" panose="020B0604030504040204" pitchFamily="34" charset="-120"/>
                <a:ea typeface="微軟正黑體" panose="020B0604030504040204" pitchFamily="34" charset="-120"/>
                <a:cs typeface="+mj-cs"/>
              </a:rPr>
              <a:t>或</a:t>
            </a:r>
            <a:r>
              <a:rPr lang="zh-TW" altLang="en-US" sz="1300" b="1" dirty="0">
                <a:solidFill>
                  <a:schemeClr val="accent4">
                    <a:lumMod val="50000"/>
                  </a:schemeClr>
                </a:solidFill>
                <a:latin typeface="微軟正黑體" panose="020B0604030504040204" pitchFamily="34" charset="-120"/>
                <a:ea typeface="微軟正黑體" panose="020B0604030504040204" pitchFamily="34" charset="-120"/>
                <a:cs typeface="+mj-cs"/>
              </a:rPr>
              <a:t>本辦法施行前屬於私人占用非事業用土地後始出租予該私人</a:t>
            </a:r>
            <a:r>
              <a:rPr lang="zh-TW" altLang="en-US" sz="1300" b="1" dirty="0">
                <a:latin typeface="微軟正黑體" panose="020B0604030504040204" pitchFamily="34" charset="-120"/>
                <a:ea typeface="微軟正黑體" panose="020B0604030504040204" pitchFamily="34" charset="-120"/>
                <a:cs typeface="+mj-cs"/>
              </a:rPr>
              <a:t>之情形。</a:t>
            </a:r>
          </a:p>
          <a:p>
            <a:pPr marL="180000" lvl="1" algn="just" hangingPunct="0">
              <a:lnSpc>
                <a:spcPts val="2100"/>
              </a:lnSpc>
            </a:pPr>
            <a:r>
              <a:rPr lang="zh-TW" altLang="en-US" sz="1300" b="1" dirty="0">
                <a:latin typeface="微軟正黑體" panose="020B0604030504040204" pitchFamily="34" charset="-120"/>
                <a:ea typeface="微軟正黑體" panose="020B0604030504040204" pitchFamily="34" charset="-120"/>
                <a:cs typeface="+mj-cs"/>
              </a:rPr>
              <a:t>承租之土地，有下列各款情形之一者，不受前項第</a:t>
            </a:r>
            <a:r>
              <a:rPr lang="en-US" altLang="zh-TW" sz="1300" b="1" dirty="0">
                <a:latin typeface="微軟正黑體" panose="020B0604030504040204" pitchFamily="34" charset="-120"/>
                <a:ea typeface="微軟正黑體" panose="020B0604030504040204" pitchFamily="34" charset="-120"/>
                <a:cs typeface="+mj-cs"/>
              </a:rPr>
              <a:t>1</a:t>
            </a:r>
            <a:r>
              <a:rPr lang="zh-TW" altLang="en-US" sz="1300" b="1" dirty="0">
                <a:latin typeface="微軟正黑體" panose="020B0604030504040204" pitchFamily="34" charset="-120"/>
                <a:ea typeface="微軟正黑體" panose="020B0604030504040204" pitchFamily="34" charset="-120"/>
                <a:cs typeface="+mj-cs"/>
              </a:rPr>
              <a:t>款、第</a:t>
            </a:r>
            <a:r>
              <a:rPr lang="en-US" altLang="zh-TW" sz="1300" b="1" dirty="0">
                <a:latin typeface="微軟正黑體" panose="020B0604030504040204" pitchFamily="34" charset="-120"/>
                <a:ea typeface="微軟正黑體" panose="020B0604030504040204" pitchFamily="34" charset="-120"/>
                <a:cs typeface="+mj-cs"/>
              </a:rPr>
              <a:t>2</a:t>
            </a:r>
            <a:r>
              <a:rPr lang="zh-TW" altLang="en-US" sz="1300" b="1" dirty="0">
                <a:latin typeface="微軟正黑體" panose="020B0604030504040204" pitchFamily="34" charset="-120"/>
                <a:ea typeface="微軟正黑體" panose="020B0604030504040204" pitchFamily="34" charset="-120"/>
                <a:cs typeface="+mj-cs"/>
              </a:rPr>
              <a:t>款及第</a:t>
            </a:r>
            <a:r>
              <a:rPr lang="en-US" altLang="zh-TW" sz="1300" b="1" dirty="0">
                <a:latin typeface="微軟正黑體" panose="020B0604030504040204" pitchFamily="34" charset="-120"/>
                <a:ea typeface="微軟正黑體" panose="020B0604030504040204" pitchFamily="34" charset="-120"/>
                <a:cs typeface="+mj-cs"/>
              </a:rPr>
              <a:t>6</a:t>
            </a:r>
            <a:r>
              <a:rPr lang="zh-TW" altLang="en-US" sz="1300" b="1" dirty="0">
                <a:latin typeface="微軟正黑體" panose="020B0604030504040204" pitchFamily="34" charset="-120"/>
                <a:ea typeface="微軟正黑體" panose="020B0604030504040204" pitchFamily="34" charset="-120"/>
                <a:cs typeface="+mj-cs"/>
              </a:rPr>
              <a:t>款規定限制：</a:t>
            </a:r>
          </a:p>
          <a:p>
            <a:pPr marL="198000" lvl="1" algn="just" hangingPunct="0">
              <a:lnSpc>
                <a:spcPts val="2100"/>
              </a:lnSpc>
            </a:pPr>
            <a:r>
              <a:rPr lang="zh-TW" altLang="en-US" sz="1300" b="1" dirty="0">
                <a:latin typeface="微軟正黑體" panose="020B0604030504040204" pitchFamily="34" charset="-120"/>
                <a:ea typeface="微軟正黑體" panose="020B0604030504040204" pitchFamily="34" charset="-120"/>
                <a:cs typeface="+mj-cs"/>
              </a:rPr>
              <a:t>一、供中央或直轄市、縣（市）政府興辦社會住宅使用。</a:t>
            </a:r>
          </a:p>
          <a:p>
            <a:pPr marL="198000" lvl="1" algn="just" hangingPunct="0">
              <a:lnSpc>
                <a:spcPts val="2100"/>
              </a:lnSpc>
            </a:pPr>
            <a:r>
              <a:rPr lang="zh-TW" altLang="en-US" sz="1300" b="1" dirty="0">
                <a:solidFill>
                  <a:srgbClr val="C00000"/>
                </a:solidFill>
                <a:latin typeface="微軟正黑體" panose="020B0604030504040204" pitchFamily="34" charset="-120"/>
                <a:ea typeface="微軟正黑體" panose="020B0604030504040204" pitchFamily="34" charset="-120"/>
                <a:cs typeface="+mj-cs"/>
              </a:rPr>
              <a:t>二、供住宅主管機關依住宅法設立或委託之專責法人或機構，興辦社會住宅使用。</a:t>
            </a:r>
          </a:p>
          <a:p>
            <a:pPr marL="198000" lvl="1" algn="just" hangingPunct="0">
              <a:lnSpc>
                <a:spcPts val="2100"/>
              </a:lnSpc>
            </a:pPr>
            <a:r>
              <a:rPr lang="zh-TW" altLang="en-US" sz="1300" b="1" dirty="0">
                <a:solidFill>
                  <a:srgbClr val="C00000"/>
                </a:solidFill>
                <a:latin typeface="微軟正黑體" panose="020B0604030504040204" pitchFamily="34" charset="-120"/>
                <a:ea typeface="微軟正黑體" panose="020B0604030504040204" pitchFamily="34" charset="-120"/>
                <a:cs typeface="+mj-cs"/>
              </a:rPr>
              <a:t>三、</a:t>
            </a:r>
            <a:r>
              <a:rPr lang="zh-TW" altLang="en-US" sz="1300" b="1" dirty="0">
                <a:latin typeface="微軟正黑體" panose="020B0604030504040204" pitchFamily="34" charset="-120"/>
                <a:ea typeface="微軟正黑體" panose="020B0604030504040204" pitchFamily="34" charset="-120"/>
                <a:cs typeface="+mj-cs"/>
              </a:rPr>
              <a:t>供各級政府機關或公用事業使用。</a:t>
            </a:r>
          </a:p>
          <a:p>
            <a:pPr marL="198000" lvl="1" algn="just" hangingPunct="0">
              <a:lnSpc>
                <a:spcPts val="2100"/>
              </a:lnSpc>
            </a:pPr>
            <a:r>
              <a:rPr lang="zh-TW" altLang="en-US" sz="1300" b="1" dirty="0">
                <a:solidFill>
                  <a:srgbClr val="C00000"/>
                </a:solidFill>
                <a:latin typeface="微軟正黑體" panose="020B0604030504040204" pitchFamily="34" charset="-120"/>
                <a:ea typeface="微軟正黑體" panose="020B0604030504040204" pitchFamily="34" charset="-120"/>
                <a:cs typeface="+mj-cs"/>
              </a:rPr>
              <a:t>四、</a:t>
            </a:r>
            <a:r>
              <a:rPr lang="zh-TW" altLang="en-US" sz="1300" b="1" dirty="0">
                <a:latin typeface="微軟正黑體" panose="020B0604030504040204" pitchFamily="34" charset="-120"/>
                <a:ea typeface="微軟正黑體" panose="020B0604030504040204" pitchFamily="34" charset="-120"/>
                <a:cs typeface="+mj-cs"/>
              </a:rPr>
              <a:t>供原農田水利會投資或出資成立之企業，或捐助（贈）財產合計超過該財團法人基金總額</a:t>
            </a:r>
            <a:r>
              <a:rPr lang="en-US" altLang="zh-TW" sz="1300" b="1" dirty="0">
                <a:latin typeface="微軟正黑體" panose="020B0604030504040204" pitchFamily="34" charset="-120"/>
                <a:ea typeface="微軟正黑體" panose="020B0604030504040204" pitchFamily="34" charset="-120"/>
                <a:cs typeface="+mj-cs"/>
              </a:rPr>
              <a:t>50%</a:t>
            </a:r>
            <a:r>
              <a:rPr lang="zh-TW" altLang="en-US" sz="1300" b="1" dirty="0">
                <a:latin typeface="微軟正黑體" panose="020B0604030504040204" pitchFamily="34" charset="-120"/>
                <a:ea typeface="微軟正黑體" panose="020B0604030504040204" pitchFamily="34" charset="-120"/>
                <a:cs typeface="+mj-cs"/>
              </a:rPr>
              <a:t>之財團法人使用。</a:t>
            </a:r>
          </a:p>
        </p:txBody>
      </p:sp>
      <p:grpSp>
        <p:nvGrpSpPr>
          <p:cNvPr id="11" name="群組 10">
            <a:extLst>
              <a:ext uri="{FF2B5EF4-FFF2-40B4-BE49-F238E27FC236}">
                <a16:creationId xmlns:a16="http://schemas.microsoft.com/office/drawing/2014/main" id="{18D428F3-86EA-1B2D-2F2A-C443896133A3}"/>
              </a:ext>
            </a:extLst>
          </p:cNvPr>
          <p:cNvGrpSpPr/>
          <p:nvPr/>
        </p:nvGrpSpPr>
        <p:grpSpPr>
          <a:xfrm>
            <a:off x="333911" y="1924594"/>
            <a:ext cx="1123406" cy="4803952"/>
            <a:chOff x="638718" y="1924594"/>
            <a:chExt cx="1123406" cy="4803952"/>
          </a:xfrm>
        </p:grpSpPr>
        <p:sp>
          <p:nvSpPr>
            <p:cNvPr id="3" name="橢圓 2">
              <a:extLst>
                <a:ext uri="{FF2B5EF4-FFF2-40B4-BE49-F238E27FC236}">
                  <a16:creationId xmlns:a16="http://schemas.microsoft.com/office/drawing/2014/main" id="{2BEE54BA-CFE9-EA8C-1C14-8150F6EE51DD}"/>
                </a:ext>
              </a:extLst>
            </p:cNvPr>
            <p:cNvSpPr/>
            <p:nvPr/>
          </p:nvSpPr>
          <p:spPr>
            <a:xfrm>
              <a:off x="704032" y="1924594"/>
              <a:ext cx="992778" cy="949235"/>
            </a:xfrm>
            <a:prstGeom prst="ellipse">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accent4">
                      <a:lumMod val="50000"/>
                    </a:schemeClr>
                  </a:solidFill>
                  <a:latin typeface="微軟正黑體" panose="020B0604030504040204" pitchFamily="34" charset="-120"/>
                  <a:ea typeface="微軟正黑體" panose="020B0604030504040204" pitchFamily="34" charset="-120"/>
                </a:rPr>
                <a:t>原則</a:t>
              </a:r>
            </a:p>
          </p:txBody>
        </p:sp>
        <p:cxnSp>
          <p:nvCxnSpPr>
            <p:cNvPr id="12" name="直線單箭頭接點 11">
              <a:extLst>
                <a:ext uri="{FF2B5EF4-FFF2-40B4-BE49-F238E27FC236}">
                  <a16:creationId xmlns:a16="http://schemas.microsoft.com/office/drawing/2014/main" id="{D3E0E8E0-9A3A-86A5-D69E-65BB71EFBE7C}"/>
                </a:ext>
              </a:extLst>
            </p:cNvPr>
            <p:cNvCxnSpPr>
              <a:cxnSpLocks/>
              <a:stCxn id="3" idx="4"/>
              <a:endCxn id="8" idx="0"/>
            </p:cNvCxnSpPr>
            <p:nvPr/>
          </p:nvCxnSpPr>
          <p:spPr>
            <a:xfrm>
              <a:off x="1200421" y="2873829"/>
              <a:ext cx="1" cy="335671"/>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20" name="群組 19">
              <a:extLst>
                <a:ext uri="{FF2B5EF4-FFF2-40B4-BE49-F238E27FC236}">
                  <a16:creationId xmlns:a16="http://schemas.microsoft.com/office/drawing/2014/main" id="{E198DA30-4737-0B9D-0A6F-26712147F1B5}"/>
                </a:ext>
              </a:extLst>
            </p:cNvPr>
            <p:cNvGrpSpPr/>
            <p:nvPr/>
          </p:nvGrpSpPr>
          <p:grpSpPr>
            <a:xfrm>
              <a:off x="638718" y="3209500"/>
              <a:ext cx="1123406" cy="949235"/>
              <a:chOff x="648787" y="3357154"/>
              <a:chExt cx="1123406" cy="949235"/>
            </a:xfrm>
            <a:solidFill>
              <a:schemeClr val="accent4">
                <a:lumMod val="50000"/>
              </a:schemeClr>
            </a:solidFill>
          </p:grpSpPr>
          <p:sp>
            <p:nvSpPr>
              <p:cNvPr id="8" name="橢圓 7">
                <a:extLst>
                  <a:ext uri="{FF2B5EF4-FFF2-40B4-BE49-F238E27FC236}">
                    <a16:creationId xmlns:a16="http://schemas.microsoft.com/office/drawing/2014/main" id="{FCDAC35E-B494-7600-3685-847B33E055BA}"/>
                  </a:ext>
                </a:extLst>
              </p:cNvPr>
              <p:cNvSpPr/>
              <p:nvPr/>
            </p:nvSpPr>
            <p:spPr>
              <a:xfrm>
                <a:off x="714102" y="3357154"/>
                <a:ext cx="992777" cy="949235"/>
              </a:xfrm>
              <a:prstGeom prst="ellipse">
                <a:avLst/>
              </a:prstGeom>
              <a:grp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b="1" dirty="0">
                  <a:solidFill>
                    <a:schemeClr val="bg1"/>
                  </a:solidFill>
                  <a:latin typeface="微軟正黑體" panose="020B0604030504040204" pitchFamily="34" charset="-120"/>
                  <a:ea typeface="微軟正黑體" panose="020B0604030504040204" pitchFamily="34" charset="-120"/>
                </a:endParaRPr>
              </a:p>
            </p:txBody>
          </p:sp>
          <p:sp>
            <p:nvSpPr>
              <p:cNvPr id="13" name="文字方塊 12">
                <a:extLst>
                  <a:ext uri="{FF2B5EF4-FFF2-40B4-BE49-F238E27FC236}">
                    <a16:creationId xmlns:a16="http://schemas.microsoft.com/office/drawing/2014/main" id="{6FC4B757-3B94-0D19-40D3-FFD1B2EC5C86}"/>
                  </a:ext>
                </a:extLst>
              </p:cNvPr>
              <p:cNvSpPr txBox="1"/>
              <p:nvPr/>
            </p:nvSpPr>
            <p:spPr>
              <a:xfrm>
                <a:off x="648787" y="3587579"/>
                <a:ext cx="1123406" cy="553998"/>
              </a:xfrm>
              <a:prstGeom prst="rect">
                <a:avLst/>
              </a:prstGeom>
              <a:noFill/>
            </p:spPr>
            <p:txBody>
              <a:bodyPr wrap="square" rtlCol="0">
                <a:spAutoFit/>
              </a:bodyPr>
              <a:lstStyle/>
              <a:p>
                <a:pPr algn="ctr"/>
                <a:r>
                  <a:rPr lang="zh-TW" altLang="en-US" sz="1200" b="1" dirty="0">
                    <a:solidFill>
                      <a:schemeClr val="bg1"/>
                    </a:solidFill>
                    <a:latin typeface="微軟正黑體" panose="020B0604030504040204" pitchFamily="34" charset="-120"/>
                    <a:ea typeface="微軟正黑體" panose="020B0604030504040204" pitchFamily="34" charset="-120"/>
                  </a:rPr>
                  <a:t>不得申請</a:t>
                </a:r>
                <a:endParaRPr lang="en-US" altLang="zh-TW" sz="1200" b="1" dirty="0">
                  <a:solidFill>
                    <a:schemeClr val="bg1"/>
                  </a:solidFill>
                  <a:latin typeface="微軟正黑體" panose="020B0604030504040204" pitchFamily="34" charset="-120"/>
                  <a:ea typeface="微軟正黑體" panose="020B0604030504040204" pitchFamily="34" charset="-120"/>
                </a:endParaRPr>
              </a:p>
              <a:p>
                <a:pPr algn="ctr"/>
                <a:r>
                  <a:rPr lang="zh-TW" altLang="en-US" sz="1200" b="1" dirty="0">
                    <a:solidFill>
                      <a:schemeClr val="bg1"/>
                    </a:solidFill>
                    <a:latin typeface="微軟正黑體" panose="020B0604030504040204" pitchFamily="34" charset="-120"/>
                    <a:ea typeface="微軟正黑體" panose="020B0604030504040204" pitchFamily="34" charset="-120"/>
                  </a:rPr>
                  <a:t>之</a:t>
                </a:r>
                <a:r>
                  <a:rPr lang="zh-TW" altLang="en-US" b="1" dirty="0">
                    <a:solidFill>
                      <a:schemeClr val="bg1"/>
                    </a:solidFill>
                    <a:latin typeface="微軟正黑體" panose="020B0604030504040204" pitchFamily="34" charset="-120"/>
                    <a:ea typeface="微軟正黑體" panose="020B0604030504040204" pitchFamily="34" charset="-120"/>
                  </a:rPr>
                  <a:t>通案</a:t>
                </a:r>
                <a:r>
                  <a:rPr lang="zh-TW" altLang="en-US" sz="1200" b="1" dirty="0">
                    <a:solidFill>
                      <a:schemeClr val="bg1"/>
                    </a:solidFill>
                    <a:latin typeface="微軟正黑體" panose="020B0604030504040204" pitchFamily="34" charset="-120"/>
                    <a:ea typeface="微軟正黑體" panose="020B0604030504040204" pitchFamily="34" charset="-120"/>
                  </a:rPr>
                  <a:t>情形</a:t>
                </a:r>
              </a:p>
            </p:txBody>
          </p:sp>
        </p:grpSp>
        <p:cxnSp>
          <p:nvCxnSpPr>
            <p:cNvPr id="15" name="直線單箭頭接點 14">
              <a:extLst>
                <a:ext uri="{FF2B5EF4-FFF2-40B4-BE49-F238E27FC236}">
                  <a16:creationId xmlns:a16="http://schemas.microsoft.com/office/drawing/2014/main" id="{79862C67-A6A8-E5C9-CAF2-C43E7A1606BB}"/>
                </a:ext>
              </a:extLst>
            </p:cNvPr>
            <p:cNvCxnSpPr>
              <a:cxnSpLocks/>
              <a:stCxn id="8" idx="4"/>
              <a:endCxn id="14" idx="0"/>
            </p:cNvCxnSpPr>
            <p:nvPr/>
          </p:nvCxnSpPr>
          <p:spPr>
            <a:xfrm>
              <a:off x="1200422" y="4158735"/>
              <a:ext cx="0" cy="335671"/>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7" name="群組 16">
              <a:extLst>
                <a:ext uri="{FF2B5EF4-FFF2-40B4-BE49-F238E27FC236}">
                  <a16:creationId xmlns:a16="http://schemas.microsoft.com/office/drawing/2014/main" id="{7BBB2B19-0F3F-C8CD-EC37-7723A765AEF6}"/>
                </a:ext>
              </a:extLst>
            </p:cNvPr>
            <p:cNvGrpSpPr/>
            <p:nvPr/>
          </p:nvGrpSpPr>
          <p:grpSpPr>
            <a:xfrm>
              <a:off x="638718" y="4494406"/>
              <a:ext cx="1123406" cy="949235"/>
              <a:chOff x="628650" y="4789713"/>
              <a:chExt cx="1123406" cy="949235"/>
            </a:xfrm>
          </p:grpSpPr>
          <p:sp>
            <p:nvSpPr>
              <p:cNvPr id="14" name="橢圓 13">
                <a:extLst>
                  <a:ext uri="{FF2B5EF4-FFF2-40B4-BE49-F238E27FC236}">
                    <a16:creationId xmlns:a16="http://schemas.microsoft.com/office/drawing/2014/main" id="{EBE4B4FB-B1C5-06FC-8D2D-6EAC48580D71}"/>
                  </a:ext>
                </a:extLst>
              </p:cNvPr>
              <p:cNvSpPr/>
              <p:nvPr/>
            </p:nvSpPr>
            <p:spPr>
              <a:xfrm>
                <a:off x="693965" y="4789713"/>
                <a:ext cx="992777" cy="949235"/>
              </a:xfrm>
              <a:prstGeom prst="ellipse">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b="1" dirty="0">
                  <a:solidFill>
                    <a:schemeClr val="accent4">
                      <a:lumMod val="50000"/>
                    </a:schemeClr>
                  </a:solidFill>
                  <a:latin typeface="微軟正黑體" panose="020B0604030504040204" pitchFamily="34" charset="-120"/>
                  <a:ea typeface="微軟正黑體" panose="020B0604030504040204" pitchFamily="34" charset="-120"/>
                </a:endParaRPr>
              </a:p>
            </p:txBody>
          </p:sp>
          <p:sp>
            <p:nvSpPr>
              <p:cNvPr id="16" name="文字方塊 15">
                <a:extLst>
                  <a:ext uri="{FF2B5EF4-FFF2-40B4-BE49-F238E27FC236}">
                    <a16:creationId xmlns:a16="http://schemas.microsoft.com/office/drawing/2014/main" id="{FA739FB4-AA17-752E-38DB-A8BCD469230A}"/>
                  </a:ext>
                </a:extLst>
              </p:cNvPr>
              <p:cNvSpPr txBox="1"/>
              <p:nvPr/>
            </p:nvSpPr>
            <p:spPr>
              <a:xfrm>
                <a:off x="628650" y="4941757"/>
                <a:ext cx="1123406" cy="646331"/>
              </a:xfrm>
              <a:prstGeom prst="rect">
                <a:avLst/>
              </a:prstGeom>
              <a:noFill/>
            </p:spPr>
            <p:txBody>
              <a:bodyPr wrap="square" rtlCol="0">
                <a:spAutoFit/>
              </a:bodyPr>
              <a:lstStyle/>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得申請之</a:t>
                </a:r>
              </a:p>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出租案件及其相關作業</a:t>
                </a:r>
              </a:p>
            </p:txBody>
          </p:sp>
        </p:grpSp>
        <p:grpSp>
          <p:nvGrpSpPr>
            <p:cNvPr id="31" name="群組 30">
              <a:extLst>
                <a:ext uri="{FF2B5EF4-FFF2-40B4-BE49-F238E27FC236}">
                  <a16:creationId xmlns:a16="http://schemas.microsoft.com/office/drawing/2014/main" id="{6DF0D074-8C23-D0E2-0569-6232A5FC20A5}"/>
                </a:ext>
              </a:extLst>
            </p:cNvPr>
            <p:cNvGrpSpPr/>
            <p:nvPr/>
          </p:nvGrpSpPr>
          <p:grpSpPr>
            <a:xfrm>
              <a:off x="638718" y="5779311"/>
              <a:ext cx="1123406" cy="949235"/>
              <a:chOff x="628650" y="4789713"/>
              <a:chExt cx="1123406" cy="949235"/>
            </a:xfrm>
          </p:grpSpPr>
          <p:sp>
            <p:nvSpPr>
              <p:cNvPr id="32" name="橢圓 31">
                <a:extLst>
                  <a:ext uri="{FF2B5EF4-FFF2-40B4-BE49-F238E27FC236}">
                    <a16:creationId xmlns:a16="http://schemas.microsoft.com/office/drawing/2014/main" id="{45AE7194-B79D-739A-7EA5-D0EDAB698927}"/>
                  </a:ext>
                </a:extLst>
              </p:cNvPr>
              <p:cNvSpPr/>
              <p:nvPr/>
            </p:nvSpPr>
            <p:spPr>
              <a:xfrm>
                <a:off x="693965" y="4789713"/>
                <a:ext cx="992777" cy="949235"/>
              </a:xfrm>
              <a:prstGeom prst="ellipse">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b="1" dirty="0">
                  <a:solidFill>
                    <a:schemeClr val="accent4">
                      <a:lumMod val="50000"/>
                    </a:schemeClr>
                  </a:solidFill>
                  <a:latin typeface="微軟正黑體" panose="020B0604030504040204" pitchFamily="34" charset="-120"/>
                  <a:ea typeface="微軟正黑體" panose="020B0604030504040204" pitchFamily="34" charset="-120"/>
                </a:endParaRPr>
              </a:p>
            </p:txBody>
          </p:sp>
          <p:sp>
            <p:nvSpPr>
              <p:cNvPr id="33" name="文字方塊 32">
                <a:extLst>
                  <a:ext uri="{FF2B5EF4-FFF2-40B4-BE49-F238E27FC236}">
                    <a16:creationId xmlns:a16="http://schemas.microsoft.com/office/drawing/2014/main" id="{C6DC464C-456A-3E08-AC59-7A7E49771558}"/>
                  </a:ext>
                </a:extLst>
              </p:cNvPr>
              <p:cNvSpPr txBox="1"/>
              <p:nvPr/>
            </p:nvSpPr>
            <p:spPr>
              <a:xfrm>
                <a:off x="628650" y="5037553"/>
                <a:ext cx="1123406" cy="461665"/>
              </a:xfrm>
              <a:prstGeom prst="rect">
                <a:avLst/>
              </a:prstGeom>
              <a:noFill/>
            </p:spPr>
            <p:txBody>
              <a:bodyPr wrap="square" rtlCol="0">
                <a:spAutoFit/>
              </a:bodyPr>
              <a:lstStyle/>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取得同意後</a:t>
                </a:r>
                <a:endParaRPr lang="en-US" altLang="zh-TW" sz="1200" b="1" dirty="0">
                  <a:solidFill>
                    <a:schemeClr val="accent4">
                      <a:lumMod val="50000"/>
                    </a:schemeClr>
                  </a:solidFill>
                  <a:latin typeface="微軟正黑體" panose="020B0604030504040204" pitchFamily="34" charset="-120"/>
                  <a:ea typeface="微軟正黑體" panose="020B0604030504040204" pitchFamily="34" charset="-120"/>
                </a:endParaRPr>
              </a:p>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相關管理事宜</a:t>
                </a:r>
              </a:p>
            </p:txBody>
          </p:sp>
        </p:grpSp>
        <p:cxnSp>
          <p:nvCxnSpPr>
            <p:cNvPr id="34" name="直線單箭頭接點 33">
              <a:extLst>
                <a:ext uri="{FF2B5EF4-FFF2-40B4-BE49-F238E27FC236}">
                  <a16:creationId xmlns:a16="http://schemas.microsoft.com/office/drawing/2014/main" id="{38FA5A9A-C15A-8482-A6F9-B5B13890D068}"/>
                </a:ext>
              </a:extLst>
            </p:cNvPr>
            <p:cNvCxnSpPr>
              <a:cxnSpLocks/>
              <a:stCxn id="14" idx="4"/>
              <a:endCxn id="32" idx="0"/>
            </p:cNvCxnSpPr>
            <p:nvPr/>
          </p:nvCxnSpPr>
          <p:spPr>
            <a:xfrm>
              <a:off x="1200422" y="5443641"/>
              <a:ext cx="0" cy="335670"/>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32</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35" name="標題 1">
            <a:extLst>
              <a:ext uri="{FF2B5EF4-FFF2-40B4-BE49-F238E27FC236}">
                <a16:creationId xmlns:a16="http://schemas.microsoft.com/office/drawing/2014/main" id="{DB1E9004-4643-461B-9305-D7DF1ED3CA3B}"/>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
        <p:nvSpPr>
          <p:cNvPr id="36" name="文字方塊 35">
            <a:extLst>
              <a:ext uri="{FF2B5EF4-FFF2-40B4-BE49-F238E27FC236}">
                <a16:creationId xmlns:a16="http://schemas.microsoft.com/office/drawing/2014/main" id="{E4465EC6-27D7-474A-B8AF-E389EB1C96BC}"/>
              </a:ext>
            </a:extLst>
          </p:cNvPr>
          <p:cNvSpPr txBox="1"/>
          <p:nvPr/>
        </p:nvSpPr>
        <p:spPr>
          <a:xfrm>
            <a:off x="3758668" y="1087410"/>
            <a:ext cx="5197781" cy="584775"/>
          </a:xfrm>
          <a:prstGeom prst="rect">
            <a:avLst/>
          </a:prstGeom>
          <a:solidFill>
            <a:srgbClr val="C00000"/>
          </a:solidFill>
        </p:spPr>
        <p:txBody>
          <a:bodyPr wrap="square">
            <a:spAutoFit/>
          </a:bodyPr>
          <a:lstStyle/>
          <a:p>
            <a:pPr marL="0" indent="0" algn="just">
              <a:spcBef>
                <a:spcPts val="0"/>
              </a:spcBef>
              <a:buNone/>
              <a:tabLst>
                <a:tab pos="1257300" algn="l"/>
              </a:tabLst>
            </a:pPr>
            <a:r>
              <a:rPr lang="zh-TW" altLang="en-US" sz="16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兼顧活化收益及租約管理，保持出租土地之使用彈性為原則</a:t>
            </a:r>
            <a:r>
              <a:rPr lang="en-US" altLang="zh-TW" sz="16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6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確保租期屆滿或有使用需求時得收回出租土地</a:t>
            </a:r>
            <a:r>
              <a:rPr lang="en-US" altLang="zh-TW" sz="16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1400" b="1"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3770627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7886700" cy="10226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第三章　出租</a:t>
            </a:r>
          </a:p>
          <a:p>
            <a:pPr lvl="1" algn="just" hangingPunct="0">
              <a:lnSpc>
                <a:spcPts val="3500"/>
              </a:lnSpc>
              <a:spcBef>
                <a:spcPct val="0"/>
              </a:spcBef>
              <a:spcAft>
                <a:spcPts val="250"/>
              </a:spcAft>
              <a:buClr>
                <a:schemeClr val="accent6"/>
              </a:buClr>
              <a:buSzPct val="85000"/>
              <a:buFont typeface="Wingdings" panose="05000000000000000000" pitchFamily="2" charset="2"/>
              <a:buChar char="l"/>
            </a:pPr>
            <a:r>
              <a:rPr lang="zh-TW" altLang="en-US" sz="1800" b="1" dirty="0">
                <a:solidFill>
                  <a:schemeClr val="accent5">
                    <a:lumMod val="75000"/>
                  </a:schemeClr>
                </a:solidFill>
                <a:latin typeface="微軟正黑體" panose="020B0604030504040204" pitchFamily="34" charset="-120"/>
                <a:ea typeface="微軟正黑體" panose="020B0604030504040204" pitchFamily="34" charset="-120"/>
                <a:cs typeface="+mj-cs"/>
              </a:rPr>
              <a:t>承租人申請新建建物</a:t>
            </a:r>
            <a:endParaRPr lang="en-US" altLang="zh-TW" sz="1800" b="1" dirty="0">
              <a:solidFill>
                <a:schemeClr val="accent5">
                  <a:lumMod val="75000"/>
                </a:schemeClr>
              </a:solidFill>
              <a:latin typeface="微軟正黑體" panose="020B0604030504040204" pitchFamily="34" charset="-120"/>
              <a:ea typeface="微軟正黑體" panose="020B0604030504040204" pitchFamily="34" charset="-120"/>
              <a:cs typeface="+mj-cs"/>
            </a:endParaRPr>
          </a:p>
        </p:txBody>
      </p:sp>
      <p:grpSp>
        <p:nvGrpSpPr>
          <p:cNvPr id="2" name="群組 1">
            <a:extLst>
              <a:ext uri="{FF2B5EF4-FFF2-40B4-BE49-F238E27FC236}">
                <a16:creationId xmlns:a16="http://schemas.microsoft.com/office/drawing/2014/main" id="{6A951A3B-90A0-8A7D-5D3C-2F7B777D3A49}"/>
              </a:ext>
            </a:extLst>
          </p:cNvPr>
          <p:cNvGrpSpPr/>
          <p:nvPr/>
        </p:nvGrpSpPr>
        <p:grpSpPr>
          <a:xfrm>
            <a:off x="333913" y="1924594"/>
            <a:ext cx="1123406" cy="4803952"/>
            <a:chOff x="638718" y="1924594"/>
            <a:chExt cx="1123406" cy="4803952"/>
          </a:xfrm>
        </p:grpSpPr>
        <p:sp>
          <p:nvSpPr>
            <p:cNvPr id="3" name="橢圓 2">
              <a:extLst>
                <a:ext uri="{FF2B5EF4-FFF2-40B4-BE49-F238E27FC236}">
                  <a16:creationId xmlns:a16="http://schemas.microsoft.com/office/drawing/2014/main" id="{2BEE54BA-CFE9-EA8C-1C14-8150F6EE51DD}"/>
                </a:ext>
              </a:extLst>
            </p:cNvPr>
            <p:cNvSpPr/>
            <p:nvPr/>
          </p:nvSpPr>
          <p:spPr>
            <a:xfrm>
              <a:off x="704032" y="1924594"/>
              <a:ext cx="992778" cy="949235"/>
            </a:xfrm>
            <a:prstGeom prst="ellipse">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accent4">
                      <a:lumMod val="50000"/>
                    </a:schemeClr>
                  </a:solidFill>
                  <a:latin typeface="微軟正黑體" panose="020B0604030504040204" pitchFamily="34" charset="-120"/>
                  <a:ea typeface="微軟正黑體" panose="020B0604030504040204" pitchFamily="34" charset="-120"/>
                </a:rPr>
                <a:t>原則</a:t>
              </a:r>
            </a:p>
          </p:txBody>
        </p:sp>
        <p:cxnSp>
          <p:nvCxnSpPr>
            <p:cNvPr id="12" name="直線單箭頭接點 11">
              <a:extLst>
                <a:ext uri="{FF2B5EF4-FFF2-40B4-BE49-F238E27FC236}">
                  <a16:creationId xmlns:a16="http://schemas.microsoft.com/office/drawing/2014/main" id="{D3E0E8E0-9A3A-86A5-D69E-65BB71EFBE7C}"/>
                </a:ext>
              </a:extLst>
            </p:cNvPr>
            <p:cNvCxnSpPr>
              <a:cxnSpLocks/>
              <a:stCxn id="3" idx="4"/>
              <a:endCxn id="8" idx="0"/>
            </p:cNvCxnSpPr>
            <p:nvPr/>
          </p:nvCxnSpPr>
          <p:spPr>
            <a:xfrm>
              <a:off x="1200421" y="2873829"/>
              <a:ext cx="1" cy="335671"/>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20" name="群組 19">
              <a:extLst>
                <a:ext uri="{FF2B5EF4-FFF2-40B4-BE49-F238E27FC236}">
                  <a16:creationId xmlns:a16="http://schemas.microsoft.com/office/drawing/2014/main" id="{E198DA30-4737-0B9D-0A6F-26712147F1B5}"/>
                </a:ext>
              </a:extLst>
            </p:cNvPr>
            <p:cNvGrpSpPr/>
            <p:nvPr/>
          </p:nvGrpSpPr>
          <p:grpSpPr>
            <a:xfrm>
              <a:off x="638718" y="3209500"/>
              <a:ext cx="1123406" cy="949235"/>
              <a:chOff x="648787" y="3357154"/>
              <a:chExt cx="1123406" cy="949235"/>
            </a:xfrm>
          </p:grpSpPr>
          <p:sp>
            <p:nvSpPr>
              <p:cNvPr id="8" name="橢圓 7">
                <a:extLst>
                  <a:ext uri="{FF2B5EF4-FFF2-40B4-BE49-F238E27FC236}">
                    <a16:creationId xmlns:a16="http://schemas.microsoft.com/office/drawing/2014/main" id="{FCDAC35E-B494-7600-3685-847B33E055BA}"/>
                  </a:ext>
                </a:extLst>
              </p:cNvPr>
              <p:cNvSpPr/>
              <p:nvPr/>
            </p:nvSpPr>
            <p:spPr>
              <a:xfrm>
                <a:off x="714102" y="3357154"/>
                <a:ext cx="992777" cy="949235"/>
              </a:xfrm>
              <a:prstGeom prst="ellipse">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b="1" dirty="0">
                  <a:solidFill>
                    <a:schemeClr val="accent4">
                      <a:lumMod val="50000"/>
                    </a:schemeClr>
                  </a:solidFill>
                  <a:latin typeface="微軟正黑體" panose="020B0604030504040204" pitchFamily="34" charset="-120"/>
                  <a:ea typeface="微軟正黑體" panose="020B0604030504040204" pitchFamily="34" charset="-120"/>
                </a:endParaRPr>
              </a:p>
            </p:txBody>
          </p:sp>
          <p:sp>
            <p:nvSpPr>
              <p:cNvPr id="13" name="文字方塊 12">
                <a:extLst>
                  <a:ext uri="{FF2B5EF4-FFF2-40B4-BE49-F238E27FC236}">
                    <a16:creationId xmlns:a16="http://schemas.microsoft.com/office/drawing/2014/main" id="{6FC4B757-3B94-0D19-40D3-FFD1B2EC5C86}"/>
                  </a:ext>
                </a:extLst>
              </p:cNvPr>
              <p:cNvSpPr txBox="1"/>
              <p:nvPr/>
            </p:nvSpPr>
            <p:spPr>
              <a:xfrm>
                <a:off x="648787" y="3587579"/>
                <a:ext cx="1123406" cy="553998"/>
              </a:xfrm>
              <a:prstGeom prst="rect">
                <a:avLst/>
              </a:prstGeom>
              <a:noFill/>
            </p:spPr>
            <p:txBody>
              <a:bodyPr wrap="square" rtlCol="0">
                <a:spAutoFit/>
              </a:bodyPr>
              <a:lstStyle/>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不得申請</a:t>
                </a:r>
                <a:endParaRPr lang="en-US" altLang="zh-TW" sz="1200" b="1" dirty="0">
                  <a:solidFill>
                    <a:schemeClr val="accent4">
                      <a:lumMod val="50000"/>
                    </a:schemeClr>
                  </a:solidFill>
                  <a:latin typeface="微軟正黑體" panose="020B0604030504040204" pitchFamily="34" charset="-120"/>
                  <a:ea typeface="微軟正黑體" panose="020B0604030504040204" pitchFamily="34" charset="-120"/>
                </a:endParaRPr>
              </a:p>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之</a:t>
                </a:r>
                <a:r>
                  <a:rPr lang="zh-TW" altLang="en-US" b="1" dirty="0">
                    <a:solidFill>
                      <a:schemeClr val="accent4">
                        <a:lumMod val="50000"/>
                      </a:schemeClr>
                    </a:solidFill>
                    <a:latin typeface="微軟正黑體" panose="020B0604030504040204" pitchFamily="34" charset="-120"/>
                    <a:ea typeface="微軟正黑體" panose="020B0604030504040204" pitchFamily="34" charset="-120"/>
                  </a:rPr>
                  <a:t>通案</a:t>
                </a: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情形</a:t>
                </a:r>
              </a:p>
            </p:txBody>
          </p:sp>
        </p:grpSp>
        <p:cxnSp>
          <p:nvCxnSpPr>
            <p:cNvPr id="15" name="直線單箭頭接點 14">
              <a:extLst>
                <a:ext uri="{FF2B5EF4-FFF2-40B4-BE49-F238E27FC236}">
                  <a16:creationId xmlns:a16="http://schemas.microsoft.com/office/drawing/2014/main" id="{79862C67-A6A8-E5C9-CAF2-C43E7A1606BB}"/>
                </a:ext>
              </a:extLst>
            </p:cNvPr>
            <p:cNvCxnSpPr>
              <a:cxnSpLocks/>
              <a:stCxn id="8" idx="4"/>
              <a:endCxn id="14" idx="0"/>
            </p:cNvCxnSpPr>
            <p:nvPr/>
          </p:nvCxnSpPr>
          <p:spPr>
            <a:xfrm>
              <a:off x="1200422" y="4158735"/>
              <a:ext cx="0" cy="335671"/>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7" name="群組 16">
              <a:extLst>
                <a:ext uri="{FF2B5EF4-FFF2-40B4-BE49-F238E27FC236}">
                  <a16:creationId xmlns:a16="http://schemas.microsoft.com/office/drawing/2014/main" id="{7BBB2B19-0F3F-C8CD-EC37-7723A765AEF6}"/>
                </a:ext>
              </a:extLst>
            </p:cNvPr>
            <p:cNvGrpSpPr/>
            <p:nvPr/>
          </p:nvGrpSpPr>
          <p:grpSpPr>
            <a:xfrm>
              <a:off x="638718" y="4494406"/>
              <a:ext cx="1123406" cy="949235"/>
              <a:chOff x="628650" y="4789713"/>
              <a:chExt cx="1123406" cy="949235"/>
            </a:xfrm>
          </p:grpSpPr>
          <p:sp>
            <p:nvSpPr>
              <p:cNvPr id="14" name="橢圓 13">
                <a:extLst>
                  <a:ext uri="{FF2B5EF4-FFF2-40B4-BE49-F238E27FC236}">
                    <a16:creationId xmlns:a16="http://schemas.microsoft.com/office/drawing/2014/main" id="{EBE4B4FB-B1C5-06FC-8D2D-6EAC48580D71}"/>
                  </a:ext>
                </a:extLst>
              </p:cNvPr>
              <p:cNvSpPr/>
              <p:nvPr/>
            </p:nvSpPr>
            <p:spPr>
              <a:xfrm>
                <a:off x="693965" y="4789713"/>
                <a:ext cx="992777" cy="949235"/>
              </a:xfrm>
              <a:prstGeom prst="ellipse">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b="1" dirty="0">
                  <a:solidFill>
                    <a:schemeClr val="accent4">
                      <a:lumMod val="50000"/>
                    </a:schemeClr>
                  </a:solidFill>
                  <a:latin typeface="微軟正黑體" panose="020B0604030504040204" pitchFamily="34" charset="-120"/>
                  <a:ea typeface="微軟正黑體" panose="020B0604030504040204" pitchFamily="34" charset="-120"/>
                </a:endParaRPr>
              </a:p>
            </p:txBody>
          </p:sp>
          <p:sp>
            <p:nvSpPr>
              <p:cNvPr id="16" name="文字方塊 15">
                <a:extLst>
                  <a:ext uri="{FF2B5EF4-FFF2-40B4-BE49-F238E27FC236}">
                    <a16:creationId xmlns:a16="http://schemas.microsoft.com/office/drawing/2014/main" id="{FA739FB4-AA17-752E-38DB-A8BCD469230A}"/>
                  </a:ext>
                </a:extLst>
              </p:cNvPr>
              <p:cNvSpPr txBox="1"/>
              <p:nvPr/>
            </p:nvSpPr>
            <p:spPr>
              <a:xfrm>
                <a:off x="628650" y="4941757"/>
                <a:ext cx="1123406" cy="646331"/>
              </a:xfrm>
              <a:prstGeom prst="rect">
                <a:avLst/>
              </a:prstGeom>
              <a:noFill/>
            </p:spPr>
            <p:txBody>
              <a:bodyPr wrap="square" rtlCol="0">
                <a:spAutoFit/>
              </a:bodyPr>
              <a:lstStyle/>
              <a:p>
                <a:pPr algn="ctr"/>
                <a:r>
                  <a:rPr lang="zh-TW" altLang="en-US" sz="1200" b="1" dirty="0">
                    <a:solidFill>
                      <a:schemeClr val="bg1"/>
                    </a:solidFill>
                    <a:latin typeface="微軟正黑體" panose="020B0604030504040204" pitchFamily="34" charset="-120"/>
                    <a:ea typeface="微軟正黑體" panose="020B0604030504040204" pitchFamily="34" charset="-120"/>
                  </a:rPr>
                  <a:t>得申請之</a:t>
                </a:r>
              </a:p>
              <a:p>
                <a:pPr algn="ctr"/>
                <a:r>
                  <a:rPr lang="zh-TW" altLang="en-US" sz="1200" b="1" dirty="0">
                    <a:solidFill>
                      <a:schemeClr val="bg1"/>
                    </a:solidFill>
                    <a:latin typeface="微軟正黑體" panose="020B0604030504040204" pitchFamily="34" charset="-120"/>
                    <a:ea typeface="微軟正黑體" panose="020B0604030504040204" pitchFamily="34" charset="-120"/>
                  </a:rPr>
                  <a:t>出租案件及其相關作業</a:t>
                </a:r>
              </a:p>
            </p:txBody>
          </p:sp>
        </p:grpSp>
        <p:grpSp>
          <p:nvGrpSpPr>
            <p:cNvPr id="31" name="群組 30">
              <a:extLst>
                <a:ext uri="{FF2B5EF4-FFF2-40B4-BE49-F238E27FC236}">
                  <a16:creationId xmlns:a16="http://schemas.microsoft.com/office/drawing/2014/main" id="{6DF0D074-8C23-D0E2-0569-6232A5FC20A5}"/>
                </a:ext>
              </a:extLst>
            </p:cNvPr>
            <p:cNvGrpSpPr/>
            <p:nvPr/>
          </p:nvGrpSpPr>
          <p:grpSpPr>
            <a:xfrm>
              <a:off x="638718" y="5779311"/>
              <a:ext cx="1123406" cy="949235"/>
              <a:chOff x="628650" y="4789713"/>
              <a:chExt cx="1123406" cy="949235"/>
            </a:xfrm>
          </p:grpSpPr>
          <p:sp>
            <p:nvSpPr>
              <p:cNvPr id="32" name="橢圓 31">
                <a:extLst>
                  <a:ext uri="{FF2B5EF4-FFF2-40B4-BE49-F238E27FC236}">
                    <a16:creationId xmlns:a16="http://schemas.microsoft.com/office/drawing/2014/main" id="{45AE7194-B79D-739A-7EA5-D0EDAB698927}"/>
                  </a:ext>
                </a:extLst>
              </p:cNvPr>
              <p:cNvSpPr/>
              <p:nvPr/>
            </p:nvSpPr>
            <p:spPr>
              <a:xfrm>
                <a:off x="693965" y="4789713"/>
                <a:ext cx="992777" cy="949235"/>
              </a:xfrm>
              <a:prstGeom prst="ellipse">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b="1" dirty="0">
                  <a:solidFill>
                    <a:schemeClr val="accent4">
                      <a:lumMod val="50000"/>
                    </a:schemeClr>
                  </a:solidFill>
                  <a:latin typeface="微軟正黑體" panose="020B0604030504040204" pitchFamily="34" charset="-120"/>
                  <a:ea typeface="微軟正黑體" panose="020B0604030504040204" pitchFamily="34" charset="-120"/>
                </a:endParaRPr>
              </a:p>
            </p:txBody>
          </p:sp>
          <p:sp>
            <p:nvSpPr>
              <p:cNvPr id="33" name="文字方塊 32">
                <a:extLst>
                  <a:ext uri="{FF2B5EF4-FFF2-40B4-BE49-F238E27FC236}">
                    <a16:creationId xmlns:a16="http://schemas.microsoft.com/office/drawing/2014/main" id="{C6DC464C-456A-3E08-AC59-7A7E49771558}"/>
                  </a:ext>
                </a:extLst>
              </p:cNvPr>
              <p:cNvSpPr txBox="1"/>
              <p:nvPr/>
            </p:nvSpPr>
            <p:spPr>
              <a:xfrm>
                <a:off x="628650" y="5037553"/>
                <a:ext cx="1123406" cy="461665"/>
              </a:xfrm>
              <a:prstGeom prst="rect">
                <a:avLst/>
              </a:prstGeom>
              <a:noFill/>
            </p:spPr>
            <p:txBody>
              <a:bodyPr wrap="square" rtlCol="0">
                <a:spAutoFit/>
              </a:bodyPr>
              <a:lstStyle/>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取得同意後</a:t>
                </a:r>
                <a:endParaRPr lang="en-US" altLang="zh-TW" sz="1200" b="1" dirty="0">
                  <a:solidFill>
                    <a:schemeClr val="accent4">
                      <a:lumMod val="50000"/>
                    </a:schemeClr>
                  </a:solidFill>
                  <a:latin typeface="微軟正黑體" panose="020B0604030504040204" pitchFamily="34" charset="-120"/>
                  <a:ea typeface="微軟正黑體" panose="020B0604030504040204" pitchFamily="34" charset="-120"/>
                </a:endParaRPr>
              </a:p>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相關管理事宜</a:t>
                </a:r>
              </a:p>
            </p:txBody>
          </p:sp>
        </p:grpSp>
        <p:cxnSp>
          <p:nvCxnSpPr>
            <p:cNvPr id="34" name="直線單箭頭接點 33">
              <a:extLst>
                <a:ext uri="{FF2B5EF4-FFF2-40B4-BE49-F238E27FC236}">
                  <a16:creationId xmlns:a16="http://schemas.microsoft.com/office/drawing/2014/main" id="{38FA5A9A-C15A-8482-A6F9-B5B13890D068}"/>
                </a:ext>
              </a:extLst>
            </p:cNvPr>
            <p:cNvCxnSpPr>
              <a:cxnSpLocks/>
              <a:stCxn id="14" idx="4"/>
              <a:endCxn id="32" idx="0"/>
            </p:cNvCxnSpPr>
            <p:nvPr/>
          </p:nvCxnSpPr>
          <p:spPr>
            <a:xfrm>
              <a:off x="1200422" y="5443641"/>
              <a:ext cx="0" cy="335670"/>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11" name="文字方塊 10">
            <a:extLst>
              <a:ext uri="{FF2B5EF4-FFF2-40B4-BE49-F238E27FC236}">
                <a16:creationId xmlns:a16="http://schemas.microsoft.com/office/drawing/2014/main" id="{65C22117-4186-EF45-DD0F-9701415EEDC2}"/>
              </a:ext>
            </a:extLst>
          </p:cNvPr>
          <p:cNvSpPr txBox="1"/>
          <p:nvPr/>
        </p:nvSpPr>
        <p:spPr>
          <a:xfrm>
            <a:off x="2209242" y="2338904"/>
            <a:ext cx="6787275" cy="2602123"/>
          </a:xfrm>
          <a:prstGeom prst="rect">
            <a:avLst/>
          </a:prstGeom>
          <a:noFill/>
          <a:ln w="19050">
            <a:solidFill>
              <a:schemeClr val="accent4">
                <a:lumMod val="50000"/>
              </a:schemeClr>
            </a:solidFill>
            <a:prstDash val="dashDot"/>
          </a:ln>
        </p:spPr>
        <p:txBody>
          <a:bodyPr wrap="square">
            <a:spAutoFit/>
          </a:bodyPr>
          <a:lstStyle/>
          <a:p>
            <a:pPr algn="just" hangingPunct="0">
              <a:lnSpc>
                <a:spcPts val="2200"/>
              </a:lnSpc>
            </a:pPr>
            <a:r>
              <a:rPr lang="zh-TW" altLang="en-US" sz="1600" b="1" dirty="0">
                <a:solidFill>
                  <a:schemeClr val="accent4">
                    <a:lumMod val="50000"/>
                  </a:schemeClr>
                </a:solidFill>
                <a:latin typeface="微軟正黑體" panose="020B0604030504040204" pitchFamily="34" charset="-120"/>
                <a:ea typeface="微軟正黑體" panose="020B0604030504040204" pitchFamily="34" charset="-120"/>
                <a:cs typeface="+mj-cs"/>
              </a:rPr>
              <a:t>第</a:t>
            </a:r>
            <a:r>
              <a:rPr lang="en-US" altLang="zh-TW" sz="1600" b="1" dirty="0">
                <a:solidFill>
                  <a:schemeClr val="accent4">
                    <a:lumMod val="50000"/>
                  </a:schemeClr>
                </a:solidFill>
                <a:latin typeface="微軟正黑體" panose="020B0604030504040204" pitchFamily="34" charset="-120"/>
                <a:ea typeface="微軟正黑體" panose="020B0604030504040204" pitchFamily="34" charset="-120"/>
                <a:cs typeface="+mj-cs"/>
              </a:rPr>
              <a:t>21-3</a:t>
            </a:r>
            <a:r>
              <a:rPr lang="zh-TW" altLang="en-US" sz="1600" b="1" dirty="0">
                <a:solidFill>
                  <a:schemeClr val="accent4">
                    <a:lumMod val="50000"/>
                  </a:schemeClr>
                </a:solidFill>
                <a:latin typeface="微軟正黑體" panose="020B0604030504040204" pitchFamily="34" charset="-120"/>
                <a:ea typeface="微軟正黑體" panose="020B0604030504040204" pitchFamily="34" charset="-120"/>
                <a:cs typeface="+mj-cs"/>
              </a:rPr>
              <a:t>條</a:t>
            </a:r>
            <a:endParaRPr lang="en-US" altLang="zh-TW" sz="1600" b="1" dirty="0">
              <a:solidFill>
                <a:schemeClr val="accent5">
                  <a:lumMod val="75000"/>
                </a:schemeClr>
              </a:solidFill>
              <a:latin typeface="微軟正黑體" panose="020B0604030504040204" pitchFamily="34" charset="-120"/>
              <a:ea typeface="微軟正黑體" panose="020B0604030504040204" pitchFamily="34" charset="-120"/>
              <a:cs typeface="+mj-cs"/>
            </a:endParaRPr>
          </a:p>
          <a:p>
            <a:pPr marL="180000" lvl="1" algn="just" hangingPunct="0">
              <a:lnSpc>
                <a:spcPts val="2100"/>
              </a:lnSpc>
            </a:pPr>
            <a:r>
              <a:rPr lang="zh-TW" altLang="en-US" sz="1400" b="1" dirty="0">
                <a:solidFill>
                  <a:schemeClr val="accent4">
                    <a:lumMod val="50000"/>
                  </a:schemeClr>
                </a:solidFill>
                <a:latin typeface="微軟正黑體" panose="020B0604030504040204" pitchFamily="34" charset="-120"/>
                <a:ea typeface="微軟正黑體" panose="020B0604030504040204" pitchFamily="34" charset="-120"/>
                <a:cs typeface="+mj-cs"/>
              </a:rPr>
              <a:t>本辦法</a:t>
            </a:r>
            <a:r>
              <a:rPr lang="zh-TW" altLang="en-US" sz="1400" b="1" u="sng" dirty="0">
                <a:solidFill>
                  <a:schemeClr val="accent4">
                    <a:lumMod val="50000"/>
                  </a:schemeClr>
                </a:solidFill>
                <a:latin typeface="微軟正黑體" panose="020B0604030504040204" pitchFamily="34" charset="-120"/>
                <a:ea typeface="微軟正黑體" panose="020B0604030504040204" pitchFamily="34" charset="-120"/>
                <a:cs typeface="+mj-cs"/>
              </a:rPr>
              <a:t>中華民國</a:t>
            </a:r>
            <a:r>
              <a:rPr lang="en-US" altLang="zh-TW" sz="1400" b="1" u="sng" dirty="0">
                <a:solidFill>
                  <a:schemeClr val="accent4">
                    <a:lumMod val="50000"/>
                  </a:schemeClr>
                </a:solidFill>
                <a:latin typeface="微軟正黑體" panose="020B0604030504040204" pitchFamily="34" charset="-120"/>
                <a:ea typeface="微軟正黑體" panose="020B0604030504040204" pitchFamily="34" charset="-120"/>
                <a:cs typeface="+mj-cs"/>
              </a:rPr>
              <a:t>110</a:t>
            </a:r>
            <a:r>
              <a:rPr lang="zh-TW" altLang="en-US" sz="1400" b="1" u="sng" dirty="0">
                <a:solidFill>
                  <a:schemeClr val="accent4">
                    <a:lumMod val="50000"/>
                  </a:schemeClr>
                </a:solidFill>
                <a:latin typeface="微軟正黑體" panose="020B0604030504040204" pitchFamily="34" charset="-120"/>
                <a:ea typeface="微軟正黑體" panose="020B0604030504040204" pitchFamily="34" charset="-120"/>
                <a:cs typeface="+mj-cs"/>
              </a:rPr>
              <a:t>年</a:t>
            </a:r>
            <a:r>
              <a:rPr lang="en-US" altLang="zh-TW" sz="1400" b="1" u="sng" dirty="0">
                <a:solidFill>
                  <a:schemeClr val="accent4">
                    <a:lumMod val="50000"/>
                  </a:schemeClr>
                </a:solidFill>
                <a:latin typeface="微軟正黑體" panose="020B0604030504040204" pitchFamily="34" charset="-120"/>
                <a:ea typeface="微軟正黑體" panose="020B0604030504040204" pitchFamily="34" charset="-120"/>
                <a:cs typeface="+mj-cs"/>
              </a:rPr>
              <a:t>9</a:t>
            </a:r>
            <a:r>
              <a:rPr lang="zh-TW" altLang="en-US" sz="1400" b="1" u="sng" dirty="0">
                <a:solidFill>
                  <a:schemeClr val="accent4">
                    <a:lumMod val="50000"/>
                  </a:schemeClr>
                </a:solidFill>
                <a:latin typeface="微軟正黑體" panose="020B0604030504040204" pitchFamily="34" charset="-120"/>
                <a:ea typeface="微軟正黑體" panose="020B0604030504040204" pitchFamily="34" charset="-120"/>
                <a:cs typeface="+mj-cs"/>
              </a:rPr>
              <a:t>月</a:t>
            </a:r>
            <a:r>
              <a:rPr lang="en-US" altLang="zh-TW" sz="1400" b="1" u="sng" dirty="0">
                <a:solidFill>
                  <a:schemeClr val="accent4">
                    <a:lumMod val="50000"/>
                  </a:schemeClr>
                </a:solidFill>
                <a:latin typeface="微軟正黑體" panose="020B0604030504040204" pitchFamily="34" charset="-120"/>
                <a:ea typeface="微軟正黑體" panose="020B0604030504040204" pitchFamily="34" charset="-120"/>
                <a:cs typeface="+mj-cs"/>
              </a:rPr>
              <a:t>30</a:t>
            </a:r>
            <a:r>
              <a:rPr lang="zh-TW" altLang="en-US" sz="1400" b="1" u="sng" dirty="0">
                <a:solidFill>
                  <a:schemeClr val="accent4">
                    <a:lumMod val="50000"/>
                  </a:schemeClr>
                </a:solidFill>
                <a:latin typeface="微軟正黑體" panose="020B0604030504040204" pitchFamily="34" charset="-120"/>
                <a:ea typeface="微軟正黑體" panose="020B0604030504040204" pitchFamily="34" charset="-120"/>
                <a:cs typeface="+mj-cs"/>
              </a:rPr>
              <a:t>日修正施行前</a:t>
            </a:r>
            <a:r>
              <a:rPr lang="zh-TW" altLang="en-US" sz="1400" b="1" dirty="0">
                <a:solidFill>
                  <a:schemeClr val="accent4">
                    <a:lumMod val="50000"/>
                  </a:schemeClr>
                </a:solidFill>
                <a:latin typeface="微軟正黑體" panose="020B0604030504040204" pitchFamily="34" charset="-120"/>
                <a:ea typeface="微軟正黑體" panose="020B0604030504040204" pitchFamily="34" charset="-120"/>
                <a:cs typeface="+mj-cs"/>
              </a:rPr>
              <a:t>已訂定之非事業用土地租約</a:t>
            </a:r>
            <a:r>
              <a:rPr lang="zh-TW" altLang="en-US" sz="1400" b="1" dirty="0">
                <a:latin typeface="微軟正黑體" panose="020B0604030504040204" pitchFamily="34" charset="-120"/>
                <a:ea typeface="微軟正黑體" panose="020B0604030504040204" pitchFamily="34" charset="-120"/>
                <a:cs typeface="+mj-cs"/>
              </a:rPr>
              <a:t>，且無第</a:t>
            </a:r>
            <a:r>
              <a:rPr lang="en-US" altLang="zh-TW" sz="1400" b="1" dirty="0">
                <a:latin typeface="微軟正黑體" panose="020B0604030504040204" pitchFamily="34" charset="-120"/>
                <a:ea typeface="微軟正黑體" panose="020B0604030504040204" pitchFamily="34" charset="-120"/>
                <a:cs typeface="+mj-cs"/>
              </a:rPr>
              <a:t>24-4</a:t>
            </a:r>
            <a:r>
              <a:rPr lang="zh-TW" altLang="en-US" sz="1400" b="1" dirty="0">
                <a:latin typeface="微軟正黑體" panose="020B0604030504040204" pitchFamily="34" charset="-120"/>
                <a:ea typeface="微軟正黑體" panose="020B0604030504040204" pitchFamily="34" charset="-120"/>
                <a:cs typeface="+mj-cs"/>
              </a:rPr>
              <a:t>條第</a:t>
            </a:r>
            <a:r>
              <a:rPr lang="en-US" altLang="zh-TW" sz="1400" b="1" dirty="0">
                <a:latin typeface="微軟正黑體" panose="020B0604030504040204" pitchFamily="34" charset="-120"/>
                <a:ea typeface="微軟正黑體" panose="020B0604030504040204" pitchFamily="34" charset="-120"/>
                <a:cs typeface="+mj-cs"/>
              </a:rPr>
              <a:t>1</a:t>
            </a:r>
            <a:r>
              <a:rPr lang="zh-TW" altLang="en-US" sz="1400" b="1" dirty="0">
                <a:latin typeface="微軟正黑體" panose="020B0604030504040204" pitchFamily="34" charset="-120"/>
                <a:ea typeface="微軟正黑體" panose="020B0604030504040204" pitchFamily="34" charset="-120"/>
                <a:cs typeface="+mj-cs"/>
              </a:rPr>
              <a:t>項各款所定不予同意情形，承租人申請新建建物並經本署同意者，得採下列方式之一辦理：</a:t>
            </a:r>
          </a:p>
          <a:p>
            <a:pPr marL="198000" lvl="1" algn="just" hangingPunct="0">
              <a:lnSpc>
                <a:spcPts val="2100"/>
              </a:lnSpc>
            </a:pPr>
            <a:r>
              <a:rPr lang="zh-TW" altLang="en-US" sz="1400" b="1" dirty="0">
                <a:latin typeface="微軟正黑體" panose="020B0604030504040204" pitchFamily="34" charset="-120"/>
                <a:ea typeface="微軟正黑體" panose="020B0604030504040204" pitchFamily="34" charset="-120"/>
                <a:cs typeface="+mj-cs"/>
              </a:rPr>
              <a:t>一、以</a:t>
            </a:r>
            <a:r>
              <a:rPr lang="zh-TW" altLang="en-US" sz="1400" b="1" dirty="0">
                <a:solidFill>
                  <a:schemeClr val="accent4">
                    <a:lumMod val="50000"/>
                  </a:schemeClr>
                </a:solidFill>
                <a:latin typeface="微軟正黑體" panose="020B0604030504040204" pitchFamily="34" charset="-120"/>
                <a:ea typeface="微軟正黑體" panose="020B0604030504040204" pitchFamily="34" charset="-120"/>
                <a:cs typeface="+mj-cs"/>
              </a:rPr>
              <a:t>本署</a:t>
            </a:r>
            <a:r>
              <a:rPr lang="zh-TW" altLang="en-US" sz="1400" b="1" dirty="0">
                <a:latin typeface="微軟正黑體" panose="020B0604030504040204" pitchFamily="34" charset="-120"/>
                <a:ea typeface="微軟正黑體" panose="020B0604030504040204" pitchFamily="34" charset="-120"/>
                <a:cs typeface="+mj-cs"/>
              </a:rPr>
              <a:t>為起造人，並由</a:t>
            </a:r>
            <a:r>
              <a:rPr lang="zh-TW" altLang="en-US" sz="1400" b="1" dirty="0">
                <a:solidFill>
                  <a:schemeClr val="accent4">
                    <a:lumMod val="50000"/>
                  </a:schemeClr>
                </a:solidFill>
                <a:latin typeface="微軟正黑體" panose="020B0604030504040204" pitchFamily="34" charset="-120"/>
                <a:ea typeface="微軟正黑體" panose="020B0604030504040204" pitchFamily="34" charset="-120"/>
                <a:cs typeface="+mj-cs"/>
              </a:rPr>
              <a:t>承租人</a:t>
            </a:r>
            <a:r>
              <a:rPr lang="zh-TW" altLang="en-US" sz="1400" b="1" dirty="0">
                <a:latin typeface="微軟正黑體" panose="020B0604030504040204" pitchFamily="34" charset="-120"/>
                <a:ea typeface="微軟正黑體" panose="020B0604030504040204" pitchFamily="34" charset="-120"/>
                <a:cs typeface="+mj-cs"/>
              </a:rPr>
              <a:t>負擔建築費用及其他相關費用。</a:t>
            </a:r>
          </a:p>
          <a:p>
            <a:pPr marL="198000" lvl="1" algn="just" hangingPunct="0">
              <a:lnSpc>
                <a:spcPts val="2100"/>
              </a:lnSpc>
            </a:pPr>
            <a:r>
              <a:rPr lang="zh-TW" altLang="en-US" sz="1400" b="1" dirty="0">
                <a:latin typeface="微軟正黑體" panose="020B0604030504040204" pitchFamily="34" charset="-120"/>
                <a:ea typeface="微軟正黑體" panose="020B0604030504040204" pitchFamily="34" charset="-120"/>
                <a:cs typeface="+mj-cs"/>
              </a:rPr>
              <a:t>二、以</a:t>
            </a:r>
            <a:r>
              <a:rPr lang="zh-TW" altLang="en-US" sz="1400" b="1" dirty="0">
                <a:solidFill>
                  <a:schemeClr val="accent4">
                    <a:lumMod val="50000"/>
                  </a:schemeClr>
                </a:solidFill>
                <a:latin typeface="微軟正黑體" panose="020B0604030504040204" pitchFamily="34" charset="-120"/>
                <a:ea typeface="微軟正黑體" panose="020B0604030504040204" pitchFamily="34" charset="-120"/>
                <a:cs typeface="+mj-cs"/>
              </a:rPr>
              <a:t>承租人</a:t>
            </a:r>
            <a:r>
              <a:rPr lang="zh-TW" altLang="en-US" sz="1400" b="1" dirty="0">
                <a:latin typeface="微軟正黑體" panose="020B0604030504040204" pitchFamily="34" charset="-120"/>
                <a:ea typeface="微軟正黑體" panose="020B0604030504040204" pitchFamily="34" charset="-120"/>
                <a:cs typeface="+mj-cs"/>
              </a:rPr>
              <a:t>為起造人，並準用前條規定。</a:t>
            </a:r>
          </a:p>
          <a:p>
            <a:pPr marL="180000" lvl="1" algn="just" hangingPunct="0">
              <a:lnSpc>
                <a:spcPts val="2100"/>
              </a:lnSpc>
            </a:pPr>
            <a:r>
              <a:rPr lang="zh-TW" altLang="en-US" sz="1400" b="1" dirty="0">
                <a:latin typeface="微軟正黑體" panose="020B0604030504040204" pitchFamily="34" charset="-120"/>
                <a:ea typeface="微軟正黑體" panose="020B0604030504040204" pitchFamily="34" charset="-120"/>
                <a:cs typeface="+mj-cs"/>
              </a:rPr>
              <a:t>依前項第一款規定新建之建物</a:t>
            </a:r>
            <a:r>
              <a:rPr lang="zh-TW" altLang="en-US" sz="1400" b="1" dirty="0">
                <a:solidFill>
                  <a:schemeClr val="accent4">
                    <a:lumMod val="50000"/>
                  </a:schemeClr>
                </a:solidFill>
                <a:latin typeface="微軟正黑體" panose="020B0604030504040204" pitchFamily="34" charset="-120"/>
                <a:ea typeface="微軟正黑體" panose="020B0604030504040204" pitchFamily="34" charset="-120"/>
                <a:cs typeface="+mj-cs"/>
              </a:rPr>
              <a:t>辦理建物所有權第一次登記時，應登記為國有，管理機關登記為本署</a:t>
            </a:r>
            <a:r>
              <a:rPr lang="zh-TW" altLang="en-US" sz="1400" b="1" dirty="0">
                <a:latin typeface="微軟正黑體" panose="020B0604030504040204" pitchFamily="34" charset="-120"/>
                <a:ea typeface="微軟正黑體" panose="020B0604030504040204" pitchFamily="34" charset="-120"/>
                <a:cs typeface="+mj-cs"/>
              </a:rPr>
              <a:t>。</a:t>
            </a:r>
          </a:p>
          <a:p>
            <a:pPr marL="180000" lvl="1" algn="just" hangingPunct="0">
              <a:lnSpc>
                <a:spcPts val="2100"/>
              </a:lnSpc>
            </a:pPr>
            <a:r>
              <a:rPr lang="zh-TW" altLang="en-US" sz="1400" b="1" dirty="0">
                <a:latin typeface="微軟正黑體" panose="020B0604030504040204" pitchFamily="34" charset="-120"/>
                <a:ea typeface="微軟正黑體" panose="020B0604030504040204" pitchFamily="34" charset="-120"/>
                <a:cs typeface="+mj-cs"/>
              </a:rPr>
              <a:t>依第一項第一款規定新建之建物，由本署以</a:t>
            </a:r>
            <a:r>
              <a:rPr lang="zh-TW" altLang="en-US" sz="1400" b="1" dirty="0">
                <a:solidFill>
                  <a:schemeClr val="accent4">
                    <a:lumMod val="50000"/>
                  </a:schemeClr>
                </a:solidFill>
                <a:latin typeface="微軟正黑體" panose="020B0604030504040204" pitchFamily="34" charset="-120"/>
                <a:ea typeface="微軟正黑體" panose="020B0604030504040204" pitchFamily="34" charset="-120"/>
                <a:cs typeface="+mj-cs"/>
              </a:rPr>
              <a:t>出租</a:t>
            </a:r>
            <a:r>
              <a:rPr lang="zh-TW" altLang="en-US" sz="1400" b="1" dirty="0">
                <a:latin typeface="微軟正黑體" panose="020B0604030504040204" pitchFamily="34" charset="-120"/>
                <a:ea typeface="微軟正黑體" panose="020B0604030504040204" pitchFamily="34" charset="-120"/>
                <a:cs typeface="+mj-cs"/>
              </a:rPr>
              <a:t>方式提供承租人使用。</a:t>
            </a:r>
          </a:p>
        </p:txBody>
      </p:sp>
      <p:sp>
        <p:nvSpPr>
          <p:cNvPr id="28" name="文字方塊 27">
            <a:extLst>
              <a:ext uri="{FF2B5EF4-FFF2-40B4-BE49-F238E27FC236}">
                <a16:creationId xmlns:a16="http://schemas.microsoft.com/office/drawing/2014/main" id="{1396889E-76B6-2D26-E927-0B5D0E7F8B89}"/>
              </a:ext>
            </a:extLst>
          </p:cNvPr>
          <p:cNvSpPr txBox="1"/>
          <p:nvPr/>
        </p:nvSpPr>
        <p:spPr>
          <a:xfrm>
            <a:off x="2183185" y="5463670"/>
            <a:ext cx="6787275" cy="1156214"/>
          </a:xfrm>
          <a:prstGeom prst="rect">
            <a:avLst/>
          </a:prstGeom>
          <a:noFill/>
          <a:ln w="19050">
            <a:solidFill>
              <a:schemeClr val="accent4">
                <a:lumMod val="50000"/>
              </a:schemeClr>
            </a:solidFill>
            <a:prstDash val="dashDot"/>
          </a:ln>
        </p:spPr>
        <p:txBody>
          <a:bodyPr wrap="square">
            <a:spAutoFit/>
          </a:bodyPr>
          <a:lstStyle/>
          <a:p>
            <a:pPr algn="just" hangingPunct="0">
              <a:lnSpc>
                <a:spcPts val="2200"/>
              </a:lnSpc>
            </a:pPr>
            <a:r>
              <a:rPr lang="zh-TW" altLang="en-US" sz="1600" b="1" dirty="0">
                <a:solidFill>
                  <a:schemeClr val="accent4">
                    <a:lumMod val="50000"/>
                  </a:schemeClr>
                </a:solidFill>
                <a:latin typeface="微軟正黑體" panose="020B0604030504040204" pitchFamily="34" charset="-120"/>
                <a:ea typeface="微軟正黑體" panose="020B0604030504040204" pitchFamily="34" charset="-120"/>
                <a:cs typeface="+mj-cs"/>
              </a:rPr>
              <a:t>第</a:t>
            </a:r>
            <a:r>
              <a:rPr lang="en-US" altLang="zh-TW" sz="1600" b="1" dirty="0">
                <a:solidFill>
                  <a:schemeClr val="accent4">
                    <a:lumMod val="50000"/>
                  </a:schemeClr>
                </a:solidFill>
                <a:latin typeface="微軟正黑體" panose="020B0604030504040204" pitchFamily="34" charset="-120"/>
                <a:ea typeface="微軟正黑體" panose="020B0604030504040204" pitchFamily="34" charset="-120"/>
                <a:cs typeface="+mj-cs"/>
              </a:rPr>
              <a:t>21-2</a:t>
            </a:r>
            <a:r>
              <a:rPr lang="zh-TW" altLang="en-US" sz="1600" b="1" dirty="0">
                <a:solidFill>
                  <a:schemeClr val="accent4">
                    <a:lumMod val="50000"/>
                  </a:schemeClr>
                </a:solidFill>
                <a:latin typeface="微軟正黑體" panose="020B0604030504040204" pitchFamily="34" charset="-120"/>
                <a:ea typeface="微軟正黑體" panose="020B0604030504040204" pitchFamily="34" charset="-120"/>
                <a:cs typeface="+mj-cs"/>
              </a:rPr>
              <a:t>條</a:t>
            </a:r>
            <a:endParaRPr lang="en-US" altLang="zh-TW" sz="1600" b="1" dirty="0">
              <a:solidFill>
                <a:schemeClr val="accent5">
                  <a:lumMod val="75000"/>
                </a:schemeClr>
              </a:solidFill>
              <a:latin typeface="微軟正黑體" panose="020B0604030504040204" pitchFamily="34" charset="-120"/>
              <a:ea typeface="微軟正黑體" panose="020B0604030504040204" pitchFamily="34" charset="-120"/>
              <a:cs typeface="+mj-cs"/>
            </a:endParaRPr>
          </a:p>
          <a:p>
            <a:pPr marL="180000" lvl="1" algn="just" hangingPunct="0">
              <a:lnSpc>
                <a:spcPts val="2100"/>
              </a:lnSpc>
            </a:pPr>
            <a:r>
              <a:rPr lang="zh-TW" altLang="en-US" sz="1400" b="1" dirty="0">
                <a:solidFill>
                  <a:schemeClr val="accent4">
                    <a:lumMod val="50000"/>
                  </a:schemeClr>
                </a:solidFill>
                <a:latin typeface="微軟正黑體" panose="020B0604030504040204" pitchFamily="34" charset="-120"/>
                <a:ea typeface="微軟正黑體" panose="020B0604030504040204" pitchFamily="34" charset="-120"/>
                <a:cs typeface="+mj-cs"/>
              </a:rPr>
              <a:t>非事業用土地之承租人申請以本人為起造人新建建物</a:t>
            </a:r>
            <a:r>
              <a:rPr lang="zh-TW" altLang="en-US" sz="1400" b="1" dirty="0">
                <a:latin typeface="微軟正黑體" panose="020B0604030504040204" pitchFamily="34" charset="-120"/>
                <a:ea typeface="微軟正黑體" panose="020B0604030504040204" pitchFamily="34" charset="-120"/>
                <a:cs typeface="+mj-cs"/>
              </a:rPr>
              <a:t>且無第</a:t>
            </a:r>
            <a:r>
              <a:rPr lang="en-US" altLang="zh-TW" sz="1400" b="1" dirty="0">
                <a:latin typeface="微軟正黑體" panose="020B0604030504040204" pitchFamily="34" charset="-120"/>
                <a:ea typeface="微軟正黑體" panose="020B0604030504040204" pitchFamily="34" charset="-120"/>
                <a:cs typeface="+mj-cs"/>
              </a:rPr>
              <a:t>21-4</a:t>
            </a:r>
            <a:r>
              <a:rPr lang="zh-TW" altLang="en-US" sz="1400" b="1" dirty="0">
                <a:latin typeface="微軟正黑體" panose="020B0604030504040204" pitchFamily="34" charset="-120"/>
                <a:ea typeface="微軟正黑體" panose="020B0604030504040204" pitchFamily="34" charset="-120"/>
                <a:cs typeface="+mj-cs"/>
              </a:rPr>
              <a:t>條第</a:t>
            </a:r>
            <a:r>
              <a:rPr lang="en-US" altLang="zh-TW" sz="1400" b="1" dirty="0">
                <a:latin typeface="微軟正黑體" panose="020B0604030504040204" pitchFamily="34" charset="-120"/>
                <a:ea typeface="微軟正黑體" panose="020B0604030504040204" pitchFamily="34" charset="-120"/>
                <a:cs typeface="+mj-cs"/>
              </a:rPr>
              <a:t>1</a:t>
            </a:r>
            <a:r>
              <a:rPr lang="zh-TW" altLang="en-US" sz="1400" b="1" dirty="0">
                <a:latin typeface="微軟正黑體" panose="020B0604030504040204" pitchFamily="34" charset="-120"/>
                <a:ea typeface="微軟正黑體" panose="020B0604030504040204" pitchFamily="34" charset="-120"/>
                <a:cs typeface="+mj-cs"/>
              </a:rPr>
              <a:t>項各款所定不予同意情形，應經本署同意，並繳納權利金後，由本署核發土地使用權同意書。</a:t>
            </a:r>
            <a:r>
              <a:rPr lang="en-US" altLang="zh-TW" sz="1400" b="1" dirty="0">
                <a:latin typeface="微軟正黑體" panose="020B0604030504040204" pitchFamily="34" charset="-120"/>
                <a:ea typeface="微軟正黑體" panose="020B0604030504040204" pitchFamily="34" charset="-120"/>
                <a:cs typeface="+mj-cs"/>
              </a:rPr>
              <a:t>…</a:t>
            </a:r>
            <a:endParaRPr lang="zh-TW" altLang="en-US" sz="1400" b="1" dirty="0">
              <a:latin typeface="微軟正黑體" panose="020B0604030504040204" pitchFamily="34" charset="-120"/>
              <a:ea typeface="微軟正黑體" panose="020B0604030504040204" pitchFamily="34" charset="-120"/>
              <a:cs typeface="+mj-cs"/>
            </a:endParaRPr>
          </a:p>
        </p:txBody>
      </p:sp>
      <p:cxnSp>
        <p:nvCxnSpPr>
          <p:cNvPr id="35" name="直線單箭頭接點 34">
            <a:extLst>
              <a:ext uri="{FF2B5EF4-FFF2-40B4-BE49-F238E27FC236}">
                <a16:creationId xmlns:a16="http://schemas.microsoft.com/office/drawing/2014/main" id="{B1CEF797-375A-67DA-DDE9-95EA31DA3CC4}"/>
              </a:ext>
            </a:extLst>
          </p:cNvPr>
          <p:cNvCxnSpPr>
            <a:cxnSpLocks/>
          </p:cNvCxnSpPr>
          <p:nvPr/>
        </p:nvCxnSpPr>
        <p:spPr>
          <a:xfrm>
            <a:off x="1915886" y="2371407"/>
            <a:ext cx="0" cy="4482062"/>
          </a:xfrm>
          <a:prstGeom prst="straightConnector1">
            <a:avLst/>
          </a:prstGeom>
          <a:ln w="571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線接點 37">
            <a:extLst>
              <a:ext uri="{FF2B5EF4-FFF2-40B4-BE49-F238E27FC236}">
                <a16:creationId xmlns:a16="http://schemas.microsoft.com/office/drawing/2014/main" id="{B83D047F-1259-B9CE-BBC2-490F682F8AEF}"/>
              </a:ext>
            </a:extLst>
          </p:cNvPr>
          <p:cNvCxnSpPr>
            <a:cxnSpLocks/>
            <a:endCxn id="39" idx="1"/>
          </p:cNvCxnSpPr>
          <p:nvPr/>
        </p:nvCxnSpPr>
        <p:spPr>
          <a:xfrm>
            <a:off x="1645920" y="5204050"/>
            <a:ext cx="563323" cy="0"/>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39" name="文字方塊 38">
            <a:extLst>
              <a:ext uri="{FF2B5EF4-FFF2-40B4-BE49-F238E27FC236}">
                <a16:creationId xmlns:a16="http://schemas.microsoft.com/office/drawing/2014/main" id="{5774CA8E-D7D9-7027-5041-1D7CDB81E8A4}"/>
              </a:ext>
            </a:extLst>
          </p:cNvPr>
          <p:cNvSpPr txBox="1"/>
          <p:nvPr/>
        </p:nvSpPr>
        <p:spPr>
          <a:xfrm>
            <a:off x="2209243" y="5034773"/>
            <a:ext cx="2762295" cy="338554"/>
          </a:xfrm>
          <a:prstGeom prst="rect">
            <a:avLst/>
          </a:prstGeom>
          <a:solidFill>
            <a:schemeClr val="accent2">
              <a:lumMod val="75000"/>
            </a:schemeClr>
          </a:solidFill>
        </p:spPr>
        <p:txBody>
          <a:bodyPr wrap="none" rtlCol="0">
            <a:spAutoFit/>
          </a:bodyPr>
          <a:lstStyle/>
          <a:p>
            <a:r>
              <a:rPr lang="en-US" altLang="zh-TW" sz="1600" b="1" dirty="0">
                <a:solidFill>
                  <a:schemeClr val="bg1"/>
                </a:solidFill>
                <a:latin typeface="微軟正黑體" panose="020B0604030504040204" pitchFamily="34" charset="-120"/>
                <a:ea typeface="微軟正黑體" panose="020B0604030504040204" pitchFamily="34" charset="-120"/>
                <a:cs typeface="+mj-cs"/>
              </a:rPr>
              <a:t>110</a:t>
            </a:r>
            <a:r>
              <a:rPr lang="zh-TW" altLang="en-US" sz="1600" b="1" dirty="0">
                <a:solidFill>
                  <a:schemeClr val="bg1"/>
                </a:solidFill>
                <a:latin typeface="微軟正黑體" panose="020B0604030504040204" pitchFamily="34" charset="-120"/>
                <a:ea typeface="微軟正黑體" panose="020B0604030504040204" pitchFamily="34" charset="-120"/>
                <a:cs typeface="+mj-cs"/>
              </a:rPr>
              <a:t>年</a:t>
            </a:r>
            <a:r>
              <a:rPr lang="en-US" altLang="zh-TW" sz="1600" b="1" dirty="0">
                <a:solidFill>
                  <a:schemeClr val="bg1"/>
                </a:solidFill>
                <a:latin typeface="微軟正黑體" panose="020B0604030504040204" pitchFamily="34" charset="-120"/>
                <a:ea typeface="微軟正黑體" panose="020B0604030504040204" pitchFamily="34" charset="-120"/>
                <a:cs typeface="+mj-cs"/>
              </a:rPr>
              <a:t>9</a:t>
            </a:r>
            <a:r>
              <a:rPr lang="zh-TW" altLang="en-US" sz="1600" b="1" dirty="0">
                <a:solidFill>
                  <a:schemeClr val="bg1"/>
                </a:solidFill>
                <a:latin typeface="微軟正黑體" panose="020B0604030504040204" pitchFamily="34" charset="-120"/>
                <a:ea typeface="微軟正黑體" panose="020B0604030504040204" pitchFamily="34" charset="-120"/>
                <a:cs typeface="+mj-cs"/>
              </a:rPr>
              <a:t>月</a:t>
            </a:r>
            <a:r>
              <a:rPr lang="en-US" altLang="zh-TW" sz="1600" b="1" dirty="0">
                <a:solidFill>
                  <a:schemeClr val="bg1"/>
                </a:solidFill>
                <a:latin typeface="微軟正黑體" panose="020B0604030504040204" pitchFamily="34" charset="-120"/>
                <a:ea typeface="微軟正黑體" panose="020B0604030504040204" pitchFamily="34" charset="-120"/>
                <a:cs typeface="+mj-cs"/>
              </a:rPr>
              <a:t>30</a:t>
            </a:r>
            <a:r>
              <a:rPr lang="zh-TW" altLang="en-US" sz="1600" b="1" dirty="0">
                <a:solidFill>
                  <a:schemeClr val="bg1"/>
                </a:solidFill>
                <a:latin typeface="微軟正黑體" panose="020B0604030504040204" pitchFamily="34" charset="-120"/>
                <a:ea typeface="微軟正黑體" panose="020B0604030504040204" pitchFamily="34" charset="-120"/>
                <a:cs typeface="+mj-cs"/>
              </a:rPr>
              <a:t>日本辦法修正前</a:t>
            </a:r>
          </a:p>
        </p:txBody>
      </p:sp>
      <p:sp>
        <p:nvSpPr>
          <p:cNvPr id="41" name="文字方塊 40">
            <a:extLst>
              <a:ext uri="{FF2B5EF4-FFF2-40B4-BE49-F238E27FC236}">
                <a16:creationId xmlns:a16="http://schemas.microsoft.com/office/drawing/2014/main" id="{1FC79A84-BC32-4912-3279-2144D706D750}"/>
              </a:ext>
            </a:extLst>
          </p:cNvPr>
          <p:cNvSpPr txBox="1"/>
          <p:nvPr/>
        </p:nvSpPr>
        <p:spPr>
          <a:xfrm>
            <a:off x="1131056" y="1722951"/>
            <a:ext cx="1569660" cy="646331"/>
          </a:xfrm>
          <a:prstGeom prst="rect">
            <a:avLst/>
          </a:prstGeom>
          <a:noFill/>
        </p:spPr>
        <p:txBody>
          <a:bodyPr wrap="none" rtlCol="0">
            <a:spAutoFit/>
          </a:bodyPr>
          <a:lstStyle/>
          <a:p>
            <a:pPr algn="ctr"/>
            <a:r>
              <a:rPr lang="zh-TW" altLang="en-US" b="1" dirty="0">
                <a:solidFill>
                  <a:schemeClr val="accent2">
                    <a:lumMod val="75000"/>
                  </a:schemeClr>
                </a:solidFill>
                <a:latin typeface="微軟正黑體" panose="020B0604030504040204" pitchFamily="34" charset="-120"/>
                <a:ea typeface="微軟正黑體" panose="020B0604030504040204" pitchFamily="34" charset="-120"/>
                <a:cs typeface="+mj-cs"/>
              </a:rPr>
              <a:t>租賃案件適用</a:t>
            </a:r>
            <a:endParaRPr lang="en-US" altLang="zh-TW" b="1" dirty="0">
              <a:solidFill>
                <a:schemeClr val="accent2">
                  <a:lumMod val="75000"/>
                </a:schemeClr>
              </a:solidFill>
              <a:latin typeface="微軟正黑體" panose="020B0604030504040204" pitchFamily="34" charset="-120"/>
              <a:ea typeface="微軟正黑體" panose="020B0604030504040204" pitchFamily="34" charset="-120"/>
              <a:cs typeface="+mj-cs"/>
            </a:endParaRPr>
          </a:p>
          <a:p>
            <a:pPr algn="ctr"/>
            <a:r>
              <a:rPr lang="zh-TW" altLang="en-US" b="1" dirty="0">
                <a:solidFill>
                  <a:schemeClr val="accent2">
                    <a:lumMod val="75000"/>
                  </a:schemeClr>
                </a:solidFill>
                <a:latin typeface="微軟正黑體" panose="020B0604030504040204" pitchFamily="34" charset="-120"/>
                <a:ea typeface="微軟正黑體" panose="020B0604030504040204" pitchFamily="34" charset="-120"/>
                <a:cs typeface="+mj-cs"/>
              </a:rPr>
              <a:t>之時間軸</a:t>
            </a:r>
          </a:p>
        </p:txBody>
      </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33</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36" name="標題 1">
            <a:extLst>
              <a:ext uri="{FF2B5EF4-FFF2-40B4-BE49-F238E27FC236}">
                <a16:creationId xmlns:a16="http://schemas.microsoft.com/office/drawing/2014/main" id="{A84A6776-D1FE-452C-808E-ACB03B0BDDDA}"/>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
        <p:nvSpPr>
          <p:cNvPr id="37" name="文字方塊 36">
            <a:extLst>
              <a:ext uri="{FF2B5EF4-FFF2-40B4-BE49-F238E27FC236}">
                <a16:creationId xmlns:a16="http://schemas.microsoft.com/office/drawing/2014/main" id="{02EEE63B-3D1C-452E-8712-E9DF2956386B}"/>
              </a:ext>
            </a:extLst>
          </p:cNvPr>
          <p:cNvSpPr txBox="1"/>
          <p:nvPr/>
        </p:nvSpPr>
        <p:spPr>
          <a:xfrm>
            <a:off x="6123531" y="2374926"/>
            <a:ext cx="1441836" cy="307777"/>
          </a:xfrm>
          <a:prstGeom prst="rect">
            <a:avLst/>
          </a:prstGeom>
          <a:solidFill>
            <a:srgbClr val="C00000"/>
          </a:solidFill>
        </p:spPr>
        <p:txBody>
          <a:bodyPr wrap="square">
            <a:spAutoFit/>
          </a:bodyPr>
          <a:lstStyle/>
          <a:p>
            <a:pPr marL="0" indent="0" algn="just">
              <a:spcBef>
                <a:spcPts val="0"/>
              </a:spcBef>
              <a:buNone/>
              <a:tabLst>
                <a:tab pos="1257300" algn="l"/>
              </a:tabLst>
            </a:pPr>
            <a:r>
              <a:rPr lang="zh-TW" altLang="en-US" sz="1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4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信賴保護原則</a:t>
            </a:r>
            <a:endParaRPr lang="zh-TW" altLang="en-US" sz="1400" b="1"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3545467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7886700" cy="10226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第三章　出租</a:t>
            </a:r>
          </a:p>
          <a:p>
            <a:pPr lvl="1" algn="just" hangingPunct="0">
              <a:lnSpc>
                <a:spcPts val="3500"/>
              </a:lnSpc>
              <a:spcBef>
                <a:spcPct val="0"/>
              </a:spcBef>
              <a:spcAft>
                <a:spcPts val="250"/>
              </a:spcAft>
              <a:buClr>
                <a:schemeClr val="accent6"/>
              </a:buClr>
              <a:buSzPct val="85000"/>
              <a:buFont typeface="Wingdings" panose="05000000000000000000" pitchFamily="2" charset="2"/>
              <a:buChar char="l"/>
            </a:pPr>
            <a:r>
              <a:rPr lang="zh-TW" altLang="en-US" sz="1800" b="1" dirty="0">
                <a:solidFill>
                  <a:schemeClr val="accent5">
                    <a:lumMod val="75000"/>
                  </a:schemeClr>
                </a:solidFill>
                <a:latin typeface="微軟正黑體" panose="020B0604030504040204" pitchFamily="34" charset="-120"/>
                <a:ea typeface="微軟正黑體" panose="020B0604030504040204" pitchFamily="34" charset="-120"/>
                <a:cs typeface="+mj-cs"/>
              </a:rPr>
              <a:t>承租人申請新建建物</a:t>
            </a:r>
            <a:endParaRPr lang="en-US" altLang="zh-TW" sz="1800" b="1" dirty="0">
              <a:solidFill>
                <a:schemeClr val="accent5">
                  <a:lumMod val="75000"/>
                </a:schemeClr>
              </a:solidFill>
              <a:latin typeface="微軟正黑體" panose="020B0604030504040204" pitchFamily="34" charset="-120"/>
              <a:ea typeface="微軟正黑體" panose="020B0604030504040204" pitchFamily="34" charset="-120"/>
              <a:cs typeface="+mj-cs"/>
            </a:endParaRPr>
          </a:p>
        </p:txBody>
      </p:sp>
      <p:grpSp>
        <p:nvGrpSpPr>
          <p:cNvPr id="2" name="群組 1">
            <a:extLst>
              <a:ext uri="{FF2B5EF4-FFF2-40B4-BE49-F238E27FC236}">
                <a16:creationId xmlns:a16="http://schemas.microsoft.com/office/drawing/2014/main" id="{6A951A3B-90A0-8A7D-5D3C-2F7B777D3A49}"/>
              </a:ext>
            </a:extLst>
          </p:cNvPr>
          <p:cNvGrpSpPr/>
          <p:nvPr/>
        </p:nvGrpSpPr>
        <p:grpSpPr>
          <a:xfrm>
            <a:off x="333913" y="1924594"/>
            <a:ext cx="1123406" cy="4803952"/>
            <a:chOff x="638718" y="1924594"/>
            <a:chExt cx="1123406" cy="4803952"/>
          </a:xfrm>
        </p:grpSpPr>
        <p:sp>
          <p:nvSpPr>
            <p:cNvPr id="3" name="橢圓 2">
              <a:extLst>
                <a:ext uri="{FF2B5EF4-FFF2-40B4-BE49-F238E27FC236}">
                  <a16:creationId xmlns:a16="http://schemas.microsoft.com/office/drawing/2014/main" id="{2BEE54BA-CFE9-EA8C-1C14-8150F6EE51DD}"/>
                </a:ext>
              </a:extLst>
            </p:cNvPr>
            <p:cNvSpPr/>
            <p:nvPr/>
          </p:nvSpPr>
          <p:spPr>
            <a:xfrm>
              <a:off x="704032" y="1924594"/>
              <a:ext cx="992778" cy="949235"/>
            </a:xfrm>
            <a:prstGeom prst="ellipse">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accent4">
                      <a:lumMod val="50000"/>
                    </a:schemeClr>
                  </a:solidFill>
                  <a:latin typeface="微軟正黑體" panose="020B0604030504040204" pitchFamily="34" charset="-120"/>
                  <a:ea typeface="微軟正黑體" panose="020B0604030504040204" pitchFamily="34" charset="-120"/>
                </a:rPr>
                <a:t>原則</a:t>
              </a:r>
            </a:p>
          </p:txBody>
        </p:sp>
        <p:cxnSp>
          <p:nvCxnSpPr>
            <p:cNvPr id="12" name="直線單箭頭接點 11">
              <a:extLst>
                <a:ext uri="{FF2B5EF4-FFF2-40B4-BE49-F238E27FC236}">
                  <a16:creationId xmlns:a16="http://schemas.microsoft.com/office/drawing/2014/main" id="{D3E0E8E0-9A3A-86A5-D69E-65BB71EFBE7C}"/>
                </a:ext>
              </a:extLst>
            </p:cNvPr>
            <p:cNvCxnSpPr>
              <a:cxnSpLocks/>
              <a:stCxn id="3" idx="4"/>
              <a:endCxn id="8" idx="0"/>
            </p:cNvCxnSpPr>
            <p:nvPr/>
          </p:nvCxnSpPr>
          <p:spPr>
            <a:xfrm>
              <a:off x="1200421" y="2873829"/>
              <a:ext cx="1" cy="335671"/>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20" name="群組 19">
              <a:extLst>
                <a:ext uri="{FF2B5EF4-FFF2-40B4-BE49-F238E27FC236}">
                  <a16:creationId xmlns:a16="http://schemas.microsoft.com/office/drawing/2014/main" id="{E198DA30-4737-0B9D-0A6F-26712147F1B5}"/>
                </a:ext>
              </a:extLst>
            </p:cNvPr>
            <p:cNvGrpSpPr/>
            <p:nvPr/>
          </p:nvGrpSpPr>
          <p:grpSpPr>
            <a:xfrm>
              <a:off x="638718" y="3209500"/>
              <a:ext cx="1123406" cy="949235"/>
              <a:chOff x="648787" y="3357154"/>
              <a:chExt cx="1123406" cy="949235"/>
            </a:xfrm>
          </p:grpSpPr>
          <p:sp>
            <p:nvSpPr>
              <p:cNvPr id="8" name="橢圓 7">
                <a:extLst>
                  <a:ext uri="{FF2B5EF4-FFF2-40B4-BE49-F238E27FC236}">
                    <a16:creationId xmlns:a16="http://schemas.microsoft.com/office/drawing/2014/main" id="{FCDAC35E-B494-7600-3685-847B33E055BA}"/>
                  </a:ext>
                </a:extLst>
              </p:cNvPr>
              <p:cNvSpPr/>
              <p:nvPr/>
            </p:nvSpPr>
            <p:spPr>
              <a:xfrm>
                <a:off x="714102" y="3357154"/>
                <a:ext cx="992777" cy="949235"/>
              </a:xfrm>
              <a:prstGeom prst="ellipse">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b="1" dirty="0">
                  <a:solidFill>
                    <a:schemeClr val="accent4">
                      <a:lumMod val="50000"/>
                    </a:schemeClr>
                  </a:solidFill>
                  <a:latin typeface="微軟正黑體" panose="020B0604030504040204" pitchFamily="34" charset="-120"/>
                  <a:ea typeface="微軟正黑體" panose="020B0604030504040204" pitchFamily="34" charset="-120"/>
                </a:endParaRPr>
              </a:p>
            </p:txBody>
          </p:sp>
          <p:sp>
            <p:nvSpPr>
              <p:cNvPr id="13" name="文字方塊 12">
                <a:extLst>
                  <a:ext uri="{FF2B5EF4-FFF2-40B4-BE49-F238E27FC236}">
                    <a16:creationId xmlns:a16="http://schemas.microsoft.com/office/drawing/2014/main" id="{6FC4B757-3B94-0D19-40D3-FFD1B2EC5C86}"/>
                  </a:ext>
                </a:extLst>
              </p:cNvPr>
              <p:cNvSpPr txBox="1"/>
              <p:nvPr/>
            </p:nvSpPr>
            <p:spPr>
              <a:xfrm>
                <a:off x="648787" y="3587579"/>
                <a:ext cx="1123406" cy="553998"/>
              </a:xfrm>
              <a:prstGeom prst="rect">
                <a:avLst/>
              </a:prstGeom>
              <a:noFill/>
            </p:spPr>
            <p:txBody>
              <a:bodyPr wrap="square" rtlCol="0">
                <a:spAutoFit/>
              </a:bodyPr>
              <a:lstStyle/>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不得申請</a:t>
                </a:r>
                <a:endParaRPr lang="en-US" altLang="zh-TW" sz="1200" b="1" dirty="0">
                  <a:solidFill>
                    <a:schemeClr val="accent4">
                      <a:lumMod val="50000"/>
                    </a:schemeClr>
                  </a:solidFill>
                  <a:latin typeface="微軟正黑體" panose="020B0604030504040204" pitchFamily="34" charset="-120"/>
                  <a:ea typeface="微軟正黑體" panose="020B0604030504040204" pitchFamily="34" charset="-120"/>
                </a:endParaRPr>
              </a:p>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之</a:t>
                </a:r>
                <a:r>
                  <a:rPr lang="zh-TW" altLang="en-US" b="1" dirty="0">
                    <a:solidFill>
                      <a:schemeClr val="accent4">
                        <a:lumMod val="50000"/>
                      </a:schemeClr>
                    </a:solidFill>
                    <a:latin typeface="微軟正黑體" panose="020B0604030504040204" pitchFamily="34" charset="-120"/>
                    <a:ea typeface="微軟正黑體" panose="020B0604030504040204" pitchFamily="34" charset="-120"/>
                  </a:rPr>
                  <a:t>通案</a:t>
                </a: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情形</a:t>
                </a:r>
              </a:p>
            </p:txBody>
          </p:sp>
        </p:grpSp>
        <p:cxnSp>
          <p:nvCxnSpPr>
            <p:cNvPr id="15" name="直線單箭頭接點 14">
              <a:extLst>
                <a:ext uri="{FF2B5EF4-FFF2-40B4-BE49-F238E27FC236}">
                  <a16:creationId xmlns:a16="http://schemas.microsoft.com/office/drawing/2014/main" id="{79862C67-A6A8-E5C9-CAF2-C43E7A1606BB}"/>
                </a:ext>
              </a:extLst>
            </p:cNvPr>
            <p:cNvCxnSpPr>
              <a:cxnSpLocks/>
              <a:stCxn id="8" idx="4"/>
              <a:endCxn id="14" idx="0"/>
            </p:cNvCxnSpPr>
            <p:nvPr/>
          </p:nvCxnSpPr>
          <p:spPr>
            <a:xfrm>
              <a:off x="1200422" y="4158735"/>
              <a:ext cx="0" cy="335671"/>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7" name="群組 16">
              <a:extLst>
                <a:ext uri="{FF2B5EF4-FFF2-40B4-BE49-F238E27FC236}">
                  <a16:creationId xmlns:a16="http://schemas.microsoft.com/office/drawing/2014/main" id="{7BBB2B19-0F3F-C8CD-EC37-7723A765AEF6}"/>
                </a:ext>
              </a:extLst>
            </p:cNvPr>
            <p:cNvGrpSpPr/>
            <p:nvPr/>
          </p:nvGrpSpPr>
          <p:grpSpPr>
            <a:xfrm>
              <a:off x="638718" y="4494406"/>
              <a:ext cx="1123406" cy="949235"/>
              <a:chOff x="628650" y="4789713"/>
              <a:chExt cx="1123406" cy="949235"/>
            </a:xfrm>
          </p:grpSpPr>
          <p:sp>
            <p:nvSpPr>
              <p:cNvPr id="14" name="橢圓 13">
                <a:extLst>
                  <a:ext uri="{FF2B5EF4-FFF2-40B4-BE49-F238E27FC236}">
                    <a16:creationId xmlns:a16="http://schemas.microsoft.com/office/drawing/2014/main" id="{EBE4B4FB-B1C5-06FC-8D2D-6EAC48580D71}"/>
                  </a:ext>
                </a:extLst>
              </p:cNvPr>
              <p:cNvSpPr/>
              <p:nvPr/>
            </p:nvSpPr>
            <p:spPr>
              <a:xfrm>
                <a:off x="693965" y="4789713"/>
                <a:ext cx="992777" cy="949235"/>
              </a:xfrm>
              <a:prstGeom prst="ellipse">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b="1" dirty="0">
                  <a:solidFill>
                    <a:schemeClr val="accent4">
                      <a:lumMod val="50000"/>
                    </a:schemeClr>
                  </a:solidFill>
                  <a:latin typeface="微軟正黑體" panose="020B0604030504040204" pitchFamily="34" charset="-120"/>
                  <a:ea typeface="微軟正黑體" panose="020B0604030504040204" pitchFamily="34" charset="-120"/>
                </a:endParaRPr>
              </a:p>
            </p:txBody>
          </p:sp>
          <p:sp>
            <p:nvSpPr>
              <p:cNvPr id="16" name="文字方塊 15">
                <a:extLst>
                  <a:ext uri="{FF2B5EF4-FFF2-40B4-BE49-F238E27FC236}">
                    <a16:creationId xmlns:a16="http://schemas.microsoft.com/office/drawing/2014/main" id="{FA739FB4-AA17-752E-38DB-A8BCD469230A}"/>
                  </a:ext>
                </a:extLst>
              </p:cNvPr>
              <p:cNvSpPr txBox="1"/>
              <p:nvPr/>
            </p:nvSpPr>
            <p:spPr>
              <a:xfrm>
                <a:off x="628650" y="4941757"/>
                <a:ext cx="1123406" cy="646331"/>
              </a:xfrm>
              <a:prstGeom prst="rect">
                <a:avLst/>
              </a:prstGeom>
              <a:noFill/>
            </p:spPr>
            <p:txBody>
              <a:bodyPr wrap="square" rtlCol="0">
                <a:spAutoFit/>
              </a:bodyPr>
              <a:lstStyle/>
              <a:p>
                <a:pPr algn="ctr"/>
                <a:r>
                  <a:rPr lang="zh-TW" altLang="en-US" sz="1200" b="1" dirty="0">
                    <a:solidFill>
                      <a:schemeClr val="bg1"/>
                    </a:solidFill>
                    <a:latin typeface="微軟正黑體" panose="020B0604030504040204" pitchFamily="34" charset="-120"/>
                    <a:ea typeface="微軟正黑體" panose="020B0604030504040204" pitchFamily="34" charset="-120"/>
                  </a:rPr>
                  <a:t>得申請之</a:t>
                </a:r>
              </a:p>
              <a:p>
                <a:pPr algn="ctr"/>
                <a:r>
                  <a:rPr lang="zh-TW" altLang="en-US" sz="1200" b="1" dirty="0">
                    <a:solidFill>
                      <a:schemeClr val="bg1"/>
                    </a:solidFill>
                    <a:latin typeface="微軟正黑體" panose="020B0604030504040204" pitchFamily="34" charset="-120"/>
                    <a:ea typeface="微軟正黑體" panose="020B0604030504040204" pitchFamily="34" charset="-120"/>
                  </a:rPr>
                  <a:t>出租案件及其相關作業</a:t>
                </a:r>
              </a:p>
            </p:txBody>
          </p:sp>
        </p:grpSp>
        <p:grpSp>
          <p:nvGrpSpPr>
            <p:cNvPr id="31" name="群組 30">
              <a:extLst>
                <a:ext uri="{FF2B5EF4-FFF2-40B4-BE49-F238E27FC236}">
                  <a16:creationId xmlns:a16="http://schemas.microsoft.com/office/drawing/2014/main" id="{6DF0D074-8C23-D0E2-0569-6232A5FC20A5}"/>
                </a:ext>
              </a:extLst>
            </p:cNvPr>
            <p:cNvGrpSpPr/>
            <p:nvPr/>
          </p:nvGrpSpPr>
          <p:grpSpPr>
            <a:xfrm>
              <a:off x="638718" y="5779311"/>
              <a:ext cx="1123406" cy="949235"/>
              <a:chOff x="628650" y="4789713"/>
              <a:chExt cx="1123406" cy="949235"/>
            </a:xfrm>
          </p:grpSpPr>
          <p:sp>
            <p:nvSpPr>
              <p:cNvPr id="32" name="橢圓 31">
                <a:extLst>
                  <a:ext uri="{FF2B5EF4-FFF2-40B4-BE49-F238E27FC236}">
                    <a16:creationId xmlns:a16="http://schemas.microsoft.com/office/drawing/2014/main" id="{45AE7194-B79D-739A-7EA5-D0EDAB698927}"/>
                  </a:ext>
                </a:extLst>
              </p:cNvPr>
              <p:cNvSpPr/>
              <p:nvPr/>
            </p:nvSpPr>
            <p:spPr>
              <a:xfrm>
                <a:off x="693965" y="4789713"/>
                <a:ext cx="992777" cy="949235"/>
              </a:xfrm>
              <a:prstGeom prst="ellipse">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b="1" dirty="0">
                  <a:solidFill>
                    <a:schemeClr val="accent4">
                      <a:lumMod val="50000"/>
                    </a:schemeClr>
                  </a:solidFill>
                  <a:latin typeface="微軟正黑體" panose="020B0604030504040204" pitchFamily="34" charset="-120"/>
                  <a:ea typeface="微軟正黑體" panose="020B0604030504040204" pitchFamily="34" charset="-120"/>
                </a:endParaRPr>
              </a:p>
            </p:txBody>
          </p:sp>
          <p:sp>
            <p:nvSpPr>
              <p:cNvPr id="33" name="文字方塊 32">
                <a:extLst>
                  <a:ext uri="{FF2B5EF4-FFF2-40B4-BE49-F238E27FC236}">
                    <a16:creationId xmlns:a16="http://schemas.microsoft.com/office/drawing/2014/main" id="{C6DC464C-456A-3E08-AC59-7A7E49771558}"/>
                  </a:ext>
                </a:extLst>
              </p:cNvPr>
              <p:cNvSpPr txBox="1"/>
              <p:nvPr/>
            </p:nvSpPr>
            <p:spPr>
              <a:xfrm>
                <a:off x="628650" y="5037553"/>
                <a:ext cx="1123406" cy="461665"/>
              </a:xfrm>
              <a:prstGeom prst="rect">
                <a:avLst/>
              </a:prstGeom>
              <a:noFill/>
            </p:spPr>
            <p:txBody>
              <a:bodyPr wrap="square" rtlCol="0">
                <a:spAutoFit/>
              </a:bodyPr>
              <a:lstStyle/>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取得同意後</a:t>
                </a:r>
                <a:endParaRPr lang="en-US" altLang="zh-TW" sz="1200" b="1" dirty="0">
                  <a:solidFill>
                    <a:schemeClr val="accent4">
                      <a:lumMod val="50000"/>
                    </a:schemeClr>
                  </a:solidFill>
                  <a:latin typeface="微軟正黑體" panose="020B0604030504040204" pitchFamily="34" charset="-120"/>
                  <a:ea typeface="微軟正黑體" panose="020B0604030504040204" pitchFamily="34" charset="-120"/>
                </a:endParaRPr>
              </a:p>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相關管理事宜</a:t>
                </a:r>
              </a:p>
            </p:txBody>
          </p:sp>
        </p:grpSp>
        <p:cxnSp>
          <p:nvCxnSpPr>
            <p:cNvPr id="34" name="直線單箭頭接點 33">
              <a:extLst>
                <a:ext uri="{FF2B5EF4-FFF2-40B4-BE49-F238E27FC236}">
                  <a16:creationId xmlns:a16="http://schemas.microsoft.com/office/drawing/2014/main" id="{38FA5A9A-C15A-8482-A6F9-B5B13890D068}"/>
                </a:ext>
              </a:extLst>
            </p:cNvPr>
            <p:cNvCxnSpPr>
              <a:cxnSpLocks/>
              <a:stCxn id="14" idx="4"/>
              <a:endCxn id="32" idx="0"/>
            </p:cNvCxnSpPr>
            <p:nvPr/>
          </p:nvCxnSpPr>
          <p:spPr>
            <a:xfrm>
              <a:off x="1200422" y="5443641"/>
              <a:ext cx="0" cy="335670"/>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35" name="直線單箭頭接點 34">
            <a:extLst>
              <a:ext uri="{FF2B5EF4-FFF2-40B4-BE49-F238E27FC236}">
                <a16:creationId xmlns:a16="http://schemas.microsoft.com/office/drawing/2014/main" id="{B1CEF797-375A-67DA-DDE9-95EA31DA3CC4}"/>
              </a:ext>
            </a:extLst>
          </p:cNvPr>
          <p:cNvCxnSpPr>
            <a:cxnSpLocks/>
          </p:cNvCxnSpPr>
          <p:nvPr/>
        </p:nvCxnSpPr>
        <p:spPr>
          <a:xfrm>
            <a:off x="1915886" y="2371407"/>
            <a:ext cx="0" cy="4482062"/>
          </a:xfrm>
          <a:prstGeom prst="straightConnector1">
            <a:avLst/>
          </a:prstGeom>
          <a:ln w="571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線接點 37">
            <a:extLst>
              <a:ext uri="{FF2B5EF4-FFF2-40B4-BE49-F238E27FC236}">
                <a16:creationId xmlns:a16="http://schemas.microsoft.com/office/drawing/2014/main" id="{B83D047F-1259-B9CE-BBC2-490F682F8AEF}"/>
              </a:ext>
            </a:extLst>
          </p:cNvPr>
          <p:cNvCxnSpPr>
            <a:cxnSpLocks/>
            <a:endCxn id="39" idx="1"/>
          </p:cNvCxnSpPr>
          <p:nvPr/>
        </p:nvCxnSpPr>
        <p:spPr>
          <a:xfrm>
            <a:off x="1645920" y="2396842"/>
            <a:ext cx="563323" cy="0"/>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39" name="文字方塊 38">
            <a:extLst>
              <a:ext uri="{FF2B5EF4-FFF2-40B4-BE49-F238E27FC236}">
                <a16:creationId xmlns:a16="http://schemas.microsoft.com/office/drawing/2014/main" id="{5774CA8E-D7D9-7027-5041-1D7CDB81E8A4}"/>
              </a:ext>
            </a:extLst>
          </p:cNvPr>
          <p:cNvSpPr txBox="1"/>
          <p:nvPr/>
        </p:nvSpPr>
        <p:spPr>
          <a:xfrm>
            <a:off x="2209243" y="2227565"/>
            <a:ext cx="2762295" cy="338554"/>
          </a:xfrm>
          <a:prstGeom prst="rect">
            <a:avLst/>
          </a:prstGeom>
          <a:solidFill>
            <a:schemeClr val="accent2">
              <a:lumMod val="75000"/>
            </a:schemeClr>
          </a:solidFill>
        </p:spPr>
        <p:txBody>
          <a:bodyPr wrap="none" rtlCol="0">
            <a:spAutoFit/>
          </a:bodyPr>
          <a:lstStyle/>
          <a:p>
            <a:r>
              <a:rPr lang="en-US" altLang="zh-TW" sz="1600" b="1" dirty="0">
                <a:solidFill>
                  <a:schemeClr val="bg1"/>
                </a:solidFill>
                <a:latin typeface="微軟正黑體" panose="020B0604030504040204" pitchFamily="34" charset="-120"/>
                <a:ea typeface="微軟正黑體" panose="020B0604030504040204" pitchFamily="34" charset="-120"/>
                <a:cs typeface="+mj-cs"/>
              </a:rPr>
              <a:t>110</a:t>
            </a:r>
            <a:r>
              <a:rPr lang="zh-TW" altLang="en-US" sz="1600" b="1" dirty="0">
                <a:solidFill>
                  <a:schemeClr val="bg1"/>
                </a:solidFill>
                <a:latin typeface="微軟正黑體" panose="020B0604030504040204" pitchFamily="34" charset="-120"/>
                <a:ea typeface="微軟正黑體" panose="020B0604030504040204" pitchFamily="34" charset="-120"/>
                <a:cs typeface="+mj-cs"/>
              </a:rPr>
              <a:t>年</a:t>
            </a:r>
            <a:r>
              <a:rPr lang="en-US" altLang="zh-TW" sz="1600" b="1" dirty="0">
                <a:solidFill>
                  <a:schemeClr val="bg1"/>
                </a:solidFill>
                <a:latin typeface="微軟正黑體" panose="020B0604030504040204" pitchFamily="34" charset="-120"/>
                <a:ea typeface="微軟正黑體" panose="020B0604030504040204" pitchFamily="34" charset="-120"/>
                <a:cs typeface="+mj-cs"/>
              </a:rPr>
              <a:t>9</a:t>
            </a:r>
            <a:r>
              <a:rPr lang="zh-TW" altLang="en-US" sz="1600" b="1" dirty="0">
                <a:solidFill>
                  <a:schemeClr val="bg1"/>
                </a:solidFill>
                <a:latin typeface="微軟正黑體" panose="020B0604030504040204" pitchFamily="34" charset="-120"/>
                <a:ea typeface="微軟正黑體" panose="020B0604030504040204" pitchFamily="34" charset="-120"/>
                <a:cs typeface="+mj-cs"/>
              </a:rPr>
              <a:t>月</a:t>
            </a:r>
            <a:r>
              <a:rPr lang="en-US" altLang="zh-TW" sz="1600" b="1" dirty="0">
                <a:solidFill>
                  <a:schemeClr val="bg1"/>
                </a:solidFill>
                <a:latin typeface="微軟正黑體" panose="020B0604030504040204" pitchFamily="34" charset="-120"/>
                <a:ea typeface="微軟正黑體" panose="020B0604030504040204" pitchFamily="34" charset="-120"/>
                <a:cs typeface="+mj-cs"/>
              </a:rPr>
              <a:t>30</a:t>
            </a:r>
            <a:r>
              <a:rPr lang="zh-TW" altLang="en-US" sz="1600" b="1" dirty="0">
                <a:solidFill>
                  <a:schemeClr val="bg1"/>
                </a:solidFill>
                <a:latin typeface="微軟正黑體" panose="020B0604030504040204" pitchFamily="34" charset="-120"/>
                <a:ea typeface="微軟正黑體" panose="020B0604030504040204" pitchFamily="34" charset="-120"/>
                <a:cs typeface="+mj-cs"/>
              </a:rPr>
              <a:t>日本辦法修正前</a:t>
            </a:r>
          </a:p>
        </p:txBody>
      </p:sp>
      <p:sp>
        <p:nvSpPr>
          <p:cNvPr id="41" name="文字方塊 40">
            <a:extLst>
              <a:ext uri="{FF2B5EF4-FFF2-40B4-BE49-F238E27FC236}">
                <a16:creationId xmlns:a16="http://schemas.microsoft.com/office/drawing/2014/main" id="{1FC79A84-BC32-4912-3279-2144D706D750}"/>
              </a:ext>
            </a:extLst>
          </p:cNvPr>
          <p:cNvSpPr txBox="1"/>
          <p:nvPr/>
        </p:nvSpPr>
        <p:spPr>
          <a:xfrm>
            <a:off x="1208000" y="1722951"/>
            <a:ext cx="1415772" cy="584775"/>
          </a:xfrm>
          <a:prstGeom prst="rect">
            <a:avLst/>
          </a:prstGeom>
          <a:noFill/>
        </p:spPr>
        <p:txBody>
          <a:bodyPr wrap="none" rtlCol="0">
            <a:spAutoFit/>
          </a:bodyPr>
          <a:lstStyle/>
          <a:p>
            <a:pPr algn="ctr"/>
            <a:r>
              <a:rPr lang="zh-TW" altLang="en-US" sz="1600" b="1" dirty="0">
                <a:solidFill>
                  <a:schemeClr val="accent2">
                    <a:lumMod val="75000"/>
                  </a:schemeClr>
                </a:solidFill>
                <a:latin typeface="微軟正黑體" panose="020B0604030504040204" pitchFamily="34" charset="-120"/>
                <a:ea typeface="微軟正黑體" panose="020B0604030504040204" pitchFamily="34" charset="-120"/>
                <a:cs typeface="+mj-cs"/>
              </a:rPr>
              <a:t>租賃案件適用</a:t>
            </a:r>
            <a:endParaRPr lang="en-US" altLang="zh-TW" sz="1600" b="1" dirty="0">
              <a:solidFill>
                <a:schemeClr val="accent2">
                  <a:lumMod val="75000"/>
                </a:schemeClr>
              </a:solidFill>
              <a:latin typeface="微軟正黑體" panose="020B0604030504040204" pitchFamily="34" charset="-120"/>
              <a:ea typeface="微軟正黑體" panose="020B0604030504040204" pitchFamily="34" charset="-120"/>
              <a:cs typeface="+mj-cs"/>
            </a:endParaRPr>
          </a:p>
          <a:p>
            <a:pPr algn="ctr"/>
            <a:r>
              <a:rPr lang="zh-TW" altLang="en-US" sz="1600" b="1" dirty="0">
                <a:solidFill>
                  <a:schemeClr val="accent2">
                    <a:lumMod val="75000"/>
                  </a:schemeClr>
                </a:solidFill>
                <a:latin typeface="微軟正黑體" panose="020B0604030504040204" pitchFamily="34" charset="-120"/>
                <a:ea typeface="微軟正黑體" panose="020B0604030504040204" pitchFamily="34" charset="-120"/>
                <a:cs typeface="+mj-cs"/>
              </a:rPr>
              <a:t>之時間軸</a:t>
            </a:r>
          </a:p>
        </p:txBody>
      </p:sp>
      <p:sp>
        <p:nvSpPr>
          <p:cNvPr id="7" name="文字方塊 6">
            <a:extLst>
              <a:ext uri="{FF2B5EF4-FFF2-40B4-BE49-F238E27FC236}">
                <a16:creationId xmlns:a16="http://schemas.microsoft.com/office/drawing/2014/main" id="{9E6E9E5C-BE8C-0378-8C47-C878D5C010A0}"/>
              </a:ext>
            </a:extLst>
          </p:cNvPr>
          <p:cNvSpPr txBox="1"/>
          <p:nvPr/>
        </p:nvSpPr>
        <p:spPr>
          <a:xfrm>
            <a:off x="2183185" y="2638174"/>
            <a:ext cx="6773263" cy="4115614"/>
          </a:xfrm>
          <a:prstGeom prst="rect">
            <a:avLst/>
          </a:prstGeom>
          <a:noFill/>
          <a:ln w="19050">
            <a:solidFill>
              <a:schemeClr val="accent4">
                <a:lumMod val="50000"/>
              </a:schemeClr>
            </a:solidFill>
            <a:prstDash val="dashDot"/>
          </a:ln>
        </p:spPr>
        <p:txBody>
          <a:bodyPr wrap="square">
            <a:spAutoFit/>
          </a:bodyPr>
          <a:lstStyle/>
          <a:p>
            <a:pPr algn="just" hangingPunct="0">
              <a:lnSpc>
                <a:spcPts val="2200"/>
              </a:lnSpc>
            </a:pPr>
            <a:r>
              <a:rPr lang="zh-TW" altLang="en-US" sz="1600" b="1" dirty="0">
                <a:solidFill>
                  <a:schemeClr val="accent4">
                    <a:lumMod val="50000"/>
                  </a:schemeClr>
                </a:solidFill>
                <a:latin typeface="微軟正黑體" panose="020B0604030504040204" pitchFamily="34" charset="-120"/>
                <a:ea typeface="微軟正黑體" panose="020B0604030504040204" pitchFamily="34" charset="-120"/>
                <a:cs typeface="+mj-cs"/>
              </a:rPr>
              <a:t>第</a:t>
            </a:r>
            <a:r>
              <a:rPr lang="en-US" altLang="zh-TW" sz="1600" b="1" dirty="0">
                <a:solidFill>
                  <a:schemeClr val="accent4">
                    <a:lumMod val="50000"/>
                  </a:schemeClr>
                </a:solidFill>
                <a:latin typeface="微軟正黑體" panose="020B0604030504040204" pitchFamily="34" charset="-120"/>
                <a:ea typeface="微軟正黑體" panose="020B0604030504040204" pitchFamily="34" charset="-120"/>
                <a:cs typeface="+mj-cs"/>
              </a:rPr>
              <a:t>21-2</a:t>
            </a:r>
            <a:r>
              <a:rPr lang="zh-TW" altLang="en-US" sz="1600" b="1" dirty="0">
                <a:solidFill>
                  <a:schemeClr val="accent4">
                    <a:lumMod val="50000"/>
                  </a:schemeClr>
                </a:solidFill>
                <a:latin typeface="微軟正黑體" panose="020B0604030504040204" pitchFamily="34" charset="-120"/>
                <a:ea typeface="微軟正黑體" panose="020B0604030504040204" pitchFamily="34" charset="-120"/>
                <a:cs typeface="+mj-cs"/>
              </a:rPr>
              <a:t>條</a:t>
            </a:r>
            <a:endParaRPr lang="en-US" altLang="zh-TW" sz="1600" b="1" dirty="0">
              <a:solidFill>
                <a:schemeClr val="accent5">
                  <a:lumMod val="75000"/>
                </a:schemeClr>
              </a:solidFill>
              <a:latin typeface="微軟正黑體" panose="020B0604030504040204" pitchFamily="34" charset="-120"/>
              <a:ea typeface="微軟正黑體" panose="020B0604030504040204" pitchFamily="34" charset="-120"/>
              <a:cs typeface="+mj-cs"/>
            </a:endParaRPr>
          </a:p>
          <a:p>
            <a:pPr marL="180000" lvl="1" algn="just" hangingPunct="0">
              <a:lnSpc>
                <a:spcPts val="2100"/>
              </a:lnSpc>
            </a:pPr>
            <a:r>
              <a:rPr lang="zh-TW" altLang="en-US" sz="1300" b="1" dirty="0">
                <a:solidFill>
                  <a:schemeClr val="accent4">
                    <a:lumMod val="50000"/>
                  </a:schemeClr>
                </a:solidFill>
                <a:latin typeface="微軟正黑體" panose="020B0604030504040204" pitchFamily="34" charset="-120"/>
                <a:ea typeface="微軟正黑體" panose="020B0604030504040204" pitchFamily="34" charset="-120"/>
                <a:cs typeface="+mj-cs"/>
              </a:rPr>
              <a:t>非事業用土地之承租人申請以本人為起造人新建建物</a:t>
            </a:r>
            <a:r>
              <a:rPr lang="zh-TW" altLang="en-US" sz="1300" b="1" dirty="0">
                <a:latin typeface="微軟正黑體" panose="020B0604030504040204" pitchFamily="34" charset="-120"/>
                <a:ea typeface="微軟正黑體" panose="020B0604030504040204" pitchFamily="34" charset="-120"/>
                <a:cs typeface="+mj-cs"/>
              </a:rPr>
              <a:t>且無第</a:t>
            </a:r>
            <a:r>
              <a:rPr lang="en-US" altLang="zh-TW" sz="1300" b="1" dirty="0">
                <a:latin typeface="微軟正黑體" panose="020B0604030504040204" pitchFamily="34" charset="-120"/>
                <a:ea typeface="微軟正黑體" panose="020B0604030504040204" pitchFamily="34" charset="-120"/>
                <a:cs typeface="+mj-cs"/>
              </a:rPr>
              <a:t>24-4</a:t>
            </a:r>
            <a:r>
              <a:rPr lang="zh-TW" altLang="en-US" sz="1300" b="1" dirty="0">
                <a:latin typeface="微軟正黑體" panose="020B0604030504040204" pitchFamily="34" charset="-120"/>
                <a:ea typeface="微軟正黑體" panose="020B0604030504040204" pitchFamily="34" charset="-120"/>
                <a:cs typeface="+mj-cs"/>
              </a:rPr>
              <a:t>條第</a:t>
            </a:r>
            <a:r>
              <a:rPr lang="en-US" altLang="zh-TW" sz="1300" b="1" dirty="0">
                <a:latin typeface="微軟正黑體" panose="020B0604030504040204" pitchFamily="34" charset="-120"/>
                <a:ea typeface="微軟正黑體" panose="020B0604030504040204" pitchFamily="34" charset="-120"/>
                <a:cs typeface="+mj-cs"/>
              </a:rPr>
              <a:t>1</a:t>
            </a:r>
            <a:r>
              <a:rPr lang="zh-TW" altLang="en-US" sz="1300" b="1" dirty="0">
                <a:latin typeface="微軟正黑體" panose="020B0604030504040204" pitchFamily="34" charset="-120"/>
                <a:ea typeface="微軟正黑體" panose="020B0604030504040204" pitchFamily="34" charset="-120"/>
                <a:cs typeface="+mj-cs"/>
              </a:rPr>
              <a:t>項各款所定不予同意情形，應經本署同意，並繳納權利金後，由本署核發土地使用權同意書。</a:t>
            </a:r>
          </a:p>
          <a:p>
            <a:pPr marL="180000" lvl="1" algn="just" hangingPunct="0">
              <a:lnSpc>
                <a:spcPts val="2100"/>
              </a:lnSpc>
            </a:pPr>
            <a:r>
              <a:rPr lang="zh-TW" altLang="en-US" sz="1300" b="1" dirty="0">
                <a:latin typeface="微軟正黑體" panose="020B0604030504040204" pitchFamily="34" charset="-120"/>
                <a:ea typeface="微軟正黑體" panose="020B0604030504040204" pitchFamily="34" charset="-120"/>
                <a:cs typeface="+mj-cs"/>
              </a:rPr>
              <a:t>前項情形，承租人</a:t>
            </a:r>
            <a:r>
              <a:rPr lang="zh-TW" altLang="en-US" sz="1300" b="1" dirty="0">
                <a:solidFill>
                  <a:schemeClr val="accent4">
                    <a:lumMod val="50000"/>
                  </a:schemeClr>
                </a:solidFill>
                <a:latin typeface="微軟正黑體" panose="020B0604030504040204" pitchFamily="34" charset="-120"/>
                <a:ea typeface="微軟正黑體" panose="020B0604030504040204" pitchFamily="34" charset="-120"/>
                <a:cs typeface="+mj-cs"/>
              </a:rPr>
              <a:t>辦理建物所有權第一次登記時，應會同本署向登記機關辦理預告登記</a:t>
            </a:r>
            <a:r>
              <a:rPr lang="zh-TW" altLang="en-US" sz="1300" b="1" dirty="0">
                <a:latin typeface="微軟正黑體" panose="020B0604030504040204" pitchFamily="34" charset="-120"/>
                <a:ea typeface="微軟正黑體" panose="020B0604030504040204" pitchFamily="34" charset="-120"/>
                <a:cs typeface="+mj-cs"/>
              </a:rPr>
              <a:t>。</a:t>
            </a:r>
          </a:p>
          <a:p>
            <a:pPr marL="180000" lvl="1" algn="just" hangingPunct="0">
              <a:lnSpc>
                <a:spcPts val="2100"/>
              </a:lnSpc>
            </a:pPr>
            <a:r>
              <a:rPr lang="zh-TW" altLang="en-US" sz="1300" b="1" dirty="0">
                <a:latin typeface="微軟正黑體" panose="020B0604030504040204" pitchFamily="34" charset="-120"/>
                <a:ea typeface="微軟正黑體" panose="020B0604030504040204" pitchFamily="34" charset="-120"/>
                <a:cs typeface="+mj-cs"/>
              </a:rPr>
              <a:t>前二項之租約期滿時，</a:t>
            </a:r>
            <a:r>
              <a:rPr lang="zh-TW" altLang="en-US" sz="1300" b="1" dirty="0">
                <a:solidFill>
                  <a:schemeClr val="accent4">
                    <a:lumMod val="50000"/>
                  </a:schemeClr>
                </a:solidFill>
                <a:latin typeface="微軟正黑體" panose="020B0604030504040204" pitchFamily="34" charset="-120"/>
                <a:ea typeface="微軟正黑體" panose="020B0604030504040204" pitchFamily="34" charset="-120"/>
                <a:cs typeface="+mj-cs"/>
              </a:rPr>
              <a:t>承租人應再繳納權利金，始得續租</a:t>
            </a:r>
            <a:r>
              <a:rPr lang="zh-TW" altLang="en-US" sz="1300" b="1" dirty="0">
                <a:latin typeface="微軟正黑體" panose="020B0604030504040204" pitchFamily="34" charset="-120"/>
                <a:ea typeface="微軟正黑體" panose="020B0604030504040204" pitchFamily="34" charset="-120"/>
                <a:cs typeface="+mj-cs"/>
              </a:rPr>
              <a:t>。</a:t>
            </a:r>
          </a:p>
          <a:p>
            <a:pPr marL="180000" lvl="1" algn="just" hangingPunct="0">
              <a:lnSpc>
                <a:spcPts val="2100"/>
              </a:lnSpc>
            </a:pPr>
            <a:r>
              <a:rPr lang="zh-TW" altLang="en-US" sz="1300" b="1" dirty="0">
                <a:latin typeface="微軟正黑體" panose="020B0604030504040204" pitchFamily="34" charset="-120"/>
                <a:ea typeface="微軟正黑體" panose="020B0604030504040204" pitchFamily="34" charset="-120"/>
                <a:cs typeface="+mj-cs"/>
              </a:rPr>
              <a:t>第</a:t>
            </a:r>
            <a:r>
              <a:rPr lang="en-US" altLang="zh-TW" sz="1300" b="1" dirty="0">
                <a:latin typeface="微軟正黑體" panose="020B0604030504040204" pitchFamily="34" charset="-120"/>
                <a:ea typeface="微軟正黑體" panose="020B0604030504040204" pitchFamily="34" charset="-120"/>
                <a:cs typeface="+mj-cs"/>
              </a:rPr>
              <a:t>1</a:t>
            </a:r>
            <a:r>
              <a:rPr lang="zh-TW" altLang="en-US" sz="1300" b="1" dirty="0">
                <a:latin typeface="微軟正黑體" panose="020B0604030504040204" pitchFamily="34" charset="-120"/>
                <a:ea typeface="微軟正黑體" panose="020B0604030504040204" pitchFamily="34" charset="-120"/>
                <a:cs typeface="+mj-cs"/>
              </a:rPr>
              <a:t>項土地使用權同意書有效期間自核發日起算，最長以</a:t>
            </a:r>
            <a:r>
              <a:rPr lang="en-US" altLang="zh-TW" sz="1300" b="1" dirty="0">
                <a:solidFill>
                  <a:schemeClr val="accent4">
                    <a:lumMod val="50000"/>
                  </a:schemeClr>
                </a:solidFill>
                <a:latin typeface="微軟正黑體" panose="020B0604030504040204" pitchFamily="34" charset="-120"/>
                <a:ea typeface="微軟正黑體" panose="020B0604030504040204" pitchFamily="34" charset="-120"/>
                <a:cs typeface="+mj-cs"/>
              </a:rPr>
              <a:t>2</a:t>
            </a:r>
            <a:r>
              <a:rPr lang="zh-TW" altLang="en-US" sz="1300" b="1" dirty="0">
                <a:solidFill>
                  <a:schemeClr val="accent4">
                    <a:lumMod val="50000"/>
                  </a:schemeClr>
                </a:solidFill>
                <a:latin typeface="微軟正黑體" panose="020B0604030504040204" pitchFamily="34" charset="-120"/>
                <a:ea typeface="微軟正黑體" panose="020B0604030504040204" pitchFamily="34" charset="-120"/>
                <a:cs typeface="+mj-cs"/>
              </a:rPr>
              <a:t>年</a:t>
            </a:r>
            <a:r>
              <a:rPr lang="zh-TW" altLang="en-US" sz="1300" b="1" dirty="0">
                <a:latin typeface="微軟正黑體" panose="020B0604030504040204" pitchFamily="34" charset="-120"/>
                <a:ea typeface="微軟正黑體" panose="020B0604030504040204" pitchFamily="34" charset="-120"/>
                <a:cs typeface="+mj-cs"/>
              </a:rPr>
              <a:t>為限。</a:t>
            </a:r>
          </a:p>
          <a:p>
            <a:pPr marL="180000" lvl="1" algn="just" hangingPunct="0">
              <a:lnSpc>
                <a:spcPts val="2100"/>
              </a:lnSpc>
            </a:pPr>
            <a:r>
              <a:rPr lang="zh-TW" altLang="en-US" sz="1300" b="1" dirty="0">
                <a:latin typeface="微軟正黑體" panose="020B0604030504040204" pitchFamily="34" charset="-120"/>
                <a:ea typeface="微軟正黑體" panose="020B0604030504040204" pitchFamily="34" charset="-120"/>
                <a:cs typeface="+mj-cs"/>
              </a:rPr>
              <a:t>第</a:t>
            </a:r>
            <a:r>
              <a:rPr lang="en-US" altLang="zh-TW" sz="1300" b="1" dirty="0">
                <a:latin typeface="微軟正黑體" panose="020B0604030504040204" pitchFamily="34" charset="-120"/>
                <a:ea typeface="微軟正黑體" panose="020B0604030504040204" pitchFamily="34" charset="-120"/>
                <a:cs typeface="+mj-cs"/>
              </a:rPr>
              <a:t>1</a:t>
            </a:r>
            <a:r>
              <a:rPr lang="zh-TW" altLang="en-US" sz="1300" b="1" dirty="0">
                <a:latin typeface="微軟正黑體" panose="020B0604030504040204" pitchFamily="34" charset="-120"/>
                <a:ea typeface="微軟正黑體" panose="020B0604030504040204" pitchFamily="34" charset="-120"/>
                <a:cs typeface="+mj-cs"/>
              </a:rPr>
              <a:t>項及第</a:t>
            </a:r>
            <a:r>
              <a:rPr lang="en-US" altLang="zh-TW" sz="1300" b="1" dirty="0">
                <a:latin typeface="微軟正黑體" panose="020B0604030504040204" pitchFamily="34" charset="-120"/>
                <a:ea typeface="微軟正黑體" panose="020B0604030504040204" pitchFamily="34" charset="-120"/>
                <a:cs typeface="+mj-cs"/>
              </a:rPr>
              <a:t>3</a:t>
            </a:r>
            <a:r>
              <a:rPr lang="zh-TW" altLang="en-US" sz="1300" b="1" dirty="0">
                <a:latin typeface="微軟正黑體" panose="020B0604030504040204" pitchFamily="34" charset="-120"/>
                <a:ea typeface="微軟正黑體" panose="020B0604030504040204" pitchFamily="34" charset="-120"/>
                <a:cs typeface="+mj-cs"/>
              </a:rPr>
              <a:t>項之權利金，由管理處提查估小組審查，按</a:t>
            </a:r>
            <a:r>
              <a:rPr lang="zh-TW" altLang="en-US" sz="1300" b="1" dirty="0">
                <a:solidFill>
                  <a:schemeClr val="accent4">
                    <a:lumMod val="50000"/>
                  </a:schemeClr>
                </a:solidFill>
                <a:latin typeface="微軟正黑體" panose="020B0604030504040204" pitchFamily="34" charset="-120"/>
                <a:ea typeface="微軟正黑體" panose="020B0604030504040204" pitchFamily="34" charset="-120"/>
                <a:cs typeface="+mj-cs"/>
              </a:rPr>
              <a:t>新建建物市價及租約期間</a:t>
            </a:r>
            <a:r>
              <a:rPr lang="zh-TW" altLang="en-US" sz="1300" b="1" dirty="0">
                <a:latin typeface="微軟正黑體" panose="020B0604030504040204" pitchFamily="34" charset="-120"/>
                <a:ea typeface="微軟正黑體" panose="020B0604030504040204" pitchFamily="34" charset="-120"/>
                <a:cs typeface="+mj-cs"/>
              </a:rPr>
              <a:t>估定之。</a:t>
            </a:r>
          </a:p>
          <a:p>
            <a:pPr marL="180000" lvl="1" algn="just" hangingPunct="0">
              <a:lnSpc>
                <a:spcPts val="2100"/>
              </a:lnSpc>
            </a:pPr>
            <a:r>
              <a:rPr lang="zh-TW" altLang="en-US" sz="1300" b="1" dirty="0">
                <a:latin typeface="微軟正黑體" panose="020B0604030504040204" pitchFamily="34" charset="-120"/>
                <a:ea typeface="微軟正黑體" panose="020B0604030504040204" pitchFamily="34" charset="-120"/>
                <a:cs typeface="+mj-cs"/>
              </a:rPr>
              <a:t>依第</a:t>
            </a:r>
            <a:r>
              <a:rPr lang="en-US" altLang="zh-TW" sz="1300" b="1" dirty="0">
                <a:latin typeface="微軟正黑體" panose="020B0604030504040204" pitchFamily="34" charset="-120"/>
                <a:ea typeface="微軟正黑體" panose="020B0604030504040204" pitchFamily="34" charset="-120"/>
                <a:cs typeface="+mj-cs"/>
              </a:rPr>
              <a:t>1</a:t>
            </a:r>
            <a:r>
              <a:rPr lang="zh-TW" altLang="en-US" sz="1300" b="1" dirty="0">
                <a:latin typeface="微軟正黑體" panose="020B0604030504040204" pitchFamily="34" charset="-120"/>
                <a:ea typeface="微軟正黑體" panose="020B0604030504040204" pitchFamily="34" charset="-120"/>
                <a:cs typeface="+mj-cs"/>
              </a:rPr>
              <a:t>項及第</a:t>
            </a:r>
            <a:r>
              <a:rPr lang="en-US" altLang="zh-TW" sz="1300" b="1" dirty="0">
                <a:latin typeface="微軟正黑體" panose="020B0604030504040204" pitchFamily="34" charset="-120"/>
                <a:ea typeface="微軟正黑體" panose="020B0604030504040204" pitchFamily="34" charset="-120"/>
                <a:cs typeface="+mj-cs"/>
              </a:rPr>
              <a:t>3</a:t>
            </a:r>
            <a:r>
              <a:rPr lang="zh-TW" altLang="en-US" sz="1300" b="1" dirty="0">
                <a:latin typeface="微軟正黑體" panose="020B0604030504040204" pitchFamily="34" charset="-120"/>
                <a:ea typeface="微軟正黑體" panose="020B0604030504040204" pitchFamily="34" charset="-120"/>
                <a:cs typeface="+mj-cs"/>
              </a:rPr>
              <a:t>項承租之土地，有下列各款情形之一者，得免收取權利金：</a:t>
            </a:r>
            <a:endParaRPr lang="en-US" altLang="zh-TW" sz="1300" b="1" dirty="0">
              <a:latin typeface="微軟正黑體" panose="020B0604030504040204" pitchFamily="34" charset="-120"/>
              <a:ea typeface="微軟正黑體" panose="020B0604030504040204" pitchFamily="34" charset="-120"/>
              <a:cs typeface="+mj-cs"/>
            </a:endParaRPr>
          </a:p>
          <a:p>
            <a:pPr marL="198000" lvl="1" algn="just" hangingPunct="0">
              <a:lnSpc>
                <a:spcPts val="2100"/>
              </a:lnSpc>
            </a:pPr>
            <a:r>
              <a:rPr lang="zh-TW" altLang="en-US" sz="1300" b="1" dirty="0">
                <a:latin typeface="微軟正黑體" panose="020B0604030504040204" pitchFamily="34" charset="-120"/>
                <a:ea typeface="微軟正黑體" panose="020B0604030504040204" pitchFamily="34" charset="-120"/>
                <a:cs typeface="+mj-cs"/>
              </a:rPr>
              <a:t>一、供中央或直轄市、縣（市）政府興辦社會住宅使用。</a:t>
            </a:r>
          </a:p>
          <a:p>
            <a:pPr marL="198000" lvl="1" algn="just" hangingPunct="0">
              <a:lnSpc>
                <a:spcPts val="2100"/>
              </a:lnSpc>
            </a:pPr>
            <a:r>
              <a:rPr lang="zh-TW" altLang="en-US" sz="1300" b="1" dirty="0">
                <a:solidFill>
                  <a:srgbClr val="C00000"/>
                </a:solidFill>
                <a:latin typeface="微軟正黑體" panose="020B0604030504040204" pitchFamily="34" charset="-120"/>
                <a:ea typeface="微軟正黑體" panose="020B0604030504040204" pitchFamily="34" charset="-120"/>
                <a:cs typeface="+mj-cs"/>
              </a:rPr>
              <a:t>二、供住宅主管機關依住宅法設立或委託之專責法人或機構，興辦社會住宅使用。</a:t>
            </a:r>
          </a:p>
          <a:p>
            <a:pPr marL="198000" lvl="1" algn="just" hangingPunct="0">
              <a:lnSpc>
                <a:spcPts val="2100"/>
              </a:lnSpc>
            </a:pPr>
            <a:r>
              <a:rPr lang="zh-TW" altLang="en-US" sz="1300" b="1" dirty="0">
                <a:solidFill>
                  <a:srgbClr val="C00000"/>
                </a:solidFill>
                <a:latin typeface="微軟正黑體" panose="020B0604030504040204" pitchFamily="34" charset="-120"/>
                <a:ea typeface="微軟正黑體" panose="020B0604030504040204" pitchFamily="34" charset="-120"/>
                <a:cs typeface="+mj-cs"/>
              </a:rPr>
              <a:t>三、</a:t>
            </a:r>
            <a:r>
              <a:rPr lang="zh-TW" altLang="en-US" sz="1300" b="1" dirty="0">
                <a:latin typeface="微軟正黑體" panose="020B0604030504040204" pitchFamily="34" charset="-120"/>
                <a:ea typeface="微軟正黑體" panose="020B0604030504040204" pitchFamily="34" charset="-120"/>
                <a:cs typeface="+mj-cs"/>
              </a:rPr>
              <a:t>供各級政府機關或公用事業使用。</a:t>
            </a:r>
          </a:p>
          <a:p>
            <a:pPr marL="198000" lvl="1" algn="just" hangingPunct="0">
              <a:lnSpc>
                <a:spcPts val="2100"/>
              </a:lnSpc>
            </a:pPr>
            <a:r>
              <a:rPr lang="zh-TW" altLang="en-US" sz="1300" b="1" dirty="0">
                <a:solidFill>
                  <a:srgbClr val="C00000"/>
                </a:solidFill>
                <a:latin typeface="微軟正黑體" panose="020B0604030504040204" pitchFamily="34" charset="-120"/>
                <a:ea typeface="微軟正黑體" panose="020B0604030504040204" pitchFamily="34" charset="-120"/>
                <a:cs typeface="+mj-cs"/>
              </a:rPr>
              <a:t>四、</a:t>
            </a:r>
            <a:r>
              <a:rPr lang="zh-TW" altLang="en-US" sz="1300" b="1" dirty="0">
                <a:latin typeface="微軟正黑體" panose="020B0604030504040204" pitchFamily="34" charset="-120"/>
                <a:ea typeface="微軟正黑體" panose="020B0604030504040204" pitchFamily="34" charset="-120"/>
                <a:cs typeface="+mj-cs"/>
              </a:rPr>
              <a:t>供原農田水利會投資或出資成立之企業，或捐助（贈）財產合計超過該財團法人基金總額</a:t>
            </a:r>
            <a:r>
              <a:rPr lang="en-US" altLang="zh-TW" sz="1300" b="1" dirty="0">
                <a:latin typeface="微軟正黑體" panose="020B0604030504040204" pitchFamily="34" charset="-120"/>
                <a:ea typeface="微軟正黑體" panose="020B0604030504040204" pitchFamily="34" charset="-120"/>
                <a:cs typeface="+mj-cs"/>
              </a:rPr>
              <a:t>50%</a:t>
            </a:r>
            <a:r>
              <a:rPr lang="zh-TW" altLang="en-US" sz="1300" b="1" dirty="0">
                <a:latin typeface="微軟正黑體" panose="020B0604030504040204" pitchFamily="34" charset="-120"/>
                <a:ea typeface="微軟正黑體" panose="020B0604030504040204" pitchFamily="34" charset="-120"/>
                <a:cs typeface="+mj-cs"/>
              </a:rPr>
              <a:t>之財團法人使用。</a:t>
            </a:r>
          </a:p>
        </p:txBody>
      </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34</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37" name="標題 1">
            <a:extLst>
              <a:ext uri="{FF2B5EF4-FFF2-40B4-BE49-F238E27FC236}">
                <a16:creationId xmlns:a16="http://schemas.microsoft.com/office/drawing/2014/main" id="{2503D59D-E123-4169-B193-8AA60C4CDAF1}"/>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6330520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7886700" cy="10226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第三章　出租</a:t>
            </a:r>
          </a:p>
          <a:p>
            <a:pPr lvl="1" algn="just" hangingPunct="0">
              <a:lnSpc>
                <a:spcPts val="3500"/>
              </a:lnSpc>
              <a:spcBef>
                <a:spcPct val="0"/>
              </a:spcBef>
              <a:spcAft>
                <a:spcPts val="250"/>
              </a:spcAft>
              <a:buClr>
                <a:schemeClr val="accent6"/>
              </a:buClr>
              <a:buSzPct val="85000"/>
              <a:buFont typeface="Wingdings" panose="05000000000000000000" pitchFamily="2" charset="2"/>
              <a:buChar char="l"/>
            </a:pPr>
            <a:r>
              <a:rPr lang="zh-TW" altLang="en-US" sz="1800" b="1" dirty="0">
                <a:solidFill>
                  <a:schemeClr val="accent5">
                    <a:lumMod val="75000"/>
                  </a:schemeClr>
                </a:solidFill>
                <a:latin typeface="微軟正黑體" panose="020B0604030504040204" pitchFamily="34" charset="-120"/>
                <a:ea typeface="微軟正黑體" panose="020B0604030504040204" pitchFamily="34" charset="-120"/>
                <a:cs typeface="+mj-cs"/>
              </a:rPr>
              <a:t>承租人申請新建建物</a:t>
            </a:r>
            <a:endParaRPr lang="en-US" altLang="zh-TW" sz="1800" b="1" dirty="0">
              <a:solidFill>
                <a:schemeClr val="accent5">
                  <a:lumMod val="75000"/>
                </a:schemeClr>
              </a:solidFill>
              <a:latin typeface="微軟正黑體" panose="020B0604030504040204" pitchFamily="34" charset="-120"/>
              <a:ea typeface="微軟正黑體" panose="020B0604030504040204" pitchFamily="34" charset="-120"/>
              <a:cs typeface="+mj-cs"/>
            </a:endParaRPr>
          </a:p>
        </p:txBody>
      </p:sp>
      <p:grpSp>
        <p:nvGrpSpPr>
          <p:cNvPr id="2" name="群組 1">
            <a:extLst>
              <a:ext uri="{FF2B5EF4-FFF2-40B4-BE49-F238E27FC236}">
                <a16:creationId xmlns:a16="http://schemas.microsoft.com/office/drawing/2014/main" id="{6A951A3B-90A0-8A7D-5D3C-2F7B777D3A49}"/>
              </a:ext>
            </a:extLst>
          </p:cNvPr>
          <p:cNvGrpSpPr/>
          <p:nvPr/>
        </p:nvGrpSpPr>
        <p:grpSpPr>
          <a:xfrm>
            <a:off x="333913" y="1924594"/>
            <a:ext cx="1123406" cy="4803952"/>
            <a:chOff x="638718" y="1924594"/>
            <a:chExt cx="1123406" cy="4803952"/>
          </a:xfrm>
        </p:grpSpPr>
        <p:sp>
          <p:nvSpPr>
            <p:cNvPr id="3" name="橢圓 2">
              <a:extLst>
                <a:ext uri="{FF2B5EF4-FFF2-40B4-BE49-F238E27FC236}">
                  <a16:creationId xmlns:a16="http://schemas.microsoft.com/office/drawing/2014/main" id="{2BEE54BA-CFE9-EA8C-1C14-8150F6EE51DD}"/>
                </a:ext>
              </a:extLst>
            </p:cNvPr>
            <p:cNvSpPr/>
            <p:nvPr/>
          </p:nvSpPr>
          <p:spPr>
            <a:xfrm>
              <a:off x="704032" y="1924594"/>
              <a:ext cx="992778" cy="949235"/>
            </a:xfrm>
            <a:prstGeom prst="ellipse">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accent4">
                      <a:lumMod val="50000"/>
                    </a:schemeClr>
                  </a:solidFill>
                  <a:latin typeface="微軟正黑體" panose="020B0604030504040204" pitchFamily="34" charset="-120"/>
                  <a:ea typeface="微軟正黑體" panose="020B0604030504040204" pitchFamily="34" charset="-120"/>
                </a:rPr>
                <a:t>原則</a:t>
              </a:r>
            </a:p>
          </p:txBody>
        </p:sp>
        <p:cxnSp>
          <p:nvCxnSpPr>
            <p:cNvPr id="12" name="直線單箭頭接點 11">
              <a:extLst>
                <a:ext uri="{FF2B5EF4-FFF2-40B4-BE49-F238E27FC236}">
                  <a16:creationId xmlns:a16="http://schemas.microsoft.com/office/drawing/2014/main" id="{D3E0E8E0-9A3A-86A5-D69E-65BB71EFBE7C}"/>
                </a:ext>
              </a:extLst>
            </p:cNvPr>
            <p:cNvCxnSpPr>
              <a:cxnSpLocks/>
              <a:stCxn id="3" idx="4"/>
              <a:endCxn id="8" idx="0"/>
            </p:cNvCxnSpPr>
            <p:nvPr/>
          </p:nvCxnSpPr>
          <p:spPr>
            <a:xfrm>
              <a:off x="1200421" y="2873829"/>
              <a:ext cx="1" cy="335671"/>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20" name="群組 19">
              <a:extLst>
                <a:ext uri="{FF2B5EF4-FFF2-40B4-BE49-F238E27FC236}">
                  <a16:creationId xmlns:a16="http://schemas.microsoft.com/office/drawing/2014/main" id="{E198DA30-4737-0B9D-0A6F-26712147F1B5}"/>
                </a:ext>
              </a:extLst>
            </p:cNvPr>
            <p:cNvGrpSpPr/>
            <p:nvPr/>
          </p:nvGrpSpPr>
          <p:grpSpPr>
            <a:xfrm>
              <a:off x="638718" y="3209500"/>
              <a:ext cx="1123406" cy="949235"/>
              <a:chOff x="648787" y="3357154"/>
              <a:chExt cx="1123406" cy="949235"/>
            </a:xfrm>
          </p:grpSpPr>
          <p:sp>
            <p:nvSpPr>
              <p:cNvPr id="8" name="橢圓 7">
                <a:extLst>
                  <a:ext uri="{FF2B5EF4-FFF2-40B4-BE49-F238E27FC236}">
                    <a16:creationId xmlns:a16="http://schemas.microsoft.com/office/drawing/2014/main" id="{FCDAC35E-B494-7600-3685-847B33E055BA}"/>
                  </a:ext>
                </a:extLst>
              </p:cNvPr>
              <p:cNvSpPr/>
              <p:nvPr/>
            </p:nvSpPr>
            <p:spPr>
              <a:xfrm>
                <a:off x="714102" y="3357154"/>
                <a:ext cx="992777" cy="949235"/>
              </a:xfrm>
              <a:prstGeom prst="ellipse">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b="1" dirty="0">
                  <a:solidFill>
                    <a:schemeClr val="accent4">
                      <a:lumMod val="50000"/>
                    </a:schemeClr>
                  </a:solidFill>
                  <a:latin typeface="微軟正黑體" panose="020B0604030504040204" pitchFamily="34" charset="-120"/>
                  <a:ea typeface="微軟正黑體" panose="020B0604030504040204" pitchFamily="34" charset="-120"/>
                </a:endParaRPr>
              </a:p>
            </p:txBody>
          </p:sp>
          <p:sp>
            <p:nvSpPr>
              <p:cNvPr id="13" name="文字方塊 12">
                <a:extLst>
                  <a:ext uri="{FF2B5EF4-FFF2-40B4-BE49-F238E27FC236}">
                    <a16:creationId xmlns:a16="http://schemas.microsoft.com/office/drawing/2014/main" id="{6FC4B757-3B94-0D19-40D3-FFD1B2EC5C86}"/>
                  </a:ext>
                </a:extLst>
              </p:cNvPr>
              <p:cNvSpPr txBox="1"/>
              <p:nvPr/>
            </p:nvSpPr>
            <p:spPr>
              <a:xfrm>
                <a:off x="648787" y="3587579"/>
                <a:ext cx="1123406" cy="553998"/>
              </a:xfrm>
              <a:prstGeom prst="rect">
                <a:avLst/>
              </a:prstGeom>
              <a:noFill/>
            </p:spPr>
            <p:txBody>
              <a:bodyPr wrap="square" rtlCol="0">
                <a:spAutoFit/>
              </a:bodyPr>
              <a:lstStyle/>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不得申請</a:t>
                </a:r>
                <a:endParaRPr lang="en-US" altLang="zh-TW" sz="1200" b="1" dirty="0">
                  <a:solidFill>
                    <a:schemeClr val="accent4">
                      <a:lumMod val="50000"/>
                    </a:schemeClr>
                  </a:solidFill>
                  <a:latin typeface="微軟正黑體" panose="020B0604030504040204" pitchFamily="34" charset="-120"/>
                  <a:ea typeface="微軟正黑體" panose="020B0604030504040204" pitchFamily="34" charset="-120"/>
                </a:endParaRPr>
              </a:p>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之</a:t>
                </a:r>
                <a:r>
                  <a:rPr lang="zh-TW" altLang="en-US" b="1" dirty="0">
                    <a:solidFill>
                      <a:schemeClr val="accent4">
                        <a:lumMod val="50000"/>
                      </a:schemeClr>
                    </a:solidFill>
                    <a:latin typeface="微軟正黑體" panose="020B0604030504040204" pitchFamily="34" charset="-120"/>
                    <a:ea typeface="微軟正黑體" panose="020B0604030504040204" pitchFamily="34" charset="-120"/>
                  </a:rPr>
                  <a:t>通案</a:t>
                </a: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情形</a:t>
                </a:r>
              </a:p>
            </p:txBody>
          </p:sp>
        </p:grpSp>
        <p:cxnSp>
          <p:nvCxnSpPr>
            <p:cNvPr id="15" name="直線單箭頭接點 14">
              <a:extLst>
                <a:ext uri="{FF2B5EF4-FFF2-40B4-BE49-F238E27FC236}">
                  <a16:creationId xmlns:a16="http://schemas.microsoft.com/office/drawing/2014/main" id="{79862C67-A6A8-E5C9-CAF2-C43E7A1606BB}"/>
                </a:ext>
              </a:extLst>
            </p:cNvPr>
            <p:cNvCxnSpPr>
              <a:cxnSpLocks/>
              <a:stCxn id="8" idx="4"/>
              <a:endCxn id="14" idx="0"/>
            </p:cNvCxnSpPr>
            <p:nvPr/>
          </p:nvCxnSpPr>
          <p:spPr>
            <a:xfrm>
              <a:off x="1200422" y="4158735"/>
              <a:ext cx="0" cy="335671"/>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7" name="群組 16">
              <a:extLst>
                <a:ext uri="{FF2B5EF4-FFF2-40B4-BE49-F238E27FC236}">
                  <a16:creationId xmlns:a16="http://schemas.microsoft.com/office/drawing/2014/main" id="{7BBB2B19-0F3F-C8CD-EC37-7723A765AEF6}"/>
                </a:ext>
              </a:extLst>
            </p:cNvPr>
            <p:cNvGrpSpPr/>
            <p:nvPr/>
          </p:nvGrpSpPr>
          <p:grpSpPr>
            <a:xfrm>
              <a:off x="638718" y="4494406"/>
              <a:ext cx="1123406" cy="949235"/>
              <a:chOff x="628650" y="4789713"/>
              <a:chExt cx="1123406" cy="949235"/>
            </a:xfrm>
          </p:grpSpPr>
          <p:sp>
            <p:nvSpPr>
              <p:cNvPr id="14" name="橢圓 13">
                <a:extLst>
                  <a:ext uri="{FF2B5EF4-FFF2-40B4-BE49-F238E27FC236}">
                    <a16:creationId xmlns:a16="http://schemas.microsoft.com/office/drawing/2014/main" id="{EBE4B4FB-B1C5-06FC-8D2D-6EAC48580D71}"/>
                  </a:ext>
                </a:extLst>
              </p:cNvPr>
              <p:cNvSpPr/>
              <p:nvPr/>
            </p:nvSpPr>
            <p:spPr>
              <a:xfrm>
                <a:off x="693965" y="4789713"/>
                <a:ext cx="992777" cy="949235"/>
              </a:xfrm>
              <a:prstGeom prst="ellipse">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b="1" dirty="0">
                  <a:solidFill>
                    <a:schemeClr val="accent4">
                      <a:lumMod val="50000"/>
                    </a:schemeClr>
                  </a:solidFill>
                  <a:latin typeface="微軟正黑體" panose="020B0604030504040204" pitchFamily="34" charset="-120"/>
                  <a:ea typeface="微軟正黑體" panose="020B0604030504040204" pitchFamily="34" charset="-120"/>
                </a:endParaRPr>
              </a:p>
            </p:txBody>
          </p:sp>
          <p:sp>
            <p:nvSpPr>
              <p:cNvPr id="16" name="文字方塊 15">
                <a:extLst>
                  <a:ext uri="{FF2B5EF4-FFF2-40B4-BE49-F238E27FC236}">
                    <a16:creationId xmlns:a16="http://schemas.microsoft.com/office/drawing/2014/main" id="{FA739FB4-AA17-752E-38DB-A8BCD469230A}"/>
                  </a:ext>
                </a:extLst>
              </p:cNvPr>
              <p:cNvSpPr txBox="1"/>
              <p:nvPr/>
            </p:nvSpPr>
            <p:spPr>
              <a:xfrm>
                <a:off x="628650" y="4941757"/>
                <a:ext cx="1123406" cy="646331"/>
              </a:xfrm>
              <a:prstGeom prst="rect">
                <a:avLst/>
              </a:prstGeom>
              <a:noFill/>
            </p:spPr>
            <p:txBody>
              <a:bodyPr wrap="square" rtlCol="0">
                <a:spAutoFit/>
              </a:bodyPr>
              <a:lstStyle/>
              <a:p>
                <a:pPr algn="ctr"/>
                <a:r>
                  <a:rPr lang="zh-TW" altLang="en-US" sz="1200" b="1" dirty="0">
                    <a:solidFill>
                      <a:schemeClr val="bg1"/>
                    </a:solidFill>
                    <a:latin typeface="微軟正黑體" panose="020B0604030504040204" pitchFamily="34" charset="-120"/>
                    <a:ea typeface="微軟正黑體" panose="020B0604030504040204" pitchFamily="34" charset="-120"/>
                  </a:rPr>
                  <a:t>得申請之</a:t>
                </a:r>
              </a:p>
              <a:p>
                <a:pPr algn="ctr"/>
                <a:r>
                  <a:rPr lang="zh-TW" altLang="en-US" sz="1200" b="1" dirty="0">
                    <a:solidFill>
                      <a:schemeClr val="bg1"/>
                    </a:solidFill>
                    <a:latin typeface="微軟正黑體" panose="020B0604030504040204" pitchFamily="34" charset="-120"/>
                    <a:ea typeface="微軟正黑體" panose="020B0604030504040204" pitchFamily="34" charset="-120"/>
                  </a:rPr>
                  <a:t>出租案件及其相關作業</a:t>
                </a:r>
              </a:p>
            </p:txBody>
          </p:sp>
        </p:grpSp>
        <p:grpSp>
          <p:nvGrpSpPr>
            <p:cNvPr id="31" name="群組 30">
              <a:extLst>
                <a:ext uri="{FF2B5EF4-FFF2-40B4-BE49-F238E27FC236}">
                  <a16:creationId xmlns:a16="http://schemas.microsoft.com/office/drawing/2014/main" id="{6DF0D074-8C23-D0E2-0569-6232A5FC20A5}"/>
                </a:ext>
              </a:extLst>
            </p:cNvPr>
            <p:cNvGrpSpPr/>
            <p:nvPr/>
          </p:nvGrpSpPr>
          <p:grpSpPr>
            <a:xfrm>
              <a:off x="638718" y="5779311"/>
              <a:ext cx="1123406" cy="949235"/>
              <a:chOff x="628650" y="4789713"/>
              <a:chExt cx="1123406" cy="949235"/>
            </a:xfrm>
          </p:grpSpPr>
          <p:sp>
            <p:nvSpPr>
              <p:cNvPr id="32" name="橢圓 31">
                <a:extLst>
                  <a:ext uri="{FF2B5EF4-FFF2-40B4-BE49-F238E27FC236}">
                    <a16:creationId xmlns:a16="http://schemas.microsoft.com/office/drawing/2014/main" id="{45AE7194-B79D-739A-7EA5-D0EDAB698927}"/>
                  </a:ext>
                </a:extLst>
              </p:cNvPr>
              <p:cNvSpPr/>
              <p:nvPr/>
            </p:nvSpPr>
            <p:spPr>
              <a:xfrm>
                <a:off x="693965" y="4789713"/>
                <a:ext cx="992777" cy="949235"/>
              </a:xfrm>
              <a:prstGeom prst="ellipse">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b="1" dirty="0">
                  <a:solidFill>
                    <a:schemeClr val="accent4">
                      <a:lumMod val="50000"/>
                    </a:schemeClr>
                  </a:solidFill>
                  <a:latin typeface="微軟正黑體" panose="020B0604030504040204" pitchFamily="34" charset="-120"/>
                  <a:ea typeface="微軟正黑體" panose="020B0604030504040204" pitchFamily="34" charset="-120"/>
                </a:endParaRPr>
              </a:p>
            </p:txBody>
          </p:sp>
          <p:sp>
            <p:nvSpPr>
              <p:cNvPr id="33" name="文字方塊 32">
                <a:extLst>
                  <a:ext uri="{FF2B5EF4-FFF2-40B4-BE49-F238E27FC236}">
                    <a16:creationId xmlns:a16="http://schemas.microsoft.com/office/drawing/2014/main" id="{C6DC464C-456A-3E08-AC59-7A7E49771558}"/>
                  </a:ext>
                </a:extLst>
              </p:cNvPr>
              <p:cNvSpPr txBox="1"/>
              <p:nvPr/>
            </p:nvSpPr>
            <p:spPr>
              <a:xfrm>
                <a:off x="628650" y="5037553"/>
                <a:ext cx="1123406" cy="461665"/>
              </a:xfrm>
              <a:prstGeom prst="rect">
                <a:avLst/>
              </a:prstGeom>
              <a:noFill/>
            </p:spPr>
            <p:txBody>
              <a:bodyPr wrap="square" rtlCol="0">
                <a:spAutoFit/>
              </a:bodyPr>
              <a:lstStyle/>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取得同意後</a:t>
                </a:r>
                <a:endParaRPr lang="en-US" altLang="zh-TW" sz="1200" b="1" dirty="0">
                  <a:solidFill>
                    <a:schemeClr val="accent4">
                      <a:lumMod val="50000"/>
                    </a:schemeClr>
                  </a:solidFill>
                  <a:latin typeface="微軟正黑體" panose="020B0604030504040204" pitchFamily="34" charset="-120"/>
                  <a:ea typeface="微軟正黑體" panose="020B0604030504040204" pitchFamily="34" charset="-120"/>
                </a:endParaRPr>
              </a:p>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相關管理事宜</a:t>
                </a:r>
              </a:p>
            </p:txBody>
          </p:sp>
        </p:grpSp>
        <p:cxnSp>
          <p:nvCxnSpPr>
            <p:cNvPr id="34" name="直線單箭頭接點 33">
              <a:extLst>
                <a:ext uri="{FF2B5EF4-FFF2-40B4-BE49-F238E27FC236}">
                  <a16:creationId xmlns:a16="http://schemas.microsoft.com/office/drawing/2014/main" id="{38FA5A9A-C15A-8482-A6F9-B5B13890D068}"/>
                </a:ext>
              </a:extLst>
            </p:cNvPr>
            <p:cNvCxnSpPr>
              <a:cxnSpLocks/>
              <a:stCxn id="14" idx="4"/>
              <a:endCxn id="32" idx="0"/>
            </p:cNvCxnSpPr>
            <p:nvPr/>
          </p:nvCxnSpPr>
          <p:spPr>
            <a:xfrm>
              <a:off x="1200422" y="5443641"/>
              <a:ext cx="0" cy="335670"/>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35</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graphicFrame>
        <p:nvGraphicFramePr>
          <p:cNvPr id="11" name="表格 27">
            <a:extLst>
              <a:ext uri="{FF2B5EF4-FFF2-40B4-BE49-F238E27FC236}">
                <a16:creationId xmlns:a16="http://schemas.microsoft.com/office/drawing/2014/main" id="{217DF92C-0AFF-1AAF-24D9-6C50CC6EB7EB}"/>
              </a:ext>
            </a:extLst>
          </p:cNvPr>
          <p:cNvGraphicFramePr>
            <a:graphicFrameLocks noGrp="1"/>
          </p:cNvGraphicFramePr>
          <p:nvPr>
            <p:extLst>
              <p:ext uri="{D42A27DB-BD31-4B8C-83A1-F6EECF244321}">
                <p14:modId xmlns:p14="http://schemas.microsoft.com/office/powerpoint/2010/main" val="1591977564"/>
              </p:ext>
            </p:extLst>
          </p:nvPr>
        </p:nvGraphicFramePr>
        <p:xfrm>
          <a:off x="1536783" y="1803709"/>
          <a:ext cx="7219028" cy="4987814"/>
        </p:xfrm>
        <a:graphic>
          <a:graphicData uri="http://schemas.openxmlformats.org/drawingml/2006/table">
            <a:tbl>
              <a:tblPr firstRow="1" bandRow="1">
                <a:tableStyleId>{5940675A-B579-460E-94D1-54222C63F5DA}</a:tableStyleId>
              </a:tblPr>
              <a:tblGrid>
                <a:gridCol w="1232296">
                  <a:extLst>
                    <a:ext uri="{9D8B030D-6E8A-4147-A177-3AD203B41FA5}">
                      <a16:colId xmlns:a16="http://schemas.microsoft.com/office/drawing/2014/main" val="2093380479"/>
                    </a:ext>
                  </a:extLst>
                </a:gridCol>
                <a:gridCol w="2320506">
                  <a:extLst>
                    <a:ext uri="{9D8B030D-6E8A-4147-A177-3AD203B41FA5}">
                      <a16:colId xmlns:a16="http://schemas.microsoft.com/office/drawing/2014/main" val="3895711992"/>
                    </a:ext>
                  </a:extLst>
                </a:gridCol>
                <a:gridCol w="1371600">
                  <a:extLst>
                    <a:ext uri="{9D8B030D-6E8A-4147-A177-3AD203B41FA5}">
                      <a16:colId xmlns:a16="http://schemas.microsoft.com/office/drawing/2014/main" val="2535251655"/>
                    </a:ext>
                  </a:extLst>
                </a:gridCol>
                <a:gridCol w="2294626">
                  <a:extLst>
                    <a:ext uri="{9D8B030D-6E8A-4147-A177-3AD203B41FA5}">
                      <a16:colId xmlns:a16="http://schemas.microsoft.com/office/drawing/2014/main" val="3733602320"/>
                    </a:ext>
                  </a:extLst>
                </a:gridCol>
              </a:tblGrid>
              <a:tr h="0">
                <a:tc>
                  <a:txBody>
                    <a:bodyPr/>
                    <a:lstStyle/>
                    <a:p>
                      <a:pPr algn="ctr"/>
                      <a:r>
                        <a:rPr lang="zh-TW" altLang="en-US" sz="1600" b="1" kern="1200" dirty="0">
                          <a:solidFill>
                            <a:schemeClr val="accent4">
                              <a:lumMod val="50000"/>
                            </a:schemeClr>
                          </a:solidFill>
                          <a:latin typeface="微軟正黑體" panose="020B0604030504040204" pitchFamily="34" charset="-120"/>
                          <a:ea typeface="微軟正黑體" panose="020B0604030504040204" pitchFamily="34" charset="-120"/>
                          <a:cs typeface="+mj-cs"/>
                        </a:rPr>
                        <a:t>條次</a:t>
                      </a:r>
                    </a:p>
                  </a:txBody>
                  <a:tcPr anchor="ctr">
                    <a:solidFill>
                      <a:schemeClr val="accent4">
                        <a:lumMod val="20000"/>
                        <a:lumOff val="80000"/>
                      </a:schemeClr>
                    </a:solidFill>
                  </a:tcPr>
                </a:tc>
                <a:tc>
                  <a:txBody>
                    <a:bodyPr/>
                    <a:lstStyle/>
                    <a:p>
                      <a:pPr algn="ctr"/>
                      <a:r>
                        <a:rPr lang="en-US" altLang="zh-TW" sz="1600" b="1" kern="1200" dirty="0">
                          <a:solidFill>
                            <a:schemeClr val="accent4">
                              <a:lumMod val="50000"/>
                            </a:schemeClr>
                          </a:solidFill>
                          <a:latin typeface="微軟正黑體" panose="020B0604030504040204" pitchFamily="34" charset="-120"/>
                          <a:ea typeface="微軟正黑體" panose="020B0604030504040204" pitchFamily="34" charset="-120"/>
                          <a:cs typeface="+mj-cs"/>
                        </a:rPr>
                        <a:t>21-2</a:t>
                      </a:r>
                      <a:endParaRPr lang="zh-TW" altLang="en-US" sz="1600" b="1" kern="1200" dirty="0">
                        <a:solidFill>
                          <a:schemeClr val="accent4">
                            <a:lumMod val="50000"/>
                          </a:schemeClr>
                        </a:solidFill>
                        <a:latin typeface="微軟正黑體" panose="020B0604030504040204" pitchFamily="34" charset="-120"/>
                        <a:ea typeface="微軟正黑體" panose="020B0604030504040204" pitchFamily="34" charset="-120"/>
                        <a:cs typeface="+mj-cs"/>
                      </a:endParaRPr>
                    </a:p>
                  </a:txBody>
                  <a:tcPr anchor="ctr">
                    <a:solidFill>
                      <a:schemeClr val="accent4">
                        <a:lumMod val="20000"/>
                        <a:lumOff val="80000"/>
                      </a:schemeClr>
                    </a:solidFill>
                  </a:tcPr>
                </a:tc>
                <a:tc gridSpan="2">
                  <a:txBody>
                    <a:bodyPr/>
                    <a:lstStyle/>
                    <a:p>
                      <a:pPr algn="ctr"/>
                      <a:r>
                        <a:rPr lang="en-US" altLang="zh-TW" sz="1600" b="1" kern="1200" dirty="0">
                          <a:solidFill>
                            <a:schemeClr val="accent4">
                              <a:lumMod val="50000"/>
                            </a:schemeClr>
                          </a:solidFill>
                          <a:latin typeface="微軟正黑體" panose="020B0604030504040204" pitchFamily="34" charset="-120"/>
                          <a:ea typeface="微軟正黑體" panose="020B0604030504040204" pitchFamily="34" charset="-120"/>
                          <a:cs typeface="+mj-cs"/>
                        </a:rPr>
                        <a:t>21-3</a:t>
                      </a:r>
                      <a:endParaRPr lang="zh-TW" altLang="en-US" sz="1600" b="1" kern="1200" dirty="0">
                        <a:solidFill>
                          <a:schemeClr val="accent4">
                            <a:lumMod val="50000"/>
                          </a:schemeClr>
                        </a:solidFill>
                        <a:latin typeface="微軟正黑體" panose="020B0604030504040204" pitchFamily="34" charset="-120"/>
                        <a:ea typeface="微軟正黑體" panose="020B0604030504040204" pitchFamily="34" charset="-120"/>
                        <a:cs typeface="+mj-cs"/>
                      </a:endParaRPr>
                    </a:p>
                  </a:txBody>
                  <a:tcPr anchor="ctr">
                    <a:solidFill>
                      <a:schemeClr val="accent4">
                        <a:lumMod val="20000"/>
                        <a:lumOff val="80000"/>
                      </a:schemeClr>
                    </a:solidFill>
                  </a:tcPr>
                </a:tc>
                <a:tc hMerge="1">
                  <a:txBody>
                    <a:bodyPr/>
                    <a:lstStyle/>
                    <a:p>
                      <a:endParaRPr lang="zh-TW" altLang="en-US"/>
                    </a:p>
                  </a:txBody>
                  <a:tcPr/>
                </a:tc>
                <a:extLst>
                  <a:ext uri="{0D108BD9-81ED-4DB2-BD59-A6C34878D82A}">
                    <a16:rowId xmlns:a16="http://schemas.microsoft.com/office/drawing/2014/main" val="1201295357"/>
                  </a:ext>
                </a:extLst>
              </a:tr>
              <a:tr h="370840">
                <a:tc>
                  <a:txBody>
                    <a:bodyPr/>
                    <a:lstStyle/>
                    <a:p>
                      <a:pPr algn="ctr"/>
                      <a:r>
                        <a:rPr lang="zh-TW" altLang="en-US" sz="1600" b="1" kern="1200" dirty="0">
                          <a:solidFill>
                            <a:schemeClr val="accent4">
                              <a:lumMod val="50000"/>
                            </a:schemeClr>
                          </a:solidFill>
                          <a:latin typeface="微軟正黑體" panose="020B0604030504040204" pitchFamily="34" charset="-120"/>
                          <a:ea typeface="微軟正黑體" panose="020B0604030504040204" pitchFamily="34" charset="-120"/>
                          <a:cs typeface="+mj-cs"/>
                        </a:rPr>
                        <a:t>申請人</a:t>
                      </a:r>
                    </a:p>
                  </a:txBody>
                  <a:tcPr anchor="ctr">
                    <a:solidFill>
                      <a:schemeClr val="accent4">
                        <a:lumMod val="20000"/>
                        <a:lumOff val="80000"/>
                      </a:schemeClr>
                    </a:solidFill>
                  </a:tcPr>
                </a:tc>
                <a:tc>
                  <a:txBody>
                    <a:bodyPr/>
                    <a:lstStyle/>
                    <a:p>
                      <a:pPr algn="ctr"/>
                      <a:r>
                        <a:rPr lang="zh-TW" altLang="en-US" sz="1600" b="1" kern="1200" dirty="0">
                          <a:solidFill>
                            <a:schemeClr val="tx1"/>
                          </a:solidFill>
                          <a:latin typeface="微軟正黑體" panose="020B0604030504040204" pitchFamily="34" charset="-120"/>
                          <a:ea typeface="微軟正黑體" panose="020B0604030504040204" pitchFamily="34" charset="-120"/>
                          <a:cs typeface="+mj-cs"/>
                        </a:rPr>
                        <a:t>土地承租人</a:t>
                      </a:r>
                    </a:p>
                  </a:txBody>
                  <a:tcPr anchor="ctr"/>
                </a:tc>
                <a:tc gridSpan="2">
                  <a:txBody>
                    <a:bodyPr/>
                    <a:lstStyle/>
                    <a:p>
                      <a:pPr algn="ctr"/>
                      <a:r>
                        <a:rPr lang="zh-TW" altLang="en-US" sz="1600" b="1" kern="1200" dirty="0">
                          <a:solidFill>
                            <a:schemeClr val="tx1"/>
                          </a:solidFill>
                          <a:latin typeface="微軟正黑體" panose="020B0604030504040204" pitchFamily="34" charset="-120"/>
                          <a:ea typeface="微軟正黑體" panose="020B0604030504040204" pitchFamily="34" charset="-120"/>
                          <a:cs typeface="+mj-cs"/>
                        </a:rPr>
                        <a:t>土地承租人</a:t>
                      </a:r>
                    </a:p>
                  </a:txBody>
                  <a:tcPr anchor="ctr"/>
                </a:tc>
                <a:tc hMerge="1">
                  <a:txBody>
                    <a:bodyPr/>
                    <a:lstStyle/>
                    <a:p>
                      <a:endParaRPr lang="zh-TW" altLang="en-US"/>
                    </a:p>
                  </a:txBody>
                  <a:tcPr/>
                </a:tc>
                <a:extLst>
                  <a:ext uri="{0D108BD9-81ED-4DB2-BD59-A6C34878D82A}">
                    <a16:rowId xmlns:a16="http://schemas.microsoft.com/office/drawing/2014/main" val="922119040"/>
                  </a:ext>
                </a:extLst>
              </a:tr>
              <a:tr h="370840">
                <a:tc>
                  <a:txBody>
                    <a:bodyPr/>
                    <a:lstStyle/>
                    <a:p>
                      <a:pPr algn="ctr"/>
                      <a:r>
                        <a:rPr lang="zh-TW" altLang="en-US" sz="1600" b="1" kern="1200" dirty="0">
                          <a:solidFill>
                            <a:schemeClr val="accent4">
                              <a:lumMod val="50000"/>
                            </a:schemeClr>
                          </a:solidFill>
                          <a:latin typeface="微軟正黑體" panose="020B0604030504040204" pitchFamily="34" charset="-120"/>
                          <a:ea typeface="微軟正黑體" panose="020B0604030504040204" pitchFamily="34" charset="-120"/>
                          <a:cs typeface="+mj-cs"/>
                        </a:rPr>
                        <a:t>同意條件</a:t>
                      </a:r>
                    </a:p>
                  </a:txBody>
                  <a:tcPr anchor="ctr">
                    <a:solidFill>
                      <a:schemeClr val="accent4">
                        <a:lumMod val="20000"/>
                        <a:lumOff val="80000"/>
                      </a:schemeClr>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zh-TW" altLang="en-US" sz="1600" b="1" kern="1200" dirty="0">
                          <a:solidFill>
                            <a:schemeClr val="tx1"/>
                          </a:solidFill>
                          <a:latin typeface="微軟正黑體" panose="020B0604030504040204" pitchFamily="34" charset="-120"/>
                          <a:ea typeface="微軟正黑體" panose="020B0604030504040204" pitchFamily="34" charset="-120"/>
                          <a:cs typeface="+mn-cs"/>
                        </a:rPr>
                        <a:t>無第</a:t>
                      </a:r>
                      <a:r>
                        <a:rPr lang="en-US" altLang="zh-TW" sz="1600" b="1" kern="1200" dirty="0">
                          <a:solidFill>
                            <a:schemeClr val="tx1"/>
                          </a:solidFill>
                          <a:latin typeface="微軟正黑體" panose="020B0604030504040204" pitchFamily="34" charset="-120"/>
                          <a:ea typeface="微軟正黑體" panose="020B0604030504040204" pitchFamily="34" charset="-120"/>
                          <a:cs typeface="+mn-cs"/>
                        </a:rPr>
                        <a:t>21-4</a:t>
                      </a:r>
                      <a:r>
                        <a:rPr lang="zh-TW" altLang="en-US" sz="1600" b="1" kern="1200" dirty="0">
                          <a:solidFill>
                            <a:schemeClr val="tx1"/>
                          </a:solidFill>
                          <a:latin typeface="微軟正黑體" panose="020B0604030504040204" pitchFamily="34" charset="-120"/>
                          <a:ea typeface="微軟正黑體" panose="020B0604030504040204" pitchFamily="34" charset="-120"/>
                          <a:cs typeface="+mn-cs"/>
                        </a:rPr>
                        <a:t>條不予同意情形</a:t>
                      </a:r>
                    </a:p>
                  </a:txBody>
                  <a:tcPr anchor="ctr"/>
                </a:tc>
                <a:tc gridSpan="2">
                  <a:txBody>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zh-TW" altLang="en-US" sz="1600" b="1" kern="1200" dirty="0">
                          <a:solidFill>
                            <a:schemeClr val="tx1"/>
                          </a:solidFill>
                          <a:latin typeface="微軟正黑體" panose="020B0604030504040204" pitchFamily="34" charset="-120"/>
                          <a:ea typeface="微軟正黑體" panose="020B0604030504040204" pitchFamily="34" charset="-120"/>
                          <a:cs typeface="+mn-cs"/>
                        </a:rPr>
                        <a:t>無第</a:t>
                      </a:r>
                      <a:r>
                        <a:rPr lang="en-US" altLang="zh-TW" sz="1600" b="1" kern="1200" dirty="0">
                          <a:solidFill>
                            <a:schemeClr val="tx1"/>
                          </a:solidFill>
                          <a:latin typeface="微軟正黑體" panose="020B0604030504040204" pitchFamily="34" charset="-120"/>
                          <a:ea typeface="微軟正黑體" panose="020B0604030504040204" pitchFamily="34" charset="-120"/>
                          <a:cs typeface="+mn-cs"/>
                        </a:rPr>
                        <a:t>21-4</a:t>
                      </a:r>
                      <a:r>
                        <a:rPr lang="zh-TW" altLang="en-US" sz="1600" b="1" kern="1200" dirty="0">
                          <a:solidFill>
                            <a:schemeClr val="tx1"/>
                          </a:solidFill>
                          <a:latin typeface="微軟正黑體" panose="020B0604030504040204" pitchFamily="34" charset="-120"/>
                          <a:ea typeface="微軟正黑體" panose="020B0604030504040204" pitchFamily="34" charset="-120"/>
                          <a:cs typeface="+mn-cs"/>
                        </a:rPr>
                        <a:t>條不予同意情形</a:t>
                      </a:r>
                    </a:p>
                    <a:p>
                      <a:pPr marL="342900" indent="-342900" algn="l">
                        <a:buFont typeface="+mj-lt"/>
                        <a:buAutoNum type="arabicPeriod"/>
                      </a:pPr>
                      <a:r>
                        <a:rPr lang="zh-TW" altLang="en-US" sz="1600" b="1" kern="1200" dirty="0">
                          <a:solidFill>
                            <a:schemeClr val="tx1"/>
                          </a:solidFill>
                          <a:latin typeface="微軟正黑體" panose="020B0604030504040204" pitchFamily="34" charset="-120"/>
                          <a:ea typeface="微軟正黑體" panose="020B0604030504040204" pitchFamily="34" charset="-120"/>
                          <a:cs typeface="+mj-cs"/>
                        </a:rPr>
                        <a:t>為本辦法</a:t>
                      </a:r>
                      <a:r>
                        <a:rPr lang="zh-TW" altLang="en-US" sz="1600" b="1" kern="1200" dirty="0">
                          <a:solidFill>
                            <a:srgbClr val="FF0000"/>
                          </a:solidFill>
                          <a:latin typeface="微軟正黑體" panose="020B0604030504040204" pitchFamily="34" charset="-120"/>
                          <a:ea typeface="微軟正黑體" panose="020B0604030504040204" pitchFamily="34" charset="-120"/>
                          <a:cs typeface="+mj-cs"/>
                        </a:rPr>
                        <a:t>中華民國</a:t>
                      </a:r>
                      <a:r>
                        <a:rPr lang="en-US" altLang="zh-TW" sz="1600" b="1" kern="1200" dirty="0">
                          <a:solidFill>
                            <a:srgbClr val="FF0000"/>
                          </a:solidFill>
                          <a:latin typeface="微軟正黑體" panose="020B0604030504040204" pitchFamily="34" charset="-120"/>
                          <a:ea typeface="微軟正黑體" panose="020B0604030504040204" pitchFamily="34" charset="-120"/>
                          <a:cs typeface="+mj-cs"/>
                        </a:rPr>
                        <a:t>110</a:t>
                      </a:r>
                      <a:r>
                        <a:rPr lang="zh-TW" altLang="en-US" sz="1600" b="1" kern="1200" dirty="0">
                          <a:solidFill>
                            <a:srgbClr val="FF0000"/>
                          </a:solidFill>
                          <a:latin typeface="微軟正黑體" panose="020B0604030504040204" pitchFamily="34" charset="-120"/>
                          <a:ea typeface="微軟正黑體" panose="020B0604030504040204" pitchFamily="34" charset="-120"/>
                          <a:cs typeface="+mj-cs"/>
                        </a:rPr>
                        <a:t>年</a:t>
                      </a:r>
                      <a:r>
                        <a:rPr lang="en-US" altLang="zh-TW" sz="1600" b="1" kern="1200" dirty="0">
                          <a:solidFill>
                            <a:srgbClr val="FF0000"/>
                          </a:solidFill>
                          <a:latin typeface="微軟正黑體" panose="020B0604030504040204" pitchFamily="34" charset="-120"/>
                          <a:ea typeface="微軟正黑體" panose="020B0604030504040204" pitchFamily="34" charset="-120"/>
                          <a:cs typeface="+mj-cs"/>
                        </a:rPr>
                        <a:t>9</a:t>
                      </a:r>
                      <a:r>
                        <a:rPr lang="zh-TW" altLang="en-US" sz="1600" b="1" kern="1200" dirty="0">
                          <a:solidFill>
                            <a:srgbClr val="FF0000"/>
                          </a:solidFill>
                          <a:latin typeface="微軟正黑體" panose="020B0604030504040204" pitchFamily="34" charset="-120"/>
                          <a:ea typeface="微軟正黑體" panose="020B0604030504040204" pitchFamily="34" charset="-120"/>
                          <a:cs typeface="+mj-cs"/>
                        </a:rPr>
                        <a:t>月</a:t>
                      </a:r>
                      <a:r>
                        <a:rPr lang="en-US" altLang="zh-TW" sz="1600" b="1" kern="1200" dirty="0">
                          <a:solidFill>
                            <a:srgbClr val="FF0000"/>
                          </a:solidFill>
                          <a:latin typeface="微軟正黑體" panose="020B0604030504040204" pitchFamily="34" charset="-120"/>
                          <a:ea typeface="微軟正黑體" panose="020B0604030504040204" pitchFamily="34" charset="-120"/>
                          <a:cs typeface="+mj-cs"/>
                        </a:rPr>
                        <a:t>30</a:t>
                      </a:r>
                      <a:r>
                        <a:rPr lang="zh-TW" altLang="en-US" sz="1600" b="1" kern="1200" dirty="0">
                          <a:solidFill>
                            <a:srgbClr val="FF0000"/>
                          </a:solidFill>
                          <a:latin typeface="微軟正黑體" panose="020B0604030504040204" pitchFamily="34" charset="-120"/>
                          <a:ea typeface="微軟正黑體" panose="020B0604030504040204" pitchFamily="34" charset="-120"/>
                          <a:cs typeface="+mj-cs"/>
                        </a:rPr>
                        <a:t>日修正施行前</a:t>
                      </a:r>
                      <a:r>
                        <a:rPr lang="zh-TW" altLang="en-US" sz="1600" b="1" kern="1200" dirty="0">
                          <a:solidFill>
                            <a:schemeClr val="tx1"/>
                          </a:solidFill>
                          <a:latin typeface="微軟正黑體" panose="020B0604030504040204" pitchFamily="34" charset="-120"/>
                          <a:ea typeface="微軟正黑體" panose="020B0604030504040204" pitchFamily="34" charset="-120"/>
                          <a:cs typeface="+mj-cs"/>
                        </a:rPr>
                        <a:t>已訂定之租約</a:t>
                      </a:r>
                    </a:p>
                  </a:txBody>
                  <a:tcPr anchor="ctr"/>
                </a:tc>
                <a:tc hMerge="1">
                  <a:txBody>
                    <a:bodyPr/>
                    <a:lstStyle/>
                    <a:p>
                      <a:pPr algn="ctr"/>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extLst>
                  <a:ext uri="{0D108BD9-81ED-4DB2-BD59-A6C34878D82A}">
                    <a16:rowId xmlns:a16="http://schemas.microsoft.com/office/drawing/2014/main" val="2888716261"/>
                  </a:ext>
                </a:extLst>
              </a:tr>
              <a:tr h="370840">
                <a:tc>
                  <a:txBody>
                    <a:bodyPr/>
                    <a:lstStyle/>
                    <a:p>
                      <a:pPr algn="ctr"/>
                      <a:r>
                        <a:rPr lang="zh-TW" altLang="en-US" sz="1600" b="1" kern="1200" dirty="0">
                          <a:solidFill>
                            <a:schemeClr val="accent4">
                              <a:lumMod val="50000"/>
                            </a:schemeClr>
                          </a:solidFill>
                          <a:latin typeface="微軟正黑體" panose="020B0604030504040204" pitchFamily="34" charset="-120"/>
                          <a:ea typeface="微軟正黑體" panose="020B0604030504040204" pitchFamily="34" charset="-120"/>
                          <a:cs typeface="+mj-cs"/>
                        </a:rPr>
                        <a:t>申請人負擔</a:t>
                      </a:r>
                    </a:p>
                  </a:txBody>
                  <a:tcPr anchor="ctr">
                    <a:solidFill>
                      <a:schemeClr val="accent4">
                        <a:lumMod val="20000"/>
                        <a:lumOff val="80000"/>
                      </a:schemeClr>
                    </a:solidFill>
                  </a:tcPr>
                </a:tc>
                <a:tc>
                  <a:txBody>
                    <a:bodyPr/>
                    <a:lstStyle/>
                    <a:p>
                      <a:pPr marL="342900" indent="-342900" algn="l" defTabSz="914400" rtl="0" eaLnBrk="1" latinLnBrk="0" hangingPunct="1">
                        <a:buFont typeface="+mj-lt"/>
                        <a:buAutoNum type="arabicPeriod"/>
                      </a:pPr>
                      <a:r>
                        <a:rPr lang="zh-TW" altLang="en-US" sz="1600" b="1" kern="1200" dirty="0">
                          <a:solidFill>
                            <a:srgbClr val="FF0000"/>
                          </a:solidFill>
                          <a:latin typeface="微軟正黑體" panose="020B0604030504040204" pitchFamily="34" charset="-120"/>
                          <a:ea typeface="微軟正黑體" panose="020B0604030504040204" pitchFamily="34" charset="-120"/>
                          <a:cs typeface="+mn-cs"/>
                        </a:rPr>
                        <a:t>權利金</a:t>
                      </a:r>
                      <a:endParaRPr lang="en-US" altLang="zh-TW" sz="1600" b="1" kern="1200" dirty="0">
                        <a:solidFill>
                          <a:srgbClr val="FF0000"/>
                        </a:solidFill>
                        <a:latin typeface="微軟正黑體" panose="020B0604030504040204" pitchFamily="34" charset="-120"/>
                        <a:ea typeface="微軟正黑體" panose="020B0604030504040204" pitchFamily="34" charset="-120"/>
                        <a:cs typeface="+mn-cs"/>
                      </a:endParaRPr>
                    </a:p>
                    <a:p>
                      <a:pPr marL="342900" indent="-342900" algn="l">
                        <a:buFont typeface="+mj-lt"/>
                        <a:buAutoNum type="arabicPeriod"/>
                      </a:pPr>
                      <a:r>
                        <a:rPr lang="zh-TW" altLang="en-US" sz="1600" b="1" kern="1200" dirty="0">
                          <a:solidFill>
                            <a:schemeClr val="tx1"/>
                          </a:solidFill>
                          <a:latin typeface="微軟正黑體" panose="020B0604030504040204" pitchFamily="34" charset="-120"/>
                          <a:ea typeface="微軟正黑體" panose="020B0604030504040204" pitchFamily="34" charset="-120"/>
                          <a:cs typeface="+mn-cs"/>
                        </a:rPr>
                        <a:t>建築費用</a:t>
                      </a:r>
                      <a:endParaRPr lang="en-US" altLang="zh-TW" sz="1600" b="1" kern="1200" dirty="0">
                        <a:solidFill>
                          <a:schemeClr val="tx1"/>
                        </a:solidFill>
                        <a:latin typeface="微軟正黑體" panose="020B0604030504040204" pitchFamily="34" charset="-120"/>
                        <a:ea typeface="微軟正黑體" panose="020B0604030504040204" pitchFamily="34" charset="-120"/>
                        <a:cs typeface="+mn-cs"/>
                      </a:endParaRPr>
                    </a:p>
                    <a:p>
                      <a:pPr marL="342900" indent="-342900" algn="l">
                        <a:buFont typeface="+mj-lt"/>
                        <a:buAutoNum type="arabicPeriod"/>
                      </a:pPr>
                      <a:r>
                        <a:rPr lang="zh-TW" altLang="en-US" sz="1600" b="1" kern="1200" dirty="0">
                          <a:solidFill>
                            <a:schemeClr val="tx1"/>
                          </a:solidFill>
                          <a:latin typeface="微軟正黑體" panose="020B0604030504040204" pitchFamily="34" charset="-120"/>
                          <a:ea typeface="微軟正黑體" panose="020B0604030504040204" pitchFamily="34" charset="-120"/>
                          <a:cs typeface="+mn-cs"/>
                        </a:rPr>
                        <a:t>賦稅、規費及其他相關費用</a:t>
                      </a:r>
                    </a:p>
                  </a:txBody>
                  <a:tcPr anchor="ctr"/>
                </a:tc>
                <a:tc>
                  <a:txBody>
                    <a:bodyPr/>
                    <a:lstStyle/>
                    <a:p>
                      <a:pPr marL="342900" indent="-342900" algn="l">
                        <a:buFont typeface="+mj-lt"/>
                        <a:buAutoNum type="arabicPeriod"/>
                      </a:pPr>
                      <a:r>
                        <a:rPr lang="zh-TW" altLang="en-US" sz="1600" b="1" kern="1200" dirty="0">
                          <a:solidFill>
                            <a:schemeClr val="tx1"/>
                          </a:solidFill>
                          <a:latin typeface="微軟正黑體" panose="020B0604030504040204" pitchFamily="34" charset="-120"/>
                          <a:ea typeface="微軟正黑體" panose="020B0604030504040204" pitchFamily="34" charset="-120"/>
                          <a:cs typeface="+mj-cs"/>
                        </a:rPr>
                        <a:t>建築費用</a:t>
                      </a:r>
                      <a:endParaRPr lang="en-US" altLang="zh-TW" sz="1600" b="1" kern="1200" dirty="0">
                        <a:solidFill>
                          <a:schemeClr val="tx1"/>
                        </a:solidFill>
                        <a:latin typeface="微軟正黑體" panose="020B0604030504040204" pitchFamily="34" charset="-120"/>
                        <a:ea typeface="微軟正黑體" panose="020B0604030504040204" pitchFamily="34" charset="-120"/>
                        <a:cs typeface="+mj-cs"/>
                      </a:endParaRPr>
                    </a:p>
                    <a:p>
                      <a:pPr marL="342900" indent="-342900" algn="l">
                        <a:buFont typeface="+mj-lt"/>
                        <a:buAutoNum type="arabicPeriod"/>
                      </a:pPr>
                      <a:r>
                        <a:rPr lang="zh-TW" altLang="en-US" sz="1600" b="1" kern="1200" dirty="0">
                          <a:solidFill>
                            <a:schemeClr val="tx1"/>
                          </a:solidFill>
                          <a:latin typeface="微軟正黑體" panose="020B0604030504040204" pitchFamily="34" charset="-120"/>
                          <a:ea typeface="微軟正黑體" panose="020B0604030504040204" pitchFamily="34" charset="-120"/>
                          <a:cs typeface="+mj-cs"/>
                        </a:rPr>
                        <a:t>賦稅、規費</a:t>
                      </a:r>
                      <a:r>
                        <a:rPr lang="zh-TW" altLang="en-US" sz="1600" b="1" kern="1200" dirty="0">
                          <a:solidFill>
                            <a:schemeClr val="tx1"/>
                          </a:solidFill>
                          <a:latin typeface="微軟正黑體" panose="020B0604030504040204" pitchFamily="34" charset="-120"/>
                          <a:ea typeface="微軟正黑體" panose="020B0604030504040204" pitchFamily="34" charset="-120"/>
                          <a:cs typeface="+mn-cs"/>
                        </a:rPr>
                        <a:t>及其他相關費用</a:t>
                      </a:r>
                      <a:endParaRPr lang="zh-TW" altLang="en-US" sz="16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342900" indent="-342900" algn="l" defTabSz="914400" rtl="0" eaLnBrk="1" latinLnBrk="0" hangingPunct="1">
                        <a:buFont typeface="+mj-lt"/>
                        <a:buAutoNum type="arabicPeriod"/>
                      </a:pPr>
                      <a:r>
                        <a:rPr lang="zh-TW" altLang="en-US" sz="1600" b="1" kern="1200" dirty="0">
                          <a:solidFill>
                            <a:srgbClr val="FF0000"/>
                          </a:solidFill>
                          <a:latin typeface="微軟正黑體" panose="020B0604030504040204" pitchFamily="34" charset="-120"/>
                          <a:ea typeface="微軟正黑體" panose="020B0604030504040204" pitchFamily="34" charset="-120"/>
                          <a:cs typeface="+mj-cs"/>
                        </a:rPr>
                        <a:t>權利金</a:t>
                      </a:r>
                      <a:endParaRPr lang="en-US" altLang="zh-TW" sz="1600" b="1" kern="1200" dirty="0">
                        <a:solidFill>
                          <a:srgbClr val="FF0000"/>
                        </a:solidFill>
                        <a:latin typeface="微軟正黑體" panose="020B0604030504040204" pitchFamily="34" charset="-120"/>
                        <a:ea typeface="微軟正黑體" panose="020B0604030504040204" pitchFamily="34" charset="-120"/>
                        <a:cs typeface="+mj-cs"/>
                      </a:endParaRPr>
                    </a:p>
                    <a:p>
                      <a:pPr marL="342900" indent="-342900" algn="l">
                        <a:buFont typeface="+mj-lt"/>
                        <a:buAutoNum type="arabicPeriod"/>
                      </a:pPr>
                      <a:r>
                        <a:rPr lang="zh-TW" altLang="en-US" sz="1600" b="1" kern="1200" dirty="0">
                          <a:solidFill>
                            <a:schemeClr val="tx1"/>
                          </a:solidFill>
                          <a:latin typeface="微軟正黑體" panose="020B0604030504040204" pitchFamily="34" charset="-120"/>
                          <a:ea typeface="微軟正黑體" panose="020B0604030504040204" pitchFamily="34" charset="-120"/>
                          <a:cs typeface="+mn-cs"/>
                        </a:rPr>
                        <a:t>建築費用</a:t>
                      </a:r>
                      <a:endParaRPr lang="en-US" altLang="zh-TW" sz="1600" b="1" kern="1200" dirty="0">
                        <a:solidFill>
                          <a:schemeClr val="tx1"/>
                        </a:solidFill>
                        <a:latin typeface="微軟正黑體" panose="020B0604030504040204" pitchFamily="34" charset="-120"/>
                        <a:ea typeface="微軟正黑體" panose="020B0604030504040204" pitchFamily="34" charset="-120"/>
                        <a:cs typeface="+mn-cs"/>
                      </a:endParaRPr>
                    </a:p>
                    <a:p>
                      <a:pPr marL="342900" indent="-342900" algn="l">
                        <a:buFont typeface="+mj-lt"/>
                        <a:buAutoNum type="arabicPeriod"/>
                      </a:pPr>
                      <a:r>
                        <a:rPr lang="zh-TW" altLang="en-US" sz="1600" b="1" kern="1200" dirty="0">
                          <a:solidFill>
                            <a:schemeClr val="tx1"/>
                          </a:solidFill>
                          <a:latin typeface="微軟正黑體" panose="020B0604030504040204" pitchFamily="34" charset="-120"/>
                          <a:ea typeface="微軟正黑體" panose="020B0604030504040204" pitchFamily="34" charset="-120"/>
                          <a:cs typeface="+mn-cs"/>
                        </a:rPr>
                        <a:t>賦稅、規費及其他相關費用</a:t>
                      </a:r>
                    </a:p>
                  </a:txBody>
                  <a:tcPr anchor="ctr"/>
                </a:tc>
                <a:extLst>
                  <a:ext uri="{0D108BD9-81ED-4DB2-BD59-A6C34878D82A}">
                    <a16:rowId xmlns:a16="http://schemas.microsoft.com/office/drawing/2014/main" val="4119117451"/>
                  </a:ext>
                </a:extLst>
              </a:tr>
              <a:tr h="370840">
                <a:tc>
                  <a:txBody>
                    <a:bodyPr/>
                    <a:lstStyle/>
                    <a:p>
                      <a:pPr algn="ctr"/>
                      <a:r>
                        <a:rPr lang="zh-TW" altLang="en-US" sz="1600" b="1" kern="1200" dirty="0">
                          <a:solidFill>
                            <a:schemeClr val="accent4">
                              <a:lumMod val="50000"/>
                            </a:schemeClr>
                          </a:solidFill>
                          <a:latin typeface="微軟正黑體" panose="020B0604030504040204" pitchFamily="34" charset="-120"/>
                          <a:ea typeface="微軟正黑體" panose="020B0604030504040204" pitchFamily="34" charset="-120"/>
                          <a:cs typeface="+mj-cs"/>
                        </a:rPr>
                        <a:t>起造人</a:t>
                      </a:r>
                    </a:p>
                  </a:txBody>
                  <a:tcPr anchor="ctr">
                    <a:solidFill>
                      <a:schemeClr val="accent4">
                        <a:lumMod val="20000"/>
                        <a:lumOff val="80000"/>
                      </a:schemeClr>
                    </a:solidFill>
                  </a:tcPr>
                </a:tc>
                <a:tc>
                  <a:txBody>
                    <a:bodyPr/>
                    <a:lstStyle/>
                    <a:p>
                      <a:pPr algn="ctr"/>
                      <a:r>
                        <a:rPr lang="zh-TW" altLang="en-US" sz="1600" b="1" kern="1200" dirty="0">
                          <a:solidFill>
                            <a:schemeClr val="tx1"/>
                          </a:solidFill>
                          <a:latin typeface="微軟正黑體" panose="020B0604030504040204" pitchFamily="34" charset="-120"/>
                          <a:ea typeface="微軟正黑體" panose="020B0604030504040204" pitchFamily="34" charset="-120"/>
                          <a:cs typeface="+mj-cs"/>
                        </a:rPr>
                        <a:t>承租人</a:t>
                      </a:r>
                    </a:p>
                  </a:txBody>
                  <a:tcPr anchor="ctr"/>
                </a:tc>
                <a:tc>
                  <a:txBody>
                    <a:bodyPr/>
                    <a:lstStyle/>
                    <a:p>
                      <a:pPr algn="ctr"/>
                      <a:r>
                        <a:rPr lang="zh-TW" altLang="en-US" sz="1600" b="1" kern="1200" dirty="0">
                          <a:solidFill>
                            <a:srgbClr val="FF0000"/>
                          </a:solidFill>
                          <a:latin typeface="微軟正黑體" panose="020B0604030504040204" pitchFamily="34" charset="-120"/>
                          <a:ea typeface="微軟正黑體" panose="020B0604030504040204" pitchFamily="34" charset="-120"/>
                          <a:cs typeface="+mj-cs"/>
                        </a:rPr>
                        <a:t>本署</a:t>
                      </a:r>
                    </a:p>
                  </a:txBody>
                  <a:tcPr anchor="ctr"/>
                </a:tc>
                <a:tc>
                  <a:txBody>
                    <a:bodyPr/>
                    <a:lstStyle/>
                    <a:p>
                      <a:pPr algn="ctr"/>
                      <a:r>
                        <a:rPr lang="zh-TW" altLang="en-US" sz="1600" b="1" kern="1200" dirty="0">
                          <a:solidFill>
                            <a:schemeClr val="tx1"/>
                          </a:solidFill>
                          <a:latin typeface="微軟正黑體" panose="020B0604030504040204" pitchFamily="34" charset="-120"/>
                          <a:ea typeface="微軟正黑體" panose="020B0604030504040204" pitchFamily="34" charset="-120"/>
                          <a:cs typeface="+mj-cs"/>
                        </a:rPr>
                        <a:t>承租人</a:t>
                      </a:r>
                    </a:p>
                  </a:txBody>
                  <a:tcPr anchor="ctr"/>
                </a:tc>
                <a:extLst>
                  <a:ext uri="{0D108BD9-81ED-4DB2-BD59-A6C34878D82A}">
                    <a16:rowId xmlns:a16="http://schemas.microsoft.com/office/drawing/2014/main" val="113552738"/>
                  </a:ext>
                </a:extLst>
              </a:tr>
              <a:tr h="370840">
                <a:tc>
                  <a:txBody>
                    <a:bodyPr/>
                    <a:lstStyle/>
                    <a:p>
                      <a:pPr algn="ctr"/>
                      <a:r>
                        <a:rPr lang="zh-TW" altLang="en-US" sz="1600" b="1" kern="1200" dirty="0">
                          <a:solidFill>
                            <a:schemeClr val="accent4">
                              <a:lumMod val="50000"/>
                            </a:schemeClr>
                          </a:solidFill>
                          <a:latin typeface="微軟正黑體" panose="020B0604030504040204" pitchFamily="34" charset="-120"/>
                          <a:ea typeface="微軟正黑體" panose="020B0604030504040204" pitchFamily="34" charset="-120"/>
                          <a:cs typeface="+mj-cs"/>
                        </a:rPr>
                        <a:t>建物所有權</a:t>
                      </a:r>
                      <a:endParaRPr lang="en-US" altLang="zh-TW" sz="1600" b="1" kern="1200" dirty="0">
                        <a:solidFill>
                          <a:schemeClr val="accent4">
                            <a:lumMod val="50000"/>
                          </a:schemeClr>
                        </a:solidFill>
                        <a:latin typeface="微軟正黑體" panose="020B0604030504040204" pitchFamily="34" charset="-120"/>
                        <a:ea typeface="微軟正黑體" panose="020B0604030504040204" pitchFamily="34" charset="-120"/>
                        <a:cs typeface="+mj-cs"/>
                      </a:endParaRPr>
                    </a:p>
                    <a:p>
                      <a:pPr algn="ctr"/>
                      <a:r>
                        <a:rPr lang="zh-TW" altLang="en-US" sz="1600" b="1" kern="1200" dirty="0">
                          <a:solidFill>
                            <a:schemeClr val="accent4">
                              <a:lumMod val="50000"/>
                            </a:schemeClr>
                          </a:solidFill>
                          <a:latin typeface="微軟正黑體" panose="020B0604030504040204" pitchFamily="34" charset="-120"/>
                          <a:ea typeface="微軟正黑體" panose="020B0604030504040204" pitchFamily="34" charset="-120"/>
                          <a:cs typeface="+mj-cs"/>
                        </a:rPr>
                        <a:t>第一次登記方式</a:t>
                      </a:r>
                    </a:p>
                  </a:txBody>
                  <a:tcPr anchor="ctr">
                    <a:solidFill>
                      <a:schemeClr val="accent4">
                        <a:lumMod val="20000"/>
                        <a:lumOff val="80000"/>
                      </a:schemeClr>
                    </a:solidFill>
                  </a:tcPr>
                </a:tc>
                <a:tc>
                  <a:txBody>
                    <a:bodyPr/>
                    <a:lstStyle/>
                    <a:p>
                      <a:pPr algn="ctr"/>
                      <a:r>
                        <a:rPr lang="zh-TW" altLang="en-US" sz="1600" b="1" kern="1200" dirty="0">
                          <a:solidFill>
                            <a:schemeClr val="tx1"/>
                          </a:solidFill>
                          <a:latin typeface="微軟正黑體" panose="020B0604030504040204" pitchFamily="34" charset="-120"/>
                          <a:ea typeface="微軟正黑體" panose="020B0604030504040204" pitchFamily="34" charset="-120"/>
                          <a:cs typeface="+mj-cs"/>
                        </a:rPr>
                        <a:t>登記私有</a:t>
                      </a:r>
                      <a:br>
                        <a:rPr lang="en-US" altLang="zh-TW" sz="1600" b="1" kern="1200" dirty="0">
                          <a:solidFill>
                            <a:schemeClr val="tx1"/>
                          </a:solidFill>
                          <a:latin typeface="微軟正黑體" panose="020B0604030504040204" pitchFamily="34" charset="-120"/>
                          <a:ea typeface="微軟正黑體" panose="020B0604030504040204" pitchFamily="34" charset="-120"/>
                          <a:cs typeface="+mj-cs"/>
                        </a:rPr>
                      </a:br>
                      <a:r>
                        <a:rPr lang="en-US" altLang="zh-TW" sz="1600" b="1" kern="1200" dirty="0">
                          <a:solidFill>
                            <a:schemeClr val="tx1"/>
                          </a:solidFill>
                          <a:latin typeface="微軟正黑體" panose="020B0604030504040204" pitchFamily="34" charset="-120"/>
                          <a:ea typeface="微軟正黑體" panose="020B0604030504040204" pitchFamily="34" charset="-120"/>
                          <a:cs typeface="+mj-cs"/>
                        </a:rPr>
                        <a:t>(</a:t>
                      </a:r>
                      <a:r>
                        <a:rPr lang="zh-TW" altLang="en-US" sz="1600" b="1" kern="1200" dirty="0">
                          <a:solidFill>
                            <a:schemeClr val="tx1"/>
                          </a:solidFill>
                          <a:latin typeface="微軟正黑體" panose="020B0604030504040204" pitchFamily="34" charset="-120"/>
                          <a:ea typeface="微軟正黑體" panose="020B0604030504040204" pitchFamily="34" charset="-120"/>
                          <a:cs typeface="+mj-cs"/>
                        </a:rPr>
                        <a:t>會同本署辦理預告登記</a:t>
                      </a:r>
                      <a:r>
                        <a:rPr lang="en-US" altLang="zh-TW" sz="1600" b="1" kern="1200" dirty="0">
                          <a:solidFill>
                            <a:schemeClr val="tx1"/>
                          </a:solidFill>
                          <a:latin typeface="微軟正黑體" panose="020B0604030504040204" pitchFamily="34" charset="-120"/>
                          <a:ea typeface="微軟正黑體" panose="020B0604030504040204" pitchFamily="34" charset="-120"/>
                          <a:cs typeface="+mj-cs"/>
                        </a:rPr>
                        <a:t>)</a:t>
                      </a:r>
                      <a:endParaRPr lang="zh-TW" altLang="en-US" sz="16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algn="ctr"/>
                      <a:r>
                        <a:rPr lang="zh-TW" altLang="en-US" sz="1600" b="1" kern="1200" dirty="0">
                          <a:solidFill>
                            <a:srgbClr val="FF0000"/>
                          </a:solidFill>
                          <a:latin typeface="微軟正黑體" panose="020B0604030504040204" pitchFamily="34" charset="-120"/>
                          <a:ea typeface="微軟正黑體" panose="020B0604030504040204" pitchFamily="34" charset="-120"/>
                          <a:cs typeface="+mj-cs"/>
                        </a:rPr>
                        <a:t>登記國有</a:t>
                      </a:r>
                      <a:endParaRPr lang="en-US" altLang="zh-TW" sz="1600" b="1" kern="1200" dirty="0">
                        <a:solidFill>
                          <a:srgbClr val="FF0000"/>
                        </a:solidFill>
                        <a:latin typeface="微軟正黑體" panose="020B0604030504040204" pitchFamily="34" charset="-120"/>
                        <a:ea typeface="微軟正黑體" panose="020B0604030504040204" pitchFamily="34" charset="-120"/>
                        <a:cs typeface="+mj-cs"/>
                      </a:endParaRPr>
                    </a:p>
                    <a:p>
                      <a:pPr algn="ctr"/>
                      <a:r>
                        <a:rPr lang="en-US" altLang="zh-TW" sz="1600" b="1" kern="1200" dirty="0">
                          <a:solidFill>
                            <a:srgbClr val="FF0000"/>
                          </a:solidFill>
                          <a:latin typeface="微軟正黑體" panose="020B0604030504040204" pitchFamily="34" charset="-120"/>
                          <a:ea typeface="微軟正黑體" panose="020B0604030504040204" pitchFamily="34" charset="-120"/>
                          <a:cs typeface="+mj-cs"/>
                        </a:rPr>
                        <a:t>(</a:t>
                      </a:r>
                      <a:r>
                        <a:rPr lang="zh-TW" altLang="en-US" sz="1600" b="1" kern="1200" dirty="0">
                          <a:solidFill>
                            <a:srgbClr val="FF0000"/>
                          </a:solidFill>
                          <a:latin typeface="微軟正黑體" panose="020B0604030504040204" pitchFamily="34" charset="-120"/>
                          <a:ea typeface="微軟正黑體" panose="020B0604030504040204" pitchFamily="34" charset="-120"/>
                          <a:cs typeface="+mj-cs"/>
                        </a:rPr>
                        <a:t>管理機關為本署</a:t>
                      </a:r>
                      <a:r>
                        <a:rPr lang="en-US" altLang="zh-TW" sz="1600" b="1" kern="1200" dirty="0">
                          <a:solidFill>
                            <a:srgbClr val="FF0000"/>
                          </a:solidFill>
                          <a:latin typeface="微軟正黑體" panose="020B0604030504040204" pitchFamily="34" charset="-120"/>
                          <a:ea typeface="微軟正黑體" panose="020B0604030504040204" pitchFamily="34" charset="-120"/>
                          <a:cs typeface="+mj-cs"/>
                        </a:rPr>
                        <a:t>)</a:t>
                      </a:r>
                      <a:endParaRPr lang="zh-TW" altLang="en-US" sz="1600" b="1" kern="1200" dirty="0">
                        <a:solidFill>
                          <a:srgbClr val="FF0000"/>
                        </a:solidFill>
                        <a:latin typeface="微軟正黑體" panose="020B0604030504040204" pitchFamily="34" charset="-120"/>
                        <a:ea typeface="微軟正黑體" panose="020B0604030504040204" pitchFamily="34" charset="-120"/>
                        <a:cs typeface="+mj-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600" b="1" kern="1200" dirty="0">
                          <a:solidFill>
                            <a:schemeClr val="tx1"/>
                          </a:solidFill>
                          <a:latin typeface="微軟正黑體" panose="020B0604030504040204" pitchFamily="34" charset="-120"/>
                          <a:ea typeface="微軟正黑體" panose="020B0604030504040204" pitchFamily="34" charset="-120"/>
                          <a:cs typeface="+mn-cs"/>
                        </a:rPr>
                        <a:t>登記私有</a:t>
                      </a:r>
                      <a:br>
                        <a:rPr lang="en-US" altLang="zh-TW" sz="1600" b="1" kern="1200" dirty="0">
                          <a:solidFill>
                            <a:schemeClr val="tx1"/>
                          </a:solidFill>
                          <a:latin typeface="微軟正黑體" panose="020B0604030504040204" pitchFamily="34" charset="-120"/>
                          <a:ea typeface="微軟正黑體" panose="020B0604030504040204" pitchFamily="34" charset="-120"/>
                          <a:cs typeface="+mn-cs"/>
                        </a:rPr>
                      </a:br>
                      <a:r>
                        <a:rPr lang="en-US" altLang="zh-TW" sz="1600" b="1" kern="1200" dirty="0">
                          <a:solidFill>
                            <a:schemeClr val="tx1"/>
                          </a:solidFill>
                          <a:latin typeface="微軟正黑體" panose="020B0604030504040204" pitchFamily="34" charset="-120"/>
                          <a:ea typeface="微軟正黑體" panose="020B0604030504040204" pitchFamily="34" charset="-120"/>
                          <a:cs typeface="+mn-cs"/>
                        </a:rPr>
                        <a:t>(</a:t>
                      </a:r>
                      <a:r>
                        <a:rPr lang="zh-TW" altLang="en-US" sz="1600" b="1" kern="1200" dirty="0">
                          <a:solidFill>
                            <a:schemeClr val="tx1"/>
                          </a:solidFill>
                          <a:latin typeface="微軟正黑體" panose="020B0604030504040204" pitchFamily="34" charset="-120"/>
                          <a:ea typeface="微軟正黑體" panose="020B0604030504040204" pitchFamily="34" charset="-120"/>
                          <a:cs typeface="+mn-cs"/>
                        </a:rPr>
                        <a:t>會同本署辦理預告登記</a:t>
                      </a:r>
                      <a:r>
                        <a:rPr lang="en-US" altLang="zh-TW" sz="1600" b="1" kern="1200" dirty="0">
                          <a:solidFill>
                            <a:schemeClr val="tx1"/>
                          </a:solidFill>
                          <a:latin typeface="微軟正黑體" panose="020B0604030504040204" pitchFamily="34" charset="-120"/>
                          <a:ea typeface="微軟正黑體" panose="020B0604030504040204" pitchFamily="34" charset="-120"/>
                          <a:cs typeface="+mn-cs"/>
                        </a:rPr>
                        <a:t>)</a:t>
                      </a:r>
                      <a:endParaRPr lang="zh-TW" altLang="en-US" sz="16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tc>
                <a:extLst>
                  <a:ext uri="{0D108BD9-81ED-4DB2-BD59-A6C34878D82A}">
                    <a16:rowId xmlns:a16="http://schemas.microsoft.com/office/drawing/2014/main" val="1971420380"/>
                  </a:ext>
                </a:extLst>
              </a:tr>
              <a:tr h="375174">
                <a:tc>
                  <a:txBody>
                    <a:bodyPr/>
                    <a:lstStyle/>
                    <a:p>
                      <a:pPr algn="ctr"/>
                      <a:r>
                        <a:rPr lang="zh-TW" altLang="en-US" sz="1600" b="1" kern="1200" dirty="0">
                          <a:solidFill>
                            <a:schemeClr val="accent4">
                              <a:lumMod val="50000"/>
                            </a:schemeClr>
                          </a:solidFill>
                          <a:latin typeface="微軟正黑體" panose="020B0604030504040204" pitchFamily="34" charset="-120"/>
                          <a:ea typeface="微軟正黑體" panose="020B0604030504040204" pitchFamily="34" charset="-120"/>
                          <a:cs typeface="+mj-cs"/>
                        </a:rPr>
                        <a:t>建物使用關係</a:t>
                      </a:r>
                    </a:p>
                  </a:txBody>
                  <a:tcPr anchor="c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600" b="1" kern="1200" dirty="0">
                          <a:solidFill>
                            <a:srgbClr val="FF0000"/>
                          </a:solidFill>
                          <a:latin typeface="微軟正黑體" panose="020B0604030504040204" pitchFamily="34" charset="-120"/>
                          <a:ea typeface="微軟正黑體" panose="020B0604030504040204" pitchFamily="34" charset="-120"/>
                          <a:cs typeface="+mn-cs"/>
                        </a:rPr>
                        <a:t>建物為私有</a:t>
                      </a:r>
                      <a:br>
                        <a:rPr lang="en-US" altLang="zh-TW" sz="1600" b="1" kern="1200" dirty="0">
                          <a:solidFill>
                            <a:srgbClr val="FF0000"/>
                          </a:solidFill>
                          <a:latin typeface="微軟正黑體" panose="020B0604030504040204" pitchFamily="34" charset="-120"/>
                          <a:ea typeface="微軟正黑體" panose="020B0604030504040204" pitchFamily="34" charset="-120"/>
                          <a:cs typeface="+mn-cs"/>
                        </a:rPr>
                      </a:br>
                      <a:r>
                        <a:rPr lang="en-US" altLang="zh-TW" sz="1600" b="1" kern="1200" dirty="0">
                          <a:solidFill>
                            <a:schemeClr val="tx1"/>
                          </a:solidFill>
                          <a:latin typeface="微軟正黑體" panose="020B0604030504040204" pitchFamily="34" charset="-120"/>
                          <a:ea typeface="微軟正黑體" panose="020B0604030504040204" pitchFamily="34" charset="-120"/>
                          <a:cs typeface="+mn-cs"/>
                        </a:rPr>
                        <a:t>(</a:t>
                      </a:r>
                      <a:r>
                        <a:rPr lang="zh-TW" altLang="en-US" sz="1600" b="1" kern="1200" dirty="0">
                          <a:solidFill>
                            <a:schemeClr val="tx1"/>
                          </a:solidFill>
                          <a:latin typeface="微軟正黑體" panose="020B0604030504040204" pitchFamily="34" charset="-120"/>
                          <a:ea typeface="微軟正黑體" panose="020B0604030504040204" pitchFamily="34" charset="-120"/>
                          <a:cs typeface="+mn-cs"/>
                        </a:rPr>
                        <a:t>修正租賃契約書租約終止時建物之處理方式</a:t>
                      </a:r>
                      <a:r>
                        <a:rPr lang="en-US" altLang="zh-TW" sz="1600" b="1" kern="1200" dirty="0">
                          <a:solidFill>
                            <a:schemeClr val="tx1"/>
                          </a:solidFill>
                          <a:latin typeface="微軟正黑體" panose="020B0604030504040204" pitchFamily="34" charset="-120"/>
                          <a:ea typeface="微軟正黑體" panose="020B0604030504040204" pitchFamily="34" charset="-120"/>
                          <a:cs typeface="+mn-cs"/>
                        </a:rPr>
                        <a:t>)</a:t>
                      </a:r>
                      <a:endParaRPr lang="zh-TW" altLang="en-US" sz="16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tc>
                <a:tc>
                  <a:txBody>
                    <a:bodyPr/>
                    <a:lstStyle/>
                    <a:p>
                      <a:pPr algn="ctr"/>
                      <a:r>
                        <a:rPr lang="zh-TW" altLang="en-US" sz="1600" b="1" kern="1200" dirty="0">
                          <a:solidFill>
                            <a:srgbClr val="FF0000"/>
                          </a:solidFill>
                          <a:latin typeface="微軟正黑體" panose="020B0604030504040204" pitchFamily="34" charset="-120"/>
                          <a:ea typeface="微軟正黑體" panose="020B0604030504040204" pitchFamily="34" charset="-120"/>
                          <a:cs typeface="+mn-cs"/>
                        </a:rPr>
                        <a:t>建物為國有</a:t>
                      </a:r>
                      <a:br>
                        <a:rPr lang="en-US" altLang="zh-TW" sz="1600" b="1" kern="1200" dirty="0">
                          <a:solidFill>
                            <a:srgbClr val="FF0000"/>
                          </a:solidFill>
                          <a:latin typeface="微軟正黑體" panose="020B0604030504040204" pitchFamily="34" charset="-120"/>
                          <a:ea typeface="微軟正黑體" panose="020B0604030504040204" pitchFamily="34" charset="-120"/>
                          <a:cs typeface="+mn-cs"/>
                        </a:rPr>
                      </a:br>
                      <a:r>
                        <a:rPr lang="en-US" altLang="zh-TW" sz="1600" b="1" kern="1200" dirty="0">
                          <a:solidFill>
                            <a:schemeClr val="tx1"/>
                          </a:solidFill>
                          <a:latin typeface="微軟正黑體" panose="020B0604030504040204" pitchFamily="34" charset="-120"/>
                          <a:ea typeface="微軟正黑體" panose="020B0604030504040204" pitchFamily="34" charset="-120"/>
                          <a:cs typeface="+mj-cs"/>
                        </a:rPr>
                        <a:t>(</a:t>
                      </a:r>
                      <a:r>
                        <a:rPr lang="zh-TW" altLang="en-US" sz="1600" b="1" kern="1200" dirty="0">
                          <a:solidFill>
                            <a:schemeClr val="tx1"/>
                          </a:solidFill>
                          <a:latin typeface="微軟正黑體" panose="020B0604030504040204" pitchFamily="34" charset="-120"/>
                          <a:ea typeface="微軟正黑體" panose="020B0604030504040204" pitchFamily="34" charset="-120"/>
                          <a:cs typeface="+mj-cs"/>
                        </a:rPr>
                        <a:t>出租建物予土地承租人</a:t>
                      </a:r>
                      <a:r>
                        <a:rPr lang="en-US" altLang="zh-TW" sz="1600" b="1" kern="1200" dirty="0">
                          <a:solidFill>
                            <a:schemeClr val="tx1"/>
                          </a:solidFill>
                          <a:latin typeface="微軟正黑體" panose="020B0604030504040204" pitchFamily="34" charset="-120"/>
                          <a:ea typeface="微軟正黑體" panose="020B0604030504040204" pitchFamily="34" charset="-120"/>
                          <a:cs typeface="+mj-cs"/>
                        </a:rPr>
                        <a:t>)</a:t>
                      </a:r>
                      <a:endParaRPr lang="zh-TW" altLang="en-US" sz="16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600" b="1" kern="1200" dirty="0">
                          <a:solidFill>
                            <a:srgbClr val="FF0000"/>
                          </a:solidFill>
                          <a:latin typeface="微軟正黑體" panose="020B0604030504040204" pitchFamily="34" charset="-120"/>
                          <a:ea typeface="微軟正黑體" panose="020B0604030504040204" pitchFamily="34" charset="-120"/>
                          <a:cs typeface="+mn-cs"/>
                        </a:rPr>
                        <a:t>建物為私有</a:t>
                      </a:r>
                      <a:br>
                        <a:rPr lang="en-US" altLang="zh-TW" sz="1600" b="1" kern="1200" dirty="0">
                          <a:solidFill>
                            <a:srgbClr val="FF0000"/>
                          </a:solidFill>
                          <a:latin typeface="微軟正黑體" panose="020B0604030504040204" pitchFamily="34" charset="-120"/>
                          <a:ea typeface="微軟正黑體" panose="020B0604030504040204" pitchFamily="34" charset="-120"/>
                          <a:cs typeface="+mn-cs"/>
                        </a:rPr>
                      </a:br>
                      <a:r>
                        <a:rPr lang="en-US" altLang="zh-TW" sz="1600" b="1" kern="1200" dirty="0">
                          <a:solidFill>
                            <a:schemeClr val="tx1"/>
                          </a:solidFill>
                          <a:latin typeface="微軟正黑體" panose="020B0604030504040204" pitchFamily="34" charset="-120"/>
                          <a:ea typeface="微軟正黑體" panose="020B0604030504040204" pitchFamily="34" charset="-120"/>
                          <a:cs typeface="+mn-cs"/>
                        </a:rPr>
                        <a:t>(</a:t>
                      </a:r>
                      <a:r>
                        <a:rPr lang="zh-TW" altLang="en-US" sz="1600" b="1" kern="1200" dirty="0">
                          <a:solidFill>
                            <a:schemeClr val="tx1"/>
                          </a:solidFill>
                          <a:latin typeface="微軟正黑體" panose="020B0604030504040204" pitchFamily="34" charset="-120"/>
                          <a:ea typeface="微軟正黑體" panose="020B0604030504040204" pitchFamily="34" charset="-120"/>
                          <a:cs typeface="+mn-cs"/>
                        </a:rPr>
                        <a:t>修正租賃契約書租約終止時建物之處理方式</a:t>
                      </a:r>
                      <a:r>
                        <a:rPr lang="en-US" altLang="zh-TW" sz="1600" b="1" kern="1200" dirty="0">
                          <a:solidFill>
                            <a:schemeClr val="tx1"/>
                          </a:solidFill>
                          <a:latin typeface="微軟正黑體" panose="020B0604030504040204" pitchFamily="34" charset="-120"/>
                          <a:ea typeface="微軟正黑體" panose="020B0604030504040204" pitchFamily="34" charset="-120"/>
                          <a:cs typeface="+mn-cs"/>
                        </a:rPr>
                        <a:t>)</a:t>
                      </a:r>
                      <a:endParaRPr lang="zh-TW" altLang="en-US" sz="16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tc>
                <a:extLst>
                  <a:ext uri="{0D108BD9-81ED-4DB2-BD59-A6C34878D82A}">
                    <a16:rowId xmlns:a16="http://schemas.microsoft.com/office/drawing/2014/main" val="2211796645"/>
                  </a:ext>
                </a:extLst>
              </a:tr>
              <a:tr h="375174">
                <a:tc>
                  <a:txBody>
                    <a:bodyPr/>
                    <a:lstStyle/>
                    <a:p>
                      <a:pPr algn="ctr"/>
                      <a:r>
                        <a:rPr lang="zh-TW" altLang="en-US" sz="1600" b="1" kern="1200" dirty="0">
                          <a:solidFill>
                            <a:schemeClr val="accent4">
                              <a:lumMod val="50000"/>
                            </a:schemeClr>
                          </a:solidFill>
                          <a:latin typeface="微軟正黑體" panose="020B0604030504040204" pitchFamily="34" charset="-120"/>
                          <a:ea typeface="微軟正黑體" panose="020B0604030504040204" pitchFamily="34" charset="-120"/>
                          <a:cs typeface="+mj-cs"/>
                        </a:rPr>
                        <a:t>續租要件</a:t>
                      </a:r>
                    </a:p>
                  </a:txBody>
                  <a:tcPr anchor="c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600" b="1" kern="1200" dirty="0">
                          <a:solidFill>
                            <a:schemeClr val="tx1"/>
                          </a:solidFill>
                          <a:latin typeface="微軟正黑體" panose="020B0604030504040204" pitchFamily="34" charset="-120"/>
                          <a:ea typeface="微軟正黑體" panose="020B0604030504040204" pitchFamily="34" charset="-120"/>
                          <a:cs typeface="+mn-cs"/>
                        </a:rPr>
                        <a:t>再次繳納權利金</a:t>
                      </a:r>
                    </a:p>
                  </a:txBody>
                  <a:tcPr anchor="ctr"/>
                </a:tc>
                <a:tc>
                  <a:txBody>
                    <a:bodyPr/>
                    <a:lstStyle/>
                    <a:p>
                      <a:pPr algn="ctr"/>
                      <a:r>
                        <a:rPr lang="zh-TW" altLang="en-US" sz="1600" b="1" kern="1200" dirty="0">
                          <a:solidFill>
                            <a:schemeClr val="tx1"/>
                          </a:solidFill>
                          <a:latin typeface="微軟正黑體" panose="020B0604030504040204" pitchFamily="34" charset="-120"/>
                          <a:ea typeface="微軟正黑體" panose="020B0604030504040204" pitchFamily="34" charset="-120"/>
                          <a:cs typeface="+mj-cs"/>
                        </a:rPr>
                        <a:t>－</a:t>
                      </a:r>
                    </a:p>
                  </a:txBody>
                  <a:tcPr anchor="ctr"/>
                </a:tc>
                <a:tc>
                  <a:txBody>
                    <a:bodyPr/>
                    <a:lstStyle/>
                    <a:p>
                      <a:pPr algn="ctr"/>
                      <a:r>
                        <a:rPr lang="zh-TW" altLang="en-US" sz="1600" b="1" kern="1200" dirty="0">
                          <a:solidFill>
                            <a:schemeClr val="tx1"/>
                          </a:solidFill>
                          <a:latin typeface="微軟正黑體" panose="020B0604030504040204" pitchFamily="34" charset="-120"/>
                          <a:ea typeface="微軟正黑體" panose="020B0604030504040204" pitchFamily="34" charset="-120"/>
                          <a:cs typeface="+mj-cs"/>
                        </a:rPr>
                        <a:t>再次繳納權利金</a:t>
                      </a:r>
                    </a:p>
                  </a:txBody>
                  <a:tcPr anchor="ctr"/>
                </a:tc>
                <a:extLst>
                  <a:ext uri="{0D108BD9-81ED-4DB2-BD59-A6C34878D82A}">
                    <a16:rowId xmlns:a16="http://schemas.microsoft.com/office/drawing/2014/main" val="3801381152"/>
                  </a:ext>
                </a:extLst>
              </a:tr>
            </a:tbl>
          </a:graphicData>
        </a:graphic>
      </p:graphicFrame>
      <p:sp>
        <p:nvSpPr>
          <p:cNvPr id="36" name="標題 1">
            <a:extLst>
              <a:ext uri="{FF2B5EF4-FFF2-40B4-BE49-F238E27FC236}">
                <a16:creationId xmlns:a16="http://schemas.microsoft.com/office/drawing/2014/main" id="{0994F0A3-AA7E-47D7-9DDD-BF8606D7A609}"/>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22477850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7886700" cy="10226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第三章　出租</a:t>
            </a:r>
          </a:p>
          <a:p>
            <a:pPr lvl="1" algn="just" hangingPunct="0">
              <a:lnSpc>
                <a:spcPts val="3500"/>
              </a:lnSpc>
              <a:spcBef>
                <a:spcPct val="0"/>
              </a:spcBef>
              <a:spcAft>
                <a:spcPts val="250"/>
              </a:spcAft>
              <a:buClr>
                <a:schemeClr val="accent6"/>
              </a:buClr>
              <a:buSzPct val="85000"/>
              <a:buFont typeface="Wingdings" panose="05000000000000000000" pitchFamily="2" charset="2"/>
              <a:buChar char="l"/>
            </a:pPr>
            <a:r>
              <a:rPr lang="zh-TW" altLang="en-US" sz="1800" b="1" dirty="0">
                <a:solidFill>
                  <a:schemeClr val="accent5">
                    <a:lumMod val="75000"/>
                  </a:schemeClr>
                </a:solidFill>
                <a:latin typeface="微軟正黑體" panose="020B0604030504040204" pitchFamily="34" charset="-120"/>
                <a:ea typeface="微軟正黑體" panose="020B0604030504040204" pitchFamily="34" charset="-120"/>
                <a:cs typeface="+mj-cs"/>
              </a:rPr>
              <a:t>承租人申請新建建物</a:t>
            </a:r>
            <a:endParaRPr lang="en-US" altLang="zh-TW" sz="1800" b="1" dirty="0">
              <a:solidFill>
                <a:schemeClr val="accent5">
                  <a:lumMod val="75000"/>
                </a:schemeClr>
              </a:solidFill>
              <a:latin typeface="微軟正黑體" panose="020B0604030504040204" pitchFamily="34" charset="-120"/>
              <a:ea typeface="微軟正黑體" panose="020B0604030504040204" pitchFamily="34" charset="-120"/>
              <a:cs typeface="+mj-cs"/>
            </a:endParaRPr>
          </a:p>
        </p:txBody>
      </p:sp>
      <p:grpSp>
        <p:nvGrpSpPr>
          <p:cNvPr id="2" name="群組 1">
            <a:extLst>
              <a:ext uri="{FF2B5EF4-FFF2-40B4-BE49-F238E27FC236}">
                <a16:creationId xmlns:a16="http://schemas.microsoft.com/office/drawing/2014/main" id="{6A951A3B-90A0-8A7D-5D3C-2F7B777D3A49}"/>
              </a:ext>
            </a:extLst>
          </p:cNvPr>
          <p:cNvGrpSpPr/>
          <p:nvPr/>
        </p:nvGrpSpPr>
        <p:grpSpPr>
          <a:xfrm>
            <a:off x="333913" y="1924594"/>
            <a:ext cx="1123406" cy="4803952"/>
            <a:chOff x="638718" y="1924594"/>
            <a:chExt cx="1123406" cy="4803952"/>
          </a:xfrm>
        </p:grpSpPr>
        <p:sp>
          <p:nvSpPr>
            <p:cNvPr id="3" name="橢圓 2">
              <a:extLst>
                <a:ext uri="{FF2B5EF4-FFF2-40B4-BE49-F238E27FC236}">
                  <a16:creationId xmlns:a16="http://schemas.microsoft.com/office/drawing/2014/main" id="{2BEE54BA-CFE9-EA8C-1C14-8150F6EE51DD}"/>
                </a:ext>
              </a:extLst>
            </p:cNvPr>
            <p:cNvSpPr/>
            <p:nvPr/>
          </p:nvSpPr>
          <p:spPr>
            <a:xfrm>
              <a:off x="704032" y="1924594"/>
              <a:ext cx="992778" cy="949235"/>
            </a:xfrm>
            <a:prstGeom prst="ellipse">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accent4">
                      <a:lumMod val="50000"/>
                    </a:schemeClr>
                  </a:solidFill>
                  <a:latin typeface="微軟正黑體" panose="020B0604030504040204" pitchFamily="34" charset="-120"/>
                  <a:ea typeface="微軟正黑體" panose="020B0604030504040204" pitchFamily="34" charset="-120"/>
                </a:rPr>
                <a:t>原則</a:t>
              </a:r>
            </a:p>
          </p:txBody>
        </p:sp>
        <p:cxnSp>
          <p:nvCxnSpPr>
            <p:cNvPr id="12" name="直線單箭頭接點 11">
              <a:extLst>
                <a:ext uri="{FF2B5EF4-FFF2-40B4-BE49-F238E27FC236}">
                  <a16:creationId xmlns:a16="http://schemas.microsoft.com/office/drawing/2014/main" id="{D3E0E8E0-9A3A-86A5-D69E-65BB71EFBE7C}"/>
                </a:ext>
              </a:extLst>
            </p:cNvPr>
            <p:cNvCxnSpPr>
              <a:cxnSpLocks/>
              <a:stCxn id="3" idx="4"/>
              <a:endCxn id="8" idx="0"/>
            </p:cNvCxnSpPr>
            <p:nvPr/>
          </p:nvCxnSpPr>
          <p:spPr>
            <a:xfrm>
              <a:off x="1200421" y="2873829"/>
              <a:ext cx="1" cy="335671"/>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20" name="群組 19">
              <a:extLst>
                <a:ext uri="{FF2B5EF4-FFF2-40B4-BE49-F238E27FC236}">
                  <a16:creationId xmlns:a16="http://schemas.microsoft.com/office/drawing/2014/main" id="{E198DA30-4737-0B9D-0A6F-26712147F1B5}"/>
                </a:ext>
              </a:extLst>
            </p:cNvPr>
            <p:cNvGrpSpPr/>
            <p:nvPr/>
          </p:nvGrpSpPr>
          <p:grpSpPr>
            <a:xfrm>
              <a:off x="638718" y="3209500"/>
              <a:ext cx="1123406" cy="949235"/>
              <a:chOff x="648787" y="3357154"/>
              <a:chExt cx="1123406" cy="949235"/>
            </a:xfrm>
          </p:grpSpPr>
          <p:sp>
            <p:nvSpPr>
              <p:cNvPr id="8" name="橢圓 7">
                <a:extLst>
                  <a:ext uri="{FF2B5EF4-FFF2-40B4-BE49-F238E27FC236}">
                    <a16:creationId xmlns:a16="http://schemas.microsoft.com/office/drawing/2014/main" id="{FCDAC35E-B494-7600-3685-847B33E055BA}"/>
                  </a:ext>
                </a:extLst>
              </p:cNvPr>
              <p:cNvSpPr/>
              <p:nvPr/>
            </p:nvSpPr>
            <p:spPr>
              <a:xfrm>
                <a:off x="714102" y="3357154"/>
                <a:ext cx="992777" cy="949235"/>
              </a:xfrm>
              <a:prstGeom prst="ellipse">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b="1" dirty="0">
                  <a:solidFill>
                    <a:schemeClr val="accent4">
                      <a:lumMod val="50000"/>
                    </a:schemeClr>
                  </a:solidFill>
                  <a:latin typeface="微軟正黑體" panose="020B0604030504040204" pitchFamily="34" charset="-120"/>
                  <a:ea typeface="微軟正黑體" panose="020B0604030504040204" pitchFamily="34" charset="-120"/>
                </a:endParaRPr>
              </a:p>
            </p:txBody>
          </p:sp>
          <p:sp>
            <p:nvSpPr>
              <p:cNvPr id="13" name="文字方塊 12">
                <a:extLst>
                  <a:ext uri="{FF2B5EF4-FFF2-40B4-BE49-F238E27FC236}">
                    <a16:creationId xmlns:a16="http://schemas.microsoft.com/office/drawing/2014/main" id="{6FC4B757-3B94-0D19-40D3-FFD1B2EC5C86}"/>
                  </a:ext>
                </a:extLst>
              </p:cNvPr>
              <p:cNvSpPr txBox="1"/>
              <p:nvPr/>
            </p:nvSpPr>
            <p:spPr>
              <a:xfrm>
                <a:off x="648787" y="3587579"/>
                <a:ext cx="1123406" cy="553998"/>
              </a:xfrm>
              <a:prstGeom prst="rect">
                <a:avLst/>
              </a:prstGeom>
              <a:noFill/>
            </p:spPr>
            <p:txBody>
              <a:bodyPr wrap="square" rtlCol="0">
                <a:spAutoFit/>
              </a:bodyPr>
              <a:lstStyle/>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不得申請</a:t>
                </a:r>
                <a:endParaRPr lang="en-US" altLang="zh-TW" sz="1200" b="1" dirty="0">
                  <a:solidFill>
                    <a:schemeClr val="accent4">
                      <a:lumMod val="50000"/>
                    </a:schemeClr>
                  </a:solidFill>
                  <a:latin typeface="微軟正黑體" panose="020B0604030504040204" pitchFamily="34" charset="-120"/>
                  <a:ea typeface="微軟正黑體" panose="020B0604030504040204" pitchFamily="34" charset="-120"/>
                </a:endParaRPr>
              </a:p>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之</a:t>
                </a:r>
                <a:r>
                  <a:rPr lang="zh-TW" altLang="en-US" b="1" dirty="0">
                    <a:solidFill>
                      <a:schemeClr val="accent4">
                        <a:lumMod val="50000"/>
                      </a:schemeClr>
                    </a:solidFill>
                    <a:latin typeface="微軟正黑體" panose="020B0604030504040204" pitchFamily="34" charset="-120"/>
                    <a:ea typeface="微軟正黑體" panose="020B0604030504040204" pitchFamily="34" charset="-120"/>
                  </a:rPr>
                  <a:t>通案</a:t>
                </a: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情形</a:t>
                </a:r>
              </a:p>
            </p:txBody>
          </p:sp>
        </p:grpSp>
        <p:cxnSp>
          <p:nvCxnSpPr>
            <p:cNvPr id="15" name="直線單箭頭接點 14">
              <a:extLst>
                <a:ext uri="{FF2B5EF4-FFF2-40B4-BE49-F238E27FC236}">
                  <a16:creationId xmlns:a16="http://schemas.microsoft.com/office/drawing/2014/main" id="{79862C67-A6A8-E5C9-CAF2-C43E7A1606BB}"/>
                </a:ext>
              </a:extLst>
            </p:cNvPr>
            <p:cNvCxnSpPr>
              <a:cxnSpLocks/>
              <a:stCxn id="8" idx="4"/>
              <a:endCxn id="14" idx="0"/>
            </p:cNvCxnSpPr>
            <p:nvPr/>
          </p:nvCxnSpPr>
          <p:spPr>
            <a:xfrm>
              <a:off x="1200422" y="4158735"/>
              <a:ext cx="0" cy="335671"/>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7" name="群組 16">
              <a:extLst>
                <a:ext uri="{FF2B5EF4-FFF2-40B4-BE49-F238E27FC236}">
                  <a16:creationId xmlns:a16="http://schemas.microsoft.com/office/drawing/2014/main" id="{7BBB2B19-0F3F-C8CD-EC37-7723A765AEF6}"/>
                </a:ext>
              </a:extLst>
            </p:cNvPr>
            <p:cNvGrpSpPr/>
            <p:nvPr/>
          </p:nvGrpSpPr>
          <p:grpSpPr>
            <a:xfrm>
              <a:off x="638718" y="4494406"/>
              <a:ext cx="1123406" cy="949235"/>
              <a:chOff x="628650" y="4789713"/>
              <a:chExt cx="1123406" cy="949235"/>
            </a:xfrm>
          </p:grpSpPr>
          <p:sp>
            <p:nvSpPr>
              <p:cNvPr id="14" name="橢圓 13">
                <a:extLst>
                  <a:ext uri="{FF2B5EF4-FFF2-40B4-BE49-F238E27FC236}">
                    <a16:creationId xmlns:a16="http://schemas.microsoft.com/office/drawing/2014/main" id="{EBE4B4FB-B1C5-06FC-8D2D-6EAC48580D71}"/>
                  </a:ext>
                </a:extLst>
              </p:cNvPr>
              <p:cNvSpPr/>
              <p:nvPr/>
            </p:nvSpPr>
            <p:spPr>
              <a:xfrm>
                <a:off x="693965" y="4789713"/>
                <a:ext cx="992777" cy="949235"/>
              </a:xfrm>
              <a:prstGeom prst="ellipse">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b="1" dirty="0">
                  <a:solidFill>
                    <a:schemeClr val="accent4">
                      <a:lumMod val="50000"/>
                    </a:schemeClr>
                  </a:solidFill>
                  <a:latin typeface="微軟正黑體" panose="020B0604030504040204" pitchFamily="34" charset="-120"/>
                  <a:ea typeface="微軟正黑體" panose="020B0604030504040204" pitchFamily="34" charset="-120"/>
                </a:endParaRPr>
              </a:p>
            </p:txBody>
          </p:sp>
          <p:sp>
            <p:nvSpPr>
              <p:cNvPr id="16" name="文字方塊 15">
                <a:extLst>
                  <a:ext uri="{FF2B5EF4-FFF2-40B4-BE49-F238E27FC236}">
                    <a16:creationId xmlns:a16="http://schemas.microsoft.com/office/drawing/2014/main" id="{FA739FB4-AA17-752E-38DB-A8BCD469230A}"/>
                  </a:ext>
                </a:extLst>
              </p:cNvPr>
              <p:cNvSpPr txBox="1"/>
              <p:nvPr/>
            </p:nvSpPr>
            <p:spPr>
              <a:xfrm>
                <a:off x="628650" y="4941757"/>
                <a:ext cx="1123406" cy="646331"/>
              </a:xfrm>
              <a:prstGeom prst="rect">
                <a:avLst/>
              </a:prstGeom>
              <a:noFill/>
            </p:spPr>
            <p:txBody>
              <a:bodyPr wrap="square" rtlCol="0">
                <a:spAutoFit/>
              </a:bodyPr>
              <a:lstStyle/>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得申請之</a:t>
                </a:r>
              </a:p>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rPr>
                  <a:t>出租案件及其相關作業</a:t>
                </a:r>
              </a:p>
            </p:txBody>
          </p:sp>
        </p:grpSp>
        <p:grpSp>
          <p:nvGrpSpPr>
            <p:cNvPr id="31" name="群組 30">
              <a:extLst>
                <a:ext uri="{FF2B5EF4-FFF2-40B4-BE49-F238E27FC236}">
                  <a16:creationId xmlns:a16="http://schemas.microsoft.com/office/drawing/2014/main" id="{6DF0D074-8C23-D0E2-0569-6232A5FC20A5}"/>
                </a:ext>
              </a:extLst>
            </p:cNvPr>
            <p:cNvGrpSpPr/>
            <p:nvPr/>
          </p:nvGrpSpPr>
          <p:grpSpPr>
            <a:xfrm>
              <a:off x="638718" y="5779311"/>
              <a:ext cx="1123406" cy="949235"/>
              <a:chOff x="628650" y="4789713"/>
              <a:chExt cx="1123406" cy="949235"/>
            </a:xfrm>
          </p:grpSpPr>
          <p:sp>
            <p:nvSpPr>
              <p:cNvPr id="32" name="橢圓 31">
                <a:extLst>
                  <a:ext uri="{FF2B5EF4-FFF2-40B4-BE49-F238E27FC236}">
                    <a16:creationId xmlns:a16="http://schemas.microsoft.com/office/drawing/2014/main" id="{45AE7194-B79D-739A-7EA5-D0EDAB698927}"/>
                  </a:ext>
                </a:extLst>
              </p:cNvPr>
              <p:cNvSpPr/>
              <p:nvPr/>
            </p:nvSpPr>
            <p:spPr>
              <a:xfrm>
                <a:off x="693965" y="4789713"/>
                <a:ext cx="992777" cy="949235"/>
              </a:xfrm>
              <a:prstGeom prst="ellipse">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b="1" dirty="0">
                  <a:solidFill>
                    <a:schemeClr val="accent4">
                      <a:lumMod val="50000"/>
                    </a:schemeClr>
                  </a:solidFill>
                  <a:latin typeface="微軟正黑體" panose="020B0604030504040204" pitchFamily="34" charset="-120"/>
                  <a:ea typeface="微軟正黑體" panose="020B0604030504040204" pitchFamily="34" charset="-120"/>
                </a:endParaRPr>
              </a:p>
            </p:txBody>
          </p:sp>
          <p:sp>
            <p:nvSpPr>
              <p:cNvPr id="33" name="文字方塊 32">
                <a:extLst>
                  <a:ext uri="{FF2B5EF4-FFF2-40B4-BE49-F238E27FC236}">
                    <a16:creationId xmlns:a16="http://schemas.microsoft.com/office/drawing/2014/main" id="{C6DC464C-456A-3E08-AC59-7A7E49771558}"/>
                  </a:ext>
                </a:extLst>
              </p:cNvPr>
              <p:cNvSpPr txBox="1"/>
              <p:nvPr/>
            </p:nvSpPr>
            <p:spPr>
              <a:xfrm>
                <a:off x="628650" y="5037553"/>
                <a:ext cx="1123406" cy="461665"/>
              </a:xfrm>
              <a:prstGeom prst="rect">
                <a:avLst/>
              </a:prstGeom>
              <a:noFill/>
            </p:spPr>
            <p:txBody>
              <a:bodyPr wrap="square" rtlCol="0">
                <a:spAutoFit/>
              </a:bodyPr>
              <a:lstStyle/>
              <a:p>
                <a:pPr algn="ctr"/>
                <a:r>
                  <a:rPr lang="zh-TW" altLang="en-US" sz="1200" b="1" dirty="0">
                    <a:solidFill>
                      <a:schemeClr val="bg1"/>
                    </a:solidFill>
                    <a:latin typeface="微軟正黑體" panose="020B0604030504040204" pitchFamily="34" charset="-120"/>
                    <a:ea typeface="微軟正黑體" panose="020B0604030504040204" pitchFamily="34" charset="-120"/>
                  </a:rPr>
                  <a:t>取得同意後</a:t>
                </a:r>
                <a:endParaRPr lang="en-US" altLang="zh-TW" sz="1200" b="1" dirty="0">
                  <a:solidFill>
                    <a:schemeClr val="bg1"/>
                  </a:solidFill>
                  <a:latin typeface="微軟正黑體" panose="020B0604030504040204" pitchFamily="34" charset="-120"/>
                  <a:ea typeface="微軟正黑體" panose="020B0604030504040204" pitchFamily="34" charset="-120"/>
                </a:endParaRPr>
              </a:p>
              <a:p>
                <a:pPr algn="ctr"/>
                <a:r>
                  <a:rPr lang="zh-TW" altLang="en-US" sz="1200" b="1" dirty="0">
                    <a:solidFill>
                      <a:schemeClr val="bg1"/>
                    </a:solidFill>
                    <a:latin typeface="微軟正黑體" panose="020B0604030504040204" pitchFamily="34" charset="-120"/>
                    <a:ea typeface="微軟正黑體" panose="020B0604030504040204" pitchFamily="34" charset="-120"/>
                  </a:rPr>
                  <a:t>相關管理事宜</a:t>
                </a:r>
              </a:p>
            </p:txBody>
          </p:sp>
        </p:grpSp>
        <p:cxnSp>
          <p:nvCxnSpPr>
            <p:cNvPr id="34" name="直線單箭頭接點 33">
              <a:extLst>
                <a:ext uri="{FF2B5EF4-FFF2-40B4-BE49-F238E27FC236}">
                  <a16:creationId xmlns:a16="http://schemas.microsoft.com/office/drawing/2014/main" id="{38FA5A9A-C15A-8482-A6F9-B5B13890D068}"/>
                </a:ext>
              </a:extLst>
            </p:cNvPr>
            <p:cNvCxnSpPr>
              <a:cxnSpLocks/>
              <a:stCxn id="14" idx="4"/>
              <a:endCxn id="32" idx="0"/>
            </p:cNvCxnSpPr>
            <p:nvPr/>
          </p:nvCxnSpPr>
          <p:spPr>
            <a:xfrm>
              <a:off x="1200422" y="5443641"/>
              <a:ext cx="0" cy="335670"/>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36</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7" name="文字方塊 6">
            <a:extLst>
              <a:ext uri="{FF2B5EF4-FFF2-40B4-BE49-F238E27FC236}">
                <a16:creationId xmlns:a16="http://schemas.microsoft.com/office/drawing/2014/main" id="{46410BCC-0D2F-1CB0-ACE7-D7950A8909C1}"/>
              </a:ext>
            </a:extLst>
          </p:cNvPr>
          <p:cNvSpPr txBox="1"/>
          <p:nvPr/>
        </p:nvSpPr>
        <p:spPr>
          <a:xfrm>
            <a:off x="1826742" y="1830346"/>
            <a:ext cx="6990500" cy="1156214"/>
          </a:xfrm>
          <a:prstGeom prst="rect">
            <a:avLst/>
          </a:prstGeom>
          <a:noFill/>
          <a:ln w="19050">
            <a:solidFill>
              <a:schemeClr val="accent4">
                <a:lumMod val="50000"/>
              </a:schemeClr>
            </a:solidFill>
            <a:prstDash val="dashDot"/>
          </a:ln>
        </p:spPr>
        <p:txBody>
          <a:bodyPr wrap="square">
            <a:spAutoFit/>
          </a:bodyPr>
          <a:lstStyle/>
          <a:p>
            <a:pPr algn="just" hangingPunct="0">
              <a:lnSpc>
                <a:spcPts val="2200"/>
              </a:lnSpc>
            </a:pPr>
            <a:r>
              <a:rPr lang="zh-TW" altLang="en-US" b="1" dirty="0">
                <a:solidFill>
                  <a:schemeClr val="accent4">
                    <a:lumMod val="50000"/>
                  </a:schemeClr>
                </a:solidFill>
                <a:latin typeface="微軟正黑體" panose="020B0604030504040204" pitchFamily="34" charset="-120"/>
                <a:ea typeface="微軟正黑體" panose="020B0604030504040204" pitchFamily="34" charset="-120"/>
                <a:cs typeface="+mj-cs"/>
              </a:rPr>
              <a:t>第</a:t>
            </a:r>
            <a:r>
              <a:rPr lang="en-US" altLang="zh-TW" b="1" dirty="0">
                <a:solidFill>
                  <a:schemeClr val="accent4">
                    <a:lumMod val="50000"/>
                  </a:schemeClr>
                </a:solidFill>
                <a:latin typeface="微軟正黑體" panose="020B0604030504040204" pitchFamily="34" charset="-120"/>
                <a:ea typeface="微軟正黑體" panose="020B0604030504040204" pitchFamily="34" charset="-120"/>
                <a:cs typeface="+mj-cs"/>
              </a:rPr>
              <a:t>21-5</a:t>
            </a:r>
            <a:r>
              <a:rPr lang="zh-TW" altLang="en-US" b="1" dirty="0">
                <a:solidFill>
                  <a:schemeClr val="accent4">
                    <a:lumMod val="50000"/>
                  </a:schemeClr>
                </a:solidFill>
                <a:latin typeface="微軟正黑體" panose="020B0604030504040204" pitchFamily="34" charset="-120"/>
                <a:ea typeface="微軟正黑體" panose="020B0604030504040204" pitchFamily="34" charset="-120"/>
                <a:cs typeface="+mj-cs"/>
              </a:rPr>
              <a:t>條</a:t>
            </a:r>
            <a:endParaRPr lang="en-US" altLang="zh-TW" b="1" dirty="0">
              <a:solidFill>
                <a:schemeClr val="accent4">
                  <a:lumMod val="50000"/>
                </a:schemeClr>
              </a:solidFill>
              <a:latin typeface="微軟正黑體" panose="020B0604030504040204" pitchFamily="34" charset="-120"/>
              <a:ea typeface="微軟正黑體" panose="020B0604030504040204" pitchFamily="34" charset="-120"/>
              <a:cs typeface="+mj-cs"/>
            </a:endParaRPr>
          </a:p>
          <a:p>
            <a:pPr marL="180000" lvl="1" algn="just" hangingPunct="0">
              <a:lnSpc>
                <a:spcPts val="2100"/>
              </a:lnSpc>
            </a:pPr>
            <a:r>
              <a:rPr lang="zh-TW" altLang="en-US" sz="1600" b="1" dirty="0">
                <a:latin typeface="微軟正黑體" panose="020B0604030504040204" pitchFamily="34" charset="-120"/>
                <a:ea typeface="微軟正黑體" panose="020B0604030504040204" pitchFamily="34" charset="-120"/>
                <a:cs typeface="+mj-cs"/>
              </a:rPr>
              <a:t>承租人依第</a:t>
            </a:r>
            <a:r>
              <a:rPr lang="en-US" altLang="zh-TW" sz="1600" b="1" dirty="0">
                <a:latin typeface="微軟正黑體" panose="020B0604030504040204" pitchFamily="34" charset="-120"/>
                <a:ea typeface="微軟正黑體" panose="020B0604030504040204" pitchFamily="34" charset="-120"/>
                <a:cs typeface="+mj-cs"/>
              </a:rPr>
              <a:t>21-2</a:t>
            </a:r>
            <a:r>
              <a:rPr lang="zh-TW" altLang="en-US" sz="1600" b="1" dirty="0">
                <a:latin typeface="微軟正黑體" panose="020B0604030504040204" pitchFamily="34" charset="-120"/>
                <a:ea typeface="微軟正黑體" panose="020B0604030504040204" pitchFamily="34" charset="-120"/>
                <a:cs typeface="+mj-cs"/>
              </a:rPr>
              <a:t>條或第</a:t>
            </a:r>
            <a:r>
              <a:rPr lang="en-US" altLang="zh-TW" sz="1600" b="1" dirty="0">
                <a:latin typeface="微軟正黑體" panose="020B0604030504040204" pitchFamily="34" charset="-120"/>
                <a:ea typeface="微軟正黑體" panose="020B0604030504040204" pitchFamily="34" charset="-120"/>
                <a:cs typeface="+mj-cs"/>
              </a:rPr>
              <a:t>21-3</a:t>
            </a:r>
            <a:r>
              <a:rPr lang="zh-TW" altLang="en-US" sz="1600" b="1" dirty="0">
                <a:latin typeface="微軟正黑體" panose="020B0604030504040204" pitchFamily="34" charset="-120"/>
                <a:ea typeface="微軟正黑體" panose="020B0604030504040204" pitchFamily="34" charset="-120"/>
                <a:cs typeface="+mj-cs"/>
              </a:rPr>
              <a:t>條規定經本署同意新建建物者，應與本署就須</a:t>
            </a:r>
            <a:r>
              <a:rPr lang="zh-TW" altLang="en-US" sz="1600" b="1" dirty="0">
                <a:solidFill>
                  <a:schemeClr val="accent4">
                    <a:lumMod val="50000"/>
                  </a:schemeClr>
                </a:solidFill>
                <a:latin typeface="微軟正黑體" panose="020B0604030504040204" pitchFamily="34" charset="-120"/>
                <a:ea typeface="微軟正黑體" panose="020B0604030504040204" pitchFamily="34" charset="-120"/>
                <a:cs typeface="+mj-cs"/>
              </a:rPr>
              <a:t>繳納之權利金</a:t>
            </a:r>
            <a:r>
              <a:rPr lang="zh-TW" altLang="en-US" sz="1600" b="1" dirty="0">
                <a:latin typeface="微軟正黑體" panose="020B0604030504040204" pitchFamily="34" charset="-120"/>
                <a:ea typeface="微軟正黑體" panose="020B0604030504040204" pitchFamily="34" charset="-120"/>
                <a:cs typeface="+mj-cs"/>
              </a:rPr>
              <a:t>、</a:t>
            </a:r>
            <a:r>
              <a:rPr lang="zh-TW" altLang="en-US" sz="1600" b="1" dirty="0">
                <a:solidFill>
                  <a:schemeClr val="accent4">
                    <a:lumMod val="50000"/>
                  </a:schemeClr>
                </a:solidFill>
                <a:latin typeface="微軟正黑體" panose="020B0604030504040204" pitchFamily="34" charset="-120"/>
                <a:ea typeface="微軟正黑體" panose="020B0604030504040204" pitchFamily="34" charset="-120"/>
                <a:cs typeface="+mj-cs"/>
              </a:rPr>
              <a:t>建物之使用及管理</a:t>
            </a:r>
            <a:r>
              <a:rPr lang="zh-TW" altLang="en-US" sz="1600" b="1" dirty="0">
                <a:latin typeface="微軟正黑體" panose="020B0604030504040204" pitchFamily="34" charset="-120"/>
                <a:ea typeface="微軟正黑體" panose="020B0604030504040204" pitchFamily="34" charset="-120"/>
                <a:cs typeface="+mj-cs"/>
              </a:rPr>
              <a:t>、</a:t>
            </a:r>
            <a:r>
              <a:rPr lang="zh-TW" altLang="en-US" sz="1600" b="1" dirty="0">
                <a:solidFill>
                  <a:schemeClr val="accent4">
                    <a:lumMod val="50000"/>
                  </a:schemeClr>
                </a:solidFill>
                <a:latin typeface="微軟正黑體" panose="020B0604030504040204" pitchFamily="34" charset="-120"/>
                <a:ea typeface="微軟正黑體" panose="020B0604030504040204" pitchFamily="34" charset="-120"/>
                <a:cs typeface="+mj-cs"/>
              </a:rPr>
              <a:t>租約終止時建物之處理方式</a:t>
            </a:r>
            <a:r>
              <a:rPr lang="zh-TW" altLang="en-US" sz="1600" b="1" dirty="0">
                <a:latin typeface="微軟正黑體" panose="020B0604030504040204" pitchFamily="34" charset="-120"/>
                <a:ea typeface="微軟正黑體" panose="020B0604030504040204" pitchFamily="34" charset="-120"/>
                <a:cs typeface="+mj-cs"/>
              </a:rPr>
              <a:t>等事項</a:t>
            </a:r>
            <a:r>
              <a:rPr lang="zh-TW" altLang="en-US" sz="1600" b="1" u="sng" dirty="0">
                <a:solidFill>
                  <a:schemeClr val="accent4">
                    <a:lumMod val="50000"/>
                  </a:schemeClr>
                </a:solidFill>
                <a:latin typeface="微軟正黑體" panose="020B0604030504040204" pitchFamily="34" charset="-120"/>
                <a:ea typeface="微軟正黑體" panose="020B0604030504040204" pitchFamily="34" charset="-120"/>
                <a:cs typeface="+mj-cs"/>
              </a:rPr>
              <a:t>修正契約</a:t>
            </a:r>
            <a:r>
              <a:rPr lang="zh-TW" altLang="en-US" sz="1600" b="1" dirty="0">
                <a:latin typeface="微軟正黑體" panose="020B0604030504040204" pitchFamily="34" charset="-120"/>
                <a:ea typeface="微軟正黑體" panose="020B0604030504040204" pitchFamily="34" charset="-120"/>
                <a:cs typeface="+mj-cs"/>
              </a:rPr>
              <a:t>，並負擔因此所生賦稅、規費及其他費用。</a:t>
            </a:r>
          </a:p>
        </p:txBody>
      </p:sp>
      <p:sp>
        <p:nvSpPr>
          <p:cNvPr id="28" name="文字方塊 27">
            <a:extLst>
              <a:ext uri="{FF2B5EF4-FFF2-40B4-BE49-F238E27FC236}">
                <a16:creationId xmlns:a16="http://schemas.microsoft.com/office/drawing/2014/main" id="{C4B00857-3D3E-473B-296A-739EBDBF132A}"/>
              </a:ext>
            </a:extLst>
          </p:cNvPr>
          <p:cNvSpPr txBox="1"/>
          <p:nvPr/>
        </p:nvSpPr>
        <p:spPr>
          <a:xfrm>
            <a:off x="1826742" y="3105410"/>
            <a:ext cx="6990500" cy="2037866"/>
          </a:xfrm>
          <a:prstGeom prst="rect">
            <a:avLst/>
          </a:prstGeom>
          <a:noFill/>
          <a:ln w="19050">
            <a:solidFill>
              <a:schemeClr val="accent4">
                <a:lumMod val="50000"/>
              </a:schemeClr>
            </a:solidFill>
            <a:prstDash val="dashDot"/>
          </a:ln>
        </p:spPr>
        <p:txBody>
          <a:bodyPr wrap="square">
            <a:spAutoFit/>
          </a:bodyPr>
          <a:lstStyle/>
          <a:p>
            <a:pPr algn="just" hangingPunct="0">
              <a:lnSpc>
                <a:spcPts val="2200"/>
              </a:lnSpc>
            </a:pPr>
            <a:r>
              <a:rPr lang="zh-TW" altLang="en-US" b="1" dirty="0">
                <a:solidFill>
                  <a:schemeClr val="accent4">
                    <a:lumMod val="50000"/>
                  </a:schemeClr>
                </a:solidFill>
                <a:latin typeface="微軟正黑體" panose="020B0604030504040204" pitchFamily="34" charset="-120"/>
                <a:ea typeface="微軟正黑體" panose="020B0604030504040204" pitchFamily="34" charset="-120"/>
                <a:cs typeface="+mj-cs"/>
              </a:rPr>
              <a:t>第</a:t>
            </a:r>
            <a:r>
              <a:rPr lang="en-US" altLang="zh-TW" b="1" dirty="0">
                <a:solidFill>
                  <a:schemeClr val="accent4">
                    <a:lumMod val="50000"/>
                  </a:schemeClr>
                </a:solidFill>
                <a:latin typeface="微軟正黑體" panose="020B0604030504040204" pitchFamily="34" charset="-120"/>
                <a:ea typeface="微軟正黑體" panose="020B0604030504040204" pitchFamily="34" charset="-120"/>
                <a:cs typeface="+mj-cs"/>
              </a:rPr>
              <a:t>21-6</a:t>
            </a:r>
            <a:r>
              <a:rPr lang="zh-TW" altLang="en-US" b="1" dirty="0">
                <a:solidFill>
                  <a:schemeClr val="accent4">
                    <a:lumMod val="50000"/>
                  </a:schemeClr>
                </a:solidFill>
                <a:latin typeface="微軟正黑體" panose="020B0604030504040204" pitchFamily="34" charset="-120"/>
                <a:ea typeface="微軟正黑體" panose="020B0604030504040204" pitchFamily="34" charset="-120"/>
                <a:cs typeface="+mj-cs"/>
              </a:rPr>
              <a:t>條</a:t>
            </a:r>
            <a:endParaRPr lang="en-US" altLang="zh-TW" b="1" dirty="0">
              <a:solidFill>
                <a:schemeClr val="accent4">
                  <a:lumMod val="50000"/>
                </a:schemeClr>
              </a:solidFill>
              <a:latin typeface="微軟正黑體" panose="020B0604030504040204" pitchFamily="34" charset="-120"/>
              <a:ea typeface="微軟正黑體" panose="020B0604030504040204" pitchFamily="34" charset="-120"/>
              <a:cs typeface="+mj-cs"/>
            </a:endParaRPr>
          </a:p>
          <a:p>
            <a:pPr marL="180000" lvl="1" algn="just" hangingPunct="0">
              <a:lnSpc>
                <a:spcPts val="2100"/>
              </a:lnSpc>
            </a:pPr>
            <a:r>
              <a:rPr lang="zh-TW" altLang="en-US" sz="1600" b="1" dirty="0">
                <a:latin typeface="微軟正黑體" panose="020B0604030504040204" pitchFamily="34" charset="-120"/>
                <a:ea typeface="微軟正黑體" panose="020B0604030504040204" pitchFamily="34" charset="-120"/>
                <a:cs typeface="+mj-cs"/>
              </a:rPr>
              <a:t>承租人依第</a:t>
            </a:r>
            <a:r>
              <a:rPr lang="en-US" altLang="zh-TW" sz="1600" b="1" dirty="0">
                <a:latin typeface="微軟正黑體" panose="020B0604030504040204" pitchFamily="34" charset="-120"/>
                <a:ea typeface="微軟正黑體" panose="020B0604030504040204" pitchFamily="34" charset="-120"/>
                <a:cs typeface="+mj-cs"/>
              </a:rPr>
              <a:t>21-2</a:t>
            </a:r>
            <a:r>
              <a:rPr lang="zh-TW" altLang="en-US" sz="1600" b="1" dirty="0">
                <a:latin typeface="微軟正黑體" panose="020B0604030504040204" pitchFamily="34" charset="-120"/>
                <a:ea typeface="微軟正黑體" panose="020B0604030504040204" pitchFamily="34" charset="-120"/>
                <a:cs typeface="+mj-cs"/>
              </a:rPr>
              <a:t>條或第</a:t>
            </a:r>
            <a:r>
              <a:rPr lang="en-US" altLang="zh-TW" sz="1600" b="1" dirty="0">
                <a:latin typeface="微軟正黑體" panose="020B0604030504040204" pitchFamily="34" charset="-120"/>
                <a:ea typeface="微軟正黑體" panose="020B0604030504040204" pitchFamily="34" charset="-120"/>
                <a:cs typeface="+mj-cs"/>
              </a:rPr>
              <a:t>21-3</a:t>
            </a:r>
            <a:r>
              <a:rPr lang="zh-TW" altLang="en-US" sz="1600" b="1" dirty="0">
                <a:latin typeface="微軟正黑體" panose="020B0604030504040204" pitchFamily="34" charset="-120"/>
                <a:ea typeface="微軟正黑體" panose="020B0604030504040204" pitchFamily="34" charset="-120"/>
                <a:cs typeface="+mj-cs"/>
              </a:rPr>
              <a:t>條規定經本署同意新建建物，應</a:t>
            </a:r>
            <a:r>
              <a:rPr lang="zh-TW" altLang="en-US" sz="1600" b="1" dirty="0">
                <a:solidFill>
                  <a:schemeClr val="accent4">
                    <a:lumMod val="50000"/>
                  </a:schemeClr>
                </a:solidFill>
                <a:latin typeface="微軟正黑體" panose="020B0604030504040204" pitchFamily="34" charset="-120"/>
                <a:ea typeface="微軟正黑體" panose="020B0604030504040204" pitchFamily="34" charset="-120"/>
                <a:cs typeface="+mj-cs"/>
              </a:rPr>
              <a:t>負責建物施工與租賃期間之管理、維護及修繕</a:t>
            </a:r>
            <a:r>
              <a:rPr lang="zh-TW" altLang="en-US" sz="1600" b="1" dirty="0">
                <a:latin typeface="微軟正黑體" panose="020B0604030504040204" pitchFamily="34" charset="-120"/>
                <a:ea typeface="微軟正黑體" panose="020B0604030504040204" pitchFamily="34" charset="-120"/>
                <a:cs typeface="+mj-cs"/>
              </a:rPr>
              <a:t>。</a:t>
            </a:r>
          </a:p>
          <a:p>
            <a:pPr marL="180000" lvl="1" algn="just" hangingPunct="0">
              <a:lnSpc>
                <a:spcPts val="2100"/>
              </a:lnSpc>
            </a:pPr>
            <a:r>
              <a:rPr lang="zh-TW" altLang="en-US" sz="1600" b="1" dirty="0">
                <a:latin typeface="微軟正黑體" panose="020B0604030504040204" pitchFamily="34" charset="-120"/>
                <a:ea typeface="微軟正黑體" panose="020B0604030504040204" pitchFamily="34" charset="-120"/>
                <a:cs typeface="+mj-cs"/>
              </a:rPr>
              <a:t>承租人違反前項規定者，本署得限期承租人改善及修繕，屆期未完成改善及修繕者，本署得終止租約。</a:t>
            </a:r>
          </a:p>
          <a:p>
            <a:pPr marL="180000" lvl="1" algn="just" hangingPunct="0">
              <a:lnSpc>
                <a:spcPts val="2100"/>
              </a:lnSpc>
            </a:pPr>
            <a:r>
              <a:rPr lang="zh-TW" altLang="en-US" sz="1600" b="1" dirty="0">
                <a:latin typeface="微軟正黑體" panose="020B0604030504040204" pitchFamily="34" charset="-120"/>
                <a:ea typeface="微軟正黑體" panose="020B0604030504040204" pitchFamily="34" charset="-120"/>
                <a:cs typeface="+mj-cs"/>
              </a:rPr>
              <a:t>承租人違反第一項規定致他人生命、身體、人身自由或財產受損害者，承租人應負賠償責任。</a:t>
            </a:r>
          </a:p>
        </p:txBody>
      </p:sp>
      <p:sp>
        <p:nvSpPr>
          <p:cNvPr id="29" name="文字方塊 28">
            <a:extLst>
              <a:ext uri="{FF2B5EF4-FFF2-40B4-BE49-F238E27FC236}">
                <a16:creationId xmlns:a16="http://schemas.microsoft.com/office/drawing/2014/main" id="{D6D45807-8FE5-F3BC-76B8-C1449C71A87C}"/>
              </a:ext>
            </a:extLst>
          </p:cNvPr>
          <p:cNvSpPr txBox="1"/>
          <p:nvPr/>
        </p:nvSpPr>
        <p:spPr>
          <a:xfrm>
            <a:off x="1833748" y="5262582"/>
            <a:ext cx="6990500" cy="619016"/>
          </a:xfrm>
          <a:prstGeom prst="rect">
            <a:avLst/>
          </a:prstGeom>
          <a:noFill/>
          <a:ln w="19050">
            <a:solidFill>
              <a:schemeClr val="accent4">
                <a:lumMod val="50000"/>
              </a:schemeClr>
            </a:solidFill>
            <a:prstDash val="dashDot"/>
          </a:ln>
        </p:spPr>
        <p:txBody>
          <a:bodyPr wrap="square">
            <a:spAutoFit/>
          </a:bodyPr>
          <a:lstStyle/>
          <a:p>
            <a:pPr algn="just" hangingPunct="0">
              <a:lnSpc>
                <a:spcPts val="2200"/>
              </a:lnSpc>
            </a:pPr>
            <a:r>
              <a:rPr lang="zh-TW" altLang="en-US" b="1" dirty="0">
                <a:solidFill>
                  <a:schemeClr val="accent4">
                    <a:lumMod val="50000"/>
                  </a:schemeClr>
                </a:solidFill>
                <a:latin typeface="微軟正黑體" panose="020B0604030504040204" pitchFamily="34" charset="-120"/>
                <a:ea typeface="微軟正黑體" panose="020B0604030504040204" pitchFamily="34" charset="-120"/>
                <a:cs typeface="+mj-cs"/>
              </a:rPr>
              <a:t>第</a:t>
            </a:r>
            <a:r>
              <a:rPr lang="en-US" altLang="zh-TW" b="1" dirty="0">
                <a:solidFill>
                  <a:schemeClr val="accent4">
                    <a:lumMod val="50000"/>
                  </a:schemeClr>
                </a:solidFill>
                <a:latin typeface="微軟正黑體" panose="020B0604030504040204" pitchFamily="34" charset="-120"/>
                <a:ea typeface="微軟正黑體" panose="020B0604030504040204" pitchFamily="34" charset="-120"/>
                <a:cs typeface="+mj-cs"/>
              </a:rPr>
              <a:t>21-7</a:t>
            </a:r>
            <a:r>
              <a:rPr lang="zh-TW" altLang="en-US" b="1" dirty="0">
                <a:solidFill>
                  <a:schemeClr val="accent4">
                    <a:lumMod val="50000"/>
                  </a:schemeClr>
                </a:solidFill>
                <a:latin typeface="微軟正黑體" panose="020B0604030504040204" pitchFamily="34" charset="-120"/>
                <a:ea typeface="微軟正黑體" panose="020B0604030504040204" pitchFamily="34" charset="-120"/>
                <a:cs typeface="+mj-cs"/>
              </a:rPr>
              <a:t>條</a:t>
            </a:r>
            <a:endParaRPr lang="en-US" altLang="zh-TW" b="1" dirty="0">
              <a:solidFill>
                <a:schemeClr val="accent4">
                  <a:lumMod val="50000"/>
                </a:schemeClr>
              </a:solidFill>
              <a:latin typeface="微軟正黑體" panose="020B0604030504040204" pitchFamily="34" charset="-120"/>
              <a:ea typeface="微軟正黑體" panose="020B0604030504040204" pitchFamily="34" charset="-120"/>
              <a:cs typeface="+mj-cs"/>
            </a:endParaRPr>
          </a:p>
          <a:p>
            <a:pPr marL="180000" lvl="1" algn="just" hangingPunct="0">
              <a:lnSpc>
                <a:spcPts val="2100"/>
              </a:lnSpc>
            </a:pPr>
            <a:r>
              <a:rPr lang="zh-TW" altLang="en-US" sz="1600" b="1" dirty="0">
                <a:latin typeface="微軟正黑體" panose="020B0604030504040204" pitchFamily="34" charset="-120"/>
                <a:ea typeface="微軟正黑體" panose="020B0604030504040204" pitchFamily="34" charset="-120"/>
                <a:cs typeface="+mj-cs"/>
              </a:rPr>
              <a:t>承租人繳納權利金後，</a:t>
            </a:r>
            <a:r>
              <a:rPr lang="zh-TW" altLang="en-US" sz="1600" b="1" dirty="0">
                <a:solidFill>
                  <a:schemeClr val="accent4">
                    <a:lumMod val="50000"/>
                  </a:schemeClr>
                </a:solidFill>
                <a:latin typeface="微軟正黑體" panose="020B0604030504040204" pitchFamily="34" charset="-120"/>
                <a:ea typeface="微軟正黑體" panose="020B0604030504040204" pitchFamily="34" charset="-120"/>
                <a:cs typeface="+mj-cs"/>
              </a:rPr>
              <a:t>不得</a:t>
            </a:r>
            <a:r>
              <a:rPr lang="zh-TW" altLang="en-US" sz="1600" b="1" dirty="0">
                <a:latin typeface="微軟正黑體" panose="020B0604030504040204" pitchFamily="34" charset="-120"/>
                <a:ea typeface="微軟正黑體" panose="020B0604030504040204" pitchFamily="34" charset="-120"/>
                <a:cs typeface="+mj-cs"/>
              </a:rPr>
              <a:t>以任何理由，向本署請求退還。</a:t>
            </a:r>
          </a:p>
        </p:txBody>
      </p:sp>
      <p:sp>
        <p:nvSpPr>
          <p:cNvPr id="35" name="標題 1">
            <a:extLst>
              <a:ext uri="{FF2B5EF4-FFF2-40B4-BE49-F238E27FC236}">
                <a16:creationId xmlns:a16="http://schemas.microsoft.com/office/drawing/2014/main" id="{0738A94C-E844-48DB-878D-84A7DC61B972}"/>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
        <p:nvSpPr>
          <p:cNvPr id="36" name="文字方塊 35">
            <a:extLst>
              <a:ext uri="{FF2B5EF4-FFF2-40B4-BE49-F238E27FC236}">
                <a16:creationId xmlns:a16="http://schemas.microsoft.com/office/drawing/2014/main" id="{E1178C3B-A3EF-4CD0-95FE-7D27A9270E90}"/>
              </a:ext>
            </a:extLst>
          </p:cNvPr>
          <p:cNvSpPr txBox="1"/>
          <p:nvPr/>
        </p:nvSpPr>
        <p:spPr>
          <a:xfrm>
            <a:off x="3758668" y="1087410"/>
            <a:ext cx="5197781" cy="584775"/>
          </a:xfrm>
          <a:prstGeom prst="rect">
            <a:avLst/>
          </a:prstGeom>
          <a:solidFill>
            <a:srgbClr val="C00000"/>
          </a:solidFill>
        </p:spPr>
        <p:txBody>
          <a:bodyPr wrap="square">
            <a:spAutoFit/>
          </a:bodyPr>
          <a:lstStyle/>
          <a:p>
            <a:pPr marL="0" indent="0" algn="just">
              <a:spcBef>
                <a:spcPts val="0"/>
              </a:spcBef>
              <a:buNone/>
              <a:tabLst>
                <a:tab pos="1257300" algn="l"/>
              </a:tabLst>
            </a:pPr>
            <a:r>
              <a:rPr lang="zh-TW" altLang="en-US" sz="16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確保租期屆滿或有使用需求時得收回出租土地，並確定管理權責</a:t>
            </a:r>
            <a:endParaRPr lang="zh-TW" altLang="en-US" sz="1400" b="1"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2913914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文字方塊 100">
            <a:extLst>
              <a:ext uri="{FF2B5EF4-FFF2-40B4-BE49-F238E27FC236}">
                <a16:creationId xmlns:a16="http://schemas.microsoft.com/office/drawing/2014/main" id="{0451943A-8423-87E0-DB68-CBCC0D0B751F}"/>
              </a:ext>
            </a:extLst>
          </p:cNvPr>
          <p:cNvSpPr txBox="1"/>
          <p:nvPr/>
        </p:nvSpPr>
        <p:spPr>
          <a:xfrm>
            <a:off x="6568295" y="2095550"/>
            <a:ext cx="2180236" cy="374571"/>
          </a:xfrm>
          <a:prstGeom prst="roundRect">
            <a:avLst/>
          </a:prstGeom>
          <a:solidFill>
            <a:schemeClr val="bg1"/>
          </a:solidFill>
          <a:ln w="28575">
            <a:solidFill>
              <a:schemeClr val="accent4">
                <a:lumMod val="50000"/>
              </a:schemeClr>
            </a:solidFill>
          </a:ln>
        </p:spPr>
        <p:txBody>
          <a:bodyPr wrap="square">
            <a:spAutoFit/>
          </a:bodyPr>
          <a:lstStyle/>
          <a:p>
            <a:pPr marL="0" lvl="1" algn="just">
              <a:buClr>
                <a:schemeClr val="accent6"/>
              </a:buClr>
            </a:pPr>
            <a:r>
              <a:rPr lang="zh-TW" altLang="en-US" sz="1600" b="1" dirty="0">
                <a:latin typeface="微軟正黑體" panose="020B0604030504040204" pitchFamily="34" charset="-120"/>
                <a:ea typeface="微軟正黑體" panose="020B0604030504040204" pitchFamily="34" charset="-120"/>
                <a:cs typeface="+mj-cs"/>
              </a:rPr>
              <a:t>繳納後</a:t>
            </a:r>
            <a:r>
              <a:rPr lang="zh-TW" altLang="en-US" sz="1600" b="1" dirty="0">
                <a:solidFill>
                  <a:srgbClr val="FF0000"/>
                </a:solidFill>
                <a:latin typeface="微軟正黑體" panose="020B0604030504040204" pitchFamily="34" charset="-120"/>
                <a:ea typeface="微軟正黑體" panose="020B0604030504040204" pitchFamily="34" charset="-120"/>
                <a:cs typeface="+mj-cs"/>
              </a:rPr>
              <a:t>概不退還</a:t>
            </a:r>
            <a:endParaRPr lang="en-US" altLang="zh-TW" sz="1600" b="1" dirty="0">
              <a:solidFill>
                <a:srgbClr val="FF0000"/>
              </a:solidFill>
              <a:latin typeface="微軟正黑體" panose="020B0604030504040204" pitchFamily="34" charset="-120"/>
              <a:ea typeface="微軟正黑體" panose="020B0604030504040204" pitchFamily="34" charset="-120"/>
              <a:cs typeface="+mj-cs"/>
            </a:endParaRPr>
          </a:p>
        </p:txBody>
      </p:sp>
      <p:cxnSp>
        <p:nvCxnSpPr>
          <p:cNvPr id="82" name="接點: 肘形 81">
            <a:extLst>
              <a:ext uri="{FF2B5EF4-FFF2-40B4-BE49-F238E27FC236}">
                <a16:creationId xmlns:a16="http://schemas.microsoft.com/office/drawing/2014/main" id="{84D53D5F-0CA1-0608-C431-DC23AF05E13E}"/>
              </a:ext>
            </a:extLst>
          </p:cNvPr>
          <p:cNvCxnSpPr>
            <a:cxnSpLocks/>
            <a:stCxn id="63" idx="2"/>
            <a:endCxn id="37" idx="1"/>
          </p:cNvCxnSpPr>
          <p:nvPr/>
        </p:nvCxnSpPr>
        <p:spPr>
          <a:xfrm rot="5400000" flipH="1" flipV="1">
            <a:off x="2226826" y="3593965"/>
            <a:ext cx="3826393" cy="1204133"/>
          </a:xfrm>
          <a:prstGeom prst="bentConnector4">
            <a:avLst>
              <a:gd name="adj1" fmla="val -5974"/>
              <a:gd name="adj2" fmla="val 84382"/>
            </a:avLst>
          </a:prstGeom>
          <a:ln w="28575">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0" name="文字方塊 69">
            <a:extLst>
              <a:ext uri="{FF2B5EF4-FFF2-40B4-BE49-F238E27FC236}">
                <a16:creationId xmlns:a16="http://schemas.microsoft.com/office/drawing/2014/main" id="{4DE1CDDA-062B-D85D-27B1-5456190595AC}"/>
              </a:ext>
            </a:extLst>
          </p:cNvPr>
          <p:cNvSpPr txBox="1"/>
          <p:nvPr/>
        </p:nvSpPr>
        <p:spPr>
          <a:xfrm>
            <a:off x="6568295" y="2680401"/>
            <a:ext cx="2180236" cy="919401"/>
          </a:xfrm>
          <a:prstGeom prst="roundRect">
            <a:avLst/>
          </a:prstGeom>
          <a:solidFill>
            <a:schemeClr val="bg1"/>
          </a:solidFill>
          <a:ln w="28575">
            <a:solidFill>
              <a:schemeClr val="accent4">
                <a:lumMod val="50000"/>
              </a:schemeClr>
            </a:solidFill>
          </a:ln>
        </p:spPr>
        <p:txBody>
          <a:bodyPr wrap="square">
            <a:spAutoFit/>
          </a:bodyPr>
          <a:lstStyle/>
          <a:p>
            <a:pPr marL="0" lvl="1" algn="just">
              <a:buClr>
                <a:schemeClr val="accent6"/>
              </a:buClr>
            </a:pPr>
            <a:r>
              <a:rPr lang="zh-TW" altLang="en-US" sz="1600" b="1" dirty="0">
                <a:latin typeface="微軟正黑體" panose="020B0604030504040204" pitchFamily="34" charset="-120"/>
                <a:ea typeface="微軟正黑體" panose="020B0604030504040204" pitchFamily="34" charset="-120"/>
                <a:cs typeface="+mj-cs"/>
              </a:rPr>
              <a:t>應以</a:t>
            </a:r>
            <a:r>
              <a:rPr lang="zh-TW" altLang="en-US" sz="1600" b="1" dirty="0">
                <a:solidFill>
                  <a:srgbClr val="FF0000"/>
                </a:solidFill>
                <a:latin typeface="微軟正黑體" panose="020B0604030504040204" pitchFamily="34" charset="-120"/>
                <a:ea typeface="微軟正黑體" panose="020B0604030504040204" pitchFamily="34" charset="-120"/>
                <a:cs typeface="+mj-cs"/>
              </a:rPr>
              <a:t>簽陳</a:t>
            </a:r>
            <a:r>
              <a:rPr lang="zh-TW" altLang="en-US" sz="1600" b="1" dirty="0">
                <a:latin typeface="微軟正黑體" panose="020B0604030504040204" pitchFamily="34" charset="-120"/>
                <a:ea typeface="微軟正黑體" panose="020B0604030504040204" pitchFamily="34" charset="-120"/>
                <a:cs typeface="+mj-cs"/>
              </a:rPr>
              <a:t>方式報本署於土地使用權同意書用印</a:t>
            </a:r>
            <a:endParaRPr lang="en-US" altLang="zh-TW" sz="1600" b="1" dirty="0">
              <a:latin typeface="微軟正黑體" panose="020B0604030504040204" pitchFamily="34" charset="-120"/>
              <a:ea typeface="微軟正黑體" panose="020B0604030504040204" pitchFamily="34" charset="-120"/>
              <a:cs typeface="+mj-cs"/>
            </a:endParaRPr>
          </a:p>
        </p:txBody>
      </p:sp>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7886700" cy="10226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第三章　出租</a:t>
            </a:r>
          </a:p>
          <a:p>
            <a:pPr lvl="1" algn="just" hangingPunct="0">
              <a:lnSpc>
                <a:spcPts val="3500"/>
              </a:lnSpc>
              <a:spcBef>
                <a:spcPct val="0"/>
              </a:spcBef>
              <a:spcAft>
                <a:spcPts val="250"/>
              </a:spcAft>
              <a:buClr>
                <a:schemeClr val="accent6"/>
              </a:buClr>
              <a:buSzPct val="85000"/>
              <a:buFont typeface="Wingdings" panose="05000000000000000000" pitchFamily="2" charset="2"/>
              <a:buChar char="l"/>
            </a:pPr>
            <a:r>
              <a:rPr lang="zh-TW" altLang="en-US" sz="1800" b="1" dirty="0">
                <a:solidFill>
                  <a:schemeClr val="accent5">
                    <a:lumMod val="75000"/>
                  </a:schemeClr>
                </a:solidFill>
                <a:latin typeface="微軟正黑體" panose="020B0604030504040204" pitchFamily="34" charset="-120"/>
                <a:ea typeface="微軟正黑體" panose="020B0604030504040204" pitchFamily="34" charset="-120"/>
                <a:cs typeface="+mj-cs"/>
              </a:rPr>
              <a:t>承租人申請新建建物</a:t>
            </a:r>
            <a:endParaRPr lang="en-US" altLang="zh-TW" sz="1800" b="1" dirty="0">
              <a:solidFill>
                <a:schemeClr val="accent5">
                  <a:lumMod val="75000"/>
                </a:schemeClr>
              </a:solidFill>
              <a:latin typeface="微軟正黑體" panose="020B0604030504040204" pitchFamily="34" charset="-120"/>
              <a:ea typeface="微軟正黑體" panose="020B0604030504040204" pitchFamily="34" charset="-120"/>
              <a:cs typeface="+mj-cs"/>
            </a:endParaRPr>
          </a:p>
        </p:txBody>
      </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37</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7" name="矩形 6">
            <a:extLst>
              <a:ext uri="{FF2B5EF4-FFF2-40B4-BE49-F238E27FC236}">
                <a16:creationId xmlns:a16="http://schemas.microsoft.com/office/drawing/2014/main" id="{BBC0F2E5-E564-2318-08D7-544BA0627A92}"/>
              </a:ext>
            </a:extLst>
          </p:cNvPr>
          <p:cNvSpPr/>
          <p:nvPr/>
        </p:nvSpPr>
        <p:spPr>
          <a:xfrm>
            <a:off x="2709945" y="2053275"/>
            <a:ext cx="1656024" cy="459120"/>
          </a:xfrm>
          <a:prstGeom prst="rect">
            <a:avLst/>
          </a:prstGeom>
          <a:solidFill>
            <a:schemeClr val="accent4">
              <a:lumMod val="20000"/>
              <a:lumOff val="80000"/>
            </a:schemeClr>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chemeClr val="accent4">
                    <a:lumMod val="50000"/>
                  </a:schemeClr>
                </a:solidFill>
                <a:latin typeface="微軟正黑體" panose="020B0604030504040204" pitchFamily="34" charset="-120"/>
                <a:ea typeface="微軟正黑體" panose="020B0604030504040204" pitchFamily="34" charset="-120"/>
                <a:cs typeface="+mj-cs"/>
              </a:rPr>
              <a:t>承租人申請</a:t>
            </a:r>
            <a:endParaRPr lang="en-US" altLang="zh-TW" sz="1600" b="1" dirty="0">
              <a:solidFill>
                <a:schemeClr val="accent4">
                  <a:lumMod val="50000"/>
                </a:schemeClr>
              </a:solidFill>
              <a:latin typeface="微軟正黑體" panose="020B0604030504040204" pitchFamily="34" charset="-120"/>
              <a:ea typeface="微軟正黑體" panose="020B0604030504040204" pitchFamily="34" charset="-120"/>
              <a:cs typeface="+mj-cs"/>
            </a:endParaRPr>
          </a:p>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cs typeface="+mj-cs"/>
              </a:rPr>
              <a:t>（第</a:t>
            </a:r>
            <a:r>
              <a:rPr lang="en-US" altLang="zh-TW" sz="1200" b="1" dirty="0">
                <a:solidFill>
                  <a:schemeClr val="accent4">
                    <a:lumMod val="50000"/>
                  </a:schemeClr>
                </a:solidFill>
                <a:latin typeface="微軟正黑體" panose="020B0604030504040204" pitchFamily="34" charset="-120"/>
                <a:ea typeface="微軟正黑體" panose="020B0604030504040204" pitchFamily="34" charset="-120"/>
                <a:cs typeface="+mj-cs"/>
              </a:rPr>
              <a:t>21-2</a:t>
            </a: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cs typeface="+mj-cs"/>
              </a:rPr>
              <a:t>、</a:t>
            </a:r>
            <a:r>
              <a:rPr lang="en-US" altLang="zh-TW" sz="1200" b="1" dirty="0">
                <a:solidFill>
                  <a:schemeClr val="accent4">
                    <a:lumMod val="50000"/>
                  </a:schemeClr>
                </a:solidFill>
                <a:latin typeface="微軟正黑體" panose="020B0604030504040204" pitchFamily="34" charset="-120"/>
                <a:ea typeface="微軟正黑體" panose="020B0604030504040204" pitchFamily="34" charset="-120"/>
                <a:cs typeface="+mj-cs"/>
              </a:rPr>
              <a:t>21-3</a:t>
            </a: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cs typeface="+mj-cs"/>
              </a:rPr>
              <a:t>條）</a:t>
            </a:r>
          </a:p>
        </p:txBody>
      </p:sp>
      <p:sp>
        <p:nvSpPr>
          <p:cNvPr id="11" name="矩形 10">
            <a:extLst>
              <a:ext uri="{FF2B5EF4-FFF2-40B4-BE49-F238E27FC236}">
                <a16:creationId xmlns:a16="http://schemas.microsoft.com/office/drawing/2014/main" id="{E476F3EE-23AB-3F30-E1D2-645662533602}"/>
              </a:ext>
            </a:extLst>
          </p:cNvPr>
          <p:cNvSpPr/>
          <p:nvPr/>
        </p:nvSpPr>
        <p:spPr>
          <a:xfrm>
            <a:off x="2709945" y="2918971"/>
            <a:ext cx="1656024" cy="459120"/>
          </a:xfrm>
          <a:prstGeom prst="rect">
            <a:avLst/>
          </a:prstGeom>
          <a:solidFill>
            <a:schemeClr val="accent4">
              <a:lumMod val="20000"/>
              <a:lumOff val="80000"/>
            </a:schemeClr>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chemeClr val="accent4">
                    <a:lumMod val="50000"/>
                  </a:schemeClr>
                </a:solidFill>
                <a:latin typeface="微軟正黑體" panose="020B0604030504040204" pitchFamily="34" charset="-120"/>
                <a:ea typeface="微軟正黑體" panose="020B0604030504040204" pitchFamily="34" charset="-120"/>
                <a:cs typeface="+mj-cs"/>
              </a:rPr>
              <a:t>初審</a:t>
            </a:r>
            <a:endParaRPr lang="en-US" altLang="zh-TW" sz="1600" b="1" dirty="0">
              <a:solidFill>
                <a:schemeClr val="accent4">
                  <a:lumMod val="50000"/>
                </a:schemeClr>
              </a:solidFill>
              <a:latin typeface="微軟正黑體" panose="020B0604030504040204" pitchFamily="34" charset="-120"/>
              <a:ea typeface="微軟正黑體" panose="020B0604030504040204" pitchFamily="34" charset="-120"/>
              <a:cs typeface="+mj-cs"/>
            </a:endParaRPr>
          </a:p>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cs typeface="+mj-cs"/>
              </a:rPr>
              <a:t>（第</a:t>
            </a:r>
            <a:r>
              <a:rPr lang="en-US" altLang="zh-TW" sz="1200" b="1" dirty="0">
                <a:solidFill>
                  <a:schemeClr val="accent4">
                    <a:lumMod val="50000"/>
                  </a:schemeClr>
                </a:solidFill>
                <a:latin typeface="微軟正黑體" panose="020B0604030504040204" pitchFamily="34" charset="-120"/>
                <a:ea typeface="微軟正黑體" panose="020B0604030504040204" pitchFamily="34" charset="-120"/>
                <a:cs typeface="+mj-cs"/>
              </a:rPr>
              <a:t>21-4</a:t>
            </a: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cs typeface="+mj-cs"/>
              </a:rPr>
              <a:t>條及文件）</a:t>
            </a:r>
          </a:p>
        </p:txBody>
      </p:sp>
      <p:sp>
        <p:nvSpPr>
          <p:cNvPr id="54" name="文字方塊 53">
            <a:extLst>
              <a:ext uri="{FF2B5EF4-FFF2-40B4-BE49-F238E27FC236}">
                <a16:creationId xmlns:a16="http://schemas.microsoft.com/office/drawing/2014/main" id="{D332780E-3D8A-D503-35E1-D420FB9F3F50}"/>
              </a:ext>
            </a:extLst>
          </p:cNvPr>
          <p:cNvSpPr txBox="1"/>
          <p:nvPr/>
        </p:nvSpPr>
        <p:spPr>
          <a:xfrm>
            <a:off x="93753" y="2969299"/>
            <a:ext cx="2184034" cy="919401"/>
          </a:xfrm>
          <a:prstGeom prst="roundRect">
            <a:avLst/>
          </a:prstGeom>
          <a:solidFill>
            <a:schemeClr val="bg1"/>
          </a:solidFill>
          <a:ln w="28575">
            <a:solidFill>
              <a:schemeClr val="accent4">
                <a:lumMod val="50000"/>
              </a:schemeClr>
            </a:solidFill>
          </a:ln>
        </p:spPr>
        <p:txBody>
          <a:bodyPr wrap="square">
            <a:spAutoFit/>
          </a:bodyPr>
          <a:lstStyle>
            <a:defPPr>
              <a:defRPr lang="en-US"/>
            </a:defPPr>
            <a:lvl2pPr marL="0" lvl="1" algn="just">
              <a:buClr>
                <a:schemeClr val="accent6"/>
              </a:buClr>
              <a:defRPr sz="1600">
                <a:latin typeface="微軟正黑體" panose="020B0604030504040204" pitchFamily="34" charset="-120"/>
                <a:ea typeface="微軟正黑體" panose="020B0604030504040204" pitchFamily="34" charset="-120"/>
                <a:cs typeface="+mj-cs"/>
              </a:defRPr>
            </a:lvl2pPr>
          </a:lstStyle>
          <a:p>
            <a:pPr lvl="1"/>
            <a:r>
              <a:rPr lang="zh-TW" altLang="en-US" b="1" dirty="0"/>
              <a:t>由</a:t>
            </a:r>
            <a:r>
              <a:rPr lang="zh-TW" altLang="en-US" b="1" dirty="0">
                <a:solidFill>
                  <a:srgbClr val="FF0000"/>
                </a:solidFill>
              </a:rPr>
              <a:t>查估小組</a:t>
            </a:r>
            <a:r>
              <a:rPr lang="zh-TW" altLang="en-US" b="1" dirty="0"/>
              <a:t>審查，按</a:t>
            </a:r>
            <a:r>
              <a:rPr lang="zh-TW" altLang="en-US" b="1" dirty="0">
                <a:solidFill>
                  <a:srgbClr val="FF0000"/>
                </a:solidFill>
              </a:rPr>
              <a:t>新建建物市價</a:t>
            </a:r>
            <a:r>
              <a:rPr lang="zh-TW" altLang="en-US" b="1" dirty="0"/>
              <a:t>及</a:t>
            </a:r>
            <a:r>
              <a:rPr lang="zh-TW" altLang="en-US" b="1" dirty="0">
                <a:solidFill>
                  <a:srgbClr val="FF0000"/>
                </a:solidFill>
              </a:rPr>
              <a:t>租約期間</a:t>
            </a:r>
            <a:r>
              <a:rPr lang="zh-TW" altLang="en-US" b="1" dirty="0"/>
              <a:t>估定</a:t>
            </a:r>
          </a:p>
        </p:txBody>
      </p:sp>
      <p:sp>
        <p:nvSpPr>
          <p:cNvPr id="29" name="矩形 28">
            <a:extLst>
              <a:ext uri="{FF2B5EF4-FFF2-40B4-BE49-F238E27FC236}">
                <a16:creationId xmlns:a16="http://schemas.microsoft.com/office/drawing/2014/main" id="{9AD6F298-E5A4-93F5-B2E6-A0E5D5256751}"/>
              </a:ext>
            </a:extLst>
          </p:cNvPr>
          <p:cNvSpPr/>
          <p:nvPr/>
        </p:nvSpPr>
        <p:spPr>
          <a:xfrm>
            <a:off x="2709945" y="3784667"/>
            <a:ext cx="1656024" cy="459120"/>
          </a:xfrm>
          <a:prstGeom prst="rect">
            <a:avLst/>
          </a:prstGeom>
          <a:solidFill>
            <a:schemeClr val="accent4">
              <a:lumMod val="20000"/>
              <a:lumOff val="80000"/>
            </a:schemeClr>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chemeClr val="accent4">
                    <a:lumMod val="50000"/>
                  </a:schemeClr>
                </a:solidFill>
                <a:latin typeface="微軟正黑體" panose="020B0604030504040204" pitchFamily="34" charset="-120"/>
                <a:ea typeface="微軟正黑體" panose="020B0604030504040204" pitchFamily="34" charset="-120"/>
                <a:cs typeface="+mj-cs"/>
              </a:rPr>
              <a:t>權利金查估</a:t>
            </a:r>
            <a:endParaRPr lang="en-US" altLang="zh-TW" sz="1600" b="1" dirty="0">
              <a:solidFill>
                <a:schemeClr val="accent4">
                  <a:lumMod val="50000"/>
                </a:schemeClr>
              </a:solidFill>
              <a:latin typeface="微軟正黑體" panose="020B0604030504040204" pitchFamily="34" charset="-120"/>
              <a:ea typeface="微軟正黑體" panose="020B0604030504040204" pitchFamily="34" charset="-120"/>
              <a:cs typeface="+mj-cs"/>
            </a:endParaRPr>
          </a:p>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cs typeface="+mj-cs"/>
              </a:rPr>
              <a:t>（第</a:t>
            </a:r>
            <a:r>
              <a:rPr lang="en-US" altLang="zh-TW" sz="1200" b="1" dirty="0">
                <a:solidFill>
                  <a:schemeClr val="accent4">
                    <a:lumMod val="50000"/>
                  </a:schemeClr>
                </a:solidFill>
                <a:latin typeface="微軟正黑體" panose="020B0604030504040204" pitchFamily="34" charset="-120"/>
                <a:ea typeface="微軟正黑體" panose="020B0604030504040204" pitchFamily="34" charset="-120"/>
                <a:cs typeface="+mj-cs"/>
              </a:rPr>
              <a:t>21-2</a:t>
            </a: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cs typeface="+mj-cs"/>
              </a:rPr>
              <a:t>條第</a:t>
            </a:r>
            <a:r>
              <a:rPr lang="en-US" altLang="zh-TW" sz="1200" b="1" dirty="0">
                <a:solidFill>
                  <a:schemeClr val="accent4">
                    <a:lumMod val="50000"/>
                  </a:schemeClr>
                </a:solidFill>
                <a:latin typeface="微軟正黑體" panose="020B0604030504040204" pitchFamily="34" charset="-120"/>
                <a:ea typeface="微軟正黑體" panose="020B0604030504040204" pitchFamily="34" charset="-120"/>
                <a:cs typeface="+mj-cs"/>
              </a:rPr>
              <a:t>5</a:t>
            </a: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cs typeface="+mj-cs"/>
              </a:rPr>
              <a:t>項）</a:t>
            </a:r>
          </a:p>
        </p:txBody>
      </p:sp>
      <p:sp>
        <p:nvSpPr>
          <p:cNvPr id="30" name="矩形 29">
            <a:extLst>
              <a:ext uri="{FF2B5EF4-FFF2-40B4-BE49-F238E27FC236}">
                <a16:creationId xmlns:a16="http://schemas.microsoft.com/office/drawing/2014/main" id="{52189C55-A616-A955-AE33-E29BF4E3E4C4}"/>
              </a:ext>
            </a:extLst>
          </p:cNvPr>
          <p:cNvSpPr/>
          <p:nvPr/>
        </p:nvSpPr>
        <p:spPr>
          <a:xfrm>
            <a:off x="2709945" y="4650363"/>
            <a:ext cx="1656024" cy="526144"/>
          </a:xfrm>
          <a:prstGeom prst="rect">
            <a:avLst/>
          </a:prstGeom>
          <a:solidFill>
            <a:schemeClr val="accent4">
              <a:lumMod val="20000"/>
              <a:lumOff val="80000"/>
            </a:schemeClr>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chemeClr val="accent4">
                    <a:lumMod val="50000"/>
                  </a:schemeClr>
                </a:solidFill>
                <a:latin typeface="微軟正黑體" panose="020B0604030504040204" pitchFamily="34" charset="-120"/>
                <a:ea typeface="微軟正黑體" panose="020B0604030504040204" pitchFamily="34" charset="-120"/>
                <a:cs typeface="+mj-cs"/>
              </a:rPr>
              <a:t>確認租約簽訂時間及起造人名義</a:t>
            </a:r>
          </a:p>
        </p:txBody>
      </p:sp>
      <p:sp>
        <p:nvSpPr>
          <p:cNvPr id="37" name="矩形 36">
            <a:extLst>
              <a:ext uri="{FF2B5EF4-FFF2-40B4-BE49-F238E27FC236}">
                <a16:creationId xmlns:a16="http://schemas.microsoft.com/office/drawing/2014/main" id="{896A132F-D17A-5934-5FF7-88BEEC208A5B}"/>
              </a:ext>
            </a:extLst>
          </p:cNvPr>
          <p:cNvSpPr/>
          <p:nvPr/>
        </p:nvSpPr>
        <p:spPr>
          <a:xfrm>
            <a:off x="4742090" y="2053275"/>
            <a:ext cx="1656024" cy="459120"/>
          </a:xfrm>
          <a:prstGeom prst="rect">
            <a:avLst/>
          </a:prstGeom>
          <a:solidFill>
            <a:schemeClr val="accent4">
              <a:lumMod val="20000"/>
              <a:lumOff val="80000"/>
            </a:schemeClr>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chemeClr val="accent4">
                    <a:lumMod val="50000"/>
                  </a:schemeClr>
                </a:solidFill>
                <a:latin typeface="微軟正黑體" panose="020B0604030504040204" pitchFamily="34" charset="-120"/>
                <a:ea typeface="微軟正黑體" panose="020B0604030504040204" pitchFamily="34" charset="-120"/>
                <a:cs typeface="+mj-cs"/>
              </a:rPr>
              <a:t>繳清價款</a:t>
            </a:r>
            <a:endParaRPr lang="en-US" altLang="zh-TW" sz="1600" b="1" dirty="0">
              <a:solidFill>
                <a:schemeClr val="accent4">
                  <a:lumMod val="50000"/>
                </a:schemeClr>
              </a:solidFill>
              <a:latin typeface="微軟正黑體" panose="020B0604030504040204" pitchFamily="34" charset="-120"/>
              <a:ea typeface="微軟正黑體" panose="020B0604030504040204" pitchFamily="34" charset="-120"/>
              <a:cs typeface="+mj-cs"/>
            </a:endParaRPr>
          </a:p>
          <a:p>
            <a:pPr algn="ct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cs typeface="+mj-cs"/>
              </a:rPr>
              <a:t>（第</a:t>
            </a:r>
            <a:r>
              <a:rPr lang="en-US" altLang="zh-TW" sz="1200" b="1" dirty="0">
                <a:solidFill>
                  <a:schemeClr val="accent4">
                    <a:lumMod val="50000"/>
                  </a:schemeClr>
                </a:solidFill>
                <a:latin typeface="微軟正黑體" panose="020B0604030504040204" pitchFamily="34" charset="-120"/>
                <a:ea typeface="微軟正黑體" panose="020B0604030504040204" pitchFamily="34" charset="-120"/>
                <a:cs typeface="+mj-cs"/>
              </a:rPr>
              <a:t>21-7</a:t>
            </a:r>
            <a:r>
              <a:rPr lang="zh-TW" altLang="en-US" sz="1200" b="1" dirty="0">
                <a:solidFill>
                  <a:schemeClr val="accent4">
                    <a:lumMod val="50000"/>
                  </a:schemeClr>
                </a:solidFill>
                <a:latin typeface="微軟正黑體" panose="020B0604030504040204" pitchFamily="34" charset="-120"/>
                <a:ea typeface="微軟正黑體" panose="020B0604030504040204" pitchFamily="34" charset="-120"/>
                <a:cs typeface="+mj-cs"/>
              </a:rPr>
              <a:t>條）</a:t>
            </a:r>
          </a:p>
        </p:txBody>
      </p:sp>
      <p:sp>
        <p:nvSpPr>
          <p:cNvPr id="38" name="矩形 37">
            <a:extLst>
              <a:ext uri="{FF2B5EF4-FFF2-40B4-BE49-F238E27FC236}">
                <a16:creationId xmlns:a16="http://schemas.microsoft.com/office/drawing/2014/main" id="{43C59593-D7F9-CC5C-B281-1B4E6E2FAFEA}"/>
              </a:ext>
            </a:extLst>
          </p:cNvPr>
          <p:cNvSpPr/>
          <p:nvPr/>
        </p:nvSpPr>
        <p:spPr>
          <a:xfrm>
            <a:off x="4742090" y="2875219"/>
            <a:ext cx="1656024" cy="526144"/>
          </a:xfrm>
          <a:prstGeom prst="rect">
            <a:avLst/>
          </a:prstGeom>
          <a:solidFill>
            <a:schemeClr val="accent4">
              <a:lumMod val="20000"/>
              <a:lumOff val="80000"/>
            </a:schemeClr>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chemeClr val="accent4">
                    <a:lumMod val="50000"/>
                  </a:schemeClr>
                </a:solidFill>
                <a:latin typeface="微軟正黑體" panose="020B0604030504040204" pitchFamily="34" charset="-120"/>
                <a:ea typeface="微軟正黑體" panose="020B0604030504040204" pitchFamily="34" charset="-120"/>
                <a:cs typeface="+mj-cs"/>
              </a:rPr>
              <a:t>核發土地使用權同意書</a:t>
            </a:r>
          </a:p>
        </p:txBody>
      </p:sp>
      <p:cxnSp>
        <p:nvCxnSpPr>
          <p:cNvPr id="40" name="直線單箭頭接點 39">
            <a:extLst>
              <a:ext uri="{FF2B5EF4-FFF2-40B4-BE49-F238E27FC236}">
                <a16:creationId xmlns:a16="http://schemas.microsoft.com/office/drawing/2014/main" id="{ED447BF7-1956-1307-72F6-EBF879364454}"/>
              </a:ext>
            </a:extLst>
          </p:cNvPr>
          <p:cNvCxnSpPr>
            <a:cxnSpLocks/>
            <a:stCxn id="7" idx="2"/>
            <a:endCxn id="11" idx="0"/>
          </p:cNvCxnSpPr>
          <p:nvPr/>
        </p:nvCxnSpPr>
        <p:spPr>
          <a:xfrm>
            <a:off x="3537957" y="2512395"/>
            <a:ext cx="0" cy="406576"/>
          </a:xfrm>
          <a:prstGeom prst="straightConnector1">
            <a:avLst/>
          </a:prstGeom>
          <a:ln w="28575">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線單箭頭接點 40">
            <a:extLst>
              <a:ext uri="{FF2B5EF4-FFF2-40B4-BE49-F238E27FC236}">
                <a16:creationId xmlns:a16="http://schemas.microsoft.com/office/drawing/2014/main" id="{AE804100-31C8-A4CC-E95B-7519BE2A0166}"/>
              </a:ext>
            </a:extLst>
          </p:cNvPr>
          <p:cNvCxnSpPr>
            <a:cxnSpLocks/>
            <a:stCxn id="11" idx="2"/>
            <a:endCxn id="29" idx="0"/>
          </p:cNvCxnSpPr>
          <p:nvPr/>
        </p:nvCxnSpPr>
        <p:spPr>
          <a:xfrm>
            <a:off x="3537957" y="3378091"/>
            <a:ext cx="0" cy="406576"/>
          </a:xfrm>
          <a:prstGeom prst="straightConnector1">
            <a:avLst/>
          </a:prstGeom>
          <a:ln w="28575">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4" name="直線單箭頭接點 43">
            <a:extLst>
              <a:ext uri="{FF2B5EF4-FFF2-40B4-BE49-F238E27FC236}">
                <a16:creationId xmlns:a16="http://schemas.microsoft.com/office/drawing/2014/main" id="{2710BF34-DB47-C81A-E1D3-B1812A4D8C58}"/>
              </a:ext>
            </a:extLst>
          </p:cNvPr>
          <p:cNvCxnSpPr>
            <a:cxnSpLocks/>
            <a:stCxn id="29" idx="2"/>
            <a:endCxn id="30" idx="0"/>
          </p:cNvCxnSpPr>
          <p:nvPr/>
        </p:nvCxnSpPr>
        <p:spPr>
          <a:xfrm>
            <a:off x="3537957" y="4243787"/>
            <a:ext cx="0" cy="406576"/>
          </a:xfrm>
          <a:prstGeom prst="straightConnector1">
            <a:avLst/>
          </a:prstGeom>
          <a:ln w="28575">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0" name="直線單箭頭接點 49">
            <a:extLst>
              <a:ext uri="{FF2B5EF4-FFF2-40B4-BE49-F238E27FC236}">
                <a16:creationId xmlns:a16="http://schemas.microsoft.com/office/drawing/2014/main" id="{816DA973-1A51-B4C7-3FD7-3C6ABC454357}"/>
              </a:ext>
            </a:extLst>
          </p:cNvPr>
          <p:cNvCxnSpPr>
            <a:cxnSpLocks/>
            <a:stCxn id="37" idx="2"/>
            <a:endCxn id="38" idx="0"/>
          </p:cNvCxnSpPr>
          <p:nvPr/>
        </p:nvCxnSpPr>
        <p:spPr>
          <a:xfrm>
            <a:off x="5570102" y="2512395"/>
            <a:ext cx="0" cy="362824"/>
          </a:xfrm>
          <a:prstGeom prst="straightConnector1">
            <a:avLst/>
          </a:prstGeom>
          <a:ln w="28575">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7" name="文字方塊 66">
            <a:extLst>
              <a:ext uri="{FF2B5EF4-FFF2-40B4-BE49-F238E27FC236}">
                <a16:creationId xmlns:a16="http://schemas.microsoft.com/office/drawing/2014/main" id="{87012DDF-EBD7-A736-F74E-F502CFEDA341}"/>
              </a:ext>
            </a:extLst>
          </p:cNvPr>
          <p:cNvSpPr txBox="1"/>
          <p:nvPr/>
        </p:nvSpPr>
        <p:spPr>
          <a:xfrm>
            <a:off x="112939" y="4269683"/>
            <a:ext cx="2184034" cy="2009061"/>
          </a:xfrm>
          <a:prstGeom prst="roundRect">
            <a:avLst/>
          </a:prstGeom>
          <a:solidFill>
            <a:schemeClr val="bg1"/>
          </a:solidFill>
          <a:ln w="28575">
            <a:solidFill>
              <a:schemeClr val="accent4">
                <a:lumMod val="50000"/>
              </a:schemeClr>
            </a:solidFill>
          </a:ln>
        </p:spPr>
        <p:txBody>
          <a:bodyPr wrap="square">
            <a:spAutoFit/>
          </a:bodyPr>
          <a:lstStyle>
            <a:defPPr>
              <a:defRPr lang="en-US"/>
            </a:defPPr>
            <a:lvl2pPr marL="0" lvl="1" algn="just">
              <a:buClr>
                <a:schemeClr val="accent6"/>
              </a:buClr>
              <a:defRPr sz="1600">
                <a:latin typeface="微軟正黑體" panose="020B0604030504040204" pitchFamily="34" charset="-120"/>
                <a:ea typeface="微軟正黑體" panose="020B0604030504040204" pitchFamily="34" charset="-120"/>
                <a:cs typeface="+mj-cs"/>
              </a:defRPr>
            </a:lvl2pPr>
          </a:lstStyle>
          <a:p>
            <a:pPr lvl="1" hangingPunct="0"/>
            <a:r>
              <a:rPr lang="zh-TW" altLang="en-US" b="1" dirty="0"/>
              <a:t>應以</a:t>
            </a:r>
            <a:r>
              <a:rPr lang="zh-TW" altLang="en-US" b="1" dirty="0">
                <a:solidFill>
                  <a:srgbClr val="FF0000"/>
                </a:solidFill>
              </a:rPr>
              <a:t>簽陳</a:t>
            </a:r>
            <a:r>
              <a:rPr lang="zh-TW" altLang="en-US" b="1" dirty="0"/>
              <a:t>方式檢附</a:t>
            </a:r>
            <a:r>
              <a:rPr lang="zh-TW" altLang="en-US" b="1" dirty="0">
                <a:solidFill>
                  <a:srgbClr val="FF0000"/>
                </a:solidFill>
              </a:rPr>
              <a:t>租賃契約、</a:t>
            </a:r>
            <a:r>
              <a:rPr lang="zh-TW" altLang="en-US" b="1" u="sng" dirty="0">
                <a:solidFill>
                  <a:srgbClr val="FF0000"/>
                </a:solidFill>
              </a:rPr>
              <a:t>修正</a:t>
            </a:r>
            <a:r>
              <a:rPr lang="zh-TW" altLang="en-US" b="1" dirty="0">
                <a:solidFill>
                  <a:srgbClr val="FF0000"/>
                </a:solidFill>
              </a:rPr>
              <a:t>租賃契約</a:t>
            </a:r>
            <a:r>
              <a:rPr lang="zh-TW" altLang="en-US" sz="1200" b="1" dirty="0"/>
              <a:t>（第</a:t>
            </a:r>
            <a:r>
              <a:rPr lang="en-US" altLang="zh-TW" sz="1200" b="1" dirty="0"/>
              <a:t>21-5</a:t>
            </a:r>
            <a:r>
              <a:rPr lang="zh-TW" altLang="en-US" sz="1200" b="1" dirty="0"/>
              <a:t>條）</a:t>
            </a:r>
            <a:r>
              <a:rPr lang="zh-TW" altLang="en-US" b="1" dirty="0">
                <a:solidFill>
                  <a:srgbClr val="FF0000"/>
                </a:solidFill>
              </a:rPr>
              <a:t>、權利金查估資料</a:t>
            </a:r>
            <a:r>
              <a:rPr lang="zh-TW" altLang="en-US" b="1" dirty="0"/>
              <a:t>報本署核定，敘明出租依據、權利金查估方式</a:t>
            </a:r>
          </a:p>
        </p:txBody>
      </p:sp>
      <p:sp>
        <p:nvSpPr>
          <p:cNvPr id="63" name="矩形 62">
            <a:extLst>
              <a:ext uri="{FF2B5EF4-FFF2-40B4-BE49-F238E27FC236}">
                <a16:creationId xmlns:a16="http://schemas.microsoft.com/office/drawing/2014/main" id="{8F1E7ABC-FE74-A308-57EB-6D60EED34563}"/>
              </a:ext>
            </a:extLst>
          </p:cNvPr>
          <p:cNvSpPr/>
          <p:nvPr/>
        </p:nvSpPr>
        <p:spPr>
          <a:xfrm>
            <a:off x="2709945" y="5583084"/>
            <a:ext cx="1656024" cy="526144"/>
          </a:xfrm>
          <a:prstGeom prst="rect">
            <a:avLst/>
          </a:prstGeom>
          <a:solidFill>
            <a:schemeClr val="accent4">
              <a:lumMod val="20000"/>
              <a:lumOff val="80000"/>
            </a:schemeClr>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chemeClr val="accent4">
                    <a:lumMod val="50000"/>
                  </a:schemeClr>
                </a:solidFill>
                <a:latin typeface="微軟正黑體" panose="020B0604030504040204" pitchFamily="34" charset="-120"/>
                <a:ea typeface="微軟正黑體" panose="020B0604030504040204" pitchFamily="34" charset="-120"/>
                <a:cs typeface="+mj-cs"/>
              </a:rPr>
              <a:t>報署核定</a:t>
            </a:r>
          </a:p>
        </p:txBody>
      </p:sp>
      <p:cxnSp>
        <p:nvCxnSpPr>
          <p:cNvPr id="64" name="直線單箭頭接點 63">
            <a:extLst>
              <a:ext uri="{FF2B5EF4-FFF2-40B4-BE49-F238E27FC236}">
                <a16:creationId xmlns:a16="http://schemas.microsoft.com/office/drawing/2014/main" id="{AB196D10-CD29-9F71-0EA8-C5F4D4567037}"/>
              </a:ext>
            </a:extLst>
          </p:cNvPr>
          <p:cNvCxnSpPr>
            <a:cxnSpLocks/>
            <a:stCxn id="30" idx="2"/>
            <a:endCxn id="63" idx="0"/>
          </p:cNvCxnSpPr>
          <p:nvPr/>
        </p:nvCxnSpPr>
        <p:spPr>
          <a:xfrm>
            <a:off x="3537957" y="5176507"/>
            <a:ext cx="0" cy="406577"/>
          </a:xfrm>
          <a:prstGeom prst="straightConnector1">
            <a:avLst/>
          </a:prstGeom>
          <a:ln w="28575">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5" name="矩形: 剪去對角角落 84">
            <a:extLst>
              <a:ext uri="{FF2B5EF4-FFF2-40B4-BE49-F238E27FC236}">
                <a16:creationId xmlns:a16="http://schemas.microsoft.com/office/drawing/2014/main" id="{9815A434-7A9B-6067-1BB6-63E34FD38D3C}"/>
              </a:ext>
            </a:extLst>
          </p:cNvPr>
          <p:cNvSpPr/>
          <p:nvPr/>
        </p:nvSpPr>
        <p:spPr>
          <a:xfrm>
            <a:off x="5152583" y="4157619"/>
            <a:ext cx="3550122" cy="1924525"/>
          </a:xfrm>
          <a:custGeom>
            <a:avLst/>
            <a:gdLst>
              <a:gd name="connsiteX0" fmla="*/ 0 w 3550122"/>
              <a:gd name="connsiteY0" fmla="*/ 0 h 1924525"/>
              <a:gd name="connsiteX1" fmla="*/ 645872 w 3550122"/>
              <a:gd name="connsiteY1" fmla="*/ 0 h 1924525"/>
              <a:gd name="connsiteX2" fmla="*/ 1291744 w 3550122"/>
              <a:gd name="connsiteY2" fmla="*/ 0 h 1924525"/>
              <a:gd name="connsiteX3" fmla="*/ 2002204 w 3550122"/>
              <a:gd name="connsiteY3" fmla="*/ 0 h 1924525"/>
              <a:gd name="connsiteX4" fmla="*/ 2615782 w 3550122"/>
              <a:gd name="connsiteY4" fmla="*/ 0 h 1924525"/>
              <a:gd name="connsiteX5" fmla="*/ 3229361 w 3550122"/>
              <a:gd name="connsiteY5" fmla="*/ 0 h 1924525"/>
              <a:gd name="connsiteX6" fmla="*/ 3550122 w 3550122"/>
              <a:gd name="connsiteY6" fmla="*/ 320761 h 1924525"/>
              <a:gd name="connsiteX7" fmla="*/ 3550122 w 3550122"/>
              <a:gd name="connsiteY7" fmla="*/ 807236 h 1924525"/>
              <a:gd name="connsiteX8" fmla="*/ 3550122 w 3550122"/>
              <a:gd name="connsiteY8" fmla="*/ 1309749 h 1924525"/>
              <a:gd name="connsiteX9" fmla="*/ 3550122 w 3550122"/>
              <a:gd name="connsiteY9" fmla="*/ 1924525 h 1924525"/>
              <a:gd name="connsiteX10" fmla="*/ 3550122 w 3550122"/>
              <a:gd name="connsiteY10" fmla="*/ 1924525 h 1924525"/>
              <a:gd name="connsiteX11" fmla="*/ 3001131 w 3550122"/>
              <a:gd name="connsiteY11" fmla="*/ 1924525 h 1924525"/>
              <a:gd name="connsiteX12" fmla="*/ 2355258 w 3550122"/>
              <a:gd name="connsiteY12" fmla="*/ 1924525 h 1924525"/>
              <a:gd name="connsiteX13" fmla="*/ 1773973 w 3550122"/>
              <a:gd name="connsiteY13" fmla="*/ 1924525 h 1924525"/>
              <a:gd name="connsiteX14" fmla="*/ 1192688 w 3550122"/>
              <a:gd name="connsiteY14" fmla="*/ 1924525 h 1924525"/>
              <a:gd name="connsiteX15" fmla="*/ 320761 w 3550122"/>
              <a:gd name="connsiteY15" fmla="*/ 1924525 h 1924525"/>
              <a:gd name="connsiteX16" fmla="*/ 0 w 3550122"/>
              <a:gd name="connsiteY16" fmla="*/ 1603764 h 1924525"/>
              <a:gd name="connsiteX17" fmla="*/ 0 w 3550122"/>
              <a:gd name="connsiteY17" fmla="*/ 1085214 h 1924525"/>
              <a:gd name="connsiteX18" fmla="*/ 0 w 3550122"/>
              <a:gd name="connsiteY18" fmla="*/ 534588 h 1924525"/>
              <a:gd name="connsiteX19" fmla="*/ 0 w 3550122"/>
              <a:gd name="connsiteY19" fmla="*/ 0 h 192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550122" h="1924525" fill="none" extrusionOk="0">
                <a:moveTo>
                  <a:pt x="0" y="0"/>
                </a:moveTo>
                <a:cubicBezTo>
                  <a:pt x="283720" y="-8038"/>
                  <a:pt x="458721" y="-3268"/>
                  <a:pt x="645872" y="0"/>
                </a:cubicBezTo>
                <a:cubicBezTo>
                  <a:pt x="833023" y="3268"/>
                  <a:pt x="1087934" y="-28380"/>
                  <a:pt x="1291744" y="0"/>
                </a:cubicBezTo>
                <a:cubicBezTo>
                  <a:pt x="1495554" y="28380"/>
                  <a:pt x="1843908" y="18793"/>
                  <a:pt x="2002204" y="0"/>
                </a:cubicBezTo>
                <a:cubicBezTo>
                  <a:pt x="2160500" y="-18793"/>
                  <a:pt x="2335702" y="-11079"/>
                  <a:pt x="2615782" y="0"/>
                </a:cubicBezTo>
                <a:cubicBezTo>
                  <a:pt x="2895862" y="11079"/>
                  <a:pt x="3005025" y="-9144"/>
                  <a:pt x="3229361" y="0"/>
                </a:cubicBezTo>
                <a:cubicBezTo>
                  <a:pt x="3325972" y="105579"/>
                  <a:pt x="3454214" y="250873"/>
                  <a:pt x="3550122" y="320761"/>
                </a:cubicBezTo>
                <a:cubicBezTo>
                  <a:pt x="3542796" y="426465"/>
                  <a:pt x="3544950" y="699204"/>
                  <a:pt x="3550122" y="807236"/>
                </a:cubicBezTo>
                <a:cubicBezTo>
                  <a:pt x="3555294" y="915268"/>
                  <a:pt x="3544499" y="1163071"/>
                  <a:pt x="3550122" y="1309749"/>
                </a:cubicBezTo>
                <a:cubicBezTo>
                  <a:pt x="3555745" y="1456427"/>
                  <a:pt x="3539114" y="1681077"/>
                  <a:pt x="3550122" y="1924525"/>
                </a:cubicBezTo>
                <a:lnTo>
                  <a:pt x="3550122" y="1924525"/>
                </a:lnTo>
                <a:cubicBezTo>
                  <a:pt x="3362648" y="1900885"/>
                  <a:pt x="3263844" y="1908214"/>
                  <a:pt x="3001131" y="1924525"/>
                </a:cubicBezTo>
                <a:cubicBezTo>
                  <a:pt x="2738418" y="1940836"/>
                  <a:pt x="2569936" y="1905234"/>
                  <a:pt x="2355258" y="1924525"/>
                </a:cubicBezTo>
                <a:cubicBezTo>
                  <a:pt x="2140580" y="1943816"/>
                  <a:pt x="1969453" y="1929442"/>
                  <a:pt x="1773973" y="1924525"/>
                </a:cubicBezTo>
                <a:cubicBezTo>
                  <a:pt x="1578494" y="1919608"/>
                  <a:pt x="1410058" y="1951834"/>
                  <a:pt x="1192688" y="1924525"/>
                </a:cubicBezTo>
                <a:cubicBezTo>
                  <a:pt x="975319" y="1897216"/>
                  <a:pt x="667863" y="1956148"/>
                  <a:pt x="320761" y="1924525"/>
                </a:cubicBezTo>
                <a:cubicBezTo>
                  <a:pt x="188244" y="1817833"/>
                  <a:pt x="82220" y="1670866"/>
                  <a:pt x="0" y="1603764"/>
                </a:cubicBezTo>
                <a:cubicBezTo>
                  <a:pt x="24436" y="1438469"/>
                  <a:pt x="12655" y="1326532"/>
                  <a:pt x="0" y="1085214"/>
                </a:cubicBezTo>
                <a:cubicBezTo>
                  <a:pt x="-12655" y="843896"/>
                  <a:pt x="5075" y="793124"/>
                  <a:pt x="0" y="534588"/>
                </a:cubicBezTo>
                <a:cubicBezTo>
                  <a:pt x="-5075" y="276052"/>
                  <a:pt x="22236" y="163493"/>
                  <a:pt x="0" y="0"/>
                </a:cubicBezTo>
                <a:close/>
              </a:path>
              <a:path w="3550122" h="1924525" stroke="0" extrusionOk="0">
                <a:moveTo>
                  <a:pt x="0" y="0"/>
                </a:moveTo>
                <a:cubicBezTo>
                  <a:pt x="240769" y="-25140"/>
                  <a:pt x="506159" y="18733"/>
                  <a:pt x="678166" y="0"/>
                </a:cubicBezTo>
                <a:cubicBezTo>
                  <a:pt x="850173" y="-18733"/>
                  <a:pt x="1191513" y="21396"/>
                  <a:pt x="1356332" y="0"/>
                </a:cubicBezTo>
                <a:cubicBezTo>
                  <a:pt x="1521151" y="-21396"/>
                  <a:pt x="1861700" y="23675"/>
                  <a:pt x="2002204" y="0"/>
                </a:cubicBezTo>
                <a:cubicBezTo>
                  <a:pt x="2142708" y="-23675"/>
                  <a:pt x="2338784" y="-22277"/>
                  <a:pt x="2648076" y="0"/>
                </a:cubicBezTo>
                <a:cubicBezTo>
                  <a:pt x="2957368" y="22277"/>
                  <a:pt x="3074219" y="-17663"/>
                  <a:pt x="3229361" y="0"/>
                </a:cubicBezTo>
                <a:cubicBezTo>
                  <a:pt x="3360696" y="118182"/>
                  <a:pt x="3407788" y="198003"/>
                  <a:pt x="3550122" y="320761"/>
                </a:cubicBezTo>
                <a:cubicBezTo>
                  <a:pt x="3570560" y="530099"/>
                  <a:pt x="3532403" y="661978"/>
                  <a:pt x="3550122" y="839311"/>
                </a:cubicBezTo>
                <a:cubicBezTo>
                  <a:pt x="3567842" y="1016644"/>
                  <a:pt x="3523835" y="1207642"/>
                  <a:pt x="3550122" y="1373899"/>
                </a:cubicBezTo>
                <a:cubicBezTo>
                  <a:pt x="3576409" y="1540156"/>
                  <a:pt x="3543484" y="1756195"/>
                  <a:pt x="3550122" y="1924525"/>
                </a:cubicBezTo>
                <a:lnTo>
                  <a:pt x="3550122" y="1924525"/>
                </a:lnTo>
                <a:cubicBezTo>
                  <a:pt x="3302537" y="1911879"/>
                  <a:pt x="3066868" y="1905301"/>
                  <a:pt x="2904250" y="1924525"/>
                </a:cubicBezTo>
                <a:cubicBezTo>
                  <a:pt x="2741632" y="1943749"/>
                  <a:pt x="2426215" y="1943322"/>
                  <a:pt x="2226084" y="1924525"/>
                </a:cubicBezTo>
                <a:cubicBezTo>
                  <a:pt x="2025953" y="1905728"/>
                  <a:pt x="1836478" y="1925757"/>
                  <a:pt x="1644799" y="1924525"/>
                </a:cubicBezTo>
                <a:cubicBezTo>
                  <a:pt x="1453120" y="1923293"/>
                  <a:pt x="1295490" y="1924974"/>
                  <a:pt x="1031220" y="1924525"/>
                </a:cubicBezTo>
                <a:cubicBezTo>
                  <a:pt x="766950" y="1924076"/>
                  <a:pt x="539904" y="1939221"/>
                  <a:pt x="320761" y="1924525"/>
                </a:cubicBezTo>
                <a:cubicBezTo>
                  <a:pt x="202122" y="1778504"/>
                  <a:pt x="86880" y="1675434"/>
                  <a:pt x="0" y="1603764"/>
                </a:cubicBezTo>
                <a:cubicBezTo>
                  <a:pt x="680" y="1475512"/>
                  <a:pt x="12811" y="1208377"/>
                  <a:pt x="0" y="1085214"/>
                </a:cubicBezTo>
                <a:cubicBezTo>
                  <a:pt x="-12811" y="962051"/>
                  <a:pt x="-1129" y="661945"/>
                  <a:pt x="0" y="550626"/>
                </a:cubicBezTo>
                <a:cubicBezTo>
                  <a:pt x="1129" y="439307"/>
                  <a:pt x="-5237" y="142048"/>
                  <a:pt x="0" y="0"/>
                </a:cubicBezTo>
                <a:close/>
              </a:path>
            </a:pathLst>
          </a:custGeom>
          <a:solidFill>
            <a:schemeClr val="accent2">
              <a:lumMod val="20000"/>
              <a:lumOff val="80000"/>
            </a:schemeClr>
          </a:solidFill>
          <a:ln>
            <a:solidFill>
              <a:schemeClr val="tx1"/>
            </a:solidFill>
            <a:extLst>
              <a:ext uri="{C807C97D-BFC1-408E-A445-0C87EB9F89A2}">
                <ask:lineSketchStyleProps xmlns="" xmlns:ask="http://schemas.microsoft.com/office/drawing/2018/sketchyshapes" sd="1132191180">
                  <a:prstGeom prst="snip2Diag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400"/>
              </a:lnSpc>
            </a:pPr>
            <a:r>
              <a:rPr lang="zh-TW" altLang="en-US" sz="1600" b="1" dirty="0">
                <a:solidFill>
                  <a:schemeClr val="tx1"/>
                </a:solidFill>
                <a:highlight>
                  <a:srgbClr val="FFFFCC"/>
                </a:highlight>
                <a:latin typeface="微軟正黑體" panose="020B0604030504040204" pitchFamily="34" charset="-120"/>
                <a:ea typeface="微軟正黑體" panose="020B0604030504040204" pitchFamily="34" charset="-120"/>
                <a:cs typeface="+mj-cs"/>
              </a:rPr>
              <a:t>提醒！修正租賃契約應明定：</a:t>
            </a:r>
            <a:endParaRPr lang="en-US" altLang="zh-TW" sz="1600" b="1" dirty="0">
              <a:solidFill>
                <a:schemeClr val="tx1"/>
              </a:solidFill>
              <a:highlight>
                <a:srgbClr val="FFFFCC"/>
              </a:highlight>
              <a:latin typeface="微軟正黑體" panose="020B0604030504040204" pitchFamily="34" charset="-120"/>
              <a:ea typeface="微軟正黑體" panose="020B0604030504040204" pitchFamily="34" charset="-120"/>
              <a:cs typeface="+mj-cs"/>
            </a:endParaRPr>
          </a:p>
          <a:p>
            <a:pPr marL="342900" indent="-342900" algn="just">
              <a:lnSpc>
                <a:spcPts val="2400"/>
              </a:lnSpc>
              <a:buFont typeface="+mj-lt"/>
              <a:buAutoNum type="arabicPeriod"/>
            </a:pPr>
            <a:r>
              <a:rPr lang="zh-TW" altLang="en-US" sz="1600" b="1" dirty="0">
                <a:solidFill>
                  <a:schemeClr val="tx1"/>
                </a:solidFill>
                <a:latin typeface="微軟正黑體" panose="020B0604030504040204" pitchFamily="34" charset="-120"/>
                <a:ea typeface="微軟正黑體" panose="020B0604030504040204" pitchFamily="34" charset="-120"/>
                <a:cs typeface="+mj-cs"/>
              </a:rPr>
              <a:t>建物之使用及管理</a:t>
            </a:r>
            <a:endParaRPr lang="en-US" altLang="zh-TW" sz="1600" b="1" dirty="0">
              <a:solidFill>
                <a:schemeClr val="tx1"/>
              </a:solidFill>
              <a:latin typeface="微軟正黑體" panose="020B0604030504040204" pitchFamily="34" charset="-120"/>
              <a:ea typeface="微軟正黑體" panose="020B0604030504040204" pitchFamily="34" charset="-120"/>
              <a:cs typeface="+mj-cs"/>
            </a:endParaRPr>
          </a:p>
          <a:p>
            <a:pPr marL="342900" indent="-342900" algn="just">
              <a:lnSpc>
                <a:spcPts val="2400"/>
              </a:lnSpc>
              <a:buFont typeface="+mj-lt"/>
              <a:buAutoNum type="arabicPeriod"/>
            </a:pPr>
            <a:r>
              <a:rPr lang="zh-TW" altLang="en-US" sz="1600" b="1" dirty="0">
                <a:solidFill>
                  <a:schemeClr val="tx1"/>
                </a:solidFill>
                <a:latin typeface="微軟正黑體" panose="020B0604030504040204" pitchFamily="34" charset="-120"/>
                <a:ea typeface="微軟正黑體" panose="020B0604030504040204" pitchFamily="34" charset="-120"/>
                <a:cs typeface="+mj-cs"/>
              </a:rPr>
              <a:t>租約終止時建物之處理方式</a:t>
            </a:r>
            <a:endParaRPr lang="en-US" altLang="zh-TW" sz="1600" b="1" dirty="0">
              <a:solidFill>
                <a:schemeClr val="tx1"/>
              </a:solidFill>
              <a:latin typeface="微軟正黑體" panose="020B0604030504040204" pitchFamily="34" charset="-120"/>
              <a:ea typeface="微軟正黑體" panose="020B0604030504040204" pitchFamily="34" charset="-120"/>
              <a:cs typeface="+mj-cs"/>
            </a:endParaRPr>
          </a:p>
          <a:p>
            <a:pPr marL="342900" indent="-342900" algn="just">
              <a:lnSpc>
                <a:spcPts val="2400"/>
              </a:lnSpc>
              <a:buFont typeface="+mj-lt"/>
              <a:buAutoNum type="arabicPeriod"/>
            </a:pPr>
            <a:r>
              <a:rPr lang="zh-TW" altLang="en-US" sz="1600" b="1" dirty="0">
                <a:solidFill>
                  <a:schemeClr val="tx1"/>
                </a:solidFill>
                <a:latin typeface="微軟正黑體" panose="020B0604030504040204" pitchFamily="34" charset="-120"/>
                <a:ea typeface="微軟正黑體" panose="020B0604030504040204" pitchFamily="34" charset="-120"/>
                <a:cs typeface="+mj-cs"/>
              </a:rPr>
              <a:t>承租人應負責建物施工</a:t>
            </a:r>
            <a:endParaRPr lang="en-US" altLang="zh-TW" sz="1600" b="1" dirty="0">
              <a:solidFill>
                <a:schemeClr val="tx1"/>
              </a:solidFill>
              <a:latin typeface="微軟正黑體" panose="020B0604030504040204" pitchFamily="34" charset="-120"/>
              <a:ea typeface="微軟正黑體" panose="020B0604030504040204" pitchFamily="34" charset="-120"/>
              <a:cs typeface="+mj-cs"/>
            </a:endParaRPr>
          </a:p>
          <a:p>
            <a:pPr marL="342900" indent="-342900" algn="just">
              <a:lnSpc>
                <a:spcPts val="2400"/>
              </a:lnSpc>
              <a:buFont typeface="+mj-lt"/>
              <a:buAutoNum type="arabicPeriod"/>
            </a:pPr>
            <a:r>
              <a:rPr lang="zh-TW" altLang="en-US" sz="1600" b="1" dirty="0">
                <a:solidFill>
                  <a:schemeClr val="tx1"/>
                </a:solidFill>
                <a:latin typeface="微軟正黑體" panose="020B0604030504040204" pitchFamily="34" charset="-120"/>
                <a:ea typeface="微軟正黑體" panose="020B0604030504040204" pitchFamily="34" charset="-120"/>
                <a:cs typeface="+mj-cs"/>
              </a:rPr>
              <a:t>租賃期間之管理、維護及修繕</a:t>
            </a:r>
            <a:endParaRPr lang="zh-TW" altLang="en-US" sz="1600" b="1" dirty="0">
              <a:solidFill>
                <a:schemeClr val="tx1"/>
              </a:solidFill>
            </a:endParaRPr>
          </a:p>
        </p:txBody>
      </p:sp>
      <p:cxnSp>
        <p:nvCxnSpPr>
          <p:cNvPr id="107" name="直線接點 106">
            <a:extLst>
              <a:ext uri="{FF2B5EF4-FFF2-40B4-BE49-F238E27FC236}">
                <a16:creationId xmlns:a16="http://schemas.microsoft.com/office/drawing/2014/main" id="{F78A37D3-75D4-8053-6378-68770BFAAC78}"/>
              </a:ext>
            </a:extLst>
          </p:cNvPr>
          <p:cNvCxnSpPr>
            <a:cxnSpLocks/>
            <a:stCxn id="37" idx="3"/>
            <a:endCxn id="101" idx="1"/>
          </p:cNvCxnSpPr>
          <p:nvPr/>
        </p:nvCxnSpPr>
        <p:spPr>
          <a:xfrm>
            <a:off x="6398114" y="2282835"/>
            <a:ext cx="170181" cy="1"/>
          </a:xfrm>
          <a:prstGeom prst="line">
            <a:avLst/>
          </a:prstGeom>
          <a:ln w="38100">
            <a:solidFill>
              <a:schemeClr val="accent4">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11" name="直線接點 110">
            <a:extLst>
              <a:ext uri="{FF2B5EF4-FFF2-40B4-BE49-F238E27FC236}">
                <a16:creationId xmlns:a16="http://schemas.microsoft.com/office/drawing/2014/main" id="{E4459E08-02D2-A17C-E559-C2D8802E9B4D}"/>
              </a:ext>
            </a:extLst>
          </p:cNvPr>
          <p:cNvCxnSpPr>
            <a:cxnSpLocks/>
            <a:stCxn id="38" idx="3"/>
            <a:endCxn id="70" idx="1"/>
          </p:cNvCxnSpPr>
          <p:nvPr/>
        </p:nvCxnSpPr>
        <p:spPr>
          <a:xfrm>
            <a:off x="6398114" y="3138291"/>
            <a:ext cx="170181" cy="1811"/>
          </a:xfrm>
          <a:prstGeom prst="line">
            <a:avLst/>
          </a:prstGeom>
          <a:ln w="38100">
            <a:solidFill>
              <a:schemeClr val="accent4">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15" name="接點: 肘形 114">
            <a:extLst>
              <a:ext uri="{FF2B5EF4-FFF2-40B4-BE49-F238E27FC236}">
                <a16:creationId xmlns:a16="http://schemas.microsoft.com/office/drawing/2014/main" id="{7E889279-52C3-4DF0-F1A5-13A3CACB5B66}"/>
              </a:ext>
            </a:extLst>
          </p:cNvPr>
          <p:cNvCxnSpPr>
            <a:stCxn id="54" idx="3"/>
            <a:endCxn id="29" idx="1"/>
          </p:cNvCxnSpPr>
          <p:nvPr/>
        </p:nvCxnSpPr>
        <p:spPr>
          <a:xfrm>
            <a:off x="2277787" y="3429000"/>
            <a:ext cx="432158" cy="585227"/>
          </a:xfrm>
          <a:prstGeom prst="bentConnector3">
            <a:avLst/>
          </a:prstGeom>
          <a:ln w="285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6" name="接點: 肘形 115">
            <a:extLst>
              <a:ext uri="{FF2B5EF4-FFF2-40B4-BE49-F238E27FC236}">
                <a16:creationId xmlns:a16="http://schemas.microsoft.com/office/drawing/2014/main" id="{811ABF92-D79E-010E-1AAB-424FFCD1A12C}"/>
              </a:ext>
            </a:extLst>
          </p:cNvPr>
          <p:cNvCxnSpPr>
            <a:cxnSpLocks/>
            <a:stCxn id="67" idx="3"/>
            <a:endCxn id="63" idx="1"/>
          </p:cNvCxnSpPr>
          <p:nvPr/>
        </p:nvCxnSpPr>
        <p:spPr>
          <a:xfrm>
            <a:off x="2296973" y="5274214"/>
            <a:ext cx="412972" cy="571942"/>
          </a:xfrm>
          <a:prstGeom prst="bentConnector3">
            <a:avLst>
              <a:gd name="adj1" fmla="val 50000"/>
            </a:avLst>
          </a:prstGeom>
          <a:ln w="285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
        <p:nvSpPr>
          <p:cNvPr id="39" name="標題 1">
            <a:extLst>
              <a:ext uri="{FF2B5EF4-FFF2-40B4-BE49-F238E27FC236}">
                <a16:creationId xmlns:a16="http://schemas.microsoft.com/office/drawing/2014/main" id="{7E22FFC8-E184-4C85-9058-21F224A2BB9B}"/>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34542345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7886700" cy="10226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第四章　被占用處理</a:t>
            </a:r>
            <a:endParaRPr lang="en-US" altLang="zh-TW" b="1" dirty="0">
              <a:latin typeface="微軟正黑體" panose="020B0604030504040204" pitchFamily="34" charset="-120"/>
              <a:ea typeface="微軟正黑體" panose="020B0604030504040204" pitchFamily="34" charset="-120"/>
              <a:cs typeface="+mj-cs"/>
            </a:endParaRPr>
          </a:p>
          <a:p>
            <a:pPr lvl="1" algn="just" hangingPunct="0">
              <a:lnSpc>
                <a:spcPts val="3500"/>
              </a:lnSpc>
              <a:spcBef>
                <a:spcPct val="0"/>
              </a:spcBef>
              <a:spcAft>
                <a:spcPts val="250"/>
              </a:spcAft>
              <a:buClr>
                <a:schemeClr val="accent6"/>
              </a:buClr>
              <a:buSzPct val="85000"/>
              <a:buFont typeface="Wingdings" panose="05000000000000000000" pitchFamily="2" charset="2"/>
              <a:buChar char="l"/>
            </a:pPr>
            <a:r>
              <a:rPr lang="zh-TW" altLang="en-US" sz="1800" b="1" dirty="0">
                <a:latin typeface="微軟正黑體" panose="020B0604030504040204" pitchFamily="34" charset="-120"/>
                <a:ea typeface="微軟正黑體" panose="020B0604030504040204" pitchFamily="34" charset="-120"/>
                <a:cs typeface="+mj-cs"/>
              </a:rPr>
              <a:t>被占用處理之架構</a:t>
            </a:r>
            <a:endParaRPr lang="en-US" altLang="zh-TW" sz="1800" b="1" dirty="0">
              <a:latin typeface="微軟正黑體" panose="020B0604030504040204" pitchFamily="34" charset="-120"/>
              <a:ea typeface="微軟正黑體" panose="020B0604030504040204" pitchFamily="34" charset="-120"/>
              <a:cs typeface="+mj-cs"/>
            </a:endParaRPr>
          </a:p>
        </p:txBody>
      </p:sp>
      <p:grpSp>
        <p:nvGrpSpPr>
          <p:cNvPr id="76" name="群組 75">
            <a:extLst>
              <a:ext uri="{FF2B5EF4-FFF2-40B4-BE49-F238E27FC236}">
                <a16:creationId xmlns:a16="http://schemas.microsoft.com/office/drawing/2014/main" id="{BA1B8EA0-C335-C0B3-C4DE-F7AB36668DE6}"/>
              </a:ext>
            </a:extLst>
          </p:cNvPr>
          <p:cNvGrpSpPr/>
          <p:nvPr/>
        </p:nvGrpSpPr>
        <p:grpSpPr>
          <a:xfrm>
            <a:off x="136210" y="1578315"/>
            <a:ext cx="8727109" cy="5028749"/>
            <a:chOff x="136210" y="1660611"/>
            <a:chExt cx="8727109" cy="5028749"/>
          </a:xfrm>
        </p:grpSpPr>
        <p:sp>
          <p:nvSpPr>
            <p:cNvPr id="3" name="左中括弧 2">
              <a:extLst>
                <a:ext uri="{FF2B5EF4-FFF2-40B4-BE49-F238E27FC236}">
                  <a16:creationId xmlns:a16="http://schemas.microsoft.com/office/drawing/2014/main" id="{11C3B6E8-7F8F-4E7B-065E-67B291984066}"/>
                </a:ext>
              </a:extLst>
            </p:cNvPr>
            <p:cNvSpPr/>
            <p:nvPr/>
          </p:nvSpPr>
          <p:spPr>
            <a:xfrm>
              <a:off x="628650" y="2317925"/>
              <a:ext cx="502417" cy="2454290"/>
            </a:xfrm>
            <a:prstGeom prst="leftBracket">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8" name="矩形: 圓角 7">
              <a:extLst>
                <a:ext uri="{FF2B5EF4-FFF2-40B4-BE49-F238E27FC236}">
                  <a16:creationId xmlns:a16="http://schemas.microsoft.com/office/drawing/2014/main" id="{3EC2DEA7-ADA7-46A9-5639-5A13CDEB48BC}"/>
                </a:ext>
              </a:extLst>
            </p:cNvPr>
            <p:cNvSpPr/>
            <p:nvPr/>
          </p:nvSpPr>
          <p:spPr>
            <a:xfrm>
              <a:off x="864260" y="4310577"/>
              <a:ext cx="1979525" cy="927766"/>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chemeClr val="tx1"/>
                  </a:solidFill>
                  <a:latin typeface="微軟正黑體" panose="020B0604030504040204" pitchFamily="34" charset="-120"/>
                  <a:ea typeface="微軟正黑體" panose="020B0604030504040204" pitchFamily="34" charset="-120"/>
                  <a:cs typeface="+mj-cs"/>
                </a:rPr>
                <a:t>私人</a:t>
              </a:r>
              <a:endParaRPr lang="en-US" altLang="zh-TW" b="1" dirty="0">
                <a:solidFill>
                  <a:schemeClr val="tx1"/>
                </a:solidFill>
                <a:latin typeface="微軟正黑體" panose="020B0604030504040204" pitchFamily="34" charset="-120"/>
                <a:ea typeface="微軟正黑體" panose="020B0604030504040204" pitchFamily="34" charset="-120"/>
                <a:cs typeface="+mj-cs"/>
              </a:endParaRPr>
            </a:p>
            <a:p>
              <a:pPr algn="ctr" hangingPunct="0">
                <a:lnSpc>
                  <a:spcPts val="2400"/>
                </a:lnSpc>
              </a:pPr>
              <a:r>
                <a:rPr lang="zh-TW" altLang="en-US" sz="1600" b="1" dirty="0">
                  <a:solidFill>
                    <a:schemeClr val="bg1"/>
                  </a:solidFill>
                  <a:highlight>
                    <a:srgbClr val="000080"/>
                  </a:highlight>
                  <a:latin typeface="微軟正黑體" panose="020B0604030504040204" pitchFamily="34" charset="-120"/>
                  <a:ea typeface="微軟正黑體" panose="020B0604030504040204" pitchFamily="34" charset="-120"/>
                  <a:cs typeface="+mj-cs"/>
                </a:rPr>
                <a:t>第</a:t>
              </a:r>
              <a:r>
                <a:rPr lang="en-US" altLang="zh-TW" sz="1600" b="1" dirty="0">
                  <a:solidFill>
                    <a:schemeClr val="bg1"/>
                  </a:solidFill>
                  <a:highlight>
                    <a:srgbClr val="000080"/>
                  </a:highlight>
                  <a:latin typeface="微軟正黑體" panose="020B0604030504040204" pitchFamily="34" charset="-120"/>
                  <a:ea typeface="微軟正黑體" panose="020B0604030504040204" pitchFamily="34" charset="-120"/>
                  <a:cs typeface="+mj-cs"/>
                </a:rPr>
                <a:t>23</a:t>
              </a:r>
              <a:r>
                <a:rPr lang="zh-TW" altLang="en-US" sz="1600" b="1" dirty="0">
                  <a:solidFill>
                    <a:schemeClr val="bg1"/>
                  </a:solidFill>
                  <a:highlight>
                    <a:srgbClr val="000080"/>
                  </a:highlight>
                  <a:latin typeface="微軟正黑體" panose="020B0604030504040204" pitchFamily="34" charset="-120"/>
                  <a:ea typeface="微軟正黑體" panose="020B0604030504040204" pitchFamily="34" charset="-120"/>
                  <a:cs typeface="+mj-cs"/>
                </a:rPr>
                <a:t>條</a:t>
              </a:r>
              <a:r>
                <a:rPr lang="en-US" altLang="zh-TW" sz="1600" b="1" dirty="0">
                  <a:solidFill>
                    <a:schemeClr val="bg1"/>
                  </a:solidFill>
                  <a:highlight>
                    <a:srgbClr val="000080"/>
                  </a:highlight>
                  <a:latin typeface="微軟正黑體" panose="020B0604030504040204" pitchFamily="34" charset="-120"/>
                  <a:ea typeface="微軟正黑體" panose="020B0604030504040204" pitchFamily="34" charset="-120"/>
                  <a:cs typeface="+mj-cs"/>
                </a:rPr>
                <a:t>~</a:t>
              </a:r>
              <a:r>
                <a:rPr lang="zh-TW" altLang="en-US" sz="1600" b="1" dirty="0">
                  <a:solidFill>
                    <a:schemeClr val="bg1"/>
                  </a:solidFill>
                  <a:highlight>
                    <a:srgbClr val="000080"/>
                  </a:highlight>
                  <a:latin typeface="微軟正黑體" panose="020B0604030504040204" pitchFamily="34" charset="-120"/>
                  <a:ea typeface="微軟正黑體" panose="020B0604030504040204" pitchFamily="34" charset="-120"/>
                  <a:cs typeface="+mj-cs"/>
                </a:rPr>
                <a:t>第</a:t>
              </a:r>
              <a:r>
                <a:rPr lang="en-US" altLang="zh-TW" sz="1600" b="1" dirty="0">
                  <a:solidFill>
                    <a:schemeClr val="bg1"/>
                  </a:solidFill>
                  <a:highlight>
                    <a:srgbClr val="000080"/>
                  </a:highlight>
                  <a:latin typeface="微軟正黑體" panose="020B0604030504040204" pitchFamily="34" charset="-120"/>
                  <a:ea typeface="微軟正黑體" panose="020B0604030504040204" pitchFamily="34" charset="-120"/>
                  <a:cs typeface="+mj-cs"/>
                </a:rPr>
                <a:t>24-1</a:t>
              </a:r>
              <a:r>
                <a:rPr lang="zh-TW" altLang="en-US" sz="1600" b="1" dirty="0">
                  <a:solidFill>
                    <a:schemeClr val="bg1"/>
                  </a:solidFill>
                  <a:highlight>
                    <a:srgbClr val="000080"/>
                  </a:highlight>
                  <a:latin typeface="微軟正黑體" panose="020B0604030504040204" pitchFamily="34" charset="-120"/>
                  <a:ea typeface="微軟正黑體" panose="020B0604030504040204" pitchFamily="34" charset="-120"/>
                  <a:cs typeface="+mj-cs"/>
                </a:rPr>
                <a:t>條</a:t>
              </a:r>
            </a:p>
          </p:txBody>
        </p:sp>
        <p:sp>
          <p:nvSpPr>
            <p:cNvPr id="11" name="矩形: 圓角 10">
              <a:extLst>
                <a:ext uri="{FF2B5EF4-FFF2-40B4-BE49-F238E27FC236}">
                  <a16:creationId xmlns:a16="http://schemas.microsoft.com/office/drawing/2014/main" id="{D287A867-0FF6-1253-3B61-D93EADD28171}"/>
                </a:ext>
              </a:extLst>
            </p:cNvPr>
            <p:cNvSpPr/>
            <p:nvPr/>
          </p:nvSpPr>
          <p:spPr>
            <a:xfrm>
              <a:off x="3140081" y="2859561"/>
              <a:ext cx="5723237" cy="3829799"/>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4" name="文字方塊 13">
              <a:extLst>
                <a:ext uri="{FF2B5EF4-FFF2-40B4-BE49-F238E27FC236}">
                  <a16:creationId xmlns:a16="http://schemas.microsoft.com/office/drawing/2014/main" id="{71C80887-BC32-E981-5909-9D041CBB7583}"/>
                </a:ext>
              </a:extLst>
            </p:cNvPr>
            <p:cNvSpPr txBox="1"/>
            <p:nvPr/>
          </p:nvSpPr>
          <p:spPr>
            <a:xfrm>
              <a:off x="136210" y="2953512"/>
              <a:ext cx="492443" cy="861774"/>
            </a:xfrm>
            <a:prstGeom prst="rect">
              <a:avLst/>
            </a:prstGeom>
            <a:noFill/>
          </p:spPr>
          <p:txBody>
            <a:bodyPr vert="eaVert" wrap="none" rtlCol="0">
              <a:spAutoFit/>
            </a:bodyPr>
            <a:lstStyle/>
            <a:p>
              <a:r>
                <a:rPr lang="zh-TW" altLang="en-US" sz="2000" b="1" dirty="0">
                  <a:solidFill>
                    <a:schemeClr val="accent1">
                      <a:lumMod val="75000"/>
                    </a:schemeClr>
                  </a:solidFill>
                  <a:latin typeface="微軟正黑體" panose="020B0604030504040204" pitchFamily="34" charset="-120"/>
                  <a:ea typeface="微軟正黑體" panose="020B0604030504040204" pitchFamily="34" charset="-120"/>
                  <a:cs typeface="+mj-cs"/>
                </a:rPr>
                <a:t>占用人</a:t>
              </a:r>
            </a:p>
          </p:txBody>
        </p:sp>
        <p:sp>
          <p:nvSpPr>
            <p:cNvPr id="15" name="矩形: 圓角 14">
              <a:extLst>
                <a:ext uri="{FF2B5EF4-FFF2-40B4-BE49-F238E27FC236}">
                  <a16:creationId xmlns:a16="http://schemas.microsoft.com/office/drawing/2014/main" id="{0767DE45-131A-BD47-382E-9E01CAA49001}"/>
                </a:ext>
              </a:extLst>
            </p:cNvPr>
            <p:cNvSpPr/>
            <p:nvPr/>
          </p:nvSpPr>
          <p:spPr>
            <a:xfrm>
              <a:off x="3140082" y="2126573"/>
              <a:ext cx="5723237" cy="474846"/>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hangingPunct="0"/>
              <a:r>
                <a:rPr lang="zh-TW" altLang="en-US" b="1" dirty="0">
                  <a:solidFill>
                    <a:schemeClr val="tx1"/>
                  </a:solidFill>
                  <a:latin typeface="微軟正黑體" panose="020B0604030504040204" pitchFamily="34" charset="-120"/>
                  <a:ea typeface="微軟正黑體" panose="020B0604030504040204" pitchFamily="34" charset="-120"/>
                  <a:cs typeface="+mj-cs"/>
                </a:rPr>
                <a:t>騰空返還或為其他適當處理</a:t>
              </a:r>
              <a:endParaRPr lang="en-US" altLang="zh-TW" b="1" dirty="0">
                <a:solidFill>
                  <a:schemeClr val="bg1"/>
                </a:solidFill>
                <a:highlight>
                  <a:srgbClr val="000080"/>
                </a:highlight>
                <a:latin typeface="微軟正黑體" panose="020B0604030504040204" pitchFamily="34" charset="-120"/>
                <a:ea typeface="微軟正黑體" panose="020B0604030504040204" pitchFamily="34" charset="-120"/>
                <a:cs typeface="+mj-cs"/>
              </a:endParaRPr>
            </a:p>
          </p:txBody>
        </p:sp>
        <p:sp>
          <p:nvSpPr>
            <p:cNvPr id="16" name="文字方塊 15">
              <a:extLst>
                <a:ext uri="{FF2B5EF4-FFF2-40B4-BE49-F238E27FC236}">
                  <a16:creationId xmlns:a16="http://schemas.microsoft.com/office/drawing/2014/main" id="{50DEEAD0-BFE0-A05C-29F1-47A8C0BCF151}"/>
                </a:ext>
              </a:extLst>
            </p:cNvPr>
            <p:cNvSpPr txBox="1"/>
            <p:nvPr/>
          </p:nvSpPr>
          <p:spPr>
            <a:xfrm>
              <a:off x="4834858" y="1660611"/>
              <a:ext cx="1800493" cy="369332"/>
            </a:xfrm>
            <a:prstGeom prst="rect">
              <a:avLst/>
            </a:prstGeom>
            <a:noFill/>
          </p:spPr>
          <p:txBody>
            <a:bodyPr vert="horz" wrap="none" rtlCol="0">
              <a:spAutoFit/>
            </a:bodyPr>
            <a:lstStyle/>
            <a:p>
              <a:r>
                <a:rPr lang="zh-TW" altLang="en-US" b="1" dirty="0">
                  <a:solidFill>
                    <a:schemeClr val="accent1">
                      <a:lumMod val="75000"/>
                    </a:schemeClr>
                  </a:solidFill>
                  <a:latin typeface="微軟正黑體" panose="020B0604030504040204" pitchFamily="34" charset="-120"/>
                  <a:ea typeface="微軟正黑體" panose="020B0604030504040204" pitchFamily="34" charset="-120"/>
                  <a:cs typeface="+mj-cs"/>
                </a:rPr>
                <a:t>被占用處理方式</a:t>
              </a:r>
            </a:p>
          </p:txBody>
        </p:sp>
        <p:cxnSp>
          <p:nvCxnSpPr>
            <p:cNvPr id="20" name="直線接點 19">
              <a:extLst>
                <a:ext uri="{FF2B5EF4-FFF2-40B4-BE49-F238E27FC236}">
                  <a16:creationId xmlns:a16="http://schemas.microsoft.com/office/drawing/2014/main" id="{3C55FE2F-443B-547F-4FB5-AE996D026E89}"/>
                </a:ext>
              </a:extLst>
            </p:cNvPr>
            <p:cNvCxnSpPr>
              <a:cxnSpLocks/>
              <a:stCxn id="49" idx="3"/>
              <a:endCxn id="15" idx="1"/>
            </p:cNvCxnSpPr>
            <p:nvPr/>
          </p:nvCxnSpPr>
          <p:spPr>
            <a:xfrm flipV="1">
              <a:off x="2843786" y="2363996"/>
              <a:ext cx="296296" cy="224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8" name="直線接點 27">
              <a:extLst>
                <a:ext uri="{FF2B5EF4-FFF2-40B4-BE49-F238E27FC236}">
                  <a16:creationId xmlns:a16="http://schemas.microsoft.com/office/drawing/2014/main" id="{A0CE8868-4DD1-C21D-7DE6-746110B55EAC}"/>
                </a:ext>
              </a:extLst>
            </p:cNvPr>
            <p:cNvCxnSpPr>
              <a:cxnSpLocks/>
              <a:stCxn id="8" idx="3"/>
              <a:endCxn id="11" idx="1"/>
            </p:cNvCxnSpPr>
            <p:nvPr/>
          </p:nvCxnSpPr>
          <p:spPr>
            <a:xfrm>
              <a:off x="2843785" y="4774460"/>
              <a:ext cx="296296" cy="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9" name="矩形: 圓角 48">
              <a:extLst>
                <a:ext uri="{FF2B5EF4-FFF2-40B4-BE49-F238E27FC236}">
                  <a16:creationId xmlns:a16="http://schemas.microsoft.com/office/drawing/2014/main" id="{B8B7BB10-E1D3-B4E5-286D-8F310A421A00}"/>
                </a:ext>
              </a:extLst>
            </p:cNvPr>
            <p:cNvSpPr/>
            <p:nvPr/>
          </p:nvSpPr>
          <p:spPr>
            <a:xfrm>
              <a:off x="864261" y="1922922"/>
              <a:ext cx="1979525" cy="886638"/>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hangingPunct="0"/>
              <a:r>
                <a:rPr lang="zh-TW" altLang="en-US" b="1" dirty="0">
                  <a:solidFill>
                    <a:schemeClr val="tx1"/>
                  </a:solidFill>
                  <a:latin typeface="微軟正黑體" panose="020B0604030504040204" pitchFamily="34" charset="-120"/>
                  <a:ea typeface="微軟正黑體" panose="020B0604030504040204" pitchFamily="34" charset="-120"/>
                  <a:cs typeface="+mj-cs"/>
                </a:rPr>
                <a:t>政府機關、公立學校、公營事業</a:t>
              </a:r>
              <a:endParaRPr lang="en-US" altLang="zh-TW" b="1" dirty="0">
                <a:solidFill>
                  <a:schemeClr val="tx1"/>
                </a:solidFill>
                <a:latin typeface="微軟正黑體" panose="020B0604030504040204" pitchFamily="34" charset="-120"/>
                <a:ea typeface="微軟正黑體" panose="020B0604030504040204" pitchFamily="34" charset="-120"/>
                <a:cs typeface="+mj-cs"/>
              </a:endParaRPr>
            </a:p>
            <a:p>
              <a:pPr algn="ctr" hangingPunct="0">
                <a:lnSpc>
                  <a:spcPts val="2400"/>
                </a:lnSpc>
              </a:pPr>
              <a:r>
                <a:rPr lang="zh-TW" altLang="en-US" sz="1600" b="1" dirty="0">
                  <a:solidFill>
                    <a:schemeClr val="bg1"/>
                  </a:solidFill>
                  <a:highlight>
                    <a:srgbClr val="000080"/>
                  </a:highlight>
                  <a:latin typeface="微軟正黑體" panose="020B0604030504040204" pitchFamily="34" charset="-120"/>
                  <a:ea typeface="微軟正黑體" panose="020B0604030504040204" pitchFamily="34" charset="-120"/>
                  <a:cs typeface="+mj-cs"/>
                </a:rPr>
                <a:t>第</a:t>
              </a:r>
              <a:r>
                <a:rPr lang="en-US" altLang="zh-TW" sz="1600" b="1" dirty="0">
                  <a:solidFill>
                    <a:schemeClr val="bg1"/>
                  </a:solidFill>
                  <a:highlight>
                    <a:srgbClr val="000080"/>
                  </a:highlight>
                  <a:latin typeface="微軟正黑體" panose="020B0604030504040204" pitchFamily="34" charset="-120"/>
                  <a:ea typeface="微軟正黑體" panose="020B0604030504040204" pitchFamily="34" charset="-120"/>
                  <a:cs typeface="+mj-cs"/>
                </a:rPr>
                <a:t>22</a:t>
              </a:r>
              <a:r>
                <a:rPr lang="zh-TW" altLang="en-US" sz="1600" b="1" dirty="0">
                  <a:solidFill>
                    <a:schemeClr val="bg1"/>
                  </a:solidFill>
                  <a:highlight>
                    <a:srgbClr val="000080"/>
                  </a:highlight>
                  <a:latin typeface="微軟正黑體" panose="020B0604030504040204" pitchFamily="34" charset="-120"/>
                  <a:ea typeface="微軟正黑體" panose="020B0604030504040204" pitchFamily="34" charset="-120"/>
                  <a:cs typeface="+mj-cs"/>
                </a:rPr>
                <a:t>條</a:t>
              </a:r>
              <a:endParaRPr lang="en-US" altLang="zh-TW" sz="1600" b="1" dirty="0">
                <a:solidFill>
                  <a:schemeClr val="bg1"/>
                </a:solidFill>
                <a:highlight>
                  <a:srgbClr val="000080"/>
                </a:highlight>
                <a:latin typeface="微軟正黑體" panose="020B0604030504040204" pitchFamily="34" charset="-120"/>
                <a:ea typeface="微軟正黑體" panose="020B0604030504040204" pitchFamily="34" charset="-120"/>
                <a:cs typeface="+mj-cs"/>
              </a:endParaRPr>
            </a:p>
          </p:txBody>
        </p:sp>
        <p:grpSp>
          <p:nvGrpSpPr>
            <p:cNvPr id="59" name="群組 58">
              <a:extLst>
                <a:ext uri="{FF2B5EF4-FFF2-40B4-BE49-F238E27FC236}">
                  <a16:creationId xmlns:a16="http://schemas.microsoft.com/office/drawing/2014/main" id="{92C6E436-C57C-2E38-3E8D-FD18BF5C60C0}"/>
                </a:ext>
              </a:extLst>
            </p:cNvPr>
            <p:cNvGrpSpPr/>
            <p:nvPr/>
          </p:nvGrpSpPr>
          <p:grpSpPr>
            <a:xfrm>
              <a:off x="2595975" y="2929473"/>
              <a:ext cx="6130288" cy="1873764"/>
              <a:chOff x="2595975" y="3423249"/>
              <a:chExt cx="6130288" cy="1873764"/>
            </a:xfrm>
          </p:grpSpPr>
          <p:sp>
            <p:nvSpPr>
              <p:cNvPr id="31" name="文字方塊 30">
                <a:extLst>
                  <a:ext uri="{FF2B5EF4-FFF2-40B4-BE49-F238E27FC236}">
                    <a16:creationId xmlns:a16="http://schemas.microsoft.com/office/drawing/2014/main" id="{09DCFF3D-5A36-5CCA-A6B8-9C2E585E01EC}"/>
                  </a:ext>
                </a:extLst>
              </p:cNvPr>
              <p:cNvSpPr txBox="1"/>
              <p:nvPr/>
            </p:nvSpPr>
            <p:spPr>
              <a:xfrm>
                <a:off x="2595975" y="3423249"/>
                <a:ext cx="1910430" cy="510778"/>
              </a:xfrm>
              <a:prstGeom prst="roundRect">
                <a:avLst/>
              </a:prstGeom>
              <a:noFill/>
            </p:spPr>
            <p:txBody>
              <a:bodyPr vert="horz" wrap="square" rtlCol="0">
                <a:spAutoFit/>
              </a:bodyPr>
              <a:lstStyle/>
              <a:p>
                <a:pPr algn="ctr"/>
                <a:r>
                  <a:rPr lang="zh-TW" altLang="en-US" sz="2400" b="1" dirty="0">
                    <a:solidFill>
                      <a:schemeClr val="bg1"/>
                    </a:solidFill>
                    <a:highlight>
                      <a:srgbClr val="000080"/>
                    </a:highlight>
                    <a:latin typeface="微軟正黑體" panose="020B0604030504040204" pitchFamily="34" charset="-120"/>
                    <a:ea typeface="微軟正黑體" panose="020B0604030504040204" pitchFamily="34" charset="-120"/>
                    <a:cs typeface="+mj-cs"/>
                  </a:rPr>
                  <a:t>一般標的</a:t>
                </a:r>
              </a:p>
            </p:txBody>
          </p:sp>
          <p:sp>
            <p:nvSpPr>
              <p:cNvPr id="39" name="文字方塊 38">
                <a:extLst>
                  <a:ext uri="{FF2B5EF4-FFF2-40B4-BE49-F238E27FC236}">
                    <a16:creationId xmlns:a16="http://schemas.microsoft.com/office/drawing/2014/main" id="{A501B639-0AE0-019C-DF35-2BCFBFE048C4}"/>
                  </a:ext>
                </a:extLst>
              </p:cNvPr>
              <p:cNvSpPr txBox="1"/>
              <p:nvPr/>
            </p:nvSpPr>
            <p:spPr>
              <a:xfrm>
                <a:off x="3236319" y="4171958"/>
                <a:ext cx="1598539" cy="923330"/>
              </a:xfrm>
              <a:prstGeom prst="rect">
                <a:avLst/>
              </a:prstGeom>
              <a:noFill/>
            </p:spPr>
            <p:txBody>
              <a:bodyPr vert="horz" wrap="square" rtlCol="0">
                <a:spAutoFit/>
              </a:bodyPr>
              <a:lstStyle/>
              <a:p>
                <a:pPr algn="just"/>
                <a:r>
                  <a:rPr lang="zh-TW" altLang="en-US" b="1" dirty="0">
                    <a:solidFill>
                      <a:srgbClr val="0070C0"/>
                    </a:solidFill>
                    <a:latin typeface="微軟正黑體" panose="020B0604030504040204" pitchFamily="34" charset="-120"/>
                    <a:ea typeface="微軟正黑體" panose="020B0604030504040204" pitchFamily="34" charset="-120"/>
                    <a:cs typeface="+mj-cs"/>
                  </a:rPr>
                  <a:t>追溯收取占用期間之使用補償金</a:t>
                </a:r>
              </a:p>
            </p:txBody>
          </p:sp>
          <p:sp>
            <p:nvSpPr>
              <p:cNvPr id="40" name="文字方塊 39">
                <a:extLst>
                  <a:ext uri="{FF2B5EF4-FFF2-40B4-BE49-F238E27FC236}">
                    <a16:creationId xmlns:a16="http://schemas.microsoft.com/office/drawing/2014/main" id="{8FE83BC1-F0D5-D7C6-BBD9-CFA91E8430CD}"/>
                  </a:ext>
                </a:extLst>
              </p:cNvPr>
              <p:cNvSpPr txBox="1"/>
              <p:nvPr/>
            </p:nvSpPr>
            <p:spPr>
              <a:xfrm>
                <a:off x="6668255" y="3603365"/>
                <a:ext cx="2058008" cy="923330"/>
              </a:xfrm>
              <a:prstGeom prst="rect">
                <a:avLst/>
              </a:prstGeom>
              <a:noFill/>
              <a:ln>
                <a:noFill/>
              </a:ln>
            </p:spPr>
            <p:txBody>
              <a:bodyPr vert="horz" wrap="square" rtlCol="0">
                <a:spAutoFit/>
              </a:bodyPr>
              <a:lstStyle/>
              <a:p>
                <a:pPr algn="just"/>
                <a:r>
                  <a:rPr lang="zh-TW" altLang="en-US" b="1" dirty="0">
                    <a:solidFill>
                      <a:srgbClr val="0070C0"/>
                    </a:solidFill>
                    <a:latin typeface="微軟正黑體" panose="020B0604030504040204" pitchFamily="34" charset="-120"/>
                    <a:ea typeface="微軟正黑體" panose="020B0604030504040204" pitchFamily="34" charset="-120"/>
                    <a:cs typeface="+mj-cs"/>
                  </a:rPr>
                  <a:t>符合</a:t>
                </a:r>
                <a:r>
                  <a:rPr lang="zh-TW" altLang="en-US" b="1" dirty="0">
                    <a:latin typeface="微軟正黑體" panose="020B0604030504040204" pitchFamily="34" charset="-120"/>
                    <a:ea typeface="微軟正黑體" panose="020B0604030504040204" pitchFamily="34" charset="-120"/>
                    <a:cs typeface="+mj-cs"/>
                  </a:rPr>
                  <a:t>則得以活化收益方式處理（本條第</a:t>
                </a:r>
                <a:r>
                  <a:rPr lang="en-US" altLang="zh-TW" b="1" dirty="0">
                    <a:latin typeface="微軟正黑體" panose="020B0604030504040204" pitchFamily="34" charset="-120"/>
                    <a:ea typeface="微軟正黑體" panose="020B0604030504040204" pitchFamily="34" charset="-120"/>
                    <a:cs typeface="+mj-cs"/>
                  </a:rPr>
                  <a:t>2</a:t>
                </a:r>
                <a:r>
                  <a:rPr lang="zh-TW" altLang="en-US" b="1" dirty="0">
                    <a:latin typeface="微軟正黑體" panose="020B0604030504040204" pitchFamily="34" charset="-120"/>
                    <a:ea typeface="微軟正黑體" panose="020B0604030504040204" pitchFamily="34" charset="-120"/>
                    <a:cs typeface="+mj-cs"/>
                  </a:rPr>
                  <a:t>項）</a:t>
                </a:r>
                <a:endParaRPr lang="zh-TW" altLang="en-US" sz="1600" b="1" dirty="0">
                  <a:latin typeface="微軟正黑體" panose="020B0604030504040204" pitchFamily="34" charset="-120"/>
                  <a:ea typeface="微軟正黑體" panose="020B0604030504040204" pitchFamily="34" charset="-120"/>
                  <a:cs typeface="+mj-cs"/>
                </a:endParaRPr>
              </a:p>
            </p:txBody>
          </p:sp>
          <p:sp>
            <p:nvSpPr>
              <p:cNvPr id="41" name="文字方塊 40">
                <a:extLst>
                  <a:ext uri="{FF2B5EF4-FFF2-40B4-BE49-F238E27FC236}">
                    <a16:creationId xmlns:a16="http://schemas.microsoft.com/office/drawing/2014/main" id="{EFEB300F-6DAA-5C84-6B36-0ADD7A0E8A42}"/>
                  </a:ext>
                </a:extLst>
              </p:cNvPr>
              <p:cNvSpPr txBox="1"/>
              <p:nvPr/>
            </p:nvSpPr>
            <p:spPr>
              <a:xfrm>
                <a:off x="6668255" y="4650682"/>
                <a:ext cx="2058008" cy="646331"/>
              </a:xfrm>
              <a:prstGeom prst="rect">
                <a:avLst/>
              </a:prstGeom>
              <a:noFill/>
              <a:ln>
                <a:noFill/>
              </a:ln>
            </p:spPr>
            <p:txBody>
              <a:bodyPr vert="horz" wrap="square" rtlCol="0">
                <a:spAutoFit/>
              </a:bodyPr>
              <a:lstStyle/>
              <a:p>
                <a:pPr algn="just"/>
                <a:r>
                  <a:rPr lang="zh-TW" altLang="en-US" b="1" dirty="0">
                    <a:solidFill>
                      <a:srgbClr val="0070C0"/>
                    </a:solidFill>
                    <a:latin typeface="微軟正黑體" panose="020B0604030504040204" pitchFamily="34" charset="-120"/>
                    <a:ea typeface="微軟正黑體" panose="020B0604030504040204" pitchFamily="34" charset="-120"/>
                    <a:cs typeface="+mj-cs"/>
                  </a:rPr>
                  <a:t>不符合</a:t>
                </a:r>
                <a:r>
                  <a:rPr lang="zh-TW" altLang="en-US" b="1" dirty="0">
                    <a:latin typeface="微軟正黑體" panose="020B0604030504040204" pitchFamily="34" charset="-120"/>
                    <a:ea typeface="微軟正黑體" panose="020B0604030504040204" pitchFamily="34" charset="-120"/>
                    <a:cs typeface="+mj-cs"/>
                  </a:rPr>
                  <a:t>應依法排除占用（本條第</a:t>
                </a:r>
                <a:r>
                  <a:rPr lang="en-US" altLang="zh-TW" b="1" dirty="0">
                    <a:latin typeface="微軟正黑體" panose="020B0604030504040204" pitchFamily="34" charset="-120"/>
                    <a:ea typeface="微軟正黑體" panose="020B0604030504040204" pitchFamily="34" charset="-120"/>
                    <a:cs typeface="+mj-cs"/>
                  </a:rPr>
                  <a:t>3</a:t>
                </a:r>
                <a:r>
                  <a:rPr lang="zh-TW" altLang="en-US" b="1" dirty="0">
                    <a:latin typeface="微軟正黑體" panose="020B0604030504040204" pitchFamily="34" charset="-120"/>
                    <a:ea typeface="微軟正黑體" panose="020B0604030504040204" pitchFamily="34" charset="-120"/>
                    <a:cs typeface="+mj-cs"/>
                  </a:rPr>
                  <a:t>項）</a:t>
                </a:r>
                <a:endParaRPr lang="zh-TW" altLang="en-US" sz="1600" b="1" dirty="0">
                  <a:latin typeface="微軟正黑體" panose="020B0604030504040204" pitchFamily="34" charset="-120"/>
                  <a:ea typeface="微軟正黑體" panose="020B0604030504040204" pitchFamily="34" charset="-120"/>
                  <a:cs typeface="+mj-cs"/>
                </a:endParaRPr>
              </a:p>
            </p:txBody>
          </p:sp>
          <p:sp>
            <p:nvSpPr>
              <p:cNvPr id="42" name="左大括弧 41">
                <a:extLst>
                  <a:ext uri="{FF2B5EF4-FFF2-40B4-BE49-F238E27FC236}">
                    <a16:creationId xmlns:a16="http://schemas.microsoft.com/office/drawing/2014/main" id="{A5CDF79C-6150-D650-3696-8E1A79B17DC6}"/>
                  </a:ext>
                </a:extLst>
              </p:cNvPr>
              <p:cNvSpPr/>
              <p:nvPr/>
            </p:nvSpPr>
            <p:spPr>
              <a:xfrm>
                <a:off x="6372155" y="3789716"/>
                <a:ext cx="315631" cy="1276060"/>
              </a:xfrm>
              <a:prstGeom prst="leftBrace">
                <a:avLst>
                  <a:gd name="adj1" fmla="val 8333"/>
                  <a:gd name="adj2" fmla="val 52239"/>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55" name="文字方塊 54">
                <a:extLst>
                  <a:ext uri="{FF2B5EF4-FFF2-40B4-BE49-F238E27FC236}">
                    <a16:creationId xmlns:a16="http://schemas.microsoft.com/office/drawing/2014/main" id="{20492D82-6248-839E-4229-6FC865D5D11C}"/>
                  </a:ext>
                </a:extLst>
              </p:cNvPr>
              <p:cNvSpPr txBox="1"/>
              <p:nvPr/>
            </p:nvSpPr>
            <p:spPr>
              <a:xfrm>
                <a:off x="4743423" y="4233358"/>
                <a:ext cx="394660" cy="461665"/>
              </a:xfrm>
              <a:prstGeom prst="rect">
                <a:avLst/>
              </a:prstGeom>
              <a:noFill/>
            </p:spPr>
            <p:txBody>
              <a:bodyPr wrap="none" rtlCol="0">
                <a:spAutoFit/>
              </a:bodyPr>
              <a:lstStyle/>
              <a:p>
                <a:r>
                  <a:rPr lang="en-US" altLang="zh-TW" sz="2400" dirty="0"/>
                  <a:t>&amp;</a:t>
                </a:r>
                <a:endParaRPr lang="zh-TW" altLang="en-US" sz="2400" dirty="0"/>
              </a:p>
            </p:txBody>
          </p:sp>
          <p:sp>
            <p:nvSpPr>
              <p:cNvPr id="56" name="文字方塊 55">
                <a:extLst>
                  <a:ext uri="{FF2B5EF4-FFF2-40B4-BE49-F238E27FC236}">
                    <a16:creationId xmlns:a16="http://schemas.microsoft.com/office/drawing/2014/main" id="{A6F3D583-48E6-6529-4028-D6F8451B65A9}"/>
                  </a:ext>
                </a:extLst>
              </p:cNvPr>
              <p:cNvSpPr txBox="1"/>
              <p:nvPr/>
            </p:nvSpPr>
            <p:spPr>
              <a:xfrm>
                <a:off x="5020065" y="4171958"/>
                <a:ext cx="1524763" cy="923330"/>
              </a:xfrm>
              <a:prstGeom prst="rect">
                <a:avLst/>
              </a:prstGeom>
              <a:noFill/>
            </p:spPr>
            <p:txBody>
              <a:bodyPr wrap="square" rtlCol="0">
                <a:spAutoFit/>
              </a:bodyPr>
              <a:lstStyle/>
              <a:p>
                <a:r>
                  <a:rPr lang="zh-TW" altLang="en-US" b="1" dirty="0">
                    <a:latin typeface="微軟正黑體" panose="020B0604030504040204" pitchFamily="34" charset="-120"/>
                    <a:ea typeface="微軟正黑體" panose="020B0604030504040204" pitchFamily="34" charset="-120"/>
                    <a:cs typeface="+mj-cs"/>
                  </a:rPr>
                  <a:t>是否符合活化收益辦法規定</a:t>
                </a:r>
              </a:p>
            </p:txBody>
          </p:sp>
        </p:grpSp>
        <p:cxnSp>
          <p:nvCxnSpPr>
            <p:cNvPr id="65" name="直線接點 64">
              <a:extLst>
                <a:ext uri="{FF2B5EF4-FFF2-40B4-BE49-F238E27FC236}">
                  <a16:creationId xmlns:a16="http://schemas.microsoft.com/office/drawing/2014/main" id="{34C19829-797D-2F82-9373-A2260DC8B862}"/>
                </a:ext>
              </a:extLst>
            </p:cNvPr>
            <p:cNvCxnSpPr>
              <a:cxnSpLocks/>
              <a:stCxn id="11" idx="1"/>
              <a:endCxn id="11" idx="3"/>
            </p:cNvCxnSpPr>
            <p:nvPr/>
          </p:nvCxnSpPr>
          <p:spPr>
            <a:xfrm>
              <a:off x="3140081" y="4774461"/>
              <a:ext cx="5723237" cy="0"/>
            </a:xfrm>
            <a:prstGeom prst="line">
              <a:avLst/>
            </a:prstGeom>
            <a:ln w="28575">
              <a:solidFill>
                <a:srgbClr val="00B0F0"/>
              </a:solidFill>
              <a:prstDash val="sysDash"/>
            </a:ln>
          </p:spPr>
          <p:style>
            <a:lnRef idx="1">
              <a:schemeClr val="accent1"/>
            </a:lnRef>
            <a:fillRef idx="0">
              <a:schemeClr val="accent1"/>
            </a:fillRef>
            <a:effectRef idx="0">
              <a:schemeClr val="accent1"/>
            </a:effectRef>
            <a:fontRef idx="minor">
              <a:schemeClr val="tx1"/>
            </a:fontRef>
          </p:style>
        </p:cxnSp>
        <p:sp>
          <p:nvSpPr>
            <p:cNvPr id="68" name="文字方塊 67">
              <a:extLst>
                <a:ext uri="{FF2B5EF4-FFF2-40B4-BE49-F238E27FC236}">
                  <a16:creationId xmlns:a16="http://schemas.microsoft.com/office/drawing/2014/main" id="{8B8E9D90-EE1D-F26F-C292-1E6BA3012C38}"/>
                </a:ext>
              </a:extLst>
            </p:cNvPr>
            <p:cNvSpPr txBox="1"/>
            <p:nvPr/>
          </p:nvSpPr>
          <p:spPr>
            <a:xfrm>
              <a:off x="2590477" y="4836897"/>
              <a:ext cx="1910430" cy="510778"/>
            </a:xfrm>
            <a:prstGeom prst="roundRect">
              <a:avLst/>
            </a:prstGeom>
            <a:noFill/>
          </p:spPr>
          <p:txBody>
            <a:bodyPr vert="horz" wrap="square" rtlCol="0">
              <a:spAutoFit/>
            </a:bodyPr>
            <a:lstStyle/>
            <a:p>
              <a:pPr algn="ctr"/>
              <a:r>
                <a:rPr lang="zh-TW" altLang="en-US" sz="2400" b="1" dirty="0">
                  <a:solidFill>
                    <a:schemeClr val="bg1"/>
                  </a:solidFill>
                  <a:highlight>
                    <a:srgbClr val="000080"/>
                  </a:highlight>
                  <a:latin typeface="微軟正黑體" panose="020B0604030504040204" pitchFamily="34" charset="-120"/>
                  <a:ea typeface="微軟正黑體" panose="020B0604030504040204" pitchFamily="34" charset="-120"/>
                  <a:cs typeface="+mj-cs"/>
                </a:rPr>
                <a:t>特別標的</a:t>
              </a:r>
            </a:p>
          </p:txBody>
        </p:sp>
        <p:grpSp>
          <p:nvGrpSpPr>
            <p:cNvPr id="71" name="群組 70">
              <a:extLst>
                <a:ext uri="{FF2B5EF4-FFF2-40B4-BE49-F238E27FC236}">
                  <a16:creationId xmlns:a16="http://schemas.microsoft.com/office/drawing/2014/main" id="{8E45DF5A-343C-A95A-9090-5E645A06059B}"/>
                </a:ext>
              </a:extLst>
            </p:cNvPr>
            <p:cNvGrpSpPr/>
            <p:nvPr/>
          </p:nvGrpSpPr>
          <p:grpSpPr>
            <a:xfrm>
              <a:off x="6249805" y="5065320"/>
              <a:ext cx="2427253" cy="1343989"/>
              <a:chOff x="3664232" y="5196561"/>
              <a:chExt cx="2427253" cy="1343989"/>
            </a:xfrm>
          </p:grpSpPr>
          <p:sp>
            <p:nvSpPr>
              <p:cNvPr id="13" name="矩形: 圓角 12">
                <a:extLst>
                  <a:ext uri="{FF2B5EF4-FFF2-40B4-BE49-F238E27FC236}">
                    <a16:creationId xmlns:a16="http://schemas.microsoft.com/office/drawing/2014/main" id="{4002A757-91A8-0134-F109-D094452ACC5E}"/>
                  </a:ext>
                </a:extLst>
              </p:cNvPr>
              <p:cNvSpPr/>
              <p:nvPr/>
            </p:nvSpPr>
            <p:spPr>
              <a:xfrm>
                <a:off x="3664232" y="5558700"/>
                <a:ext cx="2427253" cy="981850"/>
              </a:xfrm>
              <a:prstGeom prst="roundRect">
                <a:avLst/>
              </a:prstGeom>
              <a:solidFill>
                <a:schemeClr val="bg1"/>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400"/>
                  </a:lnSpc>
                </a:pPr>
                <a:r>
                  <a:rPr lang="zh-TW" altLang="en-US" sz="1600" b="1" dirty="0">
                    <a:solidFill>
                      <a:schemeClr val="tx1"/>
                    </a:solidFill>
                    <a:latin typeface="微軟正黑體" panose="020B0604030504040204" pitchFamily="34" charset="-120"/>
                    <a:ea typeface="微軟正黑體" panose="020B0604030504040204" pitchFamily="34" charset="-120"/>
                    <a:cs typeface="+mj-cs"/>
                  </a:rPr>
                  <a:t>臺北市及新北市都市計畫區域範圍外，</a:t>
                </a:r>
                <a:r>
                  <a:rPr lang="en-US" altLang="zh-TW" sz="1600" b="1" dirty="0">
                    <a:solidFill>
                      <a:schemeClr val="tx1"/>
                    </a:solidFill>
                    <a:latin typeface="微軟正黑體" panose="020B0604030504040204" pitchFamily="34" charset="-120"/>
                    <a:ea typeface="微軟正黑體" panose="020B0604030504040204" pitchFamily="34" charset="-120"/>
                    <a:cs typeface="+mj-cs"/>
                  </a:rPr>
                  <a:t>82</a:t>
                </a:r>
                <a:r>
                  <a:rPr lang="zh-TW" altLang="en-US" sz="1600" b="1" dirty="0">
                    <a:solidFill>
                      <a:schemeClr val="tx1"/>
                    </a:solidFill>
                    <a:latin typeface="微軟正黑體" panose="020B0604030504040204" pitchFamily="34" charset="-120"/>
                    <a:ea typeface="微軟正黑體" panose="020B0604030504040204" pitchFamily="34" charset="-120"/>
                    <a:cs typeface="+mj-cs"/>
                  </a:rPr>
                  <a:t>年</a:t>
                </a:r>
                <a:r>
                  <a:rPr lang="en-US" altLang="zh-TW" sz="1600" b="1" dirty="0">
                    <a:solidFill>
                      <a:schemeClr val="tx1"/>
                    </a:solidFill>
                    <a:latin typeface="微軟正黑體" panose="020B0604030504040204" pitchFamily="34" charset="-120"/>
                    <a:ea typeface="微軟正黑體" panose="020B0604030504040204" pitchFamily="34" charset="-120"/>
                    <a:cs typeface="+mj-cs"/>
                  </a:rPr>
                  <a:t>7</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月</a:t>
                </a:r>
                <a:r>
                  <a:rPr lang="en-US" altLang="zh-TW" sz="1600" b="1" dirty="0">
                    <a:solidFill>
                      <a:schemeClr val="tx1"/>
                    </a:solidFill>
                    <a:latin typeface="微軟正黑體" panose="020B0604030504040204" pitchFamily="34" charset="-120"/>
                    <a:ea typeface="微軟正黑體" panose="020B0604030504040204" pitchFamily="34" charset="-120"/>
                    <a:cs typeface="+mj-cs"/>
                  </a:rPr>
                  <a:t>21</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日前已建有建物者</a:t>
                </a:r>
                <a:endParaRPr lang="en-US" altLang="zh-TW" sz="1600" b="1" dirty="0">
                  <a:solidFill>
                    <a:schemeClr val="tx1"/>
                  </a:solidFill>
                  <a:latin typeface="微軟正黑體" panose="020B0604030504040204" pitchFamily="34" charset="-120"/>
                  <a:ea typeface="微軟正黑體" panose="020B0604030504040204" pitchFamily="34" charset="-120"/>
                  <a:cs typeface="+mj-cs"/>
                </a:endParaRPr>
              </a:p>
            </p:txBody>
          </p:sp>
          <p:sp>
            <p:nvSpPr>
              <p:cNvPr id="69" name="文字方塊 68">
                <a:extLst>
                  <a:ext uri="{FF2B5EF4-FFF2-40B4-BE49-F238E27FC236}">
                    <a16:creationId xmlns:a16="http://schemas.microsoft.com/office/drawing/2014/main" id="{E254C6B5-D8B0-370E-A27D-21978FFD4294}"/>
                  </a:ext>
                </a:extLst>
              </p:cNvPr>
              <p:cNvSpPr txBox="1"/>
              <p:nvPr/>
            </p:nvSpPr>
            <p:spPr>
              <a:xfrm>
                <a:off x="3923110" y="5196561"/>
                <a:ext cx="1909497" cy="338554"/>
              </a:xfrm>
              <a:prstGeom prst="rect">
                <a:avLst/>
              </a:prstGeom>
              <a:solidFill>
                <a:schemeClr val="accent1">
                  <a:lumMod val="20000"/>
                  <a:lumOff val="80000"/>
                </a:schemeClr>
              </a:solidFill>
              <a:ln>
                <a:noFill/>
              </a:ln>
            </p:spPr>
            <p:txBody>
              <a:bodyPr vert="horz" wrap="none" rtlCol="0">
                <a:spAutoFit/>
              </a:bodyPr>
              <a:lstStyle/>
              <a:p>
                <a:pPr algn="ctr"/>
                <a:r>
                  <a:rPr lang="zh-TW" altLang="en-US" sz="1600" b="1" dirty="0">
                    <a:latin typeface="微軟正黑體" panose="020B0604030504040204" pitchFamily="34" charset="-120"/>
                    <a:ea typeface="微軟正黑體" panose="020B0604030504040204" pitchFamily="34" charset="-120"/>
                    <a:cs typeface="+mj-cs"/>
                  </a:rPr>
                  <a:t>第</a:t>
                </a:r>
                <a:r>
                  <a:rPr lang="en-US" altLang="zh-TW" sz="1600" b="1" dirty="0">
                    <a:latin typeface="微軟正黑體" panose="020B0604030504040204" pitchFamily="34" charset="-120"/>
                    <a:ea typeface="微軟正黑體" panose="020B0604030504040204" pitchFamily="34" charset="-120"/>
                    <a:cs typeface="+mj-cs"/>
                  </a:rPr>
                  <a:t>24</a:t>
                </a:r>
                <a:r>
                  <a:rPr lang="zh-TW" altLang="en-US" sz="1600" b="1" dirty="0">
                    <a:latin typeface="微軟正黑體" panose="020B0604030504040204" pitchFamily="34" charset="-120"/>
                    <a:ea typeface="微軟正黑體" panose="020B0604030504040204" pitchFamily="34" charset="-120"/>
                    <a:cs typeface="+mj-cs"/>
                  </a:rPr>
                  <a:t>條、第</a:t>
                </a:r>
                <a:r>
                  <a:rPr lang="en-US" altLang="zh-TW" sz="1600" b="1" dirty="0">
                    <a:latin typeface="微軟正黑體" panose="020B0604030504040204" pitchFamily="34" charset="-120"/>
                    <a:ea typeface="微軟正黑體" panose="020B0604030504040204" pitchFamily="34" charset="-120"/>
                    <a:cs typeface="+mj-cs"/>
                  </a:rPr>
                  <a:t>24-1</a:t>
                </a:r>
                <a:r>
                  <a:rPr lang="zh-TW" altLang="en-US" sz="1600" b="1" dirty="0">
                    <a:latin typeface="微軟正黑體" panose="020B0604030504040204" pitchFamily="34" charset="-120"/>
                    <a:ea typeface="微軟正黑體" panose="020B0604030504040204" pitchFamily="34" charset="-120"/>
                    <a:cs typeface="+mj-cs"/>
                  </a:rPr>
                  <a:t>條</a:t>
                </a:r>
                <a:endParaRPr lang="zh-TW" altLang="en-US" b="1" dirty="0">
                  <a:latin typeface="微軟正黑體" panose="020B0604030504040204" pitchFamily="34" charset="-120"/>
                  <a:ea typeface="微軟正黑體" panose="020B0604030504040204" pitchFamily="34" charset="-120"/>
                  <a:cs typeface="+mj-cs"/>
                </a:endParaRPr>
              </a:p>
            </p:txBody>
          </p:sp>
        </p:grpSp>
        <p:grpSp>
          <p:nvGrpSpPr>
            <p:cNvPr id="73" name="群組 72">
              <a:extLst>
                <a:ext uri="{FF2B5EF4-FFF2-40B4-BE49-F238E27FC236}">
                  <a16:creationId xmlns:a16="http://schemas.microsoft.com/office/drawing/2014/main" id="{E245CFBF-B9F0-36B5-902D-0E922BC9FC3B}"/>
                </a:ext>
              </a:extLst>
            </p:cNvPr>
            <p:cNvGrpSpPr/>
            <p:nvPr/>
          </p:nvGrpSpPr>
          <p:grpSpPr>
            <a:xfrm>
              <a:off x="3727126" y="5065320"/>
              <a:ext cx="2427253" cy="1343989"/>
              <a:chOff x="6212977" y="5196561"/>
              <a:chExt cx="2427253" cy="1343989"/>
            </a:xfrm>
          </p:grpSpPr>
          <p:sp>
            <p:nvSpPr>
              <p:cNvPr id="67" name="矩形: 圓角 66">
                <a:extLst>
                  <a:ext uri="{FF2B5EF4-FFF2-40B4-BE49-F238E27FC236}">
                    <a16:creationId xmlns:a16="http://schemas.microsoft.com/office/drawing/2014/main" id="{6F0F64AD-B81B-5E69-B715-F9E33E064933}"/>
                  </a:ext>
                </a:extLst>
              </p:cNvPr>
              <p:cNvSpPr/>
              <p:nvPr/>
            </p:nvSpPr>
            <p:spPr>
              <a:xfrm>
                <a:off x="6212977" y="5558700"/>
                <a:ext cx="2427253" cy="981850"/>
              </a:xfrm>
              <a:prstGeom prst="roundRect">
                <a:avLst/>
              </a:prstGeom>
              <a:solidFill>
                <a:schemeClr val="bg1"/>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400"/>
                  </a:lnSpc>
                </a:pPr>
                <a:r>
                  <a:rPr lang="zh-TW" altLang="en-US" b="1" dirty="0">
                    <a:solidFill>
                      <a:schemeClr val="tx1"/>
                    </a:solidFill>
                    <a:latin typeface="微軟正黑體" panose="020B0604030504040204" pitchFamily="34" charset="-120"/>
                    <a:ea typeface="微軟正黑體" panose="020B0604030504040204" pitchFamily="34" charset="-120"/>
                    <a:cs typeface="+mj-cs"/>
                  </a:rPr>
                  <a:t>土地所在地納入建築法第</a:t>
                </a:r>
                <a:r>
                  <a:rPr lang="en-US" altLang="zh-TW" b="1" dirty="0">
                    <a:solidFill>
                      <a:schemeClr val="tx1"/>
                    </a:solidFill>
                    <a:latin typeface="微軟正黑體" panose="020B0604030504040204" pitchFamily="34" charset="-120"/>
                    <a:ea typeface="微軟正黑體" panose="020B0604030504040204" pitchFamily="34" charset="-120"/>
                    <a:cs typeface="+mj-cs"/>
                  </a:rPr>
                  <a:t>3</a:t>
                </a:r>
                <a:r>
                  <a:rPr lang="zh-TW" altLang="en-US" b="1" dirty="0">
                    <a:solidFill>
                      <a:schemeClr val="tx1"/>
                    </a:solidFill>
                    <a:latin typeface="微軟正黑體" panose="020B0604030504040204" pitchFamily="34" charset="-120"/>
                    <a:ea typeface="微軟正黑體" panose="020B0604030504040204" pitchFamily="34" charset="-120"/>
                    <a:cs typeface="+mj-cs"/>
                  </a:rPr>
                  <a:t>條所定適用地區前已建有建物者</a:t>
                </a:r>
                <a:endParaRPr lang="en-US" altLang="zh-TW" b="1" dirty="0">
                  <a:solidFill>
                    <a:schemeClr val="tx1"/>
                  </a:solidFill>
                  <a:latin typeface="微軟正黑體" panose="020B0604030504040204" pitchFamily="34" charset="-120"/>
                  <a:ea typeface="微軟正黑體" panose="020B0604030504040204" pitchFamily="34" charset="-120"/>
                  <a:cs typeface="+mj-cs"/>
                </a:endParaRPr>
              </a:p>
            </p:txBody>
          </p:sp>
          <p:sp>
            <p:nvSpPr>
              <p:cNvPr id="70" name="文字方塊 69">
                <a:extLst>
                  <a:ext uri="{FF2B5EF4-FFF2-40B4-BE49-F238E27FC236}">
                    <a16:creationId xmlns:a16="http://schemas.microsoft.com/office/drawing/2014/main" id="{E00CB713-6C8A-E5C0-1296-0AC989C995CF}"/>
                  </a:ext>
                </a:extLst>
              </p:cNvPr>
              <p:cNvSpPr txBox="1"/>
              <p:nvPr/>
            </p:nvSpPr>
            <p:spPr>
              <a:xfrm>
                <a:off x="6741159" y="5196561"/>
                <a:ext cx="1370888" cy="338554"/>
              </a:xfrm>
              <a:prstGeom prst="rect">
                <a:avLst/>
              </a:prstGeom>
              <a:solidFill>
                <a:schemeClr val="accent1">
                  <a:lumMod val="20000"/>
                  <a:lumOff val="80000"/>
                </a:schemeClr>
              </a:solidFill>
              <a:ln>
                <a:noFill/>
              </a:ln>
            </p:spPr>
            <p:txBody>
              <a:bodyPr vert="horz" wrap="none" rtlCol="0">
                <a:spAutoFit/>
              </a:bodyPr>
              <a:lstStyle/>
              <a:p>
                <a:pPr algn="ctr"/>
                <a:r>
                  <a:rPr lang="zh-TW" altLang="en-US" sz="1600" b="1" dirty="0">
                    <a:latin typeface="微軟正黑體" panose="020B0604030504040204" pitchFamily="34" charset="-120"/>
                    <a:ea typeface="微軟正黑體" panose="020B0604030504040204" pitchFamily="34" charset="-120"/>
                    <a:cs typeface="+mj-cs"/>
                  </a:rPr>
                  <a:t>第</a:t>
                </a:r>
                <a:r>
                  <a:rPr lang="en-US" altLang="zh-TW" sz="1600" b="1" dirty="0">
                    <a:latin typeface="微軟正黑體" panose="020B0604030504040204" pitchFamily="34" charset="-120"/>
                    <a:ea typeface="微軟正黑體" panose="020B0604030504040204" pitchFamily="34" charset="-120"/>
                    <a:cs typeface="+mj-cs"/>
                  </a:rPr>
                  <a:t>23</a:t>
                </a:r>
                <a:r>
                  <a:rPr lang="zh-TW" altLang="en-US" sz="1600" b="1" dirty="0">
                    <a:latin typeface="微軟正黑體" panose="020B0604030504040204" pitchFamily="34" charset="-120"/>
                    <a:ea typeface="微軟正黑體" panose="020B0604030504040204" pitchFamily="34" charset="-120"/>
                    <a:cs typeface="+mj-cs"/>
                  </a:rPr>
                  <a:t>條第</a:t>
                </a:r>
                <a:r>
                  <a:rPr lang="en-US" altLang="zh-TW" sz="1600" b="1" dirty="0">
                    <a:latin typeface="微軟正黑體" panose="020B0604030504040204" pitchFamily="34" charset="-120"/>
                    <a:ea typeface="微軟正黑體" panose="020B0604030504040204" pitchFamily="34" charset="-120"/>
                    <a:cs typeface="+mj-cs"/>
                  </a:rPr>
                  <a:t>4</a:t>
                </a:r>
                <a:r>
                  <a:rPr lang="zh-TW" altLang="en-US" sz="1600" b="1" dirty="0">
                    <a:latin typeface="微軟正黑體" panose="020B0604030504040204" pitchFamily="34" charset="-120"/>
                    <a:ea typeface="微軟正黑體" panose="020B0604030504040204" pitchFamily="34" charset="-120"/>
                    <a:cs typeface="+mj-cs"/>
                  </a:rPr>
                  <a:t>項</a:t>
                </a:r>
                <a:endParaRPr lang="zh-TW" altLang="en-US" b="1" dirty="0">
                  <a:latin typeface="微軟正黑體" panose="020B0604030504040204" pitchFamily="34" charset="-120"/>
                  <a:ea typeface="微軟正黑體" panose="020B0604030504040204" pitchFamily="34" charset="-120"/>
                  <a:cs typeface="+mj-cs"/>
                </a:endParaRPr>
              </a:p>
            </p:txBody>
          </p:sp>
        </p:grpSp>
      </p:gr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38</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43" name="標題 1">
            <a:extLst>
              <a:ext uri="{FF2B5EF4-FFF2-40B4-BE49-F238E27FC236}">
                <a16:creationId xmlns:a16="http://schemas.microsoft.com/office/drawing/2014/main" id="{F97B0563-36AA-4DE5-AAE0-2EBBB156EC02}"/>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28998402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7886700" cy="10226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第四章　被占用處理</a:t>
            </a:r>
            <a:endParaRPr lang="en-US" altLang="zh-TW" b="1" dirty="0">
              <a:latin typeface="微軟正黑體" panose="020B0604030504040204" pitchFamily="34" charset="-120"/>
              <a:ea typeface="微軟正黑體" panose="020B0604030504040204" pitchFamily="34" charset="-120"/>
              <a:cs typeface="+mj-cs"/>
            </a:endParaRPr>
          </a:p>
          <a:p>
            <a:pPr lvl="1" algn="just" hangingPunct="0">
              <a:lnSpc>
                <a:spcPts val="3500"/>
              </a:lnSpc>
              <a:spcBef>
                <a:spcPct val="0"/>
              </a:spcBef>
              <a:spcAft>
                <a:spcPts val="250"/>
              </a:spcAft>
              <a:buClr>
                <a:schemeClr val="accent6"/>
              </a:buClr>
              <a:buSzPct val="85000"/>
              <a:buFont typeface="Wingdings" panose="05000000000000000000" pitchFamily="2" charset="2"/>
              <a:buChar char="l"/>
            </a:pPr>
            <a:r>
              <a:rPr lang="zh-TW" altLang="en-US" sz="1800" b="1" dirty="0">
                <a:latin typeface="微軟正黑體" panose="020B0604030504040204" pitchFamily="34" charset="-120"/>
                <a:ea typeface="微軟正黑體" panose="020B0604030504040204" pitchFamily="34" charset="-120"/>
                <a:cs typeface="+mj-cs"/>
              </a:rPr>
              <a:t>被占用處理之原則</a:t>
            </a:r>
            <a:endParaRPr lang="en-US" altLang="zh-TW" sz="1800" b="1" dirty="0">
              <a:latin typeface="微軟正黑體" panose="020B0604030504040204" pitchFamily="34" charset="-120"/>
              <a:ea typeface="微軟正黑體" panose="020B0604030504040204" pitchFamily="34" charset="-120"/>
              <a:cs typeface="+mj-cs"/>
            </a:endParaRPr>
          </a:p>
        </p:txBody>
      </p:sp>
      <p:grpSp>
        <p:nvGrpSpPr>
          <p:cNvPr id="76" name="群組 75">
            <a:extLst>
              <a:ext uri="{FF2B5EF4-FFF2-40B4-BE49-F238E27FC236}">
                <a16:creationId xmlns:a16="http://schemas.microsoft.com/office/drawing/2014/main" id="{BA1B8EA0-C335-C0B3-C4DE-F7AB36668DE6}"/>
              </a:ext>
            </a:extLst>
          </p:cNvPr>
          <p:cNvGrpSpPr/>
          <p:nvPr/>
        </p:nvGrpSpPr>
        <p:grpSpPr>
          <a:xfrm>
            <a:off x="136240" y="1815227"/>
            <a:ext cx="8727078" cy="4975771"/>
            <a:chOff x="136240" y="2049923"/>
            <a:chExt cx="8727078" cy="4975771"/>
          </a:xfrm>
        </p:grpSpPr>
        <p:sp>
          <p:nvSpPr>
            <p:cNvPr id="3" name="左中括弧 2">
              <a:extLst>
                <a:ext uri="{FF2B5EF4-FFF2-40B4-BE49-F238E27FC236}">
                  <a16:creationId xmlns:a16="http://schemas.microsoft.com/office/drawing/2014/main" id="{11C3B6E8-7F8F-4E7B-065E-67B291984066}"/>
                </a:ext>
              </a:extLst>
            </p:cNvPr>
            <p:cNvSpPr/>
            <p:nvPr/>
          </p:nvSpPr>
          <p:spPr>
            <a:xfrm>
              <a:off x="628650" y="3118024"/>
              <a:ext cx="502417" cy="2653871"/>
            </a:xfrm>
            <a:prstGeom prst="leftBracket">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8" name="矩形: 圓角 7">
              <a:extLst>
                <a:ext uri="{FF2B5EF4-FFF2-40B4-BE49-F238E27FC236}">
                  <a16:creationId xmlns:a16="http://schemas.microsoft.com/office/drawing/2014/main" id="{3EC2DEA7-ADA7-46A9-5639-5A13CDEB48BC}"/>
                </a:ext>
              </a:extLst>
            </p:cNvPr>
            <p:cNvSpPr/>
            <p:nvPr/>
          </p:nvSpPr>
          <p:spPr>
            <a:xfrm>
              <a:off x="864260" y="5136077"/>
              <a:ext cx="1979525" cy="1116882"/>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chemeClr val="tx1"/>
                  </a:solidFill>
                  <a:latin typeface="微軟正黑體" panose="020B0604030504040204" pitchFamily="34" charset="-120"/>
                  <a:ea typeface="微軟正黑體" panose="020B0604030504040204" pitchFamily="34" charset="-120"/>
                  <a:cs typeface="+mj-cs"/>
                </a:rPr>
                <a:t>適當之處理</a:t>
              </a:r>
              <a:endParaRPr lang="en-US" altLang="zh-TW" b="1" dirty="0">
                <a:solidFill>
                  <a:schemeClr val="tx1"/>
                </a:solidFill>
                <a:latin typeface="微軟正黑體" panose="020B0604030504040204" pitchFamily="34" charset="-120"/>
                <a:ea typeface="微軟正黑體" panose="020B0604030504040204" pitchFamily="34" charset="-120"/>
                <a:cs typeface="+mj-cs"/>
              </a:endParaRPr>
            </a:p>
            <a:p>
              <a:pPr algn="ctr"/>
              <a:r>
                <a:rPr lang="zh-TW" altLang="en-US" b="1" dirty="0">
                  <a:solidFill>
                    <a:schemeClr val="tx1"/>
                  </a:solidFill>
                  <a:latin typeface="微軟正黑體" panose="020B0604030504040204" pitchFamily="34" charset="-120"/>
                  <a:ea typeface="微軟正黑體" panose="020B0604030504040204" pitchFamily="34" charset="-120"/>
                  <a:cs typeface="+mj-cs"/>
                </a:rPr>
                <a:t>及騰空返還</a:t>
              </a:r>
              <a:endParaRPr lang="en-US" altLang="zh-TW" b="1" dirty="0">
                <a:solidFill>
                  <a:schemeClr val="tx1"/>
                </a:solidFill>
                <a:latin typeface="微軟正黑體" panose="020B0604030504040204" pitchFamily="34" charset="-120"/>
                <a:ea typeface="微軟正黑體" panose="020B0604030504040204" pitchFamily="34" charset="-120"/>
                <a:cs typeface="+mj-cs"/>
              </a:endParaRPr>
            </a:p>
            <a:p>
              <a:pPr algn="ctr"/>
              <a:r>
                <a:rPr lang="zh-TW" altLang="en-US" b="1" dirty="0">
                  <a:solidFill>
                    <a:schemeClr val="tx1"/>
                  </a:solidFill>
                  <a:latin typeface="微軟正黑體" panose="020B0604030504040204" pitchFamily="34" charset="-120"/>
                  <a:ea typeface="微軟正黑體" panose="020B0604030504040204" pitchFamily="34" charset="-120"/>
                  <a:cs typeface="+mj-cs"/>
                </a:rPr>
                <a:t>應注意事項</a:t>
              </a:r>
              <a:endParaRPr lang="en-US" altLang="zh-TW" b="1" dirty="0">
                <a:solidFill>
                  <a:schemeClr val="tx1"/>
                </a:solidFill>
                <a:latin typeface="微軟正黑體" panose="020B0604030504040204" pitchFamily="34" charset="-120"/>
                <a:ea typeface="微軟正黑體" panose="020B0604030504040204" pitchFamily="34" charset="-120"/>
                <a:cs typeface="+mj-cs"/>
              </a:endParaRPr>
            </a:p>
            <a:p>
              <a:pPr algn="ctr" hangingPunct="0">
                <a:lnSpc>
                  <a:spcPts val="2400"/>
                </a:lnSpc>
              </a:pPr>
              <a:r>
                <a:rPr lang="zh-TW" altLang="en-US" sz="1600" b="1" dirty="0">
                  <a:solidFill>
                    <a:schemeClr val="bg1"/>
                  </a:solidFill>
                  <a:highlight>
                    <a:srgbClr val="000080"/>
                  </a:highlight>
                  <a:latin typeface="微軟正黑體" panose="020B0604030504040204" pitchFamily="34" charset="-120"/>
                  <a:ea typeface="微軟正黑體" panose="020B0604030504040204" pitchFamily="34" charset="-120"/>
                  <a:cs typeface="+mj-cs"/>
                </a:rPr>
                <a:t>第</a:t>
              </a:r>
              <a:r>
                <a:rPr lang="en-US" altLang="zh-TW" sz="1600" b="1" dirty="0">
                  <a:solidFill>
                    <a:schemeClr val="bg1"/>
                  </a:solidFill>
                  <a:highlight>
                    <a:srgbClr val="000080"/>
                  </a:highlight>
                  <a:latin typeface="微軟正黑體" panose="020B0604030504040204" pitchFamily="34" charset="-120"/>
                  <a:ea typeface="微軟正黑體" panose="020B0604030504040204" pitchFamily="34" charset="-120"/>
                  <a:cs typeface="+mj-cs"/>
                </a:rPr>
                <a:t>23</a:t>
              </a:r>
              <a:r>
                <a:rPr lang="zh-TW" altLang="en-US" sz="1600" b="1" dirty="0">
                  <a:solidFill>
                    <a:schemeClr val="bg1"/>
                  </a:solidFill>
                  <a:highlight>
                    <a:srgbClr val="000080"/>
                  </a:highlight>
                  <a:latin typeface="微軟正黑體" panose="020B0604030504040204" pitchFamily="34" charset="-120"/>
                  <a:ea typeface="微軟正黑體" panose="020B0604030504040204" pitchFamily="34" charset="-120"/>
                  <a:cs typeface="+mj-cs"/>
                </a:rPr>
                <a:t>條</a:t>
              </a:r>
              <a:r>
                <a:rPr lang="en-US" altLang="zh-TW" sz="1600" b="1" dirty="0">
                  <a:solidFill>
                    <a:schemeClr val="bg1"/>
                  </a:solidFill>
                  <a:highlight>
                    <a:srgbClr val="000080"/>
                  </a:highlight>
                  <a:latin typeface="微軟正黑體" panose="020B0604030504040204" pitchFamily="34" charset="-120"/>
                  <a:ea typeface="微軟正黑體" panose="020B0604030504040204" pitchFamily="34" charset="-120"/>
                  <a:cs typeface="+mj-cs"/>
                </a:rPr>
                <a:t>~</a:t>
              </a:r>
              <a:r>
                <a:rPr lang="zh-TW" altLang="en-US" sz="1600" b="1" dirty="0">
                  <a:solidFill>
                    <a:schemeClr val="bg1"/>
                  </a:solidFill>
                  <a:highlight>
                    <a:srgbClr val="000080"/>
                  </a:highlight>
                  <a:latin typeface="微軟正黑體" panose="020B0604030504040204" pitchFamily="34" charset="-120"/>
                  <a:ea typeface="微軟正黑體" panose="020B0604030504040204" pitchFamily="34" charset="-120"/>
                  <a:cs typeface="+mj-cs"/>
                </a:rPr>
                <a:t>第</a:t>
              </a:r>
              <a:r>
                <a:rPr lang="en-US" altLang="zh-TW" sz="1600" b="1" dirty="0">
                  <a:solidFill>
                    <a:schemeClr val="bg1"/>
                  </a:solidFill>
                  <a:highlight>
                    <a:srgbClr val="000080"/>
                  </a:highlight>
                  <a:latin typeface="微軟正黑體" panose="020B0604030504040204" pitchFamily="34" charset="-120"/>
                  <a:ea typeface="微軟正黑體" panose="020B0604030504040204" pitchFamily="34" charset="-120"/>
                  <a:cs typeface="+mj-cs"/>
                </a:rPr>
                <a:t>24-1</a:t>
              </a:r>
              <a:r>
                <a:rPr lang="zh-TW" altLang="en-US" sz="1600" b="1" dirty="0">
                  <a:solidFill>
                    <a:schemeClr val="bg1"/>
                  </a:solidFill>
                  <a:highlight>
                    <a:srgbClr val="000080"/>
                  </a:highlight>
                  <a:latin typeface="微軟正黑體" panose="020B0604030504040204" pitchFamily="34" charset="-120"/>
                  <a:ea typeface="微軟正黑體" panose="020B0604030504040204" pitchFamily="34" charset="-120"/>
                  <a:cs typeface="+mj-cs"/>
                </a:rPr>
                <a:t>條</a:t>
              </a:r>
            </a:p>
          </p:txBody>
        </p:sp>
        <p:sp>
          <p:nvSpPr>
            <p:cNvPr id="11" name="矩形: 圓角 10">
              <a:extLst>
                <a:ext uri="{FF2B5EF4-FFF2-40B4-BE49-F238E27FC236}">
                  <a16:creationId xmlns:a16="http://schemas.microsoft.com/office/drawing/2014/main" id="{D287A867-0FF6-1253-3B61-D93EADD28171}"/>
                </a:ext>
              </a:extLst>
            </p:cNvPr>
            <p:cNvSpPr/>
            <p:nvPr/>
          </p:nvSpPr>
          <p:spPr>
            <a:xfrm>
              <a:off x="3140081" y="4371824"/>
              <a:ext cx="5723237" cy="2653870"/>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cs typeface="+mj-cs"/>
                </a:rPr>
                <a:t>保障多方權益</a:t>
              </a:r>
              <a:endParaRPr lang="en-US" altLang="zh-TW" sz="2800" b="1" dirty="0">
                <a:solidFill>
                  <a:schemeClr val="accent5">
                    <a:lumMod val="75000"/>
                  </a:schemeClr>
                </a:solidFill>
                <a:latin typeface="微軟正黑體" panose="020B0604030504040204" pitchFamily="34" charset="-120"/>
                <a:ea typeface="微軟正黑體" panose="020B0604030504040204" pitchFamily="34" charset="-120"/>
                <a:cs typeface="+mj-cs"/>
              </a:endParaRPr>
            </a:p>
            <a:p>
              <a:pPr marL="285750" indent="-285750" algn="just">
                <a:spcAft>
                  <a:spcPts val="600"/>
                </a:spcAft>
                <a:buClr>
                  <a:srgbClr val="002060"/>
                </a:buClr>
                <a:buSzPct val="102000"/>
                <a:buFont typeface="Wingdings" panose="05000000000000000000" pitchFamily="2" charset="2"/>
                <a:buChar char="l"/>
              </a:pPr>
              <a:r>
                <a:rPr lang="zh-TW" altLang="en-US" sz="1600" b="1" dirty="0">
                  <a:solidFill>
                    <a:schemeClr val="tx1"/>
                  </a:solidFill>
                  <a:latin typeface="微軟正黑體" panose="020B0604030504040204" pitchFamily="34" charset="-120"/>
                  <a:ea typeface="微軟正黑體" panose="020B0604030504040204" pitchFamily="34" charset="-120"/>
                  <a:cs typeface="+mj-cs"/>
                </a:rPr>
                <a:t>公開標售時應函知占用人，並於公告說明地上物狀況，註明</a:t>
              </a:r>
              <a:r>
                <a:rPr lang="zh-TW" altLang="en-US" sz="1600" b="1" dirty="0">
                  <a:solidFill>
                    <a:schemeClr val="tx1"/>
                  </a:solidFill>
                  <a:highlight>
                    <a:srgbClr val="FFC000"/>
                  </a:highlight>
                  <a:latin typeface="微軟正黑體" panose="020B0604030504040204" pitchFamily="34" charset="-120"/>
                  <a:ea typeface="微軟正黑體" panose="020B0604030504040204" pitchFamily="34" charset="-120"/>
                  <a:cs typeface="+mj-cs"/>
                </a:rPr>
                <a:t>按土地現狀點交，地上物概由得標人自行處理</a:t>
              </a:r>
              <a:r>
                <a:rPr lang="zh-TW" altLang="en-US" sz="1600" b="1" dirty="0">
                  <a:solidFill>
                    <a:schemeClr val="tx1"/>
                  </a:solidFill>
                  <a:latin typeface="微軟正黑體" panose="020B0604030504040204" pitchFamily="34" charset="-120"/>
                  <a:ea typeface="微軟正黑體" panose="020B0604030504040204" pitchFamily="34" charset="-120"/>
                  <a:cs typeface="+mj-cs"/>
                </a:rPr>
                <a:t>。</a:t>
              </a:r>
              <a:endParaRPr lang="en-US" altLang="zh-TW" sz="1600" b="1" dirty="0">
                <a:solidFill>
                  <a:schemeClr val="tx1"/>
                </a:solidFill>
                <a:latin typeface="微軟正黑體" panose="020B0604030504040204" pitchFamily="34" charset="-120"/>
                <a:ea typeface="微軟正黑體" panose="020B0604030504040204" pitchFamily="34" charset="-120"/>
                <a:cs typeface="+mj-cs"/>
              </a:endParaRPr>
            </a:p>
            <a:p>
              <a:pPr marL="285750" indent="-285750" algn="just">
                <a:buClr>
                  <a:srgbClr val="002060"/>
                </a:buClr>
                <a:buSzPct val="102000"/>
                <a:buFont typeface="Wingdings" panose="05000000000000000000" pitchFamily="2" charset="2"/>
                <a:buChar char="l"/>
              </a:pPr>
              <a:r>
                <a:rPr lang="zh-TW" altLang="en-US" sz="1600" b="1" dirty="0">
                  <a:solidFill>
                    <a:schemeClr val="tx1"/>
                  </a:solidFill>
                  <a:latin typeface="微軟正黑體" panose="020B0604030504040204" pitchFamily="34" charset="-120"/>
                  <a:ea typeface="微軟正黑體" panose="020B0604030504040204" pitchFamily="34" charset="-120"/>
                  <a:cs typeface="+mj-cs"/>
                </a:rPr>
                <a:t>依據監察院</a:t>
              </a:r>
              <a:r>
                <a:rPr lang="en-US" altLang="zh-TW" sz="1600" b="1" dirty="0">
                  <a:solidFill>
                    <a:schemeClr val="tx1"/>
                  </a:solidFill>
                  <a:latin typeface="微軟正黑體" panose="020B0604030504040204" pitchFamily="34" charset="-120"/>
                  <a:ea typeface="微軟正黑體" panose="020B0604030504040204" pitchFamily="34" charset="-120"/>
                  <a:cs typeface="+mj-cs"/>
                </a:rPr>
                <a:t>110</a:t>
              </a:r>
              <a:r>
                <a:rPr lang="zh-TW" altLang="en-US" sz="1600" b="1" dirty="0">
                  <a:solidFill>
                    <a:schemeClr val="tx1"/>
                  </a:solidFill>
                  <a:latin typeface="微軟正黑體" panose="020B0604030504040204" pitchFamily="34" charset="-120"/>
                  <a:ea typeface="微軟正黑體" panose="020B0604030504040204" pitchFamily="34" charset="-120"/>
                  <a:cs typeface="+mj-cs"/>
                </a:rPr>
                <a:t>年</a:t>
              </a:r>
              <a:r>
                <a:rPr lang="en-US" altLang="zh-TW" sz="1600" b="1" dirty="0">
                  <a:solidFill>
                    <a:schemeClr val="tx1"/>
                  </a:solidFill>
                  <a:latin typeface="微軟正黑體" panose="020B0604030504040204" pitchFamily="34" charset="-120"/>
                  <a:ea typeface="微軟正黑體" panose="020B0604030504040204" pitchFamily="34" charset="-120"/>
                  <a:cs typeface="+mj-cs"/>
                </a:rPr>
                <a:t>7</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月</a:t>
              </a:r>
              <a:r>
                <a:rPr lang="en-US" altLang="zh-TW" sz="1600" b="1" dirty="0">
                  <a:solidFill>
                    <a:schemeClr val="tx1"/>
                  </a:solidFill>
                  <a:latin typeface="微軟正黑體" panose="020B0604030504040204" pitchFamily="34" charset="-120"/>
                  <a:ea typeface="微軟正黑體" panose="020B0604030504040204" pitchFamily="34" charset="-120"/>
                  <a:cs typeface="+mj-cs"/>
                </a:rPr>
                <a:t>12</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日院台財字第</a:t>
              </a:r>
              <a:r>
                <a:rPr lang="en-US" altLang="zh-TW" sz="1600" b="1" dirty="0">
                  <a:solidFill>
                    <a:schemeClr val="tx1"/>
                  </a:solidFill>
                  <a:latin typeface="微軟正黑體" panose="020B0604030504040204" pitchFamily="34" charset="-120"/>
                  <a:ea typeface="微軟正黑體" panose="020B0604030504040204" pitchFamily="34" charset="-120"/>
                  <a:cs typeface="+mj-cs"/>
                </a:rPr>
                <a:t>1102230219</a:t>
              </a:r>
              <a:r>
                <a:rPr lang="zh-TW" altLang="en-US" sz="1600" b="1" dirty="0">
                  <a:solidFill>
                    <a:schemeClr val="tx1"/>
                  </a:solidFill>
                  <a:latin typeface="微軟正黑體" panose="020B0604030504040204" pitchFamily="34" charset="-120"/>
                  <a:ea typeface="微軟正黑體" panose="020B0604030504040204" pitchFamily="34" charset="-120"/>
                  <a:cs typeface="+mj-cs"/>
                </a:rPr>
                <a:t>號函送調查意見，指明應依經濟社會文化權利國際公約規定予以土地使用權益相當保障，爰規劃通知限期繳納使用補償金及騰空返還後，</a:t>
              </a:r>
              <a:r>
                <a:rPr lang="zh-TW" altLang="en-US" sz="1600" b="1" dirty="0">
                  <a:solidFill>
                    <a:schemeClr val="tx1"/>
                  </a:solidFill>
                  <a:highlight>
                    <a:srgbClr val="FFC000"/>
                  </a:highlight>
                  <a:latin typeface="微軟正黑體" panose="020B0604030504040204" pitchFamily="34" charset="-120"/>
                  <a:ea typeface="微軟正黑體" panose="020B0604030504040204" pitchFamily="34" charset="-120"/>
                  <a:cs typeface="+mj-cs"/>
                </a:rPr>
                <a:t>於循訴訟方式騰空返還或辦理活化收益前，瞭解占用成因及是否需保障占用人適當居住權</a:t>
              </a:r>
              <a:r>
                <a:rPr lang="zh-TW" altLang="en-US" sz="1600" b="1" dirty="0">
                  <a:solidFill>
                    <a:schemeClr val="tx1"/>
                  </a:solidFill>
                  <a:latin typeface="微軟正黑體" panose="020B0604030504040204" pitchFamily="34" charset="-120"/>
                  <a:ea typeface="微軟正黑體" panose="020B0604030504040204" pitchFamily="34" charset="-120"/>
                  <a:cs typeface="+mj-cs"/>
                </a:rPr>
                <a:t>。</a:t>
              </a:r>
            </a:p>
          </p:txBody>
        </p:sp>
        <p:sp>
          <p:nvSpPr>
            <p:cNvPr id="14" name="文字方塊 13">
              <a:extLst>
                <a:ext uri="{FF2B5EF4-FFF2-40B4-BE49-F238E27FC236}">
                  <a16:creationId xmlns:a16="http://schemas.microsoft.com/office/drawing/2014/main" id="{71C80887-BC32-E981-5909-9D041CBB7583}"/>
                </a:ext>
              </a:extLst>
            </p:cNvPr>
            <p:cNvSpPr txBox="1"/>
            <p:nvPr/>
          </p:nvSpPr>
          <p:spPr>
            <a:xfrm>
              <a:off x="136240" y="3753612"/>
              <a:ext cx="492443" cy="1118255"/>
            </a:xfrm>
            <a:prstGeom prst="rect">
              <a:avLst/>
            </a:prstGeom>
            <a:noFill/>
          </p:spPr>
          <p:txBody>
            <a:bodyPr vert="eaVert" wrap="none" rtlCol="0">
              <a:spAutoFit/>
            </a:bodyPr>
            <a:lstStyle/>
            <a:p>
              <a:r>
                <a:rPr lang="zh-TW" altLang="en-US" sz="2000" b="1" dirty="0">
                  <a:solidFill>
                    <a:schemeClr val="accent1">
                      <a:lumMod val="75000"/>
                    </a:schemeClr>
                  </a:solidFill>
                  <a:latin typeface="微軟正黑體" panose="020B0604030504040204" pitchFamily="34" charset="-120"/>
                  <a:ea typeface="微軟正黑體" panose="020B0604030504040204" pitchFamily="34" charset="-120"/>
                  <a:cs typeface="+mj-cs"/>
                </a:rPr>
                <a:t>作業事項</a:t>
              </a:r>
            </a:p>
          </p:txBody>
        </p:sp>
        <p:sp>
          <p:nvSpPr>
            <p:cNvPr id="15" name="矩形: 圓角 14">
              <a:extLst>
                <a:ext uri="{FF2B5EF4-FFF2-40B4-BE49-F238E27FC236}">
                  <a16:creationId xmlns:a16="http://schemas.microsoft.com/office/drawing/2014/main" id="{0767DE45-131A-BD47-382E-9E01CAA49001}"/>
                </a:ext>
              </a:extLst>
            </p:cNvPr>
            <p:cNvSpPr/>
            <p:nvPr/>
          </p:nvSpPr>
          <p:spPr>
            <a:xfrm>
              <a:off x="3131383" y="2049923"/>
              <a:ext cx="5723237" cy="2235500"/>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hangingPunct="0"/>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cs typeface="+mj-cs"/>
                </a:rPr>
                <a:t>使用補償金</a:t>
              </a:r>
              <a:r>
                <a:rPr lang="zh-TW" altLang="en-US" sz="2800" b="1" dirty="0">
                  <a:solidFill>
                    <a:srgbClr val="FF0000"/>
                  </a:solidFill>
                  <a:latin typeface="微軟正黑體" panose="020B0604030504040204" pitchFamily="34" charset="-120"/>
                  <a:ea typeface="微軟正黑體" panose="020B0604030504040204" pitchFamily="34" charset="-120"/>
                  <a:cs typeface="+mj-cs"/>
                </a:rPr>
                <a:t>非屬租金</a:t>
              </a:r>
              <a:endParaRPr lang="en-US" altLang="zh-TW" sz="2800" b="1" dirty="0">
                <a:solidFill>
                  <a:srgbClr val="FF0000"/>
                </a:solidFill>
                <a:latin typeface="微軟正黑體" panose="020B0604030504040204" pitchFamily="34" charset="-120"/>
                <a:ea typeface="微軟正黑體" panose="020B0604030504040204" pitchFamily="34" charset="-120"/>
                <a:cs typeface="+mj-cs"/>
              </a:endParaRPr>
            </a:p>
            <a:p>
              <a:pPr algn="just" hangingPunct="0"/>
              <a:r>
                <a:rPr lang="zh-TW" altLang="en-US" sz="1600" b="1" dirty="0">
                  <a:solidFill>
                    <a:schemeClr val="tx1"/>
                  </a:solidFill>
                  <a:latin typeface="微軟正黑體" panose="020B0604030504040204" pitchFamily="34" charset="-120"/>
                  <a:ea typeface="微軟正黑體" panose="020B0604030504040204" pitchFamily="34" charset="-120"/>
                  <a:cs typeface="+mj-cs"/>
                </a:rPr>
                <a:t>依據財政部</a:t>
              </a:r>
              <a:r>
                <a:rPr lang="en-US" altLang="zh-TW" sz="1600" b="1" dirty="0">
                  <a:solidFill>
                    <a:schemeClr val="tx1"/>
                  </a:solidFill>
                  <a:latin typeface="微軟正黑體" panose="020B0604030504040204" pitchFamily="34" charset="-120"/>
                  <a:ea typeface="微軟正黑體" panose="020B0604030504040204" pitchFamily="34" charset="-120"/>
                  <a:cs typeface="+mj-cs"/>
                </a:rPr>
                <a:t>87</a:t>
              </a:r>
              <a:r>
                <a:rPr lang="zh-TW" altLang="en-US" sz="1600" b="1" dirty="0">
                  <a:solidFill>
                    <a:schemeClr val="tx1"/>
                  </a:solidFill>
                  <a:latin typeface="微軟正黑體" panose="020B0604030504040204" pitchFamily="34" charset="-120"/>
                  <a:ea typeface="微軟正黑體" panose="020B0604030504040204" pitchFamily="34" charset="-120"/>
                  <a:cs typeface="+mj-cs"/>
                </a:rPr>
                <a:t>年</a:t>
              </a:r>
              <a:r>
                <a:rPr lang="en-US" altLang="zh-TW" sz="1600" b="1" dirty="0">
                  <a:solidFill>
                    <a:schemeClr val="tx1"/>
                  </a:solidFill>
                  <a:latin typeface="微軟正黑體" panose="020B0604030504040204" pitchFamily="34" charset="-120"/>
                  <a:ea typeface="微軟正黑體" panose="020B0604030504040204" pitchFamily="34" charset="-120"/>
                  <a:cs typeface="+mj-cs"/>
                </a:rPr>
                <a:t>8</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月</a:t>
              </a:r>
              <a:r>
                <a:rPr lang="en-US" altLang="zh-TW" sz="1600" b="1" dirty="0">
                  <a:solidFill>
                    <a:schemeClr val="tx1"/>
                  </a:solidFill>
                  <a:latin typeface="微軟正黑體" panose="020B0604030504040204" pitchFamily="34" charset="-120"/>
                  <a:ea typeface="微軟正黑體" panose="020B0604030504040204" pitchFamily="34" charset="-120"/>
                  <a:cs typeface="+mj-cs"/>
                </a:rPr>
                <a:t>7</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日臺財產管第</a:t>
              </a:r>
              <a:r>
                <a:rPr lang="en-US" altLang="zh-TW" sz="1600" b="1" dirty="0">
                  <a:solidFill>
                    <a:schemeClr val="tx1"/>
                  </a:solidFill>
                  <a:latin typeface="微軟正黑體" panose="020B0604030504040204" pitchFamily="34" charset="-120"/>
                  <a:ea typeface="微軟正黑體" panose="020B0604030504040204" pitchFamily="34" charset="-120"/>
                  <a:cs typeface="+mj-cs"/>
                </a:rPr>
                <a:t>87015713</a:t>
              </a:r>
              <a:r>
                <a:rPr lang="zh-TW" altLang="en-US" sz="1600" b="1" dirty="0">
                  <a:solidFill>
                    <a:schemeClr val="tx1"/>
                  </a:solidFill>
                  <a:latin typeface="微軟正黑體" panose="020B0604030504040204" pitchFamily="34" charset="-120"/>
                  <a:ea typeface="微軟正黑體" panose="020B0604030504040204" pitchFamily="34" charset="-120"/>
                  <a:cs typeface="+mj-cs"/>
                </a:rPr>
                <a:t>號函釋，簡述民法第</a:t>
              </a:r>
              <a:r>
                <a:rPr lang="en-US" altLang="zh-TW" sz="1600" b="1" dirty="0">
                  <a:solidFill>
                    <a:schemeClr val="tx1"/>
                  </a:solidFill>
                  <a:latin typeface="微軟正黑體" panose="020B0604030504040204" pitchFamily="34" charset="-120"/>
                  <a:ea typeface="微軟正黑體" panose="020B0604030504040204" pitchFamily="34" charset="-120"/>
                  <a:cs typeface="+mj-cs"/>
                </a:rPr>
                <a:t>421</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條規定所謂「租賃」，為</a:t>
              </a:r>
              <a:r>
                <a:rPr lang="zh-TW" altLang="en-US" sz="1600" b="1" dirty="0">
                  <a:solidFill>
                    <a:schemeClr val="tx1"/>
                  </a:solidFill>
                  <a:highlight>
                    <a:srgbClr val="FFC000"/>
                  </a:highlight>
                  <a:latin typeface="微軟正黑體" panose="020B0604030504040204" pitchFamily="34" charset="-120"/>
                  <a:ea typeface="微軟正黑體" panose="020B0604030504040204" pitchFamily="34" charset="-120"/>
                  <a:cs typeface="+mj-cs"/>
                </a:rPr>
                <a:t>諾成契約</a:t>
              </a:r>
              <a:r>
                <a:rPr lang="zh-TW" altLang="en-US" sz="1600" b="1" dirty="0">
                  <a:solidFill>
                    <a:schemeClr val="tx1"/>
                  </a:solidFill>
                  <a:latin typeface="微軟正黑體" panose="020B0604030504040204" pitchFamily="34" charset="-120"/>
                  <a:ea typeface="微軟正黑體" panose="020B0604030504040204" pitchFamily="34" charset="-120"/>
                  <a:cs typeface="+mj-cs"/>
                </a:rPr>
                <a:t>，一方以物租與他方使用，他方支付對價為要件，而承租人於承租前占用國有土地，國財署向承租人追收占用期間之使用補償金，係依民法第</a:t>
              </a:r>
              <a:r>
                <a:rPr lang="en-US" altLang="zh-TW" sz="1600" b="1" dirty="0">
                  <a:solidFill>
                    <a:schemeClr val="tx1"/>
                  </a:solidFill>
                  <a:latin typeface="微軟正黑體" panose="020B0604030504040204" pitchFamily="34" charset="-120"/>
                  <a:ea typeface="微軟正黑體" panose="020B0604030504040204" pitchFamily="34" charset="-120"/>
                  <a:cs typeface="+mj-cs"/>
                </a:rPr>
                <a:t>179</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條規定不當得利之法則，請求占用人返還其所受之利益，並</a:t>
              </a:r>
              <a:r>
                <a:rPr lang="zh-TW" altLang="en-US" sz="1600" b="1" dirty="0">
                  <a:solidFill>
                    <a:schemeClr val="tx1"/>
                  </a:solidFill>
                  <a:highlight>
                    <a:srgbClr val="FFC000"/>
                  </a:highlight>
                  <a:latin typeface="微軟正黑體" panose="020B0604030504040204" pitchFamily="34" charset="-120"/>
                  <a:ea typeface="微軟正黑體" panose="020B0604030504040204" pitchFamily="34" charset="-120"/>
                  <a:cs typeface="+mj-cs"/>
                </a:rPr>
                <a:t>無契約行為，不具備租賃要件</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，故二者性質並不相同，自不應認定其為「租金」。</a:t>
              </a:r>
              <a:endParaRPr lang="en-US" altLang="zh-TW" sz="1600" b="1" dirty="0">
                <a:solidFill>
                  <a:schemeClr val="bg1"/>
                </a:solidFill>
                <a:highlight>
                  <a:srgbClr val="000080"/>
                </a:highlight>
                <a:latin typeface="微軟正黑體" panose="020B0604030504040204" pitchFamily="34" charset="-120"/>
                <a:ea typeface="微軟正黑體" panose="020B0604030504040204" pitchFamily="34" charset="-120"/>
                <a:cs typeface="+mj-cs"/>
              </a:endParaRPr>
            </a:p>
          </p:txBody>
        </p:sp>
        <p:cxnSp>
          <p:nvCxnSpPr>
            <p:cNvPr id="20" name="直線接點 19">
              <a:extLst>
                <a:ext uri="{FF2B5EF4-FFF2-40B4-BE49-F238E27FC236}">
                  <a16:creationId xmlns:a16="http://schemas.microsoft.com/office/drawing/2014/main" id="{3C55FE2F-443B-547F-4FB5-AE996D026E89}"/>
                </a:ext>
              </a:extLst>
            </p:cNvPr>
            <p:cNvCxnSpPr>
              <a:cxnSpLocks/>
              <a:stCxn id="49" idx="3"/>
              <a:endCxn id="15" idx="1"/>
            </p:cNvCxnSpPr>
            <p:nvPr/>
          </p:nvCxnSpPr>
          <p:spPr>
            <a:xfrm>
              <a:off x="2843786" y="3166341"/>
              <a:ext cx="287597" cy="13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8" name="直線接點 27">
              <a:extLst>
                <a:ext uri="{FF2B5EF4-FFF2-40B4-BE49-F238E27FC236}">
                  <a16:creationId xmlns:a16="http://schemas.microsoft.com/office/drawing/2014/main" id="{A0CE8868-4DD1-C21D-7DE6-746110B55EAC}"/>
                </a:ext>
              </a:extLst>
            </p:cNvPr>
            <p:cNvCxnSpPr>
              <a:cxnSpLocks/>
              <a:stCxn id="8" idx="3"/>
              <a:endCxn id="11" idx="1"/>
            </p:cNvCxnSpPr>
            <p:nvPr/>
          </p:nvCxnSpPr>
          <p:spPr>
            <a:xfrm>
              <a:off x="2843785" y="5694518"/>
              <a:ext cx="296296" cy="424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9" name="矩形: 圓角 48">
              <a:extLst>
                <a:ext uri="{FF2B5EF4-FFF2-40B4-BE49-F238E27FC236}">
                  <a16:creationId xmlns:a16="http://schemas.microsoft.com/office/drawing/2014/main" id="{B8B7BB10-E1D3-B4E5-286D-8F310A421A00}"/>
                </a:ext>
              </a:extLst>
            </p:cNvPr>
            <p:cNvSpPr/>
            <p:nvPr/>
          </p:nvSpPr>
          <p:spPr>
            <a:xfrm>
              <a:off x="864261" y="2723022"/>
              <a:ext cx="1979525" cy="886638"/>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hangingPunct="0">
                <a:spcAft>
                  <a:spcPts val="600"/>
                </a:spcAft>
              </a:pPr>
              <a:r>
                <a:rPr lang="zh-TW" altLang="en-US" b="1" dirty="0">
                  <a:solidFill>
                    <a:schemeClr val="tx1"/>
                  </a:solidFill>
                  <a:latin typeface="微軟正黑體" panose="020B0604030504040204" pitchFamily="34" charset="-120"/>
                  <a:ea typeface="微軟正黑體" panose="020B0604030504040204" pitchFamily="34" charset="-120"/>
                  <a:cs typeface="+mj-cs"/>
                </a:rPr>
                <a:t>占用使用補償金</a:t>
              </a:r>
              <a:endParaRPr lang="en-US" altLang="zh-TW" b="1" dirty="0">
                <a:solidFill>
                  <a:schemeClr val="tx1"/>
                </a:solidFill>
                <a:latin typeface="微軟正黑體" panose="020B0604030504040204" pitchFamily="34" charset="-120"/>
                <a:ea typeface="微軟正黑體" panose="020B0604030504040204" pitchFamily="34" charset="-120"/>
                <a:cs typeface="+mj-cs"/>
              </a:endParaRPr>
            </a:p>
            <a:p>
              <a:pPr algn="ctr" hangingPunct="0">
                <a:spcAft>
                  <a:spcPts val="600"/>
                </a:spcAft>
              </a:pPr>
              <a:r>
                <a:rPr lang="zh-TW" altLang="en-US" sz="1600" b="1" dirty="0">
                  <a:solidFill>
                    <a:schemeClr val="bg1"/>
                  </a:solidFill>
                  <a:highlight>
                    <a:srgbClr val="000080"/>
                  </a:highlight>
                  <a:latin typeface="微軟正黑體" panose="020B0604030504040204" pitchFamily="34" charset="-120"/>
                  <a:ea typeface="微軟正黑體" panose="020B0604030504040204" pitchFamily="34" charset="-120"/>
                  <a:cs typeface="+mj-cs"/>
                </a:rPr>
                <a:t>第</a:t>
              </a:r>
              <a:r>
                <a:rPr lang="en-US" altLang="zh-TW" sz="1600" b="1" dirty="0">
                  <a:solidFill>
                    <a:schemeClr val="bg1"/>
                  </a:solidFill>
                  <a:highlight>
                    <a:srgbClr val="000080"/>
                  </a:highlight>
                  <a:latin typeface="微軟正黑體" panose="020B0604030504040204" pitchFamily="34" charset="-120"/>
                  <a:ea typeface="微軟正黑體" panose="020B0604030504040204" pitchFamily="34" charset="-120"/>
                  <a:cs typeface="+mj-cs"/>
                </a:rPr>
                <a:t>22</a:t>
              </a:r>
              <a:r>
                <a:rPr lang="zh-TW" altLang="en-US" sz="1600" b="1" dirty="0">
                  <a:solidFill>
                    <a:schemeClr val="bg1"/>
                  </a:solidFill>
                  <a:highlight>
                    <a:srgbClr val="000080"/>
                  </a:highlight>
                  <a:latin typeface="微軟正黑體" panose="020B0604030504040204" pitchFamily="34" charset="-120"/>
                  <a:ea typeface="微軟正黑體" panose="020B0604030504040204" pitchFamily="34" charset="-120"/>
                  <a:cs typeface="+mj-cs"/>
                </a:rPr>
                <a:t>條</a:t>
              </a:r>
              <a:endParaRPr lang="en-US" altLang="zh-TW" sz="1600" b="1" dirty="0">
                <a:solidFill>
                  <a:schemeClr val="bg1"/>
                </a:solidFill>
                <a:highlight>
                  <a:srgbClr val="000080"/>
                </a:highlight>
                <a:latin typeface="微軟正黑體" panose="020B0604030504040204" pitchFamily="34" charset="-120"/>
                <a:ea typeface="微軟正黑體" panose="020B0604030504040204" pitchFamily="34" charset="-120"/>
                <a:cs typeface="+mj-cs"/>
              </a:endParaRPr>
            </a:p>
          </p:txBody>
        </p:sp>
      </p:gr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39</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29" name="標題 1">
            <a:extLst>
              <a:ext uri="{FF2B5EF4-FFF2-40B4-BE49-F238E27FC236}">
                <a16:creationId xmlns:a16="http://schemas.microsoft.com/office/drawing/2014/main" id="{340AA67F-CDC5-4694-A5DC-7F1327CE02D1}"/>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
        <p:nvSpPr>
          <p:cNvPr id="30" name="文字方塊 29">
            <a:extLst>
              <a:ext uri="{FF2B5EF4-FFF2-40B4-BE49-F238E27FC236}">
                <a16:creationId xmlns:a16="http://schemas.microsoft.com/office/drawing/2014/main" id="{AAF2F77E-E85F-4ED1-8E4F-C4BFA0F1369D}"/>
              </a:ext>
            </a:extLst>
          </p:cNvPr>
          <p:cNvSpPr txBox="1"/>
          <p:nvPr/>
        </p:nvSpPr>
        <p:spPr>
          <a:xfrm>
            <a:off x="5184475" y="6520084"/>
            <a:ext cx="3455755" cy="338554"/>
          </a:xfrm>
          <a:prstGeom prst="rect">
            <a:avLst/>
          </a:prstGeom>
          <a:solidFill>
            <a:srgbClr val="C00000"/>
          </a:solidFill>
        </p:spPr>
        <p:txBody>
          <a:bodyPr wrap="square">
            <a:spAutoFit/>
          </a:bodyPr>
          <a:lstStyle/>
          <a:p>
            <a:pPr algn="just">
              <a:tabLst>
                <a:tab pos="1257300" algn="l"/>
              </a:tabLst>
            </a:pPr>
            <a:r>
              <a:rPr lang="zh-TW" altLang="en-US" sz="16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涉及居住使用者→製作</a:t>
            </a:r>
            <a:r>
              <a:rPr lang="zh-TW" altLang="en-US" sz="16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居住權調查表</a:t>
            </a:r>
          </a:p>
        </p:txBody>
      </p:sp>
    </p:spTree>
    <p:extLst>
      <p:ext uri="{BB962C8B-B14F-4D97-AF65-F5344CB8AC3E}">
        <p14:creationId xmlns:p14="http://schemas.microsoft.com/office/powerpoint/2010/main" val="17376231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87B62A1A-5938-428A-82F3-B1D9A3CF78E2}"/>
              </a:ext>
            </a:extLst>
          </p:cNvPr>
          <p:cNvSpPr>
            <a:spLocks noGrp="1"/>
          </p:cNvSpPr>
          <p:nvPr>
            <p:ph type="sldNum" sz="quarter" idx="12"/>
          </p:nvPr>
        </p:nvSpPr>
        <p:spPr/>
        <p:txBody>
          <a:bodyPr/>
          <a:lstStyle/>
          <a:p>
            <a:fld id="{6A376255-3AAD-42D8-B1DE-3E5B366046C9}" type="slidenum">
              <a:rPr lang="zh-TW" altLang="en-US" smtClean="0"/>
              <a:t>40</a:t>
            </a:fld>
            <a:endParaRPr lang="zh-TW" altLang="en-US"/>
          </a:p>
        </p:txBody>
      </p:sp>
      <p:pic>
        <p:nvPicPr>
          <p:cNvPr id="5" name="圖片 4">
            <a:extLst>
              <a:ext uri="{FF2B5EF4-FFF2-40B4-BE49-F238E27FC236}">
                <a16:creationId xmlns:a16="http://schemas.microsoft.com/office/drawing/2014/main" id="{D5662213-AF80-4316-AF2A-E02989716332}"/>
              </a:ext>
            </a:extLst>
          </p:cNvPr>
          <p:cNvPicPr>
            <a:picLocks noChangeAspect="1"/>
          </p:cNvPicPr>
          <p:nvPr/>
        </p:nvPicPr>
        <p:blipFill>
          <a:blip r:embed="rId2"/>
          <a:stretch>
            <a:fillRect/>
          </a:stretch>
        </p:blipFill>
        <p:spPr>
          <a:xfrm>
            <a:off x="2137733" y="0"/>
            <a:ext cx="4868533" cy="6858000"/>
          </a:xfrm>
          <a:prstGeom prst="rect">
            <a:avLst/>
          </a:prstGeom>
        </p:spPr>
      </p:pic>
    </p:spTree>
    <p:extLst>
      <p:ext uri="{BB962C8B-B14F-4D97-AF65-F5344CB8AC3E}">
        <p14:creationId xmlns:p14="http://schemas.microsoft.com/office/powerpoint/2010/main" val="42353418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7886700" cy="10226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第四章　被占用處理</a:t>
            </a:r>
            <a:endParaRPr lang="en-US" altLang="zh-TW" b="1" dirty="0">
              <a:latin typeface="微軟正黑體" panose="020B0604030504040204" pitchFamily="34" charset="-120"/>
              <a:ea typeface="微軟正黑體" panose="020B0604030504040204" pitchFamily="34" charset="-120"/>
              <a:cs typeface="+mj-cs"/>
            </a:endParaRPr>
          </a:p>
          <a:p>
            <a:pPr lvl="1" algn="just" hangingPunct="0">
              <a:lnSpc>
                <a:spcPts val="3500"/>
              </a:lnSpc>
              <a:spcBef>
                <a:spcPct val="0"/>
              </a:spcBef>
              <a:spcAft>
                <a:spcPts val="250"/>
              </a:spcAft>
              <a:buClr>
                <a:schemeClr val="accent6"/>
              </a:buClr>
              <a:buSzPct val="85000"/>
              <a:buFont typeface="Wingdings" panose="05000000000000000000" pitchFamily="2" charset="2"/>
              <a:buChar char="l"/>
            </a:pPr>
            <a:r>
              <a:rPr lang="zh-TW" altLang="en-US" sz="1800" b="1" dirty="0">
                <a:latin typeface="微軟正黑體" panose="020B0604030504040204" pitchFamily="34" charset="-120"/>
                <a:ea typeface="微軟正黑體" panose="020B0604030504040204" pitchFamily="34" charset="-120"/>
                <a:cs typeface="+mj-cs"/>
              </a:rPr>
              <a:t>被占用處理規定說明</a:t>
            </a:r>
            <a:endParaRPr lang="en-US" altLang="zh-TW" sz="1800" b="1" dirty="0">
              <a:latin typeface="微軟正黑體" panose="020B0604030504040204" pitchFamily="34" charset="-120"/>
              <a:ea typeface="微軟正黑體" panose="020B0604030504040204" pitchFamily="34" charset="-120"/>
              <a:cs typeface="+mj-cs"/>
            </a:endParaRPr>
          </a:p>
        </p:txBody>
      </p:sp>
      <p:sp>
        <p:nvSpPr>
          <p:cNvPr id="12" name="矩形 11">
            <a:extLst>
              <a:ext uri="{FF2B5EF4-FFF2-40B4-BE49-F238E27FC236}">
                <a16:creationId xmlns:a16="http://schemas.microsoft.com/office/drawing/2014/main" id="{E0098C34-3E46-FC48-AD73-E1FD91560959}"/>
              </a:ext>
            </a:extLst>
          </p:cNvPr>
          <p:cNvSpPr/>
          <p:nvPr/>
        </p:nvSpPr>
        <p:spPr>
          <a:xfrm>
            <a:off x="250614" y="1812029"/>
            <a:ext cx="8642773" cy="4992620"/>
          </a:xfrm>
          <a:custGeom>
            <a:avLst/>
            <a:gdLst>
              <a:gd name="connsiteX0" fmla="*/ 0 w 8642773"/>
              <a:gd name="connsiteY0" fmla="*/ 0 h 4992620"/>
              <a:gd name="connsiteX1" fmla="*/ 751256 w 8642773"/>
              <a:gd name="connsiteY1" fmla="*/ 0 h 4992620"/>
              <a:gd name="connsiteX2" fmla="*/ 1243230 w 8642773"/>
              <a:gd name="connsiteY2" fmla="*/ 0 h 4992620"/>
              <a:gd name="connsiteX3" fmla="*/ 1908058 w 8642773"/>
              <a:gd name="connsiteY3" fmla="*/ 0 h 4992620"/>
              <a:gd name="connsiteX4" fmla="*/ 2486459 w 8642773"/>
              <a:gd name="connsiteY4" fmla="*/ 0 h 4992620"/>
              <a:gd name="connsiteX5" fmla="*/ 3151288 w 8642773"/>
              <a:gd name="connsiteY5" fmla="*/ 0 h 4992620"/>
              <a:gd name="connsiteX6" fmla="*/ 3729689 w 8642773"/>
              <a:gd name="connsiteY6" fmla="*/ 0 h 4992620"/>
              <a:gd name="connsiteX7" fmla="*/ 4480945 w 8642773"/>
              <a:gd name="connsiteY7" fmla="*/ 0 h 4992620"/>
              <a:gd name="connsiteX8" fmla="*/ 5232202 w 8642773"/>
              <a:gd name="connsiteY8" fmla="*/ 0 h 4992620"/>
              <a:gd name="connsiteX9" fmla="*/ 5724175 w 8642773"/>
              <a:gd name="connsiteY9" fmla="*/ 0 h 4992620"/>
              <a:gd name="connsiteX10" fmla="*/ 6302576 w 8642773"/>
              <a:gd name="connsiteY10" fmla="*/ 0 h 4992620"/>
              <a:gd name="connsiteX11" fmla="*/ 7140260 w 8642773"/>
              <a:gd name="connsiteY11" fmla="*/ 0 h 4992620"/>
              <a:gd name="connsiteX12" fmla="*/ 7718661 w 8642773"/>
              <a:gd name="connsiteY12" fmla="*/ 0 h 4992620"/>
              <a:gd name="connsiteX13" fmla="*/ 8642773 w 8642773"/>
              <a:gd name="connsiteY13" fmla="*/ 0 h 4992620"/>
              <a:gd name="connsiteX14" fmla="*/ 8642773 w 8642773"/>
              <a:gd name="connsiteY14" fmla="*/ 524225 h 4992620"/>
              <a:gd name="connsiteX15" fmla="*/ 8642773 w 8642773"/>
              <a:gd name="connsiteY15" fmla="*/ 1048450 h 4992620"/>
              <a:gd name="connsiteX16" fmla="*/ 8642773 w 8642773"/>
              <a:gd name="connsiteY16" fmla="*/ 1572675 h 4992620"/>
              <a:gd name="connsiteX17" fmla="*/ 8642773 w 8642773"/>
              <a:gd name="connsiteY17" fmla="*/ 2246679 h 4992620"/>
              <a:gd name="connsiteX18" fmla="*/ 8642773 w 8642773"/>
              <a:gd name="connsiteY18" fmla="*/ 2820830 h 4992620"/>
              <a:gd name="connsiteX19" fmla="*/ 8642773 w 8642773"/>
              <a:gd name="connsiteY19" fmla="*/ 3345055 h 4992620"/>
              <a:gd name="connsiteX20" fmla="*/ 8642773 w 8642773"/>
              <a:gd name="connsiteY20" fmla="*/ 4019059 h 4992620"/>
              <a:gd name="connsiteX21" fmla="*/ 8642773 w 8642773"/>
              <a:gd name="connsiteY21" fmla="*/ 4992620 h 4992620"/>
              <a:gd name="connsiteX22" fmla="*/ 7805089 w 8642773"/>
              <a:gd name="connsiteY22" fmla="*/ 4992620 h 4992620"/>
              <a:gd name="connsiteX23" fmla="*/ 7053832 w 8642773"/>
              <a:gd name="connsiteY23" fmla="*/ 4992620 h 4992620"/>
              <a:gd name="connsiteX24" fmla="*/ 6648287 w 8642773"/>
              <a:gd name="connsiteY24" fmla="*/ 4992620 h 4992620"/>
              <a:gd name="connsiteX25" fmla="*/ 6069886 w 8642773"/>
              <a:gd name="connsiteY25" fmla="*/ 4992620 h 4992620"/>
              <a:gd name="connsiteX26" fmla="*/ 5664340 w 8642773"/>
              <a:gd name="connsiteY26" fmla="*/ 4992620 h 4992620"/>
              <a:gd name="connsiteX27" fmla="*/ 5172367 w 8642773"/>
              <a:gd name="connsiteY27" fmla="*/ 4992620 h 4992620"/>
              <a:gd name="connsiteX28" fmla="*/ 4593966 w 8642773"/>
              <a:gd name="connsiteY28" fmla="*/ 4992620 h 4992620"/>
              <a:gd name="connsiteX29" fmla="*/ 3929138 w 8642773"/>
              <a:gd name="connsiteY29" fmla="*/ 4992620 h 4992620"/>
              <a:gd name="connsiteX30" fmla="*/ 3523592 w 8642773"/>
              <a:gd name="connsiteY30" fmla="*/ 4992620 h 4992620"/>
              <a:gd name="connsiteX31" fmla="*/ 2685908 w 8642773"/>
              <a:gd name="connsiteY31" fmla="*/ 4992620 h 4992620"/>
              <a:gd name="connsiteX32" fmla="*/ 1848224 w 8642773"/>
              <a:gd name="connsiteY32" fmla="*/ 4992620 h 4992620"/>
              <a:gd name="connsiteX33" fmla="*/ 1010540 w 8642773"/>
              <a:gd name="connsiteY33" fmla="*/ 4992620 h 4992620"/>
              <a:gd name="connsiteX34" fmla="*/ 0 w 8642773"/>
              <a:gd name="connsiteY34" fmla="*/ 4992620 h 4992620"/>
              <a:gd name="connsiteX35" fmla="*/ 0 w 8642773"/>
              <a:gd name="connsiteY35" fmla="*/ 4318616 h 4992620"/>
              <a:gd name="connsiteX36" fmla="*/ 0 w 8642773"/>
              <a:gd name="connsiteY36" fmla="*/ 3794391 h 4992620"/>
              <a:gd name="connsiteX37" fmla="*/ 0 w 8642773"/>
              <a:gd name="connsiteY37" fmla="*/ 3070461 h 4992620"/>
              <a:gd name="connsiteX38" fmla="*/ 0 w 8642773"/>
              <a:gd name="connsiteY38" fmla="*/ 2596162 h 4992620"/>
              <a:gd name="connsiteX39" fmla="*/ 0 w 8642773"/>
              <a:gd name="connsiteY39" fmla="*/ 2121864 h 4992620"/>
              <a:gd name="connsiteX40" fmla="*/ 0 w 8642773"/>
              <a:gd name="connsiteY40" fmla="*/ 1647565 h 4992620"/>
              <a:gd name="connsiteX41" fmla="*/ 0 w 8642773"/>
              <a:gd name="connsiteY41" fmla="*/ 1023487 h 4992620"/>
              <a:gd name="connsiteX42" fmla="*/ 0 w 8642773"/>
              <a:gd name="connsiteY42" fmla="*/ 0 h 499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8642773" h="4992620" fill="none" extrusionOk="0">
                <a:moveTo>
                  <a:pt x="0" y="0"/>
                </a:moveTo>
                <a:cubicBezTo>
                  <a:pt x="232129" y="-25000"/>
                  <a:pt x="435520" y="-33761"/>
                  <a:pt x="751256" y="0"/>
                </a:cubicBezTo>
                <a:cubicBezTo>
                  <a:pt x="1066992" y="33761"/>
                  <a:pt x="1070375" y="-15004"/>
                  <a:pt x="1243230" y="0"/>
                </a:cubicBezTo>
                <a:cubicBezTo>
                  <a:pt x="1416085" y="15004"/>
                  <a:pt x="1750529" y="-27965"/>
                  <a:pt x="1908058" y="0"/>
                </a:cubicBezTo>
                <a:cubicBezTo>
                  <a:pt x="2065587" y="27965"/>
                  <a:pt x="2282979" y="-20241"/>
                  <a:pt x="2486459" y="0"/>
                </a:cubicBezTo>
                <a:cubicBezTo>
                  <a:pt x="2689939" y="20241"/>
                  <a:pt x="3000805" y="9996"/>
                  <a:pt x="3151288" y="0"/>
                </a:cubicBezTo>
                <a:cubicBezTo>
                  <a:pt x="3301771" y="-9996"/>
                  <a:pt x="3570180" y="14738"/>
                  <a:pt x="3729689" y="0"/>
                </a:cubicBezTo>
                <a:cubicBezTo>
                  <a:pt x="3889198" y="-14738"/>
                  <a:pt x="4107615" y="-5193"/>
                  <a:pt x="4480945" y="0"/>
                </a:cubicBezTo>
                <a:cubicBezTo>
                  <a:pt x="4854275" y="5193"/>
                  <a:pt x="5050396" y="13707"/>
                  <a:pt x="5232202" y="0"/>
                </a:cubicBezTo>
                <a:cubicBezTo>
                  <a:pt x="5414008" y="-13707"/>
                  <a:pt x="5620973" y="16306"/>
                  <a:pt x="5724175" y="0"/>
                </a:cubicBezTo>
                <a:cubicBezTo>
                  <a:pt x="5827377" y="-16306"/>
                  <a:pt x="6115024" y="-23008"/>
                  <a:pt x="6302576" y="0"/>
                </a:cubicBezTo>
                <a:cubicBezTo>
                  <a:pt x="6490128" y="23008"/>
                  <a:pt x="6806417" y="-29388"/>
                  <a:pt x="7140260" y="0"/>
                </a:cubicBezTo>
                <a:cubicBezTo>
                  <a:pt x="7474103" y="29388"/>
                  <a:pt x="7456099" y="1435"/>
                  <a:pt x="7718661" y="0"/>
                </a:cubicBezTo>
                <a:cubicBezTo>
                  <a:pt x="7981223" y="-1435"/>
                  <a:pt x="8235694" y="-13808"/>
                  <a:pt x="8642773" y="0"/>
                </a:cubicBezTo>
                <a:cubicBezTo>
                  <a:pt x="8618640" y="221114"/>
                  <a:pt x="8641977" y="285187"/>
                  <a:pt x="8642773" y="524225"/>
                </a:cubicBezTo>
                <a:cubicBezTo>
                  <a:pt x="8643569" y="763263"/>
                  <a:pt x="8643733" y="881554"/>
                  <a:pt x="8642773" y="1048450"/>
                </a:cubicBezTo>
                <a:cubicBezTo>
                  <a:pt x="8641813" y="1215347"/>
                  <a:pt x="8668976" y="1365917"/>
                  <a:pt x="8642773" y="1572675"/>
                </a:cubicBezTo>
                <a:cubicBezTo>
                  <a:pt x="8616570" y="1779434"/>
                  <a:pt x="8670185" y="1921506"/>
                  <a:pt x="8642773" y="2246679"/>
                </a:cubicBezTo>
                <a:cubicBezTo>
                  <a:pt x="8615361" y="2571852"/>
                  <a:pt x="8636976" y="2643401"/>
                  <a:pt x="8642773" y="2820830"/>
                </a:cubicBezTo>
                <a:cubicBezTo>
                  <a:pt x="8648570" y="2998259"/>
                  <a:pt x="8664303" y="3098740"/>
                  <a:pt x="8642773" y="3345055"/>
                </a:cubicBezTo>
                <a:cubicBezTo>
                  <a:pt x="8621243" y="3591371"/>
                  <a:pt x="8626691" y="3702181"/>
                  <a:pt x="8642773" y="4019059"/>
                </a:cubicBezTo>
                <a:cubicBezTo>
                  <a:pt x="8658855" y="4335937"/>
                  <a:pt x="8664469" y="4600850"/>
                  <a:pt x="8642773" y="4992620"/>
                </a:cubicBezTo>
                <a:cubicBezTo>
                  <a:pt x="8287671" y="4968473"/>
                  <a:pt x="8147709" y="5031190"/>
                  <a:pt x="7805089" y="4992620"/>
                </a:cubicBezTo>
                <a:cubicBezTo>
                  <a:pt x="7462469" y="4954050"/>
                  <a:pt x="7389276" y="4963058"/>
                  <a:pt x="7053832" y="4992620"/>
                </a:cubicBezTo>
                <a:cubicBezTo>
                  <a:pt x="6718388" y="5022182"/>
                  <a:pt x="6801548" y="4998410"/>
                  <a:pt x="6648287" y="4992620"/>
                </a:cubicBezTo>
                <a:cubicBezTo>
                  <a:pt x="6495027" y="4986830"/>
                  <a:pt x="6295173" y="4973577"/>
                  <a:pt x="6069886" y="4992620"/>
                </a:cubicBezTo>
                <a:cubicBezTo>
                  <a:pt x="5844599" y="5011663"/>
                  <a:pt x="5846632" y="4981188"/>
                  <a:pt x="5664340" y="4992620"/>
                </a:cubicBezTo>
                <a:cubicBezTo>
                  <a:pt x="5482048" y="5004052"/>
                  <a:pt x="5391641" y="5015413"/>
                  <a:pt x="5172367" y="4992620"/>
                </a:cubicBezTo>
                <a:cubicBezTo>
                  <a:pt x="4953093" y="4969827"/>
                  <a:pt x="4850018" y="5010238"/>
                  <a:pt x="4593966" y="4992620"/>
                </a:cubicBezTo>
                <a:cubicBezTo>
                  <a:pt x="4337914" y="4975002"/>
                  <a:pt x="4154301" y="4984523"/>
                  <a:pt x="3929138" y="4992620"/>
                </a:cubicBezTo>
                <a:cubicBezTo>
                  <a:pt x="3703975" y="5000717"/>
                  <a:pt x="3651707" y="4997504"/>
                  <a:pt x="3523592" y="4992620"/>
                </a:cubicBezTo>
                <a:cubicBezTo>
                  <a:pt x="3395477" y="4987736"/>
                  <a:pt x="3072258" y="4968409"/>
                  <a:pt x="2685908" y="4992620"/>
                </a:cubicBezTo>
                <a:cubicBezTo>
                  <a:pt x="2299558" y="5016831"/>
                  <a:pt x="2070151" y="5021688"/>
                  <a:pt x="1848224" y="4992620"/>
                </a:cubicBezTo>
                <a:cubicBezTo>
                  <a:pt x="1626297" y="4963552"/>
                  <a:pt x="1345518" y="4975170"/>
                  <a:pt x="1010540" y="4992620"/>
                </a:cubicBezTo>
                <a:cubicBezTo>
                  <a:pt x="675562" y="5010070"/>
                  <a:pt x="203754" y="5008391"/>
                  <a:pt x="0" y="4992620"/>
                </a:cubicBezTo>
                <a:cubicBezTo>
                  <a:pt x="-11560" y="4825588"/>
                  <a:pt x="22548" y="4566948"/>
                  <a:pt x="0" y="4318616"/>
                </a:cubicBezTo>
                <a:cubicBezTo>
                  <a:pt x="-22548" y="4070284"/>
                  <a:pt x="3781" y="3964327"/>
                  <a:pt x="0" y="3794391"/>
                </a:cubicBezTo>
                <a:cubicBezTo>
                  <a:pt x="-3781" y="3624455"/>
                  <a:pt x="-5919" y="3400392"/>
                  <a:pt x="0" y="3070461"/>
                </a:cubicBezTo>
                <a:cubicBezTo>
                  <a:pt x="5919" y="2740530"/>
                  <a:pt x="18926" y="2809317"/>
                  <a:pt x="0" y="2596162"/>
                </a:cubicBezTo>
                <a:cubicBezTo>
                  <a:pt x="-18926" y="2383007"/>
                  <a:pt x="-21840" y="2248702"/>
                  <a:pt x="0" y="2121864"/>
                </a:cubicBezTo>
                <a:cubicBezTo>
                  <a:pt x="21840" y="1995026"/>
                  <a:pt x="-15536" y="1762785"/>
                  <a:pt x="0" y="1647565"/>
                </a:cubicBezTo>
                <a:cubicBezTo>
                  <a:pt x="15536" y="1532345"/>
                  <a:pt x="-26640" y="1290654"/>
                  <a:pt x="0" y="1023487"/>
                </a:cubicBezTo>
                <a:cubicBezTo>
                  <a:pt x="26640" y="756320"/>
                  <a:pt x="7025" y="410571"/>
                  <a:pt x="0" y="0"/>
                </a:cubicBezTo>
                <a:close/>
              </a:path>
              <a:path w="8642773" h="4992620" stroke="0" extrusionOk="0">
                <a:moveTo>
                  <a:pt x="0" y="0"/>
                </a:moveTo>
                <a:cubicBezTo>
                  <a:pt x="315373" y="-6149"/>
                  <a:pt x="437434" y="24501"/>
                  <a:pt x="664829" y="0"/>
                </a:cubicBezTo>
                <a:cubicBezTo>
                  <a:pt x="892224" y="-24501"/>
                  <a:pt x="1149520" y="40576"/>
                  <a:pt x="1502513" y="0"/>
                </a:cubicBezTo>
                <a:cubicBezTo>
                  <a:pt x="1855506" y="-40576"/>
                  <a:pt x="1810639" y="2619"/>
                  <a:pt x="1994486" y="0"/>
                </a:cubicBezTo>
                <a:cubicBezTo>
                  <a:pt x="2178333" y="-2619"/>
                  <a:pt x="2422880" y="-20258"/>
                  <a:pt x="2572887" y="0"/>
                </a:cubicBezTo>
                <a:cubicBezTo>
                  <a:pt x="2722894" y="20258"/>
                  <a:pt x="2985392" y="-21693"/>
                  <a:pt x="3324143" y="0"/>
                </a:cubicBezTo>
                <a:cubicBezTo>
                  <a:pt x="3662894" y="21693"/>
                  <a:pt x="3691128" y="14605"/>
                  <a:pt x="3902544" y="0"/>
                </a:cubicBezTo>
                <a:cubicBezTo>
                  <a:pt x="4113960" y="-14605"/>
                  <a:pt x="4369849" y="21794"/>
                  <a:pt x="4653801" y="0"/>
                </a:cubicBezTo>
                <a:cubicBezTo>
                  <a:pt x="4937753" y="-21794"/>
                  <a:pt x="5153374" y="-28084"/>
                  <a:pt x="5318630" y="0"/>
                </a:cubicBezTo>
                <a:cubicBezTo>
                  <a:pt x="5483886" y="28084"/>
                  <a:pt x="5710154" y="-2431"/>
                  <a:pt x="6069886" y="0"/>
                </a:cubicBezTo>
                <a:cubicBezTo>
                  <a:pt x="6429618" y="2431"/>
                  <a:pt x="6432794" y="-12192"/>
                  <a:pt x="6734715" y="0"/>
                </a:cubicBezTo>
                <a:cubicBezTo>
                  <a:pt x="7036636" y="12192"/>
                  <a:pt x="7176900" y="17083"/>
                  <a:pt x="7313116" y="0"/>
                </a:cubicBezTo>
                <a:cubicBezTo>
                  <a:pt x="7449332" y="-17083"/>
                  <a:pt x="7816268" y="-27531"/>
                  <a:pt x="7977944" y="0"/>
                </a:cubicBezTo>
                <a:cubicBezTo>
                  <a:pt x="8139620" y="27531"/>
                  <a:pt x="8446441" y="-15431"/>
                  <a:pt x="8642773" y="0"/>
                </a:cubicBezTo>
                <a:cubicBezTo>
                  <a:pt x="8659620" y="185205"/>
                  <a:pt x="8615566" y="434035"/>
                  <a:pt x="8642773" y="624078"/>
                </a:cubicBezTo>
                <a:cubicBezTo>
                  <a:pt x="8669980" y="814121"/>
                  <a:pt x="8649578" y="891401"/>
                  <a:pt x="8642773" y="1098376"/>
                </a:cubicBezTo>
                <a:cubicBezTo>
                  <a:pt x="8635968" y="1305351"/>
                  <a:pt x="8619213" y="1408607"/>
                  <a:pt x="8642773" y="1572675"/>
                </a:cubicBezTo>
                <a:cubicBezTo>
                  <a:pt x="8666333" y="1736743"/>
                  <a:pt x="8641473" y="1882350"/>
                  <a:pt x="8642773" y="2046974"/>
                </a:cubicBezTo>
                <a:cubicBezTo>
                  <a:pt x="8644073" y="2211598"/>
                  <a:pt x="8645546" y="2382587"/>
                  <a:pt x="8642773" y="2571199"/>
                </a:cubicBezTo>
                <a:cubicBezTo>
                  <a:pt x="8640000" y="2759811"/>
                  <a:pt x="8626786" y="2874661"/>
                  <a:pt x="8642773" y="3045498"/>
                </a:cubicBezTo>
                <a:cubicBezTo>
                  <a:pt x="8658760" y="3216335"/>
                  <a:pt x="8633821" y="3332912"/>
                  <a:pt x="8642773" y="3519797"/>
                </a:cubicBezTo>
                <a:cubicBezTo>
                  <a:pt x="8651725" y="3706682"/>
                  <a:pt x="8662460" y="3823596"/>
                  <a:pt x="8642773" y="3994096"/>
                </a:cubicBezTo>
                <a:cubicBezTo>
                  <a:pt x="8623086" y="4164596"/>
                  <a:pt x="8681534" y="4527201"/>
                  <a:pt x="8642773" y="4992620"/>
                </a:cubicBezTo>
                <a:cubicBezTo>
                  <a:pt x="8420346" y="5006890"/>
                  <a:pt x="8377687" y="5001644"/>
                  <a:pt x="8150800" y="4992620"/>
                </a:cubicBezTo>
                <a:cubicBezTo>
                  <a:pt x="7923913" y="4983596"/>
                  <a:pt x="7782605" y="4995287"/>
                  <a:pt x="7658827" y="4992620"/>
                </a:cubicBezTo>
                <a:cubicBezTo>
                  <a:pt x="7535049" y="4989953"/>
                  <a:pt x="7341388" y="4984226"/>
                  <a:pt x="7253281" y="4992620"/>
                </a:cubicBezTo>
                <a:cubicBezTo>
                  <a:pt x="7165174" y="5001014"/>
                  <a:pt x="6840054" y="4966457"/>
                  <a:pt x="6674880" y="4992620"/>
                </a:cubicBezTo>
                <a:cubicBezTo>
                  <a:pt x="6509706" y="5018783"/>
                  <a:pt x="6079768" y="4982232"/>
                  <a:pt x="5923624" y="4992620"/>
                </a:cubicBezTo>
                <a:cubicBezTo>
                  <a:pt x="5767480" y="5003008"/>
                  <a:pt x="5273765" y="4995032"/>
                  <a:pt x="5085939" y="4992620"/>
                </a:cubicBezTo>
                <a:cubicBezTo>
                  <a:pt x="4898113" y="4990208"/>
                  <a:pt x="4735016" y="5015149"/>
                  <a:pt x="4593966" y="4992620"/>
                </a:cubicBezTo>
                <a:cubicBezTo>
                  <a:pt x="4452916" y="4970091"/>
                  <a:pt x="3946974" y="4978656"/>
                  <a:pt x="3756282" y="4992620"/>
                </a:cubicBezTo>
                <a:cubicBezTo>
                  <a:pt x="3565590" y="5006584"/>
                  <a:pt x="3304021" y="4984580"/>
                  <a:pt x="3005026" y="4992620"/>
                </a:cubicBezTo>
                <a:cubicBezTo>
                  <a:pt x="2706031" y="5000660"/>
                  <a:pt x="2540491" y="4996716"/>
                  <a:pt x="2167342" y="4992620"/>
                </a:cubicBezTo>
                <a:cubicBezTo>
                  <a:pt x="1794193" y="4988524"/>
                  <a:pt x="1929795" y="4996490"/>
                  <a:pt x="1761796" y="4992620"/>
                </a:cubicBezTo>
                <a:cubicBezTo>
                  <a:pt x="1593797" y="4988750"/>
                  <a:pt x="1141865" y="5010403"/>
                  <a:pt x="924112" y="4992620"/>
                </a:cubicBezTo>
                <a:cubicBezTo>
                  <a:pt x="706359" y="4974837"/>
                  <a:pt x="319615" y="4981794"/>
                  <a:pt x="0" y="4992620"/>
                </a:cubicBezTo>
                <a:cubicBezTo>
                  <a:pt x="886" y="4872660"/>
                  <a:pt x="18594" y="4675879"/>
                  <a:pt x="0" y="4518321"/>
                </a:cubicBezTo>
                <a:cubicBezTo>
                  <a:pt x="-18594" y="4360763"/>
                  <a:pt x="18238" y="4155744"/>
                  <a:pt x="0" y="4044022"/>
                </a:cubicBezTo>
                <a:cubicBezTo>
                  <a:pt x="-18238" y="3932300"/>
                  <a:pt x="-27087" y="3650445"/>
                  <a:pt x="0" y="3469871"/>
                </a:cubicBezTo>
                <a:cubicBezTo>
                  <a:pt x="27087" y="3289297"/>
                  <a:pt x="11172" y="3116129"/>
                  <a:pt x="0" y="2945646"/>
                </a:cubicBezTo>
                <a:cubicBezTo>
                  <a:pt x="-11172" y="2775164"/>
                  <a:pt x="-15872" y="2685988"/>
                  <a:pt x="0" y="2471347"/>
                </a:cubicBezTo>
                <a:cubicBezTo>
                  <a:pt x="15872" y="2256706"/>
                  <a:pt x="5115" y="2179546"/>
                  <a:pt x="0" y="1947122"/>
                </a:cubicBezTo>
                <a:cubicBezTo>
                  <a:pt x="-5115" y="1714699"/>
                  <a:pt x="-16071" y="1534858"/>
                  <a:pt x="0" y="1372971"/>
                </a:cubicBezTo>
                <a:cubicBezTo>
                  <a:pt x="16071" y="1211084"/>
                  <a:pt x="-1519" y="930322"/>
                  <a:pt x="0" y="748893"/>
                </a:cubicBezTo>
                <a:cubicBezTo>
                  <a:pt x="1519" y="567464"/>
                  <a:pt x="20945" y="209546"/>
                  <a:pt x="0" y="0"/>
                </a:cubicBezTo>
                <a:close/>
              </a:path>
            </a:pathLst>
          </a:custGeom>
          <a:solidFill>
            <a:schemeClr val="bg1"/>
          </a:solidFill>
          <a:ln w="28575">
            <a:solidFill>
              <a:schemeClr val="accent1">
                <a:lumMod val="75000"/>
              </a:schemeClr>
            </a:solidFill>
            <a:extLst>
              <a:ext uri="{C807C97D-BFC1-408E-A445-0C87EB9F89A2}">
                <ask:lineSketchStyleProps xmlns="" xmlns:ask="http://schemas.microsoft.com/office/drawing/2018/sketchyshapes" sd="31963769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72000" indent="-1044000" algn="just">
              <a:lnSpc>
                <a:spcPts val="2400"/>
              </a:lnSpc>
            </a:pPr>
            <a:r>
              <a:rPr lang="zh-TW" altLang="en-US" b="1" dirty="0">
                <a:solidFill>
                  <a:schemeClr val="tx1"/>
                </a:solidFill>
                <a:latin typeface="微軟正黑體" panose="020B0604030504040204" pitchFamily="34" charset="-120"/>
                <a:ea typeface="微軟正黑體" panose="020B0604030504040204" pitchFamily="34" charset="-120"/>
                <a:cs typeface="+mj-cs"/>
              </a:rPr>
              <a:t>第</a:t>
            </a:r>
            <a:r>
              <a:rPr lang="en-US" altLang="zh-TW" b="1" dirty="0">
                <a:solidFill>
                  <a:schemeClr val="tx1"/>
                </a:solidFill>
                <a:latin typeface="微軟正黑體" panose="020B0604030504040204" pitchFamily="34" charset="-120"/>
                <a:ea typeface="微軟正黑體" panose="020B0604030504040204" pitchFamily="34" charset="-120"/>
                <a:cs typeface="+mj-cs"/>
              </a:rPr>
              <a:t>23</a:t>
            </a:r>
            <a:r>
              <a:rPr lang="zh-TW" altLang="en-US" b="1" dirty="0">
                <a:solidFill>
                  <a:schemeClr val="tx1"/>
                </a:solidFill>
                <a:latin typeface="微軟正黑體" panose="020B0604030504040204" pitchFamily="34" charset="-120"/>
                <a:ea typeface="微軟正黑體" panose="020B0604030504040204" pitchFamily="34" charset="-120"/>
                <a:cs typeface="+mj-cs"/>
              </a:rPr>
              <a:t>條　 </a:t>
            </a:r>
            <a:r>
              <a:rPr lang="zh-TW" altLang="en-US" sz="1400" b="1" dirty="0">
                <a:solidFill>
                  <a:schemeClr val="tx1"/>
                </a:solidFill>
                <a:latin typeface="微軟正黑體" panose="020B0604030504040204" pitchFamily="34" charset="-120"/>
                <a:ea typeface="微軟正黑體" panose="020B0604030504040204" pitchFamily="34" charset="-120"/>
                <a:cs typeface="+mj-cs"/>
              </a:rPr>
              <a:t>前條以外之占用人（以下簡稱私人）占用非事業用土地，管理該土地之管理處</a:t>
            </a:r>
            <a:r>
              <a:rPr lang="zh-TW" altLang="en-US" sz="1400" b="1" dirty="0">
                <a:solidFill>
                  <a:srgbClr val="C00000"/>
                </a:solidFill>
                <a:latin typeface="微軟正黑體" panose="020B0604030504040204" pitchFamily="34" charset="-120"/>
                <a:ea typeface="微軟正黑體" panose="020B0604030504040204" pitchFamily="34" charset="-120"/>
                <a:cs typeface="+mj-cs"/>
              </a:rPr>
              <a:t>應向私人追溯收</a:t>
            </a:r>
            <a:br>
              <a:rPr lang="en-US" altLang="zh-TW" sz="1400" b="1" dirty="0">
                <a:solidFill>
                  <a:srgbClr val="C00000"/>
                </a:solidFill>
                <a:latin typeface="微軟正黑體" panose="020B0604030504040204" pitchFamily="34" charset="-120"/>
                <a:ea typeface="微軟正黑體" panose="020B0604030504040204" pitchFamily="34" charset="-120"/>
                <a:cs typeface="+mj-cs"/>
              </a:rPr>
            </a:br>
            <a:r>
              <a:rPr lang="zh-TW" altLang="en-US" sz="1400" b="1" dirty="0">
                <a:solidFill>
                  <a:srgbClr val="C00000"/>
                </a:solidFill>
                <a:latin typeface="微軟正黑體" panose="020B0604030504040204" pitchFamily="34" charset="-120"/>
                <a:ea typeface="微軟正黑體" panose="020B0604030504040204" pitchFamily="34" charset="-120"/>
                <a:cs typeface="+mj-cs"/>
              </a:rPr>
              <a:t>                       取占用期間之使用補償金。</a:t>
            </a:r>
          </a:p>
          <a:p>
            <a:pPr marL="72000" indent="-1044000" algn="just">
              <a:lnSpc>
                <a:spcPts val="2400"/>
              </a:lnSpc>
            </a:pPr>
            <a:r>
              <a:rPr lang="zh-TW" altLang="en-US" sz="1400" b="1" dirty="0">
                <a:solidFill>
                  <a:schemeClr val="tx1"/>
                </a:solidFill>
                <a:latin typeface="微軟正黑體" panose="020B0604030504040204" pitchFamily="34" charset="-120"/>
                <a:ea typeface="微軟正黑體" panose="020B0604030504040204" pitchFamily="34" charset="-120"/>
                <a:cs typeface="+mj-cs"/>
              </a:rPr>
              <a:t>                        </a:t>
            </a:r>
            <a:r>
              <a:rPr lang="zh-TW" altLang="en-US" sz="1400" b="1" dirty="0">
                <a:solidFill>
                  <a:srgbClr val="C00000"/>
                </a:solidFill>
                <a:latin typeface="微軟正黑體" panose="020B0604030504040204" pitchFamily="34" charset="-120"/>
                <a:ea typeface="微軟正黑體" panose="020B0604030504040204" pitchFamily="34" charset="-120"/>
                <a:cs typeface="+mj-cs"/>
              </a:rPr>
              <a:t>私人占用非事業用土地，管理該土地之管理處應瞭解占用成因，分類處理，妥為評估處理方式，</a:t>
            </a:r>
            <a:endParaRPr lang="en-US" altLang="zh-TW" sz="1400" b="1" dirty="0">
              <a:solidFill>
                <a:srgbClr val="C00000"/>
              </a:solidFill>
              <a:latin typeface="微軟正黑體" panose="020B0604030504040204" pitchFamily="34" charset="-120"/>
              <a:ea typeface="微軟正黑體" panose="020B0604030504040204" pitchFamily="34" charset="-120"/>
              <a:cs typeface="+mj-cs"/>
            </a:endParaRPr>
          </a:p>
          <a:p>
            <a:pPr marL="72000" indent="-1044000" algn="just">
              <a:lnSpc>
                <a:spcPts val="2400"/>
              </a:lnSpc>
            </a:pPr>
            <a:r>
              <a:rPr lang="en-US" altLang="zh-TW" sz="1400" b="1" dirty="0">
                <a:solidFill>
                  <a:srgbClr val="C00000"/>
                </a:solidFill>
                <a:latin typeface="微軟正黑體" panose="020B0604030504040204" pitchFamily="34" charset="-120"/>
                <a:ea typeface="微軟正黑體" panose="020B0604030504040204" pitchFamily="34" charset="-120"/>
                <a:cs typeface="+mj-cs"/>
              </a:rPr>
              <a:t>                        </a:t>
            </a:r>
            <a:r>
              <a:rPr lang="zh-TW" altLang="en-US" sz="1400" b="1" dirty="0">
                <a:solidFill>
                  <a:srgbClr val="C00000"/>
                </a:solidFill>
                <a:latin typeface="微軟正黑體" panose="020B0604030504040204" pitchFamily="34" charset="-120"/>
                <a:ea typeface="微軟正黑體" panose="020B0604030504040204" pitchFamily="34" charset="-120"/>
                <a:cs typeface="+mj-cs"/>
              </a:rPr>
              <a:t>並避免紛爭；其符合本辦法規定者，得以出租、讓售、公開標售等方式處理。</a:t>
            </a:r>
          </a:p>
          <a:p>
            <a:pPr marL="72000" indent="-1044000" algn="just">
              <a:lnSpc>
                <a:spcPts val="2400"/>
              </a:lnSpc>
            </a:pPr>
            <a:r>
              <a:rPr lang="zh-TW" altLang="en-US" sz="1400" b="1" dirty="0">
                <a:solidFill>
                  <a:srgbClr val="C00000"/>
                </a:solidFill>
                <a:latin typeface="微軟正黑體" panose="020B0604030504040204" pitchFamily="34" charset="-120"/>
                <a:ea typeface="微軟正黑體" panose="020B0604030504040204" pitchFamily="34" charset="-120"/>
                <a:cs typeface="+mj-cs"/>
              </a:rPr>
              <a:t>                        私人占用非事業用土地，無法依前項後段方式處理者，管理該土地之管理處應依法排除占用。</a:t>
            </a:r>
          </a:p>
          <a:p>
            <a:pPr marL="72000" indent="-1044000" algn="just">
              <a:lnSpc>
                <a:spcPts val="2400"/>
              </a:lnSpc>
            </a:pPr>
            <a:r>
              <a:rPr lang="zh-TW" altLang="en-US" sz="1400" b="1" dirty="0">
                <a:solidFill>
                  <a:schemeClr val="tx1"/>
                </a:solidFill>
                <a:latin typeface="微軟正黑體" panose="020B0604030504040204" pitchFamily="34" charset="-120"/>
                <a:ea typeface="微軟正黑體" panose="020B0604030504040204" pitchFamily="34" charset="-120"/>
                <a:cs typeface="+mj-cs"/>
              </a:rPr>
              <a:t>                        私人占用非事業用土地，位於臺北市及新北市都市計畫區域範圍外，且於土地所在地納入建築</a:t>
            </a:r>
            <a:endParaRPr lang="en-US" altLang="zh-TW" sz="1400" b="1" dirty="0">
              <a:solidFill>
                <a:schemeClr val="tx1"/>
              </a:solidFill>
              <a:latin typeface="微軟正黑體" panose="020B0604030504040204" pitchFamily="34" charset="-120"/>
              <a:ea typeface="微軟正黑體" panose="020B0604030504040204" pitchFamily="34" charset="-120"/>
              <a:cs typeface="+mj-cs"/>
            </a:endParaRPr>
          </a:p>
          <a:p>
            <a:pPr marL="72000" indent="-1044000" algn="just">
              <a:lnSpc>
                <a:spcPts val="2400"/>
              </a:lnSpc>
            </a:pPr>
            <a:r>
              <a:rPr lang="en-US" altLang="zh-TW" sz="1400" b="1" dirty="0">
                <a:solidFill>
                  <a:schemeClr val="tx1"/>
                </a:solidFill>
                <a:latin typeface="微軟正黑體" panose="020B0604030504040204" pitchFamily="34" charset="-120"/>
                <a:ea typeface="微軟正黑體" panose="020B0604030504040204" pitchFamily="34" charset="-120"/>
                <a:cs typeface="+mj-cs"/>
              </a:rPr>
              <a:t>                        </a:t>
            </a:r>
            <a:r>
              <a:rPr lang="zh-TW" altLang="en-US" sz="1400" b="1" dirty="0">
                <a:solidFill>
                  <a:schemeClr val="tx1"/>
                </a:solidFill>
                <a:latin typeface="微軟正黑體" panose="020B0604030504040204" pitchFamily="34" charset="-120"/>
                <a:ea typeface="微軟正黑體" panose="020B0604030504040204" pitchFamily="34" charset="-120"/>
                <a:cs typeface="+mj-cs"/>
              </a:rPr>
              <a:t>法第</a:t>
            </a:r>
            <a:r>
              <a:rPr lang="en-US" altLang="zh-TW" sz="1400" b="1" dirty="0">
                <a:solidFill>
                  <a:schemeClr val="tx1"/>
                </a:solidFill>
                <a:latin typeface="微軟正黑體" panose="020B0604030504040204" pitchFamily="34" charset="-120"/>
                <a:ea typeface="微軟正黑體" panose="020B0604030504040204" pitchFamily="34" charset="-120"/>
                <a:cs typeface="+mj-cs"/>
              </a:rPr>
              <a:t>3</a:t>
            </a:r>
            <a:r>
              <a:rPr lang="zh-TW" altLang="en-US" sz="1400" b="1" dirty="0">
                <a:solidFill>
                  <a:schemeClr val="tx1"/>
                </a:solidFill>
                <a:latin typeface="微軟正黑體" panose="020B0604030504040204" pitchFamily="34" charset="-120"/>
                <a:ea typeface="微軟正黑體" panose="020B0604030504040204" pitchFamily="34" charset="-120"/>
                <a:cs typeface="+mj-cs"/>
              </a:rPr>
              <a:t>條所定適用地區前已建有建物，經繳清</a:t>
            </a:r>
            <a:r>
              <a:rPr lang="en-US" altLang="zh-TW" sz="1400" b="1" dirty="0">
                <a:solidFill>
                  <a:schemeClr val="tx1"/>
                </a:solidFill>
                <a:latin typeface="微軟正黑體" panose="020B0604030504040204" pitchFamily="34" charset="-120"/>
                <a:ea typeface="微軟正黑體" panose="020B0604030504040204" pitchFamily="34" charset="-120"/>
                <a:cs typeface="+mj-cs"/>
              </a:rPr>
              <a:t>5</a:t>
            </a:r>
            <a:r>
              <a:rPr lang="zh-TW" altLang="en-US" sz="1400" b="1" dirty="0">
                <a:solidFill>
                  <a:schemeClr val="tx1"/>
                </a:solidFill>
                <a:latin typeface="微軟正黑體" panose="020B0604030504040204" pitchFamily="34" charset="-120"/>
                <a:ea typeface="微軟正黑體" panose="020B0604030504040204" pitchFamily="34" charset="-120"/>
                <a:cs typeface="+mj-cs"/>
              </a:rPr>
              <a:t>年使用補償金，並檢附下列證明文件之一，得</a:t>
            </a:r>
            <a:endParaRPr lang="en-US" altLang="zh-TW" sz="1400" b="1" dirty="0">
              <a:solidFill>
                <a:schemeClr val="tx1"/>
              </a:solidFill>
              <a:latin typeface="微軟正黑體" panose="020B0604030504040204" pitchFamily="34" charset="-120"/>
              <a:ea typeface="微軟正黑體" panose="020B0604030504040204" pitchFamily="34" charset="-120"/>
              <a:cs typeface="+mj-cs"/>
            </a:endParaRPr>
          </a:p>
          <a:p>
            <a:pPr marL="72000" indent="-1044000" algn="just">
              <a:lnSpc>
                <a:spcPts val="2400"/>
              </a:lnSpc>
            </a:pPr>
            <a:r>
              <a:rPr lang="en-US" altLang="zh-TW" sz="1400" b="1" dirty="0">
                <a:solidFill>
                  <a:schemeClr val="tx1"/>
                </a:solidFill>
                <a:latin typeface="微軟正黑體" panose="020B0604030504040204" pitchFamily="34" charset="-120"/>
                <a:ea typeface="微軟正黑體" panose="020B0604030504040204" pitchFamily="34" charset="-120"/>
                <a:cs typeface="+mj-cs"/>
              </a:rPr>
              <a:t>                        </a:t>
            </a:r>
            <a:r>
              <a:rPr lang="zh-TW" altLang="en-US" sz="1400" b="1" dirty="0">
                <a:solidFill>
                  <a:schemeClr val="tx1"/>
                </a:solidFill>
                <a:latin typeface="微軟正黑體" panose="020B0604030504040204" pitchFamily="34" charset="-120"/>
                <a:ea typeface="微軟正黑體" panose="020B0604030504040204" pitchFamily="34" charset="-120"/>
                <a:cs typeface="+mj-cs"/>
              </a:rPr>
              <a:t>向</a:t>
            </a:r>
            <a:r>
              <a:rPr lang="zh-TW" altLang="en-US" sz="1400" b="1" dirty="0">
                <a:solidFill>
                  <a:srgbClr val="C00000"/>
                </a:solidFill>
                <a:latin typeface="微軟正黑體" panose="020B0604030504040204" pitchFamily="34" charset="-120"/>
                <a:ea typeface="微軟正黑體" panose="020B0604030504040204" pitchFamily="34" charset="-120"/>
                <a:cs typeface="+mj-cs"/>
              </a:rPr>
              <a:t>管理該土地之（以符合實際具管理權之管理處）</a:t>
            </a:r>
            <a:r>
              <a:rPr lang="zh-TW" altLang="en-US" sz="1400" b="1" dirty="0">
                <a:solidFill>
                  <a:schemeClr val="tx1"/>
                </a:solidFill>
                <a:latin typeface="微軟正黑體" panose="020B0604030504040204" pitchFamily="34" charset="-120"/>
                <a:ea typeface="微軟正黑體" panose="020B0604030504040204" pitchFamily="34" charset="-120"/>
                <a:cs typeface="+mj-cs"/>
              </a:rPr>
              <a:t>管理處提出申購：</a:t>
            </a:r>
            <a:endParaRPr lang="en-US" altLang="zh-TW" sz="1400" b="1" dirty="0">
              <a:solidFill>
                <a:schemeClr val="tx1"/>
              </a:solidFill>
              <a:latin typeface="微軟正黑體" panose="020B0604030504040204" pitchFamily="34" charset="-120"/>
              <a:ea typeface="微軟正黑體" panose="020B0604030504040204" pitchFamily="34" charset="-120"/>
              <a:cs typeface="+mj-cs"/>
            </a:endParaRPr>
          </a:p>
          <a:p>
            <a:pPr marL="2358000" lvl="5" indent="-1044000">
              <a:lnSpc>
                <a:spcPts val="2400"/>
              </a:lnSpc>
            </a:pPr>
            <a:r>
              <a:rPr lang="zh-TW" altLang="en-US" sz="1400" b="1" dirty="0">
                <a:solidFill>
                  <a:schemeClr val="tx1"/>
                </a:solidFill>
                <a:latin typeface="微軟正黑體" panose="020B0604030504040204" pitchFamily="34" charset="-120"/>
                <a:ea typeface="微軟正黑體" panose="020B0604030504040204" pitchFamily="34" charset="-120"/>
                <a:cs typeface="+mj-cs"/>
              </a:rPr>
              <a:t>一、建物謄本、建築執照或建物登記證明，占用為附屬建物以主建物完工日期或建物勘測結</a:t>
            </a:r>
            <a:endParaRPr lang="en-US" altLang="zh-TW" sz="1400" b="1" dirty="0">
              <a:solidFill>
                <a:schemeClr val="tx1"/>
              </a:solidFill>
              <a:latin typeface="微軟正黑體" panose="020B0604030504040204" pitchFamily="34" charset="-120"/>
              <a:ea typeface="微軟正黑體" panose="020B0604030504040204" pitchFamily="34" charset="-120"/>
              <a:cs typeface="+mj-cs"/>
            </a:endParaRPr>
          </a:p>
          <a:p>
            <a:pPr marL="2358000" lvl="5" indent="-1044000">
              <a:lnSpc>
                <a:spcPts val="2400"/>
              </a:lnSpc>
            </a:pPr>
            <a:r>
              <a:rPr lang="en-US" altLang="zh-TW" sz="1400" b="1" dirty="0">
                <a:solidFill>
                  <a:schemeClr val="tx1"/>
                </a:solidFill>
                <a:latin typeface="微軟正黑體" panose="020B0604030504040204" pitchFamily="34" charset="-120"/>
                <a:ea typeface="微軟正黑體" panose="020B0604030504040204" pitchFamily="34" charset="-120"/>
                <a:cs typeface="+mj-cs"/>
              </a:rPr>
              <a:t>        </a:t>
            </a:r>
            <a:r>
              <a:rPr lang="zh-TW" altLang="en-US" sz="1400" b="1" dirty="0">
                <a:solidFill>
                  <a:schemeClr val="tx1"/>
                </a:solidFill>
                <a:latin typeface="微軟正黑體" panose="020B0604030504040204" pitchFamily="34" charset="-120"/>
                <a:ea typeface="微軟正黑體" panose="020B0604030504040204" pitchFamily="34" charset="-120"/>
                <a:cs typeface="+mj-cs"/>
              </a:rPr>
              <a:t>果認定。</a:t>
            </a:r>
          </a:p>
          <a:p>
            <a:pPr marL="2358000" lvl="5" indent="-1044000">
              <a:lnSpc>
                <a:spcPts val="2400"/>
              </a:lnSpc>
            </a:pPr>
            <a:r>
              <a:rPr lang="zh-TW" altLang="en-US" sz="1400" b="1" dirty="0">
                <a:solidFill>
                  <a:schemeClr val="tx1"/>
                </a:solidFill>
                <a:latin typeface="微軟正黑體" panose="020B0604030504040204" pitchFamily="34" charset="-120"/>
                <a:ea typeface="微軟正黑體" panose="020B0604030504040204" pitchFamily="34" charset="-120"/>
                <a:cs typeface="+mj-cs"/>
              </a:rPr>
              <a:t>二、設籍戶籍資料或門牌編釘證明。</a:t>
            </a:r>
          </a:p>
          <a:p>
            <a:pPr marL="2358000" lvl="5" indent="-1044000">
              <a:lnSpc>
                <a:spcPts val="2400"/>
              </a:lnSpc>
            </a:pPr>
            <a:r>
              <a:rPr lang="zh-TW" altLang="en-US" sz="1400" b="1" dirty="0">
                <a:solidFill>
                  <a:schemeClr val="tx1"/>
                </a:solidFill>
                <a:latin typeface="微軟正黑體" panose="020B0604030504040204" pitchFamily="34" charset="-120"/>
                <a:ea typeface="微軟正黑體" panose="020B0604030504040204" pitchFamily="34" charset="-120"/>
                <a:cs typeface="+mj-cs"/>
              </a:rPr>
              <a:t>三、房屋稅籍證明。</a:t>
            </a:r>
          </a:p>
          <a:p>
            <a:pPr marL="2358000" lvl="5" indent="-1044000">
              <a:lnSpc>
                <a:spcPts val="2400"/>
              </a:lnSpc>
            </a:pPr>
            <a:r>
              <a:rPr lang="zh-TW" altLang="en-US" sz="1400" b="1" dirty="0">
                <a:solidFill>
                  <a:schemeClr val="tx1"/>
                </a:solidFill>
                <a:latin typeface="微軟正黑體" panose="020B0604030504040204" pitchFamily="34" charset="-120"/>
                <a:ea typeface="微軟正黑體" panose="020B0604030504040204" pitchFamily="34" charset="-120"/>
                <a:cs typeface="+mj-cs"/>
              </a:rPr>
              <a:t>四、裝設水電證明。</a:t>
            </a:r>
          </a:p>
          <a:p>
            <a:pPr marL="2358000" lvl="5" indent="-1044000">
              <a:lnSpc>
                <a:spcPts val="2400"/>
              </a:lnSpc>
            </a:pPr>
            <a:r>
              <a:rPr lang="zh-TW" altLang="en-US" sz="1400" b="1" dirty="0">
                <a:solidFill>
                  <a:schemeClr val="tx1"/>
                </a:solidFill>
                <a:latin typeface="微軟正黑體" panose="020B0604030504040204" pitchFamily="34" charset="-120"/>
                <a:ea typeface="微軟正黑體" panose="020B0604030504040204" pitchFamily="34" charset="-120"/>
                <a:cs typeface="+mj-cs"/>
              </a:rPr>
              <a:t>五、當地直轄市、縣（市）政府建管單位或鄉（鎮、市、區）公所核發之證明。</a:t>
            </a:r>
          </a:p>
          <a:p>
            <a:pPr marL="2358000" lvl="5" indent="-1044000">
              <a:lnSpc>
                <a:spcPts val="2400"/>
              </a:lnSpc>
            </a:pPr>
            <a:r>
              <a:rPr lang="zh-TW" altLang="en-US" sz="1400" b="1" dirty="0">
                <a:solidFill>
                  <a:schemeClr val="tx1"/>
                </a:solidFill>
                <a:latin typeface="微軟正黑體" panose="020B0604030504040204" pitchFamily="34" charset="-120"/>
                <a:ea typeface="微軟正黑體" panose="020B0604030504040204" pitchFamily="34" charset="-120"/>
                <a:cs typeface="+mj-cs"/>
              </a:rPr>
              <a:t>六、其他由政府機關或公營事業機關出具足資證明之文件。</a:t>
            </a:r>
            <a:endParaRPr lang="en-US" altLang="zh-TW" sz="1400" b="1" dirty="0">
              <a:solidFill>
                <a:schemeClr val="tx1"/>
              </a:solidFill>
              <a:latin typeface="微軟正黑體" panose="020B0604030504040204" pitchFamily="34" charset="-120"/>
              <a:ea typeface="微軟正黑體" panose="020B0604030504040204" pitchFamily="34" charset="-120"/>
              <a:cs typeface="+mj-cs"/>
            </a:endParaRPr>
          </a:p>
          <a:p>
            <a:pPr marL="72000" lvl="5" indent="-1044000" algn="just">
              <a:lnSpc>
                <a:spcPts val="2400"/>
              </a:lnSpc>
            </a:pPr>
            <a:r>
              <a:rPr lang="zh-TW" altLang="en-US" sz="1400" b="1" dirty="0">
                <a:solidFill>
                  <a:schemeClr val="tx1"/>
                </a:solidFill>
                <a:latin typeface="微軟正黑體" panose="020B0604030504040204" pitchFamily="34" charset="-120"/>
                <a:ea typeface="微軟正黑體" panose="020B0604030504040204" pitchFamily="34" charset="-120"/>
                <a:cs typeface="+mj-cs"/>
              </a:rPr>
              <a:t>                        前項申購，以公開標售方式處分。私人有優先購買權。</a:t>
            </a:r>
            <a:endParaRPr lang="en-US" altLang="zh-TW" sz="1400" b="1" dirty="0">
              <a:solidFill>
                <a:schemeClr val="tx1"/>
              </a:solidFill>
              <a:latin typeface="微軟正黑體" panose="020B0604030504040204" pitchFamily="34" charset="-120"/>
              <a:ea typeface="微軟正黑體" panose="020B0604030504040204" pitchFamily="34" charset="-120"/>
              <a:cs typeface="+mj-cs"/>
            </a:endParaRPr>
          </a:p>
        </p:txBody>
      </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41</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2" name="文字方塊 1">
            <a:extLst>
              <a:ext uri="{FF2B5EF4-FFF2-40B4-BE49-F238E27FC236}">
                <a16:creationId xmlns:a16="http://schemas.microsoft.com/office/drawing/2014/main" id="{21441E0E-3F8F-462F-0756-B12437306397}"/>
              </a:ext>
            </a:extLst>
          </p:cNvPr>
          <p:cNvSpPr txBox="1"/>
          <p:nvPr/>
        </p:nvSpPr>
        <p:spPr>
          <a:xfrm>
            <a:off x="6192977" y="755059"/>
            <a:ext cx="2631271" cy="923330"/>
          </a:xfrm>
          <a:prstGeom prst="rect">
            <a:avLst/>
          </a:prstGeom>
          <a:solidFill>
            <a:srgbClr val="C00000"/>
          </a:solidFill>
        </p:spPr>
        <p:txBody>
          <a:bodyPr wrap="square">
            <a:spAutoFit/>
          </a:bodyPr>
          <a:lstStyle/>
          <a:p>
            <a:pPr algn="just">
              <a:tabLst>
                <a:tab pos="1257300" algn="l"/>
              </a:tabLst>
            </a:pPr>
            <a:r>
              <a:rPr lang="zh-TW" altLang="en-US"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輔導占用人依法取得合法使用權</a:t>
            </a:r>
            <a:r>
              <a:rPr lang="en-US" altLang="zh-TW"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如申租、申購</a:t>
            </a:r>
            <a:r>
              <a:rPr lang="en-US" altLang="zh-TW"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，亦為排除占用方式之一</a:t>
            </a:r>
            <a:endParaRPr lang="zh-TW" altLang="en-US" sz="1600" b="1" dirty="0">
              <a:solidFill>
                <a:schemeClr val="bg1"/>
              </a:solidFill>
              <a:latin typeface="微軟正黑體" panose="020B0604030504040204" pitchFamily="34" charset="-120"/>
              <a:ea typeface="微軟正黑體" panose="020B0604030504040204" pitchFamily="34" charset="-120"/>
            </a:endParaRPr>
          </a:p>
        </p:txBody>
      </p:sp>
      <p:sp>
        <p:nvSpPr>
          <p:cNvPr id="20" name="標題 1">
            <a:extLst>
              <a:ext uri="{FF2B5EF4-FFF2-40B4-BE49-F238E27FC236}">
                <a16:creationId xmlns:a16="http://schemas.microsoft.com/office/drawing/2014/main" id="{CB9AFD77-5E5B-4C99-9A2F-CBB0E873F2B2}"/>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26010802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7886700" cy="10226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第四章　被占用處理</a:t>
            </a:r>
            <a:endParaRPr lang="en-US" altLang="zh-TW" b="1" dirty="0">
              <a:latin typeface="微軟正黑體" panose="020B0604030504040204" pitchFamily="34" charset="-120"/>
              <a:ea typeface="微軟正黑體" panose="020B0604030504040204" pitchFamily="34" charset="-120"/>
              <a:cs typeface="+mj-cs"/>
            </a:endParaRPr>
          </a:p>
          <a:p>
            <a:pPr lvl="1" algn="just" hangingPunct="0">
              <a:lnSpc>
                <a:spcPts val="3500"/>
              </a:lnSpc>
              <a:spcBef>
                <a:spcPct val="0"/>
              </a:spcBef>
              <a:spcAft>
                <a:spcPts val="250"/>
              </a:spcAft>
              <a:buClr>
                <a:schemeClr val="accent6"/>
              </a:buClr>
              <a:buSzPct val="85000"/>
              <a:buFont typeface="Wingdings" panose="05000000000000000000" pitchFamily="2" charset="2"/>
              <a:buChar char="l"/>
            </a:pPr>
            <a:r>
              <a:rPr lang="zh-TW" altLang="en-US" sz="1800" b="1" dirty="0">
                <a:latin typeface="微軟正黑體" panose="020B0604030504040204" pitchFamily="34" charset="-120"/>
                <a:ea typeface="微軟正黑體" panose="020B0604030504040204" pitchFamily="34" charset="-120"/>
                <a:cs typeface="+mj-cs"/>
              </a:rPr>
              <a:t>被占用處理規定說明</a:t>
            </a:r>
            <a:endParaRPr lang="en-US" altLang="zh-TW" sz="1800" b="1" dirty="0">
              <a:latin typeface="微軟正黑體" panose="020B0604030504040204" pitchFamily="34" charset="-120"/>
              <a:ea typeface="微軟正黑體" panose="020B0604030504040204" pitchFamily="34" charset="-120"/>
              <a:cs typeface="+mj-cs"/>
            </a:endParaRPr>
          </a:p>
        </p:txBody>
      </p:sp>
      <p:sp>
        <p:nvSpPr>
          <p:cNvPr id="12" name="矩形 11">
            <a:extLst>
              <a:ext uri="{FF2B5EF4-FFF2-40B4-BE49-F238E27FC236}">
                <a16:creationId xmlns:a16="http://schemas.microsoft.com/office/drawing/2014/main" id="{E0098C34-3E46-FC48-AD73-E1FD91560959}"/>
              </a:ext>
            </a:extLst>
          </p:cNvPr>
          <p:cNvSpPr/>
          <p:nvPr/>
        </p:nvSpPr>
        <p:spPr>
          <a:xfrm>
            <a:off x="250614" y="1812029"/>
            <a:ext cx="8642773" cy="1022658"/>
          </a:xfrm>
          <a:custGeom>
            <a:avLst/>
            <a:gdLst>
              <a:gd name="connsiteX0" fmla="*/ 0 w 8642773"/>
              <a:gd name="connsiteY0" fmla="*/ 0 h 1022658"/>
              <a:gd name="connsiteX1" fmla="*/ 751256 w 8642773"/>
              <a:gd name="connsiteY1" fmla="*/ 0 h 1022658"/>
              <a:gd name="connsiteX2" fmla="*/ 1329657 w 8642773"/>
              <a:gd name="connsiteY2" fmla="*/ 0 h 1022658"/>
              <a:gd name="connsiteX3" fmla="*/ 2080914 w 8642773"/>
              <a:gd name="connsiteY3" fmla="*/ 0 h 1022658"/>
              <a:gd name="connsiteX4" fmla="*/ 2918598 w 8642773"/>
              <a:gd name="connsiteY4" fmla="*/ 0 h 1022658"/>
              <a:gd name="connsiteX5" fmla="*/ 3583427 w 8642773"/>
              <a:gd name="connsiteY5" fmla="*/ 0 h 1022658"/>
              <a:gd name="connsiteX6" fmla="*/ 3988972 w 8642773"/>
              <a:gd name="connsiteY6" fmla="*/ 0 h 1022658"/>
              <a:gd name="connsiteX7" fmla="*/ 4567373 w 8642773"/>
              <a:gd name="connsiteY7" fmla="*/ 0 h 1022658"/>
              <a:gd name="connsiteX8" fmla="*/ 5232202 w 8642773"/>
              <a:gd name="connsiteY8" fmla="*/ 0 h 1022658"/>
              <a:gd name="connsiteX9" fmla="*/ 5897031 w 8642773"/>
              <a:gd name="connsiteY9" fmla="*/ 0 h 1022658"/>
              <a:gd name="connsiteX10" fmla="*/ 6734715 w 8642773"/>
              <a:gd name="connsiteY10" fmla="*/ 0 h 1022658"/>
              <a:gd name="connsiteX11" fmla="*/ 7399543 w 8642773"/>
              <a:gd name="connsiteY11" fmla="*/ 0 h 1022658"/>
              <a:gd name="connsiteX12" fmla="*/ 7977944 w 8642773"/>
              <a:gd name="connsiteY12" fmla="*/ 0 h 1022658"/>
              <a:gd name="connsiteX13" fmla="*/ 8642773 w 8642773"/>
              <a:gd name="connsiteY13" fmla="*/ 0 h 1022658"/>
              <a:gd name="connsiteX14" fmla="*/ 8642773 w 8642773"/>
              <a:gd name="connsiteY14" fmla="*/ 480649 h 1022658"/>
              <a:gd name="connsiteX15" fmla="*/ 8642773 w 8642773"/>
              <a:gd name="connsiteY15" fmla="*/ 1022658 h 1022658"/>
              <a:gd name="connsiteX16" fmla="*/ 7891517 w 8642773"/>
              <a:gd name="connsiteY16" fmla="*/ 1022658 h 1022658"/>
              <a:gd name="connsiteX17" fmla="*/ 7485971 w 8642773"/>
              <a:gd name="connsiteY17" fmla="*/ 1022658 h 1022658"/>
              <a:gd name="connsiteX18" fmla="*/ 6993998 w 8642773"/>
              <a:gd name="connsiteY18" fmla="*/ 1022658 h 1022658"/>
              <a:gd name="connsiteX19" fmla="*/ 6415597 w 8642773"/>
              <a:gd name="connsiteY19" fmla="*/ 1022658 h 1022658"/>
              <a:gd name="connsiteX20" fmla="*/ 5750768 w 8642773"/>
              <a:gd name="connsiteY20" fmla="*/ 1022658 h 1022658"/>
              <a:gd name="connsiteX21" fmla="*/ 5172367 w 8642773"/>
              <a:gd name="connsiteY21" fmla="*/ 1022658 h 1022658"/>
              <a:gd name="connsiteX22" fmla="*/ 4421111 w 8642773"/>
              <a:gd name="connsiteY22" fmla="*/ 1022658 h 1022658"/>
              <a:gd name="connsiteX23" fmla="*/ 3583427 w 8642773"/>
              <a:gd name="connsiteY23" fmla="*/ 1022658 h 1022658"/>
              <a:gd name="connsiteX24" fmla="*/ 3091453 w 8642773"/>
              <a:gd name="connsiteY24" fmla="*/ 1022658 h 1022658"/>
              <a:gd name="connsiteX25" fmla="*/ 2599480 w 8642773"/>
              <a:gd name="connsiteY25" fmla="*/ 1022658 h 1022658"/>
              <a:gd name="connsiteX26" fmla="*/ 1761796 w 8642773"/>
              <a:gd name="connsiteY26" fmla="*/ 1022658 h 1022658"/>
              <a:gd name="connsiteX27" fmla="*/ 1183395 w 8642773"/>
              <a:gd name="connsiteY27" fmla="*/ 1022658 h 1022658"/>
              <a:gd name="connsiteX28" fmla="*/ 691422 w 8642773"/>
              <a:gd name="connsiteY28" fmla="*/ 1022658 h 1022658"/>
              <a:gd name="connsiteX29" fmla="*/ 0 w 8642773"/>
              <a:gd name="connsiteY29" fmla="*/ 1022658 h 1022658"/>
              <a:gd name="connsiteX30" fmla="*/ 0 w 8642773"/>
              <a:gd name="connsiteY30" fmla="*/ 490876 h 1022658"/>
              <a:gd name="connsiteX31" fmla="*/ 0 w 8642773"/>
              <a:gd name="connsiteY31" fmla="*/ 0 h 1022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642773" h="1022658" fill="none" extrusionOk="0">
                <a:moveTo>
                  <a:pt x="0" y="0"/>
                </a:moveTo>
                <a:cubicBezTo>
                  <a:pt x="249762" y="23504"/>
                  <a:pt x="589529" y="2809"/>
                  <a:pt x="751256" y="0"/>
                </a:cubicBezTo>
                <a:cubicBezTo>
                  <a:pt x="912983" y="-2809"/>
                  <a:pt x="1109641" y="16523"/>
                  <a:pt x="1329657" y="0"/>
                </a:cubicBezTo>
                <a:cubicBezTo>
                  <a:pt x="1549673" y="-16523"/>
                  <a:pt x="1897208" y="-34597"/>
                  <a:pt x="2080914" y="0"/>
                </a:cubicBezTo>
                <a:cubicBezTo>
                  <a:pt x="2264620" y="34597"/>
                  <a:pt x="2677656" y="-40457"/>
                  <a:pt x="2918598" y="0"/>
                </a:cubicBezTo>
                <a:cubicBezTo>
                  <a:pt x="3159540" y="40457"/>
                  <a:pt x="3283296" y="15114"/>
                  <a:pt x="3583427" y="0"/>
                </a:cubicBezTo>
                <a:cubicBezTo>
                  <a:pt x="3883558" y="-15114"/>
                  <a:pt x="3795835" y="7280"/>
                  <a:pt x="3988972" y="0"/>
                </a:cubicBezTo>
                <a:cubicBezTo>
                  <a:pt x="4182109" y="-7280"/>
                  <a:pt x="4316854" y="9880"/>
                  <a:pt x="4567373" y="0"/>
                </a:cubicBezTo>
                <a:cubicBezTo>
                  <a:pt x="4817892" y="-9880"/>
                  <a:pt x="5056652" y="-24734"/>
                  <a:pt x="5232202" y="0"/>
                </a:cubicBezTo>
                <a:cubicBezTo>
                  <a:pt x="5407752" y="24734"/>
                  <a:pt x="5695004" y="16759"/>
                  <a:pt x="5897031" y="0"/>
                </a:cubicBezTo>
                <a:cubicBezTo>
                  <a:pt x="6099058" y="-16759"/>
                  <a:pt x="6355270" y="8603"/>
                  <a:pt x="6734715" y="0"/>
                </a:cubicBezTo>
                <a:cubicBezTo>
                  <a:pt x="7114160" y="-8603"/>
                  <a:pt x="7101783" y="-23608"/>
                  <a:pt x="7399543" y="0"/>
                </a:cubicBezTo>
                <a:cubicBezTo>
                  <a:pt x="7697303" y="23608"/>
                  <a:pt x="7775175" y="-19975"/>
                  <a:pt x="7977944" y="0"/>
                </a:cubicBezTo>
                <a:cubicBezTo>
                  <a:pt x="8180713" y="19975"/>
                  <a:pt x="8360205" y="-5700"/>
                  <a:pt x="8642773" y="0"/>
                </a:cubicBezTo>
                <a:cubicBezTo>
                  <a:pt x="8645079" y="152201"/>
                  <a:pt x="8629235" y="248675"/>
                  <a:pt x="8642773" y="480649"/>
                </a:cubicBezTo>
                <a:cubicBezTo>
                  <a:pt x="8656311" y="712623"/>
                  <a:pt x="8617649" y="832760"/>
                  <a:pt x="8642773" y="1022658"/>
                </a:cubicBezTo>
                <a:cubicBezTo>
                  <a:pt x="8366544" y="1028066"/>
                  <a:pt x="8202506" y="1011333"/>
                  <a:pt x="7891517" y="1022658"/>
                </a:cubicBezTo>
                <a:cubicBezTo>
                  <a:pt x="7580528" y="1033983"/>
                  <a:pt x="7648909" y="1039206"/>
                  <a:pt x="7485971" y="1022658"/>
                </a:cubicBezTo>
                <a:cubicBezTo>
                  <a:pt x="7323033" y="1006110"/>
                  <a:pt x="7165231" y="1005187"/>
                  <a:pt x="6993998" y="1022658"/>
                </a:cubicBezTo>
                <a:cubicBezTo>
                  <a:pt x="6822765" y="1040129"/>
                  <a:pt x="6602233" y="1025419"/>
                  <a:pt x="6415597" y="1022658"/>
                </a:cubicBezTo>
                <a:cubicBezTo>
                  <a:pt x="6228961" y="1019897"/>
                  <a:pt x="5904184" y="1023099"/>
                  <a:pt x="5750768" y="1022658"/>
                </a:cubicBezTo>
                <a:cubicBezTo>
                  <a:pt x="5597352" y="1022217"/>
                  <a:pt x="5387832" y="1042415"/>
                  <a:pt x="5172367" y="1022658"/>
                </a:cubicBezTo>
                <a:cubicBezTo>
                  <a:pt x="4956902" y="1002901"/>
                  <a:pt x="4610016" y="1023717"/>
                  <a:pt x="4421111" y="1022658"/>
                </a:cubicBezTo>
                <a:cubicBezTo>
                  <a:pt x="4232206" y="1021599"/>
                  <a:pt x="3910764" y="994500"/>
                  <a:pt x="3583427" y="1022658"/>
                </a:cubicBezTo>
                <a:cubicBezTo>
                  <a:pt x="3256090" y="1050816"/>
                  <a:pt x="3264280" y="1026019"/>
                  <a:pt x="3091453" y="1022658"/>
                </a:cubicBezTo>
                <a:cubicBezTo>
                  <a:pt x="2918626" y="1019297"/>
                  <a:pt x="2762718" y="1011006"/>
                  <a:pt x="2599480" y="1022658"/>
                </a:cubicBezTo>
                <a:cubicBezTo>
                  <a:pt x="2436242" y="1034310"/>
                  <a:pt x="2050989" y="1044201"/>
                  <a:pt x="1761796" y="1022658"/>
                </a:cubicBezTo>
                <a:cubicBezTo>
                  <a:pt x="1472603" y="1001115"/>
                  <a:pt x="1311262" y="1044633"/>
                  <a:pt x="1183395" y="1022658"/>
                </a:cubicBezTo>
                <a:cubicBezTo>
                  <a:pt x="1055528" y="1000683"/>
                  <a:pt x="907375" y="1006016"/>
                  <a:pt x="691422" y="1022658"/>
                </a:cubicBezTo>
                <a:cubicBezTo>
                  <a:pt x="475469" y="1039300"/>
                  <a:pt x="146757" y="1050332"/>
                  <a:pt x="0" y="1022658"/>
                </a:cubicBezTo>
                <a:cubicBezTo>
                  <a:pt x="4865" y="805976"/>
                  <a:pt x="4275" y="631353"/>
                  <a:pt x="0" y="490876"/>
                </a:cubicBezTo>
                <a:cubicBezTo>
                  <a:pt x="-4275" y="350399"/>
                  <a:pt x="15905" y="198212"/>
                  <a:pt x="0" y="0"/>
                </a:cubicBezTo>
                <a:close/>
              </a:path>
              <a:path w="8642773" h="1022658" stroke="0" extrusionOk="0">
                <a:moveTo>
                  <a:pt x="0" y="0"/>
                </a:moveTo>
                <a:cubicBezTo>
                  <a:pt x="315373" y="-6149"/>
                  <a:pt x="437434" y="24501"/>
                  <a:pt x="664829" y="0"/>
                </a:cubicBezTo>
                <a:cubicBezTo>
                  <a:pt x="892224" y="-24501"/>
                  <a:pt x="1149520" y="40576"/>
                  <a:pt x="1502513" y="0"/>
                </a:cubicBezTo>
                <a:cubicBezTo>
                  <a:pt x="1855506" y="-40576"/>
                  <a:pt x="1810639" y="2619"/>
                  <a:pt x="1994486" y="0"/>
                </a:cubicBezTo>
                <a:cubicBezTo>
                  <a:pt x="2178333" y="-2619"/>
                  <a:pt x="2422880" y="-20258"/>
                  <a:pt x="2572887" y="0"/>
                </a:cubicBezTo>
                <a:cubicBezTo>
                  <a:pt x="2722894" y="20258"/>
                  <a:pt x="2985392" y="-21693"/>
                  <a:pt x="3324143" y="0"/>
                </a:cubicBezTo>
                <a:cubicBezTo>
                  <a:pt x="3662894" y="21693"/>
                  <a:pt x="3691128" y="14605"/>
                  <a:pt x="3902544" y="0"/>
                </a:cubicBezTo>
                <a:cubicBezTo>
                  <a:pt x="4113960" y="-14605"/>
                  <a:pt x="4369849" y="21794"/>
                  <a:pt x="4653801" y="0"/>
                </a:cubicBezTo>
                <a:cubicBezTo>
                  <a:pt x="4937753" y="-21794"/>
                  <a:pt x="5153374" y="-28084"/>
                  <a:pt x="5318630" y="0"/>
                </a:cubicBezTo>
                <a:cubicBezTo>
                  <a:pt x="5483886" y="28084"/>
                  <a:pt x="5710154" y="-2431"/>
                  <a:pt x="6069886" y="0"/>
                </a:cubicBezTo>
                <a:cubicBezTo>
                  <a:pt x="6429618" y="2431"/>
                  <a:pt x="6432794" y="-12192"/>
                  <a:pt x="6734715" y="0"/>
                </a:cubicBezTo>
                <a:cubicBezTo>
                  <a:pt x="7036636" y="12192"/>
                  <a:pt x="7176900" y="17083"/>
                  <a:pt x="7313116" y="0"/>
                </a:cubicBezTo>
                <a:cubicBezTo>
                  <a:pt x="7449332" y="-17083"/>
                  <a:pt x="7816268" y="-27531"/>
                  <a:pt x="7977944" y="0"/>
                </a:cubicBezTo>
                <a:cubicBezTo>
                  <a:pt x="8139620" y="27531"/>
                  <a:pt x="8446441" y="-15431"/>
                  <a:pt x="8642773" y="0"/>
                </a:cubicBezTo>
                <a:cubicBezTo>
                  <a:pt x="8656931" y="241232"/>
                  <a:pt x="8654400" y="341072"/>
                  <a:pt x="8642773" y="511329"/>
                </a:cubicBezTo>
                <a:cubicBezTo>
                  <a:pt x="8631146" y="681586"/>
                  <a:pt x="8657896" y="911101"/>
                  <a:pt x="8642773" y="1022658"/>
                </a:cubicBezTo>
                <a:cubicBezTo>
                  <a:pt x="8522584" y="1033123"/>
                  <a:pt x="8341158" y="1007505"/>
                  <a:pt x="8237227" y="1022658"/>
                </a:cubicBezTo>
                <a:cubicBezTo>
                  <a:pt x="8133296" y="1037811"/>
                  <a:pt x="7713171" y="1010985"/>
                  <a:pt x="7485971" y="1022658"/>
                </a:cubicBezTo>
                <a:cubicBezTo>
                  <a:pt x="7258771" y="1034331"/>
                  <a:pt x="7085227" y="995815"/>
                  <a:pt x="6907570" y="1022658"/>
                </a:cubicBezTo>
                <a:cubicBezTo>
                  <a:pt x="6729913" y="1049501"/>
                  <a:pt x="6596702" y="1036301"/>
                  <a:pt x="6329169" y="1022658"/>
                </a:cubicBezTo>
                <a:cubicBezTo>
                  <a:pt x="6061636" y="1009015"/>
                  <a:pt x="6049024" y="1044717"/>
                  <a:pt x="5837196" y="1022658"/>
                </a:cubicBezTo>
                <a:cubicBezTo>
                  <a:pt x="5625368" y="1000599"/>
                  <a:pt x="5338007" y="1036438"/>
                  <a:pt x="5085939" y="1022658"/>
                </a:cubicBezTo>
                <a:cubicBezTo>
                  <a:pt x="4833871" y="1008878"/>
                  <a:pt x="4868712" y="1032415"/>
                  <a:pt x="4680394" y="1022658"/>
                </a:cubicBezTo>
                <a:cubicBezTo>
                  <a:pt x="4492076" y="1012901"/>
                  <a:pt x="4238828" y="1045494"/>
                  <a:pt x="4015565" y="1022658"/>
                </a:cubicBezTo>
                <a:cubicBezTo>
                  <a:pt x="3792302" y="999822"/>
                  <a:pt x="3647370" y="1025325"/>
                  <a:pt x="3523592" y="1022658"/>
                </a:cubicBezTo>
                <a:cubicBezTo>
                  <a:pt x="3399814" y="1019991"/>
                  <a:pt x="3201560" y="1012945"/>
                  <a:pt x="3118047" y="1022658"/>
                </a:cubicBezTo>
                <a:cubicBezTo>
                  <a:pt x="3034534" y="1032371"/>
                  <a:pt x="2704820" y="996495"/>
                  <a:pt x="2539646" y="1022658"/>
                </a:cubicBezTo>
                <a:cubicBezTo>
                  <a:pt x="2374472" y="1048821"/>
                  <a:pt x="1944849" y="1013991"/>
                  <a:pt x="1788389" y="1022658"/>
                </a:cubicBezTo>
                <a:cubicBezTo>
                  <a:pt x="1631929" y="1031325"/>
                  <a:pt x="1134286" y="1020532"/>
                  <a:pt x="950705" y="1022658"/>
                </a:cubicBezTo>
                <a:cubicBezTo>
                  <a:pt x="767124" y="1024784"/>
                  <a:pt x="367325" y="1021911"/>
                  <a:pt x="0" y="1022658"/>
                </a:cubicBezTo>
                <a:cubicBezTo>
                  <a:pt x="-4813" y="768470"/>
                  <a:pt x="13272" y="684409"/>
                  <a:pt x="0" y="490876"/>
                </a:cubicBezTo>
                <a:cubicBezTo>
                  <a:pt x="-13272" y="297343"/>
                  <a:pt x="-9483" y="236733"/>
                  <a:pt x="0" y="0"/>
                </a:cubicBezTo>
                <a:close/>
              </a:path>
            </a:pathLst>
          </a:custGeom>
          <a:solidFill>
            <a:schemeClr val="bg1"/>
          </a:solidFill>
          <a:ln w="28575">
            <a:solidFill>
              <a:schemeClr val="accent1">
                <a:lumMod val="75000"/>
              </a:schemeClr>
            </a:solidFill>
            <a:extLst>
              <a:ext uri="{C807C97D-BFC1-408E-A445-0C87EB9F89A2}">
                <ask:lineSketchStyleProps xmlns="" xmlns:ask="http://schemas.microsoft.com/office/drawing/2018/sketchyshapes" sd="31963769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72000" indent="-1044000">
              <a:lnSpc>
                <a:spcPts val="2500"/>
              </a:lnSpc>
            </a:pPr>
            <a:r>
              <a:rPr lang="zh-TW" altLang="en-US" b="1" dirty="0">
                <a:solidFill>
                  <a:schemeClr val="tx1"/>
                </a:solidFill>
                <a:latin typeface="微軟正黑體" panose="020B0604030504040204" pitchFamily="34" charset="-120"/>
                <a:ea typeface="微軟正黑體" panose="020B0604030504040204" pitchFamily="34" charset="-120"/>
                <a:cs typeface="+mj-cs"/>
              </a:rPr>
              <a:t>第</a:t>
            </a:r>
            <a:r>
              <a:rPr lang="en-US" altLang="zh-TW" b="1" dirty="0">
                <a:solidFill>
                  <a:schemeClr val="tx1"/>
                </a:solidFill>
                <a:latin typeface="微軟正黑體" panose="020B0604030504040204" pitchFamily="34" charset="-120"/>
                <a:ea typeface="微軟正黑體" panose="020B0604030504040204" pitchFamily="34" charset="-120"/>
                <a:cs typeface="+mj-cs"/>
              </a:rPr>
              <a:t>24</a:t>
            </a:r>
            <a:r>
              <a:rPr lang="zh-TW" altLang="en-US" b="1" dirty="0">
                <a:solidFill>
                  <a:schemeClr val="tx1"/>
                </a:solidFill>
                <a:latin typeface="微軟正黑體" panose="020B0604030504040204" pitchFamily="34" charset="-120"/>
                <a:ea typeface="微軟正黑體" panose="020B0604030504040204" pitchFamily="34" charset="-120"/>
                <a:cs typeface="+mj-cs"/>
              </a:rPr>
              <a:t>條　</a:t>
            </a:r>
            <a:r>
              <a:rPr lang="zh-TW" altLang="en-US" sz="1600" b="1" dirty="0">
                <a:solidFill>
                  <a:schemeClr val="tx1"/>
                </a:solidFill>
                <a:latin typeface="微軟正黑體" panose="020B0604030504040204" pitchFamily="34" charset="-120"/>
                <a:ea typeface="微軟正黑體" panose="020B0604030504040204" pitchFamily="34" charset="-120"/>
                <a:cs typeface="+mj-cs"/>
              </a:rPr>
              <a:t>私人占用非事業用土地，位於</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cs typeface="+mj-cs"/>
              </a:rPr>
              <a:t>臺北市及新北市都市計畫區域範圍外</a:t>
            </a:r>
            <a:r>
              <a:rPr lang="zh-TW" altLang="en-US" sz="1600" b="1" dirty="0">
                <a:solidFill>
                  <a:schemeClr val="tx1"/>
                </a:solidFill>
                <a:latin typeface="微軟正黑體" panose="020B0604030504040204" pitchFamily="34" charset="-120"/>
                <a:ea typeface="微軟正黑體" panose="020B0604030504040204" pitchFamily="34" charset="-120"/>
                <a:cs typeface="+mj-cs"/>
              </a:rPr>
              <a:t>，且於</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cs typeface="+mj-cs"/>
              </a:rPr>
              <a:t>中華民國</a:t>
            </a:r>
            <a:endParaRPr lang="en-US" altLang="zh-TW" sz="1600" b="1" dirty="0">
              <a:solidFill>
                <a:schemeClr val="accent5">
                  <a:lumMod val="75000"/>
                </a:schemeClr>
              </a:solidFill>
              <a:latin typeface="微軟正黑體" panose="020B0604030504040204" pitchFamily="34" charset="-120"/>
              <a:ea typeface="微軟正黑體" panose="020B0604030504040204" pitchFamily="34" charset="-120"/>
              <a:cs typeface="+mj-cs"/>
            </a:endParaRPr>
          </a:p>
          <a:p>
            <a:pPr marL="72000" indent="-1044000">
              <a:lnSpc>
                <a:spcPts val="2500"/>
              </a:lnSpc>
            </a:pP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cs typeface="+mj-cs"/>
              </a:rPr>
              <a:t>                   </a:t>
            </a:r>
            <a:r>
              <a:rPr lang="en-US" altLang="zh-TW" sz="1600" b="1" dirty="0">
                <a:solidFill>
                  <a:schemeClr val="accent5">
                    <a:lumMod val="75000"/>
                  </a:schemeClr>
                </a:solidFill>
                <a:latin typeface="微軟正黑體" panose="020B0604030504040204" pitchFamily="34" charset="-120"/>
                <a:ea typeface="微軟正黑體" panose="020B0604030504040204" pitchFamily="34" charset="-120"/>
                <a:cs typeface="+mj-cs"/>
              </a:rPr>
              <a:t>82</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cs typeface="+mj-cs"/>
              </a:rPr>
              <a:t>年</a:t>
            </a:r>
            <a:r>
              <a:rPr lang="en-US" altLang="zh-TW" sz="1600" b="1" dirty="0">
                <a:solidFill>
                  <a:schemeClr val="accent5">
                    <a:lumMod val="75000"/>
                  </a:schemeClr>
                </a:solidFill>
                <a:latin typeface="微軟正黑體" panose="020B0604030504040204" pitchFamily="34" charset="-120"/>
                <a:ea typeface="微軟正黑體" panose="020B0604030504040204" pitchFamily="34" charset="-120"/>
                <a:cs typeface="+mj-cs"/>
              </a:rPr>
              <a:t>7</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cs typeface="+mj-cs"/>
              </a:rPr>
              <a:t>月</a:t>
            </a:r>
            <a:r>
              <a:rPr lang="en-US" altLang="zh-TW" sz="1600" b="1" dirty="0">
                <a:solidFill>
                  <a:schemeClr val="accent5">
                    <a:lumMod val="75000"/>
                  </a:schemeClr>
                </a:solidFill>
                <a:latin typeface="微軟正黑體" panose="020B0604030504040204" pitchFamily="34" charset="-120"/>
                <a:ea typeface="微軟正黑體" panose="020B0604030504040204" pitchFamily="34" charset="-120"/>
                <a:cs typeface="+mj-cs"/>
              </a:rPr>
              <a:t>21</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cs typeface="+mj-cs"/>
              </a:rPr>
              <a:t>日前已建有建物</a:t>
            </a:r>
            <a:r>
              <a:rPr lang="zh-TW" altLang="en-US" sz="1600" b="1" dirty="0">
                <a:solidFill>
                  <a:schemeClr val="tx1"/>
                </a:solidFill>
                <a:latin typeface="微軟正黑體" panose="020B0604030504040204" pitchFamily="34" charset="-120"/>
                <a:ea typeface="微軟正黑體" panose="020B0604030504040204" pitchFamily="34" charset="-120"/>
                <a:cs typeface="+mj-cs"/>
              </a:rPr>
              <a:t>，經繳清五年使用補償金，並提出前條第</a:t>
            </a:r>
            <a:r>
              <a:rPr lang="en-US" altLang="zh-TW" sz="1600" b="1" dirty="0">
                <a:solidFill>
                  <a:srgbClr val="C00000"/>
                </a:solidFill>
                <a:latin typeface="微軟正黑體" panose="020B0604030504040204" pitchFamily="34" charset="-120"/>
                <a:ea typeface="微軟正黑體" panose="020B0604030504040204" pitchFamily="34" charset="-120"/>
                <a:cs typeface="+mj-cs"/>
              </a:rPr>
              <a:t>4</a:t>
            </a:r>
            <a:r>
              <a:rPr lang="zh-TW" altLang="en-US" sz="1600" b="1" dirty="0">
                <a:solidFill>
                  <a:schemeClr val="tx1"/>
                </a:solidFill>
                <a:latin typeface="微軟正黑體" panose="020B0604030504040204" pitchFamily="34" charset="-120"/>
                <a:ea typeface="微軟正黑體" panose="020B0604030504040204" pitchFamily="34" charset="-120"/>
                <a:cs typeface="+mj-cs"/>
              </a:rPr>
              <a:t>項所定文件後，</a:t>
            </a:r>
            <a:br>
              <a:rPr lang="en-US" altLang="zh-TW" sz="1600" b="1" dirty="0">
                <a:solidFill>
                  <a:schemeClr val="tx1"/>
                </a:solidFill>
                <a:latin typeface="微軟正黑體" panose="020B0604030504040204" pitchFamily="34" charset="-120"/>
                <a:ea typeface="微軟正黑體" panose="020B0604030504040204" pitchFamily="34" charset="-120"/>
                <a:cs typeface="+mj-cs"/>
              </a:rPr>
            </a:br>
            <a:r>
              <a:rPr lang="zh-TW" altLang="en-US" sz="1600" b="1" dirty="0">
                <a:solidFill>
                  <a:schemeClr val="tx1"/>
                </a:solidFill>
                <a:latin typeface="微軟正黑體" panose="020B0604030504040204" pitchFamily="34" charset="-120"/>
                <a:ea typeface="微軟正黑體" panose="020B0604030504040204" pitchFamily="34" charset="-120"/>
                <a:cs typeface="+mj-cs"/>
              </a:rPr>
              <a:t>                  得辦理出租。</a:t>
            </a:r>
            <a:endParaRPr lang="en-US" altLang="zh-TW" sz="1600" b="1" dirty="0">
              <a:solidFill>
                <a:schemeClr val="tx1"/>
              </a:solidFill>
              <a:latin typeface="微軟正黑體" panose="020B0604030504040204" pitchFamily="34" charset="-120"/>
              <a:ea typeface="微軟正黑體" panose="020B0604030504040204" pitchFamily="34" charset="-120"/>
              <a:cs typeface="+mj-cs"/>
            </a:endParaRPr>
          </a:p>
        </p:txBody>
      </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42</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3" name="內容版面配置區 2">
            <a:extLst>
              <a:ext uri="{FF2B5EF4-FFF2-40B4-BE49-F238E27FC236}">
                <a16:creationId xmlns:a16="http://schemas.microsoft.com/office/drawing/2014/main" id="{AB0A4593-7BA5-5DC1-F8E9-057F3A5FF24E}"/>
              </a:ext>
            </a:extLst>
          </p:cNvPr>
          <p:cNvSpPr txBox="1">
            <a:spLocks/>
          </p:cNvSpPr>
          <p:nvPr/>
        </p:nvSpPr>
        <p:spPr>
          <a:xfrm>
            <a:off x="140721" y="2986594"/>
            <a:ext cx="8725142" cy="37198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hangingPunct="0">
              <a:lnSpc>
                <a:spcPts val="2400"/>
              </a:lnSpc>
              <a:spcBef>
                <a:spcPct val="0"/>
              </a:spcBef>
              <a:spcAft>
                <a:spcPts val="150"/>
              </a:spcAft>
              <a:buClr>
                <a:schemeClr val="accent6"/>
              </a:buClr>
              <a:buSzPct val="85000"/>
              <a:buFont typeface="Wingdings" panose="05000000000000000000" pitchFamily="2" charset="2"/>
              <a:buChar char="l"/>
            </a:pPr>
            <a:r>
              <a:rPr lang="zh-TW" altLang="en-US" sz="1700" b="1" dirty="0">
                <a:latin typeface="微軟正黑體" panose="020B0604030504040204" pitchFamily="34" charset="-120"/>
                <a:ea typeface="微軟正黑體" panose="020B0604030504040204" pitchFamily="34" charset="-120"/>
                <a:cs typeface="+mj-cs"/>
              </a:rPr>
              <a:t>農田水利署</a:t>
            </a:r>
            <a:r>
              <a:rPr lang="en-US" altLang="zh-TW" sz="1700" b="1" dirty="0">
                <a:latin typeface="微軟正黑體" panose="020B0604030504040204" pitchFamily="34" charset="-120"/>
                <a:ea typeface="微軟正黑體" panose="020B0604030504040204" pitchFamily="34" charset="-120"/>
                <a:cs typeface="+mj-cs"/>
              </a:rPr>
              <a:t>110</a:t>
            </a:r>
            <a:r>
              <a:rPr lang="zh-TW" altLang="en-US" sz="1700" b="1" dirty="0">
                <a:latin typeface="微軟正黑體" panose="020B0604030504040204" pitchFamily="34" charset="-120"/>
                <a:ea typeface="微軟正黑體" panose="020B0604030504040204" pitchFamily="34" charset="-120"/>
                <a:cs typeface="+mj-cs"/>
              </a:rPr>
              <a:t>年</a:t>
            </a:r>
            <a:r>
              <a:rPr lang="en-US" altLang="zh-TW" sz="1700" b="1" dirty="0">
                <a:latin typeface="微軟正黑體" panose="020B0604030504040204" pitchFamily="34" charset="-120"/>
                <a:ea typeface="微軟正黑體" panose="020B0604030504040204" pitchFamily="34" charset="-120"/>
                <a:cs typeface="+mj-cs"/>
              </a:rPr>
              <a:t>7</a:t>
            </a:r>
            <a:r>
              <a:rPr lang="zh-TW" altLang="en-US" sz="1700" b="1" dirty="0">
                <a:latin typeface="微軟正黑體" panose="020B0604030504040204" pitchFamily="34" charset="-120"/>
                <a:ea typeface="微軟正黑體" panose="020B0604030504040204" pitchFamily="34" charset="-120"/>
                <a:cs typeface="+mj-cs"/>
              </a:rPr>
              <a:t>月</a:t>
            </a:r>
            <a:r>
              <a:rPr lang="en-US" altLang="zh-TW" sz="1700" b="1" dirty="0">
                <a:latin typeface="微軟正黑體" panose="020B0604030504040204" pitchFamily="34" charset="-120"/>
                <a:ea typeface="微軟正黑體" panose="020B0604030504040204" pitchFamily="34" charset="-120"/>
                <a:cs typeface="+mj-cs"/>
              </a:rPr>
              <a:t>29</a:t>
            </a:r>
            <a:r>
              <a:rPr lang="zh-TW" altLang="en-US" sz="1700" b="1" dirty="0">
                <a:latin typeface="微軟正黑體" panose="020B0604030504040204" pitchFamily="34" charset="-120"/>
                <a:ea typeface="微軟正黑體" panose="020B0604030504040204" pitchFamily="34" charset="-120"/>
                <a:cs typeface="+mj-cs"/>
              </a:rPr>
              <a:t>日農水企字第</a:t>
            </a:r>
            <a:r>
              <a:rPr lang="en-US" altLang="zh-TW" sz="1700" b="1" dirty="0">
                <a:latin typeface="微軟正黑體" panose="020B0604030504040204" pitchFamily="34" charset="-120"/>
                <a:ea typeface="微軟正黑體" panose="020B0604030504040204" pitchFamily="34" charset="-120"/>
                <a:cs typeface="+mj-cs"/>
              </a:rPr>
              <a:t>1106014014</a:t>
            </a:r>
            <a:r>
              <a:rPr lang="zh-TW" altLang="en-US" sz="1700" b="1" dirty="0">
                <a:latin typeface="微軟正黑體" panose="020B0604030504040204" pitchFamily="34" charset="-120"/>
                <a:ea typeface="微軟正黑體" panose="020B0604030504040204" pitchFamily="34" charset="-120"/>
                <a:cs typeface="+mj-cs"/>
              </a:rPr>
              <a:t>號函釋：</a:t>
            </a:r>
            <a:endParaRPr lang="en-US" altLang="zh-TW" sz="1700" b="1" dirty="0">
              <a:latin typeface="微軟正黑體" panose="020B0604030504040204" pitchFamily="34" charset="-120"/>
              <a:ea typeface="微軟正黑體" panose="020B0604030504040204" pitchFamily="34" charset="-120"/>
              <a:cs typeface="+mj-cs"/>
            </a:endParaRPr>
          </a:p>
          <a:p>
            <a:pPr marL="914400" marR="0" lvl="2" indent="0" algn="just" defTabSz="457200" rtl="0" eaLnBrk="1" fontAlgn="auto" latinLnBrk="0" hangingPunct="0">
              <a:lnSpc>
                <a:spcPts val="2400"/>
              </a:lnSpc>
              <a:spcBef>
                <a:spcPct val="0"/>
              </a:spcBef>
              <a:spcAft>
                <a:spcPts val="0"/>
              </a:spcAft>
              <a:buClr>
                <a:srgbClr val="70AD47"/>
              </a:buClr>
              <a:buSzPct val="85000"/>
              <a:buFontTx/>
              <a:buNone/>
              <a:tabLst/>
              <a:defRPr/>
            </a:pPr>
            <a:r>
              <a:rPr kumimoji="0" lang="zh-TW" altLang="en-US" sz="1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占用人已自行翻修增建原有建物，得否依據農田水利非事業用不動產活化收益辦法第</a:t>
            </a:r>
            <a:r>
              <a:rPr kumimoji="0" lang="en-US" altLang="zh-TW" sz="1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24</a:t>
            </a:r>
            <a:r>
              <a:rPr kumimoji="0" lang="zh-TW" altLang="en-US" sz="1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條規定辦理出租，</a:t>
            </a:r>
            <a:r>
              <a:rPr kumimoji="0" lang="zh-TW" altLang="en-US" sz="1600" b="1" i="0" u="none" strike="noStrike" kern="1200" cap="none" spc="0" normalizeH="0" baseline="0" noProof="0" dirty="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cs typeface="+mn-cs"/>
              </a:rPr>
              <a:t>應就個案實情予以認定</a:t>
            </a:r>
            <a:r>
              <a:rPr kumimoji="0" lang="zh-TW" altLang="en-US" sz="1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，並請確認該建物經翻修後，是否仍符合</a:t>
            </a:r>
            <a:r>
              <a:rPr kumimoji="0" lang="en-US" altLang="zh-TW" sz="1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82</a:t>
            </a:r>
            <a:r>
              <a:rPr kumimoji="0" lang="zh-TW" altLang="en-US" sz="1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年</a:t>
            </a:r>
            <a:r>
              <a:rPr kumimoji="0" lang="en-US" altLang="zh-TW" sz="1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7</a:t>
            </a:r>
            <a:r>
              <a:rPr kumimoji="0" lang="zh-TW" altLang="en-US" sz="1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月</a:t>
            </a:r>
            <a:r>
              <a:rPr kumimoji="0" lang="en-US" altLang="zh-TW" sz="1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21</a:t>
            </a:r>
            <a:r>
              <a:rPr kumimoji="0" lang="zh-TW" altLang="en-US" sz="1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日前已建有建物之形式。</a:t>
            </a:r>
            <a:endParaRPr kumimoji="0" lang="en-US" altLang="zh-TW" sz="1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lvl="1" algn="just" hangingPunct="0">
              <a:lnSpc>
                <a:spcPts val="2400"/>
              </a:lnSpc>
              <a:spcBef>
                <a:spcPct val="0"/>
              </a:spcBef>
              <a:spcAft>
                <a:spcPts val="150"/>
              </a:spcAft>
              <a:buClr>
                <a:schemeClr val="accent6"/>
              </a:buClr>
              <a:buSzPct val="85000"/>
              <a:buFont typeface="Wingdings" panose="05000000000000000000" pitchFamily="2" charset="2"/>
              <a:buChar char="l"/>
            </a:pPr>
            <a:endParaRPr lang="en-US" altLang="zh-TW" sz="1700" dirty="0">
              <a:latin typeface="微軟正黑體" panose="020B0604030504040204" pitchFamily="34" charset="-120"/>
              <a:ea typeface="微軟正黑體" panose="020B0604030504040204" pitchFamily="34" charset="-120"/>
              <a:cs typeface="+mj-cs"/>
            </a:endParaRPr>
          </a:p>
        </p:txBody>
      </p:sp>
      <p:sp>
        <p:nvSpPr>
          <p:cNvPr id="2" name="文字方塊 1">
            <a:extLst>
              <a:ext uri="{FF2B5EF4-FFF2-40B4-BE49-F238E27FC236}">
                <a16:creationId xmlns:a16="http://schemas.microsoft.com/office/drawing/2014/main" id="{CD9751C5-455A-FA3C-9E57-01AF7E5D8BC1}"/>
              </a:ext>
            </a:extLst>
          </p:cNvPr>
          <p:cNvSpPr txBox="1"/>
          <p:nvPr/>
        </p:nvSpPr>
        <p:spPr>
          <a:xfrm>
            <a:off x="748900" y="4339456"/>
            <a:ext cx="8061337" cy="523220"/>
          </a:xfrm>
          <a:prstGeom prst="rect">
            <a:avLst/>
          </a:prstGeom>
          <a:solidFill>
            <a:srgbClr val="C00000"/>
          </a:solidFill>
        </p:spPr>
        <p:txBody>
          <a:bodyPr wrap="square">
            <a:spAutoFit/>
          </a:bodyPr>
          <a:lstStyle/>
          <a:p>
            <a:pPr marL="0" indent="0" algn="just">
              <a:spcBef>
                <a:spcPts val="0"/>
              </a:spcBef>
              <a:buNone/>
              <a:tabLst>
                <a:tab pos="1257300" algn="l"/>
              </a:tabLst>
            </a:pPr>
            <a:r>
              <a:rPr lang="zh-TW" altLang="en-US" sz="1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→個案</a:t>
            </a:r>
            <a:r>
              <a:rPr lang="en-US" altLang="zh-TW" sz="1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依據歷史勘查照片、現場會勘照片、航照圖、地形圖等</a:t>
            </a:r>
            <a:r>
              <a:rPr lang="en-US" altLang="zh-TW" sz="1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認定已有增建、改建或修建情形，即未符合已建有建物的形式條件</a:t>
            </a:r>
            <a:endParaRPr lang="zh-TW" altLang="en-US" sz="1200" b="1" dirty="0">
              <a:solidFill>
                <a:schemeClr val="bg1"/>
              </a:solidFill>
              <a:latin typeface="微軟正黑體" panose="020B0604030504040204" pitchFamily="34" charset="-120"/>
              <a:ea typeface="微軟正黑體" panose="020B0604030504040204" pitchFamily="34" charset="-120"/>
            </a:endParaRPr>
          </a:p>
        </p:txBody>
      </p:sp>
      <p:sp>
        <p:nvSpPr>
          <p:cNvPr id="20" name="標題 1">
            <a:extLst>
              <a:ext uri="{FF2B5EF4-FFF2-40B4-BE49-F238E27FC236}">
                <a16:creationId xmlns:a16="http://schemas.microsoft.com/office/drawing/2014/main" id="{43B082B5-BE11-43DD-AFC7-0D3CC256C97C}"/>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
        <p:nvSpPr>
          <p:cNvPr id="28" name="文字方塊 27">
            <a:extLst>
              <a:ext uri="{FF2B5EF4-FFF2-40B4-BE49-F238E27FC236}">
                <a16:creationId xmlns:a16="http://schemas.microsoft.com/office/drawing/2014/main" id="{DBADD5F5-3546-4ED8-AE85-81D0A7E370A2}"/>
              </a:ext>
            </a:extLst>
          </p:cNvPr>
          <p:cNvSpPr txBox="1"/>
          <p:nvPr/>
        </p:nvSpPr>
        <p:spPr>
          <a:xfrm>
            <a:off x="748899" y="5014583"/>
            <a:ext cx="8061337" cy="738664"/>
          </a:xfrm>
          <a:prstGeom prst="rect">
            <a:avLst/>
          </a:prstGeom>
          <a:solidFill>
            <a:srgbClr val="C00000"/>
          </a:solidFill>
        </p:spPr>
        <p:txBody>
          <a:bodyPr wrap="square">
            <a:spAutoFit/>
          </a:bodyPr>
          <a:lstStyle/>
          <a:p>
            <a:pPr algn="just">
              <a:tabLst>
                <a:tab pos="1257300" algn="l"/>
              </a:tabLst>
            </a:pPr>
            <a:r>
              <a:rPr lang="zh-TW" altLang="en-US" sz="1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→如無其他認定已有增建、改建或修建情形資料，依據申請人檢附之時間證明文件及切結「地上主體建築改良物及併同該主體建築改良物實際使用之場所、附屬設施，確屬立書人所有，屬於</a:t>
            </a:r>
            <a:r>
              <a:rPr lang="en-US" altLang="zh-TW" sz="1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82</a:t>
            </a:r>
            <a:r>
              <a:rPr lang="zh-TW" altLang="en-US" sz="1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1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21</a:t>
            </a:r>
            <a:r>
              <a:rPr lang="zh-TW" altLang="en-US" sz="1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日前已建有建物，無新、改、增或修建原有建物」審辦</a:t>
            </a:r>
          </a:p>
        </p:txBody>
      </p:sp>
    </p:spTree>
    <p:extLst>
      <p:ext uri="{BB962C8B-B14F-4D97-AF65-F5344CB8AC3E}">
        <p14:creationId xmlns:p14="http://schemas.microsoft.com/office/powerpoint/2010/main" val="5738174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7886700" cy="10226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第四章　被占用處理</a:t>
            </a:r>
            <a:endParaRPr lang="en-US" altLang="zh-TW" b="1" dirty="0">
              <a:latin typeface="微軟正黑體" panose="020B0604030504040204" pitchFamily="34" charset="-120"/>
              <a:ea typeface="微軟正黑體" panose="020B0604030504040204" pitchFamily="34" charset="-120"/>
              <a:cs typeface="+mj-cs"/>
            </a:endParaRPr>
          </a:p>
          <a:p>
            <a:pPr lvl="1" algn="just" hangingPunct="0">
              <a:lnSpc>
                <a:spcPts val="3500"/>
              </a:lnSpc>
              <a:spcBef>
                <a:spcPct val="0"/>
              </a:spcBef>
              <a:spcAft>
                <a:spcPts val="250"/>
              </a:spcAft>
              <a:buClr>
                <a:schemeClr val="accent6"/>
              </a:buClr>
              <a:buSzPct val="85000"/>
              <a:buFont typeface="Wingdings" panose="05000000000000000000" pitchFamily="2" charset="2"/>
              <a:buChar char="l"/>
            </a:pPr>
            <a:r>
              <a:rPr lang="zh-TW" altLang="en-US" sz="1800" b="1" dirty="0">
                <a:latin typeface="微軟正黑體" panose="020B0604030504040204" pitchFamily="34" charset="-120"/>
                <a:ea typeface="微軟正黑體" panose="020B0604030504040204" pitchFamily="34" charset="-120"/>
                <a:cs typeface="+mj-cs"/>
              </a:rPr>
              <a:t>被占用處理規定說明</a:t>
            </a:r>
            <a:endParaRPr lang="en-US" altLang="zh-TW" sz="1800" b="1" dirty="0">
              <a:latin typeface="微軟正黑體" panose="020B0604030504040204" pitchFamily="34" charset="-120"/>
              <a:ea typeface="微軟正黑體" panose="020B0604030504040204" pitchFamily="34" charset="-120"/>
              <a:cs typeface="+mj-cs"/>
            </a:endParaRPr>
          </a:p>
        </p:txBody>
      </p:sp>
      <p:sp>
        <p:nvSpPr>
          <p:cNvPr id="2" name="內容版面配置區 2">
            <a:extLst>
              <a:ext uri="{FF2B5EF4-FFF2-40B4-BE49-F238E27FC236}">
                <a16:creationId xmlns:a16="http://schemas.microsoft.com/office/drawing/2014/main" id="{2C80F049-36EB-A7F9-586C-D497B9861A56}"/>
              </a:ext>
            </a:extLst>
          </p:cNvPr>
          <p:cNvSpPr txBox="1">
            <a:spLocks/>
          </p:cNvSpPr>
          <p:nvPr/>
        </p:nvSpPr>
        <p:spPr>
          <a:xfrm>
            <a:off x="140721" y="1618550"/>
            <a:ext cx="8725142" cy="47231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hangingPunct="0">
              <a:lnSpc>
                <a:spcPts val="3500"/>
              </a:lnSpc>
              <a:spcBef>
                <a:spcPct val="0"/>
              </a:spcBef>
              <a:spcAft>
                <a:spcPts val="250"/>
              </a:spcAft>
              <a:buClr>
                <a:schemeClr val="accent6"/>
              </a:buClr>
              <a:buSzPct val="85000"/>
              <a:buNone/>
            </a:pPr>
            <a:r>
              <a:rPr lang="en-US" altLang="zh-TW" sz="2000" b="1" dirty="0">
                <a:solidFill>
                  <a:srgbClr val="C00000"/>
                </a:solidFill>
                <a:latin typeface="微軟正黑體" panose="020B0604030504040204" pitchFamily="34" charset="-120"/>
                <a:ea typeface="微軟正黑體" panose="020B0604030504040204" pitchFamily="34" charset="-120"/>
                <a:cs typeface="+mj-cs"/>
              </a:rPr>
              <a:t>※</a:t>
            </a:r>
            <a:r>
              <a:rPr lang="zh-TW" altLang="en-US" sz="1600" b="1" dirty="0">
                <a:latin typeface="微軟正黑體" panose="020B0604030504040204" pitchFamily="34" charset="-120"/>
                <a:ea typeface="微軟正黑體" panose="020B0604030504040204" pitchFamily="34" charset="-120"/>
                <a:cs typeface="+mj-cs"/>
              </a:rPr>
              <a:t>第</a:t>
            </a:r>
            <a:r>
              <a:rPr lang="en-US" altLang="zh-TW" sz="1600" b="1" dirty="0">
                <a:latin typeface="微軟正黑體" panose="020B0604030504040204" pitchFamily="34" charset="-120"/>
                <a:ea typeface="微軟正黑體" panose="020B0604030504040204" pitchFamily="34" charset="-120"/>
                <a:cs typeface="+mj-cs"/>
              </a:rPr>
              <a:t>24</a:t>
            </a:r>
            <a:r>
              <a:rPr lang="zh-TW" altLang="en-US" sz="1600" b="1" dirty="0">
                <a:latin typeface="微軟正黑體" panose="020B0604030504040204" pitchFamily="34" charset="-120"/>
                <a:ea typeface="微軟正黑體" panose="020B0604030504040204" pitchFamily="34" charset="-120"/>
                <a:cs typeface="+mj-cs"/>
              </a:rPr>
              <a:t>條補充</a:t>
            </a:r>
            <a:r>
              <a:rPr lang="zh-TW" altLang="en-US" sz="1600" b="1" dirty="0">
                <a:solidFill>
                  <a:schemeClr val="tx1"/>
                </a:solidFill>
                <a:latin typeface="微軟正黑體" panose="020B0604030504040204" pitchFamily="34" charset="-120"/>
                <a:ea typeface="微軟正黑體" panose="020B0604030504040204" pitchFamily="34" charset="-120"/>
                <a:cs typeface="+mj-cs"/>
              </a:rPr>
              <a:t>：</a:t>
            </a:r>
            <a:endParaRPr lang="en-US" altLang="zh-TW" sz="1600" dirty="0">
              <a:latin typeface="微軟正黑體" panose="020B0604030504040204" pitchFamily="34" charset="-120"/>
              <a:ea typeface="微軟正黑體" panose="020B0604030504040204" pitchFamily="34" charset="-120"/>
              <a:cs typeface="+mj-cs"/>
            </a:endParaRPr>
          </a:p>
          <a:p>
            <a:pPr lvl="1" algn="just" hangingPunct="0">
              <a:lnSpc>
                <a:spcPts val="2400"/>
              </a:lnSpc>
              <a:spcBef>
                <a:spcPct val="0"/>
              </a:spcBef>
              <a:spcAft>
                <a:spcPts val="150"/>
              </a:spcAft>
              <a:buClr>
                <a:schemeClr val="accent6"/>
              </a:buClr>
              <a:buSzPct val="85000"/>
              <a:buFont typeface="Wingdings" panose="05000000000000000000" pitchFamily="2" charset="2"/>
              <a:buChar char="l"/>
            </a:pPr>
            <a:r>
              <a:rPr lang="en-US" altLang="zh-TW" sz="1700" b="1" dirty="0">
                <a:solidFill>
                  <a:schemeClr val="accent5">
                    <a:lumMod val="75000"/>
                  </a:schemeClr>
                </a:solidFill>
                <a:latin typeface="微軟正黑體" panose="020B0604030504040204" pitchFamily="34" charset="-120"/>
                <a:ea typeface="微軟正黑體" panose="020B0604030504040204" pitchFamily="34" charset="-120"/>
                <a:cs typeface="+mj-cs"/>
              </a:rPr>
              <a:t>109</a:t>
            </a:r>
            <a:r>
              <a:rPr lang="zh-TW" altLang="en-US" sz="1700" b="1" dirty="0">
                <a:solidFill>
                  <a:schemeClr val="accent5">
                    <a:lumMod val="75000"/>
                  </a:schemeClr>
                </a:solidFill>
                <a:latin typeface="微軟正黑體" panose="020B0604030504040204" pitchFamily="34" charset="-120"/>
                <a:ea typeface="微軟正黑體" panose="020B0604030504040204" pitchFamily="34" charset="-120"/>
                <a:cs typeface="+mj-cs"/>
              </a:rPr>
              <a:t>年</a:t>
            </a:r>
            <a:r>
              <a:rPr lang="en-US" altLang="zh-TW" sz="1700" b="1" dirty="0">
                <a:solidFill>
                  <a:schemeClr val="accent5">
                    <a:lumMod val="75000"/>
                  </a:schemeClr>
                </a:solidFill>
                <a:latin typeface="微軟正黑體" panose="020B0604030504040204" pitchFamily="34" charset="-120"/>
                <a:ea typeface="微軟正黑體" panose="020B0604030504040204" pitchFamily="34" charset="-120"/>
                <a:cs typeface="+mj-cs"/>
              </a:rPr>
              <a:t>10</a:t>
            </a:r>
            <a:r>
              <a:rPr lang="zh-TW" altLang="en-US" sz="1700" b="1" dirty="0">
                <a:solidFill>
                  <a:schemeClr val="accent5">
                    <a:lumMod val="75000"/>
                  </a:schemeClr>
                </a:solidFill>
                <a:latin typeface="微軟正黑體" panose="020B0604030504040204" pitchFamily="34" charset="-120"/>
                <a:ea typeface="微軟正黑體" panose="020B0604030504040204" pitchFamily="34" charset="-120"/>
                <a:cs typeface="+mj-cs"/>
              </a:rPr>
              <a:t>月</a:t>
            </a:r>
            <a:r>
              <a:rPr lang="en-US" altLang="zh-TW" sz="1700" b="1" dirty="0">
                <a:solidFill>
                  <a:schemeClr val="accent5">
                    <a:lumMod val="75000"/>
                  </a:schemeClr>
                </a:solidFill>
                <a:latin typeface="微軟正黑體" panose="020B0604030504040204" pitchFamily="34" charset="-120"/>
                <a:ea typeface="微軟正黑體" panose="020B0604030504040204" pitchFamily="34" charset="-120"/>
                <a:cs typeface="+mj-cs"/>
              </a:rPr>
              <a:t>1</a:t>
            </a:r>
            <a:r>
              <a:rPr lang="zh-TW" altLang="en-US" sz="1700" b="1" dirty="0">
                <a:solidFill>
                  <a:schemeClr val="accent5">
                    <a:lumMod val="75000"/>
                  </a:schemeClr>
                </a:solidFill>
                <a:latin typeface="微軟正黑體" panose="020B0604030504040204" pitchFamily="34" charset="-120"/>
                <a:ea typeface="微軟正黑體" panose="020B0604030504040204" pitchFamily="34" charset="-120"/>
                <a:cs typeface="+mj-cs"/>
              </a:rPr>
              <a:t>日前</a:t>
            </a:r>
            <a:r>
              <a:rPr lang="zh-TW" altLang="en-US" sz="1700" b="1" dirty="0">
                <a:latin typeface="微軟正黑體" panose="020B0604030504040204" pitchFamily="34" charset="-120"/>
                <a:ea typeface="微軟正黑體" panose="020B0604030504040204" pitchFamily="34" charset="-120"/>
                <a:cs typeface="+mj-cs"/>
              </a:rPr>
              <a:t>已出租臺北市及新北市都市計畫區域範圍內非事業用不動產予佔用人，租期屆滿時如何處理？</a:t>
            </a:r>
            <a:endParaRPr lang="en-US" altLang="zh-TW" sz="1700" b="1" dirty="0">
              <a:latin typeface="微軟正黑體" panose="020B0604030504040204" pitchFamily="34" charset="-120"/>
              <a:ea typeface="微軟正黑體" panose="020B0604030504040204" pitchFamily="34" charset="-120"/>
              <a:cs typeface="+mj-cs"/>
            </a:endParaRPr>
          </a:p>
          <a:p>
            <a:pPr marL="914400" lvl="2" indent="0" algn="just" defTabSz="457200" hangingPunct="0">
              <a:lnSpc>
                <a:spcPts val="2400"/>
              </a:lnSpc>
              <a:spcBef>
                <a:spcPct val="0"/>
              </a:spcBef>
              <a:buClr>
                <a:srgbClr val="70AD47"/>
              </a:buClr>
              <a:buSzPct val="85000"/>
              <a:buNone/>
              <a:defRPr/>
            </a:pP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rPr>
              <a:t>本署</a:t>
            </a:r>
            <a:r>
              <a:rPr lang="en-US" altLang="zh-TW" sz="1600" b="1" dirty="0">
                <a:solidFill>
                  <a:schemeClr val="accent5">
                    <a:lumMod val="75000"/>
                  </a:schemeClr>
                </a:solidFill>
                <a:latin typeface="微軟正黑體" panose="020B0604030504040204" pitchFamily="34" charset="-120"/>
                <a:ea typeface="微軟正黑體" panose="020B0604030504040204" pitchFamily="34" charset="-120"/>
              </a:rPr>
              <a:t>110</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rPr>
              <a:t>年</a:t>
            </a:r>
            <a:r>
              <a:rPr lang="en-US" altLang="zh-TW" sz="1600" b="1" dirty="0">
                <a:solidFill>
                  <a:schemeClr val="accent5">
                    <a:lumMod val="75000"/>
                  </a:schemeClr>
                </a:solidFill>
                <a:latin typeface="微軟正黑體" panose="020B0604030504040204" pitchFamily="34" charset="-120"/>
                <a:ea typeface="微軟正黑體" panose="020B0604030504040204" pitchFamily="34" charset="-120"/>
              </a:rPr>
              <a:t>10</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rPr>
              <a:t>月</a:t>
            </a:r>
            <a:r>
              <a:rPr lang="en-US" altLang="zh-TW" sz="1600" b="1" dirty="0">
                <a:solidFill>
                  <a:schemeClr val="accent5">
                    <a:lumMod val="75000"/>
                  </a:schemeClr>
                </a:solidFill>
                <a:latin typeface="微軟正黑體" panose="020B0604030504040204" pitchFamily="34" charset="-120"/>
                <a:ea typeface="微軟正黑體" panose="020B0604030504040204" pitchFamily="34" charset="-120"/>
              </a:rPr>
              <a:t>26</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rPr>
              <a:t>日農水企字第</a:t>
            </a:r>
            <a:r>
              <a:rPr lang="en-US" altLang="zh-TW" sz="1600" b="1" dirty="0">
                <a:solidFill>
                  <a:schemeClr val="accent5">
                    <a:lumMod val="75000"/>
                  </a:schemeClr>
                </a:solidFill>
                <a:latin typeface="微軟正黑體" panose="020B0604030504040204" pitchFamily="34" charset="-120"/>
                <a:ea typeface="微軟正黑體" panose="020B0604030504040204" pitchFamily="34" charset="-120"/>
              </a:rPr>
              <a:t>1106027539</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rPr>
              <a:t>號函釋</a:t>
            </a:r>
            <a:r>
              <a:rPr lang="zh-TW" altLang="en-US" sz="1600" b="1" dirty="0">
                <a:solidFill>
                  <a:prstClr val="black"/>
                </a:solidFill>
                <a:latin typeface="微軟正黑體" panose="020B0604030504040204" pitchFamily="34" charset="-120"/>
                <a:ea typeface="微軟正黑體" panose="020B0604030504040204" pitchFamily="34" charset="-120"/>
              </a:rPr>
              <a:t>說明，倘屬改制前已出租予占用人之案件，宜先行審認原出租之依據，倘確屬依原農田水利會財產處理要點規定辦理者，已非屬占用性質，而為租賃關係，依據農田水利法第</a:t>
            </a:r>
            <a:r>
              <a:rPr lang="en-US" altLang="zh-TW" sz="1600" b="1" dirty="0">
                <a:solidFill>
                  <a:prstClr val="black"/>
                </a:solidFill>
                <a:latin typeface="微軟正黑體" panose="020B0604030504040204" pitchFamily="34" charset="-120"/>
                <a:ea typeface="微軟正黑體" panose="020B0604030504040204" pitchFamily="34" charset="-120"/>
              </a:rPr>
              <a:t>23</a:t>
            </a:r>
            <a:r>
              <a:rPr lang="zh-TW" altLang="en-US" sz="1600" b="1" dirty="0">
                <a:solidFill>
                  <a:prstClr val="black"/>
                </a:solidFill>
                <a:latin typeface="微軟正黑體" panose="020B0604030504040204" pitchFamily="34" charset="-120"/>
                <a:ea typeface="微軟正黑體" panose="020B0604030504040204" pitchFamily="34" charset="-120"/>
              </a:rPr>
              <a:t>條第</a:t>
            </a:r>
            <a:r>
              <a:rPr lang="en-US" altLang="zh-TW" sz="1600" b="1" dirty="0">
                <a:solidFill>
                  <a:prstClr val="black"/>
                </a:solidFill>
                <a:latin typeface="微軟正黑體" panose="020B0604030504040204" pitchFamily="34" charset="-120"/>
                <a:ea typeface="微軟正黑體" panose="020B0604030504040204" pitchFamily="34" charset="-120"/>
              </a:rPr>
              <a:t>1</a:t>
            </a:r>
            <a:r>
              <a:rPr lang="zh-TW" altLang="en-US" sz="1600" b="1" dirty="0">
                <a:solidFill>
                  <a:prstClr val="black"/>
                </a:solidFill>
                <a:latin typeface="微軟正黑體" panose="020B0604030504040204" pitchFamily="34" charset="-120"/>
                <a:ea typeface="微軟正黑體" panose="020B0604030504040204" pitchFamily="34" charset="-120"/>
              </a:rPr>
              <a:t>項規定：「農田水利會改制後資產及負債由國家概括承受，並納入依前條第</a:t>
            </a:r>
            <a:r>
              <a:rPr lang="en-US" altLang="zh-TW" sz="1600" b="1" dirty="0">
                <a:solidFill>
                  <a:prstClr val="black"/>
                </a:solidFill>
                <a:latin typeface="微軟正黑體" panose="020B0604030504040204" pitchFamily="34" charset="-120"/>
                <a:ea typeface="微軟正黑體" panose="020B0604030504040204" pitchFamily="34" charset="-120"/>
              </a:rPr>
              <a:t>1</a:t>
            </a:r>
            <a:r>
              <a:rPr lang="zh-TW" altLang="en-US" sz="1600" b="1" dirty="0">
                <a:solidFill>
                  <a:prstClr val="black"/>
                </a:solidFill>
                <a:latin typeface="微軟正黑體" panose="020B0604030504040204" pitchFamily="34" charset="-120"/>
                <a:ea typeface="微軟正黑體" panose="020B0604030504040204" pitchFamily="34" charset="-120"/>
              </a:rPr>
              <a:t>項規定設置之農田水利事業作業基金管理。」</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rPr>
              <a:t>租賃契約於改制後由本署概括承受，倘租期屆滿，自得依活化收益辦法第</a:t>
            </a:r>
            <a:r>
              <a:rPr lang="en-US" altLang="zh-TW" sz="1600" b="1" dirty="0">
                <a:solidFill>
                  <a:schemeClr val="accent5">
                    <a:lumMod val="75000"/>
                  </a:schemeClr>
                </a:solidFill>
                <a:latin typeface="微軟正黑體" panose="020B0604030504040204" pitchFamily="34" charset="-120"/>
                <a:ea typeface="微軟正黑體" panose="020B0604030504040204" pitchFamily="34" charset="-120"/>
              </a:rPr>
              <a:t>19</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rPr>
              <a:t>條第</a:t>
            </a:r>
            <a:r>
              <a:rPr lang="en-US" altLang="zh-TW" sz="1600" b="1" dirty="0">
                <a:solidFill>
                  <a:schemeClr val="accent5">
                    <a:lumMod val="75000"/>
                  </a:schemeClr>
                </a:solidFill>
                <a:latin typeface="微軟正黑體" panose="020B0604030504040204" pitchFamily="34" charset="-120"/>
                <a:ea typeface="微軟正黑體" panose="020B0604030504040204" pitchFamily="34" charset="-120"/>
              </a:rPr>
              <a:t>1</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rPr>
              <a:t>項第</a:t>
            </a:r>
            <a:r>
              <a:rPr lang="en-US" altLang="zh-TW" sz="1600" b="1" dirty="0">
                <a:solidFill>
                  <a:schemeClr val="accent5">
                    <a:lumMod val="75000"/>
                  </a:schemeClr>
                </a:solidFill>
                <a:latin typeface="微軟正黑體" panose="020B0604030504040204" pitchFamily="34" charset="-120"/>
                <a:ea typeface="微軟正黑體" panose="020B0604030504040204" pitchFamily="34" charset="-120"/>
              </a:rPr>
              <a:t>3</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rPr>
              <a:t>款規定逕予出租</a:t>
            </a:r>
            <a:r>
              <a:rPr lang="zh-TW" altLang="en-US" sz="1600" b="1" dirty="0">
                <a:solidFill>
                  <a:prstClr val="black"/>
                </a:solidFill>
                <a:latin typeface="微軟正黑體" panose="020B0604030504040204" pitchFamily="34" charset="-120"/>
                <a:ea typeface="微軟正黑體" panose="020B0604030504040204" pitchFamily="34" charset="-120"/>
              </a:rPr>
              <a:t>。</a:t>
            </a:r>
            <a:endParaRPr lang="en-US" altLang="zh-TW" sz="1600" b="1" dirty="0">
              <a:solidFill>
                <a:prstClr val="black"/>
              </a:solidFill>
              <a:latin typeface="微軟正黑體" panose="020B0604030504040204" pitchFamily="34" charset="-120"/>
              <a:ea typeface="微軟正黑體" panose="020B0604030504040204" pitchFamily="34" charset="-120"/>
            </a:endParaRPr>
          </a:p>
          <a:p>
            <a:pPr lvl="1" algn="just" hangingPunct="0">
              <a:lnSpc>
                <a:spcPts val="2400"/>
              </a:lnSpc>
              <a:spcBef>
                <a:spcPct val="0"/>
              </a:spcBef>
              <a:spcAft>
                <a:spcPts val="150"/>
              </a:spcAft>
              <a:buClr>
                <a:schemeClr val="accent6"/>
              </a:buClr>
              <a:buSzPct val="85000"/>
              <a:buFont typeface="Wingdings" panose="05000000000000000000" pitchFamily="2" charset="2"/>
              <a:buChar char="l"/>
            </a:pPr>
            <a:endParaRPr lang="en-US" altLang="zh-TW" sz="1700" dirty="0">
              <a:latin typeface="微軟正黑體" panose="020B0604030504040204" pitchFamily="34" charset="-120"/>
              <a:ea typeface="微軟正黑體" panose="020B0604030504040204" pitchFamily="34" charset="-120"/>
              <a:cs typeface="+mj-cs"/>
            </a:endParaRPr>
          </a:p>
        </p:txBody>
      </p:sp>
      <p:sp>
        <p:nvSpPr>
          <p:cNvPr id="7" name="文字方塊 6">
            <a:extLst>
              <a:ext uri="{FF2B5EF4-FFF2-40B4-BE49-F238E27FC236}">
                <a16:creationId xmlns:a16="http://schemas.microsoft.com/office/drawing/2014/main" id="{AF30FFC6-FEB6-AB02-577C-5083A862A5B4}"/>
              </a:ext>
            </a:extLst>
          </p:cNvPr>
          <p:cNvSpPr txBox="1"/>
          <p:nvPr/>
        </p:nvSpPr>
        <p:spPr>
          <a:xfrm>
            <a:off x="114589" y="5061286"/>
            <a:ext cx="2631271" cy="1200329"/>
          </a:xfrm>
          <a:prstGeom prst="rect">
            <a:avLst/>
          </a:prstGeom>
          <a:solidFill>
            <a:srgbClr val="C00000"/>
          </a:solidFill>
        </p:spPr>
        <p:txBody>
          <a:bodyPr wrap="square">
            <a:spAutoFit/>
          </a:bodyPr>
          <a:lstStyle/>
          <a:p>
            <a:pPr marL="0" indent="0" algn="just">
              <a:spcBef>
                <a:spcPts val="0"/>
              </a:spcBef>
              <a:buNone/>
              <a:tabLst>
                <a:tab pos="1257300" algn="l"/>
              </a:tabLst>
            </a:pPr>
            <a:r>
              <a:rPr lang="zh-TW"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呼應第</a:t>
            </a:r>
            <a:r>
              <a:rPr lang="en-US" altLang="zh-TW"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23</a:t>
            </a:r>
            <a:r>
              <a:rPr lang="zh-TW"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條第</a:t>
            </a:r>
            <a:r>
              <a:rPr lang="en-US" altLang="zh-TW"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項規定，以輔導取得合法權源為</a:t>
            </a:r>
            <a:r>
              <a:rPr lang="zh-TW" altLang="en-US" sz="3200" b="1" u="sng"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原則</a:t>
            </a:r>
            <a:endParaRPr lang="zh-TW" altLang="en-US" b="1" u="sng" dirty="0">
              <a:solidFill>
                <a:schemeClr val="bg1"/>
              </a:solidFill>
              <a:latin typeface="微軟正黑體" panose="020B0604030504040204" pitchFamily="34" charset="-120"/>
              <a:ea typeface="微軟正黑體" panose="020B0604030504040204" pitchFamily="34" charset="-120"/>
            </a:endParaRPr>
          </a:p>
        </p:txBody>
      </p:sp>
      <p:sp>
        <p:nvSpPr>
          <p:cNvPr id="8" name="箭號: 向右 7">
            <a:extLst>
              <a:ext uri="{FF2B5EF4-FFF2-40B4-BE49-F238E27FC236}">
                <a16:creationId xmlns:a16="http://schemas.microsoft.com/office/drawing/2014/main" id="{D4577894-8AB3-3F25-4AB0-C6B009EF4F02}"/>
              </a:ext>
            </a:extLst>
          </p:cNvPr>
          <p:cNvSpPr/>
          <p:nvPr/>
        </p:nvSpPr>
        <p:spPr>
          <a:xfrm>
            <a:off x="2758902" y="5351212"/>
            <a:ext cx="504998" cy="615250"/>
          </a:xfrm>
          <a:prstGeom prst="rightArrow">
            <a:avLst/>
          </a:prstGeom>
          <a:solidFill>
            <a:schemeClr val="bg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文字方塊 10">
            <a:extLst>
              <a:ext uri="{FF2B5EF4-FFF2-40B4-BE49-F238E27FC236}">
                <a16:creationId xmlns:a16="http://schemas.microsoft.com/office/drawing/2014/main" id="{034B3746-FFCF-A2FC-0E3F-1D65A0C3D350}"/>
              </a:ext>
            </a:extLst>
          </p:cNvPr>
          <p:cNvSpPr txBox="1"/>
          <p:nvPr/>
        </p:nvSpPr>
        <p:spPr>
          <a:xfrm>
            <a:off x="3264189" y="4611591"/>
            <a:ext cx="2742911" cy="923330"/>
          </a:xfrm>
          <a:prstGeom prst="rect">
            <a:avLst/>
          </a:prstGeom>
          <a:solidFill>
            <a:srgbClr val="C00000"/>
          </a:solidFill>
        </p:spPr>
        <p:txBody>
          <a:bodyPr wrap="square">
            <a:spAutoFit/>
          </a:bodyPr>
          <a:lstStyle/>
          <a:p>
            <a:pPr marL="0" indent="0" algn="just">
              <a:spcBef>
                <a:spcPts val="0"/>
              </a:spcBef>
              <a:buNone/>
              <a:tabLst>
                <a:tab pos="1257300" algn="l"/>
              </a:tabLst>
            </a:pPr>
            <a:r>
              <a:rPr lang="zh-TW" altLang="en-US"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無法依規定辦理活化收益者，則依第</a:t>
            </a:r>
            <a:r>
              <a:rPr lang="en-US" altLang="zh-TW"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23</a:t>
            </a:r>
            <a:r>
              <a:rPr lang="zh-TW" altLang="en-US"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條第</a:t>
            </a:r>
            <a:r>
              <a:rPr lang="en-US" altLang="zh-TW"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項「騰空返還」</a:t>
            </a:r>
            <a:endParaRPr lang="zh-TW" altLang="en-US" sz="1600" b="1" dirty="0">
              <a:solidFill>
                <a:schemeClr val="bg1"/>
              </a:solidFill>
              <a:latin typeface="微軟正黑體" panose="020B0604030504040204" pitchFamily="34" charset="-120"/>
              <a:ea typeface="微軟正黑體" panose="020B0604030504040204" pitchFamily="34" charset="-120"/>
            </a:endParaRPr>
          </a:p>
        </p:txBody>
      </p:sp>
      <p:sp>
        <p:nvSpPr>
          <p:cNvPr id="12" name="文字方塊 11">
            <a:extLst>
              <a:ext uri="{FF2B5EF4-FFF2-40B4-BE49-F238E27FC236}">
                <a16:creationId xmlns:a16="http://schemas.microsoft.com/office/drawing/2014/main" id="{04AC7843-3B9D-2553-9BF3-08E38C4A1D9E}"/>
              </a:ext>
            </a:extLst>
          </p:cNvPr>
          <p:cNvSpPr txBox="1"/>
          <p:nvPr/>
        </p:nvSpPr>
        <p:spPr>
          <a:xfrm>
            <a:off x="3264189" y="5766569"/>
            <a:ext cx="2742911" cy="923330"/>
          </a:xfrm>
          <a:prstGeom prst="rect">
            <a:avLst/>
          </a:prstGeom>
          <a:solidFill>
            <a:srgbClr val="C00000"/>
          </a:solidFill>
        </p:spPr>
        <p:txBody>
          <a:bodyPr wrap="square">
            <a:spAutoFit/>
          </a:bodyPr>
          <a:lstStyle/>
          <a:p>
            <a:pPr marL="0" indent="0" algn="just">
              <a:spcBef>
                <a:spcPts val="0"/>
              </a:spcBef>
              <a:buNone/>
              <a:tabLst>
                <a:tab pos="1257300" algn="l"/>
              </a:tabLst>
            </a:pPr>
            <a:r>
              <a:rPr lang="zh-TW" altLang="en-US"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占用情形涉及重大事項如國土保安、公共安全者，已騰空返還處理</a:t>
            </a:r>
            <a:endParaRPr lang="zh-TW" altLang="en-US" sz="1600" b="1" dirty="0">
              <a:solidFill>
                <a:schemeClr val="bg1"/>
              </a:solidFill>
              <a:latin typeface="微軟正黑體" panose="020B0604030504040204" pitchFamily="34" charset="-120"/>
              <a:ea typeface="微軟正黑體" panose="020B0604030504040204" pitchFamily="34" charset="-120"/>
            </a:endParaRPr>
          </a:p>
        </p:txBody>
      </p:sp>
      <p:sp>
        <p:nvSpPr>
          <p:cNvPr id="13" name="箭號: 向右 12">
            <a:extLst>
              <a:ext uri="{FF2B5EF4-FFF2-40B4-BE49-F238E27FC236}">
                <a16:creationId xmlns:a16="http://schemas.microsoft.com/office/drawing/2014/main" id="{C26142EB-EAD8-895F-5AC3-728069371F82}"/>
              </a:ext>
            </a:extLst>
          </p:cNvPr>
          <p:cNvSpPr/>
          <p:nvPr/>
        </p:nvSpPr>
        <p:spPr>
          <a:xfrm>
            <a:off x="6018732" y="5357722"/>
            <a:ext cx="504998" cy="615250"/>
          </a:xfrm>
          <a:prstGeom prst="rightArrow">
            <a:avLst/>
          </a:prstGeom>
          <a:solidFill>
            <a:schemeClr val="bg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文字方塊 13">
            <a:extLst>
              <a:ext uri="{FF2B5EF4-FFF2-40B4-BE49-F238E27FC236}">
                <a16:creationId xmlns:a16="http://schemas.microsoft.com/office/drawing/2014/main" id="{85DCD032-B68E-4D47-AAD9-7A62408EF1C2}"/>
              </a:ext>
            </a:extLst>
          </p:cNvPr>
          <p:cNvSpPr txBox="1"/>
          <p:nvPr/>
        </p:nvSpPr>
        <p:spPr>
          <a:xfrm>
            <a:off x="6545403" y="4482102"/>
            <a:ext cx="2381919" cy="2308324"/>
          </a:xfrm>
          <a:prstGeom prst="rect">
            <a:avLst/>
          </a:prstGeom>
          <a:solidFill>
            <a:srgbClr val="C00000"/>
          </a:solidFill>
        </p:spPr>
        <p:txBody>
          <a:bodyPr wrap="square">
            <a:spAutoFit/>
          </a:bodyPr>
          <a:lstStyle/>
          <a:p>
            <a:pPr marL="0" indent="0" algn="just">
              <a:spcBef>
                <a:spcPts val="0"/>
              </a:spcBef>
              <a:buNone/>
              <a:tabLst>
                <a:tab pos="1257300" algn="l"/>
              </a:tabLst>
            </a:pPr>
            <a:r>
              <a:rPr lang="zh-TW" altLang="en-US"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逾期未騰空返還，循民事訴訟排除，並依刑法第</a:t>
            </a:r>
            <a:r>
              <a:rPr lang="en-US" altLang="zh-TW"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320</a:t>
            </a:r>
            <a:r>
              <a:rPr lang="zh-TW" altLang="en-US"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條、第</a:t>
            </a:r>
            <a:r>
              <a:rPr lang="en-US" altLang="zh-TW"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349</a:t>
            </a:r>
            <a:r>
              <a:rPr lang="zh-TW" altLang="en-US"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條規定移請地方警察機關偵辦，違反相關法律或土地使用管制者，通知或協調主</a:t>
            </a:r>
            <a:endParaRPr lang="en-US" altLang="zh-TW"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endParaRPr>
          </a:p>
          <a:p>
            <a:pPr marL="0" indent="0" algn="just">
              <a:spcBef>
                <a:spcPts val="0"/>
              </a:spcBef>
              <a:buNone/>
              <a:tabLst>
                <a:tab pos="1257300" algn="l"/>
              </a:tabLst>
            </a:pPr>
            <a:r>
              <a:rPr lang="zh-TW" altLang="en-US"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管機關依法處理。</a:t>
            </a:r>
            <a:endParaRPr lang="zh-TW" altLang="en-US" sz="1600" b="1" u="sng" dirty="0">
              <a:solidFill>
                <a:schemeClr val="bg1"/>
              </a:solidFill>
              <a:latin typeface="微軟正黑體" panose="020B0604030504040204" pitchFamily="34" charset="-120"/>
              <a:ea typeface="微軟正黑體" panose="020B0604030504040204" pitchFamily="34" charset="-120"/>
            </a:endParaRPr>
          </a:p>
        </p:txBody>
      </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43</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28" name="標題 1">
            <a:extLst>
              <a:ext uri="{FF2B5EF4-FFF2-40B4-BE49-F238E27FC236}">
                <a16:creationId xmlns:a16="http://schemas.microsoft.com/office/drawing/2014/main" id="{E8F25EAA-4798-4150-B095-BD70D5BF1108}"/>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14894735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7886700" cy="10226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第四章　被占用處理</a:t>
            </a:r>
            <a:endParaRPr lang="en-US" altLang="zh-TW" b="1" dirty="0">
              <a:latin typeface="微軟正黑體" panose="020B0604030504040204" pitchFamily="34" charset="-120"/>
              <a:ea typeface="微軟正黑體" panose="020B0604030504040204" pitchFamily="34" charset="-120"/>
              <a:cs typeface="+mj-cs"/>
            </a:endParaRPr>
          </a:p>
          <a:p>
            <a:pPr lvl="1" algn="just" hangingPunct="0">
              <a:lnSpc>
                <a:spcPts val="3500"/>
              </a:lnSpc>
              <a:spcBef>
                <a:spcPct val="0"/>
              </a:spcBef>
              <a:spcAft>
                <a:spcPts val="250"/>
              </a:spcAft>
              <a:buClr>
                <a:schemeClr val="accent6"/>
              </a:buClr>
              <a:buSzPct val="85000"/>
              <a:buFont typeface="Wingdings" panose="05000000000000000000" pitchFamily="2" charset="2"/>
              <a:buChar char="l"/>
            </a:pPr>
            <a:r>
              <a:rPr lang="zh-TW" altLang="en-US" sz="1800" b="1" dirty="0">
                <a:latin typeface="微軟正黑體" panose="020B0604030504040204" pitchFamily="34" charset="-120"/>
                <a:ea typeface="微軟正黑體" panose="020B0604030504040204" pitchFamily="34" charset="-120"/>
                <a:cs typeface="+mj-cs"/>
              </a:rPr>
              <a:t>被占用處理規定說明</a:t>
            </a:r>
            <a:endParaRPr lang="en-US" altLang="zh-TW" sz="1800" b="1" dirty="0">
              <a:latin typeface="微軟正黑體" panose="020B0604030504040204" pitchFamily="34" charset="-120"/>
              <a:ea typeface="微軟正黑體" panose="020B0604030504040204" pitchFamily="34" charset="-120"/>
              <a:cs typeface="+mj-cs"/>
            </a:endParaRPr>
          </a:p>
        </p:txBody>
      </p:sp>
      <p:sp>
        <p:nvSpPr>
          <p:cNvPr id="12" name="矩形 11">
            <a:extLst>
              <a:ext uri="{FF2B5EF4-FFF2-40B4-BE49-F238E27FC236}">
                <a16:creationId xmlns:a16="http://schemas.microsoft.com/office/drawing/2014/main" id="{E0098C34-3E46-FC48-AD73-E1FD91560959}"/>
              </a:ext>
            </a:extLst>
          </p:cNvPr>
          <p:cNvSpPr/>
          <p:nvPr/>
        </p:nvSpPr>
        <p:spPr>
          <a:xfrm>
            <a:off x="250614" y="1812028"/>
            <a:ext cx="8642773" cy="4634578"/>
          </a:xfrm>
          <a:custGeom>
            <a:avLst/>
            <a:gdLst>
              <a:gd name="connsiteX0" fmla="*/ 0 w 8642773"/>
              <a:gd name="connsiteY0" fmla="*/ 0 h 4634578"/>
              <a:gd name="connsiteX1" fmla="*/ 578401 w 8642773"/>
              <a:gd name="connsiteY1" fmla="*/ 0 h 4634578"/>
              <a:gd name="connsiteX2" fmla="*/ 1156802 w 8642773"/>
              <a:gd name="connsiteY2" fmla="*/ 0 h 4634578"/>
              <a:gd name="connsiteX3" fmla="*/ 1562347 w 8642773"/>
              <a:gd name="connsiteY3" fmla="*/ 0 h 4634578"/>
              <a:gd name="connsiteX4" fmla="*/ 1967893 w 8642773"/>
              <a:gd name="connsiteY4" fmla="*/ 0 h 4634578"/>
              <a:gd name="connsiteX5" fmla="*/ 2459866 w 8642773"/>
              <a:gd name="connsiteY5" fmla="*/ 0 h 4634578"/>
              <a:gd name="connsiteX6" fmla="*/ 3124695 w 8642773"/>
              <a:gd name="connsiteY6" fmla="*/ 0 h 4634578"/>
              <a:gd name="connsiteX7" fmla="*/ 3703096 w 8642773"/>
              <a:gd name="connsiteY7" fmla="*/ 0 h 4634578"/>
              <a:gd name="connsiteX8" fmla="*/ 4367925 w 8642773"/>
              <a:gd name="connsiteY8" fmla="*/ 0 h 4634578"/>
              <a:gd name="connsiteX9" fmla="*/ 4946325 w 8642773"/>
              <a:gd name="connsiteY9" fmla="*/ 0 h 4634578"/>
              <a:gd name="connsiteX10" fmla="*/ 5697582 w 8642773"/>
              <a:gd name="connsiteY10" fmla="*/ 0 h 4634578"/>
              <a:gd name="connsiteX11" fmla="*/ 6448838 w 8642773"/>
              <a:gd name="connsiteY11" fmla="*/ 0 h 4634578"/>
              <a:gd name="connsiteX12" fmla="*/ 6940812 w 8642773"/>
              <a:gd name="connsiteY12" fmla="*/ 0 h 4634578"/>
              <a:gd name="connsiteX13" fmla="*/ 7519213 w 8642773"/>
              <a:gd name="connsiteY13" fmla="*/ 0 h 4634578"/>
              <a:gd name="connsiteX14" fmla="*/ 8642773 w 8642773"/>
              <a:gd name="connsiteY14" fmla="*/ 0 h 4634578"/>
              <a:gd name="connsiteX15" fmla="*/ 8642773 w 8642773"/>
              <a:gd name="connsiteY15" fmla="*/ 615737 h 4634578"/>
              <a:gd name="connsiteX16" fmla="*/ 8642773 w 8642773"/>
              <a:gd name="connsiteY16" fmla="*/ 1324165 h 4634578"/>
              <a:gd name="connsiteX17" fmla="*/ 8642773 w 8642773"/>
              <a:gd name="connsiteY17" fmla="*/ 1986248 h 4634578"/>
              <a:gd name="connsiteX18" fmla="*/ 8642773 w 8642773"/>
              <a:gd name="connsiteY18" fmla="*/ 2555639 h 4634578"/>
              <a:gd name="connsiteX19" fmla="*/ 8642773 w 8642773"/>
              <a:gd name="connsiteY19" fmla="*/ 3125030 h 4634578"/>
              <a:gd name="connsiteX20" fmla="*/ 8642773 w 8642773"/>
              <a:gd name="connsiteY20" fmla="*/ 3833458 h 4634578"/>
              <a:gd name="connsiteX21" fmla="*/ 8642773 w 8642773"/>
              <a:gd name="connsiteY21" fmla="*/ 4634578 h 4634578"/>
              <a:gd name="connsiteX22" fmla="*/ 8150800 w 8642773"/>
              <a:gd name="connsiteY22" fmla="*/ 4634578 h 4634578"/>
              <a:gd name="connsiteX23" fmla="*/ 7745254 w 8642773"/>
              <a:gd name="connsiteY23" fmla="*/ 4634578 h 4634578"/>
              <a:gd name="connsiteX24" fmla="*/ 7166853 w 8642773"/>
              <a:gd name="connsiteY24" fmla="*/ 4634578 h 4634578"/>
              <a:gd name="connsiteX25" fmla="*/ 6674880 w 8642773"/>
              <a:gd name="connsiteY25" fmla="*/ 4634578 h 4634578"/>
              <a:gd name="connsiteX26" fmla="*/ 5923624 w 8642773"/>
              <a:gd name="connsiteY26" fmla="*/ 4634578 h 4634578"/>
              <a:gd name="connsiteX27" fmla="*/ 5518078 w 8642773"/>
              <a:gd name="connsiteY27" fmla="*/ 4634578 h 4634578"/>
              <a:gd name="connsiteX28" fmla="*/ 4939677 w 8642773"/>
              <a:gd name="connsiteY28" fmla="*/ 4634578 h 4634578"/>
              <a:gd name="connsiteX29" fmla="*/ 4534132 w 8642773"/>
              <a:gd name="connsiteY29" fmla="*/ 4634578 h 4634578"/>
              <a:gd name="connsiteX30" fmla="*/ 4042158 w 8642773"/>
              <a:gd name="connsiteY30" fmla="*/ 4634578 h 4634578"/>
              <a:gd name="connsiteX31" fmla="*/ 3463757 w 8642773"/>
              <a:gd name="connsiteY31" fmla="*/ 4634578 h 4634578"/>
              <a:gd name="connsiteX32" fmla="*/ 2798929 w 8642773"/>
              <a:gd name="connsiteY32" fmla="*/ 4634578 h 4634578"/>
              <a:gd name="connsiteX33" fmla="*/ 2393383 w 8642773"/>
              <a:gd name="connsiteY33" fmla="*/ 4634578 h 4634578"/>
              <a:gd name="connsiteX34" fmla="*/ 1555699 w 8642773"/>
              <a:gd name="connsiteY34" fmla="*/ 4634578 h 4634578"/>
              <a:gd name="connsiteX35" fmla="*/ 718015 w 8642773"/>
              <a:gd name="connsiteY35" fmla="*/ 4634578 h 4634578"/>
              <a:gd name="connsiteX36" fmla="*/ 0 w 8642773"/>
              <a:gd name="connsiteY36" fmla="*/ 4634578 h 4634578"/>
              <a:gd name="connsiteX37" fmla="*/ 0 w 8642773"/>
              <a:gd name="connsiteY37" fmla="*/ 4018841 h 4634578"/>
              <a:gd name="connsiteX38" fmla="*/ 0 w 8642773"/>
              <a:gd name="connsiteY38" fmla="*/ 3495796 h 4634578"/>
              <a:gd name="connsiteX39" fmla="*/ 0 w 8642773"/>
              <a:gd name="connsiteY39" fmla="*/ 2926405 h 4634578"/>
              <a:gd name="connsiteX40" fmla="*/ 0 w 8642773"/>
              <a:gd name="connsiteY40" fmla="*/ 2171631 h 4634578"/>
              <a:gd name="connsiteX41" fmla="*/ 0 w 8642773"/>
              <a:gd name="connsiteY41" fmla="*/ 1648586 h 4634578"/>
              <a:gd name="connsiteX42" fmla="*/ 0 w 8642773"/>
              <a:gd name="connsiteY42" fmla="*/ 1125540 h 4634578"/>
              <a:gd name="connsiteX43" fmla="*/ 0 w 8642773"/>
              <a:gd name="connsiteY43" fmla="*/ 602495 h 4634578"/>
              <a:gd name="connsiteX44" fmla="*/ 0 w 8642773"/>
              <a:gd name="connsiteY44" fmla="*/ 0 h 4634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642773" h="4634578" fill="none" extrusionOk="0">
                <a:moveTo>
                  <a:pt x="0" y="0"/>
                </a:moveTo>
                <a:cubicBezTo>
                  <a:pt x="287068" y="12651"/>
                  <a:pt x="368905" y="-20773"/>
                  <a:pt x="578401" y="0"/>
                </a:cubicBezTo>
                <a:cubicBezTo>
                  <a:pt x="787897" y="20773"/>
                  <a:pt x="954033" y="-19975"/>
                  <a:pt x="1156802" y="0"/>
                </a:cubicBezTo>
                <a:cubicBezTo>
                  <a:pt x="1359571" y="19975"/>
                  <a:pt x="1409662" y="-13269"/>
                  <a:pt x="1562347" y="0"/>
                </a:cubicBezTo>
                <a:cubicBezTo>
                  <a:pt x="1715032" y="13269"/>
                  <a:pt x="1848614" y="-6052"/>
                  <a:pt x="1967893" y="0"/>
                </a:cubicBezTo>
                <a:cubicBezTo>
                  <a:pt x="2087172" y="6052"/>
                  <a:pt x="2293432" y="-6465"/>
                  <a:pt x="2459866" y="0"/>
                </a:cubicBezTo>
                <a:cubicBezTo>
                  <a:pt x="2626300" y="6465"/>
                  <a:pt x="2963453" y="-29107"/>
                  <a:pt x="3124695" y="0"/>
                </a:cubicBezTo>
                <a:cubicBezTo>
                  <a:pt x="3285937" y="29107"/>
                  <a:pt x="3499616" y="-20241"/>
                  <a:pt x="3703096" y="0"/>
                </a:cubicBezTo>
                <a:cubicBezTo>
                  <a:pt x="3906576" y="20241"/>
                  <a:pt x="4217442" y="9996"/>
                  <a:pt x="4367925" y="0"/>
                </a:cubicBezTo>
                <a:cubicBezTo>
                  <a:pt x="4518408" y="-9996"/>
                  <a:pt x="4787626" y="15517"/>
                  <a:pt x="4946325" y="0"/>
                </a:cubicBezTo>
                <a:cubicBezTo>
                  <a:pt x="5105024" y="-15517"/>
                  <a:pt x="5323390" y="-10236"/>
                  <a:pt x="5697582" y="0"/>
                </a:cubicBezTo>
                <a:cubicBezTo>
                  <a:pt x="6071774" y="10236"/>
                  <a:pt x="6268865" y="14624"/>
                  <a:pt x="6448838" y="0"/>
                </a:cubicBezTo>
                <a:cubicBezTo>
                  <a:pt x="6628811" y="-14624"/>
                  <a:pt x="6837349" y="8452"/>
                  <a:pt x="6940812" y="0"/>
                </a:cubicBezTo>
                <a:cubicBezTo>
                  <a:pt x="7044275" y="-8452"/>
                  <a:pt x="7331661" y="-23008"/>
                  <a:pt x="7519213" y="0"/>
                </a:cubicBezTo>
                <a:cubicBezTo>
                  <a:pt x="7706765" y="23008"/>
                  <a:pt x="8243287" y="-1493"/>
                  <a:pt x="8642773" y="0"/>
                </a:cubicBezTo>
                <a:cubicBezTo>
                  <a:pt x="8650220" y="290199"/>
                  <a:pt x="8655336" y="341668"/>
                  <a:pt x="8642773" y="615737"/>
                </a:cubicBezTo>
                <a:cubicBezTo>
                  <a:pt x="8630210" y="889806"/>
                  <a:pt x="8652927" y="1085062"/>
                  <a:pt x="8642773" y="1324165"/>
                </a:cubicBezTo>
                <a:cubicBezTo>
                  <a:pt x="8632619" y="1563268"/>
                  <a:pt x="8646083" y="1808647"/>
                  <a:pt x="8642773" y="1986248"/>
                </a:cubicBezTo>
                <a:cubicBezTo>
                  <a:pt x="8639463" y="2163849"/>
                  <a:pt x="8620505" y="2336388"/>
                  <a:pt x="8642773" y="2555639"/>
                </a:cubicBezTo>
                <a:cubicBezTo>
                  <a:pt x="8665041" y="2774890"/>
                  <a:pt x="8629347" y="2974045"/>
                  <a:pt x="8642773" y="3125030"/>
                </a:cubicBezTo>
                <a:cubicBezTo>
                  <a:pt x="8656199" y="3276015"/>
                  <a:pt x="8655492" y="3659449"/>
                  <a:pt x="8642773" y="3833458"/>
                </a:cubicBezTo>
                <a:cubicBezTo>
                  <a:pt x="8630054" y="4007467"/>
                  <a:pt x="8674295" y="4382870"/>
                  <a:pt x="8642773" y="4634578"/>
                </a:cubicBezTo>
                <a:cubicBezTo>
                  <a:pt x="8416501" y="4658032"/>
                  <a:pt x="8273351" y="4649743"/>
                  <a:pt x="8150800" y="4634578"/>
                </a:cubicBezTo>
                <a:cubicBezTo>
                  <a:pt x="8028249" y="4619413"/>
                  <a:pt x="7902746" y="4642531"/>
                  <a:pt x="7745254" y="4634578"/>
                </a:cubicBezTo>
                <a:cubicBezTo>
                  <a:pt x="7587762" y="4626625"/>
                  <a:pt x="7286457" y="4641949"/>
                  <a:pt x="7166853" y="4634578"/>
                </a:cubicBezTo>
                <a:cubicBezTo>
                  <a:pt x="7047249" y="4627207"/>
                  <a:pt x="6799741" y="4621894"/>
                  <a:pt x="6674880" y="4634578"/>
                </a:cubicBezTo>
                <a:cubicBezTo>
                  <a:pt x="6550019" y="4647262"/>
                  <a:pt x="6256782" y="4600367"/>
                  <a:pt x="5923624" y="4634578"/>
                </a:cubicBezTo>
                <a:cubicBezTo>
                  <a:pt x="5590466" y="4668789"/>
                  <a:pt x="5675098" y="4649040"/>
                  <a:pt x="5518078" y="4634578"/>
                </a:cubicBezTo>
                <a:cubicBezTo>
                  <a:pt x="5361058" y="4620116"/>
                  <a:pt x="5164964" y="4615535"/>
                  <a:pt x="4939677" y="4634578"/>
                </a:cubicBezTo>
                <a:cubicBezTo>
                  <a:pt x="4714390" y="4653621"/>
                  <a:pt x="4709609" y="4653161"/>
                  <a:pt x="4534132" y="4634578"/>
                </a:cubicBezTo>
                <a:cubicBezTo>
                  <a:pt x="4358656" y="4615995"/>
                  <a:pt x="4267376" y="4615730"/>
                  <a:pt x="4042158" y="4634578"/>
                </a:cubicBezTo>
                <a:cubicBezTo>
                  <a:pt x="3816940" y="4653426"/>
                  <a:pt x="3719809" y="4652196"/>
                  <a:pt x="3463757" y="4634578"/>
                </a:cubicBezTo>
                <a:cubicBezTo>
                  <a:pt x="3207705" y="4616960"/>
                  <a:pt x="3024092" y="4626481"/>
                  <a:pt x="2798929" y="4634578"/>
                </a:cubicBezTo>
                <a:cubicBezTo>
                  <a:pt x="2573766" y="4642675"/>
                  <a:pt x="2521498" y="4639462"/>
                  <a:pt x="2393383" y="4634578"/>
                </a:cubicBezTo>
                <a:cubicBezTo>
                  <a:pt x="2265268" y="4629694"/>
                  <a:pt x="1942049" y="4610367"/>
                  <a:pt x="1555699" y="4634578"/>
                </a:cubicBezTo>
                <a:cubicBezTo>
                  <a:pt x="1169349" y="4658789"/>
                  <a:pt x="939942" y="4663646"/>
                  <a:pt x="718015" y="4634578"/>
                </a:cubicBezTo>
                <a:cubicBezTo>
                  <a:pt x="496088" y="4605510"/>
                  <a:pt x="240400" y="4647593"/>
                  <a:pt x="0" y="4634578"/>
                </a:cubicBezTo>
                <a:cubicBezTo>
                  <a:pt x="-8277" y="4450354"/>
                  <a:pt x="-11415" y="4275274"/>
                  <a:pt x="0" y="4018841"/>
                </a:cubicBezTo>
                <a:cubicBezTo>
                  <a:pt x="11415" y="3762408"/>
                  <a:pt x="11446" y="3624524"/>
                  <a:pt x="0" y="3495796"/>
                </a:cubicBezTo>
                <a:cubicBezTo>
                  <a:pt x="-11446" y="3367068"/>
                  <a:pt x="-10306" y="3182590"/>
                  <a:pt x="0" y="2926405"/>
                </a:cubicBezTo>
                <a:cubicBezTo>
                  <a:pt x="10306" y="2670220"/>
                  <a:pt x="-722" y="2433814"/>
                  <a:pt x="0" y="2171631"/>
                </a:cubicBezTo>
                <a:cubicBezTo>
                  <a:pt x="722" y="1909448"/>
                  <a:pt x="7087" y="1790702"/>
                  <a:pt x="0" y="1648586"/>
                </a:cubicBezTo>
                <a:cubicBezTo>
                  <a:pt x="-7087" y="1506470"/>
                  <a:pt x="-16175" y="1370927"/>
                  <a:pt x="0" y="1125540"/>
                </a:cubicBezTo>
                <a:cubicBezTo>
                  <a:pt x="16175" y="880153"/>
                  <a:pt x="-9732" y="753519"/>
                  <a:pt x="0" y="602495"/>
                </a:cubicBezTo>
                <a:cubicBezTo>
                  <a:pt x="9732" y="451471"/>
                  <a:pt x="19309" y="287483"/>
                  <a:pt x="0" y="0"/>
                </a:cubicBezTo>
                <a:close/>
              </a:path>
              <a:path w="8642773" h="4634578" stroke="0" extrusionOk="0">
                <a:moveTo>
                  <a:pt x="0" y="0"/>
                </a:moveTo>
                <a:cubicBezTo>
                  <a:pt x="315373" y="-6149"/>
                  <a:pt x="437434" y="24501"/>
                  <a:pt x="664829" y="0"/>
                </a:cubicBezTo>
                <a:cubicBezTo>
                  <a:pt x="892224" y="-24501"/>
                  <a:pt x="1149520" y="40576"/>
                  <a:pt x="1502513" y="0"/>
                </a:cubicBezTo>
                <a:cubicBezTo>
                  <a:pt x="1855506" y="-40576"/>
                  <a:pt x="1810639" y="2619"/>
                  <a:pt x="1994486" y="0"/>
                </a:cubicBezTo>
                <a:cubicBezTo>
                  <a:pt x="2178333" y="-2619"/>
                  <a:pt x="2422880" y="-20258"/>
                  <a:pt x="2572887" y="0"/>
                </a:cubicBezTo>
                <a:cubicBezTo>
                  <a:pt x="2722894" y="20258"/>
                  <a:pt x="2985392" y="-21693"/>
                  <a:pt x="3324143" y="0"/>
                </a:cubicBezTo>
                <a:cubicBezTo>
                  <a:pt x="3662894" y="21693"/>
                  <a:pt x="3691128" y="14605"/>
                  <a:pt x="3902544" y="0"/>
                </a:cubicBezTo>
                <a:cubicBezTo>
                  <a:pt x="4113960" y="-14605"/>
                  <a:pt x="4369849" y="21794"/>
                  <a:pt x="4653801" y="0"/>
                </a:cubicBezTo>
                <a:cubicBezTo>
                  <a:pt x="4937753" y="-21794"/>
                  <a:pt x="5153374" y="-28084"/>
                  <a:pt x="5318630" y="0"/>
                </a:cubicBezTo>
                <a:cubicBezTo>
                  <a:pt x="5483886" y="28084"/>
                  <a:pt x="5710154" y="-2431"/>
                  <a:pt x="6069886" y="0"/>
                </a:cubicBezTo>
                <a:cubicBezTo>
                  <a:pt x="6429618" y="2431"/>
                  <a:pt x="6432794" y="-12192"/>
                  <a:pt x="6734715" y="0"/>
                </a:cubicBezTo>
                <a:cubicBezTo>
                  <a:pt x="7036636" y="12192"/>
                  <a:pt x="7176900" y="17083"/>
                  <a:pt x="7313116" y="0"/>
                </a:cubicBezTo>
                <a:cubicBezTo>
                  <a:pt x="7449332" y="-17083"/>
                  <a:pt x="7816268" y="-27531"/>
                  <a:pt x="7977944" y="0"/>
                </a:cubicBezTo>
                <a:cubicBezTo>
                  <a:pt x="8139620" y="27531"/>
                  <a:pt x="8446441" y="-15431"/>
                  <a:pt x="8642773" y="0"/>
                </a:cubicBezTo>
                <a:cubicBezTo>
                  <a:pt x="8674302" y="241390"/>
                  <a:pt x="8615624" y="338315"/>
                  <a:pt x="8642773" y="662083"/>
                </a:cubicBezTo>
                <a:cubicBezTo>
                  <a:pt x="8669922" y="985851"/>
                  <a:pt x="8654939" y="934061"/>
                  <a:pt x="8642773" y="1185128"/>
                </a:cubicBezTo>
                <a:cubicBezTo>
                  <a:pt x="8630607" y="1436196"/>
                  <a:pt x="8624089" y="1497548"/>
                  <a:pt x="8642773" y="1708173"/>
                </a:cubicBezTo>
                <a:cubicBezTo>
                  <a:pt x="8661457" y="1918798"/>
                  <a:pt x="8652038" y="2053348"/>
                  <a:pt x="8642773" y="2231218"/>
                </a:cubicBezTo>
                <a:cubicBezTo>
                  <a:pt x="8633508" y="2409088"/>
                  <a:pt x="8644698" y="2668683"/>
                  <a:pt x="8642773" y="2800609"/>
                </a:cubicBezTo>
                <a:cubicBezTo>
                  <a:pt x="8640848" y="2932535"/>
                  <a:pt x="8668911" y="3102868"/>
                  <a:pt x="8642773" y="3323655"/>
                </a:cubicBezTo>
                <a:cubicBezTo>
                  <a:pt x="8616635" y="3544442"/>
                  <a:pt x="8636380" y="3688222"/>
                  <a:pt x="8642773" y="3846700"/>
                </a:cubicBezTo>
                <a:cubicBezTo>
                  <a:pt x="8649166" y="4005179"/>
                  <a:pt x="8617685" y="4423363"/>
                  <a:pt x="8642773" y="4634578"/>
                </a:cubicBezTo>
                <a:cubicBezTo>
                  <a:pt x="8426220" y="4667376"/>
                  <a:pt x="8211190" y="4633724"/>
                  <a:pt x="7805089" y="4634578"/>
                </a:cubicBezTo>
                <a:cubicBezTo>
                  <a:pt x="7398988" y="4635432"/>
                  <a:pt x="7363523" y="4657414"/>
                  <a:pt x="7140260" y="4634578"/>
                </a:cubicBezTo>
                <a:cubicBezTo>
                  <a:pt x="6916997" y="4611742"/>
                  <a:pt x="6772065" y="4637245"/>
                  <a:pt x="6648287" y="4634578"/>
                </a:cubicBezTo>
                <a:cubicBezTo>
                  <a:pt x="6524509" y="4631911"/>
                  <a:pt x="6330848" y="4626184"/>
                  <a:pt x="6242741" y="4634578"/>
                </a:cubicBezTo>
                <a:cubicBezTo>
                  <a:pt x="6154634" y="4642972"/>
                  <a:pt x="5829514" y="4608415"/>
                  <a:pt x="5664340" y="4634578"/>
                </a:cubicBezTo>
                <a:cubicBezTo>
                  <a:pt x="5499166" y="4660741"/>
                  <a:pt x="5069228" y="4624190"/>
                  <a:pt x="4913084" y="4634578"/>
                </a:cubicBezTo>
                <a:cubicBezTo>
                  <a:pt x="4756940" y="4644966"/>
                  <a:pt x="4258981" y="4632452"/>
                  <a:pt x="4075400" y="4634578"/>
                </a:cubicBezTo>
                <a:cubicBezTo>
                  <a:pt x="3891819" y="4636704"/>
                  <a:pt x="3724477" y="4657107"/>
                  <a:pt x="3583427" y="4634578"/>
                </a:cubicBezTo>
                <a:cubicBezTo>
                  <a:pt x="3442377" y="4612049"/>
                  <a:pt x="2937543" y="4620837"/>
                  <a:pt x="2745742" y="4634578"/>
                </a:cubicBezTo>
                <a:cubicBezTo>
                  <a:pt x="2553941" y="4648319"/>
                  <a:pt x="2293481" y="4626538"/>
                  <a:pt x="1994486" y="4634578"/>
                </a:cubicBezTo>
                <a:cubicBezTo>
                  <a:pt x="1695491" y="4642618"/>
                  <a:pt x="1529951" y="4638674"/>
                  <a:pt x="1156802" y="4634578"/>
                </a:cubicBezTo>
                <a:cubicBezTo>
                  <a:pt x="783653" y="4630482"/>
                  <a:pt x="919255" y="4638448"/>
                  <a:pt x="751256" y="4634578"/>
                </a:cubicBezTo>
                <a:cubicBezTo>
                  <a:pt x="583257" y="4630708"/>
                  <a:pt x="164707" y="4622129"/>
                  <a:pt x="0" y="4634578"/>
                </a:cubicBezTo>
                <a:cubicBezTo>
                  <a:pt x="-19907" y="4352565"/>
                  <a:pt x="-11125" y="4209471"/>
                  <a:pt x="0" y="3879804"/>
                </a:cubicBezTo>
                <a:cubicBezTo>
                  <a:pt x="11125" y="3550137"/>
                  <a:pt x="13163" y="3366620"/>
                  <a:pt x="0" y="3217721"/>
                </a:cubicBezTo>
                <a:cubicBezTo>
                  <a:pt x="-13163" y="3068822"/>
                  <a:pt x="18777" y="2825812"/>
                  <a:pt x="0" y="2694676"/>
                </a:cubicBezTo>
                <a:cubicBezTo>
                  <a:pt x="-18777" y="2563540"/>
                  <a:pt x="5497" y="2371305"/>
                  <a:pt x="0" y="2078939"/>
                </a:cubicBezTo>
                <a:cubicBezTo>
                  <a:pt x="-5497" y="1786573"/>
                  <a:pt x="7881" y="1703944"/>
                  <a:pt x="0" y="1509548"/>
                </a:cubicBezTo>
                <a:cubicBezTo>
                  <a:pt x="-7881" y="1315152"/>
                  <a:pt x="-4913" y="1163302"/>
                  <a:pt x="0" y="986503"/>
                </a:cubicBezTo>
                <a:cubicBezTo>
                  <a:pt x="4913" y="809705"/>
                  <a:pt x="-35769" y="426799"/>
                  <a:pt x="0" y="0"/>
                </a:cubicBezTo>
                <a:close/>
              </a:path>
            </a:pathLst>
          </a:custGeom>
          <a:solidFill>
            <a:schemeClr val="bg1"/>
          </a:solidFill>
          <a:ln w="28575">
            <a:solidFill>
              <a:schemeClr val="accent1">
                <a:lumMod val="75000"/>
              </a:schemeClr>
            </a:solidFill>
            <a:extLst>
              <a:ext uri="{C807C97D-BFC1-408E-A445-0C87EB9F89A2}">
                <ask:lineSketchStyleProps xmlns="" xmlns:ask="http://schemas.microsoft.com/office/drawing/2018/sketchyshapes" sd="31963769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72000" indent="-1044000" algn="just" hangingPunct="0">
              <a:lnSpc>
                <a:spcPts val="3000"/>
              </a:lnSpc>
            </a:pPr>
            <a:r>
              <a:rPr lang="zh-TW" altLang="en-US" b="1" dirty="0">
                <a:solidFill>
                  <a:srgbClr val="C00000"/>
                </a:solidFill>
                <a:latin typeface="微軟正黑體" panose="020B0604030504040204" pitchFamily="34" charset="-120"/>
                <a:ea typeface="微軟正黑體" panose="020B0604030504040204" pitchFamily="34" charset="-120"/>
                <a:cs typeface="+mj-cs"/>
              </a:rPr>
              <a:t>第</a:t>
            </a:r>
            <a:r>
              <a:rPr lang="en-US" altLang="zh-TW" b="1" dirty="0">
                <a:solidFill>
                  <a:srgbClr val="C00000"/>
                </a:solidFill>
                <a:latin typeface="微軟正黑體" panose="020B0604030504040204" pitchFamily="34" charset="-120"/>
                <a:ea typeface="微軟正黑體" panose="020B0604030504040204" pitchFamily="34" charset="-120"/>
                <a:cs typeface="+mj-cs"/>
              </a:rPr>
              <a:t>24-1</a:t>
            </a:r>
            <a:r>
              <a:rPr lang="zh-TW" altLang="en-US" b="1" dirty="0">
                <a:solidFill>
                  <a:srgbClr val="C00000"/>
                </a:solidFill>
                <a:latin typeface="微軟正黑體" panose="020B0604030504040204" pitchFamily="34" charset="-120"/>
                <a:ea typeface="微軟正黑體" panose="020B0604030504040204" pitchFamily="34" charset="-120"/>
                <a:cs typeface="+mj-cs"/>
              </a:rPr>
              <a:t>條　 </a:t>
            </a:r>
            <a:r>
              <a:rPr lang="zh-TW" altLang="en-US" sz="1600" b="1" dirty="0">
                <a:solidFill>
                  <a:schemeClr val="tx1"/>
                </a:solidFill>
                <a:latin typeface="微軟正黑體" panose="020B0604030504040204" pitchFamily="34" charset="-120"/>
                <a:ea typeface="微軟正黑體" panose="020B0604030504040204" pitchFamily="34" charset="-120"/>
                <a:cs typeface="+mj-cs"/>
              </a:rPr>
              <a:t>私人占用非事業用土地，於中華民國</a:t>
            </a:r>
            <a:r>
              <a:rPr lang="en-US" altLang="zh-TW" sz="1600" b="1" dirty="0">
                <a:solidFill>
                  <a:schemeClr val="tx1"/>
                </a:solidFill>
                <a:latin typeface="微軟正黑體" panose="020B0604030504040204" pitchFamily="34" charset="-120"/>
                <a:ea typeface="微軟正黑體" panose="020B0604030504040204" pitchFamily="34" charset="-120"/>
                <a:cs typeface="+mj-cs"/>
              </a:rPr>
              <a:t>82</a:t>
            </a:r>
            <a:r>
              <a:rPr lang="zh-TW" altLang="en-US" sz="1600" b="1" dirty="0">
                <a:solidFill>
                  <a:schemeClr val="tx1"/>
                </a:solidFill>
                <a:latin typeface="微軟正黑體" panose="020B0604030504040204" pitchFamily="34" charset="-120"/>
                <a:ea typeface="微軟正黑體" panose="020B0604030504040204" pitchFamily="34" charset="-120"/>
                <a:cs typeface="+mj-cs"/>
              </a:rPr>
              <a:t>年</a:t>
            </a:r>
            <a:r>
              <a:rPr lang="en-US" altLang="zh-TW" sz="1600" b="1" dirty="0">
                <a:solidFill>
                  <a:schemeClr val="tx1"/>
                </a:solidFill>
                <a:latin typeface="微軟正黑體" panose="020B0604030504040204" pitchFamily="34" charset="-120"/>
                <a:ea typeface="微軟正黑體" panose="020B0604030504040204" pitchFamily="34" charset="-120"/>
                <a:cs typeface="+mj-cs"/>
              </a:rPr>
              <a:t>7</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月</a:t>
            </a:r>
            <a:r>
              <a:rPr lang="en-US" altLang="zh-TW" sz="1600" b="1" dirty="0">
                <a:solidFill>
                  <a:schemeClr val="tx1"/>
                </a:solidFill>
                <a:latin typeface="微軟正黑體" panose="020B0604030504040204" pitchFamily="34" charset="-120"/>
                <a:ea typeface="微軟正黑體" panose="020B0604030504040204" pitchFamily="34" charset="-120"/>
                <a:cs typeface="+mj-cs"/>
              </a:rPr>
              <a:t>21</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日前已建有建物，並訂有土地租</a:t>
            </a:r>
            <a:br>
              <a:rPr lang="en-US" altLang="zh-TW" sz="1600" b="1" dirty="0">
                <a:solidFill>
                  <a:schemeClr val="tx1"/>
                </a:solidFill>
                <a:latin typeface="微軟正黑體" panose="020B0604030504040204" pitchFamily="34" charset="-120"/>
                <a:ea typeface="微軟正黑體" panose="020B0604030504040204" pitchFamily="34" charset="-120"/>
                <a:cs typeface="+mj-cs"/>
              </a:rPr>
            </a:br>
            <a:r>
              <a:rPr lang="zh-TW" altLang="en-US" sz="1600" b="1" dirty="0">
                <a:solidFill>
                  <a:schemeClr val="tx1"/>
                </a:solidFill>
                <a:latin typeface="微軟正黑體" panose="020B0604030504040204" pitchFamily="34" charset="-120"/>
                <a:ea typeface="微軟正黑體" panose="020B0604030504040204" pitchFamily="34" charset="-120"/>
                <a:cs typeface="+mj-cs"/>
              </a:rPr>
              <a:t>                         賃契約，於</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cs typeface="+mj-cs"/>
              </a:rPr>
              <a:t>租賃期間就既有建物無增建、改建、修建</a:t>
            </a:r>
            <a:r>
              <a:rPr lang="zh-TW" altLang="en-US" sz="1600" b="1" dirty="0">
                <a:solidFill>
                  <a:schemeClr val="tx1"/>
                </a:solidFill>
                <a:latin typeface="微軟正黑體" panose="020B0604030504040204" pitchFamily="34" charset="-120"/>
                <a:ea typeface="微軟正黑體" panose="020B0604030504040204" pitchFamily="34" charset="-120"/>
                <a:cs typeface="+mj-cs"/>
              </a:rPr>
              <a:t>，且無欠繳租金及違反租賃</a:t>
            </a:r>
            <a:br>
              <a:rPr lang="en-US" altLang="zh-TW" sz="1600" b="1" dirty="0">
                <a:solidFill>
                  <a:schemeClr val="tx1"/>
                </a:solidFill>
                <a:latin typeface="微軟正黑體" panose="020B0604030504040204" pitchFamily="34" charset="-120"/>
                <a:ea typeface="微軟正黑體" panose="020B0604030504040204" pitchFamily="34" charset="-120"/>
                <a:cs typeface="+mj-cs"/>
              </a:rPr>
            </a:br>
            <a:r>
              <a:rPr lang="zh-TW" altLang="en-US" sz="1600" b="1" dirty="0">
                <a:solidFill>
                  <a:schemeClr val="tx1"/>
                </a:solidFill>
                <a:latin typeface="微軟正黑體" panose="020B0604030504040204" pitchFamily="34" charset="-120"/>
                <a:ea typeface="微軟正黑體" panose="020B0604030504040204" pitchFamily="34" charset="-120"/>
                <a:cs typeface="+mj-cs"/>
              </a:rPr>
              <a:t>                         契約之情事，符合下列各款情形之一，承租人於</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cs typeface="+mj-cs"/>
              </a:rPr>
              <a:t>租賃期限屆滿前</a:t>
            </a:r>
            <a:r>
              <a:rPr lang="en-US" altLang="zh-TW" sz="1600" b="1" dirty="0">
                <a:solidFill>
                  <a:schemeClr val="accent5">
                    <a:lumMod val="75000"/>
                  </a:schemeClr>
                </a:solidFill>
                <a:latin typeface="微軟正黑體" panose="020B0604030504040204" pitchFamily="34" charset="-120"/>
                <a:ea typeface="微軟正黑體" panose="020B0604030504040204" pitchFamily="34" charset="-120"/>
                <a:cs typeface="+mj-cs"/>
              </a:rPr>
              <a:t>3</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cs typeface="+mj-cs"/>
              </a:rPr>
              <a:t>個月內</a:t>
            </a:r>
            <a:r>
              <a:rPr lang="zh-TW" altLang="en-US" sz="1600" b="1" dirty="0">
                <a:solidFill>
                  <a:schemeClr val="tx1"/>
                </a:solidFill>
                <a:latin typeface="微軟正黑體" panose="020B0604030504040204" pitchFamily="34" charset="-120"/>
                <a:ea typeface="微軟正黑體" panose="020B0604030504040204" pitchFamily="34" charset="-120"/>
                <a:cs typeface="+mj-cs"/>
              </a:rPr>
              <a:t>，得向 </a:t>
            </a:r>
            <a:br>
              <a:rPr lang="en-US" altLang="zh-TW" sz="1600" b="1" dirty="0">
                <a:solidFill>
                  <a:schemeClr val="tx1"/>
                </a:solidFill>
                <a:latin typeface="微軟正黑體" panose="020B0604030504040204" pitchFamily="34" charset="-120"/>
                <a:ea typeface="微軟正黑體" panose="020B0604030504040204" pitchFamily="34" charset="-120"/>
                <a:cs typeface="+mj-cs"/>
              </a:rPr>
            </a:br>
            <a:r>
              <a:rPr lang="zh-TW" altLang="en-US" sz="1600" b="1" dirty="0">
                <a:solidFill>
                  <a:schemeClr val="tx1"/>
                </a:solidFill>
                <a:latin typeface="微軟正黑體" panose="020B0604030504040204" pitchFamily="34" charset="-120"/>
                <a:ea typeface="微軟正黑體" panose="020B0604030504040204" pitchFamily="34" charset="-120"/>
                <a:cs typeface="+mj-cs"/>
              </a:rPr>
              <a:t>                         管理該土地之管理處提出申購：</a:t>
            </a:r>
          </a:p>
          <a:p>
            <a:pPr marL="2358000" lvl="5" indent="-1044000" hangingPunct="0">
              <a:lnSpc>
                <a:spcPts val="3000"/>
              </a:lnSpc>
            </a:pPr>
            <a:r>
              <a:rPr lang="zh-TW" altLang="en-US" sz="1600" b="1" dirty="0">
                <a:solidFill>
                  <a:schemeClr val="tx1"/>
                </a:solidFill>
                <a:latin typeface="微軟正黑體" panose="020B0604030504040204" pitchFamily="34" charset="-120"/>
                <a:ea typeface="微軟正黑體" panose="020B0604030504040204" pitchFamily="34" charset="-120"/>
                <a:cs typeface="+mj-cs"/>
              </a:rPr>
              <a:t> 一、位於</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cs typeface="+mj-cs"/>
              </a:rPr>
              <a:t>直轄市都市計畫區域範圍</a:t>
            </a:r>
            <a:r>
              <a:rPr lang="zh-TW" altLang="en-US" sz="1600" b="1" u="sng" dirty="0">
                <a:solidFill>
                  <a:schemeClr val="accent5">
                    <a:lumMod val="75000"/>
                  </a:schemeClr>
                </a:solidFill>
                <a:latin typeface="微軟正黑體" panose="020B0604030504040204" pitchFamily="34" charset="-120"/>
                <a:ea typeface="微軟正黑體" panose="020B0604030504040204" pitchFamily="34" charset="-120"/>
                <a:cs typeface="+mj-cs"/>
              </a:rPr>
              <a:t>外</a:t>
            </a:r>
            <a:r>
              <a:rPr lang="zh-TW" altLang="en-US" sz="1600" b="1" dirty="0">
                <a:solidFill>
                  <a:schemeClr val="tx1"/>
                </a:solidFill>
                <a:latin typeface="微軟正黑體" panose="020B0604030504040204" pitchFamily="34" charset="-120"/>
                <a:ea typeface="微軟正黑體" panose="020B0604030504040204" pitchFamily="34" charset="-120"/>
                <a:cs typeface="+mj-cs"/>
              </a:rPr>
              <a:t>。</a:t>
            </a:r>
            <a:endParaRPr lang="en-US" altLang="zh-TW" sz="1600" b="1" dirty="0">
              <a:solidFill>
                <a:schemeClr val="tx1"/>
              </a:solidFill>
              <a:latin typeface="微軟正黑體" panose="020B0604030504040204" pitchFamily="34" charset="-120"/>
              <a:ea typeface="微軟正黑體" panose="020B0604030504040204" pitchFamily="34" charset="-120"/>
              <a:cs typeface="+mj-cs"/>
            </a:endParaRPr>
          </a:p>
          <a:p>
            <a:pPr marL="0" lvl="5" indent="-1044000" hangingPunct="0">
              <a:lnSpc>
                <a:spcPts val="3000"/>
              </a:lnSpc>
            </a:pPr>
            <a:r>
              <a:rPr lang="zh-TW" altLang="en-US" sz="1600" b="1" dirty="0">
                <a:solidFill>
                  <a:schemeClr val="tx1"/>
                </a:solidFill>
                <a:latin typeface="微軟正黑體" panose="020B0604030504040204" pitchFamily="34" charset="-120"/>
                <a:ea typeface="微軟正黑體" panose="020B0604030504040204" pitchFamily="34" charset="-120"/>
                <a:cs typeface="+mj-cs"/>
              </a:rPr>
              <a:t>                           二、位於</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cs typeface="+mj-cs"/>
              </a:rPr>
              <a:t>桃園市、臺中市、臺南市、高雄市都市計畫區域範圍</a:t>
            </a:r>
            <a:r>
              <a:rPr lang="zh-TW" altLang="en-US" sz="1600" b="1" u="sng" dirty="0">
                <a:solidFill>
                  <a:schemeClr val="accent5">
                    <a:lumMod val="75000"/>
                  </a:schemeClr>
                </a:solidFill>
                <a:latin typeface="微軟正黑體" panose="020B0604030504040204" pitchFamily="34" charset="-120"/>
                <a:ea typeface="微軟正黑體" panose="020B0604030504040204" pitchFamily="34" charset="-120"/>
                <a:cs typeface="+mj-cs"/>
              </a:rPr>
              <a:t>內</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，於本辦法中</a:t>
            </a:r>
            <a:br>
              <a:rPr lang="en-US" altLang="zh-TW" sz="1600" b="1" dirty="0">
                <a:solidFill>
                  <a:schemeClr val="tx1"/>
                </a:solidFill>
                <a:latin typeface="微軟正黑體" panose="020B0604030504040204" pitchFamily="34" charset="-120"/>
                <a:ea typeface="微軟正黑體" panose="020B0604030504040204" pitchFamily="34" charset="-120"/>
                <a:cs typeface="+mj-cs"/>
              </a:rPr>
            </a:br>
            <a:r>
              <a:rPr lang="zh-TW" altLang="en-US" sz="1600" b="1" dirty="0">
                <a:solidFill>
                  <a:schemeClr val="tx1"/>
                </a:solidFill>
                <a:latin typeface="微軟正黑體" panose="020B0604030504040204" pitchFamily="34" charset="-120"/>
                <a:ea typeface="微軟正黑體" panose="020B0604030504040204" pitchFamily="34" charset="-120"/>
                <a:cs typeface="+mj-cs"/>
              </a:rPr>
              <a:t>                                    華民國</a:t>
            </a:r>
            <a:r>
              <a:rPr lang="en-US" altLang="zh-TW" sz="1600" b="1" dirty="0">
                <a:solidFill>
                  <a:schemeClr val="tx1"/>
                </a:solidFill>
                <a:latin typeface="微軟正黑體" panose="020B0604030504040204" pitchFamily="34" charset="-120"/>
                <a:ea typeface="微軟正黑體" panose="020B0604030504040204" pitchFamily="34" charset="-120"/>
                <a:cs typeface="+mj-cs"/>
              </a:rPr>
              <a:t>111</a:t>
            </a:r>
            <a:r>
              <a:rPr lang="zh-TW" altLang="en-US" sz="1600" b="1" dirty="0">
                <a:solidFill>
                  <a:schemeClr val="tx1"/>
                </a:solidFill>
                <a:latin typeface="微軟正黑體" panose="020B0604030504040204" pitchFamily="34" charset="-120"/>
                <a:ea typeface="微軟正黑體" panose="020B0604030504040204" pitchFamily="34" charset="-120"/>
                <a:cs typeface="+mj-cs"/>
              </a:rPr>
              <a:t>年</a:t>
            </a:r>
            <a:r>
              <a:rPr lang="en-US" altLang="zh-TW" sz="1600" b="1" dirty="0">
                <a:solidFill>
                  <a:schemeClr val="tx1"/>
                </a:solidFill>
                <a:latin typeface="微軟正黑體" panose="020B0604030504040204" pitchFamily="34" charset="-120"/>
                <a:ea typeface="微軟正黑體" panose="020B0604030504040204" pitchFamily="34" charset="-120"/>
                <a:cs typeface="+mj-cs"/>
              </a:rPr>
              <a:t>11</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月</a:t>
            </a:r>
            <a:r>
              <a:rPr lang="en-US" altLang="zh-TW" sz="1600" b="1" dirty="0">
                <a:solidFill>
                  <a:schemeClr val="tx1"/>
                </a:solidFill>
                <a:latin typeface="微軟正黑體" panose="020B0604030504040204" pitchFamily="34" charset="-120"/>
                <a:ea typeface="微軟正黑體" panose="020B0604030504040204" pitchFamily="34" charset="-120"/>
                <a:cs typeface="+mj-cs"/>
              </a:rPr>
              <a:t>9</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日修正施行前已訂有租約。</a:t>
            </a:r>
          </a:p>
          <a:p>
            <a:pPr marL="0" lvl="5" indent="-1044000" hangingPunct="0">
              <a:lnSpc>
                <a:spcPts val="3000"/>
              </a:lnSpc>
            </a:pPr>
            <a:r>
              <a:rPr lang="zh-TW" altLang="en-US" sz="1600" b="1" dirty="0">
                <a:solidFill>
                  <a:schemeClr val="tx1"/>
                </a:solidFill>
                <a:latin typeface="微軟正黑體" panose="020B0604030504040204" pitchFamily="34" charset="-120"/>
                <a:ea typeface="微軟正黑體" panose="020B0604030504040204" pitchFamily="34" charset="-120"/>
                <a:cs typeface="+mj-cs"/>
              </a:rPr>
              <a:t>                           三、位於</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cs typeface="+mj-cs"/>
              </a:rPr>
              <a:t>新北市都市計畫區域範圍</a:t>
            </a:r>
            <a:r>
              <a:rPr lang="zh-TW" altLang="en-US" sz="1600" b="1" u="sng" dirty="0">
                <a:solidFill>
                  <a:schemeClr val="accent5">
                    <a:lumMod val="75000"/>
                  </a:schemeClr>
                </a:solidFill>
                <a:latin typeface="微軟正黑體" panose="020B0604030504040204" pitchFamily="34" charset="-120"/>
                <a:ea typeface="微軟正黑體" panose="020B0604030504040204" pitchFamily="34" charset="-120"/>
                <a:cs typeface="+mj-cs"/>
              </a:rPr>
              <a:t>內</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，於中華民國</a:t>
            </a:r>
            <a:r>
              <a:rPr lang="en-US" altLang="zh-TW" sz="1600" b="1" dirty="0">
                <a:solidFill>
                  <a:schemeClr val="tx1"/>
                </a:solidFill>
                <a:latin typeface="微軟正黑體" panose="020B0604030504040204" pitchFamily="34" charset="-120"/>
                <a:ea typeface="微軟正黑體" panose="020B0604030504040204" pitchFamily="34" charset="-120"/>
                <a:cs typeface="+mj-cs"/>
              </a:rPr>
              <a:t>109</a:t>
            </a:r>
            <a:r>
              <a:rPr lang="zh-TW" altLang="en-US" sz="1600" b="1" dirty="0">
                <a:solidFill>
                  <a:schemeClr val="tx1"/>
                </a:solidFill>
                <a:latin typeface="微軟正黑體" panose="020B0604030504040204" pitchFamily="34" charset="-120"/>
                <a:ea typeface="微軟正黑體" panose="020B0604030504040204" pitchFamily="34" charset="-120"/>
                <a:cs typeface="+mj-cs"/>
              </a:rPr>
              <a:t>年</a:t>
            </a:r>
            <a:r>
              <a:rPr lang="en-US" altLang="zh-TW" sz="1600" b="1" dirty="0">
                <a:solidFill>
                  <a:schemeClr val="tx1"/>
                </a:solidFill>
                <a:latin typeface="微軟正黑體" panose="020B0604030504040204" pitchFamily="34" charset="-120"/>
                <a:ea typeface="微軟正黑體" panose="020B0604030504040204" pitchFamily="34" charset="-120"/>
                <a:cs typeface="+mj-cs"/>
              </a:rPr>
              <a:t>10</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月</a:t>
            </a:r>
            <a:r>
              <a:rPr lang="en-US" altLang="zh-TW" sz="1600" b="1" dirty="0">
                <a:solidFill>
                  <a:schemeClr val="tx1"/>
                </a:solidFill>
                <a:latin typeface="微軟正黑體" panose="020B0604030504040204" pitchFamily="34" charset="-120"/>
                <a:ea typeface="微軟正黑體" panose="020B0604030504040204" pitchFamily="34" charset="-120"/>
                <a:cs typeface="+mj-cs"/>
              </a:rPr>
              <a:t>1</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日前已訂租約。</a:t>
            </a:r>
          </a:p>
          <a:p>
            <a:pPr marL="72000" indent="-1044000" hangingPunct="0">
              <a:lnSpc>
                <a:spcPts val="3000"/>
              </a:lnSpc>
            </a:pPr>
            <a:r>
              <a:rPr lang="zh-TW" altLang="en-US" sz="1600" b="1" dirty="0">
                <a:solidFill>
                  <a:schemeClr val="tx1"/>
                </a:solidFill>
                <a:latin typeface="微軟正黑體" panose="020B0604030504040204" pitchFamily="34" charset="-120"/>
                <a:ea typeface="微軟正黑體" panose="020B0604030504040204" pitchFamily="34" charset="-120"/>
                <a:cs typeface="+mj-cs"/>
              </a:rPr>
              <a:t>                          前項申購，以</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cs typeface="+mj-cs"/>
              </a:rPr>
              <a:t>公開標售</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方式處分。承租人有優先購買權。</a:t>
            </a:r>
          </a:p>
          <a:p>
            <a:pPr marL="72000" indent="-1044000" hangingPunct="0">
              <a:lnSpc>
                <a:spcPts val="3000"/>
              </a:lnSpc>
            </a:pPr>
            <a:r>
              <a:rPr lang="zh-TW" altLang="en-US" sz="1600" b="1" dirty="0">
                <a:solidFill>
                  <a:schemeClr val="tx1"/>
                </a:solidFill>
                <a:latin typeface="微軟正黑體" panose="020B0604030504040204" pitchFamily="34" charset="-120"/>
                <a:ea typeface="微軟正黑體" panose="020B0604030504040204" pitchFamily="34" charset="-120"/>
                <a:cs typeface="+mj-cs"/>
              </a:rPr>
              <a:t>                          第</a:t>
            </a:r>
            <a:r>
              <a:rPr lang="en-US" altLang="zh-TW" sz="1600" b="1" dirty="0">
                <a:solidFill>
                  <a:schemeClr val="tx1"/>
                </a:solidFill>
                <a:latin typeface="微軟正黑體" panose="020B0604030504040204" pitchFamily="34" charset="-120"/>
                <a:ea typeface="微軟正黑體" panose="020B0604030504040204" pitchFamily="34" charset="-120"/>
                <a:cs typeface="+mj-cs"/>
              </a:rPr>
              <a:t>1</a:t>
            </a:r>
            <a:r>
              <a:rPr lang="zh-TW" altLang="en-US" sz="1600" b="1" dirty="0">
                <a:solidFill>
                  <a:schemeClr val="tx1"/>
                </a:solidFill>
                <a:latin typeface="微軟正黑體" panose="020B0604030504040204" pitchFamily="34" charset="-120"/>
                <a:ea typeface="微軟正黑體" panose="020B0604030504040204" pitchFamily="34" charset="-120"/>
                <a:cs typeface="+mj-cs"/>
              </a:rPr>
              <a:t>項申購，於租賃期限屆滿時尚未完成公開標售，承租人應於租賃期限屆滿</a:t>
            </a:r>
            <a:endParaRPr lang="en-US" altLang="zh-TW" sz="1600" b="1" dirty="0">
              <a:solidFill>
                <a:schemeClr val="tx1"/>
              </a:solidFill>
              <a:latin typeface="微軟正黑體" panose="020B0604030504040204" pitchFamily="34" charset="-120"/>
              <a:ea typeface="微軟正黑體" panose="020B0604030504040204" pitchFamily="34" charset="-120"/>
              <a:cs typeface="+mj-cs"/>
            </a:endParaRPr>
          </a:p>
          <a:p>
            <a:pPr marL="72000" indent="-1044000" hangingPunct="0">
              <a:lnSpc>
                <a:spcPts val="3000"/>
              </a:lnSpc>
            </a:pPr>
            <a:r>
              <a:rPr lang="en-US" altLang="zh-TW" sz="1600" b="1" dirty="0">
                <a:solidFill>
                  <a:schemeClr val="tx1"/>
                </a:solidFill>
                <a:latin typeface="微軟正黑體" panose="020B0604030504040204" pitchFamily="34" charset="-120"/>
                <a:ea typeface="微軟正黑體" panose="020B0604030504040204" pitchFamily="34" charset="-120"/>
                <a:cs typeface="+mj-cs"/>
              </a:rPr>
              <a:t>                          </a:t>
            </a:r>
            <a:r>
              <a:rPr lang="zh-TW" altLang="en-US" sz="1600" b="1" dirty="0">
                <a:solidFill>
                  <a:schemeClr val="tx1"/>
                </a:solidFill>
                <a:latin typeface="微軟正黑體" panose="020B0604030504040204" pitchFamily="34" charset="-120"/>
                <a:ea typeface="微軟正黑體" panose="020B0604030504040204" pitchFamily="34" charset="-120"/>
                <a:cs typeface="+mj-cs"/>
              </a:rPr>
              <a:t>後，依第</a:t>
            </a:r>
            <a:r>
              <a:rPr lang="en-US" altLang="zh-TW" sz="1600" b="1" dirty="0">
                <a:solidFill>
                  <a:schemeClr val="tx1"/>
                </a:solidFill>
                <a:latin typeface="微軟正黑體" panose="020B0604030504040204" pitchFamily="34" charset="-120"/>
                <a:ea typeface="微軟正黑體" panose="020B0604030504040204" pitchFamily="34" charset="-120"/>
                <a:cs typeface="+mj-cs"/>
              </a:rPr>
              <a:t>19</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條第</a:t>
            </a:r>
            <a:r>
              <a:rPr lang="en-US" altLang="zh-TW" sz="1600" b="1" dirty="0">
                <a:solidFill>
                  <a:schemeClr val="tx1"/>
                </a:solidFill>
                <a:latin typeface="微軟正黑體" panose="020B0604030504040204" pitchFamily="34" charset="-120"/>
                <a:ea typeface="微軟正黑體" panose="020B0604030504040204" pitchFamily="34" charset="-120"/>
                <a:cs typeface="+mj-cs"/>
              </a:rPr>
              <a:t>3</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款規定續與本署訂立租賃契約，始得以公開標售方式處分。</a:t>
            </a:r>
          </a:p>
          <a:p>
            <a:pPr marL="72000" indent="-1044000" hangingPunct="0">
              <a:lnSpc>
                <a:spcPts val="2500"/>
              </a:lnSpc>
            </a:pPr>
            <a:endParaRPr lang="en-US" altLang="zh-TW" sz="1600" b="1" dirty="0">
              <a:solidFill>
                <a:schemeClr val="tx1"/>
              </a:solidFill>
              <a:latin typeface="微軟正黑體" panose="020B0604030504040204" pitchFamily="34" charset="-120"/>
              <a:ea typeface="微軟正黑體" panose="020B0604030504040204" pitchFamily="34" charset="-120"/>
              <a:cs typeface="+mj-cs"/>
            </a:endParaRPr>
          </a:p>
        </p:txBody>
      </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44</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3" name="文字方塊 2">
            <a:extLst>
              <a:ext uri="{FF2B5EF4-FFF2-40B4-BE49-F238E27FC236}">
                <a16:creationId xmlns:a16="http://schemas.microsoft.com/office/drawing/2014/main" id="{74AFB9AC-43BB-BA47-0D25-1CE8163E2058}"/>
              </a:ext>
            </a:extLst>
          </p:cNvPr>
          <p:cNvSpPr txBox="1"/>
          <p:nvPr/>
        </p:nvSpPr>
        <p:spPr>
          <a:xfrm>
            <a:off x="158425" y="1227073"/>
            <a:ext cx="940449" cy="523220"/>
          </a:xfrm>
          <a:prstGeom prst="rect">
            <a:avLst/>
          </a:prstGeom>
          <a:solidFill>
            <a:srgbClr val="C00000"/>
          </a:solidFill>
        </p:spPr>
        <p:txBody>
          <a:bodyPr wrap="square">
            <a:spAutoFit/>
          </a:bodyPr>
          <a:lstStyle/>
          <a:p>
            <a:pPr algn="ctr">
              <a:tabLst>
                <a:tab pos="1257300" algn="l"/>
              </a:tabLst>
            </a:pPr>
            <a:r>
              <a:rPr lang="en-US" altLang="zh-TW" sz="1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111.11.9</a:t>
            </a:r>
            <a:r>
              <a:rPr lang="zh-TW" altLang="en-US" sz="1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新增本條</a:t>
            </a:r>
          </a:p>
        </p:txBody>
      </p:sp>
      <p:sp>
        <p:nvSpPr>
          <p:cNvPr id="20" name="文字方塊 19">
            <a:extLst>
              <a:ext uri="{FF2B5EF4-FFF2-40B4-BE49-F238E27FC236}">
                <a16:creationId xmlns:a16="http://schemas.microsoft.com/office/drawing/2014/main" id="{6642DE37-19BB-45A3-9515-18167F572D68}"/>
              </a:ext>
            </a:extLst>
          </p:cNvPr>
          <p:cNvSpPr txBox="1"/>
          <p:nvPr/>
        </p:nvSpPr>
        <p:spPr>
          <a:xfrm>
            <a:off x="6763387" y="4195099"/>
            <a:ext cx="1441836" cy="307777"/>
          </a:xfrm>
          <a:prstGeom prst="rect">
            <a:avLst/>
          </a:prstGeom>
          <a:solidFill>
            <a:srgbClr val="C00000"/>
          </a:solidFill>
        </p:spPr>
        <p:txBody>
          <a:bodyPr wrap="square">
            <a:spAutoFit/>
          </a:bodyPr>
          <a:lstStyle/>
          <a:p>
            <a:pPr marL="0" indent="0" algn="just">
              <a:spcBef>
                <a:spcPts val="0"/>
              </a:spcBef>
              <a:buNone/>
              <a:tabLst>
                <a:tab pos="1257300" algn="l"/>
              </a:tabLst>
            </a:pPr>
            <a:r>
              <a:rPr lang="zh-TW" altLang="en-US" sz="1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4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信賴保護原則</a:t>
            </a:r>
            <a:endParaRPr lang="zh-TW" altLang="en-US" sz="1400" b="1" dirty="0">
              <a:solidFill>
                <a:schemeClr val="bg1"/>
              </a:solidFill>
              <a:latin typeface="微軟正黑體" panose="020B0604030504040204" pitchFamily="34" charset="-120"/>
              <a:ea typeface="微軟正黑體" panose="020B0604030504040204" pitchFamily="34" charset="-120"/>
            </a:endParaRPr>
          </a:p>
        </p:txBody>
      </p:sp>
      <p:sp>
        <p:nvSpPr>
          <p:cNvPr id="28" name="文字方塊 27">
            <a:extLst>
              <a:ext uri="{FF2B5EF4-FFF2-40B4-BE49-F238E27FC236}">
                <a16:creationId xmlns:a16="http://schemas.microsoft.com/office/drawing/2014/main" id="{F03E7AB3-6D3F-4702-BE94-AF3594781EED}"/>
              </a:ext>
            </a:extLst>
          </p:cNvPr>
          <p:cNvSpPr txBox="1"/>
          <p:nvPr/>
        </p:nvSpPr>
        <p:spPr>
          <a:xfrm>
            <a:off x="6763387" y="4916844"/>
            <a:ext cx="1441836" cy="307777"/>
          </a:xfrm>
          <a:prstGeom prst="rect">
            <a:avLst/>
          </a:prstGeom>
          <a:solidFill>
            <a:srgbClr val="C00000"/>
          </a:solidFill>
        </p:spPr>
        <p:txBody>
          <a:bodyPr wrap="square">
            <a:spAutoFit/>
          </a:bodyPr>
          <a:lstStyle/>
          <a:p>
            <a:pPr marL="0" indent="0" algn="just">
              <a:spcBef>
                <a:spcPts val="0"/>
              </a:spcBef>
              <a:buNone/>
              <a:tabLst>
                <a:tab pos="1257300" algn="l"/>
              </a:tabLst>
            </a:pPr>
            <a:r>
              <a:rPr lang="zh-TW" altLang="en-US" sz="1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4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信賴保護原則</a:t>
            </a:r>
            <a:endParaRPr lang="zh-TW" altLang="en-US" sz="1400" b="1" dirty="0">
              <a:solidFill>
                <a:schemeClr val="bg1"/>
              </a:solidFill>
              <a:latin typeface="微軟正黑體" panose="020B0604030504040204" pitchFamily="34" charset="-120"/>
              <a:ea typeface="微軟正黑體" panose="020B0604030504040204" pitchFamily="34" charset="-120"/>
            </a:endParaRPr>
          </a:p>
        </p:txBody>
      </p:sp>
      <p:sp>
        <p:nvSpPr>
          <p:cNvPr id="29" name="標題 1">
            <a:extLst>
              <a:ext uri="{FF2B5EF4-FFF2-40B4-BE49-F238E27FC236}">
                <a16:creationId xmlns:a16="http://schemas.microsoft.com/office/drawing/2014/main" id="{6A704DBC-F8ED-4F58-A700-3E30C6634677}"/>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26184491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1"/>
            <a:ext cx="8515350" cy="10226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第四章　被占用處理</a:t>
            </a:r>
            <a:endParaRPr lang="en-US" altLang="zh-TW" b="1" dirty="0">
              <a:latin typeface="微軟正黑體" panose="020B0604030504040204" pitchFamily="34" charset="-120"/>
              <a:ea typeface="微軟正黑體" panose="020B0604030504040204" pitchFamily="34" charset="-120"/>
              <a:cs typeface="+mj-cs"/>
            </a:endParaRPr>
          </a:p>
          <a:p>
            <a:pPr lvl="1" algn="just" hangingPunct="0">
              <a:lnSpc>
                <a:spcPts val="3500"/>
              </a:lnSpc>
              <a:spcBef>
                <a:spcPct val="0"/>
              </a:spcBef>
              <a:spcAft>
                <a:spcPts val="250"/>
              </a:spcAft>
              <a:buClr>
                <a:schemeClr val="accent6"/>
              </a:buClr>
              <a:buSzPct val="85000"/>
              <a:buFont typeface="Wingdings" panose="05000000000000000000" pitchFamily="2" charset="2"/>
              <a:buChar char="l"/>
            </a:pPr>
            <a:r>
              <a:rPr lang="zh-TW" altLang="en-US" sz="1800" b="1" dirty="0">
                <a:solidFill>
                  <a:schemeClr val="accent5">
                    <a:lumMod val="75000"/>
                  </a:schemeClr>
                </a:solidFill>
                <a:latin typeface="微軟正黑體" panose="020B0604030504040204" pitchFamily="34" charset="-120"/>
                <a:ea typeface="微軟正黑體" panose="020B0604030504040204" pitchFamily="34" charset="-120"/>
                <a:cs typeface="+mj-cs"/>
              </a:rPr>
              <a:t>占用轉出租或處分處理</a:t>
            </a:r>
            <a:endParaRPr lang="en-US" altLang="zh-TW" sz="1800" dirty="0">
              <a:latin typeface="微軟正黑體" panose="020B0604030504040204" pitchFamily="34" charset="-120"/>
              <a:ea typeface="微軟正黑體" panose="020B0604030504040204" pitchFamily="34" charset="-120"/>
              <a:cs typeface="+mj-cs"/>
            </a:endParaRPr>
          </a:p>
        </p:txBody>
      </p:sp>
      <p:graphicFrame>
        <p:nvGraphicFramePr>
          <p:cNvPr id="41" name="表格 41">
            <a:extLst>
              <a:ext uri="{FF2B5EF4-FFF2-40B4-BE49-F238E27FC236}">
                <a16:creationId xmlns:a16="http://schemas.microsoft.com/office/drawing/2014/main" id="{5E612C1C-7312-E83E-4D04-CBFD5372AF6D}"/>
              </a:ext>
            </a:extLst>
          </p:cNvPr>
          <p:cNvGraphicFramePr>
            <a:graphicFrameLocks noGrp="1"/>
          </p:cNvGraphicFramePr>
          <p:nvPr>
            <p:extLst>
              <p:ext uri="{D42A27DB-BD31-4B8C-83A1-F6EECF244321}">
                <p14:modId xmlns:p14="http://schemas.microsoft.com/office/powerpoint/2010/main" val="1864221811"/>
              </p:ext>
            </p:extLst>
          </p:nvPr>
        </p:nvGraphicFramePr>
        <p:xfrm>
          <a:off x="187551" y="1698752"/>
          <a:ext cx="8768896" cy="4907280"/>
        </p:xfrm>
        <a:graphic>
          <a:graphicData uri="http://schemas.openxmlformats.org/drawingml/2006/table">
            <a:tbl>
              <a:tblPr firstRow="1" bandRow="1">
                <a:tableStyleId>{5940675A-B579-460E-94D1-54222C63F5DA}</a:tableStyleId>
              </a:tblPr>
              <a:tblGrid>
                <a:gridCol w="905935">
                  <a:extLst>
                    <a:ext uri="{9D8B030D-6E8A-4147-A177-3AD203B41FA5}">
                      <a16:colId xmlns:a16="http://schemas.microsoft.com/office/drawing/2014/main" val="2983642724"/>
                    </a:ext>
                  </a:extLst>
                </a:gridCol>
                <a:gridCol w="525002">
                  <a:extLst>
                    <a:ext uri="{9D8B030D-6E8A-4147-A177-3AD203B41FA5}">
                      <a16:colId xmlns:a16="http://schemas.microsoft.com/office/drawing/2014/main" val="64979007"/>
                    </a:ext>
                  </a:extLst>
                </a:gridCol>
                <a:gridCol w="557784">
                  <a:extLst>
                    <a:ext uri="{9D8B030D-6E8A-4147-A177-3AD203B41FA5}">
                      <a16:colId xmlns:a16="http://schemas.microsoft.com/office/drawing/2014/main" val="2691958673"/>
                    </a:ext>
                  </a:extLst>
                </a:gridCol>
                <a:gridCol w="557784">
                  <a:extLst>
                    <a:ext uri="{9D8B030D-6E8A-4147-A177-3AD203B41FA5}">
                      <a16:colId xmlns:a16="http://schemas.microsoft.com/office/drawing/2014/main" val="3389488899"/>
                    </a:ext>
                  </a:extLst>
                </a:gridCol>
                <a:gridCol w="557784">
                  <a:extLst>
                    <a:ext uri="{9D8B030D-6E8A-4147-A177-3AD203B41FA5}">
                      <a16:colId xmlns:a16="http://schemas.microsoft.com/office/drawing/2014/main" val="1641298733"/>
                    </a:ext>
                  </a:extLst>
                </a:gridCol>
                <a:gridCol w="557784">
                  <a:extLst>
                    <a:ext uri="{9D8B030D-6E8A-4147-A177-3AD203B41FA5}">
                      <a16:colId xmlns:a16="http://schemas.microsoft.com/office/drawing/2014/main" val="2911031013"/>
                    </a:ext>
                  </a:extLst>
                </a:gridCol>
                <a:gridCol w="557784">
                  <a:extLst>
                    <a:ext uri="{9D8B030D-6E8A-4147-A177-3AD203B41FA5}">
                      <a16:colId xmlns:a16="http://schemas.microsoft.com/office/drawing/2014/main" val="3871684326"/>
                    </a:ext>
                  </a:extLst>
                </a:gridCol>
                <a:gridCol w="557784">
                  <a:extLst>
                    <a:ext uri="{9D8B030D-6E8A-4147-A177-3AD203B41FA5}">
                      <a16:colId xmlns:a16="http://schemas.microsoft.com/office/drawing/2014/main" val="1904427472"/>
                    </a:ext>
                  </a:extLst>
                </a:gridCol>
                <a:gridCol w="557784">
                  <a:extLst>
                    <a:ext uri="{9D8B030D-6E8A-4147-A177-3AD203B41FA5}">
                      <a16:colId xmlns:a16="http://schemas.microsoft.com/office/drawing/2014/main" val="2510795984"/>
                    </a:ext>
                  </a:extLst>
                </a:gridCol>
                <a:gridCol w="1470610">
                  <a:extLst>
                    <a:ext uri="{9D8B030D-6E8A-4147-A177-3AD203B41FA5}">
                      <a16:colId xmlns:a16="http://schemas.microsoft.com/office/drawing/2014/main" val="1955690160"/>
                    </a:ext>
                  </a:extLst>
                </a:gridCol>
                <a:gridCol w="1222481">
                  <a:extLst>
                    <a:ext uri="{9D8B030D-6E8A-4147-A177-3AD203B41FA5}">
                      <a16:colId xmlns:a16="http://schemas.microsoft.com/office/drawing/2014/main" val="3492674199"/>
                    </a:ext>
                  </a:extLst>
                </a:gridCol>
                <a:gridCol w="740380">
                  <a:extLst>
                    <a:ext uri="{9D8B030D-6E8A-4147-A177-3AD203B41FA5}">
                      <a16:colId xmlns:a16="http://schemas.microsoft.com/office/drawing/2014/main" val="2019493742"/>
                    </a:ext>
                  </a:extLst>
                </a:gridCol>
              </a:tblGrid>
              <a:tr h="185420">
                <a:tc gridSpan="11">
                  <a:txBody>
                    <a:bodyPr/>
                    <a:lstStyle/>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占用得活化收益之條件</a:t>
                      </a:r>
                    </a:p>
                  </a:txBody>
                  <a:tcPr anchor="ctr">
                    <a:solidFill>
                      <a:schemeClr val="accent4">
                        <a:lumMod val="20000"/>
                        <a:lumOff val="80000"/>
                      </a:schemeClr>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hMerge="1">
                  <a:txBody>
                    <a:bodyPr/>
                    <a:lstStyle/>
                    <a:p>
                      <a:endParaRPr lang="zh-TW" altLang="en-US"/>
                    </a:p>
                  </a:txBody>
                  <a:tcPr/>
                </a:tc>
                <a:tc rowSpan="4">
                  <a:txBody>
                    <a:bodyPr/>
                    <a:lstStyle/>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活化收益</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j-cs"/>
                      </a:endParaRPr>
                    </a:p>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方式</a:t>
                      </a:r>
                    </a:p>
                  </a:txBody>
                  <a:tcPr anchor="ctr">
                    <a:lnB w="28575"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674793479"/>
                  </a:ext>
                </a:extLst>
              </a:tr>
              <a:tr h="152400">
                <a:tc rowSpan="3">
                  <a:txBody>
                    <a:bodyPr/>
                    <a:lstStyle/>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通案性</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j-cs"/>
                      </a:endParaRPr>
                    </a:p>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情形</a:t>
                      </a:r>
                    </a:p>
                  </a:txBody>
                  <a:tcPr anchor="ctr">
                    <a:lnB w="28575" cap="flat" cmpd="sng" algn="ctr">
                      <a:solidFill>
                        <a:schemeClr val="tx1"/>
                      </a:solidFill>
                      <a:prstDash val="solid"/>
                      <a:round/>
                      <a:headEnd type="none" w="med" len="med"/>
                      <a:tailEnd type="none" w="med" len="med"/>
                    </a:lnB>
                    <a:solidFill>
                      <a:schemeClr val="accent4">
                        <a:lumMod val="20000"/>
                        <a:lumOff val="80000"/>
                      </a:schemeClr>
                    </a:solidFill>
                  </a:tcPr>
                </a:tc>
                <a:tc rowSpan="3">
                  <a:txBody>
                    <a:bodyPr/>
                    <a:lstStyle/>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條次</a:t>
                      </a:r>
                    </a:p>
                  </a:txBody>
                  <a:tcPr anchor="ctr">
                    <a:lnB w="28575" cap="flat" cmpd="sng" algn="ctr">
                      <a:solidFill>
                        <a:schemeClr val="tx1"/>
                      </a:solidFill>
                      <a:prstDash val="solid"/>
                      <a:round/>
                      <a:headEnd type="none" w="med" len="med"/>
                      <a:tailEnd type="none" w="med" len="med"/>
                    </a:lnB>
                    <a:solidFill>
                      <a:schemeClr val="accent4">
                        <a:lumMod val="20000"/>
                        <a:lumOff val="80000"/>
                      </a:schemeClr>
                    </a:solidFill>
                  </a:tcP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地區性條件</a:t>
                      </a:r>
                    </a:p>
                  </a:txBody>
                  <a:tcPr anchor="ctr">
                    <a:lnB w="635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TW" altLang="en-US" sz="14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lnB w="635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TW" altLang="en-US" sz="14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lnB w="6350" cap="flat" cmpd="sng" algn="ctr">
                      <a:solidFill>
                        <a:schemeClr val="tx1"/>
                      </a:solidFill>
                      <a:prstDash val="solid"/>
                      <a:round/>
                      <a:headEnd type="none" w="med" len="med"/>
                      <a:tailEnd type="none" w="med" len="med"/>
                    </a:lnB>
                    <a:solidFill>
                      <a:schemeClr val="accent4">
                        <a:lumMod val="20000"/>
                        <a:lumOff val="80000"/>
                      </a:schemeClr>
                    </a:solidFill>
                  </a:tcPr>
                </a:tc>
                <a:tc rowSpan="3" gridSpan="2">
                  <a:txBody>
                    <a:bodyPr/>
                    <a:lstStyle/>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指定要件</a:t>
                      </a:r>
                    </a:p>
                  </a:txBody>
                  <a:tcPr anchor="ctr">
                    <a:lnB w="28575" cap="flat" cmpd="sng" algn="ctr">
                      <a:solidFill>
                        <a:schemeClr val="tx1"/>
                      </a:solidFill>
                      <a:prstDash val="solid"/>
                      <a:round/>
                      <a:headEnd type="none" w="med" len="med"/>
                      <a:tailEnd type="none" w="med" len="med"/>
                    </a:lnB>
                    <a:solidFill>
                      <a:schemeClr val="accent4">
                        <a:lumMod val="20000"/>
                        <a:lumOff val="80000"/>
                      </a:schemeClr>
                    </a:solidFill>
                  </a:tcPr>
                </a:tc>
                <a:tc rowSpan="3" h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4122479456"/>
                  </a:ext>
                </a:extLst>
              </a:tr>
              <a:tr h="152400">
                <a:tc vMerge="1">
                  <a:txBody>
                    <a:bodyPr/>
                    <a:lstStyle/>
                    <a:p>
                      <a:endParaRPr lang="zh-TW" altLang="en-US"/>
                    </a:p>
                  </a:txBody>
                  <a:tcPr/>
                </a:tc>
                <a:tc vMerge="1">
                  <a:txBody>
                    <a:bodyPr/>
                    <a:lstStyle/>
                    <a:p>
                      <a:endParaRPr lang="zh-TW" altLang="en-US"/>
                    </a:p>
                  </a:txBody>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都市計畫地區</a:t>
                      </a:r>
                    </a:p>
                  </a:txBody>
                  <a:tcPr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TW" altLang="en-US" sz="14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20000"/>
                        <a:lumOff val="80000"/>
                      </a:schemeClr>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其他地區</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4">
                        <a:lumMod val="20000"/>
                        <a:lumOff val="80000"/>
                      </a:schemeClr>
                    </a:solidFill>
                  </a:tcPr>
                </a:tc>
                <a:tc gridSpan="2" vMerge="1">
                  <a:txBody>
                    <a:bodyPr/>
                    <a:lstStyle/>
                    <a:p>
                      <a:endParaRPr lang="zh-TW" altLang="en-US"/>
                    </a:p>
                  </a:txBody>
                  <a:tcPr/>
                </a:tc>
                <a:tc hMerge="1"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4249343739"/>
                  </a:ext>
                </a:extLst>
              </a:tr>
              <a:tr h="0">
                <a:tc vMerge="1">
                  <a:txBody>
                    <a:bodyPr/>
                    <a:lstStyle/>
                    <a:p>
                      <a:endParaRPr lang="zh-TW" altLang="en-US"/>
                    </a:p>
                  </a:txBody>
                  <a:tcPr/>
                </a:tc>
                <a:tc vMerge="1">
                  <a:txBody>
                    <a:bodyPr/>
                    <a:lstStyle/>
                    <a:p>
                      <a:endParaRPr lang="zh-TW"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臺北</a:t>
                      </a:r>
                    </a:p>
                  </a:txBody>
                  <a:tcPr anchor="ct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新北</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桃園</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臺中</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臺南</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高雄</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4">
                        <a:lumMod val="20000"/>
                        <a:lumOff val="80000"/>
                      </a:schemeClr>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400" b="1" kern="1200">
                          <a:solidFill>
                            <a:schemeClr val="tx1"/>
                          </a:solidFill>
                          <a:latin typeface="微軟正黑體" panose="020B0604030504040204" pitchFamily="34" charset="-120"/>
                          <a:ea typeface="微軟正黑體" panose="020B0604030504040204" pitchFamily="34" charset="-120"/>
                          <a:cs typeface="+mn-cs"/>
                        </a:rPr>
                        <a:t>其他地區</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n-cs"/>
                      </a:endParaRPr>
                    </a:p>
                  </a:txBody>
                  <a:tcPr anchor="ct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4">
                        <a:lumMod val="20000"/>
                        <a:lumOff val="80000"/>
                      </a:schemeClr>
                    </a:solidFill>
                  </a:tcPr>
                </a:tc>
                <a:tc gridSpan="2" vMerge="1">
                  <a:txBody>
                    <a:bodyPr/>
                    <a:lstStyle/>
                    <a:p>
                      <a:endParaRPr lang="zh-TW" altLang="en-US"/>
                    </a:p>
                  </a:txBody>
                  <a:tcPr/>
                </a:tc>
                <a:tc hMerge="1"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3670283666"/>
                  </a:ext>
                </a:extLst>
              </a:tr>
              <a:tr h="370840">
                <a:tc>
                  <a:txBody>
                    <a:bodyPr/>
                    <a:lstStyle/>
                    <a:p>
                      <a:pPr marL="0" algn="just"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占用土地位置納入建築法第</a:t>
                      </a:r>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3</a:t>
                      </a:r>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條所定適用地區前已建有建物</a:t>
                      </a:r>
                    </a:p>
                  </a:txBody>
                  <a:tcPr anchor="ctr">
                    <a:lnT w="28575" cap="flat" cmpd="sng" algn="ctr">
                      <a:solidFill>
                        <a:schemeClr val="tx1"/>
                      </a:solidFill>
                      <a:prstDash val="solid"/>
                      <a:round/>
                      <a:headEnd type="none" w="med" len="med"/>
                      <a:tailEnd type="none" w="med" len="med"/>
                    </a:lnT>
                  </a:tcPr>
                </a:tc>
                <a:tc>
                  <a:txBody>
                    <a:bodyPr/>
                    <a:lstStyle/>
                    <a:p>
                      <a:pPr marL="0" algn="ctr" defTabSz="914400" rtl="0" eaLnBrk="1" latinLnBrk="0" hangingPunct="1"/>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23</a:t>
                      </a:r>
                    </a:p>
                    <a:p>
                      <a:pPr marL="0" algn="ctr" defTabSz="914400" rtl="0" eaLnBrk="1" latinLnBrk="0" hangingPunct="1"/>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Ⅳ</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lnT w="28575" cap="flat" cmpd="sng" algn="ctr">
                      <a:solidFill>
                        <a:schemeClr val="tx1"/>
                      </a:solidFill>
                      <a:prstDash val="solid"/>
                      <a:round/>
                      <a:headEnd type="none" w="med" len="med"/>
                      <a:tailEnd type="none" w="med" len="med"/>
                    </a:lnT>
                  </a:tcPr>
                </a:tc>
                <a:tc>
                  <a:txBody>
                    <a:bodyPr/>
                    <a:lstStyle/>
                    <a:p>
                      <a:pPr marL="0" algn="ctr" defTabSz="914400" rtl="0" eaLnBrk="1" latinLnBrk="0" hangingPunct="1"/>
                      <a:endParaRPr lang="zh-TW" altLang="en-US" sz="11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lnT w="28575"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txBody>
                  <a:tcPr anchor="ctr">
                    <a:lnT w="28575"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txBody>
                  <a:tcPr anchor="ctr">
                    <a:lnT w="28575"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txBody>
                  <a:tcPr anchor="ctr">
                    <a:lnT w="28575"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txBody>
                  <a:tcPr anchor="ctr">
                    <a:lnT w="28575"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txBody>
                  <a:tcPr anchor="ctr">
                    <a:lnT w="28575"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txBody>
                  <a:tcPr anchor="ctr">
                    <a:lnT w="28575" cap="flat" cmpd="sng" algn="ctr">
                      <a:solidFill>
                        <a:schemeClr val="tx1"/>
                      </a:solidFill>
                      <a:prstDash val="solid"/>
                      <a:round/>
                      <a:headEnd type="none" w="med" len="med"/>
                      <a:tailEnd type="none" w="med" len="med"/>
                    </a:lnT>
                  </a:tcPr>
                </a:tc>
                <a:tc rowSpan="2" gridSpan="2">
                  <a:txBody>
                    <a:bodyPr/>
                    <a:lstStyle/>
                    <a:p>
                      <a:pPr marL="144000" indent="-144000" algn="l" defTabSz="914400" rtl="0" eaLnBrk="1" latinLnBrk="0" hangingPunct="1">
                        <a:buFont typeface="+mj-lt"/>
                        <a:buAutoNum type="arabicPeriod"/>
                      </a:pPr>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繳清</a:t>
                      </a:r>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5</a:t>
                      </a:r>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年占用使用補償金</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j-cs"/>
                      </a:endParaRPr>
                    </a:p>
                    <a:p>
                      <a:pPr marL="144000" indent="-144000" algn="l" defTabSz="914400" rtl="0" eaLnBrk="1" latinLnBrk="0" hangingPunct="1">
                        <a:buFont typeface="+mj-lt"/>
                        <a:buAutoNum type="arabicPeriod"/>
                      </a:pPr>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提出時間證明文件</a:t>
                      </a:r>
                    </a:p>
                  </a:txBody>
                  <a:tcPr anchor="ctr">
                    <a:lnT w="28575" cap="flat" cmpd="sng" algn="ctr">
                      <a:solidFill>
                        <a:schemeClr val="tx1"/>
                      </a:solidFill>
                      <a:prstDash val="solid"/>
                      <a:round/>
                      <a:headEnd type="none" w="med" len="med"/>
                      <a:tailEnd type="none" w="med" len="med"/>
                    </a:lnT>
                  </a:tcPr>
                </a:tc>
                <a:tc rowSpan="2" hMerge="1">
                  <a:txBody>
                    <a:bodyPr/>
                    <a:lstStyle/>
                    <a:p>
                      <a:endParaRPr lang="zh-TW" altLang="en-US"/>
                    </a:p>
                  </a:txBody>
                  <a:tcPr/>
                </a:tc>
                <a:tc>
                  <a:txBody>
                    <a:bodyPr/>
                    <a:lstStyle/>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公開</a:t>
                      </a:r>
                      <a:b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br>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標售</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j-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200" b="1" kern="1200" dirty="0">
                          <a:solidFill>
                            <a:srgbClr val="C00000"/>
                          </a:solidFill>
                          <a:latin typeface="微軟正黑體" panose="020B0604030504040204" pitchFamily="34" charset="-120"/>
                          <a:ea typeface="微軟正黑體" panose="020B0604030504040204" pitchFamily="34" charset="-120"/>
                          <a:cs typeface="+mn-cs"/>
                        </a:rPr>
                        <a:t>（私人有優先購買權）</a:t>
                      </a:r>
                      <a:endParaRPr lang="en-US" altLang="zh-TW" sz="1200" b="1" kern="1200" dirty="0">
                        <a:solidFill>
                          <a:srgbClr val="C00000"/>
                        </a:solidFill>
                        <a:latin typeface="微軟正黑體" panose="020B0604030504040204" pitchFamily="34" charset="-120"/>
                        <a:ea typeface="微軟正黑體" panose="020B0604030504040204" pitchFamily="34" charset="-120"/>
                        <a:cs typeface="+mn-cs"/>
                      </a:endParaRPr>
                    </a:p>
                  </a:txBody>
                  <a:tcPr anchor="ct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561309745"/>
                  </a:ext>
                </a:extLst>
              </a:tr>
              <a:tr h="518160">
                <a:tc rowSpan="4">
                  <a:txBody>
                    <a:bodyPr/>
                    <a:lstStyle/>
                    <a:p>
                      <a:pPr marL="0" algn="just"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於中華民國</a:t>
                      </a:r>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82</a:t>
                      </a:r>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年</a:t>
                      </a:r>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7</a:t>
                      </a:r>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月</a:t>
                      </a:r>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21</a:t>
                      </a:r>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日前已建有建物</a:t>
                      </a:r>
                    </a:p>
                  </a:txBody>
                  <a:tcPr anchor="ctr"/>
                </a:tc>
                <a:tc>
                  <a:txBody>
                    <a:bodyPr/>
                    <a:lstStyle/>
                    <a:p>
                      <a:pPr marL="0" algn="ctr" defTabSz="914400" rtl="0" eaLnBrk="1" latinLnBrk="0" hangingPunct="1"/>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24</a:t>
                      </a:r>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endPar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txBody>
                  <a:tcPr anchor="ctr"/>
                </a:tc>
                <a:tc gridSpan="2" vMerge="1">
                  <a:txBody>
                    <a:bodyPr/>
                    <a:lstStyle/>
                    <a:p>
                      <a:pPr marL="0" algn="l"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hMerge="1" vMerge="1">
                  <a:txBody>
                    <a:bodyPr/>
                    <a:lstStyle/>
                    <a:p>
                      <a:endParaRPr lang="zh-TW" altLang="en-US"/>
                    </a:p>
                  </a:txBody>
                  <a:tcPr/>
                </a:tc>
                <a:tc>
                  <a:txBody>
                    <a:bodyPr/>
                    <a:lstStyle/>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逕予</a:t>
                      </a:r>
                      <a:b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br>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出租</a:t>
                      </a:r>
                    </a:p>
                  </a:txBody>
                  <a:tcPr anchor="ctr"/>
                </a:tc>
                <a:extLst>
                  <a:ext uri="{0D108BD9-81ED-4DB2-BD59-A6C34878D82A}">
                    <a16:rowId xmlns:a16="http://schemas.microsoft.com/office/drawing/2014/main" val="2803630347"/>
                  </a:ext>
                </a:extLst>
              </a:tr>
              <a:tr h="528320">
                <a:tc vMerge="1">
                  <a:txBody>
                    <a:bodyPr/>
                    <a:lstStyle/>
                    <a:p>
                      <a:pPr marL="0" algn="just"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algn="ctr"/>
                      <a:r>
                        <a:rPr lang="en-US" altLang="zh-TW" sz="1200" b="1" dirty="0">
                          <a:latin typeface="微軟正黑體" panose="020B0604030504040204" pitchFamily="34" charset="-120"/>
                          <a:ea typeface="微軟正黑體" panose="020B0604030504040204" pitchFamily="34" charset="-120"/>
                        </a:rPr>
                        <a:t>24</a:t>
                      </a:r>
                      <a:r>
                        <a:rPr lang="en-US" altLang="zh-TW" sz="1200" b="1" dirty="0">
                          <a:latin typeface="標楷體" panose="03000509000000000000" pitchFamily="65" charset="-120"/>
                          <a:ea typeface="標楷體" panose="03000509000000000000" pitchFamily="65" charset="-120"/>
                        </a:rPr>
                        <a:t>Ⅰ①</a:t>
                      </a:r>
                      <a:endParaRPr lang="zh-TW" altLang="en-US" sz="1200" b="1" dirty="0">
                        <a:latin typeface="微軟正黑體" panose="020B0604030504040204" pitchFamily="34" charset="-120"/>
                        <a:ea typeface="微軟正黑體" panose="020B0604030504040204" pitchFamily="34" charset="-120"/>
                      </a:endParaRPr>
                    </a:p>
                  </a:txBody>
                  <a:tcPr anchor="ctr"/>
                </a:tc>
                <a:tc>
                  <a:txBody>
                    <a:bodyPr/>
                    <a:lstStyle/>
                    <a:p>
                      <a:pPr marL="0" algn="ctr" defTabSz="914400" rtl="0" eaLnBrk="1" latinLnBrk="0" hangingPunct="1"/>
                      <a:endParaRPr lang="zh-TW" altLang="en-US" sz="11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algn="ctr" defTabSz="914400" rtl="0" eaLnBrk="1" latinLnBrk="0" hangingPunct="1"/>
                      <a:endParaRPr lang="zh-TW" altLang="en-US" sz="11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algn="ctr" defTabSz="914400" rtl="0" eaLnBrk="1" latinLnBrk="0" hangingPunct="1"/>
                      <a:endParaRPr lang="zh-TW" altLang="en-US" sz="11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algn="ctr" defTabSz="914400" rtl="0" eaLnBrk="1" latinLnBrk="0" hangingPunct="1"/>
                      <a:endParaRPr lang="zh-TW" altLang="en-US" sz="11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algn="ctr" defTabSz="914400" rtl="0" eaLnBrk="1" latinLnBrk="0" hangingPunct="1"/>
                      <a:endParaRPr lang="zh-TW" altLang="en-US" sz="11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algn="ctr" defTabSz="914400" rtl="0" eaLnBrk="1" latinLnBrk="0" hangingPunct="1"/>
                      <a:endParaRPr lang="zh-TW" altLang="en-US" sz="11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txBody>
                  <a:tcPr anchor="ctr"/>
                </a:tc>
                <a:tc>
                  <a:txBody>
                    <a:bodyPr/>
                    <a:lstStyle/>
                    <a:p>
                      <a:pPr marL="0" indent="0" algn="ctr" defTabSz="914400" rtl="0" eaLnBrk="1" latinLnBrk="0" hangingPunct="1">
                        <a:buFont typeface="+mj-lt"/>
                        <a:buNone/>
                      </a:pPr>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無</a:t>
                      </a:r>
                    </a:p>
                  </a:txBody>
                  <a:tcPr anchor="ctr"/>
                </a:tc>
                <a:tc rowSpan="3">
                  <a:txBody>
                    <a:bodyPr/>
                    <a:lstStyle/>
                    <a:p>
                      <a:pPr marL="144000" indent="-144000" algn="just" defTabSz="914400" rtl="0" eaLnBrk="1" latinLnBrk="0" hangingPunct="1">
                        <a:buFont typeface="+mj-lt"/>
                        <a:buAutoNum type="arabicPeriod"/>
                      </a:pPr>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訂有租約</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n-cs"/>
                      </a:endParaRPr>
                    </a:p>
                    <a:p>
                      <a:pPr marL="144000" indent="-144000" algn="just" defTabSz="914400" rtl="0" eaLnBrk="1" latinLnBrk="0" hangingPunct="1">
                        <a:buFont typeface="+mj-lt"/>
                        <a:buAutoNum type="arabicPeriod"/>
                      </a:pPr>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既有建物無增、修、改建</a:t>
                      </a:r>
                      <a:endParaRPr lang="en-US" altLang="zh-TW" sz="1400" b="1" kern="1200" dirty="0">
                        <a:solidFill>
                          <a:schemeClr val="tx1"/>
                        </a:solidFill>
                        <a:latin typeface="微軟正黑體" panose="020B0604030504040204" pitchFamily="34" charset="-120"/>
                        <a:ea typeface="微軟正黑體" panose="020B0604030504040204" pitchFamily="34" charset="-120"/>
                        <a:cs typeface="+mn-cs"/>
                      </a:endParaRPr>
                    </a:p>
                    <a:p>
                      <a:pPr marL="144000" indent="-144000" algn="just" defTabSz="914400" rtl="0" eaLnBrk="1" latinLnBrk="0" hangingPunct="1">
                        <a:buFont typeface="+mj-lt"/>
                        <a:buAutoNum type="arabicPeriod"/>
                      </a:pPr>
                      <a:r>
                        <a:rPr lang="zh-TW" altLang="en-US" sz="1400" b="1" kern="1200" dirty="0">
                          <a:solidFill>
                            <a:schemeClr val="tx1"/>
                          </a:solidFill>
                          <a:latin typeface="微軟正黑體" panose="020B0604030504040204" pitchFamily="34" charset="-120"/>
                          <a:ea typeface="微軟正黑體" panose="020B0604030504040204" pitchFamily="34" charset="-120"/>
                          <a:cs typeface="+mn-cs"/>
                        </a:rPr>
                        <a:t>無欠繳租金及違反租約情事</a:t>
                      </a:r>
                    </a:p>
                  </a:txBody>
                  <a:tcPr anchor="ctr"/>
                </a:tc>
                <a:tc rowSpan="3">
                  <a:txBody>
                    <a:bodyPr/>
                    <a:lstStyle/>
                    <a:p>
                      <a:pPr marL="0" algn="ctr" defTabSz="914400" rtl="0" eaLnBrk="1" latinLnBrk="0" hangingPunct="1"/>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公開</a:t>
                      </a:r>
                      <a:b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br>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標售</a:t>
                      </a: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200" b="1" kern="1200" dirty="0">
                          <a:solidFill>
                            <a:srgbClr val="C00000"/>
                          </a:solidFill>
                          <a:latin typeface="微軟正黑體" panose="020B0604030504040204" pitchFamily="34" charset="-120"/>
                          <a:ea typeface="微軟正黑體" panose="020B0604030504040204" pitchFamily="34" charset="-120"/>
                          <a:cs typeface="+mn-cs"/>
                        </a:rPr>
                        <a:t>（私人有優先購買權）</a:t>
                      </a:r>
                    </a:p>
                  </a:txBody>
                  <a:tcPr anchor="ctr"/>
                </a:tc>
                <a:extLst>
                  <a:ext uri="{0D108BD9-81ED-4DB2-BD59-A6C34878D82A}">
                    <a16:rowId xmlns:a16="http://schemas.microsoft.com/office/drawing/2014/main" val="1957592323"/>
                  </a:ext>
                </a:extLst>
              </a:tr>
              <a:tr h="528320">
                <a:tc vMerge="1">
                  <a:txBody>
                    <a:bodyPr/>
                    <a:lstStyle/>
                    <a:p>
                      <a:endParaRPr lang="zh-TW"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24</a:t>
                      </a:r>
                      <a:r>
                        <a:rPr kumimoji="0" lang="en-US" altLang="zh-TW" sz="12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Ⅰ②</a:t>
                      </a:r>
                      <a:endParaRPr kumimoji="0" lang="zh-TW" altLang="en-US" sz="1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txBody>
                  <a:tcPr anchor="ctr"/>
                </a:tc>
                <a:tc>
                  <a:txBody>
                    <a:bodyPr/>
                    <a:lstStyle/>
                    <a:p>
                      <a:pPr marL="0" algn="ctr" defTabSz="914400" rtl="0" eaLnBrk="1" latinLnBrk="0" hangingPunct="1"/>
                      <a:endParaRPr lang="zh-TW" altLang="en-US" sz="11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algn="ctr" defTabSz="914400" rtl="0" eaLnBrk="1" latinLnBrk="0" hangingPunct="1"/>
                      <a:endParaRPr lang="zh-TW" altLang="en-US" sz="11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endPar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txBody>
                  <a:tcPr anchor="ctr"/>
                </a:tc>
                <a:tc>
                  <a:txBody>
                    <a:bodyPr/>
                    <a:lstStyle/>
                    <a:p>
                      <a:pPr marL="0" algn="l" defTabSz="914400" rtl="0" eaLnBrk="1" latinLnBrk="0" hangingPunct="1"/>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110</a:t>
                      </a:r>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年</a:t>
                      </a:r>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11</a:t>
                      </a:r>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月</a:t>
                      </a:r>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9</a:t>
                      </a:r>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日前已訂有租約</a:t>
                      </a:r>
                    </a:p>
                  </a:txBody>
                  <a:tcPr anchor="ct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556615431"/>
                  </a:ext>
                </a:extLst>
              </a:tr>
              <a:tr h="528320">
                <a:tc vMerge="1">
                  <a:txBody>
                    <a:bodyPr/>
                    <a:lstStyle/>
                    <a:p>
                      <a:pPr marL="0" algn="just"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24</a:t>
                      </a:r>
                      <a:r>
                        <a:rPr kumimoji="0" lang="en-US" altLang="zh-TW" sz="12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Ⅰ③</a:t>
                      </a:r>
                      <a:endParaRPr kumimoji="0" lang="zh-TW" altLang="en-US" sz="1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txBody>
                  <a:tcPr anchor="ctr"/>
                </a:tc>
                <a:tc>
                  <a:txBody>
                    <a:bodyPr/>
                    <a:lstStyle/>
                    <a:p>
                      <a:pPr marL="0" algn="ctr" defTabSz="914400" rtl="0" eaLnBrk="1" latinLnBrk="0" hangingPunct="1"/>
                      <a:endParaRPr lang="zh-TW" altLang="en-US" sz="11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endPar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txBody>
                  <a:tcPr anchor="ctr"/>
                </a:tc>
                <a:tc>
                  <a:txBody>
                    <a:bodyPr/>
                    <a:lstStyle/>
                    <a:p>
                      <a:pPr marL="0" algn="ctr" defTabSz="914400" rtl="0" eaLnBrk="1" latinLnBrk="0" hangingPunct="1"/>
                      <a:endParaRPr lang="zh-TW" altLang="en-US" sz="11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algn="ctr" defTabSz="914400" rtl="0" eaLnBrk="1" latinLnBrk="0" hangingPunct="1"/>
                      <a:endParaRPr lang="zh-TW" altLang="en-US" sz="11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algn="ctr" defTabSz="914400" rtl="0" eaLnBrk="1" latinLnBrk="0" hangingPunct="1"/>
                      <a:endParaRPr lang="zh-TW" altLang="en-US" sz="11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txBody>
                  <a:tcPr anchor="ctr"/>
                </a:tc>
                <a:tc>
                  <a:txBody>
                    <a:bodyPr/>
                    <a:lstStyle/>
                    <a:p>
                      <a:pPr marL="0" algn="l" defTabSz="914400" rtl="0" eaLnBrk="1" latinLnBrk="0" hangingPunct="1"/>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109</a:t>
                      </a:r>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年</a:t>
                      </a:r>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10</a:t>
                      </a:r>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月</a:t>
                      </a:r>
                      <a:r>
                        <a:rPr lang="en-US" altLang="zh-TW" sz="1400" b="1" kern="1200" dirty="0">
                          <a:solidFill>
                            <a:schemeClr val="tx1"/>
                          </a:solidFill>
                          <a:latin typeface="微軟正黑體" panose="020B0604030504040204" pitchFamily="34" charset="-120"/>
                          <a:ea typeface="微軟正黑體" panose="020B0604030504040204" pitchFamily="34" charset="-120"/>
                          <a:cs typeface="+mj-cs"/>
                        </a:rPr>
                        <a:t>1</a:t>
                      </a:r>
                      <a:r>
                        <a:rPr lang="zh-TW" altLang="en-US" sz="1400" b="1" kern="1200" dirty="0">
                          <a:solidFill>
                            <a:schemeClr val="tx1"/>
                          </a:solidFill>
                          <a:latin typeface="微軟正黑體" panose="020B0604030504040204" pitchFamily="34" charset="-120"/>
                          <a:ea typeface="微軟正黑體" panose="020B0604030504040204" pitchFamily="34" charset="-120"/>
                          <a:cs typeface="+mj-cs"/>
                        </a:rPr>
                        <a:t>日前已訂有租約</a:t>
                      </a:r>
                    </a:p>
                  </a:txBody>
                  <a:tcPr anchor="ctr"/>
                </a:tc>
                <a:tc vMerge="1">
                  <a:txBody>
                    <a:bodyPr/>
                    <a:lstStyle/>
                    <a:p>
                      <a:endParaRPr lang="zh-TW" altLang="en-US"/>
                    </a:p>
                  </a:txBody>
                  <a:tcPr/>
                </a:tc>
                <a:tc vMerge="1">
                  <a:txBody>
                    <a:bodyPr/>
                    <a:lstStyle/>
                    <a:p>
                      <a:pPr marL="0" algn="ctr" defTabSz="914400" rtl="0" eaLnBrk="1" latinLnBrk="0" hangingPunct="1"/>
                      <a:endParaRPr lang="zh-TW" altLang="en-US" sz="1400" b="1" kern="1200" dirty="0">
                        <a:solidFill>
                          <a:schemeClr val="tx1"/>
                        </a:solidFill>
                        <a:latin typeface="微軟正黑體" panose="020B0604030504040204" pitchFamily="34" charset="-120"/>
                        <a:ea typeface="微軟正黑體" panose="020B0604030504040204" pitchFamily="34" charset="-120"/>
                        <a:cs typeface="+mj-cs"/>
                      </a:endParaRPr>
                    </a:p>
                  </a:txBody>
                  <a:tcPr anchor="ctr"/>
                </a:tc>
                <a:extLst>
                  <a:ext uri="{0D108BD9-81ED-4DB2-BD59-A6C34878D82A}">
                    <a16:rowId xmlns:a16="http://schemas.microsoft.com/office/drawing/2014/main" val="2346094064"/>
                  </a:ext>
                </a:extLst>
              </a:tr>
            </a:tbl>
          </a:graphicData>
        </a:graphic>
      </p:graphicFrame>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45</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17" name="標題 1">
            <a:extLst>
              <a:ext uri="{FF2B5EF4-FFF2-40B4-BE49-F238E27FC236}">
                <a16:creationId xmlns:a16="http://schemas.microsoft.com/office/drawing/2014/main" id="{6E98E83B-CF8B-4489-90E5-9D4A30B59209}"/>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31169704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內容版面配置區 2">
            <a:extLst>
              <a:ext uri="{FF2B5EF4-FFF2-40B4-BE49-F238E27FC236}">
                <a16:creationId xmlns:a16="http://schemas.microsoft.com/office/drawing/2014/main" id="{00A5202F-4192-1EF7-E553-88900F46127E}"/>
              </a:ext>
            </a:extLst>
          </p:cNvPr>
          <p:cNvSpPr txBox="1">
            <a:spLocks/>
          </p:cNvSpPr>
          <p:nvPr/>
        </p:nvSpPr>
        <p:spPr>
          <a:xfrm>
            <a:off x="628650" y="781050"/>
            <a:ext cx="7886700" cy="7175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ts val="3500"/>
              </a:lnSpc>
              <a:spcBef>
                <a:spcPct val="0"/>
              </a:spcBef>
              <a:spcAft>
                <a:spcPts val="250"/>
              </a:spcAft>
              <a:buClr>
                <a:schemeClr val="accent5"/>
              </a:buClr>
              <a:buFont typeface="Wingdings" panose="05000000000000000000" pitchFamily="2" charset="2"/>
              <a:buChar char="l"/>
            </a:pPr>
            <a:r>
              <a:rPr lang="zh-TW" altLang="en-US" b="1" dirty="0">
                <a:latin typeface="微軟正黑體" panose="020B0604030504040204" pitchFamily="34" charset="-120"/>
                <a:ea typeface="微軟正黑體" panose="020B0604030504040204" pitchFamily="34" charset="-120"/>
                <a:cs typeface="+mj-cs"/>
              </a:rPr>
              <a:t>第五章　附則</a:t>
            </a:r>
            <a:endParaRPr lang="en-US" altLang="zh-TW" b="1" dirty="0">
              <a:latin typeface="微軟正黑體" panose="020B0604030504040204" pitchFamily="34" charset="-120"/>
              <a:ea typeface="微軟正黑體" panose="020B0604030504040204" pitchFamily="34" charset="-120"/>
              <a:cs typeface="+mj-cs"/>
            </a:endParaRPr>
          </a:p>
        </p:txBody>
      </p:sp>
      <p:sp>
        <p:nvSpPr>
          <p:cNvPr id="8" name="矩形 7">
            <a:extLst>
              <a:ext uri="{FF2B5EF4-FFF2-40B4-BE49-F238E27FC236}">
                <a16:creationId xmlns:a16="http://schemas.microsoft.com/office/drawing/2014/main" id="{60065014-3388-3716-B3EA-C632A554654A}"/>
              </a:ext>
            </a:extLst>
          </p:cNvPr>
          <p:cNvSpPr/>
          <p:nvPr/>
        </p:nvSpPr>
        <p:spPr>
          <a:xfrm>
            <a:off x="250614" y="1265929"/>
            <a:ext cx="8642773" cy="775401"/>
          </a:xfrm>
          <a:custGeom>
            <a:avLst/>
            <a:gdLst>
              <a:gd name="connsiteX0" fmla="*/ 0 w 8642773"/>
              <a:gd name="connsiteY0" fmla="*/ 0 h 775401"/>
              <a:gd name="connsiteX1" fmla="*/ 751256 w 8642773"/>
              <a:gd name="connsiteY1" fmla="*/ 0 h 775401"/>
              <a:gd name="connsiteX2" fmla="*/ 1329657 w 8642773"/>
              <a:gd name="connsiteY2" fmla="*/ 0 h 775401"/>
              <a:gd name="connsiteX3" fmla="*/ 2080914 w 8642773"/>
              <a:gd name="connsiteY3" fmla="*/ 0 h 775401"/>
              <a:gd name="connsiteX4" fmla="*/ 2918598 w 8642773"/>
              <a:gd name="connsiteY4" fmla="*/ 0 h 775401"/>
              <a:gd name="connsiteX5" fmla="*/ 3583427 w 8642773"/>
              <a:gd name="connsiteY5" fmla="*/ 0 h 775401"/>
              <a:gd name="connsiteX6" fmla="*/ 3988972 w 8642773"/>
              <a:gd name="connsiteY6" fmla="*/ 0 h 775401"/>
              <a:gd name="connsiteX7" fmla="*/ 4567373 w 8642773"/>
              <a:gd name="connsiteY7" fmla="*/ 0 h 775401"/>
              <a:gd name="connsiteX8" fmla="*/ 5232202 w 8642773"/>
              <a:gd name="connsiteY8" fmla="*/ 0 h 775401"/>
              <a:gd name="connsiteX9" fmla="*/ 5897031 w 8642773"/>
              <a:gd name="connsiteY9" fmla="*/ 0 h 775401"/>
              <a:gd name="connsiteX10" fmla="*/ 6734715 w 8642773"/>
              <a:gd name="connsiteY10" fmla="*/ 0 h 775401"/>
              <a:gd name="connsiteX11" fmla="*/ 7399543 w 8642773"/>
              <a:gd name="connsiteY11" fmla="*/ 0 h 775401"/>
              <a:gd name="connsiteX12" fmla="*/ 7977944 w 8642773"/>
              <a:gd name="connsiteY12" fmla="*/ 0 h 775401"/>
              <a:gd name="connsiteX13" fmla="*/ 8642773 w 8642773"/>
              <a:gd name="connsiteY13" fmla="*/ 0 h 775401"/>
              <a:gd name="connsiteX14" fmla="*/ 8642773 w 8642773"/>
              <a:gd name="connsiteY14" fmla="*/ 364438 h 775401"/>
              <a:gd name="connsiteX15" fmla="*/ 8642773 w 8642773"/>
              <a:gd name="connsiteY15" fmla="*/ 775401 h 775401"/>
              <a:gd name="connsiteX16" fmla="*/ 7891517 w 8642773"/>
              <a:gd name="connsiteY16" fmla="*/ 775401 h 775401"/>
              <a:gd name="connsiteX17" fmla="*/ 7485971 w 8642773"/>
              <a:gd name="connsiteY17" fmla="*/ 775401 h 775401"/>
              <a:gd name="connsiteX18" fmla="*/ 6993998 w 8642773"/>
              <a:gd name="connsiteY18" fmla="*/ 775401 h 775401"/>
              <a:gd name="connsiteX19" fmla="*/ 6415597 w 8642773"/>
              <a:gd name="connsiteY19" fmla="*/ 775401 h 775401"/>
              <a:gd name="connsiteX20" fmla="*/ 5750768 w 8642773"/>
              <a:gd name="connsiteY20" fmla="*/ 775401 h 775401"/>
              <a:gd name="connsiteX21" fmla="*/ 5172367 w 8642773"/>
              <a:gd name="connsiteY21" fmla="*/ 775401 h 775401"/>
              <a:gd name="connsiteX22" fmla="*/ 4421111 w 8642773"/>
              <a:gd name="connsiteY22" fmla="*/ 775401 h 775401"/>
              <a:gd name="connsiteX23" fmla="*/ 3583427 w 8642773"/>
              <a:gd name="connsiteY23" fmla="*/ 775401 h 775401"/>
              <a:gd name="connsiteX24" fmla="*/ 3091453 w 8642773"/>
              <a:gd name="connsiteY24" fmla="*/ 775401 h 775401"/>
              <a:gd name="connsiteX25" fmla="*/ 2599480 w 8642773"/>
              <a:gd name="connsiteY25" fmla="*/ 775401 h 775401"/>
              <a:gd name="connsiteX26" fmla="*/ 1761796 w 8642773"/>
              <a:gd name="connsiteY26" fmla="*/ 775401 h 775401"/>
              <a:gd name="connsiteX27" fmla="*/ 1183395 w 8642773"/>
              <a:gd name="connsiteY27" fmla="*/ 775401 h 775401"/>
              <a:gd name="connsiteX28" fmla="*/ 691422 w 8642773"/>
              <a:gd name="connsiteY28" fmla="*/ 775401 h 775401"/>
              <a:gd name="connsiteX29" fmla="*/ 0 w 8642773"/>
              <a:gd name="connsiteY29" fmla="*/ 775401 h 775401"/>
              <a:gd name="connsiteX30" fmla="*/ 0 w 8642773"/>
              <a:gd name="connsiteY30" fmla="*/ 372192 h 775401"/>
              <a:gd name="connsiteX31" fmla="*/ 0 w 8642773"/>
              <a:gd name="connsiteY31" fmla="*/ 0 h 775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642773" h="775401" fill="none" extrusionOk="0">
                <a:moveTo>
                  <a:pt x="0" y="0"/>
                </a:moveTo>
                <a:cubicBezTo>
                  <a:pt x="249762" y="23504"/>
                  <a:pt x="589529" y="2809"/>
                  <a:pt x="751256" y="0"/>
                </a:cubicBezTo>
                <a:cubicBezTo>
                  <a:pt x="912983" y="-2809"/>
                  <a:pt x="1109641" y="16523"/>
                  <a:pt x="1329657" y="0"/>
                </a:cubicBezTo>
                <a:cubicBezTo>
                  <a:pt x="1549673" y="-16523"/>
                  <a:pt x="1897208" y="-34597"/>
                  <a:pt x="2080914" y="0"/>
                </a:cubicBezTo>
                <a:cubicBezTo>
                  <a:pt x="2264620" y="34597"/>
                  <a:pt x="2677656" y="-40457"/>
                  <a:pt x="2918598" y="0"/>
                </a:cubicBezTo>
                <a:cubicBezTo>
                  <a:pt x="3159540" y="40457"/>
                  <a:pt x="3283296" y="15114"/>
                  <a:pt x="3583427" y="0"/>
                </a:cubicBezTo>
                <a:cubicBezTo>
                  <a:pt x="3883558" y="-15114"/>
                  <a:pt x="3795835" y="7280"/>
                  <a:pt x="3988972" y="0"/>
                </a:cubicBezTo>
                <a:cubicBezTo>
                  <a:pt x="4182109" y="-7280"/>
                  <a:pt x="4316854" y="9880"/>
                  <a:pt x="4567373" y="0"/>
                </a:cubicBezTo>
                <a:cubicBezTo>
                  <a:pt x="4817892" y="-9880"/>
                  <a:pt x="5056652" y="-24734"/>
                  <a:pt x="5232202" y="0"/>
                </a:cubicBezTo>
                <a:cubicBezTo>
                  <a:pt x="5407752" y="24734"/>
                  <a:pt x="5695004" y="16759"/>
                  <a:pt x="5897031" y="0"/>
                </a:cubicBezTo>
                <a:cubicBezTo>
                  <a:pt x="6099058" y="-16759"/>
                  <a:pt x="6355270" y="8603"/>
                  <a:pt x="6734715" y="0"/>
                </a:cubicBezTo>
                <a:cubicBezTo>
                  <a:pt x="7114160" y="-8603"/>
                  <a:pt x="7101783" y="-23608"/>
                  <a:pt x="7399543" y="0"/>
                </a:cubicBezTo>
                <a:cubicBezTo>
                  <a:pt x="7697303" y="23608"/>
                  <a:pt x="7775175" y="-19975"/>
                  <a:pt x="7977944" y="0"/>
                </a:cubicBezTo>
                <a:cubicBezTo>
                  <a:pt x="8180713" y="19975"/>
                  <a:pt x="8360205" y="-5700"/>
                  <a:pt x="8642773" y="0"/>
                </a:cubicBezTo>
                <a:cubicBezTo>
                  <a:pt x="8634167" y="116128"/>
                  <a:pt x="8637450" y="256855"/>
                  <a:pt x="8642773" y="364438"/>
                </a:cubicBezTo>
                <a:cubicBezTo>
                  <a:pt x="8648096" y="472021"/>
                  <a:pt x="8628082" y="658068"/>
                  <a:pt x="8642773" y="775401"/>
                </a:cubicBezTo>
                <a:cubicBezTo>
                  <a:pt x="8366544" y="780809"/>
                  <a:pt x="8202506" y="764076"/>
                  <a:pt x="7891517" y="775401"/>
                </a:cubicBezTo>
                <a:cubicBezTo>
                  <a:pt x="7580528" y="786726"/>
                  <a:pt x="7648909" y="791949"/>
                  <a:pt x="7485971" y="775401"/>
                </a:cubicBezTo>
                <a:cubicBezTo>
                  <a:pt x="7323033" y="758853"/>
                  <a:pt x="7165231" y="757930"/>
                  <a:pt x="6993998" y="775401"/>
                </a:cubicBezTo>
                <a:cubicBezTo>
                  <a:pt x="6822765" y="792872"/>
                  <a:pt x="6602233" y="778162"/>
                  <a:pt x="6415597" y="775401"/>
                </a:cubicBezTo>
                <a:cubicBezTo>
                  <a:pt x="6228961" y="772640"/>
                  <a:pt x="5904184" y="775842"/>
                  <a:pt x="5750768" y="775401"/>
                </a:cubicBezTo>
                <a:cubicBezTo>
                  <a:pt x="5597352" y="774960"/>
                  <a:pt x="5387832" y="795158"/>
                  <a:pt x="5172367" y="775401"/>
                </a:cubicBezTo>
                <a:cubicBezTo>
                  <a:pt x="4956902" y="755644"/>
                  <a:pt x="4610016" y="776460"/>
                  <a:pt x="4421111" y="775401"/>
                </a:cubicBezTo>
                <a:cubicBezTo>
                  <a:pt x="4232206" y="774342"/>
                  <a:pt x="3910764" y="747243"/>
                  <a:pt x="3583427" y="775401"/>
                </a:cubicBezTo>
                <a:cubicBezTo>
                  <a:pt x="3256090" y="803559"/>
                  <a:pt x="3264280" y="778762"/>
                  <a:pt x="3091453" y="775401"/>
                </a:cubicBezTo>
                <a:cubicBezTo>
                  <a:pt x="2918626" y="772040"/>
                  <a:pt x="2762718" y="763749"/>
                  <a:pt x="2599480" y="775401"/>
                </a:cubicBezTo>
                <a:cubicBezTo>
                  <a:pt x="2436242" y="787053"/>
                  <a:pt x="2050989" y="796944"/>
                  <a:pt x="1761796" y="775401"/>
                </a:cubicBezTo>
                <a:cubicBezTo>
                  <a:pt x="1472603" y="753858"/>
                  <a:pt x="1311262" y="797376"/>
                  <a:pt x="1183395" y="775401"/>
                </a:cubicBezTo>
                <a:cubicBezTo>
                  <a:pt x="1055528" y="753426"/>
                  <a:pt x="907375" y="758759"/>
                  <a:pt x="691422" y="775401"/>
                </a:cubicBezTo>
                <a:cubicBezTo>
                  <a:pt x="475469" y="792043"/>
                  <a:pt x="146757" y="803075"/>
                  <a:pt x="0" y="775401"/>
                </a:cubicBezTo>
                <a:cubicBezTo>
                  <a:pt x="-16846" y="661994"/>
                  <a:pt x="-8485" y="456124"/>
                  <a:pt x="0" y="372192"/>
                </a:cubicBezTo>
                <a:cubicBezTo>
                  <a:pt x="8485" y="288260"/>
                  <a:pt x="-10987" y="137404"/>
                  <a:pt x="0" y="0"/>
                </a:cubicBezTo>
                <a:close/>
              </a:path>
              <a:path w="8642773" h="775401" stroke="0" extrusionOk="0">
                <a:moveTo>
                  <a:pt x="0" y="0"/>
                </a:moveTo>
                <a:cubicBezTo>
                  <a:pt x="315373" y="-6149"/>
                  <a:pt x="437434" y="24501"/>
                  <a:pt x="664829" y="0"/>
                </a:cubicBezTo>
                <a:cubicBezTo>
                  <a:pt x="892224" y="-24501"/>
                  <a:pt x="1149520" y="40576"/>
                  <a:pt x="1502513" y="0"/>
                </a:cubicBezTo>
                <a:cubicBezTo>
                  <a:pt x="1855506" y="-40576"/>
                  <a:pt x="1810639" y="2619"/>
                  <a:pt x="1994486" y="0"/>
                </a:cubicBezTo>
                <a:cubicBezTo>
                  <a:pt x="2178333" y="-2619"/>
                  <a:pt x="2422880" y="-20258"/>
                  <a:pt x="2572887" y="0"/>
                </a:cubicBezTo>
                <a:cubicBezTo>
                  <a:pt x="2722894" y="20258"/>
                  <a:pt x="2985392" y="-21693"/>
                  <a:pt x="3324143" y="0"/>
                </a:cubicBezTo>
                <a:cubicBezTo>
                  <a:pt x="3662894" y="21693"/>
                  <a:pt x="3691128" y="14605"/>
                  <a:pt x="3902544" y="0"/>
                </a:cubicBezTo>
                <a:cubicBezTo>
                  <a:pt x="4113960" y="-14605"/>
                  <a:pt x="4369849" y="21794"/>
                  <a:pt x="4653801" y="0"/>
                </a:cubicBezTo>
                <a:cubicBezTo>
                  <a:pt x="4937753" y="-21794"/>
                  <a:pt x="5153374" y="-28084"/>
                  <a:pt x="5318630" y="0"/>
                </a:cubicBezTo>
                <a:cubicBezTo>
                  <a:pt x="5483886" y="28084"/>
                  <a:pt x="5710154" y="-2431"/>
                  <a:pt x="6069886" y="0"/>
                </a:cubicBezTo>
                <a:cubicBezTo>
                  <a:pt x="6429618" y="2431"/>
                  <a:pt x="6432794" y="-12192"/>
                  <a:pt x="6734715" y="0"/>
                </a:cubicBezTo>
                <a:cubicBezTo>
                  <a:pt x="7036636" y="12192"/>
                  <a:pt x="7176900" y="17083"/>
                  <a:pt x="7313116" y="0"/>
                </a:cubicBezTo>
                <a:cubicBezTo>
                  <a:pt x="7449332" y="-17083"/>
                  <a:pt x="7816268" y="-27531"/>
                  <a:pt x="7977944" y="0"/>
                </a:cubicBezTo>
                <a:cubicBezTo>
                  <a:pt x="8139620" y="27531"/>
                  <a:pt x="8446441" y="-15431"/>
                  <a:pt x="8642773" y="0"/>
                </a:cubicBezTo>
                <a:cubicBezTo>
                  <a:pt x="8637181" y="171810"/>
                  <a:pt x="8652223" y="293200"/>
                  <a:pt x="8642773" y="387701"/>
                </a:cubicBezTo>
                <a:cubicBezTo>
                  <a:pt x="8633323" y="482202"/>
                  <a:pt x="8650621" y="640194"/>
                  <a:pt x="8642773" y="775401"/>
                </a:cubicBezTo>
                <a:cubicBezTo>
                  <a:pt x="8522584" y="785866"/>
                  <a:pt x="8341158" y="760248"/>
                  <a:pt x="8237227" y="775401"/>
                </a:cubicBezTo>
                <a:cubicBezTo>
                  <a:pt x="8133296" y="790554"/>
                  <a:pt x="7713171" y="763728"/>
                  <a:pt x="7485971" y="775401"/>
                </a:cubicBezTo>
                <a:cubicBezTo>
                  <a:pt x="7258771" y="787074"/>
                  <a:pt x="7085227" y="748558"/>
                  <a:pt x="6907570" y="775401"/>
                </a:cubicBezTo>
                <a:cubicBezTo>
                  <a:pt x="6729913" y="802244"/>
                  <a:pt x="6596702" y="789044"/>
                  <a:pt x="6329169" y="775401"/>
                </a:cubicBezTo>
                <a:cubicBezTo>
                  <a:pt x="6061636" y="761758"/>
                  <a:pt x="6049024" y="797460"/>
                  <a:pt x="5837196" y="775401"/>
                </a:cubicBezTo>
                <a:cubicBezTo>
                  <a:pt x="5625368" y="753342"/>
                  <a:pt x="5338007" y="789181"/>
                  <a:pt x="5085939" y="775401"/>
                </a:cubicBezTo>
                <a:cubicBezTo>
                  <a:pt x="4833871" y="761621"/>
                  <a:pt x="4868712" y="785158"/>
                  <a:pt x="4680394" y="775401"/>
                </a:cubicBezTo>
                <a:cubicBezTo>
                  <a:pt x="4492076" y="765644"/>
                  <a:pt x="4238828" y="798237"/>
                  <a:pt x="4015565" y="775401"/>
                </a:cubicBezTo>
                <a:cubicBezTo>
                  <a:pt x="3792302" y="752565"/>
                  <a:pt x="3647370" y="778068"/>
                  <a:pt x="3523592" y="775401"/>
                </a:cubicBezTo>
                <a:cubicBezTo>
                  <a:pt x="3399814" y="772734"/>
                  <a:pt x="3201560" y="765688"/>
                  <a:pt x="3118047" y="775401"/>
                </a:cubicBezTo>
                <a:cubicBezTo>
                  <a:pt x="3034534" y="785114"/>
                  <a:pt x="2704820" y="749238"/>
                  <a:pt x="2539646" y="775401"/>
                </a:cubicBezTo>
                <a:cubicBezTo>
                  <a:pt x="2374472" y="801564"/>
                  <a:pt x="1944849" y="766734"/>
                  <a:pt x="1788389" y="775401"/>
                </a:cubicBezTo>
                <a:cubicBezTo>
                  <a:pt x="1631929" y="784068"/>
                  <a:pt x="1134286" y="773275"/>
                  <a:pt x="950705" y="775401"/>
                </a:cubicBezTo>
                <a:cubicBezTo>
                  <a:pt x="767124" y="777527"/>
                  <a:pt x="367325" y="774654"/>
                  <a:pt x="0" y="775401"/>
                </a:cubicBezTo>
                <a:cubicBezTo>
                  <a:pt x="-4704" y="649489"/>
                  <a:pt x="19047" y="476751"/>
                  <a:pt x="0" y="372192"/>
                </a:cubicBezTo>
                <a:cubicBezTo>
                  <a:pt x="-19047" y="267633"/>
                  <a:pt x="168" y="134891"/>
                  <a:pt x="0" y="0"/>
                </a:cubicBezTo>
                <a:close/>
              </a:path>
            </a:pathLst>
          </a:custGeom>
          <a:solidFill>
            <a:schemeClr val="bg1"/>
          </a:solidFill>
          <a:ln w="28575">
            <a:solidFill>
              <a:schemeClr val="accent6">
                <a:lumMod val="75000"/>
              </a:schemeClr>
            </a:solidFill>
            <a:extLst>
              <a:ext uri="{C807C97D-BFC1-408E-A445-0C87EB9F89A2}">
                <ask:lineSketchStyleProps xmlns="" xmlns:ask="http://schemas.microsoft.com/office/drawing/2018/sketchyshapes" sd="31963769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72000" indent="-1044000">
              <a:lnSpc>
                <a:spcPts val="2500"/>
              </a:lnSpc>
            </a:pPr>
            <a:r>
              <a:rPr lang="zh-TW" altLang="en-US" b="1" dirty="0">
                <a:solidFill>
                  <a:schemeClr val="tx1"/>
                </a:solidFill>
                <a:latin typeface="微軟正黑體" panose="020B0604030504040204" pitchFamily="34" charset="-120"/>
                <a:ea typeface="微軟正黑體" panose="020B0604030504040204" pitchFamily="34" charset="-120"/>
                <a:cs typeface="+mj-cs"/>
              </a:rPr>
              <a:t>第</a:t>
            </a:r>
            <a:r>
              <a:rPr lang="en-US" altLang="zh-TW" b="1" dirty="0">
                <a:solidFill>
                  <a:schemeClr val="tx1"/>
                </a:solidFill>
                <a:latin typeface="微軟正黑體" panose="020B0604030504040204" pitchFamily="34" charset="-120"/>
                <a:ea typeface="微軟正黑體" panose="020B0604030504040204" pitchFamily="34" charset="-120"/>
                <a:cs typeface="+mj-cs"/>
              </a:rPr>
              <a:t>25</a:t>
            </a:r>
            <a:r>
              <a:rPr lang="zh-TW" altLang="en-US" b="1" dirty="0">
                <a:solidFill>
                  <a:schemeClr val="tx1"/>
                </a:solidFill>
                <a:latin typeface="微軟正黑體" panose="020B0604030504040204" pitchFamily="34" charset="-120"/>
                <a:ea typeface="微軟正黑體" panose="020B0604030504040204" pitchFamily="34" charset="-120"/>
                <a:cs typeface="+mj-cs"/>
              </a:rPr>
              <a:t>條　</a:t>
            </a:r>
            <a:r>
              <a:rPr lang="zh-TW" altLang="en-US" sz="1600" b="1" dirty="0">
                <a:solidFill>
                  <a:schemeClr val="tx1"/>
                </a:solidFill>
                <a:latin typeface="微軟正黑體" panose="020B0604030504040204" pitchFamily="34" charset="-120"/>
                <a:ea typeface="微軟正黑體" panose="020B0604030504040204" pitchFamily="34" charset="-120"/>
                <a:cs typeface="+mj-cs"/>
              </a:rPr>
              <a:t>非事業用不動產，除依第</a:t>
            </a:r>
            <a:r>
              <a:rPr lang="en-US" altLang="zh-TW" sz="1600" b="1" dirty="0">
                <a:solidFill>
                  <a:schemeClr val="tx1"/>
                </a:solidFill>
                <a:latin typeface="微軟正黑體" panose="020B0604030504040204" pitchFamily="34" charset="-120"/>
                <a:ea typeface="微軟正黑體" panose="020B0604030504040204" pitchFamily="34" charset="-120"/>
                <a:cs typeface="+mj-cs"/>
              </a:rPr>
              <a:t>6</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條第</a:t>
            </a:r>
            <a:r>
              <a:rPr lang="en-US" altLang="zh-TW" sz="1600" b="1" dirty="0">
                <a:solidFill>
                  <a:schemeClr val="tx1"/>
                </a:solidFill>
                <a:latin typeface="微軟正黑體" panose="020B0604030504040204" pitchFamily="34" charset="-120"/>
                <a:ea typeface="微軟正黑體" panose="020B0604030504040204" pitchFamily="34" charset="-120"/>
                <a:cs typeface="+mj-cs"/>
              </a:rPr>
              <a:t>1</a:t>
            </a:r>
            <a:r>
              <a:rPr lang="zh-TW" altLang="en-US" sz="1600" b="1" dirty="0">
                <a:solidFill>
                  <a:schemeClr val="tx1"/>
                </a:solidFill>
                <a:latin typeface="微軟正黑體" panose="020B0604030504040204" pitchFamily="34" charset="-120"/>
                <a:ea typeface="微軟正黑體" panose="020B0604030504040204" pitchFamily="34" charset="-120"/>
                <a:cs typeface="+mj-cs"/>
              </a:rPr>
              <a:t>項第</a:t>
            </a:r>
            <a:r>
              <a:rPr lang="en-US" altLang="zh-TW" sz="1600" b="1" dirty="0">
                <a:solidFill>
                  <a:schemeClr val="tx1"/>
                </a:solidFill>
                <a:latin typeface="微軟正黑體" panose="020B0604030504040204" pitchFamily="34" charset="-120"/>
                <a:ea typeface="微軟正黑體" panose="020B0604030504040204" pitchFamily="34" charset="-120"/>
                <a:cs typeface="+mj-cs"/>
              </a:rPr>
              <a:t>2</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款或第</a:t>
            </a:r>
            <a:r>
              <a:rPr lang="en-US" altLang="zh-TW" sz="1600" b="1" dirty="0">
                <a:solidFill>
                  <a:schemeClr val="tx1"/>
                </a:solidFill>
                <a:latin typeface="微軟正黑體" panose="020B0604030504040204" pitchFamily="34" charset="-120"/>
                <a:ea typeface="微軟正黑體" panose="020B0604030504040204" pitchFamily="34" charset="-120"/>
                <a:cs typeface="+mj-cs"/>
              </a:rPr>
              <a:t>3</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款規定辦理外，</a:t>
            </a:r>
            <a:r>
              <a:rPr lang="zh-TW" altLang="en-US" sz="1600" b="1" dirty="0">
                <a:solidFill>
                  <a:schemeClr val="tx1"/>
                </a:solidFill>
                <a:highlight>
                  <a:srgbClr val="FFC000"/>
                </a:highlight>
                <a:latin typeface="微軟正黑體" panose="020B0604030504040204" pitchFamily="34" charset="-120"/>
                <a:ea typeface="微軟正黑體" panose="020B0604030504040204" pitchFamily="34" charset="-120"/>
                <a:cs typeface="+mj-cs"/>
              </a:rPr>
              <a:t>不得設定地上權</a:t>
            </a:r>
            <a:r>
              <a:rPr lang="zh-TW" altLang="en-US" sz="1600" b="1" dirty="0">
                <a:solidFill>
                  <a:schemeClr val="tx1"/>
                </a:solidFill>
                <a:latin typeface="微軟正黑體" panose="020B0604030504040204" pitchFamily="34" charset="-120"/>
                <a:ea typeface="微軟正黑體" panose="020B0604030504040204" pitchFamily="34" charset="-120"/>
                <a:cs typeface="+mj-cs"/>
              </a:rPr>
              <a:t>。</a:t>
            </a:r>
          </a:p>
          <a:p>
            <a:pPr marL="72000" indent="-1044000">
              <a:lnSpc>
                <a:spcPts val="2500"/>
              </a:lnSpc>
            </a:pPr>
            <a:r>
              <a:rPr lang="zh-TW" altLang="en-US" sz="1600" b="1" dirty="0">
                <a:solidFill>
                  <a:schemeClr val="tx1"/>
                </a:solidFill>
                <a:latin typeface="微軟正黑體" panose="020B0604030504040204" pitchFamily="34" charset="-120"/>
                <a:ea typeface="微軟正黑體" panose="020B0604030504040204" pitchFamily="34" charset="-120"/>
                <a:cs typeface="+mj-cs"/>
              </a:rPr>
              <a:t>                   </a:t>
            </a:r>
            <a:r>
              <a:rPr lang="zh-TW" altLang="en-US" sz="1600" b="1" dirty="0">
                <a:solidFill>
                  <a:schemeClr val="tx1"/>
                </a:solidFill>
                <a:highlight>
                  <a:srgbClr val="FFC000"/>
                </a:highlight>
                <a:latin typeface="微軟正黑體" panose="020B0604030504040204" pitchFamily="34" charset="-120"/>
                <a:ea typeface="微軟正黑體" panose="020B0604030504040204" pitchFamily="34" charset="-120"/>
                <a:cs typeface="+mj-cs"/>
              </a:rPr>
              <a:t>承租</a:t>
            </a:r>
            <a:r>
              <a:rPr lang="zh-TW" altLang="en-US" sz="1600" b="1" dirty="0">
                <a:solidFill>
                  <a:schemeClr val="tx1"/>
                </a:solidFill>
                <a:latin typeface="微軟正黑體" panose="020B0604030504040204" pitchFamily="34" charset="-120"/>
                <a:ea typeface="微軟正黑體" panose="020B0604030504040204" pitchFamily="34" charset="-120"/>
                <a:cs typeface="+mj-cs"/>
              </a:rPr>
              <a:t>非事業用不動產，其承租人不得違反相關法令規定或使用目的。</a:t>
            </a:r>
          </a:p>
        </p:txBody>
      </p:sp>
      <p:sp>
        <p:nvSpPr>
          <p:cNvPr id="11" name="矩形 10">
            <a:extLst>
              <a:ext uri="{FF2B5EF4-FFF2-40B4-BE49-F238E27FC236}">
                <a16:creationId xmlns:a16="http://schemas.microsoft.com/office/drawing/2014/main" id="{8AC2DE34-D46E-48AE-4501-8F403B342693}"/>
              </a:ext>
            </a:extLst>
          </p:cNvPr>
          <p:cNvSpPr/>
          <p:nvPr/>
        </p:nvSpPr>
        <p:spPr>
          <a:xfrm>
            <a:off x="250614" y="3099643"/>
            <a:ext cx="8642773" cy="775401"/>
          </a:xfrm>
          <a:custGeom>
            <a:avLst/>
            <a:gdLst>
              <a:gd name="connsiteX0" fmla="*/ 0 w 8642773"/>
              <a:gd name="connsiteY0" fmla="*/ 0 h 775401"/>
              <a:gd name="connsiteX1" fmla="*/ 751256 w 8642773"/>
              <a:gd name="connsiteY1" fmla="*/ 0 h 775401"/>
              <a:gd name="connsiteX2" fmla="*/ 1329657 w 8642773"/>
              <a:gd name="connsiteY2" fmla="*/ 0 h 775401"/>
              <a:gd name="connsiteX3" fmla="*/ 2080914 w 8642773"/>
              <a:gd name="connsiteY3" fmla="*/ 0 h 775401"/>
              <a:gd name="connsiteX4" fmla="*/ 2918598 w 8642773"/>
              <a:gd name="connsiteY4" fmla="*/ 0 h 775401"/>
              <a:gd name="connsiteX5" fmla="*/ 3583427 w 8642773"/>
              <a:gd name="connsiteY5" fmla="*/ 0 h 775401"/>
              <a:gd name="connsiteX6" fmla="*/ 3988972 w 8642773"/>
              <a:gd name="connsiteY6" fmla="*/ 0 h 775401"/>
              <a:gd name="connsiteX7" fmla="*/ 4567373 w 8642773"/>
              <a:gd name="connsiteY7" fmla="*/ 0 h 775401"/>
              <a:gd name="connsiteX8" fmla="*/ 5232202 w 8642773"/>
              <a:gd name="connsiteY8" fmla="*/ 0 h 775401"/>
              <a:gd name="connsiteX9" fmla="*/ 5897031 w 8642773"/>
              <a:gd name="connsiteY9" fmla="*/ 0 h 775401"/>
              <a:gd name="connsiteX10" fmla="*/ 6734715 w 8642773"/>
              <a:gd name="connsiteY10" fmla="*/ 0 h 775401"/>
              <a:gd name="connsiteX11" fmla="*/ 7399543 w 8642773"/>
              <a:gd name="connsiteY11" fmla="*/ 0 h 775401"/>
              <a:gd name="connsiteX12" fmla="*/ 7977944 w 8642773"/>
              <a:gd name="connsiteY12" fmla="*/ 0 h 775401"/>
              <a:gd name="connsiteX13" fmla="*/ 8642773 w 8642773"/>
              <a:gd name="connsiteY13" fmla="*/ 0 h 775401"/>
              <a:gd name="connsiteX14" fmla="*/ 8642773 w 8642773"/>
              <a:gd name="connsiteY14" fmla="*/ 364438 h 775401"/>
              <a:gd name="connsiteX15" fmla="*/ 8642773 w 8642773"/>
              <a:gd name="connsiteY15" fmla="*/ 775401 h 775401"/>
              <a:gd name="connsiteX16" fmla="*/ 7891517 w 8642773"/>
              <a:gd name="connsiteY16" fmla="*/ 775401 h 775401"/>
              <a:gd name="connsiteX17" fmla="*/ 7485971 w 8642773"/>
              <a:gd name="connsiteY17" fmla="*/ 775401 h 775401"/>
              <a:gd name="connsiteX18" fmla="*/ 6993998 w 8642773"/>
              <a:gd name="connsiteY18" fmla="*/ 775401 h 775401"/>
              <a:gd name="connsiteX19" fmla="*/ 6415597 w 8642773"/>
              <a:gd name="connsiteY19" fmla="*/ 775401 h 775401"/>
              <a:gd name="connsiteX20" fmla="*/ 5750768 w 8642773"/>
              <a:gd name="connsiteY20" fmla="*/ 775401 h 775401"/>
              <a:gd name="connsiteX21" fmla="*/ 5172367 w 8642773"/>
              <a:gd name="connsiteY21" fmla="*/ 775401 h 775401"/>
              <a:gd name="connsiteX22" fmla="*/ 4421111 w 8642773"/>
              <a:gd name="connsiteY22" fmla="*/ 775401 h 775401"/>
              <a:gd name="connsiteX23" fmla="*/ 3583427 w 8642773"/>
              <a:gd name="connsiteY23" fmla="*/ 775401 h 775401"/>
              <a:gd name="connsiteX24" fmla="*/ 3091453 w 8642773"/>
              <a:gd name="connsiteY24" fmla="*/ 775401 h 775401"/>
              <a:gd name="connsiteX25" fmla="*/ 2599480 w 8642773"/>
              <a:gd name="connsiteY25" fmla="*/ 775401 h 775401"/>
              <a:gd name="connsiteX26" fmla="*/ 1761796 w 8642773"/>
              <a:gd name="connsiteY26" fmla="*/ 775401 h 775401"/>
              <a:gd name="connsiteX27" fmla="*/ 1183395 w 8642773"/>
              <a:gd name="connsiteY27" fmla="*/ 775401 h 775401"/>
              <a:gd name="connsiteX28" fmla="*/ 691422 w 8642773"/>
              <a:gd name="connsiteY28" fmla="*/ 775401 h 775401"/>
              <a:gd name="connsiteX29" fmla="*/ 0 w 8642773"/>
              <a:gd name="connsiteY29" fmla="*/ 775401 h 775401"/>
              <a:gd name="connsiteX30" fmla="*/ 0 w 8642773"/>
              <a:gd name="connsiteY30" fmla="*/ 372192 h 775401"/>
              <a:gd name="connsiteX31" fmla="*/ 0 w 8642773"/>
              <a:gd name="connsiteY31" fmla="*/ 0 h 775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642773" h="775401" fill="none" extrusionOk="0">
                <a:moveTo>
                  <a:pt x="0" y="0"/>
                </a:moveTo>
                <a:cubicBezTo>
                  <a:pt x="249762" y="23504"/>
                  <a:pt x="589529" y="2809"/>
                  <a:pt x="751256" y="0"/>
                </a:cubicBezTo>
                <a:cubicBezTo>
                  <a:pt x="912983" y="-2809"/>
                  <a:pt x="1109641" y="16523"/>
                  <a:pt x="1329657" y="0"/>
                </a:cubicBezTo>
                <a:cubicBezTo>
                  <a:pt x="1549673" y="-16523"/>
                  <a:pt x="1897208" y="-34597"/>
                  <a:pt x="2080914" y="0"/>
                </a:cubicBezTo>
                <a:cubicBezTo>
                  <a:pt x="2264620" y="34597"/>
                  <a:pt x="2677656" y="-40457"/>
                  <a:pt x="2918598" y="0"/>
                </a:cubicBezTo>
                <a:cubicBezTo>
                  <a:pt x="3159540" y="40457"/>
                  <a:pt x="3283296" y="15114"/>
                  <a:pt x="3583427" y="0"/>
                </a:cubicBezTo>
                <a:cubicBezTo>
                  <a:pt x="3883558" y="-15114"/>
                  <a:pt x="3795835" y="7280"/>
                  <a:pt x="3988972" y="0"/>
                </a:cubicBezTo>
                <a:cubicBezTo>
                  <a:pt x="4182109" y="-7280"/>
                  <a:pt x="4316854" y="9880"/>
                  <a:pt x="4567373" y="0"/>
                </a:cubicBezTo>
                <a:cubicBezTo>
                  <a:pt x="4817892" y="-9880"/>
                  <a:pt x="5056652" y="-24734"/>
                  <a:pt x="5232202" y="0"/>
                </a:cubicBezTo>
                <a:cubicBezTo>
                  <a:pt x="5407752" y="24734"/>
                  <a:pt x="5695004" y="16759"/>
                  <a:pt x="5897031" y="0"/>
                </a:cubicBezTo>
                <a:cubicBezTo>
                  <a:pt x="6099058" y="-16759"/>
                  <a:pt x="6355270" y="8603"/>
                  <a:pt x="6734715" y="0"/>
                </a:cubicBezTo>
                <a:cubicBezTo>
                  <a:pt x="7114160" y="-8603"/>
                  <a:pt x="7101783" y="-23608"/>
                  <a:pt x="7399543" y="0"/>
                </a:cubicBezTo>
                <a:cubicBezTo>
                  <a:pt x="7697303" y="23608"/>
                  <a:pt x="7775175" y="-19975"/>
                  <a:pt x="7977944" y="0"/>
                </a:cubicBezTo>
                <a:cubicBezTo>
                  <a:pt x="8180713" y="19975"/>
                  <a:pt x="8360205" y="-5700"/>
                  <a:pt x="8642773" y="0"/>
                </a:cubicBezTo>
                <a:cubicBezTo>
                  <a:pt x="8634167" y="116128"/>
                  <a:pt x="8637450" y="256855"/>
                  <a:pt x="8642773" y="364438"/>
                </a:cubicBezTo>
                <a:cubicBezTo>
                  <a:pt x="8648096" y="472021"/>
                  <a:pt x="8628082" y="658068"/>
                  <a:pt x="8642773" y="775401"/>
                </a:cubicBezTo>
                <a:cubicBezTo>
                  <a:pt x="8366544" y="780809"/>
                  <a:pt x="8202506" y="764076"/>
                  <a:pt x="7891517" y="775401"/>
                </a:cubicBezTo>
                <a:cubicBezTo>
                  <a:pt x="7580528" y="786726"/>
                  <a:pt x="7648909" y="791949"/>
                  <a:pt x="7485971" y="775401"/>
                </a:cubicBezTo>
                <a:cubicBezTo>
                  <a:pt x="7323033" y="758853"/>
                  <a:pt x="7165231" y="757930"/>
                  <a:pt x="6993998" y="775401"/>
                </a:cubicBezTo>
                <a:cubicBezTo>
                  <a:pt x="6822765" y="792872"/>
                  <a:pt x="6602233" y="778162"/>
                  <a:pt x="6415597" y="775401"/>
                </a:cubicBezTo>
                <a:cubicBezTo>
                  <a:pt x="6228961" y="772640"/>
                  <a:pt x="5904184" y="775842"/>
                  <a:pt x="5750768" y="775401"/>
                </a:cubicBezTo>
                <a:cubicBezTo>
                  <a:pt x="5597352" y="774960"/>
                  <a:pt x="5387832" y="795158"/>
                  <a:pt x="5172367" y="775401"/>
                </a:cubicBezTo>
                <a:cubicBezTo>
                  <a:pt x="4956902" y="755644"/>
                  <a:pt x="4610016" y="776460"/>
                  <a:pt x="4421111" y="775401"/>
                </a:cubicBezTo>
                <a:cubicBezTo>
                  <a:pt x="4232206" y="774342"/>
                  <a:pt x="3910764" y="747243"/>
                  <a:pt x="3583427" y="775401"/>
                </a:cubicBezTo>
                <a:cubicBezTo>
                  <a:pt x="3256090" y="803559"/>
                  <a:pt x="3264280" y="778762"/>
                  <a:pt x="3091453" y="775401"/>
                </a:cubicBezTo>
                <a:cubicBezTo>
                  <a:pt x="2918626" y="772040"/>
                  <a:pt x="2762718" y="763749"/>
                  <a:pt x="2599480" y="775401"/>
                </a:cubicBezTo>
                <a:cubicBezTo>
                  <a:pt x="2436242" y="787053"/>
                  <a:pt x="2050989" y="796944"/>
                  <a:pt x="1761796" y="775401"/>
                </a:cubicBezTo>
                <a:cubicBezTo>
                  <a:pt x="1472603" y="753858"/>
                  <a:pt x="1311262" y="797376"/>
                  <a:pt x="1183395" y="775401"/>
                </a:cubicBezTo>
                <a:cubicBezTo>
                  <a:pt x="1055528" y="753426"/>
                  <a:pt x="907375" y="758759"/>
                  <a:pt x="691422" y="775401"/>
                </a:cubicBezTo>
                <a:cubicBezTo>
                  <a:pt x="475469" y="792043"/>
                  <a:pt x="146757" y="803075"/>
                  <a:pt x="0" y="775401"/>
                </a:cubicBezTo>
                <a:cubicBezTo>
                  <a:pt x="-16846" y="661994"/>
                  <a:pt x="-8485" y="456124"/>
                  <a:pt x="0" y="372192"/>
                </a:cubicBezTo>
                <a:cubicBezTo>
                  <a:pt x="8485" y="288260"/>
                  <a:pt x="-10987" y="137404"/>
                  <a:pt x="0" y="0"/>
                </a:cubicBezTo>
                <a:close/>
              </a:path>
              <a:path w="8642773" h="775401" stroke="0" extrusionOk="0">
                <a:moveTo>
                  <a:pt x="0" y="0"/>
                </a:moveTo>
                <a:cubicBezTo>
                  <a:pt x="315373" y="-6149"/>
                  <a:pt x="437434" y="24501"/>
                  <a:pt x="664829" y="0"/>
                </a:cubicBezTo>
                <a:cubicBezTo>
                  <a:pt x="892224" y="-24501"/>
                  <a:pt x="1149520" y="40576"/>
                  <a:pt x="1502513" y="0"/>
                </a:cubicBezTo>
                <a:cubicBezTo>
                  <a:pt x="1855506" y="-40576"/>
                  <a:pt x="1810639" y="2619"/>
                  <a:pt x="1994486" y="0"/>
                </a:cubicBezTo>
                <a:cubicBezTo>
                  <a:pt x="2178333" y="-2619"/>
                  <a:pt x="2422880" y="-20258"/>
                  <a:pt x="2572887" y="0"/>
                </a:cubicBezTo>
                <a:cubicBezTo>
                  <a:pt x="2722894" y="20258"/>
                  <a:pt x="2985392" y="-21693"/>
                  <a:pt x="3324143" y="0"/>
                </a:cubicBezTo>
                <a:cubicBezTo>
                  <a:pt x="3662894" y="21693"/>
                  <a:pt x="3691128" y="14605"/>
                  <a:pt x="3902544" y="0"/>
                </a:cubicBezTo>
                <a:cubicBezTo>
                  <a:pt x="4113960" y="-14605"/>
                  <a:pt x="4369849" y="21794"/>
                  <a:pt x="4653801" y="0"/>
                </a:cubicBezTo>
                <a:cubicBezTo>
                  <a:pt x="4937753" y="-21794"/>
                  <a:pt x="5153374" y="-28084"/>
                  <a:pt x="5318630" y="0"/>
                </a:cubicBezTo>
                <a:cubicBezTo>
                  <a:pt x="5483886" y="28084"/>
                  <a:pt x="5710154" y="-2431"/>
                  <a:pt x="6069886" y="0"/>
                </a:cubicBezTo>
                <a:cubicBezTo>
                  <a:pt x="6429618" y="2431"/>
                  <a:pt x="6432794" y="-12192"/>
                  <a:pt x="6734715" y="0"/>
                </a:cubicBezTo>
                <a:cubicBezTo>
                  <a:pt x="7036636" y="12192"/>
                  <a:pt x="7176900" y="17083"/>
                  <a:pt x="7313116" y="0"/>
                </a:cubicBezTo>
                <a:cubicBezTo>
                  <a:pt x="7449332" y="-17083"/>
                  <a:pt x="7816268" y="-27531"/>
                  <a:pt x="7977944" y="0"/>
                </a:cubicBezTo>
                <a:cubicBezTo>
                  <a:pt x="8139620" y="27531"/>
                  <a:pt x="8446441" y="-15431"/>
                  <a:pt x="8642773" y="0"/>
                </a:cubicBezTo>
                <a:cubicBezTo>
                  <a:pt x="8637181" y="171810"/>
                  <a:pt x="8652223" y="293200"/>
                  <a:pt x="8642773" y="387701"/>
                </a:cubicBezTo>
                <a:cubicBezTo>
                  <a:pt x="8633323" y="482202"/>
                  <a:pt x="8650621" y="640194"/>
                  <a:pt x="8642773" y="775401"/>
                </a:cubicBezTo>
                <a:cubicBezTo>
                  <a:pt x="8522584" y="785866"/>
                  <a:pt x="8341158" y="760248"/>
                  <a:pt x="8237227" y="775401"/>
                </a:cubicBezTo>
                <a:cubicBezTo>
                  <a:pt x="8133296" y="790554"/>
                  <a:pt x="7713171" y="763728"/>
                  <a:pt x="7485971" y="775401"/>
                </a:cubicBezTo>
                <a:cubicBezTo>
                  <a:pt x="7258771" y="787074"/>
                  <a:pt x="7085227" y="748558"/>
                  <a:pt x="6907570" y="775401"/>
                </a:cubicBezTo>
                <a:cubicBezTo>
                  <a:pt x="6729913" y="802244"/>
                  <a:pt x="6596702" y="789044"/>
                  <a:pt x="6329169" y="775401"/>
                </a:cubicBezTo>
                <a:cubicBezTo>
                  <a:pt x="6061636" y="761758"/>
                  <a:pt x="6049024" y="797460"/>
                  <a:pt x="5837196" y="775401"/>
                </a:cubicBezTo>
                <a:cubicBezTo>
                  <a:pt x="5625368" y="753342"/>
                  <a:pt x="5338007" y="789181"/>
                  <a:pt x="5085939" y="775401"/>
                </a:cubicBezTo>
                <a:cubicBezTo>
                  <a:pt x="4833871" y="761621"/>
                  <a:pt x="4868712" y="785158"/>
                  <a:pt x="4680394" y="775401"/>
                </a:cubicBezTo>
                <a:cubicBezTo>
                  <a:pt x="4492076" y="765644"/>
                  <a:pt x="4238828" y="798237"/>
                  <a:pt x="4015565" y="775401"/>
                </a:cubicBezTo>
                <a:cubicBezTo>
                  <a:pt x="3792302" y="752565"/>
                  <a:pt x="3647370" y="778068"/>
                  <a:pt x="3523592" y="775401"/>
                </a:cubicBezTo>
                <a:cubicBezTo>
                  <a:pt x="3399814" y="772734"/>
                  <a:pt x="3201560" y="765688"/>
                  <a:pt x="3118047" y="775401"/>
                </a:cubicBezTo>
                <a:cubicBezTo>
                  <a:pt x="3034534" y="785114"/>
                  <a:pt x="2704820" y="749238"/>
                  <a:pt x="2539646" y="775401"/>
                </a:cubicBezTo>
                <a:cubicBezTo>
                  <a:pt x="2374472" y="801564"/>
                  <a:pt x="1944849" y="766734"/>
                  <a:pt x="1788389" y="775401"/>
                </a:cubicBezTo>
                <a:cubicBezTo>
                  <a:pt x="1631929" y="784068"/>
                  <a:pt x="1134286" y="773275"/>
                  <a:pt x="950705" y="775401"/>
                </a:cubicBezTo>
                <a:cubicBezTo>
                  <a:pt x="767124" y="777527"/>
                  <a:pt x="367325" y="774654"/>
                  <a:pt x="0" y="775401"/>
                </a:cubicBezTo>
                <a:cubicBezTo>
                  <a:pt x="-4704" y="649489"/>
                  <a:pt x="19047" y="476751"/>
                  <a:pt x="0" y="372192"/>
                </a:cubicBezTo>
                <a:cubicBezTo>
                  <a:pt x="-19047" y="267633"/>
                  <a:pt x="168" y="134891"/>
                  <a:pt x="0" y="0"/>
                </a:cubicBezTo>
                <a:close/>
              </a:path>
            </a:pathLst>
          </a:custGeom>
          <a:solidFill>
            <a:schemeClr val="bg1"/>
          </a:solidFill>
          <a:ln w="28575">
            <a:solidFill>
              <a:schemeClr val="accent6">
                <a:lumMod val="75000"/>
              </a:schemeClr>
            </a:solidFill>
            <a:extLst>
              <a:ext uri="{C807C97D-BFC1-408E-A445-0C87EB9F89A2}">
                <ask:lineSketchStyleProps xmlns="" xmlns:ask="http://schemas.microsoft.com/office/drawing/2018/sketchyshapes" sd="31963769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72000" indent="-1044000">
              <a:lnSpc>
                <a:spcPts val="2500"/>
              </a:lnSpc>
            </a:pPr>
            <a:r>
              <a:rPr lang="zh-TW" altLang="en-US" b="1" dirty="0">
                <a:solidFill>
                  <a:schemeClr val="tx1"/>
                </a:solidFill>
                <a:latin typeface="微軟正黑體" panose="020B0604030504040204" pitchFamily="34" charset="-120"/>
                <a:ea typeface="微軟正黑體" panose="020B0604030504040204" pitchFamily="34" charset="-120"/>
                <a:cs typeface="+mj-cs"/>
              </a:rPr>
              <a:t>第</a:t>
            </a:r>
            <a:r>
              <a:rPr lang="en-US" altLang="zh-TW" b="1" dirty="0">
                <a:solidFill>
                  <a:schemeClr val="tx1"/>
                </a:solidFill>
                <a:latin typeface="微軟正黑體" panose="020B0604030504040204" pitchFamily="34" charset="-120"/>
                <a:ea typeface="微軟正黑體" panose="020B0604030504040204" pitchFamily="34" charset="-120"/>
                <a:cs typeface="+mj-cs"/>
              </a:rPr>
              <a:t>26</a:t>
            </a:r>
            <a:r>
              <a:rPr lang="zh-TW" altLang="en-US" b="1" dirty="0">
                <a:solidFill>
                  <a:schemeClr val="tx1"/>
                </a:solidFill>
                <a:latin typeface="微軟正黑體" panose="020B0604030504040204" pitchFamily="34" charset="-120"/>
                <a:ea typeface="微軟正黑體" panose="020B0604030504040204" pitchFamily="34" charset="-120"/>
                <a:cs typeface="+mj-cs"/>
              </a:rPr>
              <a:t>條　</a:t>
            </a:r>
            <a:r>
              <a:rPr lang="zh-TW" altLang="en-US" sz="1600" b="1" dirty="0">
                <a:solidFill>
                  <a:schemeClr val="tx1"/>
                </a:solidFill>
                <a:latin typeface="微軟正黑體" panose="020B0604030504040204" pitchFamily="34" charset="-120"/>
                <a:ea typeface="微軟正黑體" panose="020B0604030504040204" pitchFamily="34" charset="-120"/>
                <a:cs typeface="+mj-cs"/>
              </a:rPr>
              <a:t>非事業用不動產之</a:t>
            </a:r>
            <a:r>
              <a:rPr lang="zh-TW" altLang="en-US" sz="1600" b="1" dirty="0">
                <a:solidFill>
                  <a:schemeClr val="tx1"/>
                </a:solidFill>
                <a:highlight>
                  <a:srgbClr val="FFC000"/>
                </a:highlight>
                <a:latin typeface="微軟正黑體" panose="020B0604030504040204" pitchFamily="34" charset="-120"/>
                <a:ea typeface="微軟正黑體" panose="020B0604030504040204" pitchFamily="34" charset="-120"/>
                <a:cs typeface="+mj-cs"/>
              </a:rPr>
              <a:t>處分面積超過本辦法所定面積上限或其他情形特殊</a:t>
            </a:r>
            <a:r>
              <a:rPr lang="zh-TW" altLang="en-US" sz="1600" b="1" dirty="0">
                <a:solidFill>
                  <a:schemeClr val="tx1"/>
                </a:solidFill>
                <a:latin typeface="微軟正黑體" panose="020B0604030504040204" pitchFamily="34" charset="-120"/>
                <a:ea typeface="微軟正黑體" panose="020B0604030504040204" pitchFamily="34" charset="-120"/>
                <a:cs typeface="+mj-cs"/>
              </a:rPr>
              <a:t>者，管理處得</a:t>
            </a:r>
            <a:endParaRPr lang="en-US" altLang="zh-TW" sz="1600" b="1" dirty="0">
              <a:solidFill>
                <a:schemeClr val="tx1"/>
              </a:solidFill>
              <a:latin typeface="微軟正黑體" panose="020B0604030504040204" pitchFamily="34" charset="-120"/>
              <a:ea typeface="微軟正黑體" panose="020B0604030504040204" pitchFamily="34" charset="-120"/>
              <a:cs typeface="+mj-cs"/>
            </a:endParaRPr>
          </a:p>
          <a:p>
            <a:pPr marL="72000" indent="-1044000">
              <a:lnSpc>
                <a:spcPts val="2500"/>
              </a:lnSpc>
            </a:pPr>
            <a:r>
              <a:rPr lang="en-US" altLang="zh-TW" sz="1600" b="1" dirty="0">
                <a:solidFill>
                  <a:schemeClr val="tx1"/>
                </a:solidFill>
                <a:latin typeface="微軟正黑體" panose="020B0604030504040204" pitchFamily="34" charset="-120"/>
                <a:ea typeface="微軟正黑體" panose="020B0604030504040204" pitchFamily="34" charset="-120"/>
                <a:cs typeface="+mj-cs"/>
              </a:rPr>
              <a:t>                   </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擬具計畫書，報本署核定後，專案辦理活化收益或處分事宜。</a:t>
            </a:r>
          </a:p>
        </p:txBody>
      </p:sp>
      <p:sp>
        <p:nvSpPr>
          <p:cNvPr id="12" name="矩形 11">
            <a:extLst>
              <a:ext uri="{FF2B5EF4-FFF2-40B4-BE49-F238E27FC236}">
                <a16:creationId xmlns:a16="http://schemas.microsoft.com/office/drawing/2014/main" id="{B9CBA05F-6F20-3ADD-15FF-FC0A77A2CB51}"/>
              </a:ext>
            </a:extLst>
          </p:cNvPr>
          <p:cNvSpPr/>
          <p:nvPr/>
        </p:nvSpPr>
        <p:spPr>
          <a:xfrm>
            <a:off x="250614" y="4014249"/>
            <a:ext cx="8642773" cy="775401"/>
          </a:xfrm>
          <a:custGeom>
            <a:avLst/>
            <a:gdLst>
              <a:gd name="connsiteX0" fmla="*/ 0 w 8642773"/>
              <a:gd name="connsiteY0" fmla="*/ 0 h 775401"/>
              <a:gd name="connsiteX1" fmla="*/ 751256 w 8642773"/>
              <a:gd name="connsiteY1" fmla="*/ 0 h 775401"/>
              <a:gd name="connsiteX2" fmla="*/ 1329657 w 8642773"/>
              <a:gd name="connsiteY2" fmla="*/ 0 h 775401"/>
              <a:gd name="connsiteX3" fmla="*/ 2080914 w 8642773"/>
              <a:gd name="connsiteY3" fmla="*/ 0 h 775401"/>
              <a:gd name="connsiteX4" fmla="*/ 2918598 w 8642773"/>
              <a:gd name="connsiteY4" fmla="*/ 0 h 775401"/>
              <a:gd name="connsiteX5" fmla="*/ 3583427 w 8642773"/>
              <a:gd name="connsiteY5" fmla="*/ 0 h 775401"/>
              <a:gd name="connsiteX6" fmla="*/ 3988972 w 8642773"/>
              <a:gd name="connsiteY6" fmla="*/ 0 h 775401"/>
              <a:gd name="connsiteX7" fmla="*/ 4567373 w 8642773"/>
              <a:gd name="connsiteY7" fmla="*/ 0 h 775401"/>
              <a:gd name="connsiteX8" fmla="*/ 5232202 w 8642773"/>
              <a:gd name="connsiteY8" fmla="*/ 0 h 775401"/>
              <a:gd name="connsiteX9" fmla="*/ 5897031 w 8642773"/>
              <a:gd name="connsiteY9" fmla="*/ 0 h 775401"/>
              <a:gd name="connsiteX10" fmla="*/ 6734715 w 8642773"/>
              <a:gd name="connsiteY10" fmla="*/ 0 h 775401"/>
              <a:gd name="connsiteX11" fmla="*/ 7399543 w 8642773"/>
              <a:gd name="connsiteY11" fmla="*/ 0 h 775401"/>
              <a:gd name="connsiteX12" fmla="*/ 7977944 w 8642773"/>
              <a:gd name="connsiteY12" fmla="*/ 0 h 775401"/>
              <a:gd name="connsiteX13" fmla="*/ 8642773 w 8642773"/>
              <a:gd name="connsiteY13" fmla="*/ 0 h 775401"/>
              <a:gd name="connsiteX14" fmla="*/ 8642773 w 8642773"/>
              <a:gd name="connsiteY14" fmla="*/ 364438 h 775401"/>
              <a:gd name="connsiteX15" fmla="*/ 8642773 w 8642773"/>
              <a:gd name="connsiteY15" fmla="*/ 775401 h 775401"/>
              <a:gd name="connsiteX16" fmla="*/ 7891517 w 8642773"/>
              <a:gd name="connsiteY16" fmla="*/ 775401 h 775401"/>
              <a:gd name="connsiteX17" fmla="*/ 7485971 w 8642773"/>
              <a:gd name="connsiteY17" fmla="*/ 775401 h 775401"/>
              <a:gd name="connsiteX18" fmla="*/ 6993998 w 8642773"/>
              <a:gd name="connsiteY18" fmla="*/ 775401 h 775401"/>
              <a:gd name="connsiteX19" fmla="*/ 6415597 w 8642773"/>
              <a:gd name="connsiteY19" fmla="*/ 775401 h 775401"/>
              <a:gd name="connsiteX20" fmla="*/ 5750768 w 8642773"/>
              <a:gd name="connsiteY20" fmla="*/ 775401 h 775401"/>
              <a:gd name="connsiteX21" fmla="*/ 5172367 w 8642773"/>
              <a:gd name="connsiteY21" fmla="*/ 775401 h 775401"/>
              <a:gd name="connsiteX22" fmla="*/ 4421111 w 8642773"/>
              <a:gd name="connsiteY22" fmla="*/ 775401 h 775401"/>
              <a:gd name="connsiteX23" fmla="*/ 3583427 w 8642773"/>
              <a:gd name="connsiteY23" fmla="*/ 775401 h 775401"/>
              <a:gd name="connsiteX24" fmla="*/ 3091453 w 8642773"/>
              <a:gd name="connsiteY24" fmla="*/ 775401 h 775401"/>
              <a:gd name="connsiteX25" fmla="*/ 2599480 w 8642773"/>
              <a:gd name="connsiteY25" fmla="*/ 775401 h 775401"/>
              <a:gd name="connsiteX26" fmla="*/ 1761796 w 8642773"/>
              <a:gd name="connsiteY26" fmla="*/ 775401 h 775401"/>
              <a:gd name="connsiteX27" fmla="*/ 1183395 w 8642773"/>
              <a:gd name="connsiteY27" fmla="*/ 775401 h 775401"/>
              <a:gd name="connsiteX28" fmla="*/ 691422 w 8642773"/>
              <a:gd name="connsiteY28" fmla="*/ 775401 h 775401"/>
              <a:gd name="connsiteX29" fmla="*/ 0 w 8642773"/>
              <a:gd name="connsiteY29" fmla="*/ 775401 h 775401"/>
              <a:gd name="connsiteX30" fmla="*/ 0 w 8642773"/>
              <a:gd name="connsiteY30" fmla="*/ 372192 h 775401"/>
              <a:gd name="connsiteX31" fmla="*/ 0 w 8642773"/>
              <a:gd name="connsiteY31" fmla="*/ 0 h 775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642773" h="775401" fill="none" extrusionOk="0">
                <a:moveTo>
                  <a:pt x="0" y="0"/>
                </a:moveTo>
                <a:cubicBezTo>
                  <a:pt x="249762" y="23504"/>
                  <a:pt x="589529" y="2809"/>
                  <a:pt x="751256" y="0"/>
                </a:cubicBezTo>
                <a:cubicBezTo>
                  <a:pt x="912983" y="-2809"/>
                  <a:pt x="1109641" y="16523"/>
                  <a:pt x="1329657" y="0"/>
                </a:cubicBezTo>
                <a:cubicBezTo>
                  <a:pt x="1549673" y="-16523"/>
                  <a:pt x="1897208" y="-34597"/>
                  <a:pt x="2080914" y="0"/>
                </a:cubicBezTo>
                <a:cubicBezTo>
                  <a:pt x="2264620" y="34597"/>
                  <a:pt x="2677656" y="-40457"/>
                  <a:pt x="2918598" y="0"/>
                </a:cubicBezTo>
                <a:cubicBezTo>
                  <a:pt x="3159540" y="40457"/>
                  <a:pt x="3283296" y="15114"/>
                  <a:pt x="3583427" y="0"/>
                </a:cubicBezTo>
                <a:cubicBezTo>
                  <a:pt x="3883558" y="-15114"/>
                  <a:pt x="3795835" y="7280"/>
                  <a:pt x="3988972" y="0"/>
                </a:cubicBezTo>
                <a:cubicBezTo>
                  <a:pt x="4182109" y="-7280"/>
                  <a:pt x="4316854" y="9880"/>
                  <a:pt x="4567373" y="0"/>
                </a:cubicBezTo>
                <a:cubicBezTo>
                  <a:pt x="4817892" y="-9880"/>
                  <a:pt x="5056652" y="-24734"/>
                  <a:pt x="5232202" y="0"/>
                </a:cubicBezTo>
                <a:cubicBezTo>
                  <a:pt x="5407752" y="24734"/>
                  <a:pt x="5695004" y="16759"/>
                  <a:pt x="5897031" y="0"/>
                </a:cubicBezTo>
                <a:cubicBezTo>
                  <a:pt x="6099058" y="-16759"/>
                  <a:pt x="6355270" y="8603"/>
                  <a:pt x="6734715" y="0"/>
                </a:cubicBezTo>
                <a:cubicBezTo>
                  <a:pt x="7114160" y="-8603"/>
                  <a:pt x="7101783" y="-23608"/>
                  <a:pt x="7399543" y="0"/>
                </a:cubicBezTo>
                <a:cubicBezTo>
                  <a:pt x="7697303" y="23608"/>
                  <a:pt x="7775175" y="-19975"/>
                  <a:pt x="7977944" y="0"/>
                </a:cubicBezTo>
                <a:cubicBezTo>
                  <a:pt x="8180713" y="19975"/>
                  <a:pt x="8360205" y="-5700"/>
                  <a:pt x="8642773" y="0"/>
                </a:cubicBezTo>
                <a:cubicBezTo>
                  <a:pt x="8634167" y="116128"/>
                  <a:pt x="8637450" y="256855"/>
                  <a:pt x="8642773" y="364438"/>
                </a:cubicBezTo>
                <a:cubicBezTo>
                  <a:pt x="8648096" y="472021"/>
                  <a:pt x="8628082" y="658068"/>
                  <a:pt x="8642773" y="775401"/>
                </a:cubicBezTo>
                <a:cubicBezTo>
                  <a:pt x="8366544" y="780809"/>
                  <a:pt x="8202506" y="764076"/>
                  <a:pt x="7891517" y="775401"/>
                </a:cubicBezTo>
                <a:cubicBezTo>
                  <a:pt x="7580528" y="786726"/>
                  <a:pt x="7648909" y="791949"/>
                  <a:pt x="7485971" y="775401"/>
                </a:cubicBezTo>
                <a:cubicBezTo>
                  <a:pt x="7323033" y="758853"/>
                  <a:pt x="7165231" y="757930"/>
                  <a:pt x="6993998" y="775401"/>
                </a:cubicBezTo>
                <a:cubicBezTo>
                  <a:pt x="6822765" y="792872"/>
                  <a:pt x="6602233" y="778162"/>
                  <a:pt x="6415597" y="775401"/>
                </a:cubicBezTo>
                <a:cubicBezTo>
                  <a:pt x="6228961" y="772640"/>
                  <a:pt x="5904184" y="775842"/>
                  <a:pt x="5750768" y="775401"/>
                </a:cubicBezTo>
                <a:cubicBezTo>
                  <a:pt x="5597352" y="774960"/>
                  <a:pt x="5387832" y="795158"/>
                  <a:pt x="5172367" y="775401"/>
                </a:cubicBezTo>
                <a:cubicBezTo>
                  <a:pt x="4956902" y="755644"/>
                  <a:pt x="4610016" y="776460"/>
                  <a:pt x="4421111" y="775401"/>
                </a:cubicBezTo>
                <a:cubicBezTo>
                  <a:pt x="4232206" y="774342"/>
                  <a:pt x="3910764" y="747243"/>
                  <a:pt x="3583427" y="775401"/>
                </a:cubicBezTo>
                <a:cubicBezTo>
                  <a:pt x="3256090" y="803559"/>
                  <a:pt x="3264280" y="778762"/>
                  <a:pt x="3091453" y="775401"/>
                </a:cubicBezTo>
                <a:cubicBezTo>
                  <a:pt x="2918626" y="772040"/>
                  <a:pt x="2762718" y="763749"/>
                  <a:pt x="2599480" y="775401"/>
                </a:cubicBezTo>
                <a:cubicBezTo>
                  <a:pt x="2436242" y="787053"/>
                  <a:pt x="2050989" y="796944"/>
                  <a:pt x="1761796" y="775401"/>
                </a:cubicBezTo>
                <a:cubicBezTo>
                  <a:pt x="1472603" y="753858"/>
                  <a:pt x="1311262" y="797376"/>
                  <a:pt x="1183395" y="775401"/>
                </a:cubicBezTo>
                <a:cubicBezTo>
                  <a:pt x="1055528" y="753426"/>
                  <a:pt x="907375" y="758759"/>
                  <a:pt x="691422" y="775401"/>
                </a:cubicBezTo>
                <a:cubicBezTo>
                  <a:pt x="475469" y="792043"/>
                  <a:pt x="146757" y="803075"/>
                  <a:pt x="0" y="775401"/>
                </a:cubicBezTo>
                <a:cubicBezTo>
                  <a:pt x="-16846" y="661994"/>
                  <a:pt x="-8485" y="456124"/>
                  <a:pt x="0" y="372192"/>
                </a:cubicBezTo>
                <a:cubicBezTo>
                  <a:pt x="8485" y="288260"/>
                  <a:pt x="-10987" y="137404"/>
                  <a:pt x="0" y="0"/>
                </a:cubicBezTo>
                <a:close/>
              </a:path>
              <a:path w="8642773" h="775401" stroke="0" extrusionOk="0">
                <a:moveTo>
                  <a:pt x="0" y="0"/>
                </a:moveTo>
                <a:cubicBezTo>
                  <a:pt x="315373" y="-6149"/>
                  <a:pt x="437434" y="24501"/>
                  <a:pt x="664829" y="0"/>
                </a:cubicBezTo>
                <a:cubicBezTo>
                  <a:pt x="892224" y="-24501"/>
                  <a:pt x="1149520" y="40576"/>
                  <a:pt x="1502513" y="0"/>
                </a:cubicBezTo>
                <a:cubicBezTo>
                  <a:pt x="1855506" y="-40576"/>
                  <a:pt x="1810639" y="2619"/>
                  <a:pt x="1994486" y="0"/>
                </a:cubicBezTo>
                <a:cubicBezTo>
                  <a:pt x="2178333" y="-2619"/>
                  <a:pt x="2422880" y="-20258"/>
                  <a:pt x="2572887" y="0"/>
                </a:cubicBezTo>
                <a:cubicBezTo>
                  <a:pt x="2722894" y="20258"/>
                  <a:pt x="2985392" y="-21693"/>
                  <a:pt x="3324143" y="0"/>
                </a:cubicBezTo>
                <a:cubicBezTo>
                  <a:pt x="3662894" y="21693"/>
                  <a:pt x="3691128" y="14605"/>
                  <a:pt x="3902544" y="0"/>
                </a:cubicBezTo>
                <a:cubicBezTo>
                  <a:pt x="4113960" y="-14605"/>
                  <a:pt x="4369849" y="21794"/>
                  <a:pt x="4653801" y="0"/>
                </a:cubicBezTo>
                <a:cubicBezTo>
                  <a:pt x="4937753" y="-21794"/>
                  <a:pt x="5153374" y="-28084"/>
                  <a:pt x="5318630" y="0"/>
                </a:cubicBezTo>
                <a:cubicBezTo>
                  <a:pt x="5483886" y="28084"/>
                  <a:pt x="5710154" y="-2431"/>
                  <a:pt x="6069886" y="0"/>
                </a:cubicBezTo>
                <a:cubicBezTo>
                  <a:pt x="6429618" y="2431"/>
                  <a:pt x="6432794" y="-12192"/>
                  <a:pt x="6734715" y="0"/>
                </a:cubicBezTo>
                <a:cubicBezTo>
                  <a:pt x="7036636" y="12192"/>
                  <a:pt x="7176900" y="17083"/>
                  <a:pt x="7313116" y="0"/>
                </a:cubicBezTo>
                <a:cubicBezTo>
                  <a:pt x="7449332" y="-17083"/>
                  <a:pt x="7816268" y="-27531"/>
                  <a:pt x="7977944" y="0"/>
                </a:cubicBezTo>
                <a:cubicBezTo>
                  <a:pt x="8139620" y="27531"/>
                  <a:pt x="8446441" y="-15431"/>
                  <a:pt x="8642773" y="0"/>
                </a:cubicBezTo>
                <a:cubicBezTo>
                  <a:pt x="8637181" y="171810"/>
                  <a:pt x="8652223" y="293200"/>
                  <a:pt x="8642773" y="387701"/>
                </a:cubicBezTo>
                <a:cubicBezTo>
                  <a:pt x="8633323" y="482202"/>
                  <a:pt x="8650621" y="640194"/>
                  <a:pt x="8642773" y="775401"/>
                </a:cubicBezTo>
                <a:cubicBezTo>
                  <a:pt x="8522584" y="785866"/>
                  <a:pt x="8341158" y="760248"/>
                  <a:pt x="8237227" y="775401"/>
                </a:cubicBezTo>
                <a:cubicBezTo>
                  <a:pt x="8133296" y="790554"/>
                  <a:pt x="7713171" y="763728"/>
                  <a:pt x="7485971" y="775401"/>
                </a:cubicBezTo>
                <a:cubicBezTo>
                  <a:pt x="7258771" y="787074"/>
                  <a:pt x="7085227" y="748558"/>
                  <a:pt x="6907570" y="775401"/>
                </a:cubicBezTo>
                <a:cubicBezTo>
                  <a:pt x="6729913" y="802244"/>
                  <a:pt x="6596702" y="789044"/>
                  <a:pt x="6329169" y="775401"/>
                </a:cubicBezTo>
                <a:cubicBezTo>
                  <a:pt x="6061636" y="761758"/>
                  <a:pt x="6049024" y="797460"/>
                  <a:pt x="5837196" y="775401"/>
                </a:cubicBezTo>
                <a:cubicBezTo>
                  <a:pt x="5625368" y="753342"/>
                  <a:pt x="5338007" y="789181"/>
                  <a:pt x="5085939" y="775401"/>
                </a:cubicBezTo>
                <a:cubicBezTo>
                  <a:pt x="4833871" y="761621"/>
                  <a:pt x="4868712" y="785158"/>
                  <a:pt x="4680394" y="775401"/>
                </a:cubicBezTo>
                <a:cubicBezTo>
                  <a:pt x="4492076" y="765644"/>
                  <a:pt x="4238828" y="798237"/>
                  <a:pt x="4015565" y="775401"/>
                </a:cubicBezTo>
                <a:cubicBezTo>
                  <a:pt x="3792302" y="752565"/>
                  <a:pt x="3647370" y="778068"/>
                  <a:pt x="3523592" y="775401"/>
                </a:cubicBezTo>
                <a:cubicBezTo>
                  <a:pt x="3399814" y="772734"/>
                  <a:pt x="3201560" y="765688"/>
                  <a:pt x="3118047" y="775401"/>
                </a:cubicBezTo>
                <a:cubicBezTo>
                  <a:pt x="3034534" y="785114"/>
                  <a:pt x="2704820" y="749238"/>
                  <a:pt x="2539646" y="775401"/>
                </a:cubicBezTo>
                <a:cubicBezTo>
                  <a:pt x="2374472" y="801564"/>
                  <a:pt x="1944849" y="766734"/>
                  <a:pt x="1788389" y="775401"/>
                </a:cubicBezTo>
                <a:cubicBezTo>
                  <a:pt x="1631929" y="784068"/>
                  <a:pt x="1134286" y="773275"/>
                  <a:pt x="950705" y="775401"/>
                </a:cubicBezTo>
                <a:cubicBezTo>
                  <a:pt x="767124" y="777527"/>
                  <a:pt x="367325" y="774654"/>
                  <a:pt x="0" y="775401"/>
                </a:cubicBezTo>
                <a:cubicBezTo>
                  <a:pt x="-4704" y="649489"/>
                  <a:pt x="19047" y="476751"/>
                  <a:pt x="0" y="372192"/>
                </a:cubicBezTo>
                <a:cubicBezTo>
                  <a:pt x="-19047" y="267633"/>
                  <a:pt x="168" y="134891"/>
                  <a:pt x="0" y="0"/>
                </a:cubicBezTo>
                <a:close/>
              </a:path>
            </a:pathLst>
          </a:custGeom>
          <a:solidFill>
            <a:schemeClr val="bg1"/>
          </a:solidFill>
          <a:ln w="28575">
            <a:solidFill>
              <a:schemeClr val="accent6">
                <a:lumMod val="75000"/>
              </a:schemeClr>
            </a:solidFill>
            <a:extLst>
              <a:ext uri="{C807C97D-BFC1-408E-A445-0C87EB9F89A2}">
                <ask:lineSketchStyleProps xmlns="" xmlns:ask="http://schemas.microsoft.com/office/drawing/2018/sketchyshapes" sd="31963769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72000" indent="-1044000">
              <a:lnSpc>
                <a:spcPts val="2500"/>
              </a:lnSpc>
            </a:pPr>
            <a:r>
              <a:rPr lang="zh-TW" altLang="en-US" b="1" dirty="0">
                <a:solidFill>
                  <a:schemeClr val="tx1"/>
                </a:solidFill>
                <a:latin typeface="微軟正黑體" panose="020B0604030504040204" pitchFamily="34" charset="-120"/>
                <a:ea typeface="微軟正黑體" panose="020B0604030504040204" pitchFamily="34" charset="-120"/>
                <a:cs typeface="+mj-cs"/>
              </a:rPr>
              <a:t>第</a:t>
            </a:r>
            <a:r>
              <a:rPr lang="en-US" altLang="zh-TW" b="1" dirty="0">
                <a:solidFill>
                  <a:schemeClr val="tx1"/>
                </a:solidFill>
                <a:latin typeface="微軟正黑體" panose="020B0604030504040204" pitchFamily="34" charset="-120"/>
                <a:ea typeface="微軟正黑體" panose="020B0604030504040204" pitchFamily="34" charset="-120"/>
                <a:cs typeface="+mj-cs"/>
              </a:rPr>
              <a:t>26-1</a:t>
            </a:r>
            <a:r>
              <a:rPr lang="zh-TW" altLang="en-US" b="1" dirty="0">
                <a:solidFill>
                  <a:schemeClr val="tx1"/>
                </a:solidFill>
                <a:latin typeface="微軟正黑體" panose="020B0604030504040204" pitchFamily="34" charset="-120"/>
                <a:ea typeface="微軟正黑體" panose="020B0604030504040204" pitchFamily="34" charset="-120"/>
                <a:cs typeface="+mj-cs"/>
              </a:rPr>
              <a:t>條　</a:t>
            </a:r>
            <a:r>
              <a:rPr lang="zh-TW" altLang="en-US" sz="1600" b="1" dirty="0">
                <a:solidFill>
                  <a:schemeClr val="tx1"/>
                </a:solidFill>
                <a:latin typeface="微軟正黑體" panose="020B0604030504040204" pitchFamily="34" charset="-120"/>
                <a:ea typeface="微軟正黑體" panose="020B0604030504040204" pitchFamily="34" charset="-120"/>
                <a:cs typeface="+mj-cs"/>
              </a:rPr>
              <a:t>非事業用不動產基於業務需要，需</a:t>
            </a:r>
            <a:r>
              <a:rPr lang="zh-TW" altLang="en-US" sz="1600" b="1" dirty="0">
                <a:solidFill>
                  <a:schemeClr val="tx1"/>
                </a:solidFill>
                <a:highlight>
                  <a:srgbClr val="FFC000"/>
                </a:highlight>
                <a:latin typeface="微軟正黑體" panose="020B0604030504040204" pitchFamily="34" charset="-120"/>
                <a:ea typeface="微軟正黑體" panose="020B0604030504040204" pitchFamily="34" charset="-120"/>
                <a:cs typeface="+mj-cs"/>
              </a:rPr>
              <a:t>變更為宿舍使用</a:t>
            </a:r>
            <a:r>
              <a:rPr lang="zh-TW" altLang="en-US" sz="1600" b="1" dirty="0">
                <a:solidFill>
                  <a:schemeClr val="tx1"/>
                </a:solidFill>
                <a:latin typeface="微軟正黑體" panose="020B0604030504040204" pitchFamily="34" charset="-120"/>
                <a:ea typeface="微軟正黑體" panose="020B0604030504040204" pitchFamily="34" charset="-120"/>
                <a:cs typeface="+mj-cs"/>
              </a:rPr>
              <a:t>者，管理處應擬具計畫書，報</a:t>
            </a:r>
            <a:endParaRPr lang="en-US" altLang="zh-TW" sz="1600" b="1" dirty="0">
              <a:solidFill>
                <a:schemeClr val="tx1"/>
              </a:solidFill>
              <a:latin typeface="微軟正黑體" panose="020B0604030504040204" pitchFamily="34" charset="-120"/>
              <a:ea typeface="微軟正黑體" panose="020B0604030504040204" pitchFamily="34" charset="-120"/>
              <a:cs typeface="+mj-cs"/>
            </a:endParaRPr>
          </a:p>
          <a:p>
            <a:pPr marL="72000" indent="-1044000">
              <a:lnSpc>
                <a:spcPts val="2500"/>
              </a:lnSpc>
            </a:pPr>
            <a:r>
              <a:rPr lang="en-US" altLang="zh-TW" sz="1600" b="1" dirty="0">
                <a:solidFill>
                  <a:schemeClr val="tx1"/>
                </a:solidFill>
                <a:latin typeface="微軟正黑體" panose="020B0604030504040204" pitchFamily="34" charset="-120"/>
                <a:ea typeface="微軟正黑體" panose="020B0604030504040204" pitchFamily="34" charset="-120"/>
                <a:cs typeface="+mj-cs"/>
              </a:rPr>
              <a:t>                        </a:t>
            </a:r>
            <a:r>
              <a:rPr lang="zh-TW" altLang="en-US" sz="1600" b="1" dirty="0">
                <a:solidFill>
                  <a:schemeClr val="tx1"/>
                </a:solidFill>
                <a:latin typeface="微軟正黑體" panose="020B0604030504040204" pitchFamily="34" charset="-120"/>
                <a:ea typeface="微軟正黑體" panose="020B0604030504040204" pitchFamily="34" charset="-120"/>
                <a:cs typeface="+mj-cs"/>
              </a:rPr>
              <a:t>經本署核定後辦理，變更時亦同。</a:t>
            </a:r>
          </a:p>
          <a:p>
            <a:pPr marL="72000" indent="-1044000">
              <a:lnSpc>
                <a:spcPts val="2500"/>
              </a:lnSpc>
            </a:pPr>
            <a:endParaRPr lang="zh-TW" altLang="en-US" sz="1600" b="1" dirty="0">
              <a:solidFill>
                <a:schemeClr val="tx1"/>
              </a:solidFill>
              <a:latin typeface="微軟正黑體" panose="020B0604030504040204" pitchFamily="34" charset="-120"/>
              <a:ea typeface="微軟正黑體" panose="020B0604030504040204" pitchFamily="34" charset="-120"/>
              <a:cs typeface="+mj-cs"/>
            </a:endParaRPr>
          </a:p>
        </p:txBody>
      </p:sp>
      <p:sp>
        <p:nvSpPr>
          <p:cNvPr id="13" name="矩形 12">
            <a:extLst>
              <a:ext uri="{FF2B5EF4-FFF2-40B4-BE49-F238E27FC236}">
                <a16:creationId xmlns:a16="http://schemas.microsoft.com/office/drawing/2014/main" id="{1AA155F8-22EC-6A34-CE3E-C9FBDC0E9B81}"/>
              </a:ext>
            </a:extLst>
          </p:cNvPr>
          <p:cNvSpPr/>
          <p:nvPr/>
        </p:nvSpPr>
        <p:spPr>
          <a:xfrm>
            <a:off x="288268" y="5892531"/>
            <a:ext cx="8642773" cy="775401"/>
          </a:xfrm>
          <a:custGeom>
            <a:avLst/>
            <a:gdLst>
              <a:gd name="connsiteX0" fmla="*/ 0 w 8642773"/>
              <a:gd name="connsiteY0" fmla="*/ 0 h 775401"/>
              <a:gd name="connsiteX1" fmla="*/ 751256 w 8642773"/>
              <a:gd name="connsiteY1" fmla="*/ 0 h 775401"/>
              <a:gd name="connsiteX2" fmla="*/ 1329657 w 8642773"/>
              <a:gd name="connsiteY2" fmla="*/ 0 h 775401"/>
              <a:gd name="connsiteX3" fmla="*/ 2080914 w 8642773"/>
              <a:gd name="connsiteY3" fmla="*/ 0 h 775401"/>
              <a:gd name="connsiteX4" fmla="*/ 2918598 w 8642773"/>
              <a:gd name="connsiteY4" fmla="*/ 0 h 775401"/>
              <a:gd name="connsiteX5" fmla="*/ 3583427 w 8642773"/>
              <a:gd name="connsiteY5" fmla="*/ 0 h 775401"/>
              <a:gd name="connsiteX6" fmla="*/ 3988972 w 8642773"/>
              <a:gd name="connsiteY6" fmla="*/ 0 h 775401"/>
              <a:gd name="connsiteX7" fmla="*/ 4567373 w 8642773"/>
              <a:gd name="connsiteY7" fmla="*/ 0 h 775401"/>
              <a:gd name="connsiteX8" fmla="*/ 5232202 w 8642773"/>
              <a:gd name="connsiteY8" fmla="*/ 0 h 775401"/>
              <a:gd name="connsiteX9" fmla="*/ 5897031 w 8642773"/>
              <a:gd name="connsiteY9" fmla="*/ 0 h 775401"/>
              <a:gd name="connsiteX10" fmla="*/ 6734715 w 8642773"/>
              <a:gd name="connsiteY10" fmla="*/ 0 h 775401"/>
              <a:gd name="connsiteX11" fmla="*/ 7399543 w 8642773"/>
              <a:gd name="connsiteY11" fmla="*/ 0 h 775401"/>
              <a:gd name="connsiteX12" fmla="*/ 7977944 w 8642773"/>
              <a:gd name="connsiteY12" fmla="*/ 0 h 775401"/>
              <a:gd name="connsiteX13" fmla="*/ 8642773 w 8642773"/>
              <a:gd name="connsiteY13" fmla="*/ 0 h 775401"/>
              <a:gd name="connsiteX14" fmla="*/ 8642773 w 8642773"/>
              <a:gd name="connsiteY14" fmla="*/ 364438 h 775401"/>
              <a:gd name="connsiteX15" fmla="*/ 8642773 w 8642773"/>
              <a:gd name="connsiteY15" fmla="*/ 775401 h 775401"/>
              <a:gd name="connsiteX16" fmla="*/ 7891517 w 8642773"/>
              <a:gd name="connsiteY16" fmla="*/ 775401 h 775401"/>
              <a:gd name="connsiteX17" fmla="*/ 7485971 w 8642773"/>
              <a:gd name="connsiteY17" fmla="*/ 775401 h 775401"/>
              <a:gd name="connsiteX18" fmla="*/ 6993998 w 8642773"/>
              <a:gd name="connsiteY18" fmla="*/ 775401 h 775401"/>
              <a:gd name="connsiteX19" fmla="*/ 6415597 w 8642773"/>
              <a:gd name="connsiteY19" fmla="*/ 775401 h 775401"/>
              <a:gd name="connsiteX20" fmla="*/ 5750768 w 8642773"/>
              <a:gd name="connsiteY20" fmla="*/ 775401 h 775401"/>
              <a:gd name="connsiteX21" fmla="*/ 5172367 w 8642773"/>
              <a:gd name="connsiteY21" fmla="*/ 775401 h 775401"/>
              <a:gd name="connsiteX22" fmla="*/ 4421111 w 8642773"/>
              <a:gd name="connsiteY22" fmla="*/ 775401 h 775401"/>
              <a:gd name="connsiteX23" fmla="*/ 3583427 w 8642773"/>
              <a:gd name="connsiteY23" fmla="*/ 775401 h 775401"/>
              <a:gd name="connsiteX24" fmla="*/ 3091453 w 8642773"/>
              <a:gd name="connsiteY24" fmla="*/ 775401 h 775401"/>
              <a:gd name="connsiteX25" fmla="*/ 2599480 w 8642773"/>
              <a:gd name="connsiteY25" fmla="*/ 775401 h 775401"/>
              <a:gd name="connsiteX26" fmla="*/ 1761796 w 8642773"/>
              <a:gd name="connsiteY26" fmla="*/ 775401 h 775401"/>
              <a:gd name="connsiteX27" fmla="*/ 1183395 w 8642773"/>
              <a:gd name="connsiteY27" fmla="*/ 775401 h 775401"/>
              <a:gd name="connsiteX28" fmla="*/ 691422 w 8642773"/>
              <a:gd name="connsiteY28" fmla="*/ 775401 h 775401"/>
              <a:gd name="connsiteX29" fmla="*/ 0 w 8642773"/>
              <a:gd name="connsiteY29" fmla="*/ 775401 h 775401"/>
              <a:gd name="connsiteX30" fmla="*/ 0 w 8642773"/>
              <a:gd name="connsiteY30" fmla="*/ 372192 h 775401"/>
              <a:gd name="connsiteX31" fmla="*/ 0 w 8642773"/>
              <a:gd name="connsiteY31" fmla="*/ 0 h 775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642773" h="775401" fill="none" extrusionOk="0">
                <a:moveTo>
                  <a:pt x="0" y="0"/>
                </a:moveTo>
                <a:cubicBezTo>
                  <a:pt x="249762" y="23504"/>
                  <a:pt x="589529" y="2809"/>
                  <a:pt x="751256" y="0"/>
                </a:cubicBezTo>
                <a:cubicBezTo>
                  <a:pt x="912983" y="-2809"/>
                  <a:pt x="1109641" y="16523"/>
                  <a:pt x="1329657" y="0"/>
                </a:cubicBezTo>
                <a:cubicBezTo>
                  <a:pt x="1549673" y="-16523"/>
                  <a:pt x="1897208" y="-34597"/>
                  <a:pt x="2080914" y="0"/>
                </a:cubicBezTo>
                <a:cubicBezTo>
                  <a:pt x="2264620" y="34597"/>
                  <a:pt x="2677656" y="-40457"/>
                  <a:pt x="2918598" y="0"/>
                </a:cubicBezTo>
                <a:cubicBezTo>
                  <a:pt x="3159540" y="40457"/>
                  <a:pt x="3283296" y="15114"/>
                  <a:pt x="3583427" y="0"/>
                </a:cubicBezTo>
                <a:cubicBezTo>
                  <a:pt x="3883558" y="-15114"/>
                  <a:pt x="3795835" y="7280"/>
                  <a:pt x="3988972" y="0"/>
                </a:cubicBezTo>
                <a:cubicBezTo>
                  <a:pt x="4182109" y="-7280"/>
                  <a:pt x="4316854" y="9880"/>
                  <a:pt x="4567373" y="0"/>
                </a:cubicBezTo>
                <a:cubicBezTo>
                  <a:pt x="4817892" y="-9880"/>
                  <a:pt x="5056652" y="-24734"/>
                  <a:pt x="5232202" y="0"/>
                </a:cubicBezTo>
                <a:cubicBezTo>
                  <a:pt x="5407752" y="24734"/>
                  <a:pt x="5695004" y="16759"/>
                  <a:pt x="5897031" y="0"/>
                </a:cubicBezTo>
                <a:cubicBezTo>
                  <a:pt x="6099058" y="-16759"/>
                  <a:pt x="6355270" y="8603"/>
                  <a:pt x="6734715" y="0"/>
                </a:cubicBezTo>
                <a:cubicBezTo>
                  <a:pt x="7114160" y="-8603"/>
                  <a:pt x="7101783" y="-23608"/>
                  <a:pt x="7399543" y="0"/>
                </a:cubicBezTo>
                <a:cubicBezTo>
                  <a:pt x="7697303" y="23608"/>
                  <a:pt x="7775175" y="-19975"/>
                  <a:pt x="7977944" y="0"/>
                </a:cubicBezTo>
                <a:cubicBezTo>
                  <a:pt x="8180713" y="19975"/>
                  <a:pt x="8360205" y="-5700"/>
                  <a:pt x="8642773" y="0"/>
                </a:cubicBezTo>
                <a:cubicBezTo>
                  <a:pt x="8634167" y="116128"/>
                  <a:pt x="8637450" y="256855"/>
                  <a:pt x="8642773" y="364438"/>
                </a:cubicBezTo>
                <a:cubicBezTo>
                  <a:pt x="8648096" y="472021"/>
                  <a:pt x="8628082" y="658068"/>
                  <a:pt x="8642773" y="775401"/>
                </a:cubicBezTo>
                <a:cubicBezTo>
                  <a:pt x="8366544" y="780809"/>
                  <a:pt x="8202506" y="764076"/>
                  <a:pt x="7891517" y="775401"/>
                </a:cubicBezTo>
                <a:cubicBezTo>
                  <a:pt x="7580528" y="786726"/>
                  <a:pt x="7648909" y="791949"/>
                  <a:pt x="7485971" y="775401"/>
                </a:cubicBezTo>
                <a:cubicBezTo>
                  <a:pt x="7323033" y="758853"/>
                  <a:pt x="7165231" y="757930"/>
                  <a:pt x="6993998" y="775401"/>
                </a:cubicBezTo>
                <a:cubicBezTo>
                  <a:pt x="6822765" y="792872"/>
                  <a:pt x="6602233" y="778162"/>
                  <a:pt x="6415597" y="775401"/>
                </a:cubicBezTo>
                <a:cubicBezTo>
                  <a:pt x="6228961" y="772640"/>
                  <a:pt x="5904184" y="775842"/>
                  <a:pt x="5750768" y="775401"/>
                </a:cubicBezTo>
                <a:cubicBezTo>
                  <a:pt x="5597352" y="774960"/>
                  <a:pt x="5387832" y="795158"/>
                  <a:pt x="5172367" y="775401"/>
                </a:cubicBezTo>
                <a:cubicBezTo>
                  <a:pt x="4956902" y="755644"/>
                  <a:pt x="4610016" y="776460"/>
                  <a:pt x="4421111" y="775401"/>
                </a:cubicBezTo>
                <a:cubicBezTo>
                  <a:pt x="4232206" y="774342"/>
                  <a:pt x="3910764" y="747243"/>
                  <a:pt x="3583427" y="775401"/>
                </a:cubicBezTo>
                <a:cubicBezTo>
                  <a:pt x="3256090" y="803559"/>
                  <a:pt x="3264280" y="778762"/>
                  <a:pt x="3091453" y="775401"/>
                </a:cubicBezTo>
                <a:cubicBezTo>
                  <a:pt x="2918626" y="772040"/>
                  <a:pt x="2762718" y="763749"/>
                  <a:pt x="2599480" y="775401"/>
                </a:cubicBezTo>
                <a:cubicBezTo>
                  <a:pt x="2436242" y="787053"/>
                  <a:pt x="2050989" y="796944"/>
                  <a:pt x="1761796" y="775401"/>
                </a:cubicBezTo>
                <a:cubicBezTo>
                  <a:pt x="1472603" y="753858"/>
                  <a:pt x="1311262" y="797376"/>
                  <a:pt x="1183395" y="775401"/>
                </a:cubicBezTo>
                <a:cubicBezTo>
                  <a:pt x="1055528" y="753426"/>
                  <a:pt x="907375" y="758759"/>
                  <a:pt x="691422" y="775401"/>
                </a:cubicBezTo>
                <a:cubicBezTo>
                  <a:pt x="475469" y="792043"/>
                  <a:pt x="146757" y="803075"/>
                  <a:pt x="0" y="775401"/>
                </a:cubicBezTo>
                <a:cubicBezTo>
                  <a:pt x="-16846" y="661994"/>
                  <a:pt x="-8485" y="456124"/>
                  <a:pt x="0" y="372192"/>
                </a:cubicBezTo>
                <a:cubicBezTo>
                  <a:pt x="8485" y="288260"/>
                  <a:pt x="-10987" y="137404"/>
                  <a:pt x="0" y="0"/>
                </a:cubicBezTo>
                <a:close/>
              </a:path>
              <a:path w="8642773" h="775401" stroke="0" extrusionOk="0">
                <a:moveTo>
                  <a:pt x="0" y="0"/>
                </a:moveTo>
                <a:cubicBezTo>
                  <a:pt x="315373" y="-6149"/>
                  <a:pt x="437434" y="24501"/>
                  <a:pt x="664829" y="0"/>
                </a:cubicBezTo>
                <a:cubicBezTo>
                  <a:pt x="892224" y="-24501"/>
                  <a:pt x="1149520" y="40576"/>
                  <a:pt x="1502513" y="0"/>
                </a:cubicBezTo>
                <a:cubicBezTo>
                  <a:pt x="1855506" y="-40576"/>
                  <a:pt x="1810639" y="2619"/>
                  <a:pt x="1994486" y="0"/>
                </a:cubicBezTo>
                <a:cubicBezTo>
                  <a:pt x="2178333" y="-2619"/>
                  <a:pt x="2422880" y="-20258"/>
                  <a:pt x="2572887" y="0"/>
                </a:cubicBezTo>
                <a:cubicBezTo>
                  <a:pt x="2722894" y="20258"/>
                  <a:pt x="2985392" y="-21693"/>
                  <a:pt x="3324143" y="0"/>
                </a:cubicBezTo>
                <a:cubicBezTo>
                  <a:pt x="3662894" y="21693"/>
                  <a:pt x="3691128" y="14605"/>
                  <a:pt x="3902544" y="0"/>
                </a:cubicBezTo>
                <a:cubicBezTo>
                  <a:pt x="4113960" y="-14605"/>
                  <a:pt x="4369849" y="21794"/>
                  <a:pt x="4653801" y="0"/>
                </a:cubicBezTo>
                <a:cubicBezTo>
                  <a:pt x="4937753" y="-21794"/>
                  <a:pt x="5153374" y="-28084"/>
                  <a:pt x="5318630" y="0"/>
                </a:cubicBezTo>
                <a:cubicBezTo>
                  <a:pt x="5483886" y="28084"/>
                  <a:pt x="5710154" y="-2431"/>
                  <a:pt x="6069886" y="0"/>
                </a:cubicBezTo>
                <a:cubicBezTo>
                  <a:pt x="6429618" y="2431"/>
                  <a:pt x="6432794" y="-12192"/>
                  <a:pt x="6734715" y="0"/>
                </a:cubicBezTo>
                <a:cubicBezTo>
                  <a:pt x="7036636" y="12192"/>
                  <a:pt x="7176900" y="17083"/>
                  <a:pt x="7313116" y="0"/>
                </a:cubicBezTo>
                <a:cubicBezTo>
                  <a:pt x="7449332" y="-17083"/>
                  <a:pt x="7816268" y="-27531"/>
                  <a:pt x="7977944" y="0"/>
                </a:cubicBezTo>
                <a:cubicBezTo>
                  <a:pt x="8139620" y="27531"/>
                  <a:pt x="8446441" y="-15431"/>
                  <a:pt x="8642773" y="0"/>
                </a:cubicBezTo>
                <a:cubicBezTo>
                  <a:pt x="8637181" y="171810"/>
                  <a:pt x="8652223" y="293200"/>
                  <a:pt x="8642773" y="387701"/>
                </a:cubicBezTo>
                <a:cubicBezTo>
                  <a:pt x="8633323" y="482202"/>
                  <a:pt x="8650621" y="640194"/>
                  <a:pt x="8642773" y="775401"/>
                </a:cubicBezTo>
                <a:cubicBezTo>
                  <a:pt x="8522584" y="785866"/>
                  <a:pt x="8341158" y="760248"/>
                  <a:pt x="8237227" y="775401"/>
                </a:cubicBezTo>
                <a:cubicBezTo>
                  <a:pt x="8133296" y="790554"/>
                  <a:pt x="7713171" y="763728"/>
                  <a:pt x="7485971" y="775401"/>
                </a:cubicBezTo>
                <a:cubicBezTo>
                  <a:pt x="7258771" y="787074"/>
                  <a:pt x="7085227" y="748558"/>
                  <a:pt x="6907570" y="775401"/>
                </a:cubicBezTo>
                <a:cubicBezTo>
                  <a:pt x="6729913" y="802244"/>
                  <a:pt x="6596702" y="789044"/>
                  <a:pt x="6329169" y="775401"/>
                </a:cubicBezTo>
                <a:cubicBezTo>
                  <a:pt x="6061636" y="761758"/>
                  <a:pt x="6049024" y="797460"/>
                  <a:pt x="5837196" y="775401"/>
                </a:cubicBezTo>
                <a:cubicBezTo>
                  <a:pt x="5625368" y="753342"/>
                  <a:pt x="5338007" y="789181"/>
                  <a:pt x="5085939" y="775401"/>
                </a:cubicBezTo>
                <a:cubicBezTo>
                  <a:pt x="4833871" y="761621"/>
                  <a:pt x="4868712" y="785158"/>
                  <a:pt x="4680394" y="775401"/>
                </a:cubicBezTo>
                <a:cubicBezTo>
                  <a:pt x="4492076" y="765644"/>
                  <a:pt x="4238828" y="798237"/>
                  <a:pt x="4015565" y="775401"/>
                </a:cubicBezTo>
                <a:cubicBezTo>
                  <a:pt x="3792302" y="752565"/>
                  <a:pt x="3647370" y="778068"/>
                  <a:pt x="3523592" y="775401"/>
                </a:cubicBezTo>
                <a:cubicBezTo>
                  <a:pt x="3399814" y="772734"/>
                  <a:pt x="3201560" y="765688"/>
                  <a:pt x="3118047" y="775401"/>
                </a:cubicBezTo>
                <a:cubicBezTo>
                  <a:pt x="3034534" y="785114"/>
                  <a:pt x="2704820" y="749238"/>
                  <a:pt x="2539646" y="775401"/>
                </a:cubicBezTo>
                <a:cubicBezTo>
                  <a:pt x="2374472" y="801564"/>
                  <a:pt x="1944849" y="766734"/>
                  <a:pt x="1788389" y="775401"/>
                </a:cubicBezTo>
                <a:cubicBezTo>
                  <a:pt x="1631929" y="784068"/>
                  <a:pt x="1134286" y="773275"/>
                  <a:pt x="950705" y="775401"/>
                </a:cubicBezTo>
                <a:cubicBezTo>
                  <a:pt x="767124" y="777527"/>
                  <a:pt x="367325" y="774654"/>
                  <a:pt x="0" y="775401"/>
                </a:cubicBezTo>
                <a:cubicBezTo>
                  <a:pt x="-4704" y="649489"/>
                  <a:pt x="19047" y="476751"/>
                  <a:pt x="0" y="372192"/>
                </a:cubicBezTo>
                <a:cubicBezTo>
                  <a:pt x="-19047" y="267633"/>
                  <a:pt x="168" y="134891"/>
                  <a:pt x="0" y="0"/>
                </a:cubicBezTo>
                <a:close/>
              </a:path>
            </a:pathLst>
          </a:custGeom>
          <a:solidFill>
            <a:schemeClr val="bg1"/>
          </a:solidFill>
          <a:ln w="28575">
            <a:solidFill>
              <a:schemeClr val="accent6">
                <a:lumMod val="75000"/>
              </a:schemeClr>
            </a:solidFill>
            <a:extLst>
              <a:ext uri="{C807C97D-BFC1-408E-A445-0C87EB9F89A2}">
                <ask:lineSketchStyleProps xmlns="" xmlns:ask="http://schemas.microsoft.com/office/drawing/2018/sketchyshapes" sd="31963769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72000" indent="-1044000">
              <a:lnSpc>
                <a:spcPts val="2500"/>
              </a:lnSpc>
            </a:pPr>
            <a:r>
              <a:rPr lang="zh-TW" altLang="en-US" b="1" dirty="0">
                <a:solidFill>
                  <a:schemeClr val="tx1"/>
                </a:solidFill>
                <a:latin typeface="微軟正黑體" panose="020B0604030504040204" pitchFamily="34" charset="-120"/>
                <a:ea typeface="微軟正黑體" panose="020B0604030504040204" pitchFamily="34" charset="-120"/>
                <a:cs typeface="+mj-cs"/>
              </a:rPr>
              <a:t>第</a:t>
            </a:r>
            <a:r>
              <a:rPr lang="en-US" altLang="zh-TW" b="1" dirty="0">
                <a:solidFill>
                  <a:schemeClr val="tx1"/>
                </a:solidFill>
                <a:latin typeface="微軟正黑體" panose="020B0604030504040204" pitchFamily="34" charset="-120"/>
                <a:ea typeface="微軟正黑體" panose="020B0604030504040204" pitchFamily="34" charset="-120"/>
                <a:cs typeface="+mj-cs"/>
              </a:rPr>
              <a:t>27</a:t>
            </a:r>
            <a:r>
              <a:rPr lang="zh-TW" altLang="en-US" b="1" dirty="0">
                <a:solidFill>
                  <a:schemeClr val="tx1"/>
                </a:solidFill>
                <a:latin typeface="微軟正黑體" panose="020B0604030504040204" pitchFamily="34" charset="-120"/>
                <a:ea typeface="微軟正黑體" panose="020B0604030504040204" pitchFamily="34" charset="-120"/>
                <a:cs typeface="+mj-cs"/>
              </a:rPr>
              <a:t>條　</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本辦法自本法施行之日施行。</a:t>
            </a:r>
          </a:p>
          <a:p>
            <a:pPr marL="72000" indent="-1044000">
              <a:lnSpc>
                <a:spcPts val="2500"/>
              </a:lnSpc>
            </a:pPr>
            <a:r>
              <a:rPr lang="en-US" altLang="zh-TW" sz="1600" b="1" dirty="0">
                <a:solidFill>
                  <a:schemeClr val="tx1"/>
                </a:solidFill>
                <a:latin typeface="微軟正黑體" panose="020B0604030504040204" pitchFamily="34" charset="-120"/>
                <a:ea typeface="微軟正黑體" panose="020B0604030504040204" pitchFamily="34" charset="-120"/>
                <a:cs typeface="+mj-cs"/>
              </a:rPr>
              <a:t>                   </a:t>
            </a:r>
            <a:r>
              <a:rPr lang="zh-TW" altLang="en-US" sz="1600" b="1" dirty="0">
                <a:solidFill>
                  <a:schemeClr val="tx1"/>
                </a:solidFill>
                <a:latin typeface="微軟正黑體" panose="020B0604030504040204" pitchFamily="34" charset="-120"/>
                <a:ea typeface="微軟正黑體" panose="020B0604030504040204" pitchFamily="34" charset="-120"/>
                <a:cs typeface="+mj-cs"/>
              </a:rPr>
              <a:t>本辦法修正條文自發布日施行。</a:t>
            </a:r>
          </a:p>
          <a:p>
            <a:pPr marL="72000" indent="-1044000">
              <a:lnSpc>
                <a:spcPts val="2500"/>
              </a:lnSpc>
            </a:pPr>
            <a:endParaRPr lang="zh-TW" altLang="en-US" sz="1600" b="1" dirty="0">
              <a:solidFill>
                <a:schemeClr val="tx1"/>
              </a:solidFill>
              <a:latin typeface="微軟正黑體" panose="020B0604030504040204" pitchFamily="34" charset="-120"/>
              <a:ea typeface="微軟正黑體" panose="020B0604030504040204" pitchFamily="34" charset="-120"/>
              <a:cs typeface="+mj-cs"/>
            </a:endParaRPr>
          </a:p>
        </p:txBody>
      </p:sp>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46</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sp>
        <p:nvSpPr>
          <p:cNvPr id="14" name="內容版面配置區 2">
            <a:extLst>
              <a:ext uri="{FF2B5EF4-FFF2-40B4-BE49-F238E27FC236}">
                <a16:creationId xmlns:a16="http://schemas.microsoft.com/office/drawing/2014/main" id="{B2EDD01B-D6BC-E657-AC80-570B9A18AE31}"/>
              </a:ext>
            </a:extLst>
          </p:cNvPr>
          <p:cNvSpPr txBox="1">
            <a:spLocks/>
          </p:cNvSpPr>
          <p:nvPr/>
        </p:nvSpPr>
        <p:spPr>
          <a:xfrm>
            <a:off x="140721" y="4684963"/>
            <a:ext cx="8725142" cy="11815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hangingPunct="0">
              <a:lnSpc>
                <a:spcPts val="3500"/>
              </a:lnSpc>
              <a:spcBef>
                <a:spcPct val="0"/>
              </a:spcBef>
              <a:spcAft>
                <a:spcPts val="250"/>
              </a:spcAft>
              <a:buClr>
                <a:schemeClr val="accent6"/>
              </a:buClr>
              <a:buSzPct val="85000"/>
              <a:buNone/>
            </a:pPr>
            <a:r>
              <a:rPr lang="zh-TW" altLang="en-US" sz="1600" b="1" dirty="0">
                <a:solidFill>
                  <a:schemeClr val="tx1"/>
                </a:solidFill>
                <a:latin typeface="微軟正黑體" panose="020B0604030504040204" pitchFamily="34" charset="-120"/>
                <a:ea typeface="微軟正黑體" panose="020B0604030504040204" pitchFamily="34" charset="-120"/>
                <a:cs typeface="+mj-cs"/>
              </a:rPr>
              <a:t> 說明：</a:t>
            </a:r>
            <a:endParaRPr lang="en-US" altLang="zh-TW" sz="1600" dirty="0">
              <a:latin typeface="微軟正黑體" panose="020B0604030504040204" pitchFamily="34" charset="-120"/>
              <a:ea typeface="微軟正黑體" panose="020B0604030504040204" pitchFamily="34" charset="-120"/>
              <a:cs typeface="+mj-cs"/>
            </a:endParaRPr>
          </a:p>
          <a:p>
            <a:pPr lvl="1" algn="just" hangingPunct="0">
              <a:lnSpc>
                <a:spcPts val="2400"/>
              </a:lnSpc>
              <a:spcBef>
                <a:spcPct val="0"/>
              </a:spcBef>
              <a:spcAft>
                <a:spcPts val="150"/>
              </a:spcAft>
              <a:buClr>
                <a:schemeClr val="accent6"/>
              </a:buClr>
              <a:buSzPct val="85000"/>
              <a:buFont typeface="Wingdings" panose="05000000000000000000" pitchFamily="2" charset="2"/>
              <a:buChar char="l"/>
            </a:pPr>
            <a:r>
              <a:rPr lang="zh-TW" altLang="en-US" sz="1600" b="1" dirty="0">
                <a:latin typeface="微軟正黑體" panose="020B0604030504040204" pitchFamily="34" charset="-120"/>
                <a:ea typeface="微軟正黑體" panose="020B0604030504040204" pitchFamily="34" charset="-120"/>
                <a:cs typeface="+mj-cs"/>
              </a:rPr>
              <a:t>為統一規範各管理處非事業用不動產變更為宿舍使用之程序而訂定。考量不動產短期無活化收益規劃，並有宿舍使用之需求，另得降低建物閒置時管理成本，提升使用效益。</a:t>
            </a:r>
            <a:endParaRPr lang="en-US" altLang="zh-TW" sz="1600" b="1" dirty="0">
              <a:latin typeface="微軟正黑體" panose="020B0604030504040204" pitchFamily="34" charset="-120"/>
              <a:ea typeface="微軟正黑體" panose="020B0604030504040204" pitchFamily="34" charset="-120"/>
              <a:cs typeface="+mj-cs"/>
            </a:endParaRPr>
          </a:p>
        </p:txBody>
      </p:sp>
      <p:sp>
        <p:nvSpPr>
          <p:cNvPr id="15" name="內容版面配置區 2">
            <a:extLst>
              <a:ext uri="{FF2B5EF4-FFF2-40B4-BE49-F238E27FC236}">
                <a16:creationId xmlns:a16="http://schemas.microsoft.com/office/drawing/2014/main" id="{52284983-CC17-A6C2-DB7C-C918D7B1729B}"/>
              </a:ext>
            </a:extLst>
          </p:cNvPr>
          <p:cNvSpPr txBox="1">
            <a:spLocks/>
          </p:cNvSpPr>
          <p:nvPr/>
        </p:nvSpPr>
        <p:spPr>
          <a:xfrm>
            <a:off x="1121" y="1940724"/>
            <a:ext cx="8725142" cy="11815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hangingPunct="0">
              <a:lnSpc>
                <a:spcPts val="3500"/>
              </a:lnSpc>
              <a:spcBef>
                <a:spcPct val="0"/>
              </a:spcBef>
              <a:spcAft>
                <a:spcPts val="250"/>
              </a:spcAft>
              <a:buClr>
                <a:schemeClr val="accent6"/>
              </a:buClr>
              <a:buSzPct val="85000"/>
              <a:buNone/>
            </a:pPr>
            <a:r>
              <a:rPr lang="zh-TW" altLang="en-US" sz="1600" b="1" dirty="0">
                <a:solidFill>
                  <a:schemeClr val="tx1"/>
                </a:solidFill>
                <a:latin typeface="微軟正黑體" panose="020B0604030504040204" pitchFamily="34" charset="-120"/>
                <a:ea typeface="微軟正黑體" panose="020B0604030504040204" pitchFamily="34" charset="-120"/>
                <a:cs typeface="+mj-cs"/>
              </a:rPr>
              <a:t> 說明：</a:t>
            </a:r>
            <a:endParaRPr lang="en-US" altLang="zh-TW" sz="1600" dirty="0">
              <a:latin typeface="微軟正黑體" panose="020B0604030504040204" pitchFamily="34" charset="-120"/>
              <a:ea typeface="微軟正黑體" panose="020B0604030504040204" pitchFamily="34" charset="-120"/>
              <a:cs typeface="+mj-cs"/>
            </a:endParaRPr>
          </a:p>
          <a:p>
            <a:pPr lvl="1" algn="just" hangingPunct="0">
              <a:lnSpc>
                <a:spcPts val="2400"/>
              </a:lnSpc>
              <a:spcBef>
                <a:spcPct val="0"/>
              </a:spcBef>
              <a:spcAft>
                <a:spcPts val="150"/>
              </a:spcAft>
              <a:buClr>
                <a:schemeClr val="accent6"/>
              </a:buClr>
              <a:buSzPct val="85000"/>
              <a:buFont typeface="Wingdings" panose="05000000000000000000" pitchFamily="2" charset="2"/>
              <a:buChar char="l"/>
            </a:pPr>
            <a:r>
              <a:rPr lang="zh-TW" altLang="en-US" sz="1600" b="1" dirty="0">
                <a:highlight>
                  <a:srgbClr val="FFC000"/>
                </a:highlight>
                <a:latin typeface="微軟正黑體" panose="020B0604030504040204" pitchFamily="34" charset="-120"/>
                <a:ea typeface="微軟正黑體" panose="020B0604030504040204" pitchFamily="34" charset="-120"/>
                <a:cs typeface="+mj-cs"/>
              </a:rPr>
              <a:t>面積逾</a:t>
            </a:r>
            <a:r>
              <a:rPr lang="en-US" altLang="zh-TW" sz="1600" b="1" dirty="0">
                <a:highlight>
                  <a:srgbClr val="FFC000"/>
                </a:highlight>
                <a:latin typeface="微軟正黑體" panose="020B0604030504040204" pitchFamily="34" charset="-120"/>
                <a:ea typeface="微軟正黑體" panose="020B0604030504040204" pitchFamily="34" charset="-120"/>
                <a:cs typeface="+mj-cs"/>
              </a:rPr>
              <a:t>500</a:t>
            </a:r>
            <a:r>
              <a:rPr lang="zh-TW" altLang="en-US" sz="1600" b="1" dirty="0">
                <a:highlight>
                  <a:srgbClr val="FFC000"/>
                </a:highlight>
                <a:latin typeface="微軟正黑體" panose="020B0604030504040204" pitchFamily="34" charset="-120"/>
                <a:ea typeface="微軟正黑體" panose="020B0604030504040204" pitchFamily="34" charset="-120"/>
                <a:cs typeface="+mj-cs"/>
              </a:rPr>
              <a:t>平方公尺以上土地</a:t>
            </a:r>
            <a:r>
              <a:rPr lang="zh-TW" altLang="en-US" sz="1600" b="1" dirty="0">
                <a:latin typeface="微軟正黑體" panose="020B0604030504040204" pitchFamily="34" charset="-120"/>
                <a:ea typeface="微軟正黑體" panose="020B0604030504040204" pitchFamily="34" charset="-120"/>
                <a:cs typeface="+mj-cs"/>
              </a:rPr>
              <a:t>，應優先評估依第</a:t>
            </a:r>
            <a:r>
              <a:rPr lang="en-US" altLang="zh-TW" sz="1600" b="1" dirty="0">
                <a:latin typeface="微軟正黑體" panose="020B0604030504040204" pitchFamily="34" charset="-120"/>
                <a:ea typeface="微軟正黑體" panose="020B0604030504040204" pitchFamily="34" charset="-120"/>
                <a:cs typeface="+mj-cs"/>
              </a:rPr>
              <a:t>6</a:t>
            </a:r>
            <a:r>
              <a:rPr lang="zh-TW" altLang="en-US" sz="1600" b="1" dirty="0">
                <a:latin typeface="微軟正黑體" panose="020B0604030504040204" pitchFamily="34" charset="-120"/>
                <a:ea typeface="微軟正黑體" panose="020B0604030504040204" pitchFamily="34" charset="-120"/>
                <a:cs typeface="+mj-cs"/>
              </a:rPr>
              <a:t>條第</a:t>
            </a:r>
            <a:r>
              <a:rPr lang="en-US" altLang="zh-TW" sz="1600" b="1" dirty="0">
                <a:latin typeface="微軟正黑體" panose="020B0604030504040204" pitchFamily="34" charset="-120"/>
                <a:ea typeface="微軟正黑體" panose="020B0604030504040204" pitchFamily="34" charset="-120"/>
                <a:cs typeface="+mj-cs"/>
              </a:rPr>
              <a:t>1</a:t>
            </a:r>
            <a:r>
              <a:rPr lang="zh-TW" altLang="en-US" sz="1600" b="1" dirty="0">
                <a:latin typeface="微軟正黑體" panose="020B0604030504040204" pitchFamily="34" charset="-120"/>
                <a:ea typeface="微軟正黑體" panose="020B0604030504040204" pitchFamily="34" charset="-120"/>
                <a:cs typeface="+mj-cs"/>
              </a:rPr>
              <a:t>項第</a:t>
            </a:r>
            <a:r>
              <a:rPr lang="en-US" altLang="zh-TW" sz="1600" b="1" dirty="0">
                <a:latin typeface="微軟正黑體" panose="020B0604030504040204" pitchFamily="34" charset="-120"/>
                <a:ea typeface="微軟正黑體" panose="020B0604030504040204" pitchFamily="34" charset="-120"/>
                <a:cs typeface="+mj-cs"/>
              </a:rPr>
              <a:t>1</a:t>
            </a:r>
            <a:r>
              <a:rPr lang="zh-TW" altLang="en-US" sz="1600" b="1" dirty="0">
                <a:latin typeface="微軟正黑體" panose="020B0604030504040204" pitchFamily="34" charset="-120"/>
                <a:ea typeface="微軟正黑體" panose="020B0604030504040204" pitchFamily="34" charset="-120"/>
                <a:cs typeface="+mj-cs"/>
              </a:rPr>
              <a:t>款至第</a:t>
            </a:r>
            <a:r>
              <a:rPr lang="en-US" altLang="zh-TW" sz="1600" b="1" dirty="0">
                <a:latin typeface="微軟正黑體" panose="020B0604030504040204" pitchFamily="34" charset="-120"/>
                <a:ea typeface="微軟正黑體" panose="020B0604030504040204" pitchFamily="34" charset="-120"/>
                <a:cs typeface="+mj-cs"/>
              </a:rPr>
              <a:t>3</a:t>
            </a:r>
            <a:r>
              <a:rPr lang="zh-TW" altLang="en-US" sz="1600" b="1" dirty="0">
                <a:latin typeface="微軟正黑體" panose="020B0604030504040204" pitchFamily="34" charset="-120"/>
                <a:ea typeface="微軟正黑體" panose="020B0604030504040204" pitchFamily="34" charset="-120"/>
                <a:cs typeface="+mj-cs"/>
              </a:rPr>
              <a:t>款規定，或以公開標租方式辦理活化收益。</a:t>
            </a:r>
            <a:endParaRPr lang="en-US" altLang="zh-TW" sz="1600" b="1" dirty="0">
              <a:latin typeface="微軟正黑體" panose="020B0604030504040204" pitchFamily="34" charset="-120"/>
              <a:ea typeface="微軟正黑體" panose="020B0604030504040204" pitchFamily="34" charset="-120"/>
              <a:cs typeface="+mj-cs"/>
            </a:endParaRPr>
          </a:p>
        </p:txBody>
      </p:sp>
      <p:sp>
        <p:nvSpPr>
          <p:cNvPr id="16" name="文字方塊 15">
            <a:extLst>
              <a:ext uri="{FF2B5EF4-FFF2-40B4-BE49-F238E27FC236}">
                <a16:creationId xmlns:a16="http://schemas.microsoft.com/office/drawing/2014/main" id="{A52DA36F-2953-25FE-8092-400175F18F6C}"/>
              </a:ext>
            </a:extLst>
          </p:cNvPr>
          <p:cNvSpPr txBox="1"/>
          <p:nvPr/>
        </p:nvSpPr>
        <p:spPr>
          <a:xfrm>
            <a:off x="288268" y="4391869"/>
            <a:ext cx="1032324" cy="307777"/>
          </a:xfrm>
          <a:prstGeom prst="rect">
            <a:avLst/>
          </a:prstGeom>
          <a:solidFill>
            <a:srgbClr val="C00000"/>
          </a:solidFill>
        </p:spPr>
        <p:txBody>
          <a:bodyPr wrap="square">
            <a:spAutoFit/>
          </a:bodyPr>
          <a:lstStyle/>
          <a:p>
            <a:pPr marL="0" indent="0" algn="ctr">
              <a:spcBef>
                <a:spcPts val="0"/>
              </a:spcBef>
              <a:buNone/>
              <a:tabLst>
                <a:tab pos="1257300" algn="l"/>
              </a:tabLst>
            </a:pPr>
            <a:r>
              <a:rPr lang="zh-TW" altLang="en-US" sz="1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本條新增</a:t>
            </a:r>
            <a:endParaRPr lang="zh-TW" altLang="en-US" sz="1200" b="1" dirty="0">
              <a:solidFill>
                <a:schemeClr val="bg1"/>
              </a:solidFill>
              <a:latin typeface="微軟正黑體" panose="020B0604030504040204" pitchFamily="34" charset="-120"/>
              <a:ea typeface="微軟正黑體" panose="020B0604030504040204" pitchFamily="34" charset="-120"/>
            </a:endParaRPr>
          </a:p>
        </p:txBody>
      </p:sp>
      <p:sp>
        <p:nvSpPr>
          <p:cNvPr id="28" name="標題 1">
            <a:extLst>
              <a:ext uri="{FF2B5EF4-FFF2-40B4-BE49-F238E27FC236}">
                <a16:creationId xmlns:a16="http://schemas.microsoft.com/office/drawing/2014/main" id="{7FBD49CE-E7F0-431E-A23B-739AAC1EC2E0}"/>
              </a:ext>
            </a:extLst>
          </p:cNvPr>
          <p:cNvSpPr txBox="1">
            <a:spLocks/>
          </p:cNvSpPr>
          <p:nvPr/>
        </p:nvSpPr>
        <p:spPr>
          <a:xfrm>
            <a:off x="276225" y="168639"/>
            <a:ext cx="8733335" cy="4748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b="1" dirty="0">
                <a:latin typeface="微軟正黑體" panose="020B0604030504040204" pitchFamily="34" charset="-120"/>
                <a:ea typeface="微軟正黑體" panose="020B0604030504040204" pitchFamily="34" charset="-120"/>
              </a:rPr>
              <a:t>參、</a:t>
            </a:r>
            <a:r>
              <a:rPr lang="zh-TW" altLang="en-US" sz="3200" b="1" dirty="0">
                <a:latin typeface="微軟正黑體" panose="020B0604030504040204" pitchFamily="34" charset="-120"/>
                <a:ea typeface="微軟正黑體" panose="020B0604030504040204" pitchFamily="34" charset="-120"/>
                <a:cs typeface="+mj-cs"/>
              </a:rPr>
              <a:t>農田水利非事業用不動產活化收益辦法架構</a:t>
            </a:r>
          </a:p>
        </p:txBody>
      </p:sp>
    </p:spTree>
    <p:extLst>
      <p:ext uri="{BB962C8B-B14F-4D97-AF65-F5344CB8AC3E}">
        <p14:creationId xmlns:p14="http://schemas.microsoft.com/office/powerpoint/2010/main" val="10337800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群組 46">
            <a:extLst>
              <a:ext uri="{FF2B5EF4-FFF2-40B4-BE49-F238E27FC236}">
                <a16:creationId xmlns:a16="http://schemas.microsoft.com/office/drawing/2014/main" id="{C92FCC88-81F9-9587-2688-A05D765635A5}"/>
              </a:ext>
            </a:extLst>
          </p:cNvPr>
          <p:cNvGrpSpPr/>
          <p:nvPr/>
        </p:nvGrpSpPr>
        <p:grpSpPr>
          <a:xfrm>
            <a:off x="55898" y="6139318"/>
            <a:ext cx="9088102" cy="860531"/>
            <a:chOff x="55898" y="5977822"/>
            <a:chExt cx="9088102" cy="1043294"/>
          </a:xfrm>
        </p:grpSpPr>
        <p:pic>
          <p:nvPicPr>
            <p:cNvPr id="22" name="圖形 21" descr="印度建築物 以實心填滿">
              <a:extLst>
                <a:ext uri="{FF2B5EF4-FFF2-40B4-BE49-F238E27FC236}">
                  <a16:creationId xmlns:a16="http://schemas.microsoft.com/office/drawing/2014/main" id="{CE07574A-E4F0-8A27-465A-D0D065D10FB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3268" y="6009312"/>
              <a:ext cx="914400" cy="914400"/>
            </a:xfrm>
            <a:prstGeom prst="rect">
              <a:avLst/>
            </a:prstGeom>
          </p:spPr>
        </p:pic>
        <p:pic>
          <p:nvPicPr>
            <p:cNvPr id="24" name="圖形 23" descr="現代建築 以實心填滿">
              <a:extLst>
                <a:ext uri="{FF2B5EF4-FFF2-40B4-BE49-F238E27FC236}">
                  <a16:creationId xmlns:a16="http://schemas.microsoft.com/office/drawing/2014/main" id="{F1A3DED6-43CE-0BFD-FC11-63A1AEF3A21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08008" y="6086184"/>
              <a:ext cx="914400" cy="914400"/>
            </a:xfrm>
            <a:prstGeom prst="rect">
              <a:avLst/>
            </a:prstGeom>
          </p:spPr>
        </p:pic>
        <p:pic>
          <p:nvPicPr>
            <p:cNvPr id="26" name="圖形 25" descr="大教堂 外框">
              <a:extLst>
                <a:ext uri="{FF2B5EF4-FFF2-40B4-BE49-F238E27FC236}">
                  <a16:creationId xmlns:a16="http://schemas.microsoft.com/office/drawing/2014/main" id="{41A38BF7-260A-B61B-300E-7C363F11D34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325378" y="5977822"/>
              <a:ext cx="914400" cy="914400"/>
            </a:xfrm>
            <a:prstGeom prst="rect">
              <a:avLst/>
            </a:prstGeom>
          </p:spPr>
        </p:pic>
        <p:pic>
          <p:nvPicPr>
            <p:cNvPr id="30" name="圖形 29" descr="亞洲式廟宇 外框">
              <a:extLst>
                <a:ext uri="{FF2B5EF4-FFF2-40B4-BE49-F238E27FC236}">
                  <a16:creationId xmlns:a16="http://schemas.microsoft.com/office/drawing/2014/main" id="{5B931314-DB27-79D9-2C95-F40E4B1398F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960118" y="6033019"/>
              <a:ext cx="914400" cy="914400"/>
            </a:xfrm>
            <a:prstGeom prst="rect">
              <a:avLst/>
            </a:prstGeom>
          </p:spPr>
        </p:pic>
        <p:pic>
          <p:nvPicPr>
            <p:cNvPr id="32" name="圖形 31" descr="建築物 以實心填滿">
              <a:extLst>
                <a:ext uri="{FF2B5EF4-FFF2-40B4-BE49-F238E27FC236}">
                  <a16:creationId xmlns:a16="http://schemas.microsoft.com/office/drawing/2014/main" id="{898444D3-4B15-31CA-2A24-2F492145DFA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142748" y="6003224"/>
              <a:ext cx="914400" cy="914400"/>
            </a:xfrm>
            <a:prstGeom prst="rect">
              <a:avLst/>
            </a:prstGeom>
          </p:spPr>
        </p:pic>
        <p:pic>
          <p:nvPicPr>
            <p:cNvPr id="34" name="圖形 33" descr="金字塔 以實心填滿">
              <a:extLst>
                <a:ext uri="{FF2B5EF4-FFF2-40B4-BE49-F238E27FC236}">
                  <a16:creationId xmlns:a16="http://schemas.microsoft.com/office/drawing/2014/main" id="{B65D6482-F974-EC43-8510-23BBE1B9303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777488" y="6058493"/>
              <a:ext cx="914400" cy="914400"/>
            </a:xfrm>
            <a:prstGeom prst="rect">
              <a:avLst/>
            </a:prstGeom>
          </p:spPr>
        </p:pic>
        <p:pic>
          <p:nvPicPr>
            <p:cNvPr id="36" name="圖形 35" descr="風車 外框">
              <a:extLst>
                <a:ext uri="{FF2B5EF4-FFF2-40B4-BE49-F238E27FC236}">
                  <a16:creationId xmlns:a16="http://schemas.microsoft.com/office/drawing/2014/main" id="{B578832D-B8AC-10AF-DAD2-72B858F88D0F}"/>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594858" y="5984062"/>
              <a:ext cx="914400" cy="914400"/>
            </a:xfrm>
            <a:prstGeom prst="rect">
              <a:avLst/>
            </a:prstGeom>
          </p:spPr>
        </p:pic>
        <p:pic>
          <p:nvPicPr>
            <p:cNvPr id="38" name="圖形 37" descr="城市 以實心填滿">
              <a:extLst>
                <a:ext uri="{FF2B5EF4-FFF2-40B4-BE49-F238E27FC236}">
                  <a16:creationId xmlns:a16="http://schemas.microsoft.com/office/drawing/2014/main" id="{E677312C-7AEF-30E8-81E3-17BBA46438AA}"/>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412228" y="6090390"/>
              <a:ext cx="914400" cy="914400"/>
            </a:xfrm>
            <a:prstGeom prst="rect">
              <a:avLst/>
            </a:prstGeom>
          </p:spPr>
        </p:pic>
        <p:pic>
          <p:nvPicPr>
            <p:cNvPr id="40" name="圖形 39" descr="販售亭 外框">
              <a:extLst>
                <a:ext uri="{FF2B5EF4-FFF2-40B4-BE49-F238E27FC236}">
                  <a16:creationId xmlns:a16="http://schemas.microsoft.com/office/drawing/2014/main" id="{707DEAC9-1C74-A076-240C-84AD642126C2}"/>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8229600" y="6053575"/>
              <a:ext cx="914400" cy="914400"/>
            </a:xfrm>
            <a:prstGeom prst="rect">
              <a:avLst/>
            </a:prstGeom>
          </p:spPr>
        </p:pic>
        <p:pic>
          <p:nvPicPr>
            <p:cNvPr id="44" name="圖形 43" descr="冰屋 外框">
              <a:extLst>
                <a:ext uri="{FF2B5EF4-FFF2-40B4-BE49-F238E27FC236}">
                  <a16:creationId xmlns:a16="http://schemas.microsoft.com/office/drawing/2014/main" id="{9A048F88-F386-41E9-DEE2-97028B60B4AE}"/>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690638" y="6106716"/>
              <a:ext cx="914400" cy="914400"/>
            </a:xfrm>
            <a:prstGeom prst="rect">
              <a:avLst/>
            </a:prstGeom>
          </p:spPr>
        </p:pic>
        <p:pic>
          <p:nvPicPr>
            <p:cNvPr id="46" name="圖形 45" descr="房子 外框">
              <a:extLst>
                <a:ext uri="{FF2B5EF4-FFF2-40B4-BE49-F238E27FC236}">
                  <a16:creationId xmlns:a16="http://schemas.microsoft.com/office/drawing/2014/main" id="{ED21B887-EB47-4EE2-1A84-40DB3D0737F9}"/>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55898" y="6058491"/>
              <a:ext cx="914400" cy="914400"/>
            </a:xfrm>
            <a:prstGeom prst="rect">
              <a:avLst/>
            </a:prstGeom>
          </p:spPr>
        </p:pic>
      </p:grpSp>
      <p:sp>
        <p:nvSpPr>
          <p:cNvPr id="53" name="橢圓 52">
            <a:extLst>
              <a:ext uri="{FF2B5EF4-FFF2-40B4-BE49-F238E27FC236}">
                <a16:creationId xmlns:a16="http://schemas.microsoft.com/office/drawing/2014/main" id="{A463805F-0C58-90ED-3B9C-4BE6AA4762F3}"/>
              </a:ext>
            </a:extLst>
          </p:cNvPr>
          <p:cNvSpPr/>
          <p:nvPr/>
        </p:nvSpPr>
        <p:spPr>
          <a:xfrm>
            <a:off x="1273954" y="2900306"/>
            <a:ext cx="469907" cy="457988"/>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8" name="橢圓 47">
            <a:extLst>
              <a:ext uri="{FF2B5EF4-FFF2-40B4-BE49-F238E27FC236}">
                <a16:creationId xmlns:a16="http://schemas.microsoft.com/office/drawing/2014/main" id="{F5DD2179-DBBF-2BA3-724F-6D60208A7B99}"/>
              </a:ext>
            </a:extLst>
          </p:cNvPr>
          <p:cNvSpPr/>
          <p:nvPr/>
        </p:nvSpPr>
        <p:spPr>
          <a:xfrm>
            <a:off x="-501166" y="-664018"/>
            <a:ext cx="2334577" cy="2275367"/>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9" name="橢圓 48">
            <a:extLst>
              <a:ext uri="{FF2B5EF4-FFF2-40B4-BE49-F238E27FC236}">
                <a16:creationId xmlns:a16="http://schemas.microsoft.com/office/drawing/2014/main" id="{B2D10DE2-C80C-ECD8-A647-AB3F515B7396}"/>
              </a:ext>
            </a:extLst>
          </p:cNvPr>
          <p:cNvSpPr/>
          <p:nvPr/>
        </p:nvSpPr>
        <p:spPr>
          <a:xfrm>
            <a:off x="1508908" y="392191"/>
            <a:ext cx="1634740" cy="1593279"/>
          </a:xfrm>
          <a:prstGeom prst="ellipse">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0" name="橢圓 49">
            <a:extLst>
              <a:ext uri="{FF2B5EF4-FFF2-40B4-BE49-F238E27FC236}">
                <a16:creationId xmlns:a16="http://schemas.microsoft.com/office/drawing/2014/main" id="{43C0AB9B-1660-EA9D-343E-7D5C5A01AFFA}"/>
              </a:ext>
            </a:extLst>
          </p:cNvPr>
          <p:cNvSpPr/>
          <p:nvPr/>
        </p:nvSpPr>
        <p:spPr>
          <a:xfrm>
            <a:off x="8023872" y="4270429"/>
            <a:ext cx="538965" cy="525296"/>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1" name="橢圓 50">
            <a:extLst>
              <a:ext uri="{FF2B5EF4-FFF2-40B4-BE49-F238E27FC236}">
                <a16:creationId xmlns:a16="http://schemas.microsoft.com/office/drawing/2014/main" id="{70793E32-BB8E-7D5A-5A78-19F23D8C575D}"/>
              </a:ext>
            </a:extLst>
          </p:cNvPr>
          <p:cNvSpPr/>
          <p:nvPr/>
        </p:nvSpPr>
        <p:spPr>
          <a:xfrm>
            <a:off x="8372969" y="4270429"/>
            <a:ext cx="1542061" cy="1502952"/>
          </a:xfrm>
          <a:prstGeom prst="ellipse">
            <a:avLst/>
          </a:prstGeom>
          <a:solidFill>
            <a:schemeClr val="accent3">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3787936B-A421-A485-BD2F-9C5AFB43600F}"/>
              </a:ext>
            </a:extLst>
          </p:cNvPr>
          <p:cNvSpPr txBox="1"/>
          <p:nvPr/>
        </p:nvSpPr>
        <p:spPr>
          <a:xfrm>
            <a:off x="1401902" y="3081295"/>
            <a:ext cx="6340197" cy="553998"/>
          </a:xfrm>
          <a:prstGeom prst="rect">
            <a:avLst/>
          </a:prstGeom>
          <a:noFill/>
        </p:spPr>
        <p:txBody>
          <a:bodyPr wrap="none" rtlCol="0">
            <a:spAutoFit/>
          </a:bodyPr>
          <a:lstStyle/>
          <a:p>
            <a:pPr algn="ctr">
              <a:lnSpc>
                <a:spcPts val="3600"/>
              </a:lnSpc>
            </a:pPr>
            <a:r>
              <a:rPr lang="zh-TW" altLang="en-US" sz="3200" b="1" dirty="0">
                <a:latin typeface="微軟正黑體" panose="020B0604030504040204" pitchFamily="34" charset="-120"/>
                <a:ea typeface="微軟正黑體" panose="020B0604030504040204" pitchFamily="34" charset="-120"/>
              </a:rPr>
              <a:t>肆、處分案件報署核定應注意事項</a:t>
            </a:r>
          </a:p>
        </p:txBody>
      </p:sp>
    </p:spTree>
    <p:extLst>
      <p:ext uri="{BB962C8B-B14F-4D97-AF65-F5344CB8AC3E}">
        <p14:creationId xmlns:p14="http://schemas.microsoft.com/office/powerpoint/2010/main" val="11030038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48</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pic>
        <p:nvPicPr>
          <p:cNvPr id="2" name="圖片 1">
            <a:extLst>
              <a:ext uri="{FF2B5EF4-FFF2-40B4-BE49-F238E27FC236}">
                <a16:creationId xmlns:a16="http://schemas.microsoft.com/office/drawing/2014/main" id="{48685EF9-EECC-45DF-A0AF-CAEC19F25F45}"/>
              </a:ext>
            </a:extLst>
          </p:cNvPr>
          <p:cNvPicPr>
            <a:picLocks noChangeAspect="1"/>
          </p:cNvPicPr>
          <p:nvPr/>
        </p:nvPicPr>
        <p:blipFill>
          <a:blip r:embed="rId2"/>
          <a:stretch>
            <a:fillRect/>
          </a:stretch>
        </p:blipFill>
        <p:spPr>
          <a:xfrm>
            <a:off x="0" y="4994"/>
            <a:ext cx="4650059" cy="6858000"/>
          </a:xfrm>
          <a:prstGeom prst="rect">
            <a:avLst/>
          </a:prstGeom>
        </p:spPr>
      </p:pic>
      <p:pic>
        <p:nvPicPr>
          <p:cNvPr id="3" name="圖片 2">
            <a:extLst>
              <a:ext uri="{FF2B5EF4-FFF2-40B4-BE49-F238E27FC236}">
                <a16:creationId xmlns:a16="http://schemas.microsoft.com/office/drawing/2014/main" id="{B82C3D5B-F0D0-4489-BA0D-4F53116D9BF0}"/>
              </a:ext>
            </a:extLst>
          </p:cNvPr>
          <p:cNvPicPr>
            <a:picLocks noChangeAspect="1"/>
          </p:cNvPicPr>
          <p:nvPr/>
        </p:nvPicPr>
        <p:blipFill>
          <a:blip r:embed="rId3"/>
          <a:stretch>
            <a:fillRect/>
          </a:stretch>
        </p:blipFill>
        <p:spPr>
          <a:xfrm>
            <a:off x="4477530" y="191143"/>
            <a:ext cx="4968221" cy="6671851"/>
          </a:xfrm>
          <a:prstGeom prst="rect">
            <a:avLst/>
          </a:prstGeom>
        </p:spPr>
      </p:pic>
    </p:spTree>
    <p:extLst>
      <p:ext uri="{BB962C8B-B14F-4D97-AF65-F5344CB8AC3E}">
        <p14:creationId xmlns:p14="http://schemas.microsoft.com/office/powerpoint/2010/main" val="26250453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169A637E-5898-7FC9-9D37-083526D2D01C}"/>
              </a:ext>
            </a:extLst>
          </p:cNvPr>
          <p:cNvGrpSpPr/>
          <p:nvPr/>
        </p:nvGrpSpPr>
        <p:grpSpPr>
          <a:xfrm>
            <a:off x="8581485" y="6312286"/>
            <a:ext cx="574154" cy="550708"/>
            <a:chOff x="8581485" y="6312286"/>
            <a:chExt cx="574154" cy="550708"/>
          </a:xfrm>
        </p:grpSpPr>
        <p:sp>
          <p:nvSpPr>
            <p:cNvPr id="4" name="投影片編號版面配置區 5">
              <a:extLst>
                <a:ext uri="{FF2B5EF4-FFF2-40B4-BE49-F238E27FC236}">
                  <a16:creationId xmlns:a16="http://schemas.microsoft.com/office/drawing/2014/main" id="{75525F5C-D448-25FB-8C82-E62A5083435D}"/>
                </a:ext>
              </a:extLst>
            </p:cNvPr>
            <p:cNvSpPr txBox="1">
              <a:spLocks/>
            </p:cNvSpPr>
            <p:nvPr/>
          </p:nvSpPr>
          <p:spPr>
            <a:xfrm>
              <a:off x="8706444" y="6488344"/>
              <a:ext cx="44919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CE7AE46-AC38-4222-9C0B-22C6B5995AD3}" type="slidenum">
                <a:rPr lang="zh-TW" altLang="en-US" b="1" smtClean="0">
                  <a:solidFill>
                    <a:schemeClr val="tx1"/>
                  </a:solidFill>
                  <a:latin typeface="Arial Black" panose="020B0A04020102020204" pitchFamily="34" charset="0"/>
                  <a:ea typeface="微軟正黑體" panose="020B0604030504040204" pitchFamily="34" charset="-120"/>
                </a:rPr>
                <a:pPr algn="ctr"/>
                <a:t>49</a:t>
              </a:fld>
              <a:endParaRPr lang="zh-TW" altLang="en-US" b="1" dirty="0">
                <a:solidFill>
                  <a:schemeClr val="tx1"/>
                </a:solidFill>
                <a:latin typeface="Arial Black" panose="020B0A04020102020204" pitchFamily="34" charset="0"/>
                <a:ea typeface="微軟正黑體" panose="020B0604030504040204" pitchFamily="34" charset="-120"/>
              </a:endParaRPr>
            </a:p>
          </p:txBody>
        </p:sp>
        <p:grpSp>
          <p:nvGrpSpPr>
            <p:cNvPr id="6" name="群組 5">
              <a:extLst>
                <a:ext uri="{FF2B5EF4-FFF2-40B4-BE49-F238E27FC236}">
                  <a16:creationId xmlns:a16="http://schemas.microsoft.com/office/drawing/2014/main" id="{B8CBBCF5-D3D8-B21F-80DC-AC6936865A64}"/>
                </a:ext>
              </a:extLst>
            </p:cNvPr>
            <p:cNvGrpSpPr/>
            <p:nvPr/>
          </p:nvGrpSpPr>
          <p:grpSpPr>
            <a:xfrm>
              <a:off x="8581485" y="6312286"/>
              <a:ext cx="507940" cy="550708"/>
              <a:chOff x="8408173" y="6342170"/>
              <a:chExt cx="507940" cy="550708"/>
            </a:xfrm>
          </p:grpSpPr>
          <p:sp>
            <p:nvSpPr>
              <p:cNvPr id="18" name="橢圓 17">
                <a:extLst>
                  <a:ext uri="{FF2B5EF4-FFF2-40B4-BE49-F238E27FC236}">
                    <a16:creationId xmlns:a16="http://schemas.microsoft.com/office/drawing/2014/main" id="{C0FBA4B7-70AA-509A-9DCF-703D233BB0CE}"/>
                  </a:ext>
                </a:extLst>
              </p:cNvPr>
              <p:cNvSpPr/>
              <p:nvPr/>
            </p:nvSpPr>
            <p:spPr>
              <a:xfrm>
                <a:off x="8636925" y="6561100"/>
                <a:ext cx="273212" cy="273433"/>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9" name="群組 18">
                <a:extLst>
                  <a:ext uri="{FF2B5EF4-FFF2-40B4-BE49-F238E27FC236}">
                    <a16:creationId xmlns:a16="http://schemas.microsoft.com/office/drawing/2014/main" id="{DCF6C083-E0E8-105F-8411-3FCAAB816CC4}"/>
                  </a:ext>
                </a:extLst>
              </p:cNvPr>
              <p:cNvGrpSpPr/>
              <p:nvPr/>
            </p:nvGrpSpPr>
            <p:grpSpPr>
              <a:xfrm>
                <a:off x="8408173" y="6342170"/>
                <a:ext cx="507940" cy="550708"/>
                <a:chOff x="4536191" y="474247"/>
                <a:chExt cx="507940" cy="550708"/>
              </a:xfrm>
            </p:grpSpPr>
            <p:sp>
              <p:nvSpPr>
                <p:cNvPr id="21" name="弧形 20">
                  <a:extLst>
                    <a:ext uri="{FF2B5EF4-FFF2-40B4-BE49-F238E27FC236}">
                      <a16:creationId xmlns:a16="http://schemas.microsoft.com/office/drawing/2014/main" id="{21E75E6D-E0C8-3C31-625C-A6E1A7DB5F68}"/>
                    </a:ext>
                  </a:extLst>
                </p:cNvPr>
                <p:cNvSpPr/>
                <p:nvPr/>
              </p:nvSpPr>
              <p:spPr>
                <a:xfrm>
                  <a:off x="4536191" y="555110"/>
                  <a:ext cx="507940" cy="469845"/>
                </a:xfrm>
                <a:prstGeom prst="arc">
                  <a:avLst>
                    <a:gd name="adj1" fmla="val 15453229"/>
                    <a:gd name="adj2" fmla="val 1035479"/>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E23258DC-416D-8499-2CF6-0294FB29B36F}"/>
                    </a:ext>
                  </a:extLst>
                </p:cNvPr>
                <p:cNvGrpSpPr/>
                <p:nvPr/>
              </p:nvGrpSpPr>
              <p:grpSpPr>
                <a:xfrm>
                  <a:off x="4572000" y="474247"/>
                  <a:ext cx="430784" cy="217096"/>
                  <a:chOff x="3802389" y="339335"/>
                  <a:chExt cx="430784" cy="217096"/>
                </a:xfrm>
              </p:grpSpPr>
              <p:sp>
                <p:nvSpPr>
                  <p:cNvPr id="23" name="橢圓 22">
                    <a:extLst>
                      <a:ext uri="{FF2B5EF4-FFF2-40B4-BE49-F238E27FC236}">
                        <a16:creationId xmlns:a16="http://schemas.microsoft.com/office/drawing/2014/main" id="{7D797C35-82F3-A0E4-8070-41E0BBC35E4D}"/>
                      </a:ext>
                    </a:extLst>
                  </p:cNvPr>
                  <p:cNvSpPr/>
                  <p:nvPr/>
                </p:nvSpPr>
                <p:spPr>
                  <a:xfrm rot="20961410">
                    <a:off x="3916385" y="435368"/>
                    <a:ext cx="170822" cy="7033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4" name="橢圓 23">
                    <a:extLst>
                      <a:ext uri="{FF2B5EF4-FFF2-40B4-BE49-F238E27FC236}">
                        <a16:creationId xmlns:a16="http://schemas.microsoft.com/office/drawing/2014/main" id="{AD172F6A-20A2-32E7-CB93-9A6C9FE0B91C}"/>
                      </a:ext>
                    </a:extLst>
                  </p:cNvPr>
                  <p:cNvSpPr/>
                  <p:nvPr/>
                </p:nvSpPr>
                <p:spPr>
                  <a:xfrm rot="20559367" flipV="1">
                    <a:off x="4016588" y="481777"/>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橢圓 24">
                    <a:extLst>
                      <a:ext uri="{FF2B5EF4-FFF2-40B4-BE49-F238E27FC236}">
                        <a16:creationId xmlns:a16="http://schemas.microsoft.com/office/drawing/2014/main" id="{9ACB8E2E-8624-928B-0E40-D97BC117CF6D}"/>
                      </a:ext>
                    </a:extLst>
                  </p:cNvPr>
                  <p:cNvSpPr/>
                  <p:nvPr/>
                </p:nvSpPr>
                <p:spPr>
                  <a:xfrm rot="20961410" flipV="1">
                    <a:off x="3802389" y="383868"/>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3410AB1-4DA2-7DA4-8297-7B24A45B0BEA}"/>
                      </a:ext>
                    </a:extLst>
                  </p:cNvPr>
                  <p:cNvSpPr/>
                  <p:nvPr/>
                </p:nvSpPr>
                <p:spPr>
                  <a:xfrm rot="1560514" flipV="1">
                    <a:off x="3963003" y="339335"/>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1CA96248-08D4-E9A4-6EA9-0FBC65F3BAA3}"/>
                      </a:ext>
                    </a:extLst>
                  </p:cNvPr>
                  <p:cNvSpPr/>
                  <p:nvPr/>
                </p:nvSpPr>
                <p:spPr>
                  <a:xfrm rot="13550901" flipV="1">
                    <a:off x="4110435" y="390616"/>
                    <a:ext cx="170822" cy="746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grpSp>
          </p:grpSp>
        </p:grpSp>
      </p:grpSp>
      <p:pic>
        <p:nvPicPr>
          <p:cNvPr id="5" name="圖片 4">
            <a:extLst>
              <a:ext uri="{FF2B5EF4-FFF2-40B4-BE49-F238E27FC236}">
                <a16:creationId xmlns:a16="http://schemas.microsoft.com/office/drawing/2014/main" id="{65D62AAC-A9A6-4025-BCAC-C6D27C433DA1}"/>
              </a:ext>
            </a:extLst>
          </p:cNvPr>
          <p:cNvPicPr>
            <a:picLocks noChangeAspect="1"/>
          </p:cNvPicPr>
          <p:nvPr/>
        </p:nvPicPr>
        <p:blipFill>
          <a:blip r:embed="rId2"/>
          <a:stretch>
            <a:fillRect/>
          </a:stretch>
        </p:blipFill>
        <p:spPr>
          <a:xfrm>
            <a:off x="0" y="0"/>
            <a:ext cx="5119597" cy="6858000"/>
          </a:xfrm>
          <a:prstGeom prst="rect">
            <a:avLst/>
          </a:prstGeom>
        </p:spPr>
      </p:pic>
      <p:sp>
        <p:nvSpPr>
          <p:cNvPr id="17" name="內容版面配置區 2">
            <a:extLst>
              <a:ext uri="{FF2B5EF4-FFF2-40B4-BE49-F238E27FC236}">
                <a16:creationId xmlns:a16="http://schemas.microsoft.com/office/drawing/2014/main" id="{8FB1E412-6858-40E4-9DCB-A05439CB07D7}"/>
              </a:ext>
            </a:extLst>
          </p:cNvPr>
          <p:cNvSpPr txBox="1">
            <a:spLocks/>
          </p:cNvSpPr>
          <p:nvPr/>
        </p:nvSpPr>
        <p:spPr>
          <a:xfrm>
            <a:off x="4518889" y="501923"/>
            <a:ext cx="4437560" cy="47231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hangingPunct="0">
              <a:lnSpc>
                <a:spcPts val="2400"/>
              </a:lnSpc>
              <a:spcBef>
                <a:spcPct val="0"/>
              </a:spcBef>
              <a:spcAft>
                <a:spcPts val="150"/>
              </a:spcAft>
              <a:buClr>
                <a:schemeClr val="accent6"/>
              </a:buClr>
              <a:buSzPct val="85000"/>
              <a:buFont typeface="Wingdings" panose="05000000000000000000" pitchFamily="2" charset="2"/>
              <a:buChar char="l"/>
            </a:pPr>
            <a:r>
              <a:rPr lang="zh-TW" altLang="en-US" sz="1700" b="1" dirty="0">
                <a:latin typeface="微軟正黑體" panose="020B0604030504040204" pitchFamily="34" charset="-120"/>
                <a:ea typeface="微軟正黑體" panose="020B0604030504040204" pitchFamily="34" charset="-120"/>
                <a:cs typeface="+mj-cs"/>
              </a:rPr>
              <a:t>申購案件相關承租人</a:t>
            </a:r>
            <a:r>
              <a:rPr lang="en-US" altLang="zh-TW" sz="1700" b="1" dirty="0">
                <a:latin typeface="微軟正黑體" panose="020B0604030504040204" pitchFamily="34" charset="-120"/>
                <a:ea typeface="微軟正黑體" panose="020B0604030504040204" pitchFamily="34" charset="-120"/>
                <a:cs typeface="+mj-cs"/>
              </a:rPr>
              <a:t>(</a:t>
            </a:r>
            <a:r>
              <a:rPr lang="zh-TW" altLang="en-US" sz="1700" b="1" dirty="0">
                <a:latin typeface="微軟正黑體" panose="020B0604030504040204" pitchFamily="34" charset="-120"/>
                <a:ea typeface="微軟正黑體" panose="020B0604030504040204" pitchFamily="34" charset="-120"/>
                <a:cs typeface="+mj-cs"/>
              </a:rPr>
              <a:t>占用人</a:t>
            </a:r>
            <a:r>
              <a:rPr lang="en-US" altLang="zh-TW" sz="1700" b="1" dirty="0">
                <a:latin typeface="微軟正黑體" panose="020B0604030504040204" pitchFamily="34" charset="-120"/>
                <a:ea typeface="微軟正黑體" panose="020B0604030504040204" pitchFamily="34" charset="-120"/>
                <a:cs typeface="+mj-cs"/>
              </a:rPr>
              <a:t>)</a:t>
            </a:r>
            <a:r>
              <a:rPr lang="zh-TW" altLang="en-US" sz="1700" b="1" dirty="0">
                <a:latin typeface="微軟正黑體" panose="020B0604030504040204" pitchFamily="34" charset="-120"/>
                <a:ea typeface="微軟正黑體" panose="020B0604030504040204" pitchFamily="34" charset="-120"/>
                <a:cs typeface="+mj-cs"/>
              </a:rPr>
              <a:t>切結書適用時機：</a:t>
            </a:r>
            <a:endParaRPr lang="en-US" altLang="zh-TW" sz="1600" b="1" dirty="0">
              <a:latin typeface="微軟正黑體" panose="020B0604030504040204" pitchFamily="34" charset="-120"/>
              <a:ea typeface="微軟正黑體" panose="020B0604030504040204" pitchFamily="34" charset="-120"/>
              <a:cs typeface="+mj-cs"/>
            </a:endParaRPr>
          </a:p>
          <a:p>
            <a:pPr marL="800100" lvl="1" indent="-342900" algn="just" hangingPunct="0">
              <a:lnSpc>
                <a:spcPts val="2400"/>
              </a:lnSpc>
              <a:spcBef>
                <a:spcPct val="0"/>
              </a:spcBef>
              <a:spcAft>
                <a:spcPts val="150"/>
              </a:spcAft>
              <a:buClr>
                <a:schemeClr val="accent6"/>
              </a:buClr>
              <a:buSzPct val="85000"/>
              <a:buFont typeface="Wingdings" panose="05000000000000000000" pitchFamily="2" charset="2"/>
              <a:buAutoNum type="circleNumWdWhitePlain"/>
            </a:pPr>
            <a:r>
              <a:rPr lang="zh-TW" altLang="en-US" sz="1600" b="1" dirty="0">
                <a:latin typeface="微軟正黑體" panose="020B0604030504040204" pitchFamily="34" charset="-120"/>
                <a:ea typeface="微軟正黑體" panose="020B0604030504040204" pitchFamily="34" charset="-120"/>
              </a:rPr>
              <a:t>土地已出租，且申購人非承租人。</a:t>
            </a:r>
            <a:endParaRPr lang="en-US" altLang="zh-TW" sz="1600" b="1" dirty="0">
              <a:latin typeface="微軟正黑體" panose="020B0604030504040204" pitchFamily="34" charset="-120"/>
              <a:ea typeface="微軟正黑體" panose="020B0604030504040204" pitchFamily="34" charset="-120"/>
            </a:endParaRPr>
          </a:p>
          <a:p>
            <a:pPr marL="800100" lvl="1" indent="-342900" algn="just" hangingPunct="0">
              <a:lnSpc>
                <a:spcPts val="2400"/>
              </a:lnSpc>
              <a:spcBef>
                <a:spcPct val="0"/>
              </a:spcBef>
              <a:spcAft>
                <a:spcPts val="150"/>
              </a:spcAft>
              <a:buClr>
                <a:schemeClr val="accent6"/>
              </a:buClr>
              <a:buSzPct val="85000"/>
              <a:buFont typeface="Wingdings" panose="05000000000000000000" pitchFamily="2" charset="2"/>
              <a:buAutoNum type="circleNumWdWhitePlain"/>
            </a:pPr>
            <a:endParaRPr lang="en-US" altLang="zh-TW" sz="1600" b="1" dirty="0">
              <a:latin typeface="微軟正黑體" panose="020B0604030504040204" pitchFamily="34" charset="-120"/>
              <a:ea typeface="微軟正黑體" panose="020B0604030504040204" pitchFamily="34" charset="-120"/>
            </a:endParaRPr>
          </a:p>
          <a:p>
            <a:pPr marL="800100" lvl="1" indent="-342900" algn="just" hangingPunct="0">
              <a:lnSpc>
                <a:spcPts val="2400"/>
              </a:lnSpc>
              <a:spcBef>
                <a:spcPct val="0"/>
              </a:spcBef>
              <a:spcAft>
                <a:spcPts val="150"/>
              </a:spcAft>
              <a:buClr>
                <a:schemeClr val="accent6"/>
              </a:buClr>
              <a:buSzPct val="85000"/>
              <a:buFont typeface="Wingdings" panose="05000000000000000000" pitchFamily="2" charset="2"/>
              <a:buAutoNum type="circleNumWdWhitePlain"/>
            </a:pPr>
            <a:endParaRPr lang="en-US" altLang="zh-TW" sz="1600" b="1" dirty="0">
              <a:latin typeface="微軟正黑體" panose="020B0604030504040204" pitchFamily="34" charset="-120"/>
              <a:ea typeface="微軟正黑體" panose="020B0604030504040204" pitchFamily="34" charset="-120"/>
            </a:endParaRPr>
          </a:p>
          <a:p>
            <a:pPr marL="800100" lvl="1" indent="-342900" algn="just" hangingPunct="0">
              <a:lnSpc>
                <a:spcPts val="2400"/>
              </a:lnSpc>
              <a:spcBef>
                <a:spcPct val="0"/>
              </a:spcBef>
              <a:spcAft>
                <a:spcPts val="150"/>
              </a:spcAft>
              <a:buClr>
                <a:schemeClr val="accent6"/>
              </a:buClr>
              <a:buSzPct val="85000"/>
              <a:buFont typeface="Wingdings" panose="05000000000000000000" pitchFamily="2" charset="2"/>
              <a:buAutoNum type="circleNumWdWhitePlain"/>
            </a:pPr>
            <a:r>
              <a:rPr lang="zh-TW" altLang="en-US" sz="1600" b="1" dirty="0">
                <a:latin typeface="微軟正黑體" panose="020B0604030504040204" pitchFamily="34" charset="-120"/>
                <a:ea typeface="微軟正黑體" panose="020B0604030504040204" pitchFamily="34" charset="-120"/>
              </a:rPr>
              <a:t>土地遭占用，申購人非占用人，且占用情形疑涉及居住使用。</a:t>
            </a:r>
            <a:endParaRPr lang="en-US" altLang="zh-TW" sz="1600" b="1" dirty="0">
              <a:latin typeface="微軟正黑體" panose="020B0604030504040204" pitchFamily="34" charset="-120"/>
              <a:ea typeface="微軟正黑體" panose="020B0604030504040204" pitchFamily="34" charset="-120"/>
            </a:endParaRPr>
          </a:p>
          <a:p>
            <a:pPr lvl="1" algn="just" hangingPunct="0">
              <a:lnSpc>
                <a:spcPts val="2400"/>
              </a:lnSpc>
              <a:spcBef>
                <a:spcPct val="0"/>
              </a:spcBef>
              <a:spcAft>
                <a:spcPts val="150"/>
              </a:spcAft>
              <a:buClr>
                <a:schemeClr val="accent6"/>
              </a:buClr>
              <a:buSzPct val="85000"/>
              <a:buFont typeface="Wingdings" panose="05000000000000000000" pitchFamily="2" charset="2"/>
              <a:buChar char="l"/>
            </a:pPr>
            <a:endParaRPr lang="en-US" altLang="zh-TW" sz="1700" dirty="0">
              <a:latin typeface="微軟正黑體" panose="020B0604030504040204" pitchFamily="34" charset="-120"/>
              <a:ea typeface="微軟正黑體" panose="020B0604030504040204" pitchFamily="34" charset="-120"/>
              <a:cs typeface="+mj-cs"/>
            </a:endParaRPr>
          </a:p>
        </p:txBody>
      </p:sp>
      <p:sp>
        <p:nvSpPr>
          <p:cNvPr id="20" name="文字方塊 19">
            <a:extLst>
              <a:ext uri="{FF2B5EF4-FFF2-40B4-BE49-F238E27FC236}">
                <a16:creationId xmlns:a16="http://schemas.microsoft.com/office/drawing/2014/main" id="{01DB851D-E1CC-448A-BE6C-F84A0FC5DEDB}"/>
              </a:ext>
            </a:extLst>
          </p:cNvPr>
          <p:cNvSpPr txBox="1"/>
          <p:nvPr/>
        </p:nvSpPr>
        <p:spPr>
          <a:xfrm>
            <a:off x="5423896" y="1564042"/>
            <a:ext cx="3483243" cy="523220"/>
          </a:xfrm>
          <a:prstGeom prst="rect">
            <a:avLst/>
          </a:prstGeom>
          <a:solidFill>
            <a:srgbClr val="C00000"/>
          </a:solidFill>
        </p:spPr>
        <p:txBody>
          <a:bodyPr wrap="square">
            <a:spAutoFit/>
          </a:bodyPr>
          <a:lstStyle/>
          <a:p>
            <a:pPr algn="just">
              <a:tabLst>
                <a:tab pos="1257300" algn="l"/>
              </a:tabLst>
            </a:pPr>
            <a:r>
              <a:rPr lang="zh-TW" altLang="en-US" sz="1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4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無法檢具承租人切結書者，請申購人檢具同意承受租賃關係切結書。</a:t>
            </a:r>
            <a:endParaRPr lang="zh-TW" altLang="en-US" sz="1400" b="1" dirty="0">
              <a:solidFill>
                <a:schemeClr val="bg1"/>
              </a:solidFill>
              <a:latin typeface="微軟正黑體" panose="020B0604030504040204" pitchFamily="34" charset="-120"/>
              <a:ea typeface="微軟正黑體" panose="020B0604030504040204" pitchFamily="34" charset="-120"/>
            </a:endParaRPr>
          </a:p>
        </p:txBody>
      </p:sp>
      <p:sp>
        <p:nvSpPr>
          <p:cNvPr id="28" name="文字方塊 27">
            <a:extLst>
              <a:ext uri="{FF2B5EF4-FFF2-40B4-BE49-F238E27FC236}">
                <a16:creationId xmlns:a16="http://schemas.microsoft.com/office/drawing/2014/main" id="{7F7023E9-30F1-402B-810B-FA133A53B734}"/>
              </a:ext>
            </a:extLst>
          </p:cNvPr>
          <p:cNvSpPr txBox="1"/>
          <p:nvPr/>
        </p:nvSpPr>
        <p:spPr>
          <a:xfrm>
            <a:off x="5454280" y="2863491"/>
            <a:ext cx="3452859" cy="738664"/>
          </a:xfrm>
          <a:prstGeom prst="rect">
            <a:avLst/>
          </a:prstGeom>
          <a:solidFill>
            <a:srgbClr val="C00000"/>
          </a:solidFill>
        </p:spPr>
        <p:txBody>
          <a:bodyPr wrap="square">
            <a:spAutoFit/>
          </a:bodyPr>
          <a:lstStyle/>
          <a:p>
            <a:pPr algn="just">
              <a:tabLst>
                <a:tab pos="1257300" algn="l"/>
              </a:tabLst>
            </a:pPr>
            <a:r>
              <a:rPr lang="zh-TW" altLang="en-US" sz="1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4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無法檢具占用人切結書者，於確定無涉及適宜居住權保障後，請申購人檢具願依土地現況申購切結書。</a:t>
            </a:r>
            <a:endParaRPr lang="zh-TW" altLang="en-US" sz="1400" b="1"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3429023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群組 46">
            <a:extLst>
              <a:ext uri="{FF2B5EF4-FFF2-40B4-BE49-F238E27FC236}">
                <a16:creationId xmlns:a16="http://schemas.microsoft.com/office/drawing/2014/main" id="{C92FCC88-81F9-9587-2688-A05D765635A5}"/>
              </a:ext>
            </a:extLst>
          </p:cNvPr>
          <p:cNvGrpSpPr/>
          <p:nvPr/>
        </p:nvGrpSpPr>
        <p:grpSpPr>
          <a:xfrm>
            <a:off x="55898" y="6139318"/>
            <a:ext cx="9088102" cy="860531"/>
            <a:chOff x="55898" y="5977822"/>
            <a:chExt cx="9088102" cy="1043294"/>
          </a:xfrm>
        </p:grpSpPr>
        <p:pic>
          <p:nvPicPr>
            <p:cNvPr id="22" name="圖形 21" descr="印度建築物 以實心填滿">
              <a:extLst>
                <a:ext uri="{FF2B5EF4-FFF2-40B4-BE49-F238E27FC236}">
                  <a16:creationId xmlns:a16="http://schemas.microsoft.com/office/drawing/2014/main" id="{CE07574A-E4F0-8A27-465A-D0D065D10FB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3268" y="6009312"/>
              <a:ext cx="914400" cy="914400"/>
            </a:xfrm>
            <a:prstGeom prst="rect">
              <a:avLst/>
            </a:prstGeom>
          </p:spPr>
        </p:pic>
        <p:pic>
          <p:nvPicPr>
            <p:cNvPr id="24" name="圖形 23" descr="現代建築 以實心填滿">
              <a:extLst>
                <a:ext uri="{FF2B5EF4-FFF2-40B4-BE49-F238E27FC236}">
                  <a16:creationId xmlns:a16="http://schemas.microsoft.com/office/drawing/2014/main" id="{F1A3DED6-43CE-0BFD-FC11-63A1AEF3A21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08008" y="6086184"/>
              <a:ext cx="914400" cy="914400"/>
            </a:xfrm>
            <a:prstGeom prst="rect">
              <a:avLst/>
            </a:prstGeom>
          </p:spPr>
        </p:pic>
        <p:pic>
          <p:nvPicPr>
            <p:cNvPr id="26" name="圖形 25" descr="大教堂 外框">
              <a:extLst>
                <a:ext uri="{FF2B5EF4-FFF2-40B4-BE49-F238E27FC236}">
                  <a16:creationId xmlns:a16="http://schemas.microsoft.com/office/drawing/2014/main" id="{41A38BF7-260A-B61B-300E-7C363F11D34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325378" y="5977822"/>
              <a:ext cx="914400" cy="914400"/>
            </a:xfrm>
            <a:prstGeom prst="rect">
              <a:avLst/>
            </a:prstGeom>
          </p:spPr>
        </p:pic>
        <p:pic>
          <p:nvPicPr>
            <p:cNvPr id="30" name="圖形 29" descr="亞洲式廟宇 外框">
              <a:extLst>
                <a:ext uri="{FF2B5EF4-FFF2-40B4-BE49-F238E27FC236}">
                  <a16:creationId xmlns:a16="http://schemas.microsoft.com/office/drawing/2014/main" id="{5B931314-DB27-79D9-2C95-F40E4B1398F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960118" y="6033019"/>
              <a:ext cx="914400" cy="914400"/>
            </a:xfrm>
            <a:prstGeom prst="rect">
              <a:avLst/>
            </a:prstGeom>
          </p:spPr>
        </p:pic>
        <p:pic>
          <p:nvPicPr>
            <p:cNvPr id="32" name="圖形 31" descr="建築物 以實心填滿">
              <a:extLst>
                <a:ext uri="{FF2B5EF4-FFF2-40B4-BE49-F238E27FC236}">
                  <a16:creationId xmlns:a16="http://schemas.microsoft.com/office/drawing/2014/main" id="{898444D3-4B15-31CA-2A24-2F492145DFA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142748" y="6003224"/>
              <a:ext cx="914400" cy="914400"/>
            </a:xfrm>
            <a:prstGeom prst="rect">
              <a:avLst/>
            </a:prstGeom>
          </p:spPr>
        </p:pic>
        <p:pic>
          <p:nvPicPr>
            <p:cNvPr id="34" name="圖形 33" descr="金字塔 以實心填滿">
              <a:extLst>
                <a:ext uri="{FF2B5EF4-FFF2-40B4-BE49-F238E27FC236}">
                  <a16:creationId xmlns:a16="http://schemas.microsoft.com/office/drawing/2014/main" id="{B65D6482-F974-EC43-8510-23BBE1B9303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777488" y="6058493"/>
              <a:ext cx="914400" cy="914400"/>
            </a:xfrm>
            <a:prstGeom prst="rect">
              <a:avLst/>
            </a:prstGeom>
          </p:spPr>
        </p:pic>
        <p:pic>
          <p:nvPicPr>
            <p:cNvPr id="36" name="圖形 35" descr="風車 外框">
              <a:extLst>
                <a:ext uri="{FF2B5EF4-FFF2-40B4-BE49-F238E27FC236}">
                  <a16:creationId xmlns:a16="http://schemas.microsoft.com/office/drawing/2014/main" id="{B578832D-B8AC-10AF-DAD2-72B858F88D0F}"/>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594858" y="5984062"/>
              <a:ext cx="914400" cy="914400"/>
            </a:xfrm>
            <a:prstGeom prst="rect">
              <a:avLst/>
            </a:prstGeom>
          </p:spPr>
        </p:pic>
        <p:pic>
          <p:nvPicPr>
            <p:cNvPr id="38" name="圖形 37" descr="城市 以實心填滿">
              <a:extLst>
                <a:ext uri="{FF2B5EF4-FFF2-40B4-BE49-F238E27FC236}">
                  <a16:creationId xmlns:a16="http://schemas.microsoft.com/office/drawing/2014/main" id="{E677312C-7AEF-30E8-81E3-17BBA46438AA}"/>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412228" y="6090390"/>
              <a:ext cx="914400" cy="914400"/>
            </a:xfrm>
            <a:prstGeom prst="rect">
              <a:avLst/>
            </a:prstGeom>
          </p:spPr>
        </p:pic>
        <p:pic>
          <p:nvPicPr>
            <p:cNvPr id="40" name="圖形 39" descr="販售亭 外框">
              <a:extLst>
                <a:ext uri="{FF2B5EF4-FFF2-40B4-BE49-F238E27FC236}">
                  <a16:creationId xmlns:a16="http://schemas.microsoft.com/office/drawing/2014/main" id="{707DEAC9-1C74-A076-240C-84AD642126C2}"/>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8229600" y="6053575"/>
              <a:ext cx="914400" cy="914400"/>
            </a:xfrm>
            <a:prstGeom prst="rect">
              <a:avLst/>
            </a:prstGeom>
          </p:spPr>
        </p:pic>
        <p:pic>
          <p:nvPicPr>
            <p:cNvPr id="44" name="圖形 43" descr="冰屋 外框">
              <a:extLst>
                <a:ext uri="{FF2B5EF4-FFF2-40B4-BE49-F238E27FC236}">
                  <a16:creationId xmlns:a16="http://schemas.microsoft.com/office/drawing/2014/main" id="{9A048F88-F386-41E9-DEE2-97028B60B4AE}"/>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690638" y="6106716"/>
              <a:ext cx="914400" cy="914400"/>
            </a:xfrm>
            <a:prstGeom prst="rect">
              <a:avLst/>
            </a:prstGeom>
          </p:spPr>
        </p:pic>
        <p:pic>
          <p:nvPicPr>
            <p:cNvPr id="46" name="圖形 45" descr="房子 外框">
              <a:extLst>
                <a:ext uri="{FF2B5EF4-FFF2-40B4-BE49-F238E27FC236}">
                  <a16:creationId xmlns:a16="http://schemas.microsoft.com/office/drawing/2014/main" id="{ED21B887-EB47-4EE2-1A84-40DB3D0737F9}"/>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55898" y="6058491"/>
              <a:ext cx="914400" cy="914400"/>
            </a:xfrm>
            <a:prstGeom prst="rect">
              <a:avLst/>
            </a:prstGeom>
          </p:spPr>
        </p:pic>
      </p:grpSp>
      <p:sp>
        <p:nvSpPr>
          <p:cNvPr id="53" name="橢圓 52">
            <a:extLst>
              <a:ext uri="{FF2B5EF4-FFF2-40B4-BE49-F238E27FC236}">
                <a16:creationId xmlns:a16="http://schemas.microsoft.com/office/drawing/2014/main" id="{A463805F-0C58-90ED-3B9C-4BE6AA4762F3}"/>
              </a:ext>
            </a:extLst>
          </p:cNvPr>
          <p:cNvSpPr/>
          <p:nvPr/>
        </p:nvSpPr>
        <p:spPr>
          <a:xfrm>
            <a:off x="3090424" y="2922227"/>
            <a:ext cx="469907" cy="457988"/>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8" name="橢圓 47">
            <a:extLst>
              <a:ext uri="{FF2B5EF4-FFF2-40B4-BE49-F238E27FC236}">
                <a16:creationId xmlns:a16="http://schemas.microsoft.com/office/drawing/2014/main" id="{F5DD2179-DBBF-2BA3-724F-6D60208A7B99}"/>
              </a:ext>
            </a:extLst>
          </p:cNvPr>
          <p:cNvSpPr/>
          <p:nvPr/>
        </p:nvSpPr>
        <p:spPr>
          <a:xfrm>
            <a:off x="-501166" y="-664018"/>
            <a:ext cx="2334577" cy="2275367"/>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9" name="橢圓 48">
            <a:extLst>
              <a:ext uri="{FF2B5EF4-FFF2-40B4-BE49-F238E27FC236}">
                <a16:creationId xmlns:a16="http://schemas.microsoft.com/office/drawing/2014/main" id="{B2D10DE2-C80C-ECD8-A647-AB3F515B7396}"/>
              </a:ext>
            </a:extLst>
          </p:cNvPr>
          <p:cNvSpPr/>
          <p:nvPr/>
        </p:nvSpPr>
        <p:spPr>
          <a:xfrm>
            <a:off x="1508908" y="392191"/>
            <a:ext cx="1634740" cy="1593279"/>
          </a:xfrm>
          <a:prstGeom prst="ellipse">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0" name="橢圓 49">
            <a:extLst>
              <a:ext uri="{FF2B5EF4-FFF2-40B4-BE49-F238E27FC236}">
                <a16:creationId xmlns:a16="http://schemas.microsoft.com/office/drawing/2014/main" id="{43C0AB9B-1660-EA9D-343E-7D5C5A01AFFA}"/>
              </a:ext>
            </a:extLst>
          </p:cNvPr>
          <p:cNvSpPr/>
          <p:nvPr/>
        </p:nvSpPr>
        <p:spPr>
          <a:xfrm>
            <a:off x="8023872" y="4270429"/>
            <a:ext cx="538965" cy="525296"/>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1" name="橢圓 50">
            <a:extLst>
              <a:ext uri="{FF2B5EF4-FFF2-40B4-BE49-F238E27FC236}">
                <a16:creationId xmlns:a16="http://schemas.microsoft.com/office/drawing/2014/main" id="{70793E32-BB8E-7D5A-5A78-19F23D8C575D}"/>
              </a:ext>
            </a:extLst>
          </p:cNvPr>
          <p:cNvSpPr/>
          <p:nvPr/>
        </p:nvSpPr>
        <p:spPr>
          <a:xfrm>
            <a:off x="8372969" y="4270429"/>
            <a:ext cx="1542061" cy="1502952"/>
          </a:xfrm>
          <a:prstGeom prst="ellipse">
            <a:avLst/>
          </a:prstGeom>
          <a:solidFill>
            <a:schemeClr val="accent3">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3787936B-A421-A485-BD2F-9C5AFB43600F}"/>
              </a:ext>
            </a:extLst>
          </p:cNvPr>
          <p:cNvSpPr txBox="1"/>
          <p:nvPr/>
        </p:nvSpPr>
        <p:spPr>
          <a:xfrm>
            <a:off x="3248561" y="3081295"/>
            <a:ext cx="2646879" cy="553998"/>
          </a:xfrm>
          <a:prstGeom prst="rect">
            <a:avLst/>
          </a:prstGeom>
          <a:noFill/>
        </p:spPr>
        <p:txBody>
          <a:bodyPr wrap="none" rtlCol="0">
            <a:spAutoFit/>
          </a:bodyPr>
          <a:lstStyle/>
          <a:p>
            <a:pPr algn="ctr">
              <a:lnSpc>
                <a:spcPts val="3600"/>
              </a:lnSpc>
            </a:pPr>
            <a:r>
              <a:rPr lang="zh-TW" altLang="en-US" sz="3200" b="1" dirty="0">
                <a:latin typeface="微軟正黑體" panose="020B0604030504040204" pitchFamily="34" charset="-120"/>
                <a:ea typeface="微軟正黑體" panose="020B0604030504040204" pitchFamily="34" charset="-120"/>
              </a:rPr>
              <a:t>伍、相關函釋</a:t>
            </a:r>
          </a:p>
        </p:txBody>
      </p:sp>
    </p:spTree>
    <p:extLst>
      <p:ext uri="{BB962C8B-B14F-4D97-AF65-F5344CB8AC3E}">
        <p14:creationId xmlns:p14="http://schemas.microsoft.com/office/powerpoint/2010/main" val="3212550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CDB67849-B59F-FDBE-0243-B5D3F9B4CAA6}"/>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27665" y="6119330"/>
            <a:ext cx="9088670" cy="858990"/>
          </a:xfrm>
          <a:prstGeom prst="rect">
            <a:avLst/>
          </a:prstGeom>
        </p:spPr>
      </p:pic>
      <p:sp>
        <p:nvSpPr>
          <p:cNvPr id="53" name="橢圓 52">
            <a:extLst>
              <a:ext uri="{FF2B5EF4-FFF2-40B4-BE49-F238E27FC236}">
                <a16:creationId xmlns:a16="http://schemas.microsoft.com/office/drawing/2014/main" id="{A463805F-0C58-90ED-3B9C-4BE6AA4762F3}"/>
              </a:ext>
            </a:extLst>
          </p:cNvPr>
          <p:cNvSpPr/>
          <p:nvPr/>
        </p:nvSpPr>
        <p:spPr>
          <a:xfrm>
            <a:off x="3090424" y="2922227"/>
            <a:ext cx="469907" cy="457988"/>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8" name="橢圓 47">
            <a:extLst>
              <a:ext uri="{FF2B5EF4-FFF2-40B4-BE49-F238E27FC236}">
                <a16:creationId xmlns:a16="http://schemas.microsoft.com/office/drawing/2014/main" id="{F5DD2179-DBBF-2BA3-724F-6D60208A7B99}"/>
              </a:ext>
            </a:extLst>
          </p:cNvPr>
          <p:cNvSpPr/>
          <p:nvPr/>
        </p:nvSpPr>
        <p:spPr>
          <a:xfrm>
            <a:off x="-501166" y="-664018"/>
            <a:ext cx="2334577" cy="2275367"/>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9" name="橢圓 48">
            <a:extLst>
              <a:ext uri="{FF2B5EF4-FFF2-40B4-BE49-F238E27FC236}">
                <a16:creationId xmlns:a16="http://schemas.microsoft.com/office/drawing/2014/main" id="{B2D10DE2-C80C-ECD8-A647-AB3F515B7396}"/>
              </a:ext>
            </a:extLst>
          </p:cNvPr>
          <p:cNvSpPr/>
          <p:nvPr/>
        </p:nvSpPr>
        <p:spPr>
          <a:xfrm>
            <a:off x="1508908" y="392191"/>
            <a:ext cx="1634740" cy="1593279"/>
          </a:xfrm>
          <a:prstGeom prst="ellipse">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0" name="橢圓 49">
            <a:extLst>
              <a:ext uri="{FF2B5EF4-FFF2-40B4-BE49-F238E27FC236}">
                <a16:creationId xmlns:a16="http://schemas.microsoft.com/office/drawing/2014/main" id="{43C0AB9B-1660-EA9D-343E-7D5C5A01AFFA}"/>
              </a:ext>
            </a:extLst>
          </p:cNvPr>
          <p:cNvSpPr/>
          <p:nvPr/>
        </p:nvSpPr>
        <p:spPr>
          <a:xfrm>
            <a:off x="8023872" y="4270429"/>
            <a:ext cx="538965" cy="525296"/>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1" name="橢圓 50">
            <a:extLst>
              <a:ext uri="{FF2B5EF4-FFF2-40B4-BE49-F238E27FC236}">
                <a16:creationId xmlns:a16="http://schemas.microsoft.com/office/drawing/2014/main" id="{70793E32-BB8E-7D5A-5A78-19F23D8C575D}"/>
              </a:ext>
            </a:extLst>
          </p:cNvPr>
          <p:cNvSpPr/>
          <p:nvPr/>
        </p:nvSpPr>
        <p:spPr>
          <a:xfrm>
            <a:off x="8372969" y="4270429"/>
            <a:ext cx="1542061" cy="1502952"/>
          </a:xfrm>
          <a:prstGeom prst="ellipse">
            <a:avLst/>
          </a:prstGeom>
          <a:solidFill>
            <a:schemeClr val="accent3">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2" name="表格 2">
            <a:extLst>
              <a:ext uri="{FF2B5EF4-FFF2-40B4-BE49-F238E27FC236}">
                <a16:creationId xmlns:a16="http://schemas.microsoft.com/office/drawing/2014/main" id="{A867C38A-0B20-1C1B-1B4B-0C337786BBC7}"/>
              </a:ext>
            </a:extLst>
          </p:cNvPr>
          <p:cNvGraphicFramePr>
            <a:graphicFrameLocks noGrp="1"/>
          </p:cNvGraphicFramePr>
          <p:nvPr>
            <p:extLst>
              <p:ext uri="{D42A27DB-BD31-4B8C-83A1-F6EECF244321}">
                <p14:modId xmlns:p14="http://schemas.microsoft.com/office/powerpoint/2010/main" val="646267862"/>
              </p:ext>
            </p:extLst>
          </p:nvPr>
        </p:nvGraphicFramePr>
        <p:xfrm>
          <a:off x="336550" y="673099"/>
          <a:ext cx="8470900" cy="5660085"/>
        </p:xfrm>
        <a:graphic>
          <a:graphicData uri="http://schemas.openxmlformats.org/drawingml/2006/table">
            <a:tbl>
              <a:tblPr firstRow="1" bandRow="1">
                <a:solidFill>
                  <a:srgbClr val="FFFFFF">
                    <a:alpha val="38039"/>
                  </a:srgbClr>
                </a:solidFill>
                <a:tableStyleId>{5940675A-B579-460E-94D1-54222C63F5DA}</a:tableStyleId>
              </a:tblPr>
              <a:tblGrid>
                <a:gridCol w="1898650">
                  <a:extLst>
                    <a:ext uri="{9D8B030D-6E8A-4147-A177-3AD203B41FA5}">
                      <a16:colId xmlns:a16="http://schemas.microsoft.com/office/drawing/2014/main" val="87827378"/>
                    </a:ext>
                  </a:extLst>
                </a:gridCol>
                <a:gridCol w="6572250">
                  <a:extLst>
                    <a:ext uri="{9D8B030D-6E8A-4147-A177-3AD203B41FA5}">
                      <a16:colId xmlns:a16="http://schemas.microsoft.com/office/drawing/2014/main" val="662610143"/>
                    </a:ext>
                  </a:extLst>
                </a:gridCol>
              </a:tblGrid>
              <a:tr h="0">
                <a:tc>
                  <a:txBody>
                    <a:bodyPr/>
                    <a:lstStyle/>
                    <a:p>
                      <a:pPr algn="ctr"/>
                      <a:r>
                        <a:rPr lang="zh-TW" altLang="en-US" b="1" dirty="0">
                          <a:latin typeface="微軟正黑體" panose="020B0604030504040204" pitchFamily="34" charset="-120"/>
                          <a:ea typeface="微軟正黑體" panose="020B0604030504040204" pitchFamily="34" charset="-120"/>
                        </a:rPr>
                        <a:t>文號</a:t>
                      </a:r>
                    </a:p>
                  </a:txBody>
                  <a:tcPr anchor="ctr">
                    <a:lnL w="12700" cmpd="sng">
                      <a:noFill/>
                    </a:lnL>
                    <a:lnR w="6350" cap="flat" cmpd="sng" algn="ctr">
                      <a:solidFill>
                        <a:schemeClr val="bg2">
                          <a:lumMod val="75000"/>
                        </a:schemeClr>
                      </a:solidFill>
                      <a:prstDash val="solid"/>
                      <a:round/>
                      <a:headEnd type="none" w="med" len="med"/>
                      <a:tailEnd type="none" w="med" len="med"/>
                    </a:lnR>
                    <a:lnT w="12700" cmpd="sng">
                      <a:noFill/>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zh-TW" altLang="en-US" b="1" dirty="0">
                          <a:latin typeface="微軟正黑體" panose="020B0604030504040204" pitchFamily="34" charset="-120"/>
                          <a:ea typeface="微軟正黑體" panose="020B0604030504040204" pitchFamily="34" charset="-120"/>
                        </a:rPr>
                        <a:t>簡要內容</a:t>
                      </a:r>
                    </a:p>
                  </a:txBody>
                  <a:tcPr anchor="ctr">
                    <a:lnL w="6350" cap="flat" cmpd="sng" algn="ctr">
                      <a:solidFill>
                        <a:schemeClr val="bg2">
                          <a:lumMod val="75000"/>
                        </a:schemeClr>
                      </a:solidFill>
                      <a:prstDash val="solid"/>
                      <a:round/>
                      <a:headEnd type="none" w="med" len="med"/>
                      <a:tailEnd type="none" w="med" len="med"/>
                    </a:lnL>
                    <a:lnR w="12700" cmpd="sng">
                      <a:noFill/>
                    </a:lnR>
                    <a:lnT w="12700" cmpd="sng">
                      <a:noFill/>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80170809"/>
                  </a:ext>
                </a:extLst>
              </a:tr>
              <a:tr h="1152000">
                <a:tc>
                  <a:txBody>
                    <a:bodyPr/>
                    <a:lstStyle/>
                    <a:p>
                      <a:pPr algn="ctr" fontAlgn="ctr">
                        <a:lnSpc>
                          <a:spcPts val="2400"/>
                        </a:lnSpc>
                      </a:pPr>
                      <a:r>
                        <a:rPr lang="zh-TW" altLang="en-US" sz="1600" b="1" u="none" strike="noStrike" dirty="0">
                          <a:effectLst/>
                          <a:latin typeface="微軟正黑體" panose="020B0604030504040204" pitchFamily="34" charset="-120"/>
                          <a:ea typeface="微軟正黑體" panose="020B0604030504040204" pitchFamily="34" charset="-120"/>
                        </a:rPr>
                        <a:t>本署</a:t>
                      </a:r>
                      <a:r>
                        <a:rPr lang="en-US" altLang="zh-TW" sz="1600" b="1" u="none" strike="noStrike" dirty="0">
                          <a:effectLst/>
                          <a:latin typeface="微軟正黑體" panose="020B0604030504040204" pitchFamily="34" charset="-120"/>
                          <a:ea typeface="微軟正黑體" panose="020B0604030504040204" pitchFamily="34" charset="-120"/>
                        </a:rPr>
                        <a:t>110</a:t>
                      </a:r>
                      <a:r>
                        <a:rPr lang="zh-TW" altLang="en-US" sz="1600" b="1" u="none" strike="noStrike" dirty="0">
                          <a:effectLst/>
                          <a:latin typeface="微軟正黑體" panose="020B0604030504040204" pitchFamily="34" charset="-120"/>
                          <a:ea typeface="微軟正黑體" panose="020B0604030504040204" pitchFamily="34" charset="-120"/>
                        </a:rPr>
                        <a:t>年</a:t>
                      </a:r>
                      <a:r>
                        <a:rPr lang="en-US" altLang="zh-TW" sz="1600" b="1" u="none" strike="noStrike" dirty="0">
                          <a:effectLst/>
                          <a:latin typeface="微軟正黑體" panose="020B0604030504040204" pitchFamily="34" charset="-120"/>
                          <a:ea typeface="微軟正黑體" panose="020B0604030504040204" pitchFamily="34" charset="-120"/>
                        </a:rPr>
                        <a:t>1</a:t>
                      </a:r>
                      <a:r>
                        <a:rPr lang="zh-TW" altLang="en-US" sz="1600" b="1" u="none" strike="noStrike" dirty="0">
                          <a:effectLst/>
                          <a:latin typeface="微軟正黑體" panose="020B0604030504040204" pitchFamily="34" charset="-120"/>
                          <a:ea typeface="微軟正黑體" panose="020B0604030504040204" pitchFamily="34" charset="-120"/>
                        </a:rPr>
                        <a:t>月</a:t>
                      </a:r>
                      <a:r>
                        <a:rPr lang="en-US" altLang="zh-TW" sz="1600" b="1" u="none" strike="noStrike" dirty="0">
                          <a:effectLst/>
                          <a:latin typeface="微軟正黑體" panose="020B0604030504040204" pitchFamily="34" charset="-120"/>
                          <a:ea typeface="微軟正黑體" panose="020B0604030504040204" pitchFamily="34" charset="-120"/>
                        </a:rPr>
                        <a:t>28</a:t>
                      </a:r>
                      <a:r>
                        <a:rPr lang="zh-TW" altLang="en-US" sz="1600" b="1" u="none" strike="noStrike" dirty="0">
                          <a:effectLst/>
                          <a:latin typeface="微軟正黑體" panose="020B0604030504040204" pitchFamily="34" charset="-120"/>
                          <a:ea typeface="微軟正黑體" panose="020B0604030504040204" pitchFamily="34" charset="-120"/>
                        </a:rPr>
                        <a:t>日農水企字第</a:t>
                      </a:r>
                      <a:r>
                        <a:rPr lang="en-US" altLang="zh-TW" sz="1600" b="1" u="none" strike="noStrike" dirty="0">
                          <a:effectLst/>
                          <a:latin typeface="微軟正黑體" panose="020B0604030504040204" pitchFamily="34" charset="-120"/>
                          <a:ea typeface="微軟正黑體" panose="020B0604030504040204" pitchFamily="34" charset="-120"/>
                        </a:rPr>
                        <a:t>1106030083</a:t>
                      </a:r>
                      <a:r>
                        <a:rPr lang="zh-TW" altLang="en-US" sz="1600" b="1" u="none" strike="noStrike" dirty="0">
                          <a:effectLst/>
                          <a:latin typeface="微軟正黑體" panose="020B0604030504040204" pitchFamily="34" charset="-120"/>
                          <a:ea typeface="微軟正黑體" panose="020B0604030504040204" pitchFamily="34" charset="-120"/>
                        </a:rPr>
                        <a:t>號函</a:t>
                      </a:r>
                      <a:endParaRPr lang="zh-TW" altLang="en-US" sz="16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9525" marR="9525" marT="9525" marB="0" anchor="ctr">
                    <a:lnL w="12700" cmpd="sng">
                      <a:noFill/>
                    </a:lnL>
                    <a:lnR w="6350" cap="flat" cmpd="sng" algn="ctr">
                      <a:solidFill>
                        <a:schemeClr val="bg2">
                          <a:lumMod val="75000"/>
                        </a:schemeClr>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fontAlgn="ctr" hangingPunct="0">
                        <a:lnSpc>
                          <a:spcPts val="2400"/>
                        </a:lnSpc>
                      </a:pPr>
                      <a:r>
                        <a:rPr lang="zh-TW" altLang="en-US" sz="1600" b="1" u="none" strike="noStrike" dirty="0">
                          <a:effectLst/>
                          <a:latin typeface="微軟正黑體" panose="020B0604030504040204" pitchFamily="34" charset="-120"/>
                          <a:ea typeface="微軟正黑體" panose="020B0604030504040204" pitchFamily="34" charset="-120"/>
                        </a:rPr>
                        <a:t>原各農田水利會為非事業用不動產處分、出租、清理被占用土地等業務自行訂定之內部作業規定，在未牴觸農田水利法、其子法規及其他上位階法規規範事項，於本署未另訂相關行政規則前，各管理處得繼續適用。</a:t>
                      </a:r>
                      <a:endParaRPr lang="zh-TW" altLang="en-US" sz="16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9525" marR="9525" marT="9525" marB="0" anchor="ctr">
                    <a:lnL w="6350" cap="flat" cmpd="sng" algn="ctr">
                      <a:solidFill>
                        <a:schemeClr val="bg2">
                          <a:lumMod val="75000"/>
                        </a:schemeClr>
                      </a:solidFill>
                      <a:prstDash val="solid"/>
                      <a:round/>
                      <a:headEnd type="none" w="med" len="med"/>
                      <a:tailEnd type="none" w="med" len="med"/>
                    </a:lnL>
                    <a:lnR w="12700" cmpd="sng">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40581661"/>
                  </a:ext>
                </a:extLst>
              </a:tr>
              <a:tr h="1152000">
                <a:tc>
                  <a:txBody>
                    <a:bodyPr/>
                    <a:lstStyle/>
                    <a:p>
                      <a:pPr algn="ctr" fontAlgn="ctr">
                        <a:lnSpc>
                          <a:spcPts val="2400"/>
                        </a:lnSpc>
                      </a:pPr>
                      <a:r>
                        <a:rPr lang="zh-TW" altLang="en-US" sz="1600" b="1" u="none" strike="noStrike" dirty="0">
                          <a:effectLst/>
                          <a:latin typeface="微軟正黑體" panose="020B0604030504040204" pitchFamily="34" charset="-120"/>
                          <a:ea typeface="微軟正黑體" panose="020B0604030504040204" pitchFamily="34" charset="-120"/>
                        </a:rPr>
                        <a:t>本署</a:t>
                      </a:r>
                      <a:r>
                        <a:rPr lang="en-US" altLang="zh-TW" sz="1600" b="1" u="none" strike="noStrike" dirty="0">
                          <a:effectLst/>
                          <a:latin typeface="微軟正黑體" panose="020B0604030504040204" pitchFamily="34" charset="-120"/>
                          <a:ea typeface="微軟正黑體" panose="020B0604030504040204" pitchFamily="34" charset="-120"/>
                        </a:rPr>
                        <a:t>110</a:t>
                      </a:r>
                      <a:r>
                        <a:rPr lang="zh-TW" altLang="en-US" sz="1600" b="1" u="none" strike="noStrike" dirty="0">
                          <a:effectLst/>
                          <a:latin typeface="微軟正黑體" panose="020B0604030504040204" pitchFamily="34" charset="-120"/>
                          <a:ea typeface="微軟正黑體" panose="020B0604030504040204" pitchFamily="34" charset="-120"/>
                        </a:rPr>
                        <a:t>年</a:t>
                      </a:r>
                      <a:r>
                        <a:rPr lang="en-US" altLang="zh-TW" sz="1600" b="1" u="none" strike="noStrike" dirty="0">
                          <a:effectLst/>
                          <a:latin typeface="微軟正黑體" panose="020B0604030504040204" pitchFamily="34" charset="-120"/>
                          <a:ea typeface="微軟正黑體" panose="020B0604030504040204" pitchFamily="34" charset="-120"/>
                        </a:rPr>
                        <a:t>4</a:t>
                      </a:r>
                      <a:r>
                        <a:rPr lang="zh-TW" altLang="en-US" sz="1600" b="1" u="none" strike="noStrike" dirty="0">
                          <a:effectLst/>
                          <a:latin typeface="微軟正黑體" panose="020B0604030504040204" pitchFamily="34" charset="-120"/>
                          <a:ea typeface="微軟正黑體" panose="020B0604030504040204" pitchFamily="34" charset="-120"/>
                        </a:rPr>
                        <a:t>月</a:t>
                      </a:r>
                      <a:r>
                        <a:rPr lang="en-US" altLang="zh-TW" sz="1600" b="1" u="none" strike="noStrike" dirty="0">
                          <a:effectLst/>
                          <a:latin typeface="微軟正黑體" panose="020B0604030504040204" pitchFamily="34" charset="-120"/>
                          <a:ea typeface="微軟正黑體" panose="020B0604030504040204" pitchFamily="34" charset="-120"/>
                        </a:rPr>
                        <a:t>26</a:t>
                      </a:r>
                      <a:r>
                        <a:rPr lang="zh-TW" altLang="en-US" sz="1600" b="1" u="none" strike="noStrike" dirty="0">
                          <a:effectLst/>
                          <a:latin typeface="微軟正黑體" panose="020B0604030504040204" pitchFamily="34" charset="-120"/>
                          <a:ea typeface="微軟正黑體" panose="020B0604030504040204" pitchFamily="34" charset="-120"/>
                        </a:rPr>
                        <a:t>日農水企字第</a:t>
                      </a:r>
                      <a:r>
                        <a:rPr lang="en-US" altLang="zh-TW" sz="1600" b="1" u="none" strike="noStrike" dirty="0">
                          <a:effectLst/>
                          <a:latin typeface="微軟正黑體" panose="020B0604030504040204" pitchFamily="34" charset="-120"/>
                          <a:ea typeface="微軟正黑體" panose="020B0604030504040204" pitchFamily="34" charset="-120"/>
                        </a:rPr>
                        <a:t>1106003718</a:t>
                      </a:r>
                      <a:r>
                        <a:rPr lang="zh-TW" altLang="en-US" sz="1600" b="1" u="none" strike="noStrike" dirty="0">
                          <a:effectLst/>
                          <a:latin typeface="微軟正黑體" panose="020B0604030504040204" pitchFamily="34" charset="-120"/>
                          <a:ea typeface="微軟正黑體" panose="020B0604030504040204" pitchFamily="34" charset="-120"/>
                        </a:rPr>
                        <a:t>號函</a:t>
                      </a:r>
                      <a:endParaRPr lang="zh-TW" altLang="en-US" sz="16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9525" marR="9525" marT="9525" marB="0" anchor="ctr">
                    <a:lnL w="12700" cmpd="sng">
                      <a:noFill/>
                    </a:lnL>
                    <a:lnR w="6350" cap="flat" cmpd="sng" algn="ctr">
                      <a:solidFill>
                        <a:schemeClr val="bg2">
                          <a:lumMod val="75000"/>
                        </a:schemeClr>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fontAlgn="ctr" hangingPunct="0">
                        <a:lnSpc>
                          <a:spcPts val="2400"/>
                        </a:lnSpc>
                      </a:pPr>
                      <a:r>
                        <a:rPr lang="zh-TW" altLang="en-US" sz="1600" b="1" u="none" strike="noStrike" dirty="0">
                          <a:effectLst/>
                          <a:latin typeface="微軟正黑體" panose="020B0604030504040204" pitchFamily="34" charset="-120"/>
                          <a:ea typeface="微軟正黑體" panose="020B0604030504040204" pitchFamily="34" charset="-120"/>
                        </a:rPr>
                        <a:t>本署經管原提供水利設施使用之不動產，需位於農田水利設施範圍外，且經直轄市、縣</a:t>
                      </a:r>
                      <a:r>
                        <a:rPr lang="en-US" altLang="zh-TW" sz="1600" b="1" u="none" strike="noStrike" dirty="0">
                          <a:effectLst/>
                          <a:latin typeface="微軟正黑體" panose="020B0604030504040204" pitchFamily="34" charset="-120"/>
                          <a:ea typeface="微軟正黑體" panose="020B0604030504040204" pitchFamily="34" charset="-120"/>
                        </a:rPr>
                        <a:t>(</a:t>
                      </a:r>
                      <a:r>
                        <a:rPr lang="zh-TW" altLang="en-US" sz="1600" b="1" u="none" strike="noStrike" dirty="0">
                          <a:effectLst/>
                          <a:latin typeface="微軟正黑體" panose="020B0604030504040204" pitchFamily="34" charset="-120"/>
                          <a:ea typeface="微軟正黑體" panose="020B0604030504040204" pitchFamily="34" charset="-120"/>
                        </a:rPr>
                        <a:t>市</a:t>
                      </a:r>
                      <a:r>
                        <a:rPr lang="en-US" altLang="zh-TW" sz="1600" b="1" u="none" strike="noStrike" dirty="0">
                          <a:effectLst/>
                          <a:latin typeface="微軟正黑體" panose="020B0604030504040204" pitchFamily="34" charset="-120"/>
                          <a:ea typeface="微軟正黑體" panose="020B0604030504040204" pitchFamily="34" charset="-120"/>
                        </a:rPr>
                        <a:t>)</a:t>
                      </a:r>
                      <a:r>
                        <a:rPr lang="zh-TW" altLang="en-US" sz="1600" b="1" u="none" strike="noStrike" dirty="0">
                          <a:effectLst/>
                          <a:latin typeface="微軟正黑體" panose="020B0604030504040204" pitchFamily="34" charset="-120"/>
                          <a:ea typeface="微軟正黑體" panose="020B0604030504040204" pitchFamily="34" charset="-120"/>
                        </a:rPr>
                        <a:t>水利主管機關同意廢止水利功能，始符合活化收益辦法所稱非事業用不動產。依農田灌溉排水管理辦法第</a:t>
                      </a:r>
                      <a:r>
                        <a:rPr lang="en-US" altLang="zh-TW" sz="1600" b="1" u="none" strike="noStrike" dirty="0">
                          <a:effectLst/>
                          <a:latin typeface="微軟正黑體" panose="020B0604030504040204" pitchFamily="34" charset="-120"/>
                          <a:ea typeface="微軟正黑體" panose="020B0604030504040204" pitchFamily="34" charset="-120"/>
                        </a:rPr>
                        <a:t>7</a:t>
                      </a:r>
                      <a:r>
                        <a:rPr lang="zh-TW" altLang="en-US" sz="1600" b="1" u="none" strike="noStrike" dirty="0">
                          <a:effectLst/>
                          <a:latin typeface="微軟正黑體" panose="020B0604030504040204" pitchFamily="34" charset="-120"/>
                          <a:ea typeface="微軟正黑體" panose="020B0604030504040204" pitchFamily="34" charset="-120"/>
                        </a:rPr>
                        <a:t>條規定會商相關目的事業主管機關時，直轄市、縣</a:t>
                      </a:r>
                      <a:r>
                        <a:rPr lang="en-US" altLang="zh-TW" sz="1600" b="1" u="none" strike="noStrike" dirty="0">
                          <a:effectLst/>
                          <a:latin typeface="微軟正黑體" panose="020B0604030504040204" pitchFamily="34" charset="-120"/>
                          <a:ea typeface="微軟正黑體" panose="020B0604030504040204" pitchFamily="34" charset="-120"/>
                        </a:rPr>
                        <a:t>(</a:t>
                      </a:r>
                      <a:r>
                        <a:rPr lang="zh-TW" altLang="en-US" sz="1600" b="1" u="none" strike="noStrike" dirty="0">
                          <a:effectLst/>
                          <a:latin typeface="微軟正黑體" panose="020B0604030504040204" pitchFamily="34" charset="-120"/>
                          <a:ea typeface="微軟正黑體" panose="020B0604030504040204" pitchFamily="34" charset="-120"/>
                        </a:rPr>
                        <a:t>市</a:t>
                      </a:r>
                      <a:r>
                        <a:rPr lang="en-US" altLang="zh-TW" sz="1600" b="1" u="none" strike="noStrike" dirty="0">
                          <a:effectLst/>
                          <a:latin typeface="微軟正黑體" panose="020B0604030504040204" pitchFamily="34" charset="-120"/>
                          <a:ea typeface="微軟正黑體" panose="020B0604030504040204" pitchFamily="34" charset="-120"/>
                        </a:rPr>
                        <a:t>)</a:t>
                      </a:r>
                      <a:r>
                        <a:rPr lang="zh-TW" altLang="en-US" sz="1600" b="1" u="none" strike="noStrike" dirty="0">
                          <a:effectLst/>
                          <a:latin typeface="微軟正黑體" panose="020B0604030504040204" pitchFamily="34" charset="-120"/>
                          <a:ea typeface="微軟正黑體" panose="020B0604030504040204" pitchFamily="34" charset="-120"/>
                        </a:rPr>
                        <a:t>政府水利主管機關經審認確無其他使用功能者，亦得以該審認意見作為直轄市、縣</a:t>
                      </a:r>
                      <a:r>
                        <a:rPr lang="en-US" altLang="zh-TW" sz="1600" b="1" u="none" strike="noStrike" dirty="0">
                          <a:effectLst/>
                          <a:latin typeface="微軟正黑體" panose="020B0604030504040204" pitchFamily="34" charset="-120"/>
                          <a:ea typeface="微軟正黑體" panose="020B0604030504040204" pitchFamily="34" charset="-120"/>
                        </a:rPr>
                        <a:t>(</a:t>
                      </a:r>
                      <a:r>
                        <a:rPr lang="zh-TW" altLang="en-US" sz="1600" b="1" u="none" strike="noStrike" dirty="0">
                          <a:effectLst/>
                          <a:latin typeface="微軟正黑體" panose="020B0604030504040204" pitchFamily="34" charset="-120"/>
                          <a:ea typeface="微軟正黑體" panose="020B0604030504040204" pitchFamily="34" charset="-120"/>
                        </a:rPr>
                        <a:t>市</a:t>
                      </a:r>
                      <a:r>
                        <a:rPr lang="en-US" altLang="zh-TW" sz="1600" b="1" u="none" strike="noStrike" dirty="0">
                          <a:effectLst/>
                          <a:latin typeface="微軟正黑體" panose="020B0604030504040204" pitchFamily="34" charset="-120"/>
                          <a:ea typeface="微軟正黑體" panose="020B0604030504040204" pitchFamily="34" charset="-120"/>
                        </a:rPr>
                        <a:t>)</a:t>
                      </a:r>
                      <a:r>
                        <a:rPr lang="zh-TW" altLang="en-US" sz="1600" b="1" u="none" strike="noStrike" dirty="0">
                          <a:effectLst/>
                          <a:latin typeface="微軟正黑體" panose="020B0604030504040204" pitchFamily="34" charset="-120"/>
                          <a:ea typeface="微軟正黑體" panose="020B0604030504040204" pitchFamily="34" charset="-120"/>
                        </a:rPr>
                        <a:t>政府水利主管機關同意廢止水利功能之文件。</a:t>
                      </a:r>
                      <a:endParaRPr lang="zh-TW" altLang="en-US" sz="16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9525" marR="9525" marT="9525" marB="0" anchor="ctr">
                    <a:lnL w="6350" cap="flat" cmpd="sng" algn="ctr">
                      <a:solidFill>
                        <a:schemeClr val="bg2">
                          <a:lumMod val="75000"/>
                        </a:schemeClr>
                      </a:solidFill>
                      <a:prstDash val="solid"/>
                      <a:round/>
                      <a:headEnd type="none" w="med" len="med"/>
                      <a:tailEnd type="none" w="med" len="med"/>
                    </a:lnL>
                    <a:lnR w="12700" cmpd="sng">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43120266"/>
                  </a:ext>
                </a:extLst>
              </a:tr>
              <a:tr h="1152000">
                <a:tc>
                  <a:txBody>
                    <a:bodyPr/>
                    <a:lstStyle/>
                    <a:p>
                      <a:pPr algn="ctr" fontAlgn="ctr">
                        <a:lnSpc>
                          <a:spcPts val="2400"/>
                        </a:lnSpc>
                      </a:pPr>
                      <a:r>
                        <a:rPr lang="zh-TW" altLang="en-US" sz="1600" b="1" u="none" strike="noStrike" dirty="0">
                          <a:effectLst/>
                          <a:latin typeface="微軟正黑體" panose="020B0604030504040204" pitchFamily="34" charset="-120"/>
                          <a:ea typeface="微軟正黑體" panose="020B0604030504040204" pitchFamily="34" charset="-120"/>
                        </a:rPr>
                        <a:t>本署</a:t>
                      </a:r>
                      <a:r>
                        <a:rPr lang="en-US" altLang="zh-TW" sz="1600" b="1" u="none" strike="noStrike" dirty="0">
                          <a:effectLst/>
                          <a:latin typeface="微軟正黑體" panose="020B0604030504040204" pitchFamily="34" charset="-120"/>
                          <a:ea typeface="微軟正黑體" panose="020B0604030504040204" pitchFamily="34" charset="-120"/>
                        </a:rPr>
                        <a:t>111</a:t>
                      </a:r>
                      <a:r>
                        <a:rPr lang="zh-TW" altLang="en-US" sz="1600" b="1" u="none" strike="noStrike" dirty="0">
                          <a:effectLst/>
                          <a:latin typeface="微軟正黑體" panose="020B0604030504040204" pitchFamily="34" charset="-120"/>
                          <a:ea typeface="微軟正黑體" panose="020B0604030504040204" pitchFamily="34" charset="-120"/>
                        </a:rPr>
                        <a:t>年</a:t>
                      </a:r>
                      <a:r>
                        <a:rPr lang="en-US" altLang="zh-TW" sz="1600" b="1" u="none" strike="noStrike" dirty="0">
                          <a:effectLst/>
                          <a:latin typeface="微軟正黑體" panose="020B0604030504040204" pitchFamily="34" charset="-120"/>
                          <a:ea typeface="微軟正黑體" panose="020B0604030504040204" pitchFamily="34" charset="-120"/>
                        </a:rPr>
                        <a:t>1</a:t>
                      </a:r>
                      <a:r>
                        <a:rPr lang="zh-TW" altLang="en-US" sz="1600" b="1" u="none" strike="noStrike" dirty="0">
                          <a:effectLst/>
                          <a:latin typeface="微軟正黑體" panose="020B0604030504040204" pitchFamily="34" charset="-120"/>
                          <a:ea typeface="微軟正黑體" panose="020B0604030504040204" pitchFamily="34" charset="-120"/>
                        </a:rPr>
                        <a:t>月</a:t>
                      </a:r>
                      <a:r>
                        <a:rPr lang="en-US" altLang="zh-TW" sz="1600" b="1" u="none" strike="noStrike" dirty="0">
                          <a:effectLst/>
                          <a:latin typeface="微軟正黑體" panose="020B0604030504040204" pitchFamily="34" charset="-120"/>
                          <a:ea typeface="微軟正黑體" panose="020B0604030504040204" pitchFamily="34" charset="-120"/>
                        </a:rPr>
                        <a:t>24</a:t>
                      </a:r>
                      <a:r>
                        <a:rPr lang="zh-TW" altLang="en-US" sz="1600" b="1" u="none" strike="noStrike" dirty="0">
                          <a:effectLst/>
                          <a:latin typeface="微軟正黑體" panose="020B0604030504040204" pitchFamily="34" charset="-120"/>
                          <a:ea typeface="微軟正黑體" panose="020B0604030504040204" pitchFamily="34" charset="-120"/>
                        </a:rPr>
                        <a:t>日農水企字第</a:t>
                      </a:r>
                      <a:r>
                        <a:rPr lang="en-US" altLang="zh-TW" sz="1600" b="1" u="none" strike="noStrike" dirty="0">
                          <a:effectLst/>
                          <a:latin typeface="微軟正黑體" panose="020B0604030504040204" pitchFamily="34" charset="-120"/>
                          <a:ea typeface="微軟正黑體" panose="020B0604030504040204" pitchFamily="34" charset="-120"/>
                        </a:rPr>
                        <a:t>1116000958</a:t>
                      </a:r>
                      <a:r>
                        <a:rPr lang="zh-TW" altLang="en-US" sz="1600" b="1" u="none" strike="noStrike" dirty="0">
                          <a:effectLst/>
                          <a:latin typeface="微軟正黑體" panose="020B0604030504040204" pitchFamily="34" charset="-120"/>
                          <a:ea typeface="微軟正黑體" panose="020B0604030504040204" pitchFamily="34" charset="-120"/>
                        </a:rPr>
                        <a:t>號函</a:t>
                      </a:r>
                      <a:endParaRPr lang="zh-TW" altLang="en-US" sz="16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9525" marR="9525" marT="9525" marB="0" anchor="ctr">
                    <a:lnL w="12700" cmpd="sng">
                      <a:noFill/>
                    </a:lnL>
                    <a:lnR w="6350" cap="flat" cmpd="sng" algn="ctr">
                      <a:solidFill>
                        <a:schemeClr val="bg2">
                          <a:lumMod val="75000"/>
                        </a:schemeClr>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fontAlgn="ctr" hangingPunct="0">
                        <a:lnSpc>
                          <a:spcPts val="2400"/>
                        </a:lnSpc>
                      </a:pPr>
                      <a:r>
                        <a:rPr lang="zh-TW" altLang="en-US" sz="1600" b="1" u="none" strike="noStrike" dirty="0">
                          <a:effectLst/>
                          <a:latin typeface="微軟正黑體" panose="020B0604030504040204" pitchFamily="34" charset="-120"/>
                          <a:ea typeface="微軟正黑體" panose="020B0604030504040204" pitchFamily="34" charset="-120"/>
                        </a:rPr>
                        <a:t>本署管有土地辦理合建分屋開發案時，如屬廠商出資與機關合作共負盈虧之財產處分行為，且有相關法規得以依循或參照者，不適用政府採購法。</a:t>
                      </a:r>
                      <a:endParaRPr lang="zh-TW" altLang="en-US" sz="16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9525" marR="9525" marT="9525" marB="0" anchor="ctr">
                    <a:lnL w="6350" cap="flat" cmpd="sng" algn="ctr">
                      <a:solidFill>
                        <a:schemeClr val="bg2">
                          <a:lumMod val="75000"/>
                        </a:schemeClr>
                      </a:solidFill>
                      <a:prstDash val="solid"/>
                      <a:round/>
                      <a:headEnd type="none" w="med" len="med"/>
                      <a:tailEnd type="none" w="med" len="med"/>
                    </a:lnL>
                    <a:lnR w="12700" cmpd="sng">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680155013"/>
                  </a:ext>
                </a:extLst>
              </a:tr>
              <a:tr h="1152000">
                <a:tc>
                  <a:txBody>
                    <a:bodyPr/>
                    <a:lstStyle/>
                    <a:p>
                      <a:pPr algn="ctr" fontAlgn="ctr">
                        <a:lnSpc>
                          <a:spcPts val="2400"/>
                        </a:lnSpc>
                      </a:pPr>
                      <a:r>
                        <a:rPr lang="zh-TW" altLang="en-US" sz="1600" b="1" u="none" strike="noStrike" dirty="0">
                          <a:effectLst/>
                          <a:latin typeface="微軟正黑體" panose="020B0604030504040204" pitchFamily="34" charset="-120"/>
                          <a:ea typeface="微軟正黑體" panose="020B0604030504040204" pitchFamily="34" charset="-120"/>
                        </a:rPr>
                        <a:t>本署</a:t>
                      </a:r>
                      <a:r>
                        <a:rPr lang="en-US" altLang="zh-TW" sz="1600" b="1" u="none" strike="noStrike" dirty="0">
                          <a:effectLst/>
                          <a:latin typeface="微軟正黑體" panose="020B0604030504040204" pitchFamily="34" charset="-120"/>
                          <a:ea typeface="微軟正黑體" panose="020B0604030504040204" pitchFamily="34" charset="-120"/>
                        </a:rPr>
                        <a:t>109</a:t>
                      </a:r>
                      <a:r>
                        <a:rPr lang="zh-TW" altLang="en-US" sz="1600" b="1" u="none" strike="noStrike" dirty="0">
                          <a:effectLst/>
                          <a:latin typeface="微軟正黑體" panose="020B0604030504040204" pitchFamily="34" charset="-120"/>
                          <a:ea typeface="微軟正黑體" panose="020B0604030504040204" pitchFamily="34" charset="-120"/>
                        </a:rPr>
                        <a:t>年</a:t>
                      </a:r>
                      <a:r>
                        <a:rPr lang="en-US" altLang="zh-TW" sz="1600" b="1" u="none" strike="noStrike" dirty="0">
                          <a:effectLst/>
                          <a:latin typeface="微軟正黑體" panose="020B0604030504040204" pitchFamily="34" charset="-120"/>
                          <a:ea typeface="微軟正黑體" panose="020B0604030504040204" pitchFamily="34" charset="-120"/>
                        </a:rPr>
                        <a:t>12</a:t>
                      </a:r>
                      <a:r>
                        <a:rPr lang="zh-TW" altLang="en-US" sz="1600" b="1" u="none" strike="noStrike" dirty="0">
                          <a:effectLst/>
                          <a:latin typeface="微軟正黑體" panose="020B0604030504040204" pitchFamily="34" charset="-120"/>
                          <a:ea typeface="微軟正黑體" panose="020B0604030504040204" pitchFamily="34" charset="-120"/>
                        </a:rPr>
                        <a:t>月</a:t>
                      </a:r>
                      <a:r>
                        <a:rPr lang="en-US" altLang="zh-TW" sz="1600" b="1" u="none" strike="noStrike" dirty="0">
                          <a:effectLst/>
                          <a:latin typeface="微軟正黑體" panose="020B0604030504040204" pitchFamily="34" charset="-120"/>
                          <a:ea typeface="微軟正黑體" panose="020B0604030504040204" pitchFamily="34" charset="-120"/>
                        </a:rPr>
                        <a:t>17</a:t>
                      </a:r>
                      <a:r>
                        <a:rPr lang="zh-TW" altLang="en-US" sz="1600" b="1" u="none" strike="noStrike" dirty="0">
                          <a:effectLst/>
                          <a:latin typeface="微軟正黑體" panose="020B0604030504040204" pitchFamily="34" charset="-120"/>
                          <a:ea typeface="微軟正黑體" panose="020B0604030504040204" pitchFamily="34" charset="-120"/>
                        </a:rPr>
                        <a:t>日農水企字第</a:t>
                      </a:r>
                      <a:r>
                        <a:rPr lang="en-US" altLang="zh-TW" sz="1600" b="1" u="none" strike="noStrike" dirty="0">
                          <a:effectLst/>
                          <a:latin typeface="微軟正黑體" panose="020B0604030504040204" pitchFamily="34" charset="-120"/>
                          <a:ea typeface="微軟正黑體" panose="020B0604030504040204" pitchFamily="34" charset="-120"/>
                        </a:rPr>
                        <a:t>1096002241</a:t>
                      </a:r>
                      <a:r>
                        <a:rPr lang="zh-TW" altLang="en-US" sz="1600" b="1" u="none" strike="noStrike" dirty="0">
                          <a:effectLst/>
                          <a:latin typeface="微軟正黑體" panose="020B0604030504040204" pitchFamily="34" charset="-120"/>
                          <a:ea typeface="微軟正黑體" panose="020B0604030504040204" pitchFamily="34" charset="-120"/>
                        </a:rPr>
                        <a:t>號函</a:t>
                      </a:r>
                      <a:endParaRPr lang="zh-TW" altLang="en-US" sz="16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9525" marR="9525" marT="9525" marB="0" anchor="ctr">
                    <a:lnL w="12700" cmpd="sng">
                      <a:noFill/>
                    </a:lnL>
                    <a:lnR w="6350" cap="flat" cmpd="sng" algn="ctr">
                      <a:solidFill>
                        <a:schemeClr val="bg2">
                          <a:lumMod val="75000"/>
                        </a:schemeClr>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fontAlgn="ctr" hangingPunct="0">
                        <a:lnSpc>
                          <a:spcPts val="2400"/>
                        </a:lnSpc>
                      </a:pPr>
                      <a:r>
                        <a:rPr lang="zh-TW" altLang="en-US" sz="1600" b="1" u="none" strike="noStrike" dirty="0">
                          <a:effectLst/>
                          <a:latin typeface="微軟正黑體" panose="020B0604030504040204" pitchFamily="34" charset="-120"/>
                          <a:ea typeface="微軟正黑體" panose="020B0604030504040204" pitchFamily="34" charset="-120"/>
                        </a:rPr>
                        <a:t>特定農業區及一般農業區內之水利用地，倘經管轄水利主管機關同意廢止水路在案，則該土地因已無灌溉或農田排水使用之水利用途，即非屬農業用地之範疇，自無第</a:t>
                      </a:r>
                      <a:r>
                        <a:rPr lang="en-US" altLang="zh-TW" sz="1600" b="1" u="none" strike="noStrike" dirty="0">
                          <a:effectLst/>
                          <a:latin typeface="微軟正黑體" panose="020B0604030504040204" pitchFamily="34" charset="-120"/>
                          <a:ea typeface="微軟正黑體" panose="020B0604030504040204" pitchFamily="34" charset="-120"/>
                        </a:rPr>
                        <a:t>15</a:t>
                      </a:r>
                      <a:r>
                        <a:rPr lang="zh-TW" altLang="en-US" sz="1600" b="1" u="none" strike="noStrike" dirty="0">
                          <a:effectLst/>
                          <a:latin typeface="微軟正黑體" panose="020B0604030504040204" pitchFamily="34" charset="-120"/>
                          <a:ea typeface="微軟正黑體" panose="020B0604030504040204" pitchFamily="34" charset="-120"/>
                        </a:rPr>
                        <a:t>條涉及農業用地處分規定之適用。</a:t>
                      </a:r>
                      <a:endParaRPr lang="zh-TW" altLang="en-US" sz="16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9525" marR="9525" marT="9525" marB="0" anchor="ctr">
                    <a:lnL w="6350" cap="flat" cmpd="sng" algn="ctr">
                      <a:solidFill>
                        <a:schemeClr val="bg2">
                          <a:lumMod val="75000"/>
                        </a:schemeClr>
                      </a:solidFill>
                      <a:prstDash val="solid"/>
                      <a:round/>
                      <a:headEnd type="none" w="med" len="med"/>
                      <a:tailEnd type="none" w="med" len="med"/>
                    </a:lnL>
                    <a:lnR w="12700" cmpd="sng">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03053348"/>
                  </a:ext>
                </a:extLst>
              </a:tr>
            </a:tbl>
          </a:graphicData>
        </a:graphic>
      </p:graphicFrame>
    </p:spTree>
    <p:extLst>
      <p:ext uri="{BB962C8B-B14F-4D97-AF65-F5344CB8AC3E}">
        <p14:creationId xmlns:p14="http://schemas.microsoft.com/office/powerpoint/2010/main" val="39961278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B88DDBBE-4D9D-FE2F-6632-44F9A4E60488}"/>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27665" y="6119330"/>
            <a:ext cx="9088670" cy="858990"/>
          </a:xfrm>
          <a:prstGeom prst="rect">
            <a:avLst/>
          </a:prstGeom>
        </p:spPr>
      </p:pic>
      <p:sp>
        <p:nvSpPr>
          <p:cNvPr id="53" name="橢圓 52">
            <a:extLst>
              <a:ext uri="{FF2B5EF4-FFF2-40B4-BE49-F238E27FC236}">
                <a16:creationId xmlns:a16="http://schemas.microsoft.com/office/drawing/2014/main" id="{A463805F-0C58-90ED-3B9C-4BE6AA4762F3}"/>
              </a:ext>
            </a:extLst>
          </p:cNvPr>
          <p:cNvSpPr/>
          <p:nvPr/>
        </p:nvSpPr>
        <p:spPr>
          <a:xfrm>
            <a:off x="3090424" y="2922227"/>
            <a:ext cx="469907" cy="457988"/>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8" name="橢圓 47">
            <a:extLst>
              <a:ext uri="{FF2B5EF4-FFF2-40B4-BE49-F238E27FC236}">
                <a16:creationId xmlns:a16="http://schemas.microsoft.com/office/drawing/2014/main" id="{F5DD2179-DBBF-2BA3-724F-6D60208A7B99}"/>
              </a:ext>
            </a:extLst>
          </p:cNvPr>
          <p:cNvSpPr/>
          <p:nvPr/>
        </p:nvSpPr>
        <p:spPr>
          <a:xfrm>
            <a:off x="-501166" y="-664018"/>
            <a:ext cx="2334577" cy="2275367"/>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9" name="橢圓 48">
            <a:extLst>
              <a:ext uri="{FF2B5EF4-FFF2-40B4-BE49-F238E27FC236}">
                <a16:creationId xmlns:a16="http://schemas.microsoft.com/office/drawing/2014/main" id="{B2D10DE2-C80C-ECD8-A647-AB3F515B7396}"/>
              </a:ext>
            </a:extLst>
          </p:cNvPr>
          <p:cNvSpPr/>
          <p:nvPr/>
        </p:nvSpPr>
        <p:spPr>
          <a:xfrm>
            <a:off x="1508908" y="392191"/>
            <a:ext cx="1634740" cy="1593279"/>
          </a:xfrm>
          <a:prstGeom prst="ellipse">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0" name="橢圓 49">
            <a:extLst>
              <a:ext uri="{FF2B5EF4-FFF2-40B4-BE49-F238E27FC236}">
                <a16:creationId xmlns:a16="http://schemas.microsoft.com/office/drawing/2014/main" id="{43C0AB9B-1660-EA9D-343E-7D5C5A01AFFA}"/>
              </a:ext>
            </a:extLst>
          </p:cNvPr>
          <p:cNvSpPr/>
          <p:nvPr/>
        </p:nvSpPr>
        <p:spPr>
          <a:xfrm>
            <a:off x="8023872" y="4270429"/>
            <a:ext cx="538965" cy="525296"/>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1" name="橢圓 50">
            <a:extLst>
              <a:ext uri="{FF2B5EF4-FFF2-40B4-BE49-F238E27FC236}">
                <a16:creationId xmlns:a16="http://schemas.microsoft.com/office/drawing/2014/main" id="{70793E32-BB8E-7D5A-5A78-19F23D8C575D}"/>
              </a:ext>
            </a:extLst>
          </p:cNvPr>
          <p:cNvSpPr/>
          <p:nvPr/>
        </p:nvSpPr>
        <p:spPr>
          <a:xfrm>
            <a:off x="8372969" y="4270429"/>
            <a:ext cx="1542061" cy="1502952"/>
          </a:xfrm>
          <a:prstGeom prst="ellipse">
            <a:avLst/>
          </a:prstGeom>
          <a:solidFill>
            <a:schemeClr val="accent3">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2" name="表格 2">
            <a:extLst>
              <a:ext uri="{FF2B5EF4-FFF2-40B4-BE49-F238E27FC236}">
                <a16:creationId xmlns:a16="http://schemas.microsoft.com/office/drawing/2014/main" id="{A867C38A-0B20-1C1B-1B4B-0C337786BBC7}"/>
              </a:ext>
            </a:extLst>
          </p:cNvPr>
          <p:cNvGraphicFramePr>
            <a:graphicFrameLocks noGrp="1"/>
          </p:cNvGraphicFramePr>
          <p:nvPr>
            <p:extLst>
              <p:ext uri="{D42A27DB-BD31-4B8C-83A1-F6EECF244321}">
                <p14:modId xmlns:p14="http://schemas.microsoft.com/office/powerpoint/2010/main" val="4051223309"/>
              </p:ext>
            </p:extLst>
          </p:nvPr>
        </p:nvGraphicFramePr>
        <p:xfrm>
          <a:off x="336550" y="348245"/>
          <a:ext cx="8470900" cy="6202485"/>
        </p:xfrm>
        <a:graphic>
          <a:graphicData uri="http://schemas.openxmlformats.org/drawingml/2006/table">
            <a:tbl>
              <a:tblPr firstRow="1" bandRow="1">
                <a:solidFill>
                  <a:srgbClr val="FFFFFF">
                    <a:alpha val="38039"/>
                  </a:srgbClr>
                </a:solidFill>
                <a:tableStyleId>{5940675A-B579-460E-94D1-54222C63F5DA}</a:tableStyleId>
              </a:tblPr>
              <a:tblGrid>
                <a:gridCol w="1898650">
                  <a:extLst>
                    <a:ext uri="{9D8B030D-6E8A-4147-A177-3AD203B41FA5}">
                      <a16:colId xmlns:a16="http://schemas.microsoft.com/office/drawing/2014/main" val="87827378"/>
                    </a:ext>
                  </a:extLst>
                </a:gridCol>
                <a:gridCol w="6572250">
                  <a:extLst>
                    <a:ext uri="{9D8B030D-6E8A-4147-A177-3AD203B41FA5}">
                      <a16:colId xmlns:a16="http://schemas.microsoft.com/office/drawing/2014/main" val="662610143"/>
                    </a:ext>
                  </a:extLst>
                </a:gridCol>
              </a:tblGrid>
              <a:tr h="0">
                <a:tc>
                  <a:txBody>
                    <a:bodyPr/>
                    <a:lstStyle/>
                    <a:p>
                      <a:pPr algn="ctr"/>
                      <a:r>
                        <a:rPr lang="zh-TW" altLang="en-US" b="1" dirty="0">
                          <a:latin typeface="微軟正黑體" panose="020B0604030504040204" pitchFamily="34" charset="-120"/>
                          <a:ea typeface="微軟正黑體" panose="020B0604030504040204" pitchFamily="34" charset="-120"/>
                        </a:rPr>
                        <a:t>文號</a:t>
                      </a:r>
                    </a:p>
                  </a:txBody>
                  <a:tcPr anchor="ctr">
                    <a:lnL w="12700" cmpd="sng">
                      <a:noFill/>
                    </a:lnL>
                    <a:lnR w="6350" cap="flat" cmpd="sng" algn="ctr">
                      <a:solidFill>
                        <a:schemeClr val="bg2">
                          <a:lumMod val="75000"/>
                        </a:schemeClr>
                      </a:solidFill>
                      <a:prstDash val="solid"/>
                      <a:round/>
                      <a:headEnd type="none" w="med" len="med"/>
                      <a:tailEnd type="none" w="med" len="med"/>
                    </a:lnR>
                    <a:lnT w="12700" cmpd="sng">
                      <a:noFill/>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zh-TW" altLang="en-US" b="1" dirty="0">
                          <a:latin typeface="微軟正黑體" panose="020B0604030504040204" pitchFamily="34" charset="-120"/>
                          <a:ea typeface="微軟正黑體" panose="020B0604030504040204" pitchFamily="34" charset="-120"/>
                        </a:rPr>
                        <a:t>簡要內容</a:t>
                      </a:r>
                    </a:p>
                  </a:txBody>
                  <a:tcPr anchor="ctr">
                    <a:lnL w="6350" cap="flat" cmpd="sng" algn="ctr">
                      <a:solidFill>
                        <a:schemeClr val="bg2">
                          <a:lumMod val="75000"/>
                        </a:schemeClr>
                      </a:solidFill>
                      <a:prstDash val="solid"/>
                      <a:round/>
                      <a:headEnd type="none" w="med" len="med"/>
                      <a:tailEnd type="none" w="med" len="med"/>
                    </a:lnL>
                    <a:lnR w="12700" cmpd="sng">
                      <a:noFill/>
                    </a:lnR>
                    <a:lnT w="12700" cmpd="sng">
                      <a:noFill/>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80170809"/>
                  </a:ext>
                </a:extLst>
              </a:tr>
              <a:tr h="1152000">
                <a:tc>
                  <a:txBody>
                    <a:bodyPr/>
                    <a:lstStyle/>
                    <a:p>
                      <a:pPr marL="0" algn="ctr" defTabSz="914400" rtl="0" eaLnBrk="1" fontAlgn="ctr" latinLnBrk="0" hangingPunct="1">
                        <a:lnSpc>
                          <a:spcPts val="2400"/>
                        </a:lnSpc>
                      </a:pP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本署</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110</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年</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11</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月</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30</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日農水企字第</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1106030910</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號函</a:t>
                      </a:r>
                    </a:p>
                  </a:txBody>
                  <a:tcPr marL="9525" marR="9525" marT="9525" marB="0" anchor="ctr">
                    <a:lnL w="12700" cmpd="sng">
                      <a:noFill/>
                    </a:lnL>
                    <a:lnR w="6350" cap="flat" cmpd="sng" algn="ctr">
                      <a:solidFill>
                        <a:schemeClr val="bg2">
                          <a:lumMod val="75000"/>
                        </a:schemeClr>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p>
                      <a:pPr marL="0" algn="just" defTabSz="914400" rtl="0" eaLnBrk="1" fontAlgn="ctr" latinLnBrk="0" hangingPunct="1">
                        <a:lnSpc>
                          <a:spcPts val="2400"/>
                        </a:lnSpc>
                      </a:pP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辦理農田水利非事業用不動產活化收益之公告招標作業</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如公開標租、標售、招標設定地上權等</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，請務必將招標資訊、開標結果公告於管理處及本署網站，以利周知。</a:t>
                      </a:r>
                    </a:p>
                  </a:txBody>
                  <a:tcPr marL="9525" marR="9525" marT="9525" marB="0" anchor="ctr">
                    <a:lnL w="6350" cap="flat" cmpd="sng" algn="ctr">
                      <a:solidFill>
                        <a:schemeClr val="bg2">
                          <a:lumMod val="75000"/>
                        </a:schemeClr>
                      </a:solidFill>
                      <a:prstDash val="solid"/>
                      <a:round/>
                      <a:headEnd type="none" w="med" len="med"/>
                      <a:tailEnd type="none" w="med" len="med"/>
                    </a:lnL>
                    <a:lnR w="12700" cmpd="sng">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40581661"/>
                  </a:ext>
                </a:extLst>
              </a:tr>
              <a:tr h="1152000">
                <a:tc>
                  <a:txBody>
                    <a:bodyPr/>
                    <a:lstStyle/>
                    <a:p>
                      <a:pPr marL="0" algn="ctr" defTabSz="914400" rtl="0" eaLnBrk="1" fontAlgn="ctr" latinLnBrk="0" hangingPunct="1">
                        <a:lnSpc>
                          <a:spcPts val="2400"/>
                        </a:lnSpc>
                      </a:pP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本署</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111</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年</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4</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月</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15</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日農水企字第</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1116005132</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號函</a:t>
                      </a:r>
                    </a:p>
                  </a:txBody>
                  <a:tcPr marL="9525" marR="9525" marT="9525" marB="0" anchor="ctr">
                    <a:lnL w="12700" cmpd="sng">
                      <a:noFill/>
                    </a:lnL>
                    <a:lnR w="6350" cap="flat" cmpd="sng" algn="ctr">
                      <a:solidFill>
                        <a:schemeClr val="bg2">
                          <a:lumMod val="75000"/>
                        </a:schemeClr>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endParaRPr lang="zh-TW" altLang="en-US"/>
                    </a:p>
                  </a:txBody>
                  <a:tcPr>
                    <a:lnL w="6350" cap="flat" cmpd="sng" algn="ctr">
                      <a:solidFill>
                        <a:schemeClr val="bg2">
                          <a:lumMod val="75000"/>
                        </a:schemeClr>
                      </a:solidFill>
                      <a:prstDash val="solid"/>
                      <a:round/>
                      <a:headEnd type="none" w="med" len="med"/>
                      <a:tailEnd type="none" w="med" len="med"/>
                    </a:lnL>
                    <a:lnR w="12700" cmpd="sng">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43120266"/>
                  </a:ext>
                </a:extLst>
              </a:tr>
              <a:tr h="1152000">
                <a:tc>
                  <a:txBody>
                    <a:bodyPr/>
                    <a:lstStyle/>
                    <a:p>
                      <a:pPr marL="0" algn="ctr" defTabSz="914400" rtl="0" eaLnBrk="1" fontAlgn="ctr" latinLnBrk="0" hangingPunct="1">
                        <a:lnSpc>
                          <a:spcPts val="2400"/>
                        </a:lnSpc>
                      </a:pP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本署</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111</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年</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1</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月</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28</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日農水企字第</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1116000985</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號函</a:t>
                      </a:r>
                    </a:p>
                  </a:txBody>
                  <a:tcPr marL="9525" marR="9525" marT="9525" marB="0" anchor="ctr">
                    <a:lnL w="12700" cmpd="sng">
                      <a:noFill/>
                    </a:lnL>
                    <a:lnR w="6350" cap="flat" cmpd="sng" algn="ctr">
                      <a:solidFill>
                        <a:schemeClr val="bg2">
                          <a:lumMod val="75000"/>
                        </a:schemeClr>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just" defTabSz="914400" rtl="0" eaLnBrk="1" fontAlgn="ctr" latinLnBrk="0" hangingPunct="1">
                        <a:lnSpc>
                          <a:spcPts val="2400"/>
                        </a:lnSpc>
                      </a:pP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倘農田水利非事業用不動產經公開標租未能標脫後，其原標租底價及條件與市場行情已有差距者，或已另有其他活化收益計畫者，不符合第</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19</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條第</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1</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項第</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4</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款規定之情形。</a:t>
                      </a:r>
                    </a:p>
                  </a:txBody>
                  <a:tcPr marL="9525" marR="9525" marT="9525" marB="0" anchor="ctr">
                    <a:lnL w="6350" cap="flat" cmpd="sng" algn="ctr">
                      <a:solidFill>
                        <a:schemeClr val="bg2">
                          <a:lumMod val="75000"/>
                        </a:schemeClr>
                      </a:solidFill>
                      <a:prstDash val="solid"/>
                      <a:round/>
                      <a:headEnd type="none" w="med" len="med"/>
                      <a:tailEnd type="none" w="med" len="med"/>
                    </a:lnL>
                    <a:lnR w="12700" cmpd="sng">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680155013"/>
                  </a:ext>
                </a:extLst>
              </a:tr>
              <a:tr h="1152000">
                <a:tc>
                  <a:txBody>
                    <a:bodyPr/>
                    <a:lstStyle/>
                    <a:p>
                      <a:pPr marL="0" algn="ctr" defTabSz="914400" rtl="0" eaLnBrk="1" fontAlgn="ctr" latinLnBrk="0" hangingPunct="1">
                        <a:lnSpc>
                          <a:spcPts val="2400"/>
                        </a:lnSpc>
                      </a:pP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本署</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110</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年</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7</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月</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29</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日農水企字第</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1106014014</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號函</a:t>
                      </a:r>
                    </a:p>
                  </a:txBody>
                  <a:tcPr marL="9525" marR="9525" marT="9525" marB="0" anchor="ctr">
                    <a:lnL w="12700" cmpd="sng">
                      <a:noFill/>
                    </a:lnL>
                    <a:lnR w="6350" cap="flat" cmpd="sng" algn="ctr">
                      <a:solidFill>
                        <a:schemeClr val="bg2">
                          <a:lumMod val="75000"/>
                        </a:schemeClr>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just" defTabSz="914400" rtl="0" eaLnBrk="1" fontAlgn="ctr" latinLnBrk="0" hangingPunct="1">
                        <a:lnSpc>
                          <a:spcPts val="2400"/>
                        </a:lnSpc>
                      </a:pP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占用人已自行翻修增建原有建物，得否依據農田水利非事業用不動產活化收益辦法第</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24</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條規定辦理出租，應就個案實情予以認定，並請確認該建物經翻修後，是否仍符合</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82</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年</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7</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月</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21</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日前已建有建物之形式。</a:t>
                      </a:r>
                    </a:p>
                  </a:txBody>
                  <a:tcPr marL="9525" marR="9525" marT="9525" marB="0" anchor="ctr">
                    <a:lnL w="6350" cap="flat" cmpd="sng" algn="ctr">
                      <a:solidFill>
                        <a:schemeClr val="bg2">
                          <a:lumMod val="75000"/>
                        </a:schemeClr>
                      </a:solidFill>
                      <a:prstDash val="solid"/>
                      <a:round/>
                      <a:headEnd type="none" w="med" len="med"/>
                      <a:tailEnd type="none" w="med" len="med"/>
                    </a:lnL>
                    <a:lnR w="12700" cmpd="sng">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03053348"/>
                  </a:ext>
                </a:extLst>
              </a:tr>
              <a:tr h="1152000">
                <a:tc>
                  <a:txBody>
                    <a:bodyPr/>
                    <a:lstStyle/>
                    <a:p>
                      <a:pPr marL="0" algn="ctr" defTabSz="914400" rtl="0" eaLnBrk="1" fontAlgn="ctr" latinLnBrk="0" hangingPunct="1">
                        <a:lnSpc>
                          <a:spcPts val="2400"/>
                        </a:lnSpc>
                      </a:pP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本署</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110</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年</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10</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月</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26</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日農水企字第</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1106027539</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號函</a:t>
                      </a:r>
                    </a:p>
                  </a:txBody>
                  <a:tcPr marL="9525" marR="9525" marT="9525" marB="0" anchor="ctr">
                    <a:lnL w="12700" cmpd="sng">
                      <a:noFill/>
                    </a:lnL>
                    <a:lnR w="6350" cap="flat" cmpd="sng" algn="ctr">
                      <a:solidFill>
                        <a:schemeClr val="bg2">
                          <a:lumMod val="75000"/>
                        </a:schemeClr>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just" defTabSz="914400" rtl="0" eaLnBrk="1" fontAlgn="ctr" latinLnBrk="0" hangingPunct="1">
                        <a:lnSpc>
                          <a:spcPts val="2400"/>
                        </a:lnSpc>
                      </a:pP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倘屬改制前已出租予占用人之案件，宜先行審認原出租之依據，倘確屬依原農田水利會財產處理要點規定辦理者，已非屬占用性質，而為租賃關係，依據農田水利法第</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23</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條第</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1</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項規定，租賃契約於改制後由本署概括承受，倘租期屆滿，自得依活化收益辦法第</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19</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條第</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1</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項第</a:t>
                      </a:r>
                      <a:r>
                        <a:rPr lang="en-US" altLang="zh-TW"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3</a:t>
                      </a:r>
                      <a:r>
                        <a:rPr lang="zh-TW" altLang="en-US" sz="1600" b="1" u="none" strike="noStrike" kern="1200" dirty="0">
                          <a:solidFill>
                            <a:schemeClr val="tx1"/>
                          </a:solidFill>
                          <a:effectLst/>
                          <a:latin typeface="微軟正黑體" panose="020B0604030504040204" pitchFamily="34" charset="-120"/>
                          <a:ea typeface="微軟正黑體" panose="020B0604030504040204" pitchFamily="34" charset="-120"/>
                          <a:cs typeface="+mn-cs"/>
                        </a:rPr>
                        <a:t>款規定逕予出租。</a:t>
                      </a:r>
                    </a:p>
                  </a:txBody>
                  <a:tcPr marL="9525" marR="9525" marT="9525" marB="0" anchor="ctr">
                    <a:lnL w="6350" cap="flat" cmpd="sng" algn="ctr">
                      <a:solidFill>
                        <a:schemeClr val="bg2">
                          <a:lumMod val="75000"/>
                        </a:schemeClr>
                      </a:solidFill>
                      <a:prstDash val="solid"/>
                      <a:round/>
                      <a:headEnd type="none" w="med" len="med"/>
                      <a:tailEnd type="none" w="med" len="med"/>
                    </a:lnL>
                    <a:lnR w="12700" cmpd="sng">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66734770"/>
                  </a:ext>
                </a:extLst>
              </a:tr>
            </a:tbl>
          </a:graphicData>
        </a:graphic>
      </p:graphicFrame>
    </p:spTree>
    <p:extLst>
      <p:ext uri="{BB962C8B-B14F-4D97-AF65-F5344CB8AC3E}">
        <p14:creationId xmlns:p14="http://schemas.microsoft.com/office/powerpoint/2010/main" val="3253944682"/>
      </p:ext>
    </p:extLst>
  </p:cSld>
  <p:clrMapOvr>
    <a:masterClrMapping/>
  </p:clrMapOvr>
</p:sld>
</file>

<file path=ppt/theme/theme1.xml><?xml version="1.0" encoding="utf-8"?>
<a:theme xmlns:a="http://schemas.openxmlformats.org/drawingml/2006/main" name="Office 佈景主題">
  <a:themeElements>
    <a:clrScheme name="Office 佈景主題">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佈景主題">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3680</TotalTime>
  <Words>10635</Words>
  <Application>Microsoft Office PowerPoint</Application>
  <PresentationFormat>如螢幕大小 (4:3)</PresentationFormat>
  <Paragraphs>867</Paragraphs>
  <Slides>52</Slides>
  <Notes>0</Notes>
  <HiddenSlides>0</HiddenSlides>
  <MMClips>0</MMClips>
  <ScaleCrop>false</ScaleCrop>
  <HeadingPairs>
    <vt:vector size="6" baseType="variant">
      <vt:variant>
        <vt:lpstr>使用字型</vt:lpstr>
      </vt:variant>
      <vt:variant>
        <vt:i4>9</vt:i4>
      </vt:variant>
      <vt:variant>
        <vt:lpstr>佈景主題</vt:lpstr>
      </vt:variant>
      <vt:variant>
        <vt:i4>1</vt:i4>
      </vt:variant>
      <vt:variant>
        <vt:lpstr>投影片標題</vt:lpstr>
      </vt:variant>
      <vt:variant>
        <vt:i4>52</vt:i4>
      </vt:variant>
    </vt:vector>
  </HeadingPairs>
  <TitlesOfParts>
    <vt:vector size="62" baseType="lpstr">
      <vt:lpstr>微軟正黑體</vt:lpstr>
      <vt:lpstr>新細明體</vt:lpstr>
      <vt:lpstr>標楷體</vt:lpstr>
      <vt:lpstr>Arial</vt:lpstr>
      <vt:lpstr>Arial Black</vt:lpstr>
      <vt:lpstr>Calibri</vt:lpstr>
      <vt:lpstr>Calibri Light</vt:lpstr>
      <vt:lpstr>Times New Roman</vt:lpstr>
      <vt:lpstr>Wingdings</vt:lpstr>
      <vt:lpstr>Office 佈景主題</vt:lpstr>
      <vt:lpstr>PowerPoint 簡報</vt:lpstr>
      <vt:lpstr>課程目錄</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張嘉玲</dc:creator>
  <cp:lastModifiedBy>鄭則元</cp:lastModifiedBy>
  <cp:revision>150</cp:revision>
  <dcterms:created xsi:type="dcterms:W3CDTF">2023-03-21T06:09:29Z</dcterms:created>
  <dcterms:modified xsi:type="dcterms:W3CDTF">2023-05-12T10:25:27Z</dcterms:modified>
</cp:coreProperties>
</file>