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Override2.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Override3.xml" ContentType="application/vnd.openxmlformats-officedocument.themeOverrid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Override4.xml" ContentType="application/vnd.openxmlformats-officedocument.themeOverrid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4" r:id="rId1"/>
    <p:sldMasterId id="2147503316" r:id="rId2"/>
    <p:sldMasterId id="2147503328" r:id="rId3"/>
    <p:sldMasterId id="2147503341" r:id="rId4"/>
    <p:sldMasterId id="2147503455" r:id="rId5"/>
  </p:sldMasterIdLst>
  <p:notesMasterIdLst>
    <p:notesMasterId r:id="rId97"/>
  </p:notesMasterIdLst>
  <p:handoutMasterIdLst>
    <p:handoutMasterId r:id="rId98"/>
  </p:handoutMasterIdLst>
  <p:sldIdLst>
    <p:sldId id="1835" r:id="rId6"/>
    <p:sldId id="1841" r:id="rId7"/>
    <p:sldId id="1842" r:id="rId8"/>
    <p:sldId id="1934" r:id="rId9"/>
    <p:sldId id="1935" r:id="rId10"/>
    <p:sldId id="1933" r:id="rId11"/>
    <p:sldId id="1843" r:id="rId12"/>
    <p:sldId id="1844" r:id="rId13"/>
    <p:sldId id="1845" r:id="rId14"/>
    <p:sldId id="1846" r:id="rId15"/>
    <p:sldId id="1847" r:id="rId16"/>
    <p:sldId id="1848" r:id="rId17"/>
    <p:sldId id="1849" r:id="rId18"/>
    <p:sldId id="1850" r:id="rId19"/>
    <p:sldId id="1851" r:id="rId20"/>
    <p:sldId id="1852" r:id="rId21"/>
    <p:sldId id="1853" r:id="rId22"/>
    <p:sldId id="1854" r:id="rId23"/>
    <p:sldId id="1929" r:id="rId24"/>
    <p:sldId id="1930" r:id="rId25"/>
    <p:sldId id="1931" r:id="rId26"/>
    <p:sldId id="1932" r:id="rId27"/>
    <p:sldId id="1855" r:id="rId28"/>
    <p:sldId id="1856" r:id="rId29"/>
    <p:sldId id="1857" r:id="rId30"/>
    <p:sldId id="1858" r:id="rId31"/>
    <p:sldId id="1859" r:id="rId32"/>
    <p:sldId id="1860" r:id="rId33"/>
    <p:sldId id="1861" r:id="rId34"/>
    <p:sldId id="1862" r:id="rId35"/>
    <p:sldId id="1863" r:id="rId36"/>
    <p:sldId id="1864" r:id="rId37"/>
    <p:sldId id="1865" r:id="rId38"/>
    <p:sldId id="1866" r:id="rId39"/>
    <p:sldId id="1867" r:id="rId40"/>
    <p:sldId id="1868" r:id="rId41"/>
    <p:sldId id="1869" r:id="rId42"/>
    <p:sldId id="1870" r:id="rId43"/>
    <p:sldId id="1871" r:id="rId44"/>
    <p:sldId id="1872" r:id="rId45"/>
    <p:sldId id="1873" r:id="rId46"/>
    <p:sldId id="1874" r:id="rId47"/>
    <p:sldId id="1877" r:id="rId48"/>
    <p:sldId id="1878" r:id="rId49"/>
    <p:sldId id="1879" r:id="rId50"/>
    <p:sldId id="1880" r:id="rId51"/>
    <p:sldId id="1881" r:id="rId52"/>
    <p:sldId id="1882" r:id="rId53"/>
    <p:sldId id="1883" r:id="rId54"/>
    <p:sldId id="1884" r:id="rId55"/>
    <p:sldId id="1885" r:id="rId56"/>
    <p:sldId id="1887" r:id="rId57"/>
    <p:sldId id="1888" r:id="rId58"/>
    <p:sldId id="1889" r:id="rId59"/>
    <p:sldId id="1890" r:id="rId60"/>
    <p:sldId id="1891" r:id="rId61"/>
    <p:sldId id="1892" r:id="rId62"/>
    <p:sldId id="1893" r:id="rId63"/>
    <p:sldId id="1894" r:id="rId64"/>
    <p:sldId id="1895" r:id="rId65"/>
    <p:sldId id="1896" r:id="rId66"/>
    <p:sldId id="1897" r:id="rId67"/>
    <p:sldId id="1898" r:id="rId68"/>
    <p:sldId id="1899" r:id="rId69"/>
    <p:sldId id="1900" r:id="rId70"/>
    <p:sldId id="1903" r:id="rId71"/>
    <p:sldId id="1904" r:id="rId72"/>
    <p:sldId id="1905" r:id="rId73"/>
    <p:sldId id="1906" r:id="rId74"/>
    <p:sldId id="1907" r:id="rId75"/>
    <p:sldId id="1908" r:id="rId76"/>
    <p:sldId id="1909" r:id="rId77"/>
    <p:sldId id="1910" r:id="rId78"/>
    <p:sldId id="1911" r:id="rId79"/>
    <p:sldId id="1912" r:id="rId80"/>
    <p:sldId id="1913" r:id="rId81"/>
    <p:sldId id="1914" r:id="rId82"/>
    <p:sldId id="1915" r:id="rId83"/>
    <p:sldId id="1916" r:id="rId84"/>
    <p:sldId id="1917" r:id="rId85"/>
    <p:sldId id="1918" r:id="rId86"/>
    <p:sldId id="1919" r:id="rId87"/>
    <p:sldId id="1920" r:id="rId88"/>
    <p:sldId id="1921" r:id="rId89"/>
    <p:sldId id="1922" r:id="rId90"/>
    <p:sldId id="1923" r:id="rId91"/>
    <p:sldId id="1924" r:id="rId92"/>
    <p:sldId id="1925" r:id="rId93"/>
    <p:sldId id="1926" r:id="rId94"/>
    <p:sldId id="1927" r:id="rId95"/>
    <p:sldId id="1661" r:id="rId96"/>
  </p:sldIdLst>
  <p:sldSz cx="9144000" cy="6858000" type="screen4x3"/>
  <p:notesSz cx="7104063" cy="10234613"/>
  <p:defaultTextStyle>
    <a:defPPr>
      <a:defRPr lang="en-US"/>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新細明體" panose="02020500000000000000" pitchFamily="18" charset="-120"/>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278"/>
    <a:srgbClr val="DDDDDD"/>
    <a:srgbClr val="0000FF"/>
    <a:srgbClr val="000000"/>
    <a:srgbClr val="660033"/>
    <a:srgbClr val="006600"/>
    <a:srgbClr val="00CC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01" autoAdjust="0"/>
    <p:restoredTop sz="91003" autoAdjust="0"/>
  </p:normalViewPr>
  <p:slideViewPr>
    <p:cSldViewPr>
      <p:cViewPr varScale="1">
        <p:scale>
          <a:sx n="63" d="100"/>
          <a:sy n="63" d="100"/>
        </p:scale>
        <p:origin x="77" y="3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6" d="100"/>
          <a:sy n="56" d="100"/>
        </p:scale>
        <p:origin x="-1854" y="-96"/>
      </p:cViewPr>
      <p:guideLst>
        <p:guide orient="horz" pos="3224"/>
        <p:guide pos="2238"/>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8114" name="Rectangle 2">
            <a:extLst/>
          </p:cNvPr>
          <p:cNvSpPr>
            <a:spLocks noGrp="1" noChangeArrowheads="1"/>
          </p:cNvSpPr>
          <p:nvPr>
            <p:ph type="hdr" sz="quarter"/>
          </p:nvPr>
        </p:nvSpPr>
        <p:spPr bwMode="auto">
          <a:xfrm>
            <a:off x="0" y="0"/>
            <a:ext cx="3078163"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l" defTabSz="990600" eaLnBrk="1" hangingPunct="1">
              <a:defRPr sz="1300">
                <a:latin typeface="Arial" charset="0"/>
                <a:ea typeface="新細明體" pitchFamily="18" charset="-120"/>
              </a:defRPr>
            </a:lvl1pPr>
          </a:lstStyle>
          <a:p>
            <a:pPr>
              <a:defRPr/>
            </a:pPr>
            <a:endParaRPr lang="en-US" altLang="zh-TW"/>
          </a:p>
        </p:txBody>
      </p:sp>
      <p:sp>
        <p:nvSpPr>
          <p:cNvPr id="218115" name="Rectangle 3">
            <a:extLst/>
          </p:cNvPr>
          <p:cNvSpPr>
            <a:spLocks noGrp="1" noChangeArrowheads="1"/>
          </p:cNvSpPr>
          <p:nvPr>
            <p:ph type="dt" sz="quarter" idx="1"/>
          </p:nvPr>
        </p:nvSpPr>
        <p:spPr bwMode="auto">
          <a:xfrm>
            <a:off x="4024313" y="0"/>
            <a:ext cx="3078162"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新細明體" pitchFamily="18" charset="-120"/>
              </a:defRPr>
            </a:lvl1pPr>
          </a:lstStyle>
          <a:p>
            <a:pPr>
              <a:defRPr/>
            </a:pPr>
            <a:endParaRPr lang="en-US" altLang="zh-TW"/>
          </a:p>
        </p:txBody>
      </p:sp>
      <p:sp>
        <p:nvSpPr>
          <p:cNvPr id="218116" name="Rectangle 4">
            <a:extLst/>
          </p:cNvPr>
          <p:cNvSpPr>
            <a:spLocks noGrp="1" noChangeArrowheads="1"/>
          </p:cNvSpPr>
          <p:nvPr>
            <p:ph type="ftr" sz="quarter" idx="2"/>
          </p:nvPr>
        </p:nvSpPr>
        <p:spPr bwMode="auto">
          <a:xfrm>
            <a:off x="0" y="9721850"/>
            <a:ext cx="3078163"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l" defTabSz="990600" eaLnBrk="1" hangingPunct="1">
              <a:defRPr sz="1300">
                <a:latin typeface="Arial" charset="0"/>
                <a:ea typeface="新細明體" pitchFamily="18" charset="-120"/>
              </a:defRPr>
            </a:lvl1pPr>
          </a:lstStyle>
          <a:p>
            <a:pPr>
              <a:defRPr/>
            </a:pPr>
            <a:endParaRPr lang="en-US" altLang="zh-TW"/>
          </a:p>
        </p:txBody>
      </p:sp>
      <p:sp>
        <p:nvSpPr>
          <p:cNvPr id="218117" name="Rectangle 5">
            <a:extLst/>
          </p:cNvPr>
          <p:cNvSpPr>
            <a:spLocks noGrp="1" noChangeArrowheads="1"/>
          </p:cNvSpPr>
          <p:nvPr>
            <p:ph type="sldNum" sz="quarter" idx="3"/>
          </p:nvPr>
        </p:nvSpPr>
        <p:spPr bwMode="auto">
          <a:xfrm>
            <a:off x="4024313" y="9721850"/>
            <a:ext cx="3078162"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eaLnBrk="1" hangingPunct="1">
              <a:defRPr sz="1300">
                <a:latin typeface="Arial" panose="020B0604020202020204" pitchFamily="34" charset="0"/>
              </a:defRPr>
            </a:lvl1pPr>
          </a:lstStyle>
          <a:p>
            <a:pPr>
              <a:defRPr/>
            </a:pPr>
            <a:fld id="{83D91878-DB8E-4D7A-90E4-4D08237AC022}" type="slidenum">
              <a:rPr lang="zh-TW" altLang="en-US"/>
              <a:pPr>
                <a:defRPr/>
              </a:pPr>
              <a:t>‹#›</a:t>
            </a:fld>
            <a:endParaRPr lang="en-US" altLang="zh-TW"/>
          </a:p>
        </p:txBody>
      </p:sp>
    </p:spTree>
    <p:extLst>
      <p:ext uri="{BB962C8B-B14F-4D97-AF65-F5344CB8AC3E}">
        <p14:creationId xmlns:p14="http://schemas.microsoft.com/office/powerpoint/2010/main" val="3410237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a:extLst/>
          </p:cNvPr>
          <p:cNvSpPr>
            <a:spLocks noGrp="1" noChangeArrowheads="1"/>
          </p:cNvSpPr>
          <p:nvPr>
            <p:ph type="hdr" sz="quarter"/>
          </p:nvPr>
        </p:nvSpPr>
        <p:spPr bwMode="auto">
          <a:xfrm>
            <a:off x="0" y="0"/>
            <a:ext cx="3078163"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l" defTabSz="990600" eaLnBrk="1" hangingPunct="1">
              <a:defRPr sz="1300">
                <a:ea typeface="新細明體" pitchFamily="18" charset="-120"/>
              </a:defRPr>
            </a:lvl1pPr>
          </a:lstStyle>
          <a:p>
            <a:pPr>
              <a:defRPr/>
            </a:pPr>
            <a:endParaRPr lang="en-US" altLang="zh-TW"/>
          </a:p>
        </p:txBody>
      </p:sp>
      <p:sp>
        <p:nvSpPr>
          <p:cNvPr id="44035" name="Rectangle 3">
            <a:extLst/>
          </p:cNvPr>
          <p:cNvSpPr>
            <a:spLocks noGrp="1" noChangeArrowheads="1"/>
          </p:cNvSpPr>
          <p:nvPr>
            <p:ph type="dt" idx="1"/>
          </p:nvPr>
        </p:nvSpPr>
        <p:spPr bwMode="auto">
          <a:xfrm>
            <a:off x="4025900" y="0"/>
            <a:ext cx="3078163"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eaLnBrk="1" hangingPunct="1">
              <a:defRPr sz="1300">
                <a:ea typeface="新細明體" pitchFamily="18" charset="-120"/>
              </a:defRPr>
            </a:lvl1pPr>
          </a:lstStyle>
          <a:p>
            <a:pPr>
              <a:defRPr/>
            </a:pPr>
            <a:endParaRPr lang="en-US" altLang="zh-TW"/>
          </a:p>
        </p:txBody>
      </p:sp>
      <p:sp>
        <p:nvSpPr>
          <p:cNvPr id="38916" name="Rectangle 4"/>
          <p:cNvSpPr>
            <a:spLocks noGrp="1" noRot="1" noChangeAspect="1" noChangeArrowheads="1" noTextEdit="1"/>
          </p:cNvSpPr>
          <p:nvPr>
            <p:ph type="sldImg" idx="2"/>
          </p:nvPr>
        </p:nvSpPr>
        <p:spPr bwMode="auto">
          <a:xfrm>
            <a:off x="993775" y="768350"/>
            <a:ext cx="5116513"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5">
            <a:extLst/>
          </p:cNvPr>
          <p:cNvSpPr>
            <a:spLocks noGrp="1" noChangeArrowheads="1"/>
          </p:cNvSpPr>
          <p:nvPr>
            <p:ph type="body" sz="quarter" idx="3"/>
          </p:nvPr>
        </p:nvSpPr>
        <p:spPr bwMode="auto">
          <a:xfrm>
            <a:off x="946150" y="4860925"/>
            <a:ext cx="5211763" cy="4605338"/>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44038" name="Rectangle 6">
            <a:extLst/>
          </p:cNvPr>
          <p:cNvSpPr>
            <a:spLocks noGrp="1" noChangeArrowheads="1"/>
          </p:cNvSpPr>
          <p:nvPr>
            <p:ph type="ftr" sz="quarter" idx="4"/>
          </p:nvPr>
        </p:nvSpPr>
        <p:spPr bwMode="auto">
          <a:xfrm>
            <a:off x="0" y="9723438"/>
            <a:ext cx="3078163"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l" defTabSz="990600" eaLnBrk="1" hangingPunct="1">
              <a:defRPr sz="1300">
                <a:ea typeface="新細明體" pitchFamily="18" charset="-120"/>
              </a:defRPr>
            </a:lvl1pPr>
          </a:lstStyle>
          <a:p>
            <a:pPr>
              <a:defRPr/>
            </a:pPr>
            <a:endParaRPr lang="en-US" altLang="zh-TW"/>
          </a:p>
        </p:txBody>
      </p:sp>
      <p:sp>
        <p:nvSpPr>
          <p:cNvPr id="44039" name="Rectangle 7">
            <a:extLst/>
          </p:cNvPr>
          <p:cNvSpPr>
            <a:spLocks noGrp="1" noChangeArrowheads="1"/>
          </p:cNvSpPr>
          <p:nvPr>
            <p:ph type="sldNum" sz="quarter" idx="5"/>
          </p:nvPr>
        </p:nvSpPr>
        <p:spPr bwMode="auto">
          <a:xfrm>
            <a:off x="4025900" y="9723438"/>
            <a:ext cx="3078163"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B85CFC9-C861-4C65-BD6A-6FE719039878}" type="slidenum">
              <a:rPr lang="zh-TW" altLang="en-US"/>
              <a:pPr>
                <a:defRPr/>
              </a:pPr>
              <a:t>‹#›</a:t>
            </a:fld>
            <a:endParaRPr lang="en-US" altLang="zh-TW"/>
          </a:p>
        </p:txBody>
      </p:sp>
    </p:spTree>
    <p:extLst>
      <p:ext uri="{BB962C8B-B14F-4D97-AF65-F5344CB8AC3E}">
        <p14:creationId xmlns:p14="http://schemas.microsoft.com/office/powerpoint/2010/main" val="32832042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3.xml"/><Relationship Id="rId1" Type="http://schemas.openxmlformats.org/officeDocument/2006/relationships/themeOverride" Target="../theme/themeOverride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4.xml"/><Relationship Id="rId1" Type="http://schemas.openxmlformats.org/officeDocument/2006/relationships/themeOverride" Target="../theme/themeOverride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5.xml"/><Relationship Id="rId1" Type="http://schemas.openxmlformats.org/officeDocument/2006/relationships/themeOverride" Target="../theme/themeOverride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a:extLst/>
          </p:cNvPr>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chemeClr val="accent1">
                    <a:shade val="75000"/>
                  </a:schemeClr>
                </a:solidFill>
                <a:ea typeface="新細明體" pitchFamily="18" charset="-120"/>
              </a:defRPr>
            </a:lvl1pPr>
          </a:lstStyle>
          <a:p>
            <a:pPr>
              <a:defRPr/>
            </a:pPr>
            <a:fld id="{0B3E1D5F-05E3-40C3-9EC2-61AB809DE573}" type="datetime1">
              <a:rPr lang="en-US"/>
              <a:pPr>
                <a:defRPr/>
              </a:pPr>
              <a:t>8/7/2023</a:t>
            </a:fld>
            <a:endParaRPr lang="en-US"/>
          </a:p>
        </p:txBody>
      </p:sp>
      <p:sp>
        <p:nvSpPr>
          <p:cNvPr id="6" name="頁尾版面配置區 1">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a:extLst/>
          </p:cNvPr>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90684841-897E-4A05-9951-96B520FA5E6C}" type="slidenum">
              <a:rPr lang="en-US" altLang="zh-TW"/>
              <a:pPr>
                <a:defRPr/>
              </a:pPr>
              <a:t>‹#›</a:t>
            </a:fld>
            <a:endParaRPr lang="en-US" altLang="zh-TW"/>
          </a:p>
        </p:txBody>
      </p:sp>
    </p:spTree>
    <p:extLst>
      <p:ext uri="{BB962C8B-B14F-4D97-AF65-F5344CB8AC3E}">
        <p14:creationId xmlns:p14="http://schemas.microsoft.com/office/powerpoint/2010/main" val="3417771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650A8D81-E829-4A46-8EEA-75E3DBD39A3E}" type="datetime1">
              <a:rPr lang="zh-TW" altLang="en-US"/>
              <a:pPr>
                <a:defRPr/>
              </a:pPr>
              <a:t>2023/8/7</a:t>
            </a:fld>
            <a:r>
              <a:rPr lang="en-US" altLang="zh-TW"/>
              <a:t>96.02.11</a:t>
            </a:r>
          </a:p>
        </p:txBody>
      </p:sp>
      <p:sp>
        <p:nvSpPr>
          <p:cNvPr id="5" name="頁尾版面配置區 18">
            <a:extLst/>
          </p:cNvPr>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15">
            <a:extLst/>
          </p:cNvPr>
          <p:cNvSpPr>
            <a:spLocks noGrp="1"/>
          </p:cNvSpPr>
          <p:nvPr>
            <p:ph type="sldNum" sz="quarter" idx="12"/>
          </p:nvPr>
        </p:nvSpPr>
        <p:spPr>
          <a:xfrm>
            <a:off x="8229600" y="6473825"/>
            <a:ext cx="758825" cy="247650"/>
          </a:xfrm>
        </p:spPr>
        <p:txBody>
          <a:bodyPr/>
          <a:lstStyle>
            <a:lvl1pPr>
              <a:defRPr sz="1400"/>
            </a:lvl1pPr>
          </a:lstStyle>
          <a:p>
            <a:pPr>
              <a:defRPr/>
            </a:pPr>
            <a:fld id="{58696747-E931-4308-AC40-C53DA35F746E}" type="slidenum">
              <a:rPr lang="en-US" altLang="zh-TW"/>
              <a:pPr>
                <a:defRPr/>
              </a:pPr>
              <a:t>‹#›</a:t>
            </a:fld>
            <a:endParaRPr lang="en-US" altLang="zh-TW"/>
          </a:p>
        </p:txBody>
      </p:sp>
    </p:spTree>
    <p:extLst>
      <p:ext uri="{BB962C8B-B14F-4D97-AF65-F5344CB8AC3E}">
        <p14:creationId xmlns:p14="http://schemas.microsoft.com/office/powerpoint/2010/main" val="4137880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F48D1EDB-6E55-4702-B175-C9D311C80A07}" type="datetime1">
              <a:rPr lang="zh-TW" altLang="en-US"/>
              <a:pPr>
                <a:defRPr/>
              </a:pPr>
              <a:t>2023/8/7</a:t>
            </a:fld>
            <a:r>
              <a:rPr lang="en-US" altLang="zh-TW"/>
              <a:t>96.02.11</a:t>
            </a:r>
          </a:p>
        </p:txBody>
      </p:sp>
      <p:sp>
        <p:nvSpPr>
          <p:cNvPr id="7" name="頁尾版面配置區 10">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a:extLst/>
          </p:cNvPr>
          <p:cNvSpPr>
            <a:spLocks noGrp="1"/>
          </p:cNvSpPr>
          <p:nvPr>
            <p:ph type="sldNum" sz="quarter" idx="12"/>
          </p:nvPr>
        </p:nvSpPr>
        <p:spPr/>
        <p:txBody>
          <a:bodyPr/>
          <a:lstStyle>
            <a:lvl1pPr>
              <a:defRPr sz="1200" b="0">
                <a:solidFill>
                  <a:srgbClr val="D38E27"/>
                </a:solidFill>
                <a:effectLst/>
              </a:defRPr>
            </a:lvl1pPr>
          </a:lstStyle>
          <a:p>
            <a:pPr>
              <a:defRPr/>
            </a:pPr>
            <a:fld id="{CF35E507-0EF8-4CF8-8235-F92D94F544EB}" type="slidenum">
              <a:rPr lang="en-US" altLang="zh-TW"/>
              <a:pPr>
                <a:defRPr/>
              </a:pPr>
              <a:t>‹#›</a:t>
            </a:fld>
            <a:endParaRPr lang="en-US" altLang="zh-TW"/>
          </a:p>
        </p:txBody>
      </p:sp>
    </p:spTree>
    <p:extLst>
      <p:ext uri="{BB962C8B-B14F-4D97-AF65-F5344CB8AC3E}">
        <p14:creationId xmlns:p14="http://schemas.microsoft.com/office/powerpoint/2010/main" val="10283220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a:extLst/>
          </p:cNvPr>
          <p:cNvSpPr>
            <a:spLocks noGrp="1"/>
          </p:cNvSpPr>
          <p:nvPr>
            <p:ph type="sldNum" sz="quarter" idx="10"/>
          </p:nvPr>
        </p:nvSpPr>
        <p:spPr/>
        <p:txBody>
          <a:bodyPr/>
          <a:lstStyle>
            <a:lvl1pPr>
              <a:defRPr/>
            </a:lvl1pPr>
          </a:lstStyle>
          <a:p>
            <a:pPr>
              <a:defRPr/>
            </a:pPr>
            <a:fld id="{EE1B0AE1-58C3-4828-9EF3-1536FE9317E6}" type="slidenum">
              <a:rPr lang="en-US" altLang="zh-TW"/>
              <a:pPr>
                <a:defRPr/>
              </a:pPr>
              <a:t>‹#›</a:t>
            </a:fld>
            <a:endParaRPr lang="en-US" altLang="zh-TW"/>
          </a:p>
        </p:txBody>
      </p:sp>
    </p:spTree>
    <p:extLst>
      <p:ext uri="{BB962C8B-B14F-4D97-AF65-F5344CB8AC3E}">
        <p14:creationId xmlns:p14="http://schemas.microsoft.com/office/powerpoint/2010/main" val="1460782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DDB88F75-2CD4-4FF7-8C47-1FC828A0D992}" type="datetime1">
              <a:rPr lang="zh-TW" altLang="en-US"/>
              <a:pPr>
                <a:defRPr/>
              </a:pPr>
              <a:t>2023/8/7</a:t>
            </a:fld>
            <a:r>
              <a:rPr lang="en-US" altLang="zh-TW"/>
              <a:t>96.02.11</a:t>
            </a:r>
          </a:p>
        </p:txBody>
      </p:sp>
      <p:sp>
        <p:nvSpPr>
          <p:cNvPr id="9" name="頁尾版面配置區 5">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a:extLst/>
          </p:cNvPr>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F6F13C61-C5DE-4677-B37A-5A68F1069016}" type="slidenum">
              <a:rPr lang="en-US" altLang="zh-TW"/>
              <a:pPr>
                <a:defRPr/>
              </a:pPr>
              <a:t>‹#›</a:t>
            </a:fld>
            <a:endParaRPr lang="en-US" altLang="zh-TW"/>
          </a:p>
        </p:txBody>
      </p:sp>
    </p:spTree>
    <p:extLst>
      <p:ext uri="{BB962C8B-B14F-4D97-AF65-F5344CB8AC3E}">
        <p14:creationId xmlns:p14="http://schemas.microsoft.com/office/powerpoint/2010/main" val="116060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a:extLst/>
          </p:cNvPr>
          <p:cNvSpPr>
            <a:spLocks noGrp="1"/>
          </p:cNvSpPr>
          <p:nvPr>
            <p:ph type="sldNum" sz="quarter" idx="10"/>
          </p:nvPr>
        </p:nvSpPr>
        <p:spPr/>
        <p:txBody>
          <a:bodyPr/>
          <a:lstStyle>
            <a:lvl1pPr>
              <a:defRPr/>
            </a:lvl1pPr>
          </a:lstStyle>
          <a:p>
            <a:pPr>
              <a:defRPr/>
            </a:pPr>
            <a:fld id="{60BB349D-A12A-4DB0-9D7C-142C23E150FF}" type="slidenum">
              <a:rPr lang="en-US" altLang="zh-TW"/>
              <a:pPr>
                <a:defRPr/>
              </a:pPr>
              <a:t>‹#›</a:t>
            </a:fld>
            <a:endParaRPr lang="en-US" altLang="zh-TW"/>
          </a:p>
        </p:txBody>
      </p:sp>
    </p:spTree>
    <p:extLst>
      <p:ext uri="{BB962C8B-B14F-4D97-AF65-F5344CB8AC3E}">
        <p14:creationId xmlns:p14="http://schemas.microsoft.com/office/powerpoint/2010/main" val="251565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1EB214C1-AB9F-4D2C-A162-9A25EDF45E92}" type="datetime1">
              <a:rPr lang="zh-TW" altLang="en-US"/>
              <a:pPr>
                <a:defRPr/>
              </a:pPr>
              <a:t>2023/8/7</a:t>
            </a:fld>
            <a:r>
              <a:rPr lang="en-US" altLang="zh-TW"/>
              <a:t>96.02.11</a:t>
            </a:r>
          </a:p>
        </p:txBody>
      </p:sp>
      <p:sp>
        <p:nvSpPr>
          <p:cNvPr id="7" name="頁尾版面配置區 28">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a:extLst/>
          </p:cNvPr>
          <p:cNvSpPr>
            <a:spLocks noGrp="1"/>
          </p:cNvSpPr>
          <p:nvPr>
            <p:ph type="sldNum" sz="quarter" idx="12"/>
          </p:nvPr>
        </p:nvSpPr>
        <p:spPr/>
        <p:txBody>
          <a:bodyPr/>
          <a:lstStyle>
            <a:lvl1pPr>
              <a:defRPr sz="1200" b="0">
                <a:solidFill>
                  <a:srgbClr val="D38E27"/>
                </a:solidFill>
                <a:effectLst/>
              </a:defRPr>
            </a:lvl1pPr>
          </a:lstStyle>
          <a:p>
            <a:pPr>
              <a:defRPr/>
            </a:pPr>
            <a:fld id="{984BE089-60D3-44C2-AAA6-79129B569354}" type="slidenum">
              <a:rPr lang="en-US" altLang="zh-TW"/>
              <a:pPr>
                <a:defRPr/>
              </a:pPr>
              <a:t>‹#›</a:t>
            </a:fld>
            <a:endParaRPr lang="en-US" altLang="zh-TW"/>
          </a:p>
        </p:txBody>
      </p:sp>
    </p:spTree>
    <p:extLst>
      <p:ext uri="{BB962C8B-B14F-4D97-AF65-F5344CB8AC3E}">
        <p14:creationId xmlns:p14="http://schemas.microsoft.com/office/powerpoint/2010/main" val="340483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A581F701-C3B4-4FD7-B396-3F3581AD3F97}" type="datetime1">
              <a:rPr lang="zh-TW" altLang="en-US"/>
              <a:pPr>
                <a:defRPr/>
              </a:pPr>
              <a:t>2023/8/7</a:t>
            </a:fld>
            <a:r>
              <a:rPr lang="en-US" altLang="zh-TW"/>
              <a:t>96.02.11</a:t>
            </a:r>
          </a:p>
        </p:txBody>
      </p:sp>
      <p:sp>
        <p:nvSpPr>
          <p:cNvPr id="6" name="頁尾版面配置區 4">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a:extLst/>
          </p:cNvPr>
          <p:cNvSpPr>
            <a:spLocks noGrp="1"/>
          </p:cNvSpPr>
          <p:nvPr>
            <p:ph type="sldNum" sz="quarter" idx="12"/>
          </p:nvPr>
        </p:nvSpPr>
        <p:spPr/>
        <p:txBody>
          <a:bodyPr/>
          <a:lstStyle>
            <a:lvl1pPr>
              <a:defRPr sz="1200" b="0">
                <a:solidFill>
                  <a:srgbClr val="D38E27"/>
                </a:solidFill>
                <a:effectLst/>
              </a:defRPr>
            </a:lvl1pPr>
          </a:lstStyle>
          <a:p>
            <a:pPr>
              <a:defRPr/>
            </a:pPr>
            <a:fld id="{D4BEF836-73D6-4DB6-AA8B-ECEDFBAF3FC5}" type="slidenum">
              <a:rPr lang="en-US" altLang="zh-TW"/>
              <a:pPr>
                <a:defRPr/>
              </a:pPr>
              <a:t>‹#›</a:t>
            </a:fld>
            <a:endParaRPr lang="en-US" altLang="zh-TW"/>
          </a:p>
        </p:txBody>
      </p:sp>
    </p:spTree>
    <p:extLst>
      <p:ext uri="{BB962C8B-B14F-4D97-AF65-F5344CB8AC3E}">
        <p14:creationId xmlns:p14="http://schemas.microsoft.com/office/powerpoint/2010/main" val="2692065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a:extLst/>
          </p:cNvPr>
          <p:cNvSpPr>
            <a:spLocks noGrp="1"/>
          </p:cNvSpPr>
          <p:nvPr>
            <p:ph type="sldNum" sz="quarter" idx="10"/>
          </p:nvPr>
        </p:nvSpPr>
        <p:spPr/>
        <p:txBody>
          <a:bodyPr/>
          <a:lstStyle>
            <a:lvl1pPr>
              <a:defRPr/>
            </a:lvl1pPr>
          </a:lstStyle>
          <a:p>
            <a:pPr>
              <a:defRPr/>
            </a:pPr>
            <a:fld id="{8346437F-E2BE-4780-902A-E4228BEC321F}" type="slidenum">
              <a:rPr lang="en-US" altLang="zh-TW"/>
              <a:pPr>
                <a:defRPr/>
              </a:pPr>
              <a:t>‹#›</a:t>
            </a:fld>
            <a:endParaRPr lang="en-US" altLang="zh-TW"/>
          </a:p>
        </p:txBody>
      </p:sp>
    </p:spTree>
    <p:extLst>
      <p:ext uri="{BB962C8B-B14F-4D97-AF65-F5344CB8AC3E}">
        <p14:creationId xmlns:p14="http://schemas.microsoft.com/office/powerpoint/2010/main" val="2880380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77519AB6-E10A-4058-89C7-EC847872A8BD}" type="datetime1">
              <a:rPr lang="zh-TW" altLang="en-US"/>
              <a:pPr>
                <a:defRPr/>
              </a:pPr>
              <a:t>2023/8/7</a:t>
            </a:fld>
            <a:r>
              <a:rPr lang="en-US" altLang="zh-TW"/>
              <a:t>96.02.11</a:t>
            </a:r>
          </a:p>
        </p:txBody>
      </p:sp>
      <p:sp>
        <p:nvSpPr>
          <p:cNvPr id="5" name="頁尾版面配置區 4">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a:extLst/>
          </p:cNvPr>
          <p:cNvSpPr>
            <a:spLocks noGrp="1"/>
          </p:cNvSpPr>
          <p:nvPr>
            <p:ph type="sldNum" sz="quarter" idx="12"/>
          </p:nvPr>
        </p:nvSpPr>
        <p:spPr/>
        <p:txBody>
          <a:bodyPr/>
          <a:lstStyle>
            <a:lvl1pPr>
              <a:defRPr sz="1200" b="0">
                <a:solidFill>
                  <a:srgbClr val="D38E27"/>
                </a:solidFill>
                <a:effectLst/>
              </a:defRPr>
            </a:lvl1pPr>
          </a:lstStyle>
          <a:p>
            <a:pPr>
              <a:defRPr/>
            </a:pPr>
            <a:fld id="{FA74798A-D699-4BE8-B4B9-09D605DAE914}" type="slidenum">
              <a:rPr lang="en-US" altLang="zh-TW"/>
              <a:pPr>
                <a:defRPr/>
              </a:pPr>
              <a:t>‹#›</a:t>
            </a:fld>
            <a:endParaRPr lang="en-US" altLang="zh-TW"/>
          </a:p>
        </p:txBody>
      </p:sp>
    </p:spTree>
    <p:extLst>
      <p:ext uri="{BB962C8B-B14F-4D97-AF65-F5344CB8AC3E}">
        <p14:creationId xmlns:p14="http://schemas.microsoft.com/office/powerpoint/2010/main" val="937709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4">
            <a:extLst/>
          </p:cNvPr>
          <p:cNvSpPr>
            <a:spLocks noGrp="1"/>
          </p:cNvSpPr>
          <p:nvPr>
            <p:ph type="sldNum" sz="quarter" idx="10"/>
          </p:nvPr>
        </p:nvSpPr>
        <p:spPr/>
        <p:txBody>
          <a:bodyPr/>
          <a:lstStyle>
            <a:lvl1pPr>
              <a:defRPr/>
            </a:lvl1pPr>
          </a:lstStyle>
          <a:p>
            <a:pPr>
              <a:defRPr/>
            </a:pPr>
            <a:fld id="{F44990F6-D002-4910-8F3B-946707E276E3}" type="slidenum">
              <a:rPr lang="en-US" altLang="zh-TW"/>
              <a:pPr>
                <a:defRPr/>
              </a:pPr>
              <a:t>‹#›</a:t>
            </a:fld>
            <a:endParaRPr lang="en-US" altLang="zh-TW"/>
          </a:p>
        </p:txBody>
      </p:sp>
    </p:spTree>
    <p:extLst>
      <p:ext uri="{BB962C8B-B14F-4D97-AF65-F5344CB8AC3E}">
        <p14:creationId xmlns:p14="http://schemas.microsoft.com/office/powerpoint/2010/main" val="2543729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Text Box 21">
            <a:extLst>
              <a:ext uri="{FF2B5EF4-FFF2-40B4-BE49-F238E27FC236}"/>
            </a:extLst>
          </p:cNvPr>
          <p:cNvSpPr txBox="1">
            <a:spLocks noChangeArrowheads="1"/>
          </p:cNvSpPr>
          <p:nvPr userDrawn="1"/>
        </p:nvSpPr>
        <p:spPr bwMode="auto">
          <a:xfrm>
            <a:off x="8353425" y="254000"/>
            <a:ext cx="539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fld id="{0A58F02D-6099-443C-B85C-D3C8E3039235}" type="slidenum">
              <a:rPr lang="zh-TW" altLang="en-US" sz="1800" b="1" smtClean="0">
                <a:solidFill>
                  <a:srgbClr val="0000FF"/>
                </a:solidFill>
                <a:effectLst>
                  <a:outerShdw blurRad="38100" dist="38100" dir="2700000" algn="tl">
                    <a:srgbClr val="C0C0C0"/>
                  </a:outerShdw>
                </a:effectLst>
              </a:rPr>
              <a:pPr eaLnBrk="1" hangingPunct="1">
                <a:defRPr/>
              </a:pPr>
              <a:t>‹#›</a:t>
            </a:fld>
            <a:endParaRPr lang="en-US" altLang="zh-TW" sz="1800" b="1">
              <a:solidFill>
                <a:srgbClr val="0000FF"/>
              </a:solidFill>
              <a:effectLst>
                <a:outerShdw blurRad="38100" dist="38100" dir="2700000" algn="tl">
                  <a:srgbClr val="C0C0C0"/>
                </a:outerShdw>
              </a:effectLst>
            </a:endParaRPr>
          </a:p>
        </p:txBody>
      </p:sp>
      <p:sp>
        <p:nvSpPr>
          <p:cNvPr id="8197" name="Rectangle 5"/>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pPr lvl="0"/>
            <a:r>
              <a:rPr lang="zh-TW" altLang="en-US" noProof="0"/>
              <a:t>按一下以編輯母片副標題樣式</a:t>
            </a:r>
          </a:p>
        </p:txBody>
      </p:sp>
      <p:sp>
        <p:nvSpPr>
          <p:cNvPr id="8211" name="Rectangle 19"/>
          <p:cNvSpPr>
            <a:spLocks noGrp="1" noChangeArrowheads="1"/>
          </p:cNvSpPr>
          <p:nvPr>
            <p:ph type="ctrTitle" sz="quarter"/>
          </p:nvPr>
        </p:nvSpPr>
        <p:spPr bwMode="auto">
          <a:xfrm>
            <a:off x="936625" y="1425575"/>
            <a:ext cx="7772400" cy="1143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a:solidFill>
                  <a:schemeClr val="tx1"/>
                </a:solidFill>
              </a:defRPr>
            </a:lvl1pPr>
          </a:lstStyle>
          <a:p>
            <a:pPr lvl="0"/>
            <a:r>
              <a:rPr lang="zh-TW" altLang="en-US" noProof="0"/>
              <a:t>按一下以編輯母片標題樣式</a:t>
            </a:r>
          </a:p>
        </p:txBody>
      </p:sp>
    </p:spTree>
    <p:extLst>
      <p:ext uri="{BB962C8B-B14F-4D97-AF65-F5344CB8AC3E}">
        <p14:creationId xmlns:p14="http://schemas.microsoft.com/office/powerpoint/2010/main" val="3113854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212125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849919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內容版面配置區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4242124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3184952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890162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500613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1065556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855906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2735014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00850" y="274638"/>
            <a:ext cx="2114550" cy="5821362"/>
          </a:xfrm>
          <a:prstGeom prst="rect">
            <a:avLst/>
          </a:prstGeo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191250" cy="5821362"/>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14">
            <a:extLst>
              <a:ext uri="{FF2B5EF4-FFF2-40B4-BE49-F238E27FC236}"/>
            </a:extLst>
          </p:cNvPr>
          <p:cNvSpPr>
            <a:spLocks noGrp="1" noChangeArrowheads="1"/>
          </p:cNvSpPr>
          <p:nvPr>
            <p:ph type="ftr" sz="quarter" idx="10"/>
          </p:nvPr>
        </p:nvSpPr>
        <p:spPr>
          <a:ln/>
        </p:spPr>
        <p:txBody>
          <a:bodyPr/>
          <a:lstStyle>
            <a:lvl1pPr>
              <a:defRPr/>
            </a:lvl1pPr>
          </a:lstStyle>
          <a:p>
            <a:pPr>
              <a:defRPr/>
            </a:pPr>
            <a:endParaRPr lang="en-US" altLang="zh-TW"/>
          </a:p>
        </p:txBody>
      </p:sp>
    </p:spTree>
    <p:extLst>
      <p:ext uri="{BB962C8B-B14F-4D97-AF65-F5344CB8AC3E}">
        <p14:creationId xmlns:p14="http://schemas.microsoft.com/office/powerpoint/2010/main" val="1513851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a:extLst>
              <a:ext uri="{FF2B5EF4-FFF2-40B4-BE49-F238E27FC236}"/>
            </a:extLst>
          </p:cNvPr>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5EE1CFA0-669E-45A6-B79D-E1A6D1647029}" type="datetime1">
              <a:rPr lang="en-US"/>
              <a:pPr>
                <a:defRPr/>
              </a:pPr>
              <a:t>8/7/2023</a:t>
            </a:fld>
            <a:endParaRPr lang="en-US"/>
          </a:p>
        </p:txBody>
      </p:sp>
      <p:sp>
        <p:nvSpPr>
          <p:cNvPr id="6" name="頁尾版面配置區 1">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14">
            <a:extLst>
              <a:ext uri="{FF2B5EF4-FFF2-40B4-BE49-F238E27FC236}"/>
            </a:extLst>
          </p:cNvPr>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938FA531-EC46-400F-A519-EF4369050847}" type="slidenum">
              <a:rPr lang="en-US" altLang="zh-TW"/>
              <a:pPr>
                <a:defRPr/>
              </a:pPr>
              <a:t>‹#›</a:t>
            </a:fld>
            <a:endParaRPr lang="en-US" altLang="zh-TW"/>
          </a:p>
        </p:txBody>
      </p:sp>
    </p:spTree>
    <p:extLst>
      <p:ext uri="{BB962C8B-B14F-4D97-AF65-F5344CB8AC3E}">
        <p14:creationId xmlns:p14="http://schemas.microsoft.com/office/powerpoint/2010/main" val="857812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C49759A7-0151-4E1E-9AAD-CE3A12AE93FA}" type="datetime1">
              <a:rPr lang="zh-TW" altLang="en-US"/>
              <a:pPr>
                <a:defRPr/>
              </a:pPr>
              <a:t>2023/8/7</a:t>
            </a:fld>
            <a:r>
              <a:rPr lang="en-US" altLang="zh-TW"/>
              <a:t>96.02.11</a:t>
            </a:r>
          </a:p>
        </p:txBody>
      </p:sp>
      <p:sp>
        <p:nvSpPr>
          <p:cNvPr id="5" name="頁尾版面配置區 18">
            <a:extLst>
              <a:ext uri="{FF2B5EF4-FFF2-40B4-BE49-F238E27FC236}"/>
            </a:extLst>
          </p:cNvPr>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3425498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8A6B9969-DF9F-46A5-85ED-3DA26C0B9150}" type="datetime1">
              <a:rPr lang="zh-TW" altLang="en-US"/>
              <a:pPr>
                <a:defRPr/>
              </a:pPr>
              <a:t>2023/8/7</a:t>
            </a:fld>
            <a:r>
              <a:rPr lang="en-US" altLang="zh-TW"/>
              <a:t>96.02.11</a:t>
            </a:r>
          </a:p>
        </p:txBody>
      </p:sp>
      <p:sp>
        <p:nvSpPr>
          <p:cNvPr id="7" name="頁尾版面配置區 10">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9" name="投影片編號版面配置區 1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2F5E3533-8719-4742-9D46-1586DE9BD724}" type="slidenum">
              <a:rPr lang="en-US" altLang="zh-TW"/>
              <a:pPr>
                <a:defRPr/>
              </a:pPr>
              <a:t>‹#›</a:t>
            </a:fld>
            <a:endParaRPr lang="en-US" altLang="zh-TW"/>
          </a:p>
        </p:txBody>
      </p:sp>
    </p:spTree>
    <p:extLst>
      <p:ext uri="{BB962C8B-B14F-4D97-AF65-F5344CB8AC3E}">
        <p14:creationId xmlns:p14="http://schemas.microsoft.com/office/powerpoint/2010/main" val="1288528453"/>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2CF06B28-3C23-46A7-82B8-86871CC3AF2E}" type="slidenum">
              <a:rPr lang="en-US" altLang="zh-TW"/>
              <a:pPr>
                <a:defRPr/>
              </a:pPr>
              <a:t>‹#›</a:t>
            </a:fld>
            <a:endParaRPr lang="en-US" altLang="zh-TW"/>
          </a:p>
        </p:txBody>
      </p:sp>
    </p:spTree>
    <p:extLst>
      <p:ext uri="{BB962C8B-B14F-4D97-AF65-F5344CB8AC3E}">
        <p14:creationId xmlns:p14="http://schemas.microsoft.com/office/powerpoint/2010/main" val="8964072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472913F1-C975-4A0E-A9EA-F3C3BE5BD8AF}" type="datetime1">
              <a:rPr lang="zh-TW" altLang="en-US"/>
              <a:pPr>
                <a:defRPr/>
              </a:pPr>
              <a:t>2023/8/7</a:t>
            </a:fld>
            <a:r>
              <a:rPr lang="en-US" altLang="zh-TW"/>
              <a:t>96.02.11</a:t>
            </a:r>
          </a:p>
        </p:txBody>
      </p:sp>
      <p:sp>
        <p:nvSpPr>
          <p:cNvPr id="9" name="頁尾版面配置區 5">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10" name="投影片編號版面配置區 6">
            <a:extLst>
              <a:ext uri="{FF2B5EF4-FFF2-40B4-BE49-F238E27FC236}"/>
            </a:extLst>
          </p:cNvPr>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EE19235C-7047-411C-AD4F-6D80E558993C}" type="slidenum">
              <a:rPr lang="en-US" altLang="zh-TW"/>
              <a:pPr>
                <a:defRPr/>
              </a:pPr>
              <a:t>‹#›</a:t>
            </a:fld>
            <a:endParaRPr lang="en-US" altLang="zh-TW"/>
          </a:p>
        </p:txBody>
      </p:sp>
    </p:spTree>
    <p:extLst>
      <p:ext uri="{BB962C8B-B14F-4D97-AF65-F5344CB8AC3E}">
        <p14:creationId xmlns:p14="http://schemas.microsoft.com/office/powerpoint/2010/main" val="6735078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8A56B4DA-A9FB-44D4-A107-0D64C6AB6000}" type="slidenum">
              <a:rPr lang="en-US" altLang="zh-TW"/>
              <a:pPr>
                <a:defRPr/>
              </a:pPr>
              <a:t>‹#›</a:t>
            </a:fld>
            <a:endParaRPr lang="en-US" altLang="zh-TW"/>
          </a:p>
        </p:txBody>
      </p:sp>
    </p:spTree>
    <p:extLst>
      <p:ext uri="{BB962C8B-B14F-4D97-AF65-F5344CB8AC3E}">
        <p14:creationId xmlns:p14="http://schemas.microsoft.com/office/powerpoint/2010/main" val="34512661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541376D6-BA96-4E60-9A2A-3CE3DF830128}" type="datetime1">
              <a:rPr lang="zh-TW" altLang="en-US"/>
              <a:pPr>
                <a:defRPr/>
              </a:pPr>
              <a:t>2023/8/7</a:t>
            </a:fld>
            <a:r>
              <a:rPr lang="en-US" altLang="zh-TW"/>
              <a:t>96.02.11</a:t>
            </a:r>
          </a:p>
        </p:txBody>
      </p:sp>
      <p:sp>
        <p:nvSpPr>
          <p:cNvPr id="3" name="頁尾版面配置區 23">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Tree>
    <p:extLst>
      <p:ext uri="{BB962C8B-B14F-4D97-AF65-F5344CB8AC3E}">
        <p14:creationId xmlns:p14="http://schemas.microsoft.com/office/powerpoint/2010/main" val="22840492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a:extLst>
              <a:ext uri="{FF2B5EF4-FFF2-40B4-BE49-F238E27FC236}"/>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8FD98C57-BFAB-441A-8345-C2F098A1F251}" type="datetime1">
              <a:rPr lang="zh-TW" altLang="en-US"/>
              <a:pPr>
                <a:defRPr/>
              </a:pPr>
              <a:t>2023/8/7</a:t>
            </a:fld>
            <a:r>
              <a:rPr lang="en-US" altLang="zh-TW"/>
              <a:t>96.02.11</a:t>
            </a:r>
          </a:p>
        </p:txBody>
      </p:sp>
      <p:sp>
        <p:nvSpPr>
          <p:cNvPr id="7" name="頁尾版面配置區 28">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8" name="投影片編號版面配置區 6">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B10FEA38-4672-4869-B9A5-51C6C54C8580}" type="slidenum">
              <a:rPr lang="en-US" altLang="zh-TW"/>
              <a:pPr>
                <a:defRPr/>
              </a:pPr>
              <a:t>‹#›</a:t>
            </a:fld>
            <a:endParaRPr lang="en-US" altLang="zh-TW"/>
          </a:p>
        </p:txBody>
      </p:sp>
    </p:spTree>
    <p:extLst>
      <p:ext uri="{BB962C8B-B14F-4D97-AF65-F5344CB8AC3E}">
        <p14:creationId xmlns:p14="http://schemas.microsoft.com/office/powerpoint/2010/main" val="3371280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C5435077-229D-473C-81EB-2B5BF6D48E2A}" type="datetime1">
              <a:rPr lang="zh-TW" altLang="en-US"/>
              <a:pPr>
                <a:defRPr/>
              </a:pPr>
              <a:t>2023/8/7</a:t>
            </a:fld>
            <a:r>
              <a:rPr lang="en-US" altLang="zh-TW"/>
              <a:t>96.02.11</a:t>
            </a:r>
          </a:p>
        </p:txBody>
      </p:sp>
      <p:sp>
        <p:nvSpPr>
          <p:cNvPr id="6"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7" name="投影片編號版面配置區 30">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70B7485B-11E5-4F74-A290-C9E68C6C6DAD}" type="slidenum">
              <a:rPr lang="en-US" altLang="zh-TW"/>
              <a:pPr>
                <a:defRPr/>
              </a:pPr>
              <a:t>‹#›</a:t>
            </a:fld>
            <a:endParaRPr lang="en-US" altLang="zh-TW"/>
          </a:p>
        </p:txBody>
      </p:sp>
    </p:spTree>
    <p:extLst>
      <p:ext uri="{BB962C8B-B14F-4D97-AF65-F5344CB8AC3E}">
        <p14:creationId xmlns:p14="http://schemas.microsoft.com/office/powerpoint/2010/main" val="1013860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61029BCE-5DCF-497D-8D0F-EF71F4BFB201}" type="slidenum">
              <a:rPr lang="en-US" altLang="zh-TW"/>
              <a:pPr>
                <a:defRPr/>
              </a:pPr>
              <a:t>‹#›</a:t>
            </a:fld>
            <a:endParaRPr lang="en-US" altLang="zh-TW"/>
          </a:p>
        </p:txBody>
      </p:sp>
    </p:spTree>
    <p:extLst>
      <p:ext uri="{BB962C8B-B14F-4D97-AF65-F5344CB8AC3E}">
        <p14:creationId xmlns:p14="http://schemas.microsoft.com/office/powerpoint/2010/main" val="21128168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pitchFamily="18" charset="-120"/>
              </a:defRPr>
            </a:lvl1pPr>
          </a:lstStyle>
          <a:p>
            <a:pPr>
              <a:defRPr/>
            </a:pPr>
            <a:fld id="{59BDC892-48AA-4EA9-8053-57D81AFFB52C}" type="datetime1">
              <a:rPr lang="zh-TW" altLang="en-US"/>
              <a:pPr>
                <a:defRPr/>
              </a:pPr>
              <a:t>2023/8/7</a:t>
            </a:fld>
            <a:r>
              <a:rPr lang="en-US" altLang="zh-TW"/>
              <a:t>96.02.11</a:t>
            </a:r>
          </a:p>
        </p:txBody>
      </p:sp>
      <p:sp>
        <p:nvSpPr>
          <p:cNvPr id="5"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pitchFamily="18" charset="-120"/>
              </a:defRPr>
            </a:lvl1pPr>
          </a:lstStyle>
          <a:p>
            <a:pPr>
              <a:defRPr/>
            </a:pPr>
            <a:endParaRPr lang="en-US" altLang="zh-TW"/>
          </a:p>
        </p:txBody>
      </p:sp>
      <p:sp>
        <p:nvSpPr>
          <p:cNvPr id="6" name="投影片編號版面配置區 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57AB53A4-A5C2-46E8-A1F1-74F78ED06557}" type="slidenum">
              <a:rPr lang="en-US" altLang="zh-TW"/>
              <a:pPr>
                <a:defRPr/>
              </a:pPr>
              <a:t>‹#›</a:t>
            </a:fld>
            <a:endParaRPr lang="en-US" altLang="zh-TW"/>
          </a:p>
        </p:txBody>
      </p:sp>
    </p:spTree>
    <p:extLst>
      <p:ext uri="{BB962C8B-B14F-4D97-AF65-F5344CB8AC3E}">
        <p14:creationId xmlns:p14="http://schemas.microsoft.com/office/powerpoint/2010/main" val="4879212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DB2958DE-D600-4BC2-A837-581C1F1210E4}" type="slidenum">
              <a:rPr lang="en-US" altLang="zh-TW"/>
              <a:pPr>
                <a:defRPr/>
              </a:pPr>
              <a:t>‹#›</a:t>
            </a:fld>
            <a:endParaRPr lang="en-US" altLang="zh-TW"/>
          </a:p>
        </p:txBody>
      </p:sp>
    </p:spTree>
    <p:extLst>
      <p:ext uri="{BB962C8B-B14F-4D97-AF65-F5344CB8AC3E}">
        <p14:creationId xmlns:p14="http://schemas.microsoft.com/office/powerpoint/2010/main" val="1369495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a:extLst>
              <a:ext uri="{FF2B5EF4-FFF2-40B4-BE49-F238E27FC236}"/>
            </a:extLst>
          </p:cNvPr>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rgbClr val="F0A22E">
                    <a:shade val="75000"/>
                  </a:srgbClr>
                </a:solidFill>
                <a:ea typeface="新細明體" pitchFamily="18" charset="-120"/>
              </a:defRPr>
            </a:lvl1pPr>
          </a:lstStyle>
          <a:p>
            <a:pPr>
              <a:defRPr/>
            </a:pPr>
            <a:fld id="{D8F4A4ED-DECC-42DF-BF96-71CBBEFC0D5A}" type="datetime1">
              <a:rPr lang="en-US"/>
              <a:pPr>
                <a:defRPr/>
              </a:pPr>
              <a:t>8/7/2023</a:t>
            </a:fld>
            <a:endParaRPr lang="en-US"/>
          </a:p>
        </p:txBody>
      </p:sp>
      <p:sp>
        <p:nvSpPr>
          <p:cNvPr id="6" name="頁尾版面配置區 1">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a:extLst>
              <a:ext uri="{FF2B5EF4-FFF2-40B4-BE49-F238E27FC236}"/>
            </a:extLst>
          </p:cNvPr>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F7E3E6FE-AC4A-417B-A224-888259512988}" type="slidenum">
              <a:rPr lang="en-US" altLang="zh-TW"/>
              <a:pPr>
                <a:defRPr/>
              </a:pPr>
              <a:t>‹#›</a:t>
            </a:fld>
            <a:endParaRPr lang="en-US" altLang="zh-TW"/>
          </a:p>
        </p:txBody>
      </p:sp>
    </p:spTree>
    <p:extLst>
      <p:ext uri="{BB962C8B-B14F-4D97-AF65-F5344CB8AC3E}">
        <p14:creationId xmlns:p14="http://schemas.microsoft.com/office/powerpoint/2010/main" val="1747245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2" name="標題 21"/>
          <p:cNvSpPr>
            <a:spLocks noGrp="1"/>
          </p:cNvSpPr>
          <p:nvPr>
            <p:ph type="title"/>
          </p:nvPr>
        </p:nvSpPr>
        <p:spPr/>
        <p:txBody>
          <a:bodyPr/>
          <a:lstStyle/>
          <a:p>
            <a:r>
              <a:rPr lang="zh-TW" altLang="en-US"/>
              <a:t>按一下以編輯母片標題樣式</a:t>
            </a:r>
            <a:endParaRPr lang="en-US"/>
          </a:p>
        </p:txBody>
      </p:sp>
      <p:sp>
        <p:nvSpPr>
          <p:cNvPr id="27" name="內容版面配置區 26"/>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A2420592-2A79-423B-AD76-1C80F3391B98}" type="datetime1">
              <a:rPr lang="zh-TW" altLang="en-US"/>
              <a:pPr>
                <a:defRPr/>
              </a:pPr>
              <a:t>2023/8/7</a:t>
            </a:fld>
            <a:r>
              <a:rPr lang="en-US" altLang="zh-TW"/>
              <a:t>96.02.11</a:t>
            </a:r>
          </a:p>
        </p:txBody>
      </p:sp>
      <p:sp>
        <p:nvSpPr>
          <p:cNvPr id="5" name="頁尾版面配置區 18">
            <a:extLst>
              <a:ext uri="{FF2B5EF4-FFF2-40B4-BE49-F238E27FC236}"/>
            </a:extLst>
          </p:cNvPr>
          <p:cNvSpPr>
            <a:spLocks noGrp="1"/>
          </p:cNvSpPr>
          <p:nvPr>
            <p:ph type="ftr" sz="quarter" idx="11"/>
          </p:nvPr>
        </p:nvSpPr>
        <p:spPr>
          <a:xfrm>
            <a:off x="3581400" y="76200"/>
            <a:ext cx="28956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15">
            <a:extLst>
              <a:ext uri="{FF2B5EF4-FFF2-40B4-BE49-F238E27FC236}"/>
            </a:extLst>
          </p:cNvPr>
          <p:cNvSpPr>
            <a:spLocks noGrp="1"/>
          </p:cNvSpPr>
          <p:nvPr>
            <p:ph type="sldNum" sz="quarter" idx="12"/>
          </p:nvPr>
        </p:nvSpPr>
        <p:spPr>
          <a:xfrm>
            <a:off x="8229600" y="6473825"/>
            <a:ext cx="758825" cy="247650"/>
          </a:xfrm>
        </p:spPr>
        <p:txBody>
          <a:bodyPr/>
          <a:lstStyle>
            <a:lvl1pPr>
              <a:defRPr sz="1400"/>
            </a:lvl1pPr>
          </a:lstStyle>
          <a:p>
            <a:pPr>
              <a:defRPr/>
            </a:pPr>
            <a:fld id="{2DA2930A-1A98-4067-9C71-20B818B29D01}" type="slidenum">
              <a:rPr lang="en-US" altLang="zh-TW"/>
              <a:pPr>
                <a:defRPr/>
              </a:pPr>
              <a:t>‹#›</a:t>
            </a:fld>
            <a:endParaRPr lang="en-US" altLang="zh-TW"/>
          </a:p>
        </p:txBody>
      </p:sp>
    </p:spTree>
    <p:extLst>
      <p:ext uri="{BB962C8B-B14F-4D97-AF65-F5344CB8AC3E}">
        <p14:creationId xmlns:p14="http://schemas.microsoft.com/office/powerpoint/2010/main" val="39547358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a:extLst>
              <a:ext uri="{FF2B5EF4-FFF2-40B4-BE49-F238E27FC236}"/>
            </a:extLst>
          </p:cNvPr>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F5AA148A-6B56-4708-AF66-59678C5ADFCE}" type="datetime1">
              <a:rPr lang="zh-TW" altLang="en-US"/>
              <a:pPr>
                <a:defRPr/>
              </a:pPr>
              <a:t>2023/8/7</a:t>
            </a:fld>
            <a:r>
              <a:rPr lang="en-US" altLang="zh-TW"/>
              <a:t>96.02.11</a:t>
            </a:r>
          </a:p>
        </p:txBody>
      </p:sp>
      <p:sp>
        <p:nvSpPr>
          <p:cNvPr id="7" name="頁尾版面配置區 10">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E046CF24-6E9D-4DC2-9450-AD1D2D038EC8}" type="slidenum">
              <a:rPr lang="en-US" altLang="zh-TW"/>
              <a:pPr>
                <a:defRPr/>
              </a:pPr>
              <a:t>‹#›</a:t>
            </a:fld>
            <a:endParaRPr lang="en-US" altLang="zh-TW"/>
          </a:p>
        </p:txBody>
      </p:sp>
    </p:spTree>
    <p:extLst>
      <p:ext uri="{BB962C8B-B14F-4D97-AF65-F5344CB8AC3E}">
        <p14:creationId xmlns:p14="http://schemas.microsoft.com/office/powerpoint/2010/main" val="145753145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BDDA5294-F35A-4385-9D76-13DFD0F223A2}" type="slidenum">
              <a:rPr lang="en-US" altLang="zh-TW"/>
              <a:pPr>
                <a:defRPr/>
              </a:pPr>
              <a:t>‹#›</a:t>
            </a:fld>
            <a:endParaRPr lang="en-US" altLang="zh-TW"/>
          </a:p>
        </p:txBody>
      </p:sp>
    </p:spTree>
    <p:extLst>
      <p:ext uri="{BB962C8B-B14F-4D97-AF65-F5344CB8AC3E}">
        <p14:creationId xmlns:p14="http://schemas.microsoft.com/office/powerpoint/2010/main" val="17558804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199CB83D-CE65-471E-A6B2-C71F6A9BF86B}" type="datetime1">
              <a:rPr lang="zh-TW" altLang="en-US"/>
              <a:pPr>
                <a:defRPr/>
              </a:pPr>
              <a:t>2023/8/7</a:t>
            </a:fld>
            <a:r>
              <a:rPr lang="en-US" altLang="zh-TW"/>
              <a:t>96.02.11</a:t>
            </a:r>
          </a:p>
        </p:txBody>
      </p:sp>
      <p:sp>
        <p:nvSpPr>
          <p:cNvPr id="9" name="頁尾版面配置區 5">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a:extLst>
              <a:ext uri="{FF2B5EF4-FFF2-40B4-BE49-F238E27FC236}"/>
            </a:extLst>
          </p:cNvPr>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8C7875D2-78D0-4C69-B6C4-A90C7631E4F6}" type="slidenum">
              <a:rPr lang="en-US" altLang="zh-TW"/>
              <a:pPr>
                <a:defRPr/>
              </a:pPr>
              <a:t>‹#›</a:t>
            </a:fld>
            <a:endParaRPr lang="en-US" altLang="zh-TW"/>
          </a:p>
        </p:txBody>
      </p:sp>
    </p:spTree>
    <p:extLst>
      <p:ext uri="{BB962C8B-B14F-4D97-AF65-F5344CB8AC3E}">
        <p14:creationId xmlns:p14="http://schemas.microsoft.com/office/powerpoint/2010/main" val="1445824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F76016A0-B204-42E4-9BB0-7EC6F8E34151}" type="slidenum">
              <a:rPr lang="en-US" altLang="zh-TW"/>
              <a:pPr>
                <a:defRPr/>
              </a:pPr>
              <a:t>‹#›</a:t>
            </a:fld>
            <a:endParaRPr lang="en-US" altLang="zh-TW"/>
          </a:p>
        </p:txBody>
      </p:sp>
    </p:spTree>
    <p:extLst>
      <p:ext uri="{BB962C8B-B14F-4D97-AF65-F5344CB8AC3E}">
        <p14:creationId xmlns:p14="http://schemas.microsoft.com/office/powerpoint/2010/main" val="6810679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a:extLst>
              <a:ext uri="{FF2B5EF4-FFF2-40B4-BE49-F238E27FC236}"/>
            </a:extLst>
          </p:cNvPr>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E4AAC84E-7F52-4491-8597-E90E1941BC62}" type="datetime1">
              <a:rPr lang="zh-TW" altLang="en-US"/>
              <a:pPr>
                <a:defRPr/>
              </a:pPr>
              <a:t>2023/8/7</a:t>
            </a:fld>
            <a:r>
              <a:rPr lang="en-US" altLang="zh-TW"/>
              <a:t>96.02.11</a:t>
            </a:r>
          </a:p>
        </p:txBody>
      </p:sp>
      <p:sp>
        <p:nvSpPr>
          <p:cNvPr id="7" name="頁尾版面配置區 28">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BF173DE0-99E6-4154-AB53-F9E59C28A216}" type="slidenum">
              <a:rPr lang="en-US" altLang="zh-TW"/>
              <a:pPr>
                <a:defRPr/>
              </a:pPr>
              <a:t>‹#›</a:t>
            </a:fld>
            <a:endParaRPr lang="en-US" altLang="zh-TW"/>
          </a:p>
        </p:txBody>
      </p:sp>
    </p:spTree>
    <p:extLst>
      <p:ext uri="{BB962C8B-B14F-4D97-AF65-F5344CB8AC3E}">
        <p14:creationId xmlns:p14="http://schemas.microsoft.com/office/powerpoint/2010/main" val="5163687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FD1BFD96-95C6-46B5-9AA6-AEB0207786A8}" type="datetime1">
              <a:rPr lang="zh-TW" altLang="en-US"/>
              <a:pPr>
                <a:defRPr/>
              </a:pPr>
              <a:t>2023/8/7</a:t>
            </a:fld>
            <a:r>
              <a:rPr lang="en-US" altLang="zh-TW"/>
              <a:t>96.02.11</a:t>
            </a:r>
          </a:p>
        </p:txBody>
      </p:sp>
      <p:sp>
        <p:nvSpPr>
          <p:cNvPr id="6"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0690EAF0-6CF9-48E7-BEFE-F54B1D87716B}" type="slidenum">
              <a:rPr lang="en-US" altLang="zh-TW"/>
              <a:pPr>
                <a:defRPr/>
              </a:pPr>
              <a:t>‹#›</a:t>
            </a:fld>
            <a:endParaRPr lang="en-US" altLang="zh-TW"/>
          </a:p>
        </p:txBody>
      </p:sp>
    </p:spTree>
    <p:extLst>
      <p:ext uri="{BB962C8B-B14F-4D97-AF65-F5344CB8AC3E}">
        <p14:creationId xmlns:p14="http://schemas.microsoft.com/office/powerpoint/2010/main" val="34746823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30B2E7B5-3151-4E4F-8D2D-988A08348E21}" type="slidenum">
              <a:rPr lang="en-US" altLang="zh-TW"/>
              <a:pPr>
                <a:defRPr/>
              </a:pPr>
              <a:t>‹#›</a:t>
            </a:fld>
            <a:endParaRPr lang="en-US" altLang="zh-TW"/>
          </a:p>
        </p:txBody>
      </p:sp>
    </p:spTree>
    <p:extLst>
      <p:ext uri="{BB962C8B-B14F-4D97-AF65-F5344CB8AC3E}">
        <p14:creationId xmlns:p14="http://schemas.microsoft.com/office/powerpoint/2010/main" val="7465179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extLst>
          </p:cNvPr>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418C9E26-3C5A-4BC5-B4A6-45830BBA29A4}" type="datetime1">
              <a:rPr lang="zh-TW" altLang="en-US"/>
              <a:pPr>
                <a:defRPr/>
              </a:pPr>
              <a:t>2023/8/7</a:t>
            </a:fld>
            <a:r>
              <a:rPr lang="en-US" altLang="zh-TW"/>
              <a:t>96.02.11</a:t>
            </a:r>
          </a:p>
        </p:txBody>
      </p:sp>
      <p:sp>
        <p:nvSpPr>
          <p:cNvPr id="5" name="頁尾版面配置區 4">
            <a:extLst>
              <a:ext uri="{FF2B5EF4-FFF2-40B4-BE49-F238E27FC236}"/>
            </a:extLst>
          </p:cNvPr>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a:extLst>
              <a:ext uri="{FF2B5EF4-FFF2-40B4-BE49-F238E27FC236}"/>
            </a:extLst>
          </p:cNvPr>
          <p:cNvSpPr>
            <a:spLocks noGrp="1"/>
          </p:cNvSpPr>
          <p:nvPr>
            <p:ph type="sldNum" sz="quarter" idx="12"/>
          </p:nvPr>
        </p:nvSpPr>
        <p:spPr/>
        <p:txBody>
          <a:bodyPr/>
          <a:lstStyle>
            <a:lvl1pPr>
              <a:defRPr sz="1200" b="0">
                <a:solidFill>
                  <a:srgbClr val="D38E27"/>
                </a:solidFill>
                <a:effectLst/>
              </a:defRPr>
            </a:lvl1pPr>
          </a:lstStyle>
          <a:p>
            <a:pPr>
              <a:defRPr/>
            </a:pPr>
            <a:fld id="{D14521D8-22E8-4183-953B-5CA4FD505DD4}" type="slidenum">
              <a:rPr lang="en-US" altLang="zh-TW"/>
              <a:pPr>
                <a:defRPr/>
              </a:pPr>
              <a:t>‹#›</a:t>
            </a:fld>
            <a:endParaRPr lang="en-US" altLang="zh-TW"/>
          </a:p>
        </p:txBody>
      </p:sp>
    </p:spTree>
    <p:extLst>
      <p:ext uri="{BB962C8B-B14F-4D97-AF65-F5344CB8AC3E}">
        <p14:creationId xmlns:p14="http://schemas.microsoft.com/office/powerpoint/2010/main" val="37474281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4">
            <a:extLst>
              <a:ext uri="{FF2B5EF4-FFF2-40B4-BE49-F238E27FC236}"/>
            </a:extLst>
          </p:cNvPr>
          <p:cNvSpPr>
            <a:spLocks noGrp="1"/>
          </p:cNvSpPr>
          <p:nvPr>
            <p:ph type="sldNum" sz="quarter" idx="10"/>
          </p:nvPr>
        </p:nvSpPr>
        <p:spPr/>
        <p:txBody>
          <a:bodyPr/>
          <a:lstStyle>
            <a:lvl1pPr>
              <a:defRPr/>
            </a:lvl1pPr>
          </a:lstStyle>
          <a:p>
            <a:pPr>
              <a:defRPr/>
            </a:pPr>
            <a:fld id="{FAF412F7-9747-4903-8009-719DDD65961E}" type="slidenum">
              <a:rPr lang="en-US" altLang="zh-TW"/>
              <a:pPr>
                <a:defRPr/>
              </a:pPr>
              <a:t>‹#›</a:t>
            </a:fld>
            <a:endParaRPr lang="en-US" altLang="zh-TW"/>
          </a:p>
        </p:txBody>
      </p:sp>
    </p:spTree>
    <p:extLst>
      <p:ext uri="{BB962C8B-B14F-4D97-AF65-F5344CB8AC3E}">
        <p14:creationId xmlns:p14="http://schemas.microsoft.com/office/powerpoint/2010/main" val="36964864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ctrTitle"/>
          </p:nvPr>
        </p:nvSpPr>
        <p:spPr>
          <a:xfrm>
            <a:off x="381000" y="4853411"/>
            <a:ext cx="8458200" cy="1222375"/>
          </a:xfrm>
        </p:spPr>
        <p:txBody>
          <a:bodyPr anchor="t"/>
          <a:lstStyle/>
          <a:p>
            <a:r>
              <a:rPr lang="zh-TW" altLang="en-US"/>
              <a:t>按一下以編輯母片標題樣式</a:t>
            </a:r>
            <a:endParaRPr lang="en-US"/>
          </a:p>
        </p:txBody>
      </p:sp>
      <p:sp>
        <p:nvSpPr>
          <p:cNvPr id="9" name="副標題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5" name="日期版面配置區 15"/>
          <p:cNvSpPr>
            <a:spLocks noGrp="1"/>
          </p:cNvSpPr>
          <p:nvPr>
            <p:ph type="dt" sz="half" idx="10"/>
          </p:nvPr>
        </p:nvSpPr>
        <p:spPr>
          <a:xfrm>
            <a:off x="6477000" y="76200"/>
            <a:ext cx="2514600" cy="288925"/>
          </a:xfrm>
          <a:prstGeom prst="rect">
            <a:avLst/>
          </a:prstGeom>
        </p:spPr>
        <p:txBody>
          <a:bodyPr vert="horz"/>
          <a:lstStyle>
            <a:lvl1pPr algn="l" eaLnBrk="1" hangingPunct="1">
              <a:defRPr kumimoji="0" sz="1200">
                <a:solidFill>
                  <a:schemeClr val="accent1">
                    <a:shade val="75000"/>
                  </a:schemeClr>
                </a:solidFill>
                <a:ea typeface="新細明體" pitchFamily="18" charset="-120"/>
              </a:defRPr>
            </a:lvl1pPr>
          </a:lstStyle>
          <a:p>
            <a:pPr>
              <a:defRPr/>
            </a:pPr>
            <a:fld id="{A70651D6-CFB8-4CBC-9161-DC28F8CFF765}" type="datetime1">
              <a:rPr lang="en-US">
                <a:solidFill>
                  <a:srgbClr val="F0A22E">
                    <a:shade val="75000"/>
                  </a:srgbClr>
                </a:solidFill>
              </a:rPr>
              <a:pPr>
                <a:defRPr/>
              </a:pPr>
              <a:t>8/7/2023</a:t>
            </a:fld>
            <a:endParaRPr lang="en-US">
              <a:solidFill>
                <a:srgbClr val="F0A22E">
                  <a:shade val="75000"/>
                </a:srgbClr>
              </a:solidFill>
            </a:endParaRPr>
          </a:p>
        </p:txBody>
      </p:sp>
      <p:sp>
        <p:nvSpPr>
          <p:cNvPr id="6" name="頁尾版面配置區 1"/>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14"/>
          <p:cNvSpPr>
            <a:spLocks noGrp="1"/>
          </p:cNvSpPr>
          <p:nvPr>
            <p:ph type="sldNum" sz="quarter" idx="12"/>
          </p:nvPr>
        </p:nvSpPr>
        <p:spPr>
          <a:xfrm>
            <a:off x="8229600" y="6473825"/>
            <a:ext cx="758825" cy="247650"/>
          </a:xfrm>
        </p:spPr>
        <p:txBody>
          <a:bodyPr/>
          <a:lstStyle>
            <a:lvl1pPr>
              <a:defRPr sz="1200" b="0">
                <a:solidFill>
                  <a:srgbClr val="D38E27"/>
                </a:solidFill>
                <a:effectLst/>
              </a:defRPr>
            </a:lvl1pPr>
          </a:lstStyle>
          <a:p>
            <a:pPr>
              <a:defRPr/>
            </a:pPr>
            <a:fld id="{AB7817F5-F8BD-4EAC-A4D5-C22E5F89F97F}" type="slidenum">
              <a:rPr lang="en-US" altLang="zh-TW"/>
              <a:pPr>
                <a:defRPr/>
              </a:pPr>
              <a:t>‹#›</a:t>
            </a:fld>
            <a:endParaRPr lang="en-US" altLang="zh-TW"/>
          </a:p>
        </p:txBody>
      </p:sp>
    </p:spTree>
    <p:extLst>
      <p:ext uri="{BB962C8B-B14F-4D97-AF65-F5344CB8AC3E}">
        <p14:creationId xmlns:p14="http://schemas.microsoft.com/office/powerpoint/2010/main" val="27520621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直線接點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white"/>
              </a:solidFill>
            </a:endParaRPr>
          </a:p>
        </p:txBody>
      </p:sp>
      <p:sp>
        <p:nvSpPr>
          <p:cNvPr id="6" name="文字版面配置區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8" name="標題 7"/>
          <p:cNvSpPr>
            <a:spLocks noGrp="1"/>
          </p:cNvSpPr>
          <p:nvPr>
            <p:ph type="title"/>
          </p:nvPr>
        </p:nvSpPr>
        <p:spPr>
          <a:xfrm>
            <a:off x="180475" y="2947085"/>
            <a:ext cx="8686800" cy="1184825"/>
          </a:xfrm>
        </p:spPr>
        <p:txBody>
          <a:bodyPr rtlCol="0" anchor="t"/>
          <a:lstStyle>
            <a:lvl1pPr algn="r">
              <a:defRPr/>
            </a:lvl1pPr>
          </a:lstStyle>
          <a:p>
            <a:r>
              <a:rPr lang="zh-TW" altLang="en-US"/>
              <a:t>按一下以編輯母片標題樣式</a:t>
            </a:r>
            <a:endParaRPr lang="en-US"/>
          </a:p>
        </p:txBody>
      </p:sp>
      <p:sp>
        <p:nvSpPr>
          <p:cNvPr id="5" name="日期版面配置區 18"/>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E3B14BE5-33E4-4A86-8F26-3F79C72C191B}" type="datetime1">
              <a:rPr lang="zh-TW" altLang="en-US"/>
              <a:pPr>
                <a:defRPr/>
              </a:pPr>
              <a:t>2023/8/7</a:t>
            </a:fld>
            <a:r>
              <a:rPr lang="en-US" altLang="zh-TW"/>
              <a:t>96.02.11</a:t>
            </a:r>
          </a:p>
        </p:txBody>
      </p:sp>
      <p:sp>
        <p:nvSpPr>
          <p:cNvPr id="7" name="頁尾版面配置區 10"/>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9" name="投影片編號版面配置區 15"/>
          <p:cNvSpPr>
            <a:spLocks noGrp="1"/>
          </p:cNvSpPr>
          <p:nvPr>
            <p:ph type="sldNum" sz="quarter" idx="12"/>
          </p:nvPr>
        </p:nvSpPr>
        <p:spPr/>
        <p:txBody>
          <a:bodyPr/>
          <a:lstStyle>
            <a:lvl1pPr>
              <a:defRPr sz="1200" b="0">
                <a:solidFill>
                  <a:srgbClr val="D38E27"/>
                </a:solidFill>
                <a:effectLst/>
              </a:defRPr>
            </a:lvl1pPr>
          </a:lstStyle>
          <a:p>
            <a:pPr>
              <a:defRPr/>
            </a:pPr>
            <a:fld id="{0D6B19D1-8132-4EB0-A425-A865AD649B8E}" type="slidenum">
              <a:rPr lang="en-US" altLang="zh-TW"/>
              <a:pPr>
                <a:defRPr/>
              </a:pPr>
              <a:t>‹#›</a:t>
            </a:fld>
            <a:endParaRPr lang="en-US" altLang="zh-TW"/>
          </a:p>
        </p:txBody>
      </p:sp>
    </p:spTree>
    <p:extLst>
      <p:ext uri="{BB962C8B-B14F-4D97-AF65-F5344CB8AC3E}">
        <p14:creationId xmlns:p14="http://schemas.microsoft.com/office/powerpoint/2010/main" val="1112943769"/>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0" name="標題 1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14" name="內容版面配置區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投影片編號版面配置區 4"/>
          <p:cNvSpPr>
            <a:spLocks noGrp="1"/>
          </p:cNvSpPr>
          <p:nvPr>
            <p:ph type="sldNum" sz="quarter" idx="10"/>
          </p:nvPr>
        </p:nvSpPr>
        <p:spPr/>
        <p:txBody>
          <a:bodyPr/>
          <a:lstStyle>
            <a:lvl1pPr>
              <a:defRPr/>
            </a:lvl1pPr>
          </a:lstStyle>
          <a:p>
            <a:pPr>
              <a:defRPr/>
            </a:pPr>
            <a:fld id="{C521EF33-AFA3-4F56-A9E4-FB47249357EF}"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38928142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29" name="標題 28"/>
          <p:cNvSpPr>
            <a:spLocks noGrp="1"/>
          </p:cNvSpPr>
          <p:nvPr>
            <p:ph type="title"/>
          </p:nvPr>
        </p:nvSpPr>
        <p:spPr>
          <a:xfrm>
            <a:off x="304800" y="5410200"/>
            <a:ext cx="8610600" cy="882650"/>
          </a:xfrm>
        </p:spPr>
        <p:txBody>
          <a:bodyPr/>
          <a:lstStyle>
            <a:lvl1pPr>
              <a:defRPr/>
            </a:lvl1pPr>
          </a:lstStyle>
          <a:p>
            <a:r>
              <a:rPr lang="zh-TW" altLang="en-US"/>
              <a:t>按一下以編輯母片標題樣式</a:t>
            </a:r>
            <a:endParaRPr lang="en-US"/>
          </a:p>
        </p:txBody>
      </p:sp>
      <p:sp>
        <p:nvSpPr>
          <p:cNvPr id="13" name="文字版面配置區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25" name="文字版面配置區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內容版面配置區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28" name="內容版面配置區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9"/>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B1897EA8-5A80-43E9-8F9C-DE4A3508C5FA}" type="datetime1">
              <a:rPr lang="zh-TW" altLang="en-US"/>
              <a:pPr>
                <a:defRPr/>
              </a:pPr>
              <a:t>2023/8/7</a:t>
            </a:fld>
            <a:r>
              <a:rPr lang="en-US" altLang="zh-TW"/>
              <a:t>96.02.11</a:t>
            </a:r>
          </a:p>
        </p:txBody>
      </p:sp>
      <p:sp>
        <p:nvSpPr>
          <p:cNvPr id="9" name="頁尾版面配置區 5"/>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10" name="投影片編號版面配置區 6"/>
          <p:cNvSpPr>
            <a:spLocks noGrp="1"/>
          </p:cNvSpPr>
          <p:nvPr>
            <p:ph type="sldNum" sz="quarter" idx="12"/>
          </p:nvPr>
        </p:nvSpPr>
        <p:spPr>
          <a:xfrm>
            <a:off x="8229600" y="6477000"/>
            <a:ext cx="762000" cy="247650"/>
          </a:xfrm>
        </p:spPr>
        <p:txBody>
          <a:bodyPr/>
          <a:lstStyle>
            <a:lvl1pPr>
              <a:defRPr sz="1200" b="0">
                <a:solidFill>
                  <a:srgbClr val="D38E27"/>
                </a:solidFill>
                <a:effectLst/>
              </a:defRPr>
            </a:lvl1pPr>
          </a:lstStyle>
          <a:p>
            <a:pPr>
              <a:defRPr/>
            </a:pPr>
            <a:fld id="{6263474E-D97C-489B-BDDE-F66E88A1E8A9}" type="slidenum">
              <a:rPr lang="en-US" altLang="zh-TW"/>
              <a:pPr>
                <a:defRPr/>
              </a:pPr>
              <a:t>‹#›</a:t>
            </a:fld>
            <a:endParaRPr lang="en-US" altLang="zh-TW"/>
          </a:p>
        </p:txBody>
      </p:sp>
    </p:spTree>
    <p:extLst>
      <p:ext uri="{BB962C8B-B14F-4D97-AF65-F5344CB8AC3E}">
        <p14:creationId xmlns:p14="http://schemas.microsoft.com/office/powerpoint/2010/main" val="29780915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0" name="標題 29"/>
          <p:cNvSpPr>
            <a:spLocks noGrp="1"/>
          </p:cNvSpPr>
          <p:nvPr>
            <p:ph type="title"/>
          </p:nvPr>
        </p:nvSpPr>
        <p:spPr>
          <a:xfrm>
            <a:off x="301752" y="457200"/>
            <a:ext cx="8686800" cy="841248"/>
          </a:xfrm>
        </p:spPr>
        <p:txBody>
          <a:bodyPr/>
          <a:lstStyle/>
          <a:p>
            <a:r>
              <a:rPr lang="zh-TW" altLang="en-US"/>
              <a:t>按一下以編輯母片標題樣式</a:t>
            </a:r>
            <a:endParaRPr lang="en-US"/>
          </a:p>
        </p:txBody>
      </p:sp>
      <p:sp>
        <p:nvSpPr>
          <p:cNvPr id="3" name="投影片編號版面配置區 4"/>
          <p:cNvSpPr>
            <a:spLocks noGrp="1"/>
          </p:cNvSpPr>
          <p:nvPr>
            <p:ph type="sldNum" sz="quarter" idx="10"/>
          </p:nvPr>
        </p:nvSpPr>
        <p:spPr/>
        <p:txBody>
          <a:bodyPr/>
          <a:lstStyle>
            <a:lvl1pPr>
              <a:defRPr/>
            </a:lvl1pPr>
          </a:lstStyle>
          <a:p>
            <a:pPr>
              <a:defRPr/>
            </a:pPr>
            <a:fld id="{0CC63065-BC43-4EBF-90D9-D385C7C143DD}"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20031715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2"/>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C2A73742-D68F-42A0-8F0F-4933F4658F37}" type="datetime1">
              <a:rPr lang="zh-TW" altLang="en-US"/>
              <a:pPr>
                <a:defRPr/>
              </a:pPr>
              <a:t>2023/8/7</a:t>
            </a:fld>
            <a:r>
              <a:rPr lang="en-US" altLang="zh-TW"/>
              <a:t>96.02.11</a:t>
            </a:r>
          </a:p>
        </p:txBody>
      </p:sp>
      <p:sp>
        <p:nvSpPr>
          <p:cNvPr id="3" name="頁尾版面配置區 23"/>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Tree>
    <p:extLst>
      <p:ext uri="{BB962C8B-B14F-4D97-AF65-F5344CB8AC3E}">
        <p14:creationId xmlns:p14="http://schemas.microsoft.com/office/powerpoint/2010/main" val="24148697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標題 11"/>
          <p:cNvSpPr>
            <a:spLocks noGrp="1"/>
          </p:cNvSpPr>
          <p:nvPr>
            <p:ph type="title"/>
          </p:nvPr>
        </p:nvSpPr>
        <p:spPr>
          <a:xfrm>
            <a:off x="457200" y="5486400"/>
            <a:ext cx="8458200" cy="520700"/>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4" name="內容版面配置區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日期版面配置區 24"/>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B7E5BD38-04AB-4309-A5D2-5649BA8CC96B}" type="datetime1">
              <a:rPr lang="zh-TW" altLang="en-US"/>
              <a:pPr>
                <a:defRPr/>
              </a:pPr>
              <a:t>2023/8/7</a:t>
            </a:fld>
            <a:r>
              <a:rPr lang="en-US" altLang="zh-TW"/>
              <a:t>96.02.11</a:t>
            </a:r>
          </a:p>
        </p:txBody>
      </p:sp>
      <p:sp>
        <p:nvSpPr>
          <p:cNvPr id="7" name="頁尾版面配置區 28"/>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8" name="投影片編號版面配置區 6"/>
          <p:cNvSpPr>
            <a:spLocks noGrp="1"/>
          </p:cNvSpPr>
          <p:nvPr>
            <p:ph type="sldNum" sz="quarter" idx="12"/>
          </p:nvPr>
        </p:nvSpPr>
        <p:spPr/>
        <p:txBody>
          <a:bodyPr/>
          <a:lstStyle>
            <a:lvl1pPr>
              <a:defRPr sz="1200" b="0">
                <a:solidFill>
                  <a:srgbClr val="D38E27"/>
                </a:solidFill>
                <a:effectLst/>
              </a:defRPr>
            </a:lvl1pPr>
          </a:lstStyle>
          <a:p>
            <a:pPr>
              <a:defRPr/>
            </a:pPr>
            <a:fld id="{A0504101-31B0-4458-94BF-60598D3D6E5F}" type="slidenum">
              <a:rPr lang="en-US" altLang="zh-TW"/>
              <a:pPr>
                <a:defRPr/>
              </a:pPr>
              <a:t>‹#›</a:t>
            </a:fld>
            <a:endParaRPr lang="en-US" altLang="zh-TW"/>
          </a:p>
        </p:txBody>
      </p:sp>
    </p:spTree>
    <p:extLst>
      <p:ext uri="{BB962C8B-B14F-4D97-AF65-F5344CB8AC3E}">
        <p14:creationId xmlns:p14="http://schemas.microsoft.com/office/powerpoint/2010/main" val="16547624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3" name="圖片版面配置區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zh-TW" altLang="en-US" noProof="0"/>
              <a:t>按一下圖示以新增圖片</a:t>
            </a:r>
            <a:endParaRPr lang="en-US" noProof="0" dirty="0"/>
          </a:p>
        </p:txBody>
      </p:sp>
      <p:sp>
        <p:nvSpPr>
          <p:cNvPr id="17" name="標題 16"/>
          <p:cNvSpPr>
            <a:spLocks noGrp="1"/>
          </p:cNvSpPr>
          <p:nvPr>
            <p:ph type="title"/>
          </p:nvPr>
        </p:nvSpPr>
        <p:spPr>
          <a:xfrm>
            <a:off x="381000" y="4993760"/>
            <a:ext cx="5867400" cy="522288"/>
          </a:xfrm>
        </p:spPr>
        <p:txBody>
          <a:bodyPr/>
          <a:lstStyle>
            <a:lvl1pPr algn="l">
              <a:buNone/>
              <a:defRPr sz="2000" b="1"/>
            </a:lvl1pPr>
          </a:lstStyle>
          <a:p>
            <a:r>
              <a:rPr lang="zh-TW" altLang="en-US"/>
              <a:t>按一下以編輯母片標題樣式</a:t>
            </a:r>
            <a:endParaRPr lang="en-US"/>
          </a:p>
        </p:txBody>
      </p:sp>
      <p:sp>
        <p:nvSpPr>
          <p:cNvPr id="26" name="文字版面配置區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5" name="日期版面配置區 6"/>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8A2578A3-2E20-412D-B193-16A217F6C8F1}" type="datetime1">
              <a:rPr lang="zh-TW" altLang="en-US"/>
              <a:pPr>
                <a:defRPr/>
              </a:pPr>
              <a:t>2023/8/7</a:t>
            </a:fld>
            <a:r>
              <a:rPr lang="en-US" altLang="zh-TW"/>
              <a:t>96.02.11</a:t>
            </a:r>
          </a:p>
        </p:txBody>
      </p:sp>
      <p:sp>
        <p:nvSpPr>
          <p:cNvPr id="6"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7" name="投影片編號版面配置區 30"/>
          <p:cNvSpPr>
            <a:spLocks noGrp="1"/>
          </p:cNvSpPr>
          <p:nvPr>
            <p:ph type="sldNum" sz="quarter" idx="12"/>
          </p:nvPr>
        </p:nvSpPr>
        <p:spPr/>
        <p:txBody>
          <a:bodyPr/>
          <a:lstStyle>
            <a:lvl1pPr>
              <a:defRPr sz="1200" b="0">
                <a:solidFill>
                  <a:srgbClr val="D38E27"/>
                </a:solidFill>
                <a:effectLst/>
              </a:defRPr>
            </a:lvl1pPr>
          </a:lstStyle>
          <a:p>
            <a:pPr>
              <a:defRPr/>
            </a:pPr>
            <a:fld id="{E9981738-847D-4E3B-967C-BC457B815355}" type="slidenum">
              <a:rPr lang="en-US" altLang="zh-TW"/>
              <a:pPr>
                <a:defRPr/>
              </a:pPr>
              <a:t>‹#›</a:t>
            </a:fld>
            <a:endParaRPr lang="en-US" altLang="zh-TW"/>
          </a:p>
        </p:txBody>
      </p:sp>
    </p:spTree>
    <p:extLst>
      <p:ext uri="{BB962C8B-B14F-4D97-AF65-F5344CB8AC3E}">
        <p14:creationId xmlns:p14="http://schemas.microsoft.com/office/powerpoint/2010/main" val="10653470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投影片編號版面配置區 4"/>
          <p:cNvSpPr>
            <a:spLocks noGrp="1"/>
          </p:cNvSpPr>
          <p:nvPr>
            <p:ph type="sldNum" sz="quarter" idx="10"/>
          </p:nvPr>
        </p:nvSpPr>
        <p:spPr/>
        <p:txBody>
          <a:bodyPr/>
          <a:lstStyle>
            <a:lvl1pPr>
              <a:defRPr/>
            </a:lvl1pPr>
          </a:lstStyle>
          <a:p>
            <a:pPr>
              <a:defRPr/>
            </a:pPr>
            <a:fld id="{5EA125B6-FCB8-4A61-B4A3-838C976DE1A5}"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18402902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549276"/>
            <a:ext cx="18288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549276"/>
            <a:ext cx="6248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a:xfrm>
            <a:off x="6477000" y="76200"/>
            <a:ext cx="2514600" cy="288925"/>
          </a:xfrm>
          <a:prstGeom prst="rect">
            <a:avLst/>
          </a:prstGeom>
        </p:spPr>
        <p:txBody>
          <a:bodyPr vert="horz" wrap="square" lIns="91440" tIns="45720" rIns="91440" bIns="45720" numCol="1" anchor="t" anchorCtr="0" compatLnSpc="1">
            <a:prstTxWarp prst="textNoShape">
              <a:avLst/>
            </a:prstTxWarp>
          </a:bodyPr>
          <a:lstStyle>
            <a:lvl1pPr algn="l" eaLnBrk="1" hangingPunct="1">
              <a:defRPr kumimoji="0" sz="1200">
                <a:solidFill>
                  <a:srgbClr val="D38E27"/>
                </a:solidFill>
                <a:ea typeface="新細明體" charset="-120"/>
              </a:defRPr>
            </a:lvl1pPr>
          </a:lstStyle>
          <a:p>
            <a:pPr>
              <a:defRPr/>
            </a:pPr>
            <a:fld id="{208CE13A-8045-48F0-A806-92C2A8CCA674}" type="datetime1">
              <a:rPr lang="zh-TW" altLang="en-US"/>
              <a:pPr>
                <a:defRPr/>
              </a:pPr>
              <a:t>2023/8/7</a:t>
            </a:fld>
            <a:r>
              <a:rPr lang="en-US" altLang="zh-TW"/>
              <a:t>96.02.11</a:t>
            </a:r>
          </a:p>
        </p:txBody>
      </p:sp>
      <p:sp>
        <p:nvSpPr>
          <p:cNvPr id="5" name="頁尾版面配置區 4"/>
          <p:cNvSpPr>
            <a:spLocks noGrp="1"/>
          </p:cNvSpPr>
          <p:nvPr>
            <p:ph type="ftr" sz="quarter" idx="11"/>
          </p:nvPr>
        </p:nvSpPr>
        <p:spPr>
          <a:xfrm>
            <a:off x="3124200" y="76200"/>
            <a:ext cx="3352800" cy="28892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solidFill>
                  <a:srgbClr val="D38E27"/>
                </a:solidFill>
                <a:ea typeface="新細明體" charset="-120"/>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sz="1200" b="0">
                <a:solidFill>
                  <a:srgbClr val="D38E27"/>
                </a:solidFill>
                <a:effectLst/>
              </a:defRPr>
            </a:lvl1pPr>
          </a:lstStyle>
          <a:p>
            <a:pPr>
              <a:defRPr/>
            </a:pPr>
            <a:fld id="{0C3ED9A1-9C2A-4769-BE90-B9A38E7274B0}" type="slidenum">
              <a:rPr lang="en-US" altLang="zh-TW"/>
              <a:pPr>
                <a:defRPr/>
              </a:pPr>
              <a:t>‹#›</a:t>
            </a:fld>
            <a:endParaRPr lang="en-US" altLang="zh-TW"/>
          </a:p>
        </p:txBody>
      </p:sp>
    </p:spTree>
    <p:extLst>
      <p:ext uri="{BB962C8B-B14F-4D97-AF65-F5344CB8AC3E}">
        <p14:creationId xmlns:p14="http://schemas.microsoft.com/office/powerpoint/2010/main" val="1608766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投影片編號版面配置區 4"/>
          <p:cNvSpPr>
            <a:spLocks noGrp="1"/>
          </p:cNvSpPr>
          <p:nvPr>
            <p:ph type="sldNum" sz="quarter" idx="10"/>
          </p:nvPr>
        </p:nvSpPr>
        <p:spPr/>
        <p:txBody>
          <a:bodyPr/>
          <a:lstStyle>
            <a:lvl1pPr>
              <a:defRPr/>
            </a:lvl1pPr>
          </a:lstStyle>
          <a:p>
            <a:pPr>
              <a:defRPr/>
            </a:pPr>
            <a:fld id="{CEDBF080-2439-46AB-9D26-5910A8C1A38D}" type="slidenum">
              <a:rPr lang="en-US" altLang="zh-TW">
                <a:solidFill>
                  <a:srgbClr val="AD1F1F"/>
                </a:solidFill>
              </a:rPr>
              <a:pPr>
                <a:defRPr/>
              </a:pPr>
              <a:t>‹#›</a:t>
            </a:fld>
            <a:endParaRPr lang="en-US" altLang="zh-TW">
              <a:solidFill>
                <a:srgbClr val="AD1F1F"/>
              </a:solidFill>
            </a:endParaRPr>
          </a:p>
        </p:txBody>
      </p:sp>
    </p:spTree>
    <p:extLst>
      <p:ext uri="{BB962C8B-B14F-4D97-AF65-F5344CB8AC3E}">
        <p14:creationId xmlns:p14="http://schemas.microsoft.com/office/powerpoint/2010/main" val="1483147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6.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1029"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600" b="1">
                <a:solidFill>
                  <a:schemeClr val="hlink"/>
                </a:solidFill>
                <a:effectLst>
                  <a:outerShdw blurRad="38100" dist="38100" dir="2700000" algn="tl">
                    <a:srgbClr val="C0C0C0"/>
                  </a:outerShdw>
                </a:effectLst>
              </a:defRPr>
            </a:lvl1pPr>
          </a:lstStyle>
          <a:p>
            <a:pPr>
              <a:defRPr/>
            </a:pPr>
            <a:fld id="{7B213521-00BD-4F9F-99CC-7C040DA34208}" type="slidenum">
              <a:rPr lang="en-US" altLang="zh-TW"/>
              <a:pPr>
                <a:defRPr/>
              </a:pPr>
              <a:t>‹#›</a:t>
            </a:fld>
            <a:endParaRPr lang="en-US" altLang="zh-TW"/>
          </a:p>
        </p:txBody>
      </p:sp>
      <p:sp>
        <p:nvSpPr>
          <p:cNvPr id="10" name="標題版面配置區 9">
            <a:extLst/>
          </p:cNvPr>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
        <p:nvSpPr>
          <p:cNvPr id="12" name="直線接點 11">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p>
        </p:txBody>
      </p:sp>
    </p:spTree>
  </p:cSld>
  <p:clrMap bg1="lt1" tx1="dk1" bg2="lt2" tx2="dk2" accent1="accent1" accent2="accent2" accent3="accent3" accent4="accent4" accent5="accent5" accent6="accent6" hlink="hlink" folHlink="folHlink"/>
  <p:sldLayoutIdLst>
    <p:sldLayoutId id="2147503423" r:id="rId1"/>
    <p:sldLayoutId id="2147503424" r:id="rId2"/>
    <p:sldLayoutId id="2147503425" r:id="rId3"/>
    <p:sldLayoutId id="2147503398" r:id="rId4"/>
    <p:sldLayoutId id="2147503426" r:id="rId5"/>
    <p:sldLayoutId id="2147503399" r:id="rId6"/>
    <p:sldLayoutId id="2147503427" r:id="rId7"/>
    <p:sldLayoutId id="2147503428" r:id="rId8"/>
    <p:sldLayoutId id="2147503400" r:id="rId9"/>
    <p:sldLayoutId id="2147503429" r:id="rId10"/>
    <p:sldLayoutId id="2147503401"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body" idx="1"/>
          </p:nvPr>
        </p:nvSpPr>
        <p:spPr bwMode="auto">
          <a:xfrm>
            <a:off x="914400" y="2362200"/>
            <a:ext cx="8001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38" name="Rectangle 14">
            <a:extLst>
              <a:ext uri="{FF2B5EF4-FFF2-40B4-BE49-F238E27FC236}"/>
            </a:extLst>
          </p:cNvPr>
          <p:cNvSpPr>
            <a:spLocks noGrp="1" noChangeArrowheads="1"/>
          </p:cNvSpPr>
          <p:nvPr>
            <p:ph type="ftr" sz="quarter" idx="3"/>
          </p:nvPr>
        </p:nvSpPr>
        <p:spPr bwMode="auto">
          <a:xfrm>
            <a:off x="2936875" y="6529388"/>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ctr" eaLnBrk="1" hangingPunct="1">
              <a:defRPr kumimoji="0" sz="1400">
                <a:solidFill>
                  <a:srgbClr val="003366"/>
                </a:solidFill>
                <a:latin typeface="+mn-lt"/>
              </a:defRPr>
            </a:lvl1pPr>
          </a:lstStyle>
          <a:p>
            <a:pPr>
              <a:defRPr/>
            </a:pPr>
            <a:endParaRPr lang="en-US" altLang="zh-TW"/>
          </a:p>
        </p:txBody>
      </p:sp>
    </p:spTree>
  </p:cSld>
  <p:clrMap bg1="lt1" tx1="dk1" bg2="lt2" tx2="dk2" accent1="accent1" accent2="accent2" accent3="accent3" accent4="accent4" accent5="accent5" accent6="accent6" hlink="hlink" folHlink="folHlink"/>
  <p:sldLayoutIdLst>
    <p:sldLayoutId id="2147503430" r:id="rId1"/>
    <p:sldLayoutId id="2147503402" r:id="rId2"/>
    <p:sldLayoutId id="2147503403" r:id="rId3"/>
    <p:sldLayoutId id="2147503404" r:id="rId4"/>
    <p:sldLayoutId id="2147503405" r:id="rId5"/>
    <p:sldLayoutId id="2147503406" r:id="rId6"/>
    <p:sldLayoutId id="2147503407" r:id="rId7"/>
    <p:sldLayoutId id="2147503408" r:id="rId8"/>
    <p:sldLayoutId id="2147503409" r:id="rId9"/>
    <p:sldLayoutId id="2147503410" r:id="rId10"/>
    <p:sldLayoutId id="2147503411" r:id="rId11"/>
  </p:sldLayoutIdLst>
  <p:txStyles>
    <p:title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pitchFamily="18"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pitchFamily="18"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pitchFamily="18"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pitchFamily="18"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SzPct val="80000"/>
        <a:buChar char="–"/>
        <a:defRPr kumimoji="1">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kumimoji="1">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3077"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a:extLst>
              <a:ext uri="{FF2B5EF4-FFF2-40B4-BE49-F238E27FC236}"/>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rgbClr val="AD1F1F"/>
                </a:solidFill>
                <a:effectLst>
                  <a:outerShdw blurRad="38100" dist="38100" dir="2700000" algn="tl">
                    <a:srgbClr val="C0C0C0"/>
                  </a:outerShdw>
                </a:effectLst>
              </a:defRPr>
            </a:lvl1pPr>
          </a:lstStyle>
          <a:p>
            <a:pPr>
              <a:defRPr/>
            </a:pPr>
            <a:fld id="{9CD7FB2A-8C92-409B-A380-437138B5166D}" type="slidenum">
              <a:rPr lang="en-US" altLang="zh-TW"/>
              <a:pPr>
                <a:defRPr/>
              </a:pPr>
              <a:t>‹#›</a:t>
            </a:fld>
            <a:endParaRPr lang="en-US" altLang="zh-TW"/>
          </a:p>
        </p:txBody>
      </p:sp>
      <p:sp>
        <p:nvSpPr>
          <p:cNvPr id="10" name="標題版面配置區 9">
            <a:extLst>
              <a:ext uri="{FF2B5EF4-FFF2-40B4-BE49-F238E27FC236}"/>
            </a:extLst>
          </p:cNvPr>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a:extLst>
              <a:ext uri="{FF2B5EF4-FFF2-40B4-BE49-F238E27FC236}"/>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503431" r:id="rId1"/>
    <p:sldLayoutId id="2147503432" r:id="rId2"/>
    <p:sldLayoutId id="2147503433" r:id="rId3"/>
    <p:sldLayoutId id="2147503412" r:id="rId4"/>
    <p:sldLayoutId id="2147503434" r:id="rId5"/>
    <p:sldLayoutId id="2147503413" r:id="rId6"/>
    <p:sldLayoutId id="2147503435" r:id="rId7"/>
    <p:sldLayoutId id="2147503436" r:id="rId8"/>
    <p:sldLayoutId id="2147503437" r:id="rId9"/>
    <p:sldLayoutId id="2147503414" r:id="rId10"/>
    <p:sldLayoutId id="2147503438" r:id="rId11"/>
    <p:sldLayoutId id="2147503415" r:id="rId12"/>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4101"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a:extLst>
              <a:ext uri="{FF2B5EF4-FFF2-40B4-BE49-F238E27FC236}"/>
            </a:extLst>
          </p:cNvPr>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600" b="1">
                <a:solidFill>
                  <a:srgbClr val="AD1F1F"/>
                </a:solidFill>
                <a:effectLst>
                  <a:outerShdw blurRad="38100" dist="38100" dir="2700000" algn="tl">
                    <a:srgbClr val="C0C0C0"/>
                  </a:outerShdw>
                </a:effectLst>
              </a:defRPr>
            </a:lvl1pPr>
          </a:lstStyle>
          <a:p>
            <a:pPr>
              <a:defRPr/>
            </a:pPr>
            <a:fld id="{E961FE97-652D-49FA-BEA2-44C2941211CD}" type="slidenum">
              <a:rPr lang="en-US" altLang="zh-TW"/>
              <a:pPr>
                <a:defRPr/>
              </a:pPr>
              <a:t>‹#›</a:t>
            </a:fld>
            <a:endParaRPr lang="en-US" altLang="zh-TW"/>
          </a:p>
        </p:txBody>
      </p:sp>
      <p:sp>
        <p:nvSpPr>
          <p:cNvPr id="10" name="標題版面配置區 9">
            <a:extLst>
              <a:ext uri="{FF2B5EF4-FFF2-40B4-BE49-F238E27FC236}"/>
            </a:extLst>
          </p:cNvPr>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a:extLst>
              <a:ext uri="{FF2B5EF4-FFF2-40B4-BE49-F238E27FC236}"/>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a:extLst>
              <a:ext uri="{FF2B5EF4-FFF2-40B4-BE49-F238E27FC236}"/>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503439" r:id="rId1"/>
    <p:sldLayoutId id="2147503440" r:id="rId2"/>
    <p:sldLayoutId id="2147503441" r:id="rId3"/>
    <p:sldLayoutId id="2147503416" r:id="rId4"/>
    <p:sldLayoutId id="2147503442" r:id="rId5"/>
    <p:sldLayoutId id="2147503417" r:id="rId6"/>
    <p:sldLayoutId id="2147503443" r:id="rId7"/>
    <p:sldLayoutId id="2147503444" r:id="rId8"/>
    <p:sldLayoutId id="2147503418" r:id="rId9"/>
    <p:sldLayoutId id="2147503445" r:id="rId10"/>
    <p:sldLayoutId id="2147503419"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直線接點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029" name="文字版面配置區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 name="投影片編號版面配置區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400" b="1">
                <a:solidFill>
                  <a:schemeClr val="hlink"/>
                </a:solidFill>
                <a:effectLst>
                  <a:outerShdw blurRad="38100" dist="38100" dir="2700000" algn="tl">
                    <a:srgbClr val="C0C0C0"/>
                  </a:outerShdw>
                </a:effectLst>
              </a:defRPr>
            </a:lvl1pPr>
          </a:lstStyle>
          <a:p>
            <a:pPr>
              <a:defRPr/>
            </a:pPr>
            <a:fld id="{2785C0E1-1A98-4EBF-8A25-C1E8432DE14C}" type="slidenum">
              <a:rPr lang="en-US" altLang="zh-TW">
                <a:solidFill>
                  <a:srgbClr val="AD1F1F"/>
                </a:solidFill>
              </a:rPr>
              <a:pPr>
                <a:defRPr/>
              </a:pPr>
              <a:t>‹#›</a:t>
            </a:fld>
            <a:endParaRPr lang="en-US" altLang="zh-TW">
              <a:solidFill>
                <a:srgbClr val="AD1F1F"/>
              </a:solidFill>
            </a:endParaRPr>
          </a:p>
        </p:txBody>
      </p:sp>
      <p:sp>
        <p:nvSpPr>
          <p:cNvPr id="10" name="標題版面配置區 9"/>
          <p:cNvSpPr>
            <a:spLocks noGrp="1"/>
          </p:cNvSpPr>
          <p:nvPr>
            <p:ph type="title"/>
          </p:nvPr>
        </p:nvSpPr>
        <p:spPr>
          <a:xfrm>
            <a:off x="304800" y="457200"/>
            <a:ext cx="8686800" cy="838200"/>
          </a:xfrm>
          <a:prstGeom prst="rect">
            <a:avLst/>
          </a:prstGeom>
        </p:spPr>
        <p:txBody>
          <a:bodyPr vert="horz" anchor="ctr">
            <a:normAutofit/>
          </a:bodyPr>
          <a:lstStyle/>
          <a:p>
            <a:r>
              <a:rPr lang="zh-TW" altLang="en-US"/>
              <a:t>按一下以編輯母片標題樣式</a:t>
            </a:r>
            <a:endParaRPr lang="en-US"/>
          </a:p>
        </p:txBody>
      </p:sp>
      <p:sp>
        <p:nvSpPr>
          <p:cNvPr id="9" name="直線接點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
        <p:nvSpPr>
          <p:cNvPr id="12" name="直線接點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lgn="ctr" eaLnBrk="1" hangingPunct="1">
              <a:defRPr/>
            </a:pPr>
            <a:endParaRPr kumimoji="0" lang="en-US">
              <a:solidFill>
                <a:prstClr val="black"/>
              </a:solidFill>
            </a:endParaRPr>
          </a:p>
        </p:txBody>
      </p:sp>
    </p:spTree>
    <p:extLst>
      <p:ext uri="{BB962C8B-B14F-4D97-AF65-F5344CB8AC3E}">
        <p14:creationId xmlns:p14="http://schemas.microsoft.com/office/powerpoint/2010/main" val="2130533954"/>
      </p:ext>
    </p:extLst>
  </p:cSld>
  <p:clrMap bg1="lt1" tx1="dk1" bg2="lt2" tx2="dk2" accent1="accent1" accent2="accent2" accent3="accent3" accent4="accent4" accent5="accent5" accent6="accent6" hlink="hlink" folHlink="folHlink"/>
  <p:sldLayoutIdLst>
    <p:sldLayoutId id="2147503456" r:id="rId1"/>
    <p:sldLayoutId id="2147503457" r:id="rId2"/>
    <p:sldLayoutId id="2147503458" r:id="rId3"/>
    <p:sldLayoutId id="2147503459" r:id="rId4"/>
    <p:sldLayoutId id="2147503460" r:id="rId5"/>
    <p:sldLayoutId id="2147503461" r:id="rId6"/>
    <p:sldLayoutId id="2147503462" r:id="rId7"/>
    <p:sldLayoutId id="2147503463" r:id="rId8"/>
    <p:sldLayoutId id="2147503464" r:id="rId9"/>
    <p:sldLayoutId id="2147503465" r:id="rId10"/>
    <p:sldLayoutId id="2147503466" r:id="rId11"/>
  </p:sldLayoutIdLst>
  <p:hf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6.xml"/></Relationships>
</file>

<file path=ppt/slides/_rels/slide5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6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8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9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4.xml"/></Relationships>
</file>

<file path=ppt/slides/_rels/slide9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0962" name="Rectangle 3"/>
          <p:cNvSpPr>
            <a:spLocks noGrp="1" noChangeArrowheads="1"/>
          </p:cNvSpPr>
          <p:nvPr>
            <p:ph type="subTitle" idx="1"/>
          </p:nvPr>
        </p:nvSpPr>
        <p:spPr>
          <a:xfrm>
            <a:off x="2771775" y="3789363"/>
            <a:ext cx="4291013" cy="635000"/>
          </a:xfrm>
        </p:spPr>
        <p:txBody>
          <a:bodyPr/>
          <a:lstStyle/>
          <a:p>
            <a:pPr eaLnBrk="1" hangingPunct="1"/>
            <a:r>
              <a:rPr lang="zh-TW" altLang="en-US" sz="3200" b="1" smtClean="0">
                <a:solidFill>
                  <a:srgbClr val="000000"/>
                </a:solidFill>
                <a:latin typeface="微軟正黑體" panose="020B0604030504040204" pitchFamily="34" charset="-120"/>
                <a:ea typeface="微軟正黑體" panose="020B0604030504040204" pitchFamily="34" charset="-120"/>
              </a:rPr>
              <a:t>報告人：張  錦  川</a:t>
            </a:r>
          </a:p>
        </p:txBody>
      </p:sp>
      <p:sp>
        <p:nvSpPr>
          <p:cNvPr id="40963" name="Rectangle 4"/>
          <p:cNvSpPr>
            <a:spLocks noChangeArrowheads="1"/>
          </p:cNvSpPr>
          <p:nvPr/>
        </p:nvSpPr>
        <p:spPr bwMode="auto">
          <a:xfrm>
            <a:off x="2746375" y="4427538"/>
            <a:ext cx="4454525"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eaLnBrk="1" hangingPunct="1">
              <a:buClr>
                <a:srgbClr val="003366"/>
              </a:buClr>
              <a:buFont typeface="Wingdings" panose="05000000000000000000" pitchFamily="2" charset="2"/>
              <a:buNone/>
            </a:pPr>
            <a:r>
              <a:rPr lang="zh-TW" altLang="en-US" sz="3200" b="1">
                <a:solidFill>
                  <a:srgbClr val="000000"/>
                </a:solidFill>
                <a:latin typeface="微軟正黑體" panose="020B0604030504040204" pitchFamily="34" charset="-120"/>
                <a:ea typeface="微軟正黑體" panose="020B0604030504040204" pitchFamily="34" charset="-120"/>
              </a:rPr>
              <a:t>日　期：</a:t>
            </a:r>
            <a:r>
              <a:rPr lang="en-US" altLang="zh-TW" sz="3200" b="1">
                <a:solidFill>
                  <a:srgbClr val="000000"/>
                </a:solidFill>
                <a:latin typeface="微軟正黑體" panose="020B0604030504040204" pitchFamily="34" charset="-120"/>
                <a:ea typeface="微軟正黑體" panose="020B0604030504040204" pitchFamily="34" charset="-120"/>
              </a:rPr>
              <a:t>112.08.08</a:t>
            </a:r>
          </a:p>
        </p:txBody>
      </p:sp>
      <p:sp>
        <p:nvSpPr>
          <p:cNvPr id="40964" name="Rectangle 2"/>
          <p:cNvSpPr>
            <a:spLocks noGrp="1" noChangeArrowheads="1"/>
          </p:cNvSpPr>
          <p:nvPr>
            <p:ph type="ctrTitle"/>
          </p:nvPr>
        </p:nvSpPr>
        <p:spPr>
          <a:xfrm>
            <a:off x="1749425" y="2343150"/>
            <a:ext cx="6335713" cy="661988"/>
          </a:xfrm>
          <a:noFill/>
        </p:spPr>
        <p:txBody>
          <a:bodyPr/>
          <a:lstStyle/>
          <a:p>
            <a:pPr eaLnBrk="1" hangingPunct="1"/>
            <a:r>
              <a:rPr lang="zh-TW" altLang="en-US" sz="4000" smtClean="0">
                <a:solidFill>
                  <a:srgbClr val="C00000"/>
                </a:solidFill>
                <a:latin typeface="微軟正黑體" panose="020B0604030504040204" pitchFamily="34" charset="-120"/>
                <a:ea typeface="微軟正黑體" panose="020B0604030504040204" pitchFamily="34" charset="-120"/>
              </a:rPr>
              <a:t>開口契約及違失案例研析</a:t>
            </a:r>
          </a:p>
        </p:txBody>
      </p:sp>
      <p:sp>
        <p:nvSpPr>
          <p:cNvPr id="40965" name="Text Box 7"/>
          <p:cNvSpPr txBox="1">
            <a:spLocks noChangeArrowheads="1"/>
          </p:cNvSpPr>
          <p:nvPr/>
        </p:nvSpPr>
        <p:spPr bwMode="auto">
          <a:xfrm>
            <a:off x="179388" y="333375"/>
            <a:ext cx="6883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1"/>
              </a:buClr>
              <a:buSzPct val="75000"/>
              <a:buFont typeface="Wingdings" panose="05000000000000000000" pitchFamily="2" charset="2"/>
              <a:buChar char="l"/>
              <a:defRPr kumimoji="1" sz="2800">
                <a:solidFill>
                  <a:schemeClr val="tx1"/>
                </a:solidFill>
                <a:latin typeface="Arial" panose="020B0604020202020204" pitchFamily="34" charset="0"/>
                <a:ea typeface="新細明體" panose="02020500000000000000" pitchFamily="18" charset="-120"/>
              </a:defRPr>
            </a:lvl1pPr>
            <a:lvl2pPr marL="742950" indent="-285750">
              <a:spcBef>
                <a:spcPct val="20000"/>
              </a:spcBef>
              <a:buClr>
                <a:schemeClr val="tx1"/>
              </a:buClr>
              <a:buSzPct val="75000"/>
              <a:buChar char="–"/>
              <a:defRPr kumimoji="1" sz="2400">
                <a:solidFill>
                  <a:schemeClr val="tx1"/>
                </a:solidFill>
                <a:latin typeface="Arial" panose="020B0604020202020204" pitchFamily="34" charset="0"/>
                <a:ea typeface="新細明體" panose="02020500000000000000" pitchFamily="18" charset="-120"/>
              </a:defRPr>
            </a:lvl2pPr>
            <a:lvl3pPr marL="1143000" indent="-228600">
              <a:spcBef>
                <a:spcPct val="20000"/>
              </a:spcBef>
              <a:buClr>
                <a:schemeClr val="tx1"/>
              </a:buClr>
              <a:buSzPct val="75000"/>
              <a:buFont typeface="Wingdings" panose="05000000000000000000" pitchFamily="2" charset="2"/>
              <a:buChar char="l"/>
              <a:defRPr kumimoji="1" sz="2000">
                <a:solidFill>
                  <a:schemeClr val="tx1"/>
                </a:solidFill>
                <a:latin typeface="Arial" panose="020B0604020202020204" pitchFamily="34" charset="0"/>
                <a:ea typeface="新細明體" panose="02020500000000000000" pitchFamily="18" charset="-120"/>
              </a:defRPr>
            </a:lvl3pPr>
            <a:lvl4pPr marL="1600200" indent="-228600">
              <a:spcBef>
                <a:spcPct val="20000"/>
              </a:spcBef>
              <a:buClr>
                <a:schemeClr val="tx1"/>
              </a:buClr>
              <a:buSzPct val="80000"/>
              <a:buChar char="–"/>
              <a:defRPr kumimoji="1">
                <a:solidFill>
                  <a:schemeClr val="tx1"/>
                </a:solidFill>
                <a:latin typeface="Arial" panose="020B0604020202020204" pitchFamily="34" charset="0"/>
                <a:ea typeface="新細明體" panose="02020500000000000000" pitchFamily="18" charset="-120"/>
              </a:defRPr>
            </a:lvl4pPr>
            <a:lvl5pPr marL="2057400" indent="-228600">
              <a:spcBef>
                <a:spcPct val="20000"/>
              </a:spcBef>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kumimoji="1">
                <a:solidFill>
                  <a:schemeClr val="tx1"/>
                </a:solidFill>
                <a:latin typeface="Arial" panose="020B0604020202020204" pitchFamily="34" charset="0"/>
                <a:ea typeface="新細明體" panose="02020500000000000000" pitchFamily="18" charset="-120"/>
              </a:defRPr>
            </a:lvl9pPr>
          </a:lstStyle>
          <a:p>
            <a:pPr algn="ctr" eaLnBrk="1" hangingPunct="1">
              <a:lnSpc>
                <a:spcPts val="4400"/>
              </a:lnSpc>
              <a:spcBef>
                <a:spcPct val="0"/>
              </a:spcBef>
              <a:buClrTx/>
              <a:buSzTx/>
              <a:buFontTx/>
              <a:buNone/>
            </a:pPr>
            <a:r>
              <a:rPr lang="en-US" altLang="zh-TW" sz="3200" b="1">
                <a:solidFill>
                  <a:srgbClr val="0000FF"/>
                </a:solidFill>
                <a:latin typeface="微軟正黑體" panose="020B0604030504040204" pitchFamily="34" charset="-120"/>
                <a:ea typeface="微軟正黑體" panose="020B0604030504040204" pitchFamily="34" charset="-120"/>
              </a:rPr>
              <a:t>112</a:t>
            </a:r>
            <a:r>
              <a:rPr lang="zh-TW" altLang="en-US" sz="3200" b="1">
                <a:solidFill>
                  <a:srgbClr val="0000FF"/>
                </a:solidFill>
                <a:latin typeface="微軟正黑體" panose="020B0604030504040204" pitchFamily="34" charset="-120"/>
                <a:ea typeface="微軟正黑體" panose="020B0604030504040204" pitchFamily="34" charset="-120"/>
              </a:rPr>
              <a:t>年度農田水利土地管理訓練講習</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67CBF42-7678-44D6-9C6D-5916DEA1350F}" type="slidenum">
              <a:rPr lang="en-US" altLang="zh-TW" sz="1600" smtClean="0">
                <a:solidFill>
                  <a:srgbClr val="AD1F1F"/>
                </a:solidFill>
                <a:latin typeface="Times New Roman" panose="02020603050405020304" pitchFamily="18" charset="0"/>
              </a:rPr>
              <a:pPr>
                <a:spcBef>
                  <a:spcPct val="0"/>
                </a:spcBef>
                <a:buClrTx/>
                <a:buSzTx/>
                <a:buFontTx/>
                <a:buNone/>
                <a:defRPr/>
              </a:pPr>
              <a:t>2</a:t>
            </a:fld>
            <a:endParaRPr lang="en-US" altLang="zh-TW" sz="1600" smtClean="0">
              <a:solidFill>
                <a:srgbClr val="AD1F1F"/>
              </a:solidFill>
              <a:latin typeface="Times New Roman" panose="02020603050405020304" pitchFamily="18" charset="0"/>
            </a:endParaRPr>
          </a:p>
        </p:txBody>
      </p:sp>
      <p:sp>
        <p:nvSpPr>
          <p:cNvPr id="8" name="Rectangle 3">
            <a:extLst>
              <a:ext uri="{FF2B5EF4-FFF2-40B4-BE49-F238E27FC236}"/>
            </a:extLst>
          </p:cNvPr>
          <p:cNvSpPr>
            <a:spLocks noGrp="1" noChangeArrowheads="1"/>
          </p:cNvSpPr>
          <p:nvPr>
            <p:ph sz="half" idx="1"/>
          </p:nvPr>
        </p:nvSpPr>
        <p:spPr>
          <a:xfrm>
            <a:off x="683568" y="1196752"/>
            <a:ext cx="7740860" cy="4932548"/>
          </a:xfrm>
        </p:spPr>
        <p:txBody>
          <a:bodyPr/>
          <a:lstStyle/>
          <a:p>
            <a:pPr eaLnBrk="1" hangingPunct="1">
              <a:spcBef>
                <a:spcPct val="10000"/>
              </a:spcBef>
              <a:buClr>
                <a:srgbClr val="0000FF"/>
              </a:buClr>
              <a:buFont typeface="Wingdings" pitchFamily="2" charset="2"/>
              <a:buChar char="Ø"/>
              <a:defRPr/>
            </a:pPr>
            <a:r>
              <a:rPr lang="zh-TW" altLang="en-US" sz="3200" b="1" smtClean="0">
                <a:solidFill>
                  <a:srgbClr val="0000FF"/>
                </a:solidFill>
                <a:latin typeface="微軟正黑體" panose="020B0604030504040204" pitchFamily="34" charset="-120"/>
                <a:ea typeface="微軟正黑體" panose="020B0604030504040204" pitchFamily="34" charset="-120"/>
              </a:rPr>
              <a:t>開口契約考量</a:t>
            </a:r>
            <a:r>
              <a:rPr lang="zh-TW" altLang="en-US" sz="3200" b="1">
                <a:solidFill>
                  <a:srgbClr val="0000FF"/>
                </a:solidFill>
                <a:latin typeface="微軟正黑體" panose="020B0604030504040204" pitchFamily="34" charset="-120"/>
                <a:ea typeface="微軟正黑體" panose="020B0604030504040204" pitchFamily="34" charset="-120"/>
              </a:rPr>
              <a:t>事項</a:t>
            </a:r>
          </a:p>
          <a:p>
            <a:pPr eaLnBrk="1" hangingPunct="1">
              <a:spcBef>
                <a:spcPct val="10000"/>
              </a:spcBef>
              <a:buClr>
                <a:srgbClr val="0000FF"/>
              </a:buClr>
              <a:buFont typeface="Wingdings" pitchFamily="2" charset="2"/>
              <a:buChar char="Ø"/>
              <a:defRPr/>
            </a:pPr>
            <a:r>
              <a:rPr lang="zh-TW" altLang="en-US" sz="3200" b="1" smtClean="0">
                <a:solidFill>
                  <a:srgbClr val="0000FF"/>
                </a:solidFill>
                <a:latin typeface="微軟正黑體" panose="020B0604030504040204" pitchFamily="34" charset="-120"/>
                <a:ea typeface="微軟正黑體" panose="020B0604030504040204" pitchFamily="34" charset="-120"/>
              </a:rPr>
              <a:t>開口契約態樣</a:t>
            </a:r>
            <a:endParaRPr lang="en-US" altLang="zh-TW" sz="3200" b="1" smtClean="0">
              <a:solidFill>
                <a:srgbClr val="0000FF"/>
              </a:solidFill>
              <a:latin typeface="微軟正黑體" panose="020B0604030504040204" pitchFamily="34" charset="-120"/>
              <a:ea typeface="微軟正黑體" panose="020B0604030504040204" pitchFamily="34" charset="-120"/>
            </a:endParaRPr>
          </a:p>
          <a:p>
            <a:pPr eaLnBrk="1" hangingPunct="1">
              <a:spcBef>
                <a:spcPct val="10000"/>
              </a:spcBef>
              <a:buClr>
                <a:srgbClr val="0000FF"/>
              </a:buClr>
              <a:buFont typeface="Wingdings" pitchFamily="2" charset="2"/>
              <a:buChar char="Ø"/>
              <a:defRPr/>
            </a:pPr>
            <a:r>
              <a:rPr lang="zh-TW" altLang="en-US" sz="3200" b="1" smtClean="0">
                <a:solidFill>
                  <a:srgbClr val="0000FF"/>
                </a:solidFill>
                <a:latin typeface="微軟正黑體" panose="020B0604030504040204" pitchFamily="34" charset="-120"/>
                <a:ea typeface="微軟正黑體" panose="020B0604030504040204" pitchFamily="34" charset="-120"/>
              </a:rPr>
              <a:t>開口契約如何</a:t>
            </a:r>
            <a:r>
              <a:rPr lang="zh-TW" altLang="en-US" sz="3200" b="1">
                <a:solidFill>
                  <a:srgbClr val="0000FF"/>
                </a:solidFill>
                <a:latin typeface="微軟正黑體" panose="020B0604030504040204" pitchFamily="34" charset="-120"/>
                <a:ea typeface="微軟正黑體" panose="020B0604030504040204" pitchFamily="34" charset="-120"/>
              </a:rPr>
              <a:t>預估品項與數量</a:t>
            </a:r>
          </a:p>
          <a:p>
            <a:pPr eaLnBrk="1" hangingPunct="1">
              <a:spcBef>
                <a:spcPct val="10000"/>
              </a:spcBef>
              <a:buClr>
                <a:srgbClr val="0000FF"/>
              </a:buClr>
              <a:buFont typeface="Wingdings" pitchFamily="2" charset="2"/>
              <a:buChar char="Ø"/>
              <a:defRPr/>
            </a:pPr>
            <a:r>
              <a:rPr lang="zh-TW" altLang="en-US" sz="3200" b="1">
                <a:solidFill>
                  <a:srgbClr val="0000FF"/>
                </a:solidFill>
                <a:latin typeface="微軟正黑體" panose="020B0604030504040204" pitchFamily="34" charset="-120"/>
                <a:ea typeface="微軟正黑體" panose="020B0604030504040204" pitchFamily="34" charset="-120"/>
              </a:rPr>
              <a:t>開口</a:t>
            </a:r>
            <a:r>
              <a:rPr lang="zh-TW" altLang="en-US" sz="3200" b="1" smtClean="0">
                <a:solidFill>
                  <a:srgbClr val="0000FF"/>
                </a:solidFill>
                <a:latin typeface="微軟正黑體" panose="020B0604030504040204" pitchFamily="34" charset="-120"/>
                <a:ea typeface="微軟正黑體" panose="020B0604030504040204" pitchFamily="34" charset="-120"/>
              </a:rPr>
              <a:t>契約保留</a:t>
            </a:r>
            <a:r>
              <a:rPr lang="zh-TW" altLang="en-US" sz="3200" b="1">
                <a:solidFill>
                  <a:srgbClr val="0000FF"/>
                </a:solidFill>
                <a:latin typeface="微軟正黑體" panose="020B0604030504040204" pitchFamily="34" charset="-120"/>
                <a:ea typeface="微軟正黑體" panose="020B0604030504040204" pitchFamily="34" charset="-120"/>
              </a:rPr>
              <a:t>後續</a:t>
            </a:r>
            <a:r>
              <a:rPr lang="zh-TW" altLang="en-US" sz="3200" b="1" smtClean="0">
                <a:solidFill>
                  <a:srgbClr val="0000FF"/>
                </a:solidFill>
                <a:latin typeface="微軟正黑體" panose="020B0604030504040204" pitchFamily="34" charset="-120"/>
                <a:ea typeface="微軟正黑體" panose="020B0604030504040204" pitchFamily="34" charset="-120"/>
              </a:rPr>
              <a:t>擴充增加</a:t>
            </a:r>
            <a:r>
              <a:rPr lang="zh-TW" altLang="en-US" sz="3200" b="1">
                <a:solidFill>
                  <a:srgbClr val="0000FF"/>
                </a:solidFill>
                <a:latin typeface="微軟正黑體" panose="020B0604030504040204" pitchFamily="34" charset="-120"/>
                <a:ea typeface="微軟正黑體" panose="020B0604030504040204" pitchFamily="34" charset="-120"/>
              </a:rPr>
              <a:t>執行</a:t>
            </a:r>
            <a:r>
              <a:rPr lang="zh-TW" altLang="en-US" sz="3200" b="1" smtClean="0">
                <a:solidFill>
                  <a:srgbClr val="0000FF"/>
                </a:solidFill>
                <a:latin typeface="微軟正黑體" panose="020B0604030504040204" pitchFamily="34" charset="-120"/>
                <a:ea typeface="微軟正黑體" panose="020B0604030504040204" pitchFamily="34" charset="-120"/>
              </a:rPr>
              <a:t>彈性</a:t>
            </a:r>
            <a:endParaRPr lang="en-US" altLang="zh-TW" sz="3200" b="1" smtClean="0">
              <a:solidFill>
                <a:srgbClr val="0000FF"/>
              </a:solidFill>
              <a:latin typeface="微軟正黑體" panose="020B0604030504040204" pitchFamily="34" charset="-120"/>
              <a:ea typeface="微軟正黑體" panose="020B0604030504040204" pitchFamily="34" charset="-120"/>
            </a:endParaRPr>
          </a:p>
          <a:p>
            <a:pPr eaLnBrk="1" hangingPunct="1">
              <a:spcBef>
                <a:spcPct val="10000"/>
              </a:spcBef>
              <a:buClr>
                <a:srgbClr val="0000FF"/>
              </a:buClr>
              <a:buFont typeface="Wingdings" pitchFamily="2" charset="2"/>
              <a:buChar char="Ø"/>
              <a:defRPr/>
            </a:pPr>
            <a:r>
              <a:rPr lang="zh-TW" altLang="en-US" sz="3200" b="1">
                <a:solidFill>
                  <a:srgbClr val="0000FF"/>
                </a:solidFill>
                <a:latin typeface="微軟正黑體" panose="020B0604030504040204" pitchFamily="34" charset="-120"/>
              </a:rPr>
              <a:t>開口契約 </a:t>
            </a:r>
            <a:r>
              <a:rPr lang="en-US" altLang="zh-TW" sz="3200" b="1">
                <a:solidFill>
                  <a:srgbClr val="0000FF"/>
                </a:solidFill>
                <a:latin typeface="微軟正黑體" panose="020B0604030504040204" pitchFamily="34" charset="-120"/>
              </a:rPr>
              <a:t>&amp; </a:t>
            </a:r>
            <a:r>
              <a:rPr lang="zh-TW" altLang="en-US" sz="3200" b="1">
                <a:solidFill>
                  <a:srgbClr val="0000FF"/>
                </a:solidFill>
                <a:latin typeface="微軟正黑體" panose="020B0604030504040204" pitchFamily="34" charset="-120"/>
              </a:rPr>
              <a:t>複數決</a:t>
            </a:r>
            <a:r>
              <a:rPr lang="zh-TW" altLang="en-US" sz="3200" b="1" smtClean="0">
                <a:solidFill>
                  <a:srgbClr val="0000FF"/>
                </a:solidFill>
                <a:latin typeface="微軟正黑體" panose="020B0604030504040204" pitchFamily="34" charset="-120"/>
              </a:rPr>
              <a:t>標</a:t>
            </a:r>
            <a:endParaRPr lang="zh-TW" altLang="en-US" sz="3200" b="1">
              <a:solidFill>
                <a:srgbClr val="0000FF"/>
              </a:solidFill>
              <a:latin typeface="微軟正黑體" panose="020B0604030504040204" pitchFamily="34" charset="-120"/>
              <a:ea typeface="微軟正黑體" panose="020B0604030504040204" pitchFamily="34" charset="-120"/>
            </a:endParaRPr>
          </a:p>
          <a:p>
            <a:pPr eaLnBrk="1" hangingPunct="1">
              <a:spcBef>
                <a:spcPct val="10000"/>
              </a:spcBef>
              <a:buClr>
                <a:srgbClr val="0000FF"/>
              </a:buClr>
              <a:buFont typeface="Wingdings" pitchFamily="2" charset="2"/>
              <a:buChar char="Ø"/>
              <a:defRPr/>
            </a:pPr>
            <a:r>
              <a:rPr lang="zh-TW" altLang="en-US" sz="3200" b="1" smtClean="0">
                <a:solidFill>
                  <a:srgbClr val="0000FF"/>
                </a:solidFill>
                <a:latin typeface="微軟正黑體" panose="020B0604030504040204" pitchFamily="34" charset="-120"/>
                <a:ea typeface="微軟正黑體" panose="020B0604030504040204" pitchFamily="34" charset="-120"/>
              </a:rPr>
              <a:t>開口契約履約管理重點事項</a:t>
            </a:r>
            <a:endParaRPr lang="en-US" altLang="zh-TW" sz="3200" b="1" smtClean="0">
              <a:solidFill>
                <a:srgbClr val="0000FF"/>
              </a:solidFill>
              <a:latin typeface="微軟正黑體" panose="020B0604030504040204" pitchFamily="34" charset="-120"/>
              <a:ea typeface="微軟正黑體" panose="020B0604030504040204" pitchFamily="34" charset="-120"/>
            </a:endParaRPr>
          </a:p>
          <a:p>
            <a:pPr algn="just" eaLnBrk="1" hangingPunct="1">
              <a:spcBef>
                <a:spcPct val="10000"/>
              </a:spcBef>
              <a:buClr>
                <a:srgbClr val="0000FF"/>
              </a:buClr>
              <a:buFont typeface="Wingdings" pitchFamily="2" charset="2"/>
              <a:buChar char="Ø"/>
              <a:defRPr/>
            </a:pPr>
            <a:r>
              <a:rPr lang="zh-TW" altLang="en-US" sz="3200" b="1">
                <a:solidFill>
                  <a:srgbClr val="0000FF"/>
                </a:solidFill>
                <a:latin typeface="微軟正黑體" panose="020B0604030504040204" pitchFamily="34" charset="-120"/>
                <a:ea typeface="微軟正黑體" panose="020B0604030504040204" pitchFamily="34" charset="-120"/>
              </a:rPr>
              <a:t>開口</a:t>
            </a:r>
            <a:r>
              <a:rPr lang="zh-TW" altLang="en-US" sz="3200" b="1" smtClean="0">
                <a:solidFill>
                  <a:srgbClr val="0000FF"/>
                </a:solidFill>
                <a:latin typeface="微軟正黑體" panose="020B0604030504040204" pitchFamily="34" charset="-120"/>
                <a:ea typeface="微軟正黑體" panose="020B0604030504040204" pitchFamily="34" charset="-120"/>
              </a:rPr>
              <a:t>契約驗收作業</a:t>
            </a:r>
            <a:endParaRPr lang="en-US" altLang="zh-TW" sz="3200" b="1" smtClean="0">
              <a:solidFill>
                <a:srgbClr val="0000FF"/>
              </a:solidFill>
              <a:latin typeface="微軟正黑體" panose="020B0604030504040204" pitchFamily="34" charset="-120"/>
              <a:ea typeface="微軟正黑體" panose="020B0604030504040204" pitchFamily="34" charset="-120"/>
            </a:endParaRPr>
          </a:p>
          <a:p>
            <a:pPr algn="just" eaLnBrk="1" hangingPunct="1">
              <a:spcBef>
                <a:spcPct val="10000"/>
              </a:spcBef>
              <a:buClr>
                <a:srgbClr val="0000FF"/>
              </a:buClr>
              <a:buFont typeface="Wingdings" pitchFamily="2" charset="2"/>
              <a:buChar char="Ø"/>
              <a:defRPr/>
            </a:pPr>
            <a:r>
              <a:rPr lang="zh-TW" altLang="en-US" sz="3200" b="1">
                <a:solidFill>
                  <a:srgbClr val="0000FF"/>
                </a:solidFill>
                <a:latin typeface="微軟正黑體" panose="020B0604030504040204" pitchFamily="34" charset="-120"/>
                <a:ea typeface="微軟正黑體" panose="020B0604030504040204" pitchFamily="34" charset="-120"/>
              </a:rPr>
              <a:t>開口契約契約變更辦理</a:t>
            </a:r>
            <a:r>
              <a:rPr lang="zh-TW" altLang="en-US" sz="3200" b="1" smtClean="0">
                <a:solidFill>
                  <a:srgbClr val="0000FF"/>
                </a:solidFill>
                <a:latin typeface="微軟正黑體" panose="020B0604030504040204" pitchFamily="34" charset="-120"/>
                <a:ea typeface="微軟正黑體" panose="020B0604030504040204" pitchFamily="34" charset="-120"/>
              </a:rPr>
              <a:t>原則</a:t>
            </a:r>
            <a:endParaRPr lang="zh-TW" altLang="en-US" sz="3200" b="1">
              <a:solidFill>
                <a:srgbClr val="0000FF"/>
              </a:solidFill>
              <a:latin typeface="微軟正黑體" panose="020B0604030504040204" pitchFamily="34" charset="-120"/>
              <a:ea typeface="微軟正黑體" panose="020B0604030504040204" pitchFamily="34" charset="-120"/>
            </a:endParaRPr>
          </a:p>
          <a:p>
            <a:pPr algn="just" eaLnBrk="1" hangingPunct="1">
              <a:spcBef>
                <a:spcPct val="10000"/>
              </a:spcBef>
              <a:buClr>
                <a:srgbClr val="0000FF"/>
              </a:buClr>
              <a:buFont typeface="Wingdings" pitchFamily="2" charset="2"/>
              <a:buChar char="Ø"/>
              <a:defRPr/>
            </a:pPr>
            <a:r>
              <a:rPr lang="zh-TW" altLang="en-US" sz="3200" b="1" smtClean="0">
                <a:solidFill>
                  <a:srgbClr val="0000FF"/>
                </a:solidFill>
                <a:latin typeface="微軟正黑體" panose="020B0604030504040204" pitchFamily="34" charset="-120"/>
                <a:ea typeface="微軟正黑體" panose="020B0604030504040204" pitchFamily="34" charset="-120"/>
              </a:rPr>
              <a:t>開口契約違失案例研析</a:t>
            </a:r>
            <a:endParaRPr lang="zh-TW" altLang="en-US" sz="3200" b="1" dirty="0">
              <a:solidFill>
                <a:srgbClr val="0000FF"/>
              </a:solidFill>
              <a:latin typeface="微軟正黑體" panose="020B0604030504040204" pitchFamily="34" charset="-120"/>
              <a:ea typeface="微軟正黑體" panose="020B0604030504040204" pitchFamily="34" charset="-120"/>
            </a:endParaRPr>
          </a:p>
        </p:txBody>
      </p:sp>
      <p:sp>
        <p:nvSpPr>
          <p:cNvPr id="2" name="書卷 (水平) 1"/>
          <p:cNvSpPr/>
          <p:nvPr/>
        </p:nvSpPr>
        <p:spPr>
          <a:xfrm>
            <a:off x="1259210" y="44624"/>
            <a:ext cx="2376686" cy="972108"/>
          </a:xfrm>
          <a:prstGeom prst="horizontalScroll">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4000" b="1" smtClean="0">
                <a:solidFill>
                  <a:prstClr val="white"/>
                </a:solidFill>
                <a:effectLst>
                  <a:outerShdw blurRad="38100" dist="38100" dir="2700000" algn="tl">
                    <a:srgbClr val="C0C0C0"/>
                  </a:outerShdw>
                </a:effectLst>
                <a:latin typeface="微軟正黑體" panose="020B0604030504040204" pitchFamily="34" charset="-120"/>
              </a:rPr>
              <a:t>大　綱</a:t>
            </a:r>
            <a:endParaRPr lang="zh-TW" altLang="en-US" sz="4000">
              <a:solidFill>
                <a:prstClr val="white"/>
              </a:solidFill>
              <a:latin typeface="微軟正黑體" panose="020B0604030504040204" pitchFamily="34" charset="-120"/>
            </a:endParaRPr>
          </a:p>
        </p:txBody>
      </p:sp>
    </p:spTree>
    <p:extLst>
      <p:ext uri="{BB962C8B-B14F-4D97-AF65-F5344CB8AC3E}">
        <p14:creationId xmlns:p14="http://schemas.microsoft.com/office/powerpoint/2010/main" val="7223183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572E922-FCBB-456C-9243-05EF2C556311}" type="slidenum">
              <a:rPr lang="en-US" altLang="zh-TW" sz="1400" smtClean="0">
                <a:solidFill>
                  <a:srgbClr val="AD1F1F"/>
                </a:solidFill>
                <a:latin typeface="Times New Roman" panose="02020603050405020304" pitchFamily="18" charset="0"/>
              </a:rPr>
              <a:pPr>
                <a:spcBef>
                  <a:spcPct val="0"/>
                </a:spcBef>
                <a:buClrTx/>
                <a:buSzTx/>
                <a:buFontTx/>
                <a:buNone/>
                <a:defRPr/>
              </a:pPr>
              <a:t>3</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547664" y="2312876"/>
            <a:ext cx="6336184" cy="16573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smtClean="0">
                <a:solidFill>
                  <a:srgbClr val="100278"/>
                </a:solidFill>
                <a:latin typeface="微軟正黑體" panose="020B0604030504040204" pitchFamily="34" charset="-120"/>
              </a:rPr>
              <a:t>實務</a:t>
            </a:r>
            <a:r>
              <a:rPr lang="en-US" altLang="zh-TW" sz="4000" b="1" smtClean="0">
                <a:solidFill>
                  <a:srgbClr val="100278"/>
                </a:solidFill>
                <a:latin typeface="微軟正黑體" panose="020B0604030504040204" pitchFamily="34" charset="-120"/>
              </a:rPr>
              <a:t>Q &amp; A</a:t>
            </a:r>
            <a:endParaRPr lang="zh-TW" altLang="en-US" sz="40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3278124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5FE32A8-EF3C-481A-8092-0EF101153B1A}" type="slidenum">
              <a:rPr lang="en-US" altLang="zh-TW" sz="1400" smtClean="0">
                <a:solidFill>
                  <a:srgbClr val="AD1F1F"/>
                </a:solidFill>
                <a:latin typeface="Times New Roman" panose="02020603050405020304" pitchFamily="18" charset="0"/>
              </a:rPr>
              <a:pPr>
                <a:spcBef>
                  <a:spcPct val="0"/>
                </a:spcBef>
                <a:buClrTx/>
                <a:buSzTx/>
                <a:buFontTx/>
                <a:buNone/>
                <a:defRPr/>
              </a:pPr>
              <a:t>4</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179512" y="188641"/>
            <a:ext cx="8569325" cy="2628292"/>
          </a:xfrm>
          <a:prstGeom prst="rect">
            <a:avLst/>
          </a:prstGeom>
          <a:noFill/>
          <a:ln w="9525">
            <a:noFill/>
            <a:miter lim="800000"/>
            <a:headEnd/>
            <a:tailEnd/>
          </a:ln>
          <a:effectLst/>
        </p:spPr>
        <p:txBody>
          <a:bodyPr/>
          <a:lstStyle/>
          <a:p>
            <a:pPr marL="342900" indent="-342900" algn="just" eaLnBrk="1" hangingPunct="1">
              <a:spcBef>
                <a:spcPct val="20000"/>
              </a:spcBef>
              <a:buClr>
                <a:srgbClr val="C00000"/>
              </a:buClr>
              <a:buSzPct val="100000"/>
              <a:buFont typeface="Times New Roman" pitchFamily="18" charset="0"/>
              <a:buChar char="♣"/>
              <a:defRPr/>
            </a:pPr>
            <a:r>
              <a:rPr lang="zh-TW" altLang="en-US" sz="2600" b="1">
                <a:solidFill>
                  <a:srgbClr val="0000FF"/>
                </a:solidFill>
                <a:latin typeface="微軟正黑體" panose="020B0604030504040204" pitchFamily="34" charset="-120"/>
                <a:ea typeface="微軟正黑體" panose="020B0604030504040204" pitchFamily="34" charset="-120"/>
              </a:rPr>
              <a:t>開口契約開工報告表可否用電子郵件通知，還是一定要書面雙方用印，才算通知送達</a:t>
            </a:r>
            <a:r>
              <a:rPr lang="en-US" altLang="zh-TW" sz="2600" b="1">
                <a:solidFill>
                  <a:srgbClr val="0000FF"/>
                </a:solidFill>
                <a:latin typeface="微軟正黑體" panose="020B0604030504040204" pitchFamily="34" charset="-120"/>
                <a:ea typeface="微軟正黑體" panose="020B0604030504040204" pitchFamily="34" charset="-120"/>
              </a:rPr>
              <a:t>?</a:t>
            </a:r>
            <a:endParaRPr lang="en-US" altLang="zh-TW" sz="2600" b="1" dirty="0">
              <a:solidFill>
                <a:srgbClr val="0000FF"/>
              </a:solidFill>
              <a:latin typeface="微軟正黑體" panose="020B0604030504040204" pitchFamily="34" charset="-120"/>
              <a:ea typeface="微軟正黑體" panose="020B0604030504040204" pitchFamily="34" charset="-120"/>
            </a:endParaRPr>
          </a:p>
          <a:p>
            <a:pPr marL="342900" indent="-342900" algn="just" eaLnBrk="1" hangingPunct="1">
              <a:spcBef>
                <a:spcPct val="20000"/>
              </a:spcBef>
              <a:buClr>
                <a:srgbClr val="C00000"/>
              </a:buClr>
              <a:buSzPct val="100000"/>
              <a:buFont typeface="Times New Roman" pitchFamily="18" charset="0"/>
              <a:buChar char="♣"/>
              <a:defRPr/>
            </a:pPr>
            <a:r>
              <a:rPr lang="zh-TW" altLang="en-US" sz="2600" b="1">
                <a:solidFill>
                  <a:srgbClr val="000099"/>
                </a:solidFill>
                <a:latin typeface="微軟正黑體" panose="020B0604030504040204" pitchFamily="34" charset="-120"/>
                <a:ea typeface="微軟正黑體" panose="020B0604030504040204" pitchFamily="34" charset="-120"/>
              </a:rPr>
              <a:t>若</a:t>
            </a:r>
            <a:r>
              <a:rPr lang="zh-TW" altLang="en-US" sz="2600" b="1" smtClean="0">
                <a:solidFill>
                  <a:srgbClr val="000099"/>
                </a:solidFill>
                <a:latin typeface="微軟正黑體" panose="020B0604030504040204" pitchFamily="34" charset="-120"/>
                <a:ea typeface="微軟正黑體" panose="020B0604030504040204" pitchFamily="34" charset="-120"/>
              </a:rPr>
              <a:t>與</a:t>
            </a:r>
            <a:r>
              <a:rPr lang="en-US" altLang="zh-TW" sz="2600" b="1" smtClean="0">
                <a:solidFill>
                  <a:srgbClr val="000099"/>
                </a:solidFill>
                <a:latin typeface="微軟正黑體" panose="020B0604030504040204" pitchFamily="34" charset="-120"/>
                <a:ea typeface="微軟正黑體" panose="020B0604030504040204" pitchFamily="34" charset="-120"/>
              </a:rPr>
              <a:t>○○</a:t>
            </a:r>
            <a:r>
              <a:rPr lang="zh-TW" altLang="en-US" sz="2600" b="1" smtClean="0">
                <a:solidFill>
                  <a:srgbClr val="000099"/>
                </a:solidFill>
                <a:latin typeface="微軟正黑體" panose="020B0604030504040204" pitchFamily="34" charset="-120"/>
                <a:ea typeface="微軟正黑體" panose="020B0604030504040204" pitchFamily="34" charset="-120"/>
              </a:rPr>
              <a:t>聯合</a:t>
            </a:r>
            <a:r>
              <a:rPr lang="zh-TW" altLang="en-US" sz="2600" b="1">
                <a:solidFill>
                  <a:srgbClr val="000099"/>
                </a:solidFill>
                <a:latin typeface="微軟正黑體" panose="020B0604030504040204" pitchFamily="34" charset="-120"/>
                <a:ea typeface="微軟正黑體" panose="020B0604030504040204" pitchFamily="34" charset="-120"/>
              </a:rPr>
              <a:t>不動產估價師事務所訂約，簽約主體是事務所還是該事務所負責人</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若該負責人死亡或是跳槽到別的估價師事務所，那契約是留在原事務所還是跟著負責人</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此時因為名稱不同，需要做契約變更</a:t>
            </a:r>
            <a:r>
              <a:rPr lang="zh-TW" altLang="en-US" sz="2600" b="1">
                <a:solidFill>
                  <a:srgbClr val="000099"/>
                </a:solidFill>
                <a:latin typeface="微軟正黑體" panose="020B0604030504040204" pitchFamily="34" charset="-120"/>
                <a:ea typeface="微軟正黑體" panose="020B0604030504040204" pitchFamily="34" charset="-120"/>
              </a:rPr>
              <a:t>嗎</a:t>
            </a:r>
            <a:r>
              <a:rPr lang="en-US" altLang="zh-TW" sz="2600" b="1" smtClean="0">
                <a:solidFill>
                  <a:srgbClr val="000099"/>
                </a:solidFill>
                <a:latin typeface="微軟正黑體" panose="020B0604030504040204" pitchFamily="34" charset="-120"/>
                <a:ea typeface="微軟正黑體" panose="020B0604030504040204" pitchFamily="34" charset="-120"/>
              </a:rPr>
              <a:t>?</a:t>
            </a:r>
            <a:endParaRPr lang="en-US" altLang="zh-TW" sz="2600" b="1" dirty="0">
              <a:solidFill>
                <a:srgbClr val="0000FF"/>
              </a:solidFill>
              <a:latin typeface="微軟正黑體" panose="020B0604030504040204" pitchFamily="34" charset="-120"/>
              <a:ea typeface="微軟正黑體" panose="020B0604030504040204" pitchFamily="34" charset="-120"/>
            </a:endParaRPr>
          </a:p>
        </p:txBody>
      </p:sp>
      <p:sp>
        <p:nvSpPr>
          <p:cNvPr id="6" name="Rectangle 11">
            <a:extLst>
              <a:ext uri="{FF2B5EF4-FFF2-40B4-BE49-F238E27FC236}"/>
            </a:extLst>
          </p:cNvPr>
          <p:cNvSpPr>
            <a:spLocks noChangeArrowheads="1"/>
          </p:cNvSpPr>
          <p:nvPr/>
        </p:nvSpPr>
        <p:spPr bwMode="auto">
          <a:xfrm>
            <a:off x="359159" y="2736304"/>
            <a:ext cx="8569325" cy="4221088"/>
          </a:xfrm>
          <a:prstGeom prst="rect">
            <a:avLst/>
          </a:prstGeom>
          <a:noFill/>
          <a:ln w="9525">
            <a:noFill/>
            <a:miter lim="800000"/>
            <a:headEnd/>
            <a:tailEnd/>
          </a:ln>
          <a:effectLst/>
        </p:spPr>
        <p:txBody>
          <a:bodyPr/>
          <a:lstStyle/>
          <a:p>
            <a:pPr algn="just" eaLnBrk="1" hangingPunct="1">
              <a:spcBef>
                <a:spcPct val="20000"/>
              </a:spcBef>
              <a:buClr>
                <a:srgbClr val="C00000"/>
              </a:buClr>
              <a:buSzPct val="100000"/>
              <a:defRPr/>
            </a:pPr>
            <a:r>
              <a:rPr lang="en-US" altLang="zh-TW" sz="2600" b="1">
                <a:solidFill>
                  <a:srgbClr val="C00000"/>
                </a:solidFill>
                <a:latin typeface="微軟正黑體" panose="020B0604030504040204" pitchFamily="34" charset="-120"/>
                <a:ea typeface="微軟正黑體" panose="020B0604030504040204" pitchFamily="34" charset="-120"/>
              </a:rPr>
              <a:t>108</a:t>
            </a:r>
            <a:r>
              <a:rPr lang="zh-TW" altLang="en-US" sz="2600" b="1">
                <a:solidFill>
                  <a:srgbClr val="C00000"/>
                </a:solidFill>
                <a:latin typeface="微軟正黑體" panose="020B0604030504040204" pitchFamily="34" charset="-120"/>
                <a:ea typeface="微軟正黑體" panose="020B0604030504040204" pitchFamily="34" charset="-120"/>
              </a:rPr>
              <a:t>年</a:t>
            </a:r>
            <a:r>
              <a:rPr lang="en-US" altLang="zh-TW" sz="2600" b="1">
                <a:solidFill>
                  <a:srgbClr val="C00000"/>
                </a:solidFill>
                <a:latin typeface="微軟正黑體" panose="020B0604030504040204" pitchFamily="34" charset="-120"/>
                <a:ea typeface="微軟正黑體" panose="020B0604030504040204" pitchFamily="34" charset="-120"/>
              </a:rPr>
              <a:t>03</a:t>
            </a:r>
            <a:r>
              <a:rPr lang="zh-TW" altLang="en-US" sz="2600" b="1">
                <a:solidFill>
                  <a:srgbClr val="C00000"/>
                </a:solidFill>
                <a:latin typeface="微軟正黑體" panose="020B0604030504040204" pitchFamily="34" charset="-120"/>
                <a:ea typeface="微軟正黑體" panose="020B0604030504040204" pitchFamily="34" charset="-120"/>
              </a:rPr>
              <a:t>月</a:t>
            </a:r>
            <a:r>
              <a:rPr lang="en-US" altLang="zh-TW" sz="2600" b="1">
                <a:solidFill>
                  <a:srgbClr val="C00000"/>
                </a:solidFill>
                <a:latin typeface="微軟正黑體" panose="020B0604030504040204" pitchFamily="34" charset="-120"/>
                <a:ea typeface="微軟正黑體" panose="020B0604030504040204" pitchFamily="34" charset="-120"/>
              </a:rPr>
              <a:t>15</a:t>
            </a:r>
            <a:r>
              <a:rPr lang="zh-TW" altLang="en-US" sz="2600" b="1" smtClean="0">
                <a:solidFill>
                  <a:srgbClr val="C00000"/>
                </a:solidFill>
                <a:latin typeface="微軟正黑體" panose="020B0604030504040204" pitchFamily="34" charset="-120"/>
                <a:ea typeface="微軟正黑體" panose="020B0604030504040204" pitchFamily="34" charset="-120"/>
              </a:rPr>
              <a:t>日工程</a:t>
            </a:r>
            <a:r>
              <a:rPr lang="zh-TW" altLang="en-US" sz="2600" b="1">
                <a:solidFill>
                  <a:srgbClr val="C00000"/>
                </a:solidFill>
                <a:latin typeface="微軟正黑體" panose="020B0604030504040204" pitchFamily="34" charset="-120"/>
                <a:ea typeface="微軟正黑體" panose="020B0604030504040204" pitchFamily="34" charset="-120"/>
              </a:rPr>
              <a:t>企字第</a:t>
            </a:r>
            <a:r>
              <a:rPr lang="en-US" altLang="zh-TW" sz="2600" b="1">
                <a:solidFill>
                  <a:srgbClr val="C00000"/>
                </a:solidFill>
                <a:latin typeface="微軟正黑體" panose="020B0604030504040204" pitchFamily="34" charset="-120"/>
                <a:ea typeface="微軟正黑體" panose="020B0604030504040204" pitchFamily="34" charset="-120"/>
              </a:rPr>
              <a:t>1070044620</a:t>
            </a:r>
            <a:r>
              <a:rPr lang="zh-TW" altLang="en-US" sz="2600" b="1" smtClean="0">
                <a:solidFill>
                  <a:srgbClr val="C00000"/>
                </a:solidFill>
                <a:latin typeface="微軟正黑體" panose="020B0604030504040204" pitchFamily="34" charset="-120"/>
                <a:ea typeface="微軟正黑體" panose="020B0604030504040204" pitchFamily="34" charset="-120"/>
              </a:rPr>
              <a:t>號函</a:t>
            </a:r>
            <a:endParaRPr lang="en-US" altLang="zh-TW" sz="2600" b="1" dirty="0">
              <a:solidFill>
                <a:srgbClr val="C00000"/>
              </a:solidFill>
              <a:latin typeface="微軟正黑體" panose="020B0604030504040204" pitchFamily="34" charset="-120"/>
              <a:ea typeface="微軟正黑體" panose="020B0604030504040204" pitchFamily="34" charset="-120"/>
            </a:endParaRPr>
          </a:p>
          <a:p>
            <a:pPr algn="just" eaLnBrk="1" hangingPunct="1">
              <a:spcBef>
                <a:spcPts val="0"/>
              </a:spcBef>
              <a:buClr>
                <a:srgbClr val="C00000"/>
              </a:buClr>
              <a:buSzPct val="100000"/>
              <a:defRPr/>
            </a:pPr>
            <a:r>
              <a:rPr lang="zh-TW" altLang="en-US" sz="2600" b="1">
                <a:solidFill>
                  <a:srgbClr val="000099"/>
                </a:solidFill>
                <a:latin typeface="微軟正黑體" panose="020B0604030504040204" pitchFamily="34" charset="-120"/>
                <a:ea typeface="微軟正黑體" panose="020B0604030504040204" pitchFamily="34" charset="-120"/>
              </a:rPr>
              <a:t>聯合事務所之</a:t>
            </a:r>
            <a:r>
              <a:rPr lang="en-US" altLang="zh-TW" sz="2600" b="1">
                <a:solidFill>
                  <a:srgbClr val="000099"/>
                </a:solidFill>
                <a:latin typeface="微軟正黑體" panose="020B0604030504040204" pitchFamily="34" charset="-120"/>
                <a:ea typeface="微軟正黑體" panose="020B0604030504040204" pitchFamily="34" charset="-120"/>
              </a:rPr>
              <a:t>A</a:t>
            </a:r>
            <a:r>
              <a:rPr lang="zh-TW" altLang="en-US" sz="2600" b="1">
                <a:solidFill>
                  <a:srgbClr val="000099"/>
                </a:solidFill>
                <a:latin typeface="微軟正黑體" panose="020B0604030504040204" pitchFamily="34" charset="-120"/>
                <a:ea typeface="微軟正黑體" panose="020B0604030504040204" pitchFamily="34" charset="-120"/>
              </a:rPr>
              <a:t>君身故後，如尚有合夥人</a:t>
            </a:r>
            <a:r>
              <a:rPr lang="en-US" altLang="zh-TW" sz="2600" b="1">
                <a:solidFill>
                  <a:srgbClr val="000099"/>
                </a:solidFill>
                <a:latin typeface="微軟正黑體" panose="020B0604030504040204" pitchFamily="34" charset="-120"/>
                <a:ea typeface="微軟正黑體" panose="020B0604030504040204" pitchFamily="34" charset="-120"/>
              </a:rPr>
              <a:t>2</a:t>
            </a:r>
            <a:r>
              <a:rPr lang="zh-TW" altLang="en-US" sz="2600" b="1">
                <a:solidFill>
                  <a:srgbClr val="000099"/>
                </a:solidFill>
                <a:latin typeface="微軟正黑體" panose="020B0604030504040204" pitchFamily="34" charset="-120"/>
                <a:ea typeface="微軟正黑體" panose="020B0604030504040204" pitchFamily="34" charset="-120"/>
              </a:rPr>
              <a:t>人以上時，依法合夥組織尚非當然解散，該聯合事務所應即將合夥人異動情形通知機關。機關處理原則如下：</a:t>
            </a:r>
          </a:p>
          <a:p>
            <a:pPr marL="536575" indent="-536575" algn="just" eaLnBrk="1" hangingPunct="1">
              <a:spcBef>
                <a:spcPts val="0"/>
              </a:spcBef>
              <a:buClr>
                <a:srgbClr val="C00000"/>
              </a:buClr>
              <a:buSzPct val="100000"/>
              <a:defRPr/>
            </a:pPr>
            <a:r>
              <a:rPr lang="en-US" altLang="zh-TW" sz="2600" b="1" smtClean="0">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一</a:t>
            </a:r>
            <a:r>
              <a:rPr lang="en-US" altLang="zh-TW" sz="2600" b="1">
                <a:solidFill>
                  <a:srgbClr val="000099"/>
                </a:solidFill>
                <a:latin typeface="微軟正黑體" panose="020B0604030504040204" pitchFamily="34" charset="-120"/>
                <a:ea typeface="微軟正黑體" panose="020B0604030504040204" pitchFamily="34" charset="-120"/>
              </a:rPr>
              <a:t>)A</a:t>
            </a:r>
            <a:r>
              <a:rPr lang="zh-TW" altLang="en-US" sz="2600" b="1">
                <a:solidFill>
                  <a:srgbClr val="000099"/>
                </a:solidFill>
                <a:latin typeface="微軟正黑體" panose="020B0604030504040204" pitchFamily="34" charset="-120"/>
                <a:ea typeface="微軟正黑體" panose="020B0604030504040204" pitchFamily="34" charset="-120"/>
              </a:rPr>
              <a:t>君如於決標前死亡，原投標文件除去敘及</a:t>
            </a:r>
            <a:r>
              <a:rPr lang="en-US" altLang="zh-TW" sz="2600" b="1">
                <a:solidFill>
                  <a:srgbClr val="000099"/>
                </a:solidFill>
                <a:latin typeface="微軟正黑體" panose="020B0604030504040204" pitchFamily="34" charset="-120"/>
                <a:ea typeface="微軟正黑體" panose="020B0604030504040204" pitchFamily="34" charset="-120"/>
              </a:rPr>
              <a:t>A</a:t>
            </a:r>
            <a:r>
              <a:rPr lang="zh-TW" altLang="en-US" sz="2600" b="1">
                <a:solidFill>
                  <a:srgbClr val="000099"/>
                </a:solidFill>
                <a:latin typeface="微軟正黑體" panose="020B0604030504040204" pitchFamily="34" charset="-120"/>
                <a:ea typeface="微軟正黑體" panose="020B0604030504040204" pitchFamily="34" charset="-120"/>
              </a:rPr>
              <a:t>君相關內容後，如仍符合招標文件規定，該聯合事務所得成為決標對象。</a:t>
            </a:r>
          </a:p>
          <a:p>
            <a:pPr marL="536575" indent="-536575" algn="just" eaLnBrk="1" hangingPunct="1">
              <a:spcBef>
                <a:spcPts val="0"/>
              </a:spcBef>
              <a:buClr>
                <a:srgbClr val="C00000"/>
              </a:buClr>
              <a:buSzPct val="100000"/>
              <a:defRPr/>
            </a:pPr>
            <a:r>
              <a:rPr lang="en-US" altLang="zh-TW" sz="2600" b="1" smtClean="0">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二</a:t>
            </a:r>
            <a:r>
              <a:rPr lang="en-US" altLang="zh-TW" sz="2600" b="1">
                <a:solidFill>
                  <a:srgbClr val="000099"/>
                </a:solidFill>
                <a:latin typeface="微軟正黑體" panose="020B0604030504040204" pitchFamily="34" charset="-120"/>
                <a:ea typeface="微軟正黑體" panose="020B0604030504040204" pitchFamily="34" charset="-120"/>
              </a:rPr>
              <a:t>)A</a:t>
            </a:r>
            <a:r>
              <a:rPr lang="zh-TW" altLang="en-US" sz="2600" b="1">
                <a:solidFill>
                  <a:srgbClr val="000099"/>
                </a:solidFill>
                <a:latin typeface="微軟正黑體" panose="020B0604030504040204" pitchFamily="34" charset="-120"/>
                <a:ea typeface="微軟正黑體" panose="020B0604030504040204" pitchFamily="34" charset="-120"/>
              </a:rPr>
              <a:t>君如於決標後死亡，該聯合事務所異動後</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含合夥成員增加</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，如仍符合契約約定條件而得提供服務，得經機關同意</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變更</a:t>
            </a:r>
            <a:r>
              <a:rPr lang="en-US" altLang="zh-TW" sz="2600" b="1">
                <a:solidFill>
                  <a:srgbClr val="000099"/>
                </a:solidFill>
                <a:latin typeface="微軟正黑體" panose="020B0604030504040204" pitchFamily="34" charset="-120"/>
                <a:ea typeface="微軟正黑體" panose="020B0604030504040204" pitchFamily="34" charset="-120"/>
              </a:rPr>
              <a:t>)</a:t>
            </a:r>
            <a:r>
              <a:rPr lang="zh-TW" altLang="en-US" sz="2600" b="1">
                <a:solidFill>
                  <a:srgbClr val="000099"/>
                </a:solidFill>
                <a:latin typeface="微軟正黑體" panose="020B0604030504040204" pitchFamily="34" charset="-120"/>
                <a:ea typeface="微軟正黑體" panose="020B0604030504040204" pitchFamily="34" charset="-120"/>
              </a:rPr>
              <a:t>後，繼續履約。</a:t>
            </a:r>
            <a:endParaRPr lang="en-US" altLang="zh-TW" sz="26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62879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5FE32A8-EF3C-481A-8092-0EF101153B1A}" type="slidenum">
              <a:rPr lang="en-US" altLang="zh-TW" sz="1400" smtClean="0">
                <a:solidFill>
                  <a:srgbClr val="AD1F1F"/>
                </a:solidFill>
                <a:latin typeface="Times New Roman" panose="02020603050405020304" pitchFamily="18" charset="0"/>
              </a:rPr>
              <a:pPr>
                <a:spcBef>
                  <a:spcPct val="0"/>
                </a:spcBef>
                <a:buClrTx/>
                <a:buSzTx/>
                <a:buFontTx/>
                <a:buNone/>
                <a:defRPr/>
              </a:pPr>
              <a:t>5</a:t>
            </a:fld>
            <a:endParaRPr lang="en-US" altLang="zh-TW" sz="1400" smtClean="0">
              <a:solidFill>
                <a:srgbClr val="AD1F1F"/>
              </a:solidFill>
              <a:latin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287524" y="656692"/>
            <a:ext cx="8460940" cy="4176464"/>
          </a:xfrm>
          <a:prstGeom prst="rect">
            <a:avLst/>
          </a:prstGeom>
          <a:noFill/>
          <a:ln w="9525">
            <a:noFill/>
            <a:miter lim="800000"/>
            <a:headEnd/>
            <a:tailEnd/>
          </a:ln>
          <a:effectLst/>
        </p:spPr>
        <p:txBody>
          <a:bodyPr/>
          <a:lstStyle/>
          <a:p>
            <a:pPr algn="just" eaLnBrk="1" hangingPunct="1">
              <a:spcBef>
                <a:spcPct val="20000"/>
              </a:spcBef>
              <a:buClr>
                <a:srgbClr val="C00000"/>
              </a:buClr>
              <a:buSzPct val="100000"/>
              <a:defRPr/>
            </a:pPr>
            <a:r>
              <a:rPr lang="en-US" altLang="zh-TW" sz="2800" b="1" smtClean="0">
                <a:solidFill>
                  <a:srgbClr val="C00000"/>
                </a:solidFill>
                <a:latin typeface="微軟正黑體" panose="020B0604030504040204" pitchFamily="34" charset="-120"/>
                <a:ea typeface="微軟正黑體" panose="020B0604030504040204" pitchFamily="34" charset="-120"/>
              </a:rPr>
              <a:t>104</a:t>
            </a:r>
            <a:r>
              <a:rPr lang="zh-TW" altLang="en-US" sz="2800" b="1" smtClean="0">
                <a:solidFill>
                  <a:srgbClr val="C00000"/>
                </a:solidFill>
                <a:latin typeface="微軟正黑體" panose="020B0604030504040204" pitchFamily="34" charset="-120"/>
                <a:ea typeface="微軟正黑體" panose="020B0604030504040204" pitchFamily="34" charset="-120"/>
              </a:rPr>
              <a:t>年</a:t>
            </a:r>
            <a:r>
              <a:rPr lang="en-US" altLang="zh-TW" sz="2800" b="1" smtClean="0">
                <a:solidFill>
                  <a:srgbClr val="C00000"/>
                </a:solidFill>
                <a:latin typeface="微軟正黑體" panose="020B0604030504040204" pitchFamily="34" charset="-120"/>
                <a:ea typeface="微軟正黑體" panose="020B0604030504040204" pitchFamily="34" charset="-120"/>
              </a:rPr>
              <a:t>06</a:t>
            </a:r>
            <a:r>
              <a:rPr lang="zh-TW" altLang="en-US" sz="2800" b="1" smtClean="0">
                <a:solidFill>
                  <a:srgbClr val="C00000"/>
                </a:solidFill>
                <a:latin typeface="微軟正黑體" panose="020B0604030504040204" pitchFamily="34" charset="-120"/>
                <a:ea typeface="微軟正黑體" panose="020B0604030504040204" pitchFamily="34" charset="-120"/>
              </a:rPr>
              <a:t>月</a:t>
            </a:r>
            <a:r>
              <a:rPr lang="en-US" altLang="zh-TW" sz="2800" b="1" smtClean="0">
                <a:solidFill>
                  <a:srgbClr val="C00000"/>
                </a:solidFill>
                <a:latin typeface="微軟正黑體" panose="020B0604030504040204" pitchFamily="34" charset="-120"/>
                <a:ea typeface="微軟正黑體" panose="020B0604030504040204" pitchFamily="34" charset="-120"/>
              </a:rPr>
              <a:t>02</a:t>
            </a:r>
            <a:r>
              <a:rPr lang="zh-TW" altLang="en-US" sz="2800" b="1" smtClean="0">
                <a:solidFill>
                  <a:srgbClr val="C00000"/>
                </a:solidFill>
                <a:latin typeface="微軟正黑體" panose="020B0604030504040204" pitchFamily="34" charset="-120"/>
                <a:ea typeface="微軟正黑體" panose="020B0604030504040204" pitchFamily="34" charset="-120"/>
              </a:rPr>
              <a:t>日工程</a:t>
            </a:r>
            <a:r>
              <a:rPr lang="zh-TW" altLang="en-US" sz="2800" b="1">
                <a:solidFill>
                  <a:srgbClr val="C00000"/>
                </a:solidFill>
                <a:latin typeface="微軟正黑體" panose="020B0604030504040204" pitchFamily="34" charset="-120"/>
                <a:ea typeface="微軟正黑體" panose="020B0604030504040204" pitchFamily="34" charset="-120"/>
              </a:rPr>
              <a:t>企</a:t>
            </a:r>
            <a:r>
              <a:rPr lang="zh-TW" altLang="en-US" sz="2800" b="1">
                <a:solidFill>
                  <a:srgbClr val="C00000"/>
                </a:solidFill>
                <a:latin typeface="微軟正黑體" panose="020B0604030504040204" pitchFamily="34" charset="-120"/>
                <a:ea typeface="微軟正黑體" panose="020B0604030504040204" pitchFamily="34" charset="-120"/>
              </a:rPr>
              <a:t>字</a:t>
            </a:r>
            <a:r>
              <a:rPr lang="zh-TW" altLang="en-US" sz="2800" b="1" smtClean="0">
                <a:solidFill>
                  <a:srgbClr val="C00000"/>
                </a:solidFill>
                <a:latin typeface="微軟正黑體" panose="020B0604030504040204" pitchFamily="34" charset="-120"/>
                <a:ea typeface="微軟正黑體" panose="020B0604030504040204" pitchFamily="34" charset="-120"/>
              </a:rPr>
              <a:t>第</a:t>
            </a:r>
            <a:r>
              <a:rPr lang="en-US" altLang="zh-TW" sz="2800" b="1">
                <a:solidFill>
                  <a:srgbClr val="C00000"/>
                </a:solidFill>
                <a:latin typeface="微軟正黑體" panose="020B0604030504040204" pitchFamily="34" charset="-120"/>
                <a:ea typeface="微軟正黑體" panose="020B0604030504040204" pitchFamily="34" charset="-120"/>
              </a:rPr>
              <a:t>10400151260</a:t>
            </a:r>
            <a:r>
              <a:rPr lang="zh-TW" altLang="en-US" sz="2800" b="1" smtClean="0">
                <a:solidFill>
                  <a:srgbClr val="C00000"/>
                </a:solidFill>
                <a:latin typeface="微軟正黑體" panose="020B0604030504040204" pitchFamily="34" charset="-120"/>
                <a:ea typeface="微軟正黑體" panose="020B0604030504040204" pitchFamily="34" charset="-120"/>
              </a:rPr>
              <a:t>號函</a:t>
            </a:r>
            <a:endParaRPr lang="en-US" altLang="zh-TW" sz="2800" b="1" dirty="0">
              <a:solidFill>
                <a:srgbClr val="C00000"/>
              </a:solidFill>
              <a:latin typeface="微軟正黑體" panose="020B0604030504040204" pitchFamily="34" charset="-120"/>
              <a:ea typeface="微軟正黑體" panose="020B0604030504040204" pitchFamily="34" charset="-120"/>
            </a:endParaRPr>
          </a:p>
          <a:p>
            <a:pPr indent="719138" algn="just" eaLnBrk="1" hangingPunct="1">
              <a:spcBef>
                <a:spcPts val="0"/>
              </a:spcBef>
              <a:buClr>
                <a:srgbClr val="C00000"/>
              </a:buClr>
              <a:buSzPct val="100000"/>
              <a:defRPr/>
            </a:pPr>
            <a:r>
              <a:rPr lang="zh-TW" altLang="en-US" sz="2800" b="1" smtClean="0">
                <a:solidFill>
                  <a:srgbClr val="000099"/>
                </a:solidFill>
                <a:latin typeface="微軟正黑體" panose="020B0604030504040204" pitchFamily="34" charset="-120"/>
                <a:ea typeface="微軟正黑體" panose="020B0604030504040204" pitchFamily="34" charset="-120"/>
              </a:rPr>
              <a:t>按</a:t>
            </a:r>
            <a:r>
              <a:rPr lang="zh-TW" altLang="en-US" sz="2800" b="1">
                <a:solidFill>
                  <a:srgbClr val="000099"/>
                </a:solidFill>
                <a:latin typeface="微軟正黑體" panose="020B0604030504040204" pitchFamily="34" charset="-120"/>
                <a:ea typeface="微軟正黑體" panose="020B0604030504040204" pitchFamily="34" charset="-120"/>
              </a:rPr>
              <a:t>經濟部</a:t>
            </a:r>
            <a:r>
              <a:rPr lang="en-US" altLang="zh-TW" sz="2800" b="1">
                <a:solidFill>
                  <a:srgbClr val="000099"/>
                </a:solidFill>
                <a:latin typeface="微軟正黑體" panose="020B0604030504040204" pitchFamily="34" charset="-120"/>
                <a:ea typeface="微軟正黑體" panose="020B0604030504040204" pitchFamily="34" charset="-120"/>
              </a:rPr>
              <a:t>101</a:t>
            </a:r>
            <a:r>
              <a:rPr lang="zh-TW" altLang="en-US" sz="2800" b="1">
                <a:solidFill>
                  <a:srgbClr val="000099"/>
                </a:solidFill>
                <a:latin typeface="微軟正黑體" panose="020B0604030504040204" pitchFamily="34" charset="-120"/>
                <a:ea typeface="微軟正黑體" panose="020B0604030504040204" pitchFamily="34" charset="-120"/>
              </a:rPr>
              <a:t>年</a:t>
            </a:r>
            <a:r>
              <a:rPr lang="en-US" altLang="zh-TW" sz="2800" b="1">
                <a:solidFill>
                  <a:srgbClr val="000099"/>
                </a:solidFill>
                <a:latin typeface="微軟正黑體" panose="020B0604030504040204" pitchFamily="34" charset="-120"/>
                <a:ea typeface="微軟正黑體" panose="020B0604030504040204" pitchFamily="34" charset="-120"/>
              </a:rPr>
              <a:t>7</a:t>
            </a:r>
            <a:r>
              <a:rPr lang="zh-TW" altLang="en-US" sz="2800" b="1">
                <a:solidFill>
                  <a:srgbClr val="000099"/>
                </a:solidFill>
                <a:latin typeface="微軟正黑體" panose="020B0604030504040204" pitchFamily="34" charset="-120"/>
                <a:ea typeface="微軟正黑體" panose="020B0604030504040204" pitchFamily="34" charset="-120"/>
              </a:rPr>
              <a:t>月</a:t>
            </a:r>
            <a:r>
              <a:rPr lang="en-US" altLang="zh-TW" sz="2800" b="1">
                <a:solidFill>
                  <a:srgbClr val="000099"/>
                </a:solidFill>
                <a:latin typeface="微軟正黑體" panose="020B0604030504040204" pitchFamily="34" charset="-120"/>
                <a:ea typeface="微軟正黑體" panose="020B0604030504040204" pitchFamily="34" charset="-120"/>
              </a:rPr>
              <a:t>24</a:t>
            </a:r>
            <a:r>
              <a:rPr lang="zh-TW" altLang="en-US" sz="2800" b="1">
                <a:solidFill>
                  <a:srgbClr val="000099"/>
                </a:solidFill>
                <a:latin typeface="微軟正黑體" panose="020B0604030504040204" pitchFamily="34" charset="-120"/>
                <a:ea typeface="微軟正黑體" panose="020B0604030504040204" pitchFamily="34" charset="-120"/>
              </a:rPr>
              <a:t>日經商字第</a:t>
            </a:r>
            <a:r>
              <a:rPr lang="en-US" altLang="zh-TW" sz="2800" b="1">
                <a:solidFill>
                  <a:srgbClr val="000099"/>
                </a:solidFill>
                <a:latin typeface="微軟正黑體" panose="020B0604030504040204" pitchFamily="34" charset="-120"/>
                <a:ea typeface="微軟正黑體" panose="020B0604030504040204" pitchFamily="34" charset="-120"/>
              </a:rPr>
              <a:t>10102093360</a:t>
            </a:r>
            <a:r>
              <a:rPr lang="zh-TW" altLang="en-US" sz="2800" b="1">
                <a:solidFill>
                  <a:srgbClr val="000099"/>
                </a:solidFill>
                <a:latin typeface="微軟正黑體" panose="020B0604030504040204" pitchFamily="34" charset="-120"/>
                <a:ea typeface="微軟正黑體" panose="020B0604030504040204" pitchFamily="34" charset="-120"/>
              </a:rPr>
              <a:t>號函（公開於經濟部商工行政法規檢索系統）釋示：「有關公司變更統一編號、名稱、負責人等，是否仍為同一法人，按</a:t>
            </a:r>
            <a:r>
              <a:rPr lang="zh-TW" altLang="en-US" sz="2800" b="1" u="sng">
                <a:solidFill>
                  <a:srgbClr val="000099"/>
                </a:solidFill>
                <a:uFill>
                  <a:solidFill>
                    <a:srgbClr val="006600"/>
                  </a:solidFill>
                </a:uFill>
                <a:latin typeface="微軟正黑體" panose="020B0604030504040204" pitchFamily="34" charset="-120"/>
                <a:ea typeface="微軟正黑體" panose="020B0604030504040204" pitchFamily="34" charset="-120"/>
              </a:rPr>
              <a:t>公司經主管機關核准設立登記後，其後雖因統一編號諧音不雅，而變更統一編號，嗣後又有公司名稱、負責人、董事（股東）、資本額（出資額）等事項之變更，無論公司是否同時或分別辦理登記事項之變更，公司仍為同一法人主體</a:t>
            </a:r>
            <a:r>
              <a:rPr lang="zh-TW" altLang="en-US" sz="2800" b="1">
                <a:solidFill>
                  <a:srgbClr val="000099"/>
                </a:solidFill>
                <a:latin typeface="微軟正黑體" panose="020B0604030504040204" pitchFamily="34" charset="-120"/>
                <a:ea typeface="微軟正黑體" panose="020B0604030504040204" pitchFamily="34" charset="-120"/>
              </a:rPr>
              <a:t>。</a:t>
            </a:r>
            <a:r>
              <a:rPr lang="zh-TW" altLang="en-US" sz="2800" b="1" smtClean="0">
                <a:solidFill>
                  <a:srgbClr val="000099"/>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79145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572E922-FCBB-456C-9243-05EF2C556311}" type="slidenum">
              <a:rPr lang="en-US" altLang="zh-TW" sz="1400" smtClean="0">
                <a:solidFill>
                  <a:srgbClr val="AD1F1F"/>
                </a:solidFill>
                <a:latin typeface="Times New Roman" panose="02020603050405020304" pitchFamily="18" charset="0"/>
              </a:rPr>
              <a:pPr>
                <a:spcBef>
                  <a:spcPct val="0"/>
                </a:spcBef>
                <a:buClrTx/>
                <a:buSzTx/>
                <a:buFontTx/>
                <a:buNone/>
                <a:defRPr/>
              </a:pPr>
              <a:t>6</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439652" y="2348880"/>
            <a:ext cx="6336184" cy="16573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zh-TW" sz="4000" b="1" smtClean="0">
                <a:solidFill>
                  <a:srgbClr val="100278"/>
                </a:solidFill>
                <a:latin typeface="微軟正黑體" panose="020B0604030504040204" pitchFamily="34" charset="-120"/>
              </a:rPr>
              <a:t>開口</a:t>
            </a:r>
            <a:r>
              <a:rPr lang="zh-TW" altLang="zh-TW" sz="4000" b="1">
                <a:solidFill>
                  <a:srgbClr val="100278"/>
                </a:solidFill>
                <a:latin typeface="微軟正黑體" panose="020B0604030504040204" pitchFamily="34" charset="-120"/>
              </a:rPr>
              <a:t>契約</a:t>
            </a:r>
            <a:r>
              <a:rPr lang="zh-TW" altLang="zh-TW" sz="4000" b="1" smtClean="0">
                <a:solidFill>
                  <a:srgbClr val="100278"/>
                </a:solidFill>
                <a:latin typeface="微軟正黑體" panose="020B0604030504040204" pitchFamily="34" charset="-120"/>
              </a:rPr>
              <a:t>考量</a:t>
            </a:r>
            <a:r>
              <a:rPr lang="zh-TW" altLang="en-US" sz="4000" b="1" smtClean="0">
                <a:solidFill>
                  <a:srgbClr val="100278"/>
                </a:solidFill>
                <a:latin typeface="微軟正黑體" panose="020B0604030504040204" pitchFamily="34" charset="-120"/>
              </a:rPr>
              <a:t>事項</a:t>
            </a:r>
            <a:endParaRPr lang="zh-TW" altLang="en-US" sz="40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3445300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5FE32A8-EF3C-481A-8092-0EF101153B1A}" type="slidenum">
              <a:rPr lang="en-US" altLang="zh-TW" sz="1400" smtClean="0">
                <a:solidFill>
                  <a:srgbClr val="AD1F1F"/>
                </a:solidFill>
                <a:latin typeface="Times New Roman" panose="02020603050405020304" pitchFamily="18" charset="0"/>
              </a:rPr>
              <a:pPr>
                <a:spcBef>
                  <a:spcPct val="0"/>
                </a:spcBef>
                <a:buClrTx/>
                <a:buSzTx/>
                <a:buFontTx/>
                <a:buNone/>
                <a:defRPr/>
              </a:pPr>
              <a:t>7</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468313" y="430213"/>
            <a:ext cx="4067683" cy="658812"/>
          </a:xfrm>
        </p:spPr>
        <p:txBody>
          <a:bodyPr wrap="square" lIns="91440" tIns="45720" rIns="91440" bIns="45720" numCol="1" anchorCtr="0" compatLnSpc="1">
            <a:prstTxWarp prst="textNoShape">
              <a:avLst/>
            </a:prstTxWarp>
            <a:norm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什麼是開口契約？</a:t>
            </a:r>
          </a:p>
        </p:txBody>
      </p:sp>
      <p:sp>
        <p:nvSpPr>
          <p:cNvPr id="98315" name="Rectangle 11">
            <a:extLst>
              <a:ext uri="{FF2B5EF4-FFF2-40B4-BE49-F238E27FC236}"/>
            </a:extLst>
          </p:cNvPr>
          <p:cNvSpPr>
            <a:spLocks noChangeArrowheads="1"/>
          </p:cNvSpPr>
          <p:nvPr/>
        </p:nvSpPr>
        <p:spPr bwMode="auto">
          <a:xfrm>
            <a:off x="179512" y="1201239"/>
            <a:ext cx="8569325" cy="5256299"/>
          </a:xfrm>
          <a:prstGeom prst="rect">
            <a:avLst/>
          </a:prstGeom>
          <a:noFill/>
          <a:ln w="9525">
            <a:noFill/>
            <a:miter lim="800000"/>
            <a:headEnd/>
            <a:tailEnd/>
          </a:ln>
          <a:effectLst/>
        </p:spPr>
        <p:txBody>
          <a:bodyPr/>
          <a:lstStyle/>
          <a:p>
            <a:pPr marL="342900" indent="-342900" algn="just" eaLnBrk="1" hangingPunct="1">
              <a:spcBef>
                <a:spcPct val="20000"/>
              </a:spcBef>
              <a:buClr>
                <a:srgbClr val="C00000"/>
              </a:buClr>
              <a:buSzPct val="100000"/>
              <a:buFont typeface="Times New Roman" pitchFamily="18" charset="0"/>
              <a:buChar char="♣"/>
              <a:defRPr/>
            </a:pPr>
            <a:r>
              <a:rPr lang="zh-TW" altLang="en-US"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開口契約</a:t>
            </a:r>
            <a:r>
              <a:rPr lang="en-US" altLang="zh-TW"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(Open Contract)</a:t>
            </a:r>
            <a:r>
              <a:rPr lang="zh-TW" altLang="en-US"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指在一定期間內，數量不確定並以一定金額為上限之採購，以價格決標，視實際需要隨時通知廠商履約之契約。又稱</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預約式契約</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342900" indent="-342900" algn="just" eaLnBrk="1" hangingPunct="1">
              <a:spcBef>
                <a:spcPct val="20000"/>
              </a:spcBef>
              <a:buClr>
                <a:srgbClr val="C00000"/>
              </a:buClr>
              <a:buSzPct val="100000"/>
              <a:buFont typeface="Times New Roman" pitchFamily="18" charset="0"/>
              <a:buChar char="♣"/>
              <a:defRPr/>
            </a:pPr>
            <a:r>
              <a:rPr lang="zh-TW" altLang="en-US"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契約成立後，機關依契約規定於履約期間內不限次數要求廠商履行其工作項目，迄累計計價金額達契約約定之上限，契約即結束。</a:t>
            </a:r>
            <a:endParaRPr lang="en-US" altLang="zh-TW"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342900" indent="-342900" algn="just" eaLnBrk="1" hangingPunct="1">
              <a:spcBef>
                <a:spcPct val="20000"/>
              </a:spcBef>
              <a:buClr>
                <a:srgbClr val="C00000"/>
              </a:buClr>
              <a:buSzPct val="100000"/>
              <a:buFont typeface="Times New Roman" pitchFamily="18" charset="0"/>
              <a:buChar char="♣"/>
              <a:defRPr/>
            </a:pPr>
            <a:r>
              <a:rPr lang="zh-TW" altLang="en-US" sz="2800" b="1" dirty="0">
                <a:solidFill>
                  <a:srgbClr val="000099"/>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履約方式：</a:t>
            </a:r>
            <a:r>
              <a:rPr lang="zh-TW" altLang="en-US"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契約簽訂後，依機關實際需要，以開立通報單方式通知廠商履約。</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（平時備妥開口契約，以應不時之需）</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342900" indent="-342900" algn="just" eaLnBrk="1" hangingPunct="1">
              <a:spcBef>
                <a:spcPct val="20000"/>
              </a:spcBef>
              <a:buClr>
                <a:srgbClr val="C00000"/>
              </a:buClr>
              <a:buSzPct val="100000"/>
              <a:buFont typeface="Times New Roman" pitchFamily="18" charset="0"/>
              <a:buChar char="♣"/>
              <a:defRPr/>
            </a:pPr>
            <a:r>
              <a:rPr lang="zh-TW" altLang="en-US"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一定期間屆期或一定金額上限屆滿，契約即</a:t>
            </a:r>
            <a:r>
              <a:rPr lang="zh-TW" altLang="en-US" sz="2800"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結束</a:t>
            </a:r>
            <a:r>
              <a:rPr lang="zh-TW" altLang="en-US" sz="2800" b="1" smtClean="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zh-TW" altLang="en-US"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19353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8602821-4C7D-4447-ACB5-E7514FDE8F82}" type="slidenum">
              <a:rPr lang="en-US" altLang="zh-TW" sz="1400" smtClean="0">
                <a:solidFill>
                  <a:srgbClr val="AD1F1F"/>
                </a:solidFill>
                <a:latin typeface="Times New Roman" panose="02020603050405020304" pitchFamily="18" charset="0"/>
              </a:rPr>
              <a:pPr>
                <a:spcBef>
                  <a:spcPct val="0"/>
                </a:spcBef>
                <a:buClrTx/>
                <a:buSzTx/>
                <a:buFontTx/>
                <a:buNone/>
                <a:defRPr/>
              </a:pPr>
              <a:t>8</a:t>
            </a:fld>
            <a:endParaRPr lang="en-US" altLang="zh-TW" sz="1400" smtClean="0">
              <a:solidFill>
                <a:srgbClr val="AD1F1F"/>
              </a:solidFill>
              <a:latin typeface="Times New Roman" panose="02020603050405020304" pitchFamily="18" charset="0"/>
            </a:endParaRPr>
          </a:p>
        </p:txBody>
      </p:sp>
      <p:sp>
        <p:nvSpPr>
          <p:cNvPr id="98306" name="Rectangle 2"/>
          <p:cNvSpPr>
            <a:spLocks noGrp="1" noChangeArrowheads="1"/>
          </p:cNvSpPr>
          <p:nvPr>
            <p:ph type="title" idx="4294967295"/>
          </p:nvPr>
        </p:nvSpPr>
        <p:spPr>
          <a:xfrm>
            <a:off x="468313" y="404813"/>
            <a:ext cx="5975895" cy="730250"/>
          </a:xfrm>
        </p:spPr>
        <p:txBody>
          <a:bodyPr wrap="square" lIns="91440" tIns="45720" rIns="91440" bIns="45720" numCol="1" anchorCtr="0" compatLnSpc="1">
            <a:prstTxWarp prst="textNoShape">
              <a:avLst/>
            </a:prstTxWarp>
          </a:bodyPr>
          <a:lstStyle/>
          <a:p>
            <a:pPr eaLnBrk="1" hangingPunct="1">
              <a:defRPr/>
            </a:pPr>
            <a:r>
              <a:rPr lang="zh-TW" altLang="en-US" sz="3200" b="1" cap="none" smtClean="0">
                <a:solidFill>
                  <a:srgbClr val="003399"/>
                </a:solidFill>
                <a:effectLst/>
                <a:latin typeface="微軟正黑體" panose="020B0604030504040204" pitchFamily="34" charset="-120"/>
                <a:ea typeface="微軟正黑體" panose="020B0604030504040204" pitchFamily="34" charset="-120"/>
              </a:rPr>
              <a:t>開口契約與實做數量契約法源</a:t>
            </a:r>
            <a:endParaRPr lang="zh-TW" altLang="en-US" sz="3200" b="1" cap="none">
              <a:solidFill>
                <a:srgbClr val="003399"/>
              </a:solidFill>
              <a:effectLst/>
              <a:latin typeface="微軟正黑體" panose="020B0604030504040204" pitchFamily="34" charset="-120"/>
              <a:ea typeface="微軟正黑體" panose="020B0604030504040204" pitchFamily="34" charset="-120"/>
            </a:endParaRPr>
          </a:p>
        </p:txBody>
      </p:sp>
      <p:sp>
        <p:nvSpPr>
          <p:cNvPr id="98315" name="Rectangle 11"/>
          <p:cNvSpPr>
            <a:spLocks noChangeArrowheads="1"/>
          </p:cNvSpPr>
          <p:nvPr/>
        </p:nvSpPr>
        <p:spPr bwMode="auto">
          <a:xfrm>
            <a:off x="330200" y="1140235"/>
            <a:ext cx="8280400" cy="4032250"/>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zh-TW" altLang="en-US" sz="2800" b="1">
                <a:solidFill>
                  <a:srgbClr val="0000FF"/>
                </a:solidFill>
                <a:latin typeface="微軟正黑體" panose="020B0604030504040204" pitchFamily="34" charset="-120"/>
                <a:ea typeface="微軟正黑體" panose="020B0604030504040204" pitchFamily="34" charset="-120"/>
              </a:rPr>
              <a:t>施行細則</a:t>
            </a:r>
            <a:r>
              <a:rPr lang="zh-TW" altLang="en-US" sz="2800" b="1" dirty="0">
                <a:solidFill>
                  <a:srgbClr val="0000FF"/>
                </a:solidFill>
                <a:latin typeface="微軟正黑體" panose="020B0604030504040204" pitchFamily="34" charset="-120"/>
                <a:ea typeface="微軟正黑體" panose="020B0604030504040204" pitchFamily="34" charset="-120"/>
              </a:rPr>
              <a:t>第</a:t>
            </a:r>
            <a:r>
              <a:rPr lang="en-US" altLang="zh-TW" sz="2800" b="1" dirty="0">
                <a:solidFill>
                  <a:srgbClr val="0000FF"/>
                </a:solidFill>
                <a:latin typeface="微軟正黑體" panose="020B0604030504040204" pitchFamily="34" charset="-120"/>
                <a:ea typeface="微軟正黑體" panose="020B0604030504040204" pitchFamily="34" charset="-120"/>
              </a:rPr>
              <a:t>64</a:t>
            </a:r>
            <a:r>
              <a:rPr lang="zh-TW" altLang="en-US" sz="2800" b="1" dirty="0">
                <a:solidFill>
                  <a:srgbClr val="0000FF"/>
                </a:solidFill>
                <a:latin typeface="微軟正黑體" panose="020B0604030504040204" pitchFamily="34" charset="-120"/>
                <a:ea typeface="微軟正黑體" panose="020B0604030504040204" pitchFamily="34" charset="-120"/>
              </a:rPr>
              <a:t>條之</a:t>
            </a:r>
            <a:r>
              <a:rPr lang="en-US" altLang="zh-TW" sz="2800" b="1" dirty="0">
                <a:solidFill>
                  <a:srgbClr val="0000FF"/>
                </a:solidFill>
                <a:latin typeface="微軟正黑體" panose="020B0604030504040204" pitchFamily="34" charset="-120"/>
                <a:ea typeface="微軟正黑體" panose="020B0604030504040204" pitchFamily="34" charset="-120"/>
              </a:rPr>
              <a:t>1</a:t>
            </a:r>
          </a:p>
          <a:p>
            <a:pPr marL="257175" lvl="1" indent="366713" algn="just" eaLnBrk="1" hangingPunct="1">
              <a:buClr>
                <a:srgbClr val="006600"/>
              </a:buClr>
              <a:buSzPct val="75000"/>
              <a:defRPr/>
            </a:pPr>
            <a:r>
              <a:rPr lang="zh-TW" altLang="en-US" sz="2800" b="1" dirty="0">
                <a:solidFill>
                  <a:srgbClr val="006600"/>
                </a:solidFill>
                <a:latin typeface="微軟正黑體" panose="020B0604030504040204" pitchFamily="34" charset="-120"/>
                <a:ea typeface="微軟正黑體" panose="020B0604030504040204" pitchFamily="34" charset="-120"/>
              </a:rPr>
              <a:t>機關</a:t>
            </a:r>
            <a:r>
              <a:rPr lang="zh-TW" altLang="en-US"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依本法第</a:t>
            </a:r>
            <a:r>
              <a:rPr lang="en-US" altLang="zh-TW"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52</a:t>
            </a:r>
            <a:r>
              <a:rPr lang="zh-TW" altLang="en-US"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條第</a:t>
            </a:r>
            <a:r>
              <a:rPr lang="en-US" altLang="zh-TW"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1</a:t>
            </a:r>
            <a:r>
              <a:rPr lang="zh-TW" altLang="en-US"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項第</a:t>
            </a:r>
            <a:r>
              <a:rPr lang="en-US" altLang="zh-TW"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1</a:t>
            </a:r>
            <a:r>
              <a:rPr lang="zh-TW" altLang="en-US"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款或第</a:t>
            </a:r>
            <a:r>
              <a:rPr lang="en-US" altLang="zh-TW"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2</a:t>
            </a:r>
            <a:r>
              <a:rPr lang="zh-TW" altLang="en-US"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款規定採最低標決標</a:t>
            </a:r>
            <a:r>
              <a:rPr lang="zh-TW" altLang="en-US" sz="2800" b="1" dirty="0">
                <a:solidFill>
                  <a:srgbClr val="006600"/>
                </a:solidFill>
                <a:latin typeface="微軟正黑體" panose="020B0604030504040204" pitchFamily="34" charset="-120"/>
                <a:ea typeface="微軟正黑體" panose="020B0604030504040204" pitchFamily="34" charset="-120"/>
              </a:rPr>
              <a:t>，其因履約期間數量不確定而於招標文件規定</a:t>
            </a:r>
            <a:r>
              <a:rPr lang="zh-TW" altLang="en-US" sz="2800" b="1" u="sng" dirty="0">
                <a:solidFill>
                  <a:srgbClr val="006600"/>
                </a:solidFill>
                <a:uFill>
                  <a:solidFill>
                    <a:srgbClr val="100278"/>
                  </a:solidFill>
                </a:uFill>
                <a:latin typeface="微軟正黑體" panose="020B0604030504040204" pitchFamily="34" charset="-120"/>
                <a:ea typeface="微軟正黑體" panose="020B0604030504040204" pitchFamily="34" charset="-120"/>
              </a:rPr>
              <a:t>以招標標的之單價決定最低標者</a:t>
            </a:r>
            <a:r>
              <a:rPr lang="zh-TW" altLang="en-US" sz="2800" b="1" dirty="0">
                <a:solidFill>
                  <a:srgbClr val="006600"/>
                </a:solidFill>
                <a:latin typeface="微軟正黑體" panose="020B0604030504040204" pitchFamily="34" charset="-120"/>
                <a:ea typeface="微軟正黑體" panose="020B0604030504040204" pitchFamily="34" charset="-120"/>
              </a:rPr>
              <a:t>，並</a:t>
            </a:r>
            <a:r>
              <a:rPr lang="zh-TW" altLang="en-US" sz="2800" b="1" u="sng" dirty="0">
                <a:solidFill>
                  <a:srgbClr val="660033"/>
                </a:solidFill>
                <a:latin typeface="微軟正黑體" panose="020B0604030504040204" pitchFamily="34" charset="-120"/>
                <a:ea typeface="微軟正黑體" panose="020B0604030504040204" pitchFamily="34" charset="-120"/>
              </a:rPr>
              <a:t>應載明</a:t>
            </a:r>
            <a:r>
              <a:rPr lang="zh-TW" altLang="en-US" sz="2800" b="1" dirty="0">
                <a:solidFill>
                  <a:srgbClr val="006600"/>
                </a:solidFill>
                <a:latin typeface="微軟正黑體" panose="020B0604030504040204" pitchFamily="34" charset="-120"/>
                <a:ea typeface="微軟正黑體" panose="020B0604030504040204" pitchFamily="34" charset="-120"/>
              </a:rPr>
              <a:t>履約期間</a:t>
            </a:r>
            <a:r>
              <a:rPr lang="zh-TW" altLang="en-US" sz="2800" b="1" u="sng" dirty="0">
                <a:solidFill>
                  <a:srgbClr val="660033"/>
                </a:solidFill>
                <a:latin typeface="微軟正黑體" panose="020B0604030504040204" pitchFamily="34" charset="-120"/>
                <a:ea typeface="微軟正黑體" panose="020B0604030504040204" pitchFamily="34" charset="-120"/>
              </a:rPr>
              <a:t>預估需求數量</a:t>
            </a:r>
            <a:r>
              <a:rPr lang="zh-TW" altLang="en-US" sz="2800" b="1" dirty="0">
                <a:solidFill>
                  <a:srgbClr val="006600"/>
                </a:solidFill>
                <a:latin typeface="微軟正黑體" panose="020B0604030504040204" pitchFamily="34" charset="-120"/>
                <a:ea typeface="微軟正黑體" panose="020B0604030504040204" pitchFamily="34" charset="-120"/>
              </a:rPr>
              <a:t>。招標標的在二項以上而未採分項決標者，</a:t>
            </a:r>
            <a:r>
              <a:rPr lang="zh-TW" altLang="zh-TW" sz="2800" b="1" dirty="0">
                <a:solidFill>
                  <a:srgbClr val="006600"/>
                </a:solidFill>
                <a:latin typeface="微軟正黑體" panose="020B0604030504040204" pitchFamily="34" charset="-120"/>
                <a:ea typeface="微軟正黑體" panose="020B0604030504040204" pitchFamily="34" charset="-120"/>
              </a:rPr>
              <a:t>並應載明履約期間預估需求數量。</a:t>
            </a:r>
            <a:r>
              <a:rPr lang="zh-TW" altLang="zh-TW" sz="2800" b="1" u="sng" dirty="0">
                <a:solidFill>
                  <a:srgbClr val="660033"/>
                </a:solidFill>
                <a:latin typeface="微軟正黑體" panose="020B0604030504040204" pitchFamily="34" charset="-120"/>
                <a:ea typeface="微軟正黑體" panose="020B0604030504040204" pitchFamily="34" charset="-120"/>
              </a:rPr>
              <a:t>招標標的</a:t>
            </a:r>
            <a:r>
              <a:rPr lang="zh-TW" altLang="zh-TW" sz="2800" b="1" dirty="0">
                <a:solidFill>
                  <a:srgbClr val="006600"/>
                </a:solidFill>
                <a:latin typeface="微軟正黑體" panose="020B0604030504040204" pitchFamily="34" charset="-120"/>
                <a:ea typeface="微軟正黑體" panose="020B0604030504040204" pitchFamily="34" charset="-120"/>
              </a:rPr>
              <a:t>在</a:t>
            </a:r>
            <a:r>
              <a:rPr lang="zh-TW" altLang="zh-TW" sz="2800" b="1" u="sng" dirty="0">
                <a:solidFill>
                  <a:srgbClr val="660033"/>
                </a:solidFill>
                <a:latin typeface="微軟正黑體" panose="020B0604030504040204" pitchFamily="34" charset="-120"/>
                <a:ea typeface="微軟正黑體" panose="020B0604030504040204" pitchFamily="34" charset="-120"/>
              </a:rPr>
              <a:t>二項以上</a:t>
            </a:r>
            <a:r>
              <a:rPr lang="zh-TW" altLang="zh-TW" sz="2800" b="1" dirty="0">
                <a:solidFill>
                  <a:srgbClr val="006600"/>
                </a:solidFill>
                <a:latin typeface="微軟正黑體" panose="020B0604030504040204" pitchFamily="34" charset="-120"/>
                <a:ea typeface="微軟正黑體" panose="020B0604030504040204" pitchFamily="34" charset="-120"/>
              </a:rPr>
              <a:t>而未採分項決標者，並</a:t>
            </a:r>
            <a:r>
              <a:rPr lang="zh-TW" altLang="zh-TW" sz="2800" b="1" u="sng" dirty="0">
                <a:solidFill>
                  <a:srgbClr val="660033"/>
                </a:solidFill>
                <a:latin typeface="微軟正黑體" panose="020B0604030504040204" pitchFamily="34" charset="-120"/>
                <a:ea typeface="微軟正黑體" panose="020B0604030504040204" pitchFamily="34" charset="-120"/>
              </a:rPr>
              <a:t>應以各項單價及其預估需求數量之乘積加總計算，決定最低</a:t>
            </a:r>
            <a:r>
              <a:rPr lang="zh-TW" altLang="zh-TW" sz="2800" b="1" u="sng">
                <a:solidFill>
                  <a:srgbClr val="660033"/>
                </a:solidFill>
                <a:latin typeface="微軟正黑體" panose="020B0604030504040204" pitchFamily="34" charset="-120"/>
                <a:ea typeface="微軟正黑體" panose="020B0604030504040204" pitchFamily="34" charset="-120"/>
              </a:rPr>
              <a:t>標</a:t>
            </a:r>
            <a:r>
              <a:rPr lang="zh-TW" altLang="zh-TW" sz="2800" b="1">
                <a:solidFill>
                  <a:srgbClr val="006600"/>
                </a:solidFill>
                <a:latin typeface="微軟正黑體" panose="020B0604030504040204" pitchFamily="34" charset="-120"/>
                <a:ea typeface="微軟正黑體" panose="020B0604030504040204" pitchFamily="34" charset="-120"/>
              </a:rPr>
              <a:t>。</a:t>
            </a:r>
            <a:endParaRPr lang="en-US" altLang="zh-TW"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60558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8602821-4C7D-4447-ACB5-E7514FDE8F82}" type="slidenum">
              <a:rPr lang="en-US" altLang="zh-TW" sz="1400" smtClean="0">
                <a:solidFill>
                  <a:srgbClr val="AD1F1F"/>
                </a:solidFill>
                <a:latin typeface="Times New Roman" panose="02020603050405020304" pitchFamily="18" charset="0"/>
              </a:rPr>
              <a:pPr>
                <a:spcBef>
                  <a:spcPct val="0"/>
                </a:spcBef>
                <a:buClrTx/>
                <a:buSzTx/>
                <a:buFontTx/>
                <a:buNone/>
                <a:defRPr/>
              </a:pPr>
              <a:t>9</a:t>
            </a:fld>
            <a:endParaRPr lang="en-US" altLang="zh-TW" sz="1400" smtClean="0">
              <a:solidFill>
                <a:srgbClr val="AD1F1F"/>
              </a:solidFill>
              <a:latin typeface="Times New Roman" panose="02020603050405020304" pitchFamily="18" charset="0"/>
            </a:endParaRPr>
          </a:p>
        </p:txBody>
      </p:sp>
      <p:sp>
        <p:nvSpPr>
          <p:cNvPr id="98315" name="Rectangle 11"/>
          <p:cNvSpPr>
            <a:spLocks noChangeArrowheads="1"/>
          </p:cNvSpPr>
          <p:nvPr/>
        </p:nvSpPr>
        <p:spPr bwMode="auto">
          <a:xfrm>
            <a:off x="287524" y="576064"/>
            <a:ext cx="8280400" cy="5481228"/>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六十</a:t>
            </a:r>
            <a:r>
              <a:rPr lang="zh-TW" altLang="en-US" sz="2800" b="1" smtClean="0">
                <a:solidFill>
                  <a:srgbClr val="0000FF"/>
                </a:solidFill>
                <a:latin typeface="微軟正黑體" panose="020B0604030504040204" pitchFamily="34" charset="-120"/>
                <a:ea typeface="微軟正黑體" panose="020B0604030504040204" pitchFamily="34" charset="-120"/>
              </a:rPr>
              <a:t>、本</a:t>
            </a:r>
            <a:r>
              <a:rPr lang="zh-TW" altLang="en-US" sz="2800" b="1">
                <a:solidFill>
                  <a:srgbClr val="0000FF"/>
                </a:solidFill>
                <a:latin typeface="微軟正黑體" panose="020B0604030504040204" pitchFamily="34" charset="-120"/>
                <a:ea typeface="微軟正黑體" panose="020B0604030504040204" pitchFamily="34" charset="-120"/>
              </a:rPr>
              <a:t>採購：</a:t>
            </a:r>
          </a:p>
          <a:p>
            <a:pPr marL="719138" indent="-719138" algn="just" eaLnBrk="1" hangingPunct="1">
              <a:spcBef>
                <a:spcPct val="20000"/>
              </a:spcBef>
              <a:buClr>
                <a:prstClr val="black"/>
              </a:buClr>
              <a:buSzPct val="75000"/>
              <a:defRPr/>
            </a:pPr>
            <a:r>
              <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a:solidFill>
                  <a:srgbClr val="0000FF"/>
                </a:solidFill>
                <a:latin typeface="微軟正黑體" panose="020B0604030504040204" pitchFamily="34" charset="-120"/>
                <a:ea typeface="微軟正黑體" panose="020B0604030504040204" pitchFamily="34" charset="-120"/>
              </a:rPr>
              <a:t>1)</a:t>
            </a:r>
            <a:r>
              <a:rPr lang="zh-TW" altLang="en-US" sz="2800" b="1">
                <a:solidFill>
                  <a:srgbClr val="0000FF"/>
                </a:solidFill>
                <a:latin typeface="微軟正黑體" panose="020B0604030504040204" pitchFamily="34" charset="-120"/>
                <a:ea typeface="微軟正黑體" panose="020B0604030504040204" pitchFamily="34" charset="-120"/>
              </a:rPr>
              <a:t>預算未完成立法程序前，得先辦理保留決標，俟預算通過後始決標生效。</a:t>
            </a:r>
          </a:p>
          <a:p>
            <a:pPr marL="274638" algn="just" eaLnBrk="1" hangingPunct="1">
              <a:spcBef>
                <a:spcPct val="20000"/>
              </a:spcBef>
              <a:buClr>
                <a:prstClr val="black"/>
              </a:buClr>
              <a:buSzPct val="75000"/>
              <a:defRPr/>
            </a:pPr>
            <a:r>
              <a:rPr lang="zh-TW" altLang="en-US" sz="2800" b="1">
                <a:solidFill>
                  <a:srgbClr val="0000FF"/>
                </a:solidFill>
                <a:latin typeface="微軟正黑體" panose="020B0604030504040204" pitchFamily="34" charset="-120"/>
                <a:ea typeface="微軟正黑體" panose="020B0604030504040204" pitchFamily="34" charset="-120"/>
              </a:rPr>
              <a:t> </a:t>
            </a:r>
            <a:r>
              <a:rPr lang="en-US" altLang="zh-TW" sz="2800" b="1">
                <a:solidFill>
                  <a:srgbClr val="0000FF"/>
                </a:solidFill>
                <a:latin typeface="微軟正黑體" panose="020B0604030504040204" pitchFamily="34" charset="-120"/>
                <a:ea typeface="微軟正黑體" panose="020B0604030504040204" pitchFamily="34" charset="-120"/>
              </a:rPr>
              <a:t>(2)</a:t>
            </a:r>
            <a:r>
              <a:rPr lang="zh-TW" altLang="en-US" sz="2800" b="1">
                <a:solidFill>
                  <a:srgbClr val="0000FF"/>
                </a:solidFill>
                <a:latin typeface="微軟正黑體" panose="020B0604030504040204" pitchFamily="34" charset="-120"/>
                <a:ea typeface="微軟正黑體" panose="020B0604030504040204" pitchFamily="34" charset="-120"/>
              </a:rPr>
              <a:t>決標方式為：</a:t>
            </a:r>
          </a:p>
          <a:p>
            <a:pPr marL="1881188" indent="-1071563" algn="just" eaLnBrk="1" hangingPunct="1">
              <a:spcBef>
                <a:spcPct val="20000"/>
              </a:spcBef>
              <a:buClr>
                <a:prstClr val="black"/>
              </a:buClr>
              <a:buSzPct val="75000"/>
              <a:defRPr/>
            </a:pPr>
            <a:r>
              <a:rPr lang="en-US" altLang="zh-TW" sz="2800" b="1" smtClean="0">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a:solidFill>
                  <a:srgbClr val="0000FF"/>
                </a:solidFill>
                <a:latin typeface="微軟正黑體" panose="020B0604030504040204" pitchFamily="34" charset="-120"/>
                <a:ea typeface="微軟正黑體" panose="020B0604030504040204" pitchFamily="34" charset="-120"/>
              </a:rPr>
              <a:t>2-1)</a:t>
            </a:r>
            <a:r>
              <a:rPr lang="zh-TW" altLang="en-US" sz="2800" b="1">
                <a:solidFill>
                  <a:srgbClr val="0000FF"/>
                </a:solidFill>
                <a:latin typeface="微軟正黑體" panose="020B0604030504040204" pitchFamily="34" charset="-120"/>
                <a:ea typeface="微軟正黑體" panose="020B0604030504040204" pitchFamily="34" charset="-120"/>
              </a:rPr>
              <a:t>總價決標。</a:t>
            </a:r>
          </a:p>
          <a:p>
            <a:pPr marL="1881188" indent="-1071563" algn="just" eaLnBrk="1" hangingPunct="1">
              <a:spcBef>
                <a:spcPct val="20000"/>
              </a:spcBef>
              <a:buClr>
                <a:prstClr val="black"/>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a:solidFill>
                  <a:srgbClr val="0000FF"/>
                </a:solidFill>
                <a:latin typeface="微軟正黑體" panose="020B0604030504040204" pitchFamily="34" charset="-120"/>
                <a:ea typeface="微軟正黑體" panose="020B0604030504040204" pitchFamily="34" charset="-120"/>
              </a:rPr>
              <a:t>2-2)</a:t>
            </a:r>
            <a:r>
              <a:rPr lang="zh-TW" altLang="en-US" sz="2800" b="1">
                <a:solidFill>
                  <a:srgbClr val="0000FF"/>
                </a:solidFill>
                <a:latin typeface="微軟正黑體" panose="020B0604030504040204" pitchFamily="34" charset="-120"/>
                <a:ea typeface="微軟正黑體" panose="020B0604030504040204" pitchFamily="34" charset="-120"/>
              </a:rPr>
              <a:t>分項決標。</a:t>
            </a:r>
          </a:p>
          <a:p>
            <a:pPr marL="1881188" indent="-1071563" algn="just" eaLnBrk="1" hangingPunct="1">
              <a:spcBef>
                <a:spcPct val="20000"/>
              </a:spcBef>
              <a:buClr>
                <a:prstClr val="black"/>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a:solidFill>
                  <a:srgbClr val="0000FF"/>
                </a:solidFill>
                <a:latin typeface="微軟正黑體" panose="020B0604030504040204" pitchFamily="34" charset="-120"/>
                <a:ea typeface="微軟正黑體" panose="020B0604030504040204" pitchFamily="34" charset="-120"/>
              </a:rPr>
              <a:t>2-3)</a:t>
            </a:r>
            <a:r>
              <a:rPr lang="zh-TW" altLang="en-US" sz="2800" b="1">
                <a:solidFill>
                  <a:srgbClr val="0000FF"/>
                </a:solidFill>
                <a:latin typeface="微軟正黑體" panose="020B0604030504040204" pitchFamily="34" charset="-120"/>
                <a:ea typeface="微軟正黑體" panose="020B0604030504040204" pitchFamily="34" charset="-120"/>
              </a:rPr>
              <a:t>分組決標。</a:t>
            </a:r>
          </a:p>
          <a:p>
            <a:pPr marL="1881188" indent="-1071563" algn="just" eaLnBrk="1" hangingPunct="1">
              <a:spcBef>
                <a:spcPct val="20000"/>
              </a:spcBef>
              <a:buClr>
                <a:prstClr val="black"/>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a:solidFill>
                  <a:srgbClr val="0000FF"/>
                </a:solidFill>
                <a:latin typeface="微軟正黑體" panose="020B0604030504040204" pitchFamily="34" charset="-120"/>
                <a:ea typeface="微軟正黑體" panose="020B0604030504040204" pitchFamily="34" charset="-120"/>
              </a:rPr>
              <a:t>2-4)</a:t>
            </a:r>
            <a:r>
              <a:rPr lang="zh-TW" altLang="en-US" sz="2800" b="1">
                <a:solidFill>
                  <a:srgbClr val="0000FF"/>
                </a:solidFill>
                <a:latin typeface="微軟正黑體" panose="020B0604030504040204" pitchFamily="34" charset="-120"/>
                <a:ea typeface="微軟正黑體" panose="020B0604030504040204" pitchFamily="34" charset="-120"/>
              </a:rPr>
              <a:t>依數量決標。</a:t>
            </a:r>
          </a:p>
          <a:p>
            <a:pPr marL="1881188" indent="-1071563" algn="just" eaLnBrk="1" hangingPunct="1">
              <a:spcBef>
                <a:spcPct val="20000"/>
              </a:spcBef>
              <a:buClr>
                <a:prstClr val="black"/>
              </a:buClr>
              <a:buSzPct val="75000"/>
              <a:defRPr/>
            </a:pPr>
            <a:r>
              <a:rPr lang="en-US" altLang="zh-TW" sz="2600" b="1" u="sng" smtClean="0">
                <a:solidFill>
                  <a:srgbClr val="660033"/>
                </a:solidFill>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en-US" altLang="zh-TW" sz="2800" b="1" u="sng" smtClean="0">
                <a:solidFill>
                  <a:srgbClr val="660033"/>
                </a:solidFill>
                <a:latin typeface="微軟正黑體" panose="020B0604030504040204" pitchFamily="34" charset="-120"/>
                <a:ea typeface="微軟正黑體" panose="020B0604030504040204" pitchFamily="34" charset="-120"/>
              </a:rPr>
              <a:t>(</a:t>
            </a:r>
            <a:r>
              <a:rPr lang="en-US" altLang="zh-TW" sz="2800" b="1" u="sng">
                <a:solidFill>
                  <a:srgbClr val="660033"/>
                </a:solidFill>
                <a:latin typeface="微軟正黑體" panose="020B0604030504040204" pitchFamily="34" charset="-120"/>
                <a:ea typeface="微軟正黑體" panose="020B0604030504040204" pitchFamily="34" charset="-120"/>
              </a:rPr>
              <a:t>2-5)</a:t>
            </a:r>
            <a:r>
              <a:rPr lang="zh-TW" altLang="en-US" sz="2800" b="1" u="sng">
                <a:solidFill>
                  <a:srgbClr val="660033"/>
                </a:solidFill>
                <a:latin typeface="微軟正黑體" panose="020B0604030504040204" pitchFamily="34" charset="-120"/>
                <a:ea typeface="微軟正黑體" panose="020B0604030504040204" pitchFamily="34" charset="-120"/>
              </a:rPr>
              <a:t>單價決</a:t>
            </a:r>
            <a:r>
              <a:rPr lang="zh-TW" altLang="en-US" sz="2800" b="1" u="sng" smtClean="0">
                <a:solidFill>
                  <a:srgbClr val="660033"/>
                </a:solidFill>
                <a:latin typeface="微軟正黑體" panose="020B0604030504040204" pitchFamily="34" charset="-120"/>
                <a:ea typeface="微軟正黑體" panose="020B0604030504040204" pitchFamily="34" charset="-120"/>
              </a:rPr>
              <a:t>標</a:t>
            </a:r>
            <a:r>
              <a:rPr lang="en-US" altLang="zh-TW" sz="2800" b="1" u="sng" smtClean="0">
                <a:solidFill>
                  <a:srgbClr val="660033"/>
                </a:solidFill>
                <a:latin typeface="微軟正黑體" panose="020B0604030504040204" pitchFamily="34" charset="-120"/>
                <a:ea typeface="微軟正黑體" panose="020B0604030504040204" pitchFamily="34" charset="-120"/>
              </a:rPr>
              <a:t>(</a:t>
            </a:r>
            <a:r>
              <a:rPr lang="zh-TW" altLang="en-US" sz="2800" b="1" u="sng" smtClean="0">
                <a:solidFill>
                  <a:srgbClr val="660033"/>
                </a:solidFill>
                <a:latin typeface="微軟正黑體" panose="020B0604030504040204" pitchFamily="34" charset="-120"/>
                <a:ea typeface="微軟正黑體" panose="020B0604030504040204" pitchFamily="34" charset="-120"/>
              </a:rPr>
              <a:t>以</a:t>
            </a:r>
            <a:r>
              <a:rPr lang="zh-TW" altLang="en-US" sz="2800" b="1" u="sng">
                <a:solidFill>
                  <a:srgbClr val="660033"/>
                </a:solidFill>
                <a:latin typeface="微軟正黑體" panose="020B0604030504040204" pitchFamily="34" charset="-120"/>
                <a:ea typeface="微軟正黑體" panose="020B0604030504040204" pitchFamily="34" charset="-120"/>
              </a:rPr>
              <a:t>單價乘以預估數量之和決定得標</a:t>
            </a:r>
            <a:r>
              <a:rPr lang="zh-TW" altLang="en-US" sz="2800" b="1" u="sng" smtClean="0">
                <a:solidFill>
                  <a:srgbClr val="660033"/>
                </a:solidFill>
                <a:latin typeface="微軟正黑體" panose="020B0604030504040204" pitchFamily="34" charset="-120"/>
                <a:ea typeface="微軟正黑體" panose="020B0604030504040204" pitchFamily="34" charset="-120"/>
              </a:rPr>
              <a:t>廠商</a:t>
            </a:r>
            <a:r>
              <a:rPr lang="en-US" altLang="zh-TW" sz="2800" b="1" u="sng" smtClean="0">
                <a:solidFill>
                  <a:srgbClr val="660033"/>
                </a:solidFill>
                <a:latin typeface="微軟正黑體" panose="020B0604030504040204" pitchFamily="34" charset="-120"/>
                <a:ea typeface="微軟正黑體" panose="020B0604030504040204" pitchFamily="34" charset="-120"/>
              </a:rPr>
              <a:t>)</a:t>
            </a:r>
            <a:r>
              <a:rPr lang="zh-TW" altLang="en-US" sz="2800" b="1" u="sng" smtClean="0">
                <a:solidFill>
                  <a:srgbClr val="660033"/>
                </a:solidFill>
                <a:latin typeface="微軟正黑體" panose="020B0604030504040204" pitchFamily="34" charset="-120"/>
                <a:ea typeface="微軟正黑體" panose="020B0604030504040204" pitchFamily="34" charset="-120"/>
              </a:rPr>
              <a:t>。</a:t>
            </a:r>
            <a:endParaRPr lang="zh-TW" altLang="en-US" sz="2800" b="1" u="sng">
              <a:solidFill>
                <a:srgbClr val="660033"/>
              </a:solidFill>
              <a:latin typeface="微軟正黑體" panose="020B0604030504040204" pitchFamily="34" charset="-120"/>
              <a:ea typeface="微軟正黑體" panose="020B0604030504040204" pitchFamily="34" charset="-120"/>
            </a:endParaRPr>
          </a:p>
          <a:p>
            <a:pPr marL="1881188" indent="-1071563" algn="just" eaLnBrk="1" hangingPunct="1">
              <a:spcBef>
                <a:spcPct val="20000"/>
              </a:spcBef>
              <a:buClr>
                <a:prstClr val="black"/>
              </a:buClr>
              <a:buSzPct val="75000"/>
              <a:defRPr/>
            </a:pPr>
            <a:r>
              <a:rPr lang="en-US" altLang="zh-TW" sz="2800" b="1">
                <a:solidFill>
                  <a:srgbClr val="0000FF"/>
                </a:solidFill>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en-US" altLang="zh-TW" sz="2800" b="1">
                <a:solidFill>
                  <a:srgbClr val="0000FF"/>
                </a:solidFill>
                <a:latin typeface="微軟正黑體" panose="020B0604030504040204" pitchFamily="34" charset="-120"/>
                <a:ea typeface="微軟正黑體" panose="020B0604030504040204" pitchFamily="34" charset="-120"/>
              </a:rPr>
              <a:t>2-6)</a:t>
            </a:r>
            <a:r>
              <a:rPr lang="zh-TW" altLang="en-US" sz="2800" b="1">
                <a:solidFill>
                  <a:srgbClr val="0000FF"/>
                </a:solidFill>
                <a:latin typeface="微軟正黑體" panose="020B0604030504040204" pitchFamily="34" charset="-120"/>
                <a:ea typeface="微軟正黑體" panose="020B0604030504040204" pitchFamily="34" charset="-120"/>
              </a:rPr>
              <a:t>其他</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由招標機關敘明</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a:t>
            </a:r>
          </a:p>
        </p:txBody>
      </p:sp>
      <p:sp>
        <p:nvSpPr>
          <p:cNvPr id="2" name="書卷 (水平) 1"/>
          <p:cNvSpPr/>
          <p:nvPr/>
        </p:nvSpPr>
        <p:spPr>
          <a:xfrm>
            <a:off x="3311860" y="117041"/>
            <a:ext cx="5680344" cy="1007703"/>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700" b="1">
                <a:solidFill>
                  <a:srgbClr val="100278"/>
                </a:solidFill>
                <a:latin typeface="微軟正黑體" panose="020B0604030504040204" pitchFamily="34" charset="-120"/>
              </a:rPr>
              <a:t>投標須知範本第</a:t>
            </a:r>
            <a:r>
              <a:rPr lang="en-US" altLang="zh-TW" sz="2700" b="1">
                <a:solidFill>
                  <a:srgbClr val="100278"/>
                </a:solidFill>
                <a:latin typeface="微軟正黑體" panose="020B0604030504040204" pitchFamily="34" charset="-120"/>
              </a:rPr>
              <a:t>60</a:t>
            </a:r>
            <a:r>
              <a:rPr lang="zh-TW" altLang="en-US" sz="2700" b="1">
                <a:solidFill>
                  <a:srgbClr val="100278"/>
                </a:solidFill>
                <a:latin typeface="微軟正黑體" panose="020B0604030504040204" pitchFamily="34" charset="-120"/>
              </a:rPr>
              <a:t>點選擇決標方式</a:t>
            </a:r>
            <a:endParaRPr lang="zh-TW" altLang="en-US" sz="2700">
              <a:solidFill>
                <a:srgbClr val="100278"/>
              </a:solidFill>
              <a:latin typeface="微軟正黑體" panose="020B0604030504040204" pitchFamily="34" charset="-120"/>
            </a:endParaRPr>
          </a:p>
        </p:txBody>
      </p:sp>
      <p:sp>
        <p:nvSpPr>
          <p:cNvPr id="3" name="雲朵形圖說文字 2"/>
          <p:cNvSpPr/>
          <p:nvPr/>
        </p:nvSpPr>
        <p:spPr>
          <a:xfrm>
            <a:off x="4427724" y="1772816"/>
            <a:ext cx="4693904" cy="2628292"/>
          </a:xfrm>
          <a:prstGeom prst="cloudCallout">
            <a:avLst>
              <a:gd name="adj1" fmla="val -37645"/>
              <a:gd name="adj2" fmla="val 45249"/>
            </a:avLst>
          </a:prstGeom>
          <a:solidFill>
            <a:srgbClr val="DDDD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zh-TW" b="1">
                <a:solidFill>
                  <a:srgbClr val="100278"/>
                </a:solidFill>
                <a:latin typeface="+mj-ea"/>
                <a:ea typeface="+mj-ea"/>
              </a:rPr>
              <a:t>開口契約為固定費用給付，但是依實作數量決算，投標須知第</a:t>
            </a:r>
            <a:r>
              <a:rPr lang="en-US" altLang="zh-TW" b="1">
                <a:solidFill>
                  <a:srgbClr val="100278"/>
                </a:solidFill>
                <a:latin typeface="+mj-ea"/>
                <a:ea typeface="+mj-ea"/>
              </a:rPr>
              <a:t>60</a:t>
            </a:r>
            <a:r>
              <a:rPr lang="zh-TW" altLang="zh-TW" b="1">
                <a:solidFill>
                  <a:srgbClr val="100278"/>
                </a:solidFill>
                <a:latin typeface="+mj-ea"/>
                <a:ea typeface="+mj-ea"/>
              </a:rPr>
              <a:t>條</a:t>
            </a:r>
            <a:r>
              <a:rPr lang="en-US" altLang="zh-TW" b="1">
                <a:solidFill>
                  <a:srgbClr val="100278"/>
                </a:solidFill>
                <a:latin typeface="+mj-ea"/>
                <a:ea typeface="+mj-ea"/>
              </a:rPr>
              <a:t>(2)</a:t>
            </a:r>
            <a:r>
              <a:rPr lang="zh-TW" altLang="zh-TW" b="1">
                <a:solidFill>
                  <a:srgbClr val="100278"/>
                </a:solidFill>
                <a:latin typeface="+mj-ea"/>
                <a:ea typeface="+mj-ea"/>
              </a:rPr>
              <a:t>決標方式應勾選哪一項</a:t>
            </a:r>
            <a:r>
              <a:rPr lang="en-US" altLang="zh-TW" b="1">
                <a:solidFill>
                  <a:srgbClr val="100278"/>
                </a:solidFill>
                <a:latin typeface="+mj-ea"/>
                <a:ea typeface="+mj-ea"/>
              </a:rPr>
              <a:t>?</a:t>
            </a:r>
            <a:endParaRPr lang="zh-TW" altLang="en-US" b="1">
              <a:solidFill>
                <a:srgbClr val="100278"/>
              </a:solidFill>
              <a:latin typeface="+mj-ea"/>
              <a:ea typeface="+mj-ea"/>
            </a:endParaRPr>
          </a:p>
        </p:txBody>
      </p:sp>
    </p:spTree>
    <p:extLst>
      <p:ext uri="{BB962C8B-B14F-4D97-AF65-F5344CB8AC3E}">
        <p14:creationId xmlns:p14="http://schemas.microsoft.com/office/powerpoint/2010/main" val="1376929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D252E42-7035-4D61-95B5-23D47CA21E6F}" type="slidenum">
              <a:rPr lang="en-US" altLang="zh-TW" sz="1400" smtClean="0">
                <a:solidFill>
                  <a:srgbClr val="AD1F1F"/>
                </a:solidFill>
                <a:latin typeface="Times New Roman" panose="02020603050405020304" pitchFamily="18" charset="0"/>
              </a:rPr>
              <a:pPr>
                <a:spcBef>
                  <a:spcPct val="0"/>
                </a:spcBef>
                <a:buClrTx/>
                <a:buSzTx/>
                <a:buFontTx/>
                <a:buNone/>
                <a:defRPr/>
              </a:pPr>
              <a:t>10</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358775" y="1089025"/>
            <a:ext cx="8461697" cy="4104171"/>
          </a:xfrm>
          <a:prstGeom prst="rect">
            <a:avLst/>
          </a:prstGeom>
          <a:noFill/>
          <a:ln w="9525">
            <a:noFill/>
            <a:miter lim="800000"/>
            <a:headEnd/>
            <a:tailEnd/>
          </a:ln>
          <a:effectLst/>
        </p:spPr>
        <p:txBody>
          <a:bodyPr/>
          <a:lstStyle/>
          <a:p>
            <a:pPr marL="444500" indent="-444500" eaLnBrk="1" hangingPunct="1">
              <a:lnSpc>
                <a:spcPts val="3800"/>
              </a:lnSpc>
              <a:buClr>
                <a:srgbClr val="C00000"/>
              </a:buClr>
              <a:buFont typeface="Wingdings" panose="05000000000000000000" pitchFamily="2" charset="2"/>
              <a:buChar char="p"/>
              <a:defRPr/>
            </a:pPr>
            <a:r>
              <a:rPr lang="zh-TW" altLang="zh-TW" sz="3200" b="1" dirty="0" smtClean="0">
                <a:solidFill>
                  <a:srgbClr val="0000FF"/>
                </a:solidFill>
                <a:latin typeface="微軟正黑體" panose="020B0604030504040204" pitchFamily="34" charset="-120"/>
                <a:ea typeface="微軟正黑體" panose="020B0604030504040204" pitchFamily="34" charset="-120"/>
              </a:rPr>
              <a:t>採</a:t>
            </a:r>
            <a:r>
              <a:rPr lang="zh-TW" altLang="zh-TW" sz="3200" b="1" dirty="0">
                <a:solidFill>
                  <a:srgbClr val="0000FF"/>
                </a:solidFill>
                <a:latin typeface="微軟正黑體" panose="020B0604030504040204" pitchFamily="34" charset="-120"/>
                <a:ea typeface="微軟正黑體" panose="020B0604030504040204" pitchFamily="34" charset="-120"/>
              </a:rPr>
              <a:t>總價決標</a:t>
            </a:r>
            <a:r>
              <a:rPr lang="zh-TW" altLang="zh-TW" sz="3200" b="1" dirty="0" smtClean="0">
                <a:solidFill>
                  <a:srgbClr val="0000FF"/>
                </a:solidFill>
                <a:latin typeface="微軟正黑體" panose="020B0604030504040204" pitchFamily="34" charset="-120"/>
                <a:ea typeface="微軟正黑體" panose="020B0604030504040204" pitchFamily="34" charset="-120"/>
              </a:rPr>
              <a:t>，單價</a:t>
            </a:r>
            <a:r>
              <a:rPr lang="zh-TW" altLang="zh-TW" sz="3200" b="1" dirty="0">
                <a:solidFill>
                  <a:srgbClr val="0000FF"/>
                </a:solidFill>
                <a:latin typeface="微軟正黑體" panose="020B0604030504040204" pitchFamily="34" charset="-120"/>
                <a:ea typeface="微軟正黑體" panose="020B0604030504040204" pitchFamily="34" charset="-120"/>
              </a:rPr>
              <a:t>訂約</a:t>
            </a:r>
            <a:r>
              <a:rPr lang="zh-TW" altLang="zh-TW" sz="3200" b="1" dirty="0" smtClean="0">
                <a:solidFill>
                  <a:srgbClr val="0000FF"/>
                </a:solidFill>
                <a:latin typeface="微軟正黑體" panose="020B0604030504040204" pitchFamily="34" charset="-120"/>
                <a:ea typeface="微軟正黑體" panose="020B0604030504040204" pitchFamily="34" charset="-120"/>
              </a:rPr>
              <a:t>，以</a:t>
            </a:r>
            <a:r>
              <a:rPr lang="zh-TW" altLang="zh-TW" sz="3200" b="1" dirty="0">
                <a:solidFill>
                  <a:srgbClr val="0000FF"/>
                </a:solidFill>
                <a:latin typeface="微軟正黑體" panose="020B0604030504040204" pitchFamily="34" charset="-120"/>
                <a:ea typeface="微軟正黑體" panose="020B0604030504040204" pitchFamily="34" charset="-120"/>
              </a:rPr>
              <a:t>實作</a:t>
            </a:r>
            <a:r>
              <a:rPr lang="zh-TW" altLang="zh-TW" sz="3200" b="1" dirty="0" smtClean="0">
                <a:solidFill>
                  <a:srgbClr val="0000FF"/>
                </a:solidFill>
                <a:latin typeface="微軟正黑體" panose="020B0604030504040204" pitchFamily="34" charset="-120"/>
                <a:ea typeface="微軟正黑體" panose="020B0604030504040204" pitchFamily="34" charset="-120"/>
              </a:rPr>
              <a:t>數量</a:t>
            </a:r>
            <a:r>
              <a:rPr lang="zh-TW" altLang="en-US" sz="3200" b="1" dirty="0" smtClean="0">
                <a:solidFill>
                  <a:srgbClr val="0000FF"/>
                </a:solidFill>
                <a:latin typeface="微軟正黑體" panose="020B0604030504040204" pitchFamily="34" charset="-120"/>
                <a:ea typeface="微軟正黑體" panose="020B0604030504040204" pitchFamily="34" charset="-120"/>
              </a:rPr>
              <a:t>給付契約價金</a:t>
            </a:r>
            <a:r>
              <a:rPr lang="zh-TW" altLang="zh-TW" sz="3200" b="1" dirty="0" smtClean="0">
                <a:solidFill>
                  <a:srgbClr val="0000FF"/>
                </a:solidFill>
                <a:latin typeface="微軟正黑體" panose="020B0604030504040204" pitchFamily="34" charset="-120"/>
                <a:ea typeface="微軟正黑體" panose="020B0604030504040204" pitchFamily="34" charset="-120"/>
              </a:rPr>
              <a:t>。</a:t>
            </a:r>
            <a:endParaRPr lang="en-US" altLang="zh-TW" sz="3200" b="1" dirty="0" smtClean="0">
              <a:solidFill>
                <a:srgbClr val="0000FF"/>
              </a:solidFill>
              <a:latin typeface="微軟正黑體" panose="020B0604030504040204" pitchFamily="34" charset="-120"/>
              <a:ea typeface="微軟正黑體" panose="020B0604030504040204" pitchFamily="34" charset="-120"/>
            </a:endParaRPr>
          </a:p>
          <a:p>
            <a:pPr marL="444500" indent="-444500" eaLnBrk="1" hangingPunct="1">
              <a:lnSpc>
                <a:spcPts val="3800"/>
              </a:lnSpc>
              <a:buClr>
                <a:srgbClr val="C00000"/>
              </a:buClr>
              <a:buFont typeface="Wingdings" panose="05000000000000000000" pitchFamily="2" charset="2"/>
              <a:buChar char="p"/>
              <a:defRPr/>
            </a:pPr>
            <a:r>
              <a:rPr lang="zh-TW" altLang="en-US" sz="3200" b="1" dirty="0">
                <a:solidFill>
                  <a:srgbClr val="0000FF"/>
                </a:solidFill>
                <a:latin typeface="微軟正黑體" panose="020B0604030504040204" pitchFamily="34" charset="-120"/>
                <a:ea typeface="微軟正黑體" panose="020B0604030504040204" pitchFamily="34" charset="-120"/>
              </a:rPr>
              <a:t>詳細價目表應載明</a:t>
            </a:r>
            <a:r>
              <a:rPr lang="zh-TW" altLang="en-US" sz="3200" b="1" dirty="0" smtClean="0">
                <a:solidFill>
                  <a:srgbClr val="0000FF"/>
                </a:solidFill>
                <a:latin typeface="微軟正黑體" panose="020B0604030504040204" pitchFamily="34" charset="-120"/>
                <a:ea typeface="微軟正黑體" panose="020B0604030504040204" pitchFamily="34" charset="-120"/>
              </a:rPr>
              <a:t>採購項目</a:t>
            </a:r>
            <a:r>
              <a:rPr lang="zh-TW" altLang="en-US" sz="3200" b="1" dirty="0">
                <a:solidFill>
                  <a:srgbClr val="0000FF"/>
                </a:solidFill>
                <a:latin typeface="微軟正黑體" panose="020B0604030504040204" pitchFamily="34" charset="-120"/>
                <a:ea typeface="微軟正黑體" panose="020B0604030504040204" pitchFamily="34" charset="-120"/>
              </a:rPr>
              <a:t>及</a:t>
            </a:r>
            <a:r>
              <a:rPr lang="zh-TW" altLang="en-US" sz="3200" b="1" dirty="0" smtClean="0">
                <a:solidFill>
                  <a:srgbClr val="0000FF"/>
                </a:solidFill>
                <a:latin typeface="微軟正黑體" panose="020B0604030504040204" pitchFamily="34" charset="-120"/>
                <a:ea typeface="微軟正黑體" panose="020B0604030504040204" pitchFamily="34" charset="-120"/>
              </a:rPr>
              <a:t>預估數量</a:t>
            </a:r>
            <a:r>
              <a:rPr lang="zh-TW" altLang="en-US" sz="3200" b="1" dirty="0">
                <a:solidFill>
                  <a:srgbClr val="0000FF"/>
                </a:solidFill>
                <a:latin typeface="微軟正黑體" panose="020B0604030504040204" pitchFamily="34" charset="-120"/>
                <a:ea typeface="微軟正黑體" panose="020B0604030504040204" pitchFamily="34" charset="-120"/>
              </a:rPr>
              <a:t>。</a:t>
            </a:r>
            <a:endParaRPr lang="en-US" altLang="zh-TW" sz="3200" b="1" dirty="0">
              <a:solidFill>
                <a:srgbClr val="0000FF"/>
              </a:solidFill>
              <a:latin typeface="微軟正黑體" panose="020B0604030504040204" pitchFamily="34" charset="-120"/>
              <a:ea typeface="微軟正黑體" panose="020B0604030504040204" pitchFamily="34" charset="-120"/>
            </a:endParaRPr>
          </a:p>
          <a:p>
            <a:pPr marL="444500" indent="-444500" eaLnBrk="1" hangingPunct="1">
              <a:lnSpc>
                <a:spcPts val="3800"/>
              </a:lnSpc>
              <a:buClr>
                <a:srgbClr val="C00000"/>
              </a:buClr>
              <a:buFont typeface="Wingdings" panose="05000000000000000000" pitchFamily="2" charset="2"/>
              <a:buChar char="p"/>
              <a:defRPr/>
            </a:pPr>
            <a:r>
              <a:rPr lang="zh-TW" altLang="en-US" sz="3200" b="1" dirty="0" smtClean="0">
                <a:solidFill>
                  <a:srgbClr val="0000FF"/>
                </a:solidFill>
                <a:latin typeface="微軟正黑體" panose="020B0604030504040204" pitchFamily="34" charset="-120"/>
                <a:ea typeface="微軟正黑體" panose="020B0604030504040204" pitchFamily="34" charset="-120"/>
              </a:rPr>
              <a:t>公告</a:t>
            </a:r>
            <a:r>
              <a:rPr lang="zh-TW" altLang="zh-TW" sz="3200" b="1" dirty="0" smtClean="0">
                <a:solidFill>
                  <a:srgbClr val="0000FF"/>
                </a:solidFill>
                <a:latin typeface="微軟正黑體" panose="020B0604030504040204" pitchFamily="34" charset="-120"/>
                <a:ea typeface="微軟正黑體" panose="020B0604030504040204" pitchFamily="34" charset="-120"/>
              </a:rPr>
              <a:t>各項目之預算</a:t>
            </a:r>
            <a:r>
              <a:rPr lang="zh-TW" altLang="en-US" sz="3200" b="1" dirty="0" smtClean="0">
                <a:solidFill>
                  <a:srgbClr val="0000FF"/>
                </a:solidFill>
                <a:latin typeface="微軟正黑體" panose="020B0604030504040204" pitchFamily="34" charset="-120"/>
                <a:ea typeface="微軟正黑體" panose="020B0604030504040204" pitchFamily="34" charset="-120"/>
              </a:rPr>
              <a:t>單價</a:t>
            </a:r>
            <a:r>
              <a:rPr lang="zh-TW" altLang="zh-TW" sz="3200" b="1" dirty="0" smtClean="0">
                <a:solidFill>
                  <a:srgbClr val="0000FF"/>
                </a:solidFill>
                <a:latin typeface="微軟正黑體" panose="020B0604030504040204" pitchFamily="34" charset="-120"/>
                <a:ea typeface="微軟正黑體" panose="020B0604030504040204" pitchFamily="34" charset="-120"/>
              </a:rPr>
              <a:t>。</a:t>
            </a:r>
            <a:endParaRPr lang="en-US" altLang="zh-TW" sz="3200" b="1" dirty="0" smtClean="0">
              <a:solidFill>
                <a:srgbClr val="0000FF"/>
              </a:solidFill>
              <a:latin typeface="微軟正黑體" panose="020B0604030504040204" pitchFamily="34" charset="-120"/>
              <a:ea typeface="微軟正黑體" panose="020B0604030504040204" pitchFamily="34" charset="-120"/>
            </a:endParaRPr>
          </a:p>
          <a:p>
            <a:pPr marL="444500" indent="-444500" eaLnBrk="1" hangingPunct="1">
              <a:lnSpc>
                <a:spcPts val="3800"/>
              </a:lnSpc>
              <a:buClr>
                <a:srgbClr val="C00000"/>
              </a:buClr>
              <a:buFont typeface="Wingdings" panose="05000000000000000000" pitchFamily="2" charset="2"/>
              <a:buChar char="p"/>
              <a:defRPr/>
            </a:pPr>
            <a:r>
              <a:rPr lang="zh-TW" altLang="en-US" sz="3200" b="1" dirty="0">
                <a:solidFill>
                  <a:srgbClr val="0000FF"/>
                </a:solidFill>
                <a:latin typeface="微軟正黑體" panose="020B0604030504040204" pitchFamily="34" charset="-120"/>
                <a:ea typeface="微軟正黑體" panose="020B0604030504040204" pitchFamily="34" charset="-120"/>
              </a:rPr>
              <a:t>預算金額即契約上限金額</a:t>
            </a:r>
            <a:r>
              <a:rPr lang="zh-TW" altLang="en-US" sz="3200" b="1" dirty="0" smtClean="0">
                <a:solidFill>
                  <a:srgbClr val="0000FF"/>
                </a:solidFill>
                <a:latin typeface="微軟正黑體" panose="020B0604030504040204" pitchFamily="34" charset="-120"/>
                <a:ea typeface="微軟正黑體" panose="020B0604030504040204" pitchFamily="34" charset="-120"/>
              </a:rPr>
              <a:t>，為</a:t>
            </a:r>
            <a:r>
              <a:rPr lang="zh-TW" altLang="en-US" sz="3200" b="1" dirty="0">
                <a:solidFill>
                  <a:srgbClr val="0000FF"/>
                </a:solidFill>
                <a:latin typeface="微軟正黑體" panose="020B0604030504040204" pitchFamily="34" charset="-120"/>
                <a:ea typeface="微軟正黑體" panose="020B0604030504040204" pitchFamily="34" charset="-120"/>
              </a:rPr>
              <a:t>訂約總價</a:t>
            </a:r>
            <a:r>
              <a:rPr lang="zh-TW" altLang="en-US" sz="3200" b="1" dirty="0" smtClean="0">
                <a:solidFill>
                  <a:srgbClr val="0000FF"/>
                </a:solidFill>
                <a:latin typeface="微軟正黑體" panose="020B0604030504040204" pitchFamily="34" charset="-120"/>
                <a:ea typeface="微軟正黑體" panose="020B0604030504040204" pitchFamily="34" charset="-120"/>
              </a:rPr>
              <a:t>。</a:t>
            </a:r>
            <a:endParaRPr lang="en-US" altLang="zh-TW" sz="3200" b="1" dirty="0" smtClean="0">
              <a:solidFill>
                <a:srgbClr val="0000FF"/>
              </a:solidFill>
              <a:latin typeface="微軟正黑體" panose="020B0604030504040204" pitchFamily="34" charset="-120"/>
              <a:ea typeface="微軟正黑體" panose="020B0604030504040204" pitchFamily="34" charset="-120"/>
            </a:endParaRPr>
          </a:p>
          <a:p>
            <a:pPr marL="444500" indent="-444500" eaLnBrk="1" hangingPunct="1">
              <a:lnSpc>
                <a:spcPts val="3800"/>
              </a:lnSpc>
              <a:buClr>
                <a:srgbClr val="C00000"/>
              </a:buClr>
              <a:buFont typeface="Wingdings" panose="05000000000000000000" pitchFamily="2" charset="2"/>
              <a:buChar char="p"/>
              <a:defRPr/>
            </a:pPr>
            <a:r>
              <a:rPr lang="zh-TW" altLang="en-US" sz="3200" b="1" dirty="0" smtClean="0">
                <a:solidFill>
                  <a:srgbClr val="0000FF"/>
                </a:solidFill>
                <a:latin typeface="微軟正黑體" panose="020B0604030504040204" pitchFamily="34" charset="-120"/>
                <a:ea typeface="微軟正黑體" panose="020B0604030504040204" pitchFamily="34" charset="-120"/>
              </a:rPr>
              <a:t>履約</a:t>
            </a:r>
            <a:r>
              <a:rPr lang="zh-TW" altLang="en-US" sz="3200" b="1" dirty="0">
                <a:solidFill>
                  <a:srgbClr val="0000FF"/>
                </a:solidFill>
                <a:latin typeface="微軟正黑體" panose="020B0604030504040204" pitchFamily="34" charset="-120"/>
                <a:ea typeface="微軟正黑體" panose="020B0604030504040204" pitchFamily="34" charset="-120"/>
              </a:rPr>
              <a:t>期限或契約上限金額用</a:t>
            </a:r>
            <a:r>
              <a:rPr lang="zh-TW" altLang="en-US" sz="3200" b="1" dirty="0" smtClean="0">
                <a:solidFill>
                  <a:srgbClr val="0000FF"/>
                </a:solidFill>
                <a:latin typeface="微軟正黑體" panose="020B0604030504040204" pitchFamily="34" charset="-120"/>
                <a:ea typeface="微軟正黑體" panose="020B0604030504040204" pitchFamily="34" charset="-120"/>
              </a:rPr>
              <a:t>罄，兩者先</a:t>
            </a:r>
            <a:r>
              <a:rPr lang="zh-TW" altLang="en-US" sz="3200" b="1" dirty="0">
                <a:solidFill>
                  <a:srgbClr val="0000FF"/>
                </a:solidFill>
                <a:latin typeface="微軟正黑體" panose="020B0604030504040204" pitchFamily="34" charset="-120"/>
                <a:ea typeface="微軟正黑體" panose="020B0604030504040204" pitchFamily="34" charset="-120"/>
              </a:rPr>
              <a:t>屆</a:t>
            </a:r>
            <a:r>
              <a:rPr lang="zh-TW" altLang="en-US" sz="3200" b="1" dirty="0" smtClean="0">
                <a:solidFill>
                  <a:srgbClr val="0000FF"/>
                </a:solidFill>
                <a:latin typeface="微軟正黑體" panose="020B0604030504040204" pitchFamily="34" charset="-120"/>
                <a:ea typeface="微軟正黑體" panose="020B0604030504040204" pitchFamily="34" charset="-120"/>
              </a:rPr>
              <a:t>者契約即結束。</a:t>
            </a:r>
            <a:endParaRPr lang="en-US" altLang="zh-TW" sz="3200" b="1" dirty="0" smtClean="0">
              <a:solidFill>
                <a:srgbClr val="0000FF"/>
              </a:solidFill>
              <a:latin typeface="微軟正黑體" panose="020B0604030504040204" pitchFamily="34" charset="-120"/>
              <a:ea typeface="微軟正黑體" panose="020B0604030504040204" pitchFamily="34" charset="-120"/>
            </a:endParaRPr>
          </a:p>
          <a:p>
            <a:pPr marL="444500" indent="-444500" eaLnBrk="1" hangingPunct="1">
              <a:lnSpc>
                <a:spcPts val="3800"/>
              </a:lnSpc>
              <a:buClr>
                <a:srgbClr val="C00000"/>
              </a:buClr>
              <a:buFont typeface="Wingdings" panose="05000000000000000000" pitchFamily="2" charset="2"/>
              <a:buChar char="p"/>
              <a:defRPr/>
            </a:pPr>
            <a:r>
              <a:rPr lang="zh-TW" altLang="en-US" sz="3200" b="1" dirty="0" smtClean="0">
                <a:solidFill>
                  <a:srgbClr val="0000FF"/>
                </a:solidFill>
                <a:latin typeface="微軟正黑體" panose="020B0604030504040204" pitchFamily="34" charset="-120"/>
                <a:ea typeface="微軟正黑體" panose="020B0604030504040204" pitchFamily="34" charset="-120"/>
              </a:rPr>
              <a:t>機關通知</a:t>
            </a:r>
            <a:r>
              <a:rPr lang="zh-TW" altLang="en-US" sz="3200" b="1" dirty="0">
                <a:solidFill>
                  <a:srgbClr val="0000FF"/>
                </a:solidFill>
                <a:latin typeface="微軟正黑體" panose="020B0604030504040204" pitchFamily="34" charset="-120"/>
                <a:ea typeface="微軟正黑體" panose="020B0604030504040204" pitchFamily="34" charset="-120"/>
              </a:rPr>
              <a:t>廠商</a:t>
            </a:r>
            <a:r>
              <a:rPr lang="zh-TW" altLang="en-US" sz="3200" b="1" dirty="0" smtClean="0">
                <a:solidFill>
                  <a:srgbClr val="0000FF"/>
                </a:solidFill>
                <a:latin typeface="微軟正黑體" panose="020B0604030504040204" pitchFamily="34" charset="-120"/>
                <a:ea typeface="微軟正黑體" panose="020B0604030504040204" pitchFamily="34" charset="-120"/>
              </a:rPr>
              <a:t>履約應訂明各次履約</a:t>
            </a:r>
            <a:r>
              <a:rPr lang="zh-TW" altLang="en-US" sz="3200" b="1" dirty="0">
                <a:solidFill>
                  <a:srgbClr val="0000FF"/>
                </a:solidFill>
                <a:latin typeface="微軟正黑體" panose="020B0604030504040204" pitchFamily="34" charset="-120"/>
                <a:ea typeface="微軟正黑體" panose="020B0604030504040204" pitchFamily="34" charset="-120"/>
              </a:rPr>
              <a:t>期限。</a:t>
            </a:r>
          </a:p>
        </p:txBody>
      </p:sp>
      <p:sp>
        <p:nvSpPr>
          <p:cNvPr id="6" name="Rectangle 2">
            <a:extLst>
              <a:ext uri="{FF2B5EF4-FFF2-40B4-BE49-F238E27FC236}"/>
            </a:extLst>
          </p:cNvPr>
          <p:cNvSpPr>
            <a:spLocks noGrp="1" noChangeArrowheads="1"/>
          </p:cNvSpPr>
          <p:nvPr>
            <p:ph type="title" idx="4294967295"/>
          </p:nvPr>
        </p:nvSpPr>
        <p:spPr>
          <a:xfrm>
            <a:off x="365671" y="373957"/>
            <a:ext cx="8622754" cy="731031"/>
          </a:xfrm>
        </p:spPr>
        <p:txBody>
          <a:bodyPr wrap="square" lIns="91440" tIns="45720" rIns="91440" bIns="45720" numCol="1" anchorCtr="0" compatLnSpc="1">
            <a:prstTxWarp prst="textNoShape">
              <a:avLst/>
            </a:prstTxWarp>
            <a:noAutofit/>
          </a:bodyPr>
          <a:lstStyle/>
          <a:p>
            <a:pPr eaLnBrk="1" hangingPunct="1">
              <a:defRPr/>
            </a:pPr>
            <a:r>
              <a:rPr lang="zh-TW" altLang="en-US" sz="3200" b="1" cap="none" smtClean="0">
                <a:solidFill>
                  <a:schemeClr val="tx1"/>
                </a:solidFill>
                <a:effectLst/>
                <a:latin typeface="+mj-ea"/>
                <a:cs typeface="Times New Roman" pitchFamily="18" charset="0"/>
              </a:rPr>
              <a:t>辦理開口契約招標文件應載明事項</a:t>
            </a:r>
            <a:r>
              <a:rPr lang="en-US" altLang="zh-TW" sz="3200" b="1" cap="none" smtClean="0">
                <a:solidFill>
                  <a:schemeClr val="tx1"/>
                </a:solidFill>
                <a:effectLst/>
                <a:latin typeface="+mj-ea"/>
                <a:cs typeface="Times New Roman" pitchFamily="18" charset="0"/>
              </a:rPr>
              <a:t>(</a:t>
            </a:r>
            <a:r>
              <a:rPr lang="zh-TW" altLang="en-US" sz="3200" b="1" cap="none" smtClean="0">
                <a:solidFill>
                  <a:srgbClr val="0000FF"/>
                </a:solidFill>
                <a:effectLst/>
                <a:latin typeface="+mj-ea"/>
                <a:cs typeface="Times New Roman" pitchFamily="18" charset="0"/>
              </a:rPr>
              <a:t>供參</a:t>
            </a:r>
            <a:r>
              <a:rPr lang="en-US" altLang="zh-TW" sz="3200" b="1" cap="none" smtClean="0">
                <a:solidFill>
                  <a:schemeClr val="tx1"/>
                </a:solidFill>
                <a:effectLst/>
                <a:latin typeface="+mj-ea"/>
                <a:cs typeface="Times New Roman" pitchFamily="18" charset="0"/>
              </a:rPr>
              <a:t>)</a:t>
            </a:r>
            <a:endParaRPr lang="zh-TW" altLang="en-US" sz="3200" b="1" cap="none" dirty="0">
              <a:solidFill>
                <a:schemeClr val="tx1"/>
              </a:solidFill>
              <a:effectLst/>
              <a:latin typeface="+mj-ea"/>
              <a:cs typeface="Times New Roman" pitchFamily="18" charset="0"/>
            </a:endParaRPr>
          </a:p>
        </p:txBody>
      </p:sp>
    </p:spTree>
    <p:extLst>
      <p:ext uri="{BB962C8B-B14F-4D97-AF65-F5344CB8AC3E}">
        <p14:creationId xmlns:p14="http://schemas.microsoft.com/office/powerpoint/2010/main" val="519210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D252E42-7035-4D61-95B5-23D47CA21E6F}" type="slidenum">
              <a:rPr lang="en-US" altLang="zh-TW" sz="1400" smtClean="0">
                <a:solidFill>
                  <a:srgbClr val="AD1F1F"/>
                </a:solidFill>
                <a:latin typeface="Times New Roman" panose="02020603050405020304" pitchFamily="18" charset="0"/>
              </a:rPr>
              <a:pPr>
                <a:spcBef>
                  <a:spcPct val="0"/>
                </a:spcBef>
                <a:buClrTx/>
                <a:buSzTx/>
                <a:buFontTx/>
                <a:buNone/>
                <a:defRPr/>
              </a:pPr>
              <a:t>11</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214759" y="1124744"/>
            <a:ext cx="8461697" cy="2088232"/>
          </a:xfrm>
          <a:prstGeom prst="rect">
            <a:avLst/>
          </a:prstGeom>
          <a:noFill/>
          <a:ln w="9525">
            <a:noFill/>
            <a:miter lim="800000"/>
            <a:headEnd/>
            <a:tailEnd/>
          </a:ln>
          <a:effectLst/>
        </p:spPr>
        <p:txBody>
          <a:bodyPr/>
          <a:lstStyle/>
          <a:p>
            <a:pPr marL="457200" indent="-457200" eaLnBrk="1" hangingPunct="1">
              <a:lnSpc>
                <a:spcPts val="3800"/>
              </a:lnSpc>
              <a:buClr>
                <a:srgbClr val="0000FF"/>
              </a:buClr>
              <a:buFont typeface="Wingdings" panose="05000000000000000000" pitchFamily="2" charset="2"/>
              <a:buChar char="n"/>
              <a:defRPr/>
            </a:pPr>
            <a:r>
              <a:rPr lang="zh-TW" altLang="en-US" sz="3200" b="1">
                <a:solidFill>
                  <a:srgbClr val="100278"/>
                </a:solidFill>
                <a:latin typeface="微軟正黑體" panose="020B0604030504040204" pitchFamily="34" charset="-120"/>
                <a:ea typeface="微軟正黑體" panose="020B0604030504040204" pitchFamily="34" charset="-120"/>
              </a:rPr>
              <a:t>按契約項目履約結果，個別</a:t>
            </a:r>
            <a:r>
              <a:rPr lang="zh-TW" altLang="en-US" sz="3200" b="1" smtClean="0">
                <a:solidFill>
                  <a:srgbClr val="100278"/>
                </a:solidFill>
                <a:latin typeface="微軟正黑體" panose="020B0604030504040204" pitchFamily="34" charset="-120"/>
                <a:ea typeface="微軟正黑體" panose="020B0604030504040204" pitchFamily="34" charset="-120"/>
              </a:rPr>
              <a:t>項目之實際</a:t>
            </a:r>
            <a:r>
              <a:rPr lang="zh-TW" altLang="en-US" sz="3200" b="1">
                <a:solidFill>
                  <a:srgbClr val="100278"/>
                </a:solidFill>
                <a:latin typeface="微軟正黑體" panose="020B0604030504040204" pitchFamily="34" charset="-120"/>
                <a:ea typeface="微軟正黑體" panose="020B0604030504040204" pitchFamily="34" charset="-120"/>
              </a:rPr>
              <a:t>完成</a:t>
            </a:r>
            <a:r>
              <a:rPr lang="zh-TW" altLang="en-US" sz="3200" b="1" smtClean="0">
                <a:solidFill>
                  <a:srgbClr val="100278"/>
                </a:solidFill>
                <a:latin typeface="微軟正黑體" panose="020B0604030504040204" pitchFamily="34" charset="-120"/>
                <a:ea typeface="微軟正黑體" panose="020B0604030504040204" pitchFamily="34" charset="-120"/>
              </a:rPr>
              <a:t>數量與契約數量與不一致時，於契約上限金額額度內，依實</a:t>
            </a:r>
            <a:r>
              <a:rPr lang="zh-TW" altLang="en-US" sz="3200" b="1">
                <a:solidFill>
                  <a:srgbClr val="100278"/>
                </a:solidFill>
                <a:latin typeface="微軟正黑體" panose="020B0604030504040204" pitchFamily="34" charset="-120"/>
                <a:ea typeface="微軟正黑體" panose="020B0604030504040204" pitchFamily="34" charset="-120"/>
              </a:rPr>
              <a:t>作</a:t>
            </a:r>
            <a:r>
              <a:rPr lang="zh-TW" altLang="en-US" sz="3200" b="1" smtClean="0">
                <a:solidFill>
                  <a:srgbClr val="100278"/>
                </a:solidFill>
                <a:latin typeface="微軟正黑體" panose="020B0604030504040204" pitchFamily="34" charset="-120"/>
                <a:ea typeface="微軟正黑體" panose="020B0604030504040204" pitchFamily="34" charset="-120"/>
              </a:rPr>
              <a:t>數量辦理結算，尚無需</a:t>
            </a:r>
            <a:r>
              <a:rPr lang="zh-TW" altLang="en-US" sz="3200" b="1">
                <a:solidFill>
                  <a:srgbClr val="100278"/>
                </a:solidFill>
                <a:latin typeface="微軟正黑體" panose="020B0604030504040204" pitchFamily="34" charset="-120"/>
                <a:ea typeface="微軟正黑體" panose="020B0604030504040204" pitchFamily="34" charset="-120"/>
              </a:rPr>
              <a:t>辦理契約變更。</a:t>
            </a:r>
            <a:endParaRPr lang="zh-TW" altLang="en-US" sz="3200" b="1" dirty="0">
              <a:solidFill>
                <a:srgbClr val="100278"/>
              </a:solidFill>
              <a:latin typeface="微軟正黑體" panose="020B0604030504040204" pitchFamily="34" charset="-120"/>
              <a:ea typeface="微軟正黑體" panose="020B0604030504040204" pitchFamily="34" charset="-120"/>
            </a:endParaRPr>
          </a:p>
        </p:txBody>
      </p:sp>
      <p:sp>
        <p:nvSpPr>
          <p:cNvPr id="6" name="Rectangle 2">
            <a:extLst>
              <a:ext uri="{FF2B5EF4-FFF2-40B4-BE49-F238E27FC236}"/>
            </a:extLst>
          </p:cNvPr>
          <p:cNvSpPr>
            <a:spLocks noGrp="1" noChangeArrowheads="1"/>
          </p:cNvSpPr>
          <p:nvPr>
            <p:ph type="title" idx="4294967295"/>
          </p:nvPr>
        </p:nvSpPr>
        <p:spPr>
          <a:xfrm>
            <a:off x="365671" y="373957"/>
            <a:ext cx="8622754" cy="731031"/>
          </a:xfrm>
        </p:spPr>
        <p:txBody>
          <a:bodyPr wrap="square" lIns="91440" tIns="45720" rIns="91440" bIns="45720" numCol="1" anchorCtr="0" compatLnSpc="1">
            <a:prstTxWarp prst="textNoShape">
              <a:avLst/>
            </a:prstTxWarp>
            <a:noAutofit/>
          </a:bodyPr>
          <a:lstStyle/>
          <a:p>
            <a:pPr eaLnBrk="1" hangingPunct="1">
              <a:defRPr/>
            </a:pPr>
            <a:r>
              <a:rPr lang="zh-TW" altLang="en-US" sz="3200" b="1" cap="none" smtClean="0">
                <a:solidFill>
                  <a:schemeClr val="tx1"/>
                </a:solidFill>
                <a:effectLst/>
                <a:latin typeface="+mj-ea"/>
                <a:cs typeface="Times New Roman" pitchFamily="18" charset="0"/>
              </a:rPr>
              <a:t>開口契約執行原則</a:t>
            </a:r>
            <a:r>
              <a:rPr lang="en-US" altLang="zh-TW" sz="3200" b="1" cap="none" smtClean="0">
                <a:solidFill>
                  <a:schemeClr val="tx1"/>
                </a:solidFill>
                <a:effectLst/>
                <a:latin typeface="+mj-ea"/>
                <a:cs typeface="Times New Roman" pitchFamily="18" charset="0"/>
              </a:rPr>
              <a:t>(</a:t>
            </a:r>
            <a:r>
              <a:rPr lang="zh-TW" altLang="en-US" sz="3200" b="1" cap="none" smtClean="0">
                <a:solidFill>
                  <a:srgbClr val="0000FF"/>
                </a:solidFill>
                <a:effectLst/>
                <a:latin typeface="+mj-ea"/>
                <a:cs typeface="Times New Roman" pitchFamily="18" charset="0"/>
              </a:rPr>
              <a:t>供參</a:t>
            </a:r>
            <a:r>
              <a:rPr lang="en-US" altLang="zh-TW" sz="3200" b="1" cap="none" smtClean="0">
                <a:solidFill>
                  <a:schemeClr val="tx1"/>
                </a:solidFill>
                <a:effectLst/>
                <a:latin typeface="+mj-ea"/>
                <a:cs typeface="Times New Roman" pitchFamily="18" charset="0"/>
              </a:rPr>
              <a:t>)</a:t>
            </a:r>
            <a:endParaRPr lang="zh-TW" altLang="en-US" sz="3200" b="1" cap="none" dirty="0">
              <a:solidFill>
                <a:schemeClr val="tx1"/>
              </a:solidFill>
              <a:effectLst/>
              <a:latin typeface="+mj-ea"/>
              <a:cs typeface="Times New Roman" pitchFamily="18" charset="0"/>
            </a:endParaRPr>
          </a:p>
        </p:txBody>
      </p:sp>
      <p:sp>
        <p:nvSpPr>
          <p:cNvPr id="7" name="Rectangle 11">
            <a:extLst>
              <a:ext uri="{FF2B5EF4-FFF2-40B4-BE49-F238E27FC236}"/>
            </a:extLst>
          </p:cNvPr>
          <p:cNvSpPr>
            <a:spLocks noChangeArrowheads="1"/>
          </p:cNvSpPr>
          <p:nvPr/>
        </p:nvSpPr>
        <p:spPr bwMode="auto">
          <a:xfrm>
            <a:off x="214759" y="3248980"/>
            <a:ext cx="8569325" cy="3348372"/>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en-US" altLang="zh-TW" sz="2800" b="1" dirty="0">
                <a:solidFill>
                  <a:srgbClr val="0000FF"/>
                </a:solidFill>
                <a:latin typeface="微軟正黑體" panose="020B0604030504040204" pitchFamily="34" charset="-120"/>
                <a:ea typeface="微軟正黑體" panose="020B0604030504040204" pitchFamily="34" charset="-120"/>
              </a:rPr>
              <a:t>95.6.20</a:t>
            </a:r>
            <a:r>
              <a:rPr lang="zh-TW" altLang="en-US" sz="2800" b="1" dirty="0">
                <a:solidFill>
                  <a:srgbClr val="0000FF"/>
                </a:solidFill>
                <a:latin typeface="微軟正黑體" panose="020B0604030504040204" pitchFamily="34" charset="-120"/>
                <a:ea typeface="微軟正黑體" panose="020B0604030504040204" pitchFamily="34" charset="-120"/>
              </a:rPr>
              <a:t>工程企字第</a:t>
            </a:r>
            <a:r>
              <a:rPr lang="en-US" altLang="zh-TW" sz="2800" b="1" dirty="0">
                <a:solidFill>
                  <a:srgbClr val="0000FF"/>
                </a:solidFill>
                <a:latin typeface="微軟正黑體" panose="020B0604030504040204" pitchFamily="34" charset="-120"/>
                <a:ea typeface="微軟正黑體" panose="020B0604030504040204" pitchFamily="34" charset="-120"/>
              </a:rPr>
              <a:t>09500221470</a:t>
            </a:r>
            <a:r>
              <a:rPr lang="zh-TW" altLang="en-US" sz="2800" b="1" dirty="0">
                <a:solidFill>
                  <a:srgbClr val="0000FF"/>
                </a:solidFill>
                <a:latin typeface="微軟正黑體" panose="020B0604030504040204" pitchFamily="34" charset="-120"/>
                <a:ea typeface="微軟正黑體" panose="020B0604030504040204" pitchFamily="34" charset="-120"/>
              </a:rPr>
              <a:t>號函</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0" lvl="2" indent="354013" algn="just" eaLnBrk="1" hangingPunct="1">
              <a:spcBef>
                <a:spcPct val="20000"/>
              </a:spcBef>
              <a:buClr>
                <a:srgbClr val="660033"/>
              </a:buClr>
              <a:buSzPct val="75000"/>
              <a:defRPr/>
            </a:pPr>
            <a:r>
              <a:rPr lang="zh-TW" altLang="en-US" sz="2800" b="1" dirty="0">
                <a:solidFill>
                  <a:srgbClr val="006600"/>
                </a:solidFill>
                <a:latin typeface="微軟正黑體" panose="020B0604030504040204" pitchFamily="34" charset="-120"/>
                <a:ea typeface="微軟正黑體" panose="020B0604030504040204" pitchFamily="34" charset="-120"/>
              </a:rPr>
              <a:t>依「採購契約變更或加減價核准監辦備查規定一覽表」辦理原有契約工程項目數量之增減，其</a:t>
            </a:r>
            <a:r>
              <a:rPr lang="zh-TW" altLang="en-US" sz="2800" b="1" u="sng" dirty="0">
                <a:solidFill>
                  <a:prstClr val="black"/>
                </a:solidFill>
                <a:latin typeface="微軟正黑體" panose="020B0604030504040204" pitchFamily="34" charset="-120"/>
                <a:ea typeface="微軟正黑體" panose="020B0604030504040204" pitchFamily="34" charset="-120"/>
              </a:rPr>
              <a:t>議價程序不得免除</a:t>
            </a:r>
            <a:r>
              <a:rPr lang="zh-TW" altLang="en-US" sz="2800" b="1" dirty="0">
                <a:solidFill>
                  <a:srgbClr val="006600"/>
                </a:solidFill>
                <a:latin typeface="微軟正黑體" panose="020B0604030504040204" pitchFamily="34" charset="-120"/>
                <a:ea typeface="微軟正黑體" panose="020B0604030504040204" pitchFamily="34" charset="-120"/>
              </a:rPr>
              <a:t>。</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0" lvl="2" indent="354013" algn="just" eaLnBrk="1" hangingPunct="1">
              <a:spcBef>
                <a:spcPct val="20000"/>
              </a:spcBef>
              <a:buClr>
                <a:srgbClr val="660033"/>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如係</a:t>
            </a:r>
            <a:r>
              <a:rPr lang="zh-TW" altLang="en-US" sz="2800" b="1" dirty="0">
                <a:solidFill>
                  <a:srgbClr val="006600"/>
                </a:solidFill>
                <a:latin typeface="微軟正黑體" panose="020B0604030504040204" pitchFamily="34" charset="-120"/>
                <a:ea typeface="微軟正黑體" panose="020B0604030504040204" pitchFamily="34" charset="-120"/>
              </a:rPr>
              <a:t>依實際施作之項目及</a:t>
            </a:r>
            <a:r>
              <a:rPr lang="zh-TW" altLang="en-US" sz="2800" b="1">
                <a:solidFill>
                  <a:srgbClr val="006600"/>
                </a:solidFill>
                <a:latin typeface="微軟正黑體" panose="020B0604030504040204" pitchFamily="34" charset="-120"/>
                <a:ea typeface="微軟正黑體" panose="020B0604030504040204" pitchFamily="34" charset="-120"/>
              </a:rPr>
              <a:t>數量給付契約價金，</a:t>
            </a:r>
            <a:r>
              <a:rPr lang="zh-TW" altLang="en-US" sz="2800" b="1" dirty="0">
                <a:solidFill>
                  <a:srgbClr val="006600"/>
                </a:solidFill>
                <a:latin typeface="微軟正黑體" panose="020B0604030504040204" pitchFamily="34" charset="-120"/>
                <a:ea typeface="微軟正黑體" panose="020B0604030504040204" pitchFamily="34" charset="-120"/>
              </a:rPr>
              <a:t>且僅係原有契約工程項目數量之增減，並在契約金額容許範圍內者，</a:t>
            </a:r>
            <a:r>
              <a:rPr lang="zh-TW" altLang="en-US" sz="2800" b="1" u="sng" dirty="0">
                <a:solidFill>
                  <a:prstClr val="black"/>
                </a:solidFill>
                <a:latin typeface="微軟正黑體" panose="020B0604030504040204" pitchFamily="34" charset="-120"/>
                <a:ea typeface="微軟正黑體" panose="020B0604030504040204" pitchFamily="34" charset="-120"/>
              </a:rPr>
              <a:t>得以換文方式辦理，免召開議價會議</a:t>
            </a:r>
            <a:r>
              <a:rPr lang="zh-TW" altLang="en-US" sz="2800" b="1" dirty="0">
                <a:solidFill>
                  <a:srgbClr val="0066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1262891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7BEF359A-B94E-4942-9689-6C992174460A}" type="slidenum">
              <a:rPr lang="en-US" altLang="zh-TW" sz="1400" smtClean="0">
                <a:solidFill>
                  <a:srgbClr val="AD1F1F"/>
                </a:solidFill>
                <a:latin typeface="Times New Roman" panose="02020603050405020304" pitchFamily="18" charset="0"/>
              </a:rPr>
              <a:pPr>
                <a:spcBef>
                  <a:spcPct val="0"/>
                </a:spcBef>
                <a:buClrTx/>
                <a:buSzTx/>
                <a:buFontTx/>
                <a:buNone/>
                <a:defRPr/>
              </a:pPr>
              <a:t>12</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1691680" y="404664"/>
            <a:ext cx="6191919"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開口契約辦理契約</a:t>
            </a:r>
            <a:r>
              <a:rPr lang="zh-TW" altLang="en-US" b="1" cap="none" dirty="0" smtClean="0">
                <a:solidFill>
                  <a:srgbClr val="003399"/>
                </a:solidFill>
                <a:effectLst/>
                <a:latin typeface="微軟正黑體" panose="020B0604030504040204" pitchFamily="34" charset="-120"/>
                <a:ea typeface="微軟正黑體" panose="020B0604030504040204" pitchFamily="34" charset="-120"/>
              </a:rPr>
              <a:t>變更原則</a:t>
            </a:r>
            <a:endParaRPr lang="zh-TW" altLang="en-US" b="1" cap="none" dirty="0">
              <a:solidFill>
                <a:srgbClr val="003399"/>
              </a:solidFill>
              <a:effectLst/>
              <a:latin typeface="微軟正黑體" panose="020B0604030504040204" pitchFamily="34" charset="-120"/>
              <a:ea typeface="微軟正黑體" panose="020B0604030504040204" pitchFamily="34" charset="-120"/>
            </a:endParaRPr>
          </a:p>
        </p:txBody>
      </p:sp>
      <p:sp>
        <p:nvSpPr>
          <p:cNvPr id="6" name="Rectangle 11">
            <a:extLst>
              <a:ext uri="{FF2B5EF4-FFF2-40B4-BE49-F238E27FC236}"/>
            </a:extLst>
          </p:cNvPr>
          <p:cNvSpPr>
            <a:spLocks noChangeArrowheads="1"/>
          </p:cNvSpPr>
          <p:nvPr/>
        </p:nvSpPr>
        <p:spPr bwMode="auto">
          <a:xfrm>
            <a:off x="468311" y="1160462"/>
            <a:ext cx="8172141" cy="4284761"/>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zh-TW" altLang="en-US" sz="2800" b="1" dirty="0">
                <a:solidFill>
                  <a:srgbClr val="0000FF"/>
                </a:solidFill>
                <a:latin typeface="微軟正黑體" panose="020B0604030504040204" pitchFamily="34" charset="-120"/>
                <a:ea typeface="微軟正黑體" panose="020B0604030504040204" pitchFamily="34" charset="-120"/>
              </a:rPr>
              <a:t>工程會</a:t>
            </a:r>
            <a:r>
              <a:rPr lang="en-US" altLang="zh-TW" sz="2800" b="1" dirty="0">
                <a:solidFill>
                  <a:srgbClr val="0000FF"/>
                </a:solidFill>
                <a:latin typeface="微軟正黑體" panose="020B0604030504040204" pitchFamily="34" charset="-120"/>
                <a:ea typeface="微軟正黑體" panose="020B0604030504040204" pitchFamily="34" charset="-120"/>
              </a:rPr>
              <a:t>97.11.4</a:t>
            </a:r>
            <a:r>
              <a:rPr lang="zh-TW" altLang="en-US" sz="2800" b="1" dirty="0">
                <a:solidFill>
                  <a:srgbClr val="0000FF"/>
                </a:solidFill>
                <a:latin typeface="微軟正黑體" panose="020B0604030504040204" pitchFamily="34" charset="-120"/>
                <a:ea typeface="微軟正黑體" panose="020B0604030504040204" pitchFamily="34" charset="-120"/>
              </a:rPr>
              <a:t>政府採購問題座談會</a:t>
            </a:r>
            <a:r>
              <a:rPr lang="en-US" altLang="zh-TW" sz="2800" b="1" dirty="0">
                <a:solidFill>
                  <a:srgbClr val="0000FF"/>
                </a:solidFill>
                <a:latin typeface="微軟正黑體" panose="020B0604030504040204" pitchFamily="34" charset="-120"/>
                <a:ea typeface="微軟正黑體" panose="020B0604030504040204" pitchFamily="34" charset="-120"/>
              </a:rPr>
              <a:t>(</a:t>
            </a:r>
            <a:r>
              <a:rPr lang="zh-TW" altLang="en-US" sz="2800" b="1" dirty="0">
                <a:solidFill>
                  <a:srgbClr val="0000FF"/>
                </a:solidFill>
                <a:latin typeface="微軟正黑體" panose="020B0604030504040204" pitchFamily="34" charset="-120"/>
                <a:ea typeface="微軟正黑體" panose="020B0604030504040204" pitchFamily="34" charset="-120"/>
              </a:rPr>
              <a:t>東區</a:t>
            </a:r>
            <a:r>
              <a:rPr lang="en-US" altLang="zh-TW" sz="2800" b="1" dirty="0">
                <a:solidFill>
                  <a:srgbClr val="0000FF"/>
                </a:solidFill>
                <a:latin typeface="微軟正黑體" panose="020B0604030504040204" pitchFamily="34" charset="-120"/>
                <a:ea typeface="微軟正黑體" panose="020B0604030504040204" pitchFamily="34" charset="-120"/>
              </a:rPr>
              <a:t>)</a:t>
            </a:r>
          </a:p>
          <a:p>
            <a:pPr marL="620713" indent="-620713" algn="just" eaLnBrk="1" hangingPunct="1">
              <a:spcBef>
                <a:spcPct val="20000"/>
              </a:spcBef>
              <a:buClr>
                <a:prstClr val="black"/>
              </a:buClr>
              <a:buSzPct val="75000"/>
              <a:defRPr/>
            </a:pPr>
            <a:r>
              <a:rPr lang="en-US" altLang="zh-TW" sz="2800" b="1" dirty="0" smtClean="0">
                <a:solidFill>
                  <a:srgbClr val="006600"/>
                </a:solidFill>
                <a:latin typeface="微軟正黑體" panose="020B0604030504040204" pitchFamily="34" charset="-120"/>
                <a:ea typeface="微軟正黑體" panose="020B0604030504040204" pitchFamily="34" charset="-120"/>
              </a:rPr>
              <a:t>Q</a:t>
            </a:r>
            <a:r>
              <a:rPr lang="zh-TW" altLang="en-US" sz="2800" b="1" dirty="0" smtClean="0">
                <a:solidFill>
                  <a:srgbClr val="006600"/>
                </a:solidFill>
                <a:latin typeface="微軟正黑體" panose="020B0604030504040204" pitchFamily="34" charset="-120"/>
                <a:ea typeface="微軟正黑體" panose="020B0604030504040204" pitchFamily="34" charset="-120"/>
              </a:rPr>
              <a:t>：</a:t>
            </a:r>
            <a:r>
              <a:rPr lang="zh-TW" altLang="en-US" sz="2800" b="1" dirty="0">
                <a:solidFill>
                  <a:srgbClr val="006600"/>
                </a:solidFill>
                <a:latin typeface="微軟正黑體" panose="020B0604030504040204" pitchFamily="34" charset="-120"/>
                <a:ea typeface="微軟正黑體" panose="020B0604030504040204" pitchFamily="34" charset="-120"/>
              </a:rPr>
              <a:t>開口契約之預估數量不足時，是否需變更契約辦理或可於契約中明訂，契約數量為預估，執行依實做數量決算</a:t>
            </a:r>
            <a:r>
              <a:rPr lang="en-US" altLang="zh-TW" sz="2800" b="1" dirty="0">
                <a:solidFill>
                  <a:srgbClr val="006600"/>
                </a:solidFill>
                <a:latin typeface="微軟正黑體" panose="020B0604030504040204" pitchFamily="34" charset="-120"/>
                <a:ea typeface="微軟正黑體" panose="020B0604030504040204" pitchFamily="34" charset="-120"/>
              </a:rPr>
              <a:t>(</a:t>
            </a:r>
            <a:r>
              <a:rPr lang="zh-TW" altLang="en-US" sz="2800" b="1" dirty="0">
                <a:solidFill>
                  <a:srgbClr val="006600"/>
                </a:solidFill>
                <a:latin typeface="微軟正黑體" panose="020B0604030504040204" pitchFamily="34" charset="-120"/>
                <a:ea typeface="微軟正黑體" panose="020B0604030504040204" pitchFamily="34" charset="-120"/>
              </a:rPr>
              <a:t>計價</a:t>
            </a:r>
            <a:r>
              <a:rPr lang="en-US" altLang="zh-TW" sz="2800" b="1" dirty="0">
                <a:solidFill>
                  <a:srgbClr val="006600"/>
                </a:solidFill>
                <a:latin typeface="微軟正黑體" panose="020B0604030504040204" pitchFamily="34" charset="-120"/>
                <a:ea typeface="微軟正黑體" panose="020B0604030504040204" pitchFamily="34" charset="-120"/>
              </a:rPr>
              <a:t>)</a:t>
            </a:r>
            <a:r>
              <a:rPr lang="zh-TW" altLang="en-US" sz="2800" b="1" dirty="0">
                <a:solidFill>
                  <a:srgbClr val="006600"/>
                </a:solidFill>
                <a:latin typeface="微軟正黑體" panose="020B0604030504040204" pitchFamily="34" charset="-120"/>
                <a:ea typeface="微軟正黑體" panose="020B0604030504040204" pitchFamily="34" charset="-120"/>
              </a:rPr>
              <a:t>，依此辦理是否牴觸採購之公平合理？</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1346200" indent="-1346200" algn="just" eaLnBrk="1" hangingPunct="1">
              <a:spcBef>
                <a:spcPct val="20000"/>
              </a:spcBef>
              <a:buClr>
                <a:prstClr val="black"/>
              </a:buClr>
              <a:buSzPct val="75000"/>
              <a:defRPr/>
            </a:pPr>
            <a:r>
              <a:rPr lang="zh-TW" altLang="en-US" sz="2800" b="1" dirty="0" smtClean="0">
                <a:solidFill>
                  <a:srgbClr val="0000FF"/>
                </a:solidFill>
                <a:latin typeface="微軟正黑體" panose="020B0604030504040204" pitchFamily="34" charset="-120"/>
                <a:ea typeface="微軟正黑體" panose="020B0604030504040204" pitchFamily="34" charset="-120"/>
              </a:rPr>
              <a:t>工程會：</a:t>
            </a:r>
            <a:endParaRPr lang="en-US" altLang="zh-TW" sz="2800" b="1" dirty="0" smtClean="0">
              <a:solidFill>
                <a:srgbClr val="0000FF"/>
              </a:solidFill>
              <a:latin typeface="微軟正黑體" panose="020B0604030504040204" pitchFamily="34" charset="-120"/>
              <a:ea typeface="微軟正黑體" panose="020B0604030504040204" pitchFamily="34" charset="-120"/>
            </a:endParaRPr>
          </a:p>
          <a:p>
            <a:pPr algn="just" eaLnBrk="1" hangingPunct="1">
              <a:spcBef>
                <a:spcPct val="20000"/>
              </a:spcBef>
              <a:buClr>
                <a:prstClr val="black"/>
              </a:buClr>
              <a:buSzPct val="75000"/>
              <a:defRPr/>
            </a:pPr>
            <a:r>
              <a:rPr lang="zh-TW" altLang="en-US" sz="2800" b="1" u="sng" dirty="0" smtClean="0">
                <a:solidFill>
                  <a:srgbClr val="660033"/>
                </a:solidFill>
                <a:latin typeface="微軟正黑體" panose="020B0604030504040204" pitchFamily="34" charset="-120"/>
                <a:ea typeface="微軟正黑體" panose="020B0604030504040204" pitchFamily="34" charset="-120"/>
              </a:rPr>
              <a:t>建議</a:t>
            </a:r>
            <a:r>
              <a:rPr lang="zh-TW" altLang="en-US" sz="2800" b="1" u="sng" dirty="0">
                <a:solidFill>
                  <a:srgbClr val="660033"/>
                </a:solidFill>
                <a:latin typeface="微軟正黑體" panose="020B0604030504040204" pitchFamily="34" charset="-120"/>
                <a:ea typeface="微軟正黑體" panose="020B0604030504040204" pitchFamily="34" charset="-120"/>
              </a:rPr>
              <a:t>機關於辦理招標時即載明契約之採購上限，如未逾上限者，尚無須辦理契約變更</a:t>
            </a:r>
            <a:r>
              <a:rPr lang="zh-TW" altLang="en-US"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609600" lvl="1" indent="-342900" algn="just" eaLnBrk="1" hangingPunct="1">
              <a:spcBef>
                <a:spcPct val="10000"/>
              </a:spcBef>
              <a:buClr>
                <a:srgbClr val="C00000"/>
              </a:buClr>
              <a:buSzPct val="75000"/>
              <a:buFont typeface="Wingdings" pitchFamily="2" charset="2"/>
              <a:buChar char="Ø"/>
              <a:defRPr/>
            </a:pP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609600" lvl="1" indent="-342900" algn="just" eaLnBrk="1" hangingPunct="1">
              <a:spcBef>
                <a:spcPct val="10000"/>
              </a:spcBef>
              <a:buClr>
                <a:srgbClr val="C00000"/>
              </a:buClr>
              <a:buSzPct val="75000"/>
              <a:buFont typeface="Wingdings" pitchFamily="2" charset="2"/>
              <a:buChar char="Ø"/>
              <a:defRPr/>
            </a:pP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056542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94FC887-CFC2-4938-9242-CA7B8B0CC5F7}" type="slidenum">
              <a:rPr lang="en-US" altLang="zh-TW" sz="1400" smtClean="0">
                <a:solidFill>
                  <a:srgbClr val="AD1F1F"/>
                </a:solidFill>
                <a:latin typeface="Times New Roman" panose="02020603050405020304" pitchFamily="18" charset="0"/>
              </a:rPr>
              <a:pPr>
                <a:spcBef>
                  <a:spcPct val="0"/>
                </a:spcBef>
                <a:buClrTx/>
                <a:buSzTx/>
                <a:buFontTx/>
                <a:buNone/>
                <a:defRPr/>
              </a:pPr>
              <a:t>13</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511660" y="1952836"/>
            <a:ext cx="6156684" cy="16573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smtClean="0">
                <a:solidFill>
                  <a:srgbClr val="100278"/>
                </a:solidFill>
                <a:effectLst>
                  <a:outerShdw blurRad="38100" dist="38100" dir="2700000" algn="tl">
                    <a:srgbClr val="C0C0C0"/>
                  </a:outerShdw>
                </a:effectLst>
                <a:latin typeface="微軟正黑體" panose="020B0604030504040204" pitchFamily="34" charset="-120"/>
              </a:rPr>
              <a:t>工程、</a:t>
            </a:r>
            <a:r>
              <a:rPr lang="zh-TW" altLang="zh-TW" sz="3600" b="1" smtClean="0">
                <a:solidFill>
                  <a:srgbClr val="100278"/>
                </a:solidFill>
                <a:effectLst>
                  <a:outerShdw blurRad="38100" dist="38100" dir="2700000" algn="tl">
                    <a:srgbClr val="C0C0C0"/>
                  </a:outerShdw>
                </a:effectLst>
                <a:latin typeface="微軟正黑體" panose="020B0604030504040204" pitchFamily="34" charset="-120"/>
              </a:rPr>
              <a:t>財物</a:t>
            </a:r>
            <a:r>
              <a:rPr lang="zh-TW" altLang="zh-TW" sz="3600" b="1" dirty="0">
                <a:solidFill>
                  <a:srgbClr val="100278"/>
                </a:solidFill>
                <a:effectLst>
                  <a:outerShdw blurRad="38100" dist="38100" dir="2700000" algn="tl">
                    <a:srgbClr val="C0C0C0"/>
                  </a:outerShdw>
                </a:effectLst>
                <a:latin typeface="微軟正黑體" panose="020B0604030504040204" pitchFamily="34" charset="-120"/>
              </a:rPr>
              <a:t>、</a:t>
            </a:r>
            <a:r>
              <a:rPr lang="zh-TW" altLang="zh-TW" sz="3600" b="1">
                <a:solidFill>
                  <a:srgbClr val="100278"/>
                </a:solidFill>
                <a:effectLst>
                  <a:outerShdw blurRad="38100" dist="38100" dir="2700000" algn="tl">
                    <a:srgbClr val="C0C0C0"/>
                  </a:outerShdw>
                </a:effectLst>
                <a:latin typeface="微軟正黑體" panose="020B0604030504040204" pitchFamily="34" charset="-120"/>
              </a:rPr>
              <a:t>勞務</a:t>
            </a:r>
            <a:r>
              <a:rPr lang="zh-TW" altLang="zh-TW" sz="3600" b="1" smtClean="0">
                <a:solidFill>
                  <a:srgbClr val="100278"/>
                </a:solidFill>
                <a:effectLst>
                  <a:outerShdw blurRad="38100" dist="38100" dir="2700000" algn="tl">
                    <a:srgbClr val="C0C0C0"/>
                  </a:outerShdw>
                </a:effectLst>
                <a:latin typeface="微軟正黑體" panose="020B0604030504040204" pitchFamily="34" charset="-120"/>
              </a:rPr>
              <a:t>採購</a:t>
            </a:r>
            <a:endParaRPr lang="en-US" altLang="zh-TW" sz="3600" b="1" smtClean="0">
              <a:solidFill>
                <a:srgbClr val="100278"/>
              </a:solidFill>
              <a:effectLst>
                <a:outerShdw blurRad="38100" dist="38100" dir="2700000" algn="tl">
                  <a:srgbClr val="C0C0C0"/>
                </a:outerShdw>
              </a:effectLst>
              <a:latin typeface="微軟正黑體" panose="020B0604030504040204" pitchFamily="34" charset="-120"/>
            </a:endParaRPr>
          </a:p>
          <a:p>
            <a:pPr algn="ctr" eaLnBrk="1" hangingPunct="1">
              <a:defRPr/>
            </a:pPr>
            <a:r>
              <a:rPr lang="zh-TW" altLang="zh-TW" sz="3600" b="1" smtClean="0">
                <a:solidFill>
                  <a:srgbClr val="100278"/>
                </a:solidFill>
                <a:effectLst>
                  <a:outerShdw blurRad="38100" dist="38100" dir="2700000" algn="tl">
                    <a:srgbClr val="C0C0C0"/>
                  </a:outerShdw>
                </a:effectLst>
                <a:latin typeface="微軟正黑體" panose="020B0604030504040204" pitchFamily="34" charset="-120"/>
              </a:rPr>
              <a:t>開口</a:t>
            </a:r>
            <a:r>
              <a:rPr lang="zh-TW" altLang="zh-TW" sz="3600" b="1" dirty="0">
                <a:solidFill>
                  <a:srgbClr val="100278"/>
                </a:solidFill>
                <a:effectLst>
                  <a:outerShdw blurRad="38100" dist="38100" dir="2700000" algn="tl">
                    <a:srgbClr val="C0C0C0"/>
                  </a:outerShdw>
                </a:effectLst>
                <a:latin typeface="微軟正黑體" panose="020B0604030504040204" pitchFamily="34" charset="-120"/>
              </a:rPr>
              <a:t>契約態樣</a:t>
            </a:r>
            <a:endParaRPr lang="zh-TW" altLang="en-US" sz="3600" b="1" dirty="0">
              <a:solidFill>
                <a:srgbClr val="100278"/>
              </a:solidFill>
              <a:effectLst>
                <a:outerShdw blurRad="38100" dist="38100" dir="2700000" algn="tl">
                  <a:srgbClr val="C0C0C0"/>
                </a:outerShdw>
              </a:effectLst>
              <a:latin typeface="微軟正黑體" panose="020B0604030504040204" pitchFamily="34" charset="-120"/>
            </a:endParaRPr>
          </a:p>
        </p:txBody>
      </p:sp>
    </p:spTree>
    <p:extLst>
      <p:ext uri="{BB962C8B-B14F-4D97-AF65-F5344CB8AC3E}">
        <p14:creationId xmlns:p14="http://schemas.microsoft.com/office/powerpoint/2010/main" val="1511828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A402F32-9BE8-4495-AA87-37E2A734DE68}" type="slidenum">
              <a:rPr lang="en-US" altLang="zh-TW" sz="1400" smtClean="0">
                <a:solidFill>
                  <a:srgbClr val="AD1F1F"/>
                </a:solidFill>
                <a:latin typeface="Times New Roman" panose="02020603050405020304" pitchFamily="18" charset="0"/>
              </a:rPr>
              <a:pPr>
                <a:spcBef>
                  <a:spcPct val="0"/>
                </a:spcBef>
                <a:buClrTx/>
                <a:buSzTx/>
                <a:buFontTx/>
                <a:buNone/>
                <a:defRPr/>
              </a:pPr>
              <a:t>14</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468313" y="430213"/>
            <a:ext cx="5364162" cy="658812"/>
          </a:xfrm>
        </p:spPr>
        <p:txBody>
          <a:bodyPr wrap="square" lIns="91440" tIns="45720" rIns="91440" bIns="45720" numCol="1" anchorCtr="0" compatLnSpc="1">
            <a:prstTxWarp prst="textNoShape">
              <a:avLst/>
            </a:prstTxWarp>
            <a:normAutofit/>
          </a:bodyPr>
          <a:lstStyle/>
          <a:p>
            <a:pPr eaLnBrk="1" hangingPunct="1">
              <a:defRPr/>
            </a:pPr>
            <a:r>
              <a:rPr lang="zh-TW" altLang="en-US" sz="3200" b="1" cap="none" smtClean="0">
                <a:solidFill>
                  <a:srgbClr val="C00000"/>
                </a:solidFill>
                <a:effectLst>
                  <a:outerShdw blurRad="38100" dist="38100" dir="2700000" algn="tl">
                    <a:srgbClr val="C0C0C0"/>
                  </a:outerShdw>
                </a:effectLst>
                <a:ea typeface="標楷體" pitchFamily="65" charset="-120"/>
              </a:rPr>
              <a:t>工程</a:t>
            </a:r>
            <a:r>
              <a:rPr lang="zh-TW" altLang="en-US" sz="3200" b="1" cap="none" smtClean="0">
                <a:solidFill>
                  <a:srgbClr val="003399"/>
                </a:solidFill>
                <a:effectLst>
                  <a:outerShdw blurRad="38100" dist="38100" dir="2700000" algn="tl">
                    <a:srgbClr val="C0C0C0"/>
                  </a:outerShdw>
                </a:effectLst>
                <a:ea typeface="標楷體" pitchFamily="65" charset="-120"/>
              </a:rPr>
              <a:t>開口</a:t>
            </a:r>
            <a:r>
              <a:rPr lang="zh-TW" altLang="en-US" sz="3200" b="1" cap="none" dirty="0">
                <a:solidFill>
                  <a:srgbClr val="003399"/>
                </a:solidFill>
                <a:effectLst>
                  <a:outerShdw blurRad="38100" dist="38100" dir="2700000" algn="tl">
                    <a:srgbClr val="C0C0C0"/>
                  </a:outerShdw>
                </a:effectLst>
                <a:ea typeface="標楷體" pitchFamily="65" charset="-120"/>
              </a:rPr>
              <a:t>契約採購態樣</a:t>
            </a:r>
          </a:p>
        </p:txBody>
      </p:sp>
      <p:sp>
        <p:nvSpPr>
          <p:cNvPr id="98315" name="Rectangle 11">
            <a:extLst>
              <a:ext uri="{FF2B5EF4-FFF2-40B4-BE49-F238E27FC236}"/>
            </a:extLst>
          </p:cNvPr>
          <p:cNvSpPr>
            <a:spLocks noChangeArrowheads="1"/>
          </p:cNvSpPr>
          <p:nvPr/>
        </p:nvSpPr>
        <p:spPr bwMode="auto">
          <a:xfrm>
            <a:off x="250825" y="1125537"/>
            <a:ext cx="8497888" cy="5595937"/>
          </a:xfrm>
          <a:prstGeom prst="rect">
            <a:avLst/>
          </a:prstGeom>
          <a:noFill/>
          <a:ln w="9525">
            <a:noFill/>
            <a:miter lim="800000"/>
            <a:headEnd/>
            <a:tailEnd/>
          </a:ln>
          <a:effectLst/>
        </p:spPr>
        <p:txBody>
          <a:bodyPr/>
          <a:lstStyle/>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道路</a:t>
            </a:r>
            <a:r>
              <a:rPr lang="zh-TW" altLang="en-US" b="1" smtClean="0">
                <a:solidFill>
                  <a:srgbClr val="100278"/>
                </a:solidFill>
                <a:latin typeface="微軟正黑體" panose="020B0604030504040204" pitchFamily="34" charset="-120"/>
                <a:ea typeface="微軟正黑體" panose="020B0604030504040204" pitchFamily="34" charset="-120"/>
              </a:rPr>
              <a:t>橋梁維護</a:t>
            </a:r>
            <a:r>
              <a:rPr lang="zh-TW" altLang="en-US" b="1">
                <a:solidFill>
                  <a:srgbClr val="100278"/>
                </a:solidFill>
                <a:latin typeface="微軟正黑體" panose="020B0604030504040204" pitchFamily="34" charset="-120"/>
                <a:ea typeface="微軟正黑體" panose="020B0604030504040204" pitchFamily="34" charset="-120"/>
              </a:rPr>
              <a:t>、補強、改善及災害</a:t>
            </a:r>
            <a:r>
              <a:rPr lang="zh-TW" altLang="en-US" b="1" smtClean="0">
                <a:solidFill>
                  <a:srgbClr val="100278"/>
                </a:solidFill>
                <a:latin typeface="微軟正黑體" panose="020B0604030504040204" pitchFamily="34" charset="-120"/>
                <a:ea typeface="微軟正黑體" panose="020B0604030504040204" pitchFamily="34" charset="-120"/>
              </a:rPr>
              <a:t>緊急搶修工程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路面維護改善工程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smtClean="0">
                <a:solidFill>
                  <a:srgbClr val="100278"/>
                </a:solidFill>
                <a:latin typeface="微軟正黑體" panose="020B0604030504040204" pitchFamily="34" charset="-120"/>
                <a:ea typeface="微軟正黑體" panose="020B0604030504040204" pitchFamily="34" charset="-120"/>
              </a:rPr>
              <a:t>零星小型修繕工程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漁港航道搶通</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smtClean="0">
                <a:solidFill>
                  <a:srgbClr val="100278"/>
                </a:solidFill>
                <a:latin typeface="微軟正黑體" panose="020B0604030504040204" pitchFamily="34" charset="-120"/>
                <a:ea typeface="微軟正黑體" panose="020B0604030504040204" pitchFamily="34" charset="-120"/>
              </a:rPr>
              <a:t>運動場</a:t>
            </a:r>
            <a:r>
              <a:rPr lang="zh-TW" altLang="en-US" b="1">
                <a:solidFill>
                  <a:srgbClr val="100278"/>
                </a:solidFill>
                <a:latin typeface="微軟正黑體" panose="020B0604030504040204" pitchFamily="34" charset="-120"/>
                <a:ea typeface="微軟正黑體" panose="020B0604030504040204" pitchFamily="34" charset="-120"/>
              </a:rPr>
              <a:t>館設施整建</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區域排水疏通清淤</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天然災害緊急搶修</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公園</a:t>
            </a:r>
            <a:r>
              <a:rPr lang="zh-TW" altLang="en-US" b="1" smtClean="0">
                <a:solidFill>
                  <a:srgbClr val="100278"/>
                </a:solidFill>
                <a:latin typeface="微軟正黑體" panose="020B0604030504040204" pitchFamily="34" charset="-120"/>
                <a:ea typeface="微軟正黑體" panose="020B0604030504040204" pitchFamily="34" charset="-120"/>
              </a:rPr>
              <a:t>設施增設及</a:t>
            </a:r>
            <a:r>
              <a:rPr lang="zh-TW" altLang="en-US" b="1">
                <a:solidFill>
                  <a:srgbClr val="100278"/>
                </a:solidFill>
                <a:latin typeface="微軟正黑體" panose="020B0604030504040204" pitchFamily="34" charset="-120"/>
                <a:ea typeface="微軟正黑體" panose="020B0604030504040204" pitchFamily="34" charset="-120"/>
              </a:rPr>
              <a:t>修繕</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smtClean="0">
                <a:solidFill>
                  <a:srgbClr val="100278"/>
                </a:solidFill>
                <a:latin typeface="微軟正黑體" panose="020B0604030504040204" pitchFamily="34" charset="-120"/>
                <a:ea typeface="微軟正黑體" panose="020B0604030504040204" pitchFamily="34" charset="-120"/>
              </a:rPr>
              <a:t>路燈增設、搶修、維修、改善工程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自行車道暨水岸綠帶維護</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交通</a:t>
            </a:r>
            <a:r>
              <a:rPr lang="zh-TW" altLang="en-US" b="1" smtClean="0">
                <a:solidFill>
                  <a:srgbClr val="100278"/>
                </a:solidFill>
                <a:latin typeface="微軟正黑體" panose="020B0604030504040204" pitchFamily="34" charset="-120"/>
                <a:ea typeface="微軟正黑體" panose="020B0604030504040204" pitchFamily="34" charset="-120"/>
              </a:rPr>
              <a:t>標誌設置、維修工程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smtClean="0">
                <a:solidFill>
                  <a:srgbClr val="100278"/>
                </a:solidFill>
                <a:latin typeface="微軟正黑體" panose="020B0604030504040204" pitchFamily="34" charset="-120"/>
                <a:ea typeface="微軟正黑體" panose="020B0604030504040204" pitchFamily="34" charset="-120"/>
              </a:rPr>
              <a:t>水利設施、渠道</a:t>
            </a:r>
            <a:r>
              <a:rPr lang="zh-TW" altLang="en-US" b="1">
                <a:solidFill>
                  <a:srgbClr val="100278"/>
                </a:solidFill>
                <a:latin typeface="微軟正黑體" panose="020B0604030504040204" pitchFamily="34" charset="-120"/>
                <a:ea typeface="微軟正黑體" panose="020B0604030504040204" pitchFamily="34" charset="-120"/>
              </a:rPr>
              <a:t>搶險</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修</a:t>
            </a:r>
            <a:r>
              <a:rPr lang="en-US" altLang="zh-TW" b="1">
                <a:solidFill>
                  <a:srgbClr val="100278"/>
                </a:solidFill>
                <a:latin typeface="微軟正黑體" panose="020B0604030504040204" pitchFamily="34" charset="-120"/>
                <a:ea typeface="微軟正黑體" panose="020B0604030504040204" pitchFamily="34" charset="-120"/>
              </a:rPr>
              <a:t>)</a:t>
            </a:r>
            <a:r>
              <a:rPr lang="zh-TW" altLang="en-US" b="1">
                <a:solidFill>
                  <a:srgbClr val="100278"/>
                </a:solidFill>
                <a:latin typeface="微軟正黑體" panose="020B0604030504040204" pitchFamily="34" charset="-120"/>
                <a:ea typeface="微軟正黑體" panose="020B0604030504040204" pitchFamily="34" charset="-120"/>
              </a:rPr>
              <a:t>及清淤維護</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街路名牌及道路安全設施維護</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a:solidFill>
                  <a:srgbClr val="100278"/>
                </a:solidFill>
                <a:latin typeface="微軟正黑體" panose="020B0604030504040204" pitchFamily="34" charset="-120"/>
                <a:ea typeface="微軟正黑體" panose="020B0604030504040204" pitchFamily="34" charset="-120"/>
              </a:rPr>
              <a:t>市容綠美化</a:t>
            </a:r>
            <a:r>
              <a:rPr lang="zh-TW" altLang="en-US" b="1" smtClean="0">
                <a:solidFill>
                  <a:srgbClr val="100278"/>
                </a:solidFill>
                <a:latin typeface="微軟正黑體" panose="020B0604030504040204" pitchFamily="34" charset="-120"/>
                <a:ea typeface="微軟正黑體" panose="020B0604030504040204" pitchFamily="34" charset="-120"/>
              </a:rPr>
              <a:t>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smtClean="0">
                <a:solidFill>
                  <a:srgbClr val="100278"/>
                </a:solidFill>
                <a:latin typeface="微軟正黑體" panose="020B0604030504040204" pitchFamily="34" charset="-120"/>
                <a:ea typeface="微軟正黑體" panose="020B0604030504040204" pitchFamily="34" charset="-120"/>
              </a:rPr>
              <a:t>港口堤岸</a:t>
            </a:r>
            <a:r>
              <a:rPr lang="zh-TW" altLang="en-US" b="1">
                <a:solidFill>
                  <a:srgbClr val="100278"/>
                </a:solidFill>
                <a:latin typeface="微軟正黑體" panose="020B0604030504040204" pitchFamily="34" charset="-120"/>
                <a:ea typeface="微軟正黑體" panose="020B0604030504040204" pitchFamily="34" charset="-120"/>
              </a:rPr>
              <a:t>維護工程</a:t>
            </a: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endParaRPr lang="en-US" altLang="zh-TW" b="1" smtClean="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endParaRPr lang="zh-TW" altLang="en-US"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740333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A402F32-9BE8-4495-AA87-37E2A734DE68}" type="slidenum">
              <a:rPr lang="en-US" altLang="zh-TW" sz="1400" smtClean="0">
                <a:solidFill>
                  <a:srgbClr val="AD1F1F"/>
                </a:solidFill>
                <a:latin typeface="Times New Roman" panose="02020603050405020304" pitchFamily="18" charset="0"/>
              </a:rPr>
              <a:pPr>
                <a:spcBef>
                  <a:spcPct val="0"/>
                </a:spcBef>
                <a:buClrTx/>
                <a:buSzTx/>
                <a:buFontTx/>
                <a:buNone/>
                <a:defRPr/>
              </a:pPr>
              <a:t>15</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468313" y="430213"/>
            <a:ext cx="5364162" cy="658812"/>
          </a:xfrm>
        </p:spPr>
        <p:txBody>
          <a:bodyPr wrap="square" lIns="91440" tIns="45720" rIns="91440" bIns="45720" numCol="1" anchorCtr="0" compatLnSpc="1">
            <a:prstTxWarp prst="textNoShape">
              <a:avLst/>
            </a:prstTxWarp>
            <a:normAutofit/>
          </a:bodyPr>
          <a:lstStyle/>
          <a:p>
            <a:pPr eaLnBrk="1" hangingPunct="1">
              <a:defRPr/>
            </a:pPr>
            <a:r>
              <a:rPr lang="zh-TW" altLang="en-US" sz="3200" b="1" cap="none" dirty="0" smtClean="0">
                <a:solidFill>
                  <a:srgbClr val="C00000"/>
                </a:solidFill>
                <a:effectLst>
                  <a:outerShdw blurRad="38100" dist="38100" dir="2700000" algn="tl">
                    <a:srgbClr val="C0C0C0"/>
                  </a:outerShdw>
                </a:effectLst>
                <a:ea typeface="標楷體" pitchFamily="65" charset="-120"/>
              </a:rPr>
              <a:t>財物</a:t>
            </a:r>
            <a:r>
              <a:rPr lang="zh-TW" altLang="en-US" sz="3200" b="1" cap="none" dirty="0" smtClean="0">
                <a:solidFill>
                  <a:srgbClr val="003399"/>
                </a:solidFill>
                <a:effectLst>
                  <a:outerShdw blurRad="38100" dist="38100" dir="2700000" algn="tl">
                    <a:srgbClr val="C0C0C0"/>
                  </a:outerShdw>
                </a:effectLst>
                <a:ea typeface="標楷體" pitchFamily="65" charset="-120"/>
              </a:rPr>
              <a:t>開口</a:t>
            </a:r>
            <a:r>
              <a:rPr lang="zh-TW" altLang="en-US" sz="3200" b="1" cap="none" dirty="0">
                <a:solidFill>
                  <a:srgbClr val="003399"/>
                </a:solidFill>
                <a:effectLst>
                  <a:outerShdw blurRad="38100" dist="38100" dir="2700000" algn="tl">
                    <a:srgbClr val="C0C0C0"/>
                  </a:outerShdw>
                </a:effectLst>
                <a:ea typeface="標楷體" pitchFamily="65" charset="-120"/>
              </a:rPr>
              <a:t>契約採購態樣</a:t>
            </a:r>
          </a:p>
        </p:txBody>
      </p:sp>
      <p:sp>
        <p:nvSpPr>
          <p:cNvPr id="98315" name="Rectangle 11">
            <a:extLst>
              <a:ext uri="{FF2B5EF4-FFF2-40B4-BE49-F238E27FC236}"/>
            </a:extLst>
          </p:cNvPr>
          <p:cNvSpPr>
            <a:spLocks noChangeArrowheads="1"/>
          </p:cNvSpPr>
          <p:nvPr/>
        </p:nvSpPr>
        <p:spPr bwMode="auto">
          <a:xfrm>
            <a:off x="250825" y="1125537"/>
            <a:ext cx="8497888" cy="5595937"/>
          </a:xfrm>
          <a:prstGeom prst="rect">
            <a:avLst/>
          </a:prstGeom>
          <a:noFill/>
          <a:ln w="9525">
            <a:noFill/>
            <a:miter lim="800000"/>
            <a:headEnd/>
            <a:tailEnd/>
          </a:ln>
          <a:effectLst/>
        </p:spPr>
        <p:txBody>
          <a:bodyPr/>
          <a:lstStyle/>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變壓器</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影印機耗材、再生影印紙、事務機專用紙</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電工器材、空氣過濾網、</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醫院醫療器材</a:t>
            </a:r>
            <a:r>
              <a:rPr lang="en-US" altLang="zh-TW" b="1" dirty="0">
                <a:solidFill>
                  <a:srgbClr val="100278"/>
                </a:solidFill>
                <a:latin typeface="微軟正黑體" panose="020B0604030504040204" pitchFamily="34" charset="-120"/>
                <a:ea typeface="微軟正黑體" panose="020B0604030504040204" pitchFamily="34" charset="-120"/>
              </a:rPr>
              <a:t>(</a:t>
            </a:r>
            <a:r>
              <a:rPr lang="zh-TW" altLang="en-US" b="1" dirty="0">
                <a:solidFill>
                  <a:srgbClr val="100278"/>
                </a:solidFill>
                <a:latin typeface="微軟正黑體" panose="020B0604030504040204" pitchFamily="34" charset="-120"/>
                <a:ea typeface="微軟正黑體" panose="020B0604030504040204" pitchFamily="34" charset="-120"/>
              </a:rPr>
              <a:t>此類開口契約占相當比例</a:t>
            </a:r>
            <a:r>
              <a:rPr lang="en-US" altLang="zh-TW" b="1" dirty="0">
                <a:solidFill>
                  <a:srgbClr val="100278"/>
                </a:solidFill>
                <a:latin typeface="微軟正黑體" panose="020B0604030504040204" pitchFamily="34" charset="-120"/>
                <a:ea typeface="微軟正黑體" panose="020B0604030504040204" pitchFamily="34" charset="-120"/>
              </a:rPr>
              <a:t>)</a:t>
            </a: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食藥署</a:t>
            </a:r>
            <a:r>
              <a:rPr lang="en-US" altLang="zh-TW" b="1" dirty="0">
                <a:solidFill>
                  <a:srgbClr val="100278"/>
                </a:solidFill>
                <a:latin typeface="微軟正黑體" panose="020B0604030504040204" pitchFamily="34" charset="-120"/>
                <a:ea typeface="微軟正黑體" panose="020B0604030504040204" pitchFamily="34" charset="-120"/>
              </a:rPr>
              <a:t>104</a:t>
            </a:r>
            <a:r>
              <a:rPr lang="zh-TW" altLang="zh-TW" b="1" dirty="0">
                <a:solidFill>
                  <a:srgbClr val="100278"/>
                </a:solidFill>
                <a:latin typeface="微軟正黑體" panose="020B0604030504040204" pitchFamily="34" charset="-120"/>
                <a:ea typeface="微軟正黑體" panose="020B0604030504040204" pitchFamily="34" charset="-120"/>
              </a:rPr>
              <a:t>年度「實驗用無特定病原天竺鼠」</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救災民生物資開口契約（便當、水、白米、罐頭、奶粉、衛生紙、尿布</a:t>
            </a:r>
            <a:r>
              <a:rPr lang="en-US" altLang="zh-TW" b="1" dirty="0">
                <a:solidFill>
                  <a:srgbClr val="100278"/>
                </a:solidFill>
                <a:latin typeface="微軟正黑體" panose="020B0604030504040204" pitchFamily="34" charset="-120"/>
                <a:ea typeface="微軟正黑體" panose="020B0604030504040204" pitchFamily="34" charset="-120"/>
              </a:rPr>
              <a:t>…</a:t>
            </a:r>
            <a:r>
              <a:rPr lang="zh-TW" altLang="en-US" b="1" dirty="0">
                <a:solidFill>
                  <a:srgbClr val="100278"/>
                </a:solidFill>
                <a:latin typeface="微軟正黑體" panose="020B0604030504040204" pitchFamily="34" charset="-120"/>
                <a:ea typeface="微軟正黑體" panose="020B0604030504040204" pitchFamily="34" charset="-120"/>
              </a:rPr>
              <a:t>等）</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義消人員工作服裝、救助鞋</a:t>
            </a:r>
            <a:r>
              <a:rPr lang="en-US" altLang="zh-TW" b="1" dirty="0">
                <a:solidFill>
                  <a:srgbClr val="100278"/>
                </a:solidFill>
                <a:latin typeface="微軟正黑體" panose="020B0604030504040204" pitchFamily="34" charset="-120"/>
                <a:ea typeface="微軟正黑體" panose="020B0604030504040204" pitchFamily="34" charset="-120"/>
              </a:rPr>
              <a:t>(</a:t>
            </a:r>
            <a:r>
              <a:rPr lang="zh-TW" altLang="en-US" b="1" dirty="0">
                <a:solidFill>
                  <a:srgbClr val="100278"/>
                </a:solidFill>
                <a:latin typeface="微軟正黑體" panose="020B0604030504040204" pitchFamily="34" charset="-120"/>
                <a:ea typeface="微軟正黑體" panose="020B0604030504040204" pitchFamily="34" charset="-120"/>
              </a:rPr>
              <a:t>採</a:t>
            </a:r>
            <a:r>
              <a:rPr lang="en-US" altLang="zh-TW" b="1" dirty="0">
                <a:solidFill>
                  <a:srgbClr val="100278"/>
                </a:solidFill>
                <a:latin typeface="微軟正黑體" panose="020B0604030504040204" pitchFamily="34" charset="-120"/>
                <a:ea typeface="微軟正黑體" panose="020B0604030504040204" pitchFamily="34" charset="-120"/>
              </a:rPr>
              <a:t>22,1,10</a:t>
            </a:r>
            <a:r>
              <a:rPr lang="zh-TW" altLang="en-US" b="1" dirty="0">
                <a:solidFill>
                  <a:srgbClr val="100278"/>
                </a:solidFill>
                <a:latin typeface="微軟正黑體" panose="020B0604030504040204" pitchFamily="34" charset="-120"/>
                <a:ea typeface="微軟正黑體" panose="020B0604030504040204" pitchFamily="34" charset="-120"/>
              </a:rPr>
              <a:t>公開評選</a:t>
            </a:r>
            <a:r>
              <a:rPr lang="en-US" altLang="zh-TW" b="1" dirty="0">
                <a:solidFill>
                  <a:srgbClr val="100278"/>
                </a:solidFill>
                <a:latin typeface="微軟正黑體" panose="020B0604030504040204" pitchFamily="34" charset="-120"/>
                <a:ea typeface="微軟正黑體" panose="020B0604030504040204" pitchFamily="34" charset="-120"/>
              </a:rPr>
              <a:t>)</a:t>
            </a: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路燈材料；監視器、廣播器零配件</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天然災害後緊急租用機具及流動廁所</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清潔人員工作安全帽、環境消毒用藥</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堆高機與堆高機蓄電池</a:t>
            </a:r>
            <a:r>
              <a:rPr lang="en-US" altLang="zh-TW" b="1" dirty="0">
                <a:solidFill>
                  <a:srgbClr val="100278"/>
                </a:solidFill>
                <a:latin typeface="微軟正黑體" panose="020B0604030504040204" pitchFamily="34" charset="-120"/>
                <a:ea typeface="微軟正黑體" panose="020B0604030504040204" pitchFamily="34" charset="-120"/>
              </a:rPr>
              <a:t>(</a:t>
            </a:r>
            <a:r>
              <a:rPr lang="zh-TW" altLang="en-US" b="1" dirty="0">
                <a:solidFill>
                  <a:srgbClr val="100278"/>
                </a:solidFill>
                <a:latin typeface="微軟正黑體" panose="020B0604030504040204" pitchFamily="34" charset="-120"/>
                <a:ea typeface="微軟正黑體" panose="020B0604030504040204" pitchFamily="34" charset="-120"/>
              </a:rPr>
              <a:t>菸酒公司、財政部、捷運公司、軍備局</a:t>
            </a:r>
            <a:r>
              <a:rPr lang="en-US" altLang="zh-TW" b="1" dirty="0">
                <a:solidFill>
                  <a:srgbClr val="100278"/>
                </a:solidFill>
                <a:latin typeface="微軟正黑體" panose="020B0604030504040204" pitchFamily="34" charset="-120"/>
                <a:ea typeface="微軟正黑體" panose="020B0604030504040204" pitchFamily="34" charset="-120"/>
              </a:rPr>
              <a:t>)</a:t>
            </a: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學校餐點、營養午餐、乳品</a:t>
            </a:r>
            <a:r>
              <a:rPr lang="en-US" altLang="zh-TW" b="1" dirty="0">
                <a:solidFill>
                  <a:srgbClr val="100278"/>
                </a:solidFill>
                <a:latin typeface="微軟正黑體" panose="020B0604030504040204" pitchFamily="34" charset="-120"/>
                <a:ea typeface="微軟正黑體" panose="020B0604030504040204" pitchFamily="34" charset="-120"/>
              </a:rPr>
              <a:t>(</a:t>
            </a:r>
            <a:r>
              <a:rPr lang="zh-TW" altLang="en-US" b="1" dirty="0">
                <a:solidFill>
                  <a:srgbClr val="100278"/>
                </a:solidFill>
                <a:latin typeface="微軟正黑體" panose="020B0604030504040204" pitchFamily="34" charset="-120"/>
                <a:ea typeface="微軟正黑體" panose="020B0604030504040204" pitchFamily="34" charset="-120"/>
              </a:rPr>
              <a:t>公開取得企劃書</a:t>
            </a:r>
            <a:r>
              <a:rPr lang="en-US" altLang="zh-TW" b="1" dirty="0">
                <a:solidFill>
                  <a:srgbClr val="100278"/>
                </a:solidFill>
                <a:latin typeface="微軟正黑體" panose="020B0604030504040204" pitchFamily="34" charset="-120"/>
                <a:ea typeface="微軟正黑體" panose="020B0604030504040204" pitchFamily="34" charset="-120"/>
              </a:rPr>
              <a:t>)</a:t>
            </a:r>
          </a:p>
          <a:p>
            <a:pPr marL="538163" lvl="1" indent="-188913" algn="just" eaLnBrk="1" hangingPunct="1">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交通安全設施</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742950" lvl="1" indent="-285750" algn="just" eaLnBrk="1" hangingPunct="1">
              <a:spcBef>
                <a:spcPts val="0"/>
              </a:spcBef>
              <a:buClr>
                <a:srgbClr val="660033"/>
              </a:buClr>
              <a:buSzPct val="75000"/>
              <a:buFont typeface="Wingdings" pitchFamily="2" charset="2"/>
              <a:buChar char="Ø"/>
              <a:defRPr/>
            </a:pPr>
            <a:endParaRPr lang="zh-TW" altLang="en-US"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565888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A402F32-9BE8-4495-AA87-37E2A734DE68}" type="slidenum">
              <a:rPr lang="en-US" altLang="zh-TW" sz="1400" smtClean="0">
                <a:solidFill>
                  <a:srgbClr val="AD1F1F"/>
                </a:solidFill>
                <a:latin typeface="Times New Roman" panose="02020603050405020304" pitchFamily="18" charset="0"/>
              </a:rPr>
              <a:pPr>
                <a:spcBef>
                  <a:spcPct val="0"/>
                </a:spcBef>
                <a:buClrTx/>
                <a:buSzTx/>
                <a:buFontTx/>
                <a:buNone/>
                <a:defRPr/>
              </a:pPr>
              <a:t>16</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468313" y="430213"/>
            <a:ext cx="5364162" cy="658812"/>
          </a:xfrm>
        </p:spPr>
        <p:txBody>
          <a:bodyPr wrap="square" lIns="91440" tIns="45720" rIns="91440" bIns="45720" numCol="1" anchorCtr="0" compatLnSpc="1">
            <a:prstTxWarp prst="textNoShape">
              <a:avLst/>
            </a:prstTxWarp>
            <a:normAutofit/>
          </a:bodyPr>
          <a:lstStyle/>
          <a:p>
            <a:pPr eaLnBrk="1" hangingPunct="1">
              <a:defRPr/>
            </a:pPr>
            <a:r>
              <a:rPr lang="zh-TW" altLang="en-US" sz="3200" b="1" cap="none" smtClean="0">
                <a:solidFill>
                  <a:srgbClr val="C00000"/>
                </a:solidFill>
                <a:effectLst>
                  <a:outerShdw blurRad="38100" dist="38100" dir="2700000" algn="tl">
                    <a:srgbClr val="C0C0C0"/>
                  </a:outerShdw>
                </a:effectLst>
                <a:ea typeface="標楷體" pitchFamily="65" charset="-120"/>
              </a:rPr>
              <a:t>勞務</a:t>
            </a:r>
            <a:r>
              <a:rPr lang="zh-TW" altLang="en-US" sz="3200" b="1" cap="none" smtClean="0">
                <a:solidFill>
                  <a:srgbClr val="003399"/>
                </a:solidFill>
                <a:effectLst>
                  <a:outerShdw blurRad="38100" dist="38100" dir="2700000" algn="tl">
                    <a:srgbClr val="C0C0C0"/>
                  </a:outerShdw>
                </a:effectLst>
                <a:ea typeface="標楷體" pitchFamily="65" charset="-120"/>
              </a:rPr>
              <a:t>開口</a:t>
            </a:r>
            <a:r>
              <a:rPr lang="zh-TW" altLang="en-US" sz="3200" b="1" cap="none" dirty="0">
                <a:solidFill>
                  <a:srgbClr val="003399"/>
                </a:solidFill>
                <a:effectLst>
                  <a:outerShdw blurRad="38100" dist="38100" dir="2700000" algn="tl">
                    <a:srgbClr val="C0C0C0"/>
                  </a:outerShdw>
                </a:effectLst>
                <a:ea typeface="標楷體" pitchFamily="65" charset="-120"/>
              </a:rPr>
              <a:t>契約採購態樣</a:t>
            </a:r>
          </a:p>
        </p:txBody>
      </p:sp>
      <p:sp>
        <p:nvSpPr>
          <p:cNvPr id="6" name="Rectangle 11">
            <a:extLst>
              <a:ext uri="{FF2B5EF4-FFF2-40B4-BE49-F238E27FC236}"/>
            </a:extLst>
          </p:cNvPr>
          <p:cNvSpPr>
            <a:spLocks noChangeArrowheads="1"/>
          </p:cNvSpPr>
          <p:nvPr/>
        </p:nvSpPr>
        <p:spPr bwMode="auto">
          <a:xfrm>
            <a:off x="107950" y="1027113"/>
            <a:ext cx="8785225" cy="5616575"/>
          </a:xfrm>
          <a:prstGeom prst="rect">
            <a:avLst/>
          </a:prstGeom>
          <a:noFill/>
          <a:ln w="9525">
            <a:noFill/>
            <a:miter lim="800000"/>
            <a:headEnd/>
            <a:tailEnd/>
          </a:ln>
          <a:effectLst/>
        </p:spPr>
        <p:txBody>
          <a:bodyPr/>
          <a:lstStyle/>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飲水機、冷氣機維護保養</a:t>
            </a: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保全開口契約</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印刷品印製及運送</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快遞服務開口契約</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委託規劃設計監造</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監視器設備維護保養</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公園、風景區生態綠美化、樹木養護</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en-US" altLang="zh-TW" b="1" dirty="0">
                <a:solidFill>
                  <a:srgbClr val="100278"/>
                </a:solidFill>
                <a:latin typeface="微軟正黑體" panose="020B0604030504040204" pitchFamily="34" charset="-120"/>
                <a:ea typeface="微軟正黑體" panose="020B0604030504040204" pitchFamily="34" charset="-120"/>
              </a:rPr>
              <a:t>GE(</a:t>
            </a:r>
            <a:r>
              <a:rPr lang="zh-TW" altLang="en-US" b="1" dirty="0">
                <a:solidFill>
                  <a:srgbClr val="100278"/>
                </a:solidFill>
                <a:latin typeface="微軟正黑體" panose="020B0604030504040204" pitchFamily="34" charset="-120"/>
                <a:ea typeface="微軟正黑體" panose="020B0604030504040204" pitchFamily="34" charset="-120"/>
              </a:rPr>
              <a:t>奇異</a:t>
            </a:r>
            <a:r>
              <a:rPr lang="en-US" altLang="zh-TW" b="1" dirty="0">
                <a:solidFill>
                  <a:srgbClr val="100278"/>
                </a:solidFill>
                <a:latin typeface="微軟正黑體" panose="020B0604030504040204" pitchFamily="34" charset="-120"/>
                <a:ea typeface="微軟正黑體" panose="020B0604030504040204" pitchFamily="34" charset="-120"/>
              </a:rPr>
              <a:t>)</a:t>
            </a:r>
            <a:r>
              <a:rPr lang="zh-TW" altLang="en-US" b="1" dirty="0">
                <a:solidFill>
                  <a:srgbClr val="100278"/>
                </a:solidFill>
                <a:latin typeface="微軟正黑體" panose="020B0604030504040204" pitchFamily="34" charset="-120"/>
                <a:ea typeface="微軟正黑體" panose="020B0604030504040204" pitchFamily="34" charset="-120"/>
              </a:rPr>
              <a:t>製可燃性氣體檢出裝置</a:t>
            </a:r>
            <a:r>
              <a:rPr lang="en-US" altLang="zh-TW" b="1" dirty="0">
                <a:solidFill>
                  <a:srgbClr val="100278"/>
                </a:solidFill>
                <a:latin typeface="微軟正黑體" panose="020B0604030504040204" pitchFamily="34" charset="-120"/>
                <a:ea typeface="微軟正黑體" panose="020B0604030504040204" pitchFamily="34" charset="-120"/>
              </a:rPr>
              <a:t>(TCG)</a:t>
            </a:r>
            <a:r>
              <a:rPr lang="zh-TW" altLang="en-US" b="1" dirty="0">
                <a:solidFill>
                  <a:srgbClr val="100278"/>
                </a:solidFill>
                <a:latin typeface="微軟正黑體" panose="020B0604030504040204" pitchFamily="34" charset="-120"/>
                <a:ea typeface="微軟正黑體" panose="020B0604030504040204" pitchFamily="34" charset="-120"/>
              </a:rPr>
              <a:t>維護</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文宣品、出版品、年報和施政計畫之研究與公差報告等印製與裝訂</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機場高速數據線路維護</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公園綠地遊具體健設施維修及零件器材更新</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測速照相設備維修、遷移及校正、檢定</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行政區戶外環境噴藥消毒</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外文翻譯</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447675" lvl="1" indent="-187325" algn="just" eaLnBrk="1" hangingPunct="1">
              <a:lnSpc>
                <a:spcPts val="2800"/>
              </a:lnSpc>
              <a:spcBef>
                <a:spcPts val="0"/>
              </a:spcBef>
              <a:buClr>
                <a:srgbClr val="660033"/>
              </a:buClr>
              <a:buSzPct val="75000"/>
              <a:buFont typeface="Wingdings" pitchFamily="2" charset="2"/>
              <a:buChar char="Ø"/>
              <a:defRPr/>
            </a:pPr>
            <a:r>
              <a:rPr lang="zh-TW" altLang="en-US" b="1" dirty="0">
                <a:solidFill>
                  <a:srgbClr val="100278"/>
                </a:solidFill>
                <a:latin typeface="微軟正黑體" panose="020B0604030504040204" pitchFamily="34" charset="-120"/>
                <a:ea typeface="微軟正黑體" panose="020B0604030504040204" pitchFamily="34" charset="-120"/>
              </a:rPr>
              <a:t>委託技術服務</a:t>
            </a:r>
            <a:endParaRPr lang="en-US" altLang="zh-TW" b="1" dirty="0">
              <a:solidFill>
                <a:srgbClr val="100278"/>
              </a:solidFill>
              <a:latin typeface="微軟正黑體" panose="020B0604030504040204" pitchFamily="34" charset="-120"/>
              <a:ea typeface="微軟正黑體" panose="020B0604030504040204" pitchFamily="34" charset="-120"/>
            </a:endParaRPr>
          </a:p>
          <a:p>
            <a:pPr marL="742950" lvl="1" indent="-285750" algn="just" eaLnBrk="1" hangingPunct="1">
              <a:lnSpc>
                <a:spcPts val="2800"/>
              </a:lnSpc>
              <a:spcBef>
                <a:spcPts val="0"/>
              </a:spcBef>
              <a:buClr>
                <a:srgbClr val="660033"/>
              </a:buClr>
              <a:buSzPct val="75000"/>
              <a:buFont typeface="Wingdings" pitchFamily="2" charset="2"/>
              <a:buChar char="Ø"/>
              <a:defRPr/>
            </a:pPr>
            <a:endParaRPr lang="zh-TW" altLang="en-US"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658690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E9B7B40-6539-445D-82F9-294F9D8C6270}" type="slidenum">
              <a:rPr lang="en-US" altLang="zh-TW" sz="1400" smtClean="0">
                <a:solidFill>
                  <a:srgbClr val="AD1F1F"/>
                </a:solidFill>
                <a:latin typeface="Times New Roman" panose="02020603050405020304" pitchFamily="18" charset="0"/>
              </a:rPr>
              <a:pPr>
                <a:spcBef>
                  <a:spcPct val="0"/>
                </a:spcBef>
                <a:buClrTx/>
                <a:buSzTx/>
                <a:buFontTx/>
                <a:buNone/>
                <a:defRPr/>
              </a:pPr>
              <a:t>17</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468313" y="430213"/>
            <a:ext cx="7091362" cy="658812"/>
          </a:xfrm>
        </p:spPr>
        <p:txBody>
          <a:bodyPr wrap="square" lIns="91440" tIns="45720" rIns="91440" bIns="45720" numCol="1" anchorCtr="0" compatLnSpc="1">
            <a:prstTxWarp prst="textNoShape">
              <a:avLst/>
            </a:prstTxWarp>
          </a:bodyPr>
          <a:lstStyle/>
          <a:p>
            <a:pPr eaLnBrk="1" hangingPunct="1">
              <a:defRPr/>
            </a:pPr>
            <a:r>
              <a:rPr lang="zh-TW" altLang="en-US" sz="3200" b="1" cap="none" dirty="0">
                <a:solidFill>
                  <a:srgbClr val="003399"/>
                </a:solidFill>
                <a:effectLst>
                  <a:outerShdw blurRad="38100" dist="38100" dir="2700000" algn="tl">
                    <a:srgbClr val="C0C0C0"/>
                  </a:outerShdw>
                </a:effectLst>
                <a:ea typeface="標楷體" pitchFamily="65" charset="-120"/>
              </a:rPr>
              <a:t>開口契約預估品項及數量考量原則</a:t>
            </a:r>
          </a:p>
        </p:txBody>
      </p:sp>
      <p:sp>
        <p:nvSpPr>
          <p:cNvPr id="98315" name="Rectangle 11">
            <a:extLst>
              <a:ext uri="{FF2B5EF4-FFF2-40B4-BE49-F238E27FC236}"/>
            </a:extLst>
          </p:cNvPr>
          <p:cNvSpPr>
            <a:spLocks noChangeArrowheads="1"/>
          </p:cNvSpPr>
          <p:nvPr/>
        </p:nvSpPr>
        <p:spPr bwMode="auto">
          <a:xfrm>
            <a:off x="503238" y="1270000"/>
            <a:ext cx="7993062" cy="3167063"/>
          </a:xfrm>
          <a:prstGeom prst="rect">
            <a:avLst/>
          </a:prstGeom>
          <a:noFill/>
          <a:ln w="9525">
            <a:noFill/>
            <a:miter lim="800000"/>
            <a:headEnd/>
            <a:tailEnd/>
          </a:ln>
          <a:effectLst/>
        </p:spPr>
        <p:txBody>
          <a:bodyPr/>
          <a:lstStyle/>
          <a:p>
            <a:pPr marL="342900" indent="-342900" algn="just" eaLnBrk="1" hangingPunct="1">
              <a:lnSpc>
                <a:spcPts val="3600"/>
              </a:lnSpc>
              <a:spcBef>
                <a:spcPct val="20000"/>
              </a:spcBef>
              <a:buClr>
                <a:srgbClr val="C00000"/>
              </a:buClr>
              <a:buSzPct val="100000"/>
              <a:buFont typeface="Times New Roman" pitchFamily="18" charset="0"/>
              <a:buChar char="♣"/>
              <a:defRPr/>
            </a:pPr>
            <a:r>
              <a:rPr lang="zh-TW" altLang="en-US" sz="2800" b="1" dirty="0">
                <a:solidFill>
                  <a:srgbClr val="006600"/>
                </a:solidFill>
                <a:latin typeface="微軟正黑體" panose="020B0604030504040204" pitchFamily="34" charset="-120"/>
                <a:ea typeface="微軟正黑體" panose="020B0604030504040204" pitchFamily="34" charset="-120"/>
              </a:rPr>
              <a:t>屬例行性採購需求</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3600"/>
              </a:lnSpc>
              <a:spcBef>
                <a:spcPct val="20000"/>
              </a:spcBef>
              <a:buClr>
                <a:srgbClr val="0000FF"/>
              </a:buClr>
              <a:buSzPct val="100000"/>
              <a:buFont typeface="Wingdings" pitchFamily="2" charset="2"/>
              <a:buChar char="Ø"/>
              <a:defRPr/>
            </a:pPr>
            <a:r>
              <a:rPr lang="zh-TW" altLang="en-US" sz="2800" b="1" dirty="0" smtClean="0">
                <a:solidFill>
                  <a:srgbClr val="0000FF"/>
                </a:solidFill>
                <a:latin typeface="微軟正黑體" panose="020B0604030504040204" pitchFamily="34" charset="-120"/>
                <a:ea typeface="微軟正黑體" panose="020B0604030504040204" pitchFamily="34" charset="-120"/>
              </a:rPr>
              <a:t>參考</a:t>
            </a:r>
            <a:r>
              <a:rPr lang="zh-TW" altLang="en-US" sz="2800" b="1" dirty="0">
                <a:solidFill>
                  <a:srgbClr val="0000FF"/>
                </a:solidFill>
                <a:latin typeface="微軟正黑體" panose="020B0604030504040204" pitchFamily="34" charset="-120"/>
                <a:ea typeface="微軟正黑體" panose="020B0604030504040204" pitchFamily="34" charset="-120"/>
              </a:rPr>
              <a:t>過去三年之需求項目與平均需求量，納入開口契約之項目與預估數量</a:t>
            </a:r>
            <a:r>
              <a:rPr lang="zh-TW" altLang="en-US" sz="2800" b="1" dirty="0" smtClean="0">
                <a:solidFill>
                  <a:srgbClr val="0000FF"/>
                </a:solidFill>
                <a:latin typeface="微軟正黑體" panose="020B0604030504040204" pitchFamily="34" charset="-120"/>
                <a:ea typeface="微軟正黑體" panose="020B0604030504040204" pitchFamily="34" charset="-120"/>
              </a:rPr>
              <a:t>考量。</a:t>
            </a:r>
            <a:r>
              <a:rPr lang="en-US" altLang="zh-TW" sz="2800" b="1" dirty="0" smtClean="0">
                <a:solidFill>
                  <a:prstClr val="black"/>
                </a:solidFill>
                <a:latin typeface="微軟正黑體" panose="020B0604030504040204" pitchFamily="34" charset="-120"/>
                <a:ea typeface="微軟正黑體" panose="020B0604030504040204" pitchFamily="34" charset="-120"/>
              </a:rPr>
              <a:t>(</a:t>
            </a:r>
            <a:r>
              <a:rPr lang="zh-TW" altLang="en-US" sz="2800" b="1" dirty="0">
                <a:solidFill>
                  <a:prstClr val="black"/>
                </a:solidFill>
                <a:latin typeface="微軟正黑體" panose="020B0604030504040204" pitchFamily="34" charset="-120"/>
                <a:ea typeface="微軟正黑體" panose="020B0604030504040204" pitchFamily="34" charset="-120"/>
              </a:rPr>
              <a:t>參考行政院主計總處</a:t>
            </a:r>
            <a:r>
              <a:rPr lang="en-US" altLang="zh-TW" sz="2800" b="1" dirty="0" smtClean="0">
                <a:solidFill>
                  <a:prstClr val="black"/>
                </a:solidFill>
                <a:latin typeface="微軟正黑體" panose="020B0604030504040204" pitchFamily="34" charset="-120"/>
                <a:ea typeface="微軟正黑體" panose="020B0604030504040204" pitchFamily="34" charset="-120"/>
              </a:rPr>
              <a:t>『</a:t>
            </a:r>
            <a:r>
              <a:rPr lang="zh-TW" altLang="en-US" sz="2800" b="1" dirty="0" smtClean="0">
                <a:solidFill>
                  <a:prstClr val="black"/>
                </a:solidFill>
                <a:latin typeface="微軟正黑體" panose="020B0604030504040204" pitchFamily="34" charset="-120"/>
                <a:ea typeface="微軟正黑體" panose="020B0604030504040204" pitchFamily="34" charset="-120"/>
              </a:rPr>
              <a:t>各</a:t>
            </a:r>
            <a:r>
              <a:rPr lang="zh-TW" altLang="en-US" sz="2800" b="1" dirty="0">
                <a:solidFill>
                  <a:prstClr val="black"/>
                </a:solidFill>
                <a:latin typeface="微軟正黑體" panose="020B0604030504040204" pitchFamily="34" charset="-120"/>
                <a:ea typeface="微軟正黑體" panose="020B0604030504040204" pitchFamily="34" charset="-120"/>
              </a:rPr>
              <a:t>級地方政府訂定災害搶險搶修開口契約應行</a:t>
            </a:r>
            <a:r>
              <a:rPr lang="zh-TW" altLang="en-US" sz="2800" b="1" dirty="0" smtClean="0">
                <a:solidFill>
                  <a:prstClr val="black"/>
                </a:solidFill>
                <a:latin typeface="微軟正黑體" panose="020B0604030504040204" pitchFamily="34" charset="-120"/>
                <a:ea typeface="微軟正黑體" panose="020B0604030504040204" pitchFamily="34" charset="-120"/>
              </a:rPr>
              <a:t>注意事項</a:t>
            </a:r>
            <a:r>
              <a:rPr lang="en-US" altLang="zh-TW" sz="2800" b="1" dirty="0" smtClean="0">
                <a:solidFill>
                  <a:prstClr val="black"/>
                </a:solidFill>
                <a:latin typeface="微軟正黑體" panose="020B0604030504040204" pitchFamily="34" charset="-120"/>
                <a:ea typeface="微軟正黑體" panose="020B0604030504040204" pitchFamily="34" charset="-120"/>
              </a:rPr>
              <a:t>』</a:t>
            </a:r>
            <a:r>
              <a:rPr lang="zh-TW" altLang="en-US" sz="2800" b="1" dirty="0" smtClean="0">
                <a:solidFill>
                  <a:prstClr val="black"/>
                </a:solidFill>
                <a:latin typeface="微軟正黑體" panose="020B0604030504040204" pitchFamily="34" charset="-120"/>
                <a:ea typeface="微軟正黑體" panose="020B0604030504040204" pitchFamily="34" charset="-120"/>
              </a:rPr>
              <a:t>第</a:t>
            </a:r>
            <a:r>
              <a:rPr lang="en-US" altLang="zh-TW" sz="2800" b="1" dirty="0" smtClean="0">
                <a:solidFill>
                  <a:prstClr val="black"/>
                </a:solidFill>
                <a:latin typeface="微軟正黑體" panose="020B0604030504040204" pitchFamily="34" charset="-120"/>
                <a:ea typeface="微軟正黑體" panose="020B0604030504040204" pitchFamily="34" charset="-120"/>
              </a:rPr>
              <a:t>3</a:t>
            </a:r>
            <a:r>
              <a:rPr lang="zh-TW" altLang="en-US" sz="2800" b="1" dirty="0" smtClean="0">
                <a:solidFill>
                  <a:prstClr val="black"/>
                </a:solidFill>
                <a:latin typeface="微軟正黑體" panose="020B0604030504040204" pitchFamily="34" charset="-120"/>
                <a:ea typeface="微軟正黑體" panose="020B0604030504040204" pitchFamily="34" charset="-120"/>
              </a:rPr>
              <a:t>點規定</a:t>
            </a:r>
            <a:r>
              <a:rPr lang="en-US" altLang="zh-TW" sz="2800" b="1" dirty="0" smtClean="0">
                <a:solidFill>
                  <a:prstClr val="black"/>
                </a:solidFill>
                <a:latin typeface="微軟正黑體" panose="020B0604030504040204" pitchFamily="34" charset="-120"/>
                <a:ea typeface="微軟正黑體" panose="020B0604030504040204" pitchFamily="34" charset="-120"/>
              </a:rPr>
              <a:t>)</a:t>
            </a:r>
            <a:endParaRPr lang="en-US" altLang="zh-TW" sz="2800" b="1" dirty="0">
              <a:solidFill>
                <a:prstClr val="black"/>
              </a:solidFill>
              <a:latin typeface="微軟正黑體" panose="020B0604030504040204" pitchFamily="34" charset="-120"/>
              <a:ea typeface="微軟正黑體" panose="020B0604030504040204" pitchFamily="34" charset="-120"/>
            </a:endParaRPr>
          </a:p>
          <a:p>
            <a:pPr marL="800100" lvl="1" indent="-342900" algn="just" eaLnBrk="1" hangingPunct="1">
              <a:lnSpc>
                <a:spcPts val="3600"/>
              </a:lnSpc>
              <a:spcBef>
                <a:spcPct val="20000"/>
              </a:spcBef>
              <a:buClr>
                <a:srgbClr val="0000FF"/>
              </a:buClr>
              <a:buSzPct val="100000"/>
              <a:buFont typeface="Wingdings" pitchFamily="2" charset="2"/>
              <a:buChar char="Ø"/>
              <a:defRPr/>
            </a:pPr>
            <a:r>
              <a:rPr lang="zh-TW" altLang="en-US" sz="2800" b="1" dirty="0" smtClean="0">
                <a:solidFill>
                  <a:srgbClr val="0000FF"/>
                </a:solidFill>
                <a:latin typeface="微軟正黑體" panose="020B0604030504040204" pitchFamily="34" charset="-120"/>
                <a:ea typeface="微軟正黑體" panose="020B0604030504040204" pitchFamily="34" charset="-120"/>
              </a:rPr>
              <a:t>另得評估</a:t>
            </a:r>
            <a:r>
              <a:rPr lang="zh-TW" altLang="en-US" sz="2800" b="1" dirty="0">
                <a:solidFill>
                  <a:srgbClr val="0000FF"/>
                </a:solidFill>
                <a:latin typeface="微軟正黑體" panose="020B0604030504040204" pitchFamily="34" charset="-120"/>
                <a:ea typeface="微軟正黑體" panose="020B0604030504040204" pitchFamily="34" charset="-120"/>
              </a:rPr>
              <a:t>未來可能需要之項目與</a:t>
            </a:r>
            <a:r>
              <a:rPr lang="zh-TW" altLang="en-US" sz="2800" b="1" dirty="0" smtClean="0">
                <a:solidFill>
                  <a:srgbClr val="0000FF"/>
                </a:solidFill>
                <a:latin typeface="微軟正黑體" panose="020B0604030504040204" pitchFamily="34" charset="-120"/>
                <a:ea typeface="微軟正黑體" panose="020B0604030504040204" pitchFamily="34" charset="-120"/>
              </a:rPr>
              <a:t>數量。</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342900" indent="-342900" algn="just" eaLnBrk="1" hangingPunct="1">
              <a:lnSpc>
                <a:spcPts val="3600"/>
              </a:lnSpc>
              <a:spcBef>
                <a:spcPct val="20000"/>
              </a:spcBef>
              <a:buClr>
                <a:srgbClr val="C00000"/>
              </a:buClr>
              <a:buSzPct val="100000"/>
              <a:buFont typeface="Times New Roman" pitchFamily="18" charset="0"/>
              <a:buChar char="♣"/>
              <a:defRPr/>
            </a:pP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873384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CA0D427-00CD-45E5-8046-C7C1EA3F6A05}" type="slidenum">
              <a:rPr lang="en-US" altLang="zh-TW" sz="1400" smtClean="0">
                <a:solidFill>
                  <a:srgbClr val="AD1F1F"/>
                </a:solidFill>
                <a:latin typeface="Times New Roman" panose="02020603050405020304" pitchFamily="18" charset="0"/>
              </a:rPr>
              <a:pPr>
                <a:spcBef>
                  <a:spcPct val="0"/>
                </a:spcBef>
                <a:buClrTx/>
                <a:buSzTx/>
                <a:buFontTx/>
                <a:buNone/>
                <a:defRPr/>
              </a:pPr>
              <a:t>18</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358775" y="260350"/>
            <a:ext cx="5113325" cy="730250"/>
          </a:xfrm>
        </p:spPr>
        <p:txBody>
          <a:bodyPr wrap="square" lIns="91440" tIns="45720" rIns="91440" bIns="45720" numCol="1" anchorCtr="0" compatLnSpc="1">
            <a:prstTxWarp prst="textNoShape">
              <a:avLst/>
            </a:prstTxWarp>
            <a:normAutofit/>
          </a:bodyPr>
          <a:lstStyle/>
          <a:p>
            <a:pPr eaLnBrk="1" hangingPunct="1">
              <a:defRPr/>
            </a:pPr>
            <a:r>
              <a:rPr lang="zh-TW" altLang="en-US" sz="3000" b="1" cap="none">
                <a:solidFill>
                  <a:schemeClr val="tx1"/>
                </a:solidFill>
                <a:effectLst/>
                <a:latin typeface="微軟正黑體" panose="020B0604030504040204" pitchFamily="34" charset="-120"/>
                <a:ea typeface="微軟正黑體" panose="020B0604030504040204" pitchFamily="34" charset="-120"/>
              </a:rPr>
              <a:t>技術</a:t>
            </a:r>
            <a:r>
              <a:rPr lang="zh-TW" altLang="en-US" sz="3000" b="1" cap="none" smtClean="0">
                <a:solidFill>
                  <a:schemeClr val="tx1"/>
                </a:solidFill>
                <a:effectLst/>
                <a:latin typeface="微軟正黑體" panose="020B0604030504040204" pitchFamily="34" charset="-120"/>
                <a:ea typeface="微軟正黑體" panose="020B0604030504040204" pitchFamily="34" charset="-120"/>
              </a:rPr>
              <a:t>服務得以</a:t>
            </a:r>
            <a:r>
              <a:rPr lang="zh-TW" altLang="en-US" sz="3000" b="1" cap="none">
                <a:solidFill>
                  <a:schemeClr val="tx1"/>
                </a:solidFill>
                <a:effectLst/>
                <a:latin typeface="微軟正黑體" panose="020B0604030504040204" pitchFamily="34" charset="-120"/>
                <a:ea typeface="微軟正黑體" panose="020B0604030504040204" pitchFamily="34" charset="-120"/>
              </a:rPr>
              <a:t>開口契約評選</a:t>
            </a:r>
            <a:endParaRPr lang="zh-TW" altLang="en-US" sz="3000" b="1" cap="none" dirty="0">
              <a:solidFill>
                <a:schemeClr val="tx1"/>
              </a:solidFill>
              <a:effectLst/>
              <a:latin typeface="微軟正黑體" panose="020B0604030504040204" pitchFamily="34" charset="-120"/>
              <a:ea typeface="微軟正黑體" panose="020B0604030504040204" pitchFamily="34" charset="-120"/>
            </a:endParaRPr>
          </a:p>
        </p:txBody>
      </p:sp>
      <p:sp>
        <p:nvSpPr>
          <p:cNvPr id="98315" name="Rectangle 11">
            <a:extLst>
              <a:ext uri="{FF2B5EF4-FFF2-40B4-BE49-F238E27FC236}"/>
            </a:extLst>
          </p:cNvPr>
          <p:cNvSpPr>
            <a:spLocks noChangeArrowheads="1"/>
          </p:cNvSpPr>
          <p:nvPr/>
        </p:nvSpPr>
        <p:spPr bwMode="auto">
          <a:xfrm>
            <a:off x="395288" y="1052513"/>
            <a:ext cx="8461375" cy="2736527"/>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en-US" altLang="zh-TW" sz="2800" b="1" dirty="0">
                <a:solidFill>
                  <a:srgbClr val="0000FF"/>
                </a:solidFill>
                <a:latin typeface="微軟正黑體" panose="020B0604030504040204" pitchFamily="34" charset="-120"/>
                <a:ea typeface="微軟正黑體" panose="020B0604030504040204" pitchFamily="34" charset="-120"/>
              </a:rPr>
              <a:t>98.7.9</a:t>
            </a:r>
            <a:r>
              <a:rPr lang="zh-TW" altLang="en-US" sz="2800" b="1" dirty="0">
                <a:solidFill>
                  <a:srgbClr val="0000FF"/>
                </a:solidFill>
                <a:latin typeface="微軟正黑體" panose="020B0604030504040204" pitchFamily="34" charset="-120"/>
                <a:ea typeface="微軟正黑體" panose="020B0604030504040204" pitchFamily="34" charset="-120"/>
              </a:rPr>
              <a:t>工程企字第</a:t>
            </a:r>
            <a:r>
              <a:rPr lang="en-US" altLang="zh-TW" sz="2800" b="1" dirty="0">
                <a:solidFill>
                  <a:srgbClr val="0000FF"/>
                </a:solidFill>
                <a:latin typeface="微軟正黑體" panose="020B0604030504040204" pitchFamily="34" charset="-120"/>
                <a:ea typeface="微軟正黑體" panose="020B0604030504040204" pitchFamily="34" charset="-120"/>
              </a:rPr>
              <a:t>09800303520</a:t>
            </a:r>
            <a:r>
              <a:rPr lang="zh-TW" altLang="en-US" sz="2800" b="1" dirty="0">
                <a:solidFill>
                  <a:srgbClr val="0000FF"/>
                </a:solidFill>
                <a:latin typeface="微軟正黑體" panose="020B0604030504040204" pitchFamily="34" charset="-120"/>
                <a:ea typeface="微軟正黑體" panose="020B0604030504040204" pitchFamily="34" charset="-120"/>
              </a:rPr>
              <a:t>號函</a:t>
            </a:r>
            <a:endParaRPr lang="zh-TW" altLang="en-US" sz="2800" b="1" dirty="0">
              <a:solidFill>
                <a:srgbClr val="FF0000"/>
              </a:solidFill>
              <a:latin typeface="微軟正黑體" panose="020B0604030504040204" pitchFamily="34" charset="-120"/>
              <a:ea typeface="微軟正黑體" panose="020B0604030504040204" pitchFamily="34" charset="-120"/>
            </a:endParaRPr>
          </a:p>
          <a:p>
            <a:pPr marL="182563" lvl="1" algn="just" eaLnBrk="1" hangingPunct="1">
              <a:buClr>
                <a:srgbClr val="006600"/>
              </a:buClr>
              <a:buSzPct val="75000"/>
              <a:defRPr/>
            </a:pPr>
            <a:r>
              <a:rPr lang="zh-TW" altLang="en-US" sz="2800" b="1" dirty="0">
                <a:solidFill>
                  <a:srgbClr val="006600"/>
                </a:solidFill>
                <a:latin typeface="微軟正黑體" panose="020B0604030504040204" pitchFamily="34" charset="-120"/>
                <a:ea typeface="微軟正黑體" panose="020B0604030504040204" pitchFamily="34" charset="-120"/>
              </a:rPr>
              <a:t>小型工程併案以開口契約評選：可將同類小型工程之技術服務案件，合併依本法第</a:t>
            </a:r>
            <a:r>
              <a:rPr lang="en-US" altLang="zh-TW" sz="2800" b="1" dirty="0">
                <a:solidFill>
                  <a:srgbClr val="006600"/>
                </a:solidFill>
                <a:latin typeface="微軟正黑體" panose="020B0604030504040204" pitchFamily="34" charset="-120"/>
                <a:ea typeface="微軟正黑體" panose="020B0604030504040204" pitchFamily="34" charset="-120"/>
              </a:rPr>
              <a:t>22</a:t>
            </a:r>
            <a:r>
              <a:rPr lang="zh-TW" altLang="en-US" sz="2800" b="1" dirty="0">
                <a:solidFill>
                  <a:srgbClr val="006600"/>
                </a:solidFill>
                <a:latin typeface="微軟正黑體" panose="020B0604030504040204" pitchFamily="34" charset="-120"/>
                <a:ea typeface="微軟正黑體" panose="020B0604030504040204" pitchFamily="34" charset="-120"/>
              </a:rPr>
              <a:t>條第</a:t>
            </a:r>
            <a:r>
              <a:rPr lang="en-US" altLang="zh-TW" sz="2800" b="1" dirty="0">
                <a:solidFill>
                  <a:srgbClr val="006600"/>
                </a:solidFill>
                <a:latin typeface="微軟正黑體" panose="020B0604030504040204" pitchFamily="34" charset="-120"/>
                <a:ea typeface="微軟正黑體" panose="020B0604030504040204" pitchFamily="34" charset="-120"/>
              </a:rPr>
              <a:t>1</a:t>
            </a:r>
            <a:r>
              <a:rPr lang="zh-TW" altLang="en-US" sz="2800" b="1" dirty="0">
                <a:solidFill>
                  <a:srgbClr val="006600"/>
                </a:solidFill>
                <a:latin typeface="微軟正黑體" panose="020B0604030504040204" pitchFamily="34" charset="-120"/>
                <a:ea typeface="微軟正黑體" panose="020B0604030504040204" pitchFamily="34" charset="-120"/>
              </a:rPr>
              <a:t>項第</a:t>
            </a:r>
            <a:r>
              <a:rPr lang="en-US" altLang="zh-TW" sz="2800" b="1" dirty="0">
                <a:solidFill>
                  <a:srgbClr val="006600"/>
                </a:solidFill>
                <a:latin typeface="微軟正黑體" panose="020B0604030504040204" pitchFamily="34" charset="-120"/>
                <a:ea typeface="微軟正黑體" panose="020B0604030504040204" pitchFamily="34" charset="-120"/>
              </a:rPr>
              <a:t>9</a:t>
            </a:r>
            <a:r>
              <a:rPr lang="zh-TW" altLang="en-US" sz="2800" b="1" dirty="0">
                <a:solidFill>
                  <a:srgbClr val="006600"/>
                </a:solidFill>
                <a:latin typeface="微軟正黑體" panose="020B0604030504040204" pitchFamily="34" charset="-120"/>
                <a:ea typeface="微軟正黑體" panose="020B0604030504040204" pitchFamily="34" charset="-120"/>
              </a:rPr>
              <a:t>款規定辦理公開客觀評選，並得採開口契約方式辦理。其採購件數較多者，亦得採複數決標之方式，並應避免集中由少數廠商承攬轉包之發生。</a:t>
            </a:r>
            <a:endParaRPr lang="en-US" altLang="zh-TW"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45247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F219A19-374B-46AF-9990-A2CCF553774D}" type="slidenum">
              <a:rPr lang="en-US" altLang="zh-TW" sz="1400" smtClean="0">
                <a:solidFill>
                  <a:srgbClr val="AD1F1F"/>
                </a:solidFill>
                <a:latin typeface="Times New Roman" panose="02020603050405020304" pitchFamily="18" charset="0"/>
              </a:rPr>
              <a:pPr>
                <a:spcBef>
                  <a:spcPct val="0"/>
                </a:spcBef>
                <a:buClrTx/>
                <a:buSzTx/>
                <a:buFontTx/>
                <a:buNone/>
                <a:defRPr/>
              </a:pPr>
              <a:t>19</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120775"/>
            <a:ext cx="8567737"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0"/>
              </a:spcBef>
              <a:buClr>
                <a:srgbClr val="000066"/>
              </a:buClr>
              <a:buSzPct val="85000"/>
              <a:buFont typeface="Wingdings" panose="05000000000000000000" pitchFamily="2" charset="2"/>
              <a:buChar char="l"/>
              <a:tabLst>
                <a:tab pos="5375275" algn="l"/>
              </a:tabLst>
              <a:defRPr/>
            </a:pPr>
            <a:r>
              <a:rPr kumimoji="0" lang="en-US" altLang="zh-TW" sz="2800" b="1" dirty="0" smtClean="0">
                <a:solidFill>
                  <a:srgbClr val="000066"/>
                </a:solidFill>
                <a:latin typeface="微軟正黑體" panose="020B0604030504040204" pitchFamily="34" charset="-120"/>
              </a:rPr>
              <a:t>101.06.19</a:t>
            </a:r>
            <a:r>
              <a:rPr kumimoji="0" lang="zh-TW" altLang="en-US" sz="2800" b="1" dirty="0" smtClean="0">
                <a:solidFill>
                  <a:srgbClr val="000066"/>
                </a:solidFill>
                <a:latin typeface="微軟正黑體" panose="020B0604030504040204" pitchFamily="34" charset="-120"/>
              </a:rPr>
              <a:t>工程企字第</a:t>
            </a:r>
            <a:r>
              <a:rPr kumimoji="0" lang="en-US" altLang="zh-TW" sz="2800" b="1" dirty="0">
                <a:solidFill>
                  <a:srgbClr val="000066"/>
                </a:solidFill>
                <a:latin typeface="微軟正黑體" panose="020B0604030504040204" pitchFamily="34" charset="-120"/>
              </a:rPr>
              <a:t>10100227040</a:t>
            </a:r>
            <a:r>
              <a:rPr kumimoji="0" lang="zh-TW" altLang="en-US" sz="2800" b="1" dirty="0" smtClean="0">
                <a:solidFill>
                  <a:srgbClr val="000066"/>
                </a:solidFill>
                <a:latin typeface="微軟正黑體" panose="020B0604030504040204" pitchFamily="34" charset="-120"/>
              </a:rPr>
              <a:t>號函</a:t>
            </a:r>
            <a:endParaRPr kumimoji="0" lang="en-US" altLang="zh-TW" sz="2800" b="1" spc="-100" dirty="0" smtClean="0">
              <a:solidFill>
                <a:srgbClr val="800000"/>
              </a:solidFill>
              <a:latin typeface="微軟正黑體" panose="020B0604030504040204" pitchFamily="34" charset="-120"/>
            </a:endParaRPr>
          </a:p>
          <a:p>
            <a:pPr marL="0"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u="sng" dirty="0" smtClean="0">
                <a:solidFill>
                  <a:srgbClr val="0000FF"/>
                </a:solidFill>
                <a:uFill>
                  <a:solidFill>
                    <a:srgbClr val="C00000"/>
                  </a:solidFill>
                </a:uFill>
                <a:latin typeface="微軟正黑體" panose="020B0604030504040204" pitchFamily="34" charset="-120"/>
              </a:rPr>
              <a:t>開口</a:t>
            </a:r>
            <a:r>
              <a:rPr kumimoji="0" lang="zh-TW" altLang="en-US" sz="2800" b="1" u="sng" dirty="0">
                <a:solidFill>
                  <a:srgbClr val="0000FF"/>
                </a:solidFill>
                <a:uFill>
                  <a:solidFill>
                    <a:srgbClr val="C00000"/>
                  </a:solidFill>
                </a:uFill>
                <a:latin typeface="微軟正黑體" panose="020B0604030504040204" pitchFamily="34" charset="-120"/>
              </a:rPr>
              <a:t>契約係指在一定期間內，以一定金額或數量為上限之採購</a:t>
            </a:r>
            <a:r>
              <a:rPr kumimoji="0" lang="zh-TW" altLang="en-US" sz="2800" b="1" dirty="0">
                <a:solidFill>
                  <a:srgbClr val="0000FF"/>
                </a:solidFill>
                <a:latin typeface="微軟正黑體" panose="020B0604030504040204" pitchFamily="34" charset="-120"/>
              </a:rPr>
              <a:t>，</a:t>
            </a:r>
            <a:r>
              <a:rPr kumimoji="0" lang="zh-TW" altLang="en-US" sz="2800" b="1" u="sng" dirty="0">
                <a:solidFill>
                  <a:srgbClr val="0000FF"/>
                </a:solidFill>
                <a:uFill>
                  <a:solidFill>
                    <a:srgbClr val="C00000"/>
                  </a:solidFill>
                </a:uFill>
                <a:latin typeface="微軟正黑體" panose="020B0604030504040204" pitchFamily="34" charset="-120"/>
              </a:rPr>
              <a:t>依契約單價及實際施作或供應之數量結算</a:t>
            </a:r>
            <a:r>
              <a:rPr kumimoji="0" lang="zh-TW" altLang="en-US" sz="2800" b="1" dirty="0">
                <a:solidFill>
                  <a:srgbClr val="0000FF"/>
                </a:solidFill>
                <a:latin typeface="微軟正黑體" panose="020B0604030504040204" pitchFamily="34" charset="-120"/>
              </a:rPr>
              <a:t>，由機關視實際需要隨時通知得標廠商履約，其執行具有彈性，並能減輕機關人力負荷，提升工程及技術服務採購效率</a:t>
            </a:r>
            <a:r>
              <a:rPr kumimoji="0" lang="zh-TW" altLang="en-US" sz="2800" b="1" dirty="0" smtClean="0">
                <a:solidFill>
                  <a:srgbClr val="0000FF"/>
                </a:solidFill>
                <a:latin typeface="微軟正黑體" panose="020B0604030504040204" pitchFamily="34" charset="-120"/>
              </a:rPr>
              <a:t>。相關</a:t>
            </a:r>
            <a:r>
              <a:rPr kumimoji="0" lang="zh-TW" altLang="en-US" sz="2800" b="1" dirty="0">
                <a:solidFill>
                  <a:srgbClr val="0000FF"/>
                </a:solidFill>
                <a:latin typeface="微軟正黑體" panose="020B0604030504040204" pitchFamily="34" charset="-120"/>
              </a:rPr>
              <a:t>作法建議</a:t>
            </a:r>
            <a:r>
              <a:rPr kumimoji="0" lang="zh-TW" altLang="en-US" sz="2800" b="1" dirty="0" smtClean="0">
                <a:solidFill>
                  <a:srgbClr val="0000FF"/>
                </a:solidFill>
                <a:latin typeface="微軟正黑體" panose="020B0604030504040204" pitchFamily="34" charset="-120"/>
              </a:rPr>
              <a:t>如下：</a:t>
            </a:r>
            <a:endParaRPr kumimoji="0" lang="en-US" altLang="zh-TW" sz="2800" b="1" dirty="0" smtClean="0">
              <a:solidFill>
                <a:srgbClr val="0000FF"/>
              </a:solidFill>
              <a:latin typeface="微軟正黑體" panose="020B0604030504040204" pitchFamily="34" charset="-120"/>
            </a:endParaRPr>
          </a:p>
          <a:p>
            <a:pPr marL="358775"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dirty="0" smtClean="0">
                <a:solidFill>
                  <a:srgbClr val="0000FF"/>
                </a:solidFill>
                <a:latin typeface="微軟正黑體" panose="020B0604030504040204" pitchFamily="34" charset="-120"/>
              </a:rPr>
              <a:t>一、工程</a:t>
            </a:r>
            <a:r>
              <a:rPr kumimoji="0" lang="zh-TW" altLang="en-US" sz="2800" b="1" dirty="0">
                <a:solidFill>
                  <a:srgbClr val="0000FF"/>
                </a:solidFill>
                <a:latin typeface="微軟正黑體" panose="020B0604030504040204" pitchFamily="34" charset="-120"/>
              </a:rPr>
              <a:t>採購請依行政院主計總處</a:t>
            </a:r>
            <a:r>
              <a:rPr kumimoji="0" lang="en-US" altLang="zh-TW" sz="2800" b="1" dirty="0">
                <a:solidFill>
                  <a:srgbClr val="0000FF"/>
                </a:solidFill>
                <a:latin typeface="微軟正黑體" panose="020B0604030504040204" pitchFamily="34" charset="-120"/>
              </a:rPr>
              <a:t>98</a:t>
            </a:r>
            <a:r>
              <a:rPr kumimoji="0" lang="zh-TW" altLang="en-US" sz="2800" b="1" dirty="0">
                <a:solidFill>
                  <a:srgbClr val="0000FF"/>
                </a:solidFill>
                <a:latin typeface="微軟正黑體" panose="020B0604030504040204" pitchFamily="34" charset="-120"/>
              </a:rPr>
              <a:t>年</a:t>
            </a:r>
            <a:r>
              <a:rPr kumimoji="0" lang="en-US" altLang="zh-TW" sz="2800" b="1" dirty="0">
                <a:solidFill>
                  <a:srgbClr val="0000FF"/>
                </a:solidFill>
                <a:latin typeface="微軟正黑體" panose="020B0604030504040204" pitchFamily="34" charset="-120"/>
              </a:rPr>
              <a:t>4</a:t>
            </a:r>
            <a:r>
              <a:rPr kumimoji="0" lang="zh-TW" altLang="en-US" sz="2800" b="1" dirty="0">
                <a:solidFill>
                  <a:srgbClr val="0000FF"/>
                </a:solidFill>
                <a:latin typeface="微軟正黑體" panose="020B0604030504040204" pitchFamily="34" charset="-120"/>
              </a:rPr>
              <a:t>月</a:t>
            </a:r>
            <a:r>
              <a:rPr kumimoji="0" lang="en-US" altLang="zh-TW" sz="2800" b="1" dirty="0">
                <a:solidFill>
                  <a:srgbClr val="0000FF"/>
                </a:solidFill>
                <a:latin typeface="微軟正黑體" panose="020B0604030504040204" pitchFamily="34" charset="-120"/>
              </a:rPr>
              <a:t>28</a:t>
            </a:r>
            <a:r>
              <a:rPr kumimoji="0" lang="zh-TW" altLang="en-US" sz="2800" b="1" dirty="0">
                <a:solidFill>
                  <a:srgbClr val="0000FF"/>
                </a:solidFill>
                <a:latin typeface="微軟正黑體" panose="020B0604030504040204" pitchFamily="34" charset="-120"/>
              </a:rPr>
              <a:t>日處忠七字第</a:t>
            </a:r>
            <a:r>
              <a:rPr kumimoji="0" lang="en-US" altLang="zh-TW" sz="2800" b="1" dirty="0">
                <a:solidFill>
                  <a:srgbClr val="0000FF"/>
                </a:solidFill>
                <a:latin typeface="微軟正黑體" panose="020B0604030504040204" pitchFamily="34" charset="-120"/>
              </a:rPr>
              <a:t>0980002575A</a:t>
            </a:r>
            <a:r>
              <a:rPr kumimoji="0" lang="zh-TW" altLang="en-US" sz="2800" b="1" dirty="0">
                <a:solidFill>
                  <a:srgbClr val="0000FF"/>
                </a:solidFill>
                <a:latin typeface="微軟正黑體" panose="020B0604030504040204" pitchFamily="34" charset="-120"/>
              </a:rPr>
              <a:t>號函頒「各級地方政府訂定災害搶險搶修開口契約應行注意事項」辦理</a:t>
            </a:r>
            <a:r>
              <a:rPr kumimoji="0" lang="zh-TW" altLang="en-US" sz="2800" b="1" dirty="0" smtClean="0">
                <a:solidFill>
                  <a:srgbClr val="0000FF"/>
                </a:solidFill>
                <a:latin typeface="微軟正黑體" panose="020B0604030504040204" pitchFamily="34" charset="-120"/>
              </a:rPr>
              <a:t>。</a:t>
            </a:r>
            <a:endParaRPr kumimoji="0" lang="en-US" altLang="zh-TW" sz="2800" b="1" dirty="0">
              <a:solidFill>
                <a:srgbClr val="0000FF"/>
              </a:solidFill>
              <a:latin typeface="微軟正黑體" panose="020B0604030504040204" pitchFamily="34" charset="-120"/>
            </a:endParaRPr>
          </a:p>
        </p:txBody>
      </p:sp>
      <p:sp>
        <p:nvSpPr>
          <p:cNvPr id="6" name="文字方塊 5"/>
          <p:cNvSpPr txBox="1"/>
          <p:nvPr/>
        </p:nvSpPr>
        <p:spPr>
          <a:xfrm>
            <a:off x="395288" y="515938"/>
            <a:ext cx="7632700" cy="585787"/>
          </a:xfrm>
          <a:prstGeom prst="rect">
            <a:avLst/>
          </a:prstGeom>
          <a:noFill/>
        </p:spPr>
        <p:txBody>
          <a:bodyPr>
            <a:spAutoFit/>
          </a:bodyPr>
          <a:lstStyle/>
          <a:p>
            <a:pPr>
              <a:defRPr/>
            </a:pPr>
            <a:r>
              <a:rPr lang="zh-TW" altLang="en-US" sz="3200" b="1">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搶修搶險技術服務及工程採購招標策略</a:t>
            </a:r>
            <a:endParaRPr lang="zh-TW" altLang="en-US" sz="3200">
              <a:solidFill>
                <a:srgbClr val="0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334252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680303-A216-448D-AD8C-7D0479B8B12D}" type="slidenum">
              <a:rPr lang="en-US" altLang="zh-TW" sz="1400" smtClean="0">
                <a:solidFill>
                  <a:srgbClr val="AD1F1F"/>
                </a:solidFill>
                <a:latin typeface="Times New Roman" panose="02020603050405020304" pitchFamily="18" charset="0"/>
              </a:rPr>
              <a:pPr>
                <a:spcBef>
                  <a:spcPct val="0"/>
                </a:spcBef>
                <a:buClrTx/>
                <a:buSzTx/>
                <a:buFontTx/>
                <a:buNone/>
                <a:defRPr/>
              </a:pPr>
              <a:t>20</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052513"/>
            <a:ext cx="8567737"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58775"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FF"/>
                </a:solidFill>
                <a:latin typeface="微軟正黑體" panose="020B0604030504040204" pitchFamily="34" charset="-120"/>
              </a:rPr>
              <a:t>二</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FF0000"/>
                  </a:solidFill>
                </a:uFill>
                <a:latin typeface="微軟正黑體" panose="020B0604030504040204" pitchFamily="34" charset="-120"/>
              </a:rPr>
              <a:t>技術服務</a:t>
            </a:r>
            <a:r>
              <a:rPr kumimoji="0" lang="zh-TW" altLang="en-US" sz="2800" b="1">
                <a:solidFill>
                  <a:srgbClr val="0000FF"/>
                </a:solidFill>
                <a:latin typeface="微軟正黑體" panose="020B0604030504040204" pitchFamily="34" charset="-120"/>
              </a:rPr>
              <a:t>採購：</a:t>
            </a:r>
          </a:p>
          <a:p>
            <a:pPr marL="358775"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微軟正黑體" panose="020B0604030504040204" pitchFamily="34" charset="-120"/>
              </a:rPr>
              <a:t>1.</a:t>
            </a:r>
            <a:r>
              <a:rPr kumimoji="0" lang="zh-TW" altLang="en-US" sz="2800" b="1" u="sng">
                <a:solidFill>
                  <a:srgbClr val="0000FF"/>
                </a:solidFill>
                <a:uFill>
                  <a:solidFill>
                    <a:srgbClr val="FF0000"/>
                  </a:solidFill>
                </a:uFill>
                <a:latin typeface="微軟正黑體" panose="020B0604030504040204" pitchFamily="34" charset="-120"/>
              </a:rPr>
              <a:t>契約</a:t>
            </a:r>
            <a:r>
              <a:rPr kumimoji="0" lang="zh-TW" altLang="en-US" sz="2800" b="1">
                <a:solidFill>
                  <a:srgbClr val="0000FF"/>
                </a:solidFill>
                <a:latin typeface="微軟正黑體" panose="020B0604030504040204" pitchFamily="34" charset="-120"/>
              </a:rPr>
              <a:t>有效期限為</a:t>
            </a:r>
            <a:r>
              <a:rPr kumimoji="0" lang="en-US" altLang="zh-TW" sz="2800" b="1" u="sng">
                <a:solidFill>
                  <a:srgbClr val="0000FF"/>
                </a:solidFill>
                <a:uFill>
                  <a:solidFill>
                    <a:srgbClr val="FF0000"/>
                  </a:solidFill>
                </a:uFill>
                <a:latin typeface="微軟正黑體" panose="020B0604030504040204" pitchFamily="34" charset="-120"/>
              </a:rPr>
              <a:t>1</a:t>
            </a:r>
            <a:r>
              <a:rPr kumimoji="0" lang="zh-TW" altLang="en-US" sz="2800" b="1" u="sng">
                <a:solidFill>
                  <a:srgbClr val="0000FF"/>
                </a:solidFill>
                <a:uFill>
                  <a:solidFill>
                    <a:srgbClr val="FF0000"/>
                  </a:solidFill>
                </a:uFill>
                <a:latin typeface="微軟正黑體" panose="020B0604030504040204" pitchFamily="34" charset="-120"/>
              </a:rPr>
              <a:t>年</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FF0000"/>
                  </a:solidFill>
                </a:uFill>
                <a:latin typeface="微軟正黑體" panose="020B0604030504040204" pitchFamily="34" charset="-120"/>
              </a:rPr>
              <a:t>保留後續擴充</a:t>
            </a:r>
            <a:r>
              <a:rPr kumimoji="0" lang="en-US" altLang="zh-TW" sz="2800" b="1" u="sng">
                <a:solidFill>
                  <a:srgbClr val="0000FF"/>
                </a:solidFill>
                <a:uFill>
                  <a:solidFill>
                    <a:srgbClr val="FF0000"/>
                  </a:solidFill>
                </a:uFill>
                <a:latin typeface="微軟正黑體" panose="020B0604030504040204" pitchFamily="34" charset="-120"/>
              </a:rPr>
              <a:t>1</a:t>
            </a:r>
            <a:r>
              <a:rPr kumimoji="0" lang="zh-TW" altLang="en-US" sz="2800" b="1" u="sng">
                <a:solidFill>
                  <a:srgbClr val="0000FF"/>
                </a:solidFill>
                <a:uFill>
                  <a:solidFill>
                    <a:srgbClr val="FF0000"/>
                  </a:solidFill>
                </a:uFill>
                <a:latin typeface="微軟正黑體" panose="020B0604030504040204" pitchFamily="34" charset="-120"/>
              </a:rPr>
              <a:t>年</a:t>
            </a:r>
            <a:r>
              <a:rPr kumimoji="0" lang="zh-TW" altLang="en-US" sz="2800" b="1">
                <a:solidFill>
                  <a:srgbClr val="0000FF"/>
                </a:solidFill>
                <a:latin typeface="微軟正黑體" panose="020B0604030504040204" pitchFamily="34" charset="-120"/>
              </a:rPr>
              <a:t>。</a:t>
            </a:r>
          </a:p>
          <a:p>
            <a:pPr marL="271463" indent="-271463"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微軟正黑體" panose="020B0604030504040204" pitchFamily="34" charset="-120"/>
              </a:rPr>
              <a:t>2.</a:t>
            </a:r>
            <a:r>
              <a:rPr kumimoji="0" lang="zh-TW" altLang="en-US" sz="2800" b="1" u="sng">
                <a:solidFill>
                  <a:srgbClr val="0000FF"/>
                </a:solidFill>
                <a:uFill>
                  <a:solidFill>
                    <a:srgbClr val="FF0000"/>
                  </a:solidFill>
                </a:uFill>
                <a:latin typeface="微軟正黑體" panose="020B0604030504040204" pitchFamily="34" charset="-120"/>
              </a:rPr>
              <a:t>單筆</a:t>
            </a:r>
            <a:r>
              <a:rPr kumimoji="0" lang="zh-TW" altLang="en-US" sz="2800" b="1">
                <a:solidFill>
                  <a:srgbClr val="0000FF"/>
                </a:solidFill>
                <a:latin typeface="微軟正黑體" panose="020B0604030504040204" pitchFamily="34" charset="-120"/>
              </a:rPr>
              <a:t>下訂之</a:t>
            </a:r>
            <a:r>
              <a:rPr kumimoji="0" lang="zh-TW" altLang="en-US" sz="2800" b="1" u="sng">
                <a:solidFill>
                  <a:srgbClr val="0000FF"/>
                </a:solidFill>
                <a:uFill>
                  <a:solidFill>
                    <a:srgbClr val="FF0000"/>
                  </a:solidFill>
                </a:uFill>
                <a:latin typeface="微軟正黑體" panose="020B0604030504040204" pitchFamily="34" charset="-120"/>
              </a:rPr>
              <a:t>服務費用未達公告金額</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FF0000"/>
                  </a:solidFill>
                </a:uFill>
                <a:latin typeface="微軟正黑體" panose="020B0604030504040204" pitchFamily="34" charset="-120"/>
              </a:rPr>
              <a:t>個別</a:t>
            </a:r>
            <a:r>
              <a:rPr kumimoji="0" lang="zh-TW" altLang="en-US" sz="2800" b="1">
                <a:solidFill>
                  <a:srgbClr val="0000FF"/>
                </a:solidFill>
                <a:latin typeface="微軟正黑體" panose="020B0604030504040204" pitchFamily="34" charset="-120"/>
              </a:rPr>
              <a:t>訂約</a:t>
            </a:r>
            <a:r>
              <a:rPr kumimoji="0" lang="zh-TW" altLang="en-US" sz="2800" b="1" u="sng">
                <a:solidFill>
                  <a:srgbClr val="0000FF"/>
                </a:solidFill>
                <a:uFill>
                  <a:solidFill>
                    <a:srgbClr val="FF0000"/>
                  </a:solidFill>
                </a:uFill>
                <a:latin typeface="微軟正黑體" panose="020B0604030504040204" pitchFamily="34" charset="-120"/>
              </a:rPr>
              <a:t>廠商累計費用</a:t>
            </a:r>
            <a:r>
              <a:rPr kumimoji="0" lang="en-US" altLang="zh-TW" sz="2800" b="1" u="sng">
                <a:solidFill>
                  <a:srgbClr val="0000FF"/>
                </a:solidFill>
                <a:uFill>
                  <a:solidFill>
                    <a:srgbClr val="FF0000"/>
                  </a:solidFill>
                </a:uFill>
                <a:latin typeface="微軟正黑體" panose="020B0604030504040204" pitchFamily="34" charset="-120"/>
              </a:rPr>
              <a:t>1</a:t>
            </a:r>
            <a:r>
              <a:rPr kumimoji="0" lang="zh-TW" altLang="en-US" sz="2800" b="1" u="sng">
                <a:solidFill>
                  <a:srgbClr val="0000FF"/>
                </a:solidFill>
                <a:uFill>
                  <a:solidFill>
                    <a:srgbClr val="FF0000"/>
                  </a:solidFill>
                </a:uFill>
                <a:latin typeface="微軟正黑體" panose="020B0604030504040204" pitchFamily="34" charset="-120"/>
              </a:rPr>
              <a:t>年未達</a:t>
            </a:r>
            <a:r>
              <a:rPr kumimoji="0" lang="en-US" altLang="zh-TW" sz="2800" b="1" u="sng">
                <a:solidFill>
                  <a:srgbClr val="0000FF"/>
                </a:solidFill>
                <a:uFill>
                  <a:solidFill>
                    <a:srgbClr val="FF0000"/>
                  </a:solidFill>
                </a:uFill>
                <a:latin typeface="微軟正黑體" panose="020B0604030504040204" pitchFamily="34" charset="-120"/>
              </a:rPr>
              <a:t>500</a:t>
            </a:r>
            <a:r>
              <a:rPr kumimoji="0" lang="zh-TW" altLang="en-US" sz="2800" b="1" u="sng">
                <a:solidFill>
                  <a:srgbClr val="0000FF"/>
                </a:solidFill>
                <a:uFill>
                  <a:solidFill>
                    <a:srgbClr val="FF0000"/>
                  </a:solidFill>
                </a:uFill>
                <a:latin typeface="微軟正黑體" panose="020B0604030504040204" pitchFamily="34" charset="-120"/>
              </a:rPr>
              <a:t>萬元</a:t>
            </a:r>
            <a:r>
              <a:rPr kumimoji="0" lang="zh-TW" altLang="en-US" sz="2800" b="1">
                <a:solidFill>
                  <a:srgbClr val="0000FF"/>
                </a:solidFill>
                <a:latin typeface="微軟正黑體" panose="020B0604030504040204" pitchFamily="34" charset="-120"/>
              </a:rPr>
              <a:t>，</a:t>
            </a:r>
            <a:r>
              <a:rPr kumimoji="0" lang="en-US" altLang="zh-TW" sz="2800" b="1" u="sng">
                <a:solidFill>
                  <a:srgbClr val="0000FF"/>
                </a:solidFill>
                <a:uFill>
                  <a:solidFill>
                    <a:srgbClr val="FF0000"/>
                  </a:solidFill>
                </a:uFill>
                <a:latin typeface="微軟正黑體" panose="020B0604030504040204" pitchFamily="34" charset="-120"/>
              </a:rPr>
              <a:t>2</a:t>
            </a:r>
            <a:r>
              <a:rPr kumimoji="0" lang="zh-TW" altLang="en-US" sz="2800" b="1" u="sng">
                <a:solidFill>
                  <a:srgbClr val="0000FF"/>
                </a:solidFill>
                <a:uFill>
                  <a:solidFill>
                    <a:srgbClr val="FF0000"/>
                  </a:solidFill>
                </a:uFill>
                <a:latin typeface="微軟正黑體" panose="020B0604030504040204" pitchFamily="34" charset="-120"/>
              </a:rPr>
              <a:t>年累計未達</a:t>
            </a:r>
            <a:r>
              <a:rPr kumimoji="0" lang="en-US" altLang="zh-TW" sz="2800" b="1" u="sng">
                <a:solidFill>
                  <a:srgbClr val="0000FF"/>
                </a:solidFill>
                <a:uFill>
                  <a:solidFill>
                    <a:srgbClr val="FF0000"/>
                  </a:solidFill>
                </a:uFill>
                <a:latin typeface="微軟正黑體" panose="020B0604030504040204" pitchFamily="34" charset="-120"/>
              </a:rPr>
              <a:t>1000</a:t>
            </a:r>
            <a:r>
              <a:rPr kumimoji="0" lang="zh-TW" altLang="en-US" sz="2800" b="1" u="sng">
                <a:solidFill>
                  <a:srgbClr val="0000FF"/>
                </a:solidFill>
                <a:uFill>
                  <a:solidFill>
                    <a:srgbClr val="FF0000"/>
                  </a:solidFill>
                </a:uFill>
                <a:latin typeface="微軟正黑體" panose="020B0604030504040204" pitchFamily="34" charset="-120"/>
              </a:rPr>
              <a:t>萬</a:t>
            </a:r>
            <a:r>
              <a:rPr kumimoji="0" lang="zh-TW" altLang="en-US" sz="2800" b="1">
                <a:solidFill>
                  <a:srgbClr val="0000FF"/>
                </a:solidFill>
                <a:latin typeface="微軟正黑體" panose="020B0604030504040204" pitchFamily="34" charset="-120"/>
              </a:rPr>
              <a:t>元。</a:t>
            </a:r>
          </a:p>
          <a:p>
            <a:pPr marL="271463" indent="-271463"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微軟正黑體" panose="020B0604030504040204" pitchFamily="34" charset="-120"/>
              </a:rPr>
              <a:t>3.</a:t>
            </a:r>
            <a:r>
              <a:rPr kumimoji="0" lang="zh-TW" altLang="en-US" sz="2800" b="1" u="sng">
                <a:solidFill>
                  <a:srgbClr val="0000FF"/>
                </a:solidFill>
                <a:uFill>
                  <a:solidFill>
                    <a:srgbClr val="FF0000"/>
                  </a:solidFill>
                </a:uFill>
                <a:latin typeface="微軟正黑體" panose="020B0604030504040204" pitchFamily="34" charset="-120"/>
              </a:rPr>
              <a:t>採最有利標</a:t>
            </a:r>
            <a:r>
              <a:rPr kumimoji="0" lang="zh-TW" altLang="en-US" sz="2800" b="1">
                <a:solidFill>
                  <a:srgbClr val="0000FF"/>
                </a:solidFill>
                <a:latin typeface="微軟正黑體" panose="020B0604030504040204" pitchFamily="34" charset="-120"/>
              </a:rPr>
              <a:t>評選方式辦理。</a:t>
            </a:r>
          </a:p>
          <a:p>
            <a:pPr marL="271463" indent="-271463"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微軟正黑體" panose="020B0604030504040204" pitchFamily="34" charset="-120"/>
              </a:rPr>
              <a:t>4.</a:t>
            </a:r>
            <a:r>
              <a:rPr kumimoji="0" lang="zh-TW" altLang="en-US" sz="2800" b="1" smtClean="0">
                <a:solidFill>
                  <a:srgbClr val="0000FF"/>
                </a:solidFill>
                <a:latin typeface="微軟正黑體" panose="020B0604030504040204" pitchFamily="34" charset="-120"/>
              </a:rPr>
              <a:t>建議</a:t>
            </a:r>
            <a:r>
              <a:rPr kumimoji="0" lang="zh-TW" altLang="en-US" sz="2800" b="1" u="sng">
                <a:solidFill>
                  <a:srgbClr val="0000FF"/>
                </a:solidFill>
                <a:uFill>
                  <a:solidFill>
                    <a:srgbClr val="FF0000"/>
                  </a:solidFill>
                </a:uFill>
                <a:latin typeface="微軟正黑體" panose="020B0604030504040204" pitchFamily="34" charset="-120"/>
              </a:rPr>
              <a:t>以縣市、直轄市或自行劃分區域為單位</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FF0000"/>
                  </a:solidFill>
                </a:uFill>
                <a:latin typeface="微軟正黑體" panose="020B0604030504040204" pitchFamily="34" charset="-120"/>
              </a:rPr>
              <a:t>分區複數決標</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FF0000"/>
                  </a:solidFill>
                </a:uFill>
                <a:latin typeface="微軟正黑體" panose="020B0604030504040204" pitchFamily="34" charset="-120"/>
              </a:rPr>
              <a:t>且單區決標予</a:t>
            </a:r>
            <a:r>
              <a:rPr kumimoji="0" lang="en-US" altLang="zh-TW" sz="2800" b="1" u="sng">
                <a:solidFill>
                  <a:srgbClr val="0000FF"/>
                </a:solidFill>
                <a:uFill>
                  <a:solidFill>
                    <a:srgbClr val="FF0000"/>
                  </a:solidFill>
                </a:uFill>
                <a:latin typeface="微軟正黑體" panose="020B0604030504040204" pitchFamily="34" charset="-120"/>
              </a:rPr>
              <a:t>2</a:t>
            </a:r>
            <a:r>
              <a:rPr kumimoji="0" lang="zh-TW" altLang="en-US" sz="2800" b="1" u="sng">
                <a:solidFill>
                  <a:srgbClr val="0000FF"/>
                </a:solidFill>
                <a:uFill>
                  <a:solidFill>
                    <a:srgbClr val="FF0000"/>
                  </a:solidFill>
                </a:uFill>
                <a:latin typeface="微軟正黑體" panose="020B0604030504040204" pitchFamily="34" charset="-120"/>
              </a:rPr>
              <a:t>家以上廠商</a:t>
            </a:r>
            <a:r>
              <a:rPr kumimoji="0" lang="zh-TW" altLang="en-US" sz="2800" b="1">
                <a:solidFill>
                  <a:srgbClr val="0000FF"/>
                </a:solidFill>
                <a:latin typeface="微軟正黑體" panose="020B0604030504040204" pitchFamily="34" charset="-120"/>
              </a:rPr>
              <a:t>，</a:t>
            </a:r>
            <a:r>
              <a:rPr kumimoji="0" lang="zh-TW" altLang="en-US" sz="2800" b="1" u="sng">
                <a:solidFill>
                  <a:srgbClr val="0000FF"/>
                </a:solidFill>
                <a:uFill>
                  <a:solidFill>
                    <a:srgbClr val="FF0000"/>
                  </a:solidFill>
                </a:uFill>
                <a:latin typeface="微軟正黑體" panose="020B0604030504040204" pitchFamily="34" charset="-120"/>
              </a:rPr>
              <a:t>讓機關有較多選擇機會</a:t>
            </a:r>
            <a:r>
              <a:rPr kumimoji="0" lang="zh-TW" altLang="en-US" sz="2800" b="1">
                <a:solidFill>
                  <a:srgbClr val="0000FF"/>
                </a:solidFill>
                <a:latin typeface="微軟正黑體" panose="020B0604030504040204" pitchFamily="34" charset="-120"/>
              </a:rPr>
              <a:t>，提高利用意願。</a:t>
            </a:r>
          </a:p>
          <a:p>
            <a:pPr marL="271463" indent="-271463"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微軟正黑體" panose="020B0604030504040204" pitchFamily="34" charset="-120"/>
              </a:rPr>
              <a:t>5.</a:t>
            </a:r>
            <a:r>
              <a:rPr kumimoji="0" lang="zh-TW" altLang="en-US" sz="2800" b="1" u="sng">
                <a:solidFill>
                  <a:srgbClr val="0000FF"/>
                </a:solidFill>
                <a:uFill>
                  <a:solidFill>
                    <a:srgbClr val="FF0000"/>
                  </a:solidFill>
                </a:uFill>
                <a:latin typeface="微軟正黑體" panose="020B0604030504040204" pitchFamily="34" charset="-120"/>
              </a:rPr>
              <a:t>得採固定服務費率決標</a:t>
            </a:r>
            <a:r>
              <a:rPr kumimoji="0" lang="zh-TW" altLang="en-US" sz="2800" b="1">
                <a:solidFill>
                  <a:srgbClr val="0000FF"/>
                </a:solidFill>
                <a:latin typeface="微軟正黑體" panose="020B0604030504040204" pitchFamily="34" charset="-120"/>
              </a:rPr>
              <a:t>，惟各分區之費率</a:t>
            </a:r>
            <a:r>
              <a:rPr kumimoji="0" lang="zh-TW" altLang="en-US" sz="2800" b="1" u="sng">
                <a:solidFill>
                  <a:srgbClr val="0000FF"/>
                </a:solidFill>
                <a:uFill>
                  <a:solidFill>
                    <a:srgbClr val="FF0000"/>
                  </a:solidFill>
                </a:uFill>
                <a:latin typeface="微軟正黑體" panose="020B0604030504040204" pitchFamily="34" charset="-120"/>
              </a:rPr>
              <a:t>應考量</a:t>
            </a:r>
            <a:r>
              <a:rPr kumimoji="0" lang="zh-TW" altLang="en-US" sz="2800" b="1">
                <a:solidFill>
                  <a:srgbClr val="0000FF"/>
                </a:solidFill>
                <a:latin typeface="微軟正黑體" panose="020B0604030504040204" pitchFamily="34" charset="-120"/>
              </a:rPr>
              <a:t>各區域之</a:t>
            </a:r>
            <a:r>
              <a:rPr kumimoji="0" lang="zh-TW" altLang="en-US" sz="2800" b="1" u="sng">
                <a:solidFill>
                  <a:srgbClr val="0000FF"/>
                </a:solidFill>
                <a:uFill>
                  <a:solidFill>
                    <a:srgbClr val="FF0000"/>
                  </a:solidFill>
                </a:uFill>
                <a:latin typeface="微軟正黑體" panose="020B0604030504040204" pitchFamily="34" charset="-120"/>
              </a:rPr>
              <a:t>特性</a:t>
            </a:r>
            <a:r>
              <a:rPr kumimoji="0" lang="zh-TW" altLang="en-US" sz="2800" b="1">
                <a:solidFill>
                  <a:srgbClr val="0000FF"/>
                </a:solidFill>
                <a:latin typeface="微軟正黑體" panose="020B0604030504040204" pitchFamily="34" charset="-120"/>
              </a:rPr>
              <a:t>、委託個案</a:t>
            </a:r>
            <a:r>
              <a:rPr kumimoji="0" lang="zh-TW" altLang="en-US" sz="2800" b="1" u="sng">
                <a:solidFill>
                  <a:srgbClr val="0000FF"/>
                </a:solidFill>
                <a:uFill>
                  <a:solidFill>
                    <a:srgbClr val="FF0000"/>
                  </a:solidFill>
                </a:uFill>
                <a:latin typeface="微軟正黑體" panose="020B0604030504040204" pitchFamily="34" charset="-120"/>
              </a:rPr>
              <a:t>內容</a:t>
            </a:r>
            <a:r>
              <a:rPr kumimoji="0" lang="zh-TW" altLang="en-US" sz="2800" b="1">
                <a:solidFill>
                  <a:srgbClr val="0000FF"/>
                </a:solidFill>
                <a:latin typeface="微軟正黑體" panose="020B0604030504040204" pitchFamily="34" charset="-120"/>
              </a:rPr>
              <a:t>及</a:t>
            </a:r>
            <a:r>
              <a:rPr kumimoji="0" lang="zh-TW" altLang="en-US" sz="2800" b="1" u="sng">
                <a:solidFill>
                  <a:srgbClr val="0000FF"/>
                </a:solidFill>
                <a:uFill>
                  <a:solidFill>
                    <a:srgbClr val="FF0000"/>
                  </a:solidFill>
                </a:uFill>
                <a:latin typeface="微軟正黑體" panose="020B0604030504040204" pitchFamily="34" charset="-120"/>
              </a:rPr>
              <a:t>難易度</a:t>
            </a:r>
            <a:r>
              <a:rPr kumimoji="0" lang="zh-TW" altLang="en-US" sz="2800" b="1">
                <a:solidFill>
                  <a:srgbClr val="0000FF"/>
                </a:solidFill>
                <a:latin typeface="微軟正黑體" panose="020B0604030504040204" pitchFamily="34" charset="-120"/>
              </a:rPr>
              <a:t>等因素，以</a:t>
            </a:r>
            <a:r>
              <a:rPr kumimoji="0" lang="zh-TW" altLang="en-US" sz="2800" b="1" u="sng">
                <a:solidFill>
                  <a:srgbClr val="0000FF"/>
                </a:solidFill>
                <a:uFill>
                  <a:solidFill>
                    <a:srgbClr val="FF0000"/>
                  </a:solidFill>
                </a:uFill>
                <a:latin typeface="微軟正黑體" panose="020B0604030504040204" pitchFamily="34" charset="-120"/>
              </a:rPr>
              <a:t>提供</a:t>
            </a:r>
            <a:r>
              <a:rPr kumimoji="0" lang="zh-TW" altLang="en-US" sz="2800" b="1">
                <a:solidFill>
                  <a:srgbClr val="0000FF"/>
                </a:solidFill>
                <a:latin typeface="微軟正黑體" panose="020B0604030504040204" pitchFamily="34" charset="-120"/>
              </a:rPr>
              <a:t>廠商</a:t>
            </a:r>
            <a:r>
              <a:rPr kumimoji="0" lang="zh-TW" altLang="en-US" sz="2800" b="1" u="sng">
                <a:solidFill>
                  <a:srgbClr val="0000FF"/>
                </a:solidFill>
                <a:uFill>
                  <a:solidFill>
                    <a:srgbClr val="FF0000"/>
                  </a:solidFill>
                </a:uFill>
                <a:latin typeface="微軟正黑體" panose="020B0604030504040204" pitchFamily="34" charset="-120"/>
              </a:rPr>
              <a:t>合理費用</a:t>
            </a:r>
            <a:r>
              <a:rPr kumimoji="0" lang="zh-TW" altLang="en-US" sz="2800" b="1" smtClean="0">
                <a:solidFill>
                  <a:srgbClr val="0000FF"/>
                </a:solidFill>
                <a:latin typeface="微軟正黑體" panose="020B0604030504040204" pitchFamily="34" charset="-120"/>
              </a:rPr>
              <a:t>。</a:t>
            </a:r>
            <a:endParaRPr kumimoji="0" lang="en-US" altLang="zh-TW" sz="2800" b="1">
              <a:solidFill>
                <a:srgbClr val="0000FF"/>
              </a:solidFill>
              <a:latin typeface="微軟正黑體" panose="020B0604030504040204" pitchFamily="34" charset="-120"/>
            </a:endParaRPr>
          </a:p>
        </p:txBody>
      </p:sp>
      <p:sp>
        <p:nvSpPr>
          <p:cNvPr id="6" name="文字方塊 5"/>
          <p:cNvSpPr txBox="1"/>
          <p:nvPr/>
        </p:nvSpPr>
        <p:spPr>
          <a:xfrm>
            <a:off x="395288" y="515938"/>
            <a:ext cx="7632700" cy="585787"/>
          </a:xfrm>
          <a:prstGeom prst="rect">
            <a:avLst/>
          </a:prstGeom>
          <a:noFill/>
        </p:spPr>
        <p:txBody>
          <a:bodyPr>
            <a:spAutoFit/>
          </a:bodyPr>
          <a:lstStyle/>
          <a:p>
            <a:pPr>
              <a:defRPr/>
            </a:pPr>
            <a:r>
              <a:rPr lang="zh-TW" altLang="en-US" sz="3200" b="1">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搶修搶險技術服務及工程採購招標策略</a:t>
            </a:r>
            <a:endParaRPr lang="zh-TW" altLang="en-US" sz="3200">
              <a:solidFill>
                <a:srgbClr val="0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529791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29D0D85-BB23-4F36-B94C-B1192D3436D7}" type="slidenum">
              <a:rPr lang="en-US" altLang="zh-TW" sz="1400" smtClean="0">
                <a:solidFill>
                  <a:srgbClr val="AD1F1F"/>
                </a:solidFill>
                <a:latin typeface="Times New Roman" panose="02020603050405020304" pitchFamily="18" charset="0"/>
              </a:rPr>
              <a:pPr>
                <a:spcBef>
                  <a:spcPct val="0"/>
                </a:spcBef>
                <a:buClrTx/>
                <a:buSzTx/>
                <a:buFontTx/>
                <a:buNone/>
                <a:defRPr/>
              </a:pPr>
              <a:t>21</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052513"/>
            <a:ext cx="8567737" cy="573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358775"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800" b="1" smtClean="0">
                <a:solidFill>
                  <a:srgbClr val="0000FF"/>
                </a:solidFill>
                <a:latin typeface="微軟正黑體" panose="020B0604030504040204" pitchFamily="34" charset="-120"/>
              </a:rPr>
              <a:t>二</a:t>
            </a:r>
            <a:r>
              <a:rPr kumimoji="0" lang="zh-TW" altLang="en-US" sz="2800" b="1">
                <a:solidFill>
                  <a:srgbClr val="0000FF"/>
                </a:solidFill>
                <a:latin typeface="微軟正黑體" panose="020B0604030504040204" pitchFamily="34" charset="-120"/>
              </a:rPr>
              <a:t>、技術服務採購：</a:t>
            </a:r>
          </a:p>
          <a:p>
            <a:pPr marL="355600" indent="-355600"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微軟正黑體" panose="020B0604030504040204" pitchFamily="34" charset="-120"/>
              </a:rPr>
              <a:t>6.</a:t>
            </a:r>
            <a:r>
              <a:rPr kumimoji="0" lang="zh-TW" altLang="en-US" sz="2800" b="1" u="sng">
                <a:solidFill>
                  <a:srgbClr val="0000FF"/>
                </a:solidFill>
                <a:uFill>
                  <a:solidFill>
                    <a:srgbClr val="FF0000"/>
                  </a:solidFill>
                </a:uFill>
                <a:latin typeface="微軟正黑體" panose="020B0604030504040204" pitchFamily="34" charset="-120"/>
              </a:rPr>
              <a:t>參採</a:t>
            </a:r>
            <a:r>
              <a:rPr kumimoji="0" lang="zh-TW" altLang="en-US" sz="2800" b="1" smtClean="0">
                <a:solidFill>
                  <a:srgbClr val="0000FF"/>
                </a:solidFill>
                <a:latin typeface="微軟正黑體" panose="020B0604030504040204" pitchFamily="34" charset="-120"/>
              </a:rPr>
              <a:t>災後</a:t>
            </a:r>
            <a:r>
              <a:rPr kumimoji="0" lang="zh-TW" altLang="en-US" sz="2800" b="1">
                <a:solidFill>
                  <a:srgbClr val="0000FF"/>
                </a:solidFill>
                <a:latin typeface="微軟正黑體" panose="020B0604030504040204" pitchFamily="34" charset="-120"/>
              </a:rPr>
              <a:t>復建工程設計、監造</a:t>
            </a:r>
            <a:r>
              <a:rPr kumimoji="0" lang="zh-TW" altLang="en-US" sz="2800" b="1" u="sng">
                <a:solidFill>
                  <a:srgbClr val="0000FF"/>
                </a:solidFill>
                <a:uFill>
                  <a:solidFill>
                    <a:srgbClr val="FF0000"/>
                  </a:solidFill>
                </a:uFill>
                <a:latin typeface="微軟正黑體" panose="020B0604030504040204" pitchFamily="34" charset="-120"/>
              </a:rPr>
              <a:t>技術服務開口契約範本</a:t>
            </a:r>
            <a:r>
              <a:rPr kumimoji="0" lang="zh-TW" altLang="en-US" sz="2800" b="1" smtClean="0">
                <a:solidFill>
                  <a:srgbClr val="0000FF"/>
                </a:solidFill>
                <a:latin typeface="微軟正黑體" panose="020B0604030504040204" pitchFamily="34" charset="-120"/>
              </a:rPr>
              <a:t>。</a:t>
            </a:r>
            <a:endParaRPr kumimoji="0" lang="zh-TW" altLang="en-US" sz="2800" b="1">
              <a:solidFill>
                <a:srgbClr val="0000FF"/>
              </a:solidFill>
              <a:latin typeface="微軟正黑體" panose="020B0604030504040204" pitchFamily="34" charset="-120"/>
            </a:endParaRPr>
          </a:p>
          <a:p>
            <a:pPr marL="355600" indent="-355600" algn="just" eaLnBrk="1" hangingPunct="1">
              <a:spcBef>
                <a:spcPts val="0"/>
              </a:spcBef>
              <a:buClr>
                <a:srgbClr val="000066"/>
              </a:buClr>
              <a:buSzPct val="85000"/>
              <a:buFont typeface="Wingdings 2" panose="05020102010507070707" pitchFamily="18" charset="2"/>
              <a:buNone/>
              <a:tabLst>
                <a:tab pos="5375275" algn="l"/>
              </a:tabLst>
              <a:defRPr/>
            </a:pPr>
            <a:r>
              <a:rPr kumimoji="0" lang="en-US" altLang="zh-TW" sz="2800" b="1" smtClean="0">
                <a:solidFill>
                  <a:srgbClr val="0000FF"/>
                </a:solidFill>
                <a:latin typeface="微軟正黑體" panose="020B0604030504040204" pitchFamily="34" charset="-120"/>
              </a:rPr>
              <a:t>7.</a:t>
            </a:r>
            <a:r>
              <a:rPr kumimoji="0" lang="zh-TW" altLang="en-US" sz="2800" b="1" smtClean="0">
                <a:solidFill>
                  <a:srgbClr val="0000FF"/>
                </a:solidFill>
                <a:latin typeface="微軟正黑體" panose="020B0604030504040204" pitchFamily="34" charset="-120"/>
              </a:rPr>
              <a:t>查察</a:t>
            </a:r>
            <a:r>
              <a:rPr kumimoji="0" lang="en-US" altLang="zh-TW" sz="2800" b="1" smtClean="0">
                <a:solidFill>
                  <a:srgbClr val="0000FF"/>
                </a:solidFill>
                <a:latin typeface="微軟正黑體" panose="020B0604030504040204" pitchFamily="34" charset="-120"/>
              </a:rPr>
              <a:t>101</a:t>
            </a:r>
            <a:r>
              <a:rPr kumimoji="0" lang="zh-TW" altLang="en-US" sz="2800" b="1">
                <a:solidFill>
                  <a:srgbClr val="0000FF"/>
                </a:solidFill>
                <a:latin typeface="微軟正黑體" panose="020B0604030504040204" pitchFamily="34" charset="-120"/>
              </a:rPr>
              <a:t>年</a:t>
            </a:r>
            <a:r>
              <a:rPr kumimoji="0" lang="en-US" altLang="zh-TW" sz="2800" b="1">
                <a:solidFill>
                  <a:srgbClr val="0000FF"/>
                </a:solidFill>
                <a:latin typeface="微軟正黑體" panose="020B0604030504040204" pitchFamily="34" charset="-120"/>
              </a:rPr>
              <a:t>4</a:t>
            </a:r>
            <a:r>
              <a:rPr kumimoji="0" lang="zh-TW" altLang="en-US" sz="2800" b="1">
                <a:solidFill>
                  <a:srgbClr val="0000FF"/>
                </a:solidFill>
                <a:latin typeface="微軟正黑體" panose="020B0604030504040204" pitchFamily="34" charset="-120"/>
              </a:rPr>
              <a:t>月</a:t>
            </a:r>
            <a:r>
              <a:rPr kumimoji="0" lang="en-US" altLang="zh-TW" sz="2800" b="1">
                <a:solidFill>
                  <a:srgbClr val="0000FF"/>
                </a:solidFill>
                <a:latin typeface="微軟正黑體" panose="020B0604030504040204" pitchFamily="34" charset="-120"/>
              </a:rPr>
              <a:t>10</a:t>
            </a:r>
            <a:r>
              <a:rPr kumimoji="0" lang="zh-TW" altLang="en-US" sz="2800" b="1">
                <a:solidFill>
                  <a:srgbClr val="0000FF"/>
                </a:solidFill>
                <a:latin typeface="微軟正黑體" panose="020B0604030504040204" pitchFamily="34" charset="-120"/>
              </a:rPr>
              <a:t>日工程企字第</a:t>
            </a:r>
            <a:r>
              <a:rPr kumimoji="0" lang="en-US" altLang="zh-TW" sz="2800" b="1">
                <a:solidFill>
                  <a:srgbClr val="0000FF"/>
                </a:solidFill>
                <a:latin typeface="微軟正黑體" panose="020B0604030504040204" pitchFamily="34" charset="-120"/>
              </a:rPr>
              <a:t>10100126890</a:t>
            </a:r>
            <a:r>
              <a:rPr kumimoji="0" lang="zh-TW" altLang="en-US" sz="2800" b="1">
                <a:solidFill>
                  <a:srgbClr val="0000FF"/>
                </a:solidFill>
                <a:latin typeface="微軟正黑體" panose="020B0604030504040204" pitchFamily="34" charset="-120"/>
              </a:rPr>
              <a:t>號函附「技術服務採購之合宜決標方式」會議紀錄，及同年月</a:t>
            </a:r>
            <a:r>
              <a:rPr kumimoji="0" lang="en-US" altLang="zh-TW" sz="2800" b="1">
                <a:solidFill>
                  <a:srgbClr val="0000FF"/>
                </a:solidFill>
                <a:latin typeface="微軟正黑體" panose="020B0604030504040204" pitchFamily="34" charset="-120"/>
              </a:rPr>
              <a:t>12</a:t>
            </a:r>
            <a:r>
              <a:rPr kumimoji="0" lang="zh-TW" altLang="en-US" sz="2800" b="1">
                <a:solidFill>
                  <a:srgbClr val="0000FF"/>
                </a:solidFill>
                <a:latin typeface="微軟正黑體" panose="020B0604030504040204" pitchFamily="34" charset="-120"/>
              </a:rPr>
              <a:t>日工程企字第</a:t>
            </a:r>
            <a:r>
              <a:rPr kumimoji="0" lang="en-US" altLang="zh-TW" sz="2800" b="1">
                <a:solidFill>
                  <a:srgbClr val="0000FF"/>
                </a:solidFill>
                <a:latin typeface="微軟正黑體" panose="020B0604030504040204" pitchFamily="34" charset="-120"/>
              </a:rPr>
              <a:t>10100131070</a:t>
            </a:r>
            <a:r>
              <a:rPr kumimoji="0" lang="zh-TW" altLang="en-US" sz="2800" b="1">
                <a:solidFill>
                  <a:srgbClr val="0000FF"/>
                </a:solidFill>
                <a:latin typeface="微軟正黑體" panose="020B0604030504040204" pitchFamily="34" charset="-120"/>
              </a:rPr>
              <a:t>號函附「研商加速推動</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公共工程技術服務</a:t>
            </a:r>
            <a:r>
              <a:rPr kumimoji="0" lang="zh-TW" altLang="en-US" sz="2800" b="1" u="sng">
                <a:solidFill>
                  <a:srgbClr val="0000FF"/>
                </a:solidFill>
                <a:uFill>
                  <a:solidFill>
                    <a:srgbClr val="C00000"/>
                  </a:solidFill>
                </a:uFill>
                <a:latin typeface="微軟正黑體" panose="020B0604030504040204" pitchFamily="34" charset="-120"/>
              </a:rPr>
              <a:t>共同供應契約</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及</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公共工程專案管理</a:t>
            </a:r>
            <a:r>
              <a:rPr kumimoji="0" lang="zh-TW" altLang="en-US" sz="2800" b="1" u="sng">
                <a:solidFill>
                  <a:srgbClr val="0000FF"/>
                </a:solidFill>
                <a:uFill>
                  <a:solidFill>
                    <a:srgbClr val="C00000"/>
                  </a:solidFill>
                </a:uFill>
                <a:latin typeface="微軟正黑體" panose="020B0604030504040204" pitchFamily="34" charset="-120"/>
              </a:rPr>
              <a:t>共同供應契約</a:t>
            </a:r>
            <a:r>
              <a:rPr kumimoji="0" lang="en-US" altLang="zh-TW" sz="2800" b="1">
                <a:solidFill>
                  <a:srgbClr val="0000FF"/>
                </a:solidFill>
                <a:latin typeface="微軟正黑體" panose="020B0604030504040204" pitchFamily="34" charset="-120"/>
              </a:rPr>
              <a:t>』</a:t>
            </a:r>
            <a:r>
              <a:rPr kumimoji="0" lang="zh-TW" altLang="en-US" sz="2800" b="1">
                <a:solidFill>
                  <a:srgbClr val="0000FF"/>
                </a:solidFill>
                <a:latin typeface="微軟正黑體" panose="020B0604030504040204" pitchFamily="34" charset="-120"/>
              </a:rPr>
              <a:t>事宜」會議紀錄。</a:t>
            </a:r>
            <a:endParaRPr kumimoji="0" lang="en-US" altLang="zh-TW" sz="2800" b="1">
              <a:solidFill>
                <a:srgbClr val="0000FF"/>
              </a:solidFill>
              <a:latin typeface="微軟正黑體" panose="020B0604030504040204" pitchFamily="34" charset="-120"/>
            </a:endParaRPr>
          </a:p>
        </p:txBody>
      </p:sp>
      <p:sp>
        <p:nvSpPr>
          <p:cNvPr id="6" name="文字方塊 5"/>
          <p:cNvSpPr txBox="1"/>
          <p:nvPr/>
        </p:nvSpPr>
        <p:spPr>
          <a:xfrm>
            <a:off x="395288" y="515938"/>
            <a:ext cx="7632700" cy="585787"/>
          </a:xfrm>
          <a:prstGeom prst="rect">
            <a:avLst/>
          </a:prstGeom>
          <a:noFill/>
        </p:spPr>
        <p:txBody>
          <a:bodyPr>
            <a:spAutoFit/>
          </a:bodyPr>
          <a:lstStyle/>
          <a:p>
            <a:pPr>
              <a:defRPr/>
            </a:pPr>
            <a:r>
              <a:rPr lang="zh-TW" altLang="en-US" sz="3200" b="1">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搶修搶險技術服務及工程採購招標策略</a:t>
            </a:r>
            <a:endParaRPr lang="zh-TW" altLang="en-US" sz="3200">
              <a:solidFill>
                <a:srgbClr val="0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241438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2750DA8-E2EE-432F-B077-A0E26A263B24}" type="slidenum">
              <a:rPr lang="en-US" altLang="zh-TW" sz="1400" smtClean="0">
                <a:solidFill>
                  <a:srgbClr val="AD1F1F"/>
                </a:solidFill>
                <a:latin typeface="Times New Roman" panose="02020603050405020304" pitchFamily="18" charset="0"/>
              </a:rPr>
              <a:pPr>
                <a:spcBef>
                  <a:spcPct val="0"/>
                </a:spcBef>
                <a:buClrTx/>
                <a:buSzTx/>
                <a:buFontTx/>
                <a:buNone/>
                <a:defRPr/>
              </a:pPr>
              <a:t>22</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120775"/>
            <a:ext cx="8567737"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just" eaLnBrk="1" hangingPunct="1">
              <a:spcBef>
                <a:spcPts val="0"/>
              </a:spcBef>
              <a:buClr>
                <a:srgbClr val="000066"/>
              </a:buClr>
              <a:buSzPct val="85000"/>
              <a:buFont typeface="Wingdings" panose="05000000000000000000" pitchFamily="2" charset="2"/>
              <a:buChar char="l"/>
              <a:tabLst>
                <a:tab pos="5375275" algn="l"/>
              </a:tabLst>
              <a:defRPr/>
            </a:pPr>
            <a:r>
              <a:rPr kumimoji="0" lang="en-US" altLang="zh-TW" sz="2800" b="1" dirty="0" smtClean="0">
                <a:solidFill>
                  <a:srgbClr val="000066"/>
                </a:solidFill>
                <a:latin typeface="微軟正黑體" panose="020B0604030504040204" pitchFamily="34" charset="-120"/>
              </a:rPr>
              <a:t>101.04.18</a:t>
            </a:r>
            <a:r>
              <a:rPr kumimoji="0" lang="zh-TW" altLang="en-US" sz="2800" b="1" dirty="0">
                <a:solidFill>
                  <a:srgbClr val="000066"/>
                </a:solidFill>
                <a:latin typeface="微軟正黑體" panose="020B0604030504040204" pitchFamily="34" charset="-120"/>
              </a:rPr>
              <a:t>工程</a:t>
            </a:r>
            <a:r>
              <a:rPr kumimoji="0" lang="zh-TW" altLang="en-US" sz="2800" b="1" dirty="0" smtClean="0">
                <a:solidFill>
                  <a:srgbClr val="000066"/>
                </a:solidFill>
                <a:latin typeface="微軟正黑體" panose="020B0604030504040204" pitchFamily="34" charset="-120"/>
              </a:rPr>
              <a:t>企字第</a:t>
            </a:r>
            <a:r>
              <a:rPr kumimoji="0" lang="en-US" altLang="zh-TW" sz="2800" b="1" dirty="0">
                <a:solidFill>
                  <a:srgbClr val="000066"/>
                </a:solidFill>
                <a:latin typeface="微軟正黑體" panose="020B0604030504040204" pitchFamily="34" charset="-120"/>
              </a:rPr>
              <a:t>10100138800</a:t>
            </a:r>
            <a:r>
              <a:rPr kumimoji="0" lang="zh-TW" altLang="en-US" sz="2800" b="1" dirty="0" smtClean="0">
                <a:solidFill>
                  <a:srgbClr val="000066"/>
                </a:solidFill>
                <a:latin typeface="微軟正黑體" panose="020B0604030504040204" pitchFamily="34" charset="-120"/>
              </a:rPr>
              <a:t>號函</a:t>
            </a:r>
            <a:endParaRPr kumimoji="0" lang="en-US" altLang="zh-TW" sz="2400" b="1" spc="-100" dirty="0" smtClean="0">
              <a:solidFill>
                <a:srgbClr val="800000"/>
              </a:solidFill>
              <a:latin typeface="微軟正黑體" panose="020B0604030504040204" pitchFamily="34" charset="-120"/>
            </a:endParaRPr>
          </a:p>
          <a:p>
            <a:pPr marL="358775"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600" b="1" dirty="0">
                <a:solidFill>
                  <a:srgbClr val="0000FF"/>
                </a:solidFill>
                <a:latin typeface="微軟正黑體" panose="020B0604030504040204" pitchFamily="34" charset="-120"/>
              </a:rPr>
              <a:t>一、</a:t>
            </a:r>
            <a:r>
              <a:rPr kumimoji="0" lang="zh-TW" altLang="en-US" sz="2600" b="1" u="heavy" dirty="0">
                <a:solidFill>
                  <a:srgbClr val="0000FF"/>
                </a:solidFill>
                <a:uFill>
                  <a:solidFill>
                    <a:srgbClr val="990000"/>
                  </a:solidFill>
                </a:uFill>
                <a:latin typeface="微軟正黑體" panose="020B0604030504040204" pitchFamily="34" charset="-120"/>
              </a:rPr>
              <a:t>工程規劃設計服務費用占整體</a:t>
            </a:r>
            <a:r>
              <a:rPr kumimoji="0" lang="zh-TW" altLang="en-US" sz="2600" b="1" u="sng" dirty="0">
                <a:solidFill>
                  <a:srgbClr val="0000FF"/>
                </a:solidFill>
                <a:uFill>
                  <a:solidFill>
                    <a:srgbClr val="990000"/>
                  </a:solidFill>
                </a:uFill>
                <a:latin typeface="微軟正黑體" panose="020B0604030504040204" pitchFamily="34" charset="-120"/>
              </a:rPr>
              <a:t>工程計畫</a:t>
            </a:r>
            <a:r>
              <a:rPr kumimoji="0" lang="zh-TW" altLang="en-US" sz="2600" b="1" u="heavy" dirty="0">
                <a:solidFill>
                  <a:srgbClr val="0000FF"/>
                </a:solidFill>
                <a:uFill>
                  <a:solidFill>
                    <a:srgbClr val="990000"/>
                  </a:solidFill>
                </a:uFill>
                <a:latin typeface="微軟正黑體" panose="020B0604030504040204" pitchFamily="34" charset="-120"/>
              </a:rPr>
              <a:t>經費比率不高</a:t>
            </a:r>
            <a:r>
              <a:rPr kumimoji="0" lang="zh-TW" altLang="en-US" sz="2600" b="1" dirty="0">
                <a:solidFill>
                  <a:srgbClr val="0000FF"/>
                </a:solidFill>
                <a:latin typeface="微軟正黑體" panose="020B0604030504040204" pitchFamily="34" charset="-120"/>
              </a:rPr>
              <a:t>，</a:t>
            </a:r>
            <a:r>
              <a:rPr kumimoji="0" lang="zh-TW" altLang="en-US" sz="2600" b="1" u="heavy" dirty="0">
                <a:solidFill>
                  <a:srgbClr val="0000FF"/>
                </a:solidFill>
                <a:uFill>
                  <a:solidFill>
                    <a:srgbClr val="990000"/>
                  </a:solidFill>
                </a:uFill>
                <a:latin typeface="微軟正黑體" panose="020B0604030504040204" pitchFamily="34" charset="-120"/>
              </a:rPr>
              <a:t>但影響工程品質至鉅</a:t>
            </a:r>
            <a:r>
              <a:rPr kumimoji="0" lang="zh-TW" altLang="en-US" sz="2600" b="1" dirty="0">
                <a:solidFill>
                  <a:srgbClr val="0000FF"/>
                </a:solidFill>
                <a:latin typeface="微軟正黑體" panose="020B0604030504040204" pitchFamily="34" charset="-120"/>
              </a:rPr>
              <a:t>，一旦工程規劃設計不當，將對機關</a:t>
            </a:r>
            <a:r>
              <a:rPr kumimoji="0" lang="zh-TW" altLang="en-US" sz="2600" b="1" dirty="0" smtClean="0">
                <a:solidFill>
                  <a:srgbClr val="0000FF"/>
                </a:solidFill>
                <a:latin typeface="微軟正黑體" panose="020B0604030504040204" pitchFamily="34" charset="-120"/>
              </a:rPr>
              <a:t>或公眾</a:t>
            </a:r>
            <a:r>
              <a:rPr kumimoji="0" lang="zh-TW" altLang="en-US" sz="2600" b="1" dirty="0">
                <a:solidFill>
                  <a:srgbClr val="0000FF"/>
                </a:solidFill>
                <a:latin typeface="微軟正黑體" panose="020B0604030504040204" pitchFamily="34" charset="-120"/>
              </a:rPr>
              <a:t>造成重大損失，</a:t>
            </a:r>
            <a:r>
              <a:rPr kumimoji="0" lang="zh-TW" altLang="en-US" sz="2600" b="1" u="sng" dirty="0">
                <a:solidFill>
                  <a:srgbClr val="0000FF"/>
                </a:solidFill>
                <a:uFill>
                  <a:solidFill>
                    <a:srgbClr val="990000"/>
                  </a:solidFill>
                </a:uFill>
                <a:latin typeface="微軟正黑體" panose="020B0604030504040204" pitchFamily="34" charset="-120"/>
              </a:rPr>
              <a:t>爰</a:t>
            </a:r>
            <a:r>
              <a:rPr kumimoji="0" lang="zh-TW" altLang="en-US" sz="2600" b="1" u="heavy" dirty="0">
                <a:solidFill>
                  <a:srgbClr val="0000FF"/>
                </a:solidFill>
                <a:uFill>
                  <a:solidFill>
                    <a:srgbClr val="990000"/>
                  </a:solidFill>
                </a:uFill>
                <a:latin typeface="微軟正黑體" panose="020B0604030504040204" pitchFamily="34" charset="-120"/>
              </a:rPr>
              <a:t>本會一向主張</a:t>
            </a:r>
            <a:r>
              <a:rPr kumimoji="0" lang="zh-TW" altLang="en-US" sz="2600" b="1" dirty="0">
                <a:solidFill>
                  <a:srgbClr val="0000FF"/>
                </a:solidFill>
                <a:latin typeface="微軟正黑體" panose="020B0604030504040204" pitchFamily="34" charset="-120"/>
              </a:rPr>
              <a:t>機關辦理</a:t>
            </a:r>
            <a:r>
              <a:rPr kumimoji="0" lang="zh-TW" altLang="en-US" sz="2600" b="1" u="heavy" dirty="0">
                <a:solidFill>
                  <a:srgbClr val="0000FF"/>
                </a:solidFill>
                <a:uFill>
                  <a:solidFill>
                    <a:srgbClr val="990000"/>
                  </a:solidFill>
                </a:uFill>
                <a:latin typeface="微軟正黑體" panose="020B0604030504040204" pitchFamily="34" charset="-120"/>
              </a:rPr>
              <a:t>技術服務採購</a:t>
            </a:r>
            <a:r>
              <a:rPr kumimoji="0" lang="zh-TW" altLang="en-US" sz="2600" b="1" dirty="0">
                <a:solidFill>
                  <a:srgbClr val="0000FF"/>
                </a:solidFill>
                <a:latin typeface="微軟正黑體" panose="020B0604030504040204" pitchFamily="34" charset="-120"/>
              </a:rPr>
              <a:t>案件，</a:t>
            </a:r>
            <a:r>
              <a:rPr kumimoji="0" lang="zh-TW" altLang="en-US" sz="2600" b="1" u="heavy" dirty="0">
                <a:solidFill>
                  <a:srgbClr val="0000FF"/>
                </a:solidFill>
                <a:uFill>
                  <a:solidFill>
                    <a:srgbClr val="990000"/>
                  </a:solidFill>
                </a:uFill>
                <a:latin typeface="微軟正黑體" panose="020B0604030504040204" pitchFamily="34" charset="-120"/>
              </a:rPr>
              <a:t>不宜採最低價決標</a:t>
            </a:r>
            <a:r>
              <a:rPr kumimoji="0" lang="zh-TW" altLang="en-US" sz="2600" b="1" dirty="0" smtClean="0">
                <a:solidFill>
                  <a:srgbClr val="0000FF"/>
                </a:solidFill>
                <a:latin typeface="微軟正黑體" panose="020B0604030504040204" pitchFamily="34" charset="-120"/>
              </a:rPr>
              <a:t>。</a:t>
            </a:r>
            <a:endParaRPr kumimoji="0" lang="en-US" altLang="zh-TW" sz="2600" b="1" dirty="0" smtClean="0">
              <a:solidFill>
                <a:srgbClr val="0000FF"/>
              </a:solidFill>
              <a:latin typeface="微軟正黑體" panose="020B0604030504040204" pitchFamily="34" charset="-120"/>
            </a:endParaRPr>
          </a:p>
          <a:p>
            <a:pPr marL="358775"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600" b="1" dirty="0">
                <a:solidFill>
                  <a:srgbClr val="0000FF"/>
                </a:solidFill>
                <a:latin typeface="微軟正黑體" panose="020B0604030504040204" pitchFamily="34" charset="-120"/>
              </a:rPr>
              <a:t>二</a:t>
            </a:r>
            <a:r>
              <a:rPr kumimoji="0" lang="zh-TW" altLang="en-US" sz="2600" b="1" dirty="0" smtClean="0">
                <a:solidFill>
                  <a:srgbClr val="0000FF"/>
                </a:solidFill>
                <a:latin typeface="微軟正黑體" panose="020B0604030504040204" pitchFamily="34" charset="-120"/>
              </a:rPr>
              <a:t>、</a:t>
            </a:r>
            <a:r>
              <a:rPr kumimoji="0" lang="zh-TW" altLang="en-US" sz="2600" b="1" u="sng" dirty="0">
                <a:solidFill>
                  <a:srgbClr val="0000FF"/>
                </a:solidFill>
                <a:uFill>
                  <a:solidFill>
                    <a:srgbClr val="990000"/>
                  </a:solidFill>
                </a:uFill>
                <a:latin typeface="微軟正黑體" panose="020B0604030504040204" pitchFamily="34" charset="-120"/>
              </a:rPr>
              <a:t>由地方政府</a:t>
            </a:r>
            <a:r>
              <a:rPr kumimoji="0" lang="zh-TW" altLang="en-US" sz="2600" b="1" u="heavy" dirty="0">
                <a:solidFill>
                  <a:srgbClr val="0000FF"/>
                </a:solidFill>
                <a:uFill>
                  <a:solidFill>
                    <a:srgbClr val="990000"/>
                  </a:solidFill>
                </a:uFill>
                <a:latin typeface="微軟正黑體" panose="020B0604030504040204" pitchFamily="34" charset="-120"/>
              </a:rPr>
              <a:t>統籌以最有利標評選方式辦理技術服務、專案管理共同供應契約</a:t>
            </a:r>
            <a:r>
              <a:rPr kumimoji="0" lang="zh-TW" altLang="en-US" sz="2600" b="1" u="sng" dirty="0">
                <a:solidFill>
                  <a:srgbClr val="0000FF"/>
                </a:solidFill>
                <a:uFill>
                  <a:solidFill>
                    <a:srgbClr val="990000"/>
                  </a:solidFill>
                </a:uFill>
                <a:latin typeface="微軟正黑體" panose="020B0604030504040204" pitchFamily="34" charset="-120"/>
              </a:rPr>
              <a:t>或</a:t>
            </a:r>
            <a:r>
              <a:rPr kumimoji="0" lang="zh-TW" altLang="en-US" sz="2600" b="1" u="heavy" dirty="0">
                <a:solidFill>
                  <a:srgbClr val="0000FF"/>
                </a:solidFill>
                <a:uFill>
                  <a:solidFill>
                    <a:srgbClr val="990000"/>
                  </a:solidFill>
                </a:uFill>
                <a:latin typeface="微軟正黑體" panose="020B0604030504040204" pitchFamily="34" charset="-120"/>
              </a:rPr>
              <a:t>開口契約</a:t>
            </a:r>
            <a:r>
              <a:rPr kumimoji="0" lang="zh-TW" altLang="en-US" sz="2600" b="1" dirty="0">
                <a:solidFill>
                  <a:srgbClr val="0000FF"/>
                </a:solidFill>
                <a:latin typeface="微軟正黑體" panose="020B0604030504040204" pitchFamily="34" charset="-120"/>
              </a:rPr>
              <a:t>，</a:t>
            </a:r>
            <a:r>
              <a:rPr kumimoji="0" lang="zh-TW" altLang="en-US" sz="2600" b="1" u="sng" dirty="0">
                <a:solidFill>
                  <a:srgbClr val="0000FF"/>
                </a:solidFill>
                <a:uFill>
                  <a:solidFill>
                    <a:srgbClr val="990000"/>
                  </a:solidFill>
                </a:uFill>
                <a:latin typeface="微軟正黑體" panose="020B0604030504040204" pitchFamily="34" charset="-120"/>
              </a:rPr>
              <a:t>供所屬（轄）機關利用</a:t>
            </a:r>
            <a:r>
              <a:rPr kumimoji="0" lang="zh-TW" altLang="en-US" sz="2600" b="1" dirty="0">
                <a:solidFill>
                  <a:srgbClr val="0000FF"/>
                </a:solidFill>
                <a:latin typeface="微軟正黑體" panose="020B0604030504040204" pitchFamily="34" charset="-120"/>
              </a:rPr>
              <a:t>，</a:t>
            </a:r>
            <a:r>
              <a:rPr kumimoji="0" lang="zh-TW" altLang="en-US" sz="2600" b="1" u="sng" dirty="0">
                <a:solidFill>
                  <a:srgbClr val="0000FF"/>
                </a:solidFill>
                <a:uFill>
                  <a:solidFill>
                    <a:srgbClr val="990000"/>
                  </a:solidFill>
                </a:uFill>
                <a:latin typeface="微軟正黑體" panose="020B0604030504040204" pitchFamily="34" charset="-120"/>
              </a:rPr>
              <a:t>可解決基層所面臨之上開困擾</a:t>
            </a:r>
            <a:r>
              <a:rPr kumimoji="0" lang="zh-TW" altLang="en-US" sz="2600" b="1" dirty="0">
                <a:solidFill>
                  <a:srgbClr val="0000FF"/>
                </a:solidFill>
                <a:latin typeface="微軟正黑體" panose="020B0604030504040204" pitchFamily="34" charset="-120"/>
              </a:rPr>
              <a:t>、</a:t>
            </a:r>
            <a:r>
              <a:rPr kumimoji="0" lang="zh-TW" altLang="en-US" sz="2600" b="1" u="sng" dirty="0">
                <a:solidFill>
                  <a:srgbClr val="0000FF"/>
                </a:solidFill>
                <a:uFill>
                  <a:solidFill>
                    <a:srgbClr val="990000"/>
                  </a:solidFill>
                </a:uFill>
                <a:latin typeface="微軟正黑體" panose="020B0604030504040204" pitchFamily="34" charset="-120"/>
              </a:rPr>
              <a:t>避免低價搶標</a:t>
            </a:r>
            <a:r>
              <a:rPr kumimoji="0" lang="zh-TW" altLang="en-US" sz="2600" b="1" dirty="0">
                <a:solidFill>
                  <a:srgbClr val="0000FF"/>
                </a:solidFill>
                <a:latin typeface="微軟正黑體" panose="020B0604030504040204" pitchFamily="34" charset="-120"/>
              </a:rPr>
              <a:t>、提升採購效率、提升工程</a:t>
            </a:r>
            <a:r>
              <a:rPr kumimoji="0" lang="zh-TW" altLang="en-US" sz="2600" b="1" dirty="0" smtClean="0">
                <a:solidFill>
                  <a:srgbClr val="0000FF"/>
                </a:solidFill>
                <a:latin typeface="微軟正黑體" panose="020B0604030504040204" pitchFamily="34" charset="-120"/>
              </a:rPr>
              <a:t>品質及</a:t>
            </a:r>
            <a:r>
              <a:rPr kumimoji="0" lang="zh-TW" altLang="en-US" sz="2600" b="1" dirty="0">
                <a:solidFill>
                  <a:srgbClr val="0000FF"/>
                </a:solidFill>
                <a:latin typeface="微軟正黑體" panose="020B0604030504040204" pitchFamily="34" charset="-120"/>
              </a:rPr>
              <a:t>改善供技術服務產業工作環境等諸多優點</a:t>
            </a:r>
            <a:r>
              <a:rPr kumimoji="0" lang="zh-TW" altLang="en-US" sz="2600" b="1" dirty="0" smtClean="0">
                <a:solidFill>
                  <a:srgbClr val="0000FF"/>
                </a:solidFill>
                <a:latin typeface="微軟正黑體" panose="020B0604030504040204" pitchFamily="34" charset="-120"/>
              </a:rPr>
              <a:t>。</a:t>
            </a:r>
            <a:endParaRPr kumimoji="0" lang="en-US" altLang="zh-TW" sz="2600" b="1" dirty="0" smtClean="0">
              <a:solidFill>
                <a:srgbClr val="0000FF"/>
              </a:solidFill>
              <a:latin typeface="微軟正黑體" panose="020B0604030504040204" pitchFamily="34" charset="-120"/>
            </a:endParaRPr>
          </a:p>
          <a:p>
            <a:pPr marL="358775" indent="-358775" algn="just" eaLnBrk="1" hangingPunct="1">
              <a:spcBef>
                <a:spcPts val="0"/>
              </a:spcBef>
              <a:buClr>
                <a:srgbClr val="000066"/>
              </a:buClr>
              <a:buSzPct val="85000"/>
              <a:buFont typeface="Wingdings 2" panose="05020102010507070707" pitchFamily="18" charset="2"/>
              <a:buNone/>
              <a:tabLst>
                <a:tab pos="5375275" algn="l"/>
              </a:tabLst>
              <a:defRPr/>
            </a:pPr>
            <a:r>
              <a:rPr kumimoji="0" lang="zh-TW" altLang="en-US" sz="2600" b="1" dirty="0">
                <a:solidFill>
                  <a:srgbClr val="0000FF"/>
                </a:solidFill>
                <a:latin typeface="微軟正黑體" panose="020B0604030504040204" pitchFamily="34" charset="-120"/>
              </a:rPr>
              <a:t>三、</a:t>
            </a:r>
            <a:r>
              <a:rPr kumimoji="0" lang="zh-TW" altLang="en-US" sz="2600" b="1" u="sng" dirty="0">
                <a:solidFill>
                  <a:srgbClr val="0000FF"/>
                </a:solidFill>
                <a:uFill>
                  <a:solidFill>
                    <a:srgbClr val="990000"/>
                  </a:solidFill>
                </a:uFill>
                <a:latin typeface="微軟正黑體" panose="020B0604030504040204" pitchFamily="34" charset="-120"/>
              </a:rPr>
              <a:t>請</a:t>
            </a:r>
            <a:r>
              <a:rPr kumimoji="0" lang="zh-TW" altLang="en-US" sz="2600" b="1" dirty="0">
                <a:solidFill>
                  <a:srgbClr val="0000FF"/>
                </a:solidFill>
                <a:latin typeface="微軟正黑體" panose="020B0604030504040204" pitchFamily="34" charset="-120"/>
              </a:rPr>
              <a:t>貴府</a:t>
            </a:r>
            <a:r>
              <a:rPr kumimoji="0" lang="zh-TW" altLang="en-US" sz="2600" b="1" u="sng" dirty="0">
                <a:solidFill>
                  <a:srgbClr val="0000FF"/>
                </a:solidFill>
                <a:uFill>
                  <a:solidFill>
                    <a:srgbClr val="990000"/>
                  </a:solidFill>
                </a:uFill>
                <a:latin typeface="微軟正黑體" panose="020B0604030504040204" pitchFamily="34" charset="-120"/>
              </a:rPr>
              <a:t>研議自行統籌辦理共同供應契約或開口契約</a:t>
            </a:r>
            <a:r>
              <a:rPr kumimoji="0" lang="zh-TW" altLang="en-US" sz="2600" b="1" dirty="0">
                <a:solidFill>
                  <a:srgbClr val="0000FF"/>
                </a:solidFill>
                <a:latin typeface="微軟正黑體" panose="020B0604030504040204" pitchFamily="34" charset="-120"/>
              </a:rPr>
              <a:t>供所屬（轄）機關利用，</a:t>
            </a:r>
            <a:r>
              <a:rPr kumimoji="0" lang="zh-TW" altLang="en-US" sz="2600" b="1" u="sng" dirty="0">
                <a:solidFill>
                  <a:srgbClr val="0000FF"/>
                </a:solidFill>
                <a:uFill>
                  <a:solidFill>
                    <a:srgbClr val="990000"/>
                  </a:solidFill>
                </a:uFill>
                <a:latin typeface="微軟正黑體" panose="020B0604030504040204" pitchFamily="34" charset="-120"/>
              </a:rPr>
              <a:t>或洽臺灣銀行採購部代辦採購程序</a:t>
            </a:r>
            <a:r>
              <a:rPr kumimoji="0" lang="zh-TW" altLang="en-US" sz="2600" b="1" dirty="0" smtClean="0">
                <a:solidFill>
                  <a:srgbClr val="0000FF"/>
                </a:solidFill>
                <a:latin typeface="微軟正黑體" panose="020B0604030504040204" pitchFamily="34" charset="-120"/>
              </a:rPr>
              <a:t>。</a:t>
            </a:r>
            <a:endParaRPr kumimoji="0" lang="en-US" altLang="zh-TW" sz="2600" b="1" dirty="0">
              <a:solidFill>
                <a:srgbClr val="0000FF"/>
              </a:solidFill>
              <a:latin typeface="微軟正黑體" panose="020B0604030504040204" pitchFamily="34" charset="-120"/>
            </a:endParaRPr>
          </a:p>
        </p:txBody>
      </p:sp>
      <p:sp>
        <p:nvSpPr>
          <p:cNvPr id="6" name="文字方塊 5"/>
          <p:cNvSpPr txBox="1"/>
          <p:nvPr/>
        </p:nvSpPr>
        <p:spPr>
          <a:xfrm>
            <a:off x="2484438" y="44450"/>
            <a:ext cx="6840537" cy="1077913"/>
          </a:xfrm>
          <a:prstGeom prst="rect">
            <a:avLst/>
          </a:prstGeom>
          <a:noFill/>
        </p:spPr>
        <p:txBody>
          <a:bodyPr>
            <a:spAutoFit/>
          </a:bodyPr>
          <a:lstStyle/>
          <a:p>
            <a:pPr>
              <a:defRPr/>
            </a:pPr>
            <a:r>
              <a:rPr lang="zh-TW" altLang="en-US" sz="3200" b="1">
                <a:solidFill>
                  <a:srgbClr val="0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由地方政府研議統籌辦理技術服務、專案管理共同供應契約或開口契約</a:t>
            </a:r>
            <a:endParaRPr lang="zh-TW" altLang="en-US" sz="3200">
              <a:solidFill>
                <a:srgbClr val="0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880206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391BBBF-96EB-40F6-850C-D6CEBF67717E}" type="slidenum">
              <a:rPr lang="en-US" altLang="zh-TW" sz="1400" smtClean="0">
                <a:solidFill>
                  <a:srgbClr val="AD1F1F"/>
                </a:solidFill>
                <a:latin typeface="Times New Roman" panose="02020603050405020304" pitchFamily="18" charset="0"/>
              </a:rPr>
              <a:pPr>
                <a:spcBef>
                  <a:spcPct val="0"/>
                </a:spcBef>
                <a:buClrTx/>
                <a:buSzTx/>
                <a:buFontTx/>
                <a:buNone/>
                <a:defRPr/>
              </a:pPr>
              <a:t>23</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367644" y="1772816"/>
            <a:ext cx="6445250" cy="180136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zh-TW" sz="4000" b="1">
                <a:solidFill>
                  <a:srgbClr val="100278"/>
                </a:solidFill>
                <a:effectLst>
                  <a:outerShdw blurRad="38100" dist="38100" dir="2700000" algn="tl">
                    <a:srgbClr val="C0C0C0"/>
                  </a:outerShdw>
                </a:effectLst>
                <a:latin typeface="微軟正黑體" panose="020B0604030504040204" pitchFamily="34" charset="-120"/>
              </a:rPr>
              <a:t>開口</a:t>
            </a:r>
            <a:r>
              <a:rPr lang="zh-TW" altLang="zh-TW" sz="4000" b="1" smtClean="0">
                <a:solidFill>
                  <a:srgbClr val="100278"/>
                </a:solidFill>
                <a:effectLst>
                  <a:outerShdw blurRad="38100" dist="38100" dir="2700000" algn="tl">
                    <a:srgbClr val="C0C0C0"/>
                  </a:outerShdw>
                </a:effectLst>
                <a:latin typeface="微軟正黑體" panose="020B0604030504040204" pitchFamily="34" charset="-120"/>
              </a:rPr>
              <a:t>契約</a:t>
            </a:r>
            <a:r>
              <a:rPr lang="zh-TW" altLang="en-US" sz="4000" b="1" smtClean="0">
                <a:solidFill>
                  <a:srgbClr val="100278"/>
                </a:solidFill>
                <a:effectLst>
                  <a:outerShdw blurRad="38100" dist="38100" dir="2700000" algn="tl">
                    <a:srgbClr val="C0C0C0"/>
                  </a:outerShdw>
                </a:effectLst>
                <a:latin typeface="微軟正黑體" panose="020B0604030504040204" pitchFamily="34" charset="-120"/>
              </a:rPr>
              <a:t>保留後續擴充</a:t>
            </a:r>
            <a:endParaRPr lang="en-US" altLang="zh-TW" sz="4000" b="1" smtClean="0">
              <a:solidFill>
                <a:srgbClr val="100278"/>
              </a:solidFill>
              <a:effectLst>
                <a:outerShdw blurRad="38100" dist="38100" dir="2700000" algn="tl">
                  <a:srgbClr val="C0C0C0"/>
                </a:outerShdw>
              </a:effectLst>
              <a:latin typeface="微軟正黑體" panose="020B0604030504040204" pitchFamily="34" charset="-120"/>
            </a:endParaRPr>
          </a:p>
          <a:p>
            <a:pPr algn="ctr" eaLnBrk="1" hangingPunct="1">
              <a:defRPr/>
            </a:pPr>
            <a:r>
              <a:rPr lang="zh-TW" altLang="en-US" sz="4000" b="1" smtClean="0">
                <a:solidFill>
                  <a:srgbClr val="100278"/>
                </a:solidFill>
                <a:effectLst>
                  <a:outerShdw blurRad="38100" dist="38100" dir="2700000" algn="tl">
                    <a:srgbClr val="C0C0C0"/>
                  </a:outerShdw>
                </a:effectLst>
                <a:latin typeface="微軟正黑體" panose="020B0604030504040204" pitchFamily="34" charset="-120"/>
              </a:rPr>
              <a:t>增加執行彈性</a:t>
            </a:r>
            <a:endParaRPr lang="zh-TW" altLang="en-US" sz="4000" b="1" dirty="0">
              <a:solidFill>
                <a:srgbClr val="100278"/>
              </a:solidFill>
              <a:effectLst>
                <a:outerShdw blurRad="38100" dist="38100" dir="2700000" algn="tl">
                  <a:srgbClr val="C0C0C0"/>
                </a:outerShdw>
              </a:effectLst>
              <a:latin typeface="微軟正黑體" panose="020B0604030504040204" pitchFamily="34" charset="-120"/>
            </a:endParaRPr>
          </a:p>
        </p:txBody>
      </p:sp>
    </p:spTree>
    <p:extLst>
      <p:ext uri="{BB962C8B-B14F-4D97-AF65-F5344CB8AC3E}">
        <p14:creationId xmlns:p14="http://schemas.microsoft.com/office/powerpoint/2010/main" val="41544407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4B9EF0B9-5AFA-4FB4-9D37-5F06C39C69BE}" type="slidenum">
              <a:rPr lang="en-US" altLang="zh-TW" sz="1400" smtClean="0">
                <a:solidFill>
                  <a:srgbClr val="AD1F1F"/>
                </a:solidFill>
                <a:latin typeface="Times New Roman" panose="02020603050405020304" pitchFamily="18" charset="0"/>
              </a:rPr>
              <a:pPr>
                <a:spcBef>
                  <a:spcPct val="0"/>
                </a:spcBef>
                <a:buClrTx/>
                <a:buSzTx/>
                <a:buFontTx/>
                <a:buNone/>
                <a:defRPr/>
              </a:pPr>
              <a:t>24</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2267744" y="362298"/>
            <a:ext cx="5364162" cy="658812"/>
          </a:xfrm>
        </p:spPr>
        <p:txBody>
          <a:bodyPr wrap="square" lIns="91440" tIns="45720" rIns="91440" bIns="45720" numCol="1" anchorCtr="0" compatLnSpc="1">
            <a:prstTxWarp prst="textNoShape">
              <a:avLst/>
            </a:prstTxWarp>
            <a:normAutofit/>
          </a:bodyPr>
          <a:lstStyle/>
          <a:p>
            <a:pPr eaLnBrk="1" hangingPunct="1">
              <a:defRPr/>
            </a:pPr>
            <a:r>
              <a:rPr lang="zh-TW" altLang="en-US" b="1" cap="none" dirty="0" smtClean="0">
                <a:solidFill>
                  <a:srgbClr val="003399"/>
                </a:solidFill>
                <a:effectLst/>
                <a:latin typeface="微軟正黑體" panose="020B0604030504040204" pitchFamily="34" charset="-120"/>
                <a:ea typeface="微軟正黑體" panose="020B0604030504040204" pitchFamily="34" charset="-120"/>
              </a:rPr>
              <a:t>開口</a:t>
            </a:r>
            <a:r>
              <a:rPr lang="zh-TW" altLang="en-US" b="1" cap="none" dirty="0">
                <a:solidFill>
                  <a:srgbClr val="003399"/>
                </a:solidFill>
                <a:effectLst/>
                <a:latin typeface="微軟正黑體" panose="020B0604030504040204" pitchFamily="34" charset="-120"/>
                <a:ea typeface="微軟正黑體" panose="020B0604030504040204" pitchFamily="34" charset="-120"/>
              </a:rPr>
              <a:t>契約</a:t>
            </a:r>
            <a:r>
              <a:rPr lang="zh-TW" altLang="en-US" b="1" cap="none">
                <a:solidFill>
                  <a:srgbClr val="003399"/>
                </a:solidFill>
                <a:effectLst/>
                <a:latin typeface="微軟正黑體" panose="020B0604030504040204" pitchFamily="34" charset="-120"/>
                <a:ea typeface="微軟正黑體" panose="020B0604030504040204" pitchFamily="34" charset="-120"/>
              </a:rPr>
              <a:t>後續</a:t>
            </a:r>
            <a:r>
              <a:rPr lang="zh-TW" altLang="en-US" b="1" cap="none" smtClean="0">
                <a:solidFill>
                  <a:srgbClr val="003399"/>
                </a:solidFill>
                <a:effectLst/>
                <a:latin typeface="微軟正黑體" panose="020B0604030504040204" pitchFamily="34" charset="-120"/>
                <a:ea typeface="微軟正黑體" panose="020B0604030504040204" pitchFamily="34" charset="-120"/>
              </a:rPr>
              <a:t>擴充態樣</a:t>
            </a:r>
            <a:endParaRPr lang="zh-TW" altLang="en-US" b="1" cap="none" dirty="0">
              <a:solidFill>
                <a:srgbClr val="003399"/>
              </a:solidFill>
              <a:effectLst/>
              <a:latin typeface="微軟正黑體" panose="020B0604030504040204" pitchFamily="34" charset="-120"/>
              <a:ea typeface="微軟正黑體" panose="020B0604030504040204" pitchFamily="34" charset="-120"/>
            </a:endParaRPr>
          </a:p>
        </p:txBody>
      </p:sp>
      <p:sp>
        <p:nvSpPr>
          <p:cNvPr id="6" name="Rectangle 11">
            <a:extLst>
              <a:ext uri="{FF2B5EF4-FFF2-40B4-BE49-F238E27FC236}"/>
            </a:extLst>
          </p:cNvPr>
          <p:cNvSpPr>
            <a:spLocks noChangeArrowheads="1"/>
          </p:cNvSpPr>
          <p:nvPr/>
        </p:nvSpPr>
        <p:spPr bwMode="auto">
          <a:xfrm>
            <a:off x="468313" y="1268760"/>
            <a:ext cx="8388350" cy="5205065"/>
          </a:xfrm>
          <a:prstGeom prst="rect">
            <a:avLst/>
          </a:prstGeom>
          <a:noFill/>
          <a:ln w="9525">
            <a:noFill/>
            <a:miter lim="800000"/>
            <a:headEnd/>
            <a:tailEnd/>
          </a:ln>
          <a:effectLst/>
        </p:spPr>
        <p:txBody>
          <a:bodyPr/>
          <a:lstStyle/>
          <a:p>
            <a:pPr marL="342900" indent="-342900" algn="just" eaLnBrk="1" hangingPunct="1">
              <a:spcBef>
                <a:spcPts val="1200"/>
              </a:spcBef>
              <a:buClr>
                <a:prstClr val="black"/>
              </a:buClr>
              <a:buSzPct val="75000"/>
              <a:buFont typeface="Wingdings" pitchFamily="2" charset="2"/>
              <a:buChar char="l"/>
              <a:defRPr/>
            </a:pPr>
            <a:r>
              <a:rPr lang="zh-TW" altLang="en-US" sz="2800" b="1" smtClean="0">
                <a:solidFill>
                  <a:srgbClr val="0000FF"/>
                </a:solidFill>
                <a:latin typeface="微軟正黑體" panose="020B0604030504040204" pitchFamily="34" charset="-120"/>
                <a:ea typeface="微軟正黑體" panose="020B0604030504040204" pitchFamily="34" charset="-120"/>
              </a:rPr>
              <a:t>後續</a:t>
            </a:r>
            <a:r>
              <a:rPr lang="zh-TW" altLang="en-US" sz="2800" b="1" dirty="0">
                <a:solidFill>
                  <a:srgbClr val="0000FF"/>
                </a:solidFill>
                <a:latin typeface="微軟正黑體" panose="020B0604030504040204" pitchFamily="34" charset="-120"/>
                <a:ea typeface="微軟正黑體" panose="020B0604030504040204" pitchFamily="34" charset="-120"/>
              </a:rPr>
              <a:t>擴充</a:t>
            </a:r>
            <a:r>
              <a:rPr lang="zh-TW" altLang="en-US" sz="2800" b="1">
                <a:solidFill>
                  <a:srgbClr val="0000FF"/>
                </a:solidFill>
                <a:latin typeface="微軟正黑體" panose="020B0604030504040204" pitchFamily="34" charset="-120"/>
                <a:ea typeface="微軟正黑體" panose="020B0604030504040204" pitchFamily="34" charset="-120"/>
              </a:rPr>
              <a:t>態</a:t>
            </a:r>
            <a:r>
              <a:rPr lang="zh-TW" altLang="en-US" sz="2800" b="1" smtClean="0">
                <a:solidFill>
                  <a:srgbClr val="0000FF"/>
                </a:solidFill>
                <a:latin typeface="微軟正黑體" panose="020B0604030504040204" pitchFamily="34" charset="-120"/>
                <a:ea typeface="微軟正黑體" panose="020B0604030504040204" pitchFamily="34" charset="-120"/>
              </a:rPr>
              <a:t>樣一</a:t>
            </a:r>
            <a:endParaRPr lang="zh-TW" altLang="en-US" sz="2800" b="1" dirty="0">
              <a:solidFill>
                <a:srgbClr val="0000FF"/>
              </a:solidFill>
              <a:latin typeface="微軟正黑體" panose="020B0604030504040204" pitchFamily="34" charset="-120"/>
              <a:ea typeface="微軟正黑體" panose="020B0604030504040204" pitchFamily="34" charset="-120"/>
            </a:endParaRPr>
          </a:p>
          <a:p>
            <a:pPr marL="261938" lvl="1" algn="just" eaLnBrk="1" hangingPunct="1">
              <a:spcBef>
                <a:spcPct val="10000"/>
              </a:spcBef>
              <a:buClr>
                <a:srgbClr val="660033"/>
              </a:buClr>
              <a:buSzPct val="75000"/>
              <a:defRPr/>
            </a:pPr>
            <a:r>
              <a:rPr lang="zh-TW" altLang="en-US" sz="2800" b="1" dirty="0">
                <a:solidFill>
                  <a:srgbClr val="006600"/>
                </a:solidFill>
                <a:latin typeface="微軟正黑體" panose="020B0604030504040204" pitchFamily="34" charset="-120"/>
                <a:ea typeface="微軟正黑體" panose="020B0604030504040204" pitchFamily="34" charset="-120"/>
              </a:rPr>
              <a:t>履約期限內本採購若有後續擴充，在</a:t>
            </a:r>
            <a:r>
              <a:rPr lang="zh-TW" altLang="en-US" sz="2800" b="1" u="sng" dirty="0">
                <a:solidFill>
                  <a:srgbClr val="006600"/>
                </a:solidFill>
                <a:latin typeface="微軟正黑體" panose="020B0604030504040204" pitchFamily="34" charset="-120"/>
                <a:ea typeface="微軟正黑體" panose="020B0604030504040204" pitchFamily="34" charset="-120"/>
              </a:rPr>
              <a:t>預算結餘款</a:t>
            </a:r>
            <a:r>
              <a:rPr lang="zh-TW" altLang="en-US" sz="2800" b="1" dirty="0">
                <a:solidFill>
                  <a:srgbClr val="006600"/>
                </a:solidFill>
                <a:latin typeface="微軟正黑體" panose="020B0604030504040204" pitchFamily="34" charset="-120"/>
                <a:ea typeface="微軟正黑體" panose="020B0604030504040204" pitchFamily="34" charset="-120"/>
              </a:rPr>
              <a:t>（</a:t>
            </a:r>
            <a:r>
              <a:rPr lang="zh-TW" altLang="en-US" sz="2800" b="1" u="sng" dirty="0">
                <a:solidFill>
                  <a:srgbClr val="006600"/>
                </a:solidFill>
                <a:latin typeface="微軟正黑體" panose="020B0604030504040204" pitchFamily="34" charset="-120"/>
                <a:ea typeface="微軟正黑體" panose="020B0604030504040204" pitchFamily="34" charset="-120"/>
              </a:rPr>
              <a:t>以已公告之預算金額扣減決標金額所得餘額</a:t>
            </a:r>
            <a:r>
              <a:rPr lang="zh-TW" altLang="en-US" sz="2800" b="1" dirty="0">
                <a:solidFill>
                  <a:srgbClr val="006600"/>
                </a:solidFill>
                <a:latin typeface="微軟正黑體" panose="020B0604030504040204" pitchFamily="34" charset="-120"/>
                <a:ea typeface="微軟正黑體" panose="020B0604030504040204" pitchFamily="34" charset="-120"/>
              </a:rPr>
              <a:t>）範圍內依採購法第</a:t>
            </a:r>
            <a:r>
              <a:rPr lang="en-US" altLang="zh-TW" sz="2800" b="1" dirty="0">
                <a:solidFill>
                  <a:srgbClr val="006600"/>
                </a:solidFill>
                <a:latin typeface="微軟正黑體" panose="020B0604030504040204" pitchFamily="34" charset="-120"/>
                <a:ea typeface="微軟正黑體" panose="020B0604030504040204" pitchFamily="34" charset="-120"/>
              </a:rPr>
              <a:t>22</a:t>
            </a:r>
            <a:r>
              <a:rPr lang="zh-TW" altLang="en-US" sz="2800" b="1" dirty="0">
                <a:solidFill>
                  <a:srgbClr val="006600"/>
                </a:solidFill>
                <a:latin typeface="微軟正黑體" panose="020B0604030504040204" pitchFamily="34" charset="-120"/>
                <a:ea typeface="微軟正黑體" panose="020B0604030504040204" pitchFamily="34" charset="-120"/>
              </a:rPr>
              <a:t>條第</a:t>
            </a:r>
            <a:r>
              <a:rPr lang="en-US" altLang="zh-TW" sz="2800" b="1" dirty="0">
                <a:solidFill>
                  <a:srgbClr val="006600"/>
                </a:solidFill>
                <a:latin typeface="微軟正黑體" panose="020B0604030504040204" pitchFamily="34" charset="-120"/>
                <a:ea typeface="微軟正黑體" panose="020B0604030504040204" pitchFamily="34" charset="-120"/>
              </a:rPr>
              <a:t>1</a:t>
            </a:r>
            <a:r>
              <a:rPr lang="zh-TW" altLang="en-US" sz="2800" b="1" dirty="0">
                <a:solidFill>
                  <a:srgbClr val="006600"/>
                </a:solidFill>
                <a:latin typeface="微軟正黑體" panose="020B0604030504040204" pitchFamily="34" charset="-120"/>
                <a:ea typeface="微軟正黑體" panose="020B0604030504040204" pitchFamily="34" charset="-120"/>
              </a:rPr>
              <a:t>項第</a:t>
            </a:r>
            <a:r>
              <a:rPr lang="en-US" altLang="zh-TW" sz="2800" b="1" dirty="0">
                <a:solidFill>
                  <a:srgbClr val="006600"/>
                </a:solidFill>
                <a:latin typeface="微軟正黑體" panose="020B0604030504040204" pitchFamily="34" charset="-120"/>
                <a:ea typeface="微軟正黑體" panose="020B0604030504040204" pitchFamily="34" charset="-120"/>
              </a:rPr>
              <a:t>7</a:t>
            </a:r>
            <a:r>
              <a:rPr lang="zh-TW" altLang="en-US" sz="2800" b="1" dirty="0">
                <a:solidFill>
                  <a:srgbClr val="006600"/>
                </a:solidFill>
                <a:latin typeface="微軟正黑體" panose="020B0604030504040204" pitchFamily="34" charset="-120"/>
                <a:ea typeface="微軟正黑體" panose="020B0604030504040204" pitchFamily="34" charset="-120"/>
              </a:rPr>
              <a:t>款規定辦理，且</a:t>
            </a:r>
            <a:r>
              <a:rPr lang="zh-TW" altLang="en-US" sz="2800" b="1" u="sng" dirty="0">
                <a:solidFill>
                  <a:srgbClr val="660033"/>
                </a:solidFill>
                <a:latin typeface="微軟正黑體" panose="020B0604030504040204" pitchFamily="34" charset="-120"/>
                <a:ea typeface="微軟正黑體" panose="020B0604030504040204" pitchFamily="34" charset="-120"/>
              </a:rPr>
              <a:t>後續擴充價金以原契約條件及價金續約核算付款</a:t>
            </a:r>
            <a:r>
              <a:rPr lang="zh-TW" altLang="en-US" sz="2800" b="1" dirty="0">
                <a:solidFill>
                  <a:srgbClr val="006600"/>
                </a:solidFill>
                <a:latin typeface="微軟正黑體" panose="020B0604030504040204" pitchFamily="34" charset="-120"/>
                <a:ea typeface="微軟正黑體" panose="020B0604030504040204" pitchFamily="34" charset="-120"/>
              </a:rPr>
              <a:t>，</a:t>
            </a:r>
            <a:r>
              <a:rPr lang="zh-TW" altLang="en-US" sz="2800" b="1" u="sng" dirty="0">
                <a:solidFill>
                  <a:srgbClr val="100278"/>
                </a:solidFill>
                <a:latin typeface="微軟正黑體" panose="020B0604030504040204" pitchFamily="34" charset="-120"/>
                <a:ea typeface="微軟正黑體" panose="020B0604030504040204" pitchFamily="34" charset="-120"/>
              </a:rPr>
              <a:t>得以換文方式辦理，免召開議價會議</a:t>
            </a:r>
            <a:r>
              <a:rPr lang="zh-TW" altLang="en-US" sz="2800" b="1" dirty="0">
                <a:solidFill>
                  <a:srgbClr val="006600"/>
                </a:solidFill>
                <a:latin typeface="微軟正黑體" panose="020B0604030504040204" pitchFamily="34" charset="-120"/>
                <a:ea typeface="微軟正黑體" panose="020B0604030504040204" pitchFamily="34" charset="-120"/>
              </a:rPr>
              <a:t>。本機關得依實際需要及廠商履約情形以原契約價金之各項單價及條件辦理續約。（新增項目需議價）。</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261938" indent="-261938" algn="just" eaLnBrk="1" hangingPunct="1">
              <a:spcBef>
                <a:spcPts val="1200"/>
              </a:spcBef>
              <a:buClr>
                <a:prstClr val="black"/>
              </a:buClr>
              <a:buSzPct val="75000"/>
              <a:buFont typeface="Wingdings" pitchFamily="2" charset="2"/>
              <a:buChar char="l"/>
              <a:defRPr/>
            </a:pPr>
            <a:r>
              <a:rPr lang="zh-TW" altLang="en-US" sz="2800" b="1" dirty="0">
                <a:solidFill>
                  <a:srgbClr val="0000FF"/>
                </a:solidFill>
                <a:latin typeface="微軟正黑體" panose="020B0604030504040204" pitchFamily="34" charset="-120"/>
                <a:ea typeface="微軟正黑體" panose="020B0604030504040204" pitchFamily="34" charset="-120"/>
              </a:rPr>
              <a:t>後續擴充</a:t>
            </a:r>
            <a:r>
              <a:rPr lang="zh-TW" altLang="en-US" sz="2800" b="1">
                <a:solidFill>
                  <a:srgbClr val="0000FF"/>
                </a:solidFill>
                <a:latin typeface="微軟正黑體" panose="020B0604030504040204" pitchFamily="34" charset="-120"/>
                <a:ea typeface="微軟正黑體" panose="020B0604030504040204" pitchFamily="34" charset="-120"/>
              </a:rPr>
              <a:t>態</a:t>
            </a:r>
            <a:r>
              <a:rPr lang="zh-TW" altLang="en-US" sz="2800" b="1" smtClean="0">
                <a:solidFill>
                  <a:srgbClr val="0000FF"/>
                </a:solidFill>
                <a:latin typeface="微軟正黑體" panose="020B0604030504040204" pitchFamily="34" charset="-120"/>
                <a:ea typeface="微軟正黑體" panose="020B0604030504040204" pitchFamily="34" charset="-120"/>
              </a:rPr>
              <a:t>樣二</a:t>
            </a:r>
            <a:endParaRPr lang="zh-TW" altLang="en-US" sz="2800" b="1" dirty="0">
              <a:solidFill>
                <a:srgbClr val="0000FF"/>
              </a:solidFill>
              <a:latin typeface="微軟正黑體" panose="020B0604030504040204" pitchFamily="34" charset="-120"/>
              <a:ea typeface="微軟正黑體" panose="020B0604030504040204" pitchFamily="34" charset="-120"/>
            </a:endParaRPr>
          </a:p>
          <a:p>
            <a:pPr marL="261938" lvl="1" algn="just" eaLnBrk="1" hangingPunct="1">
              <a:spcBef>
                <a:spcPct val="10000"/>
              </a:spcBef>
              <a:buClr>
                <a:srgbClr val="660033"/>
              </a:buClr>
              <a:buSzPct val="75000"/>
              <a:defRPr/>
            </a:pPr>
            <a:r>
              <a:rPr lang="zh-TW" altLang="en-US" sz="2800" b="1" dirty="0">
                <a:solidFill>
                  <a:srgbClr val="006600"/>
                </a:solidFill>
                <a:latin typeface="微軟正黑體" panose="020B0604030504040204" pitchFamily="34" charset="-120"/>
                <a:ea typeface="微軟正黑體" panose="020B0604030504040204" pitchFamily="34" charset="-120"/>
              </a:rPr>
              <a:t>保留本案預算金額</a:t>
            </a:r>
            <a:r>
              <a:rPr lang="en-US" altLang="zh-TW" sz="2800" b="1" dirty="0">
                <a:solidFill>
                  <a:srgbClr val="006600"/>
                </a:solidFill>
                <a:latin typeface="微軟正黑體" panose="020B0604030504040204" pitchFamily="34" charset="-120"/>
                <a:ea typeface="微軟正黑體" panose="020B0604030504040204" pitchFamily="34" charset="-120"/>
              </a:rPr>
              <a:t>50</a:t>
            </a:r>
            <a:r>
              <a:rPr lang="zh-TW" altLang="en-US" sz="2800" b="1" dirty="0">
                <a:solidFill>
                  <a:srgbClr val="006600"/>
                </a:solidFill>
                <a:latin typeface="微軟正黑體" panose="020B0604030504040204" pitchFamily="34" charset="-120"/>
                <a:ea typeface="微軟正黑體" panose="020B0604030504040204" pitchFamily="34" charset="-120"/>
              </a:rPr>
              <a:t>％之增購權利，</a:t>
            </a:r>
            <a:r>
              <a:rPr lang="zh-TW" altLang="en-US" sz="2800" b="1">
                <a:solidFill>
                  <a:srgbClr val="006600"/>
                </a:solidFill>
                <a:latin typeface="微軟正黑體" panose="020B0604030504040204" pitchFamily="34" charset="-120"/>
                <a:ea typeface="微軟正黑體" panose="020B0604030504040204" pitchFamily="34" charset="-120"/>
              </a:rPr>
              <a:t>期限</a:t>
            </a:r>
            <a:r>
              <a:rPr lang="zh-TW" altLang="en-US" sz="2800" b="1" smtClean="0">
                <a:solidFill>
                  <a:srgbClr val="006600"/>
                </a:solidFill>
                <a:latin typeface="微軟正黑體" panose="020B0604030504040204" pitchFamily="34" charset="-120"/>
                <a:ea typeface="微軟正黑體" panose="020B0604030504040204" pitchFamily="34" charset="-120"/>
              </a:rPr>
              <a:t>至</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年</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月</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日</a:t>
            </a:r>
            <a:r>
              <a:rPr lang="zh-TW" altLang="en-US" sz="2800" b="1" dirty="0">
                <a:solidFill>
                  <a:srgbClr val="006600"/>
                </a:solidFill>
                <a:latin typeface="微軟正黑體" panose="020B0604030504040204" pitchFamily="34" charset="-120"/>
                <a:ea typeface="微軟正黑體" panose="020B0604030504040204" pitchFamily="34" charset="-120"/>
              </a:rPr>
              <a:t>止。</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742950" lvl="1" indent="-285750" algn="just" eaLnBrk="1" hangingPunct="1">
              <a:spcBef>
                <a:spcPct val="10000"/>
              </a:spcBef>
              <a:buClr>
                <a:srgbClr val="660033"/>
              </a:buClr>
              <a:buSzPct val="75000"/>
              <a:buFont typeface="Wingdings" pitchFamily="2" charset="2"/>
              <a:buChar char="Ø"/>
              <a:defRPr/>
            </a:pP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742950" lvl="1" indent="-285750" algn="just" eaLnBrk="1" hangingPunct="1">
              <a:spcBef>
                <a:spcPct val="10000"/>
              </a:spcBef>
              <a:buClr>
                <a:srgbClr val="660033"/>
              </a:buClr>
              <a:buSzPct val="75000"/>
              <a:buFont typeface="Wingdings" pitchFamily="2" charset="2"/>
              <a:buChar char="Ø"/>
              <a:defRPr/>
            </a:pP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245093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F5C2ADB-E58F-475A-A4DE-BAD52B1A4939}" type="slidenum">
              <a:rPr lang="en-US" altLang="zh-TW" sz="1400" smtClean="0">
                <a:solidFill>
                  <a:srgbClr val="AD1F1F"/>
                </a:solidFill>
                <a:latin typeface="Times New Roman" panose="02020603050405020304" pitchFamily="18" charset="0"/>
              </a:rPr>
              <a:pPr>
                <a:spcBef>
                  <a:spcPct val="0"/>
                </a:spcBef>
                <a:buClrTx/>
                <a:buSzTx/>
                <a:buFontTx/>
                <a:buNone/>
                <a:defRPr/>
              </a:pPr>
              <a:t>25</a:t>
            </a:fld>
            <a:endParaRPr lang="en-US" altLang="zh-TW" sz="1400" smtClean="0">
              <a:solidFill>
                <a:srgbClr val="AD1F1F"/>
              </a:solidFill>
              <a:latin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287524" y="1052736"/>
            <a:ext cx="8568952" cy="5421090"/>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zh-TW" altLang="en-US" sz="2800" b="1" dirty="0">
                <a:solidFill>
                  <a:srgbClr val="0000FF"/>
                </a:solidFill>
                <a:latin typeface="微軟正黑體" panose="020B0604030504040204" pitchFamily="34" charset="-120"/>
                <a:ea typeface="微軟正黑體" panose="020B0604030504040204" pitchFamily="34" charset="-120"/>
              </a:rPr>
              <a:t>後續擴充</a:t>
            </a:r>
            <a:r>
              <a:rPr lang="zh-TW" altLang="en-US" sz="2800" b="1">
                <a:solidFill>
                  <a:srgbClr val="0000FF"/>
                </a:solidFill>
                <a:latin typeface="微軟正黑體" panose="020B0604030504040204" pitchFamily="34" charset="-120"/>
                <a:ea typeface="微軟正黑體" panose="020B0604030504040204" pitchFamily="34" charset="-120"/>
              </a:rPr>
              <a:t>態</a:t>
            </a:r>
            <a:r>
              <a:rPr lang="zh-TW" altLang="en-US" sz="2800" b="1" smtClean="0">
                <a:solidFill>
                  <a:srgbClr val="0000FF"/>
                </a:solidFill>
                <a:latin typeface="微軟正黑體" panose="020B0604030504040204" pitchFamily="34" charset="-120"/>
                <a:ea typeface="微軟正黑體" panose="020B0604030504040204" pitchFamily="34" charset="-120"/>
              </a:rPr>
              <a:t>樣三</a:t>
            </a:r>
            <a:endParaRPr lang="zh-TW" altLang="en-US" sz="2800" b="1" dirty="0">
              <a:solidFill>
                <a:srgbClr val="660033"/>
              </a:solidFill>
              <a:latin typeface="微軟正黑體" panose="020B0604030504040204" pitchFamily="34" charset="-120"/>
              <a:ea typeface="微軟正黑體" panose="020B0604030504040204" pitchFamily="34" charset="-120"/>
            </a:endParaRPr>
          </a:p>
          <a:p>
            <a:pPr marL="261938" lvl="1" algn="just" eaLnBrk="1" hangingPunct="1">
              <a:spcBef>
                <a:spcPct val="10000"/>
              </a:spcBef>
              <a:buClr>
                <a:srgbClr val="660033"/>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例行</a:t>
            </a:r>
            <a:r>
              <a:rPr lang="zh-TW" altLang="en-US" sz="2800" b="1" dirty="0">
                <a:solidFill>
                  <a:srgbClr val="006600"/>
                </a:solidFill>
                <a:latin typeface="微軟正黑體" panose="020B0604030504040204" pitchFamily="34" charset="-120"/>
                <a:ea typeface="微軟正黑體" panose="020B0604030504040204" pitchFamily="34" charset="-120"/>
              </a:rPr>
              <a:t>性</a:t>
            </a:r>
            <a:r>
              <a:rPr lang="zh-TW" altLang="en-US" sz="2800" b="1">
                <a:solidFill>
                  <a:srgbClr val="006600"/>
                </a:solidFill>
                <a:latin typeface="微軟正黑體" panose="020B0604030504040204" pitchFamily="34" charset="-120"/>
                <a:ea typeface="微軟正黑體" panose="020B0604030504040204" pitchFamily="34" charset="-120"/>
              </a:rPr>
              <a:t>採購</a:t>
            </a:r>
            <a:r>
              <a:rPr lang="zh-TW" altLang="en-US" sz="2800" b="1" smtClean="0">
                <a:solidFill>
                  <a:srgbClr val="006600"/>
                </a:solidFill>
                <a:latin typeface="微軟正黑體" panose="020B0604030504040204" pitchFamily="34" charset="-120"/>
                <a:ea typeface="微軟正黑體" panose="020B0604030504040204" pitchFamily="34" charset="-120"/>
              </a:rPr>
              <a:t>（註：如</a:t>
            </a:r>
            <a:r>
              <a:rPr lang="zh-TW" altLang="en-US" sz="2800" b="1" dirty="0">
                <a:solidFill>
                  <a:srgbClr val="006600"/>
                </a:solidFill>
                <a:latin typeface="微軟正黑體" panose="020B0604030504040204" pitchFamily="34" charset="-120"/>
                <a:ea typeface="微軟正黑體" panose="020B0604030504040204" pitchFamily="34" charset="-120"/>
              </a:rPr>
              <a:t>道路修補、路燈、道路標誌修復、花草、樹木、資訊軟硬體之維護、違章建築拆除、月刊印製、保全等），為免年度預算未</a:t>
            </a:r>
            <a:r>
              <a:rPr lang="zh-TW" altLang="en-US" sz="2800" b="1">
                <a:solidFill>
                  <a:srgbClr val="006600"/>
                </a:solidFill>
                <a:latin typeface="微軟正黑體" panose="020B0604030504040204" pitchFamily="34" charset="-120"/>
                <a:ea typeface="微軟正黑體" panose="020B0604030504040204" pitchFamily="34" charset="-120"/>
              </a:rPr>
              <a:t>及</a:t>
            </a:r>
            <a:r>
              <a:rPr lang="zh-TW" altLang="en-US" sz="2800" b="1" smtClean="0">
                <a:solidFill>
                  <a:srgbClr val="006600"/>
                </a:solidFill>
                <a:latin typeface="微軟正黑體" panose="020B0604030504040204" pitchFamily="34" charset="-120"/>
                <a:ea typeface="微軟正黑體" panose="020B0604030504040204" pitchFamily="34" charset="-120"/>
              </a:rPr>
              <a:t>銜接，</a:t>
            </a:r>
            <a:r>
              <a:rPr lang="zh-TW" altLang="en-US" sz="2800" b="1" dirty="0">
                <a:solidFill>
                  <a:srgbClr val="006600"/>
                </a:solidFill>
                <a:latin typeface="微軟正黑體" panose="020B0604030504040204" pitchFamily="34" charset="-120"/>
                <a:ea typeface="微軟正黑體" panose="020B0604030504040204" pitchFamily="34" charset="-120"/>
              </a:rPr>
              <a:t>招標文件及招標公告得載明如</a:t>
            </a:r>
            <a:r>
              <a:rPr lang="zh-TW" altLang="en-US" sz="2800" b="1" u="sng" dirty="0">
                <a:solidFill>
                  <a:prstClr val="black"/>
                </a:solidFill>
                <a:latin typeface="微軟正黑體" panose="020B0604030504040204" pitchFamily="34" charset="-120"/>
                <a:ea typeface="微軟正黑體" panose="020B0604030504040204" pitchFamily="34" charset="-120"/>
              </a:rPr>
              <a:t>「於跨年度時，若本機關未及完成新年度採購，本機關得依原契約條件與廠商續約最長三個月，廠商應配合辦理」</a:t>
            </a:r>
            <a:r>
              <a:rPr lang="zh-TW" altLang="en-US" sz="2800" b="1" dirty="0">
                <a:solidFill>
                  <a:srgbClr val="006600"/>
                </a:solidFill>
                <a:latin typeface="微軟正黑體" panose="020B0604030504040204" pitchFamily="34" charset="-120"/>
                <a:ea typeface="微軟正黑體" panose="020B0604030504040204" pitchFamily="34" charset="-120"/>
              </a:rPr>
              <a:t>。 </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261938" indent="-261938" algn="just" eaLnBrk="1" hangingPunct="1">
              <a:spcBef>
                <a:spcPct val="20000"/>
              </a:spcBef>
              <a:buClr>
                <a:prstClr val="black"/>
              </a:buClr>
              <a:buSzPct val="75000"/>
              <a:buFont typeface="Wingdings" pitchFamily="2" charset="2"/>
              <a:buChar char="l"/>
              <a:defRPr/>
            </a:pPr>
            <a:r>
              <a:rPr lang="zh-TW" altLang="en-US" sz="2800" b="1" dirty="0">
                <a:solidFill>
                  <a:srgbClr val="0000FF"/>
                </a:solidFill>
                <a:latin typeface="微軟正黑體" panose="020B0604030504040204" pitchFamily="34" charset="-120"/>
                <a:ea typeface="微軟正黑體" panose="020B0604030504040204" pitchFamily="34" charset="-120"/>
              </a:rPr>
              <a:t>後續擴充</a:t>
            </a:r>
            <a:r>
              <a:rPr lang="zh-TW" altLang="en-US" sz="2800" b="1">
                <a:solidFill>
                  <a:srgbClr val="0000FF"/>
                </a:solidFill>
                <a:latin typeface="微軟正黑體" panose="020B0604030504040204" pitchFamily="34" charset="-120"/>
                <a:ea typeface="微軟正黑體" panose="020B0604030504040204" pitchFamily="34" charset="-120"/>
              </a:rPr>
              <a:t>態</a:t>
            </a:r>
            <a:r>
              <a:rPr lang="zh-TW" altLang="en-US" sz="2800" b="1" smtClean="0">
                <a:solidFill>
                  <a:srgbClr val="0000FF"/>
                </a:solidFill>
                <a:latin typeface="微軟正黑體" panose="020B0604030504040204" pitchFamily="34" charset="-120"/>
                <a:ea typeface="微軟正黑體" panose="020B0604030504040204" pitchFamily="34" charset="-120"/>
              </a:rPr>
              <a:t>樣四</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u="sng" dirty="0">
                <a:solidFill>
                  <a:srgbClr val="660033"/>
                </a:solidFill>
                <a:latin typeface="微軟正黑體" panose="020B0604030504040204" pitchFamily="34" charset="-120"/>
                <a:ea typeface="微軟正黑體" panose="020B0604030504040204" pitchFamily="34" charset="-120"/>
              </a:rPr>
              <a:t>災害搶險搶修開口契約範本</a:t>
            </a:r>
            <a:r>
              <a:rPr lang="en-US" altLang="zh-TW" sz="2800" b="1" dirty="0">
                <a:solidFill>
                  <a:srgbClr val="0000FF"/>
                </a:solidFill>
                <a:latin typeface="微軟正黑體" panose="020B0604030504040204" pitchFamily="34" charset="-120"/>
                <a:ea typeface="微軟正黑體" panose="020B0604030504040204" pitchFamily="34" charset="-120"/>
              </a:rPr>
              <a:t>)</a:t>
            </a:r>
            <a:endParaRPr lang="zh-TW" altLang="en-US" sz="2800" b="1" dirty="0">
              <a:solidFill>
                <a:srgbClr val="660033"/>
              </a:solidFill>
              <a:latin typeface="微軟正黑體" panose="020B0604030504040204" pitchFamily="34" charset="-120"/>
              <a:ea typeface="微軟正黑體" panose="020B0604030504040204" pitchFamily="34" charset="-120"/>
            </a:endParaRPr>
          </a:p>
          <a:p>
            <a:pPr marL="261938" lvl="1" algn="just" eaLnBrk="1" hangingPunct="1">
              <a:spcBef>
                <a:spcPct val="10000"/>
              </a:spcBef>
              <a:buClr>
                <a:srgbClr val="660033"/>
              </a:buClr>
              <a:buSzPct val="75000"/>
              <a:defRPr/>
            </a:pPr>
            <a:r>
              <a:rPr lang="zh-TW" altLang="zh-TW" sz="2800" b="1" dirty="0">
                <a:solidFill>
                  <a:srgbClr val="006600"/>
                </a:solidFill>
                <a:latin typeface="微軟正黑體" panose="020B0604030504040204" pitchFamily="34" charset="-120"/>
                <a:ea typeface="微軟正黑體" panose="020B0604030504040204" pitchFamily="34" charset="-120"/>
              </a:rPr>
              <a:t>本案依政府採購法第</a:t>
            </a:r>
            <a:r>
              <a:rPr lang="en-US" altLang="zh-TW" sz="2800" b="1" dirty="0">
                <a:solidFill>
                  <a:srgbClr val="006600"/>
                </a:solidFill>
                <a:latin typeface="微軟正黑體" panose="020B0604030504040204" pitchFamily="34" charset="-120"/>
                <a:ea typeface="微軟正黑體" panose="020B0604030504040204" pitchFamily="34" charset="-120"/>
              </a:rPr>
              <a:t>22</a:t>
            </a:r>
            <a:r>
              <a:rPr lang="zh-TW" altLang="zh-TW" sz="2800" b="1" dirty="0">
                <a:solidFill>
                  <a:srgbClr val="006600"/>
                </a:solidFill>
                <a:latin typeface="微軟正黑體" panose="020B0604030504040204" pitchFamily="34" charset="-120"/>
                <a:ea typeface="微軟正黑體" panose="020B0604030504040204" pitchFamily="34" charset="-120"/>
              </a:rPr>
              <a:t>條第</a:t>
            </a:r>
            <a:r>
              <a:rPr lang="en-US" altLang="zh-TW" sz="2800" b="1" dirty="0">
                <a:solidFill>
                  <a:srgbClr val="006600"/>
                </a:solidFill>
                <a:latin typeface="微軟正黑體" panose="020B0604030504040204" pitchFamily="34" charset="-120"/>
                <a:ea typeface="微軟正黑體" panose="020B0604030504040204" pitchFamily="34" charset="-120"/>
              </a:rPr>
              <a:t>1</a:t>
            </a:r>
            <a:r>
              <a:rPr lang="zh-TW" altLang="zh-TW" sz="2800" b="1" dirty="0">
                <a:solidFill>
                  <a:srgbClr val="006600"/>
                </a:solidFill>
                <a:latin typeface="微軟正黑體" panose="020B0604030504040204" pitchFamily="34" charset="-120"/>
                <a:ea typeface="微軟正黑體" panose="020B0604030504040204" pitchFamily="34" charset="-120"/>
              </a:rPr>
              <a:t>項第</a:t>
            </a:r>
            <a:r>
              <a:rPr lang="en-US" altLang="zh-TW" sz="2800" b="1" dirty="0">
                <a:solidFill>
                  <a:srgbClr val="006600"/>
                </a:solidFill>
                <a:latin typeface="微軟正黑體" panose="020B0604030504040204" pitchFamily="34" charset="-120"/>
                <a:ea typeface="微軟正黑體" panose="020B0604030504040204" pitchFamily="34" charset="-120"/>
              </a:rPr>
              <a:t>7</a:t>
            </a:r>
            <a:r>
              <a:rPr lang="zh-TW" altLang="zh-TW" sz="2800" b="1" dirty="0">
                <a:solidFill>
                  <a:srgbClr val="006600"/>
                </a:solidFill>
                <a:latin typeface="微軟正黑體" panose="020B0604030504040204" pitchFamily="34" charset="-120"/>
                <a:ea typeface="微軟正黑體" panose="020B0604030504040204" pitchFamily="34" charset="-120"/>
              </a:rPr>
              <a:t>款規定，</a:t>
            </a:r>
            <a:r>
              <a:rPr lang="zh-TW" altLang="zh-TW" sz="2800" b="1" u="sng" dirty="0">
                <a:solidFill>
                  <a:srgbClr val="100278"/>
                </a:solidFill>
                <a:uFill>
                  <a:solidFill>
                    <a:srgbClr val="C00000"/>
                  </a:solidFill>
                </a:uFill>
                <a:latin typeface="微軟正黑體" panose="020B0604030504040204" pitchFamily="34" charset="-120"/>
                <a:ea typeface="微軟正黑體" panose="020B0604030504040204" pitchFamily="34" charset="-120"/>
              </a:rPr>
              <a:t>保留洽訂約廠商辦理後續擴充之權利</a:t>
            </a:r>
            <a:r>
              <a:rPr lang="zh-TW" altLang="zh-TW" sz="2800" b="1" u="sng" dirty="0">
                <a:solidFill>
                  <a:srgbClr val="006600"/>
                </a:solidFill>
                <a:uFill>
                  <a:solidFill>
                    <a:srgbClr val="C00000"/>
                  </a:solidFill>
                </a:uFill>
                <a:latin typeface="微軟正黑體" panose="020B0604030504040204" pitchFamily="34" charset="-120"/>
                <a:ea typeface="微軟正黑體" panose="020B0604030504040204" pitchFamily="34" charset="-120"/>
              </a:rPr>
              <a:t>，</a:t>
            </a:r>
            <a:r>
              <a:rPr lang="zh-TW" altLang="zh-TW" sz="2800" b="1" u="sng" dirty="0">
                <a:solidFill>
                  <a:srgbClr val="100278"/>
                </a:solidFill>
                <a:uFill>
                  <a:solidFill>
                    <a:srgbClr val="C00000"/>
                  </a:solidFill>
                </a:uFill>
                <a:latin typeface="微軟正黑體" panose="020B0604030504040204" pitchFamily="34" charset="-120"/>
                <a:ea typeface="微軟正黑體" panose="020B0604030504040204" pitchFamily="34" charset="-120"/>
              </a:rPr>
              <a:t>其金額上限為本契約預估採購</a:t>
            </a:r>
            <a:r>
              <a:rPr lang="zh-TW" altLang="zh-TW" sz="2800" b="1" u="sng">
                <a:solidFill>
                  <a:srgbClr val="100278"/>
                </a:solidFill>
                <a:uFill>
                  <a:solidFill>
                    <a:srgbClr val="C00000"/>
                  </a:solidFill>
                </a:uFill>
                <a:latin typeface="微軟正黑體" panose="020B0604030504040204" pitchFamily="34" charset="-120"/>
                <a:ea typeface="微軟正黑體" panose="020B0604030504040204" pitchFamily="34" charset="-120"/>
              </a:rPr>
              <a:t>金額</a:t>
            </a:r>
            <a:r>
              <a:rPr lang="zh-TW" altLang="zh-TW" sz="2800" b="1" u="sng" smtClean="0">
                <a:solidFill>
                  <a:srgbClr val="100278"/>
                </a:solidFill>
                <a:uFill>
                  <a:solidFill>
                    <a:srgbClr val="C00000"/>
                  </a:solidFill>
                </a:uFill>
                <a:latin typeface="微軟正黑體" panose="020B0604030504040204" pitchFamily="34" charset="-120"/>
                <a:ea typeface="微軟正黑體" panose="020B0604030504040204" pitchFamily="34" charset="-120"/>
              </a:rPr>
              <a:t>上限</a:t>
            </a:r>
            <a:r>
              <a:rPr lang="en-US" altLang="zh-TW" sz="2800" b="1" u="sng" smtClean="0">
                <a:solidFill>
                  <a:srgbClr val="100278"/>
                </a:solidFill>
                <a:latin typeface="微軟正黑體" panose="020B0604030504040204" pitchFamily="34" charset="-120"/>
                <a:ea typeface="微軟正黑體" panose="020B0604030504040204" pitchFamily="34" charset="-120"/>
              </a:rPr>
              <a:t>     </a:t>
            </a:r>
            <a:r>
              <a:rPr lang="zh-TW" altLang="zh-TW" sz="2800" b="1" smtClean="0">
                <a:solidFill>
                  <a:srgbClr val="006600"/>
                </a:solidFill>
                <a:latin typeface="微軟正黑體" panose="020B0604030504040204" pitchFamily="34" charset="-120"/>
                <a:ea typeface="微軟正黑體" panose="020B0604030504040204" pitchFamily="34" charset="-120"/>
              </a:rPr>
              <a:t>。</a:t>
            </a:r>
            <a:r>
              <a:rPr lang="zh-TW" altLang="zh-TW" sz="2800" b="1" dirty="0">
                <a:solidFill>
                  <a:srgbClr val="006600"/>
                </a:solidFill>
                <a:latin typeface="微軟正黑體" panose="020B0604030504040204" pitchFamily="34" charset="-120"/>
                <a:ea typeface="微軟正黑體" panose="020B0604030504040204" pitchFamily="34" charset="-120"/>
              </a:rPr>
              <a:t>（未載明者為</a:t>
            </a:r>
            <a:r>
              <a:rPr lang="en-US" altLang="zh-TW" sz="2800" b="1" dirty="0">
                <a:solidFill>
                  <a:srgbClr val="006600"/>
                </a:solidFill>
                <a:latin typeface="微軟正黑體" panose="020B0604030504040204" pitchFamily="34" charset="-120"/>
                <a:ea typeface="微軟正黑體" panose="020B0604030504040204" pitchFamily="34" charset="-120"/>
              </a:rPr>
              <a:t>50</a:t>
            </a:r>
            <a:r>
              <a:rPr lang="zh-TW" altLang="zh-TW" sz="2800" b="1" dirty="0">
                <a:solidFill>
                  <a:srgbClr val="006600"/>
                </a:solidFill>
                <a:latin typeface="微軟正黑體" panose="020B0604030504040204" pitchFamily="34" charset="-120"/>
                <a:ea typeface="微軟正黑體" panose="020B0604030504040204" pitchFamily="34" charset="-120"/>
              </a:rPr>
              <a:t>％）（保留後續擴充條件者</a:t>
            </a:r>
            <a:r>
              <a:rPr lang="zh-TW" altLang="zh-TW" sz="2800" b="1">
                <a:solidFill>
                  <a:srgbClr val="006600"/>
                </a:solidFill>
                <a:latin typeface="微軟正黑體" panose="020B0604030504040204" pitchFamily="34" charset="-120"/>
                <a:ea typeface="微軟正黑體" panose="020B0604030504040204" pitchFamily="34" charset="-120"/>
              </a:rPr>
              <a:t>，</a:t>
            </a:r>
            <a:r>
              <a:rPr lang="zh-TW" altLang="zh-TW" sz="2800" b="1" smtClean="0">
                <a:solidFill>
                  <a:srgbClr val="006600"/>
                </a:solidFill>
                <a:latin typeface="微軟正黑體" panose="020B0604030504040204" pitchFamily="34" charset="-120"/>
                <a:ea typeface="微軟正黑體" panose="020B0604030504040204" pitchFamily="34" charset="-120"/>
              </a:rPr>
              <a:t>須於</a:t>
            </a:r>
            <a:r>
              <a:rPr lang="zh-TW" altLang="zh-TW" sz="2800" b="1" dirty="0">
                <a:solidFill>
                  <a:srgbClr val="006600"/>
                </a:solidFill>
                <a:latin typeface="微軟正黑體" panose="020B0604030504040204" pitchFamily="34" charset="-120"/>
                <a:ea typeface="微軟正黑體" panose="020B0604030504040204" pitchFamily="34" charset="-120"/>
              </a:rPr>
              <a:t>招標公告一併</a:t>
            </a:r>
            <a:r>
              <a:rPr lang="zh-TW" altLang="zh-TW" sz="2800" b="1">
                <a:solidFill>
                  <a:srgbClr val="006600"/>
                </a:solidFill>
                <a:latin typeface="微軟正黑體" panose="020B0604030504040204" pitchFamily="34" charset="-120"/>
                <a:ea typeface="微軟正黑體" panose="020B0604030504040204" pitchFamily="34" charset="-120"/>
              </a:rPr>
              <a:t>載</a:t>
            </a:r>
            <a:r>
              <a:rPr lang="zh-TW" altLang="zh-TW" sz="2800" b="1" smtClean="0">
                <a:solidFill>
                  <a:srgbClr val="006600"/>
                </a:solidFill>
                <a:latin typeface="微軟正黑體" panose="020B0604030504040204" pitchFamily="34" charset="-120"/>
                <a:ea typeface="微軟正黑體" panose="020B0604030504040204" pitchFamily="34" charset="-120"/>
              </a:rPr>
              <a:t>明）</a:t>
            </a: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
        <p:nvSpPr>
          <p:cNvPr id="7" name="Rectangle 2">
            <a:extLst>
              <a:ext uri="{FF2B5EF4-FFF2-40B4-BE49-F238E27FC236}"/>
            </a:extLst>
          </p:cNvPr>
          <p:cNvSpPr>
            <a:spLocks noGrp="1" noChangeArrowheads="1"/>
          </p:cNvSpPr>
          <p:nvPr>
            <p:ph type="title" idx="4294967295"/>
          </p:nvPr>
        </p:nvSpPr>
        <p:spPr>
          <a:xfrm>
            <a:off x="2195736" y="296652"/>
            <a:ext cx="5364162" cy="658812"/>
          </a:xfrm>
        </p:spPr>
        <p:txBody>
          <a:bodyPr wrap="square" lIns="91440" tIns="45720" rIns="91440" bIns="45720" numCol="1" anchorCtr="0" compatLnSpc="1">
            <a:prstTxWarp prst="textNoShape">
              <a:avLst/>
            </a:prstTxWarp>
            <a:normAutofit/>
          </a:bodyPr>
          <a:lstStyle/>
          <a:p>
            <a:pPr eaLnBrk="1" hangingPunct="1">
              <a:defRPr/>
            </a:pPr>
            <a:r>
              <a:rPr lang="zh-TW" altLang="en-US" b="1" cap="none" dirty="0" smtClean="0">
                <a:solidFill>
                  <a:srgbClr val="003399"/>
                </a:solidFill>
                <a:effectLst/>
                <a:latin typeface="微軟正黑體" panose="020B0604030504040204" pitchFamily="34" charset="-120"/>
                <a:ea typeface="微軟正黑體" panose="020B0604030504040204" pitchFamily="34" charset="-120"/>
              </a:rPr>
              <a:t>開口</a:t>
            </a:r>
            <a:r>
              <a:rPr lang="zh-TW" altLang="en-US" b="1" cap="none" dirty="0">
                <a:solidFill>
                  <a:srgbClr val="003399"/>
                </a:solidFill>
                <a:effectLst/>
                <a:latin typeface="微軟正黑體" panose="020B0604030504040204" pitchFamily="34" charset="-120"/>
                <a:ea typeface="微軟正黑體" panose="020B0604030504040204" pitchFamily="34" charset="-120"/>
              </a:rPr>
              <a:t>契約</a:t>
            </a:r>
            <a:r>
              <a:rPr lang="zh-TW" altLang="en-US" b="1" cap="none">
                <a:solidFill>
                  <a:srgbClr val="003399"/>
                </a:solidFill>
                <a:effectLst/>
                <a:latin typeface="微軟正黑體" panose="020B0604030504040204" pitchFamily="34" charset="-120"/>
                <a:ea typeface="微軟正黑體" panose="020B0604030504040204" pitchFamily="34" charset="-120"/>
              </a:rPr>
              <a:t>後續</a:t>
            </a:r>
            <a:r>
              <a:rPr lang="zh-TW" altLang="en-US" b="1" cap="none" smtClean="0">
                <a:solidFill>
                  <a:srgbClr val="003399"/>
                </a:solidFill>
                <a:effectLst/>
                <a:latin typeface="微軟正黑體" panose="020B0604030504040204" pitchFamily="34" charset="-120"/>
                <a:ea typeface="微軟正黑體" panose="020B0604030504040204" pitchFamily="34" charset="-120"/>
              </a:rPr>
              <a:t>擴充態樣</a:t>
            </a:r>
            <a:endParaRPr lang="zh-TW" altLang="en-US" b="1" cap="none" dirty="0">
              <a:solidFill>
                <a:srgbClr val="003399"/>
              </a:solidFill>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73248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391BBBF-96EB-40F6-850C-D6CEBF67717E}" type="slidenum">
              <a:rPr lang="en-US" altLang="zh-TW" sz="1400" smtClean="0">
                <a:solidFill>
                  <a:srgbClr val="AD1F1F"/>
                </a:solidFill>
                <a:latin typeface="Times New Roman" panose="02020603050405020304" pitchFamily="18" charset="0"/>
              </a:rPr>
              <a:pPr>
                <a:spcBef>
                  <a:spcPct val="0"/>
                </a:spcBef>
                <a:buClrTx/>
                <a:buSzTx/>
                <a:buFontTx/>
                <a:buNone/>
                <a:defRPr/>
              </a:pPr>
              <a:t>26</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367644" y="1772816"/>
            <a:ext cx="6445250" cy="1801366"/>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zh-TW" sz="4000" b="1">
                <a:solidFill>
                  <a:srgbClr val="100278"/>
                </a:solidFill>
                <a:effectLst>
                  <a:outerShdw blurRad="38100" dist="38100" dir="2700000" algn="tl">
                    <a:srgbClr val="C0C0C0"/>
                  </a:outerShdw>
                </a:effectLst>
                <a:latin typeface="微軟正黑體" panose="020B0604030504040204" pitchFamily="34" charset="-120"/>
              </a:rPr>
              <a:t>開口</a:t>
            </a:r>
            <a:r>
              <a:rPr lang="zh-TW" altLang="zh-TW" sz="4000" b="1" smtClean="0">
                <a:solidFill>
                  <a:srgbClr val="100278"/>
                </a:solidFill>
                <a:effectLst>
                  <a:outerShdw blurRad="38100" dist="38100" dir="2700000" algn="tl">
                    <a:srgbClr val="C0C0C0"/>
                  </a:outerShdw>
                </a:effectLst>
                <a:latin typeface="微軟正黑體" panose="020B0604030504040204" pitchFamily="34" charset="-120"/>
              </a:rPr>
              <a:t>契約</a:t>
            </a:r>
            <a:r>
              <a:rPr lang="en-US" altLang="zh-TW" sz="4000" b="1" smtClean="0">
                <a:solidFill>
                  <a:srgbClr val="100278"/>
                </a:solidFill>
                <a:effectLst>
                  <a:outerShdw blurRad="38100" dist="38100" dir="2700000" algn="tl">
                    <a:srgbClr val="C0C0C0"/>
                  </a:outerShdw>
                </a:effectLst>
                <a:latin typeface="微軟正黑體" panose="020B0604030504040204" pitchFamily="34" charset="-120"/>
              </a:rPr>
              <a:t> &amp; </a:t>
            </a:r>
            <a:r>
              <a:rPr lang="zh-TW" altLang="en-US" sz="4000" b="1" smtClean="0">
                <a:solidFill>
                  <a:srgbClr val="100278"/>
                </a:solidFill>
                <a:effectLst>
                  <a:outerShdw blurRad="38100" dist="38100" dir="2700000" algn="tl">
                    <a:srgbClr val="C0C0C0"/>
                  </a:outerShdw>
                </a:effectLst>
                <a:latin typeface="微軟正黑體" panose="020B0604030504040204" pitchFamily="34" charset="-120"/>
              </a:rPr>
              <a:t>複數決標</a:t>
            </a:r>
            <a:endParaRPr lang="zh-TW" altLang="en-US" sz="4000" b="1" dirty="0">
              <a:solidFill>
                <a:srgbClr val="100278"/>
              </a:solidFill>
              <a:effectLst>
                <a:outerShdw blurRad="38100" dist="38100" dir="2700000" algn="tl">
                  <a:srgbClr val="C0C0C0"/>
                </a:outerShdw>
              </a:effectLst>
              <a:latin typeface="微軟正黑體" panose="020B0604030504040204" pitchFamily="34" charset="-120"/>
            </a:endParaRPr>
          </a:p>
        </p:txBody>
      </p:sp>
    </p:spTree>
    <p:extLst>
      <p:ext uri="{BB962C8B-B14F-4D97-AF65-F5344CB8AC3E}">
        <p14:creationId xmlns:p14="http://schemas.microsoft.com/office/powerpoint/2010/main" val="40174205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2F018AB0-361B-42B9-BB4B-DE11753D5458}" type="slidenum">
              <a:rPr lang="en-US" altLang="zh-TW" sz="1400" smtClean="0">
                <a:solidFill>
                  <a:srgbClr val="AD1F1F"/>
                </a:solidFill>
                <a:latin typeface="Times New Roman" panose="02020603050405020304" pitchFamily="18" charset="0"/>
              </a:rPr>
              <a:pPr>
                <a:spcBef>
                  <a:spcPct val="0"/>
                </a:spcBef>
                <a:buClrTx/>
                <a:buSzTx/>
                <a:buFontTx/>
                <a:buNone/>
                <a:defRPr/>
              </a:pPr>
              <a:t>27</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468313" y="430213"/>
            <a:ext cx="8520112" cy="658812"/>
          </a:xfrm>
        </p:spPr>
        <p:txBody>
          <a:bodyPr wrap="square" lIns="91440" tIns="45720" rIns="91440" bIns="45720" numCol="1" anchorCtr="0" compatLnSpc="1">
            <a:prstTxWarp prst="textNoShape">
              <a:avLst/>
            </a:prstTxWarp>
            <a:noAutofit/>
          </a:bodyPr>
          <a:lstStyle/>
          <a:p>
            <a:pPr eaLnBrk="1" hangingPunct="1">
              <a:defRPr/>
            </a:pPr>
            <a:r>
              <a:rPr lang="zh-TW" altLang="en-US" sz="3000" b="1" cap="none" smtClean="0">
                <a:solidFill>
                  <a:srgbClr val="C00000"/>
                </a:solidFill>
                <a:effectLst/>
                <a:latin typeface="+mj-ea"/>
              </a:rPr>
              <a:t>案例：</a:t>
            </a:r>
            <a:r>
              <a:rPr lang="zh-TW" altLang="en-US" sz="3000" b="1" cap="none" smtClean="0">
                <a:solidFill>
                  <a:srgbClr val="003399"/>
                </a:solidFill>
                <a:effectLst/>
                <a:latin typeface="+mj-ea"/>
              </a:rPr>
              <a:t>桃園</a:t>
            </a:r>
            <a:r>
              <a:rPr lang="zh-TW" altLang="en-US" sz="3000" b="1" cap="none" dirty="0">
                <a:solidFill>
                  <a:srgbClr val="003399"/>
                </a:solidFill>
                <a:effectLst/>
                <a:latin typeface="+mj-ea"/>
              </a:rPr>
              <a:t>市立圖書館</a:t>
            </a:r>
            <a:r>
              <a:rPr lang="en-US" altLang="zh-TW" sz="3000" b="1" cap="none" dirty="0">
                <a:solidFill>
                  <a:srgbClr val="003399"/>
                </a:solidFill>
                <a:effectLst/>
                <a:latin typeface="+mj-ea"/>
                <a:cs typeface="Times New Roman" panose="02020603050405020304" pitchFamily="18" charset="0"/>
              </a:rPr>
              <a:t>104</a:t>
            </a:r>
            <a:r>
              <a:rPr lang="zh-TW" altLang="en-US" sz="3000" b="1" cap="none" dirty="0">
                <a:solidFill>
                  <a:srgbClr val="003399"/>
                </a:solidFill>
                <a:effectLst/>
                <a:latin typeface="+mj-ea"/>
              </a:rPr>
              <a:t>年中文圖書資料採購</a:t>
            </a:r>
          </a:p>
        </p:txBody>
      </p:sp>
      <p:sp>
        <p:nvSpPr>
          <p:cNvPr id="6" name="Rectangle 11">
            <a:extLst>
              <a:ext uri="{FF2B5EF4-FFF2-40B4-BE49-F238E27FC236}"/>
            </a:extLst>
          </p:cNvPr>
          <p:cNvSpPr>
            <a:spLocks noChangeArrowheads="1"/>
          </p:cNvSpPr>
          <p:nvPr/>
        </p:nvSpPr>
        <p:spPr bwMode="auto">
          <a:xfrm>
            <a:off x="576263" y="1222375"/>
            <a:ext cx="8388350" cy="4294188"/>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zh-TW" altLang="en-US" sz="2800" b="1" dirty="0">
                <a:solidFill>
                  <a:srgbClr val="0000FF"/>
                </a:solidFill>
                <a:latin typeface="微軟正黑體" panose="020B0604030504040204" pitchFamily="34" charset="-120"/>
                <a:ea typeface="微軟正黑體" panose="020B0604030504040204" pitchFamily="34" charset="-120"/>
              </a:rPr>
              <a:t>預算金額：</a:t>
            </a:r>
            <a:r>
              <a:rPr lang="en-US" altLang="zh-TW" sz="2800" b="1" dirty="0">
                <a:solidFill>
                  <a:srgbClr val="0000FF"/>
                </a:solidFill>
                <a:latin typeface="微軟正黑體" panose="020B0604030504040204" pitchFamily="34" charset="-120"/>
                <a:ea typeface="微軟正黑體" panose="020B0604030504040204" pitchFamily="34" charset="-120"/>
              </a:rPr>
              <a:t>1,800</a:t>
            </a:r>
            <a:r>
              <a:rPr lang="zh-TW" altLang="en-US" sz="2800" b="1" dirty="0">
                <a:solidFill>
                  <a:srgbClr val="0000FF"/>
                </a:solidFill>
                <a:latin typeface="微軟正黑體" panose="020B0604030504040204" pitchFamily="34" charset="-120"/>
                <a:ea typeface="微軟正黑體" panose="020B0604030504040204" pitchFamily="34" charset="-120"/>
              </a:rPr>
              <a:t>萬元整；財物採購。</a:t>
            </a:r>
          </a:p>
          <a:p>
            <a:pPr marL="261938" indent="-261938" algn="just" eaLnBrk="1" hangingPunct="1">
              <a:spcBef>
                <a:spcPct val="20000"/>
              </a:spcBef>
              <a:buClr>
                <a:prstClr val="black"/>
              </a:buClr>
              <a:buSzPct val="75000"/>
              <a:buFont typeface="Wingdings" pitchFamily="2" charset="2"/>
              <a:buChar char="l"/>
              <a:defRPr/>
            </a:pPr>
            <a:r>
              <a:rPr lang="zh-TW" altLang="en-US" sz="2800" b="1" dirty="0">
                <a:solidFill>
                  <a:srgbClr val="0000FF"/>
                </a:solidFill>
                <a:latin typeface="微軟正黑體" panose="020B0604030504040204" pitchFamily="34" charset="-120"/>
                <a:ea typeface="微軟正黑體" panose="020B0604030504040204" pitchFamily="34" charset="-120"/>
              </a:rPr>
              <a:t>公開招標最有利標，複數決標分項決標。</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261938" indent="-261938" algn="just" eaLnBrk="1" hangingPunct="1">
              <a:spcBef>
                <a:spcPct val="20000"/>
              </a:spcBef>
              <a:buClr>
                <a:prstClr val="black"/>
              </a:buClr>
              <a:buSzPct val="75000"/>
              <a:buFont typeface="Wingdings" pitchFamily="2" charset="2"/>
              <a:buChar char="l"/>
              <a:defRPr/>
            </a:pPr>
            <a:r>
              <a:rPr lang="zh-TW" altLang="zh-TW" sz="2800" b="1" dirty="0">
                <a:solidFill>
                  <a:srgbClr val="0000FF"/>
                </a:solidFill>
                <a:latin typeface="微軟正黑體" panose="020B0604030504040204" pitchFamily="34" charset="-120"/>
                <a:ea typeface="微軟正黑體" panose="020B0604030504040204" pitchFamily="34" charset="-120"/>
              </a:rPr>
              <a:t>不分段開標。所有投標文件置於一標封內，不必按文件屬性分別裝封。</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本案採分項（分區）複數決標，每</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1</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項目取</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1</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家得標廠商，倘有未決標項目將續辦第</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2</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次招標</a:t>
            </a:r>
            <a:r>
              <a:rPr lang="zh-TW" altLang="zh-TW" sz="2800" b="1" dirty="0">
                <a:solidFill>
                  <a:srgbClr val="0000FF"/>
                </a:solidFill>
                <a:latin typeface="微軟正黑體" panose="020B0604030504040204" pitchFamily="34" charset="-120"/>
                <a:ea typeface="微軟正黑體" panose="020B0604030504040204" pitchFamily="34" charset="-120"/>
              </a:rPr>
              <a:t>；</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廠商得任意選擇投標項目</a:t>
            </a:r>
            <a:r>
              <a:rPr lang="zh-TW" altLang="zh-TW"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261938" indent="-261938" algn="just" eaLnBrk="1" hangingPunct="1">
              <a:spcBef>
                <a:spcPct val="20000"/>
              </a:spcBef>
              <a:buClr>
                <a:prstClr val="black"/>
              </a:buClr>
              <a:buSzPct val="75000"/>
              <a:buFont typeface="Wingdings" pitchFamily="2" charset="2"/>
              <a:buChar char="l"/>
              <a:defRPr/>
            </a:pP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分項（分區）複數決標，廠商得投遞</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2</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個標的，決標順序為第</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1</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組、第</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2</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組，限制每個廠商只能承攬</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1</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個標的項目，廠商如為其中得標項目之得標廠商，該廠商後續所投標項目不予開標，如有未決標項目則續辦第</a:t>
            </a:r>
            <a:r>
              <a:rPr lang="en-US"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2</a:t>
            </a:r>
            <a:r>
              <a:rPr lang="zh-TW" altLang="zh-TW" sz="2800" b="1" u="sng" dirty="0">
                <a:solidFill>
                  <a:srgbClr val="0000FF"/>
                </a:solidFill>
                <a:uFill>
                  <a:solidFill>
                    <a:srgbClr val="C00000"/>
                  </a:solidFill>
                </a:uFill>
                <a:latin typeface="微軟正黑體" panose="020B0604030504040204" pitchFamily="34" charset="-120"/>
                <a:ea typeface="微軟正黑體" panose="020B0604030504040204" pitchFamily="34" charset="-120"/>
              </a:rPr>
              <a:t>次招標</a:t>
            </a:r>
            <a:r>
              <a:rPr lang="zh-TW" altLang="zh-TW" sz="2800" b="1" dirty="0">
                <a:solidFill>
                  <a:srgbClr val="0000FF"/>
                </a:solidFill>
                <a:latin typeface="微軟正黑體" panose="020B0604030504040204" pitchFamily="34" charset="-120"/>
                <a:ea typeface="微軟正黑體" panose="020B0604030504040204" pitchFamily="34" charset="-120"/>
              </a:rPr>
              <a:t>。</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251326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6A1060B5-05F1-4B2E-A6C8-F09FA62627FE}" type="slidenum">
              <a:rPr lang="en-US" altLang="zh-TW" sz="1400" smtClean="0">
                <a:solidFill>
                  <a:srgbClr val="AD1F1F"/>
                </a:solidFill>
                <a:latin typeface="Times New Roman" panose="02020603050405020304" pitchFamily="18" charset="0"/>
              </a:rPr>
              <a:pPr>
                <a:spcBef>
                  <a:spcPct val="0"/>
                </a:spcBef>
                <a:buClrTx/>
                <a:buSzTx/>
                <a:buFontTx/>
                <a:buNone/>
                <a:defRPr/>
              </a:pPr>
              <a:t>28</a:t>
            </a:fld>
            <a:endParaRPr lang="en-US" altLang="zh-TW" sz="1400" smtClean="0">
              <a:solidFill>
                <a:srgbClr val="AD1F1F"/>
              </a:solidFill>
              <a:latin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251520" y="404664"/>
            <a:ext cx="8568952" cy="622449"/>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zh-TW" altLang="en-US" sz="3200" b="1" dirty="0">
                <a:solidFill>
                  <a:srgbClr val="0000FF"/>
                </a:solidFill>
                <a:latin typeface="微軟正黑體" panose="020B0604030504040204" pitchFamily="34" charset="-120"/>
                <a:ea typeface="微軟正黑體" panose="020B0604030504040204" pitchFamily="34" charset="-120"/>
              </a:rPr>
              <a:t>押標金為一定金額，各項採購標的均為</a:t>
            </a:r>
            <a:r>
              <a:rPr lang="en-US" altLang="zh-TW" sz="3200" b="1" dirty="0">
                <a:solidFill>
                  <a:srgbClr val="0000FF"/>
                </a:solidFill>
                <a:latin typeface="微軟正黑體" panose="020B0604030504040204" pitchFamily="34" charset="-120"/>
                <a:ea typeface="微軟正黑體" panose="020B0604030504040204" pitchFamily="34" charset="-120"/>
              </a:rPr>
              <a:t>45</a:t>
            </a:r>
            <a:r>
              <a:rPr lang="zh-TW" altLang="en-US" sz="3200" b="1">
                <a:solidFill>
                  <a:srgbClr val="0000FF"/>
                </a:solidFill>
                <a:latin typeface="微軟正黑體" panose="020B0604030504040204" pitchFamily="34" charset="-120"/>
                <a:ea typeface="微軟正黑體" panose="020B0604030504040204" pitchFamily="34" charset="-120"/>
              </a:rPr>
              <a:t>萬</a:t>
            </a:r>
            <a:r>
              <a:rPr lang="zh-TW" altLang="en-US" sz="3200" b="1" smtClean="0">
                <a:solidFill>
                  <a:srgbClr val="0000FF"/>
                </a:solidFill>
                <a:latin typeface="微軟正黑體" panose="020B0604030504040204" pitchFamily="34" charset="-120"/>
                <a:ea typeface="微軟正黑體" panose="020B0604030504040204" pitchFamily="34" charset="-120"/>
              </a:rPr>
              <a:t>元</a:t>
            </a:r>
            <a:endParaRPr lang="zh-TW" altLang="en-US" sz="3200" b="1" dirty="0">
              <a:solidFill>
                <a:srgbClr val="0000FF"/>
              </a:solidFill>
              <a:latin typeface="微軟正黑體" panose="020B0604030504040204" pitchFamily="34" charset="-120"/>
              <a:ea typeface="微軟正黑體" panose="020B0604030504040204" pitchFamily="34" charset="-120"/>
            </a:endParaRPr>
          </a:p>
        </p:txBody>
      </p:sp>
      <p:graphicFrame>
        <p:nvGraphicFramePr>
          <p:cNvPr id="2" name="表格 1">
            <a:extLst>
              <a:ext uri="{FF2B5EF4-FFF2-40B4-BE49-F238E27FC236}"/>
            </a:extLst>
          </p:cNvPr>
          <p:cNvGraphicFramePr>
            <a:graphicFrameLocks noGrp="1"/>
          </p:cNvGraphicFramePr>
          <p:nvPr>
            <p:extLst/>
          </p:nvPr>
        </p:nvGraphicFramePr>
        <p:xfrm>
          <a:off x="899592" y="1772816"/>
          <a:ext cx="7200800" cy="3528393"/>
        </p:xfrm>
        <a:graphic>
          <a:graphicData uri="http://schemas.openxmlformats.org/drawingml/2006/table">
            <a:tbl>
              <a:tblPr firstRow="1" firstCol="1" bandRow="1"/>
              <a:tblGrid>
                <a:gridCol w="1652358">
                  <a:extLst>
                    <a:ext uri="{9D8B030D-6E8A-4147-A177-3AD203B41FA5}"/>
                  </a:extLst>
                </a:gridCol>
                <a:gridCol w="2877131">
                  <a:extLst>
                    <a:ext uri="{9D8B030D-6E8A-4147-A177-3AD203B41FA5}"/>
                  </a:extLst>
                </a:gridCol>
                <a:gridCol w="2671311">
                  <a:extLst>
                    <a:ext uri="{9D8B030D-6E8A-4147-A177-3AD203B41FA5}"/>
                  </a:extLst>
                </a:gridCol>
              </a:tblGrid>
              <a:tr h="1382257">
                <a:tc>
                  <a:txBody>
                    <a:bodyPr/>
                    <a:lstStyle/>
                    <a:p>
                      <a:pPr marL="864235" indent="-864235" algn="ctr" eaLnBrk="0">
                        <a:lnSpc>
                          <a:spcPct val="100000"/>
                        </a:lnSpc>
                        <a:spcAft>
                          <a:spcPts val="0"/>
                        </a:spcAft>
                      </a:pPr>
                      <a:r>
                        <a:rPr lang="zh-TW" sz="3000" b="1" spc="0" dirty="0">
                          <a:solidFill>
                            <a:srgbClr val="006600"/>
                          </a:solidFill>
                          <a:effectLst/>
                          <a:latin typeface="微軟正黑體" panose="020B0604030504040204" pitchFamily="34" charset="-120"/>
                          <a:ea typeface="微軟正黑體" panose="020B0604030504040204" pitchFamily="34" charset="-120"/>
                        </a:rPr>
                        <a:t>項目</a:t>
                      </a:r>
                      <a:endParaRPr lang="zh-TW" sz="3000" b="1" spc="70" dirty="0">
                        <a:solidFill>
                          <a:srgbClr val="006600"/>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864235" indent="-864235" algn="ctr" eaLnBrk="0">
                        <a:lnSpc>
                          <a:spcPct val="100000"/>
                        </a:lnSpc>
                        <a:spcAft>
                          <a:spcPts val="0"/>
                        </a:spcAft>
                      </a:pPr>
                      <a:r>
                        <a:rPr lang="zh-TW" sz="3000" b="1" spc="0" dirty="0">
                          <a:solidFill>
                            <a:srgbClr val="006600"/>
                          </a:solidFill>
                          <a:effectLst/>
                          <a:latin typeface="微軟正黑體" panose="020B0604030504040204" pitchFamily="34" charset="-120"/>
                          <a:ea typeface="微軟正黑體" panose="020B0604030504040204" pitchFamily="34" charset="-120"/>
                        </a:rPr>
                        <a:t>採購標的項目</a:t>
                      </a:r>
                      <a:endParaRPr lang="zh-TW" sz="3000" b="1" spc="70" dirty="0">
                        <a:solidFill>
                          <a:srgbClr val="006600"/>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864235" indent="-864235" algn="ctr" eaLnBrk="0">
                        <a:lnSpc>
                          <a:spcPct val="100000"/>
                        </a:lnSpc>
                        <a:spcAft>
                          <a:spcPts val="0"/>
                        </a:spcAft>
                      </a:pPr>
                      <a:r>
                        <a:rPr lang="zh-TW" sz="3000" b="1" spc="0" dirty="0">
                          <a:solidFill>
                            <a:srgbClr val="006600"/>
                          </a:solidFill>
                          <a:effectLst/>
                          <a:latin typeface="微軟正黑體" panose="020B0604030504040204" pitchFamily="34" charset="-120"/>
                          <a:ea typeface="微軟正黑體" panose="020B0604030504040204" pitchFamily="34" charset="-120"/>
                        </a:rPr>
                        <a:t>押標金</a:t>
                      </a:r>
                      <a:endParaRPr lang="zh-TW" sz="3000" b="1" spc="70" dirty="0">
                        <a:solidFill>
                          <a:srgbClr val="006600"/>
                        </a:solidFill>
                        <a:effectLst/>
                        <a:latin typeface="微軟正黑體" panose="020B0604030504040204" pitchFamily="34" charset="-120"/>
                        <a:ea typeface="微軟正黑體" panose="020B0604030504040204" pitchFamily="34" charset="-120"/>
                      </a:endParaRPr>
                    </a:p>
                    <a:p>
                      <a:pPr marL="864235" indent="-864235" algn="ctr" eaLnBrk="0">
                        <a:lnSpc>
                          <a:spcPct val="100000"/>
                        </a:lnSpc>
                        <a:spcAft>
                          <a:spcPts val="0"/>
                        </a:spcAft>
                      </a:pPr>
                      <a:r>
                        <a:rPr lang="zh-TW" sz="3000" b="1" spc="0" dirty="0">
                          <a:solidFill>
                            <a:srgbClr val="006600"/>
                          </a:solidFill>
                          <a:effectLst/>
                          <a:latin typeface="微軟正黑體" panose="020B0604030504040204" pitchFamily="34" charset="-120"/>
                          <a:ea typeface="微軟正黑體" panose="020B0604030504040204" pitchFamily="34" charset="-120"/>
                        </a:rPr>
                        <a:t>（新臺幣）</a:t>
                      </a:r>
                      <a:endParaRPr lang="zh-TW" sz="3000" b="1" spc="70" dirty="0">
                        <a:solidFill>
                          <a:srgbClr val="006600"/>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extLst>
              </a:tr>
              <a:tr h="1018505">
                <a:tc>
                  <a:txBody>
                    <a:bodyPr/>
                    <a:lstStyle/>
                    <a:p>
                      <a:pPr marL="864235" indent="-864235" algn="ctr" eaLnBrk="0">
                        <a:lnSpc>
                          <a:spcPct val="100000"/>
                        </a:lnSpc>
                        <a:spcAft>
                          <a:spcPts val="0"/>
                        </a:spcAft>
                      </a:pPr>
                      <a:r>
                        <a:rPr lang="en-US" sz="3000" b="1" spc="0" dirty="0">
                          <a:solidFill>
                            <a:srgbClr val="000099"/>
                          </a:solidFill>
                          <a:effectLst/>
                          <a:latin typeface="微軟正黑體" panose="020B0604030504040204" pitchFamily="34" charset="-120"/>
                          <a:ea typeface="微軟正黑體" panose="020B0604030504040204" pitchFamily="34" charset="-120"/>
                        </a:rPr>
                        <a:t>1</a:t>
                      </a:r>
                      <a:endParaRPr lang="zh-TW" sz="3000" b="1" spc="70" dirty="0">
                        <a:solidFill>
                          <a:srgbClr val="000099"/>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zh-TW" sz="3000" b="1" spc="0" dirty="0">
                          <a:solidFill>
                            <a:srgbClr val="000099"/>
                          </a:solidFill>
                          <a:effectLst/>
                          <a:latin typeface="微軟正黑體" panose="020B0604030504040204" pitchFamily="34" charset="-120"/>
                          <a:ea typeface="微軟正黑體" panose="020B0604030504040204" pitchFamily="34" charset="-120"/>
                        </a:rPr>
                        <a:t>第</a:t>
                      </a:r>
                      <a:r>
                        <a:rPr lang="en-US" sz="3000" b="1" spc="0" dirty="0">
                          <a:solidFill>
                            <a:srgbClr val="000099"/>
                          </a:solidFill>
                          <a:effectLst/>
                          <a:latin typeface="微軟正黑體" panose="020B0604030504040204" pitchFamily="34" charset="-120"/>
                          <a:ea typeface="微軟正黑體" panose="020B0604030504040204" pitchFamily="34" charset="-120"/>
                        </a:rPr>
                        <a:t>1</a:t>
                      </a:r>
                      <a:r>
                        <a:rPr lang="zh-TW" sz="3000" b="1" spc="0" dirty="0">
                          <a:solidFill>
                            <a:srgbClr val="000099"/>
                          </a:solidFill>
                          <a:effectLst/>
                          <a:latin typeface="微軟正黑體" panose="020B0604030504040204" pitchFamily="34" charset="-120"/>
                          <a:ea typeface="微軟正黑體" panose="020B0604030504040204" pitchFamily="34" charset="-120"/>
                        </a:rPr>
                        <a:t>組</a:t>
                      </a:r>
                      <a:endParaRPr lang="zh-TW" sz="3000" b="1" spc="70" dirty="0">
                        <a:solidFill>
                          <a:srgbClr val="000099"/>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en-US" sz="3000" b="1" spc="0" dirty="0">
                          <a:solidFill>
                            <a:srgbClr val="000099"/>
                          </a:solidFill>
                          <a:effectLst/>
                          <a:latin typeface="微軟正黑體" panose="020B0604030504040204" pitchFamily="34" charset="-120"/>
                          <a:ea typeface="微軟正黑體" panose="020B0604030504040204" pitchFamily="34" charset="-120"/>
                        </a:rPr>
                        <a:t>450,000</a:t>
                      </a:r>
                      <a:endParaRPr lang="zh-TW" sz="3000" b="1" spc="70" dirty="0">
                        <a:solidFill>
                          <a:srgbClr val="000099"/>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1127631">
                <a:tc>
                  <a:txBody>
                    <a:bodyPr/>
                    <a:lstStyle/>
                    <a:p>
                      <a:pPr marL="864235" indent="-864235" algn="ctr" eaLnBrk="0">
                        <a:lnSpc>
                          <a:spcPct val="100000"/>
                        </a:lnSpc>
                        <a:spcAft>
                          <a:spcPts val="0"/>
                        </a:spcAft>
                      </a:pPr>
                      <a:r>
                        <a:rPr lang="en-US" sz="3000" b="1" spc="0">
                          <a:solidFill>
                            <a:srgbClr val="000099"/>
                          </a:solidFill>
                          <a:effectLst/>
                          <a:latin typeface="微軟正黑體" panose="020B0604030504040204" pitchFamily="34" charset="-120"/>
                          <a:ea typeface="微軟正黑體" panose="020B0604030504040204" pitchFamily="34" charset="-120"/>
                        </a:rPr>
                        <a:t>2</a:t>
                      </a:r>
                      <a:endParaRPr lang="zh-TW" sz="3000" b="1" spc="70">
                        <a:solidFill>
                          <a:srgbClr val="000099"/>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zh-TW" sz="3000" b="1" spc="0" dirty="0">
                          <a:solidFill>
                            <a:srgbClr val="000099"/>
                          </a:solidFill>
                          <a:effectLst/>
                          <a:latin typeface="微軟正黑體" panose="020B0604030504040204" pitchFamily="34" charset="-120"/>
                          <a:ea typeface="微軟正黑體" panose="020B0604030504040204" pitchFamily="34" charset="-120"/>
                        </a:rPr>
                        <a:t>第</a:t>
                      </a:r>
                      <a:r>
                        <a:rPr lang="en-US" sz="3000" b="1" spc="0" dirty="0">
                          <a:solidFill>
                            <a:srgbClr val="000099"/>
                          </a:solidFill>
                          <a:effectLst/>
                          <a:latin typeface="微軟正黑體" panose="020B0604030504040204" pitchFamily="34" charset="-120"/>
                          <a:ea typeface="微軟正黑體" panose="020B0604030504040204" pitchFamily="34" charset="-120"/>
                        </a:rPr>
                        <a:t>2</a:t>
                      </a:r>
                      <a:r>
                        <a:rPr lang="zh-TW" sz="3000" b="1" spc="0" dirty="0">
                          <a:solidFill>
                            <a:srgbClr val="000099"/>
                          </a:solidFill>
                          <a:effectLst/>
                          <a:latin typeface="微軟正黑體" panose="020B0604030504040204" pitchFamily="34" charset="-120"/>
                          <a:ea typeface="微軟正黑體" panose="020B0604030504040204" pitchFamily="34" charset="-120"/>
                        </a:rPr>
                        <a:t>組</a:t>
                      </a:r>
                      <a:endParaRPr lang="zh-TW" sz="3000" b="1" spc="70" dirty="0">
                        <a:solidFill>
                          <a:srgbClr val="000099"/>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en-US" sz="3000" b="1" spc="0" dirty="0">
                          <a:solidFill>
                            <a:srgbClr val="000099"/>
                          </a:solidFill>
                          <a:effectLst/>
                          <a:latin typeface="微軟正黑體" panose="020B0604030504040204" pitchFamily="34" charset="-120"/>
                          <a:ea typeface="微軟正黑體" panose="020B0604030504040204" pitchFamily="34" charset="-120"/>
                        </a:rPr>
                        <a:t>450,000</a:t>
                      </a:r>
                      <a:endParaRPr lang="zh-TW" sz="3000" b="1" spc="70" dirty="0">
                        <a:solidFill>
                          <a:srgbClr val="000099"/>
                        </a:solidFill>
                        <a:effectLst/>
                        <a:latin typeface="微軟正黑體" panose="020B0604030504040204" pitchFamily="34" charset="-120"/>
                        <a:ea typeface="微軟正黑體" panose="020B0604030504040204" pitchFamily="34" charset="-120"/>
                      </a:endParaRPr>
                    </a:p>
                  </a:txBody>
                  <a:tcPr marL="68582" marR="68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Tree>
    <p:extLst>
      <p:ext uri="{BB962C8B-B14F-4D97-AF65-F5344CB8AC3E}">
        <p14:creationId xmlns:p14="http://schemas.microsoft.com/office/powerpoint/2010/main" val="14747746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2C2EAFBB-2E49-4EC5-931C-4F9817107771}" type="slidenum">
              <a:rPr lang="en-US" altLang="zh-TW" sz="1400" smtClean="0">
                <a:solidFill>
                  <a:srgbClr val="AD1F1F"/>
                </a:solidFill>
                <a:latin typeface="Times New Roman" panose="02020603050405020304" pitchFamily="18" charset="0"/>
              </a:rPr>
              <a:pPr>
                <a:spcBef>
                  <a:spcPct val="0"/>
                </a:spcBef>
                <a:buClrTx/>
                <a:buSzTx/>
                <a:buFontTx/>
                <a:buNone/>
                <a:defRPr/>
              </a:pPr>
              <a:t>29</a:t>
            </a:fld>
            <a:endParaRPr lang="en-US" altLang="zh-TW" sz="1400" smtClean="0">
              <a:solidFill>
                <a:srgbClr val="AD1F1F"/>
              </a:solidFill>
              <a:latin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1043608" y="404664"/>
            <a:ext cx="2880320" cy="467444"/>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zh-TW" altLang="en-US" sz="3200" b="1" dirty="0">
                <a:solidFill>
                  <a:srgbClr val="0000FF"/>
                </a:solidFill>
                <a:latin typeface="微軟正黑體" panose="020B0604030504040204" pitchFamily="34" charset="-120"/>
                <a:ea typeface="微軟正黑體" panose="020B0604030504040204" pitchFamily="34" charset="-120"/>
              </a:rPr>
              <a:t>採購金額上限</a:t>
            </a:r>
          </a:p>
        </p:txBody>
      </p:sp>
      <p:pic>
        <p:nvPicPr>
          <p:cNvPr id="2375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1089025"/>
            <a:ext cx="6394450" cy="5508625"/>
          </a:xfrm>
          <a:prstGeom prst="rect">
            <a:avLst/>
          </a:prstGeom>
          <a:noFill/>
          <a:ln w="22225">
            <a:solidFill>
              <a:srgbClr val="6600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58871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DB25B001-BE43-4455-A5B9-95AB2728BC2B}" type="slidenum">
              <a:rPr lang="en-US" altLang="zh-TW" sz="1400" smtClean="0">
                <a:solidFill>
                  <a:srgbClr val="AD1F1F"/>
                </a:solidFill>
                <a:latin typeface="Times New Roman" panose="02020603050405020304" pitchFamily="18" charset="0"/>
              </a:rPr>
              <a:pPr>
                <a:spcBef>
                  <a:spcPct val="0"/>
                </a:spcBef>
                <a:buClrTx/>
                <a:buSzTx/>
                <a:buFontTx/>
                <a:buNone/>
                <a:defRPr/>
              </a:pPr>
              <a:t>30</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576263" y="332656"/>
            <a:ext cx="4607743"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smtClean="0">
                <a:solidFill>
                  <a:srgbClr val="003399"/>
                </a:solidFill>
                <a:effectLst/>
                <a:latin typeface="微軟正黑體" panose="020B0604030504040204" pitchFamily="34" charset="-120"/>
                <a:ea typeface="微軟正黑體" panose="020B0604030504040204" pitchFamily="34" charset="-120"/>
              </a:rPr>
              <a:t>交付標的及金額上限</a:t>
            </a:r>
            <a:endParaRPr lang="zh-TW" altLang="en-US" b="1" cap="none" dirty="0">
              <a:solidFill>
                <a:srgbClr val="003399"/>
              </a:solidFill>
              <a:effectLst/>
              <a:latin typeface="微軟正黑體" panose="020B0604030504040204" pitchFamily="34" charset="-120"/>
              <a:ea typeface="微軟正黑體" panose="020B0604030504040204" pitchFamily="34" charset="-120"/>
            </a:endParaRPr>
          </a:p>
        </p:txBody>
      </p:sp>
      <p:sp>
        <p:nvSpPr>
          <p:cNvPr id="7" name="Rectangle 11">
            <a:extLst>
              <a:ext uri="{FF2B5EF4-FFF2-40B4-BE49-F238E27FC236}"/>
            </a:extLst>
          </p:cNvPr>
          <p:cNvSpPr>
            <a:spLocks noChangeArrowheads="1"/>
          </p:cNvSpPr>
          <p:nvPr/>
        </p:nvSpPr>
        <p:spPr bwMode="auto">
          <a:xfrm>
            <a:off x="251520" y="1052736"/>
            <a:ext cx="8388350" cy="2952328"/>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zh-TW" altLang="zh-TW" sz="2600" b="1" dirty="0">
                <a:solidFill>
                  <a:srgbClr val="0000FF"/>
                </a:solidFill>
                <a:latin typeface="微軟正黑體" panose="020B0604030504040204" pitchFamily="34" charset="-120"/>
                <a:ea typeface="微軟正黑體" panose="020B0604030504040204" pitchFamily="34" charset="-120"/>
              </a:rPr>
              <a:t>本契約採分次交貨方式，每批次圖書交貨日期以機關函文通知交貨日期為準（若交貨期限當日為放假日，順延至次上班日）。每批採購清單以本館提供之採購清單為原則，必要時得增補及調整採購清單。</a:t>
            </a:r>
            <a:endParaRPr lang="en-US" altLang="zh-TW" sz="2600" b="1" dirty="0">
              <a:solidFill>
                <a:srgbClr val="0000FF"/>
              </a:solidFill>
              <a:latin typeface="微軟正黑體" panose="020B0604030504040204" pitchFamily="34" charset="-120"/>
              <a:ea typeface="微軟正黑體" panose="020B0604030504040204" pitchFamily="34" charset="-120"/>
            </a:endParaRPr>
          </a:p>
          <a:p>
            <a:pPr marL="261938" indent="-261938" algn="just" eaLnBrk="1" hangingPunct="1">
              <a:spcBef>
                <a:spcPct val="20000"/>
              </a:spcBef>
              <a:buClr>
                <a:prstClr val="black"/>
              </a:buClr>
              <a:buSzPct val="75000"/>
              <a:buFont typeface="Wingdings" pitchFamily="2" charset="2"/>
              <a:buChar char="l"/>
              <a:defRPr/>
            </a:pPr>
            <a:r>
              <a:rPr lang="zh-TW" altLang="en-US" sz="2600" b="1" dirty="0">
                <a:solidFill>
                  <a:srgbClr val="0000FF"/>
                </a:solidFill>
                <a:latin typeface="微軟正黑體" panose="020B0604030504040204" pitchFamily="34" charset="-120"/>
                <a:ea typeface="微軟正黑體" panose="020B0604030504040204" pitchFamily="34" charset="-120"/>
              </a:rPr>
              <a:t>契約價金之給付：</a:t>
            </a:r>
            <a:r>
              <a:rPr lang="zh-TW" altLang="zh-TW" sz="2600" b="1" dirty="0">
                <a:solidFill>
                  <a:srgbClr val="0000FF"/>
                </a:solidFill>
                <a:latin typeface="微軟正黑體" panose="020B0604030504040204" pitchFamily="34" charset="-120"/>
                <a:ea typeface="微軟正黑體" panose="020B0604030504040204" pitchFamily="34" charset="-120"/>
              </a:rPr>
              <a:t>依完成履約實際供應數量給付（依實際交貨之總定價乘以契約折扣數計算之）；本案</a:t>
            </a:r>
            <a:r>
              <a:rPr lang="en-US" altLang="zh-TW" sz="2600" b="1" dirty="0">
                <a:solidFill>
                  <a:srgbClr val="0000FF"/>
                </a:solidFill>
                <a:latin typeface="微軟正黑體" panose="020B0604030504040204" pitchFamily="34" charset="-120"/>
                <a:ea typeface="微軟正黑體" panose="020B0604030504040204" pitchFamily="34" charset="-120"/>
              </a:rPr>
              <a:t>2</a:t>
            </a:r>
            <a:r>
              <a:rPr lang="zh-TW" altLang="zh-TW" sz="2600" b="1" dirty="0">
                <a:solidFill>
                  <a:srgbClr val="0000FF"/>
                </a:solidFill>
                <a:latin typeface="微軟正黑體" panose="020B0604030504040204" pitchFamily="34" charset="-120"/>
                <a:ea typeface="微軟正黑體" panose="020B0604030504040204" pitchFamily="34" charset="-120"/>
              </a:rPr>
              <a:t>項標的採購金額上限如下表列：</a:t>
            </a:r>
            <a:endParaRPr lang="zh-TW" altLang="en-US" sz="2600" b="1" dirty="0">
              <a:solidFill>
                <a:srgbClr val="0000FF"/>
              </a:solidFill>
              <a:latin typeface="微軟正黑體" panose="020B0604030504040204" pitchFamily="34" charset="-120"/>
              <a:ea typeface="微軟正黑體" panose="020B0604030504040204" pitchFamily="34" charset="-120"/>
            </a:endParaRPr>
          </a:p>
        </p:txBody>
      </p:sp>
      <p:graphicFrame>
        <p:nvGraphicFramePr>
          <p:cNvPr id="8" name="表格 7">
            <a:extLst>
              <a:ext uri="{FF2B5EF4-FFF2-40B4-BE49-F238E27FC236}"/>
            </a:extLst>
          </p:cNvPr>
          <p:cNvGraphicFramePr>
            <a:graphicFrameLocks noGrp="1"/>
          </p:cNvGraphicFramePr>
          <p:nvPr>
            <p:extLst/>
          </p:nvPr>
        </p:nvGraphicFramePr>
        <p:xfrm>
          <a:off x="1259632" y="4077072"/>
          <a:ext cx="6624736" cy="2428379"/>
        </p:xfrm>
        <a:graphic>
          <a:graphicData uri="http://schemas.openxmlformats.org/drawingml/2006/table">
            <a:tbl>
              <a:tblPr firstRow="1" firstCol="1" bandRow="1"/>
              <a:tblGrid>
                <a:gridCol w="1520169">
                  <a:extLst>
                    <a:ext uri="{9D8B030D-6E8A-4147-A177-3AD203B41FA5}"/>
                  </a:extLst>
                </a:gridCol>
                <a:gridCol w="2646961">
                  <a:extLst>
                    <a:ext uri="{9D8B030D-6E8A-4147-A177-3AD203B41FA5}"/>
                  </a:extLst>
                </a:gridCol>
                <a:gridCol w="2457606">
                  <a:extLst>
                    <a:ext uri="{9D8B030D-6E8A-4147-A177-3AD203B41FA5}"/>
                  </a:extLst>
                </a:gridCol>
              </a:tblGrid>
              <a:tr h="1034017">
                <a:tc>
                  <a:txBody>
                    <a:bodyPr/>
                    <a:lstStyle/>
                    <a:p>
                      <a:pPr marL="864235" indent="-864235" algn="ctr" eaLnBrk="0">
                        <a:lnSpc>
                          <a:spcPct val="100000"/>
                        </a:lnSpc>
                        <a:spcAft>
                          <a:spcPts val="0"/>
                        </a:spcAft>
                      </a:pPr>
                      <a:r>
                        <a:rPr lang="zh-TW" sz="2600" b="1" spc="0" dirty="0">
                          <a:solidFill>
                            <a:schemeClr val="tx1"/>
                          </a:solidFill>
                          <a:effectLst/>
                          <a:latin typeface="微軟正黑體" panose="020B0604030504040204" pitchFamily="34" charset="-120"/>
                          <a:ea typeface="微軟正黑體" panose="020B0604030504040204" pitchFamily="34" charset="-120"/>
                        </a:rPr>
                        <a:t>項目</a:t>
                      </a:r>
                      <a:endParaRPr lang="zh-TW" sz="2600" b="1" spc="70" dirty="0">
                        <a:solidFill>
                          <a:schemeClr val="tx1"/>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zh-TW" sz="2600" b="1" spc="0" dirty="0">
                          <a:solidFill>
                            <a:schemeClr val="tx1"/>
                          </a:solidFill>
                          <a:effectLst/>
                          <a:latin typeface="微軟正黑體" panose="020B0604030504040204" pitchFamily="34" charset="-120"/>
                          <a:ea typeface="微軟正黑體" panose="020B0604030504040204" pitchFamily="34" charset="-120"/>
                        </a:rPr>
                        <a:t>採購標的項目</a:t>
                      </a:r>
                      <a:endParaRPr lang="zh-TW" sz="2600" b="1" spc="70" dirty="0">
                        <a:solidFill>
                          <a:schemeClr val="tx1"/>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zh-TW" altLang="en-US" sz="2600" b="1" spc="0" dirty="0">
                          <a:solidFill>
                            <a:schemeClr val="tx1"/>
                          </a:solidFill>
                          <a:effectLst/>
                          <a:latin typeface="微軟正黑體" panose="020B0604030504040204" pitchFamily="34" charset="-120"/>
                          <a:ea typeface="微軟正黑體" panose="020B0604030504040204" pitchFamily="34" charset="-120"/>
                        </a:rPr>
                        <a:t>採購</a:t>
                      </a:r>
                      <a:r>
                        <a:rPr lang="zh-TW" sz="2600" b="1" spc="0" dirty="0">
                          <a:solidFill>
                            <a:schemeClr val="tx1"/>
                          </a:solidFill>
                          <a:effectLst/>
                          <a:latin typeface="微軟正黑體" panose="020B0604030504040204" pitchFamily="34" charset="-120"/>
                          <a:ea typeface="微軟正黑體" panose="020B0604030504040204" pitchFamily="34" charset="-120"/>
                        </a:rPr>
                        <a:t>金</a:t>
                      </a:r>
                      <a:r>
                        <a:rPr lang="zh-TW" altLang="en-US" sz="2600" b="1" spc="0" dirty="0">
                          <a:solidFill>
                            <a:schemeClr val="tx1"/>
                          </a:solidFill>
                          <a:effectLst/>
                          <a:latin typeface="微軟正黑體" panose="020B0604030504040204" pitchFamily="34" charset="-120"/>
                          <a:ea typeface="微軟正黑體" panose="020B0604030504040204" pitchFamily="34" charset="-120"/>
                        </a:rPr>
                        <a:t>額上限</a:t>
                      </a:r>
                      <a:endParaRPr lang="zh-TW" sz="2600" b="1" spc="70" dirty="0">
                        <a:solidFill>
                          <a:schemeClr val="tx1"/>
                        </a:solidFill>
                        <a:effectLst/>
                        <a:latin typeface="微軟正黑體" panose="020B0604030504040204" pitchFamily="34" charset="-120"/>
                        <a:ea typeface="微軟正黑體" panose="020B0604030504040204" pitchFamily="34" charset="-120"/>
                      </a:endParaRPr>
                    </a:p>
                    <a:p>
                      <a:pPr marL="864235" indent="-864235" algn="ctr" eaLnBrk="0">
                        <a:lnSpc>
                          <a:spcPct val="100000"/>
                        </a:lnSpc>
                        <a:spcAft>
                          <a:spcPts val="0"/>
                        </a:spcAft>
                      </a:pPr>
                      <a:r>
                        <a:rPr lang="zh-TW" sz="2600" b="1" spc="0" dirty="0">
                          <a:solidFill>
                            <a:schemeClr val="tx1"/>
                          </a:solidFill>
                          <a:effectLst/>
                          <a:latin typeface="微軟正黑體" panose="020B0604030504040204" pitchFamily="34" charset="-120"/>
                          <a:ea typeface="微軟正黑體" panose="020B0604030504040204" pitchFamily="34" charset="-120"/>
                        </a:rPr>
                        <a:t>（新臺幣）</a:t>
                      </a:r>
                      <a:endParaRPr lang="zh-TW" sz="2600" b="1" spc="70" dirty="0">
                        <a:solidFill>
                          <a:schemeClr val="tx1"/>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661731">
                <a:tc>
                  <a:txBody>
                    <a:bodyPr/>
                    <a:lstStyle/>
                    <a:p>
                      <a:pPr marL="864235" indent="-864235" algn="ctr" eaLnBrk="0">
                        <a:lnSpc>
                          <a:spcPct val="100000"/>
                        </a:lnSpc>
                        <a:spcAft>
                          <a:spcPts val="0"/>
                        </a:spcAft>
                      </a:pPr>
                      <a:r>
                        <a:rPr lang="en-US" sz="2600" b="1" spc="0" dirty="0">
                          <a:solidFill>
                            <a:srgbClr val="000099"/>
                          </a:solidFill>
                          <a:effectLst/>
                          <a:latin typeface="微軟正黑體" panose="020B0604030504040204" pitchFamily="34" charset="-120"/>
                          <a:ea typeface="微軟正黑體" panose="020B0604030504040204" pitchFamily="34" charset="-120"/>
                        </a:rPr>
                        <a:t>1</a:t>
                      </a:r>
                      <a:endParaRPr lang="zh-TW" sz="2600" b="1" spc="70" dirty="0">
                        <a:solidFill>
                          <a:srgbClr val="000099"/>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zh-TW" sz="2600" b="1" spc="0" dirty="0">
                          <a:solidFill>
                            <a:srgbClr val="000099"/>
                          </a:solidFill>
                          <a:effectLst/>
                          <a:latin typeface="微軟正黑體" panose="020B0604030504040204" pitchFamily="34" charset="-120"/>
                          <a:ea typeface="微軟正黑體" panose="020B0604030504040204" pitchFamily="34" charset="-120"/>
                        </a:rPr>
                        <a:t>第</a:t>
                      </a:r>
                      <a:r>
                        <a:rPr lang="en-US" sz="2600" b="1" spc="0" dirty="0">
                          <a:solidFill>
                            <a:srgbClr val="000099"/>
                          </a:solidFill>
                          <a:effectLst/>
                          <a:latin typeface="微軟正黑體" panose="020B0604030504040204" pitchFamily="34" charset="-120"/>
                          <a:ea typeface="微軟正黑體" panose="020B0604030504040204" pitchFamily="34" charset="-120"/>
                        </a:rPr>
                        <a:t>1</a:t>
                      </a:r>
                      <a:r>
                        <a:rPr lang="zh-TW" sz="2600" b="1" spc="0" dirty="0">
                          <a:solidFill>
                            <a:srgbClr val="000099"/>
                          </a:solidFill>
                          <a:effectLst/>
                          <a:latin typeface="微軟正黑體" panose="020B0604030504040204" pitchFamily="34" charset="-120"/>
                          <a:ea typeface="微軟正黑體" panose="020B0604030504040204" pitchFamily="34" charset="-120"/>
                        </a:rPr>
                        <a:t>組</a:t>
                      </a:r>
                      <a:endParaRPr lang="zh-TW" sz="2600" b="1" spc="70" dirty="0">
                        <a:solidFill>
                          <a:srgbClr val="000099"/>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en-US" altLang="zh-TW" sz="2600" b="1" spc="0" dirty="0">
                          <a:solidFill>
                            <a:srgbClr val="000099"/>
                          </a:solidFill>
                          <a:effectLst/>
                          <a:latin typeface="微軟正黑體" panose="020B0604030504040204" pitchFamily="34" charset="-120"/>
                          <a:ea typeface="微軟正黑體" panose="020B0604030504040204" pitchFamily="34" charset="-120"/>
                        </a:rPr>
                        <a:t>9,00</a:t>
                      </a:r>
                      <a:r>
                        <a:rPr lang="en-US" sz="2600" b="1" spc="0" dirty="0">
                          <a:solidFill>
                            <a:srgbClr val="000099"/>
                          </a:solidFill>
                          <a:effectLst/>
                          <a:latin typeface="微軟正黑體" panose="020B0604030504040204" pitchFamily="34" charset="-120"/>
                          <a:ea typeface="微軟正黑體" panose="020B0604030504040204" pitchFamily="34" charset="-120"/>
                        </a:rPr>
                        <a:t>0,000</a:t>
                      </a:r>
                      <a:endParaRPr lang="zh-TW" sz="2600" b="1" spc="70" dirty="0">
                        <a:solidFill>
                          <a:srgbClr val="000099"/>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32631">
                <a:tc>
                  <a:txBody>
                    <a:bodyPr/>
                    <a:lstStyle/>
                    <a:p>
                      <a:pPr marL="864235" indent="-864235" algn="ctr" eaLnBrk="0">
                        <a:lnSpc>
                          <a:spcPct val="100000"/>
                        </a:lnSpc>
                        <a:spcAft>
                          <a:spcPts val="0"/>
                        </a:spcAft>
                      </a:pPr>
                      <a:r>
                        <a:rPr lang="en-US" sz="2600" b="1" spc="0">
                          <a:solidFill>
                            <a:srgbClr val="000099"/>
                          </a:solidFill>
                          <a:effectLst/>
                          <a:latin typeface="微軟正黑體" panose="020B0604030504040204" pitchFamily="34" charset="-120"/>
                          <a:ea typeface="微軟正黑體" panose="020B0604030504040204" pitchFamily="34" charset="-120"/>
                        </a:rPr>
                        <a:t>2</a:t>
                      </a:r>
                      <a:endParaRPr lang="zh-TW" sz="2600" b="1" spc="70">
                        <a:solidFill>
                          <a:srgbClr val="000099"/>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zh-TW" sz="2600" b="1" spc="0" dirty="0">
                          <a:solidFill>
                            <a:srgbClr val="000099"/>
                          </a:solidFill>
                          <a:effectLst/>
                          <a:latin typeface="微軟正黑體" panose="020B0604030504040204" pitchFamily="34" charset="-120"/>
                          <a:ea typeface="微軟正黑體" panose="020B0604030504040204" pitchFamily="34" charset="-120"/>
                        </a:rPr>
                        <a:t>第</a:t>
                      </a:r>
                      <a:r>
                        <a:rPr lang="en-US" sz="2600" b="1" spc="0" dirty="0">
                          <a:solidFill>
                            <a:srgbClr val="000099"/>
                          </a:solidFill>
                          <a:effectLst/>
                          <a:latin typeface="微軟正黑體" panose="020B0604030504040204" pitchFamily="34" charset="-120"/>
                          <a:ea typeface="微軟正黑體" panose="020B0604030504040204" pitchFamily="34" charset="-120"/>
                        </a:rPr>
                        <a:t>2</a:t>
                      </a:r>
                      <a:r>
                        <a:rPr lang="zh-TW" sz="2600" b="1" spc="0" dirty="0">
                          <a:solidFill>
                            <a:srgbClr val="000099"/>
                          </a:solidFill>
                          <a:effectLst/>
                          <a:latin typeface="微軟正黑體" panose="020B0604030504040204" pitchFamily="34" charset="-120"/>
                          <a:ea typeface="微軟正黑體" panose="020B0604030504040204" pitchFamily="34" charset="-120"/>
                        </a:rPr>
                        <a:t>組</a:t>
                      </a:r>
                      <a:endParaRPr lang="zh-TW" sz="2600" b="1" spc="70" dirty="0">
                        <a:solidFill>
                          <a:srgbClr val="000099"/>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4235" indent="-864235" algn="ctr" eaLnBrk="0">
                        <a:lnSpc>
                          <a:spcPct val="100000"/>
                        </a:lnSpc>
                        <a:spcAft>
                          <a:spcPts val="0"/>
                        </a:spcAft>
                      </a:pPr>
                      <a:r>
                        <a:rPr lang="en-US" altLang="zh-TW" sz="2600" b="1" spc="0" dirty="0">
                          <a:solidFill>
                            <a:srgbClr val="000099"/>
                          </a:solidFill>
                          <a:effectLst/>
                          <a:latin typeface="微軟正黑體" panose="020B0604030504040204" pitchFamily="34" charset="-120"/>
                          <a:ea typeface="微軟正黑體" panose="020B0604030504040204" pitchFamily="34" charset="-120"/>
                        </a:rPr>
                        <a:t>9,000,000</a:t>
                      </a:r>
                      <a:endParaRPr lang="zh-TW" altLang="zh-TW" sz="2600" b="1" spc="70" dirty="0">
                        <a:solidFill>
                          <a:srgbClr val="000099"/>
                        </a:solidFill>
                        <a:effectLst/>
                        <a:latin typeface="微軟正黑體" panose="020B0604030504040204" pitchFamily="34" charset="-120"/>
                        <a:ea typeface="微軟正黑體" panose="020B0604030504040204" pitchFamily="34" charset="-120"/>
                      </a:endParaRPr>
                    </a:p>
                  </a:txBody>
                  <a:tcPr marL="68564" marR="685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Tree>
    <p:extLst>
      <p:ext uri="{BB962C8B-B14F-4D97-AF65-F5344CB8AC3E}">
        <p14:creationId xmlns:p14="http://schemas.microsoft.com/office/powerpoint/2010/main" val="12412673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D17D18B-A5CB-45B2-B422-F5C6EEDD85C0}" type="slidenum">
              <a:rPr lang="en-US" altLang="zh-TW" sz="1400" smtClean="0">
                <a:solidFill>
                  <a:srgbClr val="AD1F1F"/>
                </a:solidFill>
                <a:latin typeface="Times New Roman" panose="02020603050405020304" pitchFamily="18" charset="0"/>
              </a:rPr>
              <a:pPr>
                <a:spcBef>
                  <a:spcPct val="0"/>
                </a:spcBef>
                <a:buClrTx/>
                <a:buSzTx/>
                <a:buFontTx/>
                <a:buNone/>
                <a:defRPr/>
              </a:pPr>
              <a:t>31</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511300" y="2347913"/>
            <a:ext cx="6445250" cy="16573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zh-TW" sz="3600" b="1" dirty="0">
                <a:solidFill>
                  <a:srgbClr val="100278"/>
                </a:solidFill>
                <a:effectLst>
                  <a:outerShdw blurRad="38100" dist="38100" dir="2700000" algn="tl">
                    <a:srgbClr val="C0C0C0"/>
                  </a:outerShdw>
                </a:effectLst>
                <a:latin typeface="微軟正黑體" panose="020B0604030504040204" pitchFamily="34" charset="-120"/>
              </a:rPr>
              <a:t>開口契約</a:t>
            </a:r>
            <a:r>
              <a:rPr lang="zh-TW" altLang="en-US" sz="3600" b="1" dirty="0">
                <a:solidFill>
                  <a:srgbClr val="100278"/>
                </a:solidFill>
                <a:effectLst>
                  <a:outerShdw blurRad="38100" dist="38100" dir="2700000" algn="tl">
                    <a:srgbClr val="C0C0C0"/>
                  </a:outerShdw>
                </a:effectLst>
                <a:latin typeface="微軟正黑體" panose="020B0604030504040204" pitchFamily="34" charset="-120"/>
              </a:rPr>
              <a:t>履約管理</a:t>
            </a:r>
            <a:r>
              <a:rPr lang="zh-TW" altLang="zh-TW" sz="3600" b="1" dirty="0">
                <a:solidFill>
                  <a:srgbClr val="100278"/>
                </a:solidFill>
                <a:effectLst>
                  <a:outerShdw blurRad="38100" dist="38100" dir="2700000" algn="tl">
                    <a:srgbClr val="C0C0C0"/>
                  </a:outerShdw>
                </a:effectLst>
                <a:latin typeface="微軟正黑體" panose="020B0604030504040204" pitchFamily="34" charset="-120"/>
              </a:rPr>
              <a:t>重點事項</a:t>
            </a:r>
            <a:endParaRPr lang="zh-TW" altLang="en-US" sz="3600" b="1" dirty="0">
              <a:solidFill>
                <a:srgbClr val="100278"/>
              </a:solidFill>
              <a:effectLst>
                <a:outerShdw blurRad="38100" dist="38100" dir="2700000" algn="tl">
                  <a:srgbClr val="C0C0C0"/>
                </a:outerShdw>
              </a:effectLst>
              <a:latin typeface="微軟正黑體" panose="020B0604030504040204" pitchFamily="34" charset="-120"/>
            </a:endParaRPr>
          </a:p>
        </p:txBody>
      </p:sp>
    </p:spTree>
    <p:extLst>
      <p:ext uri="{BB962C8B-B14F-4D97-AF65-F5344CB8AC3E}">
        <p14:creationId xmlns:p14="http://schemas.microsoft.com/office/powerpoint/2010/main" val="7927948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5A14CD45-1493-49F5-98A8-F0C397DD1D25}" type="slidenum">
              <a:rPr lang="en-US" altLang="zh-TW" sz="1400" smtClean="0">
                <a:solidFill>
                  <a:srgbClr val="AD1F1F"/>
                </a:solidFill>
                <a:latin typeface="Times New Roman" panose="02020603050405020304" pitchFamily="18" charset="0"/>
              </a:rPr>
              <a:pPr>
                <a:spcBef>
                  <a:spcPct val="0"/>
                </a:spcBef>
                <a:buClrTx/>
                <a:buSzTx/>
                <a:buFontTx/>
                <a:buNone/>
                <a:defRPr/>
              </a:pPr>
              <a:t>32</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1727907" y="368660"/>
            <a:ext cx="5832648"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開口契約履約管理重點事項</a:t>
            </a:r>
          </a:p>
        </p:txBody>
      </p:sp>
      <p:sp>
        <p:nvSpPr>
          <p:cNvPr id="98315" name="Rectangle 11">
            <a:extLst>
              <a:ext uri="{FF2B5EF4-FFF2-40B4-BE49-F238E27FC236}"/>
            </a:extLst>
          </p:cNvPr>
          <p:cNvSpPr>
            <a:spLocks noChangeArrowheads="1"/>
          </p:cNvSpPr>
          <p:nvPr/>
        </p:nvSpPr>
        <p:spPr bwMode="auto">
          <a:xfrm>
            <a:off x="468313" y="1233488"/>
            <a:ext cx="8351837" cy="4499768"/>
          </a:xfrm>
          <a:prstGeom prst="rect">
            <a:avLst/>
          </a:prstGeom>
          <a:noFill/>
          <a:ln w="9525">
            <a:noFill/>
            <a:miter lim="800000"/>
            <a:headEnd/>
            <a:tailEnd/>
          </a:ln>
          <a:effectLst/>
        </p:spPr>
        <p:txBody>
          <a:bodyPr/>
          <a:lstStyle/>
          <a:p>
            <a:pPr marL="342900" indent="-342900" algn="just" eaLnBrk="1" hangingPunct="1">
              <a:lnSpc>
                <a:spcPts val="2800"/>
              </a:lnSpc>
              <a:spcBef>
                <a:spcPct val="20000"/>
              </a:spcBef>
              <a:buClr>
                <a:srgbClr val="C00000"/>
              </a:buClr>
              <a:buSzPct val="100000"/>
              <a:buFont typeface="Times New Roman" pitchFamily="18" charset="0"/>
              <a:buChar char="♣"/>
              <a:defRPr/>
            </a:pPr>
            <a:r>
              <a:rPr lang="zh-TW" altLang="en-US" sz="2800" b="1" dirty="0">
                <a:solidFill>
                  <a:srgbClr val="006600"/>
                </a:solidFill>
                <a:latin typeface="微軟正黑體" panose="020B0604030504040204" pitchFamily="34" charset="-120"/>
                <a:ea typeface="微軟正黑體" panose="020B0604030504040204" pitchFamily="34" charset="-120"/>
              </a:rPr>
              <a:t>由於</a:t>
            </a:r>
            <a:r>
              <a:rPr lang="zh-TW" altLang="en-US" sz="2800" b="1">
                <a:solidFill>
                  <a:srgbClr val="006600"/>
                </a:solidFill>
                <a:latin typeface="微軟正黑體" panose="020B0604030504040204" pitchFamily="34" charset="-120"/>
                <a:ea typeface="微軟正黑體" panose="020B0604030504040204" pitchFamily="34" charset="-120"/>
              </a:rPr>
              <a:t>開口</a:t>
            </a:r>
            <a:r>
              <a:rPr lang="zh-TW" altLang="en-US" sz="2800" b="1" smtClean="0">
                <a:solidFill>
                  <a:srgbClr val="006600"/>
                </a:solidFill>
                <a:latin typeface="微軟正黑體" panose="020B0604030504040204" pitchFamily="34" charset="-120"/>
                <a:ea typeface="微軟正黑體" panose="020B0604030504040204" pitchFamily="34" charset="-120"/>
              </a:rPr>
              <a:t>契約每次</a:t>
            </a:r>
            <a:r>
              <a:rPr lang="zh-TW" altLang="en-US" sz="2800" b="1" dirty="0">
                <a:solidFill>
                  <a:srgbClr val="006600"/>
                </a:solidFill>
                <a:latin typeface="微軟正黑體" panose="020B0604030504040204" pitchFamily="34" charset="-120"/>
                <a:ea typeface="微軟正黑體" panose="020B0604030504040204" pitchFamily="34" charset="-120"/>
              </a:rPr>
              <a:t>需求時間</a:t>
            </a:r>
            <a:r>
              <a:rPr lang="zh-TW" altLang="en-US" sz="2800" b="1">
                <a:solidFill>
                  <a:srgbClr val="006600"/>
                </a:solidFill>
                <a:latin typeface="微軟正黑體" panose="020B0604030504040204" pitchFamily="34" charset="-120"/>
                <a:ea typeface="微軟正黑體" panose="020B0604030504040204" pitchFamily="34" charset="-120"/>
              </a:rPr>
              <a:t>與</a:t>
            </a:r>
            <a:r>
              <a:rPr lang="zh-TW" altLang="en-US" sz="2800" b="1" smtClean="0">
                <a:solidFill>
                  <a:srgbClr val="006600"/>
                </a:solidFill>
                <a:latin typeface="微軟正黑體" panose="020B0604030504040204" pitchFamily="34" charset="-120"/>
                <a:ea typeface="微軟正黑體" panose="020B0604030504040204" pitchFamily="34" charset="-120"/>
              </a:rPr>
              <a:t>數量多屬不確定</a:t>
            </a:r>
            <a:r>
              <a:rPr lang="zh-TW" altLang="en-US" sz="2800" b="1" dirty="0">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廠商</a:t>
            </a:r>
            <a:r>
              <a:rPr lang="zh-TW" altLang="en-US" sz="2800" b="1" smtClean="0">
                <a:solidFill>
                  <a:srgbClr val="006600"/>
                </a:solidFill>
                <a:latin typeface="微軟正黑體" panose="020B0604030504040204" pitchFamily="34" charset="-120"/>
                <a:ea typeface="微軟正黑體" panose="020B0604030504040204" pitchFamily="34" charset="-120"/>
              </a:rPr>
              <a:t>係依機關通知履約，各</a:t>
            </a:r>
            <a:r>
              <a:rPr lang="zh-TW" altLang="en-US" sz="2800" b="1">
                <a:solidFill>
                  <a:srgbClr val="006600"/>
                </a:solidFill>
                <a:latin typeface="微軟正黑體" panose="020B0604030504040204" pitchFamily="34" charset="-120"/>
                <a:ea typeface="微軟正黑體" panose="020B0604030504040204" pitchFamily="34" charset="-120"/>
              </a:rPr>
              <a:t>次</a:t>
            </a:r>
            <a:r>
              <a:rPr lang="zh-TW" altLang="en-US" sz="2800" b="1" smtClean="0">
                <a:solidFill>
                  <a:srgbClr val="006600"/>
                </a:solidFill>
                <a:latin typeface="微軟正黑體" panose="020B0604030504040204" pitchFamily="34" charset="-120"/>
                <a:ea typeface="微軟正黑體" panose="020B0604030504040204" pitchFamily="34" charset="-120"/>
              </a:rPr>
              <a:t>履約涉及履約時間</a:t>
            </a:r>
            <a:r>
              <a:rPr lang="zh-TW" altLang="en-US" sz="2800" b="1" dirty="0">
                <a:solidFill>
                  <a:srgbClr val="006600"/>
                </a:solidFill>
                <a:latin typeface="微軟正黑體" panose="020B0604030504040204" pitchFamily="34" charset="-120"/>
                <a:ea typeface="微軟正黑體" panose="020B0604030504040204" pitchFamily="34" charset="-120"/>
              </a:rPr>
              <a:t>、是否逾期、驗收、結付價金等</a:t>
            </a:r>
            <a:r>
              <a:rPr lang="zh-TW" altLang="en-US" sz="2800" b="1">
                <a:solidFill>
                  <a:srgbClr val="006600"/>
                </a:solidFill>
                <a:latin typeface="微軟正黑體" panose="020B0604030504040204" pitchFamily="34" charset="-120"/>
                <a:ea typeface="微軟正黑體" panose="020B0604030504040204" pitchFamily="34" charset="-120"/>
              </a:rPr>
              <a:t>事項</a:t>
            </a:r>
            <a:r>
              <a:rPr lang="zh-TW" altLang="en-US" sz="2800" b="1" smtClean="0">
                <a:solidFill>
                  <a:srgbClr val="006600"/>
                </a:solidFill>
                <a:latin typeface="微軟正黑體" panose="020B0604030504040204" pitchFamily="34" charset="-120"/>
                <a:ea typeface="微軟正黑體" panose="020B0604030504040204" pitchFamily="34" charset="-120"/>
              </a:rPr>
              <a:t>，機關</a:t>
            </a:r>
            <a:r>
              <a:rPr lang="zh-TW" altLang="en-US" sz="2800" b="1" dirty="0">
                <a:solidFill>
                  <a:srgbClr val="006600"/>
                </a:solidFill>
                <a:latin typeface="微軟正黑體" panose="020B0604030504040204" pitchFamily="34" charset="-120"/>
                <a:ea typeface="微軟正黑體" panose="020B0604030504040204" pitchFamily="34" charset="-120"/>
              </a:rPr>
              <a:t>之</a:t>
            </a:r>
            <a:r>
              <a:rPr lang="zh-TW" altLang="en-US" sz="2800" b="1">
                <a:solidFill>
                  <a:srgbClr val="006600"/>
                </a:solidFill>
                <a:latin typeface="微軟正黑體" panose="020B0604030504040204" pitchFamily="34" charset="-120"/>
                <a:ea typeface="微軟正黑體" panose="020B0604030504040204" pitchFamily="34" charset="-120"/>
              </a:rPr>
              <a:t>履約</a:t>
            </a:r>
            <a:r>
              <a:rPr lang="zh-TW" altLang="en-US" sz="2800" b="1" smtClean="0">
                <a:solidFill>
                  <a:srgbClr val="006600"/>
                </a:solidFill>
                <a:latin typeface="微軟正黑體" panose="020B0604030504040204" pitchFamily="34" charset="-120"/>
                <a:ea typeface="微軟正黑體" panose="020B0604030504040204" pitchFamily="34" charset="-120"/>
              </a:rPr>
              <a:t>通知益形</a:t>
            </a:r>
            <a:r>
              <a:rPr lang="zh-TW" altLang="en-US" sz="2800" b="1" dirty="0">
                <a:solidFill>
                  <a:srgbClr val="006600"/>
                </a:solidFill>
                <a:latin typeface="微軟正黑體" panose="020B0604030504040204" pitchFamily="34" charset="-120"/>
                <a:ea typeface="微軟正黑體" panose="020B0604030504040204" pitchFamily="34" charset="-120"/>
              </a:rPr>
              <a:t>重要。</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342900" indent="-342900" algn="just" eaLnBrk="1" hangingPunct="1">
              <a:lnSpc>
                <a:spcPts val="2800"/>
              </a:lnSpc>
              <a:spcBef>
                <a:spcPct val="20000"/>
              </a:spcBef>
              <a:buClr>
                <a:srgbClr val="C00000"/>
              </a:buClr>
              <a:buSzPct val="100000"/>
              <a:buFont typeface="Times New Roman" pitchFamily="18" charset="0"/>
              <a:buChar char="♣"/>
              <a:defRPr/>
            </a:pPr>
            <a:r>
              <a:rPr lang="zh-TW" altLang="en-US" sz="2800" b="1" dirty="0">
                <a:solidFill>
                  <a:prstClr val="black"/>
                </a:solidFill>
                <a:latin typeface="微軟正黑體" panose="020B0604030504040204" pitchFamily="34" charset="-120"/>
                <a:ea typeface="微軟正黑體" panose="020B0604030504040204" pitchFamily="34" charset="-120"/>
              </a:rPr>
              <a:t>機關之履約通知，建議如下</a:t>
            </a:r>
            <a:r>
              <a:rPr lang="zh-TW" altLang="en-US" sz="2800" b="1" dirty="0">
                <a:solidFill>
                  <a:srgbClr val="006600"/>
                </a:solidFill>
                <a:latin typeface="微軟正黑體" panose="020B0604030504040204" pitchFamily="34" charset="-120"/>
                <a:ea typeface="微軟正黑體" panose="020B0604030504040204" pitchFamily="34" charset="-120"/>
              </a:rPr>
              <a:t>：</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000099"/>
              </a:buClr>
              <a:buSzPct val="100000"/>
              <a:buFont typeface="Wingdings" pitchFamily="2" charset="2"/>
              <a:buChar char="ü"/>
              <a:defRPr/>
            </a:pPr>
            <a:r>
              <a:rPr lang="zh-TW" altLang="en-US" sz="2800" b="1" dirty="0">
                <a:solidFill>
                  <a:srgbClr val="100278"/>
                </a:solidFill>
                <a:latin typeface="微軟正黑體" panose="020B0604030504040204" pitchFamily="34" charset="-120"/>
                <a:ea typeface="微軟正黑體" panose="020B0604030504040204" pitchFamily="34" charset="-120"/>
              </a:rPr>
              <a:t>宜採書面通知。</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000099"/>
              </a:buClr>
              <a:buSzPct val="100000"/>
              <a:buFont typeface="Wingdings" pitchFamily="2" charset="2"/>
              <a:buChar char="ü"/>
              <a:defRPr/>
            </a:pPr>
            <a:r>
              <a:rPr lang="zh-TW" altLang="en-US" sz="2800" b="1" dirty="0">
                <a:solidFill>
                  <a:srgbClr val="100278"/>
                </a:solidFill>
                <a:latin typeface="微軟正黑體" panose="020B0604030504040204" pitchFamily="34" charset="-120"/>
                <a:ea typeface="微軟正黑體" panose="020B0604030504040204" pitchFamily="34" charset="-120"/>
              </a:rPr>
              <a:t>雙方確認當次履約標的與履約數量，如屬零星修繕、搶險、搶修等事項，應辦理現地會勘，針對損害或災損情形進行量測、拍照，並製成會勘紀錄。</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000099"/>
              </a:buClr>
              <a:buSzPct val="100000"/>
              <a:buFont typeface="Wingdings" pitchFamily="2" charset="2"/>
              <a:buChar char="ü"/>
              <a:defRPr/>
            </a:pPr>
            <a:r>
              <a:rPr lang="zh-TW" altLang="en-US" sz="2800" b="1" dirty="0">
                <a:solidFill>
                  <a:srgbClr val="100278"/>
                </a:solidFill>
                <a:latin typeface="微軟正黑體" panose="020B0604030504040204" pitchFamily="34" charset="-120"/>
                <a:ea typeface="微軟正黑體" panose="020B0604030504040204" pitchFamily="34" charset="-120"/>
              </a:rPr>
              <a:t>議定當次履約事項之履約期限。</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000099"/>
              </a:buClr>
              <a:buSzPct val="100000"/>
              <a:buFont typeface="Wingdings" pitchFamily="2" charset="2"/>
              <a:buChar char="ü"/>
              <a:defRPr/>
            </a:pP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000099"/>
              </a:buClr>
              <a:buSzPct val="100000"/>
              <a:buFont typeface="Wingdings" pitchFamily="2" charset="2"/>
              <a:buChar char="ü"/>
              <a:defRPr/>
            </a:pP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04599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D3EE228-B4FB-4F3C-A9D4-F0459F607BF2}" type="slidenum">
              <a:rPr lang="en-US" altLang="zh-TW" sz="1400" smtClean="0">
                <a:solidFill>
                  <a:srgbClr val="AD1F1F"/>
                </a:solidFill>
                <a:latin typeface="Times New Roman" panose="02020603050405020304" pitchFamily="18" charset="0"/>
              </a:rPr>
              <a:pPr>
                <a:spcBef>
                  <a:spcPct val="0"/>
                </a:spcBef>
                <a:buClrTx/>
                <a:buSzTx/>
                <a:buFontTx/>
                <a:buNone/>
                <a:defRPr/>
              </a:pPr>
              <a:t>33</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287338" y="214313"/>
            <a:ext cx="4140200" cy="514350"/>
          </a:xfrm>
        </p:spPr>
        <p:txBody>
          <a:bodyPr wrap="square" lIns="91440" tIns="45720" rIns="91440" bIns="45720" numCol="1" anchorCtr="0" compatLnSpc="1">
            <a:prstTxWarp prst="textNoShape">
              <a:avLst/>
            </a:prstTxWarp>
            <a:noAutofit/>
          </a:bodyPr>
          <a:lstStyle/>
          <a:p>
            <a:pPr eaLnBrk="1" hangingPunct="1">
              <a:defRPr/>
            </a:pPr>
            <a:r>
              <a:rPr lang="zh-TW" altLang="en-US" sz="2400" b="1" cap="none" dirty="0">
                <a:solidFill>
                  <a:srgbClr val="003399"/>
                </a:solidFill>
                <a:effectLst>
                  <a:outerShdw blurRad="38100" dist="38100" dir="2700000" algn="tl">
                    <a:srgbClr val="C0C0C0"/>
                  </a:outerShdw>
                </a:effectLst>
                <a:ea typeface="標楷體" pitchFamily="65" charset="-120"/>
              </a:rPr>
              <a:t>例：搶險搶修通知單</a:t>
            </a:r>
            <a:endParaRPr lang="zh-TW" altLang="en-US" sz="2400" b="1" cap="none" dirty="0">
              <a:solidFill>
                <a:srgbClr val="660033"/>
              </a:solidFill>
              <a:effectLst>
                <a:outerShdw blurRad="38100" dist="38100" dir="2700000" algn="tl">
                  <a:srgbClr val="C0C0C0"/>
                </a:outerShdw>
              </a:effectLst>
              <a:latin typeface="Times New Roman" pitchFamily="18" charset="0"/>
              <a:ea typeface="標楷體" pitchFamily="65" charset="-120"/>
              <a:cs typeface="Times New Roman" pitchFamily="18" charset="0"/>
            </a:endParaRPr>
          </a:p>
        </p:txBody>
      </p:sp>
      <p:graphicFrame>
        <p:nvGraphicFramePr>
          <p:cNvPr id="2" name="表格 1">
            <a:extLst>
              <a:ext uri="{FF2B5EF4-FFF2-40B4-BE49-F238E27FC236}"/>
            </a:extLst>
          </p:cNvPr>
          <p:cNvGraphicFramePr>
            <a:graphicFrameLocks noGrp="1"/>
          </p:cNvGraphicFramePr>
          <p:nvPr/>
        </p:nvGraphicFramePr>
        <p:xfrm>
          <a:off x="358775" y="765175"/>
          <a:ext cx="8353424" cy="5003804"/>
        </p:xfrm>
        <a:graphic>
          <a:graphicData uri="http://schemas.openxmlformats.org/drawingml/2006/table">
            <a:tbl>
              <a:tblPr firstRow="1" firstCol="1" lastRow="1" lastCol="1" bandRow="1" bandCol="1"/>
              <a:tblGrid>
                <a:gridCol w="1144305">
                  <a:extLst>
                    <a:ext uri="{9D8B030D-6E8A-4147-A177-3AD203B41FA5}"/>
                  </a:extLst>
                </a:gridCol>
                <a:gridCol w="995428">
                  <a:extLst>
                    <a:ext uri="{9D8B030D-6E8A-4147-A177-3AD203B41FA5}"/>
                  </a:extLst>
                </a:gridCol>
                <a:gridCol w="804951">
                  <a:extLst>
                    <a:ext uri="{9D8B030D-6E8A-4147-A177-3AD203B41FA5}"/>
                  </a:extLst>
                </a:gridCol>
                <a:gridCol w="804951">
                  <a:extLst>
                    <a:ext uri="{9D8B030D-6E8A-4147-A177-3AD203B41FA5}"/>
                  </a:extLst>
                </a:gridCol>
                <a:gridCol w="804951">
                  <a:extLst>
                    <a:ext uri="{9D8B030D-6E8A-4147-A177-3AD203B41FA5}"/>
                  </a:extLst>
                </a:gridCol>
                <a:gridCol w="804951">
                  <a:extLst>
                    <a:ext uri="{9D8B030D-6E8A-4147-A177-3AD203B41FA5}"/>
                  </a:extLst>
                </a:gridCol>
                <a:gridCol w="804951">
                  <a:extLst>
                    <a:ext uri="{9D8B030D-6E8A-4147-A177-3AD203B41FA5}"/>
                  </a:extLst>
                </a:gridCol>
                <a:gridCol w="2188936">
                  <a:extLst>
                    <a:ext uri="{9D8B030D-6E8A-4147-A177-3AD203B41FA5}"/>
                  </a:extLst>
                </a:gridCol>
              </a:tblGrid>
              <a:tr h="314796">
                <a:tc gridSpan="2">
                  <a:txBody>
                    <a:bodyPr/>
                    <a:lstStyle/>
                    <a:p>
                      <a:pPr algn="ctr">
                        <a:lnSpc>
                          <a:spcPts val="1800"/>
                        </a:lnSpc>
                        <a:spcAft>
                          <a:spcPts val="0"/>
                        </a:spcAft>
                      </a:pPr>
                      <a:r>
                        <a:rPr lang="zh-TW" sz="1800" b="1" kern="100" dirty="0">
                          <a:solidFill>
                            <a:srgbClr val="0000FF"/>
                          </a:solidFill>
                          <a:effectLst/>
                          <a:latin typeface="Times New Roman" pitchFamily="18" charset="0"/>
                          <a:ea typeface="標楷體" pitchFamily="65" charset="-120"/>
                          <a:cs typeface="Times New Roman" pitchFamily="18" charset="0"/>
                        </a:rPr>
                        <a:t>案件編號</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nSpc>
                          <a:spcPts val="1800"/>
                        </a:lnSpc>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限定開工時間</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extLst>
                  <a:ext uri="{0D108BD9-81ED-4DB2-BD59-A6C34878D82A}"/>
                </a:extLst>
              </a:tr>
              <a:tr h="314796">
                <a:tc gridSpan="2">
                  <a:txBody>
                    <a:bodyPr/>
                    <a:lstStyle/>
                    <a:p>
                      <a:pPr algn="ctr">
                        <a:lnSpc>
                          <a:spcPts val="1800"/>
                        </a:lnSpc>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通知時間</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nSpc>
                          <a:spcPts val="1800"/>
                        </a:lnSpc>
                        <a:spcAft>
                          <a:spcPts val="0"/>
                        </a:spcAft>
                      </a:pPr>
                      <a:r>
                        <a:rPr lang="en-US" sz="1800" b="1" kern="100" dirty="0">
                          <a:solidFill>
                            <a:srgbClr val="0000FF"/>
                          </a:solidFill>
                          <a:effectLst/>
                          <a:latin typeface="Times New Roman" pitchFamily="18" charset="0"/>
                          <a:ea typeface="標楷體" pitchFamily="65" charset="-120"/>
                          <a:cs typeface="Times New Roman" pitchFamily="18" charset="0"/>
                        </a:rPr>
                        <a:t> </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nSpc>
                          <a:spcPts val="1800"/>
                        </a:lnSpc>
                        <a:spcAft>
                          <a:spcPts val="0"/>
                        </a:spcAft>
                      </a:pPr>
                      <a:r>
                        <a:rPr lang="zh-TW" sz="1800" b="1" kern="100" dirty="0">
                          <a:solidFill>
                            <a:srgbClr val="0000FF"/>
                          </a:solidFill>
                          <a:effectLst/>
                          <a:latin typeface="Times New Roman" pitchFamily="18" charset="0"/>
                          <a:ea typeface="標楷體" pitchFamily="65" charset="-120"/>
                          <a:cs typeface="Times New Roman" pitchFamily="18" charset="0"/>
                        </a:rPr>
                        <a:t>限定竣工時間</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extLst>
                  <a:ext uri="{0D108BD9-81ED-4DB2-BD59-A6C34878D82A}"/>
                </a:extLst>
              </a:tr>
              <a:tr h="472193">
                <a:tc gridSpan="2">
                  <a:txBody>
                    <a:bodyPr/>
                    <a:lstStyle/>
                    <a:p>
                      <a:pPr algn="ctr">
                        <a:lnSpc>
                          <a:spcPts val="1800"/>
                        </a:lnSpc>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工程位置或</a:t>
                      </a:r>
                      <a:endParaRPr lang="zh-TW" sz="1800" kern="100">
                        <a:solidFill>
                          <a:srgbClr val="0000FF"/>
                        </a:solidFill>
                        <a:effectLst/>
                        <a:latin typeface="Times New Roman" pitchFamily="18" charset="0"/>
                        <a:ea typeface="標楷體" pitchFamily="65" charset="-120"/>
                        <a:cs typeface="Times New Roman" pitchFamily="18" charset="0"/>
                      </a:endParaRPr>
                    </a:p>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GPS</a:t>
                      </a:r>
                      <a:r>
                        <a:rPr lang="zh-TW" sz="1800" b="1" kern="100">
                          <a:solidFill>
                            <a:srgbClr val="0000FF"/>
                          </a:solidFill>
                          <a:effectLst/>
                          <a:latin typeface="Times New Roman" pitchFamily="18" charset="0"/>
                          <a:ea typeface="標楷體" pitchFamily="65" charset="-120"/>
                          <a:cs typeface="Times New Roman" pitchFamily="18" charset="0"/>
                        </a:rPr>
                        <a:t>座標</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6">
                  <a:txBody>
                    <a:bodyPr/>
                    <a:lstStyle/>
                    <a:p>
                      <a:pPr>
                        <a:spcAft>
                          <a:spcPts val="0"/>
                        </a:spcAft>
                      </a:pPr>
                      <a:r>
                        <a:rPr lang="en-US" sz="1800" b="1" kern="100" dirty="0">
                          <a:solidFill>
                            <a:srgbClr val="0000FF"/>
                          </a:solidFill>
                          <a:effectLst/>
                          <a:latin typeface="Times New Roman" pitchFamily="18" charset="0"/>
                          <a:ea typeface="標楷體" pitchFamily="65" charset="-120"/>
                          <a:cs typeface="Times New Roman" pitchFamily="18" charset="0"/>
                        </a:rPr>
                        <a:t> </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472193">
                <a:tc gridSpan="2">
                  <a:txBody>
                    <a:bodyPr/>
                    <a:lstStyle/>
                    <a:p>
                      <a:pPr algn="ctr">
                        <a:lnSpc>
                          <a:spcPts val="1800"/>
                        </a:lnSpc>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損壞情形、現況概述</a:t>
                      </a:r>
                      <a:r>
                        <a:rPr lang="en-US" sz="1800" b="1" kern="100">
                          <a:solidFill>
                            <a:srgbClr val="0000FF"/>
                          </a:solidFill>
                          <a:effectLst/>
                          <a:latin typeface="Times New Roman" pitchFamily="18" charset="0"/>
                          <a:ea typeface="標楷體" pitchFamily="65" charset="-120"/>
                          <a:cs typeface="Times New Roman" pitchFamily="18" charset="0"/>
                        </a:rPr>
                        <a:t>(</a:t>
                      </a:r>
                      <a:r>
                        <a:rPr lang="zh-TW" sz="1800" b="1" kern="100">
                          <a:solidFill>
                            <a:srgbClr val="0000FF"/>
                          </a:solidFill>
                          <a:effectLst/>
                          <a:latin typeface="Times New Roman" pitchFamily="18" charset="0"/>
                          <a:ea typeface="標楷體" pitchFamily="65" charset="-120"/>
                          <a:cs typeface="Times New Roman" pitchFamily="18" charset="0"/>
                        </a:rPr>
                        <a:t>得附照片</a:t>
                      </a:r>
                      <a:r>
                        <a:rPr lang="en-US" sz="1800" b="1" kern="100">
                          <a:solidFill>
                            <a:srgbClr val="0000FF"/>
                          </a:solidFill>
                          <a:effectLst/>
                          <a:latin typeface="Times New Roman" pitchFamily="18" charset="0"/>
                          <a:ea typeface="標楷體" pitchFamily="65" charset="-120"/>
                          <a:cs typeface="Times New Roman" pitchFamily="18" charset="0"/>
                        </a:rPr>
                        <a:t>)</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6">
                  <a:txBody>
                    <a:bodyPr/>
                    <a:lstStyle/>
                    <a:p>
                      <a:pPr algn="ctr">
                        <a:spcAft>
                          <a:spcPts val="0"/>
                        </a:spcAft>
                      </a:pPr>
                      <a:r>
                        <a:rPr lang="en-US" sz="1800" kern="100" dirty="0">
                          <a:solidFill>
                            <a:srgbClr val="0000FF"/>
                          </a:solidFill>
                          <a:effectLst/>
                          <a:latin typeface="Times New Roman" pitchFamily="18" charset="0"/>
                          <a:ea typeface="標楷體" pitchFamily="65" charset="-120"/>
                          <a:cs typeface="Times New Roman" pitchFamily="18" charset="0"/>
                        </a:rPr>
                        <a:t> </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281333">
                <a:tc gridSpan="8">
                  <a:txBody>
                    <a:bodyPr/>
                    <a:lstStyle/>
                    <a:p>
                      <a:pPr algn="ctr">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工作項目及範圍（以可依契約計價之項目為限）</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472193">
                <a:tc>
                  <a:txBody>
                    <a:bodyPr/>
                    <a:lstStyle/>
                    <a:p>
                      <a:pPr algn="ctr" fontAlgn="auto">
                        <a:lnSpc>
                          <a:spcPts val="1200"/>
                        </a:lnSpc>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項次</a:t>
                      </a:r>
                      <a:endParaRPr lang="zh-TW" sz="18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800"/>
                        </a:lnSpc>
                        <a:spcAft>
                          <a:spcPts val="0"/>
                        </a:spcAft>
                      </a:pPr>
                      <a:r>
                        <a:rPr lang="zh-TW" sz="1800" b="1" kern="100" dirty="0">
                          <a:solidFill>
                            <a:srgbClr val="0000FF"/>
                          </a:solidFill>
                          <a:effectLst/>
                          <a:latin typeface="Times New Roman" pitchFamily="18" charset="0"/>
                          <a:ea typeface="標楷體" pitchFamily="65" charset="-120"/>
                          <a:cs typeface="Times New Roman" pitchFamily="18" charset="0"/>
                        </a:rPr>
                        <a:t>項目說明及範圍</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計價單位</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zh-TW" sz="1800" b="1" kern="100" dirty="0">
                          <a:solidFill>
                            <a:srgbClr val="0000FF"/>
                          </a:solidFill>
                          <a:effectLst/>
                          <a:latin typeface="Times New Roman" pitchFamily="18" charset="0"/>
                          <a:ea typeface="標楷體" pitchFamily="65" charset="-120"/>
                          <a:cs typeface="Times New Roman" pitchFamily="18" charset="0"/>
                        </a:rPr>
                        <a:t>數量</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ctr">
                        <a:lnSpc>
                          <a:spcPts val="1800"/>
                        </a:lnSpc>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備註</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34444">
                <a:tc>
                  <a:txBody>
                    <a:bodyPr/>
                    <a:lstStyle/>
                    <a:p>
                      <a:pPr algn="ctr" fontAlgn="auto">
                        <a:lnSpc>
                          <a:spcPts val="12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dirty="0">
                          <a:solidFill>
                            <a:srgbClr val="0000FF"/>
                          </a:solidFill>
                          <a:effectLst/>
                          <a:latin typeface="Times New Roman" pitchFamily="18" charset="0"/>
                          <a:ea typeface="標楷體" pitchFamily="65" charset="-120"/>
                          <a:cs typeface="Times New Roman" pitchFamily="18" charset="0"/>
                        </a:rPr>
                        <a:t> </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34444">
                <a:tc>
                  <a:txBody>
                    <a:bodyPr/>
                    <a:lstStyle/>
                    <a:p>
                      <a:pPr algn="ctr" fontAlgn="auto">
                        <a:lnSpc>
                          <a:spcPts val="1200"/>
                        </a:lnSpc>
                        <a:spcAft>
                          <a:spcPts val="0"/>
                        </a:spcAft>
                      </a:pPr>
                      <a:r>
                        <a:rPr lang="en-US" sz="1800" b="1" kern="100" dirty="0">
                          <a:solidFill>
                            <a:srgbClr val="0000FF"/>
                          </a:solidFill>
                          <a:effectLst/>
                          <a:latin typeface="Times New Roman" pitchFamily="18" charset="0"/>
                          <a:ea typeface="標楷體" pitchFamily="65" charset="-120"/>
                          <a:cs typeface="Times New Roman" pitchFamily="18" charset="0"/>
                        </a:rPr>
                        <a:t> </a:t>
                      </a:r>
                      <a:endParaRPr lang="zh-TW" sz="18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ctr">
                        <a:lnSpc>
                          <a:spcPts val="1800"/>
                        </a:lnSpc>
                        <a:spcAft>
                          <a:spcPts val="0"/>
                        </a:spcAft>
                      </a:pPr>
                      <a:r>
                        <a:rPr lang="en-US" sz="1800" b="1" kern="100" dirty="0">
                          <a:solidFill>
                            <a:srgbClr val="0000FF"/>
                          </a:solidFill>
                          <a:effectLst/>
                          <a:latin typeface="Times New Roman" pitchFamily="18" charset="0"/>
                          <a:ea typeface="標楷體" pitchFamily="65" charset="-120"/>
                          <a:cs typeface="Times New Roman" pitchFamily="18" charset="0"/>
                        </a:rPr>
                        <a:t> </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34444">
                <a:tc>
                  <a:txBody>
                    <a:bodyPr/>
                    <a:lstStyle/>
                    <a:p>
                      <a:pPr algn="ctr" fontAlgn="auto">
                        <a:lnSpc>
                          <a:spcPts val="12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34444">
                <a:tc>
                  <a:txBody>
                    <a:bodyPr/>
                    <a:lstStyle/>
                    <a:p>
                      <a:pPr algn="ctr" fontAlgn="auto">
                        <a:lnSpc>
                          <a:spcPts val="12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algn="ctr">
                        <a:lnSpc>
                          <a:spcPts val="1800"/>
                        </a:lnSpc>
                        <a:spcAft>
                          <a:spcPts val="0"/>
                        </a:spcAft>
                      </a:pPr>
                      <a:r>
                        <a:rPr lang="en-US" sz="1800" b="1" kern="10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ctr">
                        <a:lnSpc>
                          <a:spcPts val="1800"/>
                        </a:lnSpc>
                        <a:spcAft>
                          <a:spcPts val="0"/>
                        </a:spcAft>
                      </a:pPr>
                      <a:r>
                        <a:rPr lang="en-US" sz="1800" b="1" kern="100" dirty="0">
                          <a:solidFill>
                            <a:srgbClr val="0000FF"/>
                          </a:solidFill>
                          <a:effectLst/>
                          <a:latin typeface="Times New Roman" pitchFamily="18" charset="0"/>
                          <a:ea typeface="標楷體" pitchFamily="65" charset="-120"/>
                          <a:cs typeface="Times New Roman" pitchFamily="18" charset="0"/>
                        </a:rPr>
                        <a:t> </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81333">
                <a:tc gridSpan="8">
                  <a:txBody>
                    <a:bodyPr/>
                    <a:lstStyle/>
                    <a:p>
                      <a:pPr algn="ctr">
                        <a:spcAft>
                          <a:spcPts val="0"/>
                        </a:spcAft>
                      </a:pPr>
                      <a:r>
                        <a:rPr lang="zh-TW" sz="1800" b="1" kern="100" dirty="0">
                          <a:solidFill>
                            <a:srgbClr val="0000FF"/>
                          </a:solidFill>
                          <a:effectLst/>
                          <a:latin typeface="Times New Roman" pitchFamily="18" charset="0"/>
                          <a:ea typeface="標楷體" pitchFamily="65" charset="-120"/>
                          <a:cs typeface="Times New Roman" pitchFamily="18" charset="0"/>
                        </a:rPr>
                        <a:t>機關簽章</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281333">
                <a:tc gridSpan="4">
                  <a:txBody>
                    <a:bodyPr/>
                    <a:lstStyle/>
                    <a:p>
                      <a:pPr algn="ctr">
                        <a:spcAft>
                          <a:spcPts val="0"/>
                        </a:spcAft>
                      </a:pPr>
                      <a:r>
                        <a:rPr lang="zh-TW" sz="1800" b="1" kern="100" spc="-40">
                          <a:solidFill>
                            <a:srgbClr val="0000FF"/>
                          </a:solidFill>
                          <a:effectLst/>
                          <a:latin typeface="Times New Roman" pitchFamily="18" charset="0"/>
                          <a:ea typeface="標楷體" pitchFamily="65" charset="-120"/>
                          <a:cs typeface="Times New Roman" pitchFamily="18" charset="0"/>
                        </a:rPr>
                        <a:t>承辦單位</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spcAft>
                          <a:spcPts val="0"/>
                        </a:spcAft>
                      </a:pPr>
                      <a:r>
                        <a:rPr lang="zh-TW" sz="1800" b="1" kern="100" spc="-40" dirty="0">
                          <a:solidFill>
                            <a:srgbClr val="0000FF"/>
                          </a:solidFill>
                          <a:effectLst/>
                          <a:latin typeface="Times New Roman" pitchFamily="18" charset="0"/>
                          <a:ea typeface="標楷體" pitchFamily="65" charset="-120"/>
                          <a:cs typeface="Times New Roman" pitchFamily="18" charset="0"/>
                        </a:rPr>
                        <a:t>機關首長或其授權人員</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281333">
                <a:tc gridSpan="4">
                  <a:txBody>
                    <a:bodyPr/>
                    <a:lstStyle/>
                    <a:p>
                      <a:pPr algn="ctr">
                        <a:spcAft>
                          <a:spcPts val="0"/>
                        </a:spcAft>
                      </a:pPr>
                      <a:r>
                        <a:rPr lang="en-US" sz="1800" b="1" kern="100" spc="-40">
                          <a:solidFill>
                            <a:srgbClr val="0000FF"/>
                          </a:solidFill>
                          <a:effectLst/>
                          <a:latin typeface="Times New Roman" pitchFamily="18" charset="0"/>
                          <a:ea typeface="標楷體" pitchFamily="65" charset="-120"/>
                          <a:cs typeface="Times New Roman" pitchFamily="18" charset="0"/>
                        </a:rPr>
                        <a:t> </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spcAft>
                          <a:spcPts val="0"/>
                        </a:spcAft>
                      </a:pPr>
                      <a:r>
                        <a:rPr lang="en-US" sz="1800" b="1" kern="100" spc="-40" dirty="0">
                          <a:solidFill>
                            <a:srgbClr val="0000FF"/>
                          </a:solidFill>
                          <a:effectLst/>
                          <a:latin typeface="Times New Roman" pitchFamily="18" charset="0"/>
                          <a:ea typeface="標楷體" pitchFamily="65" charset="-120"/>
                          <a:cs typeface="Times New Roman" pitchFamily="18" charset="0"/>
                        </a:rPr>
                        <a:t> </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281333">
                <a:tc gridSpan="8">
                  <a:txBody>
                    <a:bodyPr/>
                    <a:lstStyle/>
                    <a:p>
                      <a:pPr algn="ctr">
                        <a:spcAft>
                          <a:spcPts val="0"/>
                        </a:spcAft>
                      </a:pPr>
                      <a:r>
                        <a:rPr lang="zh-TW" sz="1800" b="1" kern="100" spc="-40">
                          <a:solidFill>
                            <a:srgbClr val="0000FF"/>
                          </a:solidFill>
                          <a:effectLst/>
                          <a:latin typeface="Times New Roman" pitchFamily="18" charset="0"/>
                          <a:ea typeface="標楷體" pitchFamily="65" charset="-120"/>
                          <a:cs typeface="Times New Roman" pitchFamily="18" charset="0"/>
                        </a:rPr>
                        <a:t>廠商簽章</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281333">
                <a:tc gridSpan="4">
                  <a:txBody>
                    <a:bodyPr/>
                    <a:lstStyle/>
                    <a:p>
                      <a:pPr algn="ctr">
                        <a:spcAft>
                          <a:spcPts val="0"/>
                        </a:spcAft>
                      </a:pPr>
                      <a:r>
                        <a:rPr lang="zh-TW" sz="1800" b="1" kern="100">
                          <a:solidFill>
                            <a:srgbClr val="0000FF"/>
                          </a:solidFill>
                          <a:effectLst/>
                          <a:latin typeface="Times New Roman" pitchFamily="18" charset="0"/>
                          <a:ea typeface="標楷體" pitchFamily="65" charset="-120"/>
                          <a:cs typeface="Times New Roman" pitchFamily="18" charset="0"/>
                        </a:rPr>
                        <a:t>施工廠商</a:t>
                      </a:r>
                      <a:endParaRPr lang="zh-TW" sz="1800" kern="10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spcAft>
                          <a:spcPts val="0"/>
                        </a:spcAft>
                      </a:pPr>
                      <a:r>
                        <a:rPr lang="zh-TW" sz="1800" b="1" kern="100" dirty="0">
                          <a:solidFill>
                            <a:srgbClr val="0000FF"/>
                          </a:solidFill>
                          <a:effectLst/>
                          <a:latin typeface="Times New Roman" pitchFamily="18" charset="0"/>
                          <a:ea typeface="標楷體" pitchFamily="65" charset="-120"/>
                          <a:cs typeface="Times New Roman" pitchFamily="18" charset="0"/>
                        </a:rPr>
                        <a:t>監造廠商（無者免填）</a:t>
                      </a:r>
                      <a:endParaRPr lang="zh-TW" sz="1800" kern="100" dirty="0">
                        <a:solidFill>
                          <a:srgbClr val="0000FF"/>
                        </a:solidFill>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r h="331859">
                <a:tc gridSpan="4">
                  <a:txBody>
                    <a:bodyPr/>
                    <a:lstStyle/>
                    <a:p>
                      <a:pPr algn="ctr">
                        <a:spcAft>
                          <a:spcPts val="0"/>
                        </a:spcAft>
                      </a:pPr>
                      <a:r>
                        <a:rPr lang="en-US" sz="1800" kern="100">
                          <a:solidFill>
                            <a:srgbClr val="000000"/>
                          </a:solidFill>
                          <a:effectLst/>
                          <a:latin typeface="Times New Roman" pitchFamily="18" charset="0"/>
                          <a:ea typeface="標楷體" pitchFamily="65" charset="-120"/>
                          <a:cs typeface="Times New Roman" pitchFamily="18" charset="0"/>
                        </a:rPr>
                        <a:t> </a:t>
                      </a:r>
                      <a:endParaRPr lang="zh-TW" sz="1800" kern="100">
                        <a:effectLst/>
                        <a:latin typeface="Times New Roman" pitchFamily="18" charset="0"/>
                        <a:ea typeface="標楷體" pitchFamily="65" charset="-120"/>
                        <a:cs typeface="Times New Roman" pitchFamily="18" charset="0"/>
                      </a:endParaRPr>
                    </a:p>
                  </a:txBody>
                  <a:tcPr marL="34612" marR="34612"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a:spcAft>
                          <a:spcPts val="0"/>
                        </a:spcAft>
                      </a:pPr>
                      <a:r>
                        <a:rPr lang="en-US" sz="1800" kern="100" dirty="0">
                          <a:solidFill>
                            <a:srgbClr val="000000"/>
                          </a:solidFill>
                          <a:effectLst/>
                          <a:latin typeface="Times New Roman" pitchFamily="18" charset="0"/>
                          <a:ea typeface="標楷體" pitchFamily="65" charset="-120"/>
                          <a:cs typeface="Times New Roman" pitchFamily="18" charset="0"/>
                        </a:rPr>
                        <a:t> </a:t>
                      </a:r>
                      <a:endParaRPr lang="zh-TW" sz="1800" kern="100" dirty="0">
                        <a:effectLst/>
                        <a:latin typeface="Times New Roman" pitchFamily="18" charset="0"/>
                        <a:ea typeface="標楷體" pitchFamily="65" charset="-120"/>
                        <a:cs typeface="Times New Roman" pitchFamily="18" charset="0"/>
                      </a:endParaRPr>
                    </a:p>
                  </a:txBody>
                  <a:tcPr marL="34612" marR="34612"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extLst>
              </a:tr>
            </a:tbl>
          </a:graphicData>
        </a:graphic>
      </p:graphicFrame>
      <p:sp>
        <p:nvSpPr>
          <p:cNvPr id="253009" name="Rectangle 1"/>
          <p:cNvSpPr>
            <a:spLocks noChangeArrowheads="1"/>
          </p:cNvSpPr>
          <p:nvPr/>
        </p:nvSpPr>
        <p:spPr bwMode="auto">
          <a:xfrm>
            <a:off x="431800" y="5810250"/>
            <a:ext cx="82804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pPr>
            <a:r>
              <a:rPr lang="zh-TW" altLang="en-US" sz="1600" b="1">
                <a:solidFill>
                  <a:srgbClr val="0000FF"/>
                </a:solidFill>
                <a:latin typeface="標楷體" panose="03000509000000000000" pitchFamily="65" charset="-120"/>
                <a:ea typeface="標楷體" panose="03000509000000000000" pitchFamily="65" charset="-120"/>
              </a:rPr>
              <a:t>註：</a:t>
            </a:r>
            <a:r>
              <a:rPr lang="en-US" altLang="zh-TW" sz="1600" b="1">
                <a:solidFill>
                  <a:srgbClr val="0000FF"/>
                </a:solidFill>
                <a:latin typeface="標楷體" panose="03000509000000000000" pitchFamily="65" charset="-120"/>
                <a:ea typeface="標楷體" panose="03000509000000000000" pitchFamily="65" charset="-120"/>
              </a:rPr>
              <a:t>1.</a:t>
            </a:r>
            <a:r>
              <a:rPr lang="zh-TW" altLang="en-US" sz="1600" b="1">
                <a:solidFill>
                  <a:srgbClr val="0000FF"/>
                </a:solidFill>
                <a:latin typeface="標楷體" panose="03000509000000000000" pitchFamily="65" charset="-120"/>
                <a:ea typeface="標楷體" panose="03000509000000000000" pitchFamily="65" charset="-120"/>
              </a:rPr>
              <a:t>機關於本單核准後立即傳真通知廠商，由廠商於本單簽章確認，傳真回復機關。</a:t>
            </a:r>
            <a:endParaRPr lang="zh-TW" altLang="en-US" sz="1600" b="1">
              <a:solidFill>
                <a:srgbClr val="0000FF"/>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ClrTx/>
              <a:buSzTx/>
              <a:buFontTx/>
              <a:buNone/>
            </a:pPr>
            <a:r>
              <a:rPr lang="zh-TW" altLang="en-US" sz="1600" b="1">
                <a:solidFill>
                  <a:srgbClr val="0000FF"/>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b="1">
                <a:solidFill>
                  <a:srgbClr val="0000FF"/>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b="1">
                <a:solidFill>
                  <a:srgbClr val="0000FF"/>
                </a:solidFill>
                <a:latin typeface="標楷體" panose="03000509000000000000" pitchFamily="65" charset="-120"/>
                <a:ea typeface="標楷體" panose="03000509000000000000" pitchFamily="65" charset="-120"/>
                <a:cs typeface="Times New Roman" panose="02020603050405020304" pitchFamily="18" charset="0"/>
              </a:rPr>
              <a:t>本表單格式如不敷使用，可自行調整。</a:t>
            </a:r>
            <a:r>
              <a:rPr lang="zh-TW" altLang="en-US" sz="1600" b="1">
                <a:solidFill>
                  <a:srgbClr val="0000FF"/>
                </a:solidFill>
                <a:latin typeface="標楷體" panose="03000509000000000000" pitchFamily="65" charset="-120"/>
                <a:ea typeface="標楷體" panose="03000509000000000000" pitchFamily="65" charset="-120"/>
              </a:rPr>
              <a:t> </a:t>
            </a:r>
          </a:p>
        </p:txBody>
      </p:sp>
    </p:spTree>
    <p:extLst>
      <p:ext uri="{BB962C8B-B14F-4D97-AF65-F5344CB8AC3E}">
        <p14:creationId xmlns:p14="http://schemas.microsoft.com/office/powerpoint/2010/main" val="28200433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CA5FC3DB-66CD-4932-97F8-FEFA05F6E2A3}" type="slidenum">
              <a:rPr lang="en-US" altLang="zh-TW" sz="1400" smtClean="0">
                <a:solidFill>
                  <a:srgbClr val="AD1F1F"/>
                </a:solidFill>
                <a:latin typeface="Times New Roman" panose="02020603050405020304" pitchFamily="18" charset="0"/>
              </a:rPr>
              <a:pPr>
                <a:spcBef>
                  <a:spcPct val="0"/>
                </a:spcBef>
                <a:buClrTx/>
                <a:buSzTx/>
                <a:buFontTx/>
                <a:buNone/>
                <a:defRPr/>
              </a:pPr>
              <a:t>34</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1655676" y="409576"/>
            <a:ext cx="5687864"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開口契約履約管理重點事項</a:t>
            </a:r>
          </a:p>
        </p:txBody>
      </p:sp>
      <p:sp>
        <p:nvSpPr>
          <p:cNvPr id="98315" name="Rectangle 11">
            <a:extLst>
              <a:ext uri="{FF2B5EF4-FFF2-40B4-BE49-F238E27FC236}"/>
            </a:extLst>
          </p:cNvPr>
          <p:cNvSpPr>
            <a:spLocks noChangeArrowheads="1"/>
          </p:cNvSpPr>
          <p:nvPr/>
        </p:nvSpPr>
        <p:spPr bwMode="auto">
          <a:xfrm>
            <a:off x="251842" y="1233488"/>
            <a:ext cx="8604634" cy="5075237"/>
          </a:xfrm>
          <a:prstGeom prst="rect">
            <a:avLst/>
          </a:prstGeom>
          <a:noFill/>
          <a:ln w="9525">
            <a:noFill/>
            <a:miter lim="800000"/>
            <a:headEnd/>
            <a:tailEnd/>
          </a:ln>
          <a:effectLst/>
        </p:spPr>
        <p:txBody>
          <a:bodyPr/>
          <a:lstStyle/>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履約期限態樣一</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538163" lvl="1" indent="-260350" algn="just" eaLnBrk="1" hangingPunct="1">
              <a:lnSpc>
                <a:spcPts val="3000"/>
              </a:lnSpc>
              <a:spcBef>
                <a:spcPts val="0"/>
              </a:spcBef>
              <a:buClr>
                <a:srgbClr val="C00000"/>
              </a:buClr>
              <a:buSzPct val="100000"/>
              <a:buFont typeface="Wingdings" pitchFamily="2" charset="2"/>
              <a:buChar char="Ø"/>
              <a:defRPr/>
            </a:pPr>
            <a:r>
              <a:rPr lang="zh-TW" altLang="zh-TW" sz="2800" b="1" dirty="0">
                <a:solidFill>
                  <a:srgbClr val="0000FF"/>
                </a:solidFill>
                <a:latin typeface="微軟正黑體" panose="020B0604030504040204" pitchFamily="34" charset="-120"/>
                <a:ea typeface="微軟正黑體" panose="020B0604030504040204" pitchFamily="34" charset="-120"/>
              </a:rPr>
              <a:t>依</a:t>
            </a:r>
            <a:r>
              <a:rPr lang="zh-TW" altLang="en-US" sz="2800" b="1" dirty="0">
                <a:solidFill>
                  <a:srgbClr val="0000FF"/>
                </a:solidFill>
                <a:latin typeface="微軟正黑體" panose="020B0604030504040204" pitchFamily="34" charset="-120"/>
                <a:ea typeface="微軟正黑體" panose="020B0604030504040204" pitchFamily="34" charset="-120"/>
              </a:rPr>
              <a:t>機關</a:t>
            </a:r>
            <a:r>
              <a:rPr lang="zh-TW" altLang="zh-TW" sz="2800" b="1" dirty="0">
                <a:solidFill>
                  <a:srgbClr val="0000FF"/>
                </a:solidFill>
                <a:latin typeface="微軟正黑體" panose="020B0604030504040204" pitchFamily="34" charset="-120"/>
                <a:ea typeface="微軟正黑體" panose="020B0604030504040204" pitchFamily="34" charset="-120"/>
              </a:rPr>
              <a:t>實際需求提出</a:t>
            </a:r>
            <a:r>
              <a:rPr lang="zh-TW" altLang="en-US" sz="2800" b="1" dirty="0">
                <a:solidFill>
                  <a:srgbClr val="0000FF"/>
                </a:solidFill>
                <a:latin typeface="微軟正黑體" panose="020B0604030504040204" pitchFamily="34" charset="-120"/>
                <a:ea typeface="微軟正黑體" panose="020B0604030504040204" pitchFamily="34" charset="-120"/>
              </a:rPr>
              <a:t>交貨</a:t>
            </a:r>
            <a:r>
              <a:rPr lang="zh-TW" altLang="zh-TW" sz="2800" b="1" dirty="0">
                <a:solidFill>
                  <a:srgbClr val="0000FF"/>
                </a:solidFill>
                <a:latin typeface="微軟正黑體" panose="020B0604030504040204" pitchFamily="34" charset="-120"/>
                <a:ea typeface="微軟正黑體" panose="020B0604030504040204" pitchFamily="34" charset="-120"/>
              </a:rPr>
              <a:t>數量，如為國外進口，廠商應於接獲</a:t>
            </a:r>
            <a:r>
              <a:rPr lang="zh-TW" altLang="en-US" sz="2800" b="1" dirty="0">
                <a:solidFill>
                  <a:srgbClr val="0000FF"/>
                </a:solidFill>
                <a:latin typeface="微軟正黑體" panose="020B0604030504040204" pitchFamily="34" charset="-120"/>
                <a:ea typeface="微軟正黑體" panose="020B0604030504040204" pitchFamily="34" charset="-120"/>
              </a:rPr>
              <a:t>機關</a:t>
            </a:r>
            <a:r>
              <a:rPr lang="zh-TW" altLang="zh-TW" sz="2800" b="1" dirty="0">
                <a:solidFill>
                  <a:srgbClr val="0000FF"/>
                </a:solidFill>
                <a:latin typeface="微軟正黑體" panose="020B0604030504040204" pitchFamily="34" charset="-120"/>
                <a:ea typeface="微軟正黑體" panose="020B0604030504040204" pitchFamily="34" charset="-120"/>
              </a:rPr>
              <a:t>通知交貨日次日起</a:t>
            </a:r>
            <a:r>
              <a:rPr lang="zh-TW" altLang="en-US" sz="2800" b="1" dirty="0">
                <a:solidFill>
                  <a:srgbClr val="0000FF"/>
                </a:solidFill>
                <a:latin typeface="微軟正黑體" panose="020B0604030504040204" pitchFamily="34" charset="-120"/>
                <a:ea typeface="微軟正黑體" panose="020B0604030504040204" pitchFamily="34" charset="-120"/>
              </a:rPr>
              <a:t>○</a:t>
            </a:r>
            <a:r>
              <a:rPr lang="zh-TW" altLang="zh-TW" sz="2800" b="1" dirty="0">
                <a:solidFill>
                  <a:srgbClr val="0000FF"/>
                </a:solidFill>
                <a:latin typeface="微軟正黑體" panose="020B0604030504040204" pitchFamily="34" charset="-120"/>
                <a:ea typeface="微軟正黑體" panose="020B0604030504040204" pitchFamily="34" charset="-120"/>
              </a:rPr>
              <a:t>日曆天內完成交貨；如為本國生產，則為</a:t>
            </a:r>
            <a:r>
              <a:rPr lang="zh-TW" altLang="en-US" sz="2800" b="1" dirty="0">
                <a:solidFill>
                  <a:srgbClr val="0000FF"/>
                </a:solidFill>
                <a:latin typeface="微軟正黑體" panose="020B0604030504040204" pitchFamily="34" charset="-120"/>
                <a:ea typeface="微軟正黑體" panose="020B0604030504040204" pitchFamily="34" charset="-120"/>
              </a:rPr>
              <a:t>機關</a:t>
            </a:r>
            <a:r>
              <a:rPr lang="zh-TW" altLang="zh-TW" sz="2800" b="1" dirty="0">
                <a:solidFill>
                  <a:srgbClr val="0000FF"/>
                </a:solidFill>
                <a:latin typeface="微軟正黑體" panose="020B0604030504040204" pitchFamily="34" charset="-120"/>
                <a:ea typeface="微軟正黑體" panose="020B0604030504040204" pitchFamily="34" charset="-120"/>
              </a:rPr>
              <a:t>通知次日起</a:t>
            </a:r>
            <a:r>
              <a:rPr lang="zh-TW" altLang="en-US" sz="2800" b="1" dirty="0">
                <a:solidFill>
                  <a:srgbClr val="0000FF"/>
                </a:solidFill>
                <a:latin typeface="微軟正黑體" panose="020B0604030504040204" pitchFamily="34" charset="-120"/>
                <a:ea typeface="微軟正黑體" panose="020B0604030504040204" pitchFamily="34" charset="-120"/>
              </a:rPr>
              <a:t>○</a:t>
            </a:r>
            <a:r>
              <a:rPr lang="zh-TW" altLang="zh-TW" sz="2800" b="1" dirty="0">
                <a:solidFill>
                  <a:srgbClr val="0000FF"/>
                </a:solidFill>
                <a:latin typeface="微軟正黑體" panose="020B0604030504040204" pitchFamily="34" charset="-120"/>
                <a:ea typeface="微軟正黑體" panose="020B0604030504040204" pitchFamily="34" charset="-120"/>
              </a:rPr>
              <a:t>個工作天內完成交貨</a:t>
            </a:r>
            <a:r>
              <a:rPr lang="zh-TW" altLang="en-US"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538163" lvl="1" indent="-260350" algn="just" eaLnBrk="1" hangingPunct="1">
              <a:lnSpc>
                <a:spcPts val="3000"/>
              </a:lnSpc>
              <a:spcBef>
                <a:spcPts val="0"/>
              </a:spcBef>
              <a:buClr>
                <a:srgbClr val="C00000"/>
              </a:buClr>
              <a:buSzPct val="100000"/>
              <a:buFont typeface="Wingdings" pitchFamily="2" charset="2"/>
              <a:buChar char="Ø"/>
              <a:defRPr/>
            </a:pPr>
            <a:r>
              <a:rPr lang="zh-TW" altLang="en-US" sz="2800" b="1" dirty="0">
                <a:solidFill>
                  <a:srgbClr val="0000FF"/>
                </a:solidFill>
                <a:latin typeface="微軟正黑體" panose="020B0604030504040204" pitchFamily="34" charset="-120"/>
                <a:ea typeface="微軟正黑體" panose="020B0604030504040204" pitchFamily="34" charset="-120"/>
              </a:rPr>
              <a:t>本案分批交貨，分批付款。</a:t>
            </a:r>
            <a:r>
              <a:rPr lang="zh-TW" altLang="zh-TW" sz="2800" b="1" dirty="0">
                <a:solidFill>
                  <a:srgbClr val="0000FF"/>
                </a:solidFill>
                <a:latin typeface="微軟正黑體" panose="020B0604030504040204" pitchFamily="34" charset="-120"/>
                <a:ea typeface="微軟正黑體" panose="020B0604030504040204" pitchFamily="34" charset="-120"/>
              </a:rPr>
              <a:t>廠商實際完成交貨日期，以採購標的送達機關指定地點，並經機關簽收為準。</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履約期限態樣二</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538163" lvl="1" indent="-260350" algn="just" eaLnBrk="1" hangingPunct="1">
              <a:lnSpc>
                <a:spcPts val="3000"/>
              </a:lnSpc>
              <a:spcBef>
                <a:spcPts val="0"/>
              </a:spcBef>
              <a:buClr>
                <a:srgbClr val="C00000"/>
              </a:buClr>
              <a:buSzPct val="100000"/>
              <a:buFont typeface="Wingdings" pitchFamily="2" charset="2"/>
              <a:buChar char="Ø"/>
              <a:defRPr/>
            </a:pPr>
            <a:r>
              <a:rPr lang="zh-TW" altLang="zh-TW" sz="2800" b="1" dirty="0">
                <a:solidFill>
                  <a:srgbClr val="0000FF"/>
                </a:solidFill>
                <a:latin typeface="微軟正黑體" panose="020B0604030504040204" pitchFamily="34" charset="-120"/>
                <a:ea typeface="微軟正黑體" panose="020B0604030504040204" pitchFamily="34" charset="-120"/>
              </a:rPr>
              <a:t>廠商應於接獲機關書面、電話、傳真或其他經機關指定而廠商得以知悉之方式通知起，就機關通知之期限竣工。</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履約期限態樣三</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538163" lvl="1" indent="-260350" algn="just" eaLnBrk="1" hangingPunct="1">
              <a:lnSpc>
                <a:spcPts val="3000"/>
              </a:lnSpc>
              <a:spcBef>
                <a:spcPts val="0"/>
              </a:spcBef>
              <a:buClr>
                <a:srgbClr val="C00000"/>
              </a:buClr>
              <a:buSzPct val="100000"/>
              <a:buFont typeface="Wingdings" pitchFamily="2" charset="2"/>
              <a:buChar char="Ø"/>
              <a:defRPr/>
            </a:pPr>
            <a:r>
              <a:rPr lang="zh-TW" altLang="zh-TW" sz="2800" b="1" dirty="0">
                <a:solidFill>
                  <a:srgbClr val="0000FF"/>
                </a:solidFill>
                <a:latin typeface="微軟正黑體" panose="020B0604030504040204" pitchFamily="34" charset="-120"/>
                <a:ea typeface="微軟正黑體" panose="020B0604030504040204" pitchFamily="34" charset="-120"/>
              </a:rPr>
              <a:t>廠商應於機關通知日起</a:t>
            </a:r>
            <a:r>
              <a:rPr lang="en-US" altLang="zh-TW" sz="2800" b="1" dirty="0">
                <a:solidFill>
                  <a:srgbClr val="0000FF"/>
                </a:solidFill>
                <a:latin typeface="微軟正黑體" panose="020B0604030504040204" pitchFamily="34" charset="-120"/>
                <a:ea typeface="微軟正黑體" panose="020B0604030504040204" pitchFamily="34" charset="-120"/>
              </a:rPr>
              <a:t>10</a:t>
            </a:r>
            <a:r>
              <a:rPr lang="zh-TW" altLang="zh-TW" sz="2800" b="1" dirty="0">
                <a:solidFill>
                  <a:srgbClr val="0000FF"/>
                </a:solidFill>
                <a:latin typeface="微軟正黑體" panose="020B0604030504040204" pitchFamily="34" charset="-120"/>
                <a:ea typeface="微軟正黑體" panose="020B0604030504040204" pitchFamily="34" charset="-120"/>
              </a:rPr>
              <a:t>天內將採購標的送達</a:t>
            </a:r>
            <a:r>
              <a:rPr lang="zh-TW" altLang="en-US" sz="2800" b="1" dirty="0">
                <a:solidFill>
                  <a:srgbClr val="0000FF"/>
                </a:solidFill>
                <a:latin typeface="微軟正黑體" panose="020B0604030504040204" pitchFamily="34" charset="-120"/>
                <a:ea typeface="微軟正黑體" panose="020B0604030504040204" pitchFamily="34" charset="-120"/>
              </a:rPr>
              <a:t>機關</a:t>
            </a:r>
            <a:r>
              <a:rPr lang="zh-TW" altLang="zh-TW" sz="2800" b="1" dirty="0">
                <a:solidFill>
                  <a:srgbClr val="0000FF"/>
                </a:solidFill>
                <a:latin typeface="微軟正黑體" panose="020B0604030504040204" pitchFamily="34" charset="-120"/>
                <a:ea typeface="微軟正黑體" panose="020B0604030504040204" pitchFamily="34" charset="-120"/>
              </a:rPr>
              <a:t>完成交貨驗收程序。</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440059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7773038F-F975-48BD-A61C-F86A1F7CE9AF}" type="slidenum">
              <a:rPr lang="en-US" altLang="zh-TW" sz="1400" smtClean="0">
                <a:solidFill>
                  <a:srgbClr val="AD1F1F"/>
                </a:solidFill>
                <a:latin typeface="Times New Roman" panose="02020603050405020304" pitchFamily="18" charset="0"/>
              </a:rPr>
              <a:pPr>
                <a:spcBef>
                  <a:spcPct val="0"/>
                </a:spcBef>
                <a:buClrTx/>
                <a:buSzTx/>
                <a:buFontTx/>
                <a:buNone/>
                <a:defRPr/>
              </a:pPr>
              <a:t>35</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468313" y="1233488"/>
            <a:ext cx="8351837" cy="5183187"/>
          </a:xfrm>
          <a:prstGeom prst="rect">
            <a:avLst/>
          </a:prstGeom>
          <a:noFill/>
          <a:ln w="9525">
            <a:noFill/>
            <a:miter lim="800000"/>
            <a:headEnd/>
            <a:tailEnd/>
          </a:ln>
          <a:effectLst/>
        </p:spPr>
        <p:txBody>
          <a:bodyPr/>
          <a:lstStyle/>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履約期限態樣四</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C00000"/>
              </a:buClr>
              <a:buSzPct val="100000"/>
              <a:buFont typeface="Wingdings" pitchFamily="2" charset="2"/>
              <a:buChar char="Ø"/>
              <a:defRPr/>
            </a:pPr>
            <a:r>
              <a:rPr lang="zh-TW" altLang="en-US" sz="2800" b="1">
                <a:solidFill>
                  <a:srgbClr val="0000FF"/>
                </a:solidFill>
                <a:latin typeface="微軟正黑體" panose="020B0604030504040204" pitchFamily="34" charset="-120"/>
                <a:ea typeface="微軟正黑體" panose="020B0604030504040204" pitchFamily="34" charset="-120"/>
              </a:rPr>
              <a:t>需求</a:t>
            </a:r>
            <a:r>
              <a:rPr lang="zh-TW" altLang="en-US" sz="2800" b="1" smtClean="0">
                <a:solidFill>
                  <a:srgbClr val="0000FF"/>
                </a:solidFill>
                <a:latin typeface="微軟正黑體" panose="020B0604030504040204" pitchFamily="34" charset="-120"/>
                <a:ea typeface="微軟正黑體" panose="020B0604030504040204" pitchFamily="34" charset="-120"/>
              </a:rPr>
              <a:t>規格</a:t>
            </a:r>
            <a:r>
              <a:rPr lang="en-US" altLang="zh-TW" sz="2800" b="1" smtClean="0">
                <a:solidFill>
                  <a:srgbClr val="0000FF"/>
                </a:solidFill>
                <a:latin typeface="微軟正黑體" panose="020B0604030504040204" pitchFamily="34" charset="-120"/>
                <a:ea typeface="微軟正黑體" panose="020B0604030504040204" pitchFamily="34" charset="-120"/>
              </a:rPr>
              <a:t>2-1</a:t>
            </a:r>
            <a:r>
              <a:rPr lang="zh-TW" altLang="en-US" sz="2800" b="1" dirty="0">
                <a:solidFill>
                  <a:srgbClr val="0000FF"/>
                </a:solidFill>
                <a:latin typeface="微軟正黑體" panose="020B0604030504040204" pitchFamily="34" charset="-120"/>
                <a:ea typeface="微軟正黑體" panose="020B0604030504040204" pitchFamily="34" charset="-120"/>
              </a:rPr>
              <a:t>之履約期限</a:t>
            </a:r>
            <a:r>
              <a:rPr lang="zh-TW" altLang="en-US" sz="2800" b="1">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廠商於接</a:t>
            </a:r>
            <a:r>
              <a:rPr lang="zh-TW" altLang="en-US" sz="2800" b="1">
                <a:solidFill>
                  <a:srgbClr val="0000FF"/>
                </a:solidFill>
                <a:latin typeface="微軟正黑體" panose="020B0604030504040204" pitchFamily="34" charset="-120"/>
                <a:ea typeface="微軟正黑體" panose="020B0604030504040204" pitchFamily="34" charset="-120"/>
              </a:rPr>
              <a:t>獲</a:t>
            </a:r>
            <a:r>
              <a:rPr lang="zh-TW" altLang="en-US" sz="2800" b="1" smtClean="0">
                <a:solidFill>
                  <a:srgbClr val="0000FF"/>
                </a:solidFill>
                <a:latin typeface="微軟正黑體" panose="020B0604030504040204" pitchFamily="34" charset="-120"/>
                <a:ea typeface="微軟正黑體" panose="020B0604030504040204" pitchFamily="34" charset="-120"/>
              </a:rPr>
              <a:t>機關</a:t>
            </a:r>
            <a:r>
              <a:rPr lang="zh-TW" altLang="en-US" sz="2800" b="1" dirty="0">
                <a:solidFill>
                  <a:srgbClr val="0000FF"/>
                </a:solidFill>
                <a:latin typeface="微軟正黑體" panose="020B0604030504040204" pitchFamily="34" charset="-120"/>
                <a:ea typeface="微軟正黑體" panose="020B0604030504040204" pitchFamily="34" charset="-120"/>
              </a:rPr>
              <a:t>電話</a:t>
            </a:r>
            <a:r>
              <a:rPr lang="zh-TW" altLang="en-US" sz="2800" b="1">
                <a:solidFill>
                  <a:srgbClr val="0000FF"/>
                </a:solidFill>
                <a:latin typeface="微軟正黑體" panose="020B0604030504040204" pitchFamily="34" charset="-120"/>
                <a:ea typeface="微軟正黑體" panose="020B0604030504040204" pitchFamily="34" charset="-120"/>
              </a:rPr>
              <a:t>通知</a:t>
            </a:r>
            <a:r>
              <a:rPr lang="zh-TW" altLang="en-US" sz="2800" b="1" smtClean="0">
                <a:solidFill>
                  <a:srgbClr val="0000FF"/>
                </a:solidFill>
                <a:latin typeface="微軟正黑體" panose="020B0604030504040204" pitchFamily="34" charset="-120"/>
                <a:ea typeface="微軟正黑體" panose="020B0604030504040204" pitchFamily="34" charset="-120"/>
              </a:rPr>
              <a:t>印製需求</a:t>
            </a:r>
            <a:r>
              <a:rPr lang="zh-TW" altLang="en-US" sz="2800" b="1" dirty="0">
                <a:solidFill>
                  <a:srgbClr val="0000FF"/>
                </a:solidFill>
                <a:latin typeface="微軟正黑體" panose="020B0604030504040204" pitchFamily="34" charset="-120"/>
                <a:ea typeface="微軟正黑體" panose="020B0604030504040204" pitchFamily="34" charset="-120"/>
              </a:rPr>
              <a:t>時，應於機關通知次日起</a:t>
            </a:r>
            <a:r>
              <a:rPr lang="en-US" altLang="zh-TW" sz="2800" b="1" dirty="0">
                <a:solidFill>
                  <a:srgbClr val="0000FF"/>
                </a:solidFill>
                <a:latin typeface="微軟正黑體" panose="020B0604030504040204" pitchFamily="34" charset="-120"/>
                <a:ea typeface="微軟正黑體" panose="020B0604030504040204" pitchFamily="34" charset="-120"/>
              </a:rPr>
              <a:t>2</a:t>
            </a:r>
            <a:r>
              <a:rPr lang="zh-TW" altLang="en-US" sz="2800" b="1" dirty="0">
                <a:solidFill>
                  <a:srgbClr val="0000FF"/>
                </a:solidFill>
                <a:latin typeface="微軟正黑體" panose="020B0604030504040204" pitchFamily="34" charset="-120"/>
                <a:ea typeface="微軟正黑體" panose="020B0604030504040204" pitchFamily="34" charset="-120"/>
              </a:rPr>
              <a:t>個工作天內</a:t>
            </a:r>
            <a:r>
              <a:rPr lang="zh-TW" altLang="en-US" sz="2800" b="1">
                <a:solidFill>
                  <a:srgbClr val="0000FF"/>
                </a:solidFill>
                <a:latin typeface="微軟正黑體" panose="020B0604030504040204" pitchFamily="34" charset="-120"/>
                <a:ea typeface="微軟正黑體" panose="020B0604030504040204" pitchFamily="34" charset="-120"/>
              </a:rPr>
              <a:t>至</a:t>
            </a:r>
            <a:r>
              <a:rPr lang="zh-TW" altLang="en-US" sz="2800" b="1" smtClean="0">
                <a:solidFill>
                  <a:srgbClr val="0000FF"/>
                </a:solidFill>
                <a:latin typeface="微軟正黑體" panose="020B0604030504040204" pitchFamily="34" charset="-120"/>
                <a:ea typeface="微軟正黑體" panose="020B0604030504040204" pitchFamily="34" charset="-120"/>
              </a:rPr>
              <a:t>機關取稿件，</a:t>
            </a:r>
            <a:r>
              <a:rPr lang="zh-TW" altLang="en-US" sz="2800" b="1" dirty="0">
                <a:solidFill>
                  <a:srgbClr val="0000FF"/>
                </a:solidFill>
                <a:latin typeface="微軟正黑體" panose="020B0604030504040204" pitchFamily="34" charset="-120"/>
                <a:ea typeface="微軟正黑體" panose="020B0604030504040204" pitchFamily="34" charset="-120"/>
              </a:rPr>
              <a:t>並應於機關定稿次日起</a:t>
            </a:r>
            <a:r>
              <a:rPr lang="en-US" altLang="zh-TW" sz="2800" b="1" dirty="0">
                <a:solidFill>
                  <a:srgbClr val="0000FF"/>
                </a:solidFill>
                <a:latin typeface="微軟正黑體" panose="020B0604030504040204" pitchFamily="34" charset="-120"/>
                <a:ea typeface="微軟正黑體" panose="020B0604030504040204" pitchFamily="34" charset="-120"/>
              </a:rPr>
              <a:t>5</a:t>
            </a:r>
            <a:r>
              <a:rPr lang="zh-TW" altLang="en-US" sz="2800" b="1" dirty="0">
                <a:solidFill>
                  <a:srgbClr val="0000FF"/>
                </a:solidFill>
                <a:latin typeface="微軟正黑體" panose="020B0604030504040204" pitchFamily="34" charset="-120"/>
                <a:ea typeface="微軟正黑體" panose="020B0604030504040204" pitchFamily="34" charset="-120"/>
              </a:rPr>
              <a:t>個工作天內交貨。</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ts val="0"/>
              </a:spcBef>
              <a:buClr>
                <a:srgbClr val="C00000"/>
              </a:buClr>
              <a:buSzPct val="100000"/>
              <a:buFont typeface="Wingdings" pitchFamily="2" charset="2"/>
              <a:buChar char="Ø"/>
              <a:defRPr/>
            </a:pPr>
            <a:r>
              <a:rPr lang="zh-TW" altLang="en-US" sz="2800" b="1" dirty="0">
                <a:solidFill>
                  <a:srgbClr val="0000FF"/>
                </a:solidFill>
                <a:latin typeface="微軟正黑體" panose="020B0604030504040204" pitchFamily="34" charset="-120"/>
                <a:ea typeface="微軟正黑體" panose="020B0604030504040204" pitchFamily="34" charset="-120"/>
              </a:rPr>
              <a:t>需求規格</a:t>
            </a:r>
            <a:r>
              <a:rPr lang="en-US" altLang="zh-TW" sz="2800" b="1" dirty="0">
                <a:solidFill>
                  <a:srgbClr val="0000FF"/>
                </a:solidFill>
                <a:latin typeface="微軟正黑體" panose="020B0604030504040204" pitchFamily="34" charset="-120"/>
                <a:ea typeface="微軟正黑體" panose="020B0604030504040204" pitchFamily="34" charset="-120"/>
              </a:rPr>
              <a:t>2-2</a:t>
            </a:r>
            <a:r>
              <a:rPr lang="zh-TW" altLang="en-US" sz="2800" b="1" dirty="0">
                <a:solidFill>
                  <a:srgbClr val="0000FF"/>
                </a:solidFill>
                <a:latin typeface="微軟正黑體" panose="020B0604030504040204" pitchFamily="34" charset="-120"/>
                <a:ea typeface="微軟正黑體" panose="020B0604030504040204" pitchFamily="34" charset="-120"/>
              </a:rPr>
              <a:t>之履約期限</a:t>
            </a:r>
            <a:r>
              <a:rPr lang="zh-TW" altLang="en-US" sz="2800" b="1">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廠商</a:t>
            </a:r>
            <a:r>
              <a:rPr lang="zh-TW" altLang="en-US" sz="2800" b="1">
                <a:solidFill>
                  <a:srgbClr val="0000FF"/>
                </a:solidFill>
                <a:latin typeface="微軟正黑體" panose="020B0604030504040204" pitchFamily="34" charset="-120"/>
                <a:ea typeface="微軟正黑體" panose="020B0604030504040204" pitchFamily="34" charset="-120"/>
              </a:rPr>
              <a:t>於接獲機關電話通知</a:t>
            </a:r>
            <a:r>
              <a:rPr lang="zh-TW" altLang="en-US" sz="2800" b="1" smtClean="0">
                <a:solidFill>
                  <a:srgbClr val="0000FF"/>
                </a:solidFill>
                <a:latin typeface="微軟正黑體" panose="020B0604030504040204" pitchFamily="34" charset="-120"/>
                <a:ea typeface="微軟正黑體" panose="020B0604030504040204" pitchFamily="34" charset="-120"/>
              </a:rPr>
              <a:t>印製需求</a:t>
            </a:r>
            <a:r>
              <a:rPr lang="zh-TW" altLang="en-US" sz="2800" b="1" dirty="0">
                <a:solidFill>
                  <a:srgbClr val="0000FF"/>
                </a:solidFill>
                <a:latin typeface="微軟正黑體" panose="020B0604030504040204" pitchFamily="34" charset="-120"/>
                <a:ea typeface="微軟正黑體" panose="020B0604030504040204" pitchFamily="34" charset="-120"/>
              </a:rPr>
              <a:t>時，應於機關通知次日起</a:t>
            </a:r>
            <a:r>
              <a:rPr lang="en-US" altLang="zh-TW" sz="2800" b="1" dirty="0">
                <a:solidFill>
                  <a:srgbClr val="0000FF"/>
                </a:solidFill>
                <a:latin typeface="微軟正黑體" panose="020B0604030504040204" pitchFamily="34" charset="-120"/>
                <a:ea typeface="微軟正黑體" panose="020B0604030504040204" pitchFamily="34" charset="-120"/>
              </a:rPr>
              <a:t>2</a:t>
            </a:r>
            <a:r>
              <a:rPr lang="zh-TW" altLang="en-US" sz="2800" b="1" dirty="0">
                <a:solidFill>
                  <a:srgbClr val="0000FF"/>
                </a:solidFill>
                <a:latin typeface="微軟正黑體" panose="020B0604030504040204" pitchFamily="34" charset="-120"/>
                <a:ea typeface="微軟正黑體" panose="020B0604030504040204" pitchFamily="34" charset="-120"/>
              </a:rPr>
              <a:t>個工作天內</a:t>
            </a:r>
            <a:r>
              <a:rPr lang="zh-TW" altLang="en-US" sz="2800" b="1">
                <a:solidFill>
                  <a:srgbClr val="0000FF"/>
                </a:solidFill>
                <a:latin typeface="微軟正黑體" panose="020B0604030504040204" pitchFamily="34" charset="-120"/>
                <a:ea typeface="微軟正黑體" panose="020B0604030504040204" pitchFamily="34" charset="-120"/>
              </a:rPr>
              <a:t>至</a:t>
            </a:r>
            <a:r>
              <a:rPr lang="zh-TW" altLang="en-US" sz="2800" b="1" smtClean="0">
                <a:solidFill>
                  <a:srgbClr val="0000FF"/>
                </a:solidFill>
                <a:latin typeface="微軟正黑體" panose="020B0604030504040204" pitchFamily="34" charset="-120"/>
                <a:ea typeface="微軟正黑體" panose="020B0604030504040204" pitchFamily="34" charset="-120"/>
              </a:rPr>
              <a:t>機關取稿件，</a:t>
            </a:r>
            <a:r>
              <a:rPr lang="zh-TW" altLang="en-US" sz="2800" b="1" dirty="0">
                <a:solidFill>
                  <a:srgbClr val="0000FF"/>
                </a:solidFill>
                <a:latin typeface="微軟正黑體" panose="020B0604030504040204" pitchFamily="34" charset="-120"/>
                <a:ea typeface="微軟正黑體" panose="020B0604030504040204" pitchFamily="34" charset="-120"/>
              </a:rPr>
              <a:t>並應於機關定稿次日</a:t>
            </a:r>
            <a:r>
              <a:rPr lang="zh-TW" altLang="en-US" sz="2800" b="1">
                <a:solidFill>
                  <a:srgbClr val="0000FF"/>
                </a:solidFill>
                <a:latin typeface="微軟正黑體" panose="020B0604030504040204" pitchFamily="34" charset="-120"/>
                <a:ea typeface="微軟正黑體" panose="020B0604030504040204" pitchFamily="34" charset="-120"/>
              </a:rPr>
              <a:t>起</a:t>
            </a:r>
            <a:r>
              <a:rPr lang="zh-TW" altLang="en-US" sz="2800" b="1" smtClean="0">
                <a:solidFill>
                  <a:srgbClr val="0000FF"/>
                </a:solidFill>
                <a:latin typeface="微軟正黑體" panose="020B0604030504040204" pitchFamily="34" charset="-120"/>
                <a:ea typeface="微軟正黑體" panose="020B0604030504040204" pitchFamily="34" charset="-120"/>
              </a:rPr>
              <a:t>依需求</a:t>
            </a:r>
            <a:r>
              <a:rPr lang="zh-TW" altLang="en-US" sz="2800" b="1">
                <a:solidFill>
                  <a:srgbClr val="0000FF"/>
                </a:solidFill>
                <a:latin typeface="微軟正黑體" panose="020B0604030504040204" pitchFamily="34" charset="-120"/>
                <a:ea typeface="微軟正黑體" panose="020B0604030504040204" pitchFamily="34" charset="-120"/>
              </a:rPr>
              <a:t>規格</a:t>
            </a:r>
            <a:r>
              <a:rPr lang="en-US" altLang="zh-TW" sz="2800" b="1" smtClean="0">
                <a:solidFill>
                  <a:srgbClr val="0000FF"/>
                </a:solidFill>
                <a:latin typeface="微軟正黑體" panose="020B0604030504040204" pitchFamily="34" charset="-120"/>
                <a:ea typeface="微軟正黑體" panose="020B0604030504040204" pitchFamily="34" charset="-120"/>
              </a:rPr>
              <a:t>2-2</a:t>
            </a:r>
            <a:r>
              <a:rPr lang="zh-TW" altLang="en-US" sz="2800" b="1" smtClean="0">
                <a:solidFill>
                  <a:srgbClr val="0000FF"/>
                </a:solidFill>
                <a:latin typeface="微軟正黑體" panose="020B0604030504040204" pitchFamily="34" charset="-120"/>
                <a:ea typeface="微軟正黑體" panose="020B0604030504040204" pitchFamily="34" charset="-120"/>
              </a:rPr>
              <a:t>所列期限</a:t>
            </a:r>
            <a:r>
              <a:rPr lang="zh-TW" altLang="en-US" sz="2800" b="1" dirty="0">
                <a:solidFill>
                  <a:srgbClr val="0000FF"/>
                </a:solidFill>
                <a:latin typeface="微軟正黑體" panose="020B0604030504040204" pitchFamily="34" charset="-120"/>
                <a:ea typeface="微軟正黑體" panose="020B0604030504040204" pitchFamily="34" charset="-120"/>
              </a:rPr>
              <a:t>內交貨</a:t>
            </a:r>
            <a:r>
              <a:rPr lang="zh-TW" altLang="zh-TW"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履約期限態樣五</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C00000"/>
              </a:buClr>
              <a:buSzPct val="100000"/>
              <a:buFont typeface="Wingdings" pitchFamily="2" charset="2"/>
              <a:buChar char="Ø"/>
              <a:defRPr/>
            </a:pPr>
            <a:r>
              <a:rPr lang="zh-TW" altLang="en-US" sz="2800" b="1" dirty="0">
                <a:solidFill>
                  <a:srgbClr val="0000FF"/>
                </a:solidFill>
                <a:latin typeface="微軟正黑體" panose="020B0604030504040204" pitchFamily="34" charset="-120"/>
                <a:ea typeface="微軟正黑體" panose="020B0604030504040204" pitchFamily="34" charset="-120"/>
              </a:rPr>
              <a:t>機關</a:t>
            </a:r>
            <a:r>
              <a:rPr lang="zh-TW" altLang="zh-TW" sz="2800" b="1" dirty="0">
                <a:solidFill>
                  <a:srgbClr val="0000FF"/>
                </a:solidFill>
                <a:latin typeface="微軟正黑體" panose="020B0604030504040204" pitchFamily="34" charset="-120"/>
                <a:ea typeface="微軟正黑體" panose="020B0604030504040204" pitchFamily="34" charset="-120"/>
              </a:rPr>
              <a:t>依採購標的需求開立通報單，通知廠商履約，通報單應明定各次履約期限</a:t>
            </a:r>
            <a:r>
              <a:rPr lang="zh-TW" altLang="en-US"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800100" lvl="1" indent="-342900" algn="just" eaLnBrk="1" hangingPunct="1">
              <a:lnSpc>
                <a:spcPts val="2800"/>
              </a:lnSpc>
              <a:spcBef>
                <a:spcPct val="20000"/>
              </a:spcBef>
              <a:buClr>
                <a:srgbClr val="C00000"/>
              </a:buClr>
              <a:buSzPct val="100000"/>
              <a:buFont typeface="Wingdings" pitchFamily="2" charset="2"/>
              <a:buChar char="Ø"/>
              <a:defRPr/>
            </a:pPr>
            <a:r>
              <a:rPr lang="zh-TW" altLang="zh-TW" sz="2800" b="1" dirty="0">
                <a:solidFill>
                  <a:srgbClr val="0000FF"/>
                </a:solidFill>
                <a:latin typeface="微軟正黑體" panose="020B0604030504040204" pitchFamily="34" charset="-120"/>
                <a:ea typeface="微軟正黑體" panose="020B0604030504040204" pitchFamily="34" charset="-120"/>
              </a:rPr>
              <a:t>分批交貨之期限：承商應自通知日起五日曆天</a:t>
            </a:r>
            <a:r>
              <a:rPr lang="zh-TW" altLang="en-US"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p:txBody>
      </p:sp>
      <p:sp>
        <p:nvSpPr>
          <p:cNvPr id="6" name="Rectangle 2">
            <a:extLst>
              <a:ext uri="{FF2B5EF4-FFF2-40B4-BE49-F238E27FC236}"/>
            </a:extLst>
          </p:cNvPr>
          <p:cNvSpPr>
            <a:spLocks noGrp="1" noChangeArrowheads="1"/>
          </p:cNvSpPr>
          <p:nvPr>
            <p:ph type="title" idx="4294967295"/>
          </p:nvPr>
        </p:nvSpPr>
        <p:spPr>
          <a:xfrm>
            <a:off x="1655676" y="409576"/>
            <a:ext cx="5687864"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開口契約履約管理重點事項</a:t>
            </a:r>
          </a:p>
        </p:txBody>
      </p:sp>
    </p:spTree>
    <p:extLst>
      <p:ext uri="{BB962C8B-B14F-4D97-AF65-F5344CB8AC3E}">
        <p14:creationId xmlns:p14="http://schemas.microsoft.com/office/powerpoint/2010/main" val="22819521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E9C52D-6DFD-42A0-AB91-AAF636BB5D34}" type="slidenum">
              <a:rPr lang="en-US" altLang="zh-TW" sz="1400" smtClean="0">
                <a:solidFill>
                  <a:srgbClr val="AD1F1F"/>
                </a:solidFill>
                <a:latin typeface="Times New Roman" panose="02020603050405020304" pitchFamily="18" charset="0"/>
              </a:rPr>
              <a:pPr>
                <a:spcBef>
                  <a:spcPct val="0"/>
                </a:spcBef>
                <a:buClrTx/>
                <a:buSzTx/>
                <a:buFontTx/>
                <a:buNone/>
                <a:defRPr/>
              </a:pPr>
              <a:t>36</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468313" y="1233488"/>
            <a:ext cx="8351837" cy="3887700"/>
          </a:xfrm>
          <a:prstGeom prst="rect">
            <a:avLst/>
          </a:prstGeom>
          <a:noFill/>
          <a:ln w="9525">
            <a:noFill/>
            <a:miter lim="800000"/>
            <a:headEnd/>
            <a:tailEnd/>
          </a:ln>
          <a:effectLst/>
        </p:spPr>
        <p:txBody>
          <a:bodyPr/>
          <a:lstStyle/>
          <a:p>
            <a:pPr marL="342900" indent="-342900" algn="just" eaLnBrk="1" hangingPunct="1">
              <a:lnSpc>
                <a:spcPts val="3500"/>
              </a:lnSpc>
              <a:spcBef>
                <a:spcPts val="600"/>
              </a:spcBef>
              <a:buClr>
                <a:srgbClr val="000099"/>
              </a:buClr>
              <a:buSzPct val="100000"/>
              <a:buFont typeface="Wingdings" pitchFamily="2" charset="2"/>
              <a:buChar char="l"/>
              <a:defRPr/>
            </a:pPr>
            <a:r>
              <a:rPr lang="zh-TW" altLang="en-US" sz="3000" b="1" dirty="0">
                <a:solidFill>
                  <a:srgbClr val="006600"/>
                </a:solidFill>
                <a:latin typeface="微軟正黑體" panose="020B0604030504040204" pitchFamily="34" charset="-120"/>
                <a:ea typeface="微軟正黑體" panose="020B0604030504040204" pitchFamily="34" charset="-120"/>
              </a:rPr>
              <a:t>履約期限態樣六</a:t>
            </a:r>
            <a:endParaRPr lang="en-US" altLang="zh-TW" sz="30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3500"/>
              </a:lnSpc>
              <a:spcBef>
                <a:spcPts val="600"/>
              </a:spcBef>
              <a:buClr>
                <a:srgbClr val="C00000"/>
              </a:buClr>
              <a:buSzPct val="100000"/>
              <a:buFont typeface="Wingdings" pitchFamily="2" charset="2"/>
              <a:buChar char="Ø"/>
              <a:defRPr/>
            </a:pPr>
            <a:r>
              <a:rPr lang="zh-TW" altLang="zh-TW" sz="3000" b="1" dirty="0">
                <a:solidFill>
                  <a:srgbClr val="0000FF"/>
                </a:solidFill>
                <a:latin typeface="微軟正黑體" panose="020B0604030504040204" pitchFamily="34" charset="-120"/>
                <a:ea typeface="微軟正黑體" panose="020B0604030504040204" pitchFamily="34" charset="-120"/>
              </a:rPr>
              <a:t>廠商接獲機關電話或書面（含傳真、電子郵件、機關發函等方式）</a:t>
            </a:r>
            <a:r>
              <a:rPr lang="zh-TW" altLang="en-US" sz="3000" b="1" dirty="0">
                <a:solidFill>
                  <a:srgbClr val="0000FF"/>
                </a:solidFill>
                <a:latin typeface="微軟正黑體" panose="020B0604030504040204" pitchFamily="34" charset="-120"/>
                <a:ea typeface="微軟正黑體" panose="020B0604030504040204" pitchFamily="34" charset="-120"/>
              </a:rPr>
              <a:t>履約通知</a:t>
            </a:r>
            <a:r>
              <a:rPr lang="zh-TW" altLang="zh-TW" sz="3000" b="1" dirty="0">
                <a:solidFill>
                  <a:srgbClr val="0000FF"/>
                </a:solidFill>
                <a:latin typeface="微軟正黑體" panose="020B0604030504040204" pitchFamily="34" charset="-120"/>
                <a:ea typeface="微軟正黑體" panose="020B0604030504040204" pitchFamily="34" charset="-120"/>
              </a:rPr>
              <a:t>時，應於收受</a:t>
            </a:r>
            <a:r>
              <a:rPr lang="zh-TW" altLang="en-US" sz="3000" b="1" dirty="0">
                <a:solidFill>
                  <a:srgbClr val="0000FF"/>
                </a:solidFill>
                <a:latin typeface="微軟正黑體" panose="020B0604030504040204" pitchFamily="34" charset="-120"/>
                <a:ea typeface="微軟正黑體" panose="020B0604030504040204" pitchFamily="34" charset="-120"/>
              </a:rPr>
              <a:t>通知</a:t>
            </a:r>
            <a:r>
              <a:rPr lang="zh-TW" altLang="zh-TW" sz="3000" b="1" dirty="0">
                <a:solidFill>
                  <a:srgbClr val="0000FF"/>
                </a:solidFill>
                <a:latin typeface="微軟正黑體" panose="020B0604030504040204" pitchFamily="34" charset="-120"/>
                <a:ea typeface="微軟正黑體" panose="020B0604030504040204" pitchFamily="34" charset="-120"/>
              </a:rPr>
              <a:t>之次日起</a:t>
            </a:r>
            <a:r>
              <a:rPr lang="en-US" altLang="zh-TW" sz="3000" b="1" dirty="0">
                <a:solidFill>
                  <a:srgbClr val="0000FF"/>
                </a:solidFill>
                <a:latin typeface="微軟正黑體" panose="020B0604030504040204" pitchFamily="34" charset="-120"/>
                <a:ea typeface="微軟正黑體" panose="020B0604030504040204" pitchFamily="34" charset="-120"/>
              </a:rPr>
              <a:t>3</a:t>
            </a:r>
            <a:r>
              <a:rPr lang="zh-TW" altLang="zh-TW" sz="3000" b="1" dirty="0">
                <a:solidFill>
                  <a:srgbClr val="0000FF"/>
                </a:solidFill>
                <a:latin typeface="微軟正黑體" panose="020B0604030504040204" pitchFamily="34" charset="-120"/>
                <a:ea typeface="微軟正黑體" panose="020B0604030504040204" pitchFamily="34" charset="-120"/>
              </a:rPr>
              <a:t>日內，會同機關人員至現場勘查並作成書面紀錄，除機關另有規定施工時程外，應於現場勘查後之次日起算</a:t>
            </a:r>
            <a:r>
              <a:rPr lang="en-US" altLang="zh-TW" sz="3000" b="1" dirty="0">
                <a:solidFill>
                  <a:srgbClr val="0000FF"/>
                </a:solidFill>
                <a:latin typeface="微軟正黑體" panose="020B0604030504040204" pitchFamily="34" charset="-120"/>
                <a:ea typeface="微軟正黑體" panose="020B0604030504040204" pitchFamily="34" charset="-120"/>
              </a:rPr>
              <a:t>7</a:t>
            </a:r>
            <a:r>
              <a:rPr lang="zh-TW" altLang="zh-TW" sz="3000" b="1" dirty="0">
                <a:solidFill>
                  <a:srgbClr val="0000FF"/>
                </a:solidFill>
                <a:latin typeface="微軟正黑體" panose="020B0604030504040204" pitchFamily="34" charset="-120"/>
                <a:ea typeface="微軟正黑體" panose="020B0604030504040204" pitchFamily="34" charset="-120"/>
              </a:rPr>
              <a:t>辦公日內完成，逾期</a:t>
            </a:r>
            <a:r>
              <a:rPr lang="en-US" altLang="zh-TW" sz="3000" b="1" dirty="0">
                <a:solidFill>
                  <a:srgbClr val="0000FF"/>
                </a:solidFill>
                <a:latin typeface="微軟正黑體" panose="020B0604030504040204" pitchFamily="34" charset="-120"/>
                <a:ea typeface="微軟正黑體" panose="020B0604030504040204" pitchFamily="34" charset="-120"/>
              </a:rPr>
              <a:t>1</a:t>
            </a:r>
            <a:r>
              <a:rPr lang="zh-TW" altLang="zh-TW" sz="3000" b="1" dirty="0">
                <a:solidFill>
                  <a:srgbClr val="0000FF"/>
                </a:solidFill>
                <a:latin typeface="微軟正黑體" panose="020B0604030504040204" pitchFamily="34" charset="-120"/>
                <a:ea typeface="微軟正黑體" panose="020B0604030504040204" pitchFamily="34" charset="-120"/>
              </a:rPr>
              <a:t>辦公日罰該交辦工程經費</a:t>
            </a:r>
            <a:r>
              <a:rPr lang="en-US" altLang="zh-TW" sz="3000" b="1" dirty="0">
                <a:solidFill>
                  <a:srgbClr val="0000FF"/>
                </a:solidFill>
                <a:latin typeface="微軟正黑體" panose="020B0604030504040204" pitchFamily="34" charset="-120"/>
                <a:ea typeface="微軟正黑體" panose="020B0604030504040204" pitchFamily="34" charset="-120"/>
              </a:rPr>
              <a:t>5</a:t>
            </a:r>
            <a:r>
              <a:rPr lang="zh-TW" altLang="zh-TW" sz="3000" b="1" dirty="0">
                <a:solidFill>
                  <a:srgbClr val="0000FF"/>
                </a:solidFill>
                <a:latin typeface="微軟正黑體" panose="020B0604030504040204" pitchFamily="34" charset="-120"/>
                <a:ea typeface="微軟正黑體" panose="020B0604030504040204" pitchFamily="34" charset="-120"/>
              </a:rPr>
              <a:t>‰</a:t>
            </a:r>
            <a:r>
              <a:rPr lang="zh-TW" altLang="en-US" sz="3000" b="1" dirty="0">
                <a:solidFill>
                  <a:srgbClr val="0000FF"/>
                </a:solidFill>
                <a:latin typeface="微軟正黑體" panose="020B0604030504040204" pitchFamily="34" charset="-120"/>
                <a:ea typeface="微軟正黑體" panose="020B0604030504040204" pitchFamily="34" charset="-120"/>
              </a:rPr>
              <a:t>。</a:t>
            </a:r>
            <a:endParaRPr lang="en-US" altLang="zh-TW" sz="3000" b="1" dirty="0">
              <a:solidFill>
                <a:srgbClr val="0000FF"/>
              </a:solidFill>
              <a:latin typeface="微軟正黑體" panose="020B0604030504040204" pitchFamily="34" charset="-120"/>
              <a:ea typeface="微軟正黑體" panose="020B0604030504040204" pitchFamily="34" charset="-120"/>
            </a:endParaRPr>
          </a:p>
        </p:txBody>
      </p:sp>
      <p:sp>
        <p:nvSpPr>
          <p:cNvPr id="6" name="Rectangle 2">
            <a:extLst>
              <a:ext uri="{FF2B5EF4-FFF2-40B4-BE49-F238E27FC236}"/>
            </a:extLst>
          </p:cNvPr>
          <p:cNvSpPr>
            <a:spLocks noGrp="1" noChangeArrowheads="1"/>
          </p:cNvSpPr>
          <p:nvPr>
            <p:ph type="title" idx="4294967295"/>
          </p:nvPr>
        </p:nvSpPr>
        <p:spPr>
          <a:xfrm>
            <a:off x="1800299" y="404664"/>
            <a:ext cx="5687864"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開口契約履約管理重點事項</a:t>
            </a:r>
          </a:p>
        </p:txBody>
      </p:sp>
    </p:spTree>
    <p:extLst>
      <p:ext uri="{BB962C8B-B14F-4D97-AF65-F5344CB8AC3E}">
        <p14:creationId xmlns:p14="http://schemas.microsoft.com/office/powerpoint/2010/main" val="9726626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7E9C52D-6DFD-42A0-AB91-AAF636BB5D34}" type="slidenum">
              <a:rPr lang="en-US" altLang="zh-TW" sz="1400" smtClean="0">
                <a:solidFill>
                  <a:srgbClr val="AD1F1F"/>
                </a:solidFill>
                <a:latin typeface="Times New Roman" panose="02020603050405020304" pitchFamily="18" charset="0"/>
              </a:rPr>
              <a:pPr>
                <a:spcBef>
                  <a:spcPct val="0"/>
                </a:spcBef>
                <a:buClrTx/>
                <a:buSzTx/>
                <a:buFontTx/>
                <a:buNone/>
                <a:defRPr/>
              </a:pPr>
              <a:t>37</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271535" y="1089025"/>
            <a:ext cx="8584941" cy="5632450"/>
          </a:xfrm>
          <a:prstGeom prst="rect">
            <a:avLst/>
          </a:prstGeom>
          <a:noFill/>
          <a:ln w="9525">
            <a:noFill/>
            <a:miter lim="800000"/>
            <a:headEnd/>
            <a:tailEnd/>
          </a:ln>
          <a:effectLst/>
        </p:spPr>
        <p:txBody>
          <a:bodyPr/>
          <a:lstStyle/>
          <a:p>
            <a:pPr marL="342900" indent="-342900" algn="just" eaLnBrk="1" hangingPunct="1">
              <a:lnSpc>
                <a:spcPts val="3100"/>
              </a:lnSpc>
              <a:spcBef>
                <a:spcPts val="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履約期限</a:t>
            </a:r>
            <a:r>
              <a:rPr lang="zh-TW" altLang="en-US" sz="2800" b="1">
                <a:solidFill>
                  <a:srgbClr val="006600"/>
                </a:solidFill>
                <a:latin typeface="微軟正黑體" panose="020B0604030504040204" pitchFamily="34" charset="-120"/>
                <a:ea typeface="微軟正黑體" panose="020B0604030504040204" pitchFamily="34" charset="-120"/>
              </a:rPr>
              <a:t>態</a:t>
            </a:r>
            <a:r>
              <a:rPr lang="zh-TW" altLang="en-US" sz="2800" b="1" smtClean="0">
                <a:solidFill>
                  <a:srgbClr val="006600"/>
                </a:solidFill>
                <a:latin typeface="微軟正黑體" panose="020B0604030504040204" pitchFamily="34" charset="-120"/>
                <a:ea typeface="微軟正黑體" panose="020B0604030504040204" pitchFamily="34" charset="-120"/>
              </a:rPr>
              <a:t>樣七</a:t>
            </a:r>
            <a:r>
              <a:rPr lang="en-US" altLang="zh-TW" sz="2800" b="1" smtClean="0">
                <a:solidFill>
                  <a:prstClr val="black"/>
                </a:solidFill>
                <a:latin typeface="微軟正黑體" panose="020B0604030504040204" pitchFamily="34" charset="-120"/>
                <a:ea typeface="微軟正黑體" panose="020B0604030504040204" pitchFamily="34" charset="-120"/>
              </a:rPr>
              <a:t>(</a:t>
            </a:r>
            <a:r>
              <a:rPr lang="zh-TW" altLang="en-US" sz="2800" b="1" smtClean="0">
                <a:solidFill>
                  <a:prstClr val="black"/>
                </a:solidFill>
                <a:latin typeface="微軟正黑體" panose="020B0604030504040204" pitchFamily="34" charset="-120"/>
                <a:ea typeface="微軟正黑體" panose="020B0604030504040204" pitchFamily="34" charset="-120"/>
              </a:rPr>
              <a:t>委託設計監造開口契約</a:t>
            </a:r>
            <a:r>
              <a:rPr lang="en-US" altLang="zh-TW" sz="2800" b="1" smtClean="0">
                <a:solidFill>
                  <a:prstClr val="black"/>
                </a:solidFill>
                <a:latin typeface="微軟正黑體" panose="020B0604030504040204" pitchFamily="34" charset="-120"/>
                <a:ea typeface="微軟正黑體" panose="020B0604030504040204" pitchFamily="34" charset="-120"/>
              </a:rPr>
              <a:t>)</a:t>
            </a:r>
            <a:endParaRPr lang="en-US" altLang="zh-TW" sz="2800" b="1" dirty="0">
              <a:solidFill>
                <a:prstClr val="black"/>
              </a:solidFill>
              <a:latin typeface="微軟正黑體" panose="020B0604030504040204" pitchFamily="34" charset="-120"/>
              <a:ea typeface="微軟正黑體" panose="020B0604030504040204" pitchFamily="34" charset="-120"/>
            </a:endParaRPr>
          </a:p>
          <a:p>
            <a:pPr marL="0" lvl="1" algn="just" eaLnBrk="1" hangingPunct="1">
              <a:lnSpc>
                <a:spcPts val="3100"/>
              </a:lnSpc>
              <a:spcBef>
                <a:spcPts val="0"/>
              </a:spcBef>
              <a:buClr>
                <a:srgbClr val="C00000"/>
              </a:buClr>
              <a:buSzPct val="100000"/>
              <a:defRPr/>
            </a:pPr>
            <a:r>
              <a:rPr lang="zh-TW" altLang="en-US" sz="2800" b="1">
                <a:solidFill>
                  <a:srgbClr val="0000FF"/>
                </a:solidFill>
                <a:latin typeface="微軟正黑體" panose="020B0604030504040204" pitchFamily="34" charset="-120"/>
                <a:ea typeface="微軟正黑體" panose="020B0604030504040204" pitchFamily="34" charset="-120"/>
              </a:rPr>
              <a:t>履約各分段進度：</a:t>
            </a:r>
          </a:p>
          <a:p>
            <a:pPr marL="358775" lvl="1" indent="-358775" algn="just" eaLnBrk="1" hangingPunct="1">
              <a:lnSpc>
                <a:spcPts val="3100"/>
              </a:lnSpc>
              <a:spcBef>
                <a:spcPts val="0"/>
              </a:spcBef>
              <a:buClr>
                <a:srgbClr val="C00000"/>
              </a:buClr>
              <a:buSzPct val="100000"/>
              <a:defRPr/>
            </a:pPr>
            <a:r>
              <a:rPr lang="en-US" altLang="zh-TW" sz="2800" b="1">
                <a:solidFill>
                  <a:srgbClr val="0000FF"/>
                </a:solidFill>
                <a:latin typeface="微軟正黑體" panose="020B0604030504040204" pitchFamily="34" charset="-120"/>
                <a:ea typeface="微軟正黑體" panose="020B0604030504040204" pitchFamily="34" charset="-120"/>
              </a:rPr>
              <a:t>(1</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自</a:t>
            </a:r>
            <a:r>
              <a:rPr lang="zh-TW" altLang="en-US" sz="2800" b="1" u="sng">
                <a:solidFill>
                  <a:srgbClr val="0000FF"/>
                </a:solidFill>
                <a:latin typeface="微軟正黑體" panose="020B0604030504040204" pitchFamily="34" charset="-120"/>
                <a:ea typeface="微軟正黑體" panose="020B0604030504040204" pitchFamily="34" charset="-120"/>
              </a:rPr>
              <a:t>通知日起</a:t>
            </a:r>
            <a:r>
              <a:rPr lang="en-US" altLang="zh-TW" sz="2800" b="1" u="sng">
                <a:solidFill>
                  <a:srgbClr val="0000FF"/>
                </a:solidFill>
                <a:latin typeface="微軟正黑體" panose="020B0604030504040204" pitchFamily="34" charset="-120"/>
                <a:ea typeface="微軟正黑體" panose="020B0604030504040204" pitchFamily="34" charset="-120"/>
              </a:rPr>
              <a:t>15</a:t>
            </a:r>
            <a:r>
              <a:rPr lang="zh-TW" altLang="en-US" sz="2800" b="1" u="sng">
                <a:solidFill>
                  <a:srgbClr val="0000FF"/>
                </a:solidFill>
                <a:latin typeface="微軟正黑體" panose="020B0604030504040204" pitchFamily="34" charset="-120"/>
                <a:ea typeface="微軟正黑體" panose="020B0604030504040204" pitchFamily="34" charset="-120"/>
              </a:rPr>
              <a:t>日曆天內提送規劃及基本設計報告</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提送份數依甲方需求</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a:t>
            </a:r>
          </a:p>
          <a:p>
            <a:pPr marL="358775" lvl="1" indent="-358775" algn="just" eaLnBrk="1" hangingPunct="1">
              <a:lnSpc>
                <a:spcPts val="3100"/>
              </a:lnSpc>
              <a:spcBef>
                <a:spcPts val="0"/>
              </a:spcBef>
              <a:buClr>
                <a:srgbClr val="C00000"/>
              </a:buClr>
              <a:buSzPct val="100000"/>
              <a:defRPr/>
            </a:pPr>
            <a:r>
              <a:rPr lang="en-US" altLang="zh-TW" sz="2800" b="1">
                <a:solidFill>
                  <a:srgbClr val="0000FF"/>
                </a:solidFill>
                <a:latin typeface="微軟正黑體" panose="020B0604030504040204" pitchFamily="34" charset="-120"/>
                <a:ea typeface="微軟正黑體" panose="020B0604030504040204" pitchFamily="34" charset="-120"/>
              </a:rPr>
              <a:t>(2</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u="sng" smtClean="0">
                <a:solidFill>
                  <a:prstClr val="black"/>
                </a:solidFill>
                <a:latin typeface="微軟正黑體" panose="020B0604030504040204" pitchFamily="34" charset="-120"/>
                <a:ea typeface="微軟正黑體" panose="020B0604030504040204" pitchFamily="34" charset="-120"/>
              </a:rPr>
              <a:t>規劃</a:t>
            </a:r>
            <a:r>
              <a:rPr lang="zh-TW" altLang="en-US" sz="2800" b="1" u="sng">
                <a:solidFill>
                  <a:prstClr val="black"/>
                </a:solidFill>
                <a:latin typeface="微軟正黑體" panose="020B0604030504040204" pitchFamily="34" charset="-120"/>
                <a:ea typeface="微軟正黑體" panose="020B0604030504040204" pitchFamily="34" charset="-120"/>
              </a:rPr>
              <a:t>及基本設計完成並經甲方核定後，次日起算</a:t>
            </a:r>
            <a:r>
              <a:rPr lang="en-US" altLang="zh-TW" sz="2800" b="1" u="sng">
                <a:solidFill>
                  <a:prstClr val="black"/>
                </a:solidFill>
                <a:latin typeface="微軟正黑體" panose="020B0604030504040204" pitchFamily="34" charset="-120"/>
                <a:ea typeface="微軟正黑體" panose="020B0604030504040204" pitchFamily="34" charset="-120"/>
              </a:rPr>
              <a:t>35</a:t>
            </a:r>
            <a:r>
              <a:rPr lang="zh-TW" altLang="en-US" sz="2800" b="1" u="sng">
                <a:solidFill>
                  <a:prstClr val="black"/>
                </a:solidFill>
                <a:latin typeface="微軟正黑體" panose="020B0604030504040204" pitchFamily="34" charset="-120"/>
                <a:ea typeface="微軟正黑體" panose="020B0604030504040204" pitchFamily="34" charset="-120"/>
              </a:rPr>
              <a:t>日曆天內完成細部設計</a:t>
            </a:r>
            <a:r>
              <a:rPr lang="zh-TW" altLang="en-US" sz="2800" b="1">
                <a:solidFill>
                  <a:srgbClr val="0000FF"/>
                </a:solidFill>
                <a:latin typeface="微軟正黑體" panose="020B0604030504040204" pitchFamily="34" charset="-120"/>
                <a:ea typeface="微軟正黑體" panose="020B0604030504040204" pitchFamily="34" charset="-120"/>
              </a:rPr>
              <a:t>。</a:t>
            </a:r>
          </a:p>
          <a:p>
            <a:pPr marL="358775" lvl="1" indent="-358775" algn="just" eaLnBrk="1" hangingPunct="1">
              <a:lnSpc>
                <a:spcPts val="3100"/>
              </a:lnSpc>
              <a:spcBef>
                <a:spcPts val="0"/>
              </a:spcBef>
              <a:buClr>
                <a:srgbClr val="C00000"/>
              </a:buClr>
              <a:buSzPct val="100000"/>
              <a:defRPr/>
            </a:pPr>
            <a:r>
              <a:rPr lang="en-US" altLang="zh-TW" sz="2800" b="1">
                <a:solidFill>
                  <a:srgbClr val="0000FF"/>
                </a:solidFill>
                <a:latin typeface="微軟正黑體" panose="020B0604030504040204" pitchFamily="34" charset="-120"/>
                <a:ea typeface="微軟正黑體" panose="020B0604030504040204" pitchFamily="34" charset="-120"/>
              </a:rPr>
              <a:t>(3</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配合</a:t>
            </a:r>
            <a:r>
              <a:rPr lang="zh-TW" altLang="en-US" sz="2800" b="1">
                <a:solidFill>
                  <a:srgbClr val="0000FF"/>
                </a:solidFill>
                <a:latin typeface="微軟正黑體" panose="020B0604030504040204" pitchFamily="34" charset="-120"/>
                <a:ea typeface="微軟正黑體" panose="020B0604030504040204" pitchFamily="34" charset="-120"/>
              </a:rPr>
              <a:t>甲方臨時性交辦案件執行進度，必要時得不經基本設計階段，由甲方指示直接進行細部設計階段，並自甲方通知起</a:t>
            </a:r>
            <a:r>
              <a:rPr lang="en-US" altLang="zh-TW" sz="2800" b="1">
                <a:solidFill>
                  <a:srgbClr val="0000FF"/>
                </a:solidFill>
                <a:latin typeface="微軟正黑體" panose="020B0604030504040204" pitchFamily="34" charset="-120"/>
                <a:ea typeface="微軟正黑體" panose="020B0604030504040204" pitchFamily="34" charset="-120"/>
              </a:rPr>
              <a:t>35</a:t>
            </a:r>
            <a:r>
              <a:rPr lang="zh-TW" altLang="en-US" sz="2800" b="1">
                <a:solidFill>
                  <a:srgbClr val="0000FF"/>
                </a:solidFill>
                <a:latin typeface="微軟正黑體" panose="020B0604030504040204" pitchFamily="34" charset="-120"/>
                <a:ea typeface="微軟正黑體" panose="020B0604030504040204" pitchFamily="34" charset="-120"/>
              </a:rPr>
              <a:t>日曆天內完成設計報告。</a:t>
            </a:r>
          </a:p>
          <a:p>
            <a:pPr marL="358775" lvl="1" indent="-358775" algn="just" eaLnBrk="1" hangingPunct="1">
              <a:lnSpc>
                <a:spcPts val="3100"/>
              </a:lnSpc>
              <a:spcBef>
                <a:spcPts val="0"/>
              </a:spcBef>
              <a:buClr>
                <a:srgbClr val="C00000"/>
              </a:buClr>
              <a:buSzPct val="100000"/>
              <a:defRPr/>
            </a:pPr>
            <a:r>
              <a:rPr lang="en-US" altLang="zh-TW" sz="2800" b="1">
                <a:solidFill>
                  <a:srgbClr val="0000FF"/>
                </a:solidFill>
                <a:latin typeface="微軟正黑體" panose="020B0604030504040204" pitchFamily="34" charset="-120"/>
                <a:ea typeface="微軟正黑體" panose="020B0604030504040204" pitchFamily="34" charset="-120"/>
              </a:rPr>
              <a:t>(4</a:t>
            </a:r>
            <a:r>
              <a:rPr lang="en-US" altLang="zh-TW" sz="2800" b="1" smtClean="0">
                <a:solidFill>
                  <a:srgbClr val="0000FF"/>
                </a:solidFill>
                <a:latin typeface="微軟正黑體" panose="020B0604030504040204" pitchFamily="34" charset="-120"/>
                <a:ea typeface="微軟正黑體" panose="020B0604030504040204" pitchFamily="34" charset="-120"/>
              </a:rPr>
              <a:t>)</a:t>
            </a:r>
            <a:r>
              <a:rPr lang="zh-TW" altLang="en-US" sz="2800" b="1" smtClean="0">
                <a:solidFill>
                  <a:srgbClr val="0000FF"/>
                </a:solidFill>
                <a:latin typeface="微軟正黑體" panose="020B0604030504040204" pitchFamily="34" charset="-120"/>
                <a:ea typeface="微軟正黑體" panose="020B0604030504040204" pitchFamily="34" charset="-120"/>
              </a:rPr>
              <a:t>前</a:t>
            </a:r>
            <a:r>
              <a:rPr lang="zh-TW" altLang="en-US" sz="2800" b="1">
                <a:solidFill>
                  <a:srgbClr val="0000FF"/>
                </a:solidFill>
                <a:latin typeface="微軟正黑體" panose="020B0604030504040204" pitchFamily="34" charset="-120"/>
                <a:ea typeface="微軟正黑體" panose="020B0604030504040204" pitchFamily="34" charset="-120"/>
              </a:rPr>
              <a:t>目詳細設計圖說經甲方審定同意書面通過後，乙方應於</a:t>
            </a:r>
            <a:r>
              <a:rPr lang="en-US" altLang="zh-TW" sz="2800" b="1">
                <a:solidFill>
                  <a:srgbClr val="0000FF"/>
                </a:solidFill>
                <a:latin typeface="微軟正黑體" panose="020B0604030504040204" pitchFamily="34" charset="-120"/>
                <a:ea typeface="微軟正黑體" panose="020B0604030504040204" pitchFamily="34" charset="-120"/>
              </a:rPr>
              <a:t>7</a:t>
            </a:r>
            <a:r>
              <a:rPr lang="zh-TW" altLang="en-US" sz="2800" b="1">
                <a:solidFill>
                  <a:srgbClr val="0000FF"/>
                </a:solidFill>
                <a:latin typeface="微軟正黑體" panose="020B0604030504040204" pitchFamily="34" charset="-120"/>
                <a:ea typeface="微軟正黑體" panose="020B0604030504040204" pitchFamily="34" charset="-120"/>
              </a:rPr>
              <a:t>日內將修正完成編製成冊之工程預算書</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詳細設計圖、施工圖、預算書、單價分析、工程施工說明書等資料</a:t>
            </a:r>
            <a:r>
              <a:rPr lang="en-US" altLang="zh-TW" sz="2800" b="1">
                <a:solidFill>
                  <a:srgbClr val="0000FF"/>
                </a:solidFill>
                <a:latin typeface="微軟正黑體" panose="020B0604030504040204" pitchFamily="34" charset="-120"/>
                <a:ea typeface="微軟正黑體" panose="020B0604030504040204" pitchFamily="34" charset="-120"/>
              </a:rPr>
              <a:t>)5</a:t>
            </a:r>
            <a:r>
              <a:rPr lang="zh-TW" altLang="en-US" sz="2800" b="1">
                <a:solidFill>
                  <a:srgbClr val="0000FF"/>
                </a:solidFill>
                <a:latin typeface="微軟正黑體" panose="020B0604030504040204" pitchFamily="34" charset="-120"/>
                <a:ea typeface="微軟正黑體" panose="020B0604030504040204" pitchFamily="34" charset="-120"/>
              </a:rPr>
              <a:t>冊及標單</a:t>
            </a:r>
            <a:r>
              <a:rPr lang="en-US" altLang="zh-TW" sz="2800" b="1">
                <a:solidFill>
                  <a:srgbClr val="0000FF"/>
                </a:solidFill>
                <a:latin typeface="微軟正黑體" panose="020B0604030504040204" pitchFamily="34" charset="-120"/>
                <a:ea typeface="微軟正黑體" panose="020B0604030504040204" pitchFamily="34" charset="-120"/>
              </a:rPr>
              <a:t>5</a:t>
            </a:r>
            <a:r>
              <a:rPr lang="zh-TW" altLang="en-US" sz="2800" b="1">
                <a:solidFill>
                  <a:srgbClr val="0000FF"/>
                </a:solidFill>
                <a:latin typeface="微軟正黑體" panose="020B0604030504040204" pitchFamily="34" charset="-120"/>
                <a:ea typeface="微軟正黑體" panose="020B0604030504040204" pitchFamily="34" charset="-120"/>
              </a:rPr>
              <a:t>份等送交甲方</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以上文字部分資料均應以電腦列印處理</a:t>
            </a:r>
            <a:r>
              <a:rPr lang="en-US" altLang="zh-TW" sz="2800" b="1">
                <a:solidFill>
                  <a:srgbClr val="0000FF"/>
                </a:solidFill>
                <a:latin typeface="微軟正黑體" panose="020B0604030504040204" pitchFamily="34" charset="-120"/>
                <a:ea typeface="微軟正黑體" panose="020B0604030504040204" pitchFamily="34" charset="-120"/>
              </a:rPr>
              <a:t>)</a:t>
            </a:r>
            <a:r>
              <a:rPr lang="zh-TW" altLang="en-US" sz="2800" b="1">
                <a:solidFill>
                  <a:srgbClr val="0000FF"/>
                </a:solidFill>
                <a:latin typeface="微軟正黑體" panose="020B0604030504040204" pitchFamily="34" charset="-120"/>
                <a:ea typeface="微軟正黑體" panose="020B0604030504040204" pitchFamily="34" charset="-120"/>
              </a:rPr>
              <a:t>。</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6" name="Rectangle 2">
            <a:extLst>
              <a:ext uri="{FF2B5EF4-FFF2-40B4-BE49-F238E27FC236}"/>
            </a:extLst>
          </p:cNvPr>
          <p:cNvSpPr>
            <a:spLocks noGrp="1" noChangeArrowheads="1"/>
          </p:cNvSpPr>
          <p:nvPr>
            <p:ph type="title" idx="4294967295"/>
          </p:nvPr>
        </p:nvSpPr>
        <p:spPr>
          <a:xfrm>
            <a:off x="1800299" y="404664"/>
            <a:ext cx="5687864"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開口契約履約管理重點事項</a:t>
            </a:r>
          </a:p>
        </p:txBody>
      </p:sp>
    </p:spTree>
    <p:extLst>
      <p:ext uri="{BB962C8B-B14F-4D97-AF65-F5344CB8AC3E}">
        <p14:creationId xmlns:p14="http://schemas.microsoft.com/office/powerpoint/2010/main" val="32005087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707A13C3-B984-4172-A0CC-72827955EFDA}" type="slidenum">
              <a:rPr lang="en-US" altLang="zh-TW" sz="1400" smtClean="0">
                <a:solidFill>
                  <a:srgbClr val="AD1F1F"/>
                </a:solidFill>
                <a:latin typeface="Times New Roman" panose="02020603050405020304" pitchFamily="18" charset="0"/>
              </a:rPr>
              <a:pPr>
                <a:spcBef>
                  <a:spcPct val="0"/>
                </a:spcBef>
                <a:buClrTx/>
                <a:buSzTx/>
                <a:buFontTx/>
                <a:buNone/>
                <a:defRPr/>
              </a:pPr>
              <a:t>38</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691680" y="2240868"/>
            <a:ext cx="5940834" cy="16573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zh-TW" sz="4000" b="1">
                <a:solidFill>
                  <a:srgbClr val="100278"/>
                </a:solidFill>
                <a:effectLst>
                  <a:outerShdw blurRad="38100" dist="38100" dir="2700000" algn="tl">
                    <a:srgbClr val="C0C0C0"/>
                  </a:outerShdw>
                </a:effectLst>
                <a:latin typeface="微軟正黑體" panose="020B0604030504040204" pitchFamily="34" charset="-120"/>
              </a:rPr>
              <a:t>開口</a:t>
            </a:r>
            <a:r>
              <a:rPr lang="zh-TW" altLang="zh-TW" sz="4000" b="1" smtClean="0">
                <a:solidFill>
                  <a:srgbClr val="100278"/>
                </a:solidFill>
                <a:effectLst>
                  <a:outerShdw blurRad="38100" dist="38100" dir="2700000" algn="tl">
                    <a:srgbClr val="C0C0C0"/>
                  </a:outerShdw>
                </a:effectLst>
                <a:latin typeface="微軟正黑體" panose="020B0604030504040204" pitchFamily="34" charset="-120"/>
              </a:rPr>
              <a:t>契約</a:t>
            </a:r>
            <a:r>
              <a:rPr lang="zh-TW" altLang="en-US" sz="4000" b="1" smtClean="0">
                <a:solidFill>
                  <a:srgbClr val="100278"/>
                </a:solidFill>
                <a:effectLst>
                  <a:outerShdw blurRad="38100" dist="38100" dir="2700000" algn="tl">
                    <a:srgbClr val="C0C0C0"/>
                  </a:outerShdw>
                </a:effectLst>
                <a:latin typeface="微軟正黑體" panose="020B0604030504040204" pitchFamily="34" charset="-120"/>
              </a:rPr>
              <a:t>驗收作業</a:t>
            </a:r>
            <a:endParaRPr lang="zh-TW" altLang="en-US" sz="4000" b="1" dirty="0">
              <a:solidFill>
                <a:srgbClr val="100278"/>
              </a:solidFill>
              <a:effectLst>
                <a:outerShdw blurRad="38100" dist="38100" dir="2700000" algn="tl">
                  <a:srgbClr val="C0C0C0"/>
                </a:outerShdw>
              </a:effectLst>
              <a:latin typeface="微軟正黑體" panose="020B0604030504040204" pitchFamily="34" charset="-120"/>
            </a:endParaRPr>
          </a:p>
        </p:txBody>
      </p:sp>
    </p:spTree>
    <p:extLst>
      <p:ext uri="{BB962C8B-B14F-4D97-AF65-F5344CB8AC3E}">
        <p14:creationId xmlns:p14="http://schemas.microsoft.com/office/powerpoint/2010/main" val="17294003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05C25F4A-48B4-498C-AE77-58D893DB784D}" type="slidenum">
              <a:rPr lang="en-US" altLang="zh-TW" sz="1400" smtClean="0">
                <a:solidFill>
                  <a:srgbClr val="AD1F1F"/>
                </a:solidFill>
                <a:latin typeface="Times New Roman" panose="02020603050405020304" pitchFamily="18" charset="0"/>
              </a:rPr>
              <a:pPr>
                <a:spcBef>
                  <a:spcPct val="0"/>
                </a:spcBef>
                <a:buClrTx/>
                <a:buSzTx/>
                <a:buFontTx/>
                <a:buNone/>
                <a:defRPr/>
              </a:pPr>
              <a:t>39</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2807804" y="332656"/>
            <a:ext cx="3888432" cy="658812"/>
          </a:xfrm>
          <a:solidFill>
            <a:schemeClr val="bg2">
              <a:lumMod val="90000"/>
            </a:schemeClr>
          </a:solidFill>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開口契約驗收作業</a:t>
            </a:r>
          </a:p>
        </p:txBody>
      </p:sp>
      <p:sp>
        <p:nvSpPr>
          <p:cNvPr id="98315" name="Rectangle 11">
            <a:extLst>
              <a:ext uri="{FF2B5EF4-FFF2-40B4-BE49-F238E27FC236}"/>
            </a:extLst>
          </p:cNvPr>
          <p:cNvSpPr>
            <a:spLocks noChangeArrowheads="1"/>
          </p:cNvSpPr>
          <p:nvPr/>
        </p:nvSpPr>
        <p:spPr bwMode="auto">
          <a:xfrm>
            <a:off x="251520" y="1088740"/>
            <a:ext cx="8532812" cy="5327650"/>
          </a:xfrm>
          <a:prstGeom prst="rect">
            <a:avLst/>
          </a:prstGeom>
          <a:noFill/>
          <a:ln w="9525">
            <a:noFill/>
            <a:miter lim="800000"/>
            <a:headEnd/>
            <a:tailEnd/>
          </a:ln>
          <a:effectLst/>
        </p:spPr>
        <p:txBody>
          <a:bodyPr/>
          <a:lstStyle/>
          <a:p>
            <a:pPr marL="342900" indent="-342900" algn="just" eaLnBrk="1" hangingPunct="1">
              <a:lnSpc>
                <a:spcPts val="2800"/>
              </a:lnSpc>
              <a:spcBef>
                <a:spcPct val="20000"/>
              </a:spcBef>
              <a:buClr>
                <a:srgbClr val="C00000"/>
              </a:buClr>
              <a:buSzPct val="100000"/>
              <a:buFont typeface="Times New Roman" pitchFamily="18" charset="0"/>
              <a:buChar char="♣"/>
              <a:defRPr/>
            </a:pPr>
            <a:r>
              <a:rPr lang="zh-TW" altLang="en-US" sz="2600" b="1" u="sng" dirty="0">
                <a:solidFill>
                  <a:prstClr val="black"/>
                </a:solidFill>
                <a:uFill>
                  <a:solidFill>
                    <a:srgbClr val="C00000"/>
                  </a:solidFill>
                </a:uFill>
                <a:latin typeface="微軟正黑體" panose="020B0604030504040204" pitchFamily="34" charset="-120"/>
                <a:ea typeface="微軟正黑體" panose="020B0604030504040204" pitchFamily="34" charset="-120"/>
              </a:rPr>
              <a:t>財物類</a:t>
            </a:r>
            <a:r>
              <a:rPr lang="zh-TW" altLang="zh-TW" sz="2600" b="1" u="sng" dirty="0">
                <a:solidFill>
                  <a:prstClr val="black"/>
                </a:solidFill>
                <a:uFill>
                  <a:solidFill>
                    <a:srgbClr val="C00000"/>
                  </a:solidFill>
                </a:uFill>
                <a:latin typeface="微軟正黑體" panose="020B0604030504040204" pitchFamily="34" charset="-120"/>
                <a:ea typeface="微軟正黑體" panose="020B0604030504040204" pitchFamily="34" charset="-120"/>
              </a:rPr>
              <a:t>開口契約</a:t>
            </a:r>
            <a:r>
              <a:rPr lang="zh-TW" altLang="en-US" sz="2600" b="1" dirty="0">
                <a:solidFill>
                  <a:srgbClr val="006600"/>
                </a:solidFill>
                <a:latin typeface="微軟正黑體" panose="020B0604030504040204" pitchFamily="34" charset="-120"/>
                <a:ea typeface="微軟正黑體" panose="020B0604030504040204" pitchFamily="34" charset="-120"/>
              </a:rPr>
              <a:t>，如電工材料、醫療器材、設備、設施、車輛等零配件之供應；</a:t>
            </a:r>
            <a:r>
              <a:rPr lang="zh-TW" altLang="en-US" sz="2600" b="1" u="sng" dirty="0">
                <a:solidFill>
                  <a:prstClr val="black"/>
                </a:solidFill>
                <a:uFill>
                  <a:solidFill>
                    <a:srgbClr val="C00000"/>
                  </a:solidFill>
                </a:uFill>
                <a:latin typeface="微軟正黑體" panose="020B0604030504040204" pitchFamily="34" charset="-120"/>
                <a:ea typeface="微軟正黑體" panose="020B0604030504040204" pitchFamily="34" charset="-120"/>
              </a:rPr>
              <a:t>勞務類</a:t>
            </a:r>
            <a:r>
              <a:rPr lang="zh-TW" altLang="zh-TW" sz="2600" b="1" u="sng" dirty="0">
                <a:solidFill>
                  <a:prstClr val="black"/>
                </a:solidFill>
                <a:uFill>
                  <a:solidFill>
                    <a:srgbClr val="C00000"/>
                  </a:solidFill>
                </a:uFill>
                <a:latin typeface="微軟正黑體" panose="020B0604030504040204" pitchFamily="34" charset="-120"/>
                <a:ea typeface="微軟正黑體" panose="020B0604030504040204" pitchFamily="34" charset="-120"/>
              </a:rPr>
              <a:t>開口契約</a:t>
            </a:r>
            <a:r>
              <a:rPr lang="zh-TW" altLang="en-US" sz="2600" b="1" dirty="0">
                <a:solidFill>
                  <a:srgbClr val="006600"/>
                </a:solidFill>
                <a:latin typeface="微軟正黑體" panose="020B0604030504040204" pitchFamily="34" charset="-120"/>
                <a:ea typeface="微軟正黑體" panose="020B0604030504040204" pitchFamily="34" charset="-120"/>
              </a:rPr>
              <a:t>，如設備、設施、車輛等維護維修；</a:t>
            </a:r>
            <a:r>
              <a:rPr lang="zh-TW" altLang="en-US" sz="2600" b="1" u="sng" dirty="0">
                <a:solidFill>
                  <a:prstClr val="black"/>
                </a:solidFill>
                <a:uFill>
                  <a:solidFill>
                    <a:srgbClr val="C00000"/>
                  </a:solidFill>
                </a:uFill>
                <a:latin typeface="微軟正黑體" panose="020B0604030504040204" pitchFamily="34" charset="-120"/>
                <a:ea typeface="微軟正黑體" panose="020B0604030504040204" pitchFamily="34" charset="-120"/>
              </a:rPr>
              <a:t>工程類</a:t>
            </a:r>
            <a:r>
              <a:rPr lang="zh-TW" altLang="zh-TW" sz="2600" b="1" u="sng" dirty="0">
                <a:solidFill>
                  <a:prstClr val="black"/>
                </a:solidFill>
                <a:uFill>
                  <a:solidFill>
                    <a:srgbClr val="C00000"/>
                  </a:solidFill>
                </a:uFill>
                <a:latin typeface="微軟正黑體" panose="020B0604030504040204" pitchFamily="34" charset="-120"/>
                <a:ea typeface="微軟正黑體" panose="020B0604030504040204" pitchFamily="34" charset="-120"/>
              </a:rPr>
              <a:t>開口契約</a:t>
            </a:r>
            <a:r>
              <a:rPr lang="zh-TW" altLang="en-US" sz="2600" b="1" dirty="0">
                <a:solidFill>
                  <a:srgbClr val="006600"/>
                </a:solidFill>
                <a:latin typeface="微軟正黑體" panose="020B0604030504040204" pitchFamily="34" charset="-120"/>
                <a:ea typeface="微軟正黑體" panose="020B0604030504040204" pitchFamily="34" charset="-120"/>
              </a:rPr>
              <a:t>，如零星修繕、搶險搶災等施工</a:t>
            </a:r>
            <a:r>
              <a:rPr lang="zh-TW" altLang="zh-TW" sz="2600" b="1" dirty="0">
                <a:solidFill>
                  <a:srgbClr val="006600"/>
                </a:solidFill>
                <a:latin typeface="微軟正黑體" panose="020B0604030504040204" pitchFamily="34" charset="-120"/>
                <a:ea typeface="微軟正黑體" panose="020B0604030504040204" pitchFamily="34" charset="-120"/>
              </a:rPr>
              <a:t>，</a:t>
            </a:r>
            <a:r>
              <a:rPr lang="zh-TW" altLang="en-US"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於各次完成</a:t>
            </a:r>
            <a:r>
              <a:rPr lang="zh-TW" altLang="en-US" sz="2600" b="1" u="sng" dirty="0">
                <a:solidFill>
                  <a:srgbClr val="006600"/>
                </a:solidFill>
                <a:latin typeface="微軟正黑體" panose="020B0604030504040204" pitchFamily="34" charset="-120"/>
                <a:ea typeface="微軟正黑體" panose="020B0604030504040204" pitchFamily="34" charset="-120"/>
              </a:rPr>
              <a:t>交貨、完成維修或完成施工</a:t>
            </a:r>
            <a:r>
              <a:rPr lang="zh-TW" altLang="en-US"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後</a:t>
            </a:r>
            <a:r>
              <a:rPr lang="zh-TW" altLang="en-US" sz="2600" b="1" u="sng" dirty="0">
                <a:solidFill>
                  <a:srgbClr val="006600"/>
                </a:solidFill>
                <a:latin typeface="微軟正黑體" panose="020B0604030504040204" pitchFamily="34" charset="-120"/>
                <a:ea typeface="微軟正黑體" panose="020B0604030504040204" pitchFamily="34" charset="-120"/>
              </a:rPr>
              <a:t>，</a:t>
            </a:r>
            <a:r>
              <a:rPr lang="zh-TW" altLang="en-US"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機關均</a:t>
            </a:r>
            <a:r>
              <a:rPr lang="zh-TW" altLang="zh-TW"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有先行使用之必要或</a:t>
            </a:r>
            <a:r>
              <a:rPr lang="zh-TW" altLang="en-US"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有</a:t>
            </a:r>
            <a:r>
              <a:rPr lang="zh-TW" altLang="zh-TW"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減損滅失之虞</a:t>
            </a:r>
            <a:r>
              <a:rPr lang="zh-TW" altLang="zh-TW" sz="2600" b="1" dirty="0">
                <a:solidFill>
                  <a:srgbClr val="006600"/>
                </a:solidFill>
                <a:latin typeface="微軟正黑體" panose="020B0604030504040204" pitchFamily="34" charset="-120"/>
                <a:ea typeface="微軟正黑體" panose="020B0604030504040204" pitchFamily="34" charset="-120"/>
              </a:rPr>
              <a:t>，</a:t>
            </a:r>
            <a:r>
              <a:rPr lang="zh-TW" altLang="en-US"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宜</a:t>
            </a:r>
            <a:r>
              <a:rPr lang="zh-TW" altLang="zh-TW" sz="2600" b="1" dirty="0">
                <a:solidFill>
                  <a:srgbClr val="006600"/>
                </a:solidFill>
                <a:latin typeface="微軟正黑體" panose="020B0604030504040204" pitchFamily="34" charset="-120"/>
                <a:ea typeface="微軟正黑體" panose="020B0604030504040204" pitchFamily="34" charset="-120"/>
              </a:rPr>
              <a:t>依採購法施行細則第</a:t>
            </a:r>
            <a:r>
              <a:rPr lang="en-US" altLang="zh-TW" sz="2600" b="1" dirty="0">
                <a:solidFill>
                  <a:srgbClr val="006600"/>
                </a:solidFill>
                <a:latin typeface="微軟正黑體" panose="020B0604030504040204" pitchFamily="34" charset="-120"/>
                <a:ea typeface="微軟正黑體" panose="020B0604030504040204" pitchFamily="34" charset="-120"/>
              </a:rPr>
              <a:t>99</a:t>
            </a:r>
            <a:r>
              <a:rPr lang="zh-TW" altLang="zh-TW" sz="2600" b="1" dirty="0">
                <a:solidFill>
                  <a:srgbClr val="006600"/>
                </a:solidFill>
                <a:latin typeface="微軟正黑體" panose="020B0604030504040204" pitchFamily="34" charset="-120"/>
                <a:ea typeface="微軟正黑體" panose="020B0604030504040204" pitchFamily="34" charset="-120"/>
              </a:rPr>
              <a:t>條</a:t>
            </a:r>
            <a:r>
              <a:rPr lang="zh-TW" altLang="en-US" sz="2600" b="1" dirty="0">
                <a:solidFill>
                  <a:srgbClr val="006600"/>
                </a:solidFill>
                <a:latin typeface="微軟正黑體" panose="020B0604030504040204" pitchFamily="34" charset="-120"/>
                <a:ea typeface="微軟正黑體" panose="020B0604030504040204" pitchFamily="34" charset="-120"/>
              </a:rPr>
              <a:t>規定</a:t>
            </a:r>
            <a:r>
              <a:rPr lang="zh-TW" altLang="zh-TW" sz="2600" b="1" dirty="0">
                <a:solidFill>
                  <a:srgbClr val="006600"/>
                </a:solidFill>
                <a:latin typeface="微軟正黑體" panose="020B0604030504040204" pitchFamily="34" charset="-120"/>
                <a:ea typeface="微軟正黑體" panose="020B0604030504040204" pitchFamily="34" charset="-120"/>
              </a:rPr>
              <a:t>，</a:t>
            </a:r>
            <a:r>
              <a:rPr lang="zh-TW" altLang="zh-TW"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辦理部分驗收或分段查驗</a:t>
            </a:r>
            <a:r>
              <a:rPr lang="zh-TW" altLang="zh-TW" sz="2600" b="1" dirty="0">
                <a:solidFill>
                  <a:srgbClr val="006600"/>
                </a:solidFill>
                <a:latin typeface="微軟正黑體" panose="020B0604030504040204" pitchFamily="34" charset="-120"/>
                <a:ea typeface="微軟正黑體" panose="020B0604030504040204" pitchFamily="34" charset="-120"/>
              </a:rPr>
              <a:t>，</a:t>
            </a:r>
            <a:r>
              <a:rPr lang="zh-TW" altLang="en-US" sz="2600" b="1" u="sng" dirty="0">
                <a:solidFill>
                  <a:srgbClr val="100278"/>
                </a:solidFill>
                <a:uFill>
                  <a:solidFill>
                    <a:srgbClr val="660033"/>
                  </a:solidFill>
                </a:uFill>
                <a:latin typeface="微軟正黑體" panose="020B0604030504040204" pitchFamily="34" charset="-120"/>
                <a:ea typeface="微軟正黑體" panose="020B0604030504040204" pitchFamily="34" charset="-120"/>
              </a:rPr>
              <a:t>支付價金起算保固期</a:t>
            </a:r>
            <a:r>
              <a:rPr lang="zh-TW" altLang="zh-TW" sz="2600" b="1" dirty="0">
                <a:solidFill>
                  <a:srgbClr val="006600"/>
                </a:solidFill>
                <a:latin typeface="微軟正黑體" panose="020B0604030504040204" pitchFamily="34" charset="-120"/>
                <a:ea typeface="微軟正黑體" panose="020B0604030504040204" pitchFamily="34" charset="-120"/>
              </a:rPr>
              <a:t>，以維護廠商權益。</a:t>
            </a:r>
            <a:endParaRPr lang="en-US" altLang="zh-TW" sz="2600" b="1" dirty="0">
              <a:solidFill>
                <a:srgbClr val="006600"/>
              </a:solidFill>
              <a:latin typeface="微軟正黑體" panose="020B0604030504040204" pitchFamily="34" charset="-120"/>
              <a:ea typeface="微軟正黑體" panose="020B0604030504040204" pitchFamily="34" charset="-120"/>
            </a:endParaRPr>
          </a:p>
          <a:p>
            <a:pPr marL="342900" indent="-342900" algn="just" eaLnBrk="1" hangingPunct="1">
              <a:lnSpc>
                <a:spcPts val="2800"/>
              </a:lnSpc>
              <a:spcBef>
                <a:spcPct val="20000"/>
              </a:spcBef>
              <a:buClr>
                <a:srgbClr val="C00000"/>
              </a:buClr>
              <a:buSzPct val="100000"/>
              <a:buFont typeface="Times New Roman" pitchFamily="18" charset="0"/>
              <a:buChar char="♣"/>
              <a:defRPr/>
            </a:pPr>
            <a:r>
              <a:rPr lang="zh-TW" altLang="en-US" sz="2600" b="1" dirty="0">
                <a:solidFill>
                  <a:srgbClr val="100278"/>
                </a:solidFill>
                <a:latin typeface="微軟正黑體" panose="020B0604030504040204" pitchFamily="34" charset="-120"/>
                <a:ea typeface="微軟正黑體" panose="020B0604030504040204" pitchFamily="34" charset="-120"/>
              </a:rPr>
              <a:t>開口契約驗收方式</a:t>
            </a:r>
            <a:endParaRPr lang="en-US" altLang="zh-TW" sz="2600" b="1" dirty="0">
              <a:solidFill>
                <a:srgbClr val="100278"/>
              </a:solidFill>
              <a:latin typeface="微軟正黑體" panose="020B0604030504040204" pitchFamily="34" charset="-120"/>
              <a:ea typeface="微軟正黑體" panose="020B0604030504040204" pitchFamily="34" charset="-120"/>
            </a:endParaRPr>
          </a:p>
          <a:p>
            <a:pPr marL="719138" lvl="1" indent="-342900" algn="just" eaLnBrk="1" hangingPunct="1">
              <a:lnSpc>
                <a:spcPts val="2800"/>
              </a:lnSpc>
              <a:spcBef>
                <a:spcPct val="20000"/>
              </a:spcBef>
              <a:buClr>
                <a:srgbClr val="660033"/>
              </a:buClr>
              <a:buSzPct val="100000"/>
              <a:buFont typeface="Wingdings" pitchFamily="2" charset="2"/>
              <a:buChar char="Ø"/>
              <a:tabLst>
                <a:tab pos="627063" algn="l"/>
              </a:tabLst>
              <a:defRPr/>
            </a:pPr>
            <a:r>
              <a:rPr lang="zh-TW" altLang="en-US" sz="2600" b="1" dirty="0">
                <a:solidFill>
                  <a:srgbClr val="0000FF"/>
                </a:solidFill>
                <a:latin typeface="微軟正黑體" panose="020B0604030504040204" pitchFamily="34" charset="-120"/>
                <a:ea typeface="微軟正黑體" panose="020B0604030504040204" pitchFamily="34" charset="-120"/>
              </a:rPr>
              <a:t>機關就廠商交付之財物與證明文件檢視符合契約規定後，予以簽收或點交。</a:t>
            </a:r>
            <a:endParaRPr lang="en-US" altLang="zh-TW" sz="2600" b="1" dirty="0">
              <a:solidFill>
                <a:srgbClr val="0000FF"/>
              </a:solidFill>
              <a:latin typeface="微軟正黑體" panose="020B0604030504040204" pitchFamily="34" charset="-120"/>
              <a:ea typeface="微軟正黑體" panose="020B0604030504040204" pitchFamily="34" charset="-120"/>
            </a:endParaRPr>
          </a:p>
          <a:p>
            <a:pPr marL="719138" lvl="1" indent="-342900" algn="just" eaLnBrk="1" hangingPunct="1">
              <a:lnSpc>
                <a:spcPts val="2800"/>
              </a:lnSpc>
              <a:spcBef>
                <a:spcPct val="20000"/>
              </a:spcBef>
              <a:buClr>
                <a:srgbClr val="660033"/>
              </a:buClr>
              <a:buSzPct val="100000"/>
              <a:buFont typeface="Wingdings" pitchFamily="2" charset="2"/>
              <a:buChar char="Ø"/>
              <a:tabLst>
                <a:tab pos="627063" algn="l"/>
              </a:tabLst>
              <a:defRPr/>
            </a:pPr>
            <a:r>
              <a:rPr lang="zh-TW" altLang="en-US" sz="2600" b="1" dirty="0">
                <a:solidFill>
                  <a:srgbClr val="0000FF"/>
                </a:solidFill>
                <a:latin typeface="微軟正黑體" panose="020B0604030504040204" pitchFamily="34" charset="-120"/>
                <a:ea typeface="微軟正黑體" panose="020B0604030504040204" pitchFamily="34" charset="-120"/>
              </a:rPr>
              <a:t>廠商就維修、維護保養或零星修繕之標的，拍攝施作前、中、後照片，檢附相關工作明細與圖說後，採書面驗收。</a:t>
            </a:r>
            <a:endParaRPr lang="en-US" altLang="zh-TW" sz="2600" b="1" dirty="0">
              <a:solidFill>
                <a:srgbClr val="0000FF"/>
              </a:solidFill>
              <a:latin typeface="微軟正黑體" panose="020B0604030504040204" pitchFamily="34" charset="-120"/>
              <a:ea typeface="微軟正黑體" panose="020B0604030504040204" pitchFamily="34" charset="-120"/>
            </a:endParaRPr>
          </a:p>
          <a:p>
            <a:pPr marL="719138" lvl="1" indent="-342900" algn="just" eaLnBrk="1" hangingPunct="1">
              <a:lnSpc>
                <a:spcPts val="2800"/>
              </a:lnSpc>
              <a:spcBef>
                <a:spcPct val="20000"/>
              </a:spcBef>
              <a:buClr>
                <a:srgbClr val="660033"/>
              </a:buClr>
              <a:buSzPct val="100000"/>
              <a:buFont typeface="Wingdings" pitchFamily="2" charset="2"/>
              <a:buChar char="Ø"/>
              <a:tabLst>
                <a:tab pos="627063" algn="l"/>
              </a:tabLst>
              <a:defRPr/>
            </a:pPr>
            <a:r>
              <a:rPr lang="zh-TW" altLang="en-US" sz="2600" b="1" dirty="0">
                <a:solidFill>
                  <a:srgbClr val="0000FF"/>
                </a:solidFill>
                <a:latin typeface="微軟正黑體" panose="020B0604030504040204" pitchFamily="34" charset="-120"/>
                <a:ea typeface="微軟正黑體" panose="020B0604030504040204" pitchFamily="34" charset="-120"/>
              </a:rPr>
              <a:t>搶險、搶災、修繕工程竣工後，會同監造與機關人員辦理實地</a:t>
            </a:r>
            <a:r>
              <a:rPr lang="zh-TW" altLang="en-US" sz="2600" b="1" dirty="0" smtClean="0">
                <a:solidFill>
                  <a:srgbClr val="0000FF"/>
                </a:solidFill>
                <a:latin typeface="微軟正黑體" panose="020B0604030504040204" pitchFamily="34" charset="-120"/>
                <a:ea typeface="微軟正黑體" panose="020B0604030504040204" pitchFamily="34" charset="-120"/>
              </a:rPr>
              <a:t>驗收。</a:t>
            </a:r>
            <a:r>
              <a:rPr lang="en-US" altLang="zh-TW" sz="2600" b="1" dirty="0" smtClean="0">
                <a:solidFill>
                  <a:srgbClr val="0000FF"/>
                </a:solidFill>
                <a:latin typeface="微軟正黑體" panose="020B0604030504040204" pitchFamily="34" charset="-120"/>
                <a:ea typeface="微軟正黑體" panose="020B0604030504040204" pitchFamily="34" charset="-120"/>
              </a:rPr>
              <a:t>(</a:t>
            </a:r>
            <a:r>
              <a:rPr lang="zh-TW" altLang="en-US" sz="2600" b="1" dirty="0">
                <a:solidFill>
                  <a:srgbClr val="0000FF"/>
                </a:solidFill>
                <a:latin typeface="微軟正黑體" panose="020B0604030504040204" pitchFamily="34" charset="-120"/>
                <a:ea typeface="微軟正黑體" panose="020B0604030504040204" pitchFamily="34" charset="-120"/>
              </a:rPr>
              <a:t>屬履約期間之分段查驗</a:t>
            </a:r>
            <a:r>
              <a:rPr lang="en-US" altLang="zh-TW" sz="2600" b="1" dirty="0" smtClean="0">
                <a:solidFill>
                  <a:srgbClr val="0000FF"/>
                </a:solidFill>
                <a:latin typeface="微軟正黑體" panose="020B0604030504040204" pitchFamily="34" charset="-120"/>
                <a:ea typeface="微軟正黑體" panose="020B0604030504040204" pitchFamily="34" charset="-120"/>
              </a:rPr>
              <a:t>)</a:t>
            </a:r>
            <a:endParaRPr lang="zh-TW" altLang="en-US" sz="26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527203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C98ECD3-C255-47AA-9805-25AAF94C0EFA}" type="slidenum">
              <a:rPr lang="en-US" altLang="zh-TW" sz="1400" smtClean="0">
                <a:solidFill>
                  <a:srgbClr val="AD1F1F"/>
                </a:solidFill>
                <a:latin typeface="Times New Roman" panose="02020603050405020304" pitchFamily="18" charset="0"/>
              </a:rPr>
              <a:pPr>
                <a:spcBef>
                  <a:spcPct val="0"/>
                </a:spcBef>
                <a:buClrTx/>
                <a:buSzTx/>
                <a:buFontTx/>
                <a:buNone/>
                <a:defRPr/>
              </a:pPr>
              <a:t>40</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468313" y="1233488"/>
            <a:ext cx="8351837" cy="5003800"/>
          </a:xfrm>
          <a:prstGeom prst="rect">
            <a:avLst/>
          </a:prstGeom>
          <a:noFill/>
          <a:ln w="9525">
            <a:noFill/>
            <a:miter lim="800000"/>
            <a:headEnd/>
            <a:tailEnd/>
          </a:ln>
          <a:effectLst/>
        </p:spPr>
        <p:txBody>
          <a:bodyPr/>
          <a:lstStyle/>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驗收付款態樣一</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3200"/>
              </a:lnSpc>
              <a:spcBef>
                <a:spcPct val="20000"/>
              </a:spcBef>
              <a:buClr>
                <a:srgbClr val="C00000"/>
              </a:buClr>
              <a:buSzPct val="100000"/>
              <a:buFont typeface="Wingdings" pitchFamily="2" charset="2"/>
              <a:buChar char="Ø"/>
              <a:defRPr/>
            </a:pPr>
            <a:r>
              <a:rPr lang="zh-TW" altLang="en-US" sz="2800" b="1" dirty="0">
                <a:solidFill>
                  <a:srgbClr val="0000FF"/>
                </a:solidFill>
                <a:latin typeface="微軟正黑體" panose="020B0604030504040204" pitchFamily="34" charset="-120"/>
                <a:ea typeface="微軟正黑體" panose="020B0604030504040204" pitchFamily="34" charset="-120"/>
              </a:rPr>
              <a:t>各批次驗收合格後，廠商應提送施作詳細表、施作位置圖、</a:t>
            </a:r>
            <a:r>
              <a:rPr lang="zh-TW" altLang="en-US" sz="2800" b="1" u="sng" dirty="0">
                <a:solidFill>
                  <a:srgbClr val="660033"/>
                </a:solidFill>
                <a:latin typeface="微軟正黑體" panose="020B0604030504040204" pitchFamily="34" charset="-120"/>
                <a:ea typeface="微軟正黑體" panose="020B0604030504040204" pitchFamily="34" charset="-120"/>
              </a:rPr>
              <a:t>施作前中後照片</a:t>
            </a:r>
            <a:r>
              <a:rPr lang="zh-TW" altLang="en-US" sz="2800" b="1" dirty="0">
                <a:solidFill>
                  <a:srgbClr val="0000FF"/>
                </a:solidFill>
                <a:latin typeface="微軟正黑體" panose="020B0604030504040204" pitchFamily="34" charset="-120"/>
                <a:ea typeface="微軟正黑體" panose="020B0604030504040204" pitchFamily="34" charset="-120"/>
              </a:rPr>
              <a:t>等相關規定文件一式</a:t>
            </a:r>
            <a:r>
              <a:rPr lang="en-US" altLang="zh-TW" sz="2800" b="1" dirty="0">
                <a:solidFill>
                  <a:srgbClr val="0000FF"/>
                </a:solidFill>
                <a:latin typeface="微軟正黑體" panose="020B0604030504040204" pitchFamily="34" charset="-120"/>
                <a:ea typeface="微軟正黑體" panose="020B0604030504040204" pitchFamily="34" charset="-120"/>
              </a:rPr>
              <a:t>2</a:t>
            </a:r>
            <a:r>
              <a:rPr lang="zh-TW" altLang="en-US" sz="2800" b="1" dirty="0">
                <a:solidFill>
                  <a:srgbClr val="0000FF"/>
                </a:solidFill>
                <a:latin typeface="微軟正黑體" panose="020B0604030504040204" pitchFamily="34" charset="-120"/>
                <a:ea typeface="微軟正黑體" panose="020B0604030504040204" pitchFamily="34" charset="-120"/>
              </a:rPr>
              <a:t>份及發票，交付機關辦理核付款</a:t>
            </a:r>
            <a:r>
              <a:rPr lang="zh-TW" altLang="zh-TW"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驗收付款態樣二</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800100" lvl="1" indent="-342900" algn="just" eaLnBrk="1" hangingPunct="1">
              <a:lnSpc>
                <a:spcPts val="3200"/>
              </a:lnSpc>
              <a:spcBef>
                <a:spcPts val="0"/>
              </a:spcBef>
              <a:buClr>
                <a:srgbClr val="C00000"/>
              </a:buClr>
              <a:buSzPct val="100000"/>
              <a:buFont typeface="Wingdings" pitchFamily="2" charset="2"/>
              <a:buChar char="Ø"/>
              <a:defRPr/>
            </a:pPr>
            <a:r>
              <a:rPr lang="zh-TW" altLang="en-US" sz="2800" b="1" dirty="0">
                <a:solidFill>
                  <a:srgbClr val="0000FF"/>
                </a:solidFill>
                <a:latin typeface="微軟正黑體" panose="020B0604030504040204" pitchFamily="34" charset="-120"/>
                <a:ea typeface="微軟正黑體" panose="020B0604030504040204" pitchFamily="34" charset="-120"/>
              </a:rPr>
              <a:t>以每月為一期，當月服務費次月支付</a:t>
            </a:r>
            <a:r>
              <a:rPr lang="en-US" altLang="zh-TW" sz="2800" b="1" dirty="0">
                <a:solidFill>
                  <a:srgbClr val="0000FF"/>
                </a:solidFill>
                <a:latin typeface="微軟正黑體" panose="020B0604030504040204" pitchFamily="34" charset="-120"/>
                <a:ea typeface="微軟正黑體" panose="020B0604030504040204" pitchFamily="34" charset="-120"/>
              </a:rPr>
              <a:t>(</a:t>
            </a:r>
            <a:r>
              <a:rPr lang="zh-TW" altLang="en-US" sz="2800" b="1" dirty="0">
                <a:solidFill>
                  <a:srgbClr val="0000FF"/>
                </a:solidFill>
                <a:latin typeface="微軟正黑體" panose="020B0604030504040204" pitchFamily="34" charset="-120"/>
                <a:ea typeface="微軟正黑體" panose="020B0604030504040204" pitchFamily="34" charset="-120"/>
              </a:rPr>
              <a:t>於每月檢送工作執行紀錄且書面驗收合格後支付</a:t>
            </a:r>
            <a:r>
              <a:rPr lang="en-US" altLang="zh-TW" sz="2800" b="1" dirty="0">
                <a:solidFill>
                  <a:srgbClr val="0000FF"/>
                </a:solidFill>
                <a:latin typeface="微軟正黑體" panose="020B0604030504040204" pitchFamily="34" charset="-120"/>
                <a:ea typeface="微軟正黑體" panose="020B0604030504040204" pitchFamily="34" charset="-120"/>
              </a:rPr>
              <a:t>) </a:t>
            </a:r>
            <a:r>
              <a:rPr lang="zh-TW" altLang="zh-TW" sz="2800" b="1" dirty="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驗收付款態樣三</a:t>
            </a:r>
            <a:r>
              <a:rPr lang="en-US" altLang="zh-TW" sz="2800" b="1" dirty="0">
                <a:solidFill>
                  <a:srgbClr val="006600"/>
                </a:solidFill>
                <a:latin typeface="微軟正黑體" panose="020B0604030504040204" pitchFamily="34" charset="-120"/>
                <a:ea typeface="微軟正黑體" panose="020B0604030504040204" pitchFamily="34" charset="-120"/>
              </a:rPr>
              <a:t>(</a:t>
            </a:r>
            <a:r>
              <a:rPr lang="zh-TW" altLang="en-US" sz="2800" b="1" dirty="0">
                <a:solidFill>
                  <a:prstClr val="black"/>
                </a:solidFill>
                <a:latin typeface="微軟正黑體" panose="020B0604030504040204" pitchFamily="34" charset="-120"/>
                <a:ea typeface="微軟正黑體" panose="020B0604030504040204" pitchFamily="34" charset="-120"/>
              </a:rPr>
              <a:t>法律專業諮詢</a:t>
            </a:r>
            <a:r>
              <a:rPr lang="en-US" altLang="zh-TW" sz="2800" b="1" dirty="0">
                <a:solidFill>
                  <a:srgbClr val="006600"/>
                </a:solidFill>
                <a:latin typeface="微軟正黑體" panose="020B0604030504040204" pitchFamily="34" charset="-120"/>
                <a:ea typeface="微軟正黑體" panose="020B0604030504040204" pitchFamily="34" charset="-120"/>
              </a:rPr>
              <a:t>)</a:t>
            </a:r>
          </a:p>
          <a:p>
            <a:pPr marL="800100" lvl="1" indent="-342900" algn="just" eaLnBrk="1" hangingPunct="1">
              <a:lnSpc>
                <a:spcPts val="3200"/>
              </a:lnSpc>
              <a:spcBef>
                <a:spcPct val="20000"/>
              </a:spcBef>
              <a:buClr>
                <a:srgbClr val="C00000"/>
              </a:buClr>
              <a:buSzPct val="100000"/>
              <a:buFont typeface="Wingdings" pitchFamily="2" charset="2"/>
              <a:buChar char="Ø"/>
              <a:defRPr/>
            </a:pPr>
            <a:r>
              <a:rPr lang="zh-TW" altLang="en-US" sz="2800" b="1" dirty="0">
                <a:solidFill>
                  <a:srgbClr val="0000FF"/>
                </a:solidFill>
                <a:latin typeface="微軟正黑體" panose="020B0604030504040204" pitchFamily="34" charset="-120"/>
                <a:ea typeface="微軟正黑體" panose="020B0604030504040204" pitchFamily="34" charset="-120"/>
              </a:rPr>
              <a:t>按月支付新臺幣○萬元整。</a:t>
            </a:r>
            <a:endParaRPr lang="en-US" altLang="zh-TW" sz="2800" b="1" dirty="0">
              <a:solidFill>
                <a:srgbClr val="0000FF"/>
              </a:solidFill>
              <a:latin typeface="微軟正黑體" panose="020B0604030504040204" pitchFamily="34" charset="-120"/>
              <a:ea typeface="微軟正黑體" panose="020B0604030504040204" pitchFamily="34" charset="-120"/>
            </a:endParaRPr>
          </a:p>
          <a:p>
            <a:pPr marL="800100" lvl="1" indent="-342900" algn="just" eaLnBrk="1" hangingPunct="1">
              <a:lnSpc>
                <a:spcPts val="3200"/>
              </a:lnSpc>
              <a:spcBef>
                <a:spcPct val="20000"/>
              </a:spcBef>
              <a:buClr>
                <a:srgbClr val="C00000"/>
              </a:buClr>
              <a:buSzPct val="100000"/>
              <a:buFont typeface="Wingdings" pitchFamily="2" charset="2"/>
              <a:buChar char="Ø"/>
              <a:defRPr/>
            </a:pPr>
            <a:r>
              <a:rPr lang="zh-TW" altLang="zh-TW" sz="2800" b="1" dirty="0">
                <a:solidFill>
                  <a:srgbClr val="0000FF"/>
                </a:solidFill>
                <a:latin typeface="微軟正黑體" panose="020B0604030504040204" pitchFamily="34" charset="-120"/>
                <a:ea typeface="微軟正黑體" panose="020B0604030504040204" pitchFamily="34" charset="-120"/>
              </a:rPr>
              <a:t>廠商履約所供應或完成之標的，應符合契約規定，具備一般可接受之專業及技術水準，無減少或滅失價值或不適於通常或約定使用之瑕疵。</a:t>
            </a:r>
            <a:endParaRPr lang="zh-TW" altLang="en-US" sz="2800" b="1" dirty="0">
              <a:solidFill>
                <a:srgbClr val="0000FF"/>
              </a:solidFill>
              <a:latin typeface="微軟正黑體" panose="020B0604030504040204" pitchFamily="34" charset="-120"/>
              <a:ea typeface="微軟正黑體" panose="020B0604030504040204" pitchFamily="34" charset="-120"/>
            </a:endParaRPr>
          </a:p>
        </p:txBody>
      </p:sp>
      <p:sp>
        <p:nvSpPr>
          <p:cNvPr id="6" name="Rectangle 2">
            <a:extLst>
              <a:ext uri="{FF2B5EF4-FFF2-40B4-BE49-F238E27FC236}"/>
            </a:extLst>
          </p:cNvPr>
          <p:cNvSpPr>
            <a:spLocks noGrp="1" noChangeArrowheads="1"/>
          </p:cNvSpPr>
          <p:nvPr>
            <p:ph type="title" idx="4294967295"/>
          </p:nvPr>
        </p:nvSpPr>
        <p:spPr>
          <a:xfrm>
            <a:off x="2807804" y="332656"/>
            <a:ext cx="3888432" cy="658812"/>
          </a:xfrm>
          <a:solidFill>
            <a:schemeClr val="bg2">
              <a:lumMod val="90000"/>
            </a:schemeClr>
          </a:solidFill>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開口契約驗收作業</a:t>
            </a:r>
          </a:p>
        </p:txBody>
      </p:sp>
    </p:spTree>
    <p:extLst>
      <p:ext uri="{BB962C8B-B14F-4D97-AF65-F5344CB8AC3E}">
        <p14:creationId xmlns:p14="http://schemas.microsoft.com/office/powerpoint/2010/main" val="14410446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C98ECD3-C255-47AA-9805-25AAF94C0EFA}" type="slidenum">
              <a:rPr lang="en-US" altLang="zh-TW" sz="1400" smtClean="0">
                <a:solidFill>
                  <a:srgbClr val="AD1F1F"/>
                </a:solidFill>
                <a:latin typeface="Times New Roman" panose="02020603050405020304" pitchFamily="18" charset="0"/>
              </a:rPr>
              <a:pPr>
                <a:spcBef>
                  <a:spcPct val="0"/>
                </a:spcBef>
                <a:buClrTx/>
                <a:buSzTx/>
                <a:buFontTx/>
                <a:buNone/>
                <a:defRPr/>
              </a:pPr>
              <a:t>41</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468313" y="1233488"/>
            <a:ext cx="8351837" cy="5003800"/>
          </a:xfrm>
          <a:prstGeom prst="rect">
            <a:avLst/>
          </a:prstGeom>
          <a:noFill/>
          <a:ln w="9525">
            <a:noFill/>
            <a:miter lim="800000"/>
            <a:headEnd/>
            <a:tailEnd/>
          </a:ln>
          <a:effectLst/>
        </p:spPr>
        <p:txBody>
          <a:bodyPr/>
          <a:lstStyle/>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3000" b="1" dirty="0">
                <a:solidFill>
                  <a:srgbClr val="006600"/>
                </a:solidFill>
                <a:latin typeface="微軟正黑體" panose="020B0604030504040204" pitchFamily="34" charset="-120"/>
                <a:ea typeface="微軟正黑體" panose="020B0604030504040204" pitchFamily="34" charset="-120"/>
              </a:rPr>
              <a:t>驗收付款</a:t>
            </a:r>
            <a:r>
              <a:rPr lang="zh-TW" altLang="en-US" sz="3000" b="1">
                <a:solidFill>
                  <a:srgbClr val="006600"/>
                </a:solidFill>
                <a:latin typeface="微軟正黑體" panose="020B0604030504040204" pitchFamily="34" charset="-120"/>
                <a:ea typeface="微軟正黑體" panose="020B0604030504040204" pitchFamily="34" charset="-120"/>
              </a:rPr>
              <a:t>態</a:t>
            </a:r>
            <a:r>
              <a:rPr lang="zh-TW" altLang="en-US" sz="3000" b="1" smtClean="0">
                <a:solidFill>
                  <a:srgbClr val="006600"/>
                </a:solidFill>
                <a:latin typeface="微軟正黑體" panose="020B0604030504040204" pitchFamily="34" charset="-120"/>
                <a:ea typeface="微軟正黑體" panose="020B0604030504040204" pitchFamily="34" charset="-120"/>
              </a:rPr>
              <a:t>樣四</a:t>
            </a:r>
            <a:r>
              <a:rPr lang="en-US" altLang="zh-TW" sz="3000" b="1">
                <a:solidFill>
                  <a:prstClr val="black"/>
                </a:solidFill>
                <a:latin typeface="微軟正黑體" panose="020B0604030504040204" pitchFamily="34" charset="-120"/>
                <a:ea typeface="微軟正黑體" panose="020B0604030504040204" pitchFamily="34" charset="-120"/>
              </a:rPr>
              <a:t>(</a:t>
            </a:r>
            <a:r>
              <a:rPr lang="zh-TW" altLang="en-US" sz="3000" b="1">
                <a:solidFill>
                  <a:prstClr val="black"/>
                </a:solidFill>
                <a:latin typeface="微軟正黑體" panose="020B0604030504040204" pitchFamily="34" charset="-120"/>
                <a:ea typeface="微軟正黑體" panose="020B0604030504040204" pitchFamily="34" charset="-120"/>
              </a:rPr>
              <a:t>委託設計監造開口契約</a:t>
            </a:r>
            <a:r>
              <a:rPr lang="en-US" altLang="zh-TW" sz="3000" b="1">
                <a:solidFill>
                  <a:prstClr val="black"/>
                </a:solidFill>
                <a:latin typeface="微軟正黑體" panose="020B0604030504040204" pitchFamily="34" charset="-120"/>
                <a:ea typeface="微軟正黑體" panose="020B0604030504040204" pitchFamily="34" charset="-120"/>
              </a:rPr>
              <a:t>)</a:t>
            </a:r>
            <a:endParaRPr lang="en-US" altLang="zh-TW" sz="3000" b="1" dirty="0">
              <a:solidFill>
                <a:srgbClr val="006600"/>
              </a:solidFill>
              <a:latin typeface="微軟正黑體" panose="020B0604030504040204" pitchFamily="34" charset="-120"/>
              <a:ea typeface="微軟正黑體" panose="020B0604030504040204" pitchFamily="34" charset="-120"/>
            </a:endParaRPr>
          </a:p>
          <a:p>
            <a:pPr marL="0" lvl="1" algn="just" eaLnBrk="1" hangingPunct="1">
              <a:lnSpc>
                <a:spcPts val="3800"/>
              </a:lnSpc>
              <a:spcBef>
                <a:spcPct val="20000"/>
              </a:spcBef>
              <a:buClr>
                <a:srgbClr val="C00000"/>
              </a:buClr>
              <a:buSzPct val="100000"/>
              <a:defRPr/>
            </a:pPr>
            <a:r>
              <a:rPr lang="zh-TW" altLang="en-US" sz="3000" b="1">
                <a:solidFill>
                  <a:srgbClr val="0000FF"/>
                </a:solidFill>
                <a:latin typeface="微軟正黑體" panose="020B0604030504040204" pitchFamily="34" charset="-120"/>
                <a:ea typeface="微軟正黑體" panose="020B0604030504040204" pitchFamily="34" charset="-120"/>
              </a:rPr>
              <a:t>一</a:t>
            </a:r>
            <a:r>
              <a:rPr lang="zh-TW" altLang="en-US" sz="3000" b="1" smtClean="0">
                <a:solidFill>
                  <a:srgbClr val="0000FF"/>
                </a:solidFill>
                <a:latin typeface="微軟正黑體" panose="020B0604030504040204" pitchFamily="34" charset="-120"/>
                <a:ea typeface="微軟正黑體" panose="020B0604030504040204" pitchFamily="34" charset="-120"/>
              </a:rPr>
              <a:t>、驗收</a:t>
            </a:r>
            <a:r>
              <a:rPr lang="zh-TW" altLang="en-US" sz="3000" b="1">
                <a:solidFill>
                  <a:srgbClr val="0000FF"/>
                </a:solidFill>
                <a:latin typeface="微軟正黑體" panose="020B0604030504040204" pitchFamily="34" charset="-120"/>
                <a:ea typeface="微軟正黑體" panose="020B0604030504040204" pitchFamily="34" charset="-120"/>
              </a:rPr>
              <a:t>時機：</a:t>
            </a:r>
          </a:p>
          <a:p>
            <a:pPr marL="719138" lvl="1" algn="just" eaLnBrk="1" hangingPunct="1">
              <a:lnSpc>
                <a:spcPts val="3800"/>
              </a:lnSpc>
              <a:spcBef>
                <a:spcPct val="20000"/>
              </a:spcBef>
              <a:buClr>
                <a:srgbClr val="C00000"/>
              </a:buClr>
              <a:buSzPct val="100000"/>
              <a:defRPr/>
            </a:pPr>
            <a:r>
              <a:rPr lang="zh-TW" altLang="en-US" sz="3000" b="1">
                <a:solidFill>
                  <a:srgbClr val="0000FF"/>
                </a:solidFill>
                <a:latin typeface="微軟正黑體" panose="020B0604030504040204" pitchFamily="34" charset="-120"/>
                <a:ea typeface="微軟正黑體" panose="020B0604030504040204" pitchFamily="34" charset="-120"/>
              </a:rPr>
              <a:t>乙方完成履約事項後辦理驗收。</a:t>
            </a:r>
          </a:p>
          <a:p>
            <a:pPr marL="0" lvl="1" algn="just" eaLnBrk="1" hangingPunct="1">
              <a:lnSpc>
                <a:spcPts val="3800"/>
              </a:lnSpc>
              <a:spcBef>
                <a:spcPct val="20000"/>
              </a:spcBef>
              <a:buClr>
                <a:srgbClr val="C00000"/>
              </a:buClr>
              <a:buSzPct val="100000"/>
              <a:defRPr/>
            </a:pPr>
            <a:r>
              <a:rPr lang="zh-TW" altLang="en-US" sz="3000" b="1">
                <a:solidFill>
                  <a:srgbClr val="0000FF"/>
                </a:solidFill>
                <a:latin typeface="微軟正黑體" panose="020B0604030504040204" pitchFamily="34" charset="-120"/>
                <a:ea typeface="微軟正黑體" panose="020B0604030504040204" pitchFamily="34" charset="-120"/>
              </a:rPr>
              <a:t>二</a:t>
            </a:r>
            <a:r>
              <a:rPr lang="zh-TW" altLang="en-US" sz="3000" b="1" smtClean="0">
                <a:solidFill>
                  <a:srgbClr val="0000FF"/>
                </a:solidFill>
                <a:latin typeface="微軟正黑體" panose="020B0604030504040204" pitchFamily="34" charset="-120"/>
                <a:ea typeface="微軟正黑體" panose="020B0604030504040204" pitchFamily="34" charset="-120"/>
              </a:rPr>
              <a:t>、驗收</a:t>
            </a:r>
            <a:r>
              <a:rPr lang="zh-TW" altLang="en-US" sz="3000" b="1">
                <a:solidFill>
                  <a:srgbClr val="0000FF"/>
                </a:solidFill>
                <a:latin typeface="微軟正黑體" panose="020B0604030504040204" pitchFamily="34" charset="-120"/>
                <a:ea typeface="微軟正黑體" panose="020B0604030504040204" pitchFamily="34" charset="-120"/>
              </a:rPr>
              <a:t>方式：</a:t>
            </a:r>
          </a:p>
          <a:p>
            <a:pPr marL="719138" lvl="1" algn="just" eaLnBrk="1" hangingPunct="1">
              <a:lnSpc>
                <a:spcPts val="3800"/>
              </a:lnSpc>
              <a:spcBef>
                <a:spcPct val="20000"/>
              </a:spcBef>
              <a:buClr>
                <a:srgbClr val="C00000"/>
              </a:buClr>
              <a:buSzPct val="100000"/>
              <a:defRPr/>
            </a:pPr>
            <a:r>
              <a:rPr lang="zh-TW" altLang="en-US" sz="3000" b="1">
                <a:solidFill>
                  <a:srgbClr val="0000FF"/>
                </a:solidFill>
                <a:latin typeface="微軟正黑體" panose="020B0604030504040204" pitchFamily="34" charset="-120"/>
                <a:ea typeface="微軟正黑體" panose="020B0604030504040204" pitchFamily="34" charset="-120"/>
              </a:rPr>
              <a:t>得以書面或召開審查會議方式進行，審查會議紀錄等同</a:t>
            </a:r>
            <a:r>
              <a:rPr lang="zh-TW" altLang="en-US" sz="3000" b="1" smtClean="0">
                <a:solidFill>
                  <a:srgbClr val="0000FF"/>
                </a:solidFill>
                <a:latin typeface="微軟正黑體" panose="020B0604030504040204" pitchFamily="34" charset="-120"/>
                <a:ea typeface="微軟正黑體" panose="020B0604030504040204" pitchFamily="34" charset="-120"/>
              </a:rPr>
              <a:t>驗紀錄</a:t>
            </a:r>
            <a:r>
              <a:rPr lang="zh-TW" altLang="en-US" sz="3000" b="1">
                <a:solidFill>
                  <a:srgbClr val="0000FF"/>
                </a:solidFill>
                <a:latin typeface="微軟正黑體" panose="020B0604030504040204" pitchFamily="34" charset="-120"/>
                <a:ea typeface="微軟正黑體" panose="020B0604030504040204" pitchFamily="34" charset="-120"/>
              </a:rPr>
              <a:t>。</a:t>
            </a:r>
          </a:p>
          <a:p>
            <a:pPr marL="719138" lvl="1" indent="-719138" algn="just" eaLnBrk="1" hangingPunct="1">
              <a:lnSpc>
                <a:spcPts val="3800"/>
              </a:lnSpc>
              <a:spcBef>
                <a:spcPct val="20000"/>
              </a:spcBef>
              <a:buClr>
                <a:srgbClr val="C00000"/>
              </a:buClr>
              <a:buSzPct val="100000"/>
              <a:defRPr/>
            </a:pPr>
            <a:r>
              <a:rPr lang="zh-TW" altLang="en-US" sz="3000" b="1">
                <a:solidFill>
                  <a:srgbClr val="0000FF"/>
                </a:solidFill>
                <a:latin typeface="微軟正黑體" panose="020B0604030504040204" pitchFamily="34" charset="-120"/>
                <a:ea typeface="微軟正黑體" panose="020B0604030504040204" pitchFamily="34" charset="-120"/>
              </a:rPr>
              <a:t>三</a:t>
            </a:r>
            <a:r>
              <a:rPr lang="zh-TW" altLang="en-US" sz="3000" b="1" smtClean="0">
                <a:solidFill>
                  <a:srgbClr val="0000FF"/>
                </a:solidFill>
                <a:latin typeface="微軟正黑體" panose="020B0604030504040204" pitchFamily="34" charset="-120"/>
                <a:ea typeface="微軟正黑體" panose="020B0604030504040204" pitchFamily="34" charset="-120"/>
              </a:rPr>
              <a:t>、履約</a:t>
            </a:r>
            <a:r>
              <a:rPr lang="zh-TW" altLang="en-US" sz="3000" b="1">
                <a:solidFill>
                  <a:srgbClr val="0000FF"/>
                </a:solidFill>
                <a:latin typeface="微軟正黑體" panose="020B0604030504040204" pitchFamily="34" charset="-120"/>
                <a:ea typeface="微軟正黑體" panose="020B0604030504040204" pitchFamily="34" charset="-120"/>
              </a:rPr>
              <a:t>標的部分完成履約後，如有部分先行使用之必要，應先就該部分辦理驗收或分段審查、查驗供驗收之用。</a:t>
            </a:r>
            <a:endParaRPr lang="zh-TW" altLang="en-US" sz="3000" b="1" dirty="0">
              <a:solidFill>
                <a:srgbClr val="0000FF"/>
              </a:solidFill>
              <a:latin typeface="微軟正黑體" panose="020B0604030504040204" pitchFamily="34" charset="-120"/>
              <a:ea typeface="微軟正黑體" panose="020B0604030504040204" pitchFamily="34" charset="-120"/>
            </a:endParaRPr>
          </a:p>
        </p:txBody>
      </p:sp>
      <p:sp>
        <p:nvSpPr>
          <p:cNvPr id="6" name="Rectangle 2">
            <a:extLst>
              <a:ext uri="{FF2B5EF4-FFF2-40B4-BE49-F238E27FC236}"/>
            </a:extLst>
          </p:cNvPr>
          <p:cNvSpPr>
            <a:spLocks noGrp="1" noChangeArrowheads="1"/>
          </p:cNvSpPr>
          <p:nvPr>
            <p:ph type="title" idx="4294967295"/>
          </p:nvPr>
        </p:nvSpPr>
        <p:spPr>
          <a:xfrm>
            <a:off x="2807804" y="332656"/>
            <a:ext cx="3888432" cy="658812"/>
          </a:xfrm>
          <a:solidFill>
            <a:schemeClr val="bg2">
              <a:lumMod val="90000"/>
            </a:schemeClr>
          </a:solidFill>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開口契約驗收作業</a:t>
            </a:r>
          </a:p>
        </p:txBody>
      </p:sp>
    </p:spTree>
    <p:extLst>
      <p:ext uri="{BB962C8B-B14F-4D97-AF65-F5344CB8AC3E}">
        <p14:creationId xmlns:p14="http://schemas.microsoft.com/office/powerpoint/2010/main" val="22002386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C98ECD3-C255-47AA-9805-25AAF94C0EFA}" type="slidenum">
              <a:rPr lang="en-US" altLang="zh-TW" sz="1400" smtClean="0">
                <a:solidFill>
                  <a:srgbClr val="AD1F1F"/>
                </a:solidFill>
                <a:latin typeface="Times New Roman" panose="02020603050405020304" pitchFamily="18" charset="0"/>
              </a:rPr>
              <a:pPr>
                <a:spcBef>
                  <a:spcPct val="0"/>
                </a:spcBef>
                <a:buClrTx/>
                <a:buSzTx/>
                <a:buFontTx/>
                <a:buNone/>
                <a:defRPr/>
              </a:pPr>
              <a:t>42</a:t>
            </a:fld>
            <a:endParaRPr lang="en-US" altLang="zh-TW" sz="1400" smtClean="0">
              <a:solidFill>
                <a:srgbClr val="AD1F1F"/>
              </a:solidFill>
              <a:latin typeface="Times New Roman" panose="02020603050405020304" pitchFamily="18" charset="0"/>
            </a:endParaRPr>
          </a:p>
        </p:txBody>
      </p:sp>
      <p:sp>
        <p:nvSpPr>
          <p:cNvPr id="98315" name="Rectangle 11">
            <a:extLst>
              <a:ext uri="{FF2B5EF4-FFF2-40B4-BE49-F238E27FC236}"/>
            </a:extLst>
          </p:cNvPr>
          <p:cNvSpPr>
            <a:spLocks noChangeArrowheads="1"/>
          </p:cNvSpPr>
          <p:nvPr/>
        </p:nvSpPr>
        <p:spPr bwMode="auto">
          <a:xfrm>
            <a:off x="468313" y="1124744"/>
            <a:ext cx="8351837" cy="5363864"/>
          </a:xfrm>
          <a:prstGeom prst="rect">
            <a:avLst/>
          </a:prstGeom>
          <a:noFill/>
          <a:ln w="9525">
            <a:noFill/>
            <a:miter lim="800000"/>
            <a:headEnd/>
            <a:tailEnd/>
          </a:ln>
          <a:effectLst/>
        </p:spPr>
        <p:txBody>
          <a:bodyPr/>
          <a:lstStyle/>
          <a:p>
            <a:pPr marL="342900" indent="-342900" algn="just" eaLnBrk="1" hangingPunct="1">
              <a:lnSpc>
                <a:spcPts val="2800"/>
              </a:lnSpc>
              <a:spcBef>
                <a:spcPct val="20000"/>
              </a:spcBef>
              <a:buClr>
                <a:srgbClr val="000099"/>
              </a:buClr>
              <a:buSzPct val="100000"/>
              <a:buFont typeface="Wingdings" pitchFamily="2" charset="2"/>
              <a:buChar char="l"/>
              <a:defRPr/>
            </a:pPr>
            <a:r>
              <a:rPr lang="zh-TW" altLang="en-US" sz="2800" b="1" dirty="0">
                <a:solidFill>
                  <a:srgbClr val="006600"/>
                </a:solidFill>
                <a:latin typeface="微軟正黑體" panose="020B0604030504040204" pitchFamily="34" charset="-120"/>
                <a:ea typeface="微軟正黑體" panose="020B0604030504040204" pitchFamily="34" charset="-120"/>
              </a:rPr>
              <a:t>驗收付款</a:t>
            </a:r>
            <a:r>
              <a:rPr lang="zh-TW" altLang="en-US" sz="2800" b="1">
                <a:solidFill>
                  <a:srgbClr val="006600"/>
                </a:solidFill>
                <a:latin typeface="微軟正黑體" panose="020B0604030504040204" pitchFamily="34" charset="-120"/>
                <a:ea typeface="微軟正黑體" panose="020B0604030504040204" pitchFamily="34" charset="-120"/>
              </a:rPr>
              <a:t>態</a:t>
            </a:r>
            <a:r>
              <a:rPr lang="zh-TW" altLang="en-US" sz="2800" b="1" smtClean="0">
                <a:solidFill>
                  <a:srgbClr val="006600"/>
                </a:solidFill>
                <a:latin typeface="微軟正黑體" panose="020B0604030504040204" pitchFamily="34" charset="-120"/>
                <a:ea typeface="微軟正黑體" panose="020B0604030504040204" pitchFamily="34" charset="-120"/>
              </a:rPr>
              <a:t>樣四</a:t>
            </a:r>
            <a:r>
              <a:rPr lang="en-US" altLang="zh-TW" sz="2800" b="1">
                <a:solidFill>
                  <a:prstClr val="black"/>
                </a:solidFill>
                <a:latin typeface="微軟正黑體" panose="020B0604030504040204" pitchFamily="34" charset="-120"/>
                <a:ea typeface="微軟正黑體" panose="020B0604030504040204" pitchFamily="34" charset="-120"/>
              </a:rPr>
              <a:t>(</a:t>
            </a:r>
            <a:r>
              <a:rPr lang="zh-TW" altLang="en-US" sz="2800" b="1">
                <a:solidFill>
                  <a:prstClr val="black"/>
                </a:solidFill>
                <a:latin typeface="微軟正黑體" panose="020B0604030504040204" pitchFamily="34" charset="-120"/>
                <a:ea typeface="微軟正黑體" panose="020B0604030504040204" pitchFamily="34" charset="-120"/>
              </a:rPr>
              <a:t>委託設計監造開口契約</a:t>
            </a:r>
            <a:r>
              <a:rPr lang="en-US" altLang="zh-TW" sz="2800" b="1">
                <a:solidFill>
                  <a:prstClr val="black"/>
                </a:solidFill>
                <a:latin typeface="微軟正黑體" panose="020B0604030504040204" pitchFamily="34" charset="-120"/>
                <a:ea typeface="微軟正黑體" panose="020B0604030504040204" pitchFamily="34" charset="-120"/>
              </a:rPr>
              <a:t>)</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0" lvl="1" algn="just" eaLnBrk="1" hangingPunct="1">
              <a:lnSpc>
                <a:spcPts val="2800"/>
              </a:lnSpc>
              <a:spcBef>
                <a:spcPct val="20000"/>
              </a:spcBef>
              <a:buClr>
                <a:srgbClr val="C00000"/>
              </a:buClr>
              <a:buSzPct val="100000"/>
              <a:defRPr/>
            </a:pPr>
            <a:r>
              <a:rPr lang="zh-TW" altLang="en-US" sz="2800" b="1" smtClean="0">
                <a:solidFill>
                  <a:srgbClr val="100278"/>
                </a:solidFill>
                <a:latin typeface="微軟正黑體" panose="020B0604030504040204" pitchFamily="34" charset="-120"/>
                <a:ea typeface="微軟正黑體" panose="020B0604030504040204" pitchFamily="34" charset="-120"/>
              </a:rPr>
              <a:t>總</a:t>
            </a:r>
            <a:r>
              <a:rPr lang="zh-TW" altLang="en-US" sz="2800" b="1">
                <a:solidFill>
                  <a:srgbClr val="100278"/>
                </a:solidFill>
                <a:latin typeface="微軟正黑體" panose="020B0604030504040204" pitchFamily="34" charset="-120"/>
                <a:ea typeface="微軟正黑體" panose="020B0604030504040204" pitchFamily="34" charset="-120"/>
              </a:rPr>
              <a:t>包價法或建造費用百分比法之給付：</a:t>
            </a:r>
          </a:p>
          <a:p>
            <a:pPr marL="542925" lvl="1" indent="-542925" algn="just" eaLnBrk="1" hangingPunct="1">
              <a:lnSpc>
                <a:spcPts val="3100"/>
              </a:lnSpc>
              <a:spcBef>
                <a:spcPts val="0"/>
              </a:spcBef>
              <a:buClr>
                <a:srgbClr val="C00000"/>
              </a:buClr>
              <a:buSzPct val="100000"/>
              <a:defRPr/>
            </a:pPr>
            <a:r>
              <a:rPr lang="en-US" altLang="zh-TW" sz="2600" b="1">
                <a:solidFill>
                  <a:srgbClr val="0000FF"/>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一</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smtClean="0">
                <a:solidFill>
                  <a:srgbClr val="0000FF"/>
                </a:solidFill>
                <a:latin typeface="微軟正黑體" panose="020B0604030504040204" pitchFamily="34" charset="-120"/>
                <a:ea typeface="微軟正黑體" panose="020B0604030504040204" pitchFamily="34" charset="-120"/>
              </a:rPr>
              <a:t>第一</a:t>
            </a:r>
            <a:r>
              <a:rPr lang="zh-TW" altLang="en-US" sz="2600" b="1">
                <a:solidFill>
                  <a:srgbClr val="0000FF"/>
                </a:solidFill>
                <a:latin typeface="微軟正黑體" panose="020B0604030504040204" pitchFamily="34" charset="-120"/>
                <a:ea typeface="微軟正黑體" panose="020B0604030504040204" pitchFamily="34" charset="-120"/>
              </a:rPr>
              <a:t>期</a:t>
            </a:r>
            <a:r>
              <a:rPr lang="en-US" altLang="zh-TW" sz="2600" b="1">
                <a:solidFill>
                  <a:srgbClr val="0000FF"/>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簽約時，乙方提送服務實施計畫書或說明，經甲方核可後，給付契約價金之百分之十。</a:t>
            </a:r>
          </a:p>
          <a:p>
            <a:pPr marL="0" lvl="1" algn="just" eaLnBrk="1" hangingPunct="1">
              <a:lnSpc>
                <a:spcPts val="3100"/>
              </a:lnSpc>
              <a:spcBef>
                <a:spcPts val="0"/>
              </a:spcBef>
              <a:buClr>
                <a:srgbClr val="C00000"/>
              </a:buClr>
              <a:buSzPct val="100000"/>
              <a:defRPr/>
            </a:pPr>
            <a:r>
              <a:rPr lang="en-US" altLang="zh-TW" sz="2600" b="1">
                <a:solidFill>
                  <a:srgbClr val="0000FF"/>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二</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smtClean="0">
                <a:solidFill>
                  <a:srgbClr val="0000FF"/>
                </a:solidFill>
                <a:latin typeface="微軟正黑體" panose="020B0604030504040204" pitchFamily="34" charset="-120"/>
                <a:ea typeface="微軟正黑體" panose="020B0604030504040204" pitchFamily="34" charset="-120"/>
              </a:rPr>
              <a:t>其他</a:t>
            </a:r>
            <a:r>
              <a:rPr lang="zh-TW" altLang="en-US" sz="2600" b="1">
                <a:solidFill>
                  <a:srgbClr val="0000FF"/>
                </a:solidFill>
                <a:latin typeface="微軟正黑體" panose="020B0604030504040204" pitchFamily="34" charset="-120"/>
                <a:ea typeface="微軟正黑體" panose="020B0604030504040204" pitchFamily="34" charset="-120"/>
              </a:rPr>
              <a:t>各期</a:t>
            </a:r>
          </a:p>
          <a:p>
            <a:pPr marL="0" lvl="1" algn="just" eaLnBrk="1" hangingPunct="1">
              <a:lnSpc>
                <a:spcPts val="3100"/>
              </a:lnSpc>
              <a:spcBef>
                <a:spcPts val="0"/>
              </a:spcBef>
              <a:buClr>
                <a:srgbClr val="C00000"/>
              </a:buClr>
              <a:buSzPct val="100000"/>
              <a:defRPr/>
            </a:pPr>
            <a:r>
              <a:rPr lang="en-US" altLang="zh-TW" sz="2600" b="1">
                <a:solidFill>
                  <a:srgbClr val="0000FF"/>
                </a:solidFill>
                <a:latin typeface="微軟正黑體" panose="020B0604030504040204" pitchFamily="34" charset="-120"/>
                <a:ea typeface="微軟正黑體" panose="020B0604030504040204" pitchFamily="34" charset="-120"/>
              </a:rPr>
              <a:t>1</a:t>
            </a:r>
            <a:r>
              <a:rPr lang="en-US" altLang="zh-TW" sz="2600" b="1" smtClean="0">
                <a:solidFill>
                  <a:srgbClr val="0000FF"/>
                </a:solidFill>
                <a:latin typeface="微軟正黑體" panose="020B0604030504040204" pitchFamily="34" charset="-120"/>
                <a:ea typeface="微軟正黑體" panose="020B0604030504040204" pitchFamily="34" charset="-120"/>
              </a:rPr>
              <a:t>. </a:t>
            </a:r>
            <a:r>
              <a:rPr lang="zh-TW" altLang="en-US" sz="2600" b="1" smtClean="0">
                <a:solidFill>
                  <a:srgbClr val="0000FF"/>
                </a:solidFill>
                <a:latin typeface="微軟正黑體" panose="020B0604030504040204" pitchFamily="34" charset="-120"/>
                <a:ea typeface="微軟正黑體" panose="020B0604030504040204" pitchFamily="34" charset="-120"/>
              </a:rPr>
              <a:t>規劃</a:t>
            </a:r>
            <a:r>
              <a:rPr lang="zh-TW" altLang="en-US" sz="2600" b="1">
                <a:solidFill>
                  <a:srgbClr val="0000FF"/>
                </a:solidFill>
                <a:latin typeface="微軟正黑體" panose="020B0604030504040204" pitchFamily="34" charset="-120"/>
                <a:ea typeface="微軟正黑體" panose="020B0604030504040204" pitchFamily="34" charset="-120"/>
              </a:rPr>
              <a:t>設計服務費部分：</a:t>
            </a:r>
          </a:p>
          <a:p>
            <a:pPr marL="271463" lvl="1" algn="just" eaLnBrk="1" hangingPunct="1">
              <a:lnSpc>
                <a:spcPts val="3100"/>
              </a:lnSpc>
              <a:spcBef>
                <a:spcPts val="0"/>
              </a:spcBef>
              <a:buClr>
                <a:srgbClr val="C00000"/>
              </a:buClr>
              <a:buSzPct val="100000"/>
              <a:defRPr/>
            </a:pPr>
            <a:r>
              <a:rPr lang="en-US" altLang="zh-TW" sz="2600" b="1">
                <a:solidFill>
                  <a:srgbClr val="660033"/>
                </a:solidFill>
                <a:latin typeface="微軟正黑體" panose="020B0604030504040204" pitchFamily="34" charset="-120"/>
                <a:ea typeface="微軟正黑體" panose="020B0604030504040204" pitchFamily="34" charset="-120"/>
              </a:rPr>
              <a:t>(1)</a:t>
            </a:r>
            <a:r>
              <a:rPr lang="zh-TW" altLang="en-US" sz="2600" b="1">
                <a:solidFill>
                  <a:srgbClr val="0000FF"/>
                </a:solidFill>
                <a:latin typeface="微軟正黑體" panose="020B0604030504040204" pitchFamily="34" charset="-120"/>
                <a:ea typeface="微軟正黑體" panose="020B0604030504040204" pitchFamily="34" charset="-120"/>
              </a:rPr>
              <a:t>規劃    </a:t>
            </a:r>
            <a:r>
              <a:rPr lang="en-US" altLang="zh-TW" sz="2600" b="1">
                <a:solidFill>
                  <a:srgbClr val="0000FF"/>
                </a:solidFill>
                <a:latin typeface="微軟正黑體" panose="020B0604030504040204" pitchFamily="34" charset="-120"/>
                <a:ea typeface="微軟正黑體" panose="020B0604030504040204" pitchFamily="34" charset="-120"/>
              </a:rPr>
              <a:t>(5</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smtClean="0">
                <a:solidFill>
                  <a:srgbClr val="0000FF"/>
                </a:solidFill>
                <a:latin typeface="微軟正黑體" panose="020B0604030504040204" pitchFamily="34" charset="-120"/>
                <a:ea typeface="微軟正黑體" panose="020B0604030504040204" pitchFamily="34" charset="-120"/>
              </a:rPr>
              <a:t>；</a:t>
            </a:r>
            <a:r>
              <a:rPr lang="en-US" altLang="zh-TW" sz="2600" b="1">
                <a:solidFill>
                  <a:srgbClr val="660033"/>
                </a:solidFill>
                <a:latin typeface="微軟正黑體" panose="020B0604030504040204" pitchFamily="34" charset="-120"/>
                <a:ea typeface="微軟正黑體" panose="020B0604030504040204" pitchFamily="34" charset="-120"/>
              </a:rPr>
              <a:t>(2)</a:t>
            </a:r>
            <a:r>
              <a:rPr lang="zh-TW" altLang="en-US" sz="2600" b="1">
                <a:solidFill>
                  <a:srgbClr val="0000FF"/>
                </a:solidFill>
                <a:latin typeface="微軟正黑體" panose="020B0604030504040204" pitchFamily="34" charset="-120"/>
                <a:ea typeface="微軟正黑體" panose="020B0604030504040204" pitchFamily="34" charset="-120"/>
              </a:rPr>
              <a:t>基本設計</a:t>
            </a:r>
            <a:r>
              <a:rPr lang="en-US" altLang="zh-TW" sz="2600" b="1">
                <a:solidFill>
                  <a:srgbClr val="0000FF"/>
                </a:solidFill>
                <a:latin typeface="微軟正黑體" panose="020B0604030504040204" pitchFamily="34" charset="-120"/>
                <a:ea typeface="微軟正黑體" panose="020B0604030504040204" pitchFamily="34" charset="-120"/>
              </a:rPr>
              <a:t>(10</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smtClean="0">
                <a:solidFill>
                  <a:srgbClr val="0000FF"/>
                </a:solidFill>
                <a:latin typeface="微軟正黑體" panose="020B0604030504040204" pitchFamily="34" charset="-120"/>
                <a:ea typeface="微軟正黑體" panose="020B0604030504040204" pitchFamily="34" charset="-120"/>
              </a:rPr>
              <a:t>；</a:t>
            </a:r>
            <a:r>
              <a:rPr lang="en-US" altLang="zh-TW" sz="2600" b="1">
                <a:solidFill>
                  <a:srgbClr val="660033"/>
                </a:solidFill>
                <a:latin typeface="微軟正黑體" panose="020B0604030504040204" pitchFamily="34" charset="-120"/>
                <a:ea typeface="微軟正黑體" panose="020B0604030504040204" pitchFamily="34" charset="-120"/>
              </a:rPr>
              <a:t>(3)</a:t>
            </a:r>
            <a:r>
              <a:rPr lang="zh-TW" altLang="en-US" sz="2600" b="1">
                <a:solidFill>
                  <a:srgbClr val="0000FF"/>
                </a:solidFill>
                <a:latin typeface="微軟正黑體" panose="020B0604030504040204" pitchFamily="34" charset="-120"/>
                <a:ea typeface="微軟正黑體" panose="020B0604030504040204" pitchFamily="34" charset="-120"/>
              </a:rPr>
              <a:t>細部設計</a:t>
            </a:r>
            <a:r>
              <a:rPr lang="en-US" altLang="zh-TW" sz="2600" b="1">
                <a:solidFill>
                  <a:srgbClr val="0000FF"/>
                </a:solidFill>
                <a:latin typeface="微軟正黑體" panose="020B0604030504040204" pitchFamily="34" charset="-120"/>
                <a:ea typeface="微軟正黑體" panose="020B0604030504040204" pitchFamily="34" charset="-120"/>
              </a:rPr>
              <a:t>(20</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smtClean="0">
                <a:solidFill>
                  <a:srgbClr val="0000FF"/>
                </a:solidFill>
                <a:latin typeface="微軟正黑體" panose="020B0604030504040204" pitchFamily="34" charset="-120"/>
                <a:ea typeface="微軟正黑體" panose="020B0604030504040204" pitchFamily="34" charset="-120"/>
              </a:rPr>
              <a:t>；</a:t>
            </a:r>
            <a:r>
              <a:rPr lang="en-US" altLang="zh-TW" sz="2600" b="1">
                <a:solidFill>
                  <a:srgbClr val="660033"/>
                </a:solidFill>
                <a:latin typeface="微軟正黑體" panose="020B0604030504040204" pitchFamily="34" charset="-120"/>
                <a:ea typeface="微軟正黑體" panose="020B0604030504040204" pitchFamily="34" charset="-120"/>
              </a:rPr>
              <a:t>(4)</a:t>
            </a:r>
            <a:r>
              <a:rPr lang="zh-TW" altLang="en-US" sz="2600" b="1">
                <a:solidFill>
                  <a:srgbClr val="0000FF"/>
                </a:solidFill>
                <a:latin typeface="微軟正黑體" panose="020B0604030504040204" pitchFamily="34" charset="-120"/>
                <a:ea typeface="微軟正黑體" panose="020B0604030504040204" pitchFamily="34" charset="-120"/>
              </a:rPr>
              <a:t>工程案決標</a:t>
            </a:r>
            <a:r>
              <a:rPr lang="en-US" altLang="zh-TW" sz="2600" b="1">
                <a:solidFill>
                  <a:srgbClr val="0000FF"/>
                </a:solidFill>
                <a:latin typeface="微軟正黑體" panose="020B0604030504040204" pitchFamily="34" charset="-120"/>
                <a:ea typeface="微軟正黑體" panose="020B0604030504040204" pitchFamily="34" charset="-120"/>
              </a:rPr>
              <a:t>(5</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smtClean="0">
                <a:solidFill>
                  <a:srgbClr val="0000FF"/>
                </a:solidFill>
                <a:latin typeface="微軟正黑體" panose="020B0604030504040204" pitchFamily="34" charset="-120"/>
                <a:ea typeface="微軟正黑體" panose="020B0604030504040204" pitchFamily="34" charset="-120"/>
              </a:rPr>
              <a:t>；</a:t>
            </a:r>
            <a:r>
              <a:rPr lang="en-US" altLang="zh-TW" sz="2600" b="1">
                <a:solidFill>
                  <a:srgbClr val="660033"/>
                </a:solidFill>
                <a:latin typeface="微軟正黑體" panose="020B0604030504040204" pitchFamily="34" charset="-120"/>
                <a:ea typeface="微軟正黑體" panose="020B0604030504040204" pitchFamily="34" charset="-120"/>
              </a:rPr>
              <a:t>(5)</a:t>
            </a:r>
            <a:r>
              <a:rPr lang="zh-TW" altLang="en-US" sz="2600" b="1">
                <a:solidFill>
                  <a:srgbClr val="0000FF"/>
                </a:solidFill>
                <a:latin typeface="微軟正黑體" panose="020B0604030504040204" pitchFamily="34" charset="-120"/>
                <a:ea typeface="微軟正黑體" panose="020B0604030504040204" pitchFamily="34" charset="-120"/>
              </a:rPr>
              <a:t>工程驗收後</a:t>
            </a:r>
            <a:r>
              <a:rPr lang="en-US" altLang="zh-TW" sz="2600" b="1">
                <a:solidFill>
                  <a:srgbClr val="0000FF"/>
                </a:solidFill>
                <a:latin typeface="微軟正黑體" panose="020B0604030504040204" pitchFamily="34" charset="-120"/>
                <a:ea typeface="微軟正黑體" panose="020B0604030504040204" pitchFamily="34" charset="-120"/>
              </a:rPr>
              <a:t>(5%)</a:t>
            </a:r>
          </a:p>
          <a:p>
            <a:pPr marL="271463" lvl="1" algn="just" eaLnBrk="1" hangingPunct="1">
              <a:lnSpc>
                <a:spcPts val="3100"/>
              </a:lnSpc>
              <a:spcBef>
                <a:spcPts val="0"/>
              </a:spcBef>
              <a:buClr>
                <a:srgbClr val="C00000"/>
              </a:buClr>
              <a:buSzPct val="100000"/>
              <a:defRPr/>
            </a:pPr>
            <a:r>
              <a:rPr lang="zh-TW" altLang="en-US" sz="2600" b="1">
                <a:solidFill>
                  <a:srgbClr val="0000FF"/>
                </a:solidFill>
                <a:latin typeface="微軟正黑體" panose="020B0604030504040204" pitchFamily="34" charset="-120"/>
                <a:ea typeface="微軟正黑體" panose="020B0604030504040204" pitchFamily="34" charset="-120"/>
              </a:rPr>
              <a:t>甲方得依規劃設計工程大小、工作期程及工作複雜性適當增加給付期數。</a:t>
            </a:r>
          </a:p>
          <a:p>
            <a:pPr marL="0" lvl="1" algn="just" eaLnBrk="1" hangingPunct="1">
              <a:lnSpc>
                <a:spcPts val="3100"/>
              </a:lnSpc>
              <a:spcBef>
                <a:spcPts val="0"/>
              </a:spcBef>
              <a:buClr>
                <a:srgbClr val="C00000"/>
              </a:buClr>
              <a:buSzPct val="100000"/>
              <a:defRPr/>
            </a:pPr>
            <a:r>
              <a:rPr lang="en-US" altLang="zh-TW" sz="2600" b="1">
                <a:solidFill>
                  <a:srgbClr val="0000FF"/>
                </a:solidFill>
                <a:latin typeface="微軟正黑體" panose="020B0604030504040204" pitchFamily="34" charset="-120"/>
                <a:ea typeface="微軟正黑體" panose="020B0604030504040204" pitchFamily="34" charset="-120"/>
              </a:rPr>
              <a:t>2</a:t>
            </a:r>
            <a:r>
              <a:rPr lang="en-US" altLang="zh-TW" sz="2600" b="1" smtClean="0">
                <a:solidFill>
                  <a:srgbClr val="0000FF"/>
                </a:solidFill>
                <a:latin typeface="微軟正黑體" panose="020B0604030504040204" pitchFamily="34" charset="-120"/>
                <a:ea typeface="微軟正黑體" panose="020B0604030504040204" pitchFamily="34" charset="-120"/>
              </a:rPr>
              <a:t>.</a:t>
            </a:r>
            <a:r>
              <a:rPr lang="zh-TW" altLang="en-US" sz="2600" b="1" smtClean="0">
                <a:solidFill>
                  <a:srgbClr val="0000FF"/>
                </a:solidFill>
                <a:latin typeface="微軟正黑體" panose="020B0604030504040204" pitchFamily="34" charset="-120"/>
                <a:ea typeface="微軟正黑體" panose="020B0604030504040204" pitchFamily="34" charset="-120"/>
              </a:rPr>
              <a:t>監</a:t>
            </a:r>
            <a:r>
              <a:rPr lang="zh-TW" altLang="en-US" sz="2600" b="1">
                <a:solidFill>
                  <a:srgbClr val="0000FF"/>
                </a:solidFill>
                <a:latin typeface="微軟正黑體" panose="020B0604030504040204" pitchFamily="34" charset="-120"/>
                <a:ea typeface="微軟正黑體" panose="020B0604030504040204" pitchFamily="34" charset="-120"/>
              </a:rPr>
              <a:t>造服務費部分</a:t>
            </a:r>
            <a:r>
              <a:rPr lang="en-US" altLang="zh-TW" sz="2600" b="1">
                <a:solidFill>
                  <a:srgbClr val="0000FF"/>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由甲方擇一於招標時載明</a:t>
            </a:r>
            <a:r>
              <a:rPr lang="en-US" altLang="zh-TW" sz="2600" b="1">
                <a:solidFill>
                  <a:srgbClr val="0000FF"/>
                </a:solidFill>
                <a:latin typeface="微軟正黑體" panose="020B0604030504040204" pitchFamily="34" charset="-120"/>
                <a:ea typeface="微軟正黑體" panose="020B0604030504040204" pitchFamily="34" charset="-120"/>
              </a:rPr>
              <a:t>)</a:t>
            </a:r>
            <a:r>
              <a:rPr lang="zh-TW" altLang="en-US" sz="2600" b="1">
                <a:solidFill>
                  <a:srgbClr val="0000FF"/>
                </a:solidFill>
                <a:latin typeface="微軟正黑體" panose="020B0604030504040204" pitchFamily="34" charset="-120"/>
                <a:ea typeface="微軟正黑體" panose="020B0604030504040204" pitchFamily="34" charset="-120"/>
              </a:rPr>
              <a:t>：</a:t>
            </a:r>
          </a:p>
          <a:p>
            <a:pPr marL="274638" lvl="1" indent="-274638" algn="just" eaLnBrk="1" hangingPunct="1">
              <a:lnSpc>
                <a:spcPts val="3100"/>
              </a:lnSpc>
              <a:spcBef>
                <a:spcPts val="0"/>
              </a:spcBef>
              <a:buClr>
                <a:srgbClr val="C00000"/>
              </a:buClr>
              <a:buSzPct val="100000"/>
              <a:defRPr/>
            </a:pPr>
            <a:r>
              <a:rPr lang="zh-TW" altLang="en-US" sz="2600" b="1">
                <a:solidFill>
                  <a:srgbClr val="0000FF"/>
                </a:solidFill>
                <a:latin typeface="微軟正黑體" panose="020B0604030504040204" pitchFamily="34" charset="-120"/>
                <a:ea typeface="微軟正黑體" panose="020B0604030504040204" pitchFamily="34" charset="-120"/>
              </a:rPr>
              <a:t>□得依工程進度之每</a:t>
            </a:r>
            <a:r>
              <a:rPr lang="en-US" altLang="zh-TW" sz="2600" b="1">
                <a:solidFill>
                  <a:srgbClr val="0000FF"/>
                </a:solidFill>
                <a:latin typeface="微軟正黑體" panose="020B0604030504040204" pitchFamily="34" charset="-120"/>
                <a:ea typeface="微軟正黑體" panose="020B0604030504040204" pitchFamily="34" charset="-120"/>
              </a:rPr>
              <a:t>10%</a:t>
            </a:r>
            <a:r>
              <a:rPr lang="zh-TW" altLang="en-US" sz="2600" b="1">
                <a:solidFill>
                  <a:srgbClr val="0000FF"/>
                </a:solidFill>
                <a:latin typeface="微軟正黑體" panose="020B0604030504040204" pitchFamily="34" charset="-120"/>
                <a:ea typeface="微軟正黑體" panose="020B0604030504040204" pitchFamily="34" charset="-120"/>
              </a:rPr>
              <a:t>（或甲方另行訂定）請款一次。</a:t>
            </a:r>
          </a:p>
          <a:p>
            <a:pPr marL="0" lvl="1" algn="just" eaLnBrk="1" hangingPunct="1">
              <a:lnSpc>
                <a:spcPts val="3100"/>
              </a:lnSpc>
              <a:spcBef>
                <a:spcPts val="0"/>
              </a:spcBef>
              <a:buClr>
                <a:srgbClr val="C00000"/>
              </a:buClr>
              <a:buSzPct val="100000"/>
              <a:defRPr/>
            </a:pPr>
            <a:r>
              <a:rPr lang="zh-TW" altLang="en-US" sz="2600" b="1">
                <a:solidFill>
                  <a:srgbClr val="0000FF"/>
                </a:solidFill>
                <a:latin typeface="微軟正黑體" panose="020B0604030504040204" pitchFamily="34" charset="-120"/>
                <a:ea typeface="微軟正黑體" panose="020B0604030504040204" pitchFamily="34" charset="-120"/>
              </a:rPr>
              <a:t>□得每月請款一次。</a:t>
            </a:r>
          </a:p>
          <a:p>
            <a:pPr marL="274638" lvl="1" algn="just" eaLnBrk="1" hangingPunct="1">
              <a:lnSpc>
                <a:spcPts val="3100"/>
              </a:lnSpc>
              <a:spcBef>
                <a:spcPts val="0"/>
              </a:spcBef>
              <a:buClr>
                <a:srgbClr val="C00000"/>
              </a:buClr>
              <a:buSzPct val="100000"/>
              <a:defRPr/>
            </a:pPr>
            <a:r>
              <a:rPr lang="zh-TW" altLang="en-US" sz="2600" b="1">
                <a:solidFill>
                  <a:srgbClr val="0000FF"/>
                </a:solidFill>
                <a:latin typeface="微軟正黑體" panose="020B0604030504040204" pitchFamily="34" charset="-120"/>
                <a:ea typeface="微軟正黑體" panose="020B0604030504040204" pitchFamily="34" charset="-120"/>
              </a:rPr>
              <a:t>請款金額依「監造服務費*當期工程進度」計</a:t>
            </a:r>
          </a:p>
        </p:txBody>
      </p:sp>
      <p:sp>
        <p:nvSpPr>
          <p:cNvPr id="6" name="Rectangle 2">
            <a:extLst>
              <a:ext uri="{FF2B5EF4-FFF2-40B4-BE49-F238E27FC236}"/>
            </a:extLst>
          </p:cNvPr>
          <p:cNvSpPr>
            <a:spLocks noGrp="1" noChangeArrowheads="1"/>
          </p:cNvSpPr>
          <p:nvPr>
            <p:ph type="title" idx="4294967295"/>
          </p:nvPr>
        </p:nvSpPr>
        <p:spPr>
          <a:xfrm>
            <a:off x="2879812" y="260648"/>
            <a:ext cx="3888432" cy="658812"/>
          </a:xfrm>
          <a:solidFill>
            <a:schemeClr val="bg2">
              <a:lumMod val="90000"/>
            </a:schemeClr>
          </a:solidFill>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開口契約驗收作業</a:t>
            </a:r>
          </a:p>
        </p:txBody>
      </p:sp>
    </p:spTree>
    <p:extLst>
      <p:ext uri="{BB962C8B-B14F-4D97-AF65-F5344CB8AC3E}">
        <p14:creationId xmlns:p14="http://schemas.microsoft.com/office/powerpoint/2010/main" val="158496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094476" y="19576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43</a:t>
            </a:fld>
            <a:endParaRPr lang="en-US" altLang="zh-TW" sz="1400" smtClean="0">
              <a:solidFill>
                <a:srgbClr val="AD1F1F"/>
              </a:solidFill>
              <a:latin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268233" y="584684"/>
            <a:ext cx="8532948" cy="308400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例一：</a:t>
            </a:r>
            <a:r>
              <a:rPr lang="en-US" altLang="zh-TW"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小溪</a:t>
            </a:r>
            <a:r>
              <a:rPr lang="zh-TW" altLang="en-US" sz="2800" b="1">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步道設施維護及災害搶修</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工程</a:t>
            </a:r>
            <a:r>
              <a:rPr lang="en-US" altLang="zh-TW"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遭承攬</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en-US" altLang="zh-TW"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檢舉</a:t>
            </a:r>
            <a:r>
              <a:rPr lang="zh-TW" altLang="en-US" sz="2800" b="1">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，承辦人</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甲</a:t>
            </a:r>
            <a:r>
              <a:rPr lang="en-US" altLang="zh-TW"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u="sng" smtClean="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以</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通訊軟體要求廠商開工</a:t>
            </a:r>
            <a:r>
              <a:rPr lang="zh-TW" altLang="en-US" sz="2800" b="1">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廠商配合現地會勘</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後，</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以通訊軟體回報估價單</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機關卻又不派工</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要求廠商施作契約未列項目</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，致無法請款，嗣</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以補工方式支付款項</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lang="zh-TW" altLang="en-US" sz="2800" b="1">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機關另一承辦人乙，</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將</a:t>
            </a:r>
            <a:r>
              <a:rPr lang="zh-TW" altLang="en-US" sz="2800" b="1">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該</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契約所列範圍</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之小溪</a:t>
            </a:r>
            <a:r>
              <a:rPr lang="zh-TW" altLang="en-US" sz="2800" b="1">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步道設施</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維護</a:t>
            </a:r>
            <a:r>
              <a:rPr lang="zh-TW" altLang="en-US" sz="2800" b="1" u="sng">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工程以小額採購交由其他廠商施作</a:t>
            </a:r>
            <a:r>
              <a:rPr lang="zh-TW" altLang="en-US" sz="2800" b="1"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7" name="Rectangle 11">
            <a:extLst>
              <a:ext uri="{FF2B5EF4-FFF2-40B4-BE49-F238E27FC236}"/>
            </a:extLst>
          </p:cNvPr>
          <p:cNvSpPr>
            <a:spLocks noChangeArrowheads="1"/>
          </p:cNvSpPr>
          <p:nvPr/>
        </p:nvSpPr>
        <p:spPr bwMode="auto">
          <a:xfrm>
            <a:off x="323528" y="3837384"/>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研析</a:t>
            </a:r>
            <a:r>
              <a:rPr lang="en-US" altLang="zh-TW" sz="2800" b="1"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444500" indent="-444500" algn="just" eaLnBrk="1" hangingPunct="1">
              <a:spcBef>
                <a:spcPct val="20000"/>
              </a:spcBef>
              <a:buClr>
                <a:srgbClr val="C00000"/>
              </a:buClr>
              <a:buSzPct val="75000"/>
              <a:defRPr/>
            </a:pPr>
            <a:r>
              <a:rPr lang="en-US" altLang="zh-TW"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開口契約之</a:t>
            </a:r>
            <a:r>
              <a:rPr lang="zh-TW" altLang="en-US" sz="2800" b="1" u="sng" smtClean="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履約通知應以書面為之</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如有現勘需要</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應由機關</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、技術服務及施工廠商</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會同辦理</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並製作會勘紀錄</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以確認</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施作</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範圍</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項目</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履約期限</a:t>
            </a:r>
            <a:r>
              <a:rPr lang="en-US" altLang="zh-TW"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等事項</a:t>
            </a:r>
            <a:r>
              <a:rPr lang="zh-TW" altLang="en-US" sz="2800" b="1"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，以為驗收、請款依據。</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641539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136396" y="260648"/>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006600"/>
                </a:solidFill>
                <a:latin typeface="Times New Roman" panose="02020603050405020304" pitchFamily="18" charset="0"/>
              </a:rPr>
              <a:pPr>
                <a:spcBef>
                  <a:spcPct val="0"/>
                </a:spcBef>
                <a:buClrTx/>
                <a:buSzTx/>
                <a:buFontTx/>
                <a:buNone/>
                <a:defRPr/>
              </a:pPr>
              <a:t>44</a:t>
            </a:fld>
            <a:endParaRPr lang="en-US" altLang="zh-TW" sz="1400" smtClean="0">
              <a:solidFill>
                <a:srgbClr val="006600"/>
              </a:solidFill>
              <a:latin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323528" y="188640"/>
            <a:ext cx="8532948" cy="2795972"/>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研析</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444500" indent="-444500" algn="just" eaLnBrk="1" hangingPunct="1">
              <a:spcBef>
                <a:spcPts val="0"/>
              </a:spcBef>
              <a:buClr>
                <a:srgbClr val="C00000"/>
              </a:buClr>
              <a:buSzPct val="75000"/>
              <a:defRPr/>
            </a:pP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開口</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契約履約期間，</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如因與招標目的相關</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致生新增項目</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之需求，</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應以辦理契約變更方式</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，在原訂契約上限金額範圍內</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追加，並按實派工、驗收付款。倘以</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其他契約</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項目之等值金額計價，涉及公務員載</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不</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實文書罪。</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smtClean="0">
                <a:solidFill>
                  <a:prstClr val="black"/>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便宜行事遭致罪責，引以為戒</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2" name="雲朵形圖說文字 1"/>
          <p:cNvSpPr/>
          <p:nvPr/>
        </p:nvSpPr>
        <p:spPr>
          <a:xfrm>
            <a:off x="143508" y="3056621"/>
            <a:ext cx="8712968" cy="3684748"/>
          </a:xfrm>
          <a:prstGeom prst="cloudCallout">
            <a:avLst>
              <a:gd name="adj1" fmla="val 27213"/>
              <a:gd name="adj2" fmla="val -52345"/>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TW" altLang="en-US" b="1">
              <a:solidFill>
                <a:prstClr val="black"/>
              </a:solidFill>
              <a:latin typeface="微軟正黑體" panose="020B0604030504040204" pitchFamily="34" charset="-120"/>
            </a:endParaRPr>
          </a:p>
          <a:p>
            <a:r>
              <a:rPr lang="zh-TW" altLang="en-US" b="1">
                <a:solidFill>
                  <a:prstClr val="black"/>
                </a:solidFill>
                <a:latin typeface="微軟正黑體" panose="020B0604030504040204" pitchFamily="34" charset="-120"/>
              </a:rPr>
              <a:t>擅自</a:t>
            </a:r>
            <a:r>
              <a:rPr lang="zh-TW" altLang="en-US" b="1" smtClean="0">
                <a:solidFill>
                  <a:prstClr val="black"/>
                </a:solidFill>
                <a:latin typeface="微軟正黑體" panose="020B0604030504040204" pitchFamily="34" charset="-120"/>
              </a:rPr>
              <a:t>要求廠商</a:t>
            </a:r>
            <a:r>
              <a:rPr lang="zh-TW" altLang="en-US" b="1">
                <a:solidFill>
                  <a:prstClr val="black"/>
                </a:solidFill>
                <a:latin typeface="微軟正黑體" panose="020B0604030504040204" pitchFamily="34" charset="-120"/>
              </a:rPr>
              <a:t>將開口契約中</a:t>
            </a:r>
            <a:r>
              <a:rPr lang="zh-TW" altLang="en-US" b="1" smtClean="0">
                <a:solidFill>
                  <a:prstClr val="black"/>
                </a:solidFill>
                <a:latin typeface="微軟正黑體" panose="020B0604030504040204" pitchFamily="34" charset="-120"/>
              </a:rPr>
              <a:t>單價</a:t>
            </a:r>
            <a:r>
              <a:rPr lang="en-US" altLang="zh-TW" b="1" smtClean="0">
                <a:solidFill>
                  <a:prstClr val="black"/>
                </a:solidFill>
                <a:latin typeface="微軟正黑體" panose="020B0604030504040204" pitchFamily="34" charset="-120"/>
              </a:rPr>
              <a:t>65</a:t>
            </a:r>
            <a:r>
              <a:rPr lang="zh-TW" altLang="en-US" b="1">
                <a:solidFill>
                  <a:prstClr val="black"/>
                </a:solidFill>
                <a:latin typeface="微軟正黑體" panose="020B0604030504040204" pitchFamily="34" charset="-120"/>
              </a:rPr>
              <a:t>元「百慕達草</a:t>
            </a:r>
            <a:r>
              <a:rPr lang="zh-TW" altLang="en-US" b="1" smtClean="0">
                <a:solidFill>
                  <a:prstClr val="black"/>
                </a:solidFill>
                <a:latin typeface="微軟正黑體" panose="020B0604030504040204" pitchFamily="34" charset="-120"/>
              </a:rPr>
              <a:t>」，</a:t>
            </a:r>
            <a:r>
              <a:rPr lang="zh-TW" altLang="en-US" b="1">
                <a:solidFill>
                  <a:prstClr val="black"/>
                </a:solidFill>
                <a:latin typeface="微軟正黑體" panose="020B0604030504040204" pitchFamily="34" charset="-120"/>
              </a:rPr>
              <a:t>變更為單價</a:t>
            </a:r>
            <a:r>
              <a:rPr lang="en-US" altLang="zh-TW" b="1">
                <a:solidFill>
                  <a:prstClr val="black"/>
                </a:solidFill>
                <a:latin typeface="微軟正黑體" panose="020B0604030504040204" pitchFamily="34" charset="-120"/>
              </a:rPr>
              <a:t>21</a:t>
            </a:r>
            <a:r>
              <a:rPr lang="zh-TW" altLang="en-US" b="1" smtClean="0">
                <a:solidFill>
                  <a:prstClr val="black"/>
                </a:solidFill>
                <a:latin typeface="微軟正黑體" panose="020B0604030504040204" pitchFamily="34" charset="-120"/>
              </a:rPr>
              <a:t>元之「</a:t>
            </a:r>
            <a:r>
              <a:rPr lang="zh-TW" altLang="en-US" b="1">
                <a:solidFill>
                  <a:prstClr val="black"/>
                </a:solidFill>
                <a:latin typeface="微軟正黑體" panose="020B0604030504040204" pitchFamily="34" charset="-120"/>
              </a:rPr>
              <a:t>噴草籽</a:t>
            </a:r>
            <a:r>
              <a:rPr lang="zh-TW" altLang="en-US" b="1" smtClean="0">
                <a:solidFill>
                  <a:prstClr val="black"/>
                </a:solidFill>
                <a:latin typeface="微軟正黑體" panose="020B0604030504040204" pitchFamily="34" charset="-120"/>
              </a:rPr>
              <a:t>」，</a:t>
            </a:r>
            <a:r>
              <a:rPr lang="zh-TW" altLang="en-US" b="1">
                <a:solidFill>
                  <a:prstClr val="black"/>
                </a:solidFill>
                <a:latin typeface="微軟正黑體" panose="020B0604030504040204" pitchFamily="34" charset="-120"/>
              </a:rPr>
              <a:t>且在派工單及竣工單上記載單價</a:t>
            </a:r>
            <a:r>
              <a:rPr lang="en-US" altLang="zh-TW" b="1">
                <a:solidFill>
                  <a:prstClr val="black"/>
                </a:solidFill>
                <a:latin typeface="微軟正黑體" panose="020B0604030504040204" pitchFamily="34" charset="-120"/>
              </a:rPr>
              <a:t>65</a:t>
            </a:r>
            <a:r>
              <a:rPr lang="zh-TW" altLang="en-US" b="1">
                <a:solidFill>
                  <a:prstClr val="black"/>
                </a:solidFill>
                <a:latin typeface="微軟正黑體" panose="020B0604030504040204" pitchFamily="34" charset="-120"/>
              </a:rPr>
              <a:t>元「百慕達草」草塊施作之不實事項，並分別提供主管及廠商據以派工或請款，經法院判決犯行使公務員登載不實文書罪，處有期徒刑</a:t>
            </a:r>
            <a:r>
              <a:rPr lang="zh-TW" altLang="en-US" b="1" smtClean="0">
                <a:solidFill>
                  <a:prstClr val="black"/>
                </a:solidFill>
                <a:latin typeface="微軟正黑體" panose="020B0604030504040204" pitchFamily="34" charset="-120"/>
              </a:rPr>
              <a:t>一年六月。</a:t>
            </a:r>
            <a:endParaRPr lang="zh-TW" altLang="en-US" b="1">
              <a:solidFill>
                <a:prstClr val="black"/>
              </a:solidFill>
              <a:latin typeface="微軟正黑體" panose="020B0604030504040204" pitchFamily="34" charset="-120"/>
            </a:endParaRPr>
          </a:p>
          <a:p>
            <a:pPr algn="ctr"/>
            <a:endParaRPr lang="zh-TW" altLang="en-US" b="1">
              <a:solidFill>
                <a:prstClr val="black"/>
              </a:solidFill>
              <a:latin typeface="微軟正黑體" panose="020B0604030504040204" pitchFamily="34" charset="-120"/>
            </a:endParaRPr>
          </a:p>
        </p:txBody>
      </p:sp>
    </p:spTree>
    <p:extLst>
      <p:ext uri="{BB962C8B-B14F-4D97-AF65-F5344CB8AC3E}">
        <p14:creationId xmlns:p14="http://schemas.microsoft.com/office/powerpoint/2010/main" val="14302244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136396" y="260648"/>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006600"/>
                </a:solidFill>
                <a:latin typeface="Times New Roman" panose="02020603050405020304" pitchFamily="18" charset="0"/>
              </a:rPr>
              <a:pPr>
                <a:spcBef>
                  <a:spcPct val="0"/>
                </a:spcBef>
                <a:buClrTx/>
                <a:buSzTx/>
                <a:buFontTx/>
                <a:buNone/>
                <a:defRPr/>
              </a:pPr>
              <a:t>45</a:t>
            </a:fld>
            <a:endParaRPr lang="en-US" altLang="zh-TW" sz="1400" smtClean="0">
              <a:solidFill>
                <a:srgbClr val="006600"/>
              </a:solidFill>
              <a:latin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323528" y="188640"/>
            <a:ext cx="8532948" cy="237626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研析</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444500" indent="-444500" algn="just" eaLnBrk="1" hangingPunct="1">
              <a:spcBef>
                <a:spcPts val="0"/>
              </a:spcBef>
              <a:buClr>
                <a:srgbClr val="C00000"/>
              </a:buClr>
              <a:buSzPct val="75000"/>
              <a:defRPr/>
            </a:pP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機關既就</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類似採購標的訂定開口</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基於誠信</a:t>
            </a:r>
            <a:r>
              <a:rPr lang="zh-TW" altLang="en-US" sz="2800" b="1" u="sng" dirty="0" smtClean="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原則，</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如另洽其他商施作</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，致</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開口契約項目結算數量顯低於預估</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者，</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宜有正當理由</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如確有</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洽其他廠商施作之</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必要</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smtClean="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須依</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規定簽辦採購</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5" name="Rectangle 11">
            <a:extLst>
              <a:ext uri="{FF2B5EF4-FFF2-40B4-BE49-F238E27FC236}"/>
            </a:extLst>
          </p:cNvPr>
          <p:cNvSpPr>
            <a:spLocks noChangeArrowheads="1"/>
          </p:cNvSpPr>
          <p:nvPr/>
        </p:nvSpPr>
        <p:spPr bwMode="auto">
          <a:xfrm>
            <a:off x="478084" y="3212976"/>
            <a:ext cx="8223836" cy="3312368"/>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en-US" altLang="zh-TW" sz="2800" b="1" dirty="0">
                <a:solidFill>
                  <a:srgbClr val="100278"/>
                </a:solidFill>
                <a:latin typeface="微軟正黑體" panose="020B0604030504040204" pitchFamily="34" charset="-120"/>
                <a:ea typeface="微軟正黑體" panose="020B0604030504040204" pitchFamily="34" charset="-120"/>
              </a:rPr>
              <a:t>105.7.12</a:t>
            </a:r>
            <a:r>
              <a:rPr lang="zh-TW" altLang="en-US" sz="2800" b="1" dirty="0">
                <a:solidFill>
                  <a:srgbClr val="100278"/>
                </a:solidFill>
                <a:latin typeface="微軟正黑體" panose="020B0604030504040204" pitchFamily="34" charset="-120"/>
                <a:ea typeface="微軟正黑體" panose="020B0604030504040204" pitchFamily="34" charset="-120"/>
              </a:rPr>
              <a:t>工程企字第</a:t>
            </a:r>
            <a:r>
              <a:rPr lang="en-US" altLang="zh-TW" sz="2800" b="1" dirty="0">
                <a:solidFill>
                  <a:srgbClr val="100278"/>
                </a:solidFill>
                <a:latin typeface="微軟正黑體" panose="020B0604030504040204" pitchFamily="34" charset="-120"/>
                <a:ea typeface="微軟正黑體" panose="020B0604030504040204" pitchFamily="34" charset="-120"/>
              </a:rPr>
              <a:t>10500219350</a:t>
            </a:r>
            <a:r>
              <a:rPr lang="zh-TW" altLang="en-US" sz="2800" b="1" dirty="0">
                <a:solidFill>
                  <a:srgbClr val="100278"/>
                </a:solidFill>
                <a:latin typeface="微軟正黑體" panose="020B0604030504040204" pitchFamily="34" charset="-120"/>
                <a:ea typeface="微軟正黑體" panose="020B0604030504040204" pitchFamily="34" charset="-120"/>
              </a:rPr>
              <a:t>號函</a:t>
            </a:r>
            <a:endParaRPr lang="en-US" altLang="zh-TW" sz="2800" b="1" dirty="0">
              <a:solidFill>
                <a:srgbClr val="100278"/>
              </a:solidFill>
              <a:latin typeface="微軟正黑體" panose="020B0604030504040204" pitchFamily="34" charset="-120"/>
              <a:ea typeface="微軟正黑體" panose="020B0604030504040204" pitchFamily="34" charset="-120"/>
            </a:endParaRPr>
          </a:p>
          <a:p>
            <a:pPr marL="0" lvl="1" indent="630238" algn="just" eaLnBrk="1" hangingPunct="1">
              <a:spcBef>
                <a:spcPct val="20000"/>
              </a:spcBef>
              <a:buClr>
                <a:srgbClr val="660033"/>
              </a:buClr>
              <a:buSzPct val="75000"/>
              <a:defRPr/>
            </a:pPr>
            <a:r>
              <a:rPr lang="zh-TW" altLang="en-US" sz="2800" b="1" dirty="0">
                <a:solidFill>
                  <a:srgbClr val="006600"/>
                </a:solidFill>
                <a:latin typeface="微軟正黑體" panose="020B0604030504040204" pitchFamily="34" charset="-120"/>
                <a:ea typeface="微軟正黑體" panose="020B0604030504040204" pitchFamily="34" charset="-120"/>
              </a:rPr>
              <a:t>對於機關已訂有天然災害緊急搶修搶險開口契約者，可於契約金額上限內立即洽廠商依契約履行；</a:t>
            </a:r>
            <a:r>
              <a:rPr lang="zh-TW" altLang="en-US" sz="2800" b="1" u="sng" dirty="0">
                <a:solidFill>
                  <a:srgbClr val="660033"/>
                </a:solidFill>
                <a:uFill>
                  <a:solidFill>
                    <a:srgbClr val="006600"/>
                  </a:solidFill>
                </a:uFill>
                <a:latin typeface="微軟正黑體" panose="020B0604030504040204" pitchFamily="34" charset="-120"/>
                <a:ea typeface="微軟正黑體" panose="020B0604030504040204" pitchFamily="34" charset="-120"/>
              </a:rPr>
              <a:t>如因災情較大，訂約廠商履約能量不足以應付短期遽增之需求，致未能依機關需求及時履約者，縱使開口契約金額尚未屆滿，機關仍得以前揭緊急採購機制另案辦理，俾加速災後復建</a:t>
            </a:r>
            <a:r>
              <a:rPr lang="zh-TW" altLang="en-US" sz="2800" b="1" dirty="0">
                <a:solidFill>
                  <a:srgbClr val="0066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6341297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136396" y="260648"/>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006600"/>
                </a:solidFill>
                <a:latin typeface="Times New Roman" panose="02020603050405020304" pitchFamily="18" charset="0"/>
              </a:rPr>
              <a:pPr>
                <a:spcBef>
                  <a:spcPct val="0"/>
                </a:spcBef>
                <a:buClrTx/>
                <a:buSzTx/>
                <a:buFontTx/>
                <a:buNone/>
                <a:defRPr/>
              </a:pPr>
              <a:t>46</a:t>
            </a:fld>
            <a:endParaRPr lang="en-US" altLang="zh-TW" sz="1400" smtClean="0">
              <a:solidFill>
                <a:srgbClr val="006600"/>
              </a:solidFill>
              <a:latin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323528" y="188640"/>
            <a:ext cx="8532948" cy="147616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責任</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algn="just" eaLnBrk="1" hangingPunct="1">
              <a:spcBef>
                <a:spcPts val="0"/>
              </a:spcBef>
              <a:buClr>
                <a:srgbClr val="C00000"/>
              </a:buClr>
              <a:buSzPct val="75000"/>
              <a:defRPr/>
            </a:pP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本案</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承辦人甲</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遭</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機關核予</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申誡二次</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處分；</a:t>
            </a:r>
            <a:endPar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algn="just" eaLnBrk="1" hangingPunct="1">
              <a:spcBef>
                <a:spcPts val="0"/>
              </a:spcBef>
              <a:buClr>
                <a:srgbClr val="C00000"/>
              </a:buClr>
              <a:buSzPct val="75000"/>
              <a:defRPr/>
            </a:pP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本案</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承辦人乙</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遭</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機關核予</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書面警告</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處分。</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a:extLst>
              <a:ext uri="{FF2B5EF4-FFF2-40B4-BE49-F238E27FC236}"/>
            </a:extLst>
          </p:cNvPr>
          <p:cNvSpPr>
            <a:spLocks noChangeArrowheads="1"/>
          </p:cNvSpPr>
          <p:nvPr/>
        </p:nvSpPr>
        <p:spPr bwMode="auto">
          <a:xfrm>
            <a:off x="359532" y="1664804"/>
            <a:ext cx="8532948" cy="47165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參考法令</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7188" indent="-357188" algn="just" eaLnBrk="1" hangingPunct="1">
              <a:spcBef>
                <a:spcPts val="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刑法第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213</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：「公務員明知為不實之事項，而登載於職務上所</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掌之</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公文書，足以生損害於公眾或他人者，處一年以上七年以下</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有期徒刑</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7188" indent="-357188" algn="just" eaLnBrk="1" hangingPunct="1">
              <a:spcBef>
                <a:spcPts val="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刑法第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216</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：「行使</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210</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至</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215</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之文書者，依偽造</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、變</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造文書或登載不實事項或使登載不實事項之規定處斷。」</a:t>
            </a:r>
          </a:p>
          <a:p>
            <a:pPr marL="357188" indent="-357188" algn="just" eaLnBrk="1" hangingPunct="1">
              <a:spcBef>
                <a:spcPts val="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 </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政府採購法</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6</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：「機關辦理採購，應以維護公共利益</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及公平</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合理為原則，對廠商不得為無正當理由之差別待遇。」</a:t>
            </a:r>
          </a:p>
          <a:p>
            <a:pPr marL="357188" indent="-357188" algn="just" eaLnBrk="1" hangingPunct="1">
              <a:spcBef>
                <a:spcPts val="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4. </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民法</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148</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：「行使權利，履行義務，應依誠實及信用</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方法</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3221062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094476" y="19576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47</a:t>
            </a:fld>
            <a:endParaRPr lang="en-US" altLang="zh-TW" sz="1400" smtClean="0">
              <a:solidFill>
                <a:srgbClr val="AD1F1F"/>
              </a:solidFill>
              <a:latin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268233" y="584684"/>
            <a:ext cx="8532948" cy="3540732"/>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例二：</a:t>
            </a:r>
            <a:r>
              <a:rPr lang="zh-TW" altLang="en-US" sz="2800" b="1" u="sng" dirty="0" smtClean="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張三負責</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辦理</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「環境維護計畫」</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開口契約</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採購案</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簽約後分由李四、王五依權責</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區域分別</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通知廠商履約</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因張三未落實履約管理</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統計</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各區</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派工情形</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李四亦未確實控管負責區域之派工情形</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，且未於</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廠商完工</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後儘速辦理</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核銷</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致全案</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結算時累計派工金額達</a:t>
            </a:r>
            <a:r>
              <a:rPr lang="en-US" altLang="zh-TW"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393</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萬元</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超出</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契約金額及</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採購金額</a:t>
            </a:r>
            <a:r>
              <a:rPr lang="en-US" altLang="zh-TW"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200</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萬元</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，且契約未載明類似狀況之處理原則，衍生付款</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爭議</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7" name="Rectangle 11">
            <a:extLst>
              <a:ext uri="{FF2B5EF4-FFF2-40B4-BE49-F238E27FC236}"/>
            </a:extLst>
          </p:cNvPr>
          <p:cNvSpPr>
            <a:spLocks noChangeArrowheads="1"/>
          </p:cNvSpPr>
          <p:nvPr/>
        </p:nvSpPr>
        <p:spPr bwMode="auto">
          <a:xfrm>
            <a:off x="323528" y="4125416"/>
            <a:ext cx="8532948" cy="236392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研析</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444500" indent="-444500" algn="just" eaLnBrk="1" hangingPunct="1">
              <a:spcBef>
                <a:spcPct val="20000"/>
              </a:spcBef>
              <a:buClr>
                <a:srgbClr val="C00000"/>
              </a:buClr>
              <a:buSzPct val="75000"/>
              <a:defRPr/>
            </a:pP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本案例</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核有「政府</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採購錯誤</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行為態樣</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 </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(18)</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以單價決標者，未載明預估數量或採購金額</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上限情形。</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開口契約應於契約載履約期限及上限金額，並載明二者先屆者契約即結束</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218734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136396" y="260648"/>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006600"/>
                </a:solidFill>
                <a:latin typeface="Times New Roman" panose="02020603050405020304" pitchFamily="18" charset="0"/>
              </a:rPr>
              <a:pPr>
                <a:spcBef>
                  <a:spcPct val="0"/>
                </a:spcBef>
                <a:buClrTx/>
                <a:buSzTx/>
                <a:buFontTx/>
                <a:buNone/>
                <a:defRPr/>
              </a:pPr>
              <a:t>48</a:t>
            </a:fld>
            <a:endParaRPr lang="en-US" altLang="zh-TW" sz="1400" smtClean="0">
              <a:solidFill>
                <a:srgbClr val="006600"/>
              </a:solidFill>
              <a:latin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323528" y="188640"/>
            <a:ext cx="8532948" cy="633670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研析</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444500" indent="-444500" algn="just" eaLnBrk="1" hangingPunct="1">
              <a:spcBef>
                <a:spcPts val="0"/>
              </a:spcBef>
              <a:buClr>
                <a:srgbClr val="C00000"/>
              </a:buClr>
              <a:buSzPct val="75000"/>
              <a:defRPr/>
            </a:pP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開口契約如分由</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不同單位或</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不同人員使用</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該契約，</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應指定專人負責控管</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落實履約管理</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並於各次完成履約結報後，將契約上限金額之剩餘額度，通知各負責人員</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，以免發生累計執行金額超過</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上限</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金額情形。</a:t>
            </a:r>
            <a:endPar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444500" indent="-444500" algn="just" eaLnBrk="1" hangingPunct="1">
              <a:spcBef>
                <a:spcPts val="0"/>
              </a:spcBef>
              <a:buClr>
                <a:srgbClr val="C00000"/>
              </a:buClr>
              <a:buSzPct val="75000"/>
              <a:defRPr/>
            </a:pP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履約超過金額上限</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，原則應依契約所載之規定給付價金，如</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未訂明，</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為避免價金給付疑義</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建議</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依政府採購法</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85</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條之</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，向</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採購申訴審議委員會</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申請調解</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或</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書面向工程會</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公共建設諮詢小組申請</a:t>
            </a:r>
            <a:r>
              <a:rPr lang="zh-TW" altLang="en-US" sz="2800" b="1" u="sng" dirty="0">
                <a:solidFill>
                  <a:srgbClr val="0000FF"/>
                </a:solidFill>
                <a:effectLst>
                  <a:outerShdw blurRad="38100" dist="38100" dir="2700000" algn="tl">
                    <a:srgbClr val="C0C0C0"/>
                  </a:outerShdw>
                </a:effectLst>
                <a:uFill>
                  <a:solidFill>
                    <a:srgbClr val="FF0000"/>
                  </a:solidFill>
                </a:uFill>
                <a:latin typeface="微軟正黑體" panose="020B0604030504040204" pitchFamily="34" charset="-120"/>
                <a:ea typeface="微軟正黑體" panose="020B0604030504040204" pitchFamily="34" charset="-120"/>
              </a:rPr>
              <a:t>諮詢</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參考工程會</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107</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年</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月</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日</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工程企字第 </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10700034980</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號函</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623830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136396" y="260648"/>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006600"/>
                </a:solidFill>
                <a:latin typeface="Times New Roman" panose="02020603050405020304" pitchFamily="18" charset="0"/>
              </a:rPr>
              <a:pPr>
                <a:spcBef>
                  <a:spcPct val="0"/>
                </a:spcBef>
                <a:buClrTx/>
                <a:buSzTx/>
                <a:buFontTx/>
                <a:buNone/>
                <a:defRPr/>
              </a:pPr>
              <a:t>49</a:t>
            </a:fld>
            <a:endParaRPr lang="en-US" altLang="zh-TW" sz="1400" smtClean="0">
              <a:solidFill>
                <a:srgbClr val="006600"/>
              </a:solidFill>
              <a:latin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323528" y="188640"/>
            <a:ext cx="8532948" cy="147616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研析</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452438" indent="-452438" algn="just" eaLnBrk="1" hangingPunct="1">
              <a:spcBef>
                <a:spcPts val="0"/>
              </a:spcBef>
              <a:buClr>
                <a:srgbClr val="C00000"/>
              </a:buClr>
              <a:buSzPct val="75000"/>
              <a:defRPr/>
            </a:pP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(4)</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類似</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案例：某消防</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局</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107</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年</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救護耗材開口契約採購案，相關</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人員未妥</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適控管各式救護耗材之訂貨作業，致廠商實際交貨金額</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超過契約</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金額，且未及時辦理後續擴充採購程序，採購</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履約管理</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作業</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核有疏失</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審計部</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110</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年</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12</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月</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日</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函報監察院備查之稽察</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案例</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6" name="Rectangle 11">
            <a:extLst>
              <a:ext uri="{FF2B5EF4-FFF2-40B4-BE49-F238E27FC236}"/>
            </a:extLst>
          </p:cNvPr>
          <p:cNvSpPr>
            <a:spLocks noChangeArrowheads="1"/>
          </p:cNvSpPr>
          <p:nvPr/>
        </p:nvSpPr>
        <p:spPr bwMode="auto">
          <a:xfrm>
            <a:off x="359532" y="3392996"/>
            <a:ext cx="8532948" cy="3348372"/>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責任</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452438" indent="-452438" algn="just" eaLnBrk="1" hangingPunct="1">
              <a:spcBef>
                <a:spcPts val="0"/>
              </a:spcBef>
              <a:buClr>
                <a:srgbClr val="C00000"/>
              </a:buClr>
              <a:buSzPct val="75000"/>
              <a:defRPr/>
            </a:pP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張三及李四分別</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遭機關予書面警告</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處分。</a:t>
            </a:r>
            <a:endPar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參考法令</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7188" indent="-357188" algn="just" eaLnBrk="1" hangingPunct="1">
              <a:spcBef>
                <a:spcPts val="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契約要項</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30</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點</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：「契約應記載總價。</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無總價者應記載項目</a:t>
            </a:r>
            <a:r>
              <a:rPr lang="zh-TW" altLang="en-US" sz="2800" b="1" u="sng" dirty="0" smtClean="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、單價</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及金額或數量上限</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7188" indent="-357188" algn="just" eaLnBrk="1" hangingPunct="1">
              <a:spcBef>
                <a:spcPts val="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契約要項</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43</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點</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履約期限</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之訂定，得為下列方式之一</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由機關載明於契約</a:t>
            </a: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117180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094476" y="19576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50</a:t>
            </a:fld>
            <a:endParaRPr lang="en-US" altLang="zh-TW" sz="1400" smtClean="0">
              <a:solidFill>
                <a:srgbClr val="AD1F1F"/>
              </a:solidFill>
              <a:latin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268233" y="584684"/>
            <a:ext cx="8532948" cy="273630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例三：</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張三係某區公所</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秘書，</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因該公所某一開口契約採購案，潛在投標廠商</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一再</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要求、請託，據以評估是否投標，遂指示不知情之</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承辦人甲，將該採購案之詳細</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價目表</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預算，</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送到秘書</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辦公室供</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閱覽</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，並任</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由</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用</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手機拍攝相關內容後離開</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。嗣後</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廠商</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因評估</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不划算而未投標</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秘書</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張三仍遭法院有罪</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判決</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7" name="Rectangle 11">
            <a:extLst>
              <a:ext uri="{FF2B5EF4-FFF2-40B4-BE49-F238E27FC236}"/>
            </a:extLst>
          </p:cNvPr>
          <p:cNvSpPr>
            <a:spLocks noChangeArrowheads="1"/>
          </p:cNvSpPr>
          <p:nvPr/>
        </p:nvSpPr>
        <p:spPr bwMode="auto">
          <a:xfrm>
            <a:off x="323528" y="3392996"/>
            <a:ext cx="8532948" cy="3276364"/>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研析</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algn="just" eaLnBrk="1" hangingPunct="1">
              <a:spcBef>
                <a:spcPct val="20000"/>
              </a:spcBef>
              <a:buClr>
                <a:srgbClr val="C00000"/>
              </a:buClr>
              <a:buSzPct val="75000"/>
              <a:defRPr/>
            </a:pP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按採購法第</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34</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條第</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項規定：</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smtClean="0">
                <a:solidFill>
                  <a:srgbClr val="0000FF"/>
                </a:solidFill>
                <a:effectLst>
                  <a:outerShdw blurRad="38100" dist="38100" dir="2700000" algn="tl">
                    <a:srgbClr val="C0C0C0"/>
                  </a:outerShdw>
                </a:effectLst>
                <a:uFill>
                  <a:solidFill>
                    <a:srgbClr val="C00000"/>
                  </a:solidFill>
                </a:uFill>
                <a:latin typeface="微軟正黑體" panose="020B0604030504040204" pitchFamily="34" charset="-120"/>
                <a:ea typeface="微軟正黑體" panose="020B0604030504040204" pitchFamily="34" charset="-120"/>
              </a:rPr>
              <a:t>招標</a:t>
            </a:r>
            <a:r>
              <a:rPr lang="zh-TW" altLang="en-US" sz="2800" b="1" u="sng" dirty="0">
                <a:solidFill>
                  <a:srgbClr val="0000FF"/>
                </a:solidFill>
                <a:effectLst>
                  <a:outerShdw blurRad="38100" dist="38100" dir="2700000" algn="tl">
                    <a:srgbClr val="C0C0C0"/>
                  </a:outerShdw>
                </a:effectLst>
                <a:uFill>
                  <a:solidFill>
                    <a:srgbClr val="C00000"/>
                  </a:solidFill>
                </a:uFill>
                <a:latin typeface="微軟正黑體" panose="020B0604030504040204" pitchFamily="34" charset="-120"/>
                <a:ea typeface="微軟正黑體" panose="020B0604030504040204" pitchFamily="34" charset="-120"/>
              </a:rPr>
              <a:t>文件於公告前應予保密</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規定：</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0000FF"/>
                </a:solidFill>
                <a:effectLst>
                  <a:outerShdw blurRad="38100" dist="38100" dir="2700000" algn="tl">
                    <a:srgbClr val="C0C0C0"/>
                  </a:outerShdw>
                </a:effectLst>
                <a:uFill>
                  <a:solidFill>
                    <a:srgbClr val="C00000"/>
                  </a:solidFill>
                </a:uFill>
                <a:latin typeface="微軟正黑體" panose="020B0604030504040204" pitchFamily="34" charset="-120"/>
                <a:ea typeface="微軟正黑體" panose="020B0604030504040204" pitchFamily="34" charset="-120"/>
              </a:rPr>
              <a:t>招標文件於公告前應予保密</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責任</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dirty="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algn="just" eaLnBrk="1" hangingPunct="1">
              <a:spcBef>
                <a:spcPct val="20000"/>
              </a:spcBef>
              <a:buClr>
                <a:srgbClr val="C00000"/>
              </a:buClr>
              <a:buSzPct val="75000"/>
              <a:defRPr/>
            </a:pP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秘書</a:t>
            </a:r>
            <a:r>
              <a:rPr lang="zh-TW" altLang="en-US" sz="2800" b="1" dirty="0" smtClean="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張三犯</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公務員洩漏關於中華民國國防以外應秘密之文書罪，處有期徒刑六月。</a:t>
            </a:r>
            <a:endPar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382300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136396" y="260648"/>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006600"/>
                </a:solidFill>
                <a:latin typeface="Times New Roman" panose="02020603050405020304" pitchFamily="18" charset="0"/>
              </a:rPr>
              <a:pPr>
                <a:spcBef>
                  <a:spcPct val="0"/>
                </a:spcBef>
                <a:buClrTx/>
                <a:buSzTx/>
                <a:buFontTx/>
                <a:buNone/>
                <a:defRPr/>
              </a:pPr>
              <a:t>51</a:t>
            </a:fld>
            <a:endParaRPr lang="en-US" altLang="zh-TW" sz="1400" smtClean="0">
              <a:solidFill>
                <a:srgbClr val="006600"/>
              </a:solidFill>
              <a:latin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215516" y="116632"/>
            <a:ext cx="8532948" cy="6741368"/>
          </a:xfrm>
          <a:prstGeom prst="rect">
            <a:avLst/>
          </a:prstGeom>
          <a:noFill/>
          <a:ln w="9525">
            <a:noFill/>
            <a:miter lim="800000"/>
            <a:headEnd/>
            <a:tailEnd/>
          </a:ln>
          <a:effectLst/>
        </p:spPr>
        <p:txBody>
          <a:bodyPr/>
          <a:lstStyle/>
          <a:p>
            <a:pPr algn="just" eaLnBrk="1" hangingPunct="1">
              <a:spcBef>
                <a:spcPct val="20000"/>
              </a:spcBef>
              <a:buClr>
                <a:srgbClr val="C00000"/>
              </a:buClr>
              <a:buSzPct val="75000"/>
              <a:defRPr/>
            </a:pP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參考法令</a:t>
            </a:r>
            <a:r>
              <a:rPr lang="en-US" altLang="zh-TW" sz="2800" b="1" dirty="0" smtClean="0">
                <a:solidFill>
                  <a:srgbClr val="C0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7188" indent="-357188" algn="just" eaLnBrk="1" hangingPunct="1">
              <a:spcBef>
                <a:spcPts val="60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法</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6</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：「機關辦理採購，應以維護公共利益</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及</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公平合理為原則</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對廠商不得為無正當理由之差別待遇</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7188" indent="-357188" algn="just" eaLnBrk="1" hangingPunct="1">
              <a:spcBef>
                <a:spcPts val="60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採購</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法</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34</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：「機關辦理採購，其招標</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文件</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於公告前應予保密。但須公開說明或藉以公開徵求廠商提供</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參考</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資料者，不在此限。」、「機關辦理招標，</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不得於開標前洩漏</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底價</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，領</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標、投標廠商之名稱與家數</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及其他足以造成限制競爭或不公平競爭之相關資料</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357188" indent="-357188" algn="just" eaLnBrk="1" hangingPunct="1">
              <a:spcBef>
                <a:spcPts val="600"/>
              </a:spcBef>
              <a:buClr>
                <a:srgbClr val="C00000"/>
              </a:buClr>
              <a:buSzPct val="75000"/>
              <a:defRPr/>
            </a:pPr>
            <a:r>
              <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 </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刑法</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132</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條第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公務員洩漏</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或交付關於中華民國國防</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以外</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應秘密之文書、圖畫、消息或物品者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處三年以下有期徒刑</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」；第</a:t>
            </a:r>
            <a:r>
              <a:rPr lang="en-US" altLang="zh-TW"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2</a:t>
            </a:r>
            <a:r>
              <a:rPr lang="zh-TW" altLang="en-US" sz="2800" b="1" dirty="0" smtClean="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u="sng" dirty="0">
                <a:solidFill>
                  <a:srgbClr val="100278"/>
                </a:solidFill>
                <a:effectLst>
                  <a:outerShdw blurRad="38100" dist="38100" dir="2700000" algn="tl">
                    <a:srgbClr val="C0C0C0"/>
                  </a:outerShdw>
                </a:effectLst>
                <a:uFill>
                  <a:solidFill>
                    <a:srgbClr val="006600"/>
                  </a:solidFill>
                </a:uFill>
                <a:latin typeface="微軟正黑體" panose="020B0604030504040204" pitchFamily="34" charset="-120"/>
                <a:ea typeface="微軟正黑體" panose="020B0604030504040204" pitchFamily="34" charset="-120"/>
              </a:rPr>
              <a:t>因過失犯前項之罪者，處一年以下有期徒刑</a:t>
            </a:r>
            <a:r>
              <a:rPr lang="zh-TW" altLang="en-US"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、拘役或九千元以下罰金。」</a:t>
            </a:r>
            <a:endPar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357188" indent="-357188" algn="just" eaLnBrk="1" hangingPunct="1">
              <a:spcBef>
                <a:spcPts val="600"/>
              </a:spcBef>
              <a:buClr>
                <a:srgbClr val="C00000"/>
              </a:buClr>
              <a:buSzPct val="75000"/>
              <a:defRPr/>
            </a:pPr>
            <a:endParaRPr lang="en-US" altLang="zh-TW" sz="2800" b="1" dirty="0">
              <a:solidFill>
                <a:srgbClr val="100278"/>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823435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64EA7BD-4EA0-4C79-A9A7-EB7263E90938}" type="slidenum">
              <a:rPr lang="en-US" altLang="zh-TW" sz="1400" smtClean="0">
                <a:solidFill>
                  <a:srgbClr val="AD1F1F"/>
                </a:solidFill>
                <a:latin typeface="Times New Roman" panose="02020603050405020304" pitchFamily="18" charset="0"/>
              </a:rPr>
              <a:pPr>
                <a:spcBef>
                  <a:spcPct val="0"/>
                </a:spcBef>
                <a:buClrTx/>
                <a:buSzTx/>
                <a:buFontTx/>
                <a:buNone/>
                <a:defRPr/>
              </a:pPr>
              <a:t>52</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259632" y="2347913"/>
            <a:ext cx="6696918" cy="16573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zh-TW" sz="4000" b="1" dirty="0">
                <a:solidFill>
                  <a:srgbClr val="100278"/>
                </a:solidFill>
                <a:latin typeface="微軟正黑體" panose="020B0604030504040204" pitchFamily="34" charset="-120"/>
              </a:rPr>
              <a:t>開口契約契約變更辦理原則</a:t>
            </a:r>
            <a:endParaRPr lang="zh-TW" altLang="en-US" sz="4000" b="1" dirty="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29096584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8052AA34-A868-40CC-9D2E-1B7257DAE380}" type="slidenum">
              <a:rPr lang="en-US" altLang="zh-TW" sz="1400" smtClean="0">
                <a:solidFill>
                  <a:srgbClr val="AD1F1F"/>
                </a:solidFill>
                <a:latin typeface="Times New Roman" panose="02020603050405020304" pitchFamily="18" charset="0"/>
              </a:rPr>
              <a:pPr>
                <a:spcBef>
                  <a:spcPct val="0"/>
                </a:spcBef>
                <a:buClrTx/>
                <a:buSzTx/>
                <a:buFontTx/>
                <a:buNone/>
                <a:defRPr/>
              </a:pPr>
              <a:t>53</a:t>
            </a:fld>
            <a:endParaRPr lang="en-US" altLang="zh-TW" sz="1400" smtClean="0">
              <a:solidFill>
                <a:srgbClr val="AD1F1F"/>
              </a:solidFill>
              <a:latin typeface="Times New Roman" panose="02020603050405020304" pitchFamily="18" charset="0"/>
            </a:endParaRPr>
          </a:p>
        </p:txBody>
      </p:sp>
      <p:sp>
        <p:nvSpPr>
          <p:cNvPr id="5" name="投影片編號版面配置區 15"/>
          <p:cNvSpPr txBox="1">
            <a:spLocks noGrp="1"/>
          </p:cNvSpPr>
          <p:nvPr/>
        </p:nvSpPr>
        <p:spPr>
          <a:xfrm>
            <a:off x="8229600" y="6473825"/>
            <a:ext cx="758825" cy="247650"/>
          </a:xfrm>
          <a:prstGeom prst="rect">
            <a:avLst/>
          </a:prstGeom>
          <a:noFill/>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03DA55E2-C140-4416-9EC5-294A025A9E9C}" type="slidenum">
              <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rPr>
              <a:pPr algn="r" eaLnBrk="1" hangingPunct="1">
                <a:spcBef>
                  <a:spcPct val="0"/>
                </a:spcBef>
                <a:buClrTx/>
                <a:buSzTx/>
                <a:buFontTx/>
                <a:buNone/>
                <a:defRPr/>
              </a:pPr>
              <a:t>53</a:t>
            </a:fld>
            <a:endParaRPr kumimoji="0" lang="en-US" altLang="zh-TW" sz="1400" b="1" smtClean="0">
              <a:solidFill>
                <a:srgbClr val="AD1F1F"/>
              </a:solidFill>
              <a:effectLst>
                <a:outerShdw blurRad="38100" dist="38100" dir="2700000" algn="tl">
                  <a:srgbClr val="C0C0C0"/>
                </a:outerShdw>
              </a:effectLst>
              <a:latin typeface="Times New Roman" panose="02020603050405020304" pitchFamily="18" charset="0"/>
            </a:endParaRPr>
          </a:p>
        </p:txBody>
      </p:sp>
      <p:sp>
        <p:nvSpPr>
          <p:cNvPr id="98315" name="Rectangle 11"/>
          <p:cNvSpPr>
            <a:spLocks noChangeArrowheads="1"/>
          </p:cNvSpPr>
          <p:nvPr/>
        </p:nvSpPr>
        <p:spPr bwMode="auto">
          <a:xfrm>
            <a:off x="395288" y="1269554"/>
            <a:ext cx="8281168" cy="3275570"/>
          </a:xfrm>
          <a:prstGeom prst="rect">
            <a:avLst/>
          </a:prstGeom>
          <a:noFill/>
          <a:ln w="9525">
            <a:noFill/>
            <a:miter lim="800000"/>
            <a:headEnd/>
            <a:tailEnd/>
          </a:ln>
          <a:effectLst/>
        </p:spPr>
        <p:txBody>
          <a:bodyPr/>
          <a:lstStyle>
            <a:lvl1pPr marL="261938" indent="-261938"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algn="ctr"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algn="just" eaLnBrk="1" hangingPunct="1">
              <a:spcBef>
                <a:spcPct val="20000"/>
              </a:spcBef>
              <a:buClr>
                <a:prstClr val="black"/>
              </a:buClr>
              <a:buSzPct val="75000"/>
              <a:buFont typeface="Wingdings" pitchFamily="2" charset="2"/>
              <a:buChar char="l"/>
              <a:defRPr/>
            </a:pPr>
            <a:r>
              <a:rPr lang="zh-TW" altLang="en-US" sz="4400" b="1" smtClean="0">
                <a:solidFill>
                  <a:srgbClr val="AD1F1F"/>
                </a:solidFill>
                <a:latin typeface="微軟正黑體" panose="020B0604030504040204" pitchFamily="34" charset="-120"/>
                <a:ea typeface="微軟正黑體" panose="020B0604030504040204" pitchFamily="34" charset="-120"/>
              </a:rPr>
              <a:t>採購法第</a:t>
            </a:r>
            <a:r>
              <a:rPr lang="en-US" altLang="zh-TW" sz="4400" b="1" smtClean="0">
                <a:solidFill>
                  <a:srgbClr val="AD1F1F"/>
                </a:solidFill>
                <a:latin typeface="微軟正黑體" panose="020B0604030504040204" pitchFamily="34" charset="-120"/>
                <a:ea typeface="微軟正黑體" panose="020B0604030504040204" pitchFamily="34" charset="-120"/>
              </a:rPr>
              <a:t>6</a:t>
            </a:r>
            <a:r>
              <a:rPr lang="zh-TW" altLang="en-US" sz="4400" b="1" smtClean="0">
                <a:solidFill>
                  <a:srgbClr val="AD1F1F"/>
                </a:solidFill>
                <a:latin typeface="微軟正黑體" panose="020B0604030504040204" pitchFamily="34" charset="-120"/>
                <a:ea typeface="微軟正黑體" panose="020B0604030504040204" pitchFamily="34" charset="-120"/>
              </a:rPr>
              <a:t>條第</a:t>
            </a:r>
            <a:r>
              <a:rPr lang="en-US" altLang="zh-TW" sz="4400" b="1" smtClean="0">
                <a:solidFill>
                  <a:srgbClr val="AD1F1F"/>
                </a:solidFill>
                <a:latin typeface="微軟正黑體" panose="020B0604030504040204" pitchFamily="34" charset="-120"/>
                <a:ea typeface="微軟正黑體" panose="020B0604030504040204" pitchFamily="34" charset="-120"/>
              </a:rPr>
              <a:t>1</a:t>
            </a:r>
            <a:r>
              <a:rPr lang="zh-TW" altLang="en-US" sz="4400" b="1" smtClean="0">
                <a:solidFill>
                  <a:srgbClr val="AD1F1F"/>
                </a:solidFill>
                <a:latin typeface="微軟正黑體" panose="020B0604030504040204" pitchFamily="34" charset="-120"/>
                <a:ea typeface="微軟正黑體" panose="020B0604030504040204" pitchFamily="34" charset="-120"/>
              </a:rPr>
              <a:t>項</a:t>
            </a:r>
            <a:endParaRPr lang="zh-TW" altLang="en-US" sz="4400" b="1">
              <a:solidFill>
                <a:srgbClr val="AD1F1F"/>
              </a:solidFill>
              <a:latin typeface="微軟正黑體" panose="020B0604030504040204" pitchFamily="34" charset="-120"/>
              <a:ea typeface="微軟正黑體" panose="020B0604030504040204" pitchFamily="34" charset="-120"/>
            </a:endParaRPr>
          </a:p>
          <a:p>
            <a:pPr marL="271463" lvl="1" indent="630238" algn="just" eaLnBrk="1" hangingPunct="1">
              <a:buClr>
                <a:srgbClr val="006600"/>
              </a:buClr>
              <a:buSzPct val="75000"/>
              <a:defRPr/>
            </a:pPr>
            <a:r>
              <a:rPr lang="zh-TW" altLang="en-US" sz="4400" b="1">
                <a:solidFill>
                  <a:srgbClr val="006600"/>
                </a:solidFill>
                <a:latin typeface="微軟正黑體" panose="020B0604030504040204" pitchFamily="34" charset="-120"/>
                <a:ea typeface="微軟正黑體" panose="020B0604030504040204" pitchFamily="34" charset="-120"/>
              </a:rPr>
              <a:t>機關</a:t>
            </a:r>
            <a:r>
              <a:rPr lang="zh-TW" altLang="en-US" sz="4400" b="1" u="sng">
                <a:solidFill>
                  <a:srgbClr val="006600"/>
                </a:solidFill>
                <a:latin typeface="微軟正黑體" panose="020B0604030504040204" pitchFamily="34" charset="-120"/>
                <a:ea typeface="微軟正黑體" panose="020B0604030504040204" pitchFamily="34" charset="-120"/>
              </a:rPr>
              <a:t>辦理採購</a:t>
            </a:r>
            <a:r>
              <a:rPr lang="zh-TW" altLang="en-US" sz="4400" b="1">
                <a:solidFill>
                  <a:srgbClr val="006600"/>
                </a:solidFill>
                <a:latin typeface="微軟正黑體" panose="020B0604030504040204" pitchFamily="34" charset="-120"/>
                <a:ea typeface="微軟正黑體" panose="020B0604030504040204" pitchFamily="34" charset="-120"/>
              </a:rPr>
              <a:t>，</a:t>
            </a:r>
            <a:r>
              <a:rPr lang="zh-TW" altLang="en-US" sz="4400" b="1" u="sng">
                <a:solidFill>
                  <a:srgbClr val="0000FF"/>
                </a:solidFill>
                <a:latin typeface="微軟正黑體" panose="020B0604030504040204" pitchFamily="34" charset="-120"/>
                <a:ea typeface="微軟正黑體" panose="020B0604030504040204" pitchFamily="34" charset="-120"/>
              </a:rPr>
              <a:t>應以維護</a:t>
            </a:r>
            <a:r>
              <a:rPr lang="zh-TW" altLang="en-US" sz="4400" b="1">
                <a:solidFill>
                  <a:srgbClr val="006600"/>
                </a:solidFill>
                <a:latin typeface="微軟正黑體" panose="020B0604030504040204" pitchFamily="34" charset="-120"/>
                <a:ea typeface="微軟正黑體" panose="020B0604030504040204" pitchFamily="34" charset="-120"/>
              </a:rPr>
              <a:t>公共利益及</a:t>
            </a:r>
            <a:r>
              <a:rPr lang="zh-TW" altLang="en-US" sz="4400" b="1" u="sng">
                <a:solidFill>
                  <a:srgbClr val="0000FF"/>
                </a:solidFill>
                <a:latin typeface="微軟正黑體" panose="020B0604030504040204" pitchFamily="34" charset="-120"/>
                <a:ea typeface="微軟正黑體" panose="020B0604030504040204" pitchFamily="34" charset="-120"/>
              </a:rPr>
              <a:t>公平合理為原則</a:t>
            </a:r>
            <a:r>
              <a:rPr lang="zh-TW" altLang="en-US" sz="4400" b="1">
                <a:solidFill>
                  <a:srgbClr val="006600"/>
                </a:solidFill>
                <a:latin typeface="微軟正黑體" panose="020B0604030504040204" pitchFamily="34" charset="-120"/>
                <a:ea typeface="微軟正黑體" panose="020B0604030504040204" pitchFamily="34" charset="-120"/>
              </a:rPr>
              <a:t>，對廠商</a:t>
            </a:r>
            <a:r>
              <a:rPr lang="zh-TW" altLang="en-US" sz="4400" b="1" u="sng">
                <a:solidFill>
                  <a:srgbClr val="0000FF"/>
                </a:solidFill>
                <a:latin typeface="微軟正黑體" panose="020B0604030504040204" pitchFamily="34" charset="-120"/>
                <a:ea typeface="微軟正黑體" panose="020B0604030504040204" pitchFamily="34" charset="-120"/>
              </a:rPr>
              <a:t>不得為無正當理由</a:t>
            </a:r>
            <a:r>
              <a:rPr lang="zh-TW" altLang="en-US" sz="4400" b="1">
                <a:solidFill>
                  <a:srgbClr val="006600"/>
                </a:solidFill>
                <a:latin typeface="微軟正黑體" panose="020B0604030504040204" pitchFamily="34" charset="-120"/>
                <a:ea typeface="微軟正黑體" panose="020B0604030504040204" pitchFamily="34" charset="-120"/>
              </a:rPr>
              <a:t>之</a:t>
            </a:r>
            <a:r>
              <a:rPr lang="zh-TW" altLang="en-US" sz="4400" b="1" u="sng">
                <a:solidFill>
                  <a:srgbClr val="0000FF"/>
                </a:solidFill>
                <a:latin typeface="微軟正黑體" panose="020B0604030504040204" pitchFamily="34" charset="-120"/>
                <a:ea typeface="微軟正黑體" panose="020B0604030504040204" pitchFamily="34" charset="-120"/>
              </a:rPr>
              <a:t>差別待遇</a:t>
            </a:r>
            <a:r>
              <a:rPr lang="zh-TW" altLang="en-US" sz="4400" b="1" smtClean="0">
                <a:solidFill>
                  <a:srgbClr val="006600"/>
                </a:solidFill>
                <a:latin typeface="微軟正黑體" panose="020B0604030504040204" pitchFamily="34" charset="-120"/>
                <a:ea typeface="微軟正黑體" panose="020B0604030504040204" pitchFamily="34" charset="-120"/>
              </a:rPr>
              <a:t>。</a:t>
            </a:r>
            <a:endParaRPr lang="zh-TW" altLang="en-US" sz="4400" b="1">
              <a:solidFill>
                <a:srgbClr val="006600"/>
              </a:solidFill>
              <a:latin typeface="微軟正黑體" panose="020B0604030504040204" pitchFamily="34" charset="-120"/>
              <a:ea typeface="微軟正黑體" panose="020B0604030504040204" pitchFamily="34" charset="-120"/>
            </a:endParaRPr>
          </a:p>
          <a:p>
            <a:pPr algn="just" eaLnBrk="1" hangingPunct="1">
              <a:spcBef>
                <a:spcPct val="20000"/>
              </a:spcBef>
              <a:buClr>
                <a:prstClr val="black"/>
              </a:buClr>
              <a:buSzPct val="75000"/>
              <a:buFont typeface="Wingdings" pitchFamily="2" charset="2"/>
              <a:buChar char="l"/>
              <a:defRPr/>
            </a:pPr>
            <a:endParaRPr lang="zh-TW" altLang="en-US" sz="4400" b="1">
              <a:solidFill>
                <a:srgbClr val="0000FF"/>
              </a:solidFill>
              <a:latin typeface="微軟正黑體" panose="020B0604030504040204" pitchFamily="34" charset="-120"/>
              <a:ea typeface="微軟正黑體" panose="020B0604030504040204" pitchFamily="34" charset="-120"/>
            </a:endParaRPr>
          </a:p>
          <a:p>
            <a:pPr lvl="1" algn="just" eaLnBrk="1" hangingPunct="1">
              <a:buClr>
                <a:srgbClr val="006600"/>
              </a:buClr>
              <a:buSzPct val="75000"/>
              <a:buFont typeface="Wingdings" pitchFamily="2" charset="2"/>
              <a:buChar char="Ø"/>
              <a:defRPr/>
            </a:pPr>
            <a:endParaRPr lang="zh-TW" altLang="en-US" sz="4400" b="1">
              <a:solidFill>
                <a:srgbClr val="006600"/>
              </a:solidFill>
              <a:latin typeface="微軟正黑體" panose="020B0604030504040204" pitchFamily="34" charset="-120"/>
              <a:ea typeface="微軟正黑體" panose="020B0604030504040204" pitchFamily="34" charset="-120"/>
            </a:endParaRPr>
          </a:p>
        </p:txBody>
      </p:sp>
      <p:sp>
        <p:nvSpPr>
          <p:cNvPr id="8" name="Rectangle 2"/>
          <p:cNvSpPr>
            <a:spLocks noChangeArrowheads="1"/>
          </p:cNvSpPr>
          <p:nvPr/>
        </p:nvSpPr>
        <p:spPr bwMode="auto">
          <a:xfrm>
            <a:off x="395536" y="300038"/>
            <a:ext cx="85201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sz="3600">
                <a:solidFill>
                  <a:schemeClr val="tx2"/>
                </a:solidFill>
                <a:latin typeface="Franklin Gothic Medium" pitchFamily="34" charset="0"/>
              </a:defRPr>
            </a:lvl1pPr>
            <a:lvl2pPr algn="l" eaLnBrk="0" hangingPunct="0">
              <a:defRPr sz="3600">
                <a:solidFill>
                  <a:schemeClr val="tx2"/>
                </a:solidFill>
                <a:latin typeface="Franklin Gothic Medium" pitchFamily="34" charset="0"/>
              </a:defRPr>
            </a:lvl2pPr>
            <a:lvl3pPr algn="l" eaLnBrk="0" hangingPunct="0">
              <a:defRPr sz="3600">
                <a:solidFill>
                  <a:schemeClr val="tx2"/>
                </a:solidFill>
                <a:latin typeface="Franklin Gothic Medium" pitchFamily="34" charset="0"/>
              </a:defRPr>
            </a:lvl3pPr>
            <a:lvl4pPr algn="l" eaLnBrk="0" hangingPunct="0">
              <a:defRPr sz="3600">
                <a:solidFill>
                  <a:schemeClr val="tx2"/>
                </a:solidFill>
                <a:latin typeface="Franklin Gothic Medium" pitchFamily="34" charset="0"/>
              </a:defRPr>
            </a:lvl4pPr>
            <a:lvl5pPr algn="l" eaLnBrk="0" hangingPunct="0">
              <a:defRPr sz="3600">
                <a:solidFill>
                  <a:schemeClr val="tx2"/>
                </a:solidFill>
                <a:latin typeface="Franklin Gothic Medium" pitchFamily="34" charset="0"/>
              </a:defRPr>
            </a:lvl5pPr>
            <a:lvl6pPr marL="457200" eaLnBrk="0" fontAlgn="base" hangingPunct="0">
              <a:spcBef>
                <a:spcPct val="0"/>
              </a:spcBef>
              <a:spcAft>
                <a:spcPct val="0"/>
              </a:spcAft>
              <a:defRPr sz="3600">
                <a:solidFill>
                  <a:schemeClr val="tx2"/>
                </a:solidFill>
                <a:latin typeface="Franklin Gothic Medium" pitchFamily="34" charset="0"/>
              </a:defRPr>
            </a:lvl6pPr>
            <a:lvl7pPr marL="914400" eaLnBrk="0" fontAlgn="base" hangingPunct="0">
              <a:spcBef>
                <a:spcPct val="0"/>
              </a:spcBef>
              <a:spcAft>
                <a:spcPct val="0"/>
              </a:spcAft>
              <a:defRPr sz="3600">
                <a:solidFill>
                  <a:schemeClr val="tx2"/>
                </a:solidFill>
                <a:latin typeface="Franklin Gothic Medium" pitchFamily="34" charset="0"/>
              </a:defRPr>
            </a:lvl7pPr>
            <a:lvl8pPr marL="1371600" eaLnBrk="0" fontAlgn="base" hangingPunct="0">
              <a:spcBef>
                <a:spcPct val="0"/>
              </a:spcBef>
              <a:spcAft>
                <a:spcPct val="0"/>
              </a:spcAft>
              <a:defRPr sz="3600">
                <a:solidFill>
                  <a:schemeClr val="tx2"/>
                </a:solidFill>
                <a:latin typeface="Franklin Gothic Medium" pitchFamily="34" charset="0"/>
              </a:defRPr>
            </a:lvl8pPr>
            <a:lvl9pPr marL="1828800" eaLnBrk="0" fontAlgn="base" hangingPunct="0">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b="1" smtClean="0">
                <a:solidFill>
                  <a:srgbClr val="003399"/>
                </a:solidFill>
                <a:latin typeface="微軟正黑體" panose="020B0604030504040204" pitchFamily="34" charset="-120"/>
                <a:ea typeface="微軟正黑體" panose="020B0604030504040204" pitchFamily="34" charset="-120"/>
              </a:rPr>
              <a:t>辦理採購作業及履約管理應注意</a:t>
            </a:r>
            <a:r>
              <a:rPr kumimoji="0" lang="zh-TW" altLang="en-US" b="1" smtClean="0">
                <a:solidFill>
                  <a:srgbClr val="660033"/>
                </a:solidFill>
                <a:latin typeface="微軟正黑體" panose="020B0604030504040204" pitchFamily="34" charset="-120"/>
                <a:ea typeface="微軟正黑體" panose="020B0604030504040204" pitchFamily="34" charset="-120"/>
              </a:rPr>
              <a:t>公平合理</a:t>
            </a:r>
            <a:endParaRPr kumimoji="0" lang="zh-TW" altLang="en-US" b="1">
              <a:solidFill>
                <a:srgbClr val="6600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027414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EF64240-BEC5-4DF6-9D3C-700F522A6B88}" type="slidenum">
              <a:rPr lang="en-US" altLang="zh-TW" sz="1400" smtClean="0">
                <a:solidFill>
                  <a:srgbClr val="AD1F1F"/>
                </a:solidFill>
                <a:latin typeface="Times New Roman" panose="02020603050405020304" pitchFamily="18" charset="0"/>
              </a:rPr>
              <a:pPr>
                <a:spcBef>
                  <a:spcPct val="0"/>
                </a:spcBef>
                <a:buClrTx/>
                <a:buSzTx/>
                <a:buFontTx/>
                <a:buNone/>
                <a:defRPr/>
              </a:pPr>
              <a:t>54</a:t>
            </a:fld>
            <a:endParaRPr lang="en-US" altLang="zh-TW" sz="1400">
              <a:solidFill>
                <a:srgbClr val="AD1F1F"/>
              </a:solidFill>
              <a:latin typeface="Times New Roman" panose="02020603050405020304" pitchFamily="18" charset="0"/>
            </a:endParaRPr>
          </a:p>
        </p:txBody>
      </p:sp>
      <p:sp>
        <p:nvSpPr>
          <p:cNvPr id="7" name="Rectangle 1026">
            <a:extLst>
              <a:ext uri="{FF2B5EF4-FFF2-40B4-BE49-F238E27FC236}"/>
            </a:extLst>
          </p:cNvPr>
          <p:cNvSpPr txBox="1">
            <a:spLocks noChangeArrowheads="1"/>
          </p:cNvSpPr>
          <p:nvPr/>
        </p:nvSpPr>
        <p:spPr bwMode="auto">
          <a:xfrm>
            <a:off x="323850" y="368660"/>
            <a:ext cx="6012346" cy="58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smtClean="0">
                <a:solidFill>
                  <a:srgbClr val="0000FF"/>
                </a:solidFill>
                <a:latin typeface="微軟正黑體" panose="020B0604030504040204" pitchFamily="34" charset="-120"/>
              </a:rPr>
              <a:t>開口契約 </a:t>
            </a:r>
            <a:r>
              <a:rPr lang="en-US" altLang="zh-TW" sz="3200" smtClean="0">
                <a:solidFill>
                  <a:srgbClr val="0000FF"/>
                </a:solidFill>
                <a:latin typeface="微軟正黑體" panose="020B0604030504040204" pitchFamily="34" charset="-120"/>
              </a:rPr>
              <a:t>— </a:t>
            </a:r>
            <a:r>
              <a:rPr lang="zh-TW" altLang="en-US" sz="3200" smtClean="0">
                <a:solidFill>
                  <a:srgbClr val="0000FF"/>
                </a:solidFill>
                <a:latin typeface="微軟正黑體" panose="020B0604030504040204" pitchFamily="34" charset="-120"/>
              </a:rPr>
              <a:t>契約變更</a:t>
            </a:r>
            <a:r>
              <a:rPr lang="zh-TW" altLang="en-US" sz="3200">
                <a:solidFill>
                  <a:srgbClr val="C00000"/>
                </a:solidFill>
                <a:latin typeface="微軟正黑體" panose="020B0604030504040204" pitchFamily="34" charset="-120"/>
              </a:rPr>
              <a:t>辦理</a:t>
            </a:r>
            <a:r>
              <a:rPr lang="zh-TW" altLang="en-US" sz="3200" smtClean="0">
                <a:solidFill>
                  <a:srgbClr val="C00000"/>
                </a:solidFill>
                <a:latin typeface="微軟正黑體" panose="020B0604030504040204" pitchFamily="34" charset="-120"/>
              </a:rPr>
              <a:t>原則</a:t>
            </a:r>
            <a:endParaRPr lang="en-US" altLang="zh-TW" sz="2000" dirty="0">
              <a:solidFill>
                <a:srgbClr val="C00000"/>
              </a:solidFill>
              <a:latin typeface="微軟正黑體" panose="020B0604030504040204" pitchFamily="34" charset="-120"/>
            </a:endParaRPr>
          </a:p>
        </p:txBody>
      </p:sp>
      <p:sp>
        <p:nvSpPr>
          <p:cNvPr id="8" name="雲朵形圖說文字 7">
            <a:extLst>
              <a:ext uri="{FF2B5EF4-FFF2-40B4-BE49-F238E27FC236}"/>
            </a:extLst>
          </p:cNvPr>
          <p:cNvSpPr/>
          <p:nvPr/>
        </p:nvSpPr>
        <p:spPr bwMode="auto">
          <a:xfrm>
            <a:off x="323850" y="1592796"/>
            <a:ext cx="8351838" cy="4788532"/>
          </a:xfrm>
          <a:prstGeom prst="cloudCallout">
            <a:avLst>
              <a:gd name="adj1" fmla="val 11166"/>
              <a:gd name="adj2" fmla="val -58248"/>
            </a:avLst>
          </a:prstGeom>
          <a:blipFill>
            <a:blip r:embed="rId3"/>
            <a:tile tx="0" ty="0" sx="100000" sy="100000" flip="none" algn="tl"/>
          </a:blipFill>
          <a:ln w="9525" cap="flat" cmpd="sng" algn="ctr">
            <a:solidFill>
              <a:schemeClr val="tx1"/>
            </a:solidFill>
            <a:prstDash val="solid"/>
            <a:miter lim="800000"/>
            <a:headEnd type="none" w="med" len="med"/>
            <a:tailEnd type="none" w="med" len="med"/>
          </a:ln>
          <a:effectLst/>
        </p:spPr>
        <p:txBody>
          <a:bodyPr wrap="none"/>
          <a:lstStyle/>
          <a:p>
            <a:pPr marL="358775" indent="-358775" eaLnBrk="1" hangingPunct="1">
              <a:buClr>
                <a:srgbClr val="C00000"/>
              </a:buClr>
              <a:buSzPct val="85000"/>
              <a:buFont typeface="Wingdings" panose="05000000000000000000" pitchFamily="2" charset="2"/>
              <a:buChar char="n"/>
              <a:defRPr/>
            </a:pPr>
            <a:r>
              <a:rPr lang="zh-TW" altLang="en-US" sz="3000" b="1" dirty="0">
                <a:solidFill>
                  <a:srgbClr val="100278"/>
                </a:solidFill>
                <a:latin typeface="微軟正黑體" panose="020B0604030504040204" pitchFamily="34" charset="-120"/>
                <a:ea typeface="微軟正黑體" panose="020B0604030504040204" pitchFamily="34" charset="-120"/>
              </a:rPr>
              <a:t>招標</a:t>
            </a:r>
            <a:r>
              <a:rPr lang="zh-TW" altLang="en-US" sz="3000" b="1" dirty="0" smtClean="0">
                <a:solidFill>
                  <a:srgbClr val="100278"/>
                </a:solidFill>
                <a:latin typeface="微軟正黑體" panose="020B0604030504040204" pitchFamily="34" charset="-120"/>
                <a:ea typeface="微軟正黑體" panose="020B0604030504040204" pitchFamily="34" charset="-120"/>
              </a:rPr>
              <a:t>時已載明採購上限</a:t>
            </a:r>
            <a:r>
              <a:rPr lang="en-US" altLang="zh-TW" sz="3000" b="1" dirty="0" smtClean="0">
                <a:solidFill>
                  <a:srgbClr val="100278"/>
                </a:solidFill>
                <a:latin typeface="微軟正黑體" panose="020B0604030504040204" pitchFamily="34" charset="-120"/>
                <a:ea typeface="微軟正黑體" panose="020B0604030504040204" pitchFamily="34" charset="-120"/>
              </a:rPr>
              <a:t>(</a:t>
            </a:r>
            <a:r>
              <a:rPr lang="zh-TW" altLang="en-US" sz="3000" b="1" dirty="0" smtClean="0">
                <a:solidFill>
                  <a:srgbClr val="100278"/>
                </a:solidFill>
                <a:latin typeface="微軟正黑體" panose="020B0604030504040204" pitchFamily="34" charset="-120"/>
                <a:ea typeface="微軟正黑體" panose="020B0604030504040204" pitchFamily="34" charset="-120"/>
              </a:rPr>
              <a:t>金額</a:t>
            </a:r>
            <a:r>
              <a:rPr lang="en-US" altLang="zh-TW" sz="3000" b="1" dirty="0" smtClean="0">
                <a:solidFill>
                  <a:srgbClr val="100278"/>
                </a:solidFill>
                <a:latin typeface="微軟正黑體" panose="020B0604030504040204" pitchFamily="34" charset="-120"/>
                <a:ea typeface="微軟正黑體" panose="020B0604030504040204" pitchFamily="34" charset="-120"/>
              </a:rPr>
              <a:t>)</a:t>
            </a:r>
            <a:r>
              <a:rPr lang="zh-TW" altLang="en-US" sz="3000" b="1" dirty="0" smtClean="0">
                <a:solidFill>
                  <a:srgbClr val="100278"/>
                </a:solidFill>
                <a:latin typeface="微軟正黑體" panose="020B0604030504040204" pitchFamily="34" charset="-120"/>
                <a:ea typeface="微軟正黑體" panose="020B0604030504040204" pitchFamily="34" charset="-120"/>
              </a:rPr>
              <a:t>，</a:t>
            </a:r>
            <a:r>
              <a:rPr lang="zh-TW" altLang="en-US" sz="3000" b="1" dirty="0">
                <a:solidFill>
                  <a:srgbClr val="100278"/>
                </a:solidFill>
                <a:latin typeface="微軟正黑體" panose="020B0604030504040204" pitchFamily="34" charset="-120"/>
                <a:ea typeface="微軟正黑體" panose="020B0604030504040204" pitchFamily="34" charset="-120"/>
              </a:rPr>
              <a:t>如未</a:t>
            </a:r>
            <a:r>
              <a:rPr lang="zh-TW" altLang="en-US" sz="3000" b="1" dirty="0" smtClean="0">
                <a:solidFill>
                  <a:srgbClr val="100278"/>
                </a:solidFill>
                <a:latin typeface="微軟正黑體" panose="020B0604030504040204" pitchFamily="34" charset="-120"/>
                <a:ea typeface="微軟正黑體" panose="020B0604030504040204" pitchFamily="34" charset="-120"/>
              </a:rPr>
              <a:t>逾</a:t>
            </a:r>
            <a:endParaRPr lang="en-US" altLang="zh-TW" sz="3000" b="1" dirty="0" smtClean="0">
              <a:solidFill>
                <a:srgbClr val="100278"/>
              </a:solidFill>
              <a:latin typeface="微軟正黑體" panose="020B0604030504040204" pitchFamily="34" charset="-120"/>
              <a:ea typeface="微軟正黑體" panose="020B0604030504040204" pitchFamily="34" charset="-120"/>
            </a:endParaRPr>
          </a:p>
          <a:p>
            <a:pPr marL="358775" eaLnBrk="1" hangingPunct="1">
              <a:buClr>
                <a:srgbClr val="C00000"/>
              </a:buClr>
              <a:buSzPct val="85000"/>
              <a:defRPr/>
            </a:pPr>
            <a:r>
              <a:rPr lang="zh-TW" altLang="en-US" sz="3000" b="1" dirty="0" smtClean="0">
                <a:solidFill>
                  <a:srgbClr val="100278"/>
                </a:solidFill>
                <a:latin typeface="微軟正黑體" panose="020B0604030504040204" pitchFamily="34" charset="-120"/>
                <a:ea typeface="微軟正黑體" panose="020B0604030504040204" pitchFamily="34" charset="-120"/>
              </a:rPr>
              <a:t>上限，個別項目實際履約數量超出契約</a:t>
            </a:r>
            <a:endParaRPr lang="en-US" altLang="zh-TW" sz="3000" b="1" dirty="0" smtClean="0">
              <a:solidFill>
                <a:srgbClr val="100278"/>
              </a:solidFill>
              <a:latin typeface="微軟正黑體" panose="020B0604030504040204" pitchFamily="34" charset="-120"/>
              <a:ea typeface="微軟正黑體" panose="020B0604030504040204" pitchFamily="34" charset="-120"/>
            </a:endParaRPr>
          </a:p>
          <a:p>
            <a:pPr marL="358775" eaLnBrk="1" hangingPunct="1">
              <a:buClr>
                <a:srgbClr val="C00000"/>
              </a:buClr>
              <a:buSzPct val="85000"/>
              <a:defRPr/>
            </a:pPr>
            <a:r>
              <a:rPr lang="zh-TW" altLang="en-US" sz="3000" b="1" dirty="0" smtClean="0">
                <a:solidFill>
                  <a:srgbClr val="100278"/>
                </a:solidFill>
                <a:latin typeface="微軟正黑體" panose="020B0604030504040204" pitchFamily="34" charset="-120"/>
                <a:ea typeface="微軟正黑體" panose="020B0604030504040204" pitchFamily="34" charset="-120"/>
              </a:rPr>
              <a:t>數量，尚</a:t>
            </a:r>
            <a:r>
              <a:rPr lang="zh-TW" altLang="en-US" sz="3000" b="1" dirty="0">
                <a:solidFill>
                  <a:srgbClr val="100278"/>
                </a:solidFill>
                <a:latin typeface="微軟正黑體" panose="020B0604030504040204" pitchFamily="34" charset="-120"/>
                <a:ea typeface="微軟正黑體" panose="020B0604030504040204" pitchFamily="34" charset="-120"/>
              </a:rPr>
              <a:t>無須辦理契約變更。</a:t>
            </a:r>
            <a:endParaRPr lang="en-US" altLang="zh-TW" sz="3000" b="1" dirty="0" smtClean="0">
              <a:solidFill>
                <a:srgbClr val="100278"/>
              </a:solidFill>
              <a:latin typeface="微軟正黑體" panose="020B0604030504040204" pitchFamily="34" charset="-120"/>
              <a:ea typeface="微軟正黑體" panose="020B0604030504040204" pitchFamily="34" charset="-120"/>
            </a:endParaRPr>
          </a:p>
          <a:p>
            <a:pPr marL="358775" indent="-358775" eaLnBrk="1" hangingPunct="1">
              <a:buClr>
                <a:srgbClr val="C00000"/>
              </a:buClr>
              <a:buSzPct val="85000"/>
              <a:buFont typeface="Wingdings" panose="05000000000000000000" pitchFamily="2" charset="2"/>
              <a:buChar char="n"/>
              <a:defRPr/>
            </a:pPr>
            <a:r>
              <a:rPr lang="zh-TW" altLang="en-US" sz="3000" b="1" dirty="0" smtClean="0">
                <a:solidFill>
                  <a:srgbClr val="100278"/>
                </a:solidFill>
                <a:latin typeface="微軟正黑體" panose="020B0604030504040204" pitchFamily="34" charset="-120"/>
                <a:ea typeface="微軟正黑體" panose="020B0604030504040204" pitchFamily="34" charset="-120"/>
              </a:rPr>
              <a:t>開口契約如因履約需要致生新增項目</a:t>
            </a:r>
            <a:endParaRPr lang="en-US" altLang="zh-TW" sz="3000" b="1" dirty="0" smtClean="0">
              <a:solidFill>
                <a:srgbClr val="100278"/>
              </a:solidFill>
              <a:latin typeface="微軟正黑體" panose="020B0604030504040204" pitchFamily="34" charset="-120"/>
              <a:ea typeface="微軟正黑體" panose="020B0604030504040204" pitchFamily="34" charset="-120"/>
            </a:endParaRPr>
          </a:p>
          <a:p>
            <a:pPr marL="358775" eaLnBrk="1" hangingPunct="1">
              <a:buClr>
                <a:srgbClr val="C00000"/>
              </a:buClr>
              <a:buSzPct val="85000"/>
              <a:defRPr/>
            </a:pPr>
            <a:r>
              <a:rPr lang="zh-TW" altLang="en-US" sz="3000" b="1" dirty="0" smtClean="0">
                <a:solidFill>
                  <a:srgbClr val="100278"/>
                </a:solidFill>
                <a:latin typeface="微軟正黑體" panose="020B0604030504040204" pitchFamily="34" charset="-120"/>
                <a:ea typeface="微軟正黑體" panose="020B0604030504040204" pitchFamily="34" charset="-120"/>
              </a:rPr>
              <a:t>需求，辦理契約變更尚無不可。</a:t>
            </a:r>
            <a:endParaRPr lang="en-US" altLang="zh-TW" sz="3000" b="1" dirty="0" smtClean="0">
              <a:solidFill>
                <a:srgbClr val="100278"/>
              </a:solidFill>
              <a:latin typeface="微軟正黑體" panose="020B0604030504040204" pitchFamily="34" charset="-120"/>
              <a:ea typeface="微軟正黑體" panose="020B0604030504040204" pitchFamily="34" charset="-120"/>
            </a:endParaRPr>
          </a:p>
          <a:p>
            <a:pPr marL="358775" indent="-358775" eaLnBrk="1" hangingPunct="1">
              <a:buClr>
                <a:srgbClr val="C00000"/>
              </a:buClr>
              <a:buSzPct val="85000"/>
              <a:buFont typeface="Wingdings" panose="05000000000000000000" pitchFamily="2" charset="2"/>
              <a:buChar char="n"/>
              <a:defRPr/>
            </a:pPr>
            <a:r>
              <a:rPr lang="zh-TW" altLang="en-US" sz="3000" b="1" dirty="0">
                <a:solidFill>
                  <a:srgbClr val="100278"/>
                </a:solidFill>
                <a:latin typeface="微軟正黑體" panose="020B0604030504040204" pitchFamily="34" charset="-120"/>
                <a:ea typeface="微軟正黑體" panose="020B0604030504040204" pitchFamily="34" charset="-120"/>
              </a:rPr>
              <a:t>變更追加事項應與原招標目的相關。</a:t>
            </a:r>
            <a:endParaRPr lang="en-US" altLang="zh-TW" sz="3000" b="1" dirty="0">
              <a:solidFill>
                <a:srgbClr val="100278"/>
              </a:solidFill>
              <a:latin typeface="微軟正黑體" panose="020B0604030504040204" pitchFamily="34" charset="-120"/>
              <a:ea typeface="微軟正黑體" panose="020B0604030504040204" pitchFamily="34" charset="-120"/>
            </a:endParaRPr>
          </a:p>
          <a:p>
            <a:pPr marL="358775" eaLnBrk="1" hangingPunct="1">
              <a:buClr>
                <a:srgbClr val="C00000"/>
              </a:buClr>
              <a:buSzPct val="85000"/>
              <a:defRPr/>
            </a:pPr>
            <a:endParaRPr lang="en-US" altLang="zh-TW" sz="3000" b="1" dirty="0">
              <a:solidFill>
                <a:srgbClr val="100278"/>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endParaRPr lang="en-US" altLang="zh-TW" sz="3000" b="1" dirty="0" smtClean="0">
              <a:solidFill>
                <a:srgbClr val="100278"/>
              </a:solidFill>
              <a:latin typeface="微軟正黑體" panose="020B0604030504040204" pitchFamily="34" charset="-120"/>
              <a:ea typeface="微軟正黑體" panose="020B0604030504040204" pitchFamily="34" charset="-120"/>
            </a:endParaRPr>
          </a:p>
          <a:p>
            <a:pPr marL="447675" eaLnBrk="1" hangingPunct="1">
              <a:buClr>
                <a:srgbClr val="C00000"/>
              </a:buClr>
              <a:buSzPct val="85000"/>
              <a:defRPr/>
            </a:pPr>
            <a:endParaRPr lang="zh-TW" altLang="en-US" sz="3000" b="1" dirty="0">
              <a:solidFill>
                <a:srgbClr val="100278"/>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997967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28A959C-600B-454B-B731-AE81DCECCFEF}" type="slidenum">
              <a:rPr lang="en-US" altLang="zh-TW" sz="1400" smtClean="0">
                <a:solidFill>
                  <a:srgbClr val="AD1F1F"/>
                </a:solidFill>
                <a:latin typeface="Times New Roman" panose="02020603050405020304" pitchFamily="18" charset="0"/>
              </a:rPr>
              <a:pPr>
                <a:spcBef>
                  <a:spcPct val="0"/>
                </a:spcBef>
                <a:buClrTx/>
                <a:buSzTx/>
                <a:buFontTx/>
                <a:buNone/>
                <a:defRPr/>
              </a:pPr>
              <a:t>55</a:t>
            </a:fld>
            <a:endParaRPr lang="en-US" altLang="zh-TW" sz="1400" smtClean="0">
              <a:solidFill>
                <a:srgbClr val="AD1F1F"/>
              </a:solidFill>
              <a:latin typeface="Times New Roman" panose="02020603050405020304" pitchFamily="18" charset="0"/>
            </a:endParaRPr>
          </a:p>
        </p:txBody>
      </p:sp>
      <p:sp>
        <p:nvSpPr>
          <p:cNvPr id="6" name="Rectangle 11">
            <a:extLst>
              <a:ext uri="{FF2B5EF4-FFF2-40B4-BE49-F238E27FC236}"/>
            </a:extLst>
          </p:cNvPr>
          <p:cNvSpPr>
            <a:spLocks noChangeArrowheads="1"/>
          </p:cNvSpPr>
          <p:nvPr/>
        </p:nvSpPr>
        <p:spPr bwMode="auto">
          <a:xfrm>
            <a:off x="358775" y="1160463"/>
            <a:ext cx="8534400" cy="5364162"/>
          </a:xfrm>
          <a:prstGeom prst="rect">
            <a:avLst/>
          </a:prstGeom>
          <a:noFill/>
          <a:ln w="9525">
            <a:noFill/>
            <a:miter lim="800000"/>
            <a:headEnd/>
            <a:tailEnd/>
          </a:ln>
          <a:effectLst/>
        </p:spPr>
        <p:txBody>
          <a:bodyPr/>
          <a:lstStyle/>
          <a:p>
            <a:pPr algn="just" eaLnBrk="1" hangingPunct="1">
              <a:spcBef>
                <a:spcPts val="1200"/>
              </a:spcBef>
              <a:buClr>
                <a:prstClr val="black"/>
              </a:buClr>
              <a:buSzPct val="75000"/>
              <a:defRPr/>
            </a:pPr>
            <a:r>
              <a:rPr lang="zh-TW" altLang="en-US" sz="2800" b="1" dirty="0">
                <a:solidFill>
                  <a:srgbClr val="0000FF"/>
                </a:solidFill>
                <a:latin typeface="微軟正黑體" panose="020B0604030504040204" pitchFamily="34" charset="-120"/>
                <a:ea typeface="微軟正黑體" panose="020B0604030504040204" pitchFamily="34" charset="-120"/>
              </a:rPr>
              <a:t>工程會</a:t>
            </a:r>
            <a:r>
              <a:rPr lang="en-US" altLang="zh-TW" sz="2800" b="1" dirty="0">
                <a:solidFill>
                  <a:srgbClr val="0000FF"/>
                </a:solidFill>
                <a:latin typeface="微軟正黑體" panose="020B0604030504040204" pitchFamily="34" charset="-120"/>
                <a:ea typeface="微軟正黑體" panose="020B0604030504040204" pitchFamily="34" charset="-120"/>
              </a:rPr>
              <a:t>97.11.4</a:t>
            </a:r>
            <a:r>
              <a:rPr lang="zh-TW" altLang="en-US" sz="2800" b="1" dirty="0">
                <a:solidFill>
                  <a:srgbClr val="0000FF"/>
                </a:solidFill>
                <a:latin typeface="微軟正黑體" panose="020B0604030504040204" pitchFamily="34" charset="-120"/>
                <a:ea typeface="微軟正黑體" panose="020B0604030504040204" pitchFamily="34" charset="-120"/>
              </a:rPr>
              <a:t>政府採購問題座談會</a:t>
            </a:r>
            <a:r>
              <a:rPr lang="en-US" altLang="zh-TW" sz="2800" b="1" dirty="0">
                <a:solidFill>
                  <a:srgbClr val="0000FF"/>
                </a:solidFill>
                <a:latin typeface="微軟正黑體" panose="020B0604030504040204" pitchFamily="34" charset="-120"/>
                <a:ea typeface="微軟正黑體" panose="020B0604030504040204" pitchFamily="34" charset="-120"/>
              </a:rPr>
              <a:t>(</a:t>
            </a:r>
            <a:r>
              <a:rPr lang="zh-TW" altLang="en-US" sz="2800" b="1" dirty="0">
                <a:solidFill>
                  <a:srgbClr val="0000FF"/>
                </a:solidFill>
                <a:latin typeface="微軟正黑體" panose="020B0604030504040204" pitchFamily="34" charset="-120"/>
                <a:ea typeface="微軟正黑體" panose="020B0604030504040204" pitchFamily="34" charset="-120"/>
              </a:rPr>
              <a:t>東區</a:t>
            </a:r>
            <a:r>
              <a:rPr lang="en-US" altLang="zh-TW" sz="2800" b="1" dirty="0">
                <a:solidFill>
                  <a:srgbClr val="0000FF"/>
                </a:solidFill>
                <a:latin typeface="微軟正黑體" panose="020B0604030504040204" pitchFamily="34" charset="-120"/>
                <a:ea typeface="微軟正黑體" panose="020B0604030504040204" pitchFamily="34" charset="-120"/>
              </a:rPr>
              <a:t>)</a:t>
            </a:r>
          </a:p>
          <a:p>
            <a:pPr marL="620713" indent="-620713" algn="just" eaLnBrk="1" hangingPunct="1">
              <a:spcBef>
                <a:spcPts val="1200"/>
              </a:spcBef>
              <a:buClr>
                <a:prstClr val="black"/>
              </a:buClr>
              <a:buSzPct val="75000"/>
              <a:defRPr/>
            </a:pPr>
            <a:r>
              <a:rPr lang="zh-TW" altLang="en-US" sz="2800" b="1" dirty="0" smtClean="0">
                <a:solidFill>
                  <a:srgbClr val="660033"/>
                </a:solidFill>
                <a:latin typeface="微軟正黑體" panose="020B0604030504040204" pitchFamily="34" charset="-120"/>
                <a:ea typeface="微軟正黑體" panose="020B0604030504040204" pitchFamily="34" charset="-120"/>
              </a:rPr>
              <a:t>工程會：</a:t>
            </a:r>
            <a:endParaRPr lang="en-US" altLang="zh-TW" sz="2800" b="1" dirty="0" smtClean="0">
              <a:solidFill>
                <a:srgbClr val="660033"/>
              </a:solidFill>
              <a:latin typeface="微軟正黑體" panose="020B0604030504040204" pitchFamily="34" charset="-120"/>
              <a:ea typeface="微軟正黑體" panose="020B0604030504040204" pitchFamily="34" charset="-120"/>
            </a:endParaRPr>
          </a:p>
          <a:p>
            <a:pPr algn="just" eaLnBrk="1" hangingPunct="1">
              <a:spcBef>
                <a:spcPts val="1200"/>
              </a:spcBef>
              <a:buClr>
                <a:prstClr val="black"/>
              </a:buClr>
              <a:buSzPct val="75000"/>
              <a:defRPr/>
            </a:pPr>
            <a:r>
              <a:rPr lang="zh-TW" altLang="en-US" sz="2800" b="1" dirty="0" smtClean="0">
                <a:solidFill>
                  <a:srgbClr val="0000FF"/>
                </a:solidFill>
                <a:latin typeface="微軟正黑體" panose="020B0604030504040204" pitchFamily="34" charset="-120"/>
                <a:ea typeface="微軟正黑體" panose="020B0604030504040204" pitchFamily="34" charset="-120"/>
              </a:rPr>
              <a:t>採</a:t>
            </a:r>
            <a:r>
              <a:rPr lang="zh-TW" altLang="en-US" sz="2800" b="1" dirty="0">
                <a:solidFill>
                  <a:srgbClr val="0000FF"/>
                </a:solidFill>
                <a:latin typeface="微軟正黑體" panose="020B0604030504040204" pitchFamily="34" charset="-120"/>
                <a:ea typeface="微軟正黑體" panose="020B0604030504040204" pitchFamily="34" charset="-120"/>
              </a:rPr>
              <a:t>單價決標之採購金額計算方式，政府採購法施行細則第</a:t>
            </a:r>
            <a:r>
              <a:rPr lang="en-US" altLang="zh-TW" sz="2800" b="1" dirty="0">
                <a:solidFill>
                  <a:srgbClr val="0000FF"/>
                </a:solidFill>
                <a:latin typeface="微軟正黑體" panose="020B0604030504040204" pitchFamily="34" charset="-120"/>
                <a:ea typeface="微軟正黑體" panose="020B0604030504040204" pitchFamily="34" charset="-120"/>
              </a:rPr>
              <a:t>6</a:t>
            </a:r>
            <a:r>
              <a:rPr lang="zh-TW" altLang="en-US" sz="2800" b="1" dirty="0">
                <a:solidFill>
                  <a:srgbClr val="0000FF"/>
                </a:solidFill>
                <a:latin typeface="微軟正黑體" panose="020B0604030504040204" pitchFamily="34" charset="-120"/>
                <a:ea typeface="微軟正黑體" panose="020B0604030504040204" pitchFamily="34" charset="-120"/>
              </a:rPr>
              <a:t>條第</a:t>
            </a:r>
            <a:r>
              <a:rPr lang="en-US" altLang="zh-TW" sz="2800" b="1" dirty="0">
                <a:solidFill>
                  <a:srgbClr val="0000FF"/>
                </a:solidFill>
                <a:latin typeface="微軟正黑體" panose="020B0604030504040204" pitchFamily="34" charset="-120"/>
                <a:ea typeface="微軟正黑體" panose="020B0604030504040204" pitchFamily="34" charset="-120"/>
              </a:rPr>
              <a:t>5</a:t>
            </a:r>
            <a:r>
              <a:rPr lang="zh-TW" altLang="en-US" sz="2800" b="1" dirty="0">
                <a:solidFill>
                  <a:srgbClr val="0000FF"/>
                </a:solidFill>
                <a:latin typeface="微軟正黑體" panose="020B0604030504040204" pitchFamily="34" charset="-120"/>
                <a:ea typeface="微軟正黑體" panose="020B0604030504040204" pitchFamily="34" charset="-120"/>
              </a:rPr>
              <a:t>款已有規定，同細則第</a:t>
            </a:r>
            <a:r>
              <a:rPr lang="en-US" altLang="zh-TW" sz="2800" b="1" dirty="0">
                <a:solidFill>
                  <a:srgbClr val="0000FF"/>
                </a:solidFill>
                <a:latin typeface="微軟正黑體" panose="020B0604030504040204" pitchFamily="34" charset="-120"/>
                <a:ea typeface="微軟正黑體" panose="020B0604030504040204" pitchFamily="34" charset="-120"/>
              </a:rPr>
              <a:t>26 </a:t>
            </a:r>
            <a:r>
              <a:rPr lang="zh-TW" altLang="en-US" sz="2800" b="1" dirty="0">
                <a:solidFill>
                  <a:srgbClr val="0000FF"/>
                </a:solidFill>
                <a:latin typeface="微軟正黑體" panose="020B0604030504040204" pitchFamily="34" charset="-120"/>
                <a:ea typeface="微軟正黑體" panose="020B0604030504040204" pitchFamily="34" charset="-120"/>
              </a:rPr>
              <a:t>條第</a:t>
            </a:r>
            <a:r>
              <a:rPr lang="en-US" altLang="zh-TW" sz="2800" b="1" dirty="0">
                <a:solidFill>
                  <a:srgbClr val="0000FF"/>
                </a:solidFill>
                <a:latin typeface="微軟正黑體" panose="020B0604030504040204" pitchFamily="34" charset="-120"/>
                <a:ea typeface="微軟正黑體" panose="020B0604030504040204" pitchFamily="34" charset="-120"/>
              </a:rPr>
              <a:t>1</a:t>
            </a:r>
            <a:r>
              <a:rPr lang="zh-TW" altLang="en-US" sz="2800" b="1" dirty="0">
                <a:solidFill>
                  <a:srgbClr val="0000FF"/>
                </a:solidFill>
                <a:latin typeface="微軟正黑體" panose="020B0604030504040204" pitchFamily="34" charset="-120"/>
                <a:ea typeface="微軟正黑體" panose="020B0604030504040204" pitchFamily="34" charset="-120"/>
              </a:rPr>
              <a:t>項亦已定義預算金額為「該採購得用以支付得標廠商契約價金之預算金額」。另，</a:t>
            </a:r>
            <a:r>
              <a:rPr lang="zh-TW" altLang="en-US" sz="2800" b="1" u="heavy" dirty="0">
                <a:solidFill>
                  <a:srgbClr val="0000FF"/>
                </a:solidFill>
                <a:uFill>
                  <a:solidFill>
                    <a:srgbClr val="C00000"/>
                  </a:solidFill>
                </a:uFill>
                <a:latin typeface="微軟正黑體" panose="020B0604030504040204" pitchFamily="34" charset="-120"/>
                <a:ea typeface="微軟正黑體" panose="020B0604030504040204" pitchFamily="34" charset="-120"/>
              </a:rPr>
              <a:t>決標公告之決標金額及底價係以單價乘以預估數量之金額登錄。建議機關於辦理是類採購案件時，於附加說明欄清楚標示</a:t>
            </a:r>
            <a:r>
              <a:rPr lang="zh-TW" altLang="en-US" sz="2800" b="1" dirty="0">
                <a:solidFill>
                  <a:srgbClr val="0000FF"/>
                </a:solidFill>
                <a:latin typeface="微軟正黑體" panose="020B0604030504040204" pitchFamily="34" charset="-120"/>
                <a:ea typeface="微軟正黑體" panose="020B0604030504040204" pitchFamily="34" charset="-120"/>
              </a:rPr>
              <a:t>，例如</a:t>
            </a:r>
            <a:r>
              <a:rPr lang="zh-TW" altLang="en-US" sz="2800" b="1" dirty="0" smtClean="0">
                <a:solidFill>
                  <a:srgbClr val="0000FF"/>
                </a:solidFill>
                <a:latin typeface="微軟正黑體" panose="020B0604030504040204" pitchFamily="34" charset="-120"/>
                <a:ea typeface="微軟正黑體" panose="020B0604030504040204" pitchFamily="34" charset="-120"/>
              </a:rPr>
              <a:t>：</a:t>
            </a:r>
            <a:r>
              <a:rPr lang="zh-TW" altLang="en-US" sz="2800" b="1" u="sng" dirty="0" smtClean="0">
                <a:solidFill>
                  <a:prstClr val="black"/>
                </a:solidFill>
                <a:latin typeface="微軟正黑體" panose="020B0604030504040204" pitchFamily="34" charset="-120"/>
                <a:ea typeface="微軟正黑體" panose="020B0604030504040204" pitchFamily="34" charset="-120"/>
              </a:rPr>
              <a:t>開口</a:t>
            </a:r>
            <a:r>
              <a:rPr lang="zh-TW" altLang="en-US" sz="2800" b="1" u="sng" dirty="0">
                <a:solidFill>
                  <a:prstClr val="black"/>
                </a:solidFill>
                <a:latin typeface="微軟正黑體" panose="020B0604030504040204" pitchFamily="34" charset="-120"/>
                <a:ea typeface="微軟正黑體" panose="020B0604030504040204" pitchFamily="34" charset="-120"/>
              </a:rPr>
              <a:t>契</a:t>
            </a:r>
            <a:r>
              <a:rPr lang="zh-TW" altLang="en-US" sz="2800" b="1" u="sng" dirty="0" smtClean="0">
                <a:solidFill>
                  <a:prstClr val="black"/>
                </a:solidFill>
                <a:latin typeface="微軟正黑體" panose="020B0604030504040204" pitchFamily="34" charset="-120"/>
                <a:ea typeface="微軟正黑體" panose="020B0604030504040204" pitchFamily="34" charset="-120"/>
              </a:rPr>
              <a:t>約採</a:t>
            </a:r>
            <a:r>
              <a:rPr lang="zh-TW" altLang="en-US" sz="2800" b="1" u="sng" dirty="0">
                <a:solidFill>
                  <a:prstClr val="black"/>
                </a:solidFill>
                <a:latin typeface="微軟正黑體" panose="020B0604030504040204" pitchFamily="34" charset="-120"/>
                <a:ea typeface="微軟正黑體" panose="020B0604030504040204" pitchFamily="34" charset="-120"/>
              </a:rPr>
              <a:t>單價決標、契約價金之計算方式為依實際採購數量給付、契約起迄期間、預估採購數量或預估採購數量之上限或預估採購金額上限等，以免發生爭議</a:t>
            </a:r>
            <a:r>
              <a:rPr lang="zh-TW" altLang="en-US" sz="2800" b="1" dirty="0" smtClean="0">
                <a:solidFill>
                  <a:srgbClr val="0000FF"/>
                </a:solidFill>
                <a:latin typeface="微軟正黑體" panose="020B0604030504040204" pitchFamily="34" charset="-120"/>
                <a:ea typeface="微軟正黑體" panose="020B0604030504040204" pitchFamily="34" charset="-120"/>
              </a:rPr>
              <a:t>。</a:t>
            </a:r>
            <a:endParaRPr lang="en-US" altLang="zh-TW" sz="2800" b="1" dirty="0">
              <a:solidFill>
                <a:srgbClr val="006600"/>
              </a:solidFill>
              <a:latin typeface="微軟正黑體" panose="020B0604030504040204" pitchFamily="34" charset="-120"/>
              <a:ea typeface="微軟正黑體" panose="020B0604030504040204" pitchFamily="34" charset="-120"/>
            </a:endParaRPr>
          </a:p>
          <a:p>
            <a:pPr marL="609600" lvl="1" indent="-342900" algn="just" eaLnBrk="1" hangingPunct="1">
              <a:spcBef>
                <a:spcPts val="1200"/>
              </a:spcBef>
              <a:buClr>
                <a:srgbClr val="C00000"/>
              </a:buClr>
              <a:buSzPct val="75000"/>
              <a:buFont typeface="Wingdings" pitchFamily="2" charset="2"/>
              <a:buChar char="Ø"/>
              <a:defRPr/>
            </a:pPr>
            <a:endParaRPr lang="zh-TW" altLang="en-US" sz="2800" b="1" dirty="0">
              <a:solidFill>
                <a:srgbClr val="006600"/>
              </a:solidFill>
              <a:latin typeface="微軟正黑體" panose="020B0604030504040204" pitchFamily="34" charset="-120"/>
              <a:ea typeface="微軟正黑體" panose="020B0604030504040204" pitchFamily="34" charset="-120"/>
            </a:endParaRPr>
          </a:p>
        </p:txBody>
      </p:sp>
      <p:sp>
        <p:nvSpPr>
          <p:cNvPr id="7" name="Rectangle 2">
            <a:extLst>
              <a:ext uri="{FF2B5EF4-FFF2-40B4-BE49-F238E27FC236}"/>
            </a:extLst>
          </p:cNvPr>
          <p:cNvSpPr>
            <a:spLocks noGrp="1" noChangeArrowheads="1"/>
          </p:cNvSpPr>
          <p:nvPr>
            <p:ph type="title" idx="4294967295"/>
          </p:nvPr>
        </p:nvSpPr>
        <p:spPr>
          <a:xfrm>
            <a:off x="1691680" y="321839"/>
            <a:ext cx="6191919" cy="658812"/>
          </a:xfrm>
        </p:spPr>
        <p:txBody>
          <a:bodyPr wrap="square" lIns="91440" tIns="45720" rIns="91440" bIns="45720" numCol="1" anchorCtr="0" compatLnSpc="1">
            <a:prstTxWarp prst="textNoShape">
              <a:avLst/>
            </a:prstTxWarp>
            <a:noAutofit/>
          </a:bodyPr>
          <a:lstStyle/>
          <a:p>
            <a:pPr eaLnBrk="1" hangingPunct="1">
              <a:defRPr/>
            </a:pPr>
            <a:r>
              <a:rPr lang="zh-TW" altLang="en-US" b="1" cap="none" dirty="0">
                <a:solidFill>
                  <a:srgbClr val="003399"/>
                </a:solidFill>
                <a:effectLst/>
                <a:latin typeface="微軟正黑體" panose="020B0604030504040204" pitchFamily="34" charset="-120"/>
                <a:ea typeface="微軟正黑體" panose="020B0604030504040204" pitchFamily="34" charset="-120"/>
              </a:rPr>
              <a:t>開口</a:t>
            </a:r>
            <a:r>
              <a:rPr lang="zh-TW" altLang="en-US" b="1" cap="none" dirty="0" smtClean="0">
                <a:solidFill>
                  <a:srgbClr val="003399"/>
                </a:solidFill>
                <a:effectLst/>
                <a:latin typeface="微軟正黑體" panose="020B0604030504040204" pitchFamily="34" charset="-120"/>
                <a:ea typeface="微軟正黑體" panose="020B0604030504040204" pitchFamily="34" charset="-120"/>
              </a:rPr>
              <a:t>契約決標公告應另予說明</a:t>
            </a:r>
            <a:endParaRPr lang="zh-TW" altLang="en-US" b="1" cap="none" dirty="0">
              <a:solidFill>
                <a:srgbClr val="003399"/>
              </a:solidFill>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5603245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15">
            <a:extLst>
              <a:ext uri="{FF2B5EF4-FFF2-40B4-BE49-F238E27FC236}"/>
            </a:extLst>
          </p:cNvPr>
          <p:cNvSpPr>
            <a:spLocks noGrp="1"/>
          </p:cNvSpPr>
          <p:nvPr>
            <p:ph type="sldNum" sz="quarter" idx="12"/>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BD8CC86A-1385-4F65-B9CA-B58A7F7C2A10}" type="slidenum">
              <a:rPr lang="en-US" altLang="zh-TW" sz="1400" smtClean="0">
                <a:solidFill>
                  <a:srgbClr val="AD1F1F"/>
                </a:solidFill>
                <a:latin typeface="Times New Roman" panose="02020603050405020304" pitchFamily="18" charset="0"/>
              </a:rPr>
              <a:pPr>
                <a:spcBef>
                  <a:spcPct val="0"/>
                </a:spcBef>
                <a:buClrTx/>
                <a:buSzTx/>
                <a:buFontTx/>
                <a:buNone/>
                <a:defRPr/>
              </a:pPr>
              <a:t>56</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468313" y="430213"/>
            <a:ext cx="5364162" cy="658812"/>
          </a:xfrm>
        </p:spPr>
        <p:txBody>
          <a:bodyPr wrap="square" lIns="91440" tIns="45720" rIns="91440" bIns="45720" numCol="1" anchorCtr="0" compatLnSpc="1">
            <a:prstTxWarp prst="textNoShape">
              <a:avLst/>
            </a:prstTxWarp>
          </a:bodyPr>
          <a:lstStyle/>
          <a:p>
            <a:pPr eaLnBrk="1" hangingPunct="1">
              <a:defRPr/>
            </a:pPr>
            <a:r>
              <a:rPr lang="zh-TW" altLang="en-US" sz="2900" b="1" cap="none" dirty="0">
                <a:solidFill>
                  <a:srgbClr val="003399"/>
                </a:solidFill>
                <a:effectLst>
                  <a:outerShdw blurRad="38100" dist="38100" dir="2700000" algn="tl">
                    <a:srgbClr val="C0C0C0"/>
                  </a:outerShdw>
                </a:effectLst>
                <a:latin typeface="+mj-ea"/>
              </a:rPr>
              <a:t>開口契約辦理契約變更原則</a:t>
            </a:r>
          </a:p>
        </p:txBody>
      </p:sp>
      <p:sp>
        <p:nvSpPr>
          <p:cNvPr id="6" name="Rectangle 11">
            <a:extLst>
              <a:ext uri="{FF2B5EF4-FFF2-40B4-BE49-F238E27FC236}"/>
            </a:extLst>
          </p:cNvPr>
          <p:cNvSpPr>
            <a:spLocks noChangeArrowheads="1"/>
          </p:cNvSpPr>
          <p:nvPr/>
        </p:nvSpPr>
        <p:spPr bwMode="auto">
          <a:xfrm>
            <a:off x="358775" y="1160462"/>
            <a:ext cx="8534400" cy="4176749"/>
          </a:xfrm>
          <a:prstGeom prst="rect">
            <a:avLst/>
          </a:prstGeom>
          <a:noFill/>
          <a:ln w="9525">
            <a:noFill/>
            <a:miter lim="800000"/>
            <a:headEnd/>
            <a:tailEnd/>
          </a:ln>
          <a:effectLst/>
        </p:spPr>
        <p:txBody>
          <a:bodyPr/>
          <a:lstStyle/>
          <a:p>
            <a:pPr algn="just" eaLnBrk="1" hangingPunct="1">
              <a:spcBef>
                <a:spcPct val="20000"/>
              </a:spcBef>
              <a:buClr>
                <a:prstClr val="black"/>
              </a:buClr>
              <a:buSzPct val="75000"/>
              <a:defRPr/>
            </a:pP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工程會</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97.11.4</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政府採購問題座談會</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東區</a:t>
            </a:r>
            <a:r>
              <a:rPr lang="en-US" altLang="zh-TW" sz="2800" b="1" dirty="0">
                <a:solidFill>
                  <a:srgbClr val="0000FF"/>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p>
          <a:p>
            <a:pPr marL="620713" indent="-620713" algn="just" eaLnBrk="1" hangingPunct="1">
              <a:spcBef>
                <a:spcPct val="20000"/>
              </a:spcBef>
              <a:buClr>
                <a:prstClr val="black"/>
              </a:buClr>
              <a:buSzPct val="75000"/>
              <a:defRPr/>
            </a:pPr>
            <a:r>
              <a:rPr lang="en-US" altLang="zh-TW" sz="2800" b="1">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Q3</a:t>
            </a:r>
            <a:r>
              <a:rPr lang="zh-TW" altLang="en-US" sz="2800" b="1" smtClean="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endParaRPr lang="en-US" altLang="zh-TW" sz="2800" b="1" smtClean="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algn="just" eaLnBrk="1" hangingPunct="1">
              <a:spcBef>
                <a:spcPct val="20000"/>
              </a:spcBef>
              <a:buClr>
                <a:prstClr val="black"/>
              </a:buClr>
              <a:buSzPct val="75000"/>
              <a:defRPr/>
            </a:pPr>
            <a:r>
              <a:rPr lang="zh-TW" altLang="en-US" sz="2800" b="1" smtClean="0">
                <a:solidFill>
                  <a:srgbClr val="00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開口</a:t>
            </a:r>
            <a:r>
              <a:rPr lang="zh-TW" altLang="en-US" sz="2800" b="1" dirty="0">
                <a:solidFill>
                  <a:srgbClr val="00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契約之預估數量不足時，是否需變更契約辦理或可於契約中明訂，契約數量為預估，執行依實做數量決算</a:t>
            </a:r>
            <a:r>
              <a:rPr lang="en-US" altLang="zh-TW" sz="2800" b="1" dirty="0">
                <a:solidFill>
                  <a:srgbClr val="00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a:solidFill>
                  <a:srgbClr val="00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計價</a:t>
            </a:r>
            <a:r>
              <a:rPr lang="en-US" altLang="zh-TW" sz="2800" b="1" dirty="0">
                <a:solidFill>
                  <a:srgbClr val="00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a:solidFill>
                  <a:srgbClr val="00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，依此辦理是否牴觸採購之公平合理？</a:t>
            </a:r>
            <a:endParaRPr lang="en-US" altLang="zh-TW" sz="2800" b="1" dirty="0">
              <a:solidFill>
                <a:srgbClr val="00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808038" indent="-808038" algn="just" eaLnBrk="1" hangingPunct="1">
              <a:spcBef>
                <a:spcPct val="20000"/>
              </a:spcBef>
              <a:buClr>
                <a:prstClr val="black"/>
              </a:buClr>
              <a:buSzPct val="75000"/>
              <a:defRPr/>
            </a:pPr>
            <a:r>
              <a:rPr lang="en-US" altLang="zh-TW" sz="2800" b="1">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A3</a:t>
            </a:r>
            <a:r>
              <a:rPr lang="zh-TW" altLang="en-US" sz="2800" b="1" smtClean="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lang="en-US" altLang="zh-TW" sz="2800" b="1" smtClean="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just" eaLnBrk="1" hangingPunct="1">
              <a:spcBef>
                <a:spcPct val="20000"/>
              </a:spcBef>
              <a:buClr>
                <a:prstClr val="black"/>
              </a:buClr>
              <a:buSzPct val="75000"/>
              <a:defRPr/>
            </a:pPr>
            <a:r>
              <a:rPr lang="zh-TW" altLang="en-US" sz="2800" b="1" u="sng" smtClean="0">
                <a:solidFill>
                  <a:srgbClr val="660033"/>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建議</a:t>
            </a:r>
            <a:r>
              <a:rPr lang="zh-TW" altLang="en-US" sz="2800" b="1" u="sng" dirty="0">
                <a:solidFill>
                  <a:srgbClr val="660033"/>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機關於辦理招標時即載明契約之採購上限，如未逾上限者，尚無須辦理契約變更</a:t>
            </a:r>
            <a:r>
              <a:rPr lang="zh-TW" altLang="en-US"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lang="en-US" altLang="zh-TW" sz="28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609600" lvl="1" indent="-342900" algn="just" eaLnBrk="1" hangingPunct="1">
              <a:spcBef>
                <a:spcPct val="10000"/>
              </a:spcBef>
              <a:buClr>
                <a:srgbClr val="C00000"/>
              </a:buClr>
              <a:buSzPct val="75000"/>
              <a:buFont typeface="Wingdings" pitchFamily="2" charset="2"/>
              <a:buChar char="Ø"/>
              <a:defRPr/>
            </a:pPr>
            <a:endParaRPr lang="en-US" altLang="zh-TW"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609600" lvl="1" indent="-342900" algn="just" eaLnBrk="1" hangingPunct="1">
              <a:spcBef>
                <a:spcPct val="10000"/>
              </a:spcBef>
              <a:buClr>
                <a:srgbClr val="C00000"/>
              </a:buClr>
              <a:buSzPct val="75000"/>
              <a:buFont typeface="Wingdings" pitchFamily="2" charset="2"/>
              <a:buChar char="Ø"/>
              <a:defRPr/>
            </a:pPr>
            <a:endParaRPr lang="zh-TW" altLang="en-US" sz="2800" b="1" dirty="0">
              <a:solidFill>
                <a:srgbClr val="0066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966904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6" name="書卷 (水平) 5">
            <a:extLst/>
          </p:cNvPr>
          <p:cNvSpPr/>
          <p:nvPr/>
        </p:nvSpPr>
        <p:spPr>
          <a:xfrm>
            <a:off x="899592" y="192846"/>
            <a:ext cx="7295392" cy="859890"/>
          </a:xfrm>
          <a:prstGeom prst="horizontalScroll">
            <a:avLst/>
          </a:prstGeom>
          <a:blipFill>
            <a:blip r:embed="rId3"/>
            <a:tile tx="0" ty="0" sx="100000" sy="100000" flip="none" algn="tl"/>
          </a:bli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000" b="1">
                <a:solidFill>
                  <a:srgbClr val="000066"/>
                </a:solidFill>
                <a:latin typeface="微軟正黑體" panose="020B0604030504040204" pitchFamily="34" charset="-120"/>
                <a:cs typeface="Times New Roman" panose="02020603050405020304" pitchFamily="18" charset="0"/>
              </a:rPr>
              <a:t>臺北市政府採購契約變更作業規定一覽表</a:t>
            </a:r>
            <a:endParaRPr lang="zh-TW" altLang="en-US" sz="3000" b="1" dirty="0">
              <a:solidFill>
                <a:srgbClr val="000066"/>
              </a:solidFill>
              <a:latin typeface="微軟正黑體" panose="020B0604030504040204" pitchFamily="34" charset="-120"/>
              <a:cs typeface="Times New Roman" panose="02020603050405020304" pitchFamily="18" charset="0"/>
            </a:endParaRPr>
          </a:p>
        </p:txBody>
      </p:sp>
      <p:sp>
        <p:nvSpPr>
          <p:cNvPr id="3" name="文字方塊 2"/>
          <p:cNvSpPr txBox="1"/>
          <p:nvPr/>
        </p:nvSpPr>
        <p:spPr>
          <a:xfrm>
            <a:off x="170856" y="1052736"/>
            <a:ext cx="8973144" cy="5808450"/>
          </a:xfrm>
          <a:prstGeom prst="rect">
            <a:avLst/>
          </a:prstGeom>
          <a:noFill/>
        </p:spPr>
        <p:txBody>
          <a:bodyPr wrap="square" rtlCol="0">
            <a:spAutoFit/>
          </a:bodyPr>
          <a:lstStyle/>
          <a:p>
            <a:pPr marL="1979613" indent="-1979613" algn="just">
              <a:lnSpc>
                <a:spcPts val="2600"/>
              </a:lnSpc>
            </a:pPr>
            <a:r>
              <a:rPr lang="zh-TW" altLang="en-US" b="1" smtClean="0">
                <a:solidFill>
                  <a:srgbClr val="660033"/>
                </a:solidFill>
                <a:latin typeface="微軟正黑體" panose="020B0604030504040204" pitchFamily="34" charset="-120"/>
                <a:ea typeface="微軟正黑體" panose="020B0604030504040204" pitchFamily="34" charset="-120"/>
              </a:rPr>
              <a:t>補充</a:t>
            </a:r>
            <a:r>
              <a:rPr lang="zh-TW" altLang="zh-TW" b="1" smtClean="0">
                <a:solidFill>
                  <a:srgbClr val="660033"/>
                </a:solidFill>
                <a:latin typeface="微軟正黑體" panose="020B0604030504040204" pitchFamily="34" charset="-120"/>
                <a:ea typeface="微軟正黑體" panose="020B0604030504040204" pitchFamily="34" charset="-120"/>
              </a:rPr>
              <a:t>附記</a:t>
            </a:r>
            <a:r>
              <a:rPr lang="zh-TW" altLang="en-US" b="1" smtClean="0">
                <a:solidFill>
                  <a:srgbClr val="C00000"/>
                </a:solidFill>
                <a:latin typeface="微軟正黑體" panose="020B0604030504040204" pitchFamily="34" charset="-120"/>
                <a:ea typeface="微軟正黑體" panose="020B0604030504040204" pitchFamily="34" charset="-120"/>
              </a:rPr>
              <a:t>：</a:t>
            </a:r>
            <a:r>
              <a:rPr lang="en-US" altLang="zh-TW"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(103</a:t>
            </a:r>
            <a:r>
              <a:rPr lang="zh-TW" altLang="en-US"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年</a:t>
            </a:r>
            <a:r>
              <a:rPr lang="en-US" altLang="zh-TW"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5</a:t>
            </a:r>
            <a:r>
              <a:rPr lang="zh-TW" altLang="en-US"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月</a:t>
            </a:r>
            <a:r>
              <a:rPr lang="en-US" altLang="zh-TW"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5</a:t>
            </a:r>
            <a:r>
              <a:rPr lang="zh-TW" altLang="en-US"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日</a:t>
            </a:r>
            <a:r>
              <a:rPr lang="zh-TW" altLang="en-US" b="1">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臺北市政府</a:t>
            </a:r>
            <a:r>
              <a:rPr lang="en-US" altLang="zh-TW" b="1">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(103)</a:t>
            </a:r>
            <a:r>
              <a:rPr lang="zh-TW" altLang="en-US" b="1">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府授工採字</a:t>
            </a:r>
            <a:r>
              <a:rPr lang="zh-TW" altLang="en-US"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第</a:t>
            </a:r>
            <a:r>
              <a:rPr lang="en-US" altLang="zh-TW"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10330155300</a:t>
            </a:r>
            <a:r>
              <a:rPr lang="zh-TW" altLang="en-US"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號函修正</a:t>
            </a:r>
            <a:r>
              <a:rPr lang="en-US" altLang="zh-TW" b="1" smtClean="0">
                <a:solidFill>
                  <a:srgbClr val="006600"/>
                </a:solidFill>
                <a:latin typeface="微軟正黑體" panose="020B0604030504040204" pitchFamily="34" charset="-120"/>
                <a:ea typeface="微軟正黑體" panose="020B0604030504040204" pitchFamily="34" charset="-120"/>
                <a:sym typeface="Wingdings" panose="05000000000000000000" pitchFamily="2" charset="2"/>
              </a:rPr>
              <a:t>)</a:t>
            </a:r>
            <a:endParaRPr lang="zh-TW" altLang="zh-TW" b="1">
              <a:solidFill>
                <a:srgbClr val="006600"/>
              </a:solidFill>
              <a:latin typeface="微軟正黑體" panose="020B0604030504040204" pitchFamily="34" charset="-120"/>
              <a:ea typeface="微軟正黑體" panose="020B0604030504040204" pitchFamily="34" charset="-120"/>
            </a:endParaRPr>
          </a:p>
          <a:p>
            <a:pPr marL="627063" indent="-627063" algn="just">
              <a:lnSpc>
                <a:spcPts val="3200"/>
              </a:lnSpc>
            </a:pP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一</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契約變更中所稱「規格」變更，係指原有功能或機能不變之情形</a:t>
            </a:r>
            <a:r>
              <a:rPr lang="zh-TW" altLang="zh-TW" b="1" smtClean="0">
                <a:solidFill>
                  <a:prstClr val="black"/>
                </a:solidFill>
                <a:latin typeface="微軟正黑體" panose="020B0604030504040204" pitchFamily="34" charset="-120"/>
                <a:ea typeface="微軟正黑體" panose="020B0604030504040204" pitchFamily="34" charset="-120"/>
              </a:rPr>
              <a:t>。</a:t>
            </a:r>
            <a:endParaRPr lang="en-US" altLang="zh-TW" b="1" smtClean="0">
              <a:solidFill>
                <a:prstClr val="black"/>
              </a:solidFill>
              <a:latin typeface="微軟正黑體" panose="020B0604030504040204" pitchFamily="34" charset="-120"/>
              <a:ea typeface="微軟正黑體" panose="020B0604030504040204" pitchFamily="34" charset="-120"/>
            </a:endParaRPr>
          </a:p>
          <a:p>
            <a:pPr marL="627063" indent="-627063" algn="just">
              <a:lnSpc>
                <a:spcPts val="3200"/>
              </a:lnSpc>
            </a:pPr>
            <a:r>
              <a:rPr lang="en-US" altLang="zh-TW" b="1" spc="-10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二</a:t>
            </a:r>
            <a:r>
              <a:rPr lang="en-US" altLang="zh-TW" b="1" spc="-10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「如有契約變更或加減價之情形，致原決標金額增加者，亦應依上揭規定辦理公告、彙送。」其</a:t>
            </a:r>
            <a:r>
              <a:rPr lang="zh-TW" altLang="en-US" b="1" u="sng" spc="-100">
                <a:solidFill>
                  <a:srgbClr val="0000FF"/>
                </a:solidFill>
                <a:latin typeface="微軟正黑體" panose="020B0604030504040204" pitchFamily="34" charset="-120"/>
                <a:ea typeface="微軟正黑體" panose="020B0604030504040204" pitchFamily="34" charset="-120"/>
              </a:rPr>
              <a:t>傳輸工程會方式以原採購案號附加分號方式上傳。並於決標公告附加說明欄載明本次為第幾次契約變更</a:t>
            </a:r>
            <a:r>
              <a:rPr lang="zh-TW" altLang="en-US" b="1" spc="-100" smtClean="0">
                <a:solidFill>
                  <a:prstClr val="black"/>
                </a:solidFill>
                <a:latin typeface="微軟正黑體" panose="020B0604030504040204" pitchFamily="34" charset="-120"/>
                <a:ea typeface="微軟正黑體" panose="020B0604030504040204" pitchFamily="34" charset="-120"/>
              </a:rPr>
              <a:t>。</a:t>
            </a:r>
            <a:endParaRPr lang="en-US" altLang="zh-TW" b="1" spc="-100" smtClean="0">
              <a:solidFill>
                <a:prstClr val="black"/>
              </a:solidFill>
              <a:latin typeface="微軟正黑體" panose="020B0604030504040204" pitchFamily="34" charset="-120"/>
              <a:ea typeface="微軟正黑體" panose="020B0604030504040204" pitchFamily="34" charset="-120"/>
            </a:endParaRPr>
          </a:p>
          <a:p>
            <a:pPr marL="538163" indent="-538163" algn="just">
              <a:lnSpc>
                <a:spcPts val="3200"/>
              </a:lnSpc>
            </a:pP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四</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契約如約定以</a:t>
            </a:r>
            <a:r>
              <a:rPr lang="zh-TW" altLang="en-US" b="1" u="sng" spc="-100">
                <a:solidFill>
                  <a:srgbClr val="0000FF"/>
                </a:solidFill>
                <a:latin typeface="微軟正黑體" panose="020B0604030504040204" pitchFamily="34" charset="-120"/>
                <a:ea typeface="微軟正黑體" panose="020B0604030504040204" pitchFamily="34" charset="-120"/>
              </a:rPr>
              <a:t>實作數量結算</a:t>
            </a:r>
            <a:r>
              <a:rPr lang="zh-TW" altLang="en-US" b="1" spc="-100">
                <a:solidFill>
                  <a:prstClr val="black"/>
                </a:solidFill>
                <a:latin typeface="微軟正黑體" panose="020B0604030504040204" pitchFamily="34" charset="-120"/>
                <a:ea typeface="微軟正黑體" panose="020B0604030504040204" pitchFamily="34" charset="-120"/>
              </a:rPr>
              <a:t>之</a:t>
            </a:r>
            <a:r>
              <a:rPr lang="zh-TW" altLang="en-US" b="1" u="sng" spc="-100">
                <a:solidFill>
                  <a:srgbClr val="0000FF"/>
                </a:solidFill>
                <a:latin typeface="微軟正黑體" panose="020B0604030504040204" pitchFamily="34" charset="-120"/>
                <a:ea typeface="微軟正黑體" panose="020B0604030504040204" pitchFamily="34" charset="-120"/>
              </a:rPr>
              <a:t>工程</a:t>
            </a:r>
            <a:r>
              <a:rPr lang="zh-TW" altLang="en-US" b="1" spc="-100">
                <a:solidFill>
                  <a:prstClr val="black"/>
                </a:solidFill>
                <a:latin typeface="微軟正黑體" panose="020B0604030504040204" pitchFamily="34" charset="-120"/>
                <a:ea typeface="微軟正黑體" panose="020B0604030504040204" pitchFamily="34" charset="-120"/>
              </a:rPr>
              <a:t>施工</a:t>
            </a:r>
            <a:r>
              <a:rPr lang="zh-TW" altLang="en-US" b="1" u="sng" spc="-100">
                <a:solidFill>
                  <a:srgbClr val="0000FF"/>
                </a:solidFill>
                <a:latin typeface="微軟正黑體" panose="020B0604030504040204" pitchFamily="34" charset="-120"/>
                <a:ea typeface="微軟正黑體" panose="020B0604030504040204" pitchFamily="34" charset="-120"/>
              </a:rPr>
              <a:t>項目</a:t>
            </a:r>
            <a:r>
              <a:rPr lang="zh-TW" altLang="en-US" b="1" spc="-100">
                <a:solidFill>
                  <a:prstClr val="black"/>
                </a:solidFill>
                <a:latin typeface="微軟正黑體" panose="020B0604030504040204" pitchFamily="34" charset="-120"/>
                <a:ea typeface="微軟正黑體" panose="020B0604030504040204" pitchFamily="34" charset="-120"/>
              </a:rPr>
              <a:t>、</a:t>
            </a:r>
            <a:r>
              <a:rPr lang="zh-TW" altLang="en-US" b="1" u="sng" spc="-100">
                <a:solidFill>
                  <a:srgbClr val="0000FF"/>
                </a:solidFill>
                <a:latin typeface="微軟正黑體" panose="020B0604030504040204" pitchFamily="34" charset="-120"/>
                <a:ea typeface="微軟正黑體" panose="020B0604030504040204" pitchFamily="34" charset="-120"/>
              </a:rPr>
              <a:t>財物</a:t>
            </a:r>
            <a:r>
              <a:rPr lang="zh-TW" altLang="en-US" b="1" spc="-100">
                <a:solidFill>
                  <a:prstClr val="black"/>
                </a:solidFill>
                <a:latin typeface="微軟正黑體" panose="020B0604030504040204" pitchFamily="34" charset="-120"/>
                <a:ea typeface="微軟正黑體" panose="020B0604030504040204" pitchFamily="34" charset="-120"/>
              </a:rPr>
              <a:t>供應及安裝項目或</a:t>
            </a:r>
            <a:r>
              <a:rPr lang="zh-TW" altLang="en-US" b="1" u="sng" spc="-100">
                <a:solidFill>
                  <a:srgbClr val="0000FF"/>
                </a:solidFill>
                <a:latin typeface="微軟正黑體" panose="020B0604030504040204" pitchFamily="34" charset="-120"/>
                <a:ea typeface="微軟正黑體" panose="020B0604030504040204" pitchFamily="34" charset="-120"/>
              </a:rPr>
              <a:t>勞務</a:t>
            </a:r>
            <a:r>
              <a:rPr lang="zh-TW" altLang="en-US" b="1" spc="-100">
                <a:solidFill>
                  <a:prstClr val="black"/>
                </a:solidFill>
                <a:latin typeface="微軟正黑體" panose="020B0604030504040204" pitchFamily="34" charset="-120"/>
                <a:ea typeface="微軟正黑體" panose="020B0604030504040204" pitchFamily="34" charset="-120"/>
              </a:rPr>
              <a:t>提供</a:t>
            </a:r>
            <a:r>
              <a:rPr lang="zh-TW" altLang="en-US" b="1" u="sng" spc="-100">
                <a:solidFill>
                  <a:srgbClr val="0000FF"/>
                </a:solidFill>
                <a:latin typeface="微軟正黑體" panose="020B0604030504040204" pitchFamily="34" charset="-120"/>
                <a:ea typeface="微軟正黑體" panose="020B0604030504040204" pitchFamily="34" charset="-120"/>
              </a:rPr>
              <a:t>服務</a:t>
            </a:r>
            <a:r>
              <a:rPr lang="zh-TW" altLang="en-US" b="1" spc="-100">
                <a:solidFill>
                  <a:prstClr val="black"/>
                </a:solidFill>
                <a:latin typeface="微軟正黑體" panose="020B0604030504040204" pitchFamily="34" charset="-120"/>
                <a:ea typeface="微軟正黑體" panose="020B0604030504040204" pitchFamily="34" charset="-120"/>
              </a:rPr>
              <a:t>項目，經依契約圖說（如無則免），按原定之項目內容及規範施工、供應及安裝或提供服務，而有</a:t>
            </a:r>
            <a:r>
              <a:rPr lang="zh-TW" altLang="en-US" b="1" u="sng" spc="-100">
                <a:solidFill>
                  <a:srgbClr val="0000FF"/>
                </a:solidFill>
                <a:latin typeface="微軟正黑體" panose="020B0604030504040204" pitchFamily="34" charset="-120"/>
                <a:ea typeface="微軟正黑體" panose="020B0604030504040204" pitchFamily="34" charset="-120"/>
              </a:rPr>
              <a:t>契約項目</a:t>
            </a:r>
            <a:r>
              <a:rPr lang="zh-TW" altLang="en-US" b="1" spc="-100">
                <a:solidFill>
                  <a:prstClr val="black"/>
                </a:solidFill>
                <a:latin typeface="微軟正黑體" panose="020B0604030504040204" pitchFamily="34" charset="-120"/>
                <a:ea typeface="微軟正黑體" panose="020B0604030504040204" pitchFamily="34" charset="-120"/>
              </a:rPr>
              <a:t>之</a:t>
            </a:r>
            <a:r>
              <a:rPr lang="zh-TW" altLang="en-US" b="1" u="sng" spc="-100">
                <a:solidFill>
                  <a:srgbClr val="0000FF"/>
                </a:solidFill>
                <a:latin typeface="微軟正黑體" panose="020B0604030504040204" pitchFamily="34" charset="-120"/>
                <a:ea typeface="微軟正黑體" panose="020B0604030504040204" pitchFamily="34" charset="-120"/>
              </a:rPr>
              <a:t>數量與實際完成</a:t>
            </a:r>
            <a:r>
              <a:rPr lang="zh-TW" altLang="en-US" b="1" spc="-100">
                <a:solidFill>
                  <a:prstClr val="black"/>
                </a:solidFill>
                <a:latin typeface="微軟正黑體" panose="020B0604030504040204" pitchFamily="34" charset="-120"/>
                <a:ea typeface="微軟正黑體" panose="020B0604030504040204" pitchFamily="34" charset="-120"/>
              </a:rPr>
              <a:t>之</a:t>
            </a:r>
            <a:r>
              <a:rPr lang="zh-TW" altLang="en-US" b="1" u="sng" spc="-100">
                <a:solidFill>
                  <a:srgbClr val="0000FF"/>
                </a:solidFill>
                <a:latin typeface="微軟正黑體" panose="020B0604030504040204" pitchFamily="34" charset="-120"/>
                <a:ea typeface="微軟正黑體" panose="020B0604030504040204" pitchFamily="34" charset="-120"/>
              </a:rPr>
              <a:t>數量出入</a:t>
            </a:r>
            <a:r>
              <a:rPr lang="zh-TW" altLang="en-US" b="1" spc="-100">
                <a:solidFill>
                  <a:prstClr val="black"/>
                </a:solidFill>
                <a:latin typeface="微軟正黑體" panose="020B0604030504040204" pitchFamily="34" charset="-120"/>
                <a:ea typeface="微軟正黑體" panose="020B0604030504040204" pitchFamily="34" charset="-120"/>
              </a:rPr>
              <a:t>之情形，</a:t>
            </a:r>
            <a:r>
              <a:rPr lang="zh-TW" altLang="en-US" b="1" u="sng" spc="-100">
                <a:solidFill>
                  <a:srgbClr val="0000FF"/>
                </a:solidFill>
                <a:latin typeface="微軟正黑體" panose="020B0604030504040204" pitchFamily="34" charset="-120"/>
                <a:ea typeface="微軟正黑體" panose="020B0604030504040204" pitchFamily="34" charset="-120"/>
              </a:rPr>
              <a:t>如無新增</a:t>
            </a:r>
            <a:r>
              <a:rPr lang="zh-TW" altLang="en-US" b="1" spc="-100">
                <a:solidFill>
                  <a:prstClr val="black"/>
                </a:solidFill>
                <a:latin typeface="微軟正黑體" panose="020B0604030504040204" pitchFamily="34" charset="-120"/>
                <a:ea typeface="微軟正黑體" panose="020B0604030504040204" pitchFamily="34" charset="-120"/>
              </a:rPr>
              <a:t>工作</a:t>
            </a:r>
            <a:r>
              <a:rPr lang="zh-TW" altLang="en-US" b="1" u="sng" spc="-100">
                <a:solidFill>
                  <a:srgbClr val="0000FF"/>
                </a:solidFill>
                <a:latin typeface="微軟正黑體" panose="020B0604030504040204" pitchFamily="34" charset="-120"/>
                <a:ea typeface="微軟正黑體" panose="020B0604030504040204" pitchFamily="34" charset="-120"/>
              </a:rPr>
              <a:t>項目且預算足以勻支</a:t>
            </a:r>
            <a:r>
              <a:rPr lang="zh-TW" altLang="en-US" b="1" spc="-100">
                <a:solidFill>
                  <a:prstClr val="black"/>
                </a:solidFill>
                <a:latin typeface="微軟正黑體" panose="020B0604030504040204" pitchFamily="34" charset="-120"/>
                <a:ea typeface="微軟正黑體" panose="020B0604030504040204" pitchFamily="34" charset="-120"/>
              </a:rPr>
              <a:t>，依前揭實作數量結算均無漏列或誤計之情形，且不影響按期估驗計價者，</a:t>
            </a:r>
            <a:r>
              <a:rPr lang="zh-TW" altLang="en-US" b="1" u="sng" spc="-100">
                <a:solidFill>
                  <a:srgbClr val="FF0000"/>
                </a:solidFill>
                <a:latin typeface="微軟正黑體" panose="020B0604030504040204" pitchFamily="34" charset="-120"/>
                <a:ea typeface="微軟正黑體" panose="020B0604030504040204" pitchFamily="34" charset="-120"/>
              </a:rPr>
              <a:t>得併同驗收結算時辦理</a:t>
            </a:r>
            <a:r>
              <a:rPr lang="zh-TW" altLang="en-US" b="1" spc="-100">
                <a:solidFill>
                  <a:srgbClr val="FF0000"/>
                </a:solidFill>
                <a:latin typeface="微軟正黑體" panose="020B0604030504040204" pitchFamily="34" charset="-120"/>
                <a:ea typeface="微軟正黑體" panose="020B0604030504040204" pitchFamily="34" charset="-120"/>
              </a:rPr>
              <a:t>，</a:t>
            </a:r>
            <a:r>
              <a:rPr lang="zh-TW" altLang="en-US" b="1" u="sng" spc="-100">
                <a:solidFill>
                  <a:srgbClr val="FF0000"/>
                </a:solidFill>
                <a:latin typeface="微軟正黑體" panose="020B0604030504040204" pitchFamily="34" charset="-120"/>
                <a:ea typeface="微軟正黑體" panose="020B0604030504040204" pitchFamily="34" charset="-120"/>
              </a:rPr>
              <a:t>無需辦理契約變更</a:t>
            </a:r>
            <a:r>
              <a:rPr lang="zh-TW" altLang="en-US" b="1" spc="-100">
                <a:solidFill>
                  <a:prstClr val="black"/>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7787323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文字方塊 2"/>
          <p:cNvSpPr txBox="1"/>
          <p:nvPr/>
        </p:nvSpPr>
        <p:spPr>
          <a:xfrm>
            <a:off x="251520" y="1268760"/>
            <a:ext cx="8577608" cy="4939814"/>
          </a:xfrm>
          <a:prstGeom prst="rect">
            <a:avLst/>
          </a:prstGeom>
          <a:noFill/>
        </p:spPr>
        <p:txBody>
          <a:bodyPr wrap="square" rtlCol="0">
            <a:spAutoFit/>
          </a:bodyPr>
          <a:lstStyle/>
          <a:p>
            <a:pPr marL="1979613" indent="-1979613" algn="just">
              <a:lnSpc>
                <a:spcPts val="2600"/>
              </a:lnSpc>
            </a:pPr>
            <a:r>
              <a:rPr lang="zh-TW" altLang="en-US" b="1">
                <a:solidFill>
                  <a:srgbClr val="660033"/>
                </a:solidFill>
                <a:latin typeface="微軟正黑體" panose="020B0604030504040204" pitchFamily="34" charset="-120"/>
                <a:ea typeface="微軟正黑體" panose="020B0604030504040204" pitchFamily="34" charset="-120"/>
              </a:rPr>
              <a:t>補充</a:t>
            </a:r>
            <a:r>
              <a:rPr lang="zh-TW" altLang="zh-TW" b="1">
                <a:solidFill>
                  <a:srgbClr val="660033"/>
                </a:solidFill>
                <a:latin typeface="微軟正黑體" panose="020B0604030504040204" pitchFamily="34" charset="-120"/>
                <a:ea typeface="微軟正黑體" panose="020B0604030504040204" pitchFamily="34" charset="-120"/>
              </a:rPr>
              <a:t>附記</a:t>
            </a:r>
            <a:r>
              <a:rPr lang="zh-TW" altLang="en-US" b="1" smtClean="0">
                <a:solidFill>
                  <a:srgbClr val="660033"/>
                </a:solidFill>
                <a:latin typeface="微軟正黑體" panose="020B0604030504040204" pitchFamily="34" charset="-120"/>
                <a:ea typeface="微軟正黑體" panose="020B0604030504040204" pitchFamily="34" charset="-120"/>
              </a:rPr>
              <a:t>：</a:t>
            </a:r>
            <a:endParaRPr lang="zh-TW" altLang="zh-TW" b="1">
              <a:solidFill>
                <a:srgbClr val="006600"/>
              </a:solidFill>
              <a:latin typeface="微軟正黑體" panose="020B0604030504040204" pitchFamily="34" charset="-120"/>
              <a:ea typeface="微軟正黑體" panose="020B0604030504040204" pitchFamily="34" charset="-120"/>
            </a:endParaRPr>
          </a:p>
          <a:p>
            <a:pPr marL="627063" indent="-627063" algn="just">
              <a:lnSpc>
                <a:spcPts val="3200"/>
              </a:lnSpc>
            </a:pP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六</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辦理</a:t>
            </a:r>
            <a:r>
              <a:rPr lang="zh-TW" altLang="en-US" b="1" u="sng">
                <a:solidFill>
                  <a:srgbClr val="0000FF"/>
                </a:solidFill>
                <a:latin typeface="微軟正黑體" panose="020B0604030504040204" pitchFamily="34" charset="-120"/>
                <a:ea typeface="微軟正黑體" panose="020B0604030504040204" pitchFamily="34" charset="-120"/>
              </a:rPr>
              <a:t>工程採購結算物價指數調整工程費</a:t>
            </a:r>
            <a:r>
              <a:rPr lang="zh-TW" altLang="en-US" b="1">
                <a:solidFill>
                  <a:prstClr val="black"/>
                </a:solidFill>
                <a:latin typeface="微軟正黑體" panose="020B0604030504040204" pitchFamily="34" charset="-120"/>
                <a:ea typeface="微軟正黑體" panose="020B0604030504040204" pitchFamily="34" charset="-120"/>
              </a:rPr>
              <a:t>時，</a:t>
            </a:r>
            <a:r>
              <a:rPr lang="zh-TW" altLang="en-US" b="1" u="sng">
                <a:solidFill>
                  <a:srgbClr val="0000FF"/>
                </a:solidFill>
                <a:latin typeface="微軟正黑體" panose="020B0604030504040204" pitchFamily="34" charset="-120"/>
                <a:ea typeface="微軟正黑體" panose="020B0604030504040204" pitchFamily="34" charset="-120"/>
              </a:rPr>
              <a:t>無需辦理契約變更</a:t>
            </a:r>
            <a:r>
              <a:rPr lang="zh-TW" altLang="en-US" b="1">
                <a:solidFill>
                  <a:prstClr val="black"/>
                </a:solidFill>
                <a:latin typeface="微軟正黑體" panose="020B0604030504040204" pitchFamily="34" charset="-120"/>
                <a:ea typeface="微軟正黑體" panose="020B0604030504040204" pitchFamily="34" charset="-120"/>
              </a:rPr>
              <a:t>，可逕</a:t>
            </a:r>
            <a:r>
              <a:rPr lang="zh-TW" altLang="en-US" b="1" u="sng">
                <a:solidFill>
                  <a:srgbClr val="0000FF"/>
                </a:solidFill>
                <a:latin typeface="微軟正黑體" panose="020B0604030504040204" pitchFamily="34" charset="-120"/>
                <a:ea typeface="微軟正黑體" panose="020B0604030504040204" pitchFamily="34" charset="-120"/>
              </a:rPr>
              <a:t>於結算詳細表最後加列「物價調整累計金額」併入結算總價方式辦理</a:t>
            </a:r>
            <a:r>
              <a:rPr lang="zh-TW" altLang="en-US" b="1">
                <a:solidFill>
                  <a:prstClr val="black"/>
                </a:solidFill>
                <a:latin typeface="微軟正黑體" panose="020B0604030504040204" pitchFamily="34" charset="-120"/>
                <a:ea typeface="微軟正黑體" panose="020B0604030504040204" pitchFamily="34" charset="-120"/>
              </a:rPr>
              <a:t>，並於工程結算驗收證明書</a:t>
            </a:r>
            <a:r>
              <a:rPr lang="en-US" altLang="zh-TW" b="1">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增減價款</a:t>
            </a:r>
            <a:r>
              <a:rPr lang="en-US" altLang="zh-TW" b="1">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項下之</a:t>
            </a:r>
            <a:r>
              <a:rPr lang="en-US" altLang="zh-TW" b="1">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結算後其他調整</a:t>
            </a:r>
            <a:r>
              <a:rPr lang="en-US" altLang="zh-TW" b="1">
                <a:solidFill>
                  <a:prstClr val="black"/>
                </a:solidFill>
                <a:latin typeface="微軟正黑體" panose="020B0604030504040204" pitchFamily="34" charset="-120"/>
                <a:ea typeface="微軟正黑體" panose="020B0604030504040204" pitchFamily="34" charset="-120"/>
              </a:rPr>
              <a:t>』</a:t>
            </a:r>
            <a:r>
              <a:rPr lang="zh-TW" altLang="en-US" b="1">
                <a:solidFill>
                  <a:prstClr val="black"/>
                </a:solidFill>
                <a:latin typeface="微軟正黑體" panose="020B0604030504040204" pitchFamily="34" charset="-120"/>
                <a:ea typeface="微軟正黑體" panose="020B0604030504040204" pitchFamily="34" charset="-120"/>
              </a:rPr>
              <a:t>欄內填列辦理結案</a:t>
            </a:r>
            <a:r>
              <a:rPr lang="zh-TW" altLang="en-US" b="1" spc="-100" smtClean="0">
                <a:solidFill>
                  <a:prstClr val="black"/>
                </a:solidFill>
                <a:latin typeface="微軟正黑體" panose="020B0604030504040204" pitchFamily="34" charset="-120"/>
                <a:ea typeface="微軟正黑體" panose="020B0604030504040204" pitchFamily="34" charset="-120"/>
              </a:rPr>
              <a:t>。</a:t>
            </a:r>
            <a:endParaRPr lang="en-US" altLang="zh-TW" b="1" spc="-100" smtClean="0">
              <a:solidFill>
                <a:prstClr val="black"/>
              </a:solidFill>
              <a:latin typeface="微軟正黑體" panose="020B0604030504040204" pitchFamily="34" charset="-120"/>
              <a:ea typeface="微軟正黑體" panose="020B0604030504040204" pitchFamily="34" charset="-120"/>
            </a:endParaRPr>
          </a:p>
          <a:p>
            <a:pPr marL="538163" indent="-538163" algn="just">
              <a:lnSpc>
                <a:spcPts val="3200"/>
              </a:lnSpc>
            </a:pP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七</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a:solidFill>
                  <a:prstClr val="black"/>
                </a:solidFill>
                <a:latin typeface="微軟正黑體" panose="020B0604030504040204" pitchFamily="34" charset="-120"/>
                <a:ea typeface="微軟正黑體" panose="020B0604030504040204" pitchFamily="34" charset="-120"/>
              </a:rPr>
              <a:t>預約式契約（或稱</a:t>
            </a:r>
            <a:r>
              <a:rPr lang="zh-TW" altLang="en-US" b="1" u="sng">
                <a:solidFill>
                  <a:srgbClr val="0000FF"/>
                </a:solidFill>
                <a:latin typeface="微軟正黑體" panose="020B0604030504040204" pitchFamily="34" charset="-120"/>
                <a:ea typeface="微軟正黑體" panose="020B0604030504040204" pitchFamily="34" charset="-120"/>
              </a:rPr>
              <a:t>開口契約</a:t>
            </a:r>
            <a:r>
              <a:rPr lang="zh-TW" altLang="en-US" b="1" spc="-100">
                <a:solidFill>
                  <a:prstClr val="black"/>
                </a:solidFill>
                <a:latin typeface="微軟正黑體" panose="020B0604030504040204" pitchFamily="34" charset="-120"/>
                <a:ea typeface="微軟正黑體" panose="020B0604030504040204" pitchFamily="34" charset="-120"/>
              </a:rPr>
              <a:t>）</a:t>
            </a:r>
            <a:r>
              <a:rPr lang="zh-TW" altLang="en-US" b="1" u="sng">
                <a:solidFill>
                  <a:srgbClr val="0000FF"/>
                </a:solidFill>
                <a:latin typeface="微軟正黑體" panose="020B0604030504040204" pitchFamily="34" charset="-120"/>
                <a:ea typeface="微軟正黑體" panose="020B0604030504040204" pitchFamily="34" charset="-120"/>
              </a:rPr>
              <a:t>在原定之項目執行</a:t>
            </a:r>
            <a:r>
              <a:rPr lang="zh-TW" altLang="en-US" b="1" spc="-100">
                <a:solidFill>
                  <a:prstClr val="black"/>
                </a:solidFill>
                <a:latin typeface="微軟正黑體" panose="020B0604030504040204" pitchFamily="34" charset="-120"/>
                <a:ea typeface="微軟正黑體" panose="020B0604030504040204" pitchFamily="34" charset="-120"/>
              </a:rPr>
              <a:t>，</a:t>
            </a:r>
            <a:r>
              <a:rPr lang="zh-TW" altLang="en-US" b="1" u="sng">
                <a:solidFill>
                  <a:srgbClr val="FF0000"/>
                </a:solidFill>
                <a:latin typeface="微軟正黑體" panose="020B0604030504040204" pitchFamily="34" charset="-120"/>
                <a:ea typeface="微軟正黑體" panose="020B0604030504040204" pitchFamily="34" charset="-120"/>
              </a:rPr>
              <a:t>執行總金額未逾原契約上限金額時，無需辦理契約變更</a:t>
            </a:r>
            <a:r>
              <a:rPr lang="zh-TW" altLang="en-US" b="1" spc="-100" smtClean="0">
                <a:solidFill>
                  <a:prstClr val="black"/>
                </a:solidFill>
                <a:latin typeface="微軟正黑體" panose="020B0604030504040204" pitchFamily="34" charset="-120"/>
                <a:ea typeface="微軟正黑體" panose="020B0604030504040204" pitchFamily="34" charset="-120"/>
              </a:rPr>
              <a:t>。</a:t>
            </a:r>
            <a:endParaRPr lang="en-US" altLang="zh-TW" b="1" spc="-100" smtClean="0">
              <a:solidFill>
                <a:prstClr val="black"/>
              </a:solidFill>
              <a:latin typeface="微軟正黑體" panose="020B0604030504040204" pitchFamily="34" charset="-120"/>
              <a:ea typeface="微軟正黑體" panose="020B0604030504040204" pitchFamily="34" charset="-120"/>
            </a:endParaRPr>
          </a:p>
          <a:p>
            <a:pPr marL="538163" indent="-538163" algn="just">
              <a:lnSpc>
                <a:spcPts val="3200"/>
              </a:lnSpc>
            </a:pP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spc="-100" smtClean="0">
                <a:solidFill>
                  <a:prstClr val="black"/>
                </a:solidFill>
                <a:latin typeface="微軟正黑體" panose="020B0604030504040204" pitchFamily="34" charset="-120"/>
                <a:ea typeface="微軟正黑體" panose="020B0604030504040204" pitchFamily="34" charset="-120"/>
              </a:rPr>
              <a:t>八</a:t>
            </a:r>
            <a:r>
              <a:rPr lang="en-US" altLang="zh-TW" b="1" spc="-100" smtClean="0">
                <a:solidFill>
                  <a:prstClr val="black"/>
                </a:solidFill>
                <a:latin typeface="微軟正黑體" panose="020B0604030504040204" pitchFamily="34" charset="-120"/>
                <a:ea typeface="微軟正黑體" panose="020B0604030504040204" pitchFamily="34" charset="-120"/>
              </a:rPr>
              <a:t>)</a:t>
            </a:r>
            <a:r>
              <a:rPr lang="zh-TW" altLang="en-US" b="1" u="sng" spc="-100">
                <a:solidFill>
                  <a:srgbClr val="0000FF"/>
                </a:solidFill>
                <a:latin typeface="微軟正黑體" panose="020B0604030504040204" pitchFamily="34" charset="-120"/>
                <a:ea typeface="微軟正黑體" panose="020B0604030504040204" pitchFamily="34" charset="-120"/>
              </a:rPr>
              <a:t>不涉及契約價金之契約變更</a:t>
            </a:r>
            <a:r>
              <a:rPr lang="zh-TW" altLang="en-US" b="1" spc="-100">
                <a:solidFill>
                  <a:prstClr val="black"/>
                </a:solidFill>
                <a:latin typeface="微軟正黑體" panose="020B0604030504040204" pitchFamily="34" charset="-120"/>
                <a:ea typeface="微軟正黑體" panose="020B0604030504040204" pitchFamily="34" charset="-120"/>
              </a:rPr>
              <a:t>，原則上</a:t>
            </a:r>
            <a:r>
              <a:rPr lang="zh-TW" altLang="en-US" b="1" u="sng" spc="-100">
                <a:solidFill>
                  <a:srgbClr val="0000FF"/>
                </a:solidFill>
                <a:latin typeface="微軟正黑體" panose="020B0604030504040204" pitchFamily="34" charset="-120"/>
                <a:ea typeface="微軟正黑體" panose="020B0604030504040204" pitchFamily="34" charset="-120"/>
              </a:rPr>
              <a:t>得以雙方換文</a:t>
            </a:r>
            <a:r>
              <a:rPr lang="zh-TW" altLang="en-US" b="1" spc="-100">
                <a:solidFill>
                  <a:prstClr val="black"/>
                </a:solidFill>
                <a:latin typeface="微軟正黑體" panose="020B0604030504040204" pitchFamily="34" charset="-120"/>
                <a:ea typeface="微軟正黑體" panose="020B0604030504040204" pitchFamily="34" charset="-120"/>
              </a:rPr>
              <a:t>（以公文書面相互確認相關事項）</a:t>
            </a:r>
            <a:r>
              <a:rPr lang="zh-TW" altLang="en-US" b="1" u="sng" spc="-100">
                <a:solidFill>
                  <a:srgbClr val="0000FF"/>
                </a:solidFill>
                <a:latin typeface="微軟正黑體" panose="020B0604030504040204" pitchFamily="34" charset="-120"/>
                <a:ea typeface="微軟正黑體" panose="020B0604030504040204" pitchFamily="34" charset="-120"/>
              </a:rPr>
              <a:t>方式辦理</a:t>
            </a:r>
            <a:r>
              <a:rPr lang="zh-TW" altLang="en-US" b="1" spc="-100">
                <a:solidFill>
                  <a:prstClr val="black"/>
                </a:solidFill>
                <a:latin typeface="微軟正黑體" panose="020B0604030504040204" pitchFamily="34" charset="-120"/>
                <a:ea typeface="微軟正黑體" panose="020B0604030504040204" pitchFamily="34" charset="-120"/>
              </a:rPr>
              <a:t>，</a:t>
            </a:r>
            <a:r>
              <a:rPr lang="zh-TW" altLang="en-US" b="1" u="sng" spc="-100">
                <a:solidFill>
                  <a:srgbClr val="0000FF"/>
                </a:solidFill>
                <a:latin typeface="微軟正黑體" panose="020B0604030504040204" pitchFamily="34" charset="-120"/>
                <a:ea typeface="微軟正黑體" panose="020B0604030504040204" pitchFamily="34" charset="-120"/>
              </a:rPr>
              <a:t>不拘泥於以契約變更書之形式</a:t>
            </a:r>
            <a:r>
              <a:rPr lang="zh-TW" altLang="en-US" b="1" spc="-100">
                <a:solidFill>
                  <a:prstClr val="black"/>
                </a:solidFill>
                <a:latin typeface="微軟正黑體" panose="020B0604030504040204" pitchFamily="34" charset="-120"/>
                <a:ea typeface="微軟正黑體" panose="020B0604030504040204" pitchFamily="34" charset="-120"/>
              </a:rPr>
              <a:t>，惟仍應注意依本一覽表第五項次或第六項次之規定辦理。但涉及廠商公司合併、契約轉讓、連帶保證廠商履行連帶保證，或機關認為屬重大事項變更者，不在此限。</a:t>
            </a:r>
          </a:p>
        </p:txBody>
      </p:sp>
      <p:sp>
        <p:nvSpPr>
          <p:cNvPr id="4" name="書卷 (水平) 3">
            <a:extLst/>
          </p:cNvPr>
          <p:cNvSpPr/>
          <p:nvPr/>
        </p:nvSpPr>
        <p:spPr>
          <a:xfrm>
            <a:off x="899592" y="192846"/>
            <a:ext cx="7295392" cy="859890"/>
          </a:xfrm>
          <a:prstGeom prst="horizontalScroll">
            <a:avLst/>
          </a:prstGeom>
          <a:blipFill>
            <a:blip r:embed="rId3"/>
            <a:tile tx="0" ty="0" sx="100000" sy="100000" flip="none" algn="tl"/>
          </a:bli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000" b="1">
                <a:solidFill>
                  <a:srgbClr val="000066"/>
                </a:solidFill>
                <a:latin typeface="微軟正黑體" panose="020B0604030504040204" pitchFamily="34" charset="-120"/>
                <a:cs typeface="Times New Roman" panose="02020603050405020304" pitchFamily="18" charset="0"/>
              </a:rPr>
              <a:t>臺北市政府採購契約變更作業規定一覽表</a:t>
            </a:r>
            <a:endParaRPr lang="zh-TW" altLang="en-US" sz="3000" b="1" dirty="0">
              <a:solidFill>
                <a:srgbClr val="000066"/>
              </a:solidFill>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6592226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FA362ABF-5E88-4647-B148-2986C4704884}" type="slidenum">
              <a:rPr lang="en-US" altLang="zh-TW" sz="1400" smtClean="0">
                <a:solidFill>
                  <a:srgbClr val="AD1F1F"/>
                </a:solidFill>
                <a:latin typeface="Times New Roman" panose="02020603050405020304" pitchFamily="18" charset="0"/>
              </a:rPr>
              <a:pPr>
                <a:spcBef>
                  <a:spcPct val="0"/>
                </a:spcBef>
                <a:buClrTx/>
                <a:buSzTx/>
                <a:buFontTx/>
                <a:buNone/>
                <a:defRPr/>
              </a:pPr>
              <a:t>59</a:t>
            </a:fld>
            <a:endParaRPr lang="en-US" altLang="zh-TW" sz="1400">
              <a:solidFill>
                <a:srgbClr val="AD1F1F"/>
              </a:solidFill>
              <a:latin typeface="Times New Roman" panose="02020603050405020304" pitchFamily="18" charset="0"/>
            </a:endParaRPr>
          </a:p>
        </p:txBody>
      </p:sp>
      <p:sp>
        <p:nvSpPr>
          <p:cNvPr id="6" name="Rectangle 1027">
            <a:extLst>
              <a:ext uri="{FF2B5EF4-FFF2-40B4-BE49-F238E27FC236}"/>
            </a:extLst>
          </p:cNvPr>
          <p:cNvSpPr txBox="1">
            <a:spLocks noChangeArrowheads="1"/>
          </p:cNvSpPr>
          <p:nvPr/>
        </p:nvSpPr>
        <p:spPr bwMode="auto">
          <a:xfrm>
            <a:off x="395288" y="1144587"/>
            <a:ext cx="8424862"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a:solidFill>
                  <a:srgbClr val="000066"/>
                </a:solidFill>
                <a:latin typeface="微軟正黑體" panose="020B0604030504040204" pitchFamily="34" charset="-120"/>
              </a:rPr>
              <a:t>採購契約要項</a:t>
            </a:r>
            <a:r>
              <a:rPr kumimoji="0" lang="zh-TW" altLang="en-US" sz="2800" b="1">
                <a:solidFill>
                  <a:srgbClr val="800000"/>
                </a:solidFill>
                <a:latin typeface="微軟正黑體" panose="020B0604030504040204" pitchFamily="34" charset="-120"/>
              </a:rPr>
              <a:t>第</a:t>
            </a:r>
            <a:r>
              <a:rPr kumimoji="0" lang="en-US" altLang="zh-TW" sz="2800" b="1">
                <a:solidFill>
                  <a:srgbClr val="800000"/>
                </a:solidFill>
                <a:latin typeface="微軟正黑體" panose="020B0604030504040204" pitchFamily="34" charset="-120"/>
              </a:rPr>
              <a:t>24</a:t>
            </a:r>
            <a:r>
              <a:rPr kumimoji="0" lang="zh-TW" altLang="en-US" sz="2800" b="1">
                <a:solidFill>
                  <a:srgbClr val="800000"/>
                </a:solidFill>
                <a:latin typeface="微軟正黑體" panose="020B0604030504040204" pitchFamily="34" charset="-120"/>
              </a:rPr>
              <a:t>點</a:t>
            </a:r>
          </a:p>
          <a:p>
            <a:pPr marL="363538" indent="714375" eaLnBrk="1" hangingPunct="1">
              <a:lnSpc>
                <a:spcPts val="3200"/>
              </a:lnSpc>
              <a:spcBef>
                <a:spcPts val="0"/>
              </a:spcBef>
              <a:buClr>
                <a:srgbClr val="0000FF"/>
              </a:buClr>
              <a:buSzPct val="75000"/>
              <a:buFont typeface="Wingdings 2" panose="05020102010507070707" pitchFamily="18" charset="2"/>
              <a:buNone/>
              <a:defRPr/>
            </a:pPr>
            <a:r>
              <a:rPr kumimoji="0" lang="zh-TW" altLang="en-US" sz="2800" b="1">
                <a:solidFill>
                  <a:prstClr val="black"/>
                </a:solidFill>
                <a:latin typeface="微軟正黑體" panose="020B0604030504040204" pitchFamily="34" charset="-120"/>
              </a:rPr>
              <a:t>契約變更，非經機關及廠商雙方之合意，作成書面紀錄，並簽名或蓋章者，無效</a:t>
            </a:r>
            <a:r>
              <a:rPr kumimoji="0" lang="zh-TW" altLang="en-US" sz="2800" b="1" smtClean="0">
                <a:solidFill>
                  <a:srgbClr val="006600"/>
                </a:solidFill>
                <a:latin typeface="微軟正黑體" panose="020B0604030504040204" pitchFamily="34" charset="-120"/>
              </a:rPr>
              <a:t>。</a:t>
            </a: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smtClean="0">
                <a:solidFill>
                  <a:srgbClr val="006600"/>
                </a:solidFill>
                <a:latin typeface="微軟正黑體" panose="020B0604030504040204" pitchFamily="34" charset="-120"/>
              </a:rPr>
              <a:t>工程採購</a:t>
            </a:r>
            <a:r>
              <a:rPr kumimoji="0" lang="zh-TW" altLang="en-US" sz="2800" b="1">
                <a:solidFill>
                  <a:srgbClr val="006600"/>
                </a:solidFill>
                <a:latin typeface="微軟正黑體" panose="020B0604030504040204" pitchFamily="34" charset="-120"/>
              </a:rPr>
              <a:t>契約範本</a:t>
            </a:r>
            <a:r>
              <a:rPr kumimoji="0" lang="zh-TW" altLang="en-US" sz="2800" b="1" smtClean="0">
                <a:solidFill>
                  <a:srgbClr val="C00000"/>
                </a:solidFill>
                <a:latin typeface="微軟正黑體" panose="020B0604030504040204" pitchFamily="34" charset="-120"/>
              </a:rPr>
              <a:t>第</a:t>
            </a:r>
            <a:r>
              <a:rPr kumimoji="0" lang="en-US" altLang="zh-TW" sz="2800" b="1" smtClean="0">
                <a:solidFill>
                  <a:srgbClr val="C00000"/>
                </a:solidFill>
                <a:latin typeface="微軟正黑體" panose="020B0604030504040204" pitchFamily="34" charset="-120"/>
              </a:rPr>
              <a:t>20</a:t>
            </a:r>
            <a:r>
              <a:rPr kumimoji="0" lang="zh-TW" altLang="en-US" sz="2800" b="1" smtClean="0">
                <a:solidFill>
                  <a:srgbClr val="C00000"/>
                </a:solidFill>
                <a:latin typeface="微軟正黑體" panose="020B0604030504040204" pitchFamily="34" charset="-120"/>
              </a:rPr>
              <a:t>條</a:t>
            </a:r>
            <a:r>
              <a:rPr kumimoji="0" lang="zh-TW" altLang="en-US" sz="2800" b="1">
                <a:solidFill>
                  <a:srgbClr val="006600"/>
                </a:solidFill>
                <a:latin typeface="微軟正黑體" panose="020B0604030504040204" pitchFamily="34" charset="-120"/>
              </a:rPr>
              <a:t>契約變更及</a:t>
            </a:r>
            <a:r>
              <a:rPr kumimoji="0" lang="zh-TW" altLang="en-US" sz="2800" b="1" smtClean="0">
                <a:solidFill>
                  <a:srgbClr val="006600"/>
                </a:solidFill>
                <a:latin typeface="微軟正黑體" panose="020B0604030504040204" pitchFamily="34" charset="-120"/>
              </a:rPr>
              <a:t>轉讓</a:t>
            </a: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a:solidFill>
                  <a:srgbClr val="006600"/>
                </a:solidFill>
                <a:latin typeface="微軟正黑體" panose="020B0604030504040204" pitchFamily="34" charset="-120"/>
              </a:rPr>
              <a:t>災害搶險搶修開口契約範本</a:t>
            </a:r>
            <a:r>
              <a:rPr kumimoji="0" lang="zh-TW" altLang="en-US" sz="2800" b="1">
                <a:solidFill>
                  <a:srgbClr val="C00000"/>
                </a:solidFill>
                <a:latin typeface="微軟正黑體" panose="020B0604030504040204" pitchFamily="34" charset="-120"/>
              </a:rPr>
              <a:t>第</a:t>
            </a:r>
            <a:r>
              <a:rPr kumimoji="0" lang="en-US" altLang="zh-TW" sz="2800" b="1">
                <a:solidFill>
                  <a:srgbClr val="C00000"/>
                </a:solidFill>
                <a:latin typeface="微軟正黑體" panose="020B0604030504040204" pitchFamily="34" charset="-120"/>
              </a:rPr>
              <a:t>20</a:t>
            </a:r>
            <a:r>
              <a:rPr kumimoji="0" lang="zh-TW" altLang="en-US" sz="2800" b="1">
                <a:solidFill>
                  <a:srgbClr val="C00000"/>
                </a:solidFill>
                <a:latin typeface="微軟正黑體" panose="020B0604030504040204" pitchFamily="34" charset="-120"/>
              </a:rPr>
              <a:t>條</a:t>
            </a:r>
            <a:r>
              <a:rPr kumimoji="0" lang="zh-TW" altLang="en-US" sz="2800" b="1">
                <a:solidFill>
                  <a:srgbClr val="006600"/>
                </a:solidFill>
                <a:latin typeface="微軟正黑體" panose="020B0604030504040204" pitchFamily="34" charset="-120"/>
              </a:rPr>
              <a:t>契約變更及轉讓</a:t>
            </a: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smtClean="0">
                <a:solidFill>
                  <a:srgbClr val="006600"/>
                </a:solidFill>
                <a:latin typeface="微軟正黑體" panose="020B0604030504040204" pitchFamily="34" charset="-120"/>
              </a:rPr>
              <a:t>統包工程</a:t>
            </a:r>
            <a:r>
              <a:rPr kumimoji="0" lang="zh-TW" altLang="en-US" sz="2800" b="1">
                <a:solidFill>
                  <a:srgbClr val="006600"/>
                </a:solidFill>
                <a:latin typeface="微軟正黑體" panose="020B0604030504040204" pitchFamily="34" charset="-120"/>
              </a:rPr>
              <a:t>採購契約範本</a:t>
            </a:r>
            <a:r>
              <a:rPr kumimoji="0" lang="zh-TW" altLang="en-US" sz="2800" b="1">
                <a:solidFill>
                  <a:srgbClr val="C00000"/>
                </a:solidFill>
                <a:latin typeface="微軟正黑體" panose="020B0604030504040204" pitchFamily="34" charset="-120"/>
              </a:rPr>
              <a:t>第</a:t>
            </a:r>
            <a:r>
              <a:rPr kumimoji="0" lang="en-US" altLang="zh-TW" sz="2800" b="1">
                <a:solidFill>
                  <a:srgbClr val="C00000"/>
                </a:solidFill>
                <a:latin typeface="微軟正黑體" panose="020B0604030504040204" pitchFamily="34" charset="-120"/>
              </a:rPr>
              <a:t>21</a:t>
            </a:r>
            <a:r>
              <a:rPr kumimoji="0" lang="zh-TW" altLang="en-US" sz="2800" b="1">
                <a:solidFill>
                  <a:srgbClr val="C00000"/>
                </a:solidFill>
                <a:latin typeface="微軟正黑體" panose="020B0604030504040204" pitchFamily="34" charset="-120"/>
              </a:rPr>
              <a:t>條</a:t>
            </a:r>
            <a:r>
              <a:rPr kumimoji="0" lang="zh-TW" altLang="en-US" sz="2800" b="1">
                <a:solidFill>
                  <a:srgbClr val="006600"/>
                </a:solidFill>
                <a:latin typeface="微軟正黑體" panose="020B0604030504040204" pitchFamily="34" charset="-120"/>
              </a:rPr>
              <a:t>契約變更及</a:t>
            </a:r>
            <a:r>
              <a:rPr kumimoji="0" lang="zh-TW" altLang="en-US" sz="2800" b="1" smtClean="0">
                <a:solidFill>
                  <a:srgbClr val="006600"/>
                </a:solidFill>
                <a:latin typeface="微軟正黑體" panose="020B0604030504040204" pitchFamily="34" charset="-120"/>
              </a:rPr>
              <a:t>轉讓</a:t>
            </a: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smtClean="0">
                <a:solidFill>
                  <a:srgbClr val="006600"/>
                </a:solidFill>
                <a:latin typeface="微軟正黑體" panose="020B0604030504040204" pitchFamily="34" charset="-120"/>
              </a:rPr>
              <a:t>節能績效保證專案統</a:t>
            </a:r>
            <a:r>
              <a:rPr kumimoji="0" lang="zh-TW" altLang="en-US" sz="2800" b="1">
                <a:solidFill>
                  <a:srgbClr val="006600"/>
                </a:solidFill>
                <a:latin typeface="微軟正黑體" panose="020B0604030504040204" pitchFamily="34" charset="-120"/>
              </a:rPr>
              <a:t>包工程採購契約範本</a:t>
            </a:r>
            <a:r>
              <a:rPr kumimoji="0" lang="zh-TW" altLang="en-US" sz="2800" b="1">
                <a:solidFill>
                  <a:srgbClr val="C00000"/>
                </a:solidFill>
                <a:latin typeface="微軟正黑體" panose="020B0604030504040204" pitchFamily="34" charset="-120"/>
              </a:rPr>
              <a:t>第</a:t>
            </a:r>
            <a:r>
              <a:rPr kumimoji="0" lang="en-US" altLang="zh-TW" sz="2800" b="1">
                <a:solidFill>
                  <a:srgbClr val="C00000"/>
                </a:solidFill>
                <a:latin typeface="微軟正黑體" panose="020B0604030504040204" pitchFamily="34" charset="-120"/>
              </a:rPr>
              <a:t>21</a:t>
            </a:r>
            <a:r>
              <a:rPr kumimoji="0" lang="zh-TW" altLang="en-US" sz="2800" b="1">
                <a:solidFill>
                  <a:srgbClr val="C00000"/>
                </a:solidFill>
                <a:latin typeface="微軟正黑體" panose="020B0604030504040204" pitchFamily="34" charset="-120"/>
              </a:rPr>
              <a:t>條</a:t>
            </a:r>
            <a:r>
              <a:rPr kumimoji="0" lang="zh-TW" altLang="en-US" sz="2800" b="1">
                <a:solidFill>
                  <a:srgbClr val="006600"/>
                </a:solidFill>
                <a:latin typeface="微軟正黑體" panose="020B0604030504040204" pitchFamily="34" charset="-120"/>
              </a:rPr>
              <a:t>契約變更及轉讓</a:t>
            </a: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smtClean="0">
                <a:solidFill>
                  <a:srgbClr val="006600"/>
                </a:solidFill>
                <a:latin typeface="微軟正黑體" panose="020B0604030504040204" pitchFamily="34" charset="-120"/>
              </a:rPr>
              <a:t>財物採購契約範本</a:t>
            </a:r>
            <a:r>
              <a:rPr kumimoji="0" lang="zh-TW" altLang="en-US" sz="2800" b="1">
                <a:solidFill>
                  <a:srgbClr val="C00000"/>
                </a:solidFill>
                <a:latin typeface="微軟正黑體" panose="020B0604030504040204" pitchFamily="34" charset="-120"/>
              </a:rPr>
              <a:t>第</a:t>
            </a:r>
            <a:r>
              <a:rPr kumimoji="0" lang="en-US" altLang="zh-TW" sz="2800" b="1">
                <a:solidFill>
                  <a:srgbClr val="C00000"/>
                </a:solidFill>
                <a:latin typeface="微軟正黑體" panose="020B0604030504040204" pitchFamily="34" charset="-120"/>
              </a:rPr>
              <a:t>16</a:t>
            </a:r>
            <a:r>
              <a:rPr kumimoji="0" lang="zh-TW" altLang="en-US" sz="2800" b="1">
                <a:solidFill>
                  <a:srgbClr val="C00000"/>
                </a:solidFill>
                <a:latin typeface="微軟正黑體" panose="020B0604030504040204" pitchFamily="34" charset="-120"/>
              </a:rPr>
              <a:t>條</a:t>
            </a:r>
            <a:r>
              <a:rPr kumimoji="0" lang="zh-TW" altLang="en-US" sz="2800" b="1">
                <a:solidFill>
                  <a:srgbClr val="006600"/>
                </a:solidFill>
                <a:latin typeface="微軟正黑體" panose="020B0604030504040204" pitchFamily="34" charset="-120"/>
              </a:rPr>
              <a:t>契約變更及轉讓</a:t>
            </a:r>
            <a:endParaRPr kumimoji="0" lang="en-US" altLang="zh-TW" sz="2800" b="1">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smtClean="0">
                <a:solidFill>
                  <a:srgbClr val="006600"/>
                </a:solidFill>
                <a:latin typeface="微軟正黑體" panose="020B0604030504040204" pitchFamily="34" charset="-120"/>
              </a:rPr>
              <a:t>勞務採購</a:t>
            </a:r>
            <a:r>
              <a:rPr kumimoji="0" lang="zh-TW" altLang="en-US" sz="2800" b="1">
                <a:solidFill>
                  <a:srgbClr val="006600"/>
                </a:solidFill>
                <a:latin typeface="微軟正黑體" panose="020B0604030504040204" pitchFamily="34" charset="-120"/>
              </a:rPr>
              <a:t>契約範本</a:t>
            </a:r>
            <a:r>
              <a:rPr kumimoji="0" lang="zh-TW" altLang="en-US" sz="2800" b="1">
                <a:solidFill>
                  <a:srgbClr val="C00000"/>
                </a:solidFill>
                <a:latin typeface="微軟正黑體" panose="020B0604030504040204" pitchFamily="34" charset="-120"/>
              </a:rPr>
              <a:t>第</a:t>
            </a:r>
            <a:r>
              <a:rPr kumimoji="0" lang="en-US" altLang="zh-TW" sz="2800" b="1">
                <a:solidFill>
                  <a:srgbClr val="C00000"/>
                </a:solidFill>
                <a:latin typeface="微軟正黑體" panose="020B0604030504040204" pitchFamily="34" charset="-120"/>
              </a:rPr>
              <a:t>15</a:t>
            </a:r>
            <a:r>
              <a:rPr kumimoji="0" lang="zh-TW" altLang="en-US" sz="2800" b="1">
                <a:solidFill>
                  <a:srgbClr val="C00000"/>
                </a:solidFill>
                <a:latin typeface="微軟正黑體" panose="020B0604030504040204" pitchFamily="34" charset="-120"/>
              </a:rPr>
              <a:t>條</a:t>
            </a:r>
            <a:r>
              <a:rPr kumimoji="0" lang="zh-TW" altLang="en-US" sz="2800" b="1">
                <a:solidFill>
                  <a:srgbClr val="006600"/>
                </a:solidFill>
                <a:latin typeface="微軟正黑體" panose="020B0604030504040204" pitchFamily="34" charset="-120"/>
              </a:rPr>
              <a:t>契約變更及</a:t>
            </a:r>
            <a:r>
              <a:rPr kumimoji="0" lang="zh-TW" altLang="en-US" sz="2800" b="1" smtClean="0">
                <a:solidFill>
                  <a:srgbClr val="006600"/>
                </a:solidFill>
                <a:latin typeface="微軟正黑體" panose="020B0604030504040204" pitchFamily="34" charset="-120"/>
              </a:rPr>
              <a:t>轉讓</a:t>
            </a: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r>
              <a:rPr kumimoji="0" lang="zh-TW" altLang="en-US" sz="2800" b="1" smtClean="0">
                <a:solidFill>
                  <a:srgbClr val="006600"/>
                </a:solidFill>
                <a:latin typeface="微軟正黑體" panose="020B0604030504040204" pitchFamily="34" charset="-120"/>
              </a:rPr>
              <a:t>資訊服務</a:t>
            </a:r>
            <a:r>
              <a:rPr kumimoji="0" lang="zh-TW" altLang="en-US" sz="2800" b="1">
                <a:solidFill>
                  <a:srgbClr val="006600"/>
                </a:solidFill>
                <a:latin typeface="微軟正黑體" panose="020B0604030504040204" pitchFamily="34" charset="-120"/>
              </a:rPr>
              <a:t>採購契約範本</a:t>
            </a:r>
            <a:r>
              <a:rPr kumimoji="0" lang="zh-TW" altLang="en-US" sz="2800" b="1">
                <a:solidFill>
                  <a:srgbClr val="C00000"/>
                </a:solidFill>
                <a:latin typeface="微軟正黑體" panose="020B0604030504040204" pitchFamily="34" charset="-120"/>
              </a:rPr>
              <a:t>第</a:t>
            </a:r>
            <a:r>
              <a:rPr kumimoji="0" lang="en-US" altLang="zh-TW" sz="2800" b="1">
                <a:solidFill>
                  <a:srgbClr val="C00000"/>
                </a:solidFill>
                <a:latin typeface="微軟正黑體" panose="020B0604030504040204" pitchFamily="34" charset="-120"/>
              </a:rPr>
              <a:t>17</a:t>
            </a:r>
            <a:r>
              <a:rPr kumimoji="0" lang="zh-TW" altLang="en-US" sz="2800" b="1">
                <a:solidFill>
                  <a:srgbClr val="C00000"/>
                </a:solidFill>
                <a:latin typeface="微軟正黑體" panose="020B0604030504040204" pitchFamily="34" charset="-120"/>
              </a:rPr>
              <a:t>條</a:t>
            </a:r>
            <a:r>
              <a:rPr kumimoji="0" lang="zh-TW" altLang="en-US" sz="2800" b="1">
                <a:solidFill>
                  <a:srgbClr val="006600"/>
                </a:solidFill>
                <a:latin typeface="微軟正黑體" panose="020B0604030504040204" pitchFamily="34" charset="-120"/>
              </a:rPr>
              <a:t>契約變更及</a:t>
            </a:r>
            <a:r>
              <a:rPr kumimoji="0" lang="zh-TW" altLang="en-US" sz="2800" b="1" smtClean="0">
                <a:solidFill>
                  <a:srgbClr val="006600"/>
                </a:solidFill>
                <a:latin typeface="微軟正黑體" panose="020B0604030504040204" pitchFamily="34" charset="-120"/>
              </a:rPr>
              <a:t>轉讓</a:t>
            </a:r>
            <a:endParaRPr kumimoji="0" lang="en-US" altLang="zh-TW" sz="2800" b="1" smtClean="0">
              <a:solidFill>
                <a:srgbClr val="006600"/>
              </a:solidFill>
              <a:latin typeface="微軟正黑體" panose="020B0604030504040204" pitchFamily="34" charset="-120"/>
            </a:endParaRPr>
          </a:p>
          <a:p>
            <a:pPr eaLnBrk="1" hangingPunct="1">
              <a:lnSpc>
                <a:spcPts val="3200"/>
              </a:lnSpc>
              <a:spcBef>
                <a:spcPts val="600"/>
              </a:spcBef>
              <a:buClr>
                <a:srgbClr val="0000FF"/>
              </a:buClr>
              <a:buSzPct val="75000"/>
              <a:buFont typeface="Wingdings" panose="05000000000000000000" pitchFamily="2" charset="2"/>
              <a:buChar char="n"/>
              <a:defRPr/>
            </a:pPr>
            <a:endParaRPr kumimoji="0" lang="en-US" altLang="zh-TW" sz="2800" b="1" dirty="0">
              <a:solidFill>
                <a:srgbClr val="006600"/>
              </a:solidFill>
              <a:effectLst>
                <a:outerShdw blurRad="38100" dist="38100" dir="2700000" algn="tl">
                  <a:srgbClr val="000000">
                    <a:alpha val="43137"/>
                  </a:srgbClr>
                </a:outerShdw>
              </a:effectLst>
              <a:latin typeface="微軟正黑體" panose="020B0604030504040204" pitchFamily="34" charset="-120"/>
              <a:cs typeface="Times New Roman" pitchFamily="18" charset="0"/>
            </a:endParaRPr>
          </a:p>
        </p:txBody>
      </p:sp>
      <p:sp>
        <p:nvSpPr>
          <p:cNvPr id="7" name="Rectangle 1026">
            <a:extLst>
              <a:ext uri="{FF2B5EF4-FFF2-40B4-BE49-F238E27FC236}"/>
            </a:extLst>
          </p:cNvPr>
          <p:cNvSpPr txBox="1">
            <a:spLocks noChangeArrowheads="1"/>
          </p:cNvSpPr>
          <p:nvPr/>
        </p:nvSpPr>
        <p:spPr bwMode="auto">
          <a:xfrm>
            <a:off x="251520" y="337980"/>
            <a:ext cx="5106093"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kumimoji="1" sz="3600" b="1">
                <a:solidFill>
                  <a:schemeClr val="tx2"/>
                </a:solidFill>
                <a:latin typeface="+mj-lt"/>
                <a:ea typeface="+mj-ea"/>
                <a:cs typeface="+mj-cs"/>
              </a:defRPr>
            </a:lvl1pPr>
            <a:lvl2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2pPr>
            <a:lvl3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3pPr>
            <a:lvl4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4pPr>
            <a:lvl5pPr algn="l" rtl="0" eaLnBrk="0" fontAlgn="base" hangingPunct="0">
              <a:lnSpc>
                <a:spcPct val="90000"/>
              </a:lnSpc>
              <a:spcBef>
                <a:spcPct val="0"/>
              </a:spcBef>
              <a:spcAft>
                <a:spcPct val="0"/>
              </a:spcAft>
              <a:defRPr kumimoji="1" sz="3600" b="1">
                <a:solidFill>
                  <a:schemeClr val="tx2"/>
                </a:solidFill>
                <a:latin typeface="Arial" charset="0"/>
                <a:ea typeface="新細明體" charset="-120"/>
              </a:defRPr>
            </a:lvl5pPr>
            <a:lvl6pPr marL="457200" algn="l" rtl="0" fontAlgn="base">
              <a:lnSpc>
                <a:spcPct val="90000"/>
              </a:lnSpc>
              <a:spcBef>
                <a:spcPct val="0"/>
              </a:spcBef>
              <a:spcAft>
                <a:spcPct val="0"/>
              </a:spcAft>
              <a:defRPr kumimoji="1" sz="3600" b="1">
                <a:solidFill>
                  <a:schemeClr val="tx2"/>
                </a:solidFill>
                <a:latin typeface="Arial" charset="0"/>
                <a:ea typeface="新細明體" charset="-120"/>
              </a:defRPr>
            </a:lvl6pPr>
            <a:lvl7pPr marL="914400" algn="l" rtl="0" fontAlgn="base">
              <a:lnSpc>
                <a:spcPct val="90000"/>
              </a:lnSpc>
              <a:spcBef>
                <a:spcPct val="0"/>
              </a:spcBef>
              <a:spcAft>
                <a:spcPct val="0"/>
              </a:spcAft>
              <a:defRPr kumimoji="1" sz="3600" b="1">
                <a:solidFill>
                  <a:schemeClr val="tx2"/>
                </a:solidFill>
                <a:latin typeface="Arial" charset="0"/>
                <a:ea typeface="新細明體" charset="-120"/>
              </a:defRPr>
            </a:lvl7pPr>
            <a:lvl8pPr marL="1371600" algn="l" rtl="0" fontAlgn="base">
              <a:lnSpc>
                <a:spcPct val="90000"/>
              </a:lnSpc>
              <a:spcBef>
                <a:spcPct val="0"/>
              </a:spcBef>
              <a:spcAft>
                <a:spcPct val="0"/>
              </a:spcAft>
              <a:defRPr kumimoji="1" sz="3600" b="1">
                <a:solidFill>
                  <a:schemeClr val="tx2"/>
                </a:solidFill>
                <a:latin typeface="Arial" charset="0"/>
                <a:ea typeface="新細明體" charset="-120"/>
              </a:defRPr>
            </a:lvl8pPr>
            <a:lvl9pPr marL="1828800" algn="l" rtl="0" fontAlgn="base">
              <a:lnSpc>
                <a:spcPct val="90000"/>
              </a:lnSpc>
              <a:spcBef>
                <a:spcPct val="0"/>
              </a:spcBef>
              <a:spcAft>
                <a:spcPct val="0"/>
              </a:spcAft>
              <a:defRPr kumimoji="1" sz="3600" b="1">
                <a:solidFill>
                  <a:schemeClr val="tx2"/>
                </a:solidFill>
                <a:latin typeface="Arial" charset="0"/>
                <a:ea typeface="新細明體" charset="-120"/>
              </a:defRPr>
            </a:lvl9pPr>
          </a:lstStyle>
          <a:p>
            <a:pPr eaLnBrk="1" hangingPunct="1">
              <a:defRPr/>
            </a:pPr>
            <a:r>
              <a:rPr lang="zh-TW" altLang="en-US" sz="3200" smtClean="0">
                <a:solidFill>
                  <a:srgbClr val="000066"/>
                </a:solidFill>
                <a:latin typeface="微軟正黑體" panose="020B0604030504040204" pitchFamily="34" charset="-120"/>
              </a:rPr>
              <a:t>採購契約範本契約變更規定</a:t>
            </a:r>
            <a:endParaRPr lang="en-US" altLang="zh-TW" sz="2000" dirty="0">
              <a:solidFill>
                <a:srgbClr val="000066"/>
              </a:solidFill>
              <a:latin typeface="微軟正黑體" panose="020B0604030504040204" pitchFamily="34" charset="-120"/>
            </a:endParaRPr>
          </a:p>
        </p:txBody>
      </p:sp>
      <p:sp>
        <p:nvSpPr>
          <p:cNvPr id="8" name="雲朵形圖說文字 7"/>
          <p:cNvSpPr/>
          <p:nvPr/>
        </p:nvSpPr>
        <p:spPr>
          <a:xfrm>
            <a:off x="5949320" y="272617"/>
            <a:ext cx="3024336" cy="1288331"/>
          </a:xfrm>
          <a:prstGeom prst="cloudCallout">
            <a:avLst>
              <a:gd name="adj1" fmla="val -40324"/>
              <a:gd name="adj2" fmla="val 48709"/>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smtClean="0">
                <a:solidFill>
                  <a:prstClr val="black"/>
                </a:solidFill>
                <a:effectLst>
                  <a:outerShdw blurRad="38100" dist="38100" dir="2700000" algn="tl">
                    <a:srgbClr val="000000">
                      <a:alpha val="43137"/>
                    </a:srgbClr>
                  </a:outerShdw>
                </a:effectLst>
                <a:latin typeface="微軟正黑體" panose="020B0604030504040204" pitchFamily="34" charset="-120"/>
              </a:rPr>
              <a:t>換文方式有效嗎？</a:t>
            </a:r>
            <a:endParaRPr lang="zh-TW" altLang="en-US" b="1">
              <a:solidFill>
                <a:prstClr val="black"/>
              </a:solidFill>
              <a:effectLst>
                <a:outerShdw blurRad="38100" dist="38100" dir="2700000" algn="tl">
                  <a:srgbClr val="000000">
                    <a:alpha val="43137"/>
                  </a:srgbClr>
                </a:outerShdw>
              </a:effectLst>
              <a:latin typeface="微軟正黑體" panose="020B0604030504040204" pitchFamily="34" charset="-120"/>
            </a:endParaRPr>
          </a:p>
        </p:txBody>
      </p:sp>
    </p:spTree>
    <p:extLst>
      <p:ext uri="{BB962C8B-B14F-4D97-AF65-F5344CB8AC3E}">
        <p14:creationId xmlns:p14="http://schemas.microsoft.com/office/powerpoint/2010/main" val="29657696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ECA0D427-00CD-45E5-8046-C7C1EA3F6A05}" type="slidenum">
              <a:rPr lang="en-US" altLang="zh-TW" sz="1400" smtClean="0">
                <a:solidFill>
                  <a:srgbClr val="AD1F1F"/>
                </a:solidFill>
                <a:latin typeface="Times New Roman" panose="02020603050405020304" pitchFamily="18" charset="0"/>
              </a:rPr>
              <a:pPr>
                <a:spcBef>
                  <a:spcPct val="0"/>
                </a:spcBef>
                <a:buClrTx/>
                <a:buSzTx/>
                <a:buFontTx/>
                <a:buNone/>
                <a:defRPr/>
              </a:pPr>
              <a:t>60</a:t>
            </a:fld>
            <a:endParaRPr lang="en-US" altLang="zh-TW" sz="1400" smtClean="0">
              <a:solidFill>
                <a:srgbClr val="AD1F1F"/>
              </a:solidFill>
              <a:latin typeface="Times New Roman" panose="02020603050405020304" pitchFamily="18" charset="0"/>
            </a:endParaRPr>
          </a:p>
        </p:txBody>
      </p:sp>
      <p:sp>
        <p:nvSpPr>
          <p:cNvPr id="98306" name="Rectangle 2">
            <a:extLst>
              <a:ext uri="{FF2B5EF4-FFF2-40B4-BE49-F238E27FC236}"/>
            </a:extLst>
          </p:cNvPr>
          <p:cNvSpPr>
            <a:spLocks noGrp="1" noChangeArrowheads="1"/>
          </p:cNvSpPr>
          <p:nvPr>
            <p:ph type="title" idx="4294967295"/>
          </p:nvPr>
        </p:nvSpPr>
        <p:spPr>
          <a:xfrm>
            <a:off x="358775" y="260350"/>
            <a:ext cx="5113325" cy="730250"/>
          </a:xfrm>
        </p:spPr>
        <p:txBody>
          <a:bodyPr wrap="square" lIns="91440" tIns="45720" rIns="91440" bIns="45720" numCol="1" anchorCtr="0" compatLnSpc="1">
            <a:prstTxWarp prst="textNoShape">
              <a:avLst/>
            </a:prstTxWarp>
            <a:normAutofit/>
          </a:bodyPr>
          <a:lstStyle/>
          <a:p>
            <a:pPr eaLnBrk="1" hangingPunct="1">
              <a:defRPr/>
            </a:pPr>
            <a:r>
              <a:rPr lang="zh-TW" altLang="en-US" sz="3000" b="1" cap="none">
                <a:solidFill>
                  <a:schemeClr val="tx1"/>
                </a:solidFill>
                <a:effectLst/>
                <a:latin typeface="微軟正黑體" panose="020B0604030504040204" pitchFamily="34" charset="-120"/>
                <a:ea typeface="微軟正黑體" panose="020B0604030504040204" pitchFamily="34" charset="-120"/>
              </a:rPr>
              <a:t>技術</a:t>
            </a:r>
            <a:r>
              <a:rPr lang="zh-TW" altLang="en-US" sz="3000" b="1" cap="none" smtClean="0">
                <a:solidFill>
                  <a:schemeClr val="tx1"/>
                </a:solidFill>
                <a:effectLst/>
                <a:latin typeface="微軟正黑體" panose="020B0604030504040204" pitchFamily="34" charset="-120"/>
                <a:ea typeface="微軟正黑體" panose="020B0604030504040204" pitchFamily="34" charset="-120"/>
              </a:rPr>
              <a:t>服務得以</a:t>
            </a:r>
            <a:r>
              <a:rPr lang="zh-TW" altLang="en-US" sz="3000" b="1" cap="none">
                <a:solidFill>
                  <a:schemeClr val="tx1"/>
                </a:solidFill>
                <a:effectLst/>
                <a:latin typeface="微軟正黑體" panose="020B0604030504040204" pitchFamily="34" charset="-120"/>
                <a:ea typeface="微軟正黑體" panose="020B0604030504040204" pitchFamily="34" charset="-120"/>
              </a:rPr>
              <a:t>開口契約評選</a:t>
            </a:r>
            <a:endParaRPr lang="zh-TW" altLang="en-US" sz="3000" b="1" cap="none" dirty="0">
              <a:solidFill>
                <a:schemeClr val="tx1"/>
              </a:solidFill>
              <a:effectLst/>
              <a:latin typeface="微軟正黑體" panose="020B0604030504040204" pitchFamily="34" charset="-120"/>
              <a:ea typeface="微軟正黑體" panose="020B0604030504040204" pitchFamily="34" charset="-120"/>
            </a:endParaRPr>
          </a:p>
        </p:txBody>
      </p:sp>
      <p:sp>
        <p:nvSpPr>
          <p:cNvPr id="98315" name="Rectangle 11">
            <a:extLst>
              <a:ext uri="{FF2B5EF4-FFF2-40B4-BE49-F238E27FC236}"/>
            </a:extLst>
          </p:cNvPr>
          <p:cNvSpPr>
            <a:spLocks noChangeArrowheads="1"/>
          </p:cNvSpPr>
          <p:nvPr/>
        </p:nvSpPr>
        <p:spPr bwMode="auto">
          <a:xfrm>
            <a:off x="395288" y="1052513"/>
            <a:ext cx="8461375" cy="2736527"/>
          </a:xfrm>
          <a:prstGeom prst="rect">
            <a:avLst/>
          </a:prstGeom>
          <a:noFill/>
          <a:ln w="9525">
            <a:noFill/>
            <a:miter lim="800000"/>
            <a:headEnd/>
            <a:tailEnd/>
          </a:ln>
          <a:effectLst/>
        </p:spPr>
        <p:txBody>
          <a:bodyPr/>
          <a:lstStyle/>
          <a:p>
            <a:pPr marL="261938" indent="-261938" algn="just" eaLnBrk="1" hangingPunct="1">
              <a:spcBef>
                <a:spcPct val="20000"/>
              </a:spcBef>
              <a:buClr>
                <a:prstClr val="black"/>
              </a:buClr>
              <a:buSzPct val="75000"/>
              <a:buFont typeface="Wingdings" pitchFamily="2" charset="2"/>
              <a:buChar char="l"/>
              <a:defRPr/>
            </a:pPr>
            <a:r>
              <a:rPr lang="en-US" altLang="zh-TW" sz="2800" b="1" dirty="0">
                <a:solidFill>
                  <a:srgbClr val="0000FF"/>
                </a:solidFill>
                <a:latin typeface="微軟正黑體" panose="020B0604030504040204" pitchFamily="34" charset="-120"/>
                <a:ea typeface="微軟正黑體" panose="020B0604030504040204" pitchFamily="34" charset="-120"/>
              </a:rPr>
              <a:t>98.7.9</a:t>
            </a:r>
            <a:r>
              <a:rPr lang="zh-TW" altLang="en-US" sz="2800" b="1" dirty="0">
                <a:solidFill>
                  <a:srgbClr val="0000FF"/>
                </a:solidFill>
                <a:latin typeface="微軟正黑體" panose="020B0604030504040204" pitchFamily="34" charset="-120"/>
                <a:ea typeface="微軟正黑體" panose="020B0604030504040204" pitchFamily="34" charset="-120"/>
              </a:rPr>
              <a:t>工程企字第</a:t>
            </a:r>
            <a:r>
              <a:rPr lang="en-US" altLang="zh-TW" sz="2800" b="1" dirty="0">
                <a:solidFill>
                  <a:srgbClr val="0000FF"/>
                </a:solidFill>
                <a:latin typeface="微軟正黑體" panose="020B0604030504040204" pitchFamily="34" charset="-120"/>
                <a:ea typeface="微軟正黑體" panose="020B0604030504040204" pitchFamily="34" charset="-120"/>
              </a:rPr>
              <a:t>09800303520</a:t>
            </a:r>
            <a:r>
              <a:rPr lang="zh-TW" altLang="en-US" sz="2800" b="1" dirty="0">
                <a:solidFill>
                  <a:srgbClr val="0000FF"/>
                </a:solidFill>
                <a:latin typeface="微軟正黑體" panose="020B0604030504040204" pitchFamily="34" charset="-120"/>
                <a:ea typeface="微軟正黑體" panose="020B0604030504040204" pitchFamily="34" charset="-120"/>
              </a:rPr>
              <a:t>號函</a:t>
            </a:r>
            <a:endParaRPr lang="zh-TW" altLang="en-US" sz="2800" b="1" dirty="0">
              <a:solidFill>
                <a:srgbClr val="FF0000"/>
              </a:solidFill>
              <a:latin typeface="微軟正黑體" panose="020B0604030504040204" pitchFamily="34" charset="-120"/>
              <a:ea typeface="微軟正黑體" panose="020B0604030504040204" pitchFamily="34" charset="-120"/>
            </a:endParaRPr>
          </a:p>
          <a:p>
            <a:pPr marL="182563" lvl="1" algn="just" eaLnBrk="1" hangingPunct="1">
              <a:buClr>
                <a:srgbClr val="006600"/>
              </a:buClr>
              <a:buSzPct val="75000"/>
              <a:defRPr/>
            </a:pPr>
            <a:r>
              <a:rPr lang="zh-TW" altLang="en-US" sz="2800" b="1" dirty="0">
                <a:solidFill>
                  <a:srgbClr val="006600"/>
                </a:solidFill>
                <a:latin typeface="微軟正黑體" panose="020B0604030504040204" pitchFamily="34" charset="-120"/>
                <a:ea typeface="微軟正黑體" panose="020B0604030504040204" pitchFamily="34" charset="-120"/>
              </a:rPr>
              <a:t>小型工程併案以開口契約評選：可將同類小型工程之技術服務案件，合併依本法第</a:t>
            </a:r>
            <a:r>
              <a:rPr lang="en-US" altLang="zh-TW" sz="2800" b="1" dirty="0">
                <a:solidFill>
                  <a:srgbClr val="006600"/>
                </a:solidFill>
                <a:latin typeface="微軟正黑體" panose="020B0604030504040204" pitchFamily="34" charset="-120"/>
                <a:ea typeface="微軟正黑體" panose="020B0604030504040204" pitchFamily="34" charset="-120"/>
              </a:rPr>
              <a:t>22</a:t>
            </a:r>
            <a:r>
              <a:rPr lang="zh-TW" altLang="en-US" sz="2800" b="1" dirty="0">
                <a:solidFill>
                  <a:srgbClr val="006600"/>
                </a:solidFill>
                <a:latin typeface="微軟正黑體" panose="020B0604030504040204" pitchFamily="34" charset="-120"/>
                <a:ea typeface="微軟正黑體" panose="020B0604030504040204" pitchFamily="34" charset="-120"/>
              </a:rPr>
              <a:t>條第</a:t>
            </a:r>
            <a:r>
              <a:rPr lang="en-US" altLang="zh-TW" sz="2800" b="1" dirty="0">
                <a:solidFill>
                  <a:srgbClr val="006600"/>
                </a:solidFill>
                <a:latin typeface="微軟正黑體" panose="020B0604030504040204" pitchFamily="34" charset="-120"/>
                <a:ea typeface="微軟正黑體" panose="020B0604030504040204" pitchFamily="34" charset="-120"/>
              </a:rPr>
              <a:t>1</a:t>
            </a:r>
            <a:r>
              <a:rPr lang="zh-TW" altLang="en-US" sz="2800" b="1" dirty="0">
                <a:solidFill>
                  <a:srgbClr val="006600"/>
                </a:solidFill>
                <a:latin typeface="微軟正黑體" panose="020B0604030504040204" pitchFamily="34" charset="-120"/>
                <a:ea typeface="微軟正黑體" panose="020B0604030504040204" pitchFamily="34" charset="-120"/>
              </a:rPr>
              <a:t>項第</a:t>
            </a:r>
            <a:r>
              <a:rPr lang="en-US" altLang="zh-TW" sz="2800" b="1" dirty="0">
                <a:solidFill>
                  <a:srgbClr val="006600"/>
                </a:solidFill>
                <a:latin typeface="微軟正黑體" panose="020B0604030504040204" pitchFamily="34" charset="-120"/>
                <a:ea typeface="微軟正黑體" panose="020B0604030504040204" pitchFamily="34" charset="-120"/>
              </a:rPr>
              <a:t>9</a:t>
            </a:r>
            <a:r>
              <a:rPr lang="zh-TW" altLang="en-US" sz="2800" b="1" dirty="0">
                <a:solidFill>
                  <a:srgbClr val="006600"/>
                </a:solidFill>
                <a:latin typeface="微軟正黑體" panose="020B0604030504040204" pitchFamily="34" charset="-120"/>
                <a:ea typeface="微軟正黑體" panose="020B0604030504040204" pitchFamily="34" charset="-120"/>
              </a:rPr>
              <a:t>款規定辦理公開客觀評選，並得採開口契約方式辦理。其採購件數較多者，亦得採複數決標之方式，並應避免集中由少數廠商承攬轉包之發生。</a:t>
            </a:r>
            <a:endParaRPr lang="en-US" altLang="zh-TW"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487278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p:cNvPr>
          <p:cNvSpPr>
            <a:spLocks noGrp="1"/>
          </p:cNvSpPr>
          <p:nvPr>
            <p:ph type="sldNum" sz="quarter" idx="10"/>
          </p:nvPr>
        </p:nvSpPr>
        <p:spPr/>
        <p:txBody>
          <a:bodyPr/>
          <a:lstStyle>
            <a:lvl1pPr algn="l"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lgn="l"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lgn="l"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lgn="l"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lgn="l"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r" eaLnBrk="1" hangingPunct="1">
              <a:spcBef>
                <a:spcPct val="0"/>
              </a:spcBef>
              <a:buClrTx/>
              <a:buSzTx/>
              <a:buFontTx/>
              <a:buNone/>
              <a:defRPr/>
            </a:pPr>
            <a:fld id="{EBC9874C-3E31-4BFC-945B-3D18013E8A50}" type="slidenum">
              <a:rPr lang="en-US" altLang="zh-TW" sz="1400" smtClean="0">
                <a:solidFill>
                  <a:srgbClr val="AD1F1F"/>
                </a:solidFill>
                <a:latin typeface="Times New Roman" panose="02020603050405020304" pitchFamily="18" charset="0"/>
              </a:rPr>
              <a:pPr algn="r" eaLnBrk="1" hangingPunct="1">
                <a:spcBef>
                  <a:spcPct val="0"/>
                </a:spcBef>
                <a:buClrTx/>
                <a:buSzTx/>
                <a:buFontTx/>
                <a:buNone/>
                <a:defRPr/>
              </a:pPr>
              <a:t>61</a:t>
            </a:fld>
            <a:endParaRPr lang="en-US" altLang="zh-TW" sz="1400">
              <a:solidFill>
                <a:srgbClr val="AD1F1F"/>
              </a:solidFill>
              <a:latin typeface="Times New Roman" panose="02020603050405020304" pitchFamily="18" charset="0"/>
            </a:endParaRPr>
          </a:p>
        </p:txBody>
      </p:sp>
      <p:sp>
        <p:nvSpPr>
          <p:cNvPr id="2" name="書卷 (水平) 1">
            <a:extLst/>
          </p:cNvPr>
          <p:cNvSpPr/>
          <p:nvPr/>
        </p:nvSpPr>
        <p:spPr>
          <a:xfrm>
            <a:off x="2051720" y="2347913"/>
            <a:ext cx="5184577" cy="1477131"/>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400" b="1">
                <a:solidFill>
                  <a:srgbClr val="100278"/>
                </a:solidFill>
                <a:latin typeface="微軟正黑體" panose="020B0604030504040204" pitchFamily="34" charset="-120"/>
              </a:rPr>
              <a:t>契約變更缺失案例</a:t>
            </a:r>
            <a:endParaRPr lang="zh-TW" altLang="en-US" sz="4400" b="1" smtClean="0">
              <a:solidFill>
                <a:srgbClr val="100278"/>
              </a:solidFill>
              <a:latin typeface="微軟正黑體" panose="020B0604030504040204" pitchFamily="34" charset="-120"/>
            </a:endParaRPr>
          </a:p>
        </p:txBody>
      </p:sp>
    </p:spTree>
    <p:extLst>
      <p:ext uri="{BB962C8B-B14F-4D97-AF65-F5344CB8AC3E}">
        <p14:creationId xmlns:p14="http://schemas.microsoft.com/office/powerpoint/2010/main" val="23028189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0728EC8-4FB0-4D1E-9EB4-398A34ED96E0}" type="slidenum">
              <a:rPr lang="en-US" altLang="zh-TW" sz="1400" smtClean="0">
                <a:solidFill>
                  <a:srgbClr val="AD1F1F"/>
                </a:solidFill>
                <a:latin typeface="Times New Roman" panose="02020603050405020304" pitchFamily="18" charset="0"/>
              </a:rPr>
              <a:pPr>
                <a:spcBef>
                  <a:spcPct val="0"/>
                </a:spcBef>
                <a:buClrTx/>
                <a:buSzTx/>
                <a:buFontTx/>
                <a:buNone/>
                <a:defRPr/>
              </a:pPr>
              <a:t>62</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252413" y="1125538"/>
            <a:ext cx="8496300" cy="428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263525" indent="-263525" algn="just" eaLnBrk="1" hangingPunct="1">
              <a:lnSpc>
                <a:spcPts val="4000"/>
              </a:lnSpc>
              <a:spcBef>
                <a:spcPts val="0"/>
              </a:spcBef>
              <a:buClr>
                <a:srgbClr val="C00000"/>
              </a:buClr>
              <a:buSzPct val="85000"/>
              <a:buFont typeface="Wingdings" panose="05000000000000000000" pitchFamily="2" charset="2"/>
              <a:buChar char="n"/>
              <a:tabLst>
                <a:tab pos="5375275" algn="l"/>
              </a:tabLst>
              <a:defRPr/>
            </a:pPr>
            <a:r>
              <a:rPr kumimoji="0" lang="zh-TW" altLang="en-US" sz="2800" b="1">
                <a:solidFill>
                  <a:srgbClr val="000066"/>
                </a:solidFill>
                <a:latin typeface="微軟正黑體" panose="020B0604030504040204" pitchFamily="34" charset="-120"/>
              </a:rPr>
              <a:t>契約變更或加減價致原決標金額增加者，未依規定刊登決標公告或辦理定期彙送。</a:t>
            </a:r>
            <a:endParaRPr kumimoji="0" lang="en-US" altLang="zh-TW" sz="2800" b="1" smtClean="0">
              <a:solidFill>
                <a:srgbClr val="000066"/>
              </a:solidFill>
              <a:latin typeface="微軟正黑體" panose="020B0604030504040204" pitchFamily="34" charset="-120"/>
            </a:endParaRPr>
          </a:p>
          <a:p>
            <a:pPr marL="6350" indent="-6350" algn="just" eaLnBrk="1" hangingPunct="1">
              <a:lnSpc>
                <a:spcPts val="3500"/>
              </a:lnSpc>
              <a:spcBef>
                <a:spcPts val="120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微軟正黑體" panose="020B0604030504040204" pitchFamily="34" charset="-120"/>
              </a:rPr>
              <a:t>「</a:t>
            </a:r>
            <a:r>
              <a:rPr kumimoji="0" lang="zh-TW" altLang="en-US" sz="2800" b="1" u="sng">
                <a:solidFill>
                  <a:srgbClr val="660033"/>
                </a:solidFill>
                <a:latin typeface="微軟正黑體" panose="020B0604030504040204" pitchFamily="34" charset="-120"/>
              </a:rPr>
              <a:t>採購契約變更或加減價核准監辦備查規定一覽表</a:t>
            </a:r>
            <a:r>
              <a:rPr kumimoji="0" lang="zh-TW" altLang="en-US" sz="2800" b="1">
                <a:solidFill>
                  <a:srgbClr val="0000FF"/>
                </a:solidFill>
                <a:latin typeface="微軟正黑體" panose="020B0604030504040204" pitchFamily="34" charset="-120"/>
              </a:rPr>
              <a:t>」附記（五）：「機關辦理採購，其決標金額依政府採購法</a:t>
            </a:r>
            <a:r>
              <a:rPr kumimoji="0" lang="zh-TW" altLang="en-US" sz="2800" b="1" smtClean="0">
                <a:solidFill>
                  <a:srgbClr val="0000FF"/>
                </a:solidFill>
                <a:latin typeface="微軟正黑體" panose="020B0604030504040204" pitchFamily="34" charset="-120"/>
              </a:rPr>
              <a:t>第</a:t>
            </a:r>
            <a:r>
              <a:rPr kumimoji="0" lang="en-US" altLang="zh-TW" sz="2800" b="1" smtClean="0">
                <a:solidFill>
                  <a:srgbClr val="0000FF"/>
                </a:solidFill>
                <a:latin typeface="微軟正黑體" panose="020B0604030504040204" pitchFamily="34" charset="-120"/>
              </a:rPr>
              <a:t>61</a:t>
            </a:r>
            <a:r>
              <a:rPr kumimoji="0" lang="zh-TW" altLang="en-US" sz="2800" b="1" smtClean="0">
                <a:solidFill>
                  <a:srgbClr val="0000FF"/>
                </a:solidFill>
                <a:latin typeface="微軟正黑體" panose="020B0604030504040204" pitchFamily="34" charset="-120"/>
              </a:rPr>
              <a:t>條</a:t>
            </a:r>
            <a:r>
              <a:rPr kumimoji="0" lang="zh-TW" altLang="en-US" sz="2800" b="1">
                <a:solidFill>
                  <a:srgbClr val="0000FF"/>
                </a:solidFill>
                <a:latin typeface="微軟正黑體" panose="020B0604030504040204" pitchFamily="34" charset="-120"/>
              </a:rPr>
              <a:t>（於政府採購公報刊登決標公告）或</a:t>
            </a:r>
            <a:r>
              <a:rPr kumimoji="0" lang="zh-TW" altLang="en-US" sz="2800" b="1" smtClean="0">
                <a:solidFill>
                  <a:srgbClr val="0000FF"/>
                </a:solidFill>
                <a:latin typeface="微軟正黑體" panose="020B0604030504040204" pitchFamily="34" charset="-120"/>
              </a:rPr>
              <a:t>第</a:t>
            </a:r>
            <a:r>
              <a:rPr kumimoji="0" lang="en-US" altLang="zh-TW" sz="2800" b="1" smtClean="0">
                <a:solidFill>
                  <a:srgbClr val="0000FF"/>
                </a:solidFill>
                <a:latin typeface="微軟正黑體" panose="020B0604030504040204" pitchFamily="34" charset="-120"/>
              </a:rPr>
              <a:t>62</a:t>
            </a:r>
            <a:r>
              <a:rPr kumimoji="0" lang="zh-TW" altLang="en-US" sz="2800" b="1" smtClean="0">
                <a:solidFill>
                  <a:srgbClr val="0000FF"/>
                </a:solidFill>
                <a:latin typeface="微軟正黑體" panose="020B0604030504040204" pitchFamily="34" charset="-120"/>
              </a:rPr>
              <a:t>條</a:t>
            </a:r>
            <a:r>
              <a:rPr kumimoji="0" lang="zh-TW" altLang="en-US" sz="2800" b="1">
                <a:solidFill>
                  <a:srgbClr val="0000FF"/>
                </a:solidFill>
                <a:latin typeface="微軟正黑體" panose="020B0604030504040204" pitchFamily="34" charset="-120"/>
              </a:rPr>
              <a:t>（定期彙送決標資料）規定傳輸至工程會資料庫後，如有契約變更或加減價之情形，致原決標金額增加者，該增加之金額，亦應依上揭規定辦理公告、彙送。」</a:t>
            </a:r>
            <a:r>
              <a:rPr kumimoji="0" lang="zh-TW" altLang="en-US" sz="2800" b="1" u="sng">
                <a:solidFill>
                  <a:prstClr val="black"/>
                </a:solidFill>
                <a:latin typeface="微軟正黑體" panose="020B0604030504040204" pitchFamily="34" charset="-120"/>
              </a:rPr>
              <a:t>案</a:t>
            </a:r>
            <a:r>
              <a:rPr kumimoji="0" lang="en-US" altLang="zh-TW" sz="2800" b="1" u="sng">
                <a:solidFill>
                  <a:prstClr val="black"/>
                </a:solidFill>
                <a:latin typeface="微軟正黑體" panose="020B0604030504040204" pitchFamily="34" charset="-120"/>
              </a:rPr>
              <a:t>A</a:t>
            </a:r>
            <a:r>
              <a:rPr kumimoji="0" lang="zh-TW" altLang="en-US" sz="2800" b="1" u="sng">
                <a:solidFill>
                  <a:prstClr val="black"/>
                </a:solidFill>
                <a:latin typeface="微軟正黑體" panose="020B0604030504040204" pitchFamily="34" charset="-120"/>
              </a:rPr>
              <a:t>第</a:t>
            </a:r>
            <a:r>
              <a:rPr kumimoji="0" lang="en-US" altLang="zh-TW" sz="2800" b="1" u="sng">
                <a:solidFill>
                  <a:prstClr val="black"/>
                </a:solidFill>
                <a:latin typeface="微軟正黑體" panose="020B0604030504040204" pitchFamily="34" charset="-120"/>
              </a:rPr>
              <a:t>2</a:t>
            </a:r>
            <a:r>
              <a:rPr kumimoji="0" lang="zh-TW" altLang="en-US" sz="2800" b="1" u="sng">
                <a:solidFill>
                  <a:prstClr val="black"/>
                </a:solidFill>
                <a:latin typeface="微軟正黑體" panose="020B0604030504040204" pitchFamily="34" charset="-120"/>
              </a:rPr>
              <a:t>次變更設計契約金額增加</a:t>
            </a:r>
            <a:r>
              <a:rPr kumimoji="0" lang="en-US" altLang="zh-TW" sz="2800" b="1" u="sng">
                <a:solidFill>
                  <a:prstClr val="black"/>
                </a:solidFill>
                <a:latin typeface="微軟正黑體" panose="020B0604030504040204" pitchFamily="34" charset="-120"/>
              </a:rPr>
              <a:t>592,626</a:t>
            </a:r>
            <a:r>
              <a:rPr kumimoji="0" lang="zh-TW" altLang="en-US" sz="2800" b="1" u="sng">
                <a:solidFill>
                  <a:prstClr val="black"/>
                </a:solidFill>
                <a:latin typeface="微軟正黑體" panose="020B0604030504040204" pitchFamily="34" charset="-120"/>
              </a:rPr>
              <a:t>元，惟機關未依上開規定辦理定期彙送。另查案</a:t>
            </a:r>
            <a:r>
              <a:rPr kumimoji="0" lang="en-US" altLang="zh-TW" sz="2800" b="1" u="sng">
                <a:solidFill>
                  <a:prstClr val="black"/>
                </a:solidFill>
                <a:latin typeface="微軟正黑體" panose="020B0604030504040204" pitchFamily="34" charset="-120"/>
              </a:rPr>
              <a:t>B</a:t>
            </a:r>
            <a:r>
              <a:rPr kumimoji="0" lang="zh-TW" altLang="en-US" sz="2800" b="1" u="sng">
                <a:solidFill>
                  <a:prstClr val="black"/>
                </a:solidFill>
                <a:latin typeface="微軟正黑體" panose="020B0604030504040204" pitchFamily="34" charset="-120"/>
              </a:rPr>
              <a:t>及案</a:t>
            </a:r>
            <a:r>
              <a:rPr kumimoji="0" lang="en-US" altLang="zh-TW" sz="2800" b="1" u="sng">
                <a:solidFill>
                  <a:prstClr val="black"/>
                </a:solidFill>
                <a:latin typeface="微軟正黑體" panose="020B0604030504040204" pitchFamily="34" charset="-120"/>
              </a:rPr>
              <a:t>D</a:t>
            </a:r>
            <a:r>
              <a:rPr kumimoji="0" lang="zh-TW" altLang="en-US" sz="2800" b="1" u="sng">
                <a:solidFill>
                  <a:prstClr val="black"/>
                </a:solidFill>
                <a:latin typeface="微軟正黑體" panose="020B0604030504040204" pitchFamily="34" charset="-120"/>
              </a:rPr>
              <a:t>亦有前開類似</a:t>
            </a:r>
            <a:r>
              <a:rPr kumimoji="0" lang="zh-TW" altLang="en-US" sz="2800" b="1" u="sng" smtClean="0">
                <a:solidFill>
                  <a:prstClr val="black"/>
                </a:solidFill>
                <a:latin typeface="微軟正黑體" panose="020B0604030504040204" pitchFamily="34" charset="-120"/>
              </a:rPr>
              <a:t>情形</a:t>
            </a:r>
            <a:r>
              <a:rPr kumimoji="0" lang="zh-TW" altLang="en-US" sz="2800" b="1" smtClean="0">
                <a:solidFill>
                  <a:prstClr val="black"/>
                </a:solidFill>
                <a:latin typeface="微軟正黑體" panose="020B0604030504040204" pitchFamily="34" charset="-120"/>
              </a:rPr>
              <a:t>。</a:t>
            </a:r>
            <a:endParaRPr kumimoji="0" lang="en-US" altLang="zh-TW" sz="2800" b="1">
              <a:solidFill>
                <a:prstClr val="black"/>
              </a:solidFill>
              <a:latin typeface="微軟正黑體" panose="020B0604030504040204" pitchFamily="34" charset="-120"/>
            </a:endParaRPr>
          </a:p>
        </p:txBody>
      </p:sp>
      <p:sp>
        <p:nvSpPr>
          <p:cNvPr id="6" name="文字方塊 5"/>
          <p:cNvSpPr txBox="1"/>
          <p:nvPr/>
        </p:nvSpPr>
        <p:spPr>
          <a:xfrm>
            <a:off x="2483768" y="332656"/>
            <a:ext cx="4288353" cy="707886"/>
          </a:xfrm>
          <a:prstGeom prst="rect">
            <a:avLst/>
          </a:prstGeom>
          <a:noFill/>
        </p:spPr>
        <p:txBody>
          <a:bodyPr wrap="none">
            <a:spAutoFit/>
          </a:bodyPr>
          <a:lstStyle/>
          <a:p>
            <a:pPr>
              <a:defRPr/>
            </a:pPr>
            <a:r>
              <a:rPr lang="zh-TW" altLang="en-US" sz="4000" b="1" smtClean="0">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契約變更缺失案例</a:t>
            </a:r>
            <a:endParaRPr lang="zh-TW" altLang="en-US" sz="40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697487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0728EC8-4FB0-4D1E-9EB4-398A34ED96E0}" type="slidenum">
              <a:rPr lang="en-US" altLang="zh-TW" sz="1400" smtClean="0">
                <a:solidFill>
                  <a:srgbClr val="AD1F1F"/>
                </a:solidFill>
                <a:latin typeface="Times New Roman" panose="02020603050405020304" pitchFamily="18" charset="0"/>
              </a:rPr>
              <a:pPr>
                <a:spcBef>
                  <a:spcPct val="0"/>
                </a:spcBef>
                <a:buClrTx/>
                <a:buSzTx/>
                <a:buFontTx/>
                <a:buNone/>
                <a:defRPr/>
              </a:pPr>
              <a:t>63</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379794" y="1196752"/>
            <a:ext cx="8496300" cy="528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263525" indent="-263525" algn="just" eaLnBrk="1" hangingPunct="1">
              <a:lnSpc>
                <a:spcPts val="4000"/>
              </a:lnSpc>
              <a:spcBef>
                <a:spcPts val="0"/>
              </a:spcBef>
              <a:buClr>
                <a:srgbClr val="C00000"/>
              </a:buClr>
              <a:buSzPct val="85000"/>
              <a:buFont typeface="Wingdings" panose="05000000000000000000" pitchFamily="2" charset="2"/>
              <a:buChar char="n"/>
              <a:tabLst>
                <a:tab pos="5375275" algn="l"/>
              </a:tabLst>
              <a:defRPr/>
            </a:pPr>
            <a:r>
              <a:rPr kumimoji="0" lang="zh-TW" altLang="en-US" sz="2800" b="1">
                <a:solidFill>
                  <a:srgbClr val="000066"/>
                </a:solidFill>
                <a:latin typeface="微軟正黑體" panose="020B0604030504040204" pitchFamily="34" charset="-120"/>
              </a:rPr>
              <a:t>契約變更致契約價金總額於履約期間增加，履約保證金未依約辦理補足。</a:t>
            </a:r>
            <a:endParaRPr kumimoji="0" lang="en-US" altLang="zh-TW" sz="2800" b="1" smtClean="0">
              <a:solidFill>
                <a:srgbClr val="000066"/>
              </a:solidFill>
              <a:latin typeface="微軟正黑體" panose="020B0604030504040204" pitchFamily="34" charset="-120"/>
            </a:endParaRPr>
          </a:p>
          <a:p>
            <a:pPr marL="6350" indent="-6350" algn="just" eaLnBrk="1" hangingPunct="1">
              <a:lnSpc>
                <a:spcPts val="3500"/>
              </a:lnSpc>
              <a:spcBef>
                <a:spcPts val="120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微軟正黑體" panose="020B0604030504040204" pitchFamily="34" charset="-120"/>
              </a:rPr>
              <a:t>「</a:t>
            </a:r>
            <a:r>
              <a:rPr kumimoji="0" lang="zh-TW" altLang="en-US" sz="2800" b="1" u="sng">
                <a:solidFill>
                  <a:srgbClr val="660033"/>
                </a:solidFill>
                <a:latin typeface="微軟正黑體" panose="020B0604030504040204" pitchFamily="34" charset="-120"/>
              </a:rPr>
              <a:t>採購契約變更或加減價核准監辦備查規定一覽表</a:t>
            </a:r>
            <a:r>
              <a:rPr kumimoji="0" lang="zh-TW" altLang="en-US" sz="2800" b="1">
                <a:solidFill>
                  <a:srgbClr val="0000FF"/>
                </a:solidFill>
                <a:latin typeface="微軟正黑體" panose="020B0604030504040204" pitchFamily="34" charset="-120"/>
              </a:rPr>
              <a:t>」案</a:t>
            </a:r>
            <a:r>
              <a:rPr kumimoji="0" lang="en-US" altLang="zh-TW" sz="2800" b="1">
                <a:solidFill>
                  <a:srgbClr val="0000FF"/>
                </a:solidFill>
                <a:latin typeface="微軟正黑體" panose="020B0604030504040204" pitchFamily="34" charset="-120"/>
              </a:rPr>
              <a:t>A</a:t>
            </a:r>
            <a:r>
              <a:rPr kumimoji="0" lang="zh-TW" altLang="en-US" sz="2800" b="1">
                <a:solidFill>
                  <a:srgbClr val="0000FF"/>
                </a:solidFill>
                <a:latin typeface="微軟正黑體" panose="020B0604030504040204" pitchFamily="34" charset="-120"/>
              </a:rPr>
              <a:t>契約第</a:t>
            </a:r>
            <a:r>
              <a:rPr kumimoji="0" lang="en-US" altLang="zh-TW" sz="2800" b="1">
                <a:solidFill>
                  <a:srgbClr val="0000FF"/>
                </a:solidFill>
                <a:latin typeface="微軟正黑體" panose="020B0604030504040204" pitchFamily="34" charset="-120"/>
              </a:rPr>
              <a:t>14</a:t>
            </a:r>
            <a:r>
              <a:rPr kumimoji="0" lang="zh-TW" altLang="en-US" sz="2800" b="1">
                <a:solidFill>
                  <a:srgbClr val="0000FF"/>
                </a:solidFill>
                <a:latin typeface="微軟正黑體" panose="020B0604030504040204" pitchFamily="34" charset="-120"/>
              </a:rPr>
              <a:t>條第</a:t>
            </a:r>
            <a:r>
              <a:rPr kumimoji="0" lang="en-US" altLang="zh-TW" sz="2800" b="1">
                <a:solidFill>
                  <a:srgbClr val="0000FF"/>
                </a:solidFill>
                <a:latin typeface="微軟正黑體" panose="020B0604030504040204" pitchFamily="34" charset="-120"/>
              </a:rPr>
              <a:t>16</a:t>
            </a:r>
            <a:r>
              <a:rPr kumimoji="0" lang="zh-TW" altLang="en-US" sz="2800" b="1">
                <a:solidFill>
                  <a:srgbClr val="0000FF"/>
                </a:solidFill>
                <a:latin typeface="微軟正黑體" panose="020B0604030504040204" pitchFamily="34" charset="-120"/>
              </a:rPr>
              <a:t>款訂明：「契約價金總額於履約期間增減累計金額達新臺幣</a:t>
            </a:r>
            <a:r>
              <a:rPr kumimoji="0" lang="en-US" altLang="zh-TW" sz="2800" b="1">
                <a:solidFill>
                  <a:srgbClr val="0000FF"/>
                </a:solidFill>
                <a:latin typeface="微軟正黑體" panose="020B0604030504040204" pitchFamily="34" charset="-120"/>
              </a:rPr>
              <a:t>100</a:t>
            </a:r>
            <a:r>
              <a:rPr kumimoji="0" lang="zh-TW" altLang="en-US" sz="2800" b="1">
                <a:solidFill>
                  <a:srgbClr val="0000FF"/>
                </a:solidFill>
                <a:latin typeface="微軟正黑體" panose="020B0604030504040204" pitchFamily="34" charset="-120"/>
              </a:rPr>
              <a:t>萬元者，履約保證金之金額應依契約價金總額增減比率調整之，由機關通知廠商補足或退還。」</a:t>
            </a:r>
            <a:r>
              <a:rPr kumimoji="0" lang="zh-TW" altLang="en-US" sz="2800" b="1" u="sng">
                <a:solidFill>
                  <a:srgbClr val="0000FF"/>
                </a:solidFill>
                <a:latin typeface="微軟正黑體" panose="020B0604030504040204" pitchFamily="34" charset="-120"/>
              </a:rPr>
              <a:t>查案</a:t>
            </a:r>
            <a:r>
              <a:rPr kumimoji="0" lang="en-US" altLang="zh-TW" sz="2800" b="1" u="sng">
                <a:solidFill>
                  <a:srgbClr val="0000FF"/>
                </a:solidFill>
                <a:latin typeface="微軟正黑體" panose="020B0604030504040204" pitchFamily="34" charset="-120"/>
              </a:rPr>
              <a:t>A</a:t>
            </a:r>
            <a:r>
              <a:rPr kumimoji="0" lang="zh-TW" altLang="en-US" sz="2800" b="1" u="sng">
                <a:solidFill>
                  <a:srgbClr val="0000FF"/>
                </a:solidFill>
                <a:latin typeface="微軟正黑體" panose="020B0604030504040204" pitchFamily="34" charset="-120"/>
              </a:rPr>
              <a:t>第</a:t>
            </a:r>
            <a:r>
              <a:rPr kumimoji="0" lang="en-US" altLang="zh-TW" sz="2800" b="1" u="sng">
                <a:solidFill>
                  <a:srgbClr val="0000FF"/>
                </a:solidFill>
                <a:latin typeface="微軟正黑體" panose="020B0604030504040204" pitchFamily="34" charset="-120"/>
              </a:rPr>
              <a:t>1</a:t>
            </a:r>
            <a:r>
              <a:rPr kumimoji="0" lang="zh-TW" altLang="en-US" sz="2800" b="1" u="sng">
                <a:solidFill>
                  <a:srgbClr val="0000FF"/>
                </a:solidFill>
                <a:latin typeface="微軟正黑體" panose="020B0604030504040204" pitchFamily="34" charset="-120"/>
              </a:rPr>
              <a:t>次變更設計契約金額增加</a:t>
            </a:r>
            <a:r>
              <a:rPr kumimoji="0" lang="en-US" altLang="zh-TW" sz="2800" b="1" u="sng">
                <a:solidFill>
                  <a:srgbClr val="0000FF"/>
                </a:solidFill>
                <a:latin typeface="微軟正黑體" panose="020B0604030504040204" pitchFamily="34" charset="-120"/>
              </a:rPr>
              <a:t>1,601,737</a:t>
            </a:r>
            <a:r>
              <a:rPr kumimoji="0" lang="zh-TW" altLang="en-US" sz="2800" b="1" u="sng">
                <a:solidFill>
                  <a:srgbClr val="0000FF"/>
                </a:solidFill>
                <a:latin typeface="微軟正黑體" panose="020B0604030504040204" pitchFamily="34" charset="-120"/>
              </a:rPr>
              <a:t>元，依稽核會議詢問結果，機關未依前開契約約定通知廠商補足履約保證金，有政府採購錯誤行為態樣序號十二、（一）「未確實辦理履約管理」情形。另查案</a:t>
            </a:r>
            <a:r>
              <a:rPr kumimoji="0" lang="en-US" altLang="zh-TW" sz="2800" b="1" u="sng">
                <a:solidFill>
                  <a:srgbClr val="0000FF"/>
                </a:solidFill>
                <a:latin typeface="微軟正黑體" panose="020B0604030504040204" pitchFamily="34" charset="-120"/>
              </a:rPr>
              <a:t>B</a:t>
            </a:r>
            <a:r>
              <a:rPr kumimoji="0" lang="zh-TW" altLang="en-US" sz="2800" b="1" u="sng">
                <a:solidFill>
                  <a:srgbClr val="0000FF"/>
                </a:solidFill>
                <a:latin typeface="微軟正黑體" panose="020B0604030504040204" pitchFamily="34" charset="-120"/>
              </a:rPr>
              <a:t>、案</a:t>
            </a:r>
            <a:r>
              <a:rPr kumimoji="0" lang="en-US" altLang="zh-TW" sz="2800" b="1" u="sng">
                <a:solidFill>
                  <a:srgbClr val="0000FF"/>
                </a:solidFill>
                <a:latin typeface="微軟正黑體" panose="020B0604030504040204" pitchFamily="34" charset="-120"/>
              </a:rPr>
              <a:t>D</a:t>
            </a:r>
            <a:r>
              <a:rPr kumimoji="0" lang="zh-TW" altLang="en-US" sz="2800" b="1" u="sng">
                <a:solidFill>
                  <a:srgbClr val="0000FF"/>
                </a:solidFill>
                <a:latin typeface="微軟正黑體" panose="020B0604030504040204" pitchFamily="34" charset="-120"/>
              </a:rPr>
              <a:t>及案</a:t>
            </a:r>
            <a:r>
              <a:rPr kumimoji="0" lang="en-US" altLang="zh-TW" sz="2800" b="1" u="sng">
                <a:solidFill>
                  <a:srgbClr val="0000FF"/>
                </a:solidFill>
                <a:latin typeface="微軟正黑體" panose="020B0604030504040204" pitchFamily="34" charset="-120"/>
              </a:rPr>
              <a:t>F</a:t>
            </a:r>
            <a:r>
              <a:rPr kumimoji="0" lang="zh-TW" altLang="en-US" sz="2800" b="1" u="sng">
                <a:solidFill>
                  <a:srgbClr val="0000FF"/>
                </a:solidFill>
                <a:latin typeface="微軟正黑體" panose="020B0604030504040204" pitchFamily="34" charset="-120"/>
              </a:rPr>
              <a:t>亦有前開類似</a:t>
            </a:r>
            <a:r>
              <a:rPr kumimoji="0" lang="zh-TW" altLang="en-US" sz="2800" b="1" u="sng" smtClean="0">
                <a:solidFill>
                  <a:srgbClr val="0000FF"/>
                </a:solidFill>
                <a:latin typeface="微軟正黑體" panose="020B0604030504040204" pitchFamily="34" charset="-120"/>
              </a:rPr>
              <a:t>情形</a:t>
            </a:r>
            <a:r>
              <a:rPr kumimoji="0" lang="zh-TW" altLang="en-US" sz="2800" b="1" smtClean="0">
                <a:solidFill>
                  <a:srgbClr val="0000FF"/>
                </a:solidFill>
                <a:latin typeface="微軟正黑體" panose="020B0604030504040204" pitchFamily="34" charset="-120"/>
              </a:rPr>
              <a:t>。</a:t>
            </a:r>
            <a:endParaRPr kumimoji="0" lang="en-US" altLang="zh-TW" sz="2800" b="1" u="sng">
              <a:solidFill>
                <a:prstClr val="black"/>
              </a:solidFill>
              <a:latin typeface="微軟正黑體" panose="020B0604030504040204" pitchFamily="34" charset="-120"/>
            </a:endParaRPr>
          </a:p>
        </p:txBody>
      </p:sp>
      <p:sp>
        <p:nvSpPr>
          <p:cNvPr id="6" name="文字方塊 5"/>
          <p:cNvSpPr txBox="1"/>
          <p:nvPr/>
        </p:nvSpPr>
        <p:spPr>
          <a:xfrm>
            <a:off x="2483768" y="332656"/>
            <a:ext cx="4288353" cy="707886"/>
          </a:xfrm>
          <a:prstGeom prst="rect">
            <a:avLst/>
          </a:prstGeom>
          <a:noFill/>
        </p:spPr>
        <p:txBody>
          <a:bodyPr wrap="none">
            <a:spAutoFit/>
          </a:bodyPr>
          <a:lstStyle/>
          <a:p>
            <a:pPr>
              <a:defRPr/>
            </a:pPr>
            <a:r>
              <a:rPr lang="zh-TW" altLang="en-US" sz="4000" b="1" smtClean="0">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契約變更缺失案例</a:t>
            </a:r>
            <a:endParaRPr lang="zh-TW" altLang="en-US" sz="40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928356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0728EC8-4FB0-4D1E-9EB4-398A34ED96E0}" type="slidenum">
              <a:rPr lang="en-US" altLang="zh-TW" sz="1400" smtClean="0">
                <a:solidFill>
                  <a:srgbClr val="AD1F1F"/>
                </a:solidFill>
                <a:latin typeface="Times New Roman" panose="02020603050405020304" pitchFamily="18" charset="0"/>
              </a:rPr>
              <a:pPr>
                <a:spcBef>
                  <a:spcPct val="0"/>
                </a:spcBef>
                <a:buClrTx/>
                <a:buSzTx/>
                <a:buFontTx/>
                <a:buNone/>
                <a:defRPr/>
              </a:pPr>
              <a:t>64</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379794" y="1196752"/>
            <a:ext cx="8496300" cy="316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263525" indent="-263525" algn="just" eaLnBrk="1" hangingPunct="1">
              <a:lnSpc>
                <a:spcPts val="4000"/>
              </a:lnSpc>
              <a:spcBef>
                <a:spcPts val="0"/>
              </a:spcBef>
              <a:buClr>
                <a:srgbClr val="C00000"/>
              </a:buClr>
              <a:buSzPct val="85000"/>
              <a:buFont typeface="Wingdings" panose="05000000000000000000" pitchFamily="2" charset="2"/>
              <a:buChar char="n"/>
              <a:tabLst>
                <a:tab pos="5375275" algn="l"/>
              </a:tabLst>
              <a:defRPr/>
            </a:pPr>
            <a:r>
              <a:rPr kumimoji="0" lang="zh-TW" altLang="en-US" b="1">
                <a:solidFill>
                  <a:srgbClr val="000066"/>
                </a:solidFill>
                <a:latin typeface="微軟正黑體" panose="020B0604030504040204" pitchFamily="34" charset="-120"/>
              </a:rPr>
              <a:t>契約變更致展延工期，履約保證金未依約辦理延長保證書有效期；保險期間未依約辦理順延</a:t>
            </a:r>
            <a:r>
              <a:rPr kumimoji="0" lang="zh-TW" altLang="en-US" b="1" smtClean="0">
                <a:solidFill>
                  <a:srgbClr val="000066"/>
                </a:solidFill>
                <a:latin typeface="微軟正黑體" panose="020B0604030504040204" pitchFamily="34" charset="-120"/>
              </a:rPr>
              <a:t>。</a:t>
            </a:r>
            <a:endParaRPr kumimoji="0" lang="en-US" altLang="zh-TW" b="1" smtClean="0">
              <a:solidFill>
                <a:srgbClr val="000066"/>
              </a:solidFill>
              <a:latin typeface="微軟正黑體" panose="020B0604030504040204" pitchFamily="34" charset="-120"/>
            </a:endParaRPr>
          </a:p>
          <a:p>
            <a:pPr marL="263525" indent="-263525" algn="just" eaLnBrk="1" hangingPunct="1">
              <a:lnSpc>
                <a:spcPts val="4000"/>
              </a:lnSpc>
              <a:spcBef>
                <a:spcPts val="0"/>
              </a:spcBef>
              <a:buClr>
                <a:srgbClr val="C00000"/>
              </a:buClr>
              <a:buSzPct val="85000"/>
              <a:buFont typeface="Wingdings" panose="05000000000000000000" pitchFamily="2" charset="2"/>
              <a:buChar char="n"/>
              <a:tabLst>
                <a:tab pos="5375275" algn="l"/>
              </a:tabLst>
              <a:defRPr/>
            </a:pPr>
            <a:endParaRPr kumimoji="0" lang="en-US" altLang="zh-TW" b="1" u="sng">
              <a:solidFill>
                <a:srgbClr val="000066"/>
              </a:solidFill>
              <a:latin typeface="微軟正黑體" panose="020B0604030504040204" pitchFamily="34" charset="-120"/>
            </a:endParaRPr>
          </a:p>
          <a:p>
            <a:pPr marL="263525" indent="-263525" algn="just" eaLnBrk="1" hangingPunct="1">
              <a:lnSpc>
                <a:spcPts val="4000"/>
              </a:lnSpc>
              <a:spcBef>
                <a:spcPts val="0"/>
              </a:spcBef>
              <a:buClr>
                <a:srgbClr val="C00000"/>
              </a:buClr>
              <a:buSzPct val="85000"/>
              <a:buFont typeface="Wingdings" panose="05000000000000000000" pitchFamily="2" charset="2"/>
              <a:buChar char="n"/>
              <a:tabLst>
                <a:tab pos="5375275" algn="l"/>
              </a:tabLst>
              <a:defRPr/>
            </a:pPr>
            <a:r>
              <a:rPr kumimoji="0" lang="zh-TW" altLang="en-US" b="1">
                <a:solidFill>
                  <a:srgbClr val="000066"/>
                </a:solidFill>
                <a:latin typeface="微軟正黑體" panose="020B0604030504040204" pitchFamily="34" charset="-120"/>
              </a:rPr>
              <a:t>契約變更內容與確認竣工所需有關，卻未於辦理確認竣工前完成變更程序。</a:t>
            </a:r>
            <a:endParaRPr kumimoji="0" lang="en-US" altLang="zh-TW" b="1">
              <a:solidFill>
                <a:srgbClr val="000066"/>
              </a:solidFill>
              <a:latin typeface="微軟正黑體" panose="020B0604030504040204" pitchFamily="34" charset="-120"/>
            </a:endParaRPr>
          </a:p>
        </p:txBody>
      </p:sp>
      <p:sp>
        <p:nvSpPr>
          <p:cNvPr id="6" name="文字方塊 5"/>
          <p:cNvSpPr txBox="1"/>
          <p:nvPr/>
        </p:nvSpPr>
        <p:spPr>
          <a:xfrm>
            <a:off x="2483768" y="332656"/>
            <a:ext cx="4288353" cy="707886"/>
          </a:xfrm>
          <a:prstGeom prst="rect">
            <a:avLst/>
          </a:prstGeom>
          <a:noFill/>
        </p:spPr>
        <p:txBody>
          <a:bodyPr wrap="none">
            <a:spAutoFit/>
          </a:bodyPr>
          <a:lstStyle/>
          <a:p>
            <a:pPr>
              <a:defRPr/>
            </a:pPr>
            <a:r>
              <a:rPr lang="zh-TW" altLang="en-US" sz="4000" b="1" smtClean="0">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契約變更缺失案例</a:t>
            </a:r>
            <a:endParaRPr lang="zh-TW" altLang="en-US" sz="40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2592679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10728EC8-4FB0-4D1E-9EB4-398A34ED96E0}" type="slidenum">
              <a:rPr lang="en-US" altLang="zh-TW" sz="1400" smtClean="0">
                <a:solidFill>
                  <a:srgbClr val="AD1F1F"/>
                </a:solidFill>
                <a:latin typeface="Times New Roman" panose="02020603050405020304" pitchFamily="18" charset="0"/>
              </a:rPr>
              <a:pPr>
                <a:spcBef>
                  <a:spcPct val="0"/>
                </a:spcBef>
                <a:buClrTx/>
                <a:buSzTx/>
                <a:buFontTx/>
                <a:buNone/>
                <a:defRPr/>
              </a:pPr>
              <a:t>65</a:t>
            </a:fld>
            <a:endParaRPr lang="en-US" altLang="zh-TW" sz="1400">
              <a:solidFill>
                <a:srgbClr val="AD1F1F"/>
              </a:solidFill>
              <a:latin typeface="Times New Roman" panose="02020603050405020304" pitchFamily="18" charset="0"/>
            </a:endParaRPr>
          </a:p>
        </p:txBody>
      </p:sp>
      <p:sp>
        <p:nvSpPr>
          <p:cNvPr id="7" name="Rectangle 3"/>
          <p:cNvSpPr txBox="1">
            <a:spLocks noChangeArrowheads="1"/>
          </p:cNvSpPr>
          <p:nvPr/>
        </p:nvSpPr>
        <p:spPr bwMode="auto">
          <a:xfrm>
            <a:off x="379794" y="980727"/>
            <a:ext cx="8496300" cy="5740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263525" indent="-263525" algn="just" eaLnBrk="1" hangingPunct="1">
              <a:lnSpc>
                <a:spcPts val="4000"/>
              </a:lnSpc>
              <a:spcBef>
                <a:spcPts val="0"/>
              </a:spcBef>
              <a:buClr>
                <a:srgbClr val="C00000"/>
              </a:buClr>
              <a:buSzPct val="85000"/>
              <a:buFont typeface="Wingdings" panose="05000000000000000000" pitchFamily="2" charset="2"/>
              <a:buChar char="n"/>
              <a:tabLst>
                <a:tab pos="5375275" algn="l"/>
              </a:tabLst>
              <a:defRPr/>
            </a:pPr>
            <a:r>
              <a:rPr kumimoji="0" lang="zh-TW" altLang="en-US" sz="2800" b="1">
                <a:solidFill>
                  <a:srgbClr val="000066"/>
                </a:solidFill>
                <a:latin typeface="微軟正黑體" panose="020B0604030504040204" pitchFamily="34" charset="-120"/>
              </a:rPr>
              <a:t>招標文件內容不合理，致決標後即辦理契約變更大幅更改原定履約內容。</a:t>
            </a:r>
            <a:endParaRPr kumimoji="0" lang="en-US" altLang="zh-TW" sz="2800" b="1" smtClean="0">
              <a:solidFill>
                <a:srgbClr val="000066"/>
              </a:solidFill>
              <a:latin typeface="微軟正黑體" panose="020B0604030504040204" pitchFamily="34" charset="-120"/>
            </a:endParaRPr>
          </a:p>
          <a:p>
            <a:pPr marL="6350" indent="-6350" algn="just" eaLnBrk="1" hangingPunct="1">
              <a:lnSpc>
                <a:spcPts val="3500"/>
              </a:lnSpc>
              <a:spcBef>
                <a:spcPts val="1200"/>
              </a:spcBef>
              <a:buClr>
                <a:srgbClr val="000066"/>
              </a:buClr>
              <a:buSzPct val="85000"/>
              <a:buFont typeface="Wingdings 2" panose="05020102010507070707" pitchFamily="18" charset="2"/>
              <a:buNone/>
              <a:tabLst>
                <a:tab pos="5375275" algn="l"/>
              </a:tabLst>
              <a:defRPr/>
            </a:pPr>
            <a:r>
              <a:rPr kumimoji="0" lang="zh-TW" altLang="en-US" sz="2800" b="1">
                <a:solidFill>
                  <a:srgbClr val="0000FF"/>
                </a:solidFill>
                <a:latin typeface="微軟正黑體" panose="020B0604030504040204" pitchFamily="34" charset="-120"/>
              </a:rPr>
              <a:t>案</a:t>
            </a:r>
            <a:r>
              <a:rPr kumimoji="0" lang="en-US" altLang="zh-TW" sz="2800" b="1">
                <a:solidFill>
                  <a:srgbClr val="0000FF"/>
                </a:solidFill>
                <a:latin typeface="微軟正黑體" panose="020B0604030504040204" pitchFamily="34" charset="-120"/>
              </a:rPr>
              <a:t>L</a:t>
            </a:r>
            <a:r>
              <a:rPr kumimoji="0" lang="zh-TW" altLang="en-US" sz="2800" b="1">
                <a:solidFill>
                  <a:srgbClr val="0000FF"/>
                </a:solidFill>
                <a:latin typeface="微軟正黑體" panose="020B0604030504040204" pitchFamily="34" charset="-120"/>
              </a:rPr>
              <a:t>於</a:t>
            </a:r>
            <a:r>
              <a:rPr kumimoji="0" lang="en-US" altLang="zh-TW" sz="2800" b="1">
                <a:solidFill>
                  <a:srgbClr val="0000FF"/>
                </a:solidFill>
                <a:latin typeface="微軟正黑體" panose="020B0604030504040204" pitchFamily="34" charset="-120"/>
              </a:rPr>
              <a:t>101</a:t>
            </a:r>
            <a:r>
              <a:rPr kumimoji="0" lang="zh-TW" altLang="en-US" sz="2800" b="1">
                <a:solidFill>
                  <a:srgbClr val="0000FF"/>
                </a:solidFill>
                <a:latin typeface="微軟正黑體" panose="020B0604030504040204" pitchFamily="34" charset="-120"/>
              </a:rPr>
              <a:t>年</a:t>
            </a:r>
            <a:r>
              <a:rPr kumimoji="0" lang="en-US" altLang="zh-TW" sz="2800" b="1">
                <a:solidFill>
                  <a:srgbClr val="0000FF"/>
                </a:solidFill>
                <a:latin typeface="微軟正黑體" panose="020B0604030504040204" pitchFamily="34" charset="-120"/>
              </a:rPr>
              <a:t>8</a:t>
            </a:r>
            <a:r>
              <a:rPr kumimoji="0" lang="zh-TW" altLang="en-US" sz="2800" b="1">
                <a:solidFill>
                  <a:srgbClr val="0000FF"/>
                </a:solidFill>
                <a:latin typeface="微軟正黑體" panose="020B0604030504040204" pitchFamily="34" charset="-120"/>
              </a:rPr>
              <a:t>月</a:t>
            </a:r>
            <a:r>
              <a:rPr kumimoji="0" lang="en-US" altLang="zh-TW" sz="2800" b="1">
                <a:solidFill>
                  <a:srgbClr val="0000FF"/>
                </a:solidFill>
                <a:latin typeface="微軟正黑體" panose="020B0604030504040204" pitchFamily="34" charset="-120"/>
              </a:rPr>
              <a:t>14</a:t>
            </a:r>
            <a:r>
              <a:rPr kumimoji="0" lang="zh-TW" altLang="en-US" sz="2800" b="1">
                <a:solidFill>
                  <a:srgbClr val="0000FF"/>
                </a:solidFill>
                <a:latin typeface="微軟正黑體" panose="020B0604030504040204" pitchFamily="34" charset="-120"/>
              </a:rPr>
              <a:t>日議價決標，同年</a:t>
            </a:r>
            <a:r>
              <a:rPr kumimoji="0" lang="en-US" altLang="zh-TW" sz="2800" b="1">
                <a:solidFill>
                  <a:srgbClr val="0000FF"/>
                </a:solidFill>
                <a:latin typeface="微軟正黑體" panose="020B0604030504040204" pitchFamily="34" charset="-120"/>
              </a:rPr>
              <a:t>8</a:t>
            </a:r>
            <a:r>
              <a:rPr kumimoji="0" lang="zh-TW" altLang="en-US" sz="2800" b="1">
                <a:solidFill>
                  <a:srgbClr val="0000FF"/>
                </a:solidFill>
                <a:latin typeface="微軟正黑體" panose="020B0604030504040204" pitchFamily="34" charset="-120"/>
              </a:rPr>
              <a:t>月</a:t>
            </a:r>
            <a:r>
              <a:rPr kumimoji="0" lang="en-US" altLang="zh-TW" sz="2800" b="1">
                <a:solidFill>
                  <a:srgbClr val="0000FF"/>
                </a:solidFill>
                <a:latin typeface="微軟正黑體" panose="020B0604030504040204" pitchFamily="34" charset="-120"/>
              </a:rPr>
              <a:t>17</a:t>
            </a:r>
            <a:r>
              <a:rPr kumimoji="0" lang="zh-TW" altLang="en-US" sz="2800" b="1">
                <a:solidFill>
                  <a:srgbClr val="0000FF"/>
                </a:solidFill>
                <a:latin typeface="微軟正黑體" panose="020B0604030504040204" pitchFamily="34" charset="-120"/>
              </a:rPr>
              <a:t>日召開施工前協商會議，該次會議結論即做出推翻部分施作決定，變更施作項目辦理契約變更事宜。契約變更於</a:t>
            </a:r>
            <a:r>
              <a:rPr kumimoji="0" lang="en-US" altLang="zh-TW" sz="2800" b="1">
                <a:solidFill>
                  <a:srgbClr val="0000FF"/>
                </a:solidFill>
                <a:latin typeface="微軟正黑體" panose="020B0604030504040204" pitchFamily="34" charset="-120"/>
              </a:rPr>
              <a:t>101</a:t>
            </a:r>
            <a:r>
              <a:rPr kumimoji="0" lang="zh-TW" altLang="en-US" sz="2800" b="1">
                <a:solidFill>
                  <a:srgbClr val="0000FF"/>
                </a:solidFill>
                <a:latin typeface="微軟正黑體" panose="020B0604030504040204" pitchFamily="34" charset="-120"/>
              </a:rPr>
              <a:t>年</a:t>
            </a:r>
            <a:r>
              <a:rPr kumimoji="0" lang="en-US" altLang="zh-TW" sz="2800" b="1">
                <a:solidFill>
                  <a:srgbClr val="0000FF"/>
                </a:solidFill>
                <a:latin typeface="微軟正黑體" panose="020B0604030504040204" pitchFamily="34" charset="-120"/>
              </a:rPr>
              <a:t>9</a:t>
            </a:r>
            <a:r>
              <a:rPr kumimoji="0" lang="zh-TW" altLang="en-US" sz="2800" b="1">
                <a:solidFill>
                  <a:srgbClr val="0000FF"/>
                </a:solidFill>
                <a:latin typeface="微軟正黑體" panose="020B0604030504040204" pitchFamily="34" charset="-120"/>
              </a:rPr>
              <a:t>月</a:t>
            </a:r>
            <a:r>
              <a:rPr kumimoji="0" lang="en-US" altLang="zh-TW" sz="2800" b="1">
                <a:solidFill>
                  <a:srgbClr val="0000FF"/>
                </a:solidFill>
                <a:latin typeface="微軟正黑體" panose="020B0604030504040204" pitchFamily="34" charset="-120"/>
              </a:rPr>
              <a:t>11</a:t>
            </a:r>
            <a:r>
              <a:rPr kumimoji="0" lang="zh-TW" altLang="en-US" sz="2800" b="1">
                <a:solidFill>
                  <a:srgbClr val="0000FF"/>
                </a:solidFill>
                <a:latin typeface="微軟正黑體" panose="020B0604030504040204" pitchFamily="34" charset="-120"/>
              </a:rPr>
              <a:t>日決標，由原契約價金為</a:t>
            </a:r>
            <a:r>
              <a:rPr kumimoji="0" lang="en-US" altLang="zh-TW" sz="2800" b="1">
                <a:solidFill>
                  <a:srgbClr val="0000FF"/>
                </a:solidFill>
                <a:latin typeface="微軟正黑體" panose="020B0604030504040204" pitchFamily="34" charset="-120"/>
              </a:rPr>
              <a:t>25,680,000</a:t>
            </a:r>
            <a:r>
              <a:rPr kumimoji="0" lang="zh-TW" altLang="en-US" sz="2800" b="1">
                <a:solidFill>
                  <a:srgbClr val="0000FF"/>
                </a:solidFill>
                <a:latin typeface="微軟正黑體" panose="020B0604030504040204" pitchFamily="34" charset="-120"/>
              </a:rPr>
              <a:t>元，增加（加帳）金額為</a:t>
            </a:r>
            <a:r>
              <a:rPr kumimoji="0" lang="en-US" altLang="zh-TW" sz="2800" b="1">
                <a:solidFill>
                  <a:srgbClr val="0000FF"/>
                </a:solidFill>
                <a:latin typeface="微軟正黑體" panose="020B0604030504040204" pitchFamily="34" charset="-120"/>
              </a:rPr>
              <a:t>16,545,232</a:t>
            </a:r>
            <a:r>
              <a:rPr kumimoji="0" lang="zh-TW" altLang="en-US" sz="2800" b="1">
                <a:solidFill>
                  <a:srgbClr val="0000FF"/>
                </a:solidFill>
                <a:latin typeface="微軟正黑體" panose="020B0604030504040204" pitchFamily="34" charset="-120"/>
              </a:rPr>
              <a:t>元，減少（減帳）金額為</a:t>
            </a:r>
            <a:r>
              <a:rPr kumimoji="0" lang="en-US" altLang="zh-TW" sz="2800" b="1">
                <a:solidFill>
                  <a:srgbClr val="0000FF"/>
                </a:solidFill>
                <a:latin typeface="微軟正黑體" panose="020B0604030504040204" pitchFamily="34" charset="-120"/>
              </a:rPr>
              <a:t>9,006,480</a:t>
            </a:r>
            <a:r>
              <a:rPr kumimoji="0" lang="zh-TW" altLang="en-US" sz="2800" b="1">
                <a:solidFill>
                  <a:srgbClr val="0000FF"/>
                </a:solidFill>
                <a:latin typeface="微軟正黑體" panose="020B0604030504040204" pitchFamily="34" charset="-120"/>
              </a:rPr>
              <a:t>元，履約標的金額變更範圍過大，有與原評選優勝者規劃及履約內容迥異情事，恐有招標評選公平性之質疑，併請檢討是否有</a:t>
            </a:r>
            <a:r>
              <a:rPr kumimoji="0" lang="zh-TW" altLang="en-US" sz="2800" b="1">
                <a:solidFill>
                  <a:srgbClr val="000066"/>
                </a:solidFill>
                <a:latin typeface="微軟正黑體" panose="020B0604030504040204" pitchFamily="34" charset="-120"/>
              </a:rPr>
              <a:t>政府採購錯誤行為態樣十二、</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九</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「任意允許廠商辦理契約變更。」及十三、</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六</a:t>
            </a:r>
            <a:r>
              <a:rPr kumimoji="0" lang="en-US" altLang="zh-TW" sz="2800" b="1">
                <a:solidFill>
                  <a:srgbClr val="000066"/>
                </a:solidFill>
                <a:latin typeface="微軟正黑體" panose="020B0604030504040204" pitchFamily="34" charset="-120"/>
              </a:rPr>
              <a:t>)</a:t>
            </a:r>
            <a:r>
              <a:rPr kumimoji="0" lang="zh-TW" altLang="en-US" sz="2800" b="1">
                <a:solidFill>
                  <a:srgbClr val="000066"/>
                </a:solidFill>
                <a:latin typeface="微軟正黑體" panose="020B0604030504040204" pitchFamily="34" charset="-120"/>
              </a:rPr>
              <a:t>「未公正辦理採購」之</a:t>
            </a:r>
            <a:r>
              <a:rPr kumimoji="0" lang="zh-TW" altLang="en-US" sz="2800" b="1" smtClean="0">
                <a:solidFill>
                  <a:srgbClr val="000066"/>
                </a:solidFill>
                <a:latin typeface="微軟正黑體" panose="020B0604030504040204" pitchFamily="34" charset="-120"/>
              </a:rPr>
              <a:t>情形</a:t>
            </a:r>
            <a:r>
              <a:rPr kumimoji="0" lang="zh-TW" altLang="en-US" sz="2800" b="1" smtClean="0">
                <a:solidFill>
                  <a:srgbClr val="0000FF"/>
                </a:solidFill>
                <a:latin typeface="微軟正黑體" panose="020B0604030504040204" pitchFamily="34" charset="-120"/>
              </a:rPr>
              <a:t>。</a:t>
            </a:r>
            <a:endParaRPr kumimoji="0" lang="en-US" altLang="zh-TW" sz="2800" b="1" u="sng">
              <a:solidFill>
                <a:prstClr val="black"/>
              </a:solidFill>
              <a:latin typeface="微軟正黑體" panose="020B0604030504040204" pitchFamily="34" charset="-120"/>
            </a:endParaRPr>
          </a:p>
        </p:txBody>
      </p:sp>
      <p:sp>
        <p:nvSpPr>
          <p:cNvPr id="6" name="文字方塊 5"/>
          <p:cNvSpPr txBox="1"/>
          <p:nvPr/>
        </p:nvSpPr>
        <p:spPr>
          <a:xfrm>
            <a:off x="2483768" y="332656"/>
            <a:ext cx="4288353" cy="707886"/>
          </a:xfrm>
          <a:prstGeom prst="rect">
            <a:avLst/>
          </a:prstGeom>
          <a:noFill/>
        </p:spPr>
        <p:txBody>
          <a:bodyPr wrap="none">
            <a:spAutoFit/>
          </a:bodyPr>
          <a:lstStyle/>
          <a:p>
            <a:pPr>
              <a:defRPr/>
            </a:pPr>
            <a:r>
              <a:rPr lang="zh-TW" altLang="en-US" sz="4000" b="1" smtClean="0">
                <a:solidFill>
                  <a:prstClr val="black"/>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契約變更缺失案例</a:t>
            </a:r>
            <a:endParaRPr lang="zh-TW" altLang="en-US" sz="400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674930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投影片編號版面配置區 4">
            <a:extLst>
              <a:ext uri="{FF2B5EF4-FFF2-40B4-BE49-F238E27FC236}"/>
            </a:extLst>
          </p:cNvPr>
          <p:cNvSpPr>
            <a:spLocks noGrp="1"/>
          </p:cNvSpPr>
          <p:nvPr>
            <p:ph type="sldNum" sz="quarter" idx="10"/>
          </p:nvPr>
        </p:nvSpPr>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982AD320-38E8-4263-A22D-2F57792BE02C}" type="slidenum">
              <a:rPr lang="en-US" altLang="zh-TW" sz="1400" smtClean="0">
                <a:solidFill>
                  <a:srgbClr val="AD1F1F"/>
                </a:solidFill>
                <a:latin typeface="Times New Roman" panose="02020603050405020304" pitchFamily="18" charset="0"/>
              </a:rPr>
              <a:pPr>
                <a:spcBef>
                  <a:spcPct val="0"/>
                </a:spcBef>
                <a:buClrTx/>
                <a:buSzTx/>
                <a:buFontTx/>
                <a:buNone/>
                <a:defRPr/>
              </a:pPr>
              <a:t>66</a:t>
            </a:fld>
            <a:endParaRPr lang="en-US" altLang="zh-TW" sz="1400" smtClean="0">
              <a:solidFill>
                <a:srgbClr val="AD1F1F"/>
              </a:solidFill>
              <a:latin typeface="Times New Roman" panose="02020603050405020304" pitchFamily="18" charset="0"/>
            </a:endParaRPr>
          </a:p>
        </p:txBody>
      </p:sp>
      <p:sp>
        <p:nvSpPr>
          <p:cNvPr id="2" name="書卷 (水平) 1">
            <a:extLst>
              <a:ext uri="{FF2B5EF4-FFF2-40B4-BE49-F238E27FC236}"/>
            </a:extLst>
          </p:cNvPr>
          <p:cNvSpPr/>
          <p:nvPr/>
        </p:nvSpPr>
        <p:spPr>
          <a:xfrm>
            <a:off x="1259632" y="2348880"/>
            <a:ext cx="6502015" cy="1657350"/>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600" b="1">
                <a:solidFill>
                  <a:srgbClr val="100278"/>
                </a:solidFill>
                <a:latin typeface="微軟正黑體" panose="020B0604030504040204" pitchFamily="34" charset="-120"/>
                <a:cs typeface="Times New Roman" pitchFamily="18" charset="0"/>
              </a:rPr>
              <a:t>開口契約稽核缺失類型及案例</a:t>
            </a:r>
            <a:endParaRPr lang="zh-TW" altLang="en-US" sz="3600" b="1" smtClean="0">
              <a:solidFill>
                <a:srgbClr val="100278"/>
              </a:solidFill>
              <a:latin typeface="微軟正黑體" panose="020B0604030504040204" pitchFamily="34" charset="-120"/>
              <a:cs typeface="Times New Roman" pitchFamily="18" charset="0"/>
            </a:endParaRPr>
          </a:p>
        </p:txBody>
      </p:sp>
    </p:spTree>
    <p:extLst>
      <p:ext uri="{BB962C8B-B14F-4D97-AF65-F5344CB8AC3E}">
        <p14:creationId xmlns:p14="http://schemas.microsoft.com/office/powerpoint/2010/main" val="293184938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67</a:t>
            </a:fld>
            <a:endParaRPr lang="en-US" altLang="zh-TW" sz="1400" smtClean="0">
              <a:solidFill>
                <a:srgbClr val="AD1F1F"/>
              </a:solidFill>
              <a:latin typeface="Times New Roman" panose="02020603050405020304" pitchFamily="18" charset="0"/>
            </a:endParaRPr>
          </a:p>
        </p:txBody>
      </p:sp>
      <p:sp>
        <p:nvSpPr>
          <p:cNvPr id="8"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開口契約稽核</a:t>
            </a:r>
            <a:r>
              <a:rPr kumimoji="0" lang="zh-TW" altLang="en-US" sz="3200" b="1" cap="none">
                <a:solidFill>
                  <a:srgbClr val="003399"/>
                </a:solidFill>
                <a:effectLst/>
                <a:latin typeface="微軟正黑體" panose="020B0604030504040204" pitchFamily="34" charset="-120"/>
              </a:rPr>
              <a:t>發現缺失類型</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graphicFrame>
        <p:nvGraphicFramePr>
          <p:cNvPr id="3" name="表格 2"/>
          <p:cNvGraphicFramePr>
            <a:graphicFrameLocks noGrp="1"/>
          </p:cNvGraphicFramePr>
          <p:nvPr>
            <p:extLst/>
          </p:nvPr>
        </p:nvGraphicFramePr>
        <p:xfrm>
          <a:off x="188404" y="1088740"/>
          <a:ext cx="8848092" cy="5695336"/>
        </p:xfrm>
        <a:graphic>
          <a:graphicData uri="http://schemas.openxmlformats.org/drawingml/2006/table">
            <a:tbl>
              <a:tblPr firstRow="1" firstCol="1" lastRow="1" lastCol="1" bandRow="1" bandCol="1"/>
              <a:tblGrid>
                <a:gridCol w="756084"/>
                <a:gridCol w="8092008"/>
              </a:tblGrid>
              <a:tr h="526581">
                <a:tc>
                  <a:txBody>
                    <a:bodyPr/>
                    <a:lstStyle/>
                    <a:p>
                      <a:pPr algn="l">
                        <a:lnSpc>
                          <a:spcPts val="2400"/>
                        </a:lnSpc>
                        <a:spcAft>
                          <a:spcPts val="0"/>
                        </a:spcAft>
                      </a:pPr>
                      <a:r>
                        <a:rPr lang="zh-TW" sz="2400" b="1" kern="100">
                          <a:solidFill>
                            <a:srgbClr val="0000FF"/>
                          </a:solidFill>
                          <a:effectLst>
                            <a:outerShdw blurRad="38100" dist="38100" dir="2700000" algn="tl">
                              <a:srgbClr val="000000">
                                <a:alpha val="43137"/>
                              </a:srgbClr>
                            </a:outerShdw>
                          </a:effectLst>
                          <a:latin typeface="+mj-ea"/>
                          <a:ea typeface="+mj-ea"/>
                        </a:rPr>
                        <a:t>項次</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2400"/>
                        </a:lnSpc>
                        <a:spcAft>
                          <a:spcPts val="0"/>
                        </a:spcAft>
                      </a:pPr>
                      <a:r>
                        <a:rPr lang="zh-TW" sz="2400" b="1" kern="100">
                          <a:solidFill>
                            <a:srgbClr val="0000FF"/>
                          </a:solidFill>
                          <a:effectLst>
                            <a:outerShdw blurRad="38100" dist="38100" dir="2700000" algn="tl">
                              <a:srgbClr val="000000">
                                <a:alpha val="43137"/>
                              </a:srgbClr>
                            </a:outerShdw>
                          </a:effectLst>
                          <a:latin typeface="+mj-ea"/>
                          <a:ea typeface="+mj-ea"/>
                        </a:rPr>
                        <a:t>稽核發現缺失類型</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93101">
                <a:tc>
                  <a:txBody>
                    <a:bodyPr/>
                    <a:lstStyle/>
                    <a:p>
                      <a:pPr algn="ctr">
                        <a:lnSpc>
                          <a:spcPts val="2700"/>
                        </a:lnSpc>
                        <a:spcAft>
                          <a:spcPts val="0"/>
                        </a:spcAft>
                        <a:tabLst>
                          <a:tab pos="333375" algn="l"/>
                        </a:tabLst>
                      </a:pPr>
                      <a:r>
                        <a:rPr lang="zh-TW" sz="2400" b="1" kern="100">
                          <a:effectLst>
                            <a:outerShdw blurRad="38100" dist="38100" dir="2700000" algn="tl">
                              <a:srgbClr val="000000">
                                <a:alpha val="43137"/>
                              </a:srgbClr>
                            </a:outerShdw>
                          </a:effectLst>
                          <a:latin typeface="+mj-ea"/>
                          <a:ea typeface="+mj-ea"/>
                        </a:rPr>
                        <a:t>一</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D0D0D"/>
                          </a:solidFill>
                          <a:effectLst>
                            <a:outerShdw blurRad="38100" dist="38100" dir="2700000" algn="tl">
                              <a:srgbClr val="000000">
                                <a:alpha val="43137"/>
                              </a:srgbClr>
                            </a:outerShdw>
                          </a:effectLst>
                          <a:latin typeface="+mj-ea"/>
                          <a:ea typeface="+mj-ea"/>
                        </a:rPr>
                        <a:t>招標文件擇定之決標方式與開口契約之意義未臻相符。</a:t>
                      </a:r>
                      <a:endParaRPr lang="zh-TW" sz="2400" b="1" kern="100">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101">
                <a:tc>
                  <a:txBody>
                    <a:bodyPr/>
                    <a:lstStyle/>
                    <a:p>
                      <a:pPr algn="ctr">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二</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廠商資格有不當限制競爭或未妥之情形。</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429">
                <a:tc>
                  <a:txBody>
                    <a:bodyPr/>
                    <a:lstStyle/>
                    <a:p>
                      <a:pPr algn="ctr">
                        <a:lnSpc>
                          <a:spcPts val="2700"/>
                        </a:lnSpc>
                        <a:spcAft>
                          <a:spcPts val="0"/>
                        </a:spcAft>
                      </a:pPr>
                      <a:r>
                        <a:rPr lang="zh-TW" sz="2400" b="1" kern="100">
                          <a:effectLst>
                            <a:outerShdw blurRad="38100" dist="38100" dir="2700000" algn="tl">
                              <a:srgbClr val="000000">
                                <a:alpha val="43137"/>
                              </a:srgbClr>
                            </a:outerShdw>
                          </a:effectLst>
                          <a:latin typeface="+mj-ea"/>
                          <a:ea typeface="+mj-ea"/>
                        </a:rPr>
                        <a:t>三</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D0D0D"/>
                          </a:solidFill>
                          <a:effectLst>
                            <a:outerShdw blurRad="38100" dist="38100" dir="2700000" algn="tl">
                              <a:srgbClr val="000000">
                                <a:alpha val="43137"/>
                              </a:srgbClr>
                            </a:outerShdw>
                          </a:effectLst>
                          <a:latin typeface="+mj-ea"/>
                          <a:ea typeface="+mj-ea"/>
                        </a:rPr>
                        <a:t>底價訂定未依政府採購法</a:t>
                      </a:r>
                      <a:r>
                        <a:rPr lang="en-US" sz="2400" b="1" kern="100">
                          <a:solidFill>
                            <a:srgbClr val="0D0D0D"/>
                          </a:solidFill>
                          <a:effectLst>
                            <a:outerShdw blurRad="38100" dist="38100" dir="2700000" algn="tl">
                              <a:srgbClr val="000000">
                                <a:alpha val="43137"/>
                              </a:srgbClr>
                            </a:outerShdw>
                          </a:effectLst>
                          <a:latin typeface="+mj-ea"/>
                          <a:ea typeface="+mj-ea"/>
                        </a:rPr>
                        <a:t>(</a:t>
                      </a:r>
                      <a:r>
                        <a:rPr lang="zh-TW" sz="2400" b="1" kern="100">
                          <a:solidFill>
                            <a:srgbClr val="0D0D0D"/>
                          </a:solidFill>
                          <a:effectLst>
                            <a:outerShdw blurRad="38100" dist="38100" dir="2700000" algn="tl">
                              <a:srgbClr val="000000">
                                <a:alpha val="43137"/>
                              </a:srgbClr>
                            </a:outerShdw>
                          </a:effectLst>
                          <a:latin typeface="+mj-ea"/>
                          <a:ea typeface="+mj-ea"/>
                        </a:rPr>
                        <a:t>下稱採購法</a:t>
                      </a:r>
                      <a:r>
                        <a:rPr lang="en-US" sz="2400" b="1" kern="100">
                          <a:solidFill>
                            <a:srgbClr val="0D0D0D"/>
                          </a:solidFill>
                          <a:effectLst>
                            <a:outerShdw blurRad="38100" dist="38100" dir="2700000" algn="tl">
                              <a:srgbClr val="000000">
                                <a:alpha val="43137"/>
                              </a:srgbClr>
                            </a:outerShdw>
                          </a:effectLst>
                          <a:latin typeface="+mj-ea"/>
                          <a:ea typeface="+mj-ea"/>
                        </a:rPr>
                        <a:t>)</a:t>
                      </a:r>
                      <a:r>
                        <a:rPr lang="zh-TW" sz="2400" b="1" kern="100">
                          <a:solidFill>
                            <a:srgbClr val="0D0D0D"/>
                          </a:solidFill>
                          <a:effectLst>
                            <a:outerShdw blurRad="38100" dist="38100" dir="2700000" algn="tl">
                              <a:srgbClr val="000000">
                                <a:alpha val="43137"/>
                              </a:srgbClr>
                            </a:outerShdw>
                          </a:effectLst>
                          <a:latin typeface="+mj-ea"/>
                          <a:ea typeface="+mj-ea"/>
                        </a:rPr>
                        <a:t>第</a:t>
                      </a:r>
                      <a:r>
                        <a:rPr lang="en-US" sz="2400" b="1" kern="100">
                          <a:solidFill>
                            <a:srgbClr val="0D0D0D"/>
                          </a:solidFill>
                          <a:effectLst>
                            <a:outerShdw blurRad="38100" dist="38100" dir="2700000" algn="tl">
                              <a:srgbClr val="000000">
                                <a:alpha val="43137"/>
                              </a:srgbClr>
                            </a:outerShdw>
                          </a:effectLst>
                          <a:latin typeface="+mj-ea"/>
                          <a:ea typeface="+mj-ea"/>
                        </a:rPr>
                        <a:t>46</a:t>
                      </a:r>
                      <a:r>
                        <a:rPr lang="zh-TW" sz="2400" b="1" kern="100">
                          <a:solidFill>
                            <a:srgbClr val="0D0D0D"/>
                          </a:solidFill>
                          <a:effectLst>
                            <a:outerShdw blurRad="38100" dist="38100" dir="2700000" algn="tl">
                              <a:srgbClr val="000000">
                                <a:alpha val="43137"/>
                              </a:srgbClr>
                            </a:outerShdw>
                          </a:effectLst>
                          <a:latin typeface="+mj-ea"/>
                          <a:ea typeface="+mj-ea"/>
                        </a:rPr>
                        <a:t>條第</a:t>
                      </a:r>
                      <a:r>
                        <a:rPr lang="en-US" sz="2400" b="1" kern="100">
                          <a:solidFill>
                            <a:srgbClr val="0D0D0D"/>
                          </a:solidFill>
                          <a:effectLst>
                            <a:outerShdw blurRad="38100" dist="38100" dir="2700000" algn="tl">
                              <a:srgbClr val="000000">
                                <a:alpha val="43137"/>
                              </a:srgbClr>
                            </a:outerShdw>
                          </a:effectLst>
                          <a:latin typeface="+mj-ea"/>
                          <a:ea typeface="+mj-ea"/>
                        </a:rPr>
                        <a:t>1</a:t>
                      </a:r>
                      <a:r>
                        <a:rPr lang="zh-TW" sz="2400" b="1" kern="100">
                          <a:solidFill>
                            <a:srgbClr val="0D0D0D"/>
                          </a:solidFill>
                          <a:effectLst>
                            <a:outerShdw blurRad="38100" dist="38100" dir="2700000" algn="tl">
                              <a:srgbClr val="000000">
                                <a:alpha val="43137"/>
                              </a:srgbClr>
                            </a:outerShdw>
                          </a:effectLst>
                          <a:latin typeface="+mj-ea"/>
                          <a:ea typeface="+mj-ea"/>
                        </a:rPr>
                        <a:t>項規定編列及依採購法施行細則第</a:t>
                      </a:r>
                      <a:r>
                        <a:rPr lang="en-US" sz="2400" b="1" kern="100">
                          <a:solidFill>
                            <a:srgbClr val="0D0D0D"/>
                          </a:solidFill>
                          <a:effectLst>
                            <a:outerShdw blurRad="38100" dist="38100" dir="2700000" algn="tl">
                              <a:srgbClr val="000000">
                                <a:alpha val="43137"/>
                              </a:srgbClr>
                            </a:outerShdw>
                          </a:effectLst>
                          <a:latin typeface="+mj-ea"/>
                          <a:ea typeface="+mj-ea"/>
                        </a:rPr>
                        <a:t>53</a:t>
                      </a:r>
                      <a:r>
                        <a:rPr lang="zh-TW" sz="2400" b="1" kern="100">
                          <a:solidFill>
                            <a:srgbClr val="0D0D0D"/>
                          </a:solidFill>
                          <a:effectLst>
                            <a:outerShdw blurRad="38100" dist="38100" dir="2700000" algn="tl">
                              <a:srgbClr val="000000">
                                <a:alpha val="43137"/>
                              </a:srgbClr>
                            </a:outerShdw>
                          </a:effectLst>
                          <a:latin typeface="+mj-ea"/>
                          <a:ea typeface="+mj-ea"/>
                        </a:rPr>
                        <a:t>條規定提出分析資料。</a:t>
                      </a:r>
                      <a:endParaRPr lang="zh-TW" sz="2400" b="1" kern="100">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429">
                <a:tc>
                  <a:txBody>
                    <a:bodyPr/>
                    <a:lstStyle/>
                    <a:p>
                      <a:pPr algn="ctr">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四</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機關於招標前以未公開程序洽廠商訪價，未留意招標文件於公告前應予保密之規定。</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8644">
                <a:tc>
                  <a:txBody>
                    <a:bodyPr/>
                    <a:lstStyle/>
                    <a:p>
                      <a:pPr algn="ctr">
                        <a:lnSpc>
                          <a:spcPts val="2700"/>
                        </a:lnSpc>
                        <a:spcAft>
                          <a:spcPts val="0"/>
                        </a:spcAft>
                      </a:pPr>
                      <a:r>
                        <a:rPr lang="zh-TW" sz="2400" b="1" kern="100">
                          <a:effectLst>
                            <a:outerShdw blurRad="38100" dist="38100" dir="2700000" algn="tl">
                              <a:srgbClr val="000000">
                                <a:alpha val="43137"/>
                              </a:srgbClr>
                            </a:outerShdw>
                          </a:effectLst>
                          <a:latin typeface="+mj-ea"/>
                          <a:ea typeface="+mj-ea"/>
                        </a:rPr>
                        <a:t>五</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D0D0D"/>
                          </a:solidFill>
                          <a:effectLst>
                            <a:outerShdw blurRad="38100" dist="38100" dir="2700000" algn="tl">
                              <a:srgbClr val="000000">
                                <a:alpha val="43137"/>
                              </a:srgbClr>
                            </a:outerShdw>
                          </a:effectLst>
                          <a:latin typeface="+mj-ea"/>
                          <a:ea typeface="+mj-ea"/>
                        </a:rPr>
                        <a:t>廠商標價偏低係因機關核定底價時數量錯誤</a:t>
                      </a:r>
                      <a:r>
                        <a:rPr lang="en-US" sz="2400" b="1" kern="100">
                          <a:solidFill>
                            <a:srgbClr val="0D0D0D"/>
                          </a:solidFill>
                          <a:effectLst>
                            <a:outerShdw blurRad="38100" dist="38100" dir="2700000" algn="tl">
                              <a:srgbClr val="000000">
                                <a:alpha val="43137"/>
                              </a:srgbClr>
                            </a:outerShdw>
                          </a:effectLst>
                          <a:latin typeface="+mj-ea"/>
                          <a:ea typeface="+mj-ea"/>
                        </a:rPr>
                        <a:t>(</a:t>
                      </a:r>
                      <a:r>
                        <a:rPr lang="zh-TW" sz="2400" b="1" kern="100">
                          <a:solidFill>
                            <a:srgbClr val="0D0D0D"/>
                          </a:solidFill>
                          <a:effectLst>
                            <a:outerShdw blurRad="38100" dist="38100" dir="2700000" algn="tl">
                              <a:srgbClr val="000000">
                                <a:alpha val="43137"/>
                              </a:srgbClr>
                            </a:outerShdw>
                          </a:effectLst>
                          <a:latin typeface="+mj-ea"/>
                          <a:ea typeface="+mj-ea"/>
                        </a:rPr>
                        <a:t>超量</a:t>
                      </a:r>
                      <a:r>
                        <a:rPr lang="en-US" sz="2400" b="1" kern="100">
                          <a:solidFill>
                            <a:srgbClr val="0D0D0D"/>
                          </a:solidFill>
                          <a:effectLst>
                            <a:outerShdw blurRad="38100" dist="38100" dir="2700000" algn="tl">
                              <a:srgbClr val="000000">
                                <a:alpha val="43137"/>
                              </a:srgbClr>
                            </a:outerShdw>
                          </a:effectLst>
                          <a:latin typeface="+mj-ea"/>
                          <a:ea typeface="+mj-ea"/>
                        </a:rPr>
                        <a:t>)</a:t>
                      </a:r>
                      <a:r>
                        <a:rPr lang="zh-TW" sz="2400" b="1" kern="100">
                          <a:solidFill>
                            <a:srgbClr val="0D0D0D"/>
                          </a:solidFill>
                          <a:effectLst>
                            <a:outerShdw blurRad="38100" dist="38100" dir="2700000" algn="tl">
                              <a:srgbClr val="000000">
                                <a:alpha val="43137"/>
                              </a:srgbClr>
                            </a:outerShdw>
                          </a:effectLst>
                          <a:latin typeface="+mj-ea"/>
                          <a:ea typeface="+mj-ea"/>
                        </a:rPr>
                        <a:t>所致，惟如按廠商單價依底價分析採用之數量重新計算，則廠商之總價將逾底價，機關卻逕按廠商報價決標。</a:t>
                      </a:r>
                      <a:endParaRPr lang="zh-TW" sz="2400" b="1" kern="100">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1544">
                <a:tc>
                  <a:txBody>
                    <a:bodyPr/>
                    <a:lstStyle/>
                    <a:p>
                      <a:pPr algn="ctr">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六</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以機關預算單價調整廠商單價訂約，並逕依契約單價辦理後續擴充，致機關需支付較多履約費用。</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2429">
                <a:tc>
                  <a:txBody>
                    <a:bodyPr/>
                    <a:lstStyle/>
                    <a:p>
                      <a:pPr algn="ctr">
                        <a:lnSpc>
                          <a:spcPts val="2700"/>
                        </a:lnSpc>
                        <a:spcAft>
                          <a:spcPts val="0"/>
                        </a:spcAft>
                      </a:pPr>
                      <a:r>
                        <a:rPr lang="zh-TW" sz="2400" b="1" kern="100">
                          <a:effectLst>
                            <a:outerShdw blurRad="38100" dist="38100" dir="2700000" algn="tl">
                              <a:srgbClr val="000000">
                                <a:alpha val="43137"/>
                              </a:srgbClr>
                            </a:outerShdw>
                          </a:effectLst>
                          <a:latin typeface="+mj-ea"/>
                          <a:ea typeface="+mj-ea"/>
                        </a:rPr>
                        <a:t>七</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D0D0D"/>
                          </a:solidFill>
                          <a:effectLst>
                            <a:outerShdw blurRad="38100" dist="38100" dir="2700000" algn="tl">
                              <a:srgbClr val="000000">
                                <a:alpha val="43137"/>
                              </a:srgbClr>
                            </a:outerShdw>
                          </a:effectLst>
                          <a:latin typeface="+mj-ea"/>
                          <a:ea typeface="+mj-ea"/>
                        </a:rPr>
                        <a:t>參考往年使用數量預估採購數量，卻未考慮實際需求情形已與往年不同，致預估採購金額明顯偏高。</a:t>
                      </a:r>
                      <a:endParaRPr lang="zh-TW" sz="2400" b="1" kern="100">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078">
                <a:tc>
                  <a:txBody>
                    <a:bodyPr/>
                    <a:lstStyle/>
                    <a:p>
                      <a:pPr algn="ctr">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八</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a:lnSpc>
                          <a:spcPts val="2700"/>
                        </a:lnSpc>
                        <a:spcAft>
                          <a:spcPts val="0"/>
                        </a:spcAft>
                      </a:pPr>
                      <a:r>
                        <a:rPr lang="zh-TW" sz="2400" b="1" kern="100">
                          <a:solidFill>
                            <a:srgbClr val="006600"/>
                          </a:solidFill>
                          <a:effectLst>
                            <a:outerShdw blurRad="38100" dist="38100" dir="2700000" algn="tl">
                              <a:srgbClr val="000000">
                                <a:alpha val="43137"/>
                              </a:srgbClr>
                            </a:outerShdw>
                          </a:effectLst>
                          <a:latin typeface="+mj-ea"/>
                          <a:ea typeface="+mj-ea"/>
                        </a:rPr>
                        <a:t>機關招標前未依實際需要詳實預估各採購項目之預估數量。</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31091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68</a:t>
            </a:fld>
            <a:endParaRPr lang="en-US" altLang="zh-TW" sz="1400" smtClean="0">
              <a:solidFill>
                <a:srgbClr val="AD1F1F"/>
              </a:solidFill>
              <a:latin typeface="Times New Roman" panose="02020603050405020304" pitchFamily="18" charset="0"/>
            </a:endParaRPr>
          </a:p>
        </p:txBody>
      </p:sp>
      <p:graphicFrame>
        <p:nvGraphicFramePr>
          <p:cNvPr id="2" name="表格 1"/>
          <p:cNvGraphicFramePr>
            <a:graphicFrameLocks noGrp="1"/>
          </p:cNvGraphicFramePr>
          <p:nvPr>
            <p:extLst/>
          </p:nvPr>
        </p:nvGraphicFramePr>
        <p:xfrm>
          <a:off x="503548" y="1196752"/>
          <a:ext cx="8316924" cy="5472609"/>
        </p:xfrm>
        <a:graphic>
          <a:graphicData uri="http://schemas.openxmlformats.org/drawingml/2006/table">
            <a:tbl>
              <a:tblPr firstRow="1" firstCol="1" lastRow="1" lastCol="1" bandRow="1" bandCol="1"/>
              <a:tblGrid>
                <a:gridCol w="865910"/>
                <a:gridCol w="7451014"/>
              </a:tblGrid>
              <a:tr h="517781">
                <a:tc>
                  <a:txBody>
                    <a:bodyPr/>
                    <a:lstStyle/>
                    <a:p>
                      <a:pPr marL="0" algn="l" rtl="0" eaLnBrk="1" latinLnBrk="0" hangingPunct="1">
                        <a:lnSpc>
                          <a:spcPts val="2400"/>
                        </a:lnSpc>
                        <a:spcAft>
                          <a:spcPts val="0"/>
                        </a:spcAft>
                      </a:pPr>
                      <a:r>
                        <a:rPr kumimoji="0" lang="zh-TW" sz="2400" b="1" kern="100">
                          <a:solidFill>
                            <a:srgbClr val="0000FF"/>
                          </a:solidFill>
                          <a:effectLst>
                            <a:outerShdw blurRad="38100" dist="38100" dir="2700000" algn="tl">
                              <a:srgbClr val="000000">
                                <a:alpha val="43137"/>
                              </a:srgbClr>
                            </a:outerShdw>
                          </a:effectLst>
                          <a:latin typeface="+mj-ea"/>
                          <a:ea typeface="+mj-ea"/>
                          <a:cs typeface="+mn-cs"/>
                        </a:rPr>
                        <a:t>項次</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algn="l" rtl="0" eaLnBrk="1" latinLnBrk="0" hangingPunct="1">
                        <a:lnSpc>
                          <a:spcPts val="2400"/>
                        </a:lnSpc>
                        <a:spcAft>
                          <a:spcPts val="0"/>
                        </a:spcAft>
                      </a:pPr>
                      <a:r>
                        <a:rPr kumimoji="0" lang="zh-TW" sz="2400" b="1" kern="100">
                          <a:solidFill>
                            <a:srgbClr val="0000FF"/>
                          </a:solidFill>
                          <a:effectLst>
                            <a:outerShdw blurRad="38100" dist="38100" dir="2700000" algn="tl">
                              <a:srgbClr val="000000">
                                <a:alpha val="43137"/>
                              </a:srgbClr>
                            </a:outerShdw>
                          </a:effectLst>
                          <a:latin typeface="+mj-ea"/>
                          <a:ea typeface="+mj-ea"/>
                          <a:cs typeface="+mn-cs"/>
                        </a:rPr>
                        <a:t>稽核發現缺失類型</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600549">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九</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履約逾契約上限金額，漏未辦理契約變更程序。</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4473">
                <a:tc>
                  <a:txBody>
                    <a:bodyPr/>
                    <a:lstStyle/>
                    <a:p>
                      <a:pPr marL="0" algn="just" rtl="0" eaLnBrk="1" latinLnBrk="0" hangingPunct="1">
                        <a:lnSpc>
                          <a:spcPts val="2700"/>
                        </a:lnSpc>
                        <a:spcAft>
                          <a:spcPts val="0"/>
                        </a:spcAft>
                      </a:pPr>
                      <a:r>
                        <a:rPr kumimoji="0" lang="zh-TW" sz="2400" b="1" kern="100">
                          <a:solidFill>
                            <a:srgbClr val="006600"/>
                          </a:solidFill>
                          <a:effectLst>
                            <a:outerShdw blurRad="38100" dist="38100" dir="2700000" algn="tl">
                              <a:srgbClr val="000000">
                                <a:alpha val="43137"/>
                              </a:srgbClr>
                            </a:outerShdw>
                          </a:effectLst>
                          <a:latin typeface="+mj-ea"/>
                          <a:ea typeface="+mj-ea"/>
                          <a:cs typeface="+mn-cs"/>
                        </a:rPr>
                        <a:t>十</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rtl="0" eaLnBrk="1" latinLnBrk="0" hangingPunct="1">
                        <a:lnSpc>
                          <a:spcPts val="2700"/>
                        </a:lnSpc>
                        <a:spcAft>
                          <a:spcPts val="0"/>
                        </a:spcAft>
                      </a:pPr>
                      <a:r>
                        <a:rPr kumimoji="0" lang="zh-TW" sz="2400" b="1" kern="100">
                          <a:solidFill>
                            <a:srgbClr val="006600"/>
                          </a:solidFill>
                          <a:effectLst>
                            <a:outerShdw blurRad="38100" dist="38100" dir="2700000" algn="tl">
                              <a:srgbClr val="000000">
                                <a:alpha val="43137"/>
                              </a:srgbClr>
                            </a:outerShdw>
                          </a:effectLst>
                          <a:latin typeface="+mj-ea"/>
                          <a:ea typeface="+mj-ea"/>
                          <a:cs typeface="+mn-cs"/>
                        </a:rPr>
                        <a:t>契約變更致原決標金額增加，未依規定辦理定期彙送或刊登決標公告。</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2119">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十一</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驗收紀錄內容過於簡略。</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2119">
                <a:tc>
                  <a:txBody>
                    <a:bodyPr/>
                    <a:lstStyle/>
                    <a:p>
                      <a:pPr marL="0" algn="just" rtl="0" eaLnBrk="1" latinLnBrk="0" hangingPunct="1">
                        <a:lnSpc>
                          <a:spcPts val="2700"/>
                        </a:lnSpc>
                        <a:spcAft>
                          <a:spcPts val="0"/>
                        </a:spcAft>
                      </a:pPr>
                      <a:r>
                        <a:rPr kumimoji="0" lang="zh-TW" sz="2400" b="1" kern="100">
                          <a:solidFill>
                            <a:srgbClr val="006600"/>
                          </a:solidFill>
                          <a:effectLst>
                            <a:outerShdw blurRad="38100" dist="38100" dir="2700000" algn="tl">
                              <a:srgbClr val="000000">
                                <a:alpha val="43137"/>
                              </a:srgbClr>
                            </a:outerShdw>
                          </a:effectLst>
                          <a:latin typeface="+mj-ea"/>
                          <a:ea typeface="+mj-ea"/>
                          <a:cs typeface="+mn-cs"/>
                        </a:rPr>
                        <a:t>十二</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rtl="0" eaLnBrk="1" latinLnBrk="0" hangingPunct="1">
                        <a:lnSpc>
                          <a:spcPts val="2700"/>
                        </a:lnSpc>
                        <a:spcAft>
                          <a:spcPts val="0"/>
                        </a:spcAft>
                      </a:pPr>
                      <a:r>
                        <a:rPr kumimoji="0" lang="zh-TW" sz="2400" b="1" kern="100">
                          <a:solidFill>
                            <a:srgbClr val="006600"/>
                          </a:solidFill>
                          <a:effectLst>
                            <a:outerShdw blurRad="38100" dist="38100" dir="2700000" algn="tl">
                              <a:srgbClr val="000000">
                                <a:alpha val="43137"/>
                              </a:srgbClr>
                            </a:outerShdw>
                          </a:effectLst>
                          <a:latin typeface="+mj-ea"/>
                          <a:ea typeface="+mj-ea"/>
                          <a:cs typeface="+mn-cs"/>
                        </a:rPr>
                        <a:t>後續擴充有編列保險費卻漏未投保。</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2119">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十三</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機關有未落實履約管理情形。</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8976">
                <a:tc>
                  <a:txBody>
                    <a:bodyPr/>
                    <a:lstStyle/>
                    <a:p>
                      <a:pPr marL="0" algn="just" rtl="0" eaLnBrk="1" latinLnBrk="0" hangingPunct="1">
                        <a:lnSpc>
                          <a:spcPts val="2700"/>
                        </a:lnSpc>
                        <a:spcAft>
                          <a:spcPts val="0"/>
                        </a:spcAft>
                      </a:pPr>
                      <a:r>
                        <a:rPr kumimoji="0" lang="zh-TW" sz="2400" b="1" kern="100">
                          <a:solidFill>
                            <a:srgbClr val="006600"/>
                          </a:solidFill>
                          <a:effectLst>
                            <a:outerShdw blurRad="38100" dist="38100" dir="2700000" algn="tl">
                              <a:srgbClr val="000000">
                                <a:alpha val="43137"/>
                              </a:srgbClr>
                            </a:outerShdw>
                          </a:effectLst>
                          <a:latin typeface="+mj-ea"/>
                          <a:ea typeface="+mj-ea"/>
                          <a:cs typeface="+mn-cs"/>
                        </a:rPr>
                        <a:t>十四</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rtl="0" eaLnBrk="1" latinLnBrk="0" hangingPunct="1">
                        <a:lnSpc>
                          <a:spcPts val="2700"/>
                        </a:lnSpc>
                        <a:spcAft>
                          <a:spcPts val="0"/>
                        </a:spcAft>
                      </a:pPr>
                      <a:r>
                        <a:rPr kumimoji="0" lang="zh-TW" sz="2400" b="1" kern="100">
                          <a:solidFill>
                            <a:srgbClr val="006600"/>
                          </a:solidFill>
                          <a:effectLst>
                            <a:outerShdw blurRad="38100" dist="38100" dir="2700000" algn="tl">
                              <a:srgbClr val="000000">
                                <a:alpha val="43137"/>
                              </a:srgbClr>
                            </a:outerShdw>
                          </a:effectLst>
                          <a:latin typeface="+mj-ea"/>
                          <a:ea typeface="+mj-ea"/>
                          <a:cs typeface="+mn-cs"/>
                        </a:rPr>
                        <a:t>招標文件提及廠牌並允許同等品，履約時未確認廠商所供應之履約標的是否係同等品。</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4473">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十五</a:t>
                      </a:r>
                    </a:p>
                  </a:txBody>
                  <a:tcPr marL="68580" marR="685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algn="just" rtl="0" eaLnBrk="1" latinLnBrk="0" hangingPunct="1">
                        <a:lnSpc>
                          <a:spcPts val="2700"/>
                        </a:lnSpc>
                        <a:spcAft>
                          <a:spcPts val="0"/>
                        </a:spcAft>
                      </a:pPr>
                      <a:r>
                        <a:rPr kumimoji="0" lang="zh-TW" sz="2400" b="1" kern="100">
                          <a:solidFill>
                            <a:srgbClr val="0D0D0D"/>
                          </a:solidFill>
                          <a:effectLst>
                            <a:outerShdw blurRad="38100" dist="38100" dir="2700000" algn="tl">
                              <a:srgbClr val="000000">
                                <a:alpha val="43137"/>
                              </a:srgbClr>
                            </a:outerShdw>
                          </a:effectLst>
                          <a:latin typeface="+mj-ea"/>
                          <a:ea typeface="+mj-ea"/>
                          <a:cs typeface="+mn-cs"/>
                        </a:rPr>
                        <a:t>機關利用開口契約進行車輛例行性保養，部分車輛有保養頻率過高之異常情形。</a:t>
                      </a:r>
                    </a:p>
                  </a:txBody>
                  <a:tcPr marL="68580" marR="685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開口契約稽核</a:t>
            </a:r>
            <a:r>
              <a:rPr kumimoji="0" lang="zh-TW" altLang="en-US" sz="3200" b="1" cap="none">
                <a:solidFill>
                  <a:srgbClr val="003399"/>
                </a:solidFill>
                <a:effectLst/>
                <a:latin typeface="微軟正黑體" panose="020B0604030504040204" pitchFamily="34" charset="-120"/>
              </a:rPr>
              <a:t>發現缺失類型</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41239655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69</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類型一</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352256"/>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招標文件擇定之決標方式與開口契約之意義未臻相符。</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algn="just" eaLnBrk="1" hangingPunct="1">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採購法施行細則第</a:t>
            </a:r>
            <a:r>
              <a:rPr lang="en-US" altLang="zh-TW" sz="2800" b="1">
                <a:solidFill>
                  <a:srgbClr val="006600"/>
                </a:solidFill>
                <a:latin typeface="微軟正黑體" panose="020B0604030504040204" pitchFamily="34" charset="-120"/>
                <a:ea typeface="微軟正黑體" panose="020B0604030504040204" pitchFamily="34" charset="-120"/>
              </a:rPr>
              <a:t>64</a:t>
            </a:r>
            <a:r>
              <a:rPr lang="zh-TW" altLang="en-US" sz="2800" b="1">
                <a:solidFill>
                  <a:srgbClr val="006600"/>
                </a:solidFill>
                <a:latin typeface="微軟正黑體" panose="020B0604030504040204" pitchFamily="34" charset="-120"/>
                <a:ea typeface="微軟正黑體" panose="020B0604030504040204" pitchFamily="34" charset="-120"/>
              </a:rPr>
              <a:t>條之</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規定「機關依採購法</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smtClean="0">
                <a:solidFill>
                  <a:srgbClr val="006600"/>
                </a:solidFill>
                <a:latin typeface="微軟正黑體" panose="020B0604030504040204" pitchFamily="34" charset="-120"/>
                <a:ea typeface="微軟正黑體" panose="020B0604030504040204" pitchFamily="34" charset="-120"/>
              </a:rPr>
              <a:t>52</a:t>
            </a:r>
            <a:r>
              <a:rPr lang="zh-TW" altLang="en-US" sz="2800" b="1" smtClean="0">
                <a:solidFill>
                  <a:srgbClr val="006600"/>
                </a:solidFill>
                <a:latin typeface="微軟正黑體" panose="020B0604030504040204" pitchFamily="34" charset="-120"/>
                <a:ea typeface="微軟正黑體" panose="020B0604030504040204" pitchFamily="34" charset="-120"/>
              </a:rPr>
              <a:t>條第</a:t>
            </a:r>
            <a:r>
              <a:rPr lang="en-US" altLang="zh-TW" sz="2800" b="1" smtClean="0">
                <a:solidFill>
                  <a:srgbClr val="006600"/>
                </a:solidFill>
                <a:latin typeface="微軟正黑體" panose="020B0604030504040204" pitchFamily="34" charset="-120"/>
                <a:ea typeface="微軟正黑體" panose="020B0604030504040204" pitchFamily="34" charset="-120"/>
              </a:rPr>
              <a:t>1</a:t>
            </a:r>
            <a:r>
              <a:rPr lang="zh-TW" altLang="en-US" sz="2800" b="1" smtClean="0">
                <a:solidFill>
                  <a:srgbClr val="006600"/>
                </a:solidFill>
                <a:latin typeface="微軟正黑體" panose="020B0604030504040204" pitchFamily="34" charset="-120"/>
                <a:ea typeface="微軟正黑體" panose="020B0604030504040204" pitchFamily="34" charset="-120"/>
              </a:rPr>
              <a:t>項第</a:t>
            </a:r>
            <a:r>
              <a:rPr lang="en-US" altLang="zh-TW" sz="2800" b="1" smtClean="0">
                <a:solidFill>
                  <a:srgbClr val="006600"/>
                </a:solidFill>
                <a:latin typeface="微軟正黑體" panose="020B0604030504040204" pitchFamily="34" charset="-120"/>
                <a:ea typeface="微軟正黑體" panose="020B0604030504040204" pitchFamily="34" charset="-120"/>
              </a:rPr>
              <a:t>1</a:t>
            </a:r>
            <a:r>
              <a:rPr lang="zh-TW" altLang="en-US" sz="2800" b="1" smtClean="0">
                <a:solidFill>
                  <a:srgbClr val="006600"/>
                </a:solidFill>
                <a:latin typeface="微軟正黑體" panose="020B0604030504040204" pitchFamily="34" charset="-120"/>
                <a:ea typeface="微軟正黑體" panose="020B0604030504040204" pitchFamily="34" charset="-120"/>
              </a:rPr>
              <a:t>款</a:t>
            </a:r>
            <a:r>
              <a:rPr lang="zh-TW" altLang="en-US" sz="2800" b="1">
                <a:solidFill>
                  <a:srgbClr val="006600"/>
                </a:solidFill>
                <a:latin typeface="微軟正黑體" panose="020B0604030504040204" pitchFamily="34" charset="-120"/>
                <a:ea typeface="微軟正黑體" panose="020B0604030504040204" pitchFamily="34" charset="-120"/>
              </a:rPr>
              <a:t>或</a:t>
            </a:r>
            <a:r>
              <a:rPr lang="zh-TW" altLang="en-US" sz="2800" b="1" smtClean="0">
                <a:solidFill>
                  <a:srgbClr val="006600"/>
                </a:solidFill>
                <a:latin typeface="微軟正黑體" panose="020B0604030504040204" pitchFamily="34" charset="-120"/>
                <a:ea typeface="微軟正黑體" panose="020B0604030504040204" pitchFamily="34" charset="-120"/>
              </a:rPr>
              <a:t>第</a:t>
            </a:r>
            <a:r>
              <a:rPr lang="en-US" altLang="zh-TW" sz="2800" b="1" smtClean="0">
                <a:solidFill>
                  <a:srgbClr val="006600"/>
                </a:solidFill>
                <a:latin typeface="微軟正黑體" panose="020B0604030504040204" pitchFamily="34" charset="-120"/>
                <a:ea typeface="微軟正黑體" panose="020B0604030504040204" pitchFamily="34" charset="-120"/>
              </a:rPr>
              <a:t>2</a:t>
            </a:r>
            <a:r>
              <a:rPr lang="zh-TW" altLang="en-US" sz="2800" b="1" smtClean="0">
                <a:solidFill>
                  <a:srgbClr val="006600"/>
                </a:solidFill>
                <a:latin typeface="微軟正黑體" panose="020B0604030504040204" pitchFamily="34" charset="-120"/>
                <a:ea typeface="微軟正黑體" panose="020B0604030504040204" pitchFamily="34" charset="-120"/>
              </a:rPr>
              <a:t>款</a:t>
            </a:r>
            <a:r>
              <a:rPr lang="zh-TW" altLang="en-US" sz="2800" b="1">
                <a:solidFill>
                  <a:srgbClr val="006600"/>
                </a:solidFill>
                <a:latin typeface="微軟正黑體" panose="020B0604030504040204" pitchFamily="34" charset="-120"/>
                <a:ea typeface="微軟正黑體" panose="020B0604030504040204" pitchFamily="34" charset="-120"/>
              </a:rPr>
              <a:t>規定</a:t>
            </a:r>
            <a:r>
              <a:rPr lang="zh-TW" altLang="en-US" sz="2800" b="1" u="sng">
                <a:solidFill>
                  <a:srgbClr val="100278"/>
                </a:solidFill>
                <a:latin typeface="微軟正黑體" panose="020B0604030504040204" pitchFamily="34" charset="-120"/>
                <a:ea typeface="微軟正黑體" panose="020B0604030504040204" pitchFamily="34" charset="-120"/>
              </a:rPr>
              <a:t>採最低標決標</a:t>
            </a:r>
            <a:r>
              <a:rPr lang="zh-TW" altLang="en-US" sz="2800" b="1">
                <a:solidFill>
                  <a:srgbClr val="006600"/>
                </a:solidFill>
                <a:latin typeface="微軟正黑體" panose="020B0604030504040204" pitchFamily="34" charset="-120"/>
                <a:ea typeface="微軟正黑體" panose="020B0604030504040204" pitchFamily="34" charset="-120"/>
              </a:rPr>
              <a:t>，其</a:t>
            </a:r>
            <a:r>
              <a:rPr lang="zh-TW" altLang="en-US" sz="2800" b="1" u="sng">
                <a:solidFill>
                  <a:srgbClr val="100278"/>
                </a:solidFill>
                <a:latin typeface="微軟正黑體" panose="020B0604030504040204" pitchFamily="34" charset="-120"/>
                <a:ea typeface="微軟正黑體" panose="020B0604030504040204" pitchFamily="34" charset="-120"/>
              </a:rPr>
              <a:t>因履約期間數量不確定而於招標文件規定以招標標的之單價決定最低標者</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100278"/>
                </a:solidFill>
                <a:latin typeface="微軟正黑體" panose="020B0604030504040204" pitchFamily="34" charset="-120"/>
                <a:ea typeface="微軟正黑體" panose="020B0604030504040204" pitchFamily="34" charset="-120"/>
              </a:rPr>
              <a:t>並應載明</a:t>
            </a:r>
            <a:r>
              <a:rPr lang="zh-TW" altLang="en-US" sz="2800" b="1">
                <a:solidFill>
                  <a:srgbClr val="006600"/>
                </a:solidFill>
                <a:latin typeface="微軟正黑體" panose="020B0604030504040204" pitchFamily="34" charset="-120"/>
                <a:ea typeface="微軟正黑體" panose="020B0604030504040204" pitchFamily="34" charset="-120"/>
              </a:rPr>
              <a:t>履約期間</a:t>
            </a:r>
            <a:r>
              <a:rPr lang="zh-TW" altLang="en-US" sz="2800" b="1" u="sng">
                <a:solidFill>
                  <a:srgbClr val="100278"/>
                </a:solidFill>
                <a:latin typeface="微軟正黑體" panose="020B0604030504040204" pitchFamily="34" charset="-120"/>
                <a:ea typeface="微軟正黑體" panose="020B0604030504040204" pitchFamily="34" charset="-120"/>
              </a:rPr>
              <a:t>預估需求數量</a:t>
            </a:r>
            <a:r>
              <a:rPr lang="zh-TW" altLang="en-US" sz="2800" b="1">
                <a:solidFill>
                  <a:srgbClr val="006600"/>
                </a:solidFill>
                <a:latin typeface="微軟正黑體" panose="020B0604030504040204" pitchFamily="34" charset="-120"/>
                <a:ea typeface="微軟正黑體" panose="020B0604030504040204" pitchFamily="34" charset="-120"/>
              </a:rPr>
              <a:t>。招標</a:t>
            </a:r>
            <a:r>
              <a:rPr lang="zh-TW" altLang="en-US" sz="2800" b="1" u="sng">
                <a:solidFill>
                  <a:srgbClr val="100278"/>
                </a:solidFill>
                <a:latin typeface="微軟正黑體" panose="020B0604030504040204" pitchFamily="34" charset="-120"/>
                <a:ea typeface="微軟正黑體" panose="020B0604030504040204" pitchFamily="34" charset="-120"/>
              </a:rPr>
              <a:t>標的</a:t>
            </a:r>
            <a:r>
              <a:rPr lang="zh-TW" altLang="en-US" sz="2800" b="1">
                <a:solidFill>
                  <a:srgbClr val="006600"/>
                </a:solidFill>
                <a:latin typeface="微軟正黑體" panose="020B0604030504040204" pitchFamily="34" charset="-120"/>
                <a:ea typeface="微軟正黑體" panose="020B0604030504040204" pitchFamily="34" charset="-120"/>
              </a:rPr>
              <a:t>在</a:t>
            </a:r>
            <a:r>
              <a:rPr lang="zh-TW" altLang="en-US" sz="2800" b="1" u="sng">
                <a:solidFill>
                  <a:srgbClr val="100278"/>
                </a:solidFill>
                <a:latin typeface="微軟正黑體" panose="020B0604030504040204" pitchFamily="34" charset="-120"/>
                <a:ea typeface="微軟正黑體" panose="020B0604030504040204" pitchFamily="34" charset="-120"/>
              </a:rPr>
              <a:t>二項以上而未採分項決標者，並應以各項單價及其預估需求數量之乘積加總計算，決定最低標</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，惟查部分案例之</a:t>
            </a:r>
            <a:r>
              <a:rPr lang="zh-TW" altLang="en-US" sz="2800" b="1">
                <a:solidFill>
                  <a:srgbClr val="006600"/>
                </a:solidFill>
                <a:latin typeface="微軟正黑體" panose="020B0604030504040204" pitchFamily="34" charset="-120"/>
                <a:ea typeface="微軟正黑體" panose="020B0604030504040204" pitchFamily="34" charset="-120"/>
              </a:rPr>
              <a:t>投標</a:t>
            </a:r>
            <a:r>
              <a:rPr lang="zh-TW" altLang="en-US" sz="2800" b="1" smtClean="0">
                <a:solidFill>
                  <a:srgbClr val="006600"/>
                </a:solidFill>
                <a:latin typeface="微軟正黑體" panose="020B0604030504040204" pitchFamily="34" charset="-120"/>
                <a:ea typeface="微軟正黑體" panose="020B0604030504040204" pitchFamily="34" charset="-120"/>
              </a:rPr>
              <a:t>須知第</a:t>
            </a:r>
            <a:r>
              <a:rPr lang="en-US" altLang="zh-TW" sz="2800" b="1" smtClean="0">
                <a:solidFill>
                  <a:srgbClr val="006600"/>
                </a:solidFill>
                <a:latin typeface="微軟正黑體" panose="020B0604030504040204" pitchFamily="34" charset="-120"/>
                <a:ea typeface="微軟正黑體" panose="020B0604030504040204" pitchFamily="34" charset="-120"/>
              </a:rPr>
              <a:t>60</a:t>
            </a:r>
            <a:r>
              <a:rPr lang="zh-TW" altLang="en-US" sz="2800" b="1" smtClean="0">
                <a:solidFill>
                  <a:srgbClr val="006600"/>
                </a:solidFill>
                <a:latin typeface="微軟正黑體" panose="020B0604030504040204" pitchFamily="34" charset="-120"/>
                <a:ea typeface="微軟正黑體" panose="020B0604030504040204" pitchFamily="34" charset="-120"/>
              </a:rPr>
              <a:t>點「</a:t>
            </a:r>
            <a:r>
              <a:rPr lang="zh-TW" altLang="en-US" sz="2800" b="1">
                <a:solidFill>
                  <a:srgbClr val="006600"/>
                </a:solidFill>
                <a:latin typeface="微軟正黑體" panose="020B0604030504040204" pitchFamily="34" charset="-120"/>
                <a:ea typeface="微軟正黑體" panose="020B0604030504040204" pitchFamily="34" charset="-120"/>
              </a:rPr>
              <a:t>本採購決標方式為：</a:t>
            </a:r>
            <a:r>
              <a:rPr lang="zh-TW" altLang="en-US" sz="2800" b="1" smtClean="0">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勾選「總價決標</a:t>
            </a:r>
            <a:r>
              <a:rPr lang="zh-TW" altLang="en-US" sz="2800" b="1" u="sng" smtClean="0">
                <a:solidFill>
                  <a:srgbClr val="660033"/>
                </a:solidFill>
                <a:latin typeface="微軟正黑體" panose="020B0604030504040204" pitchFamily="34" charset="-120"/>
                <a:ea typeface="微軟正黑體" panose="020B0604030504040204" pitchFamily="34" charset="-120"/>
              </a:rPr>
              <a:t>」非</a:t>
            </a:r>
            <a:r>
              <a:rPr lang="zh-TW" altLang="en-US" sz="2800" b="1" u="sng">
                <a:solidFill>
                  <a:srgbClr val="660033"/>
                </a:solidFill>
                <a:latin typeface="微軟正黑體" panose="020B0604030504040204" pitchFamily="34" charset="-120"/>
                <a:ea typeface="微軟正黑體" panose="020B0604030504040204" pitchFamily="34" charset="-120"/>
              </a:rPr>
              <a:t>勾選</a:t>
            </a:r>
            <a:r>
              <a:rPr lang="zh-TW" altLang="en-US" sz="2800" b="1" u="sng" smtClean="0">
                <a:solidFill>
                  <a:srgbClr val="660033"/>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單價決標</a:t>
            </a:r>
            <a:r>
              <a:rPr lang="en-US" altLang="zh-TW" sz="2800" b="1" u="sng">
                <a:solidFill>
                  <a:srgbClr val="660033"/>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以單價乘以預估數量之和決定得標廠商」</a:t>
            </a:r>
            <a:r>
              <a:rPr lang="zh-TW" altLang="en-US" sz="2800" b="1">
                <a:solidFill>
                  <a:srgbClr val="006600"/>
                </a:solidFill>
                <a:latin typeface="微軟正黑體" panose="020B0604030504040204" pitchFamily="34" charset="-120"/>
                <a:ea typeface="微軟正黑體" panose="020B0604030504040204" pitchFamily="34" charset="-120"/>
              </a:rPr>
              <a:t>，與上開施行細則第</a:t>
            </a:r>
            <a:r>
              <a:rPr lang="en-US" altLang="zh-TW" sz="2800" b="1">
                <a:solidFill>
                  <a:srgbClr val="006600"/>
                </a:solidFill>
                <a:latin typeface="微軟正黑體" panose="020B0604030504040204" pitchFamily="34" charset="-120"/>
                <a:ea typeface="微軟正黑體" panose="020B0604030504040204" pitchFamily="34" charset="-120"/>
              </a:rPr>
              <a:t>64</a:t>
            </a:r>
            <a:r>
              <a:rPr lang="zh-TW" altLang="en-US" sz="2800" b="1">
                <a:solidFill>
                  <a:srgbClr val="006600"/>
                </a:solidFill>
                <a:latin typeface="微軟正黑體" panose="020B0604030504040204" pitchFamily="34" charset="-120"/>
                <a:ea typeface="微軟正黑體" panose="020B0604030504040204" pitchFamily="34" charset="-120"/>
              </a:rPr>
              <a:t>條之</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後段規定有間。</a:t>
            </a:r>
            <a:endParaRPr lang="en-US" altLang="zh-TW" sz="2800" b="1" dirty="0">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286815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70</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類型二</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604284"/>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廠商資格有不當限制競爭或未妥之情形。</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625475" lvl="1" indent="-625475" algn="just" eaLnBrk="1" hangingPunct="1">
              <a:buClr>
                <a:srgbClr val="006600"/>
              </a:buClr>
              <a:buSzPct val="75000"/>
              <a:defRPr/>
            </a:pP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一</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案例：投標</a:t>
            </a:r>
            <a:r>
              <a:rPr lang="zh-TW" altLang="en-US" sz="2800" b="1">
                <a:solidFill>
                  <a:srgbClr val="006600"/>
                </a:solidFill>
                <a:latin typeface="微軟正黑體" panose="020B0604030504040204" pitchFamily="34" charset="-120"/>
                <a:ea typeface="微軟正黑體" panose="020B0604030504040204" pitchFamily="34" charset="-120"/>
              </a:rPr>
              <a:t>須知第</a:t>
            </a:r>
            <a:r>
              <a:rPr lang="en-US" altLang="zh-TW" sz="2800" b="1">
                <a:solidFill>
                  <a:srgbClr val="006600"/>
                </a:solidFill>
                <a:latin typeface="微軟正黑體" panose="020B0604030504040204" pitchFamily="34" charset="-120"/>
                <a:ea typeface="微軟正黑體" panose="020B0604030504040204" pitchFamily="34" charset="-120"/>
              </a:rPr>
              <a:t>64</a:t>
            </a:r>
            <a:r>
              <a:rPr lang="zh-TW" altLang="en-US" sz="2800" b="1">
                <a:solidFill>
                  <a:srgbClr val="006600"/>
                </a:solidFill>
                <a:latin typeface="微軟正黑體" panose="020B0604030504040204" pitchFamily="34" charset="-120"/>
                <a:ea typeface="微軟正黑體" panose="020B0604030504040204" pitchFamily="34" charset="-120"/>
              </a:rPr>
              <a:t>點規定投標廠商基本資格及應附具之證明文件，其中「</a:t>
            </a:r>
            <a:r>
              <a:rPr lang="en-US" altLang="zh-TW" sz="2800" b="1">
                <a:solidFill>
                  <a:srgbClr val="006600"/>
                </a:solidFill>
                <a:latin typeface="微軟正黑體" panose="020B0604030504040204" pitchFamily="34" charset="-120"/>
                <a:ea typeface="微軟正黑體" panose="020B0604030504040204" pitchFamily="34" charset="-120"/>
              </a:rPr>
              <a:t>(3</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履約</a:t>
            </a:r>
            <a:r>
              <a:rPr lang="zh-TW" altLang="en-US" sz="2800" b="1">
                <a:solidFill>
                  <a:srgbClr val="006600"/>
                </a:solidFill>
                <a:latin typeface="微軟正黑體" panose="020B0604030504040204" pitchFamily="34" charset="-120"/>
                <a:ea typeface="微軟正黑體" panose="020B0604030504040204" pitchFamily="34" charset="-120"/>
              </a:rPr>
              <a:t>能力之證明：得標後可</a:t>
            </a:r>
            <a:r>
              <a:rPr lang="zh-TW" altLang="en-US" sz="2800" b="1" smtClean="0">
                <a:solidFill>
                  <a:srgbClr val="006600"/>
                </a:solidFill>
                <a:latin typeface="微軟正黑體" panose="020B0604030504040204" pitchFamily="34" charset="-120"/>
                <a:ea typeface="微軟正黑體" panose="020B0604030504040204" pitchFamily="34" charset="-120"/>
              </a:rPr>
              <a:t>取得履約</a:t>
            </a:r>
            <a:r>
              <a:rPr lang="zh-TW" altLang="en-US" sz="2800" b="1">
                <a:solidFill>
                  <a:srgbClr val="006600"/>
                </a:solidFill>
                <a:latin typeface="微軟正黑體" panose="020B0604030504040204" pitchFamily="34" charset="-120"/>
                <a:ea typeface="微軟正黑體" panose="020B0604030504040204" pitchFamily="34" charset="-120"/>
              </a:rPr>
              <a:t>所需設備及場所之相關證明</a:t>
            </a:r>
            <a:r>
              <a:rPr lang="zh-TW" altLang="en-US" sz="2800" b="1" smtClean="0">
                <a:solidFill>
                  <a:srgbClr val="006600"/>
                </a:solidFill>
                <a:latin typeface="微軟正黑體" panose="020B0604030504040204" pitchFamily="34" charset="-120"/>
                <a:ea typeface="微軟正黑體" panose="020B0604030504040204" pitchFamily="34" charset="-120"/>
              </a:rPr>
              <a:t>文件</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如自有設備、場所之證明文件或日後配合廠商合作協議書、場地租賃協議書等</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以上文件切勿以投標廠商本身自行開立切結書代替之</a:t>
            </a:r>
            <a:r>
              <a:rPr lang="zh-TW" altLang="en-US" sz="2800" b="1">
                <a:solidFill>
                  <a:srgbClr val="006600"/>
                </a:solidFill>
                <a:latin typeface="微軟正黑體" panose="020B0604030504040204" pitchFamily="34" charset="-120"/>
                <a:ea typeface="微軟正黑體" panose="020B0604030504040204" pitchFamily="34" charset="-120"/>
              </a:rPr>
              <a:t>。」有以下缺失：</a:t>
            </a:r>
          </a:p>
          <a:p>
            <a:pPr marL="265113" lvl="1" indent="-265113" algn="just" eaLnBrk="1" hangingPunct="1">
              <a:buClr>
                <a:srgbClr val="006600"/>
              </a:buClr>
              <a:buSzPct val="75000"/>
              <a:defRPr/>
            </a:pPr>
            <a:r>
              <a:rPr lang="en-US" altLang="zh-TW" sz="2800" b="1">
                <a:solidFill>
                  <a:srgbClr val="006600"/>
                </a:solidFill>
                <a:latin typeface="微軟正黑體" panose="020B0604030504040204" pitchFamily="34" charset="-120"/>
                <a:ea typeface="微軟正黑體" panose="020B0604030504040204" pitchFamily="34" charset="-120"/>
              </a:rPr>
              <a:t>1</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有關</a:t>
            </a:r>
            <a:r>
              <a:rPr lang="zh-TW" altLang="en-US" sz="2800" b="1">
                <a:solidFill>
                  <a:srgbClr val="006600"/>
                </a:solidFill>
                <a:latin typeface="微軟正黑體" panose="020B0604030504040204" pitchFamily="34" charset="-120"/>
                <a:ea typeface="微軟正黑體" panose="020B0604030504040204" pitchFamily="34" charset="-120"/>
              </a:rPr>
              <a:t>「履約所需設備」之相關證明，按投標廠商資格與特殊或巨額採購認定標準</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下稱資格標準</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第</a:t>
            </a:r>
            <a:r>
              <a:rPr lang="en-US" altLang="zh-TW" sz="2800" b="1">
                <a:solidFill>
                  <a:srgbClr val="006600"/>
                </a:solidFill>
                <a:latin typeface="微軟正黑體" panose="020B0604030504040204" pitchFamily="34" charset="-120"/>
                <a:ea typeface="微軟正黑體" panose="020B0604030504040204" pitchFamily="34" charset="-120"/>
              </a:rPr>
              <a:t>5</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項第</a:t>
            </a:r>
            <a:r>
              <a:rPr lang="en-US" altLang="zh-TW" sz="2800" b="1">
                <a:solidFill>
                  <a:srgbClr val="006600"/>
                </a:solidFill>
                <a:latin typeface="微軟正黑體" panose="020B0604030504040204" pitchFamily="34" charset="-120"/>
                <a:ea typeface="微軟正黑體" panose="020B0604030504040204" pitchFamily="34" charset="-120"/>
              </a:rPr>
              <a:t>4</a:t>
            </a:r>
            <a:r>
              <a:rPr lang="zh-TW" altLang="en-US" sz="2800" b="1">
                <a:solidFill>
                  <a:srgbClr val="006600"/>
                </a:solidFill>
                <a:latin typeface="微軟正黑體" panose="020B0604030504040204" pitchFamily="34" charset="-120"/>
                <a:ea typeface="微軟正黑體" panose="020B0604030504040204" pitchFamily="34" charset="-120"/>
              </a:rPr>
              <a:t>款屬特定資格，惟</a:t>
            </a:r>
            <a:r>
              <a:rPr lang="zh-TW" altLang="en-US" sz="2800" b="1" u="sng">
                <a:solidFill>
                  <a:srgbClr val="100278"/>
                </a:solidFill>
                <a:latin typeface="微軟正黑體" panose="020B0604030504040204" pitchFamily="34" charset="-120"/>
                <a:ea typeface="微軟正黑體" panose="020B0604030504040204" pitchFamily="34" charset="-120"/>
              </a:rPr>
              <a:t>本案非特殊或巨額採購，卻規定投標廠商之特定</a:t>
            </a:r>
            <a:r>
              <a:rPr lang="zh-TW" altLang="en-US" sz="2800" b="1" u="sng" smtClean="0">
                <a:solidFill>
                  <a:srgbClr val="100278"/>
                </a:solidFill>
                <a:latin typeface="微軟正黑體" panose="020B0604030504040204" pitchFamily="34" charset="-120"/>
                <a:ea typeface="微軟正黑體" panose="020B0604030504040204" pitchFamily="34" charset="-120"/>
              </a:rPr>
              <a:t>規格</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5621408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71</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類型二</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604284"/>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廠商資格有不當限制競爭或未妥之情形。</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625475" lvl="1" indent="-625475" algn="just" eaLnBrk="1" hangingPunct="1">
              <a:buClr>
                <a:srgbClr val="006600"/>
              </a:buClr>
              <a:buSzPct val="75000"/>
              <a:defRPr/>
            </a:pP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一</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案例：投標</a:t>
            </a:r>
            <a:r>
              <a:rPr lang="zh-TW" altLang="en-US" sz="2800" b="1">
                <a:solidFill>
                  <a:srgbClr val="006600"/>
                </a:solidFill>
                <a:latin typeface="微軟正黑體" panose="020B0604030504040204" pitchFamily="34" charset="-120"/>
                <a:ea typeface="微軟正黑體" panose="020B0604030504040204" pitchFamily="34" charset="-120"/>
              </a:rPr>
              <a:t>須知第</a:t>
            </a:r>
            <a:r>
              <a:rPr lang="en-US" altLang="zh-TW" sz="2800" b="1">
                <a:solidFill>
                  <a:srgbClr val="006600"/>
                </a:solidFill>
                <a:latin typeface="微軟正黑體" panose="020B0604030504040204" pitchFamily="34" charset="-120"/>
                <a:ea typeface="微軟正黑體" panose="020B0604030504040204" pitchFamily="34" charset="-120"/>
              </a:rPr>
              <a:t>64</a:t>
            </a:r>
            <a:r>
              <a:rPr lang="zh-TW" altLang="en-US" sz="2800" b="1">
                <a:solidFill>
                  <a:srgbClr val="006600"/>
                </a:solidFill>
                <a:latin typeface="微軟正黑體" panose="020B0604030504040204" pitchFamily="34" charset="-120"/>
                <a:ea typeface="微軟正黑體" panose="020B0604030504040204" pitchFamily="34" charset="-120"/>
              </a:rPr>
              <a:t>點規定投標廠商基本資格及應附具之證明文件</a:t>
            </a:r>
            <a:r>
              <a:rPr lang="zh-TW" altLang="en-US" sz="2800" b="1" smtClean="0">
                <a:solidFill>
                  <a:srgbClr val="006600"/>
                </a:solidFill>
                <a:latin typeface="微軟正黑體" panose="020B0604030504040204" pitchFamily="34" charset="-120"/>
                <a:ea typeface="微軟正黑體" panose="020B0604030504040204" pitchFamily="34" charset="-120"/>
              </a:rPr>
              <a:t>，</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有</a:t>
            </a:r>
            <a:r>
              <a:rPr lang="zh-TW" altLang="en-US" sz="2800" b="1">
                <a:solidFill>
                  <a:srgbClr val="006600"/>
                </a:solidFill>
                <a:latin typeface="微軟正黑體" panose="020B0604030504040204" pitchFamily="34" charset="-120"/>
                <a:ea typeface="微軟正黑體" panose="020B0604030504040204" pitchFamily="34" charset="-120"/>
              </a:rPr>
              <a:t>以下缺失：</a:t>
            </a:r>
          </a:p>
          <a:p>
            <a:pPr marL="265113" lvl="1" indent="-265113"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2.</a:t>
            </a:r>
            <a:r>
              <a:rPr lang="zh-TW" altLang="en-US" sz="2800" b="1" smtClean="0">
                <a:solidFill>
                  <a:srgbClr val="006600"/>
                </a:solidFill>
                <a:latin typeface="微軟正黑體" panose="020B0604030504040204" pitchFamily="34" charset="-120"/>
                <a:ea typeface="微軟正黑體" panose="020B0604030504040204" pitchFamily="34" charset="-120"/>
              </a:rPr>
              <a:t>另按</a:t>
            </a:r>
            <a:r>
              <a:rPr lang="zh-TW" altLang="en-US" sz="2800" b="1">
                <a:solidFill>
                  <a:srgbClr val="006600"/>
                </a:solidFill>
                <a:latin typeface="微軟正黑體" panose="020B0604030504040204" pitchFamily="34" charset="-120"/>
                <a:ea typeface="微軟正黑體" panose="020B0604030504040204" pitchFamily="34" charset="-120"/>
              </a:rPr>
              <a:t>資格標準第</a:t>
            </a:r>
            <a:r>
              <a:rPr lang="en-US" altLang="zh-TW" sz="2800" b="1">
                <a:solidFill>
                  <a:srgbClr val="006600"/>
                </a:solidFill>
                <a:latin typeface="微軟正黑體" panose="020B0604030504040204" pitchFamily="34" charset="-120"/>
                <a:ea typeface="微軟正黑體" panose="020B0604030504040204" pitchFamily="34" charset="-120"/>
              </a:rPr>
              <a:t>4</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項第</a:t>
            </a:r>
            <a:r>
              <a:rPr lang="en-US" altLang="zh-TW" sz="2800" b="1">
                <a:solidFill>
                  <a:srgbClr val="006600"/>
                </a:solidFill>
                <a:latin typeface="微軟正黑體" panose="020B0604030504040204" pitchFamily="34" charset="-120"/>
                <a:ea typeface="微軟正黑體" panose="020B0604030504040204" pitchFamily="34" charset="-120"/>
              </a:rPr>
              <a:t>4</a:t>
            </a:r>
            <a:r>
              <a:rPr lang="zh-TW" altLang="en-US" sz="2800" b="1">
                <a:solidFill>
                  <a:srgbClr val="006600"/>
                </a:solidFill>
                <a:latin typeface="微軟正黑體" panose="020B0604030504040204" pitchFamily="34" charset="-120"/>
                <a:ea typeface="微軟正黑體" panose="020B0604030504040204" pitchFamily="34" charset="-120"/>
              </a:rPr>
              <a:t>款就「廠商具有維修、修護或售後服務能力之證明」之規定，包括「設立或具有或承諾於得標後一定期間內建立自有或特約維修站或場所之證明」，爰</a:t>
            </a:r>
            <a:r>
              <a:rPr lang="zh-TW" altLang="en-US" sz="2800" b="1" u="sng">
                <a:solidFill>
                  <a:srgbClr val="100278"/>
                </a:solidFill>
                <a:latin typeface="微軟正黑體" panose="020B0604030504040204" pitchFamily="34" charset="-120"/>
                <a:ea typeface="微軟正黑體" panose="020B0604030504040204" pitchFamily="34" charset="-120"/>
              </a:rPr>
              <a:t>如要求得標後取得履約所需場所之相關證明文件，卻拒絕投標廠商以開立切結書之承諾方式為之，難謂符合上開資格標準之規定</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100278"/>
                </a:solidFill>
                <a:latin typeface="微軟正黑體" panose="020B0604030504040204" pitchFamily="34" charset="-120"/>
                <a:ea typeface="微軟正黑體" panose="020B0604030504040204" pitchFamily="34" charset="-120"/>
              </a:rPr>
              <a:t>並有政府採購錯誤行為態樣</a:t>
            </a:r>
            <a:r>
              <a:rPr lang="zh-TW" altLang="en-US" sz="2800" b="1">
                <a:solidFill>
                  <a:srgbClr val="006600"/>
                </a:solidFill>
                <a:latin typeface="微軟正黑體" panose="020B0604030504040204" pitchFamily="34" charset="-120"/>
                <a:ea typeface="微軟正黑體" panose="020B0604030504040204" pitchFamily="34" charset="-120"/>
              </a:rPr>
              <a:t>二、</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一</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之</a:t>
            </a:r>
            <a:r>
              <a:rPr lang="zh-TW" altLang="en-US" sz="2800" b="1" u="sng">
                <a:solidFill>
                  <a:srgbClr val="100278"/>
                </a:solidFill>
                <a:latin typeface="微軟正黑體" panose="020B0604030504040204" pitchFamily="34" charset="-120"/>
                <a:ea typeface="微軟正黑體" panose="020B0604030504040204" pitchFamily="34" charset="-120"/>
              </a:rPr>
              <a:t>情形</a:t>
            </a:r>
            <a:r>
              <a:rPr lang="zh-TW" altLang="en-US" sz="2800" b="1">
                <a:solidFill>
                  <a:srgbClr val="006600"/>
                </a:solidFill>
                <a:latin typeface="微軟正黑體" panose="020B0604030504040204" pitchFamily="34" charset="-120"/>
                <a:ea typeface="微軟正黑體" panose="020B0604030504040204" pitchFamily="34" charset="-120"/>
              </a:rPr>
              <a:t>：「訂定之廠商資格為資格標準所無或違反或較該標準更嚴格之規定」。</a:t>
            </a:r>
          </a:p>
        </p:txBody>
      </p:sp>
    </p:spTree>
    <p:extLst>
      <p:ext uri="{BB962C8B-B14F-4D97-AF65-F5344CB8AC3E}">
        <p14:creationId xmlns:p14="http://schemas.microsoft.com/office/powerpoint/2010/main" val="28478198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72</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類型二</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604284"/>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廠商資格有不當限制競爭或未妥之情形。</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625475" lvl="1" indent="-625475"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二</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案例：投標</a:t>
            </a:r>
            <a:r>
              <a:rPr lang="zh-TW" altLang="en-US" sz="2800" b="1">
                <a:solidFill>
                  <a:srgbClr val="006600"/>
                </a:solidFill>
                <a:latin typeface="微軟正黑體" panose="020B0604030504040204" pitchFamily="34" charset="-120"/>
                <a:ea typeface="微軟正黑體" panose="020B0604030504040204" pitchFamily="34" charset="-120"/>
              </a:rPr>
              <a:t>須知第</a:t>
            </a:r>
            <a:r>
              <a:rPr lang="en-US" altLang="zh-TW" sz="2800" b="1">
                <a:solidFill>
                  <a:srgbClr val="006600"/>
                </a:solidFill>
                <a:latin typeface="微軟正黑體" panose="020B0604030504040204" pitchFamily="34" charset="-120"/>
                <a:ea typeface="微軟正黑體" panose="020B0604030504040204" pitchFamily="34" charset="-120"/>
              </a:rPr>
              <a:t>64</a:t>
            </a:r>
            <a:r>
              <a:rPr lang="zh-TW" altLang="en-US" sz="2800" b="1">
                <a:solidFill>
                  <a:srgbClr val="006600"/>
                </a:solidFill>
                <a:latin typeface="微軟正黑體" panose="020B0604030504040204" pitchFamily="34" charset="-120"/>
                <a:ea typeface="微軟正黑體" panose="020B0604030504040204" pitchFamily="34" charset="-120"/>
              </a:rPr>
              <a:t>點規定投標廠商</a:t>
            </a:r>
            <a:r>
              <a:rPr lang="zh-TW" altLang="en-US" sz="2800" b="1" u="sng">
                <a:solidFill>
                  <a:srgbClr val="100278"/>
                </a:solidFill>
                <a:latin typeface="微軟正黑體" panose="020B0604030504040204" pitchFamily="34" charset="-120"/>
                <a:ea typeface="微軟正黑體" panose="020B0604030504040204" pitchFamily="34" charset="-120"/>
              </a:rPr>
              <a:t>基本資格及應附具之證明文件</a:t>
            </a:r>
            <a:r>
              <a:rPr lang="zh-TW" altLang="en-US" sz="2800" b="1">
                <a:solidFill>
                  <a:srgbClr val="006600"/>
                </a:solidFill>
                <a:latin typeface="微軟正黑體" panose="020B0604030504040204" pitchFamily="34" charset="-120"/>
                <a:ea typeface="微軟正黑體" panose="020B0604030504040204" pitchFamily="34" charset="-120"/>
              </a:rPr>
              <a:t>，其中</a:t>
            </a:r>
            <a:r>
              <a:rPr lang="zh-TW" altLang="en-US" sz="2800" b="1" u="sng">
                <a:solidFill>
                  <a:srgbClr val="100278"/>
                </a:solidFill>
                <a:latin typeface="微軟正黑體" panose="020B0604030504040204" pitchFamily="34" charset="-120"/>
                <a:ea typeface="微軟正黑體" panose="020B0604030504040204" pitchFamily="34" charset="-120"/>
              </a:rPr>
              <a:t>包括「</a:t>
            </a:r>
            <a:r>
              <a:rPr lang="en-US" altLang="zh-TW" sz="2800" b="1" u="sng">
                <a:solidFill>
                  <a:srgbClr val="100278"/>
                </a:solidFill>
                <a:latin typeface="微軟正黑體" panose="020B0604030504040204" pitchFamily="34" charset="-120"/>
                <a:ea typeface="微軟正黑體" panose="020B0604030504040204" pitchFamily="34" charset="-120"/>
              </a:rPr>
              <a:t>3.</a:t>
            </a:r>
            <a:r>
              <a:rPr lang="zh-TW" altLang="en-US" sz="2800" b="1" u="sng">
                <a:solidFill>
                  <a:srgbClr val="100278"/>
                </a:solidFill>
                <a:latin typeface="微軟正黑體" panose="020B0604030504040204" pitchFamily="34" charset="-120"/>
                <a:ea typeface="微軟正黑體" panose="020B0604030504040204" pitchFamily="34" charset="-120"/>
              </a:rPr>
              <a:t>納稅完稅」</a:t>
            </a:r>
            <a:r>
              <a:rPr lang="zh-TW" altLang="en-US" sz="2800" b="1">
                <a:solidFill>
                  <a:srgbClr val="006600"/>
                </a:solidFill>
                <a:latin typeface="微軟正黑體" panose="020B0604030504040204" pitchFamily="34" charset="-120"/>
                <a:ea typeface="微軟正黑體" panose="020B0604030504040204" pitchFamily="34" charset="-120"/>
              </a:rPr>
              <a:t>，且公開招標公告之廠商資格摘要亦包括「</a:t>
            </a:r>
            <a:r>
              <a:rPr lang="en-US" altLang="zh-TW" sz="2800" b="1">
                <a:solidFill>
                  <a:srgbClr val="006600"/>
                </a:solidFill>
                <a:latin typeface="微軟正黑體" panose="020B0604030504040204" pitchFamily="34" charset="-120"/>
                <a:ea typeface="微軟正黑體" panose="020B0604030504040204" pitchFamily="34" charset="-120"/>
              </a:rPr>
              <a:t>3.</a:t>
            </a:r>
            <a:r>
              <a:rPr lang="zh-TW" altLang="en-US" sz="2800" b="1">
                <a:solidFill>
                  <a:srgbClr val="006600"/>
                </a:solidFill>
                <a:latin typeface="微軟正黑體" panose="020B0604030504040204" pitchFamily="34" charset="-120"/>
                <a:ea typeface="微軟正黑體" panose="020B0604030504040204" pitchFamily="34" charset="-120"/>
              </a:rPr>
              <a:t>納稅完稅證明卡」，惟查</a:t>
            </a:r>
            <a:r>
              <a:rPr lang="zh-TW" altLang="en-US" sz="2800" b="1" u="sng">
                <a:solidFill>
                  <a:srgbClr val="100278"/>
                </a:solidFill>
                <a:latin typeface="微軟正黑體" panose="020B0604030504040204" pitchFamily="34" charset="-120"/>
                <a:ea typeface="微軟正黑體" panose="020B0604030504040204" pitchFamily="34" charset="-120"/>
              </a:rPr>
              <a:t>資格標準</a:t>
            </a:r>
            <a:r>
              <a:rPr lang="zh-TW" altLang="en-US" sz="2800" b="1">
                <a:solidFill>
                  <a:srgbClr val="006600"/>
                </a:solidFill>
                <a:latin typeface="微軟正黑體" panose="020B0604030504040204" pitchFamily="34" charset="-120"/>
                <a:ea typeface="微軟正黑體" panose="020B0604030504040204" pitchFamily="34" charset="-120"/>
              </a:rPr>
              <a:t>第</a:t>
            </a:r>
            <a:r>
              <a:rPr lang="en-US" altLang="zh-TW" sz="2800" b="1">
                <a:solidFill>
                  <a:srgbClr val="006600"/>
                </a:solidFill>
                <a:latin typeface="微軟正黑體" panose="020B0604030504040204" pitchFamily="34" charset="-120"/>
                <a:ea typeface="微軟正黑體" panose="020B0604030504040204" pitchFamily="34" charset="-120"/>
              </a:rPr>
              <a:t>3</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項第</a:t>
            </a:r>
            <a:r>
              <a:rPr lang="en-US" altLang="zh-TW" sz="2800" b="1">
                <a:solidFill>
                  <a:srgbClr val="006600"/>
                </a:solidFill>
                <a:latin typeface="微軟正黑體" panose="020B0604030504040204" pitchFamily="34" charset="-120"/>
                <a:ea typeface="微軟正黑體" panose="020B0604030504040204" pitchFamily="34" charset="-120"/>
              </a:rPr>
              <a:t>2</a:t>
            </a:r>
            <a:r>
              <a:rPr lang="zh-TW" altLang="en-US" sz="2800" b="1">
                <a:solidFill>
                  <a:srgbClr val="006600"/>
                </a:solidFill>
                <a:latin typeface="微軟正黑體" panose="020B0604030504040204" pitchFamily="34" charset="-120"/>
                <a:ea typeface="微軟正黑體" panose="020B0604030504040204" pitchFamily="34" charset="-120"/>
              </a:rPr>
              <a:t>款及第</a:t>
            </a:r>
            <a:r>
              <a:rPr lang="en-US" altLang="zh-TW" sz="2800" b="1">
                <a:solidFill>
                  <a:srgbClr val="006600"/>
                </a:solidFill>
                <a:latin typeface="微軟正黑體" panose="020B0604030504040204" pitchFamily="34" charset="-120"/>
                <a:ea typeface="微軟正黑體" panose="020B0604030504040204" pitchFamily="34" charset="-120"/>
              </a:rPr>
              <a:t>5</a:t>
            </a:r>
            <a:r>
              <a:rPr lang="zh-TW" altLang="en-US" sz="2800" b="1">
                <a:solidFill>
                  <a:srgbClr val="006600"/>
                </a:solidFill>
                <a:latin typeface="微軟正黑體" panose="020B0604030504040204" pitchFamily="34" charset="-120"/>
                <a:ea typeface="微軟正黑體" panose="020B0604030504040204" pitchFamily="34" charset="-120"/>
              </a:rPr>
              <a:t>項就廠商</a:t>
            </a:r>
            <a:r>
              <a:rPr lang="zh-TW" altLang="en-US" sz="2800" b="1" u="sng">
                <a:solidFill>
                  <a:srgbClr val="100278"/>
                </a:solidFill>
                <a:latin typeface="微軟正黑體" panose="020B0604030504040204" pitchFamily="34" charset="-120"/>
                <a:ea typeface="微軟正黑體" panose="020B0604030504040204" pitchFamily="34" charset="-120"/>
              </a:rPr>
              <a:t>納稅之證明</a:t>
            </a:r>
            <a:r>
              <a:rPr lang="zh-TW" altLang="en-US" sz="2800" b="1">
                <a:solidFill>
                  <a:srgbClr val="006600"/>
                </a:solidFill>
                <a:latin typeface="微軟正黑體" panose="020B0604030504040204" pitchFamily="34" charset="-120"/>
                <a:ea typeface="微軟正黑體" panose="020B0604030504040204" pitchFamily="34" charset="-120"/>
              </a:rPr>
              <a:t>已有規定，</a:t>
            </a:r>
            <a:r>
              <a:rPr lang="zh-TW" altLang="en-US" sz="2800" b="1" u="sng">
                <a:solidFill>
                  <a:srgbClr val="100278"/>
                </a:solidFill>
                <a:latin typeface="微軟正黑體" panose="020B0604030504040204" pitchFamily="34" charset="-120"/>
                <a:ea typeface="微軟正黑體" panose="020B0604030504040204" pitchFamily="34" charset="-120"/>
              </a:rPr>
              <a:t>並未包括「完稅」證明</a:t>
            </a:r>
            <a:r>
              <a:rPr lang="zh-TW" altLang="en-US" sz="2800" b="1">
                <a:solidFill>
                  <a:srgbClr val="006600"/>
                </a:solidFill>
                <a:latin typeface="微軟正黑體" panose="020B0604030504040204" pitchFamily="34" charset="-120"/>
                <a:ea typeface="微軟正黑體" panose="020B0604030504040204" pitchFamily="34" charset="-120"/>
              </a:rPr>
              <a:t>，且查得標廠商投標時所附相關文件為營業人銷售額與稅額申報書收執聯及營業稅繳款書收執聯，亦經招標機關審查符合廠商資格，</a:t>
            </a:r>
            <a:r>
              <a:rPr lang="zh-TW" altLang="en-US" sz="2800" b="1" u="sng">
                <a:solidFill>
                  <a:srgbClr val="100278"/>
                </a:solidFill>
                <a:latin typeface="微軟正黑體" panose="020B0604030504040204" pitchFamily="34" charset="-120"/>
                <a:ea typeface="微軟正黑體" panose="020B0604030504040204" pitchFamily="34" charset="-120"/>
              </a:rPr>
              <a:t>爰建議爾後無需要求「完稅」證明</a:t>
            </a:r>
            <a:r>
              <a:rPr lang="zh-TW" altLang="en-US" sz="2800" b="1">
                <a:solidFill>
                  <a:srgbClr val="006600"/>
                </a:solidFill>
                <a:latin typeface="微軟正黑體" panose="020B0604030504040204" pitchFamily="34" charset="-120"/>
                <a:ea typeface="微軟正黑體" panose="020B0604030504040204" pitchFamily="34" charset="-120"/>
              </a:rPr>
              <a:t>，以免有政府採購錯誤行為態樣二、</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一</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之情形：「訂定之廠商資格為資格標準所無或違反或較該標準更嚴格之規定」。</a:t>
            </a:r>
          </a:p>
        </p:txBody>
      </p:sp>
    </p:spTree>
    <p:extLst>
      <p:ext uri="{BB962C8B-B14F-4D97-AF65-F5344CB8AC3E}">
        <p14:creationId xmlns:p14="http://schemas.microsoft.com/office/powerpoint/2010/main" val="25710231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73</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類型三</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604284"/>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底價訂定未依採購法第</a:t>
            </a:r>
            <a:r>
              <a:rPr lang="en-US" altLang="zh-TW" sz="2800" b="1">
                <a:solidFill>
                  <a:srgbClr val="0000FF"/>
                </a:solidFill>
                <a:latin typeface="微軟正黑體" panose="020B0604030504040204" pitchFamily="34" charset="-120"/>
                <a:ea typeface="微軟正黑體" panose="020B0604030504040204" pitchFamily="34" charset="-120"/>
              </a:rPr>
              <a:t>46</a:t>
            </a:r>
            <a:r>
              <a:rPr lang="zh-TW" altLang="en-US" sz="2800" b="1">
                <a:solidFill>
                  <a:srgbClr val="0000FF"/>
                </a:solidFill>
                <a:latin typeface="微軟正黑體" panose="020B0604030504040204" pitchFamily="34" charset="-120"/>
                <a:ea typeface="微軟正黑體" panose="020B0604030504040204" pitchFamily="34" charset="-120"/>
              </a:rPr>
              <a:t>條第</a:t>
            </a:r>
            <a:r>
              <a:rPr lang="en-US" altLang="zh-TW" sz="2800" b="1">
                <a:solidFill>
                  <a:srgbClr val="0000FF"/>
                </a:solidFill>
                <a:latin typeface="微軟正黑體" panose="020B0604030504040204" pitchFamily="34" charset="-120"/>
                <a:ea typeface="微軟正黑體" panose="020B0604030504040204" pitchFamily="34" charset="-120"/>
              </a:rPr>
              <a:t>1</a:t>
            </a:r>
            <a:r>
              <a:rPr lang="zh-TW" altLang="en-US" sz="2800" b="1">
                <a:solidFill>
                  <a:srgbClr val="0000FF"/>
                </a:solidFill>
                <a:latin typeface="微軟正黑體" panose="020B0604030504040204" pitchFamily="34" charset="-120"/>
                <a:ea typeface="微軟正黑體" panose="020B0604030504040204" pitchFamily="34" charset="-120"/>
              </a:rPr>
              <a:t>項規定編列及依採購法施行細則第</a:t>
            </a:r>
            <a:r>
              <a:rPr lang="en-US" altLang="zh-TW" sz="2800" b="1">
                <a:solidFill>
                  <a:srgbClr val="0000FF"/>
                </a:solidFill>
                <a:latin typeface="微軟正黑體" panose="020B0604030504040204" pitchFamily="34" charset="-120"/>
                <a:ea typeface="微軟正黑體" panose="020B0604030504040204" pitchFamily="34" charset="-120"/>
              </a:rPr>
              <a:t>53</a:t>
            </a:r>
            <a:r>
              <a:rPr lang="zh-TW" altLang="en-US" sz="2800" b="1">
                <a:solidFill>
                  <a:srgbClr val="0000FF"/>
                </a:solidFill>
                <a:latin typeface="微軟正黑體" panose="020B0604030504040204" pitchFamily="34" charset="-120"/>
                <a:ea typeface="微軟正黑體" panose="020B0604030504040204" pitchFamily="34" charset="-120"/>
              </a:rPr>
              <a:t>條規定提出分析資料。</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algn="just" eaLnBrk="1" hangingPunct="1">
              <a:buClr>
                <a:srgbClr val="006600"/>
              </a:buClr>
              <a:buSzPct val="75000"/>
              <a:defRPr/>
            </a:pPr>
            <a:r>
              <a:rPr lang="zh-TW" altLang="en-US" sz="2800" b="1" smtClean="0">
                <a:solidFill>
                  <a:srgbClr val="100278"/>
                </a:solidFill>
                <a:latin typeface="微軟正黑體" panose="020B0604030504040204" pitchFamily="34" charset="-120"/>
                <a:ea typeface="微軟正黑體" panose="020B0604030504040204" pitchFamily="34" charset="-120"/>
              </a:rPr>
              <a:t>採購</a:t>
            </a:r>
            <a:r>
              <a:rPr lang="zh-TW" altLang="en-US" sz="2800" b="1">
                <a:solidFill>
                  <a:srgbClr val="100278"/>
                </a:solidFill>
                <a:latin typeface="微軟正黑體" panose="020B0604030504040204" pitchFamily="34" charset="-120"/>
                <a:ea typeface="微軟正黑體" panose="020B0604030504040204" pitchFamily="34" charset="-120"/>
              </a:rPr>
              <a:t>法第</a:t>
            </a:r>
            <a:r>
              <a:rPr lang="en-US" altLang="zh-TW" sz="2800" b="1">
                <a:solidFill>
                  <a:srgbClr val="100278"/>
                </a:solidFill>
                <a:latin typeface="微軟正黑體" panose="020B0604030504040204" pitchFamily="34" charset="-120"/>
                <a:ea typeface="微軟正黑體" panose="020B0604030504040204" pitchFamily="34" charset="-120"/>
              </a:rPr>
              <a:t>46</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項規定：「</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底價應依圖說、規範、契約並考量成本、市場行情及政府機關決標資料逐項編列，由機關首長或其授權人員核定。」，另採購法施行細則第</a:t>
            </a:r>
            <a:r>
              <a:rPr lang="en-US" altLang="zh-TW" sz="2800" b="1">
                <a:solidFill>
                  <a:srgbClr val="100278"/>
                </a:solidFill>
                <a:latin typeface="微軟正黑體" panose="020B0604030504040204" pitchFamily="34" charset="-120"/>
                <a:ea typeface="微軟正黑體" panose="020B0604030504040204" pitchFamily="34" charset="-120"/>
              </a:rPr>
              <a:t>53</a:t>
            </a:r>
            <a:r>
              <a:rPr lang="zh-TW" altLang="en-US" sz="2800" b="1">
                <a:solidFill>
                  <a:srgbClr val="100278"/>
                </a:solidFill>
                <a:latin typeface="微軟正黑體" panose="020B0604030504040204" pitchFamily="34" charset="-120"/>
                <a:ea typeface="微軟正黑體" panose="020B0604030504040204" pitchFamily="34" charset="-120"/>
              </a:rPr>
              <a:t>條規定：「機關訂定底價，應由規劃、設計、需求或使用單位提出預估金額及其分析後，由承辦採購單位簽報機關首長或其授權人員核定</a:t>
            </a:r>
            <a:r>
              <a:rPr lang="en-US" altLang="zh-TW" sz="2800" b="1">
                <a:solidFill>
                  <a:srgbClr val="100278"/>
                </a:solidFill>
                <a:latin typeface="微軟正黑體" panose="020B0604030504040204" pitchFamily="34" charset="-120"/>
                <a:ea typeface="微軟正黑體" panose="020B0604030504040204" pitchFamily="34" charset="-120"/>
              </a:rPr>
              <a:t>……</a:t>
            </a:r>
            <a:r>
              <a:rPr lang="zh-TW" altLang="en-US" sz="2800" b="1">
                <a:solidFill>
                  <a:srgbClr val="100278"/>
                </a:solidFill>
                <a:latin typeface="微軟正黑體" panose="020B0604030504040204" pitchFamily="34" charset="-120"/>
                <a:ea typeface="微軟正黑體" panose="020B0604030504040204" pitchFamily="34" charset="-120"/>
              </a:rPr>
              <a:t>」。</a:t>
            </a:r>
            <a:endParaRPr lang="en-US" altLang="zh-TW" sz="2800" b="1" smtClean="0">
              <a:solidFill>
                <a:srgbClr val="100278"/>
              </a:solidFill>
              <a:latin typeface="微軟正黑體" panose="020B0604030504040204" pitchFamily="34" charset="-120"/>
              <a:ea typeface="微軟正黑體" panose="020B0604030504040204" pitchFamily="34" charset="-120"/>
            </a:endParaRPr>
          </a:p>
          <a:p>
            <a:pPr marL="265113" lvl="1" indent="-265113"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1.</a:t>
            </a:r>
            <a:r>
              <a:rPr lang="zh-TW" altLang="en-US" sz="2800" b="1" smtClean="0">
                <a:solidFill>
                  <a:srgbClr val="006600"/>
                </a:solidFill>
                <a:latin typeface="微軟正黑體" panose="020B0604030504040204" pitchFamily="34" charset="-120"/>
                <a:ea typeface="微軟正黑體" panose="020B0604030504040204" pitchFamily="34" charset="-120"/>
              </a:rPr>
              <a:t>部分案例底價</a:t>
            </a:r>
            <a:r>
              <a:rPr lang="zh-TW" altLang="en-US" sz="2800" b="1">
                <a:solidFill>
                  <a:srgbClr val="006600"/>
                </a:solidFill>
                <a:latin typeface="微軟正黑體" panose="020B0604030504040204" pitchFamily="34" charset="-120"/>
                <a:ea typeface="微軟正黑體" panose="020B0604030504040204" pitchFamily="34" charset="-120"/>
              </a:rPr>
              <a:t>表</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單</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僅載明預估底價或預估金額，即交由機關首長或其授權人核定底價，其底價訂定</a:t>
            </a:r>
            <a:r>
              <a:rPr lang="zh-TW" altLang="en-US" sz="2800" b="1" u="sng">
                <a:solidFill>
                  <a:srgbClr val="660033"/>
                </a:solidFill>
                <a:latin typeface="微軟正黑體" panose="020B0604030504040204" pitchFamily="34" charset="-120"/>
                <a:ea typeface="微軟正黑體" panose="020B0604030504040204" pitchFamily="34" charset="-120"/>
              </a:rPr>
              <a:t>未依</a:t>
            </a:r>
            <a:r>
              <a:rPr lang="zh-TW" altLang="en-US" sz="2800" b="1">
                <a:solidFill>
                  <a:srgbClr val="006600"/>
                </a:solidFill>
                <a:latin typeface="微軟正黑體" panose="020B0604030504040204" pitchFamily="34" charset="-120"/>
                <a:ea typeface="微軟正黑體" panose="020B0604030504040204" pitchFamily="34" charset="-120"/>
              </a:rPr>
              <a:t>採購法第</a:t>
            </a:r>
            <a:r>
              <a:rPr lang="en-US" altLang="zh-TW" sz="2800" b="1">
                <a:solidFill>
                  <a:srgbClr val="006600"/>
                </a:solidFill>
                <a:latin typeface="微軟正黑體" panose="020B0604030504040204" pitchFamily="34" charset="-120"/>
                <a:ea typeface="微軟正黑體" panose="020B0604030504040204" pitchFamily="34" charset="-120"/>
              </a:rPr>
              <a:t>46</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項</a:t>
            </a:r>
            <a:r>
              <a:rPr lang="zh-TW" altLang="en-US" sz="2800" b="1" u="sng">
                <a:solidFill>
                  <a:srgbClr val="660033"/>
                </a:solidFill>
                <a:latin typeface="微軟正黑體" panose="020B0604030504040204" pitchFamily="34" charset="-120"/>
                <a:ea typeface="微軟正黑體" panose="020B0604030504040204" pitchFamily="34" charset="-120"/>
              </a:rPr>
              <a:t>規定</a:t>
            </a:r>
            <a:r>
              <a:rPr lang="zh-TW" altLang="en-US" sz="2800" b="1">
                <a:solidFill>
                  <a:srgbClr val="006600"/>
                </a:solidFill>
                <a:latin typeface="微軟正黑體" panose="020B0604030504040204" pitchFamily="34" charset="-120"/>
                <a:ea typeface="微軟正黑體" panose="020B0604030504040204" pitchFamily="34" charset="-120"/>
              </a:rPr>
              <a:t>編列及依採購法施行細則第</a:t>
            </a:r>
            <a:r>
              <a:rPr lang="en-US" altLang="zh-TW" sz="2800" b="1">
                <a:solidFill>
                  <a:srgbClr val="006600"/>
                </a:solidFill>
                <a:latin typeface="微軟正黑體" panose="020B0604030504040204" pitchFamily="34" charset="-120"/>
                <a:ea typeface="微軟正黑體" panose="020B0604030504040204" pitchFamily="34" charset="-120"/>
              </a:rPr>
              <a:t>53</a:t>
            </a:r>
            <a:r>
              <a:rPr lang="zh-TW" altLang="en-US" sz="2800" b="1">
                <a:solidFill>
                  <a:srgbClr val="006600"/>
                </a:solidFill>
                <a:latin typeface="微軟正黑體" panose="020B0604030504040204" pitchFamily="34" charset="-120"/>
                <a:ea typeface="微軟正黑體" panose="020B0604030504040204" pitchFamily="34" charset="-120"/>
              </a:rPr>
              <a:t>條</a:t>
            </a:r>
            <a:r>
              <a:rPr lang="zh-TW" altLang="en-US" sz="2800" b="1" u="sng">
                <a:solidFill>
                  <a:srgbClr val="660033"/>
                </a:solidFill>
                <a:latin typeface="微軟正黑體" panose="020B0604030504040204" pitchFamily="34" charset="-120"/>
                <a:ea typeface="微軟正黑體" panose="020B0604030504040204" pitchFamily="34" charset="-120"/>
              </a:rPr>
              <a:t>提出分析資料</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例如政府機關辦理類案之決標資料等</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286571557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74</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類型三</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604284"/>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底價訂定未依採購法第</a:t>
            </a:r>
            <a:r>
              <a:rPr lang="en-US" altLang="zh-TW" sz="2800" b="1">
                <a:solidFill>
                  <a:srgbClr val="0000FF"/>
                </a:solidFill>
                <a:latin typeface="微軟正黑體" panose="020B0604030504040204" pitchFamily="34" charset="-120"/>
                <a:ea typeface="微軟正黑體" panose="020B0604030504040204" pitchFamily="34" charset="-120"/>
              </a:rPr>
              <a:t>46</a:t>
            </a:r>
            <a:r>
              <a:rPr lang="zh-TW" altLang="en-US" sz="2800" b="1">
                <a:solidFill>
                  <a:srgbClr val="0000FF"/>
                </a:solidFill>
                <a:latin typeface="微軟正黑體" panose="020B0604030504040204" pitchFamily="34" charset="-120"/>
                <a:ea typeface="微軟正黑體" panose="020B0604030504040204" pitchFamily="34" charset="-120"/>
              </a:rPr>
              <a:t>條第</a:t>
            </a:r>
            <a:r>
              <a:rPr lang="en-US" altLang="zh-TW" sz="2800" b="1">
                <a:solidFill>
                  <a:srgbClr val="0000FF"/>
                </a:solidFill>
                <a:latin typeface="微軟正黑體" panose="020B0604030504040204" pitchFamily="34" charset="-120"/>
                <a:ea typeface="微軟正黑體" panose="020B0604030504040204" pitchFamily="34" charset="-120"/>
              </a:rPr>
              <a:t>1</a:t>
            </a:r>
            <a:r>
              <a:rPr lang="zh-TW" altLang="en-US" sz="2800" b="1">
                <a:solidFill>
                  <a:srgbClr val="0000FF"/>
                </a:solidFill>
                <a:latin typeface="微軟正黑體" panose="020B0604030504040204" pitchFamily="34" charset="-120"/>
                <a:ea typeface="微軟正黑體" panose="020B0604030504040204" pitchFamily="34" charset="-120"/>
              </a:rPr>
              <a:t>項規定編列及依採購法施行細則第</a:t>
            </a:r>
            <a:r>
              <a:rPr lang="en-US" altLang="zh-TW" sz="2800" b="1">
                <a:solidFill>
                  <a:srgbClr val="0000FF"/>
                </a:solidFill>
                <a:latin typeface="微軟正黑體" panose="020B0604030504040204" pitchFamily="34" charset="-120"/>
                <a:ea typeface="微軟正黑體" panose="020B0604030504040204" pitchFamily="34" charset="-120"/>
              </a:rPr>
              <a:t>53</a:t>
            </a:r>
            <a:r>
              <a:rPr lang="zh-TW" altLang="en-US" sz="2800" b="1">
                <a:solidFill>
                  <a:srgbClr val="0000FF"/>
                </a:solidFill>
                <a:latin typeface="微軟正黑體" panose="020B0604030504040204" pitchFamily="34" charset="-120"/>
                <a:ea typeface="微軟正黑體" panose="020B0604030504040204" pitchFamily="34" charset="-120"/>
              </a:rPr>
              <a:t>條規定提出分析資料。</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265113" lvl="1" indent="-265113"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2.</a:t>
            </a:r>
            <a:r>
              <a:rPr lang="zh-TW" altLang="en-US" sz="2800" b="1" smtClean="0">
                <a:solidFill>
                  <a:srgbClr val="006600"/>
                </a:solidFill>
                <a:latin typeface="微軟正黑體" panose="020B0604030504040204" pitchFamily="34" charset="-120"/>
                <a:ea typeface="微軟正黑體" panose="020B0604030504040204" pitchFamily="34" charset="-120"/>
              </a:rPr>
              <a:t>部分</a:t>
            </a:r>
            <a:r>
              <a:rPr lang="zh-TW" altLang="en-US" sz="2800" b="1">
                <a:solidFill>
                  <a:srgbClr val="006600"/>
                </a:solidFill>
                <a:latin typeface="微軟正黑體" panose="020B0604030504040204" pitchFamily="34" charset="-120"/>
                <a:ea typeface="微軟正黑體" panose="020B0604030504040204" pitchFamily="34" charset="-120"/>
              </a:rPr>
              <a:t>案例就底價分析之內容，</a:t>
            </a:r>
            <a:r>
              <a:rPr lang="zh-TW" altLang="en-US" sz="2800" b="1" u="sng">
                <a:solidFill>
                  <a:srgbClr val="660033"/>
                </a:solidFill>
                <a:latin typeface="微軟正黑體" panose="020B0604030504040204" pitchFamily="34" charset="-120"/>
                <a:ea typeface="微軟正黑體" panose="020B0604030504040204" pitchFamily="34" charset="-120"/>
              </a:rPr>
              <a:t>僅載明</a:t>
            </a:r>
            <a:r>
              <a:rPr lang="zh-TW" altLang="en-US" sz="2800" b="1" u="sng">
                <a:solidFill>
                  <a:srgbClr val="100278"/>
                </a:solidFill>
                <a:latin typeface="微軟正黑體" panose="020B0604030504040204" pitchFamily="34" charset="-120"/>
                <a:ea typeface="微軟正黑體" panose="020B0604030504040204" pitchFamily="34" charset="-120"/>
              </a:rPr>
              <a:t>例如「本案其單價及材料均參考市場價格及營建物價之相關資料編列本案預算，敬請鈞長參酌」等文字，而</a:t>
            </a:r>
            <a:r>
              <a:rPr lang="zh-TW" altLang="en-US" sz="2800" b="1" u="sng">
                <a:solidFill>
                  <a:srgbClr val="660033"/>
                </a:solidFill>
                <a:latin typeface="微軟正黑體" panose="020B0604030504040204" pitchFamily="34" charset="-120"/>
                <a:ea typeface="微軟正黑體" panose="020B0604030504040204" pitchFamily="34" charset="-120"/>
              </a:rPr>
              <a:t>無實質分析資料</a:t>
            </a:r>
            <a:r>
              <a:rPr lang="zh-TW" altLang="en-US" sz="2800" b="1">
                <a:solidFill>
                  <a:srgbClr val="006600"/>
                </a:solidFill>
                <a:latin typeface="微軟正黑體" panose="020B0604030504040204" pitchFamily="34" charset="-120"/>
                <a:ea typeface="微軟正黑體" panose="020B0604030504040204" pitchFamily="34" charset="-120"/>
              </a:rPr>
              <a:t>，亦不符上開底價訂定之規定</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265113" lvl="1" indent="-265113"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3.</a:t>
            </a:r>
            <a:r>
              <a:rPr lang="zh-TW" altLang="en-US" sz="2800" b="1" smtClean="0">
                <a:solidFill>
                  <a:srgbClr val="006600"/>
                </a:solidFill>
                <a:latin typeface="微軟正黑體" panose="020B0604030504040204" pitchFamily="34" charset="-120"/>
                <a:ea typeface="微軟正黑體" panose="020B0604030504040204" pitchFamily="34" charset="-120"/>
              </a:rPr>
              <a:t>部分</a:t>
            </a:r>
            <a:r>
              <a:rPr lang="zh-TW" altLang="en-US" sz="2800" b="1">
                <a:solidFill>
                  <a:srgbClr val="006600"/>
                </a:solidFill>
                <a:latin typeface="微軟正黑體" panose="020B0604030504040204" pitchFamily="34" charset="-120"/>
                <a:ea typeface="微軟正黑體" panose="020B0604030504040204" pitchFamily="34" charset="-120"/>
              </a:rPr>
              <a:t>案例簽陳訂定底價，</a:t>
            </a:r>
            <a:r>
              <a:rPr lang="zh-TW" altLang="en-US" sz="2800" b="1" u="sng">
                <a:solidFill>
                  <a:srgbClr val="100278"/>
                </a:solidFill>
                <a:latin typeface="微軟正黑體" panose="020B0604030504040204" pitchFamily="34" charset="-120"/>
                <a:ea typeface="微軟正黑體" panose="020B0604030504040204" pitchFamily="34" charset="-120"/>
              </a:rPr>
              <a:t>雖有檢附訪價資料</a:t>
            </a:r>
            <a:r>
              <a:rPr lang="zh-TW" altLang="en-US" sz="2800" b="1">
                <a:solidFill>
                  <a:srgbClr val="006600"/>
                </a:solidFill>
                <a:latin typeface="微軟正黑體" panose="020B0604030504040204" pitchFamily="34" charset="-120"/>
                <a:ea typeface="微軟正黑體" panose="020B0604030504040204" pitchFamily="34" charset="-120"/>
              </a:rPr>
              <a:t>，惟查其分析內容，</a:t>
            </a:r>
            <a:r>
              <a:rPr lang="zh-TW" altLang="en-US" sz="2800" b="1" u="sng">
                <a:solidFill>
                  <a:srgbClr val="100278"/>
                </a:solidFill>
                <a:latin typeface="微軟正黑體" panose="020B0604030504040204" pitchFamily="34" charset="-120"/>
                <a:ea typeface="微軟正黑體" panose="020B0604030504040204" pitchFamily="34" charset="-120"/>
              </a:rPr>
              <a:t>僅</a:t>
            </a:r>
            <a:r>
              <a:rPr lang="zh-TW" altLang="en-US" sz="2800" b="1">
                <a:solidFill>
                  <a:srgbClr val="006600"/>
                </a:solidFill>
                <a:latin typeface="微軟正黑體" panose="020B0604030504040204" pitchFamily="34" charset="-120"/>
                <a:ea typeface="微軟正黑體" panose="020B0604030504040204" pitchFamily="34" charset="-120"/>
              </a:rPr>
              <a:t>係</a:t>
            </a:r>
            <a:r>
              <a:rPr lang="zh-TW" altLang="en-US" sz="2800" b="1" u="sng">
                <a:solidFill>
                  <a:srgbClr val="100278"/>
                </a:solidFill>
                <a:latin typeface="微軟正黑體" panose="020B0604030504040204" pitchFamily="34" charset="-120"/>
                <a:ea typeface="微軟正黑體" panose="020B0604030504040204" pitchFamily="34" charset="-120"/>
              </a:rPr>
              <a:t>就訪價所得之總價分別建議酌減</a:t>
            </a:r>
            <a:r>
              <a:rPr lang="en-US" altLang="zh-TW" sz="2800" b="1">
                <a:solidFill>
                  <a:srgbClr val="006600"/>
                </a:solidFill>
                <a:latin typeface="微軟正黑體" panose="020B0604030504040204" pitchFamily="34" charset="-120"/>
                <a:ea typeface="微軟正黑體" panose="020B0604030504040204" pitchFamily="34" charset="-120"/>
              </a:rPr>
              <a:t>57,590</a:t>
            </a:r>
            <a:r>
              <a:rPr lang="zh-TW" altLang="en-US" sz="2800" b="1">
                <a:solidFill>
                  <a:srgbClr val="006600"/>
                </a:solidFill>
                <a:latin typeface="微軟正黑體" panose="020B0604030504040204" pitchFamily="34" charset="-120"/>
                <a:ea typeface="微軟正黑體" panose="020B0604030504040204" pitchFamily="34" charset="-120"/>
              </a:rPr>
              <a:t>元</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A)</a:t>
            </a:r>
            <a:r>
              <a:rPr lang="zh-TW" altLang="en-US" sz="2800" b="1" u="sng">
                <a:solidFill>
                  <a:srgbClr val="100278"/>
                </a:solidFill>
                <a:latin typeface="微軟正黑體" panose="020B0604030504040204" pitchFamily="34" charset="-120"/>
                <a:ea typeface="微軟正黑體" panose="020B0604030504040204" pitchFamily="34" charset="-120"/>
              </a:rPr>
              <a:t>及予以打</a:t>
            </a:r>
            <a:r>
              <a:rPr lang="en-US" altLang="zh-TW" sz="2800" b="1" u="sng">
                <a:solidFill>
                  <a:srgbClr val="100278"/>
                </a:solidFill>
                <a:latin typeface="微軟正黑體" panose="020B0604030504040204" pitchFamily="34" charset="-120"/>
                <a:ea typeface="微軟正黑體" panose="020B0604030504040204" pitchFamily="34" charset="-120"/>
              </a:rPr>
              <a:t>9</a:t>
            </a:r>
            <a:r>
              <a:rPr lang="zh-TW" altLang="en-US" sz="2800" b="1" u="sng">
                <a:solidFill>
                  <a:srgbClr val="100278"/>
                </a:solidFill>
                <a:latin typeface="微軟正黑體" panose="020B0604030504040204" pitchFamily="34" charset="-120"/>
                <a:ea typeface="微軟正黑體" panose="020B0604030504040204" pitchFamily="34" charset="-120"/>
              </a:rPr>
              <a:t>折後提出建議金額</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B)</a:t>
            </a:r>
            <a:r>
              <a:rPr lang="zh-TW" altLang="en-US" sz="2800" b="1">
                <a:solidFill>
                  <a:srgbClr val="006600"/>
                </a:solidFill>
                <a:latin typeface="微軟正黑體" panose="020B0604030504040204" pitchFamily="34" charset="-120"/>
                <a:ea typeface="微軟正黑體" panose="020B0604030504040204" pitchFamily="34" charset="-120"/>
              </a:rPr>
              <a:t>，至於建議上開酌減金額及折數之原因</a:t>
            </a:r>
            <a:r>
              <a:rPr lang="zh-TW" altLang="en-US" sz="2800" b="1" u="sng">
                <a:solidFill>
                  <a:srgbClr val="100278"/>
                </a:solidFill>
                <a:latin typeface="微軟正黑體" panose="020B0604030504040204" pitchFamily="34" charset="-120"/>
                <a:ea typeface="微軟正黑體" panose="020B0604030504040204" pitchFamily="34" charset="-120"/>
              </a:rPr>
              <a:t>欠缺分析或說明</a:t>
            </a:r>
            <a:r>
              <a:rPr lang="zh-TW" altLang="en-US" sz="2800" b="1">
                <a:solidFill>
                  <a:srgbClr val="006600"/>
                </a:solidFill>
                <a:latin typeface="微軟正黑體" panose="020B0604030504040204" pitchFamily="34" charset="-120"/>
                <a:ea typeface="微軟正黑體" panose="020B0604030504040204" pitchFamily="34" charset="-120"/>
              </a:rPr>
              <a:t>，尚難認有確實依上開規定辦理。</a:t>
            </a:r>
          </a:p>
          <a:p>
            <a:pPr marL="625475" lvl="1" indent="-625475" algn="just" eaLnBrk="1" hangingPunct="1">
              <a:buClr>
                <a:srgbClr val="006600"/>
              </a:buClr>
              <a:buSzPct val="75000"/>
              <a:defRPr/>
            </a:pP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0965608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75</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類型四</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604284"/>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機關於招標前以未公開程序洽廠商訪價，未留意招標文件於公告前應予保密之規定。</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algn="just" eaLnBrk="1" hangingPunct="1">
              <a:buClr>
                <a:srgbClr val="006600"/>
              </a:buClr>
              <a:buSzPct val="75000"/>
              <a:defRPr/>
            </a:pPr>
            <a:r>
              <a:rPr lang="zh-TW" altLang="en-US" sz="2800" b="1" smtClean="0">
                <a:solidFill>
                  <a:srgbClr val="100278"/>
                </a:solidFill>
                <a:latin typeface="微軟正黑體" panose="020B0604030504040204" pitchFamily="34" charset="-120"/>
                <a:ea typeface="微軟正黑體" panose="020B0604030504040204" pitchFamily="34" charset="-120"/>
              </a:rPr>
              <a:t>採購</a:t>
            </a:r>
            <a:r>
              <a:rPr lang="zh-TW" altLang="en-US" sz="2800" b="1">
                <a:solidFill>
                  <a:srgbClr val="100278"/>
                </a:solidFill>
                <a:latin typeface="微軟正黑體" panose="020B0604030504040204" pitchFamily="34" charset="-120"/>
                <a:ea typeface="微軟正黑體" panose="020B0604030504040204" pitchFamily="34" charset="-120"/>
              </a:rPr>
              <a:t>法第</a:t>
            </a:r>
            <a:r>
              <a:rPr lang="en-US" altLang="zh-TW" sz="2800" b="1">
                <a:solidFill>
                  <a:srgbClr val="100278"/>
                </a:solidFill>
                <a:latin typeface="微軟正黑體" panose="020B0604030504040204" pitchFamily="34" charset="-120"/>
                <a:ea typeface="微軟正黑體" panose="020B0604030504040204" pitchFamily="34" charset="-120"/>
              </a:rPr>
              <a:t>34</a:t>
            </a:r>
            <a:r>
              <a:rPr lang="zh-TW" altLang="en-US" sz="2800" b="1">
                <a:solidFill>
                  <a:srgbClr val="100278"/>
                </a:solidFill>
                <a:latin typeface="微軟正黑體" panose="020B0604030504040204" pitchFamily="34" charset="-120"/>
                <a:ea typeface="微軟正黑體" panose="020B0604030504040204" pitchFamily="34" charset="-120"/>
              </a:rPr>
              <a:t>條第</a:t>
            </a:r>
            <a:r>
              <a:rPr lang="en-US" altLang="zh-TW" sz="2800" b="1">
                <a:solidFill>
                  <a:srgbClr val="100278"/>
                </a:solidFill>
                <a:latin typeface="微軟正黑體" panose="020B0604030504040204" pitchFamily="34" charset="-120"/>
                <a:ea typeface="微軟正黑體" panose="020B0604030504040204" pitchFamily="34" charset="-120"/>
              </a:rPr>
              <a:t>1</a:t>
            </a:r>
            <a:r>
              <a:rPr lang="zh-TW" altLang="en-US" sz="2800" b="1">
                <a:solidFill>
                  <a:srgbClr val="100278"/>
                </a:solidFill>
                <a:latin typeface="微軟正黑體" panose="020B0604030504040204" pitchFamily="34" charset="-120"/>
                <a:ea typeface="微軟正黑體" panose="020B0604030504040204" pitchFamily="34" charset="-120"/>
              </a:rPr>
              <a:t>項規定：「機關辦理採購，其招標文件於公告前應予保密。但須公開說明或藉以公開徵求廠商提供參考資料者，不在此限。」</a:t>
            </a:r>
            <a:endParaRPr lang="en-US" altLang="zh-TW" sz="2800" b="1">
              <a:solidFill>
                <a:srgbClr val="100278"/>
              </a:solidFill>
              <a:latin typeface="微軟正黑體" panose="020B0604030504040204" pitchFamily="34" charset="-120"/>
              <a:ea typeface="微軟正黑體" panose="020B0604030504040204" pitchFamily="34" charset="-120"/>
            </a:endParaRPr>
          </a:p>
          <a:p>
            <a:pPr marL="0" lvl="1" algn="just" eaLnBrk="1" hangingPunct="1">
              <a:lnSpc>
                <a:spcPts val="3000"/>
              </a:lnSpc>
              <a:buClr>
                <a:srgbClr val="006600"/>
              </a:buClr>
              <a:buSzPct val="75000"/>
              <a:defRPr/>
            </a:pPr>
            <a:r>
              <a:rPr lang="zh-TW" altLang="en-US" sz="2700" b="1" smtClean="0">
                <a:solidFill>
                  <a:srgbClr val="006600"/>
                </a:solidFill>
                <a:latin typeface="微軟正黑體" panose="020B0604030504040204" pitchFamily="34" charset="-120"/>
                <a:ea typeface="微軟正黑體" panose="020B0604030504040204" pitchFamily="34" charset="-120"/>
              </a:rPr>
              <a:t>部分案例均</a:t>
            </a:r>
            <a:r>
              <a:rPr lang="zh-TW" altLang="en-US" sz="2700" b="1" u="sng">
                <a:solidFill>
                  <a:srgbClr val="660033"/>
                </a:solidFill>
                <a:latin typeface="微軟正黑體" panose="020B0604030504040204" pitchFamily="34" charset="-120"/>
                <a:ea typeface="微軟正黑體" panose="020B0604030504040204" pitchFamily="34" charset="-120"/>
              </a:rPr>
              <a:t>於招標前將與招標文件內容相同之標單明細表，或僅去除標題及採購名稱後</a:t>
            </a:r>
            <a:r>
              <a:rPr lang="zh-TW" altLang="en-US" sz="2700" b="1" u="sng" smtClean="0">
                <a:solidFill>
                  <a:srgbClr val="660033"/>
                </a:solidFill>
                <a:latin typeface="微軟正黑體" panose="020B0604030504040204" pitchFamily="34" charset="-120"/>
                <a:ea typeface="微軟正黑體" panose="020B0604030504040204" pitchFamily="34" charset="-120"/>
              </a:rPr>
              <a:t>，以</a:t>
            </a:r>
            <a:r>
              <a:rPr lang="zh-TW" altLang="en-US" sz="2700" b="1" u="sng">
                <a:solidFill>
                  <a:srgbClr val="660033"/>
                </a:solidFill>
                <a:latin typeface="微軟正黑體" panose="020B0604030504040204" pitchFamily="34" charset="-120"/>
                <a:ea typeface="微軟正黑體" panose="020B0604030504040204" pitchFamily="34" charset="-120"/>
              </a:rPr>
              <a:t>未公開程序洽廠商訪價</a:t>
            </a:r>
            <a:r>
              <a:rPr lang="zh-TW" altLang="en-US" sz="2700" b="1">
                <a:solidFill>
                  <a:srgbClr val="006600"/>
                </a:solidFill>
                <a:latin typeface="微軟正黑體" panose="020B0604030504040204" pitchFamily="34" charset="-120"/>
                <a:ea typeface="微軟正黑體" panose="020B0604030504040204" pitchFamily="34" charset="-120"/>
              </a:rPr>
              <a:t>，且案</a:t>
            </a:r>
            <a:r>
              <a:rPr lang="en-US" altLang="zh-TW" sz="2700" b="1">
                <a:solidFill>
                  <a:srgbClr val="006600"/>
                </a:solidFill>
                <a:latin typeface="微軟正黑體" panose="020B0604030504040204" pitchFamily="34" charset="-120"/>
                <a:ea typeface="微軟正黑體" panose="020B0604030504040204" pitchFamily="34" charset="-120"/>
              </a:rPr>
              <a:t>B</a:t>
            </a:r>
            <a:r>
              <a:rPr lang="zh-TW" altLang="en-US" sz="2700" b="1" u="sng">
                <a:solidFill>
                  <a:srgbClr val="006600"/>
                </a:solidFill>
                <a:latin typeface="微軟正黑體" panose="020B0604030504040204" pitchFamily="34" charset="-120"/>
                <a:ea typeface="微軟正黑體" panose="020B0604030504040204" pitchFamily="34" charset="-120"/>
              </a:rPr>
              <a:t>訪價對象之一</a:t>
            </a:r>
            <a:r>
              <a:rPr lang="en-US" altLang="zh-TW" sz="2700" b="1" u="sng">
                <a:solidFill>
                  <a:srgbClr val="006600"/>
                </a:solidFill>
                <a:latin typeface="微軟正黑體" panose="020B0604030504040204" pitchFamily="34" charset="-120"/>
                <a:ea typeface="微軟正黑體" panose="020B0604030504040204" pitchFamily="34" charset="-120"/>
              </a:rPr>
              <a:t>(○○</a:t>
            </a:r>
            <a:r>
              <a:rPr lang="zh-TW" altLang="en-US" sz="2700" b="1" u="sng">
                <a:solidFill>
                  <a:srgbClr val="006600"/>
                </a:solidFill>
                <a:latin typeface="微軟正黑體" panose="020B0604030504040204" pitchFamily="34" charset="-120"/>
                <a:ea typeface="微軟正黑體" panose="020B0604030504040204" pitchFamily="34" charset="-120"/>
              </a:rPr>
              <a:t>實業有限公司</a:t>
            </a:r>
            <a:r>
              <a:rPr lang="en-US" altLang="zh-TW" sz="2700" b="1" u="sng">
                <a:solidFill>
                  <a:srgbClr val="006600"/>
                </a:solidFill>
                <a:latin typeface="微軟正黑體" panose="020B0604030504040204" pitchFamily="34" charset="-120"/>
                <a:ea typeface="微軟正黑體" panose="020B0604030504040204" pitchFamily="34" charset="-120"/>
              </a:rPr>
              <a:t>)</a:t>
            </a:r>
            <a:r>
              <a:rPr lang="zh-TW" altLang="en-US" sz="2700" b="1" u="sng">
                <a:solidFill>
                  <a:srgbClr val="006600"/>
                </a:solidFill>
                <a:latin typeface="微軟正黑體" panose="020B0604030504040204" pitchFamily="34" charset="-120"/>
                <a:ea typeface="微軟正黑體" panose="020B0604030504040204" pitchFamily="34" charset="-120"/>
              </a:rPr>
              <a:t>參與投標並為得標廠商，該廠商是否提前知悉招標文件內容而提早準備，不無疑義</a:t>
            </a:r>
            <a:r>
              <a:rPr lang="zh-TW" altLang="en-US" sz="2700" b="1" smtClean="0">
                <a:solidFill>
                  <a:srgbClr val="006600"/>
                </a:solidFill>
                <a:latin typeface="微軟正黑體" panose="020B0604030504040204" pitchFamily="34" charset="-120"/>
                <a:ea typeface="微軟正黑體" panose="020B0604030504040204" pitchFamily="34" charset="-120"/>
              </a:rPr>
              <a:t>，宜</a:t>
            </a:r>
            <a:r>
              <a:rPr lang="zh-TW" altLang="en-US" sz="2700" b="1">
                <a:solidFill>
                  <a:srgbClr val="006600"/>
                </a:solidFill>
                <a:latin typeface="微軟正黑體" panose="020B0604030504040204" pitchFamily="34" charset="-120"/>
                <a:ea typeface="微軟正黑體" panose="020B0604030504040204" pitchFamily="34" charset="-120"/>
              </a:rPr>
              <a:t>注意採購法第</a:t>
            </a:r>
            <a:r>
              <a:rPr lang="en-US" altLang="zh-TW" sz="2700" b="1">
                <a:solidFill>
                  <a:srgbClr val="006600"/>
                </a:solidFill>
                <a:latin typeface="微軟正黑體" panose="020B0604030504040204" pitchFamily="34" charset="-120"/>
                <a:ea typeface="微軟正黑體" panose="020B0604030504040204" pitchFamily="34" charset="-120"/>
              </a:rPr>
              <a:t>6</a:t>
            </a:r>
            <a:r>
              <a:rPr lang="zh-TW" altLang="en-US" sz="2700" b="1">
                <a:solidFill>
                  <a:srgbClr val="006600"/>
                </a:solidFill>
                <a:latin typeface="微軟正黑體" panose="020B0604030504040204" pitchFamily="34" charset="-120"/>
                <a:ea typeface="微軟正黑體" panose="020B0604030504040204" pitchFamily="34" charset="-120"/>
              </a:rPr>
              <a:t>條「機關辦理採購，應以維護公共利益及公平合理為原則，對廠商不得為無正當理由之差別待遇」</a:t>
            </a:r>
            <a:r>
              <a:rPr lang="zh-TW" altLang="en-US" sz="2700" b="1" smtClean="0">
                <a:solidFill>
                  <a:srgbClr val="006600"/>
                </a:solidFill>
                <a:latin typeface="微軟正黑體" panose="020B0604030504040204" pitchFamily="34" charset="-120"/>
                <a:ea typeface="微軟正黑體" panose="020B0604030504040204" pitchFamily="34" charset="-120"/>
              </a:rPr>
              <a:t>，</a:t>
            </a:r>
            <a:r>
              <a:rPr lang="zh-TW" altLang="en-US" sz="2700" b="1" u="sng" smtClean="0">
                <a:solidFill>
                  <a:srgbClr val="660033"/>
                </a:solidFill>
                <a:latin typeface="微軟正黑體" panose="020B0604030504040204" pitchFamily="34" charset="-120"/>
                <a:ea typeface="微軟正黑體" panose="020B0604030504040204" pitchFamily="34" charset="-120"/>
              </a:rPr>
              <a:t>建議</a:t>
            </a:r>
            <a:r>
              <a:rPr lang="zh-TW" altLang="en-US" sz="2700" b="1" u="sng">
                <a:solidFill>
                  <a:srgbClr val="660033"/>
                </a:solidFill>
                <a:latin typeface="微軟正黑體" panose="020B0604030504040204" pitchFamily="34" charset="-120"/>
                <a:ea typeface="微軟正黑體" panose="020B0604030504040204" pitchFamily="34" charset="-120"/>
              </a:rPr>
              <a:t>依採購法第</a:t>
            </a:r>
            <a:r>
              <a:rPr lang="en-US" altLang="zh-TW" sz="2700" b="1" u="sng">
                <a:solidFill>
                  <a:srgbClr val="660033"/>
                </a:solidFill>
                <a:latin typeface="微軟正黑體" panose="020B0604030504040204" pitchFamily="34" charset="-120"/>
                <a:ea typeface="微軟正黑體" panose="020B0604030504040204" pitchFamily="34" charset="-120"/>
              </a:rPr>
              <a:t>34</a:t>
            </a:r>
            <a:r>
              <a:rPr lang="zh-TW" altLang="en-US" sz="2700" b="1" u="sng">
                <a:solidFill>
                  <a:srgbClr val="660033"/>
                </a:solidFill>
                <a:latin typeface="微軟正黑體" panose="020B0604030504040204" pitchFamily="34" charset="-120"/>
                <a:ea typeface="微軟正黑體" panose="020B0604030504040204" pitchFamily="34" charset="-120"/>
              </a:rPr>
              <a:t>條第</a:t>
            </a:r>
            <a:r>
              <a:rPr lang="en-US" altLang="zh-TW" sz="2700" b="1" u="sng">
                <a:solidFill>
                  <a:srgbClr val="660033"/>
                </a:solidFill>
                <a:latin typeface="微軟正黑體" panose="020B0604030504040204" pitchFamily="34" charset="-120"/>
                <a:ea typeface="微軟正黑體" panose="020B0604030504040204" pitchFamily="34" charset="-120"/>
              </a:rPr>
              <a:t>1</a:t>
            </a:r>
            <a:r>
              <a:rPr lang="zh-TW" altLang="en-US" sz="2700" b="1" u="sng">
                <a:solidFill>
                  <a:srgbClr val="660033"/>
                </a:solidFill>
                <a:latin typeface="微軟正黑體" panose="020B0604030504040204" pitchFamily="34" charset="-120"/>
                <a:ea typeface="微軟正黑體" panose="020B0604030504040204" pitchFamily="34" charset="-120"/>
              </a:rPr>
              <a:t>項後段但書規定採「公開說明或藉以公開徵求廠商提供參考資料」方式詢價</a:t>
            </a:r>
            <a:r>
              <a:rPr lang="zh-TW" altLang="en-US" sz="2700" b="1">
                <a:solidFill>
                  <a:srgbClr val="006600"/>
                </a:solidFill>
                <a:latin typeface="微軟正黑體" panose="020B0604030504040204" pitchFamily="34" charset="-120"/>
                <a:ea typeface="微軟正黑體" panose="020B0604030504040204" pitchFamily="34" charset="-120"/>
              </a:rPr>
              <a:t>。</a:t>
            </a:r>
          </a:p>
          <a:p>
            <a:pPr marL="625475" lvl="1" indent="-625475" algn="just" eaLnBrk="1" hangingPunct="1">
              <a:buClr>
                <a:srgbClr val="006600"/>
              </a:buClr>
              <a:buSzPct val="75000"/>
              <a:defRPr/>
            </a:pP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230770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76</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120218"/>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類型五</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996952"/>
            <a:ext cx="8696889" cy="4056112"/>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廠商標價偏低係因</a:t>
            </a:r>
            <a:r>
              <a:rPr lang="zh-TW" altLang="en-US" sz="2800" b="1" u="sng">
                <a:solidFill>
                  <a:srgbClr val="660033"/>
                </a:solidFill>
                <a:latin typeface="微軟正黑體" panose="020B0604030504040204" pitchFamily="34" charset="-120"/>
                <a:ea typeface="微軟正黑體" panose="020B0604030504040204" pitchFamily="34" charset="-120"/>
              </a:rPr>
              <a:t>機關核定底價時數量錯誤</a:t>
            </a:r>
            <a:r>
              <a:rPr lang="en-US" altLang="zh-TW" sz="2800" b="1" u="sng">
                <a:solidFill>
                  <a:srgbClr val="660033"/>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超量</a:t>
            </a:r>
            <a:r>
              <a:rPr lang="en-US" altLang="zh-TW" sz="2800" b="1" u="sng">
                <a:solidFill>
                  <a:srgbClr val="660033"/>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所致</a:t>
            </a:r>
            <a:r>
              <a:rPr lang="zh-TW" altLang="en-US" sz="2800" b="1">
                <a:solidFill>
                  <a:srgbClr val="0000FF"/>
                </a:solidFill>
                <a:latin typeface="微軟正黑體" panose="020B0604030504040204" pitchFamily="34" charset="-120"/>
                <a:ea typeface="微軟正黑體" panose="020B0604030504040204" pitchFamily="34" charset="-120"/>
              </a:rPr>
              <a:t>，惟如按廠商單價依底價分析採用之數量重新計算，則廠商之總價將逾底價，機關卻逕按廠商報價決標。</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360363" lvl="1" indent="-360363"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C</a:t>
            </a:r>
            <a:r>
              <a:rPr lang="zh-TW" altLang="en-US" sz="2800" b="1">
                <a:solidFill>
                  <a:srgbClr val="006600"/>
                </a:solidFill>
                <a:latin typeface="微軟正黑體" panose="020B0604030504040204" pitchFamily="34" charset="-120"/>
                <a:ea typeface="微軟正黑體" panose="020B0604030504040204" pitchFamily="34" charset="-120"/>
              </a:rPr>
              <a:t>招標文件及</a:t>
            </a:r>
            <a:r>
              <a:rPr lang="zh-TW" altLang="en-US" sz="2800" b="1" u="sng">
                <a:solidFill>
                  <a:srgbClr val="100278"/>
                </a:solidFill>
                <a:latin typeface="微軟正黑體" panose="020B0604030504040204" pitchFamily="34" charset="-120"/>
                <a:ea typeface="微軟正黑體" panose="020B0604030504040204" pitchFamily="34" charset="-120"/>
              </a:rPr>
              <a:t>得標廠商</a:t>
            </a:r>
            <a:r>
              <a:rPr lang="zh-TW" altLang="en-US" sz="2800" b="1">
                <a:solidFill>
                  <a:srgbClr val="006600"/>
                </a:solidFill>
                <a:latin typeface="微軟正黑體" panose="020B0604030504040204" pitchFamily="34" charset="-120"/>
                <a:ea typeface="微軟正黑體" panose="020B0604030504040204" pitchFamily="34" charset="-120"/>
              </a:rPr>
              <a:t>投標文件之</a:t>
            </a:r>
            <a:r>
              <a:rPr lang="zh-TW" altLang="en-US" sz="2800" b="1" u="sng">
                <a:solidFill>
                  <a:srgbClr val="100278"/>
                </a:solidFill>
                <a:latin typeface="微軟正黑體" panose="020B0604030504040204" pitchFamily="34" charset="-120"/>
                <a:ea typeface="微軟正黑體" panose="020B0604030504040204" pitchFamily="34" charset="-120"/>
              </a:rPr>
              <a:t>標價明細表</a:t>
            </a:r>
            <a:r>
              <a:rPr lang="zh-TW" altLang="en-US" sz="2800" b="1">
                <a:solidFill>
                  <a:srgbClr val="006600"/>
                </a:solidFill>
                <a:latin typeface="微軟正黑體" panose="020B0604030504040204" pitchFamily="34" charset="-120"/>
                <a:ea typeface="微軟正黑體" panose="020B0604030504040204" pitchFamily="34" charset="-120"/>
              </a:rPr>
              <a:t>，其項次</a:t>
            </a:r>
            <a:r>
              <a:rPr lang="en-US" altLang="zh-TW" sz="2800" b="1">
                <a:solidFill>
                  <a:srgbClr val="006600"/>
                </a:solidFill>
                <a:latin typeface="微軟正黑體" panose="020B0604030504040204" pitchFamily="34" charset="-120"/>
                <a:ea typeface="微軟正黑體" panose="020B0604030504040204" pitchFamily="34" charset="-120"/>
              </a:rPr>
              <a:t>26</a:t>
            </a:r>
            <a:r>
              <a:rPr lang="zh-TW" altLang="en-US" sz="2800" b="1">
                <a:solidFill>
                  <a:srgbClr val="006600"/>
                </a:solidFill>
                <a:latin typeface="微軟正黑體" panose="020B0604030504040204" pitchFamily="34" charset="-120"/>
                <a:ea typeface="微軟正黑體" panose="020B0604030504040204" pitchFamily="34" charset="-120"/>
              </a:rPr>
              <a:t>「可撓金屬管」標示之</a:t>
            </a:r>
            <a:r>
              <a:rPr lang="zh-TW" altLang="en-US" sz="2800" b="1" u="sng">
                <a:solidFill>
                  <a:srgbClr val="100278"/>
                </a:solidFill>
                <a:latin typeface="微軟正黑體" panose="020B0604030504040204" pitchFamily="34" charset="-120"/>
                <a:ea typeface="微軟正黑體" panose="020B0604030504040204" pitchFamily="34" charset="-120"/>
              </a:rPr>
              <a:t>預估數量</a:t>
            </a:r>
            <a:r>
              <a:rPr lang="zh-TW" altLang="en-US" sz="2800" b="1">
                <a:solidFill>
                  <a:srgbClr val="006600"/>
                </a:solidFill>
                <a:latin typeface="微軟正黑體" panose="020B0604030504040204" pitchFamily="34" charset="-120"/>
                <a:ea typeface="微軟正黑體" panose="020B0604030504040204" pitchFamily="34" charset="-120"/>
              </a:rPr>
              <a:t>均為</a:t>
            </a:r>
            <a:r>
              <a:rPr lang="en-US" altLang="zh-TW" sz="2800" b="1" u="sng">
                <a:solidFill>
                  <a:srgbClr val="100278"/>
                </a:solidFill>
                <a:latin typeface="微軟正黑體" panose="020B0604030504040204" pitchFamily="34" charset="-120"/>
                <a:ea typeface="微軟正黑體" panose="020B0604030504040204" pitchFamily="34" charset="-120"/>
              </a:rPr>
              <a:t>200</a:t>
            </a:r>
            <a:r>
              <a:rPr lang="zh-TW" altLang="en-US" sz="2800" b="1" u="sng">
                <a:solidFill>
                  <a:srgbClr val="100278"/>
                </a:solidFill>
                <a:latin typeface="微軟正黑體" panose="020B0604030504040204" pitchFamily="34" charset="-120"/>
                <a:ea typeface="微軟正黑體" panose="020B0604030504040204" pitchFamily="34" charset="-120"/>
              </a:rPr>
              <a:t>卷</a:t>
            </a:r>
            <a:r>
              <a:rPr lang="zh-TW" altLang="en-US" sz="2800" b="1">
                <a:solidFill>
                  <a:srgbClr val="006600"/>
                </a:solidFill>
                <a:latin typeface="微軟正黑體" panose="020B0604030504040204" pitchFamily="34" charset="-120"/>
                <a:ea typeface="微軟正黑體" panose="020B0604030504040204" pitchFamily="34" charset="-120"/>
              </a:rPr>
              <a:t>，惟查</a:t>
            </a:r>
            <a:r>
              <a:rPr lang="zh-TW" altLang="en-US" sz="2800" b="1" u="sng">
                <a:solidFill>
                  <a:srgbClr val="100278"/>
                </a:solidFill>
                <a:latin typeface="微軟正黑體" panose="020B0604030504040204" pitchFamily="34" charset="-120"/>
                <a:ea typeface="微軟正黑體" panose="020B0604030504040204" pitchFamily="34" charset="-120"/>
              </a:rPr>
              <a:t>機關核定底價時所附分析資料</a:t>
            </a:r>
            <a:r>
              <a:rPr lang="zh-TW" altLang="en-US" sz="2800" b="1">
                <a:solidFill>
                  <a:srgbClr val="006600"/>
                </a:solidFill>
                <a:latin typeface="微軟正黑體" panose="020B0604030504040204" pitchFamily="34" charset="-120"/>
                <a:ea typeface="微軟正黑體" panose="020B0604030504040204" pitchFamily="34" charset="-120"/>
              </a:rPr>
              <a:t>，項次</a:t>
            </a:r>
            <a:r>
              <a:rPr lang="en-US" altLang="zh-TW" sz="2800" b="1">
                <a:solidFill>
                  <a:srgbClr val="006600"/>
                </a:solidFill>
                <a:latin typeface="微軟正黑體" panose="020B0604030504040204" pitchFamily="34" charset="-120"/>
                <a:ea typeface="微軟正黑體" panose="020B0604030504040204" pitchFamily="34" charset="-120"/>
              </a:rPr>
              <a:t>26</a:t>
            </a:r>
            <a:r>
              <a:rPr lang="zh-TW" altLang="en-US" sz="2800" b="1">
                <a:solidFill>
                  <a:srgbClr val="006600"/>
                </a:solidFill>
                <a:latin typeface="微軟正黑體" panose="020B0604030504040204" pitchFamily="34" charset="-120"/>
                <a:ea typeface="微軟正黑體" panose="020B0604030504040204" pitchFamily="34" charset="-120"/>
              </a:rPr>
              <a:t>「可撓金屬管」標示之</a:t>
            </a:r>
            <a:r>
              <a:rPr lang="zh-TW" altLang="en-US" sz="2800" b="1" u="sng">
                <a:solidFill>
                  <a:srgbClr val="100278"/>
                </a:solidFill>
                <a:latin typeface="微軟正黑體" panose="020B0604030504040204" pitchFamily="34" charset="-120"/>
                <a:ea typeface="微軟正黑體" panose="020B0604030504040204" pitchFamily="34" charset="-120"/>
              </a:rPr>
              <a:t>預估數量</a:t>
            </a:r>
            <a:r>
              <a:rPr lang="zh-TW" altLang="en-US" sz="2800" b="1">
                <a:solidFill>
                  <a:srgbClr val="006600"/>
                </a:solidFill>
                <a:latin typeface="微軟正黑體" panose="020B0604030504040204" pitchFamily="34" charset="-120"/>
                <a:ea typeface="微軟正黑體" panose="020B0604030504040204" pitchFamily="34" charset="-120"/>
              </a:rPr>
              <a:t>卻為</a:t>
            </a:r>
            <a:r>
              <a:rPr lang="en-US" altLang="zh-TW" sz="2800" b="1" u="sng">
                <a:solidFill>
                  <a:srgbClr val="100278"/>
                </a:solidFill>
                <a:latin typeface="微軟正黑體" panose="020B0604030504040204" pitchFamily="34" charset="-120"/>
                <a:ea typeface="微軟正黑體" panose="020B0604030504040204" pitchFamily="34" charset="-120"/>
              </a:rPr>
              <a:t>2,000</a:t>
            </a:r>
            <a:r>
              <a:rPr lang="zh-TW" altLang="en-US" sz="2800" b="1" u="sng">
                <a:solidFill>
                  <a:srgbClr val="100278"/>
                </a:solidFill>
                <a:latin typeface="微軟正黑體" panose="020B0604030504040204" pitchFamily="34" charset="-120"/>
                <a:ea typeface="微軟正黑體" panose="020B0604030504040204" pitchFamily="34" charset="-120"/>
              </a:rPr>
              <a:t>卷</a:t>
            </a:r>
            <a:r>
              <a:rPr lang="zh-TW" altLang="en-US" sz="2800" b="1">
                <a:solidFill>
                  <a:srgbClr val="006600"/>
                </a:solidFill>
                <a:latin typeface="微軟正黑體" panose="020B0604030504040204" pitchFamily="34" charset="-120"/>
                <a:ea typeface="微軟正黑體" panose="020B0604030504040204" pitchFamily="34" charset="-120"/>
              </a:rPr>
              <a:t>，因而造成底價高估情形。</a:t>
            </a:r>
          </a:p>
        </p:txBody>
      </p:sp>
    </p:spTree>
    <p:extLst>
      <p:ext uri="{BB962C8B-B14F-4D97-AF65-F5344CB8AC3E}">
        <p14:creationId xmlns:p14="http://schemas.microsoft.com/office/powerpoint/2010/main" val="287087923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77</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類型五</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245096"/>
            <a:ext cx="8696889" cy="4632176"/>
          </a:xfrm>
          <a:prstGeom prst="rect">
            <a:avLst/>
          </a:prstGeom>
          <a:noFill/>
          <a:ln w="9525">
            <a:noFill/>
            <a:miter lim="800000"/>
            <a:headEnd/>
            <a:tailEnd/>
          </a:ln>
          <a:effectLst/>
        </p:spPr>
        <p:txBody>
          <a:bodyPr/>
          <a:lstStyle/>
          <a:p>
            <a:pPr marL="360363" lvl="1" indent="-360363"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2.</a:t>
            </a:r>
            <a:r>
              <a:rPr lang="zh-TW" altLang="en-US" sz="2800" b="1" smtClean="0">
                <a:solidFill>
                  <a:srgbClr val="006600"/>
                </a:solidFill>
                <a:latin typeface="微軟正黑體" panose="020B0604030504040204" pitchFamily="34" charset="-120"/>
                <a:ea typeface="微軟正黑體" panose="020B0604030504040204" pitchFamily="34" charset="-120"/>
              </a:rPr>
              <a:t> </a:t>
            </a:r>
            <a:r>
              <a:rPr lang="zh-TW" altLang="en-US" sz="2800" b="1" u="sng" smtClean="0">
                <a:solidFill>
                  <a:srgbClr val="100278"/>
                </a:solidFill>
                <a:latin typeface="微軟正黑體" panose="020B0604030504040204" pitchFamily="34" charset="-120"/>
                <a:ea typeface="微軟正黑體" panose="020B0604030504040204" pitchFamily="34" charset="-120"/>
              </a:rPr>
              <a:t>機關</a:t>
            </a:r>
            <a:r>
              <a:rPr lang="zh-TW" altLang="en-US" sz="2800" b="1" u="sng">
                <a:solidFill>
                  <a:srgbClr val="100278"/>
                </a:solidFill>
                <a:latin typeface="微軟正黑體" panose="020B0604030504040204" pitchFamily="34" charset="-120"/>
                <a:ea typeface="微軟正黑體" panose="020B0604030504040204" pitchFamily="34" charset="-120"/>
              </a:rPr>
              <a:t>於廠商就標價偏低提出</a:t>
            </a:r>
            <a:r>
              <a:rPr lang="zh-TW" altLang="en-US" sz="2800" b="1" u="sng" smtClean="0">
                <a:solidFill>
                  <a:srgbClr val="100278"/>
                </a:solidFill>
                <a:latin typeface="微軟正黑體" panose="020B0604030504040204" pitchFamily="34" charset="-120"/>
                <a:ea typeface="微軟正黑體" panose="020B0604030504040204" pitchFamily="34" charset="-120"/>
              </a:rPr>
              <a:t>說明後</a:t>
            </a:r>
            <a:r>
              <a:rPr lang="zh-TW" altLang="en-US" sz="2800" b="1" smtClean="0">
                <a:solidFill>
                  <a:srgbClr val="006600"/>
                </a:solidFill>
                <a:latin typeface="微軟正黑體" panose="020B0604030504040204" pitchFamily="34" charset="-120"/>
                <a:ea typeface="微軟正黑體" panose="020B0604030504040204" pitchFamily="34" charset="-120"/>
              </a:rPr>
              <a:t>，</a:t>
            </a:r>
            <a:r>
              <a:rPr lang="zh-TW" altLang="en-US" sz="2800" b="1" u="sng" smtClean="0">
                <a:solidFill>
                  <a:srgbClr val="100278"/>
                </a:solidFill>
                <a:latin typeface="微軟正黑體" panose="020B0604030504040204" pitchFamily="34" charset="-120"/>
                <a:ea typeface="微軟正黑體" panose="020B0604030504040204" pitchFamily="34" charset="-120"/>
              </a:rPr>
              <a:t>決標簽</a:t>
            </a:r>
            <a:r>
              <a:rPr lang="zh-TW" altLang="en-US" sz="2800" b="1" u="sng">
                <a:solidFill>
                  <a:srgbClr val="100278"/>
                </a:solidFill>
                <a:latin typeface="微軟正黑體" panose="020B0604030504040204" pitchFamily="34" charset="-120"/>
                <a:ea typeface="微軟正黑體" panose="020B0604030504040204" pitchFamily="34" charset="-120"/>
              </a:rPr>
              <a:t>文</a:t>
            </a:r>
            <a:r>
              <a:rPr lang="zh-TW" altLang="en-US" sz="2800" b="1">
                <a:solidFill>
                  <a:srgbClr val="006600"/>
                </a:solidFill>
                <a:latin typeface="微軟正黑體" panose="020B0604030504040204" pitchFamily="34" charset="-120"/>
                <a:ea typeface="微軟正黑體" panose="020B0604030504040204" pitchFamily="34" charset="-120"/>
              </a:rPr>
              <a:t>會辦時</a:t>
            </a:r>
            <a:r>
              <a:rPr lang="zh-TW" altLang="en-US" sz="2800" b="1" u="sng">
                <a:solidFill>
                  <a:srgbClr val="100278"/>
                </a:solidFill>
                <a:latin typeface="微軟正黑體" panose="020B0604030504040204" pitchFamily="34" charset="-120"/>
                <a:ea typeface="微軟正黑體" panose="020B0604030504040204" pitchFamily="34" charset="-120"/>
              </a:rPr>
              <a:t>註明</a:t>
            </a:r>
            <a:r>
              <a:rPr lang="zh-TW" altLang="en-US" sz="2800" b="1">
                <a:solidFill>
                  <a:srgbClr val="006600"/>
                </a:solidFill>
                <a:latin typeface="微軟正黑體" panose="020B0604030504040204" pitchFamily="34" charset="-120"/>
                <a:ea typeface="微軟正黑體" panose="020B0604030504040204" pitchFamily="34" charset="-120"/>
              </a:rPr>
              <a:t>會核</a:t>
            </a:r>
            <a:r>
              <a:rPr lang="zh-TW" altLang="en-US" sz="2800" b="1" u="sng">
                <a:solidFill>
                  <a:srgbClr val="100278"/>
                </a:solidFill>
                <a:latin typeface="微軟正黑體" panose="020B0604030504040204" pitchFamily="34" charset="-120"/>
                <a:ea typeface="微軟正黑體" panose="020B0604030504040204" pitchFamily="34" charset="-120"/>
              </a:rPr>
              <a:t>意見</a:t>
            </a:r>
            <a:r>
              <a:rPr lang="zh-TW" altLang="en-US" sz="2800" b="1">
                <a:solidFill>
                  <a:srgbClr val="006600"/>
                </a:solidFill>
                <a:latin typeface="微軟正黑體" panose="020B0604030504040204" pitchFamily="34" charset="-120"/>
                <a:ea typeface="微軟正黑體" panose="020B0604030504040204" pitchFamily="34" charset="-120"/>
              </a:rPr>
              <a:t>「</a:t>
            </a:r>
            <a:r>
              <a:rPr lang="en-US" altLang="zh-TW" sz="2800" b="1" smtClean="0">
                <a:solidFill>
                  <a:srgbClr val="006600"/>
                </a:solidFill>
                <a:latin typeface="微軟正黑體" panose="020B0604030504040204" pitchFamily="34" charset="-120"/>
                <a:ea typeface="微軟正黑體" panose="020B0604030504040204" pitchFamily="34" charset="-120"/>
              </a:rPr>
              <a:t>……2.</a:t>
            </a:r>
            <a:r>
              <a:rPr lang="zh-TW" altLang="en-US" sz="2800" b="1" smtClean="0">
                <a:solidFill>
                  <a:srgbClr val="006600"/>
                </a:solidFill>
                <a:latin typeface="微軟正黑體" panose="020B0604030504040204" pitchFamily="34" charset="-120"/>
                <a:ea typeface="微軟正黑體" panose="020B0604030504040204" pitchFamily="34" charset="-120"/>
              </a:rPr>
              <a:t>另查</a:t>
            </a:r>
            <a:r>
              <a:rPr lang="en-US" altLang="zh-TW" sz="2800" b="1" smtClean="0">
                <a:solidFill>
                  <a:srgbClr val="006600"/>
                </a:solidFill>
                <a:latin typeface="微軟正黑體" panose="020B0604030504040204" pitchFamily="34" charset="-120"/>
                <a:ea typeface="微軟正黑體" panose="020B0604030504040204" pitchFamily="34" charset="-120"/>
              </a:rPr>
              <a:t>26</a:t>
            </a:r>
            <a:r>
              <a:rPr lang="zh-TW" altLang="en-US" sz="2800" b="1" smtClean="0">
                <a:solidFill>
                  <a:srgbClr val="006600"/>
                </a:solidFill>
                <a:latin typeface="微軟正黑體" panose="020B0604030504040204" pitchFamily="34" charset="-120"/>
                <a:ea typeface="微軟正黑體" panose="020B0604030504040204" pitchFamily="34" charset="-120"/>
              </a:rPr>
              <a:t>項次</a:t>
            </a:r>
            <a:r>
              <a:rPr lang="zh-TW" altLang="en-US" sz="2800" b="1" u="sng" smtClean="0">
                <a:solidFill>
                  <a:srgbClr val="100278"/>
                </a:solidFill>
                <a:latin typeface="微軟正黑體" panose="020B0604030504040204" pitchFamily="34" charset="-120"/>
                <a:ea typeface="微軟正黑體" panose="020B0604030504040204" pitchFamily="34" charset="-120"/>
              </a:rPr>
              <a:t>原需求數量由</a:t>
            </a:r>
            <a:r>
              <a:rPr lang="en-US" altLang="zh-TW" sz="2800" b="1" u="sng" smtClean="0">
                <a:solidFill>
                  <a:srgbClr val="100278"/>
                </a:solidFill>
                <a:latin typeface="微軟正黑體" panose="020B0604030504040204" pitchFamily="34" charset="-120"/>
                <a:ea typeface="微軟正黑體" panose="020B0604030504040204" pitchFamily="34" charset="-120"/>
              </a:rPr>
              <a:t>2,000</a:t>
            </a:r>
            <a:r>
              <a:rPr lang="zh-TW" altLang="en-US" sz="2800" b="1" u="sng">
                <a:solidFill>
                  <a:srgbClr val="100278"/>
                </a:solidFill>
                <a:latin typeface="微軟正黑體" panose="020B0604030504040204" pitchFamily="34" charset="-120"/>
                <a:ea typeface="微軟正黑體" panose="020B0604030504040204" pitchFamily="34" charset="-120"/>
              </a:rPr>
              <a:t>卷</a:t>
            </a:r>
            <a:r>
              <a:rPr lang="zh-TW" altLang="en-US" sz="2800" b="1" u="sng" smtClean="0">
                <a:solidFill>
                  <a:srgbClr val="100278"/>
                </a:solidFill>
                <a:latin typeface="微軟正黑體" panose="020B0604030504040204" pitchFamily="34" charset="-120"/>
                <a:ea typeface="微軟正黑體" panose="020B0604030504040204" pitchFamily="34" charset="-120"/>
              </a:rPr>
              <a:t>下</a:t>
            </a:r>
            <a:r>
              <a:rPr lang="zh-TW" altLang="en-US" sz="2800" b="1" u="sng">
                <a:solidFill>
                  <a:srgbClr val="100278"/>
                </a:solidFill>
                <a:latin typeface="微軟正黑體" panose="020B0604030504040204" pitchFamily="34" charset="-120"/>
                <a:ea typeface="微軟正黑體" panose="020B0604030504040204" pitchFamily="34" charset="-120"/>
              </a:rPr>
              <a:t>修為</a:t>
            </a:r>
            <a:r>
              <a:rPr lang="en-US" altLang="zh-TW" sz="2800" b="1" u="sng">
                <a:solidFill>
                  <a:srgbClr val="100278"/>
                </a:solidFill>
                <a:latin typeface="微軟正黑體" panose="020B0604030504040204" pitchFamily="34" charset="-120"/>
                <a:ea typeface="微軟正黑體" panose="020B0604030504040204" pitchFamily="34" charset="-120"/>
              </a:rPr>
              <a:t>200</a:t>
            </a:r>
            <a:r>
              <a:rPr lang="zh-TW" altLang="en-US" sz="2800" b="1" u="sng">
                <a:solidFill>
                  <a:srgbClr val="100278"/>
                </a:solidFill>
                <a:latin typeface="微軟正黑體" panose="020B0604030504040204" pitchFamily="34" charset="-120"/>
                <a:ea typeface="微軟正黑體" panose="020B0604030504040204" pitchFamily="34" charset="-120"/>
              </a:rPr>
              <a:t>卷</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100278"/>
                </a:solidFill>
                <a:latin typeface="微軟正黑體" panose="020B0604030504040204" pitchFamily="34" charset="-120"/>
                <a:ea typeface="微軟正黑體" panose="020B0604030504040204" pitchFamily="34" charset="-120"/>
              </a:rPr>
              <a:t>惟採購金額未調降致</a:t>
            </a:r>
            <a:r>
              <a:rPr lang="zh-TW" altLang="en-US" sz="2800" b="1" u="sng" smtClean="0">
                <a:solidFill>
                  <a:srgbClr val="100278"/>
                </a:solidFill>
                <a:latin typeface="微軟正黑體" panose="020B0604030504040204" pitchFamily="34" charset="-120"/>
                <a:ea typeface="微軟正黑體" panose="020B0604030504040204" pitchFamily="34" charset="-120"/>
              </a:rPr>
              <a:t>差價</a:t>
            </a:r>
            <a:r>
              <a:rPr lang="en-US" altLang="zh-TW" sz="2800" b="1" u="sng" smtClean="0">
                <a:solidFill>
                  <a:srgbClr val="100278"/>
                </a:solidFill>
                <a:latin typeface="微軟正黑體" panose="020B0604030504040204" pitchFamily="34" charset="-120"/>
                <a:ea typeface="微軟正黑體" panose="020B0604030504040204" pitchFamily="34" charset="-120"/>
              </a:rPr>
              <a:t>252</a:t>
            </a:r>
            <a:r>
              <a:rPr lang="zh-TW" altLang="en-US" sz="2800" b="1" u="sng">
                <a:solidFill>
                  <a:srgbClr val="100278"/>
                </a:solidFill>
                <a:latin typeface="微軟正黑體" panose="020B0604030504040204" pitchFamily="34" charset="-120"/>
                <a:ea typeface="微軟正黑體" panose="020B0604030504040204" pitchFamily="34" charset="-120"/>
              </a:rPr>
              <a:t>萬</a:t>
            </a:r>
            <a:r>
              <a:rPr lang="zh-TW" altLang="en-US" sz="2800" b="1">
                <a:solidFill>
                  <a:srgbClr val="006600"/>
                </a:solidFill>
                <a:latin typeface="微軟正黑體" panose="020B0604030504040204" pitchFamily="34" charset="-120"/>
                <a:ea typeface="微軟正黑體" panose="020B0604030504040204" pitchFamily="34" charset="-120"/>
              </a:rPr>
              <a:t>。</a:t>
            </a:r>
            <a:r>
              <a:rPr lang="en-US" altLang="zh-TW" sz="2800" b="1">
                <a:solidFill>
                  <a:srgbClr val="006600"/>
                </a:solidFill>
                <a:latin typeface="微軟正黑體" panose="020B0604030504040204" pitchFamily="34" charset="-120"/>
                <a:ea typeface="微軟正黑體" panose="020B0604030504040204" pitchFamily="34" charset="-120"/>
              </a:rPr>
              <a:t>3.</a:t>
            </a:r>
            <a:r>
              <a:rPr lang="zh-TW" altLang="en-US" sz="2800" b="1" u="sng">
                <a:solidFill>
                  <a:srgbClr val="100278"/>
                </a:solidFill>
                <a:latin typeface="微軟正黑體" panose="020B0604030504040204" pitchFamily="34" charset="-120"/>
                <a:ea typeface="微軟正黑體" panose="020B0604030504040204" pitchFamily="34" charset="-120"/>
              </a:rPr>
              <a:t>廠商</a:t>
            </a:r>
            <a:r>
              <a:rPr lang="zh-TW" altLang="en-US" sz="2800" b="1" u="sng" smtClean="0">
                <a:solidFill>
                  <a:srgbClr val="100278"/>
                </a:solidFill>
                <a:latin typeface="微軟正黑體" panose="020B0604030504040204" pitchFamily="34" charset="-120"/>
                <a:ea typeface="微軟正黑體" panose="020B0604030504040204" pitchFamily="34" charset="-120"/>
              </a:rPr>
              <a:t>說明</a:t>
            </a:r>
            <a:r>
              <a:rPr lang="zh-TW" altLang="en-US" sz="2800" b="1" smtClean="0">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100278"/>
                </a:solidFill>
                <a:latin typeface="微軟正黑體" panose="020B0604030504040204" pitchFamily="34" charset="-120"/>
                <a:ea typeface="微軟正黑體" panose="020B0604030504040204" pitchFamily="34" charset="-120"/>
              </a:rPr>
              <a:t>尚屬合理</a:t>
            </a:r>
            <a:r>
              <a:rPr lang="zh-TW" altLang="en-US" sz="2800" b="1">
                <a:solidFill>
                  <a:srgbClr val="006600"/>
                </a:solidFill>
                <a:latin typeface="微軟正黑體" panose="020B0604030504040204" pitchFamily="34" charset="-120"/>
                <a:ea typeface="微軟正黑體" panose="020B0604030504040204" pitchFamily="34" charset="-120"/>
              </a:rPr>
              <a:t>」，並按廠商標價決標</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360363" lvl="1" indent="-360363" algn="just" eaLnBrk="1" hangingPunct="1">
              <a:buClr>
                <a:srgbClr val="006600"/>
              </a:buClr>
              <a:buSzPct val="75000"/>
              <a:defRPr/>
            </a:pPr>
            <a:r>
              <a:rPr lang="en-US" altLang="zh-TW" sz="2800" b="1" smtClean="0">
                <a:solidFill>
                  <a:srgbClr val="006600"/>
                </a:solidFill>
                <a:latin typeface="微軟正黑體" panose="020B0604030504040204" pitchFamily="34" charset="-120"/>
                <a:ea typeface="微軟正黑體" panose="020B0604030504040204" pitchFamily="34" charset="-120"/>
              </a:rPr>
              <a:t>3.</a:t>
            </a:r>
            <a:r>
              <a:rPr lang="zh-TW" altLang="en-US" sz="2800" b="1" smtClean="0">
                <a:solidFill>
                  <a:srgbClr val="006600"/>
                </a:solidFill>
                <a:latin typeface="微軟正黑體" panose="020B0604030504040204" pitchFamily="34" charset="-120"/>
                <a:ea typeface="微軟正黑體" panose="020B0604030504040204" pitchFamily="34" charset="-120"/>
              </a:rPr>
              <a:t>承</a:t>
            </a:r>
            <a:r>
              <a:rPr lang="zh-TW" altLang="en-US" sz="2800" b="1">
                <a:solidFill>
                  <a:srgbClr val="006600"/>
                </a:solidFill>
                <a:latin typeface="微軟正黑體" panose="020B0604030504040204" pitchFamily="34" charset="-120"/>
                <a:ea typeface="微軟正黑體" panose="020B0604030504040204" pitchFamily="34" charset="-120"/>
              </a:rPr>
              <a:t>上，查</a:t>
            </a:r>
            <a:r>
              <a:rPr lang="zh-TW" altLang="en-US" sz="2800" b="1" u="sng">
                <a:solidFill>
                  <a:srgbClr val="660033"/>
                </a:solidFill>
                <a:latin typeface="微軟正黑體" panose="020B0604030504040204" pitchFamily="34" charset="-120"/>
                <a:ea typeface="微軟正黑體" panose="020B0604030504040204" pitchFamily="34" charset="-120"/>
              </a:rPr>
              <a:t>得標廠商報價為</a:t>
            </a:r>
            <a:r>
              <a:rPr lang="en-US" altLang="zh-TW" sz="2800" b="1" u="sng">
                <a:solidFill>
                  <a:srgbClr val="660033"/>
                </a:solidFill>
                <a:latin typeface="微軟正黑體" panose="020B0604030504040204" pitchFamily="34" charset="-120"/>
                <a:ea typeface="微軟正黑體" panose="020B0604030504040204" pitchFamily="34" charset="-120"/>
              </a:rPr>
              <a:t>4,710,450</a:t>
            </a:r>
            <a:r>
              <a:rPr lang="zh-TW" altLang="en-US" sz="2800" b="1" u="sng">
                <a:solidFill>
                  <a:srgbClr val="660033"/>
                </a:solidFill>
                <a:latin typeface="微軟正黑體" panose="020B0604030504040204" pitchFamily="34" charset="-120"/>
                <a:ea typeface="微軟正黑體" panose="020B0604030504040204" pitchFamily="34" charset="-120"/>
              </a:rPr>
              <a:t>元</a:t>
            </a:r>
            <a:r>
              <a:rPr lang="zh-TW" altLang="en-US" sz="2800" b="1">
                <a:solidFill>
                  <a:srgbClr val="006600"/>
                </a:solidFill>
                <a:latin typeface="微軟正黑體" panose="020B0604030504040204" pitchFamily="34" charset="-120"/>
                <a:ea typeface="微軟正黑體" panose="020B0604030504040204" pitchFamily="34" charset="-120"/>
              </a:rPr>
              <a:t>，如依其所報單價</a:t>
            </a:r>
            <a:r>
              <a:rPr lang="en-US" altLang="zh-TW" sz="2800" b="1">
                <a:solidFill>
                  <a:srgbClr val="006600"/>
                </a:solidFill>
                <a:latin typeface="微軟正黑體" panose="020B0604030504040204" pitchFamily="34" charset="-120"/>
                <a:ea typeface="微軟正黑體" panose="020B0604030504040204" pitchFamily="34" charset="-120"/>
              </a:rPr>
              <a:t>(2,400</a:t>
            </a:r>
            <a:r>
              <a:rPr lang="zh-TW" altLang="en-US" sz="2800" b="1">
                <a:solidFill>
                  <a:srgbClr val="006600"/>
                </a:solidFill>
                <a:latin typeface="微軟正黑體" panose="020B0604030504040204" pitchFamily="34" charset="-120"/>
                <a:ea typeface="微軟正黑體" panose="020B0604030504040204" pitchFamily="34" charset="-120"/>
              </a:rPr>
              <a:t>元</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並按底價分析所採用之數量</a:t>
            </a:r>
            <a:r>
              <a:rPr lang="en-US" altLang="zh-TW" sz="2800" b="1">
                <a:solidFill>
                  <a:srgbClr val="006600"/>
                </a:solidFill>
                <a:latin typeface="微軟正黑體" panose="020B0604030504040204" pitchFamily="34" charset="-120"/>
                <a:ea typeface="微軟正黑體" panose="020B0604030504040204" pitchFamily="34" charset="-120"/>
              </a:rPr>
              <a:t>(2,000</a:t>
            </a:r>
            <a:r>
              <a:rPr lang="zh-TW" altLang="en-US" sz="2800" b="1">
                <a:solidFill>
                  <a:srgbClr val="006600"/>
                </a:solidFill>
                <a:latin typeface="微軟正黑體" panose="020B0604030504040204" pitchFamily="34" charset="-120"/>
                <a:ea typeface="微軟正黑體" panose="020B0604030504040204" pitchFamily="34" charset="-120"/>
              </a:rPr>
              <a:t>卷</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換算，則其報價應高達</a:t>
            </a:r>
            <a:r>
              <a:rPr lang="en-US" altLang="zh-TW" sz="2800" b="1">
                <a:solidFill>
                  <a:srgbClr val="006600"/>
                </a:solidFill>
                <a:latin typeface="微軟正黑體" panose="020B0604030504040204" pitchFamily="34" charset="-120"/>
                <a:ea typeface="微軟正黑體" panose="020B0604030504040204" pitchFamily="34" charset="-120"/>
              </a:rPr>
              <a:t>9,030,450</a:t>
            </a:r>
            <a:r>
              <a:rPr lang="zh-TW" altLang="en-US" sz="2800" b="1">
                <a:solidFill>
                  <a:srgbClr val="006600"/>
                </a:solidFill>
                <a:latin typeface="微軟正黑體" panose="020B0604030504040204" pitchFamily="34" charset="-120"/>
                <a:ea typeface="微軟正黑體" panose="020B0604030504040204" pitchFamily="34" charset="-120"/>
              </a:rPr>
              <a:t>元</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即</a:t>
            </a:r>
            <a:r>
              <a:rPr lang="en-US" altLang="zh-TW" sz="2800" b="1">
                <a:solidFill>
                  <a:srgbClr val="006600"/>
                </a:solidFill>
                <a:latin typeface="微軟正黑體" panose="020B0604030504040204" pitchFamily="34" charset="-120"/>
                <a:ea typeface="微軟正黑體" panose="020B0604030504040204" pitchFamily="34" charset="-120"/>
              </a:rPr>
              <a:t>4,710,450+(2000-200)x2,400=9,030,450)</a:t>
            </a:r>
            <a:r>
              <a:rPr lang="zh-TW" altLang="en-US" sz="2800" b="1">
                <a:solidFill>
                  <a:srgbClr val="006600"/>
                </a:solidFill>
                <a:latin typeface="微軟正黑體" panose="020B0604030504040204" pitchFamily="34" charset="-120"/>
                <a:ea typeface="微軟正黑體" panose="020B0604030504040204" pitchFamily="34" charset="-120"/>
              </a:rPr>
              <a:t>，已逾依該數量核定之</a:t>
            </a:r>
            <a:r>
              <a:rPr lang="zh-TW" altLang="en-US" sz="2800" b="1" u="sng">
                <a:solidFill>
                  <a:srgbClr val="660033"/>
                </a:solidFill>
                <a:latin typeface="微軟正黑體" panose="020B0604030504040204" pitchFamily="34" charset="-120"/>
                <a:ea typeface="微軟正黑體" panose="020B0604030504040204" pitchFamily="34" charset="-120"/>
              </a:rPr>
              <a:t>底價</a:t>
            </a:r>
            <a:r>
              <a:rPr lang="en-US" altLang="zh-TW" sz="2800" b="1" u="sng">
                <a:solidFill>
                  <a:srgbClr val="660033"/>
                </a:solidFill>
                <a:latin typeface="微軟正黑體" panose="020B0604030504040204" pitchFamily="34" charset="-120"/>
                <a:ea typeface="微軟正黑體" panose="020B0604030504040204" pitchFamily="34" charset="-120"/>
              </a:rPr>
              <a:t>(8,620,000</a:t>
            </a:r>
            <a:r>
              <a:rPr lang="zh-TW" altLang="en-US" sz="2800" b="1" u="sng">
                <a:solidFill>
                  <a:srgbClr val="660033"/>
                </a:solidFill>
                <a:latin typeface="微軟正黑體" panose="020B0604030504040204" pitchFamily="34" charset="-120"/>
                <a:ea typeface="微軟正黑體" panose="020B0604030504040204" pitchFamily="34" charset="-120"/>
              </a:rPr>
              <a:t>元</a:t>
            </a:r>
            <a:r>
              <a:rPr lang="en-US" altLang="zh-TW" sz="2800" b="1" u="sng">
                <a:solidFill>
                  <a:srgbClr val="660033"/>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，而有</a:t>
            </a:r>
            <a:r>
              <a:rPr lang="zh-TW" altLang="en-US" sz="2800" b="1" u="sng">
                <a:solidFill>
                  <a:srgbClr val="660033"/>
                </a:solidFill>
                <a:latin typeface="微軟正黑體" panose="020B0604030504040204" pitchFamily="34" charset="-120"/>
                <a:ea typeface="微軟正黑體" panose="020B0604030504040204" pitchFamily="34" charset="-120"/>
              </a:rPr>
              <a:t>決標價格不合理情形</a:t>
            </a:r>
            <a:r>
              <a:rPr lang="zh-TW" altLang="en-US" sz="2800" b="1">
                <a:solidFill>
                  <a:srgbClr val="006600"/>
                </a:solidFill>
                <a:latin typeface="微軟正黑體" panose="020B0604030504040204" pitchFamily="34" charset="-120"/>
                <a:ea typeface="微軟正黑體" panose="020B0604030504040204" pitchFamily="34" charset="-120"/>
              </a:rPr>
              <a:t>。</a:t>
            </a:r>
          </a:p>
          <a:p>
            <a:pPr marL="625475" lvl="1" indent="-625475" algn="just" eaLnBrk="1" hangingPunct="1">
              <a:buClr>
                <a:srgbClr val="006600"/>
              </a:buClr>
              <a:buSzPct val="75000"/>
              <a:defRPr/>
            </a:pP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5824038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78</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類型六</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5604284"/>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以機關預算單價調整廠商單價訂約，並逕依契約單價辦理後續擴充，致機關需支付較多履約費用。</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360363" lvl="1" indent="-360363" algn="just" eaLnBrk="1" hangingPunct="1">
              <a:buClr>
                <a:srgbClr val="006600"/>
              </a:buClr>
              <a:buSzPct val="75000"/>
              <a:defRPr/>
            </a:pPr>
            <a:r>
              <a:rPr lang="en-US" altLang="zh-TW" sz="2700" b="1" smtClean="0">
                <a:solidFill>
                  <a:srgbClr val="006600"/>
                </a:solidFill>
                <a:latin typeface="微軟正黑體" panose="020B0604030504040204" pitchFamily="34" charset="-120"/>
                <a:ea typeface="微軟正黑體" panose="020B0604030504040204" pitchFamily="34" charset="-120"/>
              </a:rPr>
              <a:t>1.</a:t>
            </a:r>
            <a:r>
              <a:rPr lang="zh-TW" altLang="en-US" sz="2700" b="1">
                <a:solidFill>
                  <a:srgbClr val="006600"/>
                </a:solidFill>
                <a:latin typeface="微軟正黑體" panose="020B0604030504040204" pitchFamily="34" charset="-120"/>
                <a:ea typeface="微軟正黑體" panose="020B0604030504040204" pitchFamily="34" charset="-120"/>
              </a:rPr>
              <a:t>案</a:t>
            </a:r>
            <a:r>
              <a:rPr lang="en-US" altLang="zh-TW" sz="2700" b="1">
                <a:solidFill>
                  <a:srgbClr val="006600"/>
                </a:solidFill>
                <a:latin typeface="微軟正黑體" panose="020B0604030504040204" pitchFamily="34" charset="-120"/>
                <a:ea typeface="微軟正黑體" panose="020B0604030504040204" pitchFamily="34" charset="-120"/>
              </a:rPr>
              <a:t>G</a:t>
            </a:r>
            <a:r>
              <a:rPr lang="zh-TW" altLang="en-US" sz="2700" b="1" u="sng">
                <a:solidFill>
                  <a:srgbClr val="100278"/>
                </a:solidFill>
                <a:latin typeface="微軟正黑體" panose="020B0604030504040204" pitchFamily="34" charset="-120"/>
                <a:ea typeface="微軟正黑體" panose="020B0604030504040204" pitchFamily="34" charset="-120"/>
              </a:rPr>
              <a:t>訂約</a:t>
            </a:r>
            <a:r>
              <a:rPr lang="zh-TW" altLang="en-US" sz="2700" b="1" u="sng" smtClean="0">
                <a:solidFill>
                  <a:srgbClr val="100278"/>
                </a:solidFill>
                <a:latin typeface="微軟正黑體" panose="020B0604030504040204" pitchFamily="34" charset="-120"/>
                <a:ea typeface="微軟正黑體" panose="020B0604030504040204" pitchFamily="34" charset="-120"/>
              </a:rPr>
              <a:t>時契約</a:t>
            </a:r>
            <a:r>
              <a:rPr lang="zh-TW" altLang="en-US" sz="2700" b="1" u="sng">
                <a:solidFill>
                  <a:srgbClr val="100278"/>
                </a:solidFill>
                <a:latin typeface="微軟正黑體" panose="020B0604030504040204" pitchFamily="34" charset="-120"/>
                <a:ea typeface="微軟正黑體" panose="020B0604030504040204" pitchFamily="34" charset="-120"/>
              </a:rPr>
              <a:t>單價調整方式係按標比</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決標總價</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預算金額</a:t>
            </a:r>
            <a:r>
              <a:rPr lang="en-US" altLang="zh-TW" sz="2700" b="1">
                <a:solidFill>
                  <a:srgbClr val="006600"/>
                </a:solidFill>
                <a:latin typeface="微軟正黑體" panose="020B0604030504040204" pitchFamily="34" charset="-120"/>
                <a:ea typeface="微軟正黑體" panose="020B0604030504040204" pitchFamily="34" charset="-120"/>
              </a:rPr>
              <a:t>) </a:t>
            </a:r>
            <a:r>
              <a:rPr lang="zh-TW" altLang="en-US" sz="2700" b="1" u="sng">
                <a:solidFill>
                  <a:srgbClr val="100278"/>
                </a:solidFill>
                <a:latin typeface="微軟正黑體" panose="020B0604030504040204" pitchFamily="34" charset="-120"/>
                <a:ea typeface="微軟正黑體" panose="020B0604030504040204" pitchFamily="34" charset="-120"/>
              </a:rPr>
              <a:t>乘以機關預算單價訂約</a:t>
            </a:r>
            <a:r>
              <a:rPr lang="zh-TW" altLang="en-US" sz="2700" b="1">
                <a:solidFill>
                  <a:srgbClr val="006600"/>
                </a:solidFill>
                <a:latin typeface="微軟正黑體" panose="020B0604030504040204" pitchFamily="34" charset="-120"/>
                <a:ea typeface="微軟正黑體" panose="020B0604030504040204" pitchFamily="34" charset="-120"/>
              </a:rPr>
              <a:t>，</a:t>
            </a:r>
            <a:r>
              <a:rPr lang="zh-TW" altLang="en-US" sz="2700" b="1" u="sng">
                <a:solidFill>
                  <a:srgbClr val="100278"/>
                </a:solidFill>
                <a:latin typeface="微軟正黑體" panose="020B0604030504040204" pitchFamily="34" charset="-120"/>
                <a:ea typeface="微軟正黑體" panose="020B0604030504040204" pitchFamily="34" charset="-120"/>
              </a:rPr>
              <a:t>致</a:t>
            </a:r>
            <a:r>
              <a:rPr lang="zh-TW" altLang="en-US" sz="2700" b="1">
                <a:solidFill>
                  <a:srgbClr val="006600"/>
                </a:solidFill>
                <a:latin typeface="微軟正黑體" panose="020B0604030504040204" pitchFamily="34" charset="-120"/>
                <a:ea typeface="微軟正黑體" panose="020B0604030504040204" pitchFamily="34" charset="-120"/>
              </a:rPr>
              <a:t>其中</a:t>
            </a:r>
            <a:r>
              <a:rPr lang="en-US" altLang="zh-TW" sz="2700" b="1" u="sng">
                <a:solidFill>
                  <a:srgbClr val="100278"/>
                </a:solidFill>
                <a:latin typeface="微軟正黑體" panose="020B0604030504040204" pitchFamily="34" charset="-120"/>
                <a:ea typeface="微軟正黑體" panose="020B0604030504040204" pitchFamily="34" charset="-120"/>
              </a:rPr>
              <a:t>19</a:t>
            </a:r>
            <a:r>
              <a:rPr lang="zh-TW" altLang="en-US" sz="2700" b="1" u="sng">
                <a:solidFill>
                  <a:srgbClr val="100278"/>
                </a:solidFill>
                <a:latin typeface="微軟正黑體" panose="020B0604030504040204" pitchFamily="34" charset="-120"/>
                <a:ea typeface="微軟正黑體" panose="020B0604030504040204" pitchFamily="34" charset="-120"/>
              </a:rPr>
              <a:t>個項目</a:t>
            </a:r>
            <a:r>
              <a:rPr lang="zh-TW" altLang="en-US" sz="2700" b="1">
                <a:solidFill>
                  <a:srgbClr val="006600"/>
                </a:solidFill>
                <a:latin typeface="微軟正黑體" panose="020B0604030504040204" pitchFamily="34" charset="-120"/>
                <a:ea typeface="微軟正黑體" panose="020B0604030504040204" pitchFamily="34" charset="-120"/>
              </a:rPr>
              <a:t>之</a:t>
            </a:r>
            <a:r>
              <a:rPr lang="zh-TW" altLang="en-US" sz="2700" b="1" u="sng">
                <a:solidFill>
                  <a:srgbClr val="100278"/>
                </a:solidFill>
                <a:latin typeface="微軟正黑體" panose="020B0604030504040204" pitchFamily="34" charset="-120"/>
                <a:ea typeface="微軟正黑體" panose="020B0604030504040204" pitchFamily="34" charset="-120"/>
              </a:rPr>
              <a:t>契約單價高於得標廠商投標時所報單價</a:t>
            </a:r>
            <a:r>
              <a:rPr lang="zh-TW" altLang="en-US" sz="2700" b="1">
                <a:solidFill>
                  <a:srgbClr val="006600"/>
                </a:solidFill>
                <a:latin typeface="微軟正黑體" panose="020B0604030504040204" pitchFamily="34" charset="-120"/>
                <a:ea typeface="微軟正黑體" panose="020B0604030504040204" pitchFamily="34" charset="-120"/>
              </a:rPr>
              <a:t>，</a:t>
            </a:r>
            <a:r>
              <a:rPr lang="en-US" altLang="zh-TW" sz="2700" b="1" u="sng">
                <a:solidFill>
                  <a:srgbClr val="100278"/>
                </a:solidFill>
                <a:latin typeface="微軟正黑體" panose="020B0604030504040204" pitchFamily="34" charset="-120"/>
                <a:ea typeface="微軟正黑體" panose="020B0604030504040204" pitchFamily="34" charset="-120"/>
              </a:rPr>
              <a:t>17</a:t>
            </a:r>
            <a:r>
              <a:rPr lang="zh-TW" altLang="en-US" sz="2700" b="1" u="sng">
                <a:solidFill>
                  <a:srgbClr val="100278"/>
                </a:solidFill>
                <a:latin typeface="微軟正黑體" panose="020B0604030504040204" pitchFamily="34" charset="-120"/>
                <a:ea typeface="微軟正黑體" panose="020B0604030504040204" pitchFamily="34" charset="-120"/>
              </a:rPr>
              <a:t>個項目則反之</a:t>
            </a:r>
            <a:r>
              <a:rPr lang="zh-TW" altLang="en-US" sz="2700" b="1">
                <a:solidFill>
                  <a:srgbClr val="006600"/>
                </a:solidFill>
                <a:latin typeface="微軟正黑體" panose="020B0604030504040204" pitchFamily="34" charset="-120"/>
                <a:ea typeface="微軟正黑體" panose="020B0604030504040204" pitchFamily="34" charset="-120"/>
              </a:rPr>
              <a:t>。且該案辦理</a:t>
            </a:r>
            <a:r>
              <a:rPr lang="zh-TW" altLang="en-US" sz="2700" b="1" u="sng">
                <a:solidFill>
                  <a:srgbClr val="100278"/>
                </a:solidFill>
                <a:latin typeface="微軟正黑體" panose="020B0604030504040204" pitchFamily="34" charset="-120"/>
                <a:ea typeface="微軟正黑體" panose="020B0604030504040204" pitchFamily="34" charset="-120"/>
              </a:rPr>
              <a:t>後續擴充</a:t>
            </a:r>
            <a:r>
              <a:rPr lang="zh-TW" altLang="en-US" sz="2700" b="1">
                <a:solidFill>
                  <a:srgbClr val="006600"/>
                </a:solidFill>
                <a:latin typeface="微軟正黑體" panose="020B0604030504040204" pitchFamily="34" charset="-120"/>
                <a:ea typeface="微軟正黑體" panose="020B0604030504040204" pitchFamily="34" charset="-120"/>
              </a:rPr>
              <a:t>，仍</a:t>
            </a:r>
            <a:r>
              <a:rPr lang="zh-TW" altLang="en-US" sz="2700" b="1" u="sng">
                <a:solidFill>
                  <a:srgbClr val="100278"/>
                </a:solidFill>
                <a:latin typeface="微軟正黑體" panose="020B0604030504040204" pitchFamily="34" charset="-120"/>
                <a:ea typeface="微軟正黑體" panose="020B0604030504040204" pitchFamily="34" charset="-120"/>
              </a:rPr>
              <a:t>全數延用原契約單價</a:t>
            </a:r>
            <a:r>
              <a:rPr lang="zh-TW" altLang="en-US" sz="2700" b="1" smtClean="0">
                <a:solidFill>
                  <a:srgbClr val="006600"/>
                </a:solidFill>
                <a:latin typeface="微軟正黑體" panose="020B0604030504040204" pitchFamily="34" charset="-120"/>
                <a:ea typeface="微軟正黑體" panose="020B0604030504040204" pitchFamily="34" charset="-120"/>
              </a:rPr>
              <a:t>。</a:t>
            </a:r>
            <a:endParaRPr lang="en-US" altLang="zh-TW" sz="2700" b="1" smtClean="0">
              <a:solidFill>
                <a:srgbClr val="006600"/>
              </a:solidFill>
              <a:latin typeface="微軟正黑體" panose="020B0604030504040204" pitchFamily="34" charset="-120"/>
              <a:ea typeface="微軟正黑體" panose="020B0604030504040204" pitchFamily="34" charset="-120"/>
            </a:endParaRPr>
          </a:p>
          <a:p>
            <a:pPr marL="360363" lvl="1" indent="-360363" algn="just" eaLnBrk="1" hangingPunct="1">
              <a:buClr>
                <a:srgbClr val="006600"/>
              </a:buClr>
              <a:buSzPct val="75000"/>
              <a:defRPr/>
            </a:pPr>
            <a:r>
              <a:rPr lang="en-US" altLang="zh-TW" sz="2700" b="1" smtClean="0">
                <a:solidFill>
                  <a:srgbClr val="006600"/>
                </a:solidFill>
                <a:latin typeface="微軟正黑體" panose="020B0604030504040204" pitchFamily="34" charset="-120"/>
                <a:ea typeface="微軟正黑體" panose="020B0604030504040204" pitchFamily="34" charset="-120"/>
              </a:rPr>
              <a:t>2.</a:t>
            </a:r>
            <a:r>
              <a:rPr lang="zh-TW" altLang="en-US" sz="2700" b="1" smtClean="0">
                <a:solidFill>
                  <a:srgbClr val="006600"/>
                </a:solidFill>
                <a:latin typeface="微軟正黑體" panose="020B0604030504040204" pitchFamily="34" charset="-120"/>
                <a:ea typeface="微軟正黑體" panose="020B0604030504040204" pitchFamily="34" charset="-120"/>
              </a:rPr>
              <a:t>履約</a:t>
            </a:r>
            <a:r>
              <a:rPr lang="zh-TW" altLang="en-US" sz="2700" b="1">
                <a:solidFill>
                  <a:srgbClr val="006600"/>
                </a:solidFill>
                <a:latin typeface="微軟正黑體" panose="020B0604030504040204" pitchFamily="34" charset="-120"/>
                <a:ea typeface="微軟正黑體" panose="020B0604030504040204" pitchFamily="34" charset="-120"/>
              </a:rPr>
              <a:t>結果</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含後續擴充</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依契約單價計算之結算金額為</a:t>
            </a:r>
            <a:r>
              <a:rPr lang="en-US" altLang="zh-TW" sz="2700" b="1">
                <a:solidFill>
                  <a:srgbClr val="006600"/>
                </a:solidFill>
                <a:latin typeface="微軟正黑體" panose="020B0604030504040204" pitchFamily="34" charset="-120"/>
                <a:ea typeface="微軟正黑體" panose="020B0604030504040204" pitchFamily="34" charset="-120"/>
              </a:rPr>
              <a:t>23,936,092</a:t>
            </a:r>
            <a:r>
              <a:rPr lang="zh-TW" altLang="en-US" sz="2700" b="1">
                <a:solidFill>
                  <a:srgbClr val="006600"/>
                </a:solidFill>
                <a:latin typeface="微軟正黑體" panose="020B0604030504040204" pitchFamily="34" charset="-120"/>
                <a:ea typeface="微軟正黑體" panose="020B0604030504040204" pitchFamily="34" charset="-120"/>
              </a:rPr>
              <a:t>元，惟如以得標廠商投標時所報單價乘以實際履約數量重新計算，則僅需</a:t>
            </a:r>
            <a:r>
              <a:rPr lang="en-US" altLang="zh-TW" sz="2700" b="1">
                <a:solidFill>
                  <a:srgbClr val="006600"/>
                </a:solidFill>
                <a:latin typeface="微軟正黑體" panose="020B0604030504040204" pitchFamily="34" charset="-120"/>
                <a:ea typeface="微軟正黑體" panose="020B0604030504040204" pitchFamily="34" charset="-120"/>
              </a:rPr>
              <a:t>23,657,238</a:t>
            </a:r>
            <a:r>
              <a:rPr lang="zh-TW" altLang="en-US" sz="2700" b="1">
                <a:solidFill>
                  <a:srgbClr val="006600"/>
                </a:solidFill>
                <a:latin typeface="微軟正黑體" panose="020B0604030504040204" pitchFamily="34" charset="-120"/>
                <a:ea typeface="微軟正黑體" panose="020B0604030504040204" pitchFamily="34" charset="-120"/>
              </a:rPr>
              <a:t>元，價差達</a:t>
            </a:r>
            <a:r>
              <a:rPr lang="en-US" altLang="zh-TW" sz="2700" b="1">
                <a:solidFill>
                  <a:srgbClr val="006600"/>
                </a:solidFill>
                <a:latin typeface="微軟正黑體" panose="020B0604030504040204" pitchFamily="34" charset="-120"/>
                <a:ea typeface="微軟正黑體" panose="020B0604030504040204" pitchFamily="34" charset="-120"/>
              </a:rPr>
              <a:t>278,854</a:t>
            </a:r>
            <a:r>
              <a:rPr lang="zh-TW" altLang="en-US" sz="2700" b="1">
                <a:solidFill>
                  <a:srgbClr val="006600"/>
                </a:solidFill>
                <a:latin typeface="微軟正黑體" panose="020B0604030504040204" pitchFamily="34" charset="-120"/>
                <a:ea typeface="微軟正黑體" panose="020B0604030504040204" pitchFamily="34" charset="-120"/>
              </a:rPr>
              <a:t>元，</a:t>
            </a:r>
            <a:r>
              <a:rPr lang="zh-TW" altLang="en-US" sz="2700" b="1" u="sng">
                <a:solidFill>
                  <a:srgbClr val="660033"/>
                </a:solidFill>
                <a:latin typeface="微軟正黑體" panose="020B0604030504040204" pitchFamily="34" charset="-120"/>
                <a:ea typeface="微軟正黑體" panose="020B0604030504040204" pitchFamily="34" charset="-120"/>
              </a:rPr>
              <a:t>機關於訂約時以預算單價調整廠商單價，且辦理後續擴充時，亦未將廠商當初投標時所報較低之單價納入考量，導致結算金額增加，有浪費公帑之虞</a:t>
            </a:r>
            <a:r>
              <a:rPr lang="zh-TW" altLang="en-US" sz="2700" b="1">
                <a:solidFill>
                  <a:srgbClr val="006600"/>
                </a:solidFill>
                <a:latin typeface="微軟正黑體" panose="020B0604030504040204" pitchFamily="34" charset="-120"/>
                <a:ea typeface="微軟正黑體" panose="020B0604030504040204" pitchFamily="34" charset="-120"/>
              </a:rPr>
              <a:t>。</a:t>
            </a:r>
          </a:p>
          <a:p>
            <a:pPr marL="625475" lvl="1" indent="-625475" algn="just" eaLnBrk="1" hangingPunct="1">
              <a:buClr>
                <a:srgbClr val="006600"/>
              </a:buClr>
              <a:buSzPct val="75000"/>
              <a:defRPr/>
            </a:pP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208325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79</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類型七</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4020108"/>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參考往年使用數量預估採購數量，卻</a:t>
            </a:r>
            <a:r>
              <a:rPr lang="zh-TW" altLang="en-US" sz="2800" b="1" u="sng">
                <a:solidFill>
                  <a:srgbClr val="0000FF"/>
                </a:solidFill>
                <a:latin typeface="微軟正黑體" panose="020B0604030504040204" pitchFamily="34" charset="-120"/>
                <a:ea typeface="微軟正黑體" panose="020B0604030504040204" pitchFamily="34" charset="-120"/>
              </a:rPr>
              <a:t>未考慮實際需求情形已與往年不同，致預估採購金額明顯偏高</a:t>
            </a:r>
            <a:r>
              <a:rPr lang="zh-TW" altLang="en-US" sz="2800" b="1">
                <a:solidFill>
                  <a:srgbClr val="0000FF"/>
                </a:solidFill>
                <a:latin typeface="微軟正黑體" panose="020B0604030504040204" pitchFamily="34" charset="-120"/>
                <a:ea typeface="微軟正黑體" panose="020B0604030504040204" pitchFamily="34" charset="-120"/>
              </a:rPr>
              <a:t>。</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algn="just" eaLnBrk="1" hangingPunct="1">
              <a:spcBef>
                <a:spcPts val="1200"/>
              </a:spcBef>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F</a:t>
            </a:r>
            <a:r>
              <a:rPr lang="zh-TW" altLang="en-US" sz="2800" b="1">
                <a:solidFill>
                  <a:srgbClr val="006600"/>
                </a:solidFill>
                <a:latin typeface="微軟正黑體" panose="020B0604030504040204" pitchFamily="34" charset="-120"/>
                <a:ea typeface="微軟正黑體" panose="020B0604030504040204" pitchFamily="34" charset="-120"/>
              </a:rPr>
              <a:t>實際採購金額</a:t>
            </a:r>
            <a:r>
              <a:rPr lang="en-US" altLang="zh-TW" sz="2800" b="1">
                <a:solidFill>
                  <a:srgbClr val="006600"/>
                </a:solidFill>
                <a:latin typeface="微軟正黑體" panose="020B0604030504040204" pitchFamily="34" charset="-120"/>
                <a:ea typeface="微軟正黑體" panose="020B0604030504040204" pitchFamily="34" charset="-120"/>
              </a:rPr>
              <a:t>314,220</a:t>
            </a:r>
            <a:r>
              <a:rPr lang="zh-TW" altLang="en-US" sz="2800" b="1">
                <a:solidFill>
                  <a:srgbClr val="006600"/>
                </a:solidFill>
                <a:latin typeface="微軟正黑體" panose="020B0604030504040204" pitchFamily="34" charset="-120"/>
                <a:ea typeface="微軟正黑體" panose="020B0604030504040204" pitchFamily="34" charset="-120"/>
              </a:rPr>
              <a:t>元，僅為原預估金額</a:t>
            </a:r>
            <a:r>
              <a:rPr lang="en-US" altLang="zh-TW" sz="2800" b="1">
                <a:solidFill>
                  <a:srgbClr val="006600"/>
                </a:solidFill>
                <a:latin typeface="微軟正黑體" panose="020B0604030504040204" pitchFamily="34" charset="-120"/>
                <a:ea typeface="微軟正黑體" panose="020B0604030504040204" pitchFamily="34" charset="-120"/>
              </a:rPr>
              <a:t>761,000</a:t>
            </a:r>
            <a:r>
              <a:rPr lang="zh-TW" altLang="en-US" sz="2800" b="1">
                <a:solidFill>
                  <a:srgbClr val="006600"/>
                </a:solidFill>
                <a:latin typeface="微軟正黑體" panose="020B0604030504040204" pitchFamily="34" charset="-120"/>
                <a:ea typeface="微軟正黑體" panose="020B0604030504040204" pitchFamily="34" charset="-120"/>
              </a:rPr>
              <a:t>元之</a:t>
            </a:r>
            <a:r>
              <a:rPr lang="en-US" altLang="zh-TW" sz="2800" b="1">
                <a:solidFill>
                  <a:srgbClr val="006600"/>
                </a:solidFill>
                <a:latin typeface="微軟正黑體" panose="020B0604030504040204" pitchFamily="34" charset="-120"/>
                <a:ea typeface="微軟正黑體" panose="020B0604030504040204" pitchFamily="34" charset="-120"/>
              </a:rPr>
              <a:t>41%</a:t>
            </a:r>
            <a:r>
              <a:rPr lang="zh-TW" altLang="en-US" sz="2800" b="1">
                <a:solidFill>
                  <a:srgbClr val="006600"/>
                </a:solidFill>
                <a:latin typeface="微軟正黑體" panose="020B0604030504040204" pitchFamily="34" charset="-120"/>
                <a:ea typeface="微軟正黑體" panose="020B0604030504040204" pitchFamily="34" charset="-120"/>
              </a:rPr>
              <a:t>，據洽機關人員獲告，係因機關於</a:t>
            </a:r>
            <a:r>
              <a:rPr lang="zh-TW" altLang="en-US" sz="2800" b="1" u="sng">
                <a:solidFill>
                  <a:srgbClr val="660033"/>
                </a:solidFill>
                <a:latin typeface="微軟正黑體" panose="020B0604030504040204" pitchFamily="34" charset="-120"/>
                <a:ea typeface="微軟正黑體" panose="020B0604030504040204" pitchFamily="34" charset="-120"/>
              </a:rPr>
              <a:t>當年度更換多部新車</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輪胎更新及維修之需求大幅減少</a:t>
            </a:r>
            <a:r>
              <a:rPr lang="zh-TW" altLang="en-US" sz="2800" b="1">
                <a:solidFill>
                  <a:srgbClr val="006600"/>
                </a:solidFill>
                <a:latin typeface="微軟正黑體" panose="020B0604030504040204" pitchFamily="34" charset="-120"/>
                <a:ea typeface="微軟正黑體" panose="020B0604030504040204" pitchFamily="34" charset="-120"/>
              </a:rPr>
              <a:t>所致。機關辦理採購前如已知有類此情形，應於事前預估採購數量時即予斟酌考量，以避免實際採購金額與原預估金額差距過大。</a:t>
            </a:r>
          </a:p>
          <a:p>
            <a:pPr marL="625475" lvl="1" indent="-625475" algn="just" eaLnBrk="1" hangingPunct="1">
              <a:buClr>
                <a:srgbClr val="006600"/>
              </a:buClr>
              <a:buSzPct val="75000"/>
              <a:defRPr/>
            </a:pP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2122905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80</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類型八</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029072"/>
            <a:ext cx="8696889" cy="5460268"/>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機關招標前未依實際需要詳實預估各採購項目之預估數量。</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H</a:t>
            </a:r>
            <a:r>
              <a:rPr lang="zh-TW" altLang="en-US" sz="2800" b="1">
                <a:solidFill>
                  <a:srgbClr val="006600"/>
                </a:solidFill>
                <a:latin typeface="微軟正黑體" panose="020B0604030504040204" pitchFamily="34" charset="-120"/>
                <a:ea typeface="微軟正黑體" panose="020B0604030504040204" pitchFamily="34" charset="-120"/>
              </a:rPr>
              <a:t>係案</a:t>
            </a:r>
            <a:r>
              <a:rPr lang="en-US" altLang="zh-TW" sz="2800" b="1">
                <a:solidFill>
                  <a:srgbClr val="006600"/>
                </a:solidFill>
                <a:latin typeface="微軟正黑體" panose="020B0604030504040204" pitchFamily="34" charset="-120"/>
                <a:ea typeface="微軟正黑體" panose="020B0604030504040204" pitchFamily="34" charset="-120"/>
              </a:rPr>
              <a:t>G</a:t>
            </a:r>
            <a:r>
              <a:rPr lang="zh-TW" altLang="en-US" sz="2800" b="1">
                <a:solidFill>
                  <a:srgbClr val="006600"/>
                </a:solidFill>
                <a:latin typeface="微軟正黑體" panose="020B0604030504040204" pitchFamily="34" charset="-120"/>
                <a:ea typeface="微軟正黑體" panose="020B0604030504040204" pitchFamily="34" charset="-120"/>
              </a:rPr>
              <a:t>相同目的之次一年度採購，案</a:t>
            </a:r>
            <a:r>
              <a:rPr lang="en-US" altLang="zh-TW" sz="2800" b="1">
                <a:solidFill>
                  <a:srgbClr val="006600"/>
                </a:solidFill>
                <a:latin typeface="微軟正黑體" panose="020B0604030504040204" pitchFamily="34" charset="-120"/>
                <a:ea typeface="微軟正黑體" panose="020B0604030504040204" pitchFamily="34" charset="-120"/>
              </a:rPr>
              <a:t>G</a:t>
            </a:r>
            <a:r>
              <a:rPr lang="zh-TW" altLang="en-US" sz="2800" b="1">
                <a:solidFill>
                  <a:srgbClr val="006600"/>
                </a:solidFill>
                <a:latin typeface="微軟正黑體" panose="020B0604030504040204" pitchFamily="34" charset="-120"/>
                <a:ea typeface="微軟正黑體" panose="020B0604030504040204" pitchFamily="34" charset="-120"/>
              </a:rPr>
              <a:t>計有</a:t>
            </a:r>
            <a:r>
              <a:rPr lang="en-US" altLang="zh-TW" sz="2800" b="1">
                <a:solidFill>
                  <a:srgbClr val="006600"/>
                </a:solidFill>
                <a:latin typeface="微軟正黑體" panose="020B0604030504040204" pitchFamily="34" charset="-120"/>
                <a:ea typeface="微軟正黑體" panose="020B0604030504040204" pitchFamily="34" charset="-120"/>
              </a:rPr>
              <a:t>8</a:t>
            </a:r>
            <a:r>
              <a:rPr lang="zh-TW" altLang="en-US" sz="2800" b="1">
                <a:solidFill>
                  <a:srgbClr val="006600"/>
                </a:solidFill>
                <a:latin typeface="微軟正黑體" panose="020B0604030504040204" pitchFamily="34" charset="-120"/>
                <a:ea typeface="微軟正黑體" panose="020B0604030504040204" pitchFamily="34" charset="-120"/>
              </a:rPr>
              <a:t>個項目之實際採購數量逾原預估數量之</a:t>
            </a:r>
            <a:r>
              <a:rPr lang="en-US" altLang="zh-TW" sz="2800" b="1">
                <a:solidFill>
                  <a:srgbClr val="006600"/>
                </a:solidFill>
                <a:latin typeface="微軟正黑體" panose="020B0604030504040204" pitchFamily="34" charset="-120"/>
                <a:ea typeface="微軟正黑體" panose="020B0604030504040204" pitchFamily="34" charset="-120"/>
              </a:rPr>
              <a:t>2</a:t>
            </a:r>
            <a:r>
              <a:rPr lang="zh-TW" altLang="en-US" sz="2800" b="1">
                <a:solidFill>
                  <a:srgbClr val="006600"/>
                </a:solidFill>
                <a:latin typeface="微軟正黑體" panose="020B0604030504040204" pitchFamily="34" charset="-120"/>
                <a:ea typeface="微軟正黑體" panose="020B0604030504040204" pitchFamily="34" charset="-120"/>
              </a:rPr>
              <a:t>倍，而案</a:t>
            </a:r>
            <a:r>
              <a:rPr lang="en-US" altLang="zh-TW" sz="2800" b="1">
                <a:solidFill>
                  <a:srgbClr val="006600"/>
                </a:solidFill>
                <a:latin typeface="微軟正黑體" panose="020B0604030504040204" pitchFamily="34" charset="-120"/>
                <a:ea typeface="微軟正黑體" panose="020B0604030504040204" pitchFamily="34" charset="-120"/>
              </a:rPr>
              <a:t>H</a:t>
            </a:r>
            <a:r>
              <a:rPr lang="zh-TW" altLang="en-US" sz="2800" b="1">
                <a:solidFill>
                  <a:srgbClr val="006600"/>
                </a:solidFill>
                <a:latin typeface="微軟正黑體" panose="020B0604030504040204" pitchFamily="34" charset="-120"/>
                <a:ea typeface="微軟正黑體" panose="020B0604030504040204" pitchFamily="34" charset="-120"/>
              </a:rPr>
              <a:t>則有</a:t>
            </a:r>
            <a:r>
              <a:rPr lang="en-US" altLang="zh-TW" sz="2800" b="1">
                <a:solidFill>
                  <a:srgbClr val="006600"/>
                </a:solidFill>
                <a:latin typeface="微軟正黑體" panose="020B0604030504040204" pitchFamily="34" charset="-120"/>
                <a:ea typeface="微軟正黑體" panose="020B0604030504040204" pitchFamily="34" charset="-120"/>
              </a:rPr>
              <a:t>7</a:t>
            </a:r>
            <a:r>
              <a:rPr lang="zh-TW" altLang="en-US" sz="2800" b="1">
                <a:solidFill>
                  <a:srgbClr val="006600"/>
                </a:solidFill>
                <a:latin typeface="微軟正黑體" panose="020B0604030504040204" pitchFamily="34" charset="-120"/>
                <a:ea typeface="微軟正黑體" panose="020B0604030504040204" pitchFamily="34" charset="-120"/>
              </a:rPr>
              <a:t>個項目有此差距過大之相同情形</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詳如下附表</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，且該</a:t>
            </a:r>
            <a:r>
              <a:rPr lang="en-US" altLang="zh-TW" sz="2800" b="1">
                <a:solidFill>
                  <a:srgbClr val="006600"/>
                </a:solidFill>
                <a:latin typeface="微軟正黑體" panose="020B0604030504040204" pitchFamily="34" charset="-120"/>
                <a:ea typeface="微軟正黑體" panose="020B0604030504040204" pitchFamily="34" charset="-120"/>
              </a:rPr>
              <a:t>7</a:t>
            </a:r>
            <a:r>
              <a:rPr lang="zh-TW" altLang="en-US" sz="2800" b="1">
                <a:solidFill>
                  <a:srgbClr val="006600"/>
                </a:solidFill>
                <a:latin typeface="微軟正黑體" panose="020B0604030504040204" pitchFamily="34" charset="-120"/>
                <a:ea typeface="微軟正黑體" panose="020B0604030504040204" pitchFamily="34" charset="-120"/>
              </a:rPr>
              <a:t>個項目於前一年度辦理案</a:t>
            </a:r>
            <a:r>
              <a:rPr lang="en-US" altLang="zh-TW" sz="2800" b="1">
                <a:solidFill>
                  <a:srgbClr val="006600"/>
                </a:solidFill>
                <a:latin typeface="微軟正黑體" panose="020B0604030504040204" pitchFamily="34" charset="-120"/>
                <a:ea typeface="微軟正黑體" panose="020B0604030504040204" pitchFamily="34" charset="-120"/>
              </a:rPr>
              <a:t>G</a:t>
            </a:r>
            <a:r>
              <a:rPr lang="zh-TW" altLang="en-US" sz="2800" b="1">
                <a:solidFill>
                  <a:srgbClr val="006600"/>
                </a:solidFill>
                <a:latin typeface="微軟正黑體" panose="020B0604030504040204" pitchFamily="34" charset="-120"/>
                <a:ea typeface="微軟正黑體" panose="020B0604030504040204" pitchFamily="34" charset="-120"/>
              </a:rPr>
              <a:t>時即已發生此情形，係重複發生</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u="sng" smtClean="0">
                <a:solidFill>
                  <a:srgbClr val="660033"/>
                </a:solidFill>
                <a:latin typeface="微軟正黑體" panose="020B0604030504040204" pitchFamily="34" charset="-120"/>
                <a:ea typeface="微軟正黑體" panose="020B0604030504040204" pitchFamily="34" charset="-120"/>
              </a:rPr>
              <a:t>重複</a:t>
            </a:r>
            <a:r>
              <a:rPr lang="zh-TW" altLang="en-US" sz="2800" b="1" u="sng">
                <a:solidFill>
                  <a:srgbClr val="660033"/>
                </a:solidFill>
                <a:latin typeface="微軟正黑體" panose="020B0604030504040204" pitchFamily="34" charset="-120"/>
                <a:ea typeface="微軟正黑體" panose="020B0604030504040204" pitchFamily="34" charset="-120"/>
              </a:rPr>
              <a:t>發生差距過大之</a:t>
            </a:r>
            <a:r>
              <a:rPr lang="en-US" altLang="zh-TW" sz="2800" b="1" u="sng">
                <a:solidFill>
                  <a:srgbClr val="660033"/>
                </a:solidFill>
                <a:latin typeface="微軟正黑體" panose="020B0604030504040204" pitchFamily="34" charset="-120"/>
                <a:ea typeface="微軟正黑體" panose="020B0604030504040204" pitchFamily="34" charset="-120"/>
              </a:rPr>
              <a:t>7</a:t>
            </a:r>
            <a:r>
              <a:rPr lang="zh-TW" altLang="en-US" sz="2800" b="1" u="sng">
                <a:solidFill>
                  <a:srgbClr val="660033"/>
                </a:solidFill>
                <a:latin typeface="微軟正黑體" panose="020B0604030504040204" pitchFamily="34" charset="-120"/>
                <a:ea typeface="微軟正黑體" panose="020B0604030504040204" pitchFamily="34" charset="-120"/>
              </a:rPr>
              <a:t>個項目，於案</a:t>
            </a:r>
            <a:r>
              <a:rPr lang="en-US" altLang="zh-TW" sz="2800" b="1" u="sng">
                <a:solidFill>
                  <a:srgbClr val="660033"/>
                </a:solidFill>
                <a:latin typeface="微軟正黑體" panose="020B0604030504040204" pitchFamily="34" charset="-120"/>
                <a:ea typeface="微軟正黑體" panose="020B0604030504040204" pitchFamily="34" charset="-120"/>
              </a:rPr>
              <a:t>G</a:t>
            </a:r>
            <a:r>
              <a:rPr lang="zh-TW" altLang="en-US" sz="2800" b="1" u="sng">
                <a:solidFill>
                  <a:srgbClr val="660033"/>
                </a:solidFill>
                <a:latin typeface="微軟正黑體" panose="020B0604030504040204" pitchFamily="34" charset="-120"/>
                <a:ea typeface="微軟正黑體" panose="020B0604030504040204" pitchFamily="34" charset="-120"/>
              </a:rPr>
              <a:t>及案</a:t>
            </a:r>
            <a:r>
              <a:rPr lang="en-US" altLang="zh-TW" sz="2800" b="1" u="sng">
                <a:solidFill>
                  <a:srgbClr val="660033"/>
                </a:solidFill>
                <a:latin typeface="微軟正黑體" panose="020B0604030504040204" pitchFamily="34" charset="-120"/>
                <a:ea typeface="微軟正黑體" panose="020B0604030504040204" pitchFamily="34" charset="-120"/>
              </a:rPr>
              <a:t>H</a:t>
            </a:r>
            <a:r>
              <a:rPr lang="zh-TW" altLang="en-US" sz="2800" b="1" u="sng">
                <a:solidFill>
                  <a:srgbClr val="660033"/>
                </a:solidFill>
                <a:latin typeface="微軟正黑體" panose="020B0604030504040204" pitchFamily="34" charset="-120"/>
                <a:ea typeface="微軟正黑體" panose="020B0604030504040204" pitchFamily="34" charset="-120"/>
              </a:rPr>
              <a:t>所標示之原預估數量幾乎相同</a:t>
            </a:r>
            <a:r>
              <a:rPr lang="zh-TW" altLang="en-US" sz="2800" b="1">
                <a:solidFill>
                  <a:srgbClr val="006600"/>
                </a:solidFill>
                <a:latin typeface="微軟正黑體" panose="020B0604030504040204" pitchFamily="34" charset="-120"/>
                <a:ea typeface="微軟正黑體" panose="020B0604030504040204" pitchFamily="34" charset="-120"/>
              </a:rPr>
              <a:t>，顯示案</a:t>
            </a:r>
            <a:r>
              <a:rPr lang="en-US" altLang="zh-TW" sz="2800" b="1">
                <a:solidFill>
                  <a:srgbClr val="006600"/>
                </a:solidFill>
                <a:latin typeface="微軟正黑體" panose="020B0604030504040204" pitchFamily="34" charset="-120"/>
                <a:ea typeface="微軟正黑體" panose="020B0604030504040204" pitchFamily="34" charset="-120"/>
              </a:rPr>
              <a:t>H</a:t>
            </a:r>
            <a:r>
              <a:rPr lang="zh-TW" altLang="en-US" sz="2800" b="1">
                <a:solidFill>
                  <a:srgbClr val="006600"/>
                </a:solidFill>
                <a:latin typeface="微軟正黑體" panose="020B0604030504040204" pitchFamily="34" charset="-120"/>
                <a:ea typeface="微軟正黑體" panose="020B0604030504040204" pitchFamily="34" charset="-120"/>
              </a:rPr>
              <a:t>並無依實際需要詳實預估各採購項目之預估數量，亦</a:t>
            </a:r>
            <a:r>
              <a:rPr lang="zh-TW" altLang="en-US" sz="2800" b="1" u="sng">
                <a:solidFill>
                  <a:srgbClr val="660033"/>
                </a:solidFill>
                <a:latin typeface="微軟正黑體" panose="020B0604030504040204" pitchFamily="34" charset="-120"/>
                <a:ea typeface="微軟正黑體" panose="020B0604030504040204" pitchFamily="34" charset="-120"/>
              </a:rPr>
              <a:t>無參考前一年度案</a:t>
            </a:r>
            <a:r>
              <a:rPr lang="en-US" altLang="zh-TW" sz="2800" b="1" u="sng">
                <a:solidFill>
                  <a:srgbClr val="660033"/>
                </a:solidFill>
                <a:latin typeface="微軟正黑體" panose="020B0604030504040204" pitchFamily="34" charset="-120"/>
                <a:ea typeface="微軟正黑體" panose="020B0604030504040204" pitchFamily="34" charset="-120"/>
              </a:rPr>
              <a:t>G</a:t>
            </a:r>
            <a:r>
              <a:rPr lang="zh-TW" altLang="en-US" sz="2800" b="1" u="sng">
                <a:solidFill>
                  <a:srgbClr val="660033"/>
                </a:solidFill>
                <a:latin typeface="微軟正黑體" panose="020B0604030504040204" pitchFamily="34" charset="-120"/>
                <a:ea typeface="微軟正黑體" panose="020B0604030504040204" pitchFamily="34" charset="-120"/>
              </a:rPr>
              <a:t>之實際採購數量</a:t>
            </a:r>
            <a:r>
              <a:rPr lang="zh-TW" altLang="en-US" sz="2800" b="1">
                <a:solidFill>
                  <a:srgbClr val="006600"/>
                </a:solidFill>
                <a:latin typeface="微軟正黑體" panose="020B0604030504040204" pitchFamily="34" charset="-120"/>
                <a:ea typeface="微軟正黑體" panose="020B0604030504040204" pitchFamily="34" charset="-120"/>
              </a:rPr>
              <a:t>，逕延用前一年度招標時之預估數量，致生該等項目實際採購數量與原預估數量有差距過大</a:t>
            </a:r>
            <a:r>
              <a:rPr lang="zh-TW" altLang="en-US" sz="2800" b="1" smtClean="0">
                <a:solidFill>
                  <a:srgbClr val="006600"/>
                </a:solidFill>
                <a:latin typeface="微軟正黑體" panose="020B0604030504040204" pitchFamily="34" charset="-120"/>
                <a:ea typeface="微軟正黑體" panose="020B0604030504040204" pitchFamily="34" charset="-120"/>
              </a:rPr>
              <a:t>情形。</a:t>
            </a: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7430031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81</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a:solidFill>
                  <a:srgbClr val="C00000"/>
                </a:solidFill>
                <a:effectLst/>
                <a:latin typeface="微軟正黑體" panose="020B0604030504040204" pitchFamily="34" charset="-120"/>
              </a:rPr>
              <a:t>類型八</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5" name="Rectangle 11">
            <a:extLst>
              <a:ext uri="{FF2B5EF4-FFF2-40B4-BE49-F238E27FC236}"/>
            </a:extLst>
          </p:cNvPr>
          <p:cNvSpPr>
            <a:spLocks noChangeArrowheads="1"/>
          </p:cNvSpPr>
          <p:nvPr/>
        </p:nvSpPr>
        <p:spPr bwMode="auto">
          <a:xfrm>
            <a:off x="159587" y="1137084"/>
            <a:ext cx="8696889" cy="995772"/>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機關招標前未依實際需要詳實預估各採購項目之預估數量</a:t>
            </a:r>
            <a:r>
              <a:rPr lang="zh-TW" altLang="en-US" sz="2800" b="1" smtClean="0">
                <a:solidFill>
                  <a:srgbClr val="0000FF"/>
                </a:solidFill>
                <a:latin typeface="微軟正黑體" panose="020B0604030504040204" pitchFamily="34" charset="-120"/>
                <a:ea typeface="微軟正黑體" panose="020B0604030504040204" pitchFamily="34" charset="-120"/>
              </a:rPr>
              <a:t>。</a:t>
            </a:r>
            <a:endParaRPr lang="zh-TW" altLang="en-US" sz="2800" b="1">
              <a:solidFill>
                <a:srgbClr val="006600"/>
              </a:solidFill>
              <a:latin typeface="微軟正黑體" panose="020B0604030504040204" pitchFamily="34" charset="-120"/>
              <a:ea typeface="微軟正黑體" panose="020B0604030504040204" pitchFamily="34" charset="-120"/>
            </a:endParaRPr>
          </a:p>
        </p:txBody>
      </p:sp>
      <p:graphicFrame>
        <p:nvGraphicFramePr>
          <p:cNvPr id="2" name="表格 1"/>
          <p:cNvGraphicFramePr>
            <a:graphicFrameLocks noGrp="1"/>
          </p:cNvGraphicFramePr>
          <p:nvPr>
            <p:extLst/>
          </p:nvPr>
        </p:nvGraphicFramePr>
        <p:xfrm>
          <a:off x="159588" y="2142397"/>
          <a:ext cx="8882825" cy="4490959"/>
        </p:xfrm>
        <a:graphic>
          <a:graphicData uri="http://schemas.openxmlformats.org/drawingml/2006/table">
            <a:tbl>
              <a:tblPr firstRow="1" firstCol="1" bandRow="1"/>
              <a:tblGrid>
                <a:gridCol w="3124128"/>
                <a:gridCol w="822506"/>
                <a:gridCol w="1976796"/>
                <a:gridCol w="1479118"/>
                <a:gridCol w="1480277"/>
              </a:tblGrid>
              <a:tr h="591461">
                <a:tc>
                  <a:txBody>
                    <a:bodyPr/>
                    <a:lstStyle/>
                    <a:p>
                      <a:pPr algn="ctr">
                        <a:lnSpc>
                          <a:spcPts val="2500"/>
                        </a:lnSpc>
                        <a:spcAft>
                          <a:spcPts val="0"/>
                        </a:spcAft>
                        <a:tabLst>
                          <a:tab pos="1049020" algn="l"/>
                        </a:tabLst>
                      </a:pPr>
                      <a:r>
                        <a:rPr lang="zh-TW" sz="2200" b="1" kern="100">
                          <a:solidFill>
                            <a:srgbClr val="0D0D0D"/>
                          </a:solidFill>
                          <a:effectLst/>
                          <a:latin typeface="+mj-ea"/>
                          <a:ea typeface="+mj-ea"/>
                        </a:rPr>
                        <a:t>項目名稱</a:t>
                      </a:r>
                      <a:endParaRPr lang="zh-TW" sz="2200" b="1" kern="100">
                        <a:effectLst/>
                        <a:latin typeface="+mj-ea"/>
                        <a:ea typeface="+mj-ea"/>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0D0D0D"/>
                          </a:solidFill>
                          <a:effectLst/>
                          <a:latin typeface="+mj-ea"/>
                          <a:ea typeface="+mj-ea"/>
                        </a:rPr>
                        <a:t>單位</a:t>
                      </a:r>
                      <a:endParaRPr lang="zh-TW" sz="2200" b="1" kern="100">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0D0D0D"/>
                          </a:solidFill>
                          <a:effectLst/>
                          <a:latin typeface="+mj-ea"/>
                          <a:ea typeface="+mj-ea"/>
                        </a:rPr>
                        <a:t>案</a:t>
                      </a:r>
                      <a:r>
                        <a:rPr lang="en-US" sz="2200" b="1" kern="100">
                          <a:solidFill>
                            <a:srgbClr val="0D0D0D"/>
                          </a:solidFill>
                          <a:effectLst/>
                          <a:latin typeface="+mj-ea"/>
                          <a:ea typeface="+mj-ea"/>
                        </a:rPr>
                        <a:t>G</a:t>
                      </a:r>
                      <a:r>
                        <a:rPr lang="zh-TW" sz="2200" b="1" kern="100">
                          <a:solidFill>
                            <a:srgbClr val="0D0D0D"/>
                          </a:solidFill>
                          <a:effectLst/>
                          <a:latin typeface="+mj-ea"/>
                          <a:ea typeface="+mj-ea"/>
                        </a:rPr>
                        <a:t>及案</a:t>
                      </a:r>
                      <a:r>
                        <a:rPr lang="en-US" sz="2200" b="1" kern="100">
                          <a:solidFill>
                            <a:srgbClr val="0D0D0D"/>
                          </a:solidFill>
                          <a:effectLst/>
                          <a:latin typeface="+mj-ea"/>
                          <a:ea typeface="+mj-ea"/>
                        </a:rPr>
                        <a:t>H</a:t>
                      </a:r>
                      <a:endParaRPr lang="zh-TW" sz="2200" b="1" kern="100">
                        <a:effectLst/>
                        <a:latin typeface="+mj-ea"/>
                        <a:ea typeface="+mj-ea"/>
                      </a:endParaRPr>
                    </a:p>
                    <a:p>
                      <a:pPr algn="ctr">
                        <a:lnSpc>
                          <a:spcPts val="2500"/>
                        </a:lnSpc>
                        <a:spcAft>
                          <a:spcPts val="0"/>
                        </a:spcAft>
                        <a:tabLst>
                          <a:tab pos="1049020" algn="l"/>
                        </a:tabLst>
                      </a:pPr>
                      <a:r>
                        <a:rPr lang="zh-TW" sz="2200" b="1" kern="100">
                          <a:solidFill>
                            <a:srgbClr val="0D0D0D"/>
                          </a:solidFill>
                          <a:effectLst/>
                          <a:latin typeface="+mj-ea"/>
                          <a:ea typeface="+mj-ea"/>
                        </a:rPr>
                        <a:t>預估數量</a:t>
                      </a:r>
                      <a:endParaRPr lang="zh-TW" sz="2200" b="1" kern="100">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0D0D0D"/>
                          </a:solidFill>
                          <a:effectLst/>
                          <a:latin typeface="+mj-ea"/>
                          <a:ea typeface="+mj-ea"/>
                        </a:rPr>
                        <a:t>案</a:t>
                      </a:r>
                      <a:r>
                        <a:rPr lang="en-US" sz="2200" b="1" kern="100">
                          <a:solidFill>
                            <a:srgbClr val="0D0D0D"/>
                          </a:solidFill>
                          <a:effectLst/>
                          <a:latin typeface="+mj-ea"/>
                          <a:ea typeface="+mj-ea"/>
                        </a:rPr>
                        <a:t>G</a:t>
                      </a:r>
                      <a:r>
                        <a:rPr lang="zh-TW" sz="2200" b="1" kern="100">
                          <a:solidFill>
                            <a:srgbClr val="0D0D0D"/>
                          </a:solidFill>
                          <a:effectLst/>
                          <a:latin typeface="+mj-ea"/>
                          <a:ea typeface="+mj-ea"/>
                        </a:rPr>
                        <a:t>實際</a:t>
                      </a:r>
                      <a:endParaRPr lang="zh-TW" sz="2200" b="1" kern="100">
                        <a:effectLst/>
                        <a:latin typeface="+mj-ea"/>
                        <a:ea typeface="+mj-ea"/>
                      </a:endParaRPr>
                    </a:p>
                    <a:p>
                      <a:pPr algn="ctr">
                        <a:lnSpc>
                          <a:spcPts val="2500"/>
                        </a:lnSpc>
                        <a:spcAft>
                          <a:spcPts val="0"/>
                        </a:spcAft>
                        <a:tabLst>
                          <a:tab pos="1049020" algn="l"/>
                        </a:tabLst>
                      </a:pPr>
                      <a:r>
                        <a:rPr lang="zh-TW" sz="2200" b="1" kern="100">
                          <a:solidFill>
                            <a:srgbClr val="0D0D0D"/>
                          </a:solidFill>
                          <a:effectLst/>
                          <a:latin typeface="+mj-ea"/>
                          <a:ea typeface="+mj-ea"/>
                        </a:rPr>
                        <a:t>採購數量</a:t>
                      </a:r>
                      <a:endParaRPr lang="zh-TW" sz="2200" b="1" kern="100">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0D0D0D"/>
                          </a:solidFill>
                          <a:effectLst/>
                          <a:latin typeface="+mj-ea"/>
                          <a:ea typeface="+mj-ea"/>
                        </a:rPr>
                        <a:t>案</a:t>
                      </a:r>
                      <a:r>
                        <a:rPr lang="en-US" sz="2200" b="1" kern="100">
                          <a:solidFill>
                            <a:srgbClr val="0D0D0D"/>
                          </a:solidFill>
                          <a:effectLst/>
                          <a:latin typeface="+mj-ea"/>
                          <a:ea typeface="+mj-ea"/>
                        </a:rPr>
                        <a:t>H</a:t>
                      </a:r>
                      <a:r>
                        <a:rPr lang="zh-TW" sz="2200" b="1" kern="100">
                          <a:solidFill>
                            <a:srgbClr val="0D0D0D"/>
                          </a:solidFill>
                          <a:effectLst/>
                          <a:latin typeface="+mj-ea"/>
                          <a:ea typeface="+mj-ea"/>
                        </a:rPr>
                        <a:t>實際</a:t>
                      </a:r>
                      <a:endParaRPr lang="zh-TW" sz="2200" b="1" kern="100">
                        <a:effectLst/>
                        <a:latin typeface="+mj-ea"/>
                        <a:ea typeface="+mj-ea"/>
                      </a:endParaRPr>
                    </a:p>
                    <a:p>
                      <a:pPr algn="ctr">
                        <a:lnSpc>
                          <a:spcPts val="2500"/>
                        </a:lnSpc>
                        <a:spcAft>
                          <a:spcPts val="0"/>
                        </a:spcAft>
                        <a:tabLst>
                          <a:tab pos="1049020" algn="l"/>
                        </a:tabLst>
                      </a:pPr>
                      <a:r>
                        <a:rPr lang="zh-TW" sz="2200" b="1" kern="100">
                          <a:solidFill>
                            <a:srgbClr val="0D0D0D"/>
                          </a:solidFill>
                          <a:effectLst/>
                          <a:latin typeface="+mj-ea"/>
                          <a:ea typeface="+mj-ea"/>
                        </a:rPr>
                        <a:t>採購數量</a:t>
                      </a:r>
                      <a:endParaRPr lang="zh-TW" sz="2200" b="1" kern="100">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45119">
                <a:tc>
                  <a:txBody>
                    <a:bodyPr/>
                    <a:lstStyle/>
                    <a:p>
                      <a:pPr algn="just">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落地型設備收容箱</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座</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30</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84</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102</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056">
                <a:tc>
                  <a:txBody>
                    <a:bodyPr/>
                    <a:lstStyle/>
                    <a:p>
                      <a:pPr algn="just">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8PORT</a:t>
                      </a:r>
                      <a:r>
                        <a:rPr lang="zh-TW" sz="2200" b="1" kern="100">
                          <a:solidFill>
                            <a:srgbClr val="100278"/>
                          </a:solidFill>
                          <a:effectLst>
                            <a:outerShdw blurRad="38100" dist="38100" dir="2700000" algn="tl">
                              <a:srgbClr val="000000">
                                <a:alpha val="43137"/>
                              </a:srgbClr>
                            </a:outerShdw>
                          </a:effectLst>
                          <a:latin typeface="+mj-ea"/>
                          <a:ea typeface="+mj-ea"/>
                        </a:rPr>
                        <a:t>乙太網路路由器</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25</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116</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135</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46">
                <a:tc>
                  <a:txBody>
                    <a:bodyPr/>
                    <a:lstStyle/>
                    <a:p>
                      <a:pPr algn="just">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光纖跳線</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處</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100</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230</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243</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46">
                <a:tc>
                  <a:txBody>
                    <a:bodyPr/>
                    <a:lstStyle/>
                    <a:p>
                      <a:pPr algn="just">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光纖熔接</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處</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100</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228</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243</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46">
                <a:tc>
                  <a:txBody>
                    <a:bodyPr/>
                    <a:lstStyle/>
                    <a:p>
                      <a:pPr algn="just">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光纖續接盒</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100</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204</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227</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315">
                <a:tc>
                  <a:txBody>
                    <a:bodyPr/>
                    <a:lstStyle/>
                    <a:p>
                      <a:pPr algn="just">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自持非金屬光纖</a:t>
                      </a: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公尺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16,000(</a:t>
                      </a:r>
                      <a:r>
                        <a:rPr lang="zh-TW" sz="2200" b="1" kern="100">
                          <a:solidFill>
                            <a:srgbClr val="100278"/>
                          </a:solidFill>
                          <a:effectLst>
                            <a:outerShdw blurRad="38100" dist="38100" dir="2700000" algn="tl">
                              <a:srgbClr val="000000">
                                <a:alpha val="43137"/>
                              </a:srgbClr>
                            </a:outerShdw>
                          </a:effectLst>
                          <a:latin typeface="+mj-ea"/>
                          <a:ea typeface="+mj-ea"/>
                        </a:rPr>
                        <a:t>案</a:t>
                      </a:r>
                      <a:r>
                        <a:rPr lang="en-US" sz="2200" b="1" kern="100">
                          <a:solidFill>
                            <a:srgbClr val="100278"/>
                          </a:solidFill>
                          <a:effectLst>
                            <a:outerShdw blurRad="38100" dist="38100" dir="2700000" algn="tl">
                              <a:srgbClr val="000000">
                                <a:alpha val="43137"/>
                              </a:srgbClr>
                            </a:outerShdw>
                          </a:effectLst>
                          <a:latin typeface="+mj-ea"/>
                          <a:ea typeface="+mj-ea"/>
                        </a:rPr>
                        <a:t>G)</a:t>
                      </a:r>
                      <a:endParaRPr lang="zh-TW" sz="2200" b="1" kern="100">
                        <a:solidFill>
                          <a:srgbClr val="100278"/>
                        </a:solidFill>
                        <a:effectLst>
                          <a:outerShdw blurRad="38100" dist="38100" dir="2700000" algn="tl">
                            <a:srgbClr val="000000">
                              <a:alpha val="43137"/>
                            </a:srgbClr>
                          </a:outerShdw>
                        </a:effectLst>
                        <a:latin typeface="+mj-ea"/>
                        <a:ea typeface="+mj-ea"/>
                      </a:endParaRPr>
                    </a:p>
                    <a:p>
                      <a:pPr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16,300(</a:t>
                      </a:r>
                      <a:r>
                        <a:rPr lang="zh-TW" sz="2200" b="1" kern="100">
                          <a:solidFill>
                            <a:srgbClr val="100278"/>
                          </a:solidFill>
                          <a:effectLst>
                            <a:outerShdw blurRad="38100" dist="38100" dir="2700000" algn="tl">
                              <a:srgbClr val="000000">
                                <a:alpha val="43137"/>
                              </a:srgbClr>
                            </a:outerShdw>
                          </a:effectLst>
                          <a:latin typeface="+mj-ea"/>
                          <a:ea typeface="+mj-ea"/>
                        </a:rPr>
                        <a:t>案</a:t>
                      </a:r>
                      <a:r>
                        <a:rPr lang="en-US" sz="2200" b="1" kern="100">
                          <a:solidFill>
                            <a:srgbClr val="100278"/>
                          </a:solidFill>
                          <a:effectLst>
                            <a:outerShdw blurRad="38100" dist="38100" dir="2700000" algn="tl">
                              <a:srgbClr val="000000">
                                <a:alpha val="43137"/>
                              </a:srgbClr>
                            </a:outerShdw>
                          </a:effectLst>
                          <a:latin typeface="+mj-ea"/>
                          <a:ea typeface="+mj-ea"/>
                        </a:rPr>
                        <a:t>H)</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46,463</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40,205</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46">
                <a:tc>
                  <a:txBody>
                    <a:bodyPr/>
                    <a:lstStyle/>
                    <a:p>
                      <a:pPr algn="just">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電力施工費</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1049020" algn="l"/>
                        </a:tabLst>
                      </a:pPr>
                      <a:r>
                        <a:rPr lang="zh-TW" sz="2200" b="1" kern="100">
                          <a:solidFill>
                            <a:srgbClr val="100278"/>
                          </a:solidFill>
                          <a:effectLst>
                            <a:outerShdw blurRad="38100" dist="38100" dir="2700000" algn="tl">
                              <a:srgbClr val="000000">
                                <a:alpha val="43137"/>
                              </a:srgbClr>
                            </a:outerShdw>
                          </a:effectLst>
                          <a:latin typeface="+mj-ea"/>
                          <a:ea typeface="+mj-ea"/>
                        </a:rPr>
                        <a:t>組</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30</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84</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175260" algn="r">
                        <a:lnSpc>
                          <a:spcPts val="2500"/>
                        </a:lnSpc>
                        <a:spcAft>
                          <a:spcPts val="0"/>
                        </a:spcAft>
                        <a:tabLst>
                          <a:tab pos="1049020" algn="l"/>
                        </a:tabLst>
                      </a:pPr>
                      <a:r>
                        <a:rPr lang="en-US" sz="2200" b="1" kern="100">
                          <a:solidFill>
                            <a:srgbClr val="100278"/>
                          </a:solidFill>
                          <a:effectLst>
                            <a:outerShdw blurRad="38100" dist="38100" dir="2700000" algn="tl">
                              <a:srgbClr val="000000">
                                <a:alpha val="43137"/>
                              </a:srgbClr>
                            </a:outerShdw>
                          </a:effectLst>
                          <a:latin typeface="+mj-ea"/>
                          <a:ea typeface="+mj-ea"/>
                        </a:rPr>
                        <a:t>100</a:t>
                      </a:r>
                      <a:endParaRPr lang="zh-TW" sz="2200" b="1" kern="100">
                        <a:solidFill>
                          <a:srgbClr val="100278"/>
                        </a:solidFill>
                        <a:effectLst>
                          <a:outerShdw blurRad="38100" dist="38100" dir="2700000" algn="tl">
                            <a:srgbClr val="000000">
                              <a:alpha val="43137"/>
                            </a:srgbClr>
                          </a:outerShdw>
                        </a:effectLst>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490842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82</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a:t>
            </a:r>
            <a:r>
              <a:rPr kumimoji="0" lang="zh-TW" altLang="en-US" sz="3200" b="1" cap="none">
                <a:solidFill>
                  <a:srgbClr val="C00000"/>
                </a:solidFill>
                <a:effectLst/>
                <a:latin typeface="微軟正黑體" panose="020B0604030504040204" pitchFamily="34" charset="-120"/>
              </a:rPr>
              <a:t>九</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5460268"/>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履約逾契約上限金額，漏未辦理契約變更程序。</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L</a:t>
            </a:r>
            <a:r>
              <a:rPr lang="zh-TW" altLang="en-US" sz="2800" b="1">
                <a:solidFill>
                  <a:srgbClr val="006600"/>
                </a:solidFill>
                <a:latin typeface="微軟正黑體" panose="020B0604030504040204" pitchFamily="34" charset="-120"/>
                <a:ea typeface="微軟正黑體" panose="020B0604030504040204" pitchFamily="34" charset="-120"/>
              </a:rPr>
              <a:t>決標金額</a:t>
            </a:r>
            <a:r>
              <a:rPr lang="en-US" altLang="zh-TW" sz="2800" b="1">
                <a:solidFill>
                  <a:srgbClr val="006600"/>
                </a:solidFill>
                <a:latin typeface="微軟正黑體" panose="020B0604030504040204" pitchFamily="34" charset="-120"/>
                <a:ea typeface="微軟正黑體" panose="020B0604030504040204" pitchFamily="34" charset="-120"/>
              </a:rPr>
              <a:t>1,728,000</a:t>
            </a:r>
            <a:r>
              <a:rPr lang="zh-TW" altLang="en-US" sz="2800" b="1">
                <a:solidFill>
                  <a:srgbClr val="006600"/>
                </a:solidFill>
                <a:latin typeface="微軟正黑體" panose="020B0604030504040204" pitchFamily="34" charset="-120"/>
                <a:ea typeface="微軟正黑體" panose="020B0604030504040204" pitchFamily="34" charset="-120"/>
              </a:rPr>
              <a:t>元，契約</a:t>
            </a:r>
            <a:r>
              <a:rPr lang="zh-TW" altLang="en-US" sz="2800" b="1" smtClean="0">
                <a:solidFill>
                  <a:srgbClr val="006600"/>
                </a:solidFill>
                <a:latin typeface="微軟正黑體" panose="020B0604030504040204" pitchFamily="34" charset="-120"/>
                <a:ea typeface="微軟正黑體" panose="020B0604030504040204" pitchFamily="34" charset="-120"/>
              </a:rPr>
              <a:t>未</a:t>
            </a:r>
            <a:r>
              <a:rPr lang="zh-TW" altLang="en-US" sz="2800" b="1">
                <a:solidFill>
                  <a:srgbClr val="006600"/>
                </a:solidFill>
                <a:latin typeface="微軟正黑體" panose="020B0604030504040204" pitchFamily="34" charset="-120"/>
                <a:ea typeface="微軟正黑體" panose="020B0604030504040204" pitchFamily="34" charset="-120"/>
              </a:rPr>
              <a:t>載</a:t>
            </a:r>
            <a:r>
              <a:rPr lang="zh-TW" altLang="en-US" sz="2800" b="1" smtClean="0">
                <a:solidFill>
                  <a:srgbClr val="006600"/>
                </a:solidFill>
                <a:latin typeface="微軟正黑體" panose="020B0604030504040204" pitchFamily="34" charset="-120"/>
                <a:ea typeface="微軟正黑體" panose="020B0604030504040204" pitchFamily="34" charset="-120"/>
              </a:rPr>
              <a:t>明</a:t>
            </a:r>
            <a:r>
              <a:rPr lang="zh-TW" altLang="en-US" sz="2800" b="1">
                <a:solidFill>
                  <a:srgbClr val="006600"/>
                </a:solidFill>
                <a:latin typeface="微軟正黑體" panose="020B0604030504040204" pitchFamily="34" charset="-120"/>
                <a:ea typeface="微軟正黑體" panose="020B0604030504040204" pitchFamily="34" charset="-120"/>
              </a:rPr>
              <a:t>採購上限數量或金額，惟於投標須知第</a:t>
            </a:r>
            <a:r>
              <a:rPr lang="en-US" altLang="zh-TW" sz="2800" b="1">
                <a:solidFill>
                  <a:srgbClr val="006600"/>
                </a:solidFill>
                <a:latin typeface="微軟正黑體" panose="020B0604030504040204" pitchFamily="34" charset="-120"/>
                <a:ea typeface="微軟正黑體" panose="020B0604030504040204" pitchFamily="34" charset="-120"/>
              </a:rPr>
              <a:t>62</a:t>
            </a:r>
            <a:r>
              <a:rPr lang="zh-TW" altLang="en-US" sz="2800" b="1" smtClean="0">
                <a:solidFill>
                  <a:srgbClr val="006600"/>
                </a:solidFill>
                <a:latin typeface="微軟正黑體" panose="020B0604030504040204" pitchFamily="34" charset="-120"/>
                <a:ea typeface="微軟正黑體" panose="020B0604030504040204" pitchFamily="34" charset="-120"/>
              </a:rPr>
              <a:t>點保留</a:t>
            </a:r>
            <a:r>
              <a:rPr lang="zh-TW" altLang="en-US" sz="2800" b="1">
                <a:solidFill>
                  <a:srgbClr val="006600"/>
                </a:solidFill>
                <a:latin typeface="微軟正黑體" panose="020B0604030504040204" pitchFamily="34" charset="-120"/>
                <a:ea typeface="微軟正黑體" panose="020B0604030504040204" pitchFamily="34" charset="-120"/>
              </a:rPr>
              <a:t>未來向得標廠商增購之</a:t>
            </a:r>
            <a:r>
              <a:rPr lang="zh-TW" altLang="en-US" sz="2800" b="1" smtClean="0">
                <a:solidFill>
                  <a:srgbClr val="006600"/>
                </a:solidFill>
                <a:latin typeface="微軟正黑體" panose="020B0604030504040204" pitchFamily="34" charset="-120"/>
                <a:ea typeface="微軟正黑體" panose="020B0604030504040204" pitchFamily="34" charset="-120"/>
              </a:rPr>
              <a:t>權利及</a:t>
            </a:r>
            <a:r>
              <a:rPr lang="zh-TW" altLang="en-US" sz="2800" b="1">
                <a:solidFill>
                  <a:srgbClr val="006600"/>
                </a:solidFill>
                <a:latin typeface="微軟正黑體" panose="020B0604030504040204" pitchFamily="34" charset="-120"/>
                <a:ea typeface="微軟正黑體" panose="020B0604030504040204" pitchFamily="34" charset="-120"/>
              </a:rPr>
              <a:t>公開招標公告之「</a:t>
            </a:r>
            <a:r>
              <a:rPr lang="zh-TW" altLang="en-US" sz="2800" b="1" u="sng">
                <a:solidFill>
                  <a:srgbClr val="100278"/>
                </a:solidFill>
                <a:latin typeface="微軟正黑體" panose="020B0604030504040204" pitchFamily="34" charset="-120"/>
                <a:ea typeface="微軟正黑體" panose="020B0604030504040204" pitchFamily="34" charset="-120"/>
              </a:rPr>
              <a:t>後續擴充</a:t>
            </a:r>
            <a:r>
              <a:rPr lang="zh-TW" altLang="en-US" sz="2800" b="1">
                <a:solidFill>
                  <a:srgbClr val="006600"/>
                </a:solidFill>
                <a:latin typeface="微軟正黑體" panose="020B0604030504040204" pitchFamily="34" charset="-120"/>
                <a:ea typeface="微軟正黑體" panose="020B0604030504040204" pitchFamily="34" charset="-120"/>
              </a:rPr>
              <a:t>」欄位均</a:t>
            </a:r>
            <a:r>
              <a:rPr lang="zh-TW" altLang="en-US" sz="2800" b="1" u="sng">
                <a:solidFill>
                  <a:srgbClr val="100278"/>
                </a:solidFill>
                <a:latin typeface="微軟正黑體" panose="020B0604030504040204" pitchFamily="34" charset="-120"/>
                <a:ea typeface="微軟正黑體" panose="020B0604030504040204" pitchFamily="34" charset="-120"/>
              </a:rPr>
              <a:t>載明</a:t>
            </a:r>
            <a:r>
              <a:rPr lang="zh-TW" altLang="en-US" sz="2800" b="1">
                <a:solidFill>
                  <a:srgbClr val="006600"/>
                </a:solidFill>
                <a:latin typeface="微軟正黑體" panose="020B0604030504040204" pitchFamily="34" charset="-120"/>
                <a:ea typeface="微軟正黑體" panose="020B0604030504040204" pitchFamily="34" charset="-120"/>
              </a:rPr>
              <a:t>「</a:t>
            </a:r>
            <a:r>
              <a:rPr lang="zh-TW" altLang="en-US" sz="2800" b="1" u="sng">
                <a:solidFill>
                  <a:srgbClr val="100278"/>
                </a:solidFill>
                <a:latin typeface="微軟正黑體" panose="020B0604030504040204" pitchFamily="34" charset="-120"/>
                <a:ea typeface="微軟正黑體" panose="020B0604030504040204" pitchFamily="34" charset="-120"/>
              </a:rPr>
              <a:t>本採購決標後</a:t>
            </a:r>
            <a:r>
              <a:rPr lang="zh-TW" altLang="en-US" sz="2800" b="1" smtClean="0">
                <a:solidFill>
                  <a:srgbClr val="006600"/>
                </a:solidFill>
                <a:latin typeface="微軟正黑體" panose="020B0604030504040204" pitchFamily="34" charset="-120"/>
                <a:ea typeface="微軟正黑體" panose="020B0604030504040204" pitchFamily="34" charset="-120"/>
              </a:rPr>
              <a:t>，</a:t>
            </a:r>
            <a:r>
              <a:rPr lang="zh-TW" altLang="en-US" sz="2800" b="1" u="sng" smtClean="0">
                <a:solidFill>
                  <a:srgbClr val="100278"/>
                </a:solidFill>
                <a:latin typeface="微軟正黑體" panose="020B0604030504040204" pitchFamily="34" charset="-120"/>
                <a:ea typeface="微軟正黑體" panose="020B0604030504040204" pitchFamily="34" charset="-120"/>
              </a:rPr>
              <a:t>保留</a:t>
            </a:r>
            <a:r>
              <a:rPr lang="zh-TW" altLang="en-US" sz="2800" b="1" u="sng">
                <a:solidFill>
                  <a:srgbClr val="100278"/>
                </a:solidFill>
                <a:latin typeface="微軟正黑體" panose="020B0604030504040204" pitchFamily="34" charset="-120"/>
                <a:ea typeface="微軟正黑體" panose="020B0604030504040204" pitchFamily="34" charset="-120"/>
              </a:rPr>
              <a:t>剩餘款項得按原契約項目增加施作，結算依新增實作數量計，結算金額加決標金額至採購金額計</a:t>
            </a:r>
            <a:r>
              <a:rPr lang="zh-TW" altLang="en-US" sz="2800" b="1">
                <a:solidFill>
                  <a:srgbClr val="006600"/>
                </a:solidFill>
                <a:latin typeface="微軟正黑體" panose="020B0604030504040204" pitchFamily="34" charset="-120"/>
                <a:ea typeface="微軟正黑體" panose="020B0604030504040204" pitchFamily="34" charset="-120"/>
              </a:rPr>
              <a:t>」文字。</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財物</a:t>
            </a:r>
            <a:r>
              <a:rPr lang="zh-TW" altLang="en-US" sz="2800" b="1" u="sng">
                <a:solidFill>
                  <a:srgbClr val="006600"/>
                </a:solidFill>
                <a:latin typeface="微軟正黑體" panose="020B0604030504040204" pitchFamily="34" charset="-120"/>
                <a:ea typeface="微軟正黑體" panose="020B0604030504040204" pitchFamily="34" charset="-120"/>
              </a:rPr>
              <a:t>結算驗收證明書記載結算總價為</a:t>
            </a:r>
            <a:r>
              <a:rPr lang="en-US" altLang="zh-TW" sz="2800" b="1" u="sng">
                <a:solidFill>
                  <a:srgbClr val="006600"/>
                </a:solidFill>
                <a:latin typeface="微軟正黑體" panose="020B0604030504040204" pitchFamily="34" charset="-120"/>
                <a:ea typeface="微軟正黑體" panose="020B0604030504040204" pitchFamily="34" charset="-120"/>
              </a:rPr>
              <a:t>2,495,549</a:t>
            </a:r>
            <a:r>
              <a:rPr lang="zh-TW" altLang="en-US" sz="2800" b="1" u="sng">
                <a:solidFill>
                  <a:srgbClr val="006600"/>
                </a:solidFill>
                <a:latin typeface="微軟正黑體" panose="020B0604030504040204" pitchFamily="34" charset="-120"/>
                <a:ea typeface="微軟正黑體" panose="020B0604030504040204" pitchFamily="34" charset="-120"/>
              </a:rPr>
              <a:t>元</a:t>
            </a:r>
            <a:r>
              <a:rPr lang="zh-TW" altLang="en-US" sz="2800" b="1">
                <a:solidFill>
                  <a:srgbClr val="006600"/>
                </a:solidFill>
                <a:latin typeface="微軟正黑體" panose="020B0604030504040204" pitchFamily="34" charset="-120"/>
                <a:ea typeface="微軟正黑體" panose="020B0604030504040204" pitchFamily="34" charset="-120"/>
              </a:rPr>
              <a:t>，雖未逾招標文件及招標公告所載採購金額</a:t>
            </a:r>
            <a:r>
              <a:rPr lang="en-US" altLang="zh-TW" sz="2800" b="1">
                <a:solidFill>
                  <a:srgbClr val="006600"/>
                </a:solidFill>
                <a:latin typeface="微軟正黑體" panose="020B0604030504040204" pitchFamily="34" charset="-120"/>
                <a:ea typeface="微軟正黑體" panose="020B0604030504040204" pitchFamily="34" charset="-120"/>
              </a:rPr>
              <a:t>(2,500,000</a:t>
            </a:r>
            <a:r>
              <a:rPr lang="zh-TW" altLang="en-US" sz="2800" b="1">
                <a:solidFill>
                  <a:srgbClr val="006600"/>
                </a:solidFill>
                <a:latin typeface="微軟正黑體" panose="020B0604030504040204" pitchFamily="34" charset="-120"/>
                <a:ea typeface="微軟正黑體" panose="020B0604030504040204" pitchFamily="34" charset="-120"/>
              </a:rPr>
              <a:t>元</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，就超出原決標金額之</a:t>
            </a:r>
            <a:r>
              <a:rPr lang="zh-TW" altLang="en-US" sz="2800" b="1" u="sng">
                <a:solidFill>
                  <a:srgbClr val="660033"/>
                </a:solidFill>
                <a:latin typeface="微軟正黑體" panose="020B0604030504040204" pitchFamily="34" charset="-120"/>
                <a:ea typeface="微軟正黑體" panose="020B0604030504040204" pitchFamily="34" charset="-120"/>
              </a:rPr>
              <a:t>後續擴充部分，卻未依契約變更程序辦理增購，即逕交由原得標廠商辦理，與採購法第</a:t>
            </a:r>
            <a:r>
              <a:rPr lang="en-US" altLang="zh-TW" sz="2800" b="1" u="sng">
                <a:solidFill>
                  <a:srgbClr val="660033"/>
                </a:solidFill>
                <a:latin typeface="微軟正黑體" panose="020B0604030504040204" pitchFamily="34" charset="-120"/>
                <a:ea typeface="微軟正黑體" panose="020B0604030504040204" pitchFamily="34" charset="-120"/>
              </a:rPr>
              <a:t>18</a:t>
            </a:r>
            <a:r>
              <a:rPr lang="zh-TW" altLang="en-US" sz="2800" b="1" u="sng">
                <a:solidFill>
                  <a:srgbClr val="660033"/>
                </a:solidFill>
                <a:latin typeface="微軟正黑體" panose="020B0604030504040204" pitchFamily="34" charset="-120"/>
                <a:ea typeface="微軟正黑體" panose="020B0604030504040204" pitchFamily="34" charset="-120"/>
              </a:rPr>
              <a:t>條第</a:t>
            </a:r>
            <a:r>
              <a:rPr lang="en-US" altLang="zh-TW" sz="2800" b="1" u="sng">
                <a:solidFill>
                  <a:srgbClr val="660033"/>
                </a:solidFill>
                <a:latin typeface="微軟正黑體" panose="020B0604030504040204" pitchFamily="34" charset="-120"/>
                <a:ea typeface="微軟正黑體" panose="020B0604030504040204" pitchFamily="34" charset="-120"/>
              </a:rPr>
              <a:t>4</a:t>
            </a:r>
            <a:r>
              <a:rPr lang="zh-TW" altLang="en-US" sz="2800" b="1" u="sng">
                <a:solidFill>
                  <a:srgbClr val="660033"/>
                </a:solidFill>
                <a:latin typeface="微軟正黑體" panose="020B0604030504040204" pitchFamily="34" charset="-120"/>
                <a:ea typeface="微軟正黑體" panose="020B0604030504040204" pitchFamily="34" charset="-120"/>
              </a:rPr>
              <a:t>項規定有間</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zh-TW" altLang="en-US" sz="2800" b="1">
              <a:solidFill>
                <a:srgbClr val="0066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0135883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83</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5172236"/>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契約變更致原決標金額增加，未依規定辦理定期彙送或刊登決標公告。</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依採購契約變更或加減價核准監辦備查規定一覽表附記</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五</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：「機關辦理採購，其決標金額依採購法第</a:t>
            </a:r>
            <a:r>
              <a:rPr lang="en-US" altLang="zh-TW" sz="2800" b="1">
                <a:solidFill>
                  <a:srgbClr val="006600"/>
                </a:solidFill>
                <a:latin typeface="微軟正黑體" panose="020B0604030504040204" pitchFamily="34" charset="-120"/>
                <a:ea typeface="微軟正黑體" panose="020B0604030504040204" pitchFamily="34" charset="-120"/>
              </a:rPr>
              <a:t>61</a:t>
            </a:r>
            <a:r>
              <a:rPr lang="zh-TW" altLang="en-US" sz="2800" b="1">
                <a:solidFill>
                  <a:srgbClr val="006600"/>
                </a:solidFill>
                <a:latin typeface="微軟正黑體" panose="020B0604030504040204" pitchFamily="34" charset="-120"/>
                <a:ea typeface="微軟正黑體" panose="020B0604030504040204" pitchFamily="34" charset="-120"/>
              </a:rPr>
              <a:t>條</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於政府採購公報刊登決標公告</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或第</a:t>
            </a:r>
            <a:r>
              <a:rPr lang="en-US" altLang="zh-TW" sz="2800" b="1">
                <a:solidFill>
                  <a:srgbClr val="006600"/>
                </a:solidFill>
                <a:latin typeface="微軟正黑體" panose="020B0604030504040204" pitchFamily="34" charset="-120"/>
                <a:ea typeface="微軟正黑體" panose="020B0604030504040204" pitchFamily="34" charset="-120"/>
              </a:rPr>
              <a:t>62</a:t>
            </a:r>
            <a:r>
              <a:rPr lang="zh-TW" altLang="en-US" sz="2800" b="1">
                <a:solidFill>
                  <a:srgbClr val="006600"/>
                </a:solidFill>
                <a:latin typeface="微軟正黑體" panose="020B0604030504040204" pitchFamily="34" charset="-120"/>
                <a:ea typeface="微軟正黑體" panose="020B0604030504040204" pitchFamily="34" charset="-120"/>
              </a:rPr>
              <a:t>條</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定期彙送決標資料</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規定傳輸至工程會資料庫後，如有契約變更或加減價之情形，致原決標金額增加者，該增加之金額，亦應依上揭規定辦理公告、彙送。</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查</a:t>
            </a:r>
            <a:r>
              <a:rPr lang="zh-TW" altLang="en-US" sz="2800" b="1">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E</a:t>
            </a:r>
            <a:r>
              <a:rPr lang="zh-TW" altLang="en-US" sz="2800" b="1">
                <a:solidFill>
                  <a:srgbClr val="006600"/>
                </a:solidFill>
                <a:latin typeface="微軟正黑體" panose="020B0604030504040204" pitchFamily="34" charset="-120"/>
                <a:ea typeface="微軟正黑體" panose="020B0604030504040204" pitchFamily="34" charset="-120"/>
              </a:rPr>
              <a:t>於</a:t>
            </a:r>
            <a:r>
              <a:rPr lang="en-US" altLang="zh-TW" sz="2800" b="1">
                <a:solidFill>
                  <a:srgbClr val="006600"/>
                </a:solidFill>
                <a:latin typeface="微軟正黑體" panose="020B0604030504040204" pitchFamily="34" charset="-120"/>
                <a:ea typeface="微軟正黑體" panose="020B0604030504040204" pitchFamily="34" charset="-120"/>
              </a:rPr>
              <a:t>107</a:t>
            </a:r>
            <a:r>
              <a:rPr lang="zh-TW" altLang="en-US" sz="2800" b="1">
                <a:solidFill>
                  <a:srgbClr val="006600"/>
                </a:solidFill>
                <a:latin typeface="微軟正黑體" panose="020B0604030504040204" pitchFamily="34" charset="-120"/>
                <a:ea typeface="微軟正黑體" panose="020B0604030504040204" pitchFamily="34" charset="-120"/>
              </a:rPr>
              <a:t>年</a:t>
            </a:r>
            <a:r>
              <a:rPr lang="en-US" altLang="zh-TW" sz="2800" b="1">
                <a:solidFill>
                  <a:srgbClr val="006600"/>
                </a:solidFill>
                <a:latin typeface="微軟正黑體" panose="020B0604030504040204" pitchFamily="34" charset="-120"/>
                <a:ea typeface="微軟正黑體" panose="020B0604030504040204" pitchFamily="34" charset="-120"/>
              </a:rPr>
              <a:t>8</a:t>
            </a:r>
            <a:r>
              <a:rPr lang="zh-TW" altLang="en-US" sz="2800" b="1">
                <a:solidFill>
                  <a:srgbClr val="006600"/>
                </a:solidFill>
                <a:latin typeface="微軟正黑體" panose="020B0604030504040204" pitchFamily="34" charset="-120"/>
                <a:ea typeface="微軟正黑體" panose="020B0604030504040204" pitchFamily="34" charset="-120"/>
              </a:rPr>
              <a:t>月</a:t>
            </a:r>
            <a:r>
              <a:rPr lang="en-US" altLang="zh-TW" sz="2800" b="1">
                <a:solidFill>
                  <a:srgbClr val="006600"/>
                </a:solidFill>
                <a:latin typeface="微軟正黑體" panose="020B0604030504040204" pitchFamily="34" charset="-120"/>
                <a:ea typeface="微軟正黑體" panose="020B0604030504040204" pitchFamily="34" charset="-120"/>
              </a:rPr>
              <a:t>13</a:t>
            </a:r>
            <a:r>
              <a:rPr lang="zh-TW" altLang="en-US" sz="2800" b="1">
                <a:solidFill>
                  <a:srgbClr val="006600"/>
                </a:solidFill>
                <a:latin typeface="微軟正黑體" panose="020B0604030504040204" pitchFamily="34" charset="-120"/>
                <a:ea typeface="微軟正黑體" panose="020B0604030504040204" pitchFamily="34" charset="-120"/>
              </a:rPr>
              <a:t>日</a:t>
            </a:r>
            <a:r>
              <a:rPr lang="zh-TW" altLang="en-US" sz="2800" b="1" u="sng">
                <a:solidFill>
                  <a:srgbClr val="660033"/>
                </a:solidFill>
                <a:latin typeface="微軟正黑體" panose="020B0604030504040204" pitchFamily="34" charset="-120"/>
                <a:ea typeface="微軟正黑體" panose="020B0604030504040204" pitchFamily="34" charset="-120"/>
              </a:rPr>
              <a:t>契約變更後金額增加</a:t>
            </a:r>
            <a:r>
              <a:rPr lang="en-US" altLang="zh-TW" sz="2800" b="1" u="sng">
                <a:solidFill>
                  <a:srgbClr val="660033"/>
                </a:solidFill>
                <a:latin typeface="微軟正黑體" panose="020B0604030504040204" pitchFamily="34" charset="-120"/>
                <a:ea typeface="微軟正黑體" panose="020B0604030504040204" pitchFamily="34" charset="-120"/>
              </a:rPr>
              <a:t>800,000</a:t>
            </a:r>
            <a:r>
              <a:rPr lang="zh-TW" altLang="en-US" sz="2800" b="1" u="sng">
                <a:solidFill>
                  <a:srgbClr val="660033"/>
                </a:solidFill>
                <a:latin typeface="微軟正黑體" panose="020B0604030504040204" pitchFamily="34" charset="-120"/>
                <a:ea typeface="微軟正黑體" panose="020B0604030504040204" pitchFamily="34" charset="-120"/>
              </a:rPr>
              <a:t>元，惟</a:t>
            </a:r>
            <a:r>
              <a:rPr lang="zh-TW" altLang="en-US" sz="2800" b="1" u="sng" smtClean="0">
                <a:solidFill>
                  <a:srgbClr val="660033"/>
                </a:solidFill>
                <a:latin typeface="微軟正黑體" panose="020B0604030504040204" pitchFamily="34" charset="-120"/>
                <a:ea typeface="微軟正黑體" panose="020B0604030504040204" pitchFamily="34" charset="-120"/>
              </a:rPr>
              <a:t>未依</a:t>
            </a:r>
            <a:r>
              <a:rPr lang="zh-TW" altLang="en-US" sz="2800" b="1" u="sng">
                <a:solidFill>
                  <a:srgbClr val="660033"/>
                </a:solidFill>
                <a:latin typeface="微軟正黑體" panose="020B0604030504040204" pitchFamily="34" charset="-120"/>
                <a:ea typeface="微軟正黑體" panose="020B0604030504040204" pitchFamily="34" charset="-120"/>
              </a:rPr>
              <a:t>上開規定辦理契約變更之定期彙送</a:t>
            </a:r>
            <a:r>
              <a:rPr lang="zh-TW" altLang="en-US" sz="2800" b="1">
                <a:solidFill>
                  <a:srgbClr val="006600"/>
                </a:solidFill>
                <a:latin typeface="微軟正黑體" panose="020B0604030504040204" pitchFamily="34" charset="-120"/>
                <a:ea typeface="微軟正黑體" panose="020B0604030504040204" pitchFamily="34" charset="-120"/>
              </a:rPr>
              <a:t>。另查案</a:t>
            </a:r>
            <a:r>
              <a:rPr lang="en-US" altLang="zh-TW" sz="2800" b="1">
                <a:solidFill>
                  <a:srgbClr val="006600"/>
                </a:solidFill>
                <a:latin typeface="微軟正黑體" panose="020B0604030504040204" pitchFamily="34" charset="-120"/>
                <a:ea typeface="微軟正黑體" panose="020B0604030504040204" pitchFamily="34" charset="-120"/>
              </a:rPr>
              <a:t>G</a:t>
            </a:r>
            <a:r>
              <a:rPr lang="zh-TW" altLang="en-US" sz="2800" b="1">
                <a:solidFill>
                  <a:srgbClr val="006600"/>
                </a:solidFill>
                <a:latin typeface="微軟正黑體" panose="020B0604030504040204" pitchFamily="34" charset="-120"/>
                <a:ea typeface="微軟正黑體" panose="020B0604030504040204" pitchFamily="34" charset="-120"/>
              </a:rPr>
              <a:t>及案</a:t>
            </a:r>
            <a:r>
              <a:rPr lang="en-US" altLang="zh-TW" sz="2800" b="1">
                <a:solidFill>
                  <a:srgbClr val="006600"/>
                </a:solidFill>
                <a:latin typeface="微軟正黑體" panose="020B0604030504040204" pitchFamily="34" charset="-120"/>
                <a:ea typeface="微軟正黑體" panose="020B0604030504040204" pitchFamily="34" charset="-120"/>
              </a:rPr>
              <a:t>H</a:t>
            </a:r>
            <a:r>
              <a:rPr lang="zh-TW" altLang="en-US" sz="2800" b="1">
                <a:solidFill>
                  <a:srgbClr val="006600"/>
                </a:solidFill>
                <a:latin typeface="微軟正黑體" panose="020B0604030504040204" pitchFamily="34" charset="-120"/>
                <a:ea typeface="微軟正黑體" panose="020B0604030504040204" pitchFamily="34" charset="-120"/>
              </a:rPr>
              <a:t>亦有前開類案情形。</a:t>
            </a:r>
          </a:p>
        </p:txBody>
      </p:sp>
    </p:spTree>
    <p:extLst>
      <p:ext uri="{BB962C8B-B14F-4D97-AF65-F5344CB8AC3E}">
        <p14:creationId xmlns:p14="http://schemas.microsoft.com/office/powerpoint/2010/main" val="23517767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84</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類型十一</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5172236"/>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驗收紀錄內容過於簡略。</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採購</a:t>
            </a:r>
            <a:r>
              <a:rPr lang="zh-TW" altLang="en-US" sz="2800" b="1">
                <a:solidFill>
                  <a:srgbClr val="006600"/>
                </a:solidFill>
                <a:latin typeface="微軟正黑體" panose="020B0604030504040204" pitchFamily="34" charset="-120"/>
                <a:ea typeface="微軟正黑體" panose="020B0604030504040204" pitchFamily="34" charset="-120"/>
              </a:rPr>
              <a:t>法施行細則第</a:t>
            </a:r>
            <a:r>
              <a:rPr lang="en-US" altLang="zh-TW" sz="2800" b="1">
                <a:solidFill>
                  <a:srgbClr val="006600"/>
                </a:solidFill>
                <a:latin typeface="微軟正黑體" panose="020B0604030504040204" pitchFamily="34" charset="-120"/>
                <a:ea typeface="微軟正黑體" panose="020B0604030504040204" pitchFamily="34" charset="-120"/>
              </a:rPr>
              <a:t>91</a:t>
            </a:r>
            <a:r>
              <a:rPr lang="zh-TW" altLang="en-US" sz="2800" b="1">
                <a:solidFill>
                  <a:srgbClr val="006600"/>
                </a:solidFill>
                <a:latin typeface="微軟正黑體" panose="020B0604030504040204" pitchFamily="34" charset="-120"/>
                <a:ea typeface="微軟正黑體" panose="020B0604030504040204" pitchFamily="34" charset="-120"/>
              </a:rPr>
              <a:t>條第</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項第</a:t>
            </a:r>
            <a:r>
              <a:rPr lang="en-US" altLang="zh-TW" sz="2800" b="1">
                <a:solidFill>
                  <a:srgbClr val="006600"/>
                </a:solidFill>
                <a:latin typeface="微軟正黑體" panose="020B0604030504040204" pitchFamily="34" charset="-120"/>
                <a:ea typeface="微軟正黑體" panose="020B0604030504040204" pitchFamily="34" charset="-120"/>
              </a:rPr>
              <a:t>1</a:t>
            </a:r>
            <a:r>
              <a:rPr lang="zh-TW" altLang="en-US" sz="2800" b="1">
                <a:solidFill>
                  <a:srgbClr val="006600"/>
                </a:solidFill>
                <a:latin typeface="微軟正黑體" panose="020B0604030504040204" pitchFamily="34" charset="-120"/>
                <a:ea typeface="微軟正黑體" panose="020B0604030504040204" pitchFamily="34" charset="-120"/>
              </a:rPr>
              <a:t>款規定：「機關辦理驗收人員之分工如下：一、主驗人員：主持驗收程序，抽查驗核廠商履約結果有無與契約、圖說或貨樣規定不符，並決定不符時之處置。」，爰驗收紀錄應依前開規定明確記載驗收時所抽查驗核之項目、數量及其是否符合契約約定等情形，俾具體呈現驗收</a:t>
            </a:r>
            <a:r>
              <a:rPr lang="zh-TW" altLang="en-US" sz="2800" b="1" smtClean="0">
                <a:solidFill>
                  <a:srgbClr val="006600"/>
                </a:solidFill>
                <a:latin typeface="微軟正黑體" panose="020B0604030504040204" pitchFamily="34" charset="-120"/>
                <a:ea typeface="微軟正黑體" panose="020B0604030504040204" pitchFamily="34" charset="-120"/>
              </a:rPr>
              <a:t>過程。</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B</a:t>
            </a:r>
            <a:r>
              <a:rPr lang="zh-TW" altLang="en-US" sz="2800" b="1">
                <a:solidFill>
                  <a:srgbClr val="006600"/>
                </a:solidFill>
                <a:latin typeface="微軟正黑體" panose="020B0604030504040204" pitchFamily="34" charset="-120"/>
                <a:ea typeface="微軟正黑體" panose="020B0604030504040204" pitchFamily="34" charset="-120"/>
              </a:rPr>
              <a:t>之驗收紀錄，就</a:t>
            </a:r>
            <a:r>
              <a:rPr lang="zh-TW" altLang="en-US" sz="2800" b="1" u="sng">
                <a:solidFill>
                  <a:srgbClr val="660033"/>
                </a:solidFill>
                <a:latin typeface="微軟正黑體" panose="020B0604030504040204" pitchFamily="34" charset="-120"/>
                <a:ea typeface="微軟正黑體" panose="020B0604030504040204" pitchFamily="34" charset="-120"/>
              </a:rPr>
              <a:t>驗收經過僅記載「經書面抽查各批次核銷文件無誤，尚符規定。」對於究竟抽查那些核銷文件，以及驗收時所抽查驗核之項目及數量均未有記載</a:t>
            </a:r>
            <a:r>
              <a:rPr lang="zh-TW" altLang="en-US" sz="2800" b="1">
                <a:solidFill>
                  <a:srgbClr val="006600"/>
                </a:solidFill>
                <a:latin typeface="微軟正黑體" panose="020B0604030504040204" pitchFamily="34" charset="-120"/>
                <a:ea typeface="微軟正黑體" panose="020B0604030504040204" pitchFamily="34" charset="-120"/>
              </a:rPr>
              <a:t>，驗收紀錄內容有過於簡略之情事。</a:t>
            </a:r>
          </a:p>
        </p:txBody>
      </p:sp>
    </p:spTree>
    <p:extLst>
      <p:ext uri="{BB962C8B-B14F-4D97-AF65-F5344CB8AC3E}">
        <p14:creationId xmlns:p14="http://schemas.microsoft.com/office/powerpoint/2010/main" val="412572512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85</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類型十二</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3912096"/>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後續擴充有編列保險費卻漏未投保。</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G</a:t>
            </a:r>
            <a:r>
              <a:rPr lang="zh-TW" altLang="en-US" sz="2800" b="1">
                <a:solidFill>
                  <a:srgbClr val="006600"/>
                </a:solidFill>
                <a:latin typeface="微軟正黑體" panose="020B0604030504040204" pitchFamily="34" charset="-120"/>
                <a:ea typeface="微軟正黑體" panose="020B0604030504040204" pitchFamily="34" charset="-120"/>
              </a:rPr>
              <a:t>契約雙方於</a:t>
            </a:r>
            <a:r>
              <a:rPr lang="en-US" altLang="zh-TW" sz="2800" b="1">
                <a:solidFill>
                  <a:srgbClr val="006600"/>
                </a:solidFill>
                <a:latin typeface="微軟正黑體" panose="020B0604030504040204" pitchFamily="34" charset="-120"/>
                <a:ea typeface="微軟正黑體" panose="020B0604030504040204" pitchFamily="34" charset="-120"/>
              </a:rPr>
              <a:t>106</a:t>
            </a:r>
            <a:r>
              <a:rPr lang="zh-TW" altLang="en-US" sz="2800" b="1">
                <a:solidFill>
                  <a:srgbClr val="006600"/>
                </a:solidFill>
                <a:latin typeface="微軟正黑體" panose="020B0604030504040204" pitchFamily="34" charset="-120"/>
                <a:ea typeface="微軟正黑體" panose="020B0604030504040204" pitchFamily="34" charset="-120"/>
              </a:rPr>
              <a:t>年</a:t>
            </a:r>
            <a:r>
              <a:rPr lang="en-US" altLang="zh-TW" sz="2800" b="1">
                <a:solidFill>
                  <a:srgbClr val="006600"/>
                </a:solidFill>
                <a:latin typeface="微軟正黑體" panose="020B0604030504040204" pitchFamily="34" charset="-120"/>
                <a:ea typeface="微軟正黑體" panose="020B0604030504040204" pitchFamily="34" charset="-120"/>
              </a:rPr>
              <a:t>9</a:t>
            </a:r>
            <a:r>
              <a:rPr lang="zh-TW" altLang="en-US" sz="2800" b="1">
                <a:solidFill>
                  <a:srgbClr val="006600"/>
                </a:solidFill>
                <a:latin typeface="微軟正黑體" panose="020B0604030504040204" pitchFamily="34" charset="-120"/>
                <a:ea typeface="微軟正黑體" panose="020B0604030504040204" pitchFamily="34" charset="-120"/>
              </a:rPr>
              <a:t>月</a:t>
            </a:r>
            <a:r>
              <a:rPr lang="en-US" altLang="zh-TW" sz="2800" b="1">
                <a:solidFill>
                  <a:srgbClr val="006600"/>
                </a:solidFill>
                <a:latin typeface="微軟正黑體" panose="020B0604030504040204" pitchFamily="34" charset="-120"/>
                <a:ea typeface="微軟正黑體" panose="020B0604030504040204" pitchFamily="34" charset="-120"/>
              </a:rPr>
              <a:t>25</a:t>
            </a:r>
            <a:r>
              <a:rPr lang="zh-TW" altLang="en-US" sz="2800" b="1">
                <a:solidFill>
                  <a:srgbClr val="006600"/>
                </a:solidFill>
                <a:latin typeface="微軟正黑體" panose="020B0604030504040204" pitchFamily="34" charset="-120"/>
                <a:ea typeface="微軟正黑體" panose="020B0604030504040204" pitchFamily="34" charset="-120"/>
              </a:rPr>
              <a:t>日以換文方式合意本案之後續擴充，依該後續擴充之</a:t>
            </a:r>
            <a:r>
              <a:rPr lang="zh-TW" altLang="en-US" sz="2800" b="1" u="sng">
                <a:solidFill>
                  <a:srgbClr val="660033"/>
                </a:solidFill>
                <a:latin typeface="微軟正黑體" panose="020B0604030504040204" pitchFamily="34" charset="-120"/>
                <a:ea typeface="微軟正黑體" panose="020B0604030504040204" pitchFamily="34" charset="-120"/>
              </a:rPr>
              <a:t>單價分析表</a:t>
            </a:r>
            <a:r>
              <a:rPr lang="zh-TW" altLang="en-US" sz="2800" b="1">
                <a:solidFill>
                  <a:srgbClr val="006600"/>
                </a:solidFill>
                <a:latin typeface="微軟正黑體" panose="020B0604030504040204" pitchFamily="34" charset="-120"/>
                <a:ea typeface="微軟正黑體" panose="020B0604030504040204" pitchFamily="34" charset="-120"/>
              </a:rPr>
              <a:t>，其項次</a:t>
            </a:r>
            <a:r>
              <a:rPr lang="en-US" altLang="zh-TW" sz="2800" b="1">
                <a:solidFill>
                  <a:srgbClr val="006600"/>
                </a:solidFill>
                <a:latin typeface="微軟正黑體" panose="020B0604030504040204" pitchFamily="34" charset="-120"/>
                <a:ea typeface="微軟正黑體" panose="020B0604030504040204" pitchFamily="34" charset="-120"/>
              </a:rPr>
              <a:t>38</a:t>
            </a:r>
            <a:r>
              <a:rPr lang="zh-TW" altLang="en-US" sz="2800" b="1">
                <a:solidFill>
                  <a:srgbClr val="006600"/>
                </a:solidFill>
                <a:latin typeface="微軟正黑體" panose="020B0604030504040204" pitchFamily="34" charset="-120"/>
                <a:ea typeface="微軟正黑體" panose="020B0604030504040204" pitchFamily="34" charset="-120"/>
              </a:rPr>
              <a:t>之項目內容為</a:t>
            </a:r>
            <a:r>
              <a:rPr lang="zh-TW" altLang="en-US" sz="2800" b="1" u="sng">
                <a:solidFill>
                  <a:srgbClr val="660033"/>
                </a:solidFill>
                <a:latin typeface="微軟正黑體" panose="020B0604030504040204" pitchFamily="34" charset="-120"/>
                <a:ea typeface="微軟正黑體" panose="020B0604030504040204" pitchFamily="34" charset="-120"/>
              </a:rPr>
              <a:t>「廠商利潤</a:t>
            </a:r>
            <a:r>
              <a:rPr lang="en-US" altLang="zh-TW" sz="2800" b="1" u="sng">
                <a:solidFill>
                  <a:srgbClr val="660033"/>
                </a:solidFill>
                <a:latin typeface="微軟正黑體" panose="020B0604030504040204" pitchFamily="34" charset="-120"/>
                <a:ea typeface="微軟正黑體" panose="020B0604030504040204" pitchFamily="34" charset="-120"/>
              </a:rPr>
              <a:t>(6.9938%)(</a:t>
            </a:r>
            <a:r>
              <a:rPr lang="zh-TW" altLang="en-US" sz="2800" b="1" u="sng">
                <a:solidFill>
                  <a:srgbClr val="660033"/>
                </a:solidFill>
                <a:latin typeface="微軟正黑體" panose="020B0604030504040204" pitchFamily="34" charset="-120"/>
                <a:ea typeface="微軟正黑體" panose="020B0604030504040204" pitchFamily="34" charset="-120"/>
              </a:rPr>
              <a:t>含保險、不含線補費及</a:t>
            </a:r>
            <a:r>
              <a:rPr lang="en-US" altLang="zh-TW" sz="2800" b="1" u="sng">
                <a:solidFill>
                  <a:srgbClr val="660033"/>
                </a:solidFill>
                <a:latin typeface="微軟正黑體" panose="020B0604030504040204" pitchFamily="34" charset="-120"/>
                <a:ea typeface="微軟正黑體" panose="020B0604030504040204" pitchFamily="34" charset="-120"/>
              </a:rPr>
              <a:t>ADSL</a:t>
            </a:r>
            <a:r>
              <a:rPr lang="zh-TW" altLang="en-US" sz="2800" b="1" u="sng">
                <a:solidFill>
                  <a:srgbClr val="660033"/>
                </a:solidFill>
                <a:latin typeface="微軟正黑體" panose="020B0604030504040204" pitchFamily="34" charset="-120"/>
                <a:ea typeface="微軟正黑體" panose="020B0604030504040204" pitchFamily="34" charset="-120"/>
              </a:rPr>
              <a:t>接線費</a:t>
            </a:r>
            <a:r>
              <a:rPr lang="en-US" altLang="zh-TW" sz="2800" b="1" u="sng">
                <a:solidFill>
                  <a:srgbClr val="660033"/>
                </a:solidFill>
                <a:latin typeface="微軟正黑體" panose="020B0604030504040204" pitchFamily="34" charset="-120"/>
                <a:ea typeface="微軟正黑體" panose="020B0604030504040204" pitchFamily="34" charset="-120"/>
              </a:rPr>
              <a:t>)</a:t>
            </a:r>
            <a:r>
              <a:rPr lang="zh-TW" altLang="en-US" sz="2800" b="1" u="sng">
                <a:solidFill>
                  <a:srgbClr val="660033"/>
                </a:solidFill>
                <a:latin typeface="微軟正黑體" panose="020B0604030504040204" pitchFamily="34" charset="-120"/>
                <a:ea typeface="微軟正黑體" panose="020B0604030504040204" pitchFamily="34" charset="-120"/>
              </a:rPr>
              <a:t>」</a:t>
            </a:r>
            <a:r>
              <a:rPr lang="en-US" altLang="zh-TW" sz="2800" b="1" u="sng">
                <a:solidFill>
                  <a:srgbClr val="660033"/>
                </a:solidFill>
                <a:latin typeface="微軟正黑體" panose="020B0604030504040204" pitchFamily="34" charset="-120"/>
                <a:ea typeface="微軟正黑體" panose="020B0604030504040204" pitchFamily="34" charset="-120"/>
              </a:rPr>
              <a:t>1</a:t>
            </a:r>
            <a:r>
              <a:rPr lang="zh-TW" altLang="en-US" sz="2800" b="1" u="sng">
                <a:solidFill>
                  <a:srgbClr val="660033"/>
                </a:solidFill>
                <a:latin typeface="微軟正黑體" panose="020B0604030504040204" pitchFamily="34" charset="-120"/>
                <a:ea typeface="微軟正黑體" panose="020B0604030504040204" pitchFamily="34" charset="-120"/>
              </a:rPr>
              <a:t>式</a:t>
            </a:r>
            <a:r>
              <a:rPr lang="zh-TW" altLang="en-US" sz="2800" b="1">
                <a:solidFill>
                  <a:srgbClr val="006600"/>
                </a:solidFill>
                <a:latin typeface="微軟正黑體" panose="020B0604030504040204" pitchFamily="34" charset="-120"/>
                <a:ea typeface="微軟正黑體" panose="020B0604030504040204" pitchFamily="34" charset="-120"/>
              </a:rPr>
              <a:t>，亦即廠商利潤中已包含保險費用，</a:t>
            </a:r>
            <a:r>
              <a:rPr lang="zh-TW" altLang="en-US" sz="2800" b="1" smtClean="0">
                <a:solidFill>
                  <a:srgbClr val="006600"/>
                </a:solidFill>
                <a:latin typeface="微軟正黑體" panose="020B0604030504040204" pitchFamily="34" charset="-120"/>
                <a:ea typeface="微軟正黑體" panose="020B0604030504040204" pitchFamily="34" charset="-120"/>
              </a:rPr>
              <a:t>惟承</a:t>
            </a:r>
            <a:r>
              <a:rPr lang="zh-TW" altLang="en-US" sz="2800" b="1">
                <a:solidFill>
                  <a:srgbClr val="006600"/>
                </a:solidFill>
                <a:latin typeface="微軟正黑體" panose="020B0604030504040204" pitchFamily="34" charset="-120"/>
                <a:ea typeface="微軟正黑體" panose="020B0604030504040204" pitchFamily="34" charset="-120"/>
              </a:rPr>
              <a:t>保契約金額未見增加，保險期間亦未延長，廠商履約實際投保情形未符契約約定。另查案</a:t>
            </a:r>
            <a:r>
              <a:rPr lang="en-US" altLang="zh-TW" sz="2800" b="1">
                <a:solidFill>
                  <a:srgbClr val="006600"/>
                </a:solidFill>
                <a:latin typeface="微軟正黑體" panose="020B0604030504040204" pitchFamily="34" charset="-120"/>
                <a:ea typeface="微軟正黑體" panose="020B0604030504040204" pitchFamily="34" charset="-120"/>
              </a:rPr>
              <a:t>H</a:t>
            </a:r>
            <a:r>
              <a:rPr lang="zh-TW" altLang="en-US" sz="2800" b="1">
                <a:solidFill>
                  <a:srgbClr val="006600"/>
                </a:solidFill>
                <a:latin typeface="微軟正黑體" panose="020B0604030504040204" pitchFamily="34" charset="-120"/>
                <a:ea typeface="微軟正黑體" panose="020B0604030504040204" pitchFamily="34" charset="-120"/>
              </a:rPr>
              <a:t>亦有前開類案情形。</a:t>
            </a:r>
          </a:p>
        </p:txBody>
      </p:sp>
    </p:spTree>
    <p:extLst>
      <p:ext uri="{BB962C8B-B14F-4D97-AF65-F5344CB8AC3E}">
        <p14:creationId xmlns:p14="http://schemas.microsoft.com/office/powerpoint/2010/main" val="386124649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86</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類型十三</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3912096"/>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機關有未落實履約管理情形。</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G</a:t>
            </a:r>
            <a:r>
              <a:rPr lang="zh-TW" altLang="en-US" sz="2800" b="1">
                <a:solidFill>
                  <a:srgbClr val="006600"/>
                </a:solidFill>
                <a:latin typeface="微軟正黑體" panose="020B0604030504040204" pitchFamily="34" charset="-120"/>
                <a:ea typeface="微軟正黑體" panose="020B0604030504040204" pitchFamily="34" charset="-120"/>
              </a:rPr>
              <a:t>之採購規範說明書伍、廠商送審文件三、</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一</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規定「</a:t>
            </a:r>
            <a:r>
              <a:rPr lang="zh-TW" altLang="en-US" sz="2800" b="1" u="sng">
                <a:solidFill>
                  <a:srgbClr val="100278"/>
                </a:solidFill>
                <a:latin typeface="微軟正黑體" panose="020B0604030504040204" pitchFamily="34" charset="-120"/>
                <a:ea typeface="微軟正黑體" panose="020B0604030504040204" pitchFamily="34" charset="-120"/>
              </a:rPr>
              <a:t>得標廠商須於決標後翌日起</a:t>
            </a:r>
            <a:r>
              <a:rPr lang="en-US" altLang="zh-TW" sz="2800" b="1" u="sng">
                <a:solidFill>
                  <a:srgbClr val="100278"/>
                </a:solidFill>
                <a:latin typeface="微軟正黑體" panose="020B0604030504040204" pitchFamily="34" charset="-120"/>
                <a:ea typeface="微軟正黑體" panose="020B0604030504040204" pitchFamily="34" charset="-120"/>
              </a:rPr>
              <a:t>7</a:t>
            </a:r>
            <a:r>
              <a:rPr lang="zh-TW" altLang="en-US" sz="2800" b="1" u="sng">
                <a:solidFill>
                  <a:srgbClr val="100278"/>
                </a:solidFill>
                <a:latin typeface="微軟正黑體" panose="020B0604030504040204" pitchFamily="34" charset="-120"/>
                <a:ea typeface="微軟正黑體" panose="020B0604030504040204" pitchFamily="34" charset="-120"/>
              </a:rPr>
              <a:t>個日曆天內檢附其提供之設備型錄、檢驗報告送本局審核及通過實機功能驗證，經審核通過方可簽約</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」，且該採購</a:t>
            </a:r>
            <a:r>
              <a:rPr lang="zh-TW" altLang="en-US" sz="2800" b="1" u="sng">
                <a:solidFill>
                  <a:srgbClr val="660033"/>
                </a:solidFill>
                <a:latin typeface="微軟正黑體" panose="020B0604030504040204" pitchFamily="34" charset="-120"/>
                <a:ea typeface="微軟正黑體" panose="020B0604030504040204" pitchFamily="34" charset="-120"/>
              </a:rPr>
              <a:t>規範說明書</a:t>
            </a:r>
            <a:r>
              <a:rPr lang="zh-TW" altLang="en-US" sz="2800" b="1">
                <a:solidFill>
                  <a:srgbClr val="006600"/>
                </a:solidFill>
                <a:latin typeface="微軟正黑體" panose="020B0604030504040204" pitchFamily="34" charset="-120"/>
                <a:ea typeface="微軟正黑體" panose="020B0604030504040204" pitchFamily="34" charset="-120"/>
              </a:rPr>
              <a:t>所載設備規格需求，就</a:t>
            </a:r>
            <a:r>
              <a:rPr lang="zh-TW" altLang="en-US" sz="2800" b="1" u="sng">
                <a:solidFill>
                  <a:srgbClr val="660033"/>
                </a:solidFill>
                <a:latin typeface="微軟正黑體" panose="020B0604030504040204" pitchFamily="34" charset="-120"/>
                <a:ea typeface="微軟正黑體" panose="020B0604030504040204" pitchFamily="34" charset="-120"/>
              </a:rPr>
              <a:t>數位錄影主機</a:t>
            </a:r>
            <a:r>
              <a:rPr lang="zh-TW" altLang="en-US" sz="2800" b="1">
                <a:solidFill>
                  <a:srgbClr val="006600"/>
                </a:solidFill>
                <a:latin typeface="微軟正黑體" panose="020B0604030504040204" pitchFamily="34" charset="-120"/>
                <a:ea typeface="微軟正黑體" panose="020B0604030504040204" pitchFamily="34" charset="-120"/>
              </a:rPr>
              <a:t>系統要求</a:t>
            </a:r>
            <a:r>
              <a:rPr lang="zh-TW" altLang="en-US" sz="2800" b="1" u="sng">
                <a:solidFill>
                  <a:srgbClr val="660033"/>
                </a:solidFill>
                <a:latin typeface="微軟正黑體" panose="020B0604030504040204" pitchFamily="34" charset="-120"/>
                <a:ea typeface="微軟正黑體" panose="020B0604030504040204" pitchFamily="34" charset="-120"/>
              </a:rPr>
              <a:t>硬碟總容量為「</a:t>
            </a:r>
            <a:r>
              <a:rPr lang="en-US" altLang="zh-TW" sz="2800" b="1" u="sng">
                <a:solidFill>
                  <a:srgbClr val="660033"/>
                </a:solidFill>
                <a:latin typeface="微軟正黑體" panose="020B0604030504040204" pitchFamily="34" charset="-120"/>
                <a:ea typeface="微軟正黑體" panose="020B0604030504040204" pitchFamily="34" charset="-120"/>
              </a:rPr>
              <a:t>12TB</a:t>
            </a:r>
            <a:r>
              <a:rPr lang="zh-TW" altLang="en-US" sz="2800" b="1" u="sng">
                <a:solidFill>
                  <a:srgbClr val="660033"/>
                </a:solidFill>
                <a:latin typeface="微軟正黑體" panose="020B0604030504040204" pitchFamily="34" charset="-120"/>
                <a:ea typeface="微軟正黑體" panose="020B0604030504040204" pitchFamily="34" charset="-120"/>
              </a:rPr>
              <a:t>（含）以上</a:t>
            </a:r>
            <a:r>
              <a:rPr lang="zh-TW" altLang="en-US" sz="2800" b="1">
                <a:solidFill>
                  <a:srgbClr val="006600"/>
                </a:solidFill>
                <a:latin typeface="微軟正黑體" panose="020B0604030504040204" pitchFamily="34" charset="-120"/>
                <a:ea typeface="微軟正黑體" panose="020B0604030504040204" pitchFamily="34" charset="-120"/>
              </a:rPr>
              <a:t>」，惟查</a:t>
            </a:r>
            <a:r>
              <a:rPr lang="zh-TW" altLang="en-US" sz="2800" b="1" u="sng">
                <a:solidFill>
                  <a:srgbClr val="660033"/>
                </a:solidFill>
                <a:latin typeface="微軟正黑體" panose="020B0604030504040204" pitchFamily="34" charset="-120"/>
                <a:ea typeface="微軟正黑體" panose="020B0604030504040204" pitchFamily="34" charset="-120"/>
              </a:rPr>
              <a:t>廠商檢附</a:t>
            </a:r>
            <a:r>
              <a:rPr lang="zh-TW" altLang="en-US" sz="2800" b="1" smtClean="0">
                <a:solidFill>
                  <a:srgbClr val="006600"/>
                </a:solidFill>
                <a:latin typeface="微軟正黑體" panose="020B0604030504040204" pitchFamily="34" charset="-120"/>
                <a:ea typeface="微軟正黑體" panose="020B0604030504040204" pitchFamily="34" charset="-120"/>
              </a:rPr>
              <a:t>數位</a:t>
            </a:r>
            <a:r>
              <a:rPr lang="zh-TW" altLang="en-US" sz="2800" b="1">
                <a:solidFill>
                  <a:srgbClr val="006600"/>
                </a:solidFill>
                <a:latin typeface="微軟正黑體" panose="020B0604030504040204" pitchFamily="34" charset="-120"/>
                <a:ea typeface="微軟正黑體" panose="020B0604030504040204" pitchFamily="34" charset="-120"/>
              </a:rPr>
              <a:t>錄影主機之規格補充說明書，就</a:t>
            </a:r>
            <a:r>
              <a:rPr lang="zh-TW" altLang="en-US" sz="2800" b="1" u="sng">
                <a:solidFill>
                  <a:srgbClr val="660033"/>
                </a:solidFill>
                <a:latin typeface="微軟正黑體" panose="020B0604030504040204" pitchFamily="34" charset="-120"/>
                <a:ea typeface="微軟正黑體" panose="020B0604030504040204" pitchFamily="34" charset="-120"/>
              </a:rPr>
              <a:t>硬碟總容量所載為「</a:t>
            </a:r>
            <a:r>
              <a:rPr lang="en-US" altLang="zh-TW" sz="2800" b="1" u="sng">
                <a:solidFill>
                  <a:srgbClr val="660033"/>
                </a:solidFill>
                <a:latin typeface="微軟正黑體" panose="020B0604030504040204" pitchFamily="34" charset="-120"/>
                <a:ea typeface="微軟正黑體" panose="020B0604030504040204" pitchFamily="34" charset="-120"/>
              </a:rPr>
              <a:t>8TB</a:t>
            </a:r>
            <a:r>
              <a:rPr lang="zh-TW" altLang="en-US" sz="2800" b="1" u="sng">
                <a:solidFill>
                  <a:srgbClr val="660033"/>
                </a:solidFill>
                <a:latin typeface="微軟正黑體" panose="020B0604030504040204" pitchFamily="34" charset="-120"/>
                <a:ea typeface="微軟正黑體" panose="020B0604030504040204" pitchFamily="34" charset="-120"/>
              </a:rPr>
              <a:t>（含）以上」</a:t>
            </a:r>
            <a:r>
              <a:rPr lang="zh-TW" altLang="en-US" sz="2800" b="1">
                <a:solidFill>
                  <a:srgbClr val="006600"/>
                </a:solidFill>
                <a:latin typeface="微軟正黑體" panose="020B0604030504040204" pitchFamily="34" charset="-120"/>
                <a:ea typeface="微軟正黑體" panose="020B0604030504040204" pitchFamily="34" charset="-120"/>
              </a:rPr>
              <a:t>，未符契約約定。</a:t>
            </a:r>
          </a:p>
        </p:txBody>
      </p:sp>
    </p:spTree>
    <p:extLst>
      <p:ext uri="{BB962C8B-B14F-4D97-AF65-F5344CB8AC3E}">
        <p14:creationId xmlns:p14="http://schemas.microsoft.com/office/powerpoint/2010/main" val="246728382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87</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類型十三</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5388260"/>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機關有未落實履約管理情形。</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I</a:t>
            </a:r>
            <a:r>
              <a:rPr lang="zh-TW" altLang="en-US" sz="2800" b="1">
                <a:solidFill>
                  <a:srgbClr val="006600"/>
                </a:solidFill>
                <a:latin typeface="微軟正黑體" panose="020B0604030504040204" pitchFamily="34" charset="-120"/>
                <a:ea typeface="微軟正黑體" panose="020B0604030504040204" pitchFamily="34" charset="-120"/>
              </a:rPr>
              <a:t>招標文件所附工作說明書之總則第</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一</a:t>
            </a:r>
            <a:r>
              <a:rPr lang="en-US" altLang="zh-TW" sz="2800" b="1">
                <a:solidFill>
                  <a:srgbClr val="006600"/>
                </a:solidFill>
                <a:latin typeface="微軟正黑體" panose="020B0604030504040204" pitchFamily="34" charset="-120"/>
                <a:ea typeface="微軟正黑體" panose="020B0604030504040204" pitchFamily="34" charset="-120"/>
              </a:rPr>
              <a:t>)</a:t>
            </a:r>
            <a:r>
              <a:rPr lang="zh-TW" altLang="en-US" sz="2800" b="1">
                <a:solidFill>
                  <a:srgbClr val="006600"/>
                </a:solidFill>
                <a:latin typeface="微軟正黑體" panose="020B0604030504040204" pitchFamily="34" charset="-120"/>
                <a:ea typeface="微軟正黑體" panose="020B0604030504040204" pitchFamily="34" charset="-120"/>
              </a:rPr>
              <a:t>點規定「</a:t>
            </a:r>
            <a:r>
              <a:rPr lang="zh-TW" altLang="en-US" sz="2800" b="1" u="sng">
                <a:solidFill>
                  <a:srgbClr val="100278"/>
                </a:solidFill>
                <a:latin typeface="微軟正黑體" panose="020B0604030504040204" pitchFamily="34" charset="-120"/>
                <a:ea typeface="微軟正黑體" panose="020B0604030504040204" pitchFamily="34" charset="-120"/>
              </a:rPr>
              <a:t>本案簽約後新設使用材料前須依估價單數量整批交貨抽樣查驗，並送審時須檢附型錄及公正第三者檢驗報告</a:t>
            </a:r>
            <a:r>
              <a:rPr lang="en-US" altLang="zh-TW" sz="2800" b="1" u="sng">
                <a:solidFill>
                  <a:srgbClr val="100278"/>
                </a:solidFill>
                <a:latin typeface="微軟正黑體" panose="020B0604030504040204" pitchFamily="34" charset="-120"/>
                <a:ea typeface="微軟正黑體" panose="020B0604030504040204" pitchFamily="34" charset="-120"/>
              </a:rPr>
              <a:t>……</a:t>
            </a:r>
            <a:r>
              <a:rPr lang="zh-TW" altLang="en-US" sz="2800" b="1" u="sng">
                <a:solidFill>
                  <a:srgbClr val="100278"/>
                </a:solidFill>
                <a:latin typeface="微軟正黑體" panose="020B0604030504040204" pitchFamily="34" charset="-120"/>
                <a:ea typeface="微軟正黑體" panose="020B0604030504040204" pitchFamily="34" charset="-120"/>
              </a:rPr>
              <a:t>等證明</a:t>
            </a:r>
            <a:r>
              <a:rPr lang="zh-TW" altLang="en-US" sz="2800" b="1" u="sng" smtClean="0">
                <a:solidFill>
                  <a:srgbClr val="100278"/>
                </a:solidFill>
                <a:latin typeface="微軟正黑體" panose="020B0604030504040204" pitchFamily="34" charset="-120"/>
                <a:ea typeface="微軟正黑體" panose="020B0604030504040204" pitchFamily="34" charset="-120"/>
              </a:rPr>
              <a:t>文件</a:t>
            </a:r>
            <a:r>
              <a:rPr lang="en-US" altLang="zh-TW" sz="2800" b="1" smtClean="0">
                <a:solidFill>
                  <a:srgbClr val="006600"/>
                </a:solidFill>
                <a:latin typeface="微軟正黑體" panose="020B0604030504040204" pitchFamily="34" charset="-120"/>
                <a:ea typeface="微軟正黑體" panose="020B0604030504040204" pitchFamily="34" charset="-120"/>
              </a:rPr>
              <a:t>..</a:t>
            </a:r>
            <a:r>
              <a:rPr lang="zh-TW" altLang="en-US" sz="2800" b="1" smtClean="0">
                <a:solidFill>
                  <a:srgbClr val="006600"/>
                </a:solidFill>
                <a:latin typeface="微軟正黑體" panose="020B0604030504040204" pitchFamily="34" charset="-120"/>
                <a:ea typeface="微軟正黑體" panose="020B0604030504040204" pitchFamily="34" charset="-120"/>
              </a:rPr>
              <a:t>」，惟未</a:t>
            </a:r>
            <a:r>
              <a:rPr lang="zh-TW" altLang="en-US" sz="2800" b="1">
                <a:solidFill>
                  <a:srgbClr val="006600"/>
                </a:solidFill>
                <a:latin typeface="微軟正黑體" panose="020B0604030504040204" pitchFamily="34" charset="-120"/>
                <a:ea typeface="微軟正黑體" panose="020B0604030504040204" pitchFamily="34" charset="-120"/>
              </a:rPr>
              <a:t>見上開型錄及公正第三者檢驗報告等證明文審查資料</a:t>
            </a:r>
            <a:r>
              <a:rPr lang="zh-TW" altLang="en-US" sz="2800" b="1" smtClean="0">
                <a:solidFill>
                  <a:srgbClr val="006600"/>
                </a:solidFill>
                <a:latin typeface="微軟正黑體" panose="020B0604030504040204" pitchFamily="34" charset="-120"/>
                <a:ea typeface="微軟正黑體" panose="020B0604030504040204" pitchFamily="34" charset="-120"/>
              </a:rPr>
              <a:t>。</a:t>
            </a:r>
            <a:endParaRPr lang="en-US" altLang="zh-TW" sz="2800" b="1" smtClean="0">
              <a:solidFill>
                <a:srgbClr val="006600"/>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案</a:t>
            </a:r>
            <a:r>
              <a:rPr lang="en-US" altLang="zh-TW" sz="2800" b="1">
                <a:solidFill>
                  <a:srgbClr val="006600"/>
                </a:solidFill>
                <a:latin typeface="微軟正黑體" panose="020B0604030504040204" pitchFamily="34" charset="-120"/>
                <a:ea typeface="微軟正黑體" panose="020B0604030504040204" pitchFamily="34" charset="-120"/>
              </a:rPr>
              <a:t>I</a:t>
            </a:r>
            <a:r>
              <a:rPr lang="zh-TW" altLang="en-US" sz="2800" b="1">
                <a:solidFill>
                  <a:srgbClr val="006600"/>
                </a:solidFill>
                <a:latin typeface="微軟正黑體" panose="020B0604030504040204" pitchFamily="34" charset="-120"/>
                <a:ea typeface="微軟正黑體" panose="020B0604030504040204" pitchFamily="34" charset="-120"/>
              </a:rPr>
              <a:t>第一季</a:t>
            </a:r>
            <a:r>
              <a:rPr lang="zh-TW" altLang="en-US" sz="2800" b="1" u="sng">
                <a:solidFill>
                  <a:srgbClr val="100278"/>
                </a:solidFill>
                <a:latin typeface="微軟正黑體" panose="020B0604030504040204" pitchFamily="34" charset="-120"/>
                <a:ea typeface="微軟正黑體" panose="020B0604030504040204" pitchFamily="34" charset="-120"/>
              </a:rPr>
              <a:t>新設竣工資料</a:t>
            </a:r>
            <a:r>
              <a:rPr lang="zh-TW" altLang="en-US" sz="2800" b="1">
                <a:solidFill>
                  <a:srgbClr val="006600"/>
                </a:solidFill>
                <a:latin typeface="微軟正黑體" panose="020B0604030504040204" pitchFamily="34" charset="-120"/>
                <a:ea typeface="微軟正黑體" panose="020B0604030504040204" pitchFamily="34" charset="-120"/>
              </a:rPr>
              <a:t>，其中</a:t>
            </a:r>
            <a:r>
              <a:rPr lang="zh-TW" altLang="en-US" sz="2800" b="1" u="sng">
                <a:solidFill>
                  <a:srgbClr val="100278"/>
                </a:solidFill>
                <a:latin typeface="微軟正黑體" panose="020B0604030504040204" pitchFamily="34" charset="-120"/>
                <a:ea typeface="微軟正黑體" panose="020B0604030504040204" pitchFamily="34" charset="-120"/>
              </a:rPr>
              <a:t>主機位置</a:t>
            </a:r>
            <a:r>
              <a:rPr lang="zh-TW" altLang="en-US" sz="2800" b="1">
                <a:solidFill>
                  <a:srgbClr val="006600"/>
                </a:solidFill>
                <a:latin typeface="微軟正黑體" panose="020B0604030504040204" pitchFamily="34" charset="-120"/>
                <a:ea typeface="微軟正黑體" panose="020B0604030504040204" pitchFamily="34" charset="-120"/>
              </a:rPr>
              <a:t>「中庄街</a:t>
            </a:r>
            <a:r>
              <a:rPr lang="en-US" altLang="zh-TW" sz="2800" b="1">
                <a:solidFill>
                  <a:srgbClr val="006600"/>
                </a:solidFill>
                <a:latin typeface="微軟正黑體" panose="020B0604030504040204" pitchFamily="34" charset="-120"/>
                <a:ea typeface="微軟正黑體" panose="020B0604030504040204" pitchFamily="34" charset="-120"/>
              </a:rPr>
              <a:t>60</a:t>
            </a:r>
            <a:r>
              <a:rPr lang="zh-TW" altLang="en-US" sz="2800" b="1">
                <a:solidFill>
                  <a:srgbClr val="006600"/>
                </a:solidFill>
                <a:latin typeface="微軟正黑體" panose="020B0604030504040204" pitchFamily="34" charset="-120"/>
                <a:ea typeface="微軟正黑體" panose="020B0604030504040204" pitchFamily="34" charset="-120"/>
              </a:rPr>
              <a:t>號」新設設置表，</a:t>
            </a:r>
            <a:r>
              <a:rPr lang="zh-TW" altLang="en-US" sz="2800" b="1" u="sng">
                <a:solidFill>
                  <a:srgbClr val="100278"/>
                </a:solidFill>
                <a:latin typeface="微軟正黑體" panose="020B0604030504040204" pitchFamily="34" charset="-120"/>
                <a:ea typeface="微軟正黑體" panose="020B0604030504040204" pitchFamily="34" charset="-120"/>
              </a:rPr>
              <a:t>記載攝影機安裝位置為</a:t>
            </a:r>
            <a:r>
              <a:rPr lang="en-US" altLang="zh-TW" sz="2800" b="1" u="sng">
                <a:solidFill>
                  <a:srgbClr val="100278"/>
                </a:solidFill>
                <a:latin typeface="微軟正黑體" panose="020B0604030504040204" pitchFamily="34" charset="-120"/>
                <a:ea typeface="微軟正黑體" panose="020B0604030504040204" pitchFamily="34" charset="-120"/>
              </a:rPr>
              <a:t>4</a:t>
            </a:r>
            <a:r>
              <a:rPr lang="zh-TW" altLang="en-US" sz="2800" b="1" u="sng">
                <a:solidFill>
                  <a:srgbClr val="100278"/>
                </a:solidFill>
                <a:latin typeface="微軟正黑體" panose="020B0604030504040204" pitchFamily="34" charset="-120"/>
                <a:ea typeface="微軟正黑體" panose="020B0604030504040204" pitchFamily="34" charset="-120"/>
              </a:rPr>
              <a:t>處</a:t>
            </a:r>
            <a:r>
              <a:rPr lang="zh-TW" altLang="en-US" sz="2800" b="1">
                <a:solidFill>
                  <a:srgbClr val="006600"/>
                </a:solidFill>
                <a:latin typeface="微軟正黑體" panose="020B0604030504040204" pitchFamily="34" charset="-120"/>
                <a:ea typeface="微軟正黑體" panose="020B0604030504040204" pitchFamily="34" charset="-120"/>
              </a:rPr>
              <a:t>，所附設置</a:t>
            </a:r>
            <a:r>
              <a:rPr lang="zh-TW" altLang="en-US" sz="2800" b="1" u="sng">
                <a:solidFill>
                  <a:srgbClr val="100278"/>
                </a:solidFill>
                <a:latin typeface="微軟正黑體" panose="020B0604030504040204" pitchFamily="34" charset="-120"/>
                <a:ea typeface="微軟正黑體" panose="020B0604030504040204" pitchFamily="34" charset="-120"/>
              </a:rPr>
              <a:t>配置圖</a:t>
            </a:r>
            <a:r>
              <a:rPr lang="zh-TW" altLang="en-US" sz="2800" b="1">
                <a:solidFill>
                  <a:srgbClr val="006600"/>
                </a:solidFill>
                <a:latin typeface="微軟正黑體" panose="020B0604030504040204" pitchFamily="34" charset="-120"/>
                <a:ea typeface="微軟正黑體" panose="020B0604030504040204" pitchFamily="34" charset="-120"/>
              </a:rPr>
              <a:t>攝影機位置</a:t>
            </a:r>
            <a:r>
              <a:rPr lang="zh-TW" altLang="en-US" sz="2800" b="1" u="sng">
                <a:solidFill>
                  <a:srgbClr val="100278"/>
                </a:solidFill>
                <a:latin typeface="微軟正黑體" panose="020B0604030504040204" pitchFamily="34" charset="-120"/>
                <a:ea typeface="微軟正黑體" panose="020B0604030504040204" pitchFamily="34" charset="-120"/>
              </a:rPr>
              <a:t>亦為</a:t>
            </a:r>
            <a:r>
              <a:rPr lang="en-US" altLang="zh-TW" sz="2800" b="1" u="sng">
                <a:solidFill>
                  <a:srgbClr val="100278"/>
                </a:solidFill>
                <a:latin typeface="微軟正黑體" panose="020B0604030504040204" pitchFamily="34" charset="-120"/>
                <a:ea typeface="微軟正黑體" panose="020B0604030504040204" pitchFamily="34" charset="-120"/>
              </a:rPr>
              <a:t>4</a:t>
            </a:r>
            <a:r>
              <a:rPr lang="zh-TW" altLang="en-US" sz="2800" b="1" u="sng">
                <a:solidFill>
                  <a:srgbClr val="100278"/>
                </a:solidFill>
                <a:latin typeface="微軟正黑體" panose="020B0604030504040204" pitchFamily="34" charset="-120"/>
                <a:ea typeface="微軟正黑體" panose="020B0604030504040204" pitchFamily="34" charset="-120"/>
              </a:rPr>
              <a:t>處不同地點</a:t>
            </a:r>
            <a:r>
              <a:rPr lang="zh-TW" altLang="en-US" sz="2800" b="1">
                <a:solidFill>
                  <a:srgbClr val="006600"/>
                </a:solidFill>
                <a:latin typeface="微軟正黑體" panose="020B0604030504040204" pitchFamily="34" charset="-120"/>
                <a:ea typeface="微軟正黑體" panose="020B0604030504040204" pitchFamily="34" charset="-120"/>
              </a:rPr>
              <a:t>，惟依</a:t>
            </a:r>
            <a:r>
              <a:rPr lang="zh-TW" altLang="en-US" sz="2800" b="1" u="sng">
                <a:solidFill>
                  <a:srgbClr val="100278"/>
                </a:solidFill>
                <a:latin typeface="微軟正黑體" panose="020B0604030504040204" pitchFamily="34" charset="-120"/>
                <a:ea typeface="微軟正黑體" panose="020B0604030504040204" pitchFamily="34" charset="-120"/>
              </a:rPr>
              <a:t>施工前後照片比對</a:t>
            </a:r>
            <a:r>
              <a:rPr lang="zh-TW" altLang="en-US" sz="2800" b="1">
                <a:solidFill>
                  <a:srgbClr val="006600"/>
                </a:solidFill>
                <a:latin typeface="微軟正黑體" panose="020B0604030504040204" pitchFamily="34" charset="-120"/>
                <a:ea typeface="微軟正黑體" panose="020B0604030504040204" pitchFamily="34" charset="-120"/>
              </a:rPr>
              <a:t>，無論監視螢幕視窗數及施作攝影機照片數量，均顯示</a:t>
            </a:r>
            <a:r>
              <a:rPr lang="zh-TW" altLang="en-US" sz="2800" b="1" u="sng">
                <a:solidFill>
                  <a:srgbClr val="100278"/>
                </a:solidFill>
                <a:latin typeface="微軟正黑體" panose="020B0604030504040204" pitchFamily="34" charset="-120"/>
                <a:ea typeface="微軟正黑體" panose="020B0604030504040204" pitchFamily="34" charset="-120"/>
              </a:rPr>
              <a:t>只增加</a:t>
            </a:r>
            <a:r>
              <a:rPr lang="en-US" altLang="zh-TW" sz="2800" b="1" u="sng">
                <a:solidFill>
                  <a:srgbClr val="100278"/>
                </a:solidFill>
                <a:latin typeface="微軟正黑體" panose="020B0604030504040204" pitchFamily="34" charset="-120"/>
                <a:ea typeface="微軟正黑體" panose="020B0604030504040204" pitchFamily="34" charset="-120"/>
              </a:rPr>
              <a:t>3</a:t>
            </a:r>
            <a:r>
              <a:rPr lang="zh-TW" altLang="en-US" sz="2800" b="1" u="sng">
                <a:solidFill>
                  <a:srgbClr val="100278"/>
                </a:solidFill>
                <a:latin typeface="微軟正黑體" panose="020B0604030504040204" pitchFamily="34" charset="-120"/>
                <a:ea typeface="微軟正黑體" panose="020B0604030504040204" pitchFamily="34" charset="-120"/>
              </a:rPr>
              <a:t>具攝影機</a:t>
            </a:r>
            <a:r>
              <a:rPr lang="zh-TW" altLang="en-US" sz="2800" b="1">
                <a:solidFill>
                  <a:srgbClr val="006600"/>
                </a:solidFill>
                <a:latin typeface="微軟正黑體" panose="020B0604030504040204" pitchFamily="34" charset="-120"/>
                <a:ea typeface="微軟正黑體" panose="020B0604030504040204" pitchFamily="34" charset="-120"/>
              </a:rPr>
              <a:t>，廠商未確實履約，機關亦未落實履約管理 。</a:t>
            </a:r>
          </a:p>
        </p:txBody>
      </p:sp>
    </p:spTree>
    <p:extLst>
      <p:ext uri="{BB962C8B-B14F-4D97-AF65-F5344CB8AC3E}">
        <p14:creationId xmlns:p14="http://schemas.microsoft.com/office/powerpoint/2010/main" val="159000392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88</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類型十三</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5388260"/>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機關有未落實履約管理情形。</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800" b="1" smtClean="0">
                <a:solidFill>
                  <a:srgbClr val="006600"/>
                </a:solidFill>
                <a:latin typeface="微軟正黑體" panose="020B0604030504040204" pitchFamily="34" charset="-120"/>
                <a:ea typeface="微軟正黑體" panose="020B0604030504040204" pitchFamily="34" charset="-120"/>
              </a:rPr>
              <a:t>案</a:t>
            </a:r>
            <a:r>
              <a:rPr lang="en-US" altLang="zh-TW" sz="2800" b="1" smtClean="0">
                <a:solidFill>
                  <a:srgbClr val="006600"/>
                </a:solidFill>
                <a:latin typeface="微軟正黑體" panose="020B0604030504040204" pitchFamily="34" charset="-120"/>
                <a:ea typeface="微軟正黑體" panose="020B0604030504040204" pitchFamily="34" charset="-120"/>
              </a:rPr>
              <a:t>K 107</a:t>
            </a:r>
            <a:r>
              <a:rPr lang="zh-TW" altLang="en-US" sz="2800" b="1">
                <a:solidFill>
                  <a:srgbClr val="006600"/>
                </a:solidFill>
                <a:latin typeface="微軟正黑體" panose="020B0604030504040204" pitchFamily="34" charset="-120"/>
                <a:ea typeface="微軟正黑體" panose="020B0604030504040204" pitchFamily="34" charset="-120"/>
              </a:rPr>
              <a:t>年</a:t>
            </a:r>
            <a:r>
              <a:rPr lang="en-US" altLang="zh-TW" sz="2800" b="1">
                <a:solidFill>
                  <a:srgbClr val="006600"/>
                </a:solidFill>
                <a:latin typeface="微軟正黑體" panose="020B0604030504040204" pitchFamily="34" charset="-120"/>
                <a:ea typeface="微軟正黑體" panose="020B0604030504040204" pitchFamily="34" charset="-120"/>
              </a:rPr>
              <a:t>11</a:t>
            </a:r>
            <a:r>
              <a:rPr lang="zh-TW" altLang="en-US" sz="2800" b="1">
                <a:solidFill>
                  <a:srgbClr val="006600"/>
                </a:solidFill>
                <a:latin typeface="微軟正黑體" panose="020B0604030504040204" pitchFamily="34" charset="-120"/>
                <a:ea typeface="微軟正黑體" panose="020B0604030504040204" pitchFamily="34" charset="-120"/>
              </a:rPr>
              <a:t>月</a:t>
            </a:r>
            <a:r>
              <a:rPr lang="en-US" altLang="zh-TW" sz="2800" b="1">
                <a:solidFill>
                  <a:srgbClr val="006600"/>
                </a:solidFill>
                <a:latin typeface="微軟正黑體" panose="020B0604030504040204" pitchFamily="34" charset="-120"/>
                <a:ea typeface="微軟正黑體" panose="020B0604030504040204" pitchFamily="34" charset="-120"/>
              </a:rPr>
              <a:t>21</a:t>
            </a:r>
            <a:r>
              <a:rPr lang="zh-TW" altLang="en-US" sz="2800" b="1">
                <a:solidFill>
                  <a:srgbClr val="006600"/>
                </a:solidFill>
                <a:latin typeface="微軟正黑體" panose="020B0604030504040204" pitchFamily="34" charset="-120"/>
                <a:ea typeface="微軟正黑體" panose="020B0604030504040204" pitchFamily="34" charset="-120"/>
              </a:rPr>
              <a:t>日</a:t>
            </a:r>
            <a:r>
              <a:rPr lang="zh-TW" altLang="en-US" sz="2800" b="1" u="sng">
                <a:solidFill>
                  <a:srgbClr val="100278"/>
                </a:solidFill>
                <a:latin typeface="微軟正黑體" panose="020B0604030504040204" pitchFamily="34" charset="-120"/>
                <a:ea typeface="微軟正黑體" panose="020B0604030504040204" pitchFamily="34" charset="-120"/>
              </a:rPr>
              <a:t>通知廠商派工單驗收後之</a:t>
            </a:r>
            <a:r>
              <a:rPr lang="zh-TW" altLang="en-US" sz="2800" b="1">
                <a:solidFill>
                  <a:srgbClr val="006600"/>
                </a:solidFill>
                <a:latin typeface="微軟正黑體" panose="020B0604030504040204" pitchFamily="34" charset="-120"/>
                <a:ea typeface="微軟正黑體" panose="020B0604030504040204" pitchFamily="34" charset="-120"/>
              </a:rPr>
              <a:t>請款支出憑證黏存單附</a:t>
            </a:r>
            <a:r>
              <a:rPr lang="zh-TW" altLang="en-US" sz="2800" b="1" u="sng">
                <a:solidFill>
                  <a:srgbClr val="100278"/>
                </a:solidFill>
                <a:latin typeface="微軟正黑體" panose="020B0604030504040204" pitchFamily="34" charset="-120"/>
                <a:ea typeface="微軟正黑體" panose="020B0604030504040204" pitchFamily="34" charset="-120"/>
              </a:rPr>
              <a:t>施工前、中、後照片</a:t>
            </a:r>
            <a:r>
              <a:rPr lang="zh-TW" altLang="en-US" sz="2800" b="1">
                <a:solidFill>
                  <a:srgbClr val="006600"/>
                </a:solidFill>
                <a:latin typeface="微軟正黑體" panose="020B0604030504040204" pitchFamily="34" charset="-120"/>
                <a:ea typeface="微軟正黑體" panose="020B0604030504040204" pitchFamily="34" charset="-120"/>
              </a:rPr>
              <a:t>，其中</a:t>
            </a:r>
            <a:r>
              <a:rPr lang="zh-TW" altLang="en-US" sz="2800" b="1" u="sng">
                <a:solidFill>
                  <a:srgbClr val="100278"/>
                </a:solidFill>
                <a:latin typeface="微軟正黑體" panose="020B0604030504040204" pitchFamily="34" charset="-120"/>
                <a:ea typeface="微軟正黑體" panose="020B0604030504040204" pitchFamily="34" charset="-120"/>
              </a:rPr>
              <a:t>有</a:t>
            </a:r>
            <a:r>
              <a:rPr lang="en-US" altLang="zh-TW" sz="2800" b="1" u="sng">
                <a:solidFill>
                  <a:srgbClr val="100278"/>
                </a:solidFill>
                <a:latin typeface="微軟正黑體" panose="020B0604030504040204" pitchFamily="34" charset="-120"/>
                <a:ea typeface="微軟正黑體" panose="020B0604030504040204" pitchFamily="34" charset="-120"/>
              </a:rPr>
              <a:t>2</a:t>
            </a:r>
            <a:r>
              <a:rPr lang="zh-TW" altLang="en-US" sz="2800" b="1" u="sng">
                <a:solidFill>
                  <a:srgbClr val="100278"/>
                </a:solidFill>
                <a:latin typeface="微軟正黑體" panose="020B0604030504040204" pitchFamily="34" charset="-120"/>
                <a:ea typeface="微軟正黑體" panose="020B0604030504040204" pitchFamily="34" charset="-120"/>
              </a:rPr>
              <a:t>組照片</a:t>
            </a:r>
            <a:r>
              <a:rPr lang="zh-TW" altLang="en-US" sz="2800" b="1">
                <a:solidFill>
                  <a:srgbClr val="006600"/>
                </a:solidFill>
                <a:latin typeface="微軟正黑體" panose="020B0604030504040204" pitchFamily="34" charset="-120"/>
                <a:ea typeface="微軟正黑體" panose="020B0604030504040204" pitchFamily="34" charset="-120"/>
              </a:rPr>
              <a:t>按其施工中及施工後照片顯示</a:t>
            </a:r>
            <a:r>
              <a:rPr lang="zh-TW" altLang="en-US" sz="2800" b="1" u="sng">
                <a:solidFill>
                  <a:srgbClr val="100278"/>
                </a:solidFill>
                <a:latin typeface="微軟正黑體" panose="020B0604030504040204" pitchFamily="34" charset="-120"/>
                <a:ea typeface="微軟正黑體" panose="020B0604030504040204" pitchFamily="34" charset="-120"/>
              </a:rPr>
              <a:t>非為同一施工點</a:t>
            </a:r>
            <a:r>
              <a:rPr lang="zh-TW" altLang="en-US" sz="2800" b="1">
                <a:solidFill>
                  <a:srgbClr val="006600"/>
                </a:solidFill>
                <a:latin typeface="微軟正黑體" panose="020B0604030504040204" pitchFamily="34" charset="-120"/>
                <a:ea typeface="微軟正黑體" panose="020B0604030504040204" pitchFamily="34" charset="-120"/>
              </a:rPr>
              <a:t>，惟</a:t>
            </a:r>
            <a:r>
              <a:rPr lang="zh-TW" altLang="en-US" sz="2800" b="1" u="sng">
                <a:solidFill>
                  <a:srgbClr val="100278"/>
                </a:solidFill>
                <a:latin typeface="微軟正黑體" panose="020B0604030504040204" pitchFamily="34" charset="-120"/>
                <a:ea typeface="微軟正黑體" panose="020B0604030504040204" pitchFamily="34" charset="-120"/>
              </a:rPr>
              <a:t>該</a:t>
            </a:r>
            <a:r>
              <a:rPr lang="en-US" altLang="zh-TW" sz="2800" b="1" u="sng">
                <a:solidFill>
                  <a:srgbClr val="100278"/>
                </a:solidFill>
                <a:latin typeface="微軟正黑體" panose="020B0604030504040204" pitchFamily="34" charset="-120"/>
                <a:ea typeface="微軟正黑體" panose="020B0604030504040204" pitchFamily="34" charset="-120"/>
              </a:rPr>
              <a:t>2</a:t>
            </a:r>
            <a:r>
              <a:rPr lang="zh-TW" altLang="en-US" sz="2800" b="1" u="sng">
                <a:solidFill>
                  <a:srgbClr val="100278"/>
                </a:solidFill>
                <a:latin typeface="微軟正黑體" panose="020B0604030504040204" pitchFamily="34" charset="-120"/>
                <a:ea typeface="微軟正黑體" panose="020B0604030504040204" pitchFamily="34" charset="-120"/>
              </a:rPr>
              <a:t>組照片之施工前照片卻相同</a:t>
            </a:r>
            <a:r>
              <a:rPr lang="zh-TW" altLang="en-US" sz="2800" b="1">
                <a:solidFill>
                  <a:srgbClr val="006600"/>
                </a:solidFill>
                <a:latin typeface="微軟正黑體" panose="020B0604030504040204" pitchFamily="34" charset="-120"/>
                <a:ea typeface="微軟正黑體" panose="020B0604030504040204" pitchFamily="34" charset="-120"/>
              </a:rPr>
              <a:t>，廠商未確實履約，機關亦未落實履約管理。</a:t>
            </a:r>
          </a:p>
        </p:txBody>
      </p:sp>
    </p:spTree>
    <p:extLst>
      <p:ext uri="{BB962C8B-B14F-4D97-AF65-F5344CB8AC3E}">
        <p14:creationId xmlns:p14="http://schemas.microsoft.com/office/powerpoint/2010/main" val="87315495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89</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類型十四</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5388260"/>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招標文件提及廠牌並允許同等品，履約時未確認廠商所供應之履約標的是否係同等品。</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700" b="1">
                <a:solidFill>
                  <a:srgbClr val="006600"/>
                </a:solidFill>
                <a:latin typeface="微軟正黑體" panose="020B0604030504040204" pitchFamily="34" charset="-120"/>
                <a:ea typeface="微軟正黑體" panose="020B0604030504040204" pitchFamily="34" charset="-120"/>
              </a:rPr>
              <a:t>案</a:t>
            </a:r>
            <a:r>
              <a:rPr lang="en-US" altLang="zh-TW" sz="2700" b="1">
                <a:solidFill>
                  <a:srgbClr val="006600"/>
                </a:solidFill>
                <a:latin typeface="微軟正黑體" panose="020B0604030504040204" pitchFamily="34" charset="-120"/>
                <a:ea typeface="微軟正黑體" panose="020B0604030504040204" pitchFamily="34" charset="-120"/>
              </a:rPr>
              <a:t>A</a:t>
            </a:r>
            <a:r>
              <a:rPr lang="zh-TW" altLang="en-US" sz="2700" b="1">
                <a:solidFill>
                  <a:srgbClr val="006600"/>
                </a:solidFill>
                <a:latin typeface="微軟正黑體" panose="020B0604030504040204" pitchFamily="34" charset="-120"/>
                <a:ea typeface="微軟正黑體" panose="020B0604030504040204" pitchFamily="34" charset="-120"/>
              </a:rPr>
              <a:t>及案</a:t>
            </a:r>
            <a:r>
              <a:rPr lang="en-US" altLang="zh-TW" sz="2700" b="1">
                <a:solidFill>
                  <a:srgbClr val="006600"/>
                </a:solidFill>
                <a:latin typeface="微軟正黑體" panose="020B0604030504040204" pitchFamily="34" charset="-120"/>
                <a:ea typeface="微軟正黑體" panose="020B0604030504040204" pitchFamily="34" charset="-120"/>
              </a:rPr>
              <a:t>B</a:t>
            </a:r>
            <a:r>
              <a:rPr lang="zh-TW" altLang="en-US" sz="2700" b="1">
                <a:solidFill>
                  <a:srgbClr val="006600"/>
                </a:solidFill>
                <a:latin typeface="微軟正黑體" panose="020B0604030504040204" pitchFamily="34" charset="-120"/>
                <a:ea typeface="微軟正黑體" panose="020B0604030504040204" pitchFamily="34" charset="-120"/>
              </a:rPr>
              <a:t>之</a:t>
            </a:r>
            <a:r>
              <a:rPr lang="zh-TW" altLang="en-US" sz="2700" b="1" u="sng">
                <a:solidFill>
                  <a:srgbClr val="006600"/>
                </a:solidFill>
                <a:latin typeface="微軟正黑體" panose="020B0604030504040204" pitchFamily="34" charset="-120"/>
                <a:ea typeface="微軟正黑體" panose="020B0604030504040204" pitchFamily="34" charset="-120"/>
              </a:rPr>
              <a:t>標單明細表有要求或提及特定廠牌</a:t>
            </a:r>
            <a:r>
              <a:rPr lang="zh-TW" altLang="en-US" sz="2700" b="1">
                <a:solidFill>
                  <a:srgbClr val="006600"/>
                </a:solidFill>
                <a:latin typeface="微軟正黑體" panose="020B0604030504040204" pitchFamily="34" charset="-120"/>
                <a:ea typeface="微軟正黑體" panose="020B0604030504040204" pitchFamily="34" charset="-120"/>
              </a:rPr>
              <a:t>之情形</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例如項次</a:t>
            </a:r>
            <a:r>
              <a:rPr lang="en-US" altLang="zh-TW" sz="2700" b="1">
                <a:solidFill>
                  <a:srgbClr val="006600"/>
                </a:solidFill>
                <a:latin typeface="微軟正黑體" panose="020B0604030504040204" pitchFamily="34" charset="-120"/>
                <a:ea typeface="微軟正黑體" panose="020B0604030504040204" pitchFamily="34" charset="-120"/>
              </a:rPr>
              <a:t>1</a:t>
            </a:r>
            <a:r>
              <a:rPr lang="zh-TW" altLang="en-US" sz="2700" b="1">
                <a:solidFill>
                  <a:srgbClr val="006600"/>
                </a:solidFill>
                <a:latin typeface="微軟正黑體" panose="020B0604030504040204" pitchFamily="34" charset="-120"/>
                <a:ea typeface="微軟正黑體" panose="020B0604030504040204" pitchFamily="34" charset="-120"/>
              </a:rPr>
              <a:t>「三路開關」</a:t>
            </a:r>
            <a:r>
              <a:rPr lang="zh-TW" altLang="en-US" sz="2700" b="1" u="sng">
                <a:solidFill>
                  <a:srgbClr val="100278"/>
                </a:solidFill>
                <a:latin typeface="微軟正黑體" panose="020B0604030504040204" pitchFamily="34" charset="-120"/>
                <a:ea typeface="微軟正黑體" panose="020B0604030504040204" pitchFamily="34" charset="-120"/>
              </a:rPr>
              <a:t>備註「國際或同等品」</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，且按投標須知第</a:t>
            </a:r>
            <a:r>
              <a:rPr lang="en-US" altLang="zh-TW" sz="2700" b="1">
                <a:solidFill>
                  <a:srgbClr val="006600"/>
                </a:solidFill>
                <a:latin typeface="微軟正黑體" panose="020B0604030504040204" pitchFamily="34" charset="-120"/>
                <a:ea typeface="微軟正黑體" panose="020B0604030504040204" pitchFamily="34" charset="-120"/>
              </a:rPr>
              <a:t>72</a:t>
            </a:r>
            <a:r>
              <a:rPr lang="zh-TW" altLang="en-US" sz="2700" b="1">
                <a:solidFill>
                  <a:srgbClr val="006600"/>
                </a:solidFill>
                <a:latin typeface="微軟正黑體" panose="020B0604030504040204" pitchFamily="34" charset="-120"/>
                <a:ea typeface="微軟正黑體" panose="020B0604030504040204" pitchFamily="34" charset="-120"/>
              </a:rPr>
              <a:t>點規定廠商提出同等品之時機為使用同等品前</a:t>
            </a:r>
            <a:r>
              <a:rPr lang="zh-TW" altLang="en-US" sz="2700" b="1" smtClean="0">
                <a:solidFill>
                  <a:srgbClr val="006600"/>
                </a:solidFill>
                <a:latin typeface="微軟正黑體" panose="020B0604030504040204" pitchFamily="34" charset="-120"/>
                <a:ea typeface="微軟正黑體" panose="020B0604030504040204" pitchFamily="34" charset="-120"/>
              </a:rPr>
              <a:t>，惟查無</a:t>
            </a:r>
            <a:r>
              <a:rPr lang="zh-TW" altLang="en-US" sz="2700" b="1">
                <a:solidFill>
                  <a:srgbClr val="006600"/>
                </a:solidFill>
                <a:latin typeface="微軟正黑體" panose="020B0604030504040204" pitchFamily="34" charset="-120"/>
                <a:ea typeface="微軟正黑體" panose="020B0604030504040204" pitchFamily="34" charset="-120"/>
              </a:rPr>
              <a:t>提出或審查同等品之相關文件</a:t>
            </a:r>
            <a:r>
              <a:rPr lang="zh-TW" altLang="en-US" sz="2700" b="1" smtClean="0">
                <a:solidFill>
                  <a:srgbClr val="006600"/>
                </a:solidFill>
                <a:latin typeface="微軟正黑體" panose="020B0604030504040204" pitchFamily="34" charset="-120"/>
                <a:ea typeface="微軟正黑體" panose="020B0604030504040204" pitchFamily="34" charset="-120"/>
              </a:rPr>
              <a:t>，就</a:t>
            </a:r>
            <a:r>
              <a:rPr lang="zh-TW" altLang="en-US" sz="2700" b="1" u="sng">
                <a:solidFill>
                  <a:srgbClr val="100278"/>
                </a:solidFill>
                <a:latin typeface="微軟正黑體" panose="020B0604030504040204" pitchFamily="34" charset="-120"/>
                <a:ea typeface="微軟正黑體" panose="020B0604030504040204" pitchFamily="34" charset="-120"/>
              </a:rPr>
              <a:t>廠商履約所交貨品是否為標單明細表所要求或提及之特定廠牌，仍無法確定或提出佐證資料</a:t>
            </a:r>
            <a:r>
              <a:rPr lang="zh-TW" altLang="en-US" sz="2700" b="1" smtClean="0">
                <a:solidFill>
                  <a:srgbClr val="006600"/>
                </a:solidFill>
                <a:latin typeface="微軟正黑體" panose="020B0604030504040204" pitchFamily="34" charset="-120"/>
                <a:ea typeface="微軟正黑體" panose="020B0604030504040204" pitchFamily="34" charset="-120"/>
              </a:rPr>
              <a:t>。按「</a:t>
            </a:r>
            <a:r>
              <a:rPr lang="zh-TW" altLang="en-US" sz="2700" b="1">
                <a:solidFill>
                  <a:srgbClr val="006600"/>
                </a:solidFill>
                <a:latin typeface="微軟正黑體" panose="020B0604030504040204" pitchFamily="34" charset="-120"/>
                <a:ea typeface="微軟正黑體" panose="020B0604030504040204" pitchFamily="34" charset="-120"/>
              </a:rPr>
              <a:t>政府採購法第二十六條執行注意事項」第</a:t>
            </a:r>
            <a:r>
              <a:rPr lang="en-US" altLang="zh-TW" sz="2700" b="1">
                <a:solidFill>
                  <a:srgbClr val="006600"/>
                </a:solidFill>
                <a:latin typeface="微軟正黑體" panose="020B0604030504040204" pitchFamily="34" charset="-120"/>
                <a:ea typeface="微軟正黑體" panose="020B0604030504040204" pitchFamily="34" charset="-120"/>
              </a:rPr>
              <a:t>11</a:t>
            </a:r>
            <a:r>
              <a:rPr lang="zh-TW" altLang="en-US" sz="2700" b="1">
                <a:solidFill>
                  <a:srgbClr val="006600"/>
                </a:solidFill>
                <a:latin typeface="微軟正黑體" panose="020B0604030504040204" pitchFamily="34" charset="-120"/>
                <a:ea typeface="微軟正黑體" panose="020B0604030504040204" pitchFamily="34" charset="-120"/>
              </a:rPr>
              <a:t>點：「</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廠商得標後提出之同等品，其價格如較契約所載原要求或提及者為低，應自契約價金中扣除；至於與同等品有關之稅捐、利潤或管理費等相關項目，如係另列一式計價者，依同等品金額與原契約金額之比率扣減之。</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94761705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投影片編號版面配置區 1">
            <a:extLst>
              <a:ext uri="{FF2B5EF4-FFF2-40B4-BE49-F238E27FC236}"/>
            </a:extLst>
          </p:cNvPr>
          <p:cNvSpPr>
            <a:spLocks noGrp="1"/>
          </p:cNvSpPr>
          <p:nvPr>
            <p:ph type="sldNum" sz="quarter" idx="10"/>
          </p:nvPr>
        </p:nvSpPr>
        <p:spPr>
          <a:xfrm>
            <a:off x="8280412" y="752477"/>
            <a:ext cx="762000" cy="244475"/>
          </a:xfrm>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defRPr/>
            </a:pPr>
            <a:fld id="{3E768AB7-8AC5-4B24-9299-54F13E7E8E3A}" type="slidenum">
              <a:rPr lang="en-US" altLang="zh-TW" sz="1400" smtClean="0">
                <a:solidFill>
                  <a:srgbClr val="AD1F1F"/>
                </a:solidFill>
                <a:latin typeface="Times New Roman" panose="02020603050405020304" pitchFamily="18" charset="0"/>
              </a:rPr>
              <a:pPr>
                <a:spcBef>
                  <a:spcPct val="0"/>
                </a:spcBef>
                <a:buClrTx/>
                <a:buSzTx/>
                <a:buFontTx/>
                <a:buNone/>
                <a:defRPr/>
              </a:pPr>
              <a:t>90</a:t>
            </a:fld>
            <a:endParaRPr lang="en-US" altLang="zh-TW" sz="1400" smtClean="0">
              <a:solidFill>
                <a:srgbClr val="AD1F1F"/>
              </a:solidFill>
              <a:latin typeface="Times New Roman" panose="02020603050405020304" pitchFamily="18" charset="0"/>
            </a:endParaRPr>
          </a:p>
        </p:txBody>
      </p:sp>
      <p:sp>
        <p:nvSpPr>
          <p:cNvPr id="6" name="Rectangle 2">
            <a:extLst>
              <a:ext uri="{FF2B5EF4-FFF2-40B4-BE49-F238E27FC236}"/>
            </a:extLst>
          </p:cNvPr>
          <p:cNvSpPr txBox="1">
            <a:spLocks noChangeArrowheads="1"/>
          </p:cNvSpPr>
          <p:nvPr/>
        </p:nvSpPr>
        <p:spPr>
          <a:xfrm>
            <a:off x="358775" y="260350"/>
            <a:ext cx="6085433" cy="730250"/>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eaLnBrk="1" hangingPunct="1">
              <a:defRPr/>
            </a:pPr>
            <a:r>
              <a:rPr kumimoji="0" lang="zh-TW" altLang="en-US" sz="3200" b="1" cap="none" smtClean="0">
                <a:solidFill>
                  <a:srgbClr val="003399"/>
                </a:solidFill>
                <a:effectLst/>
                <a:latin typeface="微軟正黑體" panose="020B0604030504040204" pitchFamily="34" charset="-120"/>
              </a:rPr>
              <a:t>開口契約缺失</a:t>
            </a:r>
            <a:r>
              <a:rPr kumimoji="0" lang="zh-TW" altLang="en-US" sz="3200" b="1" cap="none" smtClean="0">
                <a:solidFill>
                  <a:srgbClr val="C00000"/>
                </a:solidFill>
                <a:effectLst/>
                <a:latin typeface="微軟正黑體" panose="020B0604030504040204" pitchFamily="34" charset="-120"/>
              </a:rPr>
              <a:t>類型十五</a:t>
            </a:r>
            <a:r>
              <a:rPr kumimoji="0" lang="zh-TW" altLang="en-US" sz="3200" b="1" cap="none" smtClean="0">
                <a:solidFill>
                  <a:srgbClr val="003399"/>
                </a:solidFill>
                <a:effectLst/>
                <a:latin typeface="微軟正黑體" panose="020B0604030504040204" pitchFamily="34" charset="-120"/>
              </a:rPr>
              <a:t>案例說明</a:t>
            </a:r>
            <a:endParaRPr kumimoji="0" lang="zh-TW" altLang="en-US" sz="3200" b="1" cap="none" dirty="0">
              <a:solidFill>
                <a:srgbClr val="003399"/>
              </a:solidFill>
              <a:effectLst/>
              <a:latin typeface="微軟正黑體" panose="020B0604030504040204" pitchFamily="34" charset="-120"/>
              <a:cs typeface="Times New Roman" panose="02020603050405020304" pitchFamily="18" charset="0"/>
            </a:endParaRPr>
          </a:p>
        </p:txBody>
      </p:sp>
      <p:sp>
        <p:nvSpPr>
          <p:cNvPr id="7" name="Rectangle 11">
            <a:extLst>
              <a:ext uri="{FF2B5EF4-FFF2-40B4-BE49-F238E27FC236}"/>
            </a:extLst>
          </p:cNvPr>
          <p:cNvSpPr>
            <a:spLocks noChangeArrowheads="1"/>
          </p:cNvSpPr>
          <p:nvPr/>
        </p:nvSpPr>
        <p:spPr bwMode="auto">
          <a:xfrm>
            <a:off x="159587" y="1029072"/>
            <a:ext cx="8696889" cy="3696072"/>
          </a:xfrm>
          <a:prstGeom prst="rect">
            <a:avLst/>
          </a:prstGeom>
          <a:noFill/>
          <a:ln w="9525">
            <a:noFill/>
            <a:miter lim="800000"/>
            <a:headEnd/>
            <a:tailEnd/>
          </a:ln>
          <a:effectLst/>
        </p:spPr>
        <p:txBody>
          <a:bodyPr/>
          <a:lstStyle/>
          <a:p>
            <a:pPr marL="360363" indent="-360363" algn="just" eaLnBrk="1" hangingPunct="1">
              <a:spcBef>
                <a:spcPct val="20000"/>
              </a:spcBef>
              <a:buClr>
                <a:srgbClr val="C00000"/>
              </a:buClr>
              <a:buSzPct val="75000"/>
              <a:buFont typeface="Wingdings" panose="05000000000000000000" pitchFamily="2" charset="2"/>
              <a:buChar char="n"/>
              <a:defRPr/>
            </a:pPr>
            <a:r>
              <a:rPr lang="zh-TW" altLang="en-US" sz="2800" b="1">
                <a:solidFill>
                  <a:srgbClr val="0000FF"/>
                </a:solidFill>
                <a:latin typeface="微軟正黑體" panose="020B0604030504040204" pitchFamily="34" charset="-120"/>
                <a:ea typeface="微軟正黑體" panose="020B0604030504040204" pitchFamily="34" charset="-120"/>
              </a:rPr>
              <a:t>機關利用開口契約進行</a:t>
            </a:r>
            <a:r>
              <a:rPr lang="zh-TW" altLang="en-US" sz="2800" b="1" u="sng">
                <a:solidFill>
                  <a:srgbClr val="0000FF"/>
                </a:solidFill>
                <a:latin typeface="微軟正黑體" panose="020B0604030504040204" pitchFamily="34" charset="-120"/>
                <a:ea typeface="微軟正黑體" panose="020B0604030504040204" pitchFamily="34" charset="-120"/>
              </a:rPr>
              <a:t>車輛例行性保養，部分車輛有保養頻率過高之異常情形</a:t>
            </a:r>
            <a:r>
              <a:rPr lang="zh-TW" altLang="en-US" sz="2800" b="1">
                <a:solidFill>
                  <a:srgbClr val="0000FF"/>
                </a:solidFill>
                <a:latin typeface="微軟正黑體" panose="020B0604030504040204" pitchFamily="34" charset="-120"/>
                <a:ea typeface="微軟正黑體" panose="020B0604030504040204" pitchFamily="34" charset="-120"/>
              </a:rPr>
              <a:t>。</a:t>
            </a:r>
            <a:endParaRPr lang="zh-TW" altLang="en-US" sz="2800" b="1">
              <a:solidFill>
                <a:srgbClr val="660033"/>
              </a:solidFill>
              <a:latin typeface="微軟正黑體" panose="020B0604030504040204" pitchFamily="34" charset="-120"/>
              <a:ea typeface="微軟正黑體" panose="020B0604030504040204" pitchFamily="34" charset="-120"/>
            </a:endParaRPr>
          </a:p>
          <a:p>
            <a:pPr marL="0" lvl="1" indent="360363" algn="just" eaLnBrk="1" hangingPunct="1">
              <a:spcBef>
                <a:spcPts val="600"/>
              </a:spcBef>
              <a:buClr>
                <a:srgbClr val="006600"/>
              </a:buClr>
              <a:buSzPct val="75000"/>
              <a:defRPr/>
            </a:pPr>
            <a:r>
              <a:rPr lang="zh-TW" altLang="en-US" sz="2700" b="1">
                <a:solidFill>
                  <a:srgbClr val="006600"/>
                </a:solidFill>
                <a:latin typeface="微軟正黑體" panose="020B0604030504040204" pitchFamily="34" charset="-120"/>
                <a:ea typeface="微軟正黑體" panose="020B0604030504040204" pitchFamily="34" charset="-120"/>
              </a:rPr>
              <a:t>查案</a:t>
            </a:r>
            <a:r>
              <a:rPr lang="en-US" altLang="zh-TW" sz="2700" b="1">
                <a:solidFill>
                  <a:srgbClr val="006600"/>
                </a:solidFill>
                <a:latin typeface="微軟正黑體" panose="020B0604030504040204" pitchFamily="34" charset="-120"/>
                <a:ea typeface="微軟正黑體" panose="020B0604030504040204" pitchFamily="34" charset="-120"/>
              </a:rPr>
              <a:t>E</a:t>
            </a:r>
            <a:r>
              <a:rPr lang="zh-TW" altLang="en-US" sz="2700" b="1">
                <a:solidFill>
                  <a:srgbClr val="006600"/>
                </a:solidFill>
                <a:latin typeface="微軟正黑體" panose="020B0604030504040204" pitchFamily="34" charset="-120"/>
                <a:ea typeface="微軟正黑體" panose="020B0604030504040204" pitchFamily="34" charset="-120"/>
              </a:rPr>
              <a:t>之車輛維修明細表，</a:t>
            </a:r>
            <a:r>
              <a:rPr lang="zh-TW" altLang="en-US" sz="2700" b="1" u="sng">
                <a:solidFill>
                  <a:srgbClr val="660033"/>
                </a:solidFill>
                <a:latin typeface="微軟正黑體" panose="020B0604030504040204" pitchFamily="34" charset="-120"/>
                <a:ea typeface="微軟正黑體" panose="020B0604030504040204" pitchFamily="34" charset="-120"/>
              </a:rPr>
              <a:t>車號</a:t>
            </a:r>
            <a:r>
              <a:rPr lang="en-US" altLang="zh-TW" sz="2700" b="1" u="sng">
                <a:solidFill>
                  <a:srgbClr val="660033"/>
                </a:solidFill>
                <a:latin typeface="微軟正黑體" panose="020B0604030504040204" pitchFamily="34" charset="-120"/>
                <a:ea typeface="微軟正黑體" panose="020B0604030504040204" pitchFamily="34" charset="-120"/>
              </a:rPr>
              <a:t>8○-AA(</a:t>
            </a:r>
            <a:r>
              <a:rPr lang="zh-TW" altLang="en-US" sz="2700" b="1" u="sng">
                <a:solidFill>
                  <a:srgbClr val="660033"/>
                </a:solidFill>
                <a:latin typeface="微軟正黑體" panose="020B0604030504040204" pitchFamily="34" charset="-120"/>
                <a:ea typeface="微軟正黑體" panose="020B0604030504040204" pitchFamily="34" charset="-120"/>
              </a:rPr>
              <a:t>日產垃圾車</a:t>
            </a:r>
            <a:r>
              <a:rPr lang="en-US" altLang="zh-TW" sz="2700" b="1" u="sng">
                <a:solidFill>
                  <a:srgbClr val="660033"/>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於</a:t>
            </a:r>
            <a:r>
              <a:rPr lang="en-US" altLang="zh-TW" sz="2700" b="1">
                <a:solidFill>
                  <a:srgbClr val="006600"/>
                </a:solidFill>
                <a:latin typeface="微軟正黑體" panose="020B0604030504040204" pitchFamily="34" charset="-120"/>
                <a:ea typeface="微軟正黑體" panose="020B0604030504040204" pitchFamily="34" charset="-120"/>
              </a:rPr>
              <a:t>107</a:t>
            </a:r>
            <a:r>
              <a:rPr lang="zh-TW" altLang="en-US" sz="2700" b="1">
                <a:solidFill>
                  <a:srgbClr val="006600"/>
                </a:solidFill>
                <a:latin typeface="微軟正黑體" panose="020B0604030504040204" pitchFamily="34" charset="-120"/>
                <a:ea typeface="微軟正黑體" panose="020B0604030504040204" pitchFamily="34" charset="-120"/>
              </a:rPr>
              <a:t>年</a:t>
            </a:r>
            <a:r>
              <a:rPr lang="en-US" altLang="zh-TW" sz="2700" b="1" u="sng">
                <a:solidFill>
                  <a:srgbClr val="660033"/>
                </a:solidFill>
                <a:latin typeface="微軟正黑體" panose="020B0604030504040204" pitchFamily="34" charset="-120"/>
                <a:ea typeface="微軟正黑體" panose="020B0604030504040204" pitchFamily="34" charset="-120"/>
              </a:rPr>
              <a:t>3</a:t>
            </a:r>
            <a:r>
              <a:rPr lang="zh-TW" altLang="en-US" sz="2700" b="1" u="sng">
                <a:solidFill>
                  <a:srgbClr val="660033"/>
                </a:solidFill>
                <a:latin typeface="微軟正黑體" panose="020B0604030504040204" pitchFamily="34" charset="-120"/>
                <a:ea typeface="微軟正黑體" panose="020B0604030504040204" pitchFamily="34" charset="-120"/>
              </a:rPr>
              <a:t>月至</a:t>
            </a:r>
            <a:r>
              <a:rPr lang="en-US" altLang="zh-TW" sz="2700" b="1" u="sng">
                <a:solidFill>
                  <a:srgbClr val="660033"/>
                </a:solidFill>
                <a:latin typeface="微軟正黑體" panose="020B0604030504040204" pitchFamily="34" charset="-120"/>
                <a:ea typeface="微軟正黑體" panose="020B0604030504040204" pitchFamily="34" charset="-120"/>
              </a:rPr>
              <a:t>7</a:t>
            </a:r>
            <a:r>
              <a:rPr lang="zh-TW" altLang="en-US" sz="2700" b="1" u="sng">
                <a:solidFill>
                  <a:srgbClr val="660033"/>
                </a:solidFill>
                <a:latin typeface="微軟正黑體" panose="020B0604030504040204" pitchFamily="34" charset="-120"/>
                <a:ea typeface="微軟正黑體" panose="020B0604030504040204" pitchFamily="34" charset="-120"/>
              </a:rPr>
              <a:t>月間進行</a:t>
            </a:r>
            <a:r>
              <a:rPr lang="en-US" altLang="zh-TW" sz="2700" b="1" u="sng">
                <a:solidFill>
                  <a:srgbClr val="660033"/>
                </a:solidFill>
                <a:latin typeface="微軟正黑體" panose="020B0604030504040204" pitchFamily="34" charset="-120"/>
                <a:ea typeface="微軟正黑體" panose="020B0604030504040204" pitchFamily="34" charset="-120"/>
              </a:rPr>
              <a:t>3</a:t>
            </a:r>
            <a:r>
              <a:rPr lang="zh-TW" altLang="en-US" sz="2700" b="1" u="sng">
                <a:solidFill>
                  <a:srgbClr val="660033"/>
                </a:solidFill>
                <a:latin typeface="微軟正黑體" panose="020B0604030504040204" pitchFamily="34" charset="-120"/>
                <a:ea typeface="微軟正黑體" panose="020B0604030504040204" pitchFamily="34" charset="-120"/>
              </a:rPr>
              <a:t>次機油</a:t>
            </a:r>
            <a:r>
              <a:rPr lang="en-US" altLang="zh-TW" sz="2700" b="1" u="sng">
                <a:solidFill>
                  <a:srgbClr val="660033"/>
                </a:solidFill>
                <a:latin typeface="微軟正黑體" panose="020B0604030504040204" pitchFamily="34" charset="-120"/>
                <a:ea typeface="微軟正黑體" panose="020B0604030504040204" pitchFamily="34" charset="-120"/>
              </a:rPr>
              <a:t>5</a:t>
            </a:r>
            <a:r>
              <a:rPr lang="zh-TW" altLang="en-US" sz="2700" b="1" u="sng">
                <a:solidFill>
                  <a:srgbClr val="660033"/>
                </a:solidFill>
                <a:latin typeface="微軟正黑體" panose="020B0604030504040204" pitchFamily="34" charset="-120"/>
                <a:ea typeface="微軟正黑體" panose="020B0604030504040204" pitchFamily="34" charset="-120"/>
              </a:rPr>
              <a:t>級更換</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含機油心子、柴油心子、廢棄循環心子及打黃油</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，及</a:t>
            </a:r>
            <a:r>
              <a:rPr lang="zh-TW" altLang="en-US" sz="2700" b="1" u="sng">
                <a:solidFill>
                  <a:srgbClr val="660033"/>
                </a:solidFill>
                <a:latin typeface="微軟正黑體" panose="020B0604030504040204" pitchFamily="34" charset="-120"/>
                <a:ea typeface="微軟正黑體" panose="020B0604030504040204" pitchFamily="34" charset="-120"/>
              </a:rPr>
              <a:t>車號</a:t>
            </a:r>
            <a:r>
              <a:rPr lang="en-US" altLang="zh-TW" sz="2700" b="1" u="sng">
                <a:solidFill>
                  <a:srgbClr val="660033"/>
                </a:solidFill>
                <a:latin typeface="微軟正黑體" panose="020B0604030504040204" pitchFamily="34" charset="-120"/>
                <a:ea typeface="微軟正黑體" panose="020B0604030504040204" pitchFamily="34" charset="-120"/>
              </a:rPr>
              <a:t>6○-BB(</a:t>
            </a:r>
            <a:r>
              <a:rPr lang="zh-TW" altLang="en-US" sz="2700" b="1" u="sng">
                <a:solidFill>
                  <a:srgbClr val="660033"/>
                </a:solidFill>
                <a:latin typeface="微軟正黑體" panose="020B0604030504040204" pitchFamily="34" charset="-120"/>
                <a:ea typeface="微軟正黑體" panose="020B0604030504040204" pitchFamily="34" charset="-120"/>
              </a:rPr>
              <a:t>國瑞垃圾車</a:t>
            </a:r>
            <a:r>
              <a:rPr lang="en-US" altLang="zh-TW" sz="2700" b="1" u="sng">
                <a:solidFill>
                  <a:srgbClr val="660033"/>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於</a:t>
            </a:r>
            <a:r>
              <a:rPr lang="en-US" altLang="zh-TW" sz="2700" b="1">
                <a:solidFill>
                  <a:srgbClr val="006600"/>
                </a:solidFill>
                <a:latin typeface="微軟正黑體" panose="020B0604030504040204" pitchFamily="34" charset="-120"/>
                <a:ea typeface="微軟正黑體" panose="020B0604030504040204" pitchFamily="34" charset="-120"/>
              </a:rPr>
              <a:t>107</a:t>
            </a:r>
            <a:r>
              <a:rPr lang="zh-TW" altLang="en-US" sz="2700" b="1">
                <a:solidFill>
                  <a:srgbClr val="006600"/>
                </a:solidFill>
                <a:latin typeface="微軟正黑體" panose="020B0604030504040204" pitchFamily="34" charset="-120"/>
                <a:ea typeface="微軟正黑體" panose="020B0604030504040204" pitchFamily="34" charset="-120"/>
              </a:rPr>
              <a:t>年</a:t>
            </a:r>
            <a:r>
              <a:rPr lang="en-US" altLang="zh-TW" sz="2700" b="1" u="sng">
                <a:solidFill>
                  <a:srgbClr val="660033"/>
                </a:solidFill>
                <a:latin typeface="微軟正黑體" panose="020B0604030504040204" pitchFamily="34" charset="-120"/>
                <a:ea typeface="微軟正黑體" panose="020B0604030504040204" pitchFamily="34" charset="-120"/>
              </a:rPr>
              <a:t>7</a:t>
            </a:r>
            <a:r>
              <a:rPr lang="zh-TW" altLang="en-US" sz="2700" b="1" u="sng">
                <a:solidFill>
                  <a:srgbClr val="660033"/>
                </a:solidFill>
                <a:latin typeface="微軟正黑體" panose="020B0604030504040204" pitchFamily="34" charset="-120"/>
                <a:ea typeface="微軟正黑體" panose="020B0604030504040204" pitchFamily="34" charset="-120"/>
              </a:rPr>
              <a:t>月及</a:t>
            </a:r>
            <a:r>
              <a:rPr lang="en-US" altLang="zh-TW" sz="2700" b="1" u="sng">
                <a:solidFill>
                  <a:srgbClr val="660033"/>
                </a:solidFill>
                <a:latin typeface="微軟正黑體" panose="020B0604030504040204" pitchFamily="34" charset="-120"/>
                <a:ea typeface="微軟正黑體" panose="020B0604030504040204" pitchFamily="34" charset="-120"/>
              </a:rPr>
              <a:t>8</a:t>
            </a:r>
            <a:r>
              <a:rPr lang="zh-TW" altLang="en-US" sz="2700" b="1" u="sng">
                <a:solidFill>
                  <a:srgbClr val="660033"/>
                </a:solidFill>
                <a:latin typeface="微軟正黑體" panose="020B0604030504040204" pitchFamily="34" charset="-120"/>
                <a:ea typeface="微軟正黑體" panose="020B0604030504040204" pitchFamily="34" charset="-120"/>
              </a:rPr>
              <a:t>月各進行</a:t>
            </a:r>
            <a:r>
              <a:rPr lang="en-US" altLang="zh-TW" sz="2700" b="1" u="sng">
                <a:solidFill>
                  <a:srgbClr val="660033"/>
                </a:solidFill>
                <a:latin typeface="微軟正黑體" panose="020B0604030504040204" pitchFamily="34" charset="-120"/>
                <a:ea typeface="微軟正黑體" panose="020B0604030504040204" pitchFamily="34" charset="-120"/>
              </a:rPr>
              <a:t>1</a:t>
            </a:r>
            <a:r>
              <a:rPr lang="zh-TW" altLang="en-US" sz="2700" b="1" u="sng">
                <a:solidFill>
                  <a:srgbClr val="660033"/>
                </a:solidFill>
                <a:latin typeface="微軟正黑體" panose="020B0604030504040204" pitchFamily="34" charset="-120"/>
                <a:ea typeface="微軟正黑體" panose="020B0604030504040204" pitchFamily="34" charset="-120"/>
              </a:rPr>
              <a:t>次機油</a:t>
            </a:r>
            <a:r>
              <a:rPr lang="en-US" altLang="zh-TW" sz="2700" b="1" u="sng">
                <a:solidFill>
                  <a:srgbClr val="660033"/>
                </a:solidFill>
                <a:latin typeface="微軟正黑體" panose="020B0604030504040204" pitchFamily="34" charset="-120"/>
                <a:ea typeface="微軟正黑體" panose="020B0604030504040204" pitchFamily="34" charset="-120"/>
              </a:rPr>
              <a:t>4</a:t>
            </a:r>
            <a:r>
              <a:rPr lang="zh-TW" altLang="en-US" sz="2700" b="1" u="sng">
                <a:solidFill>
                  <a:srgbClr val="660033"/>
                </a:solidFill>
                <a:latin typeface="微軟正黑體" panose="020B0604030504040204" pitchFamily="34" charset="-120"/>
                <a:ea typeface="微軟正黑體" panose="020B0604030504040204" pitchFamily="34" charset="-120"/>
              </a:rPr>
              <a:t>級更換</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含機油心子、柴油心子及打黃油</a:t>
            </a:r>
            <a:r>
              <a:rPr lang="en-US" altLang="zh-TW" sz="2700" b="1">
                <a:solidFill>
                  <a:srgbClr val="006600"/>
                </a:solidFill>
                <a:latin typeface="微軟正黑體" panose="020B0604030504040204" pitchFamily="34" charset="-120"/>
                <a:ea typeface="微軟正黑體" panose="020B0604030504040204" pitchFamily="34" charset="-120"/>
              </a:rPr>
              <a:t>)</a:t>
            </a:r>
            <a:r>
              <a:rPr lang="zh-TW" altLang="en-US" sz="2700" b="1">
                <a:solidFill>
                  <a:srgbClr val="006600"/>
                </a:solidFill>
                <a:latin typeface="微軟正黑體" panose="020B0604030504040204" pitchFamily="34" charset="-120"/>
                <a:ea typeface="微軟正黑體" panose="020B0604030504040204" pitchFamily="34" charset="-120"/>
              </a:rPr>
              <a:t>，更換</a:t>
            </a:r>
            <a:r>
              <a:rPr lang="zh-TW" altLang="en-US" sz="2700" b="1" u="sng">
                <a:solidFill>
                  <a:srgbClr val="660033"/>
                </a:solidFill>
                <a:latin typeface="微軟正黑體" panose="020B0604030504040204" pitchFamily="34" charset="-120"/>
                <a:ea typeface="微軟正黑體" panose="020B0604030504040204" pitchFamily="34" charset="-120"/>
              </a:rPr>
              <a:t>頻率明顯</a:t>
            </a:r>
            <a:r>
              <a:rPr lang="zh-TW" altLang="en-US" sz="2700" b="1">
                <a:solidFill>
                  <a:srgbClr val="006600"/>
                </a:solidFill>
                <a:latin typeface="微軟正黑體" panose="020B0604030504040204" pitchFamily="34" charset="-120"/>
                <a:ea typeface="微軟正黑體" panose="020B0604030504040204" pitchFamily="34" charset="-120"/>
              </a:rPr>
              <a:t>高於其他垃圾車而有</a:t>
            </a:r>
            <a:r>
              <a:rPr lang="zh-TW" altLang="en-US" sz="2700" b="1" u="sng">
                <a:solidFill>
                  <a:srgbClr val="660033"/>
                </a:solidFill>
                <a:latin typeface="微軟正黑體" panose="020B0604030504040204" pitchFamily="34" charset="-120"/>
                <a:ea typeface="微軟正黑體" panose="020B0604030504040204" pitchFamily="34" charset="-120"/>
              </a:rPr>
              <a:t>異常</a:t>
            </a:r>
            <a:r>
              <a:rPr lang="zh-TW" altLang="en-US" sz="2700" b="1">
                <a:solidFill>
                  <a:srgbClr val="006600"/>
                </a:solidFill>
                <a:latin typeface="微軟正黑體" panose="020B0604030504040204" pitchFamily="34" charset="-120"/>
                <a:ea typeface="微軟正黑體" panose="020B0604030504040204" pitchFamily="34" charset="-120"/>
              </a:rPr>
              <a:t>情形。</a:t>
            </a:r>
          </a:p>
        </p:txBody>
      </p:sp>
    </p:spTree>
    <p:extLst>
      <p:ext uri="{BB962C8B-B14F-4D97-AF65-F5344CB8AC3E}">
        <p14:creationId xmlns:p14="http://schemas.microsoft.com/office/powerpoint/2010/main" val="183531248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1182688" y="1195388"/>
            <a:ext cx="66294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eaLnBrk="1" hangingPunct="1">
              <a:spcBef>
                <a:spcPct val="50000"/>
              </a:spcBef>
              <a:buClrTx/>
              <a:buSzTx/>
              <a:buFontTx/>
              <a:buNone/>
            </a:pPr>
            <a:r>
              <a:rPr lang="zh-TW" altLang="en-US" sz="6000" b="1">
                <a:solidFill>
                  <a:srgbClr val="0E024A"/>
                </a:solidFill>
                <a:latin typeface="微軟正黑體" panose="020B0604030504040204" pitchFamily="34" charset="-120"/>
                <a:ea typeface="微軟正黑體" panose="020B0604030504040204" pitchFamily="34" charset="-120"/>
              </a:rPr>
              <a:t>簡　報　結　束</a:t>
            </a:r>
          </a:p>
          <a:p>
            <a:pPr algn="ctr" eaLnBrk="1" hangingPunct="1">
              <a:spcBef>
                <a:spcPct val="50000"/>
              </a:spcBef>
              <a:buClrTx/>
              <a:buSzTx/>
              <a:buFontTx/>
              <a:buNone/>
            </a:pPr>
            <a:r>
              <a:rPr lang="zh-TW" altLang="en-US" sz="6000" b="1">
                <a:solidFill>
                  <a:srgbClr val="0E024A"/>
                </a:solidFill>
                <a:latin typeface="微軟正黑體" panose="020B0604030504040204" pitchFamily="34" charset="-120"/>
                <a:ea typeface="微軟正黑體" panose="020B0604030504040204" pitchFamily="34" charset="-120"/>
              </a:rPr>
              <a:t>敬　請　賜　教</a:t>
            </a:r>
          </a:p>
        </p:txBody>
      </p:sp>
      <p:sp>
        <p:nvSpPr>
          <p:cNvPr id="118787" name="Text Box 3"/>
          <p:cNvSpPr txBox="1">
            <a:spLocks noChangeArrowheads="1"/>
          </p:cNvSpPr>
          <p:nvPr/>
        </p:nvSpPr>
        <p:spPr bwMode="auto">
          <a:xfrm>
            <a:off x="1439863" y="4254500"/>
            <a:ext cx="7219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r>
              <a:rPr lang="en-US" altLang="zh-TW" sz="3600" b="1">
                <a:solidFill>
                  <a:srgbClr val="0000FF"/>
                </a:solidFill>
              </a:rPr>
              <a:t>e-mail</a:t>
            </a:r>
            <a:r>
              <a:rPr lang="zh-TW" altLang="en-US" sz="3600" b="1">
                <a:solidFill>
                  <a:srgbClr val="0000FF"/>
                </a:solidFill>
              </a:rPr>
              <a:t>：</a:t>
            </a:r>
            <a:r>
              <a:rPr lang="en-US" altLang="zh-TW" sz="3600" b="1">
                <a:solidFill>
                  <a:srgbClr val="0000FF"/>
                </a:solidFill>
              </a:rPr>
              <a:t>luckychuan99@gmail.com</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zh-TW" sz="2400" b="0" i="0" u="none" strike="noStrike" cap="none" normalizeH="0" baseline="0" smtClean="0">
            <a:ln>
              <a:noFill/>
            </a:ln>
            <a:solidFill>
              <a:schemeClr val="tx1"/>
            </a:solidFill>
            <a:effectLst/>
            <a:latin typeface="Times New Roman" pitchFamily="18"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zh-TW" sz="2400" b="0" i="0" u="none" strike="noStrike" cap="none" normalizeH="0" baseline="0" smtClean="0">
            <a:ln>
              <a:noFill/>
            </a:ln>
            <a:solidFill>
              <a:schemeClr val="tx1"/>
            </a:solidFill>
            <a:effectLst/>
            <a:latin typeface="Times New Roman" pitchFamily="18" charset="0"/>
            <a:ea typeface="新細明體" pitchFamily="18" charset="-12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3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7_旅程">
  <a:themeElements>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旅程">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旅程">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6.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ppt/theme/themeOverride4.xml><?xml version="1.0" encoding="utf-8"?>
<a:themeOverride xmlns:a="http://schemas.openxmlformats.org/drawingml/2006/main">
  <a:clrScheme name="旅程">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20326</TotalTime>
  <Words>11582</Words>
  <Application>Microsoft Office PowerPoint</Application>
  <PresentationFormat>如螢幕大小 (4:3)</PresentationFormat>
  <Paragraphs>646</Paragraphs>
  <Slides>91</Slides>
  <Notes>0</Notes>
  <HiddenSlides>0</HiddenSlides>
  <MMClips>0</MMClips>
  <ScaleCrop>false</ScaleCrop>
  <HeadingPairs>
    <vt:vector size="6" baseType="variant">
      <vt:variant>
        <vt:lpstr>使用字型</vt:lpstr>
      </vt:variant>
      <vt:variant>
        <vt:i4>9</vt:i4>
      </vt:variant>
      <vt:variant>
        <vt:lpstr>佈景主題</vt:lpstr>
      </vt:variant>
      <vt:variant>
        <vt:i4>5</vt:i4>
      </vt:variant>
      <vt:variant>
        <vt:lpstr>投影片標題</vt:lpstr>
      </vt:variant>
      <vt:variant>
        <vt:i4>91</vt:i4>
      </vt:variant>
    </vt:vector>
  </HeadingPairs>
  <TitlesOfParts>
    <vt:vector size="105" baseType="lpstr">
      <vt:lpstr>微軟正黑體</vt:lpstr>
      <vt:lpstr>新細明體</vt:lpstr>
      <vt:lpstr>標楷體</vt:lpstr>
      <vt:lpstr>Arial</vt:lpstr>
      <vt:lpstr>Franklin Gothic Book</vt:lpstr>
      <vt:lpstr>Franklin Gothic Medium</vt:lpstr>
      <vt:lpstr>Times New Roman</vt:lpstr>
      <vt:lpstr>Wingdings</vt:lpstr>
      <vt:lpstr>Wingdings 2</vt:lpstr>
      <vt:lpstr>旅程</vt:lpstr>
      <vt:lpstr>Capsules</vt:lpstr>
      <vt:lpstr>1_旅程</vt:lpstr>
      <vt:lpstr>3_旅程</vt:lpstr>
      <vt:lpstr>7_旅程</vt:lpstr>
      <vt:lpstr>開口契約及違失案例研析</vt:lpstr>
      <vt:lpstr>PowerPoint 簡報</vt:lpstr>
      <vt:lpstr>PowerPoint 簡報</vt:lpstr>
      <vt:lpstr>PowerPoint 簡報</vt:lpstr>
      <vt:lpstr>PowerPoint 簡報</vt:lpstr>
      <vt:lpstr>PowerPoint 簡報</vt:lpstr>
      <vt:lpstr>什麼是開口契約？</vt:lpstr>
      <vt:lpstr>開口契約與實做數量契約法源</vt:lpstr>
      <vt:lpstr>PowerPoint 簡報</vt:lpstr>
      <vt:lpstr>辦理開口契約招標文件應載明事項(供參)</vt:lpstr>
      <vt:lpstr>開口契約執行原則(供參)</vt:lpstr>
      <vt:lpstr>開口契約辦理契約變更原則</vt:lpstr>
      <vt:lpstr>PowerPoint 簡報</vt:lpstr>
      <vt:lpstr>工程開口契約採購態樣</vt:lpstr>
      <vt:lpstr>財物開口契約採購態樣</vt:lpstr>
      <vt:lpstr>勞務開口契約採購態樣</vt:lpstr>
      <vt:lpstr>開口契約預估品項及數量考量原則</vt:lpstr>
      <vt:lpstr>技術服務得以開口契約評選</vt:lpstr>
      <vt:lpstr>PowerPoint 簡報</vt:lpstr>
      <vt:lpstr>PowerPoint 簡報</vt:lpstr>
      <vt:lpstr>PowerPoint 簡報</vt:lpstr>
      <vt:lpstr>PowerPoint 簡報</vt:lpstr>
      <vt:lpstr>PowerPoint 簡報</vt:lpstr>
      <vt:lpstr>開口契約後續擴充態樣</vt:lpstr>
      <vt:lpstr>開口契約後續擴充態樣</vt:lpstr>
      <vt:lpstr>PowerPoint 簡報</vt:lpstr>
      <vt:lpstr>案例：桃園市立圖書館104年中文圖書資料採購</vt:lpstr>
      <vt:lpstr>PowerPoint 簡報</vt:lpstr>
      <vt:lpstr>PowerPoint 簡報</vt:lpstr>
      <vt:lpstr>交付標的及金額上限</vt:lpstr>
      <vt:lpstr>PowerPoint 簡報</vt:lpstr>
      <vt:lpstr>開口契約履約管理重點事項</vt:lpstr>
      <vt:lpstr>例：搶險搶修通知單</vt:lpstr>
      <vt:lpstr>開口契約履約管理重點事項</vt:lpstr>
      <vt:lpstr>開口契約履約管理重點事項</vt:lpstr>
      <vt:lpstr>開口契約履約管理重點事項</vt:lpstr>
      <vt:lpstr>開口契約履約管理重點事項</vt:lpstr>
      <vt:lpstr>PowerPoint 簡報</vt:lpstr>
      <vt:lpstr>開口契約驗收作業</vt:lpstr>
      <vt:lpstr>開口契約驗收作業</vt:lpstr>
      <vt:lpstr>開口契約驗收作業</vt:lpstr>
      <vt:lpstr>開口契約驗收作業</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開口契約決標公告應另予說明</vt:lpstr>
      <vt:lpstr>開口契約辦理契約變更原則</vt:lpstr>
      <vt:lpstr>PowerPoint 簡報</vt:lpstr>
      <vt:lpstr>PowerPoint 簡報</vt:lpstr>
      <vt:lpstr>PowerPoint 簡報</vt:lpstr>
      <vt:lpstr>技術服務得以開口契約評選</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npmnt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招標文件製作及採購契約 </dc:title>
  <dc:creator>k904</dc:creator>
  <cp:lastModifiedBy>Windows 使用者</cp:lastModifiedBy>
  <cp:revision>3181</cp:revision>
  <cp:lastPrinted>2022-08-12T14:17:49Z</cp:lastPrinted>
  <dcterms:created xsi:type="dcterms:W3CDTF">2007-02-08T11:03:57Z</dcterms:created>
  <dcterms:modified xsi:type="dcterms:W3CDTF">2023-08-07T13:35:40Z</dcterms:modified>
</cp:coreProperties>
</file>