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1722" r:id="rId2"/>
    <p:sldId id="1718" r:id="rId3"/>
    <p:sldId id="463" r:id="rId4"/>
    <p:sldId id="1720" r:id="rId5"/>
    <p:sldId id="1685" r:id="rId6"/>
    <p:sldId id="1683" r:id="rId7"/>
    <p:sldId id="1979" r:id="rId8"/>
    <p:sldId id="1984" r:id="rId9"/>
    <p:sldId id="1985" r:id="rId10"/>
    <p:sldId id="1986" r:id="rId11"/>
    <p:sldId id="1987" r:id="rId12"/>
    <p:sldId id="1988" r:id="rId13"/>
    <p:sldId id="1989" r:id="rId14"/>
    <p:sldId id="1990" r:id="rId15"/>
    <p:sldId id="1691" r:id="rId16"/>
    <p:sldId id="1992" r:id="rId17"/>
    <p:sldId id="1705" r:id="rId18"/>
    <p:sldId id="1993" r:id="rId19"/>
    <p:sldId id="1994" r:id="rId20"/>
    <p:sldId id="1995" r:id="rId21"/>
    <p:sldId id="1996" r:id="rId22"/>
    <p:sldId id="1721" r:id="rId23"/>
    <p:sldId id="1701" r:id="rId24"/>
    <p:sldId id="1700" r:id="rId25"/>
    <p:sldId id="3160" r:id="rId26"/>
    <p:sldId id="3161" r:id="rId27"/>
    <p:sldId id="3038" r:id="rId28"/>
    <p:sldId id="3148" r:id="rId29"/>
    <p:sldId id="3154" r:id="rId30"/>
    <p:sldId id="3144" r:id="rId31"/>
    <p:sldId id="1719" r:id="rId32"/>
    <p:sldId id="291" r:id="rId33"/>
  </p:sldIdLst>
  <p:sldSz cx="12192000" cy="6858000"/>
  <p:notesSz cx="6807200" cy="99393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李國維" initials="李國維" lastIdx="0" clrIdx="0">
    <p:extLst>
      <p:ext uri="{19B8F6BF-5375-455C-9EA6-DF929625EA0E}">
        <p15:presenceInfo xmlns:p15="http://schemas.microsoft.com/office/powerpoint/2012/main" userId="李國維"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2DC8FF"/>
    <a:srgbClr val="00CCD6"/>
    <a:srgbClr val="33CCCC"/>
    <a:srgbClr val="C8D278"/>
    <a:srgbClr val="2953EF"/>
    <a:srgbClr val="7D891D"/>
    <a:srgbClr val="00F26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中等深淺樣式 3 - 輔色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72" autoAdjust="0"/>
    <p:restoredTop sz="85831" autoAdjust="0"/>
  </p:normalViewPr>
  <p:slideViewPr>
    <p:cSldViewPr snapToGrid="0">
      <p:cViewPr varScale="1">
        <p:scale>
          <a:sx n="58" d="100"/>
          <a:sy n="58" d="100"/>
        </p:scale>
        <p:origin x="216" y="66"/>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r>
              <a:rPr lang="zh-TW" altLang="en-US" sz="1600" b="1"/>
              <a:t>管理處設施整備樣態分析</a:t>
            </a:r>
          </a:p>
        </c:rich>
      </c:tx>
      <c:layout>
        <c:manualLayout>
          <c:xMode val="edge"/>
          <c:yMode val="edge"/>
          <c:x val="0.19802963664729528"/>
          <c:y val="2.7224832782998899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title>
    <c:autoTitleDeleted val="0"/>
    <c:plotArea>
      <c:layout>
        <c:manualLayout>
          <c:layoutTarget val="inner"/>
          <c:xMode val="edge"/>
          <c:yMode val="edge"/>
          <c:x val="0.22310446500512865"/>
          <c:y val="0.16713000592667851"/>
          <c:w val="0.58561251336637599"/>
          <c:h val="0.37174559464905377"/>
        </c:manualLayout>
      </c:layout>
      <c:barChart>
        <c:barDir val="col"/>
        <c:grouping val="clustered"/>
        <c:varyColors val="0"/>
        <c:ser>
          <c:idx val="0"/>
          <c:order val="0"/>
          <c:tx>
            <c:strRef>
              <c:f>總表!$D$31</c:f>
              <c:strCache>
                <c:ptCount val="1"/>
                <c:pt idx="0">
                  <c:v>112年</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軟正黑體" panose="020B0604030504040204" pitchFamily="34" charset="-120"/>
                    <a:ea typeface="微軟正黑體" panose="020B0604030504040204" pitchFamily="34" charset="-120"/>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總表!$C$32:$C$34</c:f>
              <c:strCache>
                <c:ptCount val="3"/>
                <c:pt idx="0">
                  <c:v>轄區基本資料</c:v>
                </c:pt>
                <c:pt idx="1">
                  <c:v>防災組織編制
應變作業機制</c:v>
                </c:pt>
                <c:pt idx="2">
                  <c:v>防災整備執行</c:v>
                </c:pt>
              </c:strCache>
            </c:strRef>
          </c:cat>
          <c:val>
            <c:numRef>
              <c:f>總表!$D$32:$D$34</c:f>
              <c:numCache>
                <c:formatCode>General</c:formatCode>
                <c:ptCount val="3"/>
                <c:pt idx="0">
                  <c:v>21</c:v>
                </c:pt>
                <c:pt idx="1">
                  <c:v>20</c:v>
                </c:pt>
                <c:pt idx="2">
                  <c:v>40</c:v>
                </c:pt>
              </c:numCache>
            </c:numRef>
          </c:val>
          <c:extLst>
            <c:ext xmlns:c16="http://schemas.microsoft.com/office/drawing/2014/chart" uri="{C3380CC4-5D6E-409C-BE32-E72D297353CC}">
              <c16:uniqueId val="{00000000-EF1E-47C6-9AFD-05CB8456CBCC}"/>
            </c:ext>
          </c:extLst>
        </c:ser>
        <c:ser>
          <c:idx val="1"/>
          <c:order val="1"/>
          <c:tx>
            <c:strRef>
              <c:f>總表!$E$31</c:f>
              <c:strCache>
                <c:ptCount val="1"/>
                <c:pt idx="0">
                  <c:v>113年</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軟正黑體" panose="020B0604030504040204" pitchFamily="34" charset="-120"/>
                    <a:ea typeface="微軟正黑體" panose="020B0604030504040204" pitchFamily="34" charset="-120"/>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總表!$C$32:$C$34</c:f>
              <c:strCache>
                <c:ptCount val="3"/>
                <c:pt idx="0">
                  <c:v>轄區基本資料</c:v>
                </c:pt>
                <c:pt idx="1">
                  <c:v>防災組織編制
應變作業機制</c:v>
                </c:pt>
                <c:pt idx="2">
                  <c:v>防災整備執行</c:v>
                </c:pt>
              </c:strCache>
            </c:strRef>
          </c:cat>
          <c:val>
            <c:numRef>
              <c:f>總表!$E$32:$E$34</c:f>
              <c:numCache>
                <c:formatCode>General</c:formatCode>
                <c:ptCount val="3"/>
                <c:pt idx="0">
                  <c:v>9</c:v>
                </c:pt>
                <c:pt idx="1">
                  <c:v>19</c:v>
                </c:pt>
                <c:pt idx="2">
                  <c:v>25</c:v>
                </c:pt>
              </c:numCache>
            </c:numRef>
          </c:val>
          <c:extLst>
            <c:ext xmlns:c16="http://schemas.microsoft.com/office/drawing/2014/chart" uri="{C3380CC4-5D6E-409C-BE32-E72D297353CC}">
              <c16:uniqueId val="{00000001-EF1E-47C6-9AFD-05CB8456CBCC}"/>
            </c:ext>
          </c:extLst>
        </c:ser>
        <c:dLbls>
          <c:dLblPos val="outEnd"/>
          <c:showLegendKey val="0"/>
          <c:showVal val="1"/>
          <c:showCatName val="0"/>
          <c:showSerName val="0"/>
          <c:showPercent val="0"/>
          <c:showBubbleSize val="0"/>
        </c:dLbls>
        <c:gapWidth val="219"/>
        <c:overlap val="-27"/>
        <c:axId val="506346400"/>
        <c:axId val="506337760"/>
      </c:barChart>
      <c:catAx>
        <c:axId val="506346400"/>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r>
                  <a:rPr lang="zh-TW" sz="1400"/>
                  <a:t>設施管理抽檢類別</a:t>
                </a:r>
              </a:p>
            </c:rich>
          </c:tx>
          <c:layout>
            <c:manualLayout>
              <c:xMode val="edge"/>
              <c:yMode val="edge"/>
              <c:x val="0.31680062010645366"/>
              <c:y val="0.8291854896857003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crossAx val="506337760"/>
        <c:crosses val="autoZero"/>
        <c:auto val="1"/>
        <c:lblAlgn val="ctr"/>
        <c:lblOffset val="100"/>
        <c:noMultiLvlLbl val="0"/>
      </c:catAx>
      <c:valAx>
        <c:axId val="506337760"/>
        <c:scaling>
          <c:orientation val="minMax"/>
          <c:max val="4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r>
                  <a:rPr lang="zh-TW" sz="1400"/>
                  <a:t>缺失樣態總和</a:t>
                </a:r>
                <a:r>
                  <a:rPr lang="en-US" sz="1400"/>
                  <a:t>(</a:t>
                </a:r>
                <a:r>
                  <a:rPr lang="zh-TW" sz="1400"/>
                  <a:t>處</a:t>
                </a:r>
                <a:r>
                  <a:rPr lang="en-US" sz="1400"/>
                  <a:t>)</a:t>
                </a:r>
                <a:endParaRPr lang="zh-TW" sz="1400"/>
              </a:p>
            </c:rich>
          </c:tx>
          <c:layout>
            <c:manualLayout>
              <c:xMode val="edge"/>
              <c:yMode val="edge"/>
              <c:x val="5.554757132754768E-2"/>
              <c:y val="0.20343768520870376"/>
            </c:manualLayout>
          </c:layout>
          <c:overlay val="0"/>
          <c:spPr>
            <a:noFill/>
            <a:ln>
              <a:noFill/>
            </a:ln>
            <a:effectLst/>
          </c:spPr>
          <c:txPr>
            <a:bodyPr rot="0" spcFirstLastPara="1" vertOverflow="ellipsis" vert="eaVert"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crossAx val="506346400"/>
        <c:crosses val="autoZero"/>
        <c:crossBetween val="between"/>
      </c:valAx>
      <c:spPr>
        <a:noFill/>
        <a:ln>
          <a:noFill/>
        </a:ln>
        <a:effectLst/>
      </c:spPr>
    </c:plotArea>
    <c:legend>
      <c:legendPos val="b"/>
      <c:layout>
        <c:manualLayout>
          <c:xMode val="edge"/>
          <c:yMode val="edge"/>
          <c:x val="0.27245019354979294"/>
          <c:y val="0.93588646177292378"/>
          <c:w val="0.4504890238771076"/>
          <c:h val="4.798450596901193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軟正黑體" panose="020B0604030504040204" pitchFamily="34" charset="-120"/>
          <a:ea typeface="微軟正黑體" panose="020B0604030504040204" pitchFamily="34" charset="-120"/>
        </a:defRPr>
      </a:pPr>
      <a:endParaRPr lang="zh-TW"/>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r>
              <a:rPr lang="zh-TW" altLang="en-US" sz="1600" b="1"/>
              <a:t>設施抽檢樣態分析</a:t>
            </a:r>
          </a:p>
        </c:rich>
      </c:tx>
      <c:layout>
        <c:manualLayout>
          <c:xMode val="edge"/>
          <c:yMode val="edge"/>
          <c:x val="0.26741298738859415"/>
          <c:y val="2.1505376344086023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title>
    <c:autoTitleDeleted val="0"/>
    <c:plotArea>
      <c:layout>
        <c:manualLayout>
          <c:layoutTarget val="inner"/>
          <c:xMode val="edge"/>
          <c:yMode val="edge"/>
          <c:x val="0.18485446841059755"/>
          <c:y val="0.15016319532639066"/>
          <c:w val="0.57493920723957104"/>
          <c:h val="0.39971431286772857"/>
        </c:manualLayout>
      </c:layout>
      <c:barChart>
        <c:barDir val="col"/>
        <c:grouping val="clustered"/>
        <c:varyColors val="0"/>
        <c:ser>
          <c:idx val="0"/>
          <c:order val="0"/>
          <c:tx>
            <c:strRef>
              <c:f>總表!$D$31</c:f>
              <c:strCache>
                <c:ptCount val="1"/>
                <c:pt idx="0">
                  <c:v>112年</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軟正黑體" panose="020B0604030504040204" pitchFamily="34" charset="-120"/>
                    <a:ea typeface="微軟正黑體" panose="020B0604030504040204" pitchFamily="34" charset="-120"/>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總表!$C$35:$C$37</c:f>
              <c:strCache>
                <c:ptCount val="3"/>
                <c:pt idx="0">
                  <c:v>主體設施</c:v>
                </c:pt>
                <c:pt idx="1">
                  <c:v>附屬設施</c:v>
                </c:pt>
                <c:pt idx="2">
                  <c:v>一般環境維護情形</c:v>
                </c:pt>
              </c:strCache>
            </c:strRef>
          </c:cat>
          <c:val>
            <c:numRef>
              <c:f>總表!$D$35:$D$37</c:f>
              <c:numCache>
                <c:formatCode>General</c:formatCode>
                <c:ptCount val="3"/>
                <c:pt idx="0">
                  <c:v>8</c:v>
                </c:pt>
                <c:pt idx="1">
                  <c:v>25</c:v>
                </c:pt>
                <c:pt idx="2">
                  <c:v>17</c:v>
                </c:pt>
              </c:numCache>
            </c:numRef>
          </c:val>
          <c:extLst>
            <c:ext xmlns:c16="http://schemas.microsoft.com/office/drawing/2014/chart" uri="{C3380CC4-5D6E-409C-BE32-E72D297353CC}">
              <c16:uniqueId val="{00000000-DC9F-47B5-B479-7DDFFA4518A9}"/>
            </c:ext>
          </c:extLst>
        </c:ser>
        <c:ser>
          <c:idx val="1"/>
          <c:order val="1"/>
          <c:tx>
            <c:strRef>
              <c:f>總表!$E$31</c:f>
              <c:strCache>
                <c:ptCount val="1"/>
                <c:pt idx="0">
                  <c:v>113年</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軟正黑體" panose="020B0604030504040204" pitchFamily="34" charset="-120"/>
                    <a:ea typeface="微軟正黑體" panose="020B0604030504040204" pitchFamily="34" charset="-120"/>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總表!$C$35:$C$37</c:f>
              <c:strCache>
                <c:ptCount val="3"/>
                <c:pt idx="0">
                  <c:v>主體設施</c:v>
                </c:pt>
                <c:pt idx="1">
                  <c:v>附屬設施</c:v>
                </c:pt>
                <c:pt idx="2">
                  <c:v>一般環境維護情形</c:v>
                </c:pt>
              </c:strCache>
            </c:strRef>
          </c:cat>
          <c:val>
            <c:numRef>
              <c:f>總表!$E$35:$E$37</c:f>
              <c:numCache>
                <c:formatCode>General</c:formatCode>
                <c:ptCount val="3"/>
                <c:pt idx="0">
                  <c:v>8</c:v>
                </c:pt>
                <c:pt idx="1">
                  <c:v>27</c:v>
                </c:pt>
                <c:pt idx="2">
                  <c:v>11</c:v>
                </c:pt>
              </c:numCache>
            </c:numRef>
          </c:val>
          <c:extLst>
            <c:ext xmlns:c16="http://schemas.microsoft.com/office/drawing/2014/chart" uri="{C3380CC4-5D6E-409C-BE32-E72D297353CC}">
              <c16:uniqueId val="{00000001-DC9F-47B5-B479-7DDFFA4518A9}"/>
            </c:ext>
          </c:extLst>
        </c:ser>
        <c:dLbls>
          <c:dLblPos val="outEnd"/>
          <c:showLegendKey val="0"/>
          <c:showVal val="1"/>
          <c:showCatName val="0"/>
          <c:showSerName val="0"/>
          <c:showPercent val="0"/>
          <c:showBubbleSize val="0"/>
        </c:dLbls>
        <c:gapWidth val="219"/>
        <c:overlap val="-27"/>
        <c:axId val="506346400"/>
        <c:axId val="506337760"/>
      </c:barChart>
      <c:catAx>
        <c:axId val="506346400"/>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r>
                  <a:rPr lang="zh-TW" sz="1400"/>
                  <a:t>設施</a:t>
                </a:r>
                <a:r>
                  <a:rPr lang="zh-TW" altLang="en-US" sz="1400"/>
                  <a:t>現地抽檢</a:t>
                </a:r>
                <a:r>
                  <a:rPr lang="zh-TW" sz="1400"/>
                  <a:t>類別</a:t>
                </a:r>
              </a:p>
            </c:rich>
          </c:tx>
          <c:layout>
            <c:manualLayout>
              <c:xMode val="edge"/>
              <c:yMode val="edge"/>
              <c:x val="0.28637100518308228"/>
              <c:y val="0.848799000931335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crossAx val="506337760"/>
        <c:crosses val="autoZero"/>
        <c:auto val="1"/>
        <c:lblAlgn val="ctr"/>
        <c:lblOffset val="100"/>
        <c:noMultiLvlLbl val="0"/>
      </c:catAx>
      <c:valAx>
        <c:axId val="506337760"/>
        <c:scaling>
          <c:orientation val="minMax"/>
          <c:max val="3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r>
                  <a:rPr lang="zh-TW" sz="1400"/>
                  <a:t>缺失樣態總和</a:t>
                </a:r>
                <a:r>
                  <a:rPr lang="en-US" sz="1400"/>
                  <a:t>(</a:t>
                </a:r>
                <a:r>
                  <a:rPr lang="zh-TW" sz="1400"/>
                  <a:t>處</a:t>
                </a:r>
                <a:r>
                  <a:rPr lang="en-US" sz="1400"/>
                  <a:t>)</a:t>
                </a:r>
                <a:endParaRPr lang="zh-TW" sz="1400"/>
              </a:p>
            </c:rich>
          </c:tx>
          <c:layout>
            <c:manualLayout>
              <c:xMode val="edge"/>
              <c:yMode val="edge"/>
              <c:x val="2.0445965796223431E-2"/>
              <c:y val="0.17428964524595714"/>
            </c:manualLayout>
          </c:layout>
          <c:overlay val="0"/>
          <c:spPr>
            <a:noFill/>
            <a:ln>
              <a:noFill/>
            </a:ln>
            <a:effectLst/>
          </c:spPr>
          <c:txPr>
            <a:bodyPr rot="0" spcFirstLastPara="1" vertOverflow="ellipsis" vert="eaVert" wrap="square" anchor="ctr" anchorCtr="1"/>
            <a:lstStyle/>
            <a:p>
              <a:pPr>
                <a:defRPr sz="14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crossAx val="506346400"/>
        <c:crosses val="autoZero"/>
        <c:crossBetween val="between"/>
      </c:valAx>
      <c:spPr>
        <a:noFill/>
        <a:ln>
          <a:noFill/>
        </a:ln>
        <a:effectLst/>
      </c:spPr>
    </c:plotArea>
    <c:legend>
      <c:legendPos val="b"/>
      <c:layout>
        <c:manualLayout>
          <c:xMode val="edge"/>
          <c:yMode val="edge"/>
          <c:x val="0.23340781001453698"/>
          <c:y val="0.93051011768690206"/>
          <c:w val="0.44954241012292906"/>
          <c:h val="4.798450596901193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軟正黑體" panose="020B0604030504040204" pitchFamily="34" charset="-120"/>
          <a:ea typeface="微軟正黑體" panose="020B0604030504040204" pitchFamily="34" charset="-120"/>
        </a:defRPr>
      </a:pPr>
      <a:endParaRPr lang="zh-TW"/>
    </a:p>
  </c:txPr>
  <c:externalData r:id="rId4">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CB161798-82DB-4D27-B49E-3662496BF366}" type="datetimeFigureOut">
              <a:rPr lang="zh-TW" altLang="en-US" smtClean="0"/>
              <a:t>2024/8/28</a:t>
            </a:fld>
            <a:endParaRPr lang="zh-TW" altLang="en-US"/>
          </a:p>
        </p:txBody>
      </p:sp>
      <p:sp>
        <p:nvSpPr>
          <p:cNvPr id="4" name="投影片影像版面配置區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205BE049-F69A-42E3-91B0-6C3CA99087E7}" type="slidenum">
              <a:rPr lang="zh-TW" altLang="en-US" smtClean="0"/>
              <a:t>‹#›</a:t>
            </a:fld>
            <a:endParaRPr lang="zh-TW" altLang="en-US"/>
          </a:p>
        </p:txBody>
      </p:sp>
    </p:spTree>
    <p:extLst>
      <p:ext uri="{BB962C8B-B14F-4D97-AF65-F5344CB8AC3E}">
        <p14:creationId xmlns:p14="http://schemas.microsoft.com/office/powerpoint/2010/main" val="4291021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400" b="0" i="0" u="none" dirty="0">
              <a:solidFill>
                <a:schemeClr val="tx1"/>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B1015607-822E-4B31-ACFC-56B658344F99}" type="slidenum">
              <a:rPr lang="zh-TW" altLang="en-US" smtClean="0"/>
              <a:t>1</a:t>
            </a:fld>
            <a:endParaRPr lang="zh-TW" altLang="en-US"/>
          </a:p>
        </p:txBody>
      </p:sp>
    </p:spTree>
    <p:extLst>
      <p:ext uri="{BB962C8B-B14F-4D97-AF65-F5344CB8AC3E}">
        <p14:creationId xmlns:p14="http://schemas.microsoft.com/office/powerpoint/2010/main" val="1633455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7</a:t>
            </a:fld>
            <a:endParaRPr lang="zh-TW" altLang="en-US"/>
          </a:p>
        </p:txBody>
      </p:sp>
    </p:spTree>
    <p:extLst>
      <p:ext uri="{BB962C8B-B14F-4D97-AF65-F5344CB8AC3E}">
        <p14:creationId xmlns:p14="http://schemas.microsoft.com/office/powerpoint/2010/main" val="4249112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8</a:t>
            </a:fld>
            <a:endParaRPr lang="zh-TW" altLang="en-US"/>
          </a:p>
        </p:txBody>
      </p:sp>
    </p:spTree>
    <p:extLst>
      <p:ext uri="{BB962C8B-B14F-4D97-AF65-F5344CB8AC3E}">
        <p14:creationId xmlns:p14="http://schemas.microsoft.com/office/powerpoint/2010/main" val="2125285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9</a:t>
            </a:fld>
            <a:endParaRPr lang="zh-TW" altLang="en-US"/>
          </a:p>
        </p:txBody>
      </p:sp>
    </p:spTree>
    <p:extLst>
      <p:ext uri="{BB962C8B-B14F-4D97-AF65-F5344CB8AC3E}">
        <p14:creationId xmlns:p14="http://schemas.microsoft.com/office/powerpoint/2010/main" val="1584361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10</a:t>
            </a:fld>
            <a:endParaRPr lang="zh-TW" altLang="en-US"/>
          </a:p>
        </p:txBody>
      </p:sp>
    </p:spTree>
    <p:extLst>
      <p:ext uri="{BB962C8B-B14F-4D97-AF65-F5344CB8AC3E}">
        <p14:creationId xmlns:p14="http://schemas.microsoft.com/office/powerpoint/2010/main" val="2038061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11</a:t>
            </a:fld>
            <a:endParaRPr lang="zh-TW" altLang="en-US"/>
          </a:p>
        </p:txBody>
      </p:sp>
    </p:spTree>
    <p:extLst>
      <p:ext uri="{BB962C8B-B14F-4D97-AF65-F5344CB8AC3E}">
        <p14:creationId xmlns:p14="http://schemas.microsoft.com/office/powerpoint/2010/main" val="1642551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12</a:t>
            </a:fld>
            <a:endParaRPr lang="zh-TW" altLang="en-US"/>
          </a:p>
        </p:txBody>
      </p:sp>
    </p:spTree>
    <p:extLst>
      <p:ext uri="{BB962C8B-B14F-4D97-AF65-F5344CB8AC3E}">
        <p14:creationId xmlns:p14="http://schemas.microsoft.com/office/powerpoint/2010/main" val="2745043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13</a:t>
            </a:fld>
            <a:endParaRPr lang="zh-TW" altLang="en-US"/>
          </a:p>
        </p:txBody>
      </p:sp>
    </p:spTree>
    <p:extLst>
      <p:ext uri="{BB962C8B-B14F-4D97-AF65-F5344CB8AC3E}">
        <p14:creationId xmlns:p14="http://schemas.microsoft.com/office/powerpoint/2010/main" val="3574527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14</a:t>
            </a:fld>
            <a:endParaRPr lang="zh-TW" altLang="en-US"/>
          </a:p>
        </p:txBody>
      </p:sp>
    </p:spTree>
    <p:extLst>
      <p:ext uri="{BB962C8B-B14F-4D97-AF65-F5344CB8AC3E}">
        <p14:creationId xmlns:p14="http://schemas.microsoft.com/office/powerpoint/2010/main" val="205899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5BE049-F69A-42E3-91B0-6C3CA99087E7}" type="slidenum">
              <a:rPr lang="zh-TW" altLang="en-US" smtClean="0"/>
              <a:t>23</a:t>
            </a:fld>
            <a:endParaRPr lang="zh-TW" altLang="en-US"/>
          </a:p>
        </p:txBody>
      </p:sp>
    </p:spTree>
    <p:extLst>
      <p:ext uri="{BB962C8B-B14F-4D97-AF65-F5344CB8AC3E}">
        <p14:creationId xmlns:p14="http://schemas.microsoft.com/office/powerpoint/2010/main" val="1010524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5BE049-F69A-42E3-91B0-6C3CA99087E7}" type="slidenum">
              <a:rPr lang="zh-TW" altLang="en-US" smtClean="0"/>
              <a:t>24</a:t>
            </a:fld>
            <a:endParaRPr lang="zh-TW" altLang="en-US"/>
          </a:p>
        </p:txBody>
      </p:sp>
    </p:spTree>
    <p:extLst>
      <p:ext uri="{BB962C8B-B14F-4D97-AF65-F5344CB8AC3E}">
        <p14:creationId xmlns:p14="http://schemas.microsoft.com/office/powerpoint/2010/main" val="520177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4A1866A8-8EB8-478A-8A32-DFE89FF9424C}" type="slidenum">
              <a:rPr lang="zh-TW" altLang="en-US" smtClean="0"/>
              <a:t>25</a:t>
            </a:fld>
            <a:endParaRPr lang="zh-TW" altLang="en-US"/>
          </a:p>
        </p:txBody>
      </p:sp>
    </p:spTree>
    <p:extLst>
      <p:ext uri="{BB962C8B-B14F-4D97-AF65-F5344CB8AC3E}">
        <p14:creationId xmlns:p14="http://schemas.microsoft.com/office/powerpoint/2010/main" val="3467140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875" y="722313"/>
            <a:ext cx="6686550" cy="3762375"/>
          </a:xfrm>
        </p:spPr>
      </p:sp>
      <p:sp>
        <p:nvSpPr>
          <p:cNvPr id="3" name="備忘稿版面配置區 2"/>
          <p:cNvSpPr>
            <a:spLocks noGrp="1"/>
          </p:cNvSpPr>
          <p:nvPr>
            <p:ph type="body" idx="1"/>
          </p:nvPr>
        </p:nvSpPr>
        <p:spPr>
          <a:xfrm>
            <a:off x="652275" y="4584977"/>
            <a:ext cx="5292211" cy="4343662"/>
          </a:xfrm>
        </p:spPr>
        <p:txBody>
          <a:bodyPr/>
          <a:lstStyle/>
          <a:p>
            <a:pPr algn="just"/>
            <a:endParaRPr lang="zh-TW" altLang="en-US" sz="1400" dirty="0">
              <a:latin typeface="新細明體" panose="02020500000000000000" pitchFamily="18" charset="-120"/>
              <a:ea typeface="新細明體" panose="02020500000000000000" pitchFamily="18" charset="-120"/>
            </a:endParaRPr>
          </a:p>
        </p:txBody>
      </p:sp>
    </p:spTree>
    <p:extLst>
      <p:ext uri="{BB962C8B-B14F-4D97-AF65-F5344CB8AC3E}">
        <p14:creationId xmlns:p14="http://schemas.microsoft.com/office/powerpoint/2010/main" val="455366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875" y="722313"/>
            <a:ext cx="6686550" cy="3762375"/>
          </a:xfrm>
        </p:spPr>
      </p:sp>
      <p:sp>
        <p:nvSpPr>
          <p:cNvPr id="3" name="備忘稿版面配置區 2"/>
          <p:cNvSpPr>
            <a:spLocks noGrp="1"/>
          </p:cNvSpPr>
          <p:nvPr>
            <p:ph type="body" idx="1"/>
          </p:nvPr>
        </p:nvSpPr>
        <p:spPr>
          <a:xfrm>
            <a:off x="652275" y="4584977"/>
            <a:ext cx="5292211" cy="4343662"/>
          </a:xfrm>
        </p:spPr>
        <p:txBody>
          <a:bodyPr/>
          <a:lstStyle/>
          <a:p>
            <a:pPr algn="just"/>
            <a:endParaRPr lang="en-US" altLang="zh-TW" sz="1400" dirty="0">
              <a:latin typeface="新細明體" panose="02020500000000000000" pitchFamily="18" charset="-120"/>
              <a:ea typeface="新細明體" panose="02020500000000000000" pitchFamily="18" charset="-120"/>
            </a:endParaRPr>
          </a:p>
        </p:txBody>
      </p:sp>
    </p:spTree>
    <p:extLst>
      <p:ext uri="{BB962C8B-B14F-4D97-AF65-F5344CB8AC3E}">
        <p14:creationId xmlns:p14="http://schemas.microsoft.com/office/powerpoint/2010/main" val="1741485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4A1866A8-8EB8-478A-8A32-DFE89FF9424C}" type="slidenum">
              <a:rPr lang="zh-TW" altLang="en-US" smtClean="0"/>
              <a:t>28</a:t>
            </a:fld>
            <a:endParaRPr lang="zh-TW" altLang="en-US"/>
          </a:p>
        </p:txBody>
      </p:sp>
    </p:spTree>
    <p:extLst>
      <p:ext uri="{BB962C8B-B14F-4D97-AF65-F5344CB8AC3E}">
        <p14:creationId xmlns:p14="http://schemas.microsoft.com/office/powerpoint/2010/main" val="374675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4A1866A8-8EB8-478A-8A32-DFE89FF9424C}" type="slidenum">
              <a:rPr lang="zh-TW" altLang="en-US" smtClean="0"/>
              <a:t>29</a:t>
            </a:fld>
            <a:endParaRPr lang="zh-TW" altLang="en-US"/>
          </a:p>
        </p:txBody>
      </p:sp>
    </p:spTree>
    <p:extLst>
      <p:ext uri="{BB962C8B-B14F-4D97-AF65-F5344CB8AC3E}">
        <p14:creationId xmlns:p14="http://schemas.microsoft.com/office/powerpoint/2010/main" val="1580339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4A1866A8-8EB8-478A-8A32-DFE89FF9424C}" type="slidenum">
              <a:rPr lang="zh-TW" altLang="en-US" smtClean="0"/>
              <a:t>30</a:t>
            </a:fld>
            <a:endParaRPr lang="zh-TW" altLang="en-US"/>
          </a:p>
        </p:txBody>
      </p:sp>
    </p:spTree>
    <p:extLst>
      <p:ext uri="{BB962C8B-B14F-4D97-AF65-F5344CB8AC3E}">
        <p14:creationId xmlns:p14="http://schemas.microsoft.com/office/powerpoint/2010/main" val="3335360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B9ED251-E42A-4EAD-8E8F-EC59AB4E8BA0}"/>
              </a:ext>
            </a:extLst>
          </p:cNvPr>
          <p:cNvSpPr>
            <a:spLocks noGrp="1"/>
          </p:cNvSpPr>
          <p:nvPr>
            <p:ph type="ctrTitle"/>
          </p:nvPr>
        </p:nvSpPr>
        <p:spPr>
          <a:xfrm>
            <a:off x="1524000" y="1122363"/>
            <a:ext cx="5214938"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EDEE3564-582A-414F-B901-5EDCF049CE78}"/>
              </a:ext>
            </a:extLst>
          </p:cNvPr>
          <p:cNvSpPr>
            <a:spLocks noGrp="1"/>
          </p:cNvSpPr>
          <p:nvPr>
            <p:ph type="subTitle" idx="1"/>
          </p:nvPr>
        </p:nvSpPr>
        <p:spPr>
          <a:xfrm>
            <a:off x="1524000" y="3602038"/>
            <a:ext cx="521493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dirty="0"/>
              <a:t>按一下以編輯母片子標題樣式</a:t>
            </a:r>
          </a:p>
        </p:txBody>
      </p:sp>
      <p:sp>
        <p:nvSpPr>
          <p:cNvPr id="4" name="日期版面配置區 3">
            <a:extLst>
              <a:ext uri="{FF2B5EF4-FFF2-40B4-BE49-F238E27FC236}">
                <a16:creationId xmlns:a16="http://schemas.microsoft.com/office/drawing/2014/main" id="{81367E87-EC08-4D8D-B2A2-1DEDA77D777A}"/>
              </a:ext>
            </a:extLst>
          </p:cNvPr>
          <p:cNvSpPr>
            <a:spLocks noGrp="1"/>
          </p:cNvSpPr>
          <p:nvPr>
            <p:ph type="dt" sz="half" idx="10"/>
          </p:nvPr>
        </p:nvSpPr>
        <p:spPr/>
        <p:txBody>
          <a:bodyPr/>
          <a:lstStyle/>
          <a:p>
            <a:fld id="{D9B6F62D-07F1-429A-9184-63FB6E41D3AD}" type="datetime1">
              <a:rPr lang="zh-TW" altLang="en-US" smtClean="0"/>
              <a:t>2024/8/28</a:t>
            </a:fld>
            <a:endParaRPr lang="zh-TW" altLang="en-US"/>
          </a:p>
        </p:txBody>
      </p:sp>
      <p:sp>
        <p:nvSpPr>
          <p:cNvPr id="5" name="頁尾版面配置區 4">
            <a:extLst>
              <a:ext uri="{FF2B5EF4-FFF2-40B4-BE49-F238E27FC236}">
                <a16:creationId xmlns:a16="http://schemas.microsoft.com/office/drawing/2014/main" id="{6BC89947-5925-4DAF-BBE1-271A08B3B48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CDD1822B-B56F-4BA8-9C96-044B00194062}"/>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76871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E5609A-23E6-4B45-9CC7-74B13C1387D5}"/>
              </a:ext>
            </a:extLst>
          </p:cNvPr>
          <p:cNvSpPr>
            <a:spLocks noGrp="1"/>
          </p:cNvSpPr>
          <p:nvPr>
            <p:ph type="title"/>
          </p:nvPr>
        </p:nvSpPr>
        <p:spPr>
          <a:xfrm>
            <a:off x="390524" y="85725"/>
            <a:ext cx="7086600" cy="916757"/>
          </a:xfrm>
          <a:noFill/>
        </p:spPr>
        <p:txBody>
          <a:bodyPr/>
          <a:lstStyle>
            <a:lvl1pPr>
              <a:defRPr b="1">
                <a:solidFill>
                  <a:schemeClr val="tx1">
                    <a:lumMod val="75000"/>
                    <a:lumOff val="25000"/>
                  </a:schemeClr>
                </a:solidFill>
              </a:defRPr>
            </a:lvl1pPr>
          </a:lstStyle>
          <a:p>
            <a:r>
              <a:rPr lang="zh-TW" altLang="en-US" dirty="0"/>
              <a:t>按一下以編輯母片標題樣式</a:t>
            </a:r>
          </a:p>
        </p:txBody>
      </p:sp>
      <p:sp>
        <p:nvSpPr>
          <p:cNvPr id="3" name="內容版面配置區 2">
            <a:extLst>
              <a:ext uri="{FF2B5EF4-FFF2-40B4-BE49-F238E27FC236}">
                <a16:creationId xmlns:a16="http://schemas.microsoft.com/office/drawing/2014/main" id="{107C5CB8-1EAB-4A6E-8B4C-F9B083B3E0EB}"/>
              </a:ext>
            </a:extLst>
          </p:cNvPr>
          <p:cNvSpPr>
            <a:spLocks noGrp="1"/>
          </p:cNvSpPr>
          <p:nvPr>
            <p:ph idx="1"/>
          </p:nvPr>
        </p:nvSpPr>
        <p:spPr>
          <a:xfrm>
            <a:off x="390524" y="1302519"/>
            <a:ext cx="11401425" cy="4645844"/>
          </a:xfrm>
        </p:spPr>
        <p:txBody>
          <a:bodyPr/>
          <a:lstStyle>
            <a:lvl1pPr marL="228600" indent="-228600">
              <a:buFont typeface="Wingdings" panose="05000000000000000000" pitchFamily="2" charset="2"/>
              <a:buChar char="n"/>
              <a:defRPr b="1">
                <a:solidFill>
                  <a:schemeClr val="accent1"/>
                </a:solidFill>
              </a:defRPr>
            </a:lvl1pPr>
            <a:lvl2pPr marL="685800" indent="-228600">
              <a:buFont typeface="Wingdings" panose="05000000000000000000" pitchFamily="2" charset="2"/>
              <a:buChar char="p"/>
              <a:defRPr b="1">
                <a:solidFill>
                  <a:schemeClr val="accent1"/>
                </a:solidFill>
              </a:defRPr>
            </a:lvl2pPr>
            <a:lvl3pPr marL="1143000" indent="-228600">
              <a:buFont typeface="Wingdings" panose="05000000000000000000" pitchFamily="2" charset="2"/>
              <a:buChar char="p"/>
              <a:defRPr b="1">
                <a:solidFill>
                  <a:schemeClr val="accent1"/>
                </a:solidFill>
              </a:defRPr>
            </a:lvl3pPr>
            <a:lvl4pPr marL="1600200" indent="-228600">
              <a:buFont typeface="Wingdings" panose="05000000000000000000" pitchFamily="2" charset="2"/>
              <a:buChar char="p"/>
              <a:defRPr b="1">
                <a:solidFill>
                  <a:schemeClr val="accent1"/>
                </a:solidFill>
              </a:defRPr>
            </a:lvl4pPr>
            <a:lvl5pPr marL="2057400" indent="-228600">
              <a:buFont typeface="Wingdings" panose="05000000000000000000" pitchFamily="2" charset="2"/>
              <a:buChar char="p"/>
              <a:defRPr b="1">
                <a:solidFill>
                  <a:schemeClr val="accent1"/>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a:ext uri="{FF2B5EF4-FFF2-40B4-BE49-F238E27FC236}">
                <a16:creationId xmlns:a16="http://schemas.microsoft.com/office/drawing/2014/main" id="{03DA17FF-F23E-4790-927E-1D556C2A7C7B}"/>
              </a:ext>
            </a:extLst>
          </p:cNvPr>
          <p:cNvSpPr>
            <a:spLocks noGrp="1"/>
          </p:cNvSpPr>
          <p:nvPr>
            <p:ph type="dt" sz="half" idx="10"/>
          </p:nvPr>
        </p:nvSpPr>
        <p:spPr/>
        <p:txBody>
          <a:bodyPr/>
          <a:lstStyle/>
          <a:p>
            <a:fld id="{935651F1-0DA7-4651-B273-6E9D459E682A}" type="datetime1">
              <a:rPr lang="zh-TW" altLang="en-US" smtClean="0"/>
              <a:t>2024/8/28</a:t>
            </a:fld>
            <a:endParaRPr lang="zh-TW" altLang="en-US"/>
          </a:p>
        </p:txBody>
      </p:sp>
      <p:sp>
        <p:nvSpPr>
          <p:cNvPr id="5" name="頁尾版面配置區 4">
            <a:extLst>
              <a:ext uri="{FF2B5EF4-FFF2-40B4-BE49-F238E27FC236}">
                <a16:creationId xmlns:a16="http://schemas.microsoft.com/office/drawing/2014/main" id="{77D114C0-73CD-4A21-8087-38DAB8BCF72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E1795894-ECD2-4143-9E12-7D062A43D1EC}"/>
              </a:ext>
            </a:extLst>
          </p:cNvPr>
          <p:cNvSpPr>
            <a:spLocks noGrp="1"/>
          </p:cNvSpPr>
          <p:nvPr>
            <p:ph type="sldNum" sz="quarter" idx="12"/>
          </p:nvPr>
        </p:nvSpPr>
        <p:spPr>
          <a:xfrm>
            <a:off x="9439275" y="6491288"/>
            <a:ext cx="2743200" cy="365125"/>
          </a:xfrm>
        </p:spPr>
        <p:txBody>
          <a:bodyPr/>
          <a:lstStyle>
            <a:lvl1pPr>
              <a:defRPr sz="1400" b="1">
                <a:solidFill>
                  <a:schemeClr val="tx2"/>
                </a:solidFill>
              </a:defRPr>
            </a:lvl1pPr>
          </a:lstStyle>
          <a:p>
            <a:fld id="{07DAB7E5-A3B0-47BD-8D18-E55FD35DFD22}" type="slidenum">
              <a:rPr lang="zh-TW" altLang="en-US" smtClean="0"/>
              <a:pPr/>
              <a:t>‹#›</a:t>
            </a:fld>
            <a:endParaRPr lang="zh-TW" altLang="en-US" dirty="0"/>
          </a:p>
        </p:txBody>
      </p:sp>
    </p:spTree>
    <p:extLst>
      <p:ext uri="{BB962C8B-B14F-4D97-AF65-F5344CB8AC3E}">
        <p14:creationId xmlns:p14="http://schemas.microsoft.com/office/powerpoint/2010/main" val="869539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5D3EBF5-5997-4D4B-9341-47CA14FA38E2}"/>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BB2AD67C-81A3-401D-BD0A-1119F54525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F2D3760E-FDE0-44F5-8E0A-A6EF014A5ED8}"/>
              </a:ext>
            </a:extLst>
          </p:cNvPr>
          <p:cNvSpPr>
            <a:spLocks noGrp="1"/>
          </p:cNvSpPr>
          <p:nvPr>
            <p:ph type="dt" sz="half" idx="10"/>
          </p:nvPr>
        </p:nvSpPr>
        <p:spPr/>
        <p:txBody>
          <a:bodyPr/>
          <a:lstStyle/>
          <a:p>
            <a:fld id="{2E01630A-ED25-41A3-8770-4981B2BC92CD}" type="datetime1">
              <a:rPr lang="zh-TW" altLang="en-US" smtClean="0"/>
              <a:t>2024/8/28</a:t>
            </a:fld>
            <a:endParaRPr lang="zh-TW" altLang="en-US"/>
          </a:p>
        </p:txBody>
      </p:sp>
      <p:sp>
        <p:nvSpPr>
          <p:cNvPr id="5" name="頁尾版面配置區 4">
            <a:extLst>
              <a:ext uri="{FF2B5EF4-FFF2-40B4-BE49-F238E27FC236}">
                <a16:creationId xmlns:a16="http://schemas.microsoft.com/office/drawing/2014/main" id="{DCA594F3-4765-44D4-8C73-145F05C6288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C6400A60-BB85-47B2-9AF0-C341A9B7C016}"/>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1044375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兩個內容">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CF37CC1C-1D21-4113-BFDA-5C5DDE65413A}"/>
              </a:ext>
            </a:extLst>
          </p:cNvPr>
          <p:cNvSpPr>
            <a:spLocks noGrp="1"/>
          </p:cNvSpPr>
          <p:nvPr>
            <p:ph sz="half" idx="1"/>
          </p:nvPr>
        </p:nvSpPr>
        <p:spPr>
          <a:xfrm>
            <a:off x="390525" y="1242204"/>
            <a:ext cx="5629275" cy="4934759"/>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內容版面配置區 3">
            <a:extLst>
              <a:ext uri="{FF2B5EF4-FFF2-40B4-BE49-F238E27FC236}">
                <a16:creationId xmlns:a16="http://schemas.microsoft.com/office/drawing/2014/main" id="{96475205-8115-4EDE-94A0-82CBFB68634E}"/>
              </a:ext>
            </a:extLst>
          </p:cNvPr>
          <p:cNvSpPr>
            <a:spLocks noGrp="1"/>
          </p:cNvSpPr>
          <p:nvPr>
            <p:ph sz="half" idx="2"/>
          </p:nvPr>
        </p:nvSpPr>
        <p:spPr>
          <a:xfrm>
            <a:off x="6172200" y="1242204"/>
            <a:ext cx="5706374" cy="4934759"/>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83E75082-AB81-4A80-9267-10FED7D44057}"/>
              </a:ext>
            </a:extLst>
          </p:cNvPr>
          <p:cNvSpPr>
            <a:spLocks noGrp="1"/>
          </p:cNvSpPr>
          <p:nvPr>
            <p:ph type="dt" sz="half" idx="10"/>
          </p:nvPr>
        </p:nvSpPr>
        <p:spPr/>
        <p:txBody>
          <a:bodyPr/>
          <a:lstStyle/>
          <a:p>
            <a:fld id="{0ED37102-60DE-4484-BB60-ECEE7B084C0E}" type="datetime1">
              <a:rPr lang="zh-TW" altLang="en-US" smtClean="0"/>
              <a:t>2024/8/28</a:t>
            </a:fld>
            <a:endParaRPr lang="zh-TW" altLang="en-US"/>
          </a:p>
        </p:txBody>
      </p:sp>
      <p:sp>
        <p:nvSpPr>
          <p:cNvPr id="6" name="頁尾版面配置區 5">
            <a:extLst>
              <a:ext uri="{FF2B5EF4-FFF2-40B4-BE49-F238E27FC236}">
                <a16:creationId xmlns:a16="http://schemas.microsoft.com/office/drawing/2014/main" id="{04413D33-88CE-4922-B454-06C7BF02BECD}"/>
              </a:ext>
            </a:extLst>
          </p:cNvPr>
          <p:cNvSpPr>
            <a:spLocks noGrp="1"/>
          </p:cNvSpPr>
          <p:nvPr>
            <p:ph type="ftr" sz="quarter" idx="11"/>
          </p:nvPr>
        </p:nvSpPr>
        <p:spPr/>
        <p:txBody>
          <a:bodyPr/>
          <a:lstStyle/>
          <a:p>
            <a:endParaRPr lang="zh-TW" altLang="en-US"/>
          </a:p>
        </p:txBody>
      </p:sp>
      <p:sp>
        <p:nvSpPr>
          <p:cNvPr id="11" name="投影片編號版面配置區 5">
            <a:extLst>
              <a:ext uri="{FF2B5EF4-FFF2-40B4-BE49-F238E27FC236}">
                <a16:creationId xmlns:a16="http://schemas.microsoft.com/office/drawing/2014/main" id="{D81F6C0C-9860-406A-BA82-2B1831614380}"/>
              </a:ext>
            </a:extLst>
          </p:cNvPr>
          <p:cNvSpPr>
            <a:spLocks noGrp="1"/>
          </p:cNvSpPr>
          <p:nvPr>
            <p:ph type="sldNum" sz="quarter" idx="12"/>
          </p:nvPr>
        </p:nvSpPr>
        <p:spPr>
          <a:xfrm>
            <a:off x="9439275" y="6491288"/>
            <a:ext cx="2743200" cy="365125"/>
          </a:xfrm>
        </p:spPr>
        <p:txBody>
          <a:bodyPr/>
          <a:lstStyle>
            <a:lvl1pPr>
              <a:defRPr sz="1400" b="1">
                <a:solidFill>
                  <a:schemeClr val="tx2"/>
                </a:solidFill>
              </a:defRPr>
            </a:lvl1pPr>
          </a:lstStyle>
          <a:p>
            <a:fld id="{07DAB7E5-A3B0-47BD-8D18-E55FD35DFD22}" type="slidenum">
              <a:rPr lang="zh-TW" altLang="en-US" smtClean="0"/>
              <a:pPr/>
              <a:t>‹#›</a:t>
            </a:fld>
            <a:endParaRPr lang="zh-TW" altLang="en-US" dirty="0"/>
          </a:p>
        </p:txBody>
      </p:sp>
      <p:sp>
        <p:nvSpPr>
          <p:cNvPr id="13" name="標題 1">
            <a:extLst>
              <a:ext uri="{FF2B5EF4-FFF2-40B4-BE49-F238E27FC236}">
                <a16:creationId xmlns:a16="http://schemas.microsoft.com/office/drawing/2014/main" id="{548F703F-B18B-4379-A376-5E24BBC85023}"/>
              </a:ext>
            </a:extLst>
          </p:cNvPr>
          <p:cNvSpPr>
            <a:spLocks noGrp="1"/>
          </p:cNvSpPr>
          <p:nvPr>
            <p:ph type="title"/>
          </p:nvPr>
        </p:nvSpPr>
        <p:spPr>
          <a:xfrm>
            <a:off x="390524" y="60325"/>
            <a:ext cx="7086600" cy="916757"/>
          </a:xfrm>
          <a:noFill/>
        </p:spPr>
        <p:txBody>
          <a:bodyPr/>
          <a:lstStyle>
            <a:lvl1pPr>
              <a:defRPr b="1">
                <a:solidFill>
                  <a:schemeClr val="tx1">
                    <a:lumMod val="75000"/>
                    <a:lumOff val="25000"/>
                  </a:schemeClr>
                </a:solidFill>
              </a:defRPr>
            </a:lvl1pPr>
          </a:lstStyle>
          <a:p>
            <a:r>
              <a:rPr lang="zh-TW" altLang="en-US" dirty="0"/>
              <a:t>按一下以編輯母片標題樣式</a:t>
            </a:r>
          </a:p>
        </p:txBody>
      </p:sp>
    </p:spTree>
    <p:extLst>
      <p:ext uri="{BB962C8B-B14F-4D97-AF65-F5344CB8AC3E}">
        <p14:creationId xmlns:p14="http://schemas.microsoft.com/office/powerpoint/2010/main" val="3519784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3" name="文字版面配置區 2">
            <a:extLst>
              <a:ext uri="{FF2B5EF4-FFF2-40B4-BE49-F238E27FC236}">
                <a16:creationId xmlns:a16="http://schemas.microsoft.com/office/drawing/2014/main" id="{9A8E457F-C2C9-4CFD-91D2-6203734A31C6}"/>
              </a:ext>
            </a:extLst>
          </p:cNvPr>
          <p:cNvSpPr>
            <a:spLocks noGrp="1"/>
          </p:cNvSpPr>
          <p:nvPr>
            <p:ph type="body" idx="1"/>
          </p:nvPr>
        </p:nvSpPr>
        <p:spPr>
          <a:xfrm>
            <a:off x="390526" y="1216001"/>
            <a:ext cx="5607050" cy="823912"/>
          </a:xfr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dirty="0"/>
              <a:t>按一下以編輯母片文字樣式</a:t>
            </a:r>
          </a:p>
        </p:txBody>
      </p:sp>
      <p:sp>
        <p:nvSpPr>
          <p:cNvPr id="4" name="內容版面配置區 3">
            <a:extLst>
              <a:ext uri="{FF2B5EF4-FFF2-40B4-BE49-F238E27FC236}">
                <a16:creationId xmlns:a16="http://schemas.microsoft.com/office/drawing/2014/main" id="{1141837F-663E-499F-9180-CB64E0CF4BB1}"/>
              </a:ext>
            </a:extLst>
          </p:cNvPr>
          <p:cNvSpPr>
            <a:spLocks noGrp="1"/>
          </p:cNvSpPr>
          <p:nvPr>
            <p:ph sz="half" idx="2"/>
          </p:nvPr>
        </p:nvSpPr>
        <p:spPr>
          <a:xfrm>
            <a:off x="390526" y="2039913"/>
            <a:ext cx="5607050" cy="41279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5" name="文字版面配置區 4">
            <a:extLst>
              <a:ext uri="{FF2B5EF4-FFF2-40B4-BE49-F238E27FC236}">
                <a16:creationId xmlns:a16="http://schemas.microsoft.com/office/drawing/2014/main" id="{32F2A858-8893-44CA-A542-53AF277B0F2A}"/>
              </a:ext>
            </a:extLst>
          </p:cNvPr>
          <p:cNvSpPr>
            <a:spLocks noGrp="1"/>
          </p:cNvSpPr>
          <p:nvPr>
            <p:ph type="body" sz="quarter" idx="3"/>
          </p:nvPr>
        </p:nvSpPr>
        <p:spPr>
          <a:xfrm>
            <a:off x="6172200" y="1216001"/>
            <a:ext cx="5706374" cy="823912"/>
          </a:xfr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dirty="0"/>
              <a:t>按一下以編輯母片文字樣式</a:t>
            </a:r>
          </a:p>
        </p:txBody>
      </p:sp>
      <p:sp>
        <p:nvSpPr>
          <p:cNvPr id="6" name="內容版面配置區 5">
            <a:extLst>
              <a:ext uri="{FF2B5EF4-FFF2-40B4-BE49-F238E27FC236}">
                <a16:creationId xmlns:a16="http://schemas.microsoft.com/office/drawing/2014/main" id="{52A48E21-B1F7-4636-9987-EBC9AD00A704}"/>
              </a:ext>
            </a:extLst>
          </p:cNvPr>
          <p:cNvSpPr>
            <a:spLocks noGrp="1"/>
          </p:cNvSpPr>
          <p:nvPr>
            <p:ph sz="quarter" idx="4"/>
          </p:nvPr>
        </p:nvSpPr>
        <p:spPr>
          <a:xfrm>
            <a:off x="6172200" y="2039912"/>
            <a:ext cx="5706374" cy="412797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7" name="日期版面配置區 6">
            <a:extLst>
              <a:ext uri="{FF2B5EF4-FFF2-40B4-BE49-F238E27FC236}">
                <a16:creationId xmlns:a16="http://schemas.microsoft.com/office/drawing/2014/main" id="{8A70F028-5270-457A-B1F5-ACAFCB78B152}"/>
              </a:ext>
            </a:extLst>
          </p:cNvPr>
          <p:cNvSpPr>
            <a:spLocks noGrp="1"/>
          </p:cNvSpPr>
          <p:nvPr>
            <p:ph type="dt" sz="half" idx="10"/>
          </p:nvPr>
        </p:nvSpPr>
        <p:spPr/>
        <p:txBody>
          <a:bodyPr/>
          <a:lstStyle/>
          <a:p>
            <a:fld id="{4F115951-53CA-48B5-BD04-4F10479FBAF6}" type="datetime1">
              <a:rPr lang="zh-TW" altLang="en-US" smtClean="0"/>
              <a:t>2024/8/28</a:t>
            </a:fld>
            <a:endParaRPr lang="zh-TW" altLang="en-US"/>
          </a:p>
        </p:txBody>
      </p:sp>
      <p:sp>
        <p:nvSpPr>
          <p:cNvPr id="8" name="頁尾版面配置區 7">
            <a:extLst>
              <a:ext uri="{FF2B5EF4-FFF2-40B4-BE49-F238E27FC236}">
                <a16:creationId xmlns:a16="http://schemas.microsoft.com/office/drawing/2014/main" id="{C16EBFC3-CD56-41EF-9B4F-BBAF3CB48D05}"/>
              </a:ext>
            </a:extLst>
          </p:cNvPr>
          <p:cNvSpPr>
            <a:spLocks noGrp="1"/>
          </p:cNvSpPr>
          <p:nvPr>
            <p:ph type="ftr" sz="quarter" idx="11"/>
          </p:nvPr>
        </p:nvSpPr>
        <p:spPr/>
        <p:txBody>
          <a:bodyPr/>
          <a:lstStyle/>
          <a:p>
            <a:endParaRPr lang="zh-TW" altLang="en-US"/>
          </a:p>
        </p:txBody>
      </p:sp>
      <p:sp>
        <p:nvSpPr>
          <p:cNvPr id="10" name="矩形 9">
            <a:extLst>
              <a:ext uri="{FF2B5EF4-FFF2-40B4-BE49-F238E27FC236}">
                <a16:creationId xmlns:a16="http://schemas.microsoft.com/office/drawing/2014/main" id="{627B7C1B-BA57-4A60-B6BC-AEFBFC831652}"/>
              </a:ext>
            </a:extLst>
          </p:cNvPr>
          <p:cNvSpPr/>
          <p:nvPr userDrawn="1"/>
        </p:nvSpPr>
        <p:spPr bwMode="auto">
          <a:xfrm>
            <a:off x="-9351" y="563350"/>
            <a:ext cx="12185650" cy="230400"/>
          </a:xfrm>
          <a:prstGeom prst="rect">
            <a:avLst/>
          </a:prstGeom>
          <a:gradFill flip="none" rotWithShape="1">
            <a:gsLst>
              <a:gs pos="0">
                <a:schemeClr val="accent1">
                  <a:lumMod val="5000"/>
                  <a:lumOff val="95000"/>
                </a:schemeClr>
              </a:gs>
              <a:gs pos="27000">
                <a:schemeClr val="accent1">
                  <a:lumMod val="45000"/>
                  <a:lumOff val="55000"/>
                </a:schemeClr>
              </a:gs>
              <a:gs pos="66000">
                <a:schemeClr val="accent1">
                  <a:lumMod val="45000"/>
                  <a:lumOff val="55000"/>
                </a:schemeClr>
              </a:gs>
              <a:gs pos="100000">
                <a:schemeClr val="accent1">
                  <a:lumMod val="30000"/>
                  <a:lumOff val="70000"/>
                </a:schemeClr>
              </a:gs>
            </a:gsLst>
            <a:lin ang="10800000" scaled="1"/>
            <a:tileRect/>
          </a:gradFill>
          <a:ln w="9525" cap="flat" cmpd="sng" algn="ctr">
            <a:noFill/>
            <a:prstDash val="solid"/>
            <a:round/>
            <a:headEnd type="none" w="med" len="med"/>
            <a:tailEnd type="none" w="med" len="med"/>
          </a:ln>
          <a:effectLst/>
        </p:spPr>
        <p:txBody>
          <a:bodyPr/>
          <a:lstStyle/>
          <a:p>
            <a:pPr>
              <a:defRPr/>
            </a:pPr>
            <a:endParaRPr lang="zh-TW" altLang="en-US" sz="2798" dirty="0">
              <a:solidFill>
                <a:srgbClr val="FFFFFF"/>
              </a:solidFill>
            </a:endParaRPr>
          </a:p>
        </p:txBody>
      </p:sp>
      <p:pic>
        <p:nvPicPr>
          <p:cNvPr id="12" name="Picture 7" descr="logo">
            <a:extLst>
              <a:ext uri="{FF2B5EF4-FFF2-40B4-BE49-F238E27FC236}">
                <a16:creationId xmlns:a16="http://schemas.microsoft.com/office/drawing/2014/main" id="{EE19D132-52C3-4DAE-9F76-321D0C98403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0987" y="-56504"/>
            <a:ext cx="1601739" cy="67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投影片編號版面配置區 5">
            <a:extLst>
              <a:ext uri="{FF2B5EF4-FFF2-40B4-BE49-F238E27FC236}">
                <a16:creationId xmlns:a16="http://schemas.microsoft.com/office/drawing/2014/main" id="{BFAB8676-B44F-4065-B3C2-44B188EB84E4}"/>
              </a:ext>
            </a:extLst>
          </p:cNvPr>
          <p:cNvSpPr>
            <a:spLocks noGrp="1"/>
          </p:cNvSpPr>
          <p:nvPr>
            <p:ph type="sldNum" sz="quarter" idx="12"/>
          </p:nvPr>
        </p:nvSpPr>
        <p:spPr>
          <a:xfrm>
            <a:off x="9439275" y="6491288"/>
            <a:ext cx="2743200" cy="365125"/>
          </a:xfrm>
        </p:spPr>
        <p:txBody>
          <a:bodyPr/>
          <a:lstStyle>
            <a:lvl1pPr>
              <a:defRPr sz="1400" b="1">
                <a:solidFill>
                  <a:schemeClr val="tx2"/>
                </a:solidFill>
              </a:defRPr>
            </a:lvl1pPr>
          </a:lstStyle>
          <a:p>
            <a:fld id="{07DAB7E5-A3B0-47BD-8D18-E55FD35DFD22}" type="slidenum">
              <a:rPr lang="zh-TW" altLang="en-US" smtClean="0"/>
              <a:pPr/>
              <a:t>‹#›</a:t>
            </a:fld>
            <a:endParaRPr lang="zh-TW" altLang="en-US" dirty="0"/>
          </a:p>
        </p:txBody>
      </p:sp>
      <p:sp>
        <p:nvSpPr>
          <p:cNvPr id="14" name="標題 1">
            <a:extLst>
              <a:ext uri="{FF2B5EF4-FFF2-40B4-BE49-F238E27FC236}">
                <a16:creationId xmlns:a16="http://schemas.microsoft.com/office/drawing/2014/main" id="{912B1F4F-C84E-41AC-AE7E-9AF43EF26C2D}"/>
              </a:ext>
            </a:extLst>
          </p:cNvPr>
          <p:cNvSpPr>
            <a:spLocks noGrp="1"/>
          </p:cNvSpPr>
          <p:nvPr>
            <p:ph type="title"/>
          </p:nvPr>
        </p:nvSpPr>
        <p:spPr>
          <a:xfrm>
            <a:off x="390525" y="219075"/>
            <a:ext cx="7086600" cy="916757"/>
          </a:xfrm>
          <a:solidFill>
            <a:schemeClr val="bg1"/>
          </a:solidFill>
        </p:spPr>
        <p:txBody>
          <a:bodyPr/>
          <a:lstStyle>
            <a:lvl1pPr>
              <a:defRPr b="1">
                <a:solidFill>
                  <a:schemeClr val="accent1">
                    <a:lumMod val="75000"/>
                  </a:schemeClr>
                </a:solidFill>
              </a:defRPr>
            </a:lvl1pPr>
          </a:lstStyle>
          <a:p>
            <a:r>
              <a:rPr lang="zh-TW" altLang="en-US" dirty="0"/>
              <a:t>按一下以編輯母片標題樣式</a:t>
            </a:r>
          </a:p>
        </p:txBody>
      </p:sp>
    </p:spTree>
    <p:extLst>
      <p:ext uri="{BB962C8B-B14F-4D97-AF65-F5344CB8AC3E}">
        <p14:creationId xmlns:p14="http://schemas.microsoft.com/office/powerpoint/2010/main" val="429228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FD16F8E-40E7-40F7-8998-5FEEF234B1D7}"/>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76EF5A5E-23F3-45A8-85C1-34186CED60A8}"/>
              </a:ext>
            </a:extLst>
          </p:cNvPr>
          <p:cNvSpPr>
            <a:spLocks noGrp="1"/>
          </p:cNvSpPr>
          <p:nvPr>
            <p:ph type="dt" sz="half" idx="10"/>
          </p:nvPr>
        </p:nvSpPr>
        <p:spPr/>
        <p:txBody>
          <a:bodyPr/>
          <a:lstStyle/>
          <a:p>
            <a:fld id="{DC39A196-3EDE-41A4-AD0F-C298EE66074E}" type="datetime1">
              <a:rPr lang="zh-TW" altLang="en-US" smtClean="0"/>
              <a:t>2024/8/28</a:t>
            </a:fld>
            <a:endParaRPr lang="zh-TW" altLang="en-US"/>
          </a:p>
        </p:txBody>
      </p:sp>
      <p:sp>
        <p:nvSpPr>
          <p:cNvPr id="4" name="頁尾版面配置區 3">
            <a:extLst>
              <a:ext uri="{FF2B5EF4-FFF2-40B4-BE49-F238E27FC236}">
                <a16:creationId xmlns:a16="http://schemas.microsoft.com/office/drawing/2014/main" id="{4ABED981-4BBF-4E91-9692-01F44D2397E6}"/>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5CDB1D2A-A7DB-4B96-946E-79DCD6C8C3B8}"/>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1134305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561118C5-7541-486E-B821-765F7751DC60}"/>
              </a:ext>
            </a:extLst>
          </p:cNvPr>
          <p:cNvSpPr>
            <a:spLocks noGrp="1"/>
          </p:cNvSpPr>
          <p:nvPr>
            <p:ph type="dt" sz="half" idx="10"/>
          </p:nvPr>
        </p:nvSpPr>
        <p:spPr/>
        <p:txBody>
          <a:bodyPr/>
          <a:lstStyle/>
          <a:p>
            <a:fld id="{A26162AE-4194-4C5C-B445-089D84984713}" type="datetime1">
              <a:rPr lang="zh-TW" altLang="en-US" smtClean="0"/>
              <a:t>2024/8/28</a:t>
            </a:fld>
            <a:endParaRPr lang="zh-TW" altLang="en-US"/>
          </a:p>
        </p:txBody>
      </p:sp>
      <p:sp>
        <p:nvSpPr>
          <p:cNvPr id="3" name="頁尾版面配置區 2">
            <a:extLst>
              <a:ext uri="{FF2B5EF4-FFF2-40B4-BE49-F238E27FC236}">
                <a16:creationId xmlns:a16="http://schemas.microsoft.com/office/drawing/2014/main" id="{B8185FD9-84B0-4593-8B10-EC95C22BF383}"/>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FABA3370-818C-4962-8D7B-3A867F6112B0}"/>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2551230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580FF4E-7934-486B-9926-DF228A4B35D7}"/>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2675078F-8FC8-492D-BC3E-0FAB5013FF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3344ACC8-699E-4778-93B0-824C7FD3DB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2518E526-1D0C-42BD-9F81-D26B6C25B877}"/>
              </a:ext>
            </a:extLst>
          </p:cNvPr>
          <p:cNvSpPr>
            <a:spLocks noGrp="1"/>
          </p:cNvSpPr>
          <p:nvPr>
            <p:ph type="dt" sz="half" idx="10"/>
          </p:nvPr>
        </p:nvSpPr>
        <p:spPr/>
        <p:txBody>
          <a:bodyPr/>
          <a:lstStyle/>
          <a:p>
            <a:fld id="{64CE661E-D095-4727-BFB9-6C03ACAA773C}" type="datetime1">
              <a:rPr lang="zh-TW" altLang="en-US" smtClean="0"/>
              <a:t>2024/8/28</a:t>
            </a:fld>
            <a:endParaRPr lang="zh-TW" altLang="en-US"/>
          </a:p>
        </p:txBody>
      </p:sp>
      <p:sp>
        <p:nvSpPr>
          <p:cNvPr id="6" name="頁尾版面配置區 5">
            <a:extLst>
              <a:ext uri="{FF2B5EF4-FFF2-40B4-BE49-F238E27FC236}">
                <a16:creationId xmlns:a16="http://schemas.microsoft.com/office/drawing/2014/main" id="{58653D8B-ED2B-4C13-B915-D1C2246B3EB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2B3289AF-D534-49E0-80DE-D412F53C8964}"/>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369158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EE947E6-07DA-4067-A346-C5D9164D5778}"/>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7FC61800-A100-4125-BE1E-7AA3274576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5CD6309A-84D2-4249-AA44-030C4BA1B0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74350DCC-4F64-4988-9662-5E8377E42F4E}"/>
              </a:ext>
            </a:extLst>
          </p:cNvPr>
          <p:cNvSpPr>
            <a:spLocks noGrp="1"/>
          </p:cNvSpPr>
          <p:nvPr>
            <p:ph type="dt" sz="half" idx="10"/>
          </p:nvPr>
        </p:nvSpPr>
        <p:spPr/>
        <p:txBody>
          <a:bodyPr/>
          <a:lstStyle/>
          <a:p>
            <a:fld id="{201BF6B2-CB76-4097-B00D-1DF299D11E24}" type="datetime1">
              <a:rPr lang="zh-TW" altLang="en-US" smtClean="0"/>
              <a:t>2024/8/28</a:t>
            </a:fld>
            <a:endParaRPr lang="zh-TW" altLang="en-US"/>
          </a:p>
        </p:txBody>
      </p:sp>
      <p:sp>
        <p:nvSpPr>
          <p:cNvPr id="6" name="頁尾版面配置區 5">
            <a:extLst>
              <a:ext uri="{FF2B5EF4-FFF2-40B4-BE49-F238E27FC236}">
                <a16:creationId xmlns:a16="http://schemas.microsoft.com/office/drawing/2014/main" id="{40368970-7D5F-44AC-B44B-5E423FA381C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AFB02B17-7E9F-4DCC-A589-B739E70BCA1A}"/>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122828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2AFF4E3-27FA-44F5-B6FE-2910861DCF85}"/>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DCC25D53-E3B4-491E-A9DE-95D06B2B51AB}"/>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AB251BAF-948E-4A41-B913-B2A6F6724498}"/>
              </a:ext>
            </a:extLst>
          </p:cNvPr>
          <p:cNvSpPr>
            <a:spLocks noGrp="1"/>
          </p:cNvSpPr>
          <p:nvPr>
            <p:ph type="dt" sz="half" idx="10"/>
          </p:nvPr>
        </p:nvSpPr>
        <p:spPr/>
        <p:txBody>
          <a:bodyPr/>
          <a:lstStyle/>
          <a:p>
            <a:fld id="{BD0C5994-DF67-4D98-B42D-ABB6861F15E2}" type="datetime1">
              <a:rPr lang="zh-TW" altLang="en-US" smtClean="0"/>
              <a:t>2024/8/28</a:t>
            </a:fld>
            <a:endParaRPr lang="zh-TW" altLang="en-US"/>
          </a:p>
        </p:txBody>
      </p:sp>
      <p:sp>
        <p:nvSpPr>
          <p:cNvPr id="5" name="頁尾版面配置區 4">
            <a:extLst>
              <a:ext uri="{FF2B5EF4-FFF2-40B4-BE49-F238E27FC236}">
                <a16:creationId xmlns:a16="http://schemas.microsoft.com/office/drawing/2014/main" id="{0A9DD047-364D-476B-BCE6-6281AF8D01C2}"/>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92FEF3B-7BA6-4202-97AE-94C8909B07AC}"/>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1822254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74D9BA1A-7A6C-47DA-A9C0-A457580614A6}"/>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000AA019-EEBB-4320-A9E3-BB3C8E16896B}"/>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8ECFE14E-01F9-4138-B071-9975D5C54062}"/>
              </a:ext>
            </a:extLst>
          </p:cNvPr>
          <p:cNvSpPr>
            <a:spLocks noGrp="1"/>
          </p:cNvSpPr>
          <p:nvPr>
            <p:ph type="dt" sz="half" idx="10"/>
          </p:nvPr>
        </p:nvSpPr>
        <p:spPr/>
        <p:txBody>
          <a:bodyPr/>
          <a:lstStyle/>
          <a:p>
            <a:fld id="{6809C289-D83F-4099-9461-68BE4898C62B}" type="datetime1">
              <a:rPr lang="zh-TW" altLang="en-US" smtClean="0"/>
              <a:t>2024/8/28</a:t>
            </a:fld>
            <a:endParaRPr lang="zh-TW" altLang="en-US"/>
          </a:p>
        </p:txBody>
      </p:sp>
      <p:sp>
        <p:nvSpPr>
          <p:cNvPr id="5" name="頁尾版面配置區 4">
            <a:extLst>
              <a:ext uri="{FF2B5EF4-FFF2-40B4-BE49-F238E27FC236}">
                <a16:creationId xmlns:a16="http://schemas.microsoft.com/office/drawing/2014/main" id="{1EB9BB15-33B6-47A8-83D9-D1DD7D5E08A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925CAA4-1701-4549-B369-D473D909F6A8}"/>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3253393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63773205-5EA2-4A08-B35A-A4A5DC2A1C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9D68AA2E-023E-4771-B128-F8A9F52C9A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a:ext uri="{FF2B5EF4-FFF2-40B4-BE49-F238E27FC236}">
                <a16:creationId xmlns:a16="http://schemas.microsoft.com/office/drawing/2014/main" id="{514243E4-524F-497B-A949-2A867FE60E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9CA48-3D0F-405F-A097-6E5AD207FBD9}" type="datetime1">
              <a:rPr lang="zh-TW" altLang="en-US" smtClean="0"/>
              <a:t>2024/8/28</a:t>
            </a:fld>
            <a:endParaRPr lang="zh-TW" altLang="en-US"/>
          </a:p>
        </p:txBody>
      </p:sp>
      <p:sp>
        <p:nvSpPr>
          <p:cNvPr id="5" name="頁尾版面配置區 4">
            <a:extLst>
              <a:ext uri="{FF2B5EF4-FFF2-40B4-BE49-F238E27FC236}">
                <a16:creationId xmlns:a16="http://schemas.microsoft.com/office/drawing/2014/main" id="{E9A8B8A1-B82B-4769-87BC-D7E72201F6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F7303A84-DE07-4E55-86BF-128A36B266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AB7E5-A3B0-47BD-8D18-E55FD35DFD22}" type="slidenum">
              <a:rPr lang="zh-TW" altLang="en-US" smtClean="0"/>
              <a:t>‹#›</a:t>
            </a:fld>
            <a:endParaRPr lang="zh-TW" altLang="en-US"/>
          </a:p>
        </p:txBody>
      </p:sp>
      <p:sp>
        <p:nvSpPr>
          <p:cNvPr id="11" name="矩形 10">
            <a:extLst>
              <a:ext uri="{FF2B5EF4-FFF2-40B4-BE49-F238E27FC236}">
                <a16:creationId xmlns:a16="http://schemas.microsoft.com/office/drawing/2014/main" id="{CBA4A416-9446-4394-8BBB-ABD5E9609E0B}"/>
              </a:ext>
            </a:extLst>
          </p:cNvPr>
          <p:cNvSpPr/>
          <p:nvPr userDrawn="1"/>
        </p:nvSpPr>
        <p:spPr>
          <a:xfrm>
            <a:off x="168000" y="115908"/>
            <a:ext cx="11888262" cy="736005"/>
          </a:xfrm>
          <a:prstGeom prst="rect">
            <a:avLst/>
          </a:prstGeom>
          <a:gradFill flip="none" rotWithShape="1">
            <a:gsLst>
              <a:gs pos="0">
                <a:schemeClr val="bg1"/>
              </a:gs>
              <a:gs pos="100000">
                <a:srgbClr val="53C6B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dirty="0"/>
          </a:p>
        </p:txBody>
      </p:sp>
      <p:sp>
        <p:nvSpPr>
          <p:cNvPr id="12" name="矩形 11">
            <a:extLst>
              <a:ext uri="{FF2B5EF4-FFF2-40B4-BE49-F238E27FC236}">
                <a16:creationId xmlns:a16="http://schemas.microsoft.com/office/drawing/2014/main" id="{F163E3BD-1C38-4D92-9824-32D1B13DC6F3}"/>
              </a:ext>
            </a:extLst>
          </p:cNvPr>
          <p:cNvSpPr/>
          <p:nvPr userDrawn="1"/>
        </p:nvSpPr>
        <p:spPr>
          <a:xfrm>
            <a:off x="168000" y="6699412"/>
            <a:ext cx="11772000" cy="72000"/>
          </a:xfrm>
          <a:prstGeom prst="rect">
            <a:avLst/>
          </a:prstGeom>
          <a:gradFill flip="none" rotWithShape="1">
            <a:gsLst>
              <a:gs pos="0">
                <a:srgbClr val="E4DEAE"/>
              </a:gs>
              <a:gs pos="100000">
                <a:srgbClr val="53C6B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Tree>
    <p:extLst>
      <p:ext uri="{BB962C8B-B14F-4D97-AF65-F5344CB8AC3E}">
        <p14:creationId xmlns:p14="http://schemas.microsoft.com/office/powerpoint/2010/main" val="4194462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jpg"/><Relationship Id="rId7" Type="http://schemas.openxmlformats.org/officeDocument/2006/relationships/image" Target="../media/image38.jpeg"/><Relationship Id="rId12" Type="http://schemas.openxmlformats.org/officeDocument/2006/relationships/image" Target="../media/image43.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jpeg"/><Relationship Id="rId4" Type="http://schemas.openxmlformats.org/officeDocument/2006/relationships/image" Target="../media/image35.jpg"/><Relationship Id="rId9" Type="http://schemas.openxmlformats.org/officeDocument/2006/relationships/image" Target="../media/image40.jpg"/><Relationship Id="rId14" Type="http://schemas.openxmlformats.org/officeDocument/2006/relationships/image" Target="../media/image45.jp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796F7A6E-0231-56C8-544B-C4515889DA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3225" y="1117780"/>
            <a:ext cx="6878775" cy="516024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3" name="副標題 2">
            <a:extLst>
              <a:ext uri="{FF2B5EF4-FFF2-40B4-BE49-F238E27FC236}">
                <a16:creationId xmlns:a16="http://schemas.microsoft.com/office/drawing/2014/main" id="{64E1CAC3-5B70-4A56-9465-EC834C17342E}"/>
              </a:ext>
            </a:extLst>
          </p:cNvPr>
          <p:cNvSpPr>
            <a:spLocks noGrp="1"/>
          </p:cNvSpPr>
          <p:nvPr>
            <p:ph type="subTitle" idx="1"/>
          </p:nvPr>
        </p:nvSpPr>
        <p:spPr>
          <a:xfrm>
            <a:off x="594263" y="4505952"/>
            <a:ext cx="4222986" cy="1234268"/>
          </a:xfrm>
        </p:spPr>
        <p:txBody>
          <a:bodyPr>
            <a:normAutofit/>
          </a:bodyPr>
          <a:lstStyle/>
          <a:p>
            <a:pPr algn="ctr"/>
            <a:r>
              <a:rPr lang="zh-TW" altLang="en-US" b="1" dirty="0">
                <a:solidFill>
                  <a:schemeClr val="tx1">
                    <a:lumMod val="65000"/>
                    <a:lumOff val="35000"/>
                  </a:schemeClr>
                </a:solidFill>
                <a:latin typeface="Microsoft YaHei" panose="020B0503020204020204" pitchFamily="34" charset="-122"/>
                <a:ea typeface="Microsoft YaHei" panose="020B0503020204020204" pitchFamily="34" charset="-122"/>
              </a:rPr>
              <a:t>簡報人：李國維副工程司</a:t>
            </a:r>
            <a:endParaRPr lang="en-US" altLang="zh-TW" b="1" dirty="0">
              <a:solidFill>
                <a:schemeClr val="tx1">
                  <a:lumMod val="65000"/>
                  <a:lumOff val="35000"/>
                </a:schemeClr>
              </a:solidFill>
              <a:latin typeface="Microsoft YaHei" panose="020B0503020204020204" pitchFamily="34" charset="-122"/>
              <a:ea typeface="Microsoft YaHei" panose="020B0503020204020204" pitchFamily="34" charset="-122"/>
            </a:endParaRPr>
          </a:p>
          <a:p>
            <a:pPr algn="ctr"/>
            <a:endParaRPr lang="en-US" altLang="zh-TW" b="1" dirty="0">
              <a:solidFill>
                <a:schemeClr val="tx1">
                  <a:lumMod val="65000"/>
                  <a:lumOff val="35000"/>
                </a:schemeClr>
              </a:solidFill>
              <a:latin typeface="Microsoft YaHei" panose="020B0503020204020204" pitchFamily="34" charset="-122"/>
              <a:ea typeface="Microsoft YaHei" panose="020B0503020204020204" pitchFamily="34" charset="-122"/>
            </a:endParaRPr>
          </a:p>
        </p:txBody>
      </p:sp>
      <p:grpSp>
        <p:nvGrpSpPr>
          <p:cNvPr id="7" name="群組 6">
            <a:extLst>
              <a:ext uri="{FF2B5EF4-FFF2-40B4-BE49-F238E27FC236}">
                <a16:creationId xmlns:a16="http://schemas.microsoft.com/office/drawing/2014/main" id="{C4945167-4DC5-4C9D-992D-9F5AC9FDA5C3}"/>
              </a:ext>
            </a:extLst>
          </p:cNvPr>
          <p:cNvGrpSpPr/>
          <p:nvPr/>
        </p:nvGrpSpPr>
        <p:grpSpPr>
          <a:xfrm>
            <a:off x="852574" y="5937504"/>
            <a:ext cx="3802690" cy="681042"/>
            <a:chOff x="4878324" y="3429000"/>
            <a:chExt cx="2527333" cy="463296"/>
          </a:xfrm>
        </p:grpSpPr>
        <p:pic>
          <p:nvPicPr>
            <p:cNvPr id="10" name="圖片 9" descr="一張含有 圖形, 平面設計, 標誌, 螢幕擷取畫面 的圖片&#10;&#10;自動產生的描述">
              <a:extLst>
                <a:ext uri="{FF2B5EF4-FFF2-40B4-BE49-F238E27FC236}">
                  <a16:creationId xmlns:a16="http://schemas.microsoft.com/office/drawing/2014/main" id="{CD03F48B-0A8B-4AB3-997B-3D44CE946D0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326917" y="3507860"/>
              <a:ext cx="2078740" cy="305577"/>
            </a:xfrm>
            <a:prstGeom prst="rect">
              <a:avLst/>
            </a:prstGeom>
          </p:spPr>
        </p:pic>
        <p:pic>
          <p:nvPicPr>
            <p:cNvPr id="12" name="圖片 11" descr="一張含有 設計 的圖片&#10;&#10;描述是以中可信度自動產生">
              <a:extLst>
                <a:ext uri="{FF2B5EF4-FFF2-40B4-BE49-F238E27FC236}">
                  <a16:creationId xmlns:a16="http://schemas.microsoft.com/office/drawing/2014/main" id="{E4BC8433-AA82-44C9-888E-6565587831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8324" y="3429000"/>
              <a:ext cx="385671" cy="463296"/>
            </a:xfrm>
            <a:prstGeom prst="rect">
              <a:avLst/>
            </a:prstGeom>
          </p:spPr>
        </p:pic>
      </p:grpSp>
      <p:sp>
        <p:nvSpPr>
          <p:cNvPr id="14" name="標題 1">
            <a:extLst>
              <a:ext uri="{FF2B5EF4-FFF2-40B4-BE49-F238E27FC236}">
                <a16:creationId xmlns:a16="http://schemas.microsoft.com/office/drawing/2014/main" id="{17A70ABE-4F0A-4DAD-839C-5E405A58C6D8}"/>
              </a:ext>
            </a:extLst>
          </p:cNvPr>
          <p:cNvSpPr>
            <a:spLocks noGrp="1"/>
          </p:cNvSpPr>
          <p:nvPr>
            <p:ph type="ctrTitle"/>
          </p:nvPr>
        </p:nvSpPr>
        <p:spPr>
          <a:xfrm>
            <a:off x="98287" y="1117780"/>
            <a:ext cx="5214938" cy="2387600"/>
          </a:xfrm>
        </p:spPr>
        <p:txBody>
          <a:bodyPr anchor="ctr">
            <a:normAutofit fontScale="90000"/>
          </a:bodyPr>
          <a:lstStyle/>
          <a:p>
            <a:pPr>
              <a:lnSpc>
                <a:spcPct val="100000"/>
              </a:lnSpc>
              <a:spcBef>
                <a:spcPts val="1200"/>
              </a:spcBef>
              <a:spcAft>
                <a:spcPts val="1200"/>
              </a:spcAft>
            </a:pPr>
            <a:br>
              <a:rPr lang="en-US" altLang="zh-TW" sz="4400" b="1" dirty="0">
                <a:solidFill>
                  <a:schemeClr val="tx1">
                    <a:lumMod val="85000"/>
                    <a:lumOff val="15000"/>
                  </a:schemeClr>
                </a:solidFill>
                <a:latin typeface="Microsoft YaHei" panose="020B0503020204020204" pitchFamily="34" charset="-122"/>
                <a:ea typeface="Microsoft YaHei" panose="020B0503020204020204" pitchFamily="34" charset="-122"/>
              </a:rPr>
            </a:br>
            <a:r>
              <a:rPr lang="en-US" altLang="zh-TW" sz="4400" b="1" dirty="0">
                <a:solidFill>
                  <a:schemeClr val="tx1">
                    <a:lumMod val="85000"/>
                    <a:lumOff val="15000"/>
                  </a:schemeClr>
                </a:solidFill>
                <a:latin typeface="Microsoft YaHei" panose="020B0503020204020204" pitchFamily="34" charset="-122"/>
                <a:ea typeface="Microsoft YaHei" panose="020B0503020204020204" pitchFamily="34" charset="-122"/>
              </a:rPr>
              <a:t>113</a:t>
            </a:r>
            <a:r>
              <a:rPr lang="zh-TW" altLang="en-US" sz="4400" b="1" dirty="0">
                <a:solidFill>
                  <a:schemeClr val="tx1">
                    <a:lumMod val="85000"/>
                    <a:lumOff val="15000"/>
                  </a:schemeClr>
                </a:solidFill>
                <a:latin typeface="Microsoft YaHei" panose="020B0503020204020204" pitchFamily="34" charset="-122"/>
                <a:ea typeface="Microsoft YaHei" panose="020B0503020204020204" pitchFamily="34" charset="-122"/>
              </a:rPr>
              <a:t>年</a:t>
            </a:r>
            <a:br>
              <a:rPr lang="en-US" altLang="zh-TW" sz="4400" b="1" dirty="0">
                <a:solidFill>
                  <a:schemeClr val="tx1">
                    <a:lumMod val="85000"/>
                    <a:lumOff val="15000"/>
                  </a:schemeClr>
                </a:solidFill>
                <a:latin typeface="Microsoft YaHei" panose="020B0503020204020204" pitchFamily="34" charset="-122"/>
                <a:ea typeface="Microsoft YaHei" panose="020B0503020204020204" pitchFamily="34" charset="-122"/>
              </a:rPr>
            </a:br>
            <a:r>
              <a:rPr lang="zh-TW" altLang="en-US" sz="4400" b="1" dirty="0">
                <a:solidFill>
                  <a:schemeClr val="tx1">
                    <a:lumMod val="85000"/>
                    <a:lumOff val="15000"/>
                  </a:schemeClr>
                </a:solidFill>
                <a:latin typeface="Microsoft YaHei" panose="020B0503020204020204" pitchFamily="34" charset="-122"/>
                <a:ea typeface="Microsoft YaHei" panose="020B0503020204020204" pitchFamily="34" charset="-122"/>
              </a:rPr>
              <a:t>農田水利設施管理業務推動現況及展望</a:t>
            </a:r>
            <a:br>
              <a:rPr lang="en-US" altLang="zh-TW" sz="4400" b="1" dirty="0">
                <a:solidFill>
                  <a:schemeClr val="tx1">
                    <a:lumMod val="85000"/>
                    <a:lumOff val="15000"/>
                  </a:schemeClr>
                </a:solidFill>
                <a:latin typeface="Microsoft YaHei" panose="020B0503020204020204" pitchFamily="34" charset="-122"/>
                <a:ea typeface="Microsoft YaHei" panose="020B0503020204020204" pitchFamily="34" charset="-122"/>
              </a:rPr>
            </a:br>
            <a:endParaRPr lang="zh-TW" altLang="en-US" sz="4400" b="1"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060449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88C77BD-F6F3-81EC-6566-1A56E757DDF7}"/>
              </a:ext>
            </a:extLst>
          </p:cNvPr>
          <p:cNvSpPr>
            <a:spLocks noGrp="1"/>
          </p:cNvSpPr>
          <p:nvPr>
            <p:ph type="title"/>
          </p:nvPr>
        </p:nvSpPr>
        <p:spPr>
          <a:xfrm>
            <a:off x="361328" y="122312"/>
            <a:ext cx="1467469" cy="916757"/>
          </a:xfrm>
          <a:noFill/>
        </p:spPr>
        <p:txBody>
          <a:bodyPr vert="horz" lIns="91440" tIns="45720" rIns="91440" bIns="45720" rtlCol="0" anchor="ctr">
            <a:normAutofit/>
          </a:bodyPr>
          <a:lstStyle/>
          <a:p>
            <a:r>
              <a:rPr lang="zh-TW" altLang="en-US" dirty="0"/>
              <a:t>目錄</a:t>
            </a:r>
          </a:p>
        </p:txBody>
      </p:sp>
      <p:sp>
        <p:nvSpPr>
          <p:cNvPr id="4" name="投影片編號版面配置區 3">
            <a:extLst>
              <a:ext uri="{FF2B5EF4-FFF2-40B4-BE49-F238E27FC236}">
                <a16:creationId xmlns:a16="http://schemas.microsoft.com/office/drawing/2014/main" id="{B836BEE9-589C-0653-0090-57871826EA90}"/>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mtClean="0"/>
              <a:pPr/>
              <a:t>2</a:t>
            </a:fld>
            <a:endParaRPr lang="zh-TW" altLang="en-US" dirty="0"/>
          </a:p>
        </p:txBody>
      </p:sp>
      <p:sp>
        <p:nvSpPr>
          <p:cNvPr id="3" name="矩形 2">
            <a:extLst>
              <a:ext uri="{FF2B5EF4-FFF2-40B4-BE49-F238E27FC236}">
                <a16:creationId xmlns:a16="http://schemas.microsoft.com/office/drawing/2014/main" id="{DA71BFD6-7733-8DD4-4836-090C3849D15B}"/>
              </a:ext>
            </a:extLst>
          </p:cNvPr>
          <p:cNvSpPr/>
          <p:nvPr/>
        </p:nvSpPr>
        <p:spPr>
          <a:xfrm>
            <a:off x="1095063" y="1284125"/>
            <a:ext cx="8207845" cy="3545394"/>
          </a:xfrm>
          <a:prstGeom prst="rect">
            <a:avLst/>
          </a:prstGeom>
        </p:spPr>
        <p:txBody>
          <a:bodyPr wrap="square">
            <a:spAutoFit/>
          </a:bodyPr>
          <a:lstStyle/>
          <a:p>
            <a:pPr marL="742950" indent="-742950">
              <a:lnSpc>
                <a:spcPts val="6000"/>
              </a:lnSpc>
              <a:spcBef>
                <a:spcPts val="600"/>
              </a:spcBef>
              <a:spcAft>
                <a:spcPts val="600"/>
              </a:spcAft>
              <a:buFont typeface="+mj-ea"/>
              <a:buAutoNum type="ea1ChtPeriod"/>
            </a:pPr>
            <a:r>
              <a:rPr kumimoji="1" lang="zh-TW" altLang="en-US" sz="3600" b="1" dirty="0">
                <a:solidFill>
                  <a:schemeClr val="tx1">
                    <a:lumMod val="65000"/>
                    <a:lumOff val="35000"/>
                  </a:schemeClr>
                </a:solidFill>
                <a:latin typeface="+mj-ea"/>
                <a:ea typeface="+mj-ea"/>
                <a:cs typeface="Arial"/>
              </a:rPr>
              <a:t>災害防救業務法源依據與辦理期程</a:t>
            </a:r>
            <a:endParaRPr kumimoji="1" lang="en-US" altLang="zh-TW" sz="3600" b="1" dirty="0">
              <a:solidFill>
                <a:schemeClr val="tx1">
                  <a:lumMod val="65000"/>
                  <a:lumOff val="35000"/>
                </a:schemeClr>
              </a:solidFill>
              <a:latin typeface="+mj-ea"/>
              <a:ea typeface="+mj-ea"/>
              <a:cs typeface="Arial"/>
            </a:endParaRPr>
          </a:p>
          <a:p>
            <a:pPr marL="742950" indent="-742950">
              <a:lnSpc>
                <a:spcPts val="6000"/>
              </a:lnSpc>
              <a:spcBef>
                <a:spcPts val="600"/>
              </a:spcBef>
              <a:spcAft>
                <a:spcPts val="600"/>
              </a:spcAft>
              <a:buFont typeface="+mj-ea"/>
              <a:buAutoNum type="ea1ChtPeriod"/>
            </a:pPr>
            <a:r>
              <a:rPr kumimoji="1" lang="zh-TW" altLang="en-US" sz="3600" b="1" dirty="0">
                <a:solidFill>
                  <a:schemeClr val="tx1">
                    <a:lumMod val="65000"/>
                    <a:lumOff val="35000"/>
                  </a:schemeClr>
                </a:solidFill>
                <a:latin typeface="+mj-ea"/>
                <a:ea typeface="+mj-ea"/>
                <a:cs typeface="Arial"/>
              </a:rPr>
              <a:t>災前整備</a:t>
            </a:r>
            <a:endParaRPr kumimoji="1" lang="en-US" altLang="zh-TW" sz="3600" b="1" dirty="0">
              <a:solidFill>
                <a:schemeClr val="tx1">
                  <a:lumMod val="65000"/>
                  <a:lumOff val="35000"/>
                </a:schemeClr>
              </a:solidFill>
              <a:latin typeface="+mj-ea"/>
              <a:ea typeface="+mj-ea"/>
              <a:cs typeface="Arial"/>
            </a:endParaRPr>
          </a:p>
          <a:p>
            <a:pPr marL="742950" indent="-742950">
              <a:lnSpc>
                <a:spcPts val="6000"/>
              </a:lnSpc>
              <a:spcBef>
                <a:spcPts val="600"/>
              </a:spcBef>
              <a:spcAft>
                <a:spcPts val="600"/>
              </a:spcAft>
              <a:buFont typeface="+mj-ea"/>
              <a:buAutoNum type="ea1ChtPeriod"/>
            </a:pPr>
            <a:r>
              <a:rPr kumimoji="1" lang="zh-TW" altLang="en-US" sz="3600" b="1" dirty="0">
                <a:solidFill>
                  <a:schemeClr val="tx1">
                    <a:lumMod val="65000"/>
                    <a:lumOff val="35000"/>
                  </a:schemeClr>
                </a:solidFill>
                <a:latin typeface="+mj-ea"/>
                <a:ea typeface="+mj-ea"/>
                <a:cs typeface="Arial"/>
              </a:rPr>
              <a:t>災中應變</a:t>
            </a:r>
            <a:endParaRPr kumimoji="1" lang="en-US" altLang="zh-TW" sz="3600" b="1" dirty="0">
              <a:solidFill>
                <a:schemeClr val="tx1">
                  <a:lumMod val="65000"/>
                  <a:lumOff val="35000"/>
                </a:schemeClr>
              </a:solidFill>
              <a:latin typeface="+mj-ea"/>
              <a:ea typeface="+mj-ea"/>
              <a:cs typeface="Arial"/>
            </a:endParaRPr>
          </a:p>
          <a:p>
            <a:pPr marL="742950" indent="-742950">
              <a:lnSpc>
                <a:spcPts val="6000"/>
              </a:lnSpc>
              <a:spcBef>
                <a:spcPts val="600"/>
              </a:spcBef>
              <a:spcAft>
                <a:spcPts val="600"/>
              </a:spcAft>
              <a:buFont typeface="+mj-ea"/>
              <a:buAutoNum type="ea1ChtPeriod"/>
            </a:pPr>
            <a:r>
              <a:rPr kumimoji="1" lang="zh-TW" altLang="en-US" sz="3600" b="1" dirty="0">
                <a:solidFill>
                  <a:schemeClr val="tx1">
                    <a:lumMod val="65000"/>
                    <a:lumOff val="35000"/>
                  </a:schemeClr>
                </a:solidFill>
                <a:latin typeface="+mj-ea"/>
                <a:ea typeface="+mj-ea"/>
                <a:cs typeface="Arial"/>
              </a:rPr>
              <a:t>圳路清淤通報機制</a:t>
            </a:r>
            <a:endParaRPr kumimoji="1" lang="en-US" altLang="zh-TW" sz="3600" b="1" dirty="0">
              <a:solidFill>
                <a:schemeClr val="tx1">
                  <a:lumMod val="65000"/>
                  <a:lumOff val="35000"/>
                </a:schemeClr>
              </a:solidFill>
              <a:latin typeface="+mj-ea"/>
              <a:ea typeface="+mj-ea"/>
              <a:cs typeface="Arial"/>
            </a:endParaRPr>
          </a:p>
        </p:txBody>
      </p:sp>
    </p:spTree>
    <p:extLst>
      <p:ext uri="{BB962C8B-B14F-4D97-AF65-F5344CB8AC3E}">
        <p14:creationId xmlns:p14="http://schemas.microsoft.com/office/powerpoint/2010/main" val="877070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a:extLst>
              <a:ext uri="{FF2B5EF4-FFF2-40B4-BE49-F238E27FC236}">
                <a16:creationId xmlns:a16="http://schemas.microsoft.com/office/drawing/2014/main" id="{45E1C3E8-42D6-1E7A-B529-23E4D25592BA}"/>
              </a:ext>
            </a:extLst>
          </p:cNvPr>
          <p:cNvSpPr/>
          <p:nvPr/>
        </p:nvSpPr>
        <p:spPr>
          <a:xfrm>
            <a:off x="155470" y="2525167"/>
            <a:ext cx="11926930" cy="4007835"/>
          </a:xfrm>
          <a:prstGeom prst="rect">
            <a:avLst/>
          </a:prstGeom>
          <a:solidFill>
            <a:schemeClr val="bg1">
              <a:lumMod val="8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 name="標題 1">
            <a:extLst>
              <a:ext uri="{FF2B5EF4-FFF2-40B4-BE49-F238E27FC236}">
                <a16:creationId xmlns:a16="http://schemas.microsoft.com/office/drawing/2014/main" id="{A88C77BD-F6F3-81EC-6566-1A56E757DDF7}"/>
              </a:ext>
            </a:extLst>
          </p:cNvPr>
          <p:cNvSpPr>
            <a:spLocks noGrp="1"/>
          </p:cNvSpPr>
          <p:nvPr>
            <p:ph type="title"/>
          </p:nvPr>
        </p:nvSpPr>
        <p:spPr>
          <a:xfrm>
            <a:off x="340501" y="110369"/>
            <a:ext cx="8779300" cy="916757"/>
          </a:xfrm>
          <a:noFill/>
        </p:spPr>
        <p:txBody>
          <a:bodyPr vert="horz" lIns="91440" tIns="45720" rIns="91440" bIns="45720" rtlCol="0" anchor="ctr">
            <a:normAutofit/>
          </a:bodyPr>
          <a:lstStyle/>
          <a:p>
            <a:r>
              <a:rPr lang="zh-TW" altLang="en-US" dirty="0"/>
              <a:t>災害防救業務法源依據與辦理期程</a:t>
            </a:r>
          </a:p>
        </p:txBody>
      </p:sp>
      <p:sp>
        <p:nvSpPr>
          <p:cNvPr id="4" name="投影片編號版面配置區 3">
            <a:extLst>
              <a:ext uri="{FF2B5EF4-FFF2-40B4-BE49-F238E27FC236}">
                <a16:creationId xmlns:a16="http://schemas.microsoft.com/office/drawing/2014/main" id="{B836BEE9-589C-0653-0090-57871826EA90}"/>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mtClean="0"/>
              <a:pPr/>
              <a:t>3</a:t>
            </a:fld>
            <a:endParaRPr lang="zh-TW" altLang="en-US" dirty="0"/>
          </a:p>
        </p:txBody>
      </p:sp>
      <p:sp>
        <p:nvSpPr>
          <p:cNvPr id="90" name="矩形 89">
            <a:extLst>
              <a:ext uri="{FF2B5EF4-FFF2-40B4-BE49-F238E27FC236}">
                <a16:creationId xmlns:a16="http://schemas.microsoft.com/office/drawing/2014/main" id="{25BBD2D0-5198-3102-6AD8-870DB5B439DC}"/>
              </a:ext>
            </a:extLst>
          </p:cNvPr>
          <p:cNvSpPr/>
          <p:nvPr/>
        </p:nvSpPr>
        <p:spPr>
          <a:xfrm>
            <a:off x="130070" y="1056490"/>
            <a:ext cx="11931860" cy="1359173"/>
          </a:xfrm>
          <a:prstGeom prst="rect">
            <a:avLst/>
          </a:prstGeom>
          <a:solidFill>
            <a:schemeClr val="bg1">
              <a:lumMod val="8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3" name="內容版面配置區 2">
            <a:extLst>
              <a:ext uri="{FF2B5EF4-FFF2-40B4-BE49-F238E27FC236}">
                <a16:creationId xmlns:a16="http://schemas.microsoft.com/office/drawing/2014/main" id="{2429FE74-9CC8-DA0B-BF32-15967BCF30D0}"/>
              </a:ext>
            </a:extLst>
          </p:cNvPr>
          <p:cNvSpPr txBox="1">
            <a:spLocks/>
          </p:cNvSpPr>
          <p:nvPr/>
        </p:nvSpPr>
        <p:spPr>
          <a:xfrm>
            <a:off x="280032" y="2654562"/>
            <a:ext cx="4028890" cy="84350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辦理期程</a:t>
            </a:r>
            <a:endParaRPr lang="en-US" altLang="zh-TW" dirty="0">
              <a:solidFill>
                <a:schemeClr val="accent1">
                  <a:lumMod val="75000"/>
                </a:schemeClr>
              </a:solidFill>
            </a:endParaRPr>
          </a:p>
          <a:p>
            <a:pPr marL="0" indent="0">
              <a:buNone/>
            </a:pPr>
            <a:r>
              <a:rPr lang="en-US" altLang="zh-TW" dirty="0">
                <a:solidFill>
                  <a:schemeClr val="accent1">
                    <a:lumMod val="75000"/>
                  </a:schemeClr>
                </a:solidFill>
              </a:rPr>
              <a:t>(112-113</a:t>
            </a:r>
            <a:r>
              <a:rPr lang="zh-TW" altLang="en-US" dirty="0">
                <a:solidFill>
                  <a:schemeClr val="accent1">
                    <a:lumMod val="75000"/>
                  </a:schemeClr>
                </a:solidFill>
              </a:rPr>
              <a:t>年為例</a:t>
            </a:r>
            <a:r>
              <a:rPr lang="en-US" altLang="zh-TW" dirty="0">
                <a:solidFill>
                  <a:schemeClr val="accent1">
                    <a:lumMod val="75000"/>
                  </a:schemeClr>
                </a:solidFill>
              </a:rPr>
              <a:t>)</a:t>
            </a:r>
          </a:p>
        </p:txBody>
      </p:sp>
      <p:sp>
        <p:nvSpPr>
          <p:cNvPr id="94" name="內容版面配置區 2">
            <a:extLst>
              <a:ext uri="{FF2B5EF4-FFF2-40B4-BE49-F238E27FC236}">
                <a16:creationId xmlns:a16="http://schemas.microsoft.com/office/drawing/2014/main" id="{BE68D7FD-01C7-7599-87AE-1BFEC459E13C}"/>
              </a:ext>
            </a:extLst>
          </p:cNvPr>
          <p:cNvSpPr txBox="1">
            <a:spLocks/>
          </p:cNvSpPr>
          <p:nvPr/>
        </p:nvSpPr>
        <p:spPr>
          <a:xfrm>
            <a:off x="280032" y="1183979"/>
            <a:ext cx="11401425" cy="843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法源依據</a:t>
            </a:r>
            <a:endParaRPr lang="en-US" altLang="zh-TW" dirty="0">
              <a:solidFill>
                <a:schemeClr val="accent1">
                  <a:lumMod val="75000"/>
                </a:schemeClr>
              </a:solidFill>
            </a:endParaRPr>
          </a:p>
        </p:txBody>
      </p:sp>
      <p:sp>
        <p:nvSpPr>
          <p:cNvPr id="95" name="文字方塊 94">
            <a:extLst>
              <a:ext uri="{FF2B5EF4-FFF2-40B4-BE49-F238E27FC236}">
                <a16:creationId xmlns:a16="http://schemas.microsoft.com/office/drawing/2014/main" id="{C65103F4-11D4-0D49-82E2-A1FC89A81676}"/>
              </a:ext>
            </a:extLst>
          </p:cNvPr>
          <p:cNvSpPr txBox="1"/>
          <p:nvPr/>
        </p:nvSpPr>
        <p:spPr>
          <a:xfrm>
            <a:off x="130070" y="1645869"/>
            <a:ext cx="12103100" cy="923330"/>
          </a:xfrm>
          <a:prstGeom prst="rect">
            <a:avLst/>
          </a:prstGeom>
          <a:noFill/>
        </p:spPr>
        <p:txBody>
          <a:bodyPr wrap="square">
            <a:spAutoFit/>
          </a:bodyPr>
          <a:lstStyle/>
          <a:p>
            <a:pPr marL="457200" lvl="1" indent="0">
              <a:buNone/>
            </a:pPr>
            <a:r>
              <a:rPr lang="zh-TW" altLang="en-US" b="1" dirty="0"/>
              <a:t>農田水利法第</a:t>
            </a:r>
            <a:r>
              <a:rPr lang="en-US" altLang="zh-TW" b="1" dirty="0"/>
              <a:t>18</a:t>
            </a:r>
            <a:r>
              <a:rPr lang="zh-TW" altLang="en-US" b="1" dirty="0"/>
              <a:t>條第</a:t>
            </a:r>
            <a:r>
              <a:rPr lang="en-US" altLang="zh-TW" b="1" dirty="0"/>
              <a:t>1</a:t>
            </a:r>
            <a:r>
              <a:rPr lang="zh-TW" altLang="en-US" b="1" dirty="0"/>
              <a:t>項第</a:t>
            </a:r>
            <a:r>
              <a:rPr lang="en-US" altLang="zh-TW" b="1" dirty="0"/>
              <a:t>4</a:t>
            </a:r>
            <a:r>
              <a:rPr lang="zh-TW" altLang="en-US" b="1" dirty="0"/>
              <a:t>款</a:t>
            </a:r>
            <a:r>
              <a:rPr lang="zh-TW" altLang="en-US" dirty="0"/>
              <a:t>：應辦理農田水利設施災害預防及搶救工作。</a:t>
            </a:r>
            <a:endParaRPr lang="en-US" altLang="zh-TW" dirty="0"/>
          </a:p>
          <a:p>
            <a:pPr marL="457200" lvl="1" indent="0">
              <a:buNone/>
            </a:pPr>
            <a:r>
              <a:rPr lang="zh-TW" altLang="en-US" b="1" dirty="0"/>
              <a:t>行政院農業委員會農田水利署管理處辦理風災水災災害緊急應變作業要點</a:t>
            </a:r>
            <a:r>
              <a:rPr lang="zh-TW" altLang="en-US" dirty="0"/>
              <a:t>：訂定</a:t>
            </a:r>
            <a:r>
              <a:rPr lang="zh-TW" altLang="zh-TW" dirty="0"/>
              <a:t>災害緊急應變作業</a:t>
            </a:r>
            <a:r>
              <a:rPr lang="zh-TW" altLang="en-US" dirty="0"/>
              <a:t>規範。</a:t>
            </a:r>
          </a:p>
          <a:p>
            <a:pPr marL="457200" lvl="1" indent="0">
              <a:buNone/>
            </a:pPr>
            <a:endParaRPr lang="en-US" altLang="zh-TW" dirty="0"/>
          </a:p>
        </p:txBody>
      </p:sp>
      <p:sp>
        <p:nvSpPr>
          <p:cNvPr id="7" name="矩形 6">
            <a:extLst>
              <a:ext uri="{FF2B5EF4-FFF2-40B4-BE49-F238E27FC236}">
                <a16:creationId xmlns:a16="http://schemas.microsoft.com/office/drawing/2014/main" id="{EFB165B7-5422-0CC0-058D-7A5EB615E0EF}"/>
              </a:ext>
            </a:extLst>
          </p:cNvPr>
          <p:cNvSpPr/>
          <p:nvPr/>
        </p:nvSpPr>
        <p:spPr>
          <a:xfrm>
            <a:off x="5824950" y="5631479"/>
            <a:ext cx="1195039" cy="298867"/>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B60BB0CF-93E4-1B69-0C3D-8899BAFC5E9F}"/>
              </a:ext>
            </a:extLst>
          </p:cNvPr>
          <p:cNvSpPr/>
          <p:nvPr/>
        </p:nvSpPr>
        <p:spPr bwMode="auto">
          <a:xfrm>
            <a:off x="1281250" y="5477470"/>
            <a:ext cx="618426"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11</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0" name="矩形 9">
            <a:extLst>
              <a:ext uri="{FF2B5EF4-FFF2-40B4-BE49-F238E27FC236}">
                <a16:creationId xmlns:a16="http://schemas.microsoft.com/office/drawing/2014/main" id="{AB819DDB-A3BA-F96E-ABB9-9DF506D934CF}"/>
              </a:ext>
            </a:extLst>
          </p:cNvPr>
          <p:cNvSpPr/>
          <p:nvPr/>
        </p:nvSpPr>
        <p:spPr bwMode="auto">
          <a:xfrm>
            <a:off x="1919390" y="5477470"/>
            <a:ext cx="658523"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12</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1" name="矩形 10">
            <a:extLst>
              <a:ext uri="{FF2B5EF4-FFF2-40B4-BE49-F238E27FC236}">
                <a16:creationId xmlns:a16="http://schemas.microsoft.com/office/drawing/2014/main" id="{0617351F-6C56-9BB2-F17A-EC12E79DE983}"/>
              </a:ext>
            </a:extLst>
          </p:cNvPr>
          <p:cNvSpPr/>
          <p:nvPr/>
        </p:nvSpPr>
        <p:spPr bwMode="auto">
          <a:xfrm>
            <a:off x="2648261" y="5477470"/>
            <a:ext cx="861920"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1</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2" name="矩形 11">
            <a:extLst>
              <a:ext uri="{FF2B5EF4-FFF2-40B4-BE49-F238E27FC236}">
                <a16:creationId xmlns:a16="http://schemas.microsoft.com/office/drawing/2014/main" id="{DFBDD238-FB80-91E6-5EA0-35347700F835}"/>
              </a:ext>
            </a:extLst>
          </p:cNvPr>
          <p:cNvSpPr/>
          <p:nvPr/>
        </p:nvSpPr>
        <p:spPr bwMode="auto">
          <a:xfrm>
            <a:off x="3529011" y="5474701"/>
            <a:ext cx="1040775"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2</a:t>
            </a:r>
            <a:r>
              <a:rPr lang="zh-TW" altLang="en-US" sz="1662" dirty="0">
                <a:solidFill>
                  <a:prstClr val="white"/>
                </a:solidFill>
                <a:latin typeface="Microsoft JhengHei UI" panose="020B0604030504040204" pitchFamily="34" charset="-120"/>
                <a:ea typeface="Microsoft JhengHei UI" panose="020B0604030504040204" pitchFamily="34" charset="-120"/>
              </a:rPr>
              <a:t>月中</a:t>
            </a:r>
          </a:p>
        </p:txBody>
      </p:sp>
      <p:sp>
        <p:nvSpPr>
          <p:cNvPr id="13" name="矩形 12">
            <a:extLst>
              <a:ext uri="{FF2B5EF4-FFF2-40B4-BE49-F238E27FC236}">
                <a16:creationId xmlns:a16="http://schemas.microsoft.com/office/drawing/2014/main" id="{D3A44545-B5E7-3539-A473-46E9F95A54FD}"/>
              </a:ext>
            </a:extLst>
          </p:cNvPr>
          <p:cNvSpPr/>
          <p:nvPr/>
        </p:nvSpPr>
        <p:spPr bwMode="auto">
          <a:xfrm>
            <a:off x="5394059" y="5473027"/>
            <a:ext cx="556005"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3</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4" name="矩形 13">
            <a:extLst>
              <a:ext uri="{FF2B5EF4-FFF2-40B4-BE49-F238E27FC236}">
                <a16:creationId xmlns:a16="http://schemas.microsoft.com/office/drawing/2014/main" id="{449F3D9F-57DD-75F7-1241-3B3606468C6D}"/>
              </a:ext>
            </a:extLst>
          </p:cNvPr>
          <p:cNvSpPr/>
          <p:nvPr/>
        </p:nvSpPr>
        <p:spPr bwMode="auto">
          <a:xfrm>
            <a:off x="6022980" y="5473027"/>
            <a:ext cx="1064841"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4</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5" name="矩形 14">
            <a:extLst>
              <a:ext uri="{FF2B5EF4-FFF2-40B4-BE49-F238E27FC236}">
                <a16:creationId xmlns:a16="http://schemas.microsoft.com/office/drawing/2014/main" id="{46D3134C-4EDA-EFCE-DE66-19594EBA5E3F}"/>
              </a:ext>
            </a:extLst>
          </p:cNvPr>
          <p:cNvSpPr/>
          <p:nvPr/>
        </p:nvSpPr>
        <p:spPr bwMode="auto">
          <a:xfrm>
            <a:off x="7172672" y="5468275"/>
            <a:ext cx="2708668"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zh-TW" altLang="en-US" sz="1662" dirty="0">
                <a:solidFill>
                  <a:prstClr val="white"/>
                </a:solidFill>
                <a:latin typeface="Microsoft JhengHei UI" panose="020B0604030504040204" pitchFamily="34" charset="-120"/>
                <a:ea typeface="Microsoft JhengHei UI" panose="020B0604030504040204" pitchFamily="34" charset="-120"/>
              </a:rPr>
              <a:t>汛期期間</a:t>
            </a:r>
            <a:r>
              <a:rPr lang="en-US" altLang="zh-TW" sz="1662" dirty="0">
                <a:solidFill>
                  <a:prstClr val="white"/>
                </a:solidFill>
                <a:latin typeface="Microsoft JhengHei UI" panose="020B0604030504040204" pitchFamily="34" charset="-120"/>
                <a:ea typeface="Microsoft JhengHei UI" panose="020B0604030504040204" pitchFamily="34" charset="-120"/>
              </a:rPr>
              <a:t>(</a:t>
            </a:r>
            <a:r>
              <a:rPr lang="zh-TW" altLang="en-US" sz="1662" dirty="0">
                <a:solidFill>
                  <a:prstClr val="white"/>
                </a:solidFill>
                <a:latin typeface="Microsoft JhengHei UI" panose="020B0604030504040204" pitchFamily="34" charset="-120"/>
                <a:ea typeface="Microsoft JhengHei UI" panose="020B0604030504040204" pitchFamily="34" charset="-120"/>
              </a:rPr>
              <a:t>約</a:t>
            </a:r>
            <a:r>
              <a:rPr lang="en-US" altLang="zh-TW" sz="1662" dirty="0">
                <a:solidFill>
                  <a:prstClr val="white"/>
                </a:solidFill>
                <a:latin typeface="Microsoft JhengHei UI" panose="020B0604030504040204" pitchFamily="34" charset="-120"/>
                <a:ea typeface="Microsoft JhengHei UI" panose="020B0604030504040204" pitchFamily="34" charset="-120"/>
              </a:rPr>
              <a:t>5-11</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r>
              <a:rPr lang="en-US" altLang="zh-TW" sz="1662" dirty="0">
                <a:solidFill>
                  <a:prstClr val="white"/>
                </a:solidFill>
                <a:latin typeface="Microsoft JhengHei UI" panose="020B0604030504040204" pitchFamily="34" charset="-120"/>
                <a:ea typeface="Microsoft JhengHei UI" panose="020B0604030504040204" pitchFamily="34" charset="-120"/>
              </a:rPr>
              <a:t>)</a:t>
            </a:r>
            <a:endParaRPr lang="zh-TW" altLang="en-US" sz="1662" dirty="0">
              <a:solidFill>
                <a:prstClr val="white"/>
              </a:solidFill>
              <a:latin typeface="Microsoft JhengHei UI" panose="020B0604030504040204" pitchFamily="34" charset="-120"/>
              <a:ea typeface="Microsoft JhengHei UI" panose="020B0604030504040204" pitchFamily="34" charset="-120"/>
            </a:endParaRPr>
          </a:p>
        </p:txBody>
      </p:sp>
      <p:sp>
        <p:nvSpPr>
          <p:cNvPr id="16" name="矩形 15">
            <a:extLst>
              <a:ext uri="{FF2B5EF4-FFF2-40B4-BE49-F238E27FC236}">
                <a16:creationId xmlns:a16="http://schemas.microsoft.com/office/drawing/2014/main" id="{19720639-452D-F5D4-7F09-8984107F1380}"/>
              </a:ext>
            </a:extLst>
          </p:cNvPr>
          <p:cNvSpPr/>
          <p:nvPr/>
        </p:nvSpPr>
        <p:spPr bwMode="auto">
          <a:xfrm>
            <a:off x="10006939" y="5467999"/>
            <a:ext cx="1410420"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11-4</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cxnSp>
        <p:nvCxnSpPr>
          <p:cNvPr id="17" name="直線接點 16">
            <a:extLst>
              <a:ext uri="{FF2B5EF4-FFF2-40B4-BE49-F238E27FC236}">
                <a16:creationId xmlns:a16="http://schemas.microsoft.com/office/drawing/2014/main" id="{737E7EF9-B527-B075-DF80-377401A5A4B0}"/>
              </a:ext>
            </a:extLst>
          </p:cNvPr>
          <p:cNvCxnSpPr>
            <a:cxnSpLocks/>
          </p:cNvCxnSpPr>
          <p:nvPr/>
        </p:nvCxnSpPr>
        <p:spPr bwMode="auto">
          <a:xfrm>
            <a:off x="1265102" y="4680972"/>
            <a:ext cx="4684963" cy="0"/>
          </a:xfrm>
          <a:prstGeom prst="line">
            <a:avLst/>
          </a:prstGeom>
          <a:solidFill>
            <a:srgbClr val="FFFFFF"/>
          </a:solidFill>
          <a:ln w="12700" cap="flat" cmpd="sng" algn="ctr">
            <a:solidFill>
              <a:srgbClr val="000000"/>
            </a:solidFill>
            <a:prstDash val="solid"/>
            <a:miter lim="800000"/>
            <a:headEnd type="triangl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標題 1">
            <a:extLst>
              <a:ext uri="{FF2B5EF4-FFF2-40B4-BE49-F238E27FC236}">
                <a16:creationId xmlns:a16="http://schemas.microsoft.com/office/drawing/2014/main" id="{6FFC14F5-2203-339A-7AAC-A7DEC29B25A3}"/>
              </a:ext>
            </a:extLst>
          </p:cNvPr>
          <p:cNvSpPr txBox="1"/>
          <p:nvPr/>
        </p:nvSpPr>
        <p:spPr>
          <a:xfrm>
            <a:off x="710354" y="5711222"/>
            <a:ext cx="573927" cy="572976"/>
          </a:xfrm>
          <a:prstGeom prst="rect">
            <a:avLst/>
          </a:prstGeom>
        </p:spPr>
        <p:txBody>
          <a:bodyPr vert="horz" lIns="67148" tIns="33574" rIns="67148" bIns="33574" rtlCol="0" anchor="b">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defTabSz="671516" eaLnBrk="1" fontAlgn="auto" latinLnBrk="0" hangingPunct="1">
              <a:lnSpc>
                <a:spcPct val="100000"/>
              </a:lnSpc>
              <a:spcBef>
                <a:spcPct val="0"/>
              </a:spcBef>
              <a:spcAft>
                <a:spcPts val="0"/>
              </a:spcAft>
              <a:buClrTx/>
              <a:buSzTx/>
              <a:buFontTx/>
              <a:buNone/>
              <a:tabLst/>
              <a:defRPr/>
            </a:pPr>
            <a:r>
              <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辦理期程</a:t>
            </a:r>
          </a:p>
        </p:txBody>
      </p:sp>
      <p:sp>
        <p:nvSpPr>
          <p:cNvPr id="19" name="標題 1">
            <a:extLst>
              <a:ext uri="{FF2B5EF4-FFF2-40B4-BE49-F238E27FC236}">
                <a16:creationId xmlns:a16="http://schemas.microsoft.com/office/drawing/2014/main" id="{C2540EFE-054B-9150-8DD1-ED8C89E06050}"/>
              </a:ext>
            </a:extLst>
          </p:cNvPr>
          <p:cNvSpPr txBox="1"/>
          <p:nvPr/>
        </p:nvSpPr>
        <p:spPr>
          <a:xfrm>
            <a:off x="1282823" y="4795009"/>
            <a:ext cx="1295910" cy="661231"/>
          </a:xfrm>
          <a:prstGeom prst="rect">
            <a:avLst/>
          </a:prstGeom>
          <a:solidFill>
            <a:srgbClr val="33CCCC">
              <a:alpha val="49804"/>
            </a:srgbClr>
          </a:solidFill>
          <a:ln>
            <a:solidFill>
              <a:srgbClr val="000000"/>
            </a:solidFill>
          </a:ln>
        </p:spPr>
        <p:txBody>
          <a:bodyPr vert="horz" lIns="67148" tIns="33574" rIns="67148" bIns="33574" rtlCol="0" anchor="ctr">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工作站辦理</a:t>
            </a:r>
            <a:endParaRPr kumimoji="0" lang="en-US" altLang="zh-TW"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構造物初檢</a:t>
            </a:r>
            <a:endPar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sp>
        <p:nvSpPr>
          <p:cNvPr id="20" name="標題 1">
            <a:extLst>
              <a:ext uri="{FF2B5EF4-FFF2-40B4-BE49-F238E27FC236}">
                <a16:creationId xmlns:a16="http://schemas.microsoft.com/office/drawing/2014/main" id="{E174F410-FAD0-1A20-30AA-90092B158CA4}"/>
              </a:ext>
            </a:extLst>
          </p:cNvPr>
          <p:cNvSpPr txBox="1"/>
          <p:nvPr/>
        </p:nvSpPr>
        <p:spPr>
          <a:xfrm>
            <a:off x="2648264" y="4794630"/>
            <a:ext cx="1924373" cy="661231"/>
          </a:xfrm>
          <a:prstGeom prst="rect">
            <a:avLst/>
          </a:prstGeom>
          <a:solidFill>
            <a:srgbClr val="C8D278">
              <a:alpha val="50196"/>
            </a:srgbClr>
          </a:solidFill>
          <a:ln>
            <a:solidFill>
              <a:srgbClr val="000000"/>
            </a:solidFill>
          </a:ln>
        </p:spPr>
        <p:txBody>
          <a:bodyPr vert="horz" lIns="67148" tIns="33574" rIns="67148" bIns="33574" rtlCol="0" anchor="ctr">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管理處辦理</a:t>
            </a:r>
            <a:endParaRPr kumimoji="0" lang="en-US" altLang="zh-TW"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構造物複檢及改善</a:t>
            </a:r>
            <a:endPar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sp>
        <p:nvSpPr>
          <p:cNvPr id="21" name="標題 1">
            <a:extLst>
              <a:ext uri="{FF2B5EF4-FFF2-40B4-BE49-F238E27FC236}">
                <a16:creationId xmlns:a16="http://schemas.microsoft.com/office/drawing/2014/main" id="{47B71CBD-A467-BAA0-5138-7D517935D6D6}"/>
              </a:ext>
            </a:extLst>
          </p:cNvPr>
          <p:cNvSpPr txBox="1"/>
          <p:nvPr/>
        </p:nvSpPr>
        <p:spPr>
          <a:xfrm>
            <a:off x="2858950" y="4478441"/>
            <a:ext cx="1115482" cy="237913"/>
          </a:xfrm>
          <a:prstGeom prst="rect">
            <a:avLst/>
          </a:prstGeom>
        </p:spPr>
        <p:txBody>
          <a:bodyPr vert="horz" lIns="67148" tIns="33574" rIns="67148" bIns="33574" rtlCol="0" anchor="b">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algn="ctr" defTabSz="671516" eaLnBrk="1" fontAlgn="auto" latinLnBrk="0" hangingPunct="1">
              <a:lnSpc>
                <a:spcPct val="100000"/>
              </a:lnSpc>
              <a:spcBef>
                <a:spcPct val="0"/>
              </a:spcBef>
              <a:spcAft>
                <a:spcPts val="0"/>
              </a:spcAft>
              <a:buClrTx/>
              <a:buSzTx/>
              <a:buFontTx/>
              <a:buNone/>
              <a:tabLst/>
              <a:defRPr/>
            </a:pPr>
            <a:r>
              <a:rPr kumimoji="0" lang="zh-TW" altLang="en-US" sz="1108"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年度巡檢</a:t>
            </a:r>
            <a:endParaRPr kumimoji="0" lang="en-US" altLang="zh-TW" sz="1108"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sp>
        <p:nvSpPr>
          <p:cNvPr id="22" name="標題 1">
            <a:extLst>
              <a:ext uri="{FF2B5EF4-FFF2-40B4-BE49-F238E27FC236}">
                <a16:creationId xmlns:a16="http://schemas.microsoft.com/office/drawing/2014/main" id="{064FB9DA-89B2-D3E3-AE82-B4797058AD9C}"/>
              </a:ext>
            </a:extLst>
          </p:cNvPr>
          <p:cNvSpPr txBox="1"/>
          <p:nvPr/>
        </p:nvSpPr>
        <p:spPr>
          <a:xfrm>
            <a:off x="4631113" y="4794484"/>
            <a:ext cx="1318952" cy="661231"/>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署本部辦理</a:t>
            </a:r>
            <a:endParaRPr kumimoji="0" lang="en-US" altLang="zh-TW"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構造物</a:t>
            </a:r>
            <a:r>
              <a:rPr kumimoji="0" lang="zh-TW" altLang="en-US" sz="16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j-cs"/>
              </a:rPr>
              <a:t>抽檢</a:t>
            </a:r>
          </a:p>
        </p:txBody>
      </p:sp>
      <p:sp>
        <p:nvSpPr>
          <p:cNvPr id="23" name="標題 1">
            <a:extLst>
              <a:ext uri="{FF2B5EF4-FFF2-40B4-BE49-F238E27FC236}">
                <a16:creationId xmlns:a16="http://schemas.microsoft.com/office/drawing/2014/main" id="{95618BE6-19EF-52BA-2310-7221AEDF57A3}"/>
              </a:ext>
            </a:extLst>
          </p:cNvPr>
          <p:cNvSpPr txBox="1"/>
          <p:nvPr/>
        </p:nvSpPr>
        <p:spPr>
          <a:xfrm>
            <a:off x="1226377" y="5847396"/>
            <a:ext cx="5874475" cy="406432"/>
          </a:xfrm>
          <a:prstGeom prst="rect">
            <a:avLst/>
          </a:prstGeom>
          <a:solidFill>
            <a:srgbClr val="418AB3">
              <a:lumMod val="20000"/>
              <a:lumOff val="80000"/>
            </a:srgbClr>
          </a:solidFill>
          <a:ln w="25400" cap="flat" cmpd="sng" algn="ctr">
            <a:noFill/>
            <a:prstDash val="solid"/>
          </a:ln>
          <a:effectLst/>
        </p:spPr>
        <p:txBody>
          <a:bodyPr rtlCol="0" anchor="ctr"/>
          <a:lstStyle>
            <a:defPPr>
              <a:defRPr lang="en-US"/>
            </a:defPPr>
            <a:lvl1pPr algn="ctr" defTabSz="1219170">
              <a:lnSpc>
                <a:spcPts val="2300"/>
              </a:lnSpc>
              <a:defRPr sz="2000" b="1" kern="0">
                <a:solidFill>
                  <a:schemeClr val="accent6">
                    <a:lumMod val="75000"/>
                  </a:schemeClr>
                </a:solidFill>
                <a:latin typeface="Microsoft YaHei UI" panose="020B0503020204020204" pitchFamily="34" charset="-122"/>
                <a:ea typeface="Microsoft YaHei UI" panose="020B0503020204020204" pitchFamily="34" charset="-122"/>
              </a:defRPr>
            </a:lvl1pPr>
            <a:lvl2pPr defTabSz="457200"/>
            <a:lvl3pPr defTabSz="457200"/>
            <a:lvl4pPr defTabSz="457200"/>
            <a:lvl5pPr defTabSz="457200"/>
            <a:lvl6pPr defTabSz="457200"/>
            <a:lvl7pPr defTabSz="457200"/>
            <a:lvl8pPr defTabSz="457200"/>
            <a:lvl9pPr defTabSz="457200"/>
          </a:lstStyle>
          <a:p>
            <a:pPr marL="0" marR="0" lvl="0" indent="0" algn="ctr" defTabSz="1125416" eaLnBrk="1" fontAlgn="auto" latinLnBrk="0" hangingPunct="1">
              <a:lnSpc>
                <a:spcPts val="2123"/>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black">
                    <a:lumMod val="65000"/>
                    <a:lumOff val="35000"/>
                  </a:prstClr>
                </a:solidFill>
                <a:effectLst/>
                <a:uLnTx/>
                <a:uFillTx/>
                <a:latin typeface="Microsoft YaHei UI" panose="020B0503020204020204" pitchFamily="34" charset="-122"/>
                <a:ea typeface="Microsoft YaHei UI" panose="020B0503020204020204" pitchFamily="34" charset="-122"/>
              </a:rPr>
              <a:t>汛前整備</a:t>
            </a:r>
          </a:p>
        </p:txBody>
      </p:sp>
      <p:sp>
        <p:nvSpPr>
          <p:cNvPr id="24" name="標題 1">
            <a:extLst>
              <a:ext uri="{FF2B5EF4-FFF2-40B4-BE49-F238E27FC236}">
                <a16:creationId xmlns:a16="http://schemas.microsoft.com/office/drawing/2014/main" id="{489BD91D-CD03-E9DC-4F57-324B89B31BBF}"/>
              </a:ext>
            </a:extLst>
          </p:cNvPr>
          <p:cNvSpPr txBox="1"/>
          <p:nvPr/>
        </p:nvSpPr>
        <p:spPr>
          <a:xfrm>
            <a:off x="7150051" y="5847396"/>
            <a:ext cx="2752242" cy="406432"/>
          </a:xfrm>
          <a:prstGeom prst="rect">
            <a:avLst/>
          </a:prstGeom>
          <a:solidFill>
            <a:srgbClr val="418AB3">
              <a:lumMod val="20000"/>
              <a:lumOff val="80000"/>
            </a:srgbClr>
          </a:solidFill>
          <a:ln w="25400" cap="flat" cmpd="sng" algn="ctr">
            <a:noFill/>
            <a:prstDash val="solid"/>
          </a:ln>
          <a:effectLst/>
        </p:spPr>
        <p:txBody>
          <a:bodyPr rtlCol="0" anchor="ctr"/>
          <a:lstStyle>
            <a:defPPr>
              <a:defRPr lang="zh-TW"/>
            </a:defPPr>
            <a:lvl1pPr algn="ctr" defTabSz="1219170">
              <a:lnSpc>
                <a:spcPts val="2300"/>
              </a:lnSpc>
              <a:defRPr sz="2000" b="1" kern="0">
                <a:solidFill>
                  <a:schemeClr val="tx1">
                    <a:lumMod val="65000"/>
                    <a:lumOff val="35000"/>
                  </a:schemeClr>
                </a:solidFill>
                <a:latin typeface="Microsoft YaHei UI" panose="020B0503020204020204" pitchFamily="34" charset="-122"/>
                <a:ea typeface="Microsoft YaHei UI" panose="020B0503020204020204" pitchFamily="34" charset="-122"/>
              </a:defRPr>
            </a:lvl1pPr>
            <a:lvl2pPr defTabSz="457200"/>
            <a:lvl3pPr defTabSz="457200"/>
            <a:lvl4pPr defTabSz="457200"/>
            <a:lvl5pPr defTabSz="457200"/>
            <a:lvl6pPr defTabSz="457200"/>
            <a:lvl7pPr defTabSz="457200"/>
            <a:lvl8pPr defTabSz="457200"/>
            <a:lvl9pPr defTabSz="457200"/>
          </a:lstStyle>
          <a:p>
            <a:pPr marL="0" marR="0" lvl="0" indent="0" algn="ctr" defTabSz="1125416" eaLnBrk="1" fontAlgn="auto" latinLnBrk="0" hangingPunct="1">
              <a:lnSpc>
                <a:spcPts val="2123"/>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black">
                    <a:lumMod val="65000"/>
                    <a:lumOff val="35000"/>
                  </a:prstClr>
                </a:solidFill>
                <a:effectLst/>
                <a:uLnTx/>
                <a:uFillTx/>
                <a:latin typeface="Microsoft YaHei UI" panose="020B0503020204020204" pitchFamily="34" charset="-122"/>
                <a:ea typeface="Microsoft YaHei UI" panose="020B0503020204020204" pitchFamily="34" charset="-122"/>
              </a:rPr>
              <a:t>應變處置</a:t>
            </a:r>
          </a:p>
        </p:txBody>
      </p:sp>
      <p:cxnSp>
        <p:nvCxnSpPr>
          <p:cNvPr id="25" name="直線接點 24">
            <a:extLst>
              <a:ext uri="{FF2B5EF4-FFF2-40B4-BE49-F238E27FC236}">
                <a16:creationId xmlns:a16="http://schemas.microsoft.com/office/drawing/2014/main" id="{168B0C73-C49B-3F78-68B1-6D424571653C}"/>
              </a:ext>
            </a:extLst>
          </p:cNvPr>
          <p:cNvCxnSpPr>
            <a:cxnSpLocks/>
          </p:cNvCxnSpPr>
          <p:nvPr/>
        </p:nvCxnSpPr>
        <p:spPr bwMode="auto">
          <a:xfrm>
            <a:off x="1246793" y="4427364"/>
            <a:ext cx="1694" cy="1404287"/>
          </a:xfrm>
          <a:prstGeom prst="line">
            <a:avLst/>
          </a:prstGeom>
          <a:solidFill>
            <a:srgbClr val="FFFFFF"/>
          </a:solidFill>
          <a:ln w="12700" cap="flat" cmpd="sng" algn="ctr">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線接點 25">
            <a:extLst>
              <a:ext uri="{FF2B5EF4-FFF2-40B4-BE49-F238E27FC236}">
                <a16:creationId xmlns:a16="http://schemas.microsoft.com/office/drawing/2014/main" id="{E4654E61-52FF-3CE3-9665-45D5B0D0FF55}"/>
              </a:ext>
            </a:extLst>
          </p:cNvPr>
          <p:cNvCxnSpPr>
            <a:cxnSpLocks/>
          </p:cNvCxnSpPr>
          <p:nvPr/>
        </p:nvCxnSpPr>
        <p:spPr bwMode="auto">
          <a:xfrm>
            <a:off x="2616972" y="4418910"/>
            <a:ext cx="0" cy="1416708"/>
          </a:xfrm>
          <a:prstGeom prst="line">
            <a:avLst/>
          </a:prstGeom>
          <a:solidFill>
            <a:srgbClr val="FFFFFF"/>
          </a:solidFill>
          <a:ln w="12700" cap="flat" cmpd="sng" algn="ctr">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矩形 26">
            <a:extLst>
              <a:ext uri="{FF2B5EF4-FFF2-40B4-BE49-F238E27FC236}">
                <a16:creationId xmlns:a16="http://schemas.microsoft.com/office/drawing/2014/main" id="{22537060-746E-6B52-6970-8CF0195F42E4}"/>
              </a:ext>
            </a:extLst>
          </p:cNvPr>
          <p:cNvSpPr/>
          <p:nvPr/>
        </p:nvSpPr>
        <p:spPr>
          <a:xfrm>
            <a:off x="2305593" y="4173211"/>
            <a:ext cx="736075" cy="262829"/>
          </a:xfrm>
          <a:prstGeom prst="rect">
            <a:avLst/>
          </a:prstGeom>
        </p:spPr>
        <p:txBody>
          <a:bodyPr wrap="square">
            <a:spAutoFit/>
          </a:bodyPr>
          <a:lstStyle/>
          <a:p>
            <a:pPr defTabSz="422041"/>
            <a:r>
              <a:rPr lang="en-US" altLang="zh-TW" sz="1108" b="1" dirty="0">
                <a:solidFill>
                  <a:prstClr val="black">
                    <a:lumMod val="75000"/>
                    <a:lumOff val="25000"/>
                  </a:prstClr>
                </a:solidFill>
                <a:latin typeface="Microsoft JhengHei UI" panose="020B0604030504040204" pitchFamily="34" charset="-120"/>
                <a:ea typeface="Microsoft JhengHei UI" panose="020B0604030504040204" pitchFamily="34" charset="-120"/>
              </a:rPr>
              <a:t>113</a:t>
            </a:r>
            <a:r>
              <a:rPr lang="zh-TW" altLang="en-US" sz="1108" b="1" dirty="0">
                <a:solidFill>
                  <a:prstClr val="black">
                    <a:lumMod val="75000"/>
                    <a:lumOff val="25000"/>
                  </a:prstClr>
                </a:solidFill>
                <a:latin typeface="Microsoft JhengHei UI" panose="020B0604030504040204" pitchFamily="34" charset="-120"/>
                <a:ea typeface="Microsoft JhengHei UI" panose="020B0604030504040204" pitchFamily="34" charset="-120"/>
              </a:rPr>
              <a:t>年</a:t>
            </a:r>
          </a:p>
        </p:txBody>
      </p:sp>
      <p:sp>
        <p:nvSpPr>
          <p:cNvPr id="28" name="矩形 27">
            <a:extLst>
              <a:ext uri="{FF2B5EF4-FFF2-40B4-BE49-F238E27FC236}">
                <a16:creationId xmlns:a16="http://schemas.microsoft.com/office/drawing/2014/main" id="{002AAA3F-37A4-3CC3-61B4-6E9B28CD9F74}"/>
              </a:ext>
            </a:extLst>
          </p:cNvPr>
          <p:cNvSpPr/>
          <p:nvPr/>
        </p:nvSpPr>
        <p:spPr>
          <a:xfrm>
            <a:off x="932204" y="4193676"/>
            <a:ext cx="709953" cy="262829"/>
          </a:xfrm>
          <a:prstGeom prst="rect">
            <a:avLst/>
          </a:prstGeom>
        </p:spPr>
        <p:txBody>
          <a:bodyPr wrap="square">
            <a:spAutoFit/>
          </a:bodyPr>
          <a:lstStyle/>
          <a:p>
            <a:pPr defTabSz="422041"/>
            <a:r>
              <a:rPr lang="en-US" altLang="zh-TW" sz="1108" b="1" dirty="0">
                <a:solidFill>
                  <a:prstClr val="black">
                    <a:lumMod val="75000"/>
                    <a:lumOff val="25000"/>
                  </a:prstClr>
                </a:solidFill>
                <a:latin typeface="Microsoft JhengHei UI" panose="020B0604030504040204" pitchFamily="34" charset="-120"/>
                <a:ea typeface="Microsoft JhengHei UI" panose="020B0604030504040204" pitchFamily="34" charset="-120"/>
              </a:rPr>
              <a:t>112</a:t>
            </a:r>
            <a:r>
              <a:rPr lang="zh-TW" altLang="en-US" sz="1108" b="1" dirty="0">
                <a:solidFill>
                  <a:prstClr val="black">
                    <a:lumMod val="75000"/>
                    <a:lumOff val="25000"/>
                  </a:prstClr>
                </a:solidFill>
                <a:latin typeface="Microsoft JhengHei UI" panose="020B0604030504040204" pitchFamily="34" charset="-120"/>
                <a:ea typeface="Microsoft JhengHei UI" panose="020B0604030504040204" pitchFamily="34" charset="-120"/>
              </a:rPr>
              <a:t>年</a:t>
            </a:r>
          </a:p>
        </p:txBody>
      </p:sp>
      <p:sp>
        <p:nvSpPr>
          <p:cNvPr id="29" name="標題 1">
            <a:extLst>
              <a:ext uri="{FF2B5EF4-FFF2-40B4-BE49-F238E27FC236}">
                <a16:creationId xmlns:a16="http://schemas.microsoft.com/office/drawing/2014/main" id="{EB06DDF8-F91F-A303-6C10-2FCC3A1B3311}"/>
              </a:ext>
            </a:extLst>
          </p:cNvPr>
          <p:cNvSpPr txBox="1"/>
          <p:nvPr/>
        </p:nvSpPr>
        <p:spPr>
          <a:xfrm>
            <a:off x="10003150" y="5847396"/>
            <a:ext cx="1410420" cy="406432"/>
          </a:xfrm>
          <a:prstGeom prst="rect">
            <a:avLst/>
          </a:prstGeom>
          <a:solidFill>
            <a:srgbClr val="418AB3">
              <a:lumMod val="20000"/>
              <a:lumOff val="80000"/>
            </a:srgbClr>
          </a:solidFill>
          <a:ln w="25400" cap="flat" cmpd="sng" algn="ctr">
            <a:noFill/>
            <a:prstDash val="solid"/>
          </a:ln>
          <a:effectLst/>
        </p:spPr>
        <p:txBody>
          <a:bodyPr rtlCol="0" anchor="ctr"/>
          <a:lstStyle>
            <a:defPPr>
              <a:defRPr lang="zh-TW"/>
            </a:defPPr>
            <a:lvl1pPr algn="ctr" defTabSz="1219170">
              <a:lnSpc>
                <a:spcPts val="2300"/>
              </a:lnSpc>
              <a:defRPr sz="2000" b="1" kern="0">
                <a:solidFill>
                  <a:schemeClr val="tx1">
                    <a:lumMod val="65000"/>
                    <a:lumOff val="35000"/>
                  </a:schemeClr>
                </a:solidFill>
                <a:latin typeface="Microsoft YaHei UI" panose="020B0503020204020204" pitchFamily="34" charset="-122"/>
                <a:ea typeface="Microsoft YaHei UI" panose="020B0503020204020204" pitchFamily="34" charset="-122"/>
              </a:defRPr>
            </a:lvl1pPr>
            <a:lvl2pPr defTabSz="457200"/>
            <a:lvl3pPr defTabSz="457200"/>
            <a:lvl4pPr defTabSz="457200"/>
            <a:lvl5pPr defTabSz="457200"/>
            <a:lvl6pPr defTabSz="457200"/>
            <a:lvl7pPr defTabSz="457200"/>
            <a:lvl8pPr defTabSz="457200"/>
            <a:lvl9pPr defTabSz="457200"/>
          </a:lstStyle>
          <a:p>
            <a:pPr marL="0" marR="0" lvl="0" indent="0" algn="ctr" defTabSz="1125416" eaLnBrk="1" fontAlgn="auto" latinLnBrk="0" hangingPunct="1">
              <a:lnSpc>
                <a:spcPts val="2123"/>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black">
                    <a:lumMod val="65000"/>
                    <a:lumOff val="35000"/>
                  </a:prstClr>
                </a:solidFill>
                <a:effectLst/>
                <a:uLnTx/>
                <a:uFillTx/>
                <a:latin typeface="Microsoft YaHei UI" panose="020B0503020204020204" pitchFamily="34" charset="-122"/>
                <a:ea typeface="Microsoft YaHei UI" panose="020B0503020204020204" pitchFamily="34" charset="-122"/>
              </a:rPr>
              <a:t>復原重建</a:t>
            </a:r>
          </a:p>
        </p:txBody>
      </p:sp>
      <p:sp>
        <p:nvSpPr>
          <p:cNvPr id="30" name="標題 1">
            <a:extLst>
              <a:ext uri="{FF2B5EF4-FFF2-40B4-BE49-F238E27FC236}">
                <a16:creationId xmlns:a16="http://schemas.microsoft.com/office/drawing/2014/main" id="{8C1BB128-2B82-AA7F-2F51-79F1E18AA280}"/>
              </a:ext>
            </a:extLst>
          </p:cNvPr>
          <p:cNvSpPr txBox="1"/>
          <p:nvPr/>
        </p:nvSpPr>
        <p:spPr>
          <a:xfrm>
            <a:off x="710353" y="4841665"/>
            <a:ext cx="535426" cy="572976"/>
          </a:xfrm>
          <a:prstGeom prst="rect">
            <a:avLst/>
          </a:prstGeom>
        </p:spPr>
        <p:txBody>
          <a:bodyPr vert="horz" lIns="67148" tIns="33574" rIns="67148" bIns="33574" rtlCol="0" anchor="b">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defTabSz="671516" eaLnBrk="1" fontAlgn="auto" latinLnBrk="0" hangingPunct="1">
              <a:lnSpc>
                <a:spcPct val="100000"/>
              </a:lnSpc>
              <a:spcBef>
                <a:spcPct val="0"/>
              </a:spcBef>
              <a:spcAft>
                <a:spcPts val="0"/>
              </a:spcAft>
              <a:buClrTx/>
              <a:buSzTx/>
              <a:buFontTx/>
              <a:buNone/>
              <a:tabLst/>
              <a:defRPr/>
            </a:pPr>
            <a:r>
              <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辦理流程</a:t>
            </a:r>
          </a:p>
        </p:txBody>
      </p:sp>
      <p:cxnSp>
        <p:nvCxnSpPr>
          <p:cNvPr id="31" name="直線接點 30">
            <a:extLst>
              <a:ext uri="{FF2B5EF4-FFF2-40B4-BE49-F238E27FC236}">
                <a16:creationId xmlns:a16="http://schemas.microsoft.com/office/drawing/2014/main" id="{2FF92C2D-4B3A-10D4-1922-AB916AC4E1D2}"/>
              </a:ext>
            </a:extLst>
          </p:cNvPr>
          <p:cNvCxnSpPr>
            <a:cxnSpLocks/>
          </p:cNvCxnSpPr>
          <p:nvPr/>
        </p:nvCxnSpPr>
        <p:spPr bwMode="auto">
          <a:xfrm flipH="1">
            <a:off x="7125470" y="4155985"/>
            <a:ext cx="10158" cy="1690661"/>
          </a:xfrm>
          <a:prstGeom prst="line">
            <a:avLst/>
          </a:prstGeom>
          <a:solidFill>
            <a:srgbClr val="FFFFFF"/>
          </a:solidFill>
          <a:ln w="25400" cap="flat" cmpd="sng" algn="ctr">
            <a:solidFill>
              <a:srgbClr val="000000"/>
            </a:solidFill>
            <a:prstDash val="dash"/>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線接點 31">
            <a:extLst>
              <a:ext uri="{FF2B5EF4-FFF2-40B4-BE49-F238E27FC236}">
                <a16:creationId xmlns:a16="http://schemas.microsoft.com/office/drawing/2014/main" id="{EBB54172-8261-CB77-C829-5598C22E7BDE}"/>
              </a:ext>
            </a:extLst>
          </p:cNvPr>
          <p:cNvCxnSpPr>
            <a:cxnSpLocks/>
          </p:cNvCxnSpPr>
          <p:nvPr/>
        </p:nvCxnSpPr>
        <p:spPr bwMode="auto">
          <a:xfrm>
            <a:off x="9916428" y="4155984"/>
            <a:ext cx="19171" cy="1707077"/>
          </a:xfrm>
          <a:prstGeom prst="line">
            <a:avLst/>
          </a:prstGeom>
          <a:solidFill>
            <a:srgbClr val="FFFFFF"/>
          </a:solidFill>
          <a:ln w="25400" cap="flat" cmpd="sng" algn="ctr">
            <a:solidFill>
              <a:srgbClr val="000000"/>
            </a:solidFill>
            <a:prstDash val="dash"/>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3" name="群組 32">
            <a:extLst>
              <a:ext uri="{FF2B5EF4-FFF2-40B4-BE49-F238E27FC236}">
                <a16:creationId xmlns:a16="http://schemas.microsoft.com/office/drawing/2014/main" id="{ACC106C0-A3BC-6ADB-683E-4C68027CC265}"/>
              </a:ext>
            </a:extLst>
          </p:cNvPr>
          <p:cNvGrpSpPr/>
          <p:nvPr/>
        </p:nvGrpSpPr>
        <p:grpSpPr>
          <a:xfrm>
            <a:off x="7647631" y="2752080"/>
            <a:ext cx="4193227" cy="1135815"/>
            <a:chOff x="3267066" y="2504482"/>
            <a:chExt cx="3659787" cy="1022811"/>
          </a:xfrm>
        </p:grpSpPr>
        <p:grpSp>
          <p:nvGrpSpPr>
            <p:cNvPr id="92" name="Group 81">
              <a:extLst>
                <a:ext uri="{FF2B5EF4-FFF2-40B4-BE49-F238E27FC236}">
                  <a16:creationId xmlns:a16="http://schemas.microsoft.com/office/drawing/2014/main" id="{A6F86F56-E9D0-888D-ADC8-200EFDE9353A}"/>
                </a:ext>
              </a:extLst>
            </p:cNvPr>
            <p:cNvGrpSpPr>
              <a:grpSpLocks/>
            </p:cNvGrpSpPr>
            <p:nvPr/>
          </p:nvGrpSpPr>
          <p:grpSpPr bwMode="auto">
            <a:xfrm>
              <a:off x="3267066" y="2504482"/>
              <a:ext cx="3659787" cy="1022811"/>
              <a:chOff x="653982" y="101827"/>
              <a:chExt cx="20034465" cy="1587758"/>
            </a:xfrm>
          </p:grpSpPr>
          <p:sp>
            <p:nvSpPr>
              <p:cNvPr id="101" name="Rectangle 82">
                <a:extLst>
                  <a:ext uri="{FF2B5EF4-FFF2-40B4-BE49-F238E27FC236}">
                    <a16:creationId xmlns:a16="http://schemas.microsoft.com/office/drawing/2014/main" id="{DC05FCE2-FB6F-7027-7555-AB4941A38661}"/>
                  </a:ext>
                </a:extLst>
              </p:cNvPr>
              <p:cNvSpPr>
                <a:spLocks/>
              </p:cNvSpPr>
              <p:nvPr/>
            </p:nvSpPr>
            <p:spPr bwMode="auto">
              <a:xfrm>
                <a:off x="653982" y="101827"/>
                <a:ext cx="20034465" cy="1365324"/>
              </a:xfrm>
              <a:prstGeom prst="rect">
                <a:avLst/>
              </a:prstGeom>
              <a:solidFill>
                <a:srgbClr val="7F7F7F">
                  <a:alpha val="20000"/>
                </a:srgbClr>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151" rIns="19151" anchor="ctr"/>
              <a:lstStyle>
                <a:lvl1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zh-TW" sz="2011"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Calibri" panose="020F0502020204030204" pitchFamily="34" charset="0"/>
                  <a:sym typeface="微軟正黑體" panose="020B0604030504040204" pitchFamily="34" charset="-120"/>
                </a:endParaRPr>
              </a:p>
            </p:txBody>
          </p:sp>
          <p:sp>
            <p:nvSpPr>
              <p:cNvPr id="102" name="Text Box 83">
                <a:extLst>
                  <a:ext uri="{FF2B5EF4-FFF2-40B4-BE49-F238E27FC236}">
                    <a16:creationId xmlns:a16="http://schemas.microsoft.com/office/drawing/2014/main" id="{3B29F066-EE34-055A-EE34-FE7715AB7C11}"/>
                  </a:ext>
                </a:extLst>
              </p:cNvPr>
              <p:cNvSpPr txBox="1">
                <a:spLocks/>
              </p:cNvSpPr>
              <p:nvPr/>
            </p:nvSpPr>
            <p:spPr bwMode="auto">
              <a:xfrm>
                <a:off x="653982" y="580430"/>
                <a:ext cx="7038656" cy="11091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9151" rIns="19151" anchor="ctr">
                <a:spAutoFit/>
              </a:bodyPr>
              <a:lstStyle>
                <a:lvl1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zh-TW" sz="1675" b="1"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Calibri" panose="020F0502020204030204" pitchFamily="34" charset="0"/>
                  <a:sym typeface="微軟正黑體" panose="020B0604030504040204" pitchFamily="34" charset="-120"/>
                </a:endParaRPr>
              </a:p>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zh-TW" sz="2011"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Calibri" panose="020F0502020204030204" pitchFamily="34" charset="0"/>
                  <a:sym typeface="微軟正黑體" panose="020B0604030504040204" pitchFamily="34" charset="-120"/>
                </a:endParaRPr>
              </a:p>
            </p:txBody>
          </p:sp>
        </p:grpSp>
        <p:sp>
          <p:nvSpPr>
            <p:cNvPr id="96" name="Text Box 87" descr="矩形 69">
              <a:extLst>
                <a:ext uri="{FF2B5EF4-FFF2-40B4-BE49-F238E27FC236}">
                  <a16:creationId xmlns:a16="http://schemas.microsoft.com/office/drawing/2014/main" id="{FD06EF8E-B5F6-6CE5-A000-EEF0A50EB5E1}"/>
                </a:ext>
              </a:extLst>
            </p:cNvPr>
            <p:cNvSpPr txBox="1">
              <a:spLocks/>
            </p:cNvSpPr>
            <p:nvPr/>
          </p:nvSpPr>
          <p:spPr bwMode="auto">
            <a:xfrm>
              <a:off x="3377647" y="2946119"/>
              <a:ext cx="1065120" cy="331610"/>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zh-TW"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農水署作業</a:t>
              </a:r>
            </a:p>
          </p:txBody>
        </p:sp>
        <p:sp>
          <p:nvSpPr>
            <p:cNvPr id="97" name="Text Box 87" descr="矩形 69">
              <a:extLst>
                <a:ext uri="{FF2B5EF4-FFF2-40B4-BE49-F238E27FC236}">
                  <a16:creationId xmlns:a16="http://schemas.microsoft.com/office/drawing/2014/main" id="{DF918A08-B900-4868-B110-607A33ADB8ED}"/>
                </a:ext>
              </a:extLst>
            </p:cNvPr>
            <p:cNvSpPr txBox="1">
              <a:spLocks/>
            </p:cNvSpPr>
            <p:nvPr/>
          </p:nvSpPr>
          <p:spPr bwMode="auto">
            <a:xfrm>
              <a:off x="4551954" y="2952686"/>
              <a:ext cx="1065120" cy="331610"/>
            </a:xfrm>
            <a:prstGeom prst="rect">
              <a:avLst/>
            </a:prstGeom>
            <a:solidFill>
              <a:srgbClr val="C8D278">
                <a:alpha val="50196"/>
              </a:srgbClr>
            </a:solidFill>
            <a:ln>
              <a:solidFill>
                <a:srgbClr val="000000"/>
              </a:solidFill>
            </a:ln>
          </p:spPr>
          <p:txBody>
            <a:bodyPr vert="horz" lIns="67148" tIns="33574" rIns="67148" bIns="33574"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管理處</a:t>
              </a:r>
              <a:r>
                <a:rPr kumimoji="0" lang="zh-TW" altLang="zh-TW"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作業</a:t>
              </a:r>
            </a:p>
          </p:txBody>
        </p:sp>
        <p:sp>
          <p:nvSpPr>
            <p:cNvPr id="98" name="Text Box 87" descr="矩形 69">
              <a:extLst>
                <a:ext uri="{FF2B5EF4-FFF2-40B4-BE49-F238E27FC236}">
                  <a16:creationId xmlns:a16="http://schemas.microsoft.com/office/drawing/2014/main" id="{D91C5F6E-2110-CE23-5DB9-0ADD38959624}"/>
                </a:ext>
              </a:extLst>
            </p:cNvPr>
            <p:cNvSpPr txBox="1">
              <a:spLocks/>
            </p:cNvSpPr>
            <p:nvPr/>
          </p:nvSpPr>
          <p:spPr bwMode="auto">
            <a:xfrm>
              <a:off x="5728051" y="2940077"/>
              <a:ext cx="1065120" cy="331610"/>
            </a:xfrm>
            <a:prstGeom prst="rect">
              <a:avLst/>
            </a:prstGeom>
            <a:solidFill>
              <a:srgbClr val="33CCCC">
                <a:alpha val="49804"/>
              </a:srgbClr>
            </a:solidFill>
            <a:ln>
              <a:solidFill>
                <a:srgbClr val="000000"/>
              </a:solidFill>
            </a:ln>
          </p:spPr>
          <p:txBody>
            <a:bodyPr vert="horz" lIns="67148" tIns="33574" rIns="67148" bIns="33574"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工作站</a:t>
              </a:r>
              <a:r>
                <a:rPr kumimoji="0" lang="zh-TW" altLang="zh-TW"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作業</a:t>
              </a:r>
            </a:p>
          </p:txBody>
        </p:sp>
        <p:sp>
          <p:nvSpPr>
            <p:cNvPr id="100" name="文字方塊 99">
              <a:extLst>
                <a:ext uri="{FF2B5EF4-FFF2-40B4-BE49-F238E27FC236}">
                  <a16:creationId xmlns:a16="http://schemas.microsoft.com/office/drawing/2014/main" id="{FB50FBFB-79C3-A0FA-2D82-92CC0AAB2E9E}"/>
                </a:ext>
              </a:extLst>
            </p:cNvPr>
            <p:cNvSpPr txBox="1"/>
            <p:nvPr/>
          </p:nvSpPr>
          <p:spPr>
            <a:xfrm>
              <a:off x="4507699" y="2509182"/>
              <a:ext cx="1178519" cy="377118"/>
            </a:xfrm>
            <a:prstGeom prst="rect">
              <a:avLst/>
            </a:prstGeom>
            <a:noFill/>
          </p:spPr>
          <p:txBody>
            <a:bodyPr wrap="square">
              <a:sp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zh-TW" sz="1662" b="1" i="0" u="sng"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各項分工</a:t>
              </a:r>
              <a:endParaRPr kumimoji="0" lang="en-US" altLang="zh-TW" sz="1662" b="1" i="0" u="sng"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endParaRPr>
            </a:p>
          </p:txBody>
        </p:sp>
      </p:grpSp>
      <p:cxnSp>
        <p:nvCxnSpPr>
          <p:cNvPr id="34" name="直線接點 33">
            <a:extLst>
              <a:ext uri="{FF2B5EF4-FFF2-40B4-BE49-F238E27FC236}">
                <a16:creationId xmlns:a16="http://schemas.microsoft.com/office/drawing/2014/main" id="{497F6442-0DCF-126F-6953-B1CF42216696}"/>
              </a:ext>
            </a:extLst>
          </p:cNvPr>
          <p:cNvCxnSpPr>
            <a:cxnSpLocks/>
          </p:cNvCxnSpPr>
          <p:nvPr/>
        </p:nvCxnSpPr>
        <p:spPr bwMode="auto">
          <a:xfrm flipH="1">
            <a:off x="4597891" y="4732460"/>
            <a:ext cx="5120" cy="1096424"/>
          </a:xfrm>
          <a:prstGeom prst="line">
            <a:avLst/>
          </a:prstGeom>
          <a:solidFill>
            <a:srgbClr val="FFFFFF"/>
          </a:solidFill>
          <a:ln w="12700" cap="flat" cmpd="sng" algn="ctr">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矩形 35">
            <a:extLst>
              <a:ext uri="{FF2B5EF4-FFF2-40B4-BE49-F238E27FC236}">
                <a16:creationId xmlns:a16="http://schemas.microsoft.com/office/drawing/2014/main" id="{185CC4FB-D684-B4D3-91E6-FA625C2E1612}"/>
              </a:ext>
            </a:extLst>
          </p:cNvPr>
          <p:cNvSpPr/>
          <p:nvPr/>
        </p:nvSpPr>
        <p:spPr bwMode="auto">
          <a:xfrm>
            <a:off x="4628264" y="5473027"/>
            <a:ext cx="748911"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2</a:t>
            </a:r>
            <a:r>
              <a:rPr lang="zh-TW" altLang="en-US" sz="1662" dirty="0">
                <a:solidFill>
                  <a:prstClr val="white"/>
                </a:solidFill>
                <a:latin typeface="Microsoft JhengHei UI" panose="020B0604030504040204" pitchFamily="34" charset="-120"/>
                <a:ea typeface="Microsoft JhengHei UI" panose="020B0604030504040204" pitchFamily="34" charset="-120"/>
              </a:rPr>
              <a:t>月下</a:t>
            </a:r>
          </a:p>
        </p:txBody>
      </p:sp>
      <p:cxnSp>
        <p:nvCxnSpPr>
          <p:cNvPr id="37" name="直線接點 36">
            <a:extLst>
              <a:ext uri="{FF2B5EF4-FFF2-40B4-BE49-F238E27FC236}">
                <a16:creationId xmlns:a16="http://schemas.microsoft.com/office/drawing/2014/main" id="{37D3B3DB-B4CD-81B0-2A4B-B17B15935B1E}"/>
              </a:ext>
            </a:extLst>
          </p:cNvPr>
          <p:cNvCxnSpPr>
            <a:cxnSpLocks/>
          </p:cNvCxnSpPr>
          <p:nvPr/>
        </p:nvCxnSpPr>
        <p:spPr bwMode="auto">
          <a:xfrm flipH="1">
            <a:off x="5981354" y="4445312"/>
            <a:ext cx="3397" cy="1390306"/>
          </a:xfrm>
          <a:prstGeom prst="line">
            <a:avLst/>
          </a:prstGeom>
          <a:solidFill>
            <a:srgbClr val="FFFFFF"/>
          </a:solidFill>
          <a:ln w="12700" cap="flat" cmpd="sng" algn="ctr">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標題 1">
            <a:extLst>
              <a:ext uri="{FF2B5EF4-FFF2-40B4-BE49-F238E27FC236}">
                <a16:creationId xmlns:a16="http://schemas.microsoft.com/office/drawing/2014/main" id="{B7A37110-9AD1-E150-BA2A-531F5698786C}"/>
              </a:ext>
            </a:extLst>
          </p:cNvPr>
          <p:cNvSpPr txBox="1"/>
          <p:nvPr/>
        </p:nvSpPr>
        <p:spPr>
          <a:xfrm>
            <a:off x="6017031" y="4795009"/>
            <a:ext cx="1064841" cy="661231"/>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辦理防災應變演練</a:t>
            </a:r>
          </a:p>
        </p:txBody>
      </p:sp>
      <p:grpSp>
        <p:nvGrpSpPr>
          <p:cNvPr id="39" name="群組 38">
            <a:extLst>
              <a:ext uri="{FF2B5EF4-FFF2-40B4-BE49-F238E27FC236}">
                <a16:creationId xmlns:a16="http://schemas.microsoft.com/office/drawing/2014/main" id="{EA2EA35F-A8CA-1BB4-392D-297E580F0E69}"/>
              </a:ext>
            </a:extLst>
          </p:cNvPr>
          <p:cNvGrpSpPr/>
          <p:nvPr/>
        </p:nvGrpSpPr>
        <p:grpSpPr>
          <a:xfrm>
            <a:off x="7178857" y="4815809"/>
            <a:ext cx="2692718" cy="639906"/>
            <a:chOff x="5676060" y="3896287"/>
            <a:chExt cx="2350165" cy="576240"/>
          </a:xfrm>
        </p:grpSpPr>
        <p:grpSp>
          <p:nvGrpSpPr>
            <p:cNvPr id="64" name="群組 63">
              <a:extLst>
                <a:ext uri="{FF2B5EF4-FFF2-40B4-BE49-F238E27FC236}">
                  <a16:creationId xmlns:a16="http://schemas.microsoft.com/office/drawing/2014/main" id="{25D9D74B-C132-1209-1F3B-AB607E3E25AF}"/>
                </a:ext>
              </a:extLst>
            </p:cNvPr>
            <p:cNvGrpSpPr/>
            <p:nvPr/>
          </p:nvGrpSpPr>
          <p:grpSpPr>
            <a:xfrm>
              <a:off x="6454535" y="3896287"/>
              <a:ext cx="1571690" cy="576240"/>
              <a:chOff x="6212231" y="3892694"/>
              <a:chExt cx="1571690" cy="576240"/>
            </a:xfrm>
          </p:grpSpPr>
          <p:sp>
            <p:nvSpPr>
              <p:cNvPr id="67" name="標題 1">
                <a:extLst>
                  <a:ext uri="{FF2B5EF4-FFF2-40B4-BE49-F238E27FC236}">
                    <a16:creationId xmlns:a16="http://schemas.microsoft.com/office/drawing/2014/main" id="{638A4074-CF34-BC3F-1147-0613E5533B57}"/>
                  </a:ext>
                </a:extLst>
              </p:cNvPr>
              <p:cNvSpPr txBox="1"/>
              <p:nvPr/>
            </p:nvSpPr>
            <p:spPr>
              <a:xfrm>
                <a:off x="6212231" y="3892694"/>
                <a:ext cx="1571690" cy="288120"/>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成立應變小組</a:t>
                </a:r>
                <a:endParaRPr kumimoji="0" lang="en-US" altLang="zh-TW"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sp>
            <p:nvSpPr>
              <p:cNvPr id="91" name="標題 1">
                <a:extLst>
                  <a:ext uri="{FF2B5EF4-FFF2-40B4-BE49-F238E27FC236}">
                    <a16:creationId xmlns:a16="http://schemas.microsoft.com/office/drawing/2014/main" id="{A10F9C35-36A3-4E02-8142-FE0ACF95FD11}"/>
                  </a:ext>
                </a:extLst>
              </p:cNvPr>
              <p:cNvSpPr txBox="1"/>
              <p:nvPr/>
            </p:nvSpPr>
            <p:spPr>
              <a:xfrm>
                <a:off x="6212231" y="4180814"/>
                <a:ext cx="1571690" cy="288120"/>
              </a:xfrm>
              <a:prstGeom prst="rect">
                <a:avLst/>
              </a:prstGeom>
              <a:solidFill>
                <a:srgbClr val="C8D278">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每日例行災害通報</a:t>
                </a:r>
                <a:endParaRPr kumimoji="0" lang="en-US" altLang="zh-TW"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grpSp>
        <p:sp>
          <p:nvSpPr>
            <p:cNvPr id="65" name="矩形 64">
              <a:extLst>
                <a:ext uri="{FF2B5EF4-FFF2-40B4-BE49-F238E27FC236}">
                  <a16:creationId xmlns:a16="http://schemas.microsoft.com/office/drawing/2014/main" id="{B45CC4B4-B540-6EEF-BA86-A37961B435BA}"/>
                </a:ext>
              </a:extLst>
            </p:cNvPr>
            <p:cNvSpPr/>
            <p:nvPr/>
          </p:nvSpPr>
          <p:spPr bwMode="auto">
            <a:xfrm>
              <a:off x="5676060" y="3972985"/>
              <a:ext cx="755876" cy="422845"/>
            </a:xfrm>
            <a:prstGeom prst="rect">
              <a:avLst/>
            </a:prstGeom>
            <a:solidFill>
              <a:sysClr val="window" lastClr="FFFFFF">
                <a:lumMod val="65000"/>
              </a:sysClr>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災害</a:t>
              </a:r>
              <a:endParaRPr kumimoji="0" lang="en-US" altLang="zh-TW"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發生</a:t>
              </a:r>
            </a:p>
          </p:txBody>
        </p:sp>
      </p:grpSp>
      <p:grpSp>
        <p:nvGrpSpPr>
          <p:cNvPr id="40" name="群組 39">
            <a:extLst>
              <a:ext uri="{FF2B5EF4-FFF2-40B4-BE49-F238E27FC236}">
                <a16:creationId xmlns:a16="http://schemas.microsoft.com/office/drawing/2014/main" id="{B5DA1ABF-7A74-C7D0-FA37-4468755617F6}"/>
              </a:ext>
            </a:extLst>
          </p:cNvPr>
          <p:cNvGrpSpPr/>
          <p:nvPr/>
        </p:nvGrpSpPr>
        <p:grpSpPr>
          <a:xfrm>
            <a:off x="7177155" y="4161612"/>
            <a:ext cx="2689670" cy="633658"/>
            <a:chOff x="5678721" y="3253085"/>
            <a:chExt cx="2347504" cy="570614"/>
          </a:xfrm>
        </p:grpSpPr>
        <p:sp>
          <p:nvSpPr>
            <p:cNvPr id="61" name="標題 1">
              <a:extLst>
                <a:ext uri="{FF2B5EF4-FFF2-40B4-BE49-F238E27FC236}">
                  <a16:creationId xmlns:a16="http://schemas.microsoft.com/office/drawing/2014/main" id="{5C2409CE-CDD4-727E-9579-C54B3E9A9F7B}"/>
                </a:ext>
              </a:extLst>
            </p:cNvPr>
            <p:cNvSpPr txBox="1"/>
            <p:nvPr/>
          </p:nvSpPr>
          <p:spPr>
            <a:xfrm>
              <a:off x="6454535" y="3253085"/>
              <a:ext cx="1571612" cy="288120"/>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構造物臨前檢查</a:t>
              </a:r>
            </a:p>
          </p:txBody>
        </p:sp>
        <p:sp>
          <p:nvSpPr>
            <p:cNvPr id="62" name="矩形 61">
              <a:extLst>
                <a:ext uri="{FF2B5EF4-FFF2-40B4-BE49-F238E27FC236}">
                  <a16:creationId xmlns:a16="http://schemas.microsoft.com/office/drawing/2014/main" id="{B5CD789B-502A-873A-2803-C96A695E3702}"/>
                </a:ext>
              </a:extLst>
            </p:cNvPr>
            <p:cNvSpPr/>
            <p:nvPr/>
          </p:nvSpPr>
          <p:spPr bwMode="auto">
            <a:xfrm>
              <a:off x="5678721" y="3329782"/>
              <a:ext cx="750552" cy="422845"/>
            </a:xfrm>
            <a:prstGeom prst="rect">
              <a:avLst/>
            </a:prstGeom>
            <a:solidFill>
              <a:sysClr val="window" lastClr="FFFFFF">
                <a:lumMod val="65000"/>
              </a:sysClr>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災害</a:t>
              </a:r>
              <a:endParaRPr kumimoji="0" lang="en-US" altLang="zh-TW"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來臨前</a:t>
              </a:r>
            </a:p>
          </p:txBody>
        </p:sp>
        <p:sp>
          <p:nvSpPr>
            <p:cNvPr id="63" name="標題 1">
              <a:extLst>
                <a:ext uri="{FF2B5EF4-FFF2-40B4-BE49-F238E27FC236}">
                  <a16:creationId xmlns:a16="http://schemas.microsoft.com/office/drawing/2014/main" id="{D9F6472C-B27E-E372-E6F1-53DD6BFDC88C}"/>
                </a:ext>
              </a:extLst>
            </p:cNvPr>
            <p:cNvSpPr txBox="1"/>
            <p:nvPr/>
          </p:nvSpPr>
          <p:spPr>
            <a:xfrm>
              <a:off x="6454534" y="3535579"/>
              <a:ext cx="1571691" cy="288120"/>
            </a:xfrm>
            <a:prstGeom prst="rect">
              <a:avLst/>
            </a:prstGeom>
            <a:solidFill>
              <a:srgbClr val="33CCCC">
                <a:alpha val="49804"/>
              </a:srgbClr>
            </a:solidFill>
            <a:ln>
              <a:solidFill>
                <a:srgbClr val="000000"/>
              </a:solidFill>
            </a:ln>
          </p:spPr>
          <p:txBody>
            <a:bodyPr vert="horz" lIns="67148" tIns="33574" rIns="67148" bIns="33574"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防汛功能檢查</a:t>
              </a:r>
            </a:p>
          </p:txBody>
        </p:sp>
      </p:grpSp>
      <p:sp>
        <p:nvSpPr>
          <p:cNvPr id="41" name="標題 1">
            <a:extLst>
              <a:ext uri="{FF2B5EF4-FFF2-40B4-BE49-F238E27FC236}">
                <a16:creationId xmlns:a16="http://schemas.microsoft.com/office/drawing/2014/main" id="{C6E88AE9-234A-CE5B-B3AB-C1447D2473B2}"/>
              </a:ext>
            </a:extLst>
          </p:cNvPr>
          <p:cNvSpPr txBox="1"/>
          <p:nvPr/>
        </p:nvSpPr>
        <p:spPr>
          <a:xfrm>
            <a:off x="10000156" y="4680972"/>
            <a:ext cx="1410420" cy="757264"/>
          </a:xfrm>
          <a:prstGeom prst="rect">
            <a:avLst/>
          </a:prstGeom>
          <a:solidFill>
            <a:srgbClr val="C8D278">
              <a:alpha val="50196"/>
            </a:srgbClr>
          </a:solidFill>
          <a:ln>
            <a:solidFill>
              <a:srgbClr val="000000"/>
            </a:solidFill>
          </a:ln>
        </p:spPr>
        <p:txBody>
          <a:bodyPr vert="horz" lIns="67148" tIns="33574" rIns="67148" bIns="33574" rtlCol="0" anchor="ctr">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en-US" altLang="zh-TW"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11</a:t>
            </a:r>
            <a:r>
              <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月至翌年</a:t>
            </a:r>
            <a:r>
              <a:rPr kumimoji="0" lang="en-US" altLang="zh-TW"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4</a:t>
            </a:r>
            <a:r>
              <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月復建工程明細表</a:t>
            </a:r>
            <a:endPar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grpSp>
        <p:nvGrpSpPr>
          <p:cNvPr id="42" name="群組 41">
            <a:extLst>
              <a:ext uri="{FF2B5EF4-FFF2-40B4-BE49-F238E27FC236}">
                <a16:creationId xmlns:a16="http://schemas.microsoft.com/office/drawing/2014/main" id="{C90D8B35-6694-FF9D-C762-50FBC234ED53}"/>
              </a:ext>
            </a:extLst>
          </p:cNvPr>
          <p:cNvGrpSpPr/>
          <p:nvPr/>
        </p:nvGrpSpPr>
        <p:grpSpPr>
          <a:xfrm>
            <a:off x="2853941" y="3101832"/>
            <a:ext cx="1606633" cy="948586"/>
            <a:chOff x="2237354" y="3830707"/>
            <a:chExt cx="1402246" cy="854210"/>
          </a:xfrm>
          <a:solidFill>
            <a:srgbClr val="4F81BD">
              <a:alpha val="69804"/>
            </a:srgbClr>
          </a:solidFill>
        </p:grpSpPr>
        <p:sp>
          <p:nvSpPr>
            <p:cNvPr id="53" name="矩形: 圓角 52">
              <a:extLst>
                <a:ext uri="{FF2B5EF4-FFF2-40B4-BE49-F238E27FC236}">
                  <a16:creationId xmlns:a16="http://schemas.microsoft.com/office/drawing/2014/main" id="{FF91674C-6DAD-4F9B-64A6-AA9B31A9D1E2}"/>
                </a:ext>
              </a:extLst>
            </p:cNvPr>
            <p:cNvSpPr/>
            <p:nvPr/>
          </p:nvSpPr>
          <p:spPr>
            <a:xfrm>
              <a:off x="2237354" y="3830707"/>
              <a:ext cx="1402246" cy="594227"/>
            </a:xfrm>
            <a:prstGeom prst="roundRect">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數位化表單</a:t>
              </a:r>
              <a:endParaRPr kumimoji="0" lang="en-US" altLang="zh-TW"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填報與產製</a:t>
              </a:r>
            </a:p>
          </p:txBody>
        </p:sp>
        <p:sp>
          <p:nvSpPr>
            <p:cNvPr id="60" name="等腰三角形 59">
              <a:extLst>
                <a:ext uri="{FF2B5EF4-FFF2-40B4-BE49-F238E27FC236}">
                  <a16:creationId xmlns:a16="http://schemas.microsoft.com/office/drawing/2014/main" id="{F0AD91ED-C6CD-C1D1-6F2A-220372312285}"/>
                </a:ext>
              </a:extLst>
            </p:cNvPr>
            <p:cNvSpPr/>
            <p:nvPr/>
          </p:nvSpPr>
          <p:spPr>
            <a:xfrm rot="10800000">
              <a:off x="2716105" y="4470675"/>
              <a:ext cx="386710" cy="214242"/>
            </a:xfrm>
            <a:prstGeom prst="triangle">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b="0" i="0" u="none" strike="noStrike" kern="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grpSp>
      <p:grpSp>
        <p:nvGrpSpPr>
          <p:cNvPr id="44" name="群組 43">
            <a:extLst>
              <a:ext uri="{FF2B5EF4-FFF2-40B4-BE49-F238E27FC236}">
                <a16:creationId xmlns:a16="http://schemas.microsoft.com/office/drawing/2014/main" id="{F798020E-D8C4-2B1F-50E9-A3662DEE4CD9}"/>
              </a:ext>
            </a:extLst>
          </p:cNvPr>
          <p:cNvGrpSpPr/>
          <p:nvPr/>
        </p:nvGrpSpPr>
        <p:grpSpPr>
          <a:xfrm>
            <a:off x="4666885" y="2657048"/>
            <a:ext cx="1284040" cy="1590322"/>
            <a:chOff x="3790568" y="3435884"/>
            <a:chExt cx="1120691" cy="1432098"/>
          </a:xfrm>
          <a:solidFill>
            <a:srgbClr val="4F81BD">
              <a:alpha val="69804"/>
            </a:srgbClr>
          </a:solidFill>
        </p:grpSpPr>
        <p:sp>
          <p:nvSpPr>
            <p:cNvPr id="51" name="矩形: 圓角 50">
              <a:extLst>
                <a:ext uri="{FF2B5EF4-FFF2-40B4-BE49-F238E27FC236}">
                  <a16:creationId xmlns:a16="http://schemas.microsoft.com/office/drawing/2014/main" id="{92162A90-FA0E-2403-C9FB-DB89C49BAED2}"/>
                </a:ext>
              </a:extLst>
            </p:cNvPr>
            <p:cNvSpPr/>
            <p:nvPr/>
          </p:nvSpPr>
          <p:spPr>
            <a:xfrm>
              <a:off x="3790568" y="3435884"/>
              <a:ext cx="1120691" cy="1193967"/>
            </a:xfrm>
            <a:prstGeom prst="roundRect">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委員涵蓋各領域技師、公會理事長、退休人員</a:t>
              </a:r>
              <a:endParaRPr kumimoji="0" lang="en-US" altLang="zh-TW"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52" name="等腰三角形 51">
              <a:extLst>
                <a:ext uri="{FF2B5EF4-FFF2-40B4-BE49-F238E27FC236}">
                  <a16:creationId xmlns:a16="http://schemas.microsoft.com/office/drawing/2014/main" id="{CD905D79-6A4A-6F27-BDBC-2B6DA0FF4D72}"/>
                </a:ext>
              </a:extLst>
            </p:cNvPr>
            <p:cNvSpPr/>
            <p:nvPr/>
          </p:nvSpPr>
          <p:spPr>
            <a:xfrm rot="10800000">
              <a:off x="4200764" y="4670409"/>
              <a:ext cx="386710" cy="197573"/>
            </a:xfrm>
            <a:prstGeom prst="triangle">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b="0" i="0" u="none" strike="noStrike" kern="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grpSp>
      <p:grpSp>
        <p:nvGrpSpPr>
          <p:cNvPr id="45" name="群組 44">
            <a:extLst>
              <a:ext uri="{FF2B5EF4-FFF2-40B4-BE49-F238E27FC236}">
                <a16:creationId xmlns:a16="http://schemas.microsoft.com/office/drawing/2014/main" id="{BC03270C-2CFA-EF22-7E37-4D06CAFA572F}"/>
              </a:ext>
            </a:extLst>
          </p:cNvPr>
          <p:cNvGrpSpPr/>
          <p:nvPr/>
        </p:nvGrpSpPr>
        <p:grpSpPr>
          <a:xfrm>
            <a:off x="6133862" y="3018389"/>
            <a:ext cx="1018447" cy="1267301"/>
            <a:chOff x="5075590" y="4225211"/>
            <a:chExt cx="765770" cy="711093"/>
          </a:xfrm>
          <a:solidFill>
            <a:srgbClr val="4F81BD">
              <a:alpha val="69804"/>
            </a:srgbClr>
          </a:solidFill>
        </p:grpSpPr>
        <p:sp>
          <p:nvSpPr>
            <p:cNvPr id="47" name="矩形: 圓角 46">
              <a:extLst>
                <a:ext uri="{FF2B5EF4-FFF2-40B4-BE49-F238E27FC236}">
                  <a16:creationId xmlns:a16="http://schemas.microsoft.com/office/drawing/2014/main" id="{28C56FF1-19E6-0042-C9C6-903A72C024BF}"/>
                </a:ext>
              </a:extLst>
            </p:cNvPr>
            <p:cNvSpPr/>
            <p:nvPr/>
          </p:nvSpPr>
          <p:spPr>
            <a:xfrm>
              <a:off x="5075590" y="4225211"/>
              <a:ext cx="765770" cy="447347"/>
            </a:xfrm>
            <a:prstGeom prst="roundRect">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r>
                <a:rPr lang="zh-TW" altLang="en-US"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結果</a:t>
              </a:r>
              <a:endParaRPr lang="en-US" altLang="zh-TW"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lang="zh-TW" altLang="en-US"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通知與</a:t>
              </a:r>
              <a:endParaRPr lang="en-US" altLang="zh-TW"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lang="zh-TW" altLang="en-US"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改善</a:t>
              </a:r>
              <a:endParaRPr kumimoji="0" lang="zh-TW" altLang="en-US"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50" name="等腰三角形 49">
              <a:extLst>
                <a:ext uri="{FF2B5EF4-FFF2-40B4-BE49-F238E27FC236}">
                  <a16:creationId xmlns:a16="http://schemas.microsoft.com/office/drawing/2014/main" id="{EAA434E0-7AE4-FB7E-54E2-25E73909C762}"/>
                </a:ext>
              </a:extLst>
            </p:cNvPr>
            <p:cNvSpPr/>
            <p:nvPr/>
          </p:nvSpPr>
          <p:spPr>
            <a:xfrm rot="10800000">
              <a:off x="5287818" y="4722061"/>
              <a:ext cx="338822" cy="214243"/>
            </a:xfrm>
            <a:prstGeom prst="triangle">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b="0" i="0" u="none" strike="noStrike" kern="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grpSp>
    </p:spTree>
    <p:extLst>
      <p:ext uri="{BB962C8B-B14F-4D97-AF65-F5344CB8AC3E}">
        <p14:creationId xmlns:p14="http://schemas.microsoft.com/office/powerpoint/2010/main" val="210925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23CE6E-D52A-17CA-B74E-CB008FD72F5E}"/>
              </a:ext>
            </a:extLst>
          </p:cNvPr>
          <p:cNvSpPr>
            <a:spLocks noGrp="1"/>
          </p:cNvSpPr>
          <p:nvPr>
            <p:ph type="title"/>
          </p:nvPr>
        </p:nvSpPr>
        <p:spPr>
          <a:xfrm>
            <a:off x="390525" y="102996"/>
            <a:ext cx="5210175" cy="916757"/>
          </a:xfrm>
        </p:spPr>
        <p:txBody>
          <a:bodyPr>
            <a:normAutofit/>
          </a:bodyPr>
          <a:lstStyle/>
          <a:p>
            <a:r>
              <a:rPr lang="zh-TW" altLang="en-US" dirty="0"/>
              <a:t>災前整備－</a:t>
            </a:r>
            <a:r>
              <a:rPr lang="zh-TW" altLang="en-US" sz="4000" dirty="0"/>
              <a:t>年度巡檢</a:t>
            </a:r>
            <a:endParaRPr lang="zh-TW" altLang="en-US" dirty="0"/>
          </a:p>
        </p:txBody>
      </p:sp>
      <p:sp>
        <p:nvSpPr>
          <p:cNvPr id="15" name="內容版面配置區 2">
            <a:extLst>
              <a:ext uri="{FF2B5EF4-FFF2-40B4-BE49-F238E27FC236}">
                <a16:creationId xmlns:a16="http://schemas.microsoft.com/office/drawing/2014/main" id="{C79F3608-0E5D-D8EF-9288-8FFF9748D7A9}"/>
              </a:ext>
            </a:extLst>
          </p:cNvPr>
          <p:cNvSpPr txBox="1">
            <a:spLocks/>
          </p:cNvSpPr>
          <p:nvPr/>
        </p:nvSpPr>
        <p:spPr>
          <a:xfrm>
            <a:off x="161596" y="1004510"/>
            <a:ext cx="11401425" cy="843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執行流程</a:t>
            </a:r>
            <a:endParaRPr lang="en-US" altLang="zh-TW" dirty="0">
              <a:solidFill>
                <a:schemeClr val="accent1">
                  <a:lumMod val="75000"/>
                </a:schemeClr>
              </a:solidFill>
            </a:endParaRPr>
          </a:p>
        </p:txBody>
      </p:sp>
      <p:sp>
        <p:nvSpPr>
          <p:cNvPr id="25" name="箭號: 五邊形 24">
            <a:extLst>
              <a:ext uri="{FF2B5EF4-FFF2-40B4-BE49-F238E27FC236}">
                <a16:creationId xmlns:a16="http://schemas.microsoft.com/office/drawing/2014/main" id="{26B08B3D-A87C-8353-618E-3759B89DD6CF}"/>
              </a:ext>
            </a:extLst>
          </p:cNvPr>
          <p:cNvSpPr/>
          <p:nvPr/>
        </p:nvSpPr>
        <p:spPr>
          <a:xfrm rot="5400000">
            <a:off x="557048" y="1179349"/>
            <a:ext cx="3619500" cy="4435804"/>
          </a:xfrm>
          <a:prstGeom prst="homePlate">
            <a:avLst>
              <a:gd name="adj" fmla="val 11301"/>
            </a:avLst>
          </a:prstGeom>
          <a:solidFill>
            <a:sysClr val="window" lastClr="FFFFFF">
              <a:lumMod val="9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2000"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26" name="矩形: 圓角 25">
            <a:extLst>
              <a:ext uri="{FF2B5EF4-FFF2-40B4-BE49-F238E27FC236}">
                <a16:creationId xmlns:a16="http://schemas.microsoft.com/office/drawing/2014/main" id="{E65D4421-A511-D48D-44CE-45784738BFBE}"/>
              </a:ext>
            </a:extLst>
          </p:cNvPr>
          <p:cNvSpPr/>
          <p:nvPr/>
        </p:nvSpPr>
        <p:spPr>
          <a:xfrm>
            <a:off x="301301" y="1638322"/>
            <a:ext cx="4167030" cy="1542234"/>
          </a:xfrm>
          <a:prstGeom prst="roundRect">
            <a:avLst/>
          </a:prstGeom>
          <a:solidFill>
            <a:srgbClr val="33CCCC">
              <a:alpha val="23000"/>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just" defTabSz="1219170" rtl="0" eaLnBrk="1" fontAlgn="auto" latinLnBrk="0" hangingPunct="1">
              <a:lnSpc>
                <a:spcPct val="15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工作站構造物初檢</a:t>
            </a:r>
            <a:r>
              <a:rPr kumimoji="0" lang="en-US" altLang="zh-TW"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(11-12</a:t>
            </a:r>
            <a:r>
              <a:rPr kumimoji="0" lang="zh-TW" altLang="en-US"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月</a:t>
            </a:r>
            <a:r>
              <a:rPr kumimoji="0" lang="en-US" altLang="zh-TW"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a:t>
            </a:r>
            <a:r>
              <a:rPr kumimoji="0" lang="zh-TW" altLang="en-US"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a:t>
            </a:r>
            <a:endParaRPr kumimoji="0" lang="en-US" altLang="zh-TW"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endParaRPr>
          </a:p>
          <a:p>
            <a:pPr algn="just" defTabSz="1219170">
              <a:lnSpc>
                <a:spcPct val="150000"/>
              </a:lnSpc>
              <a:defRPr/>
            </a:pPr>
            <a:r>
              <a:rPr lang="zh-TW" altLang="en-US" sz="1600" b="1" dirty="0">
                <a:solidFill>
                  <a:srgbClr val="1C1C1C"/>
                </a:solidFill>
                <a:latin typeface="微軟正黑體" panose="020B0604030504040204" pitchFamily="34" charset="-120"/>
                <a:ea typeface="微軟正黑體" panose="020B0604030504040204" pitchFamily="34" charset="-120"/>
              </a:rPr>
              <a:t>工作站於</a:t>
            </a:r>
            <a:r>
              <a:rPr lang="zh-TW" altLang="en-US" sz="1600" b="1" u="sng" dirty="0">
                <a:solidFill>
                  <a:srgbClr val="1C1C1C"/>
                </a:solidFill>
                <a:latin typeface="微軟正黑體" panose="020B0604030504040204" pitchFamily="34" charset="-120"/>
                <a:ea typeface="微軟正黑體" panose="020B0604030504040204" pitchFamily="34" charset="-120"/>
              </a:rPr>
              <a:t>每年</a:t>
            </a:r>
            <a:r>
              <a:rPr lang="en-US" altLang="zh-TW" sz="1600" b="1" u="sng" dirty="0">
                <a:solidFill>
                  <a:srgbClr val="1C1C1C"/>
                </a:solidFill>
                <a:latin typeface="微軟正黑體" panose="020B0604030504040204" pitchFamily="34" charset="-120"/>
                <a:ea typeface="微軟正黑體" panose="020B0604030504040204" pitchFamily="34" charset="-120"/>
              </a:rPr>
              <a:t>12</a:t>
            </a:r>
            <a:r>
              <a:rPr lang="zh-TW" altLang="en-US" sz="1600" b="1" u="sng" dirty="0">
                <a:solidFill>
                  <a:srgbClr val="1C1C1C"/>
                </a:solidFill>
                <a:latin typeface="微軟正黑體" panose="020B0604030504040204" pitchFamily="34" charset="-120"/>
                <a:ea typeface="微軟正黑體" panose="020B0604030504040204" pitchFamily="34" charset="-120"/>
              </a:rPr>
              <a:t>月底</a:t>
            </a:r>
            <a:r>
              <a:rPr lang="zh-TW" altLang="en-US" sz="1600" b="1" dirty="0">
                <a:solidFill>
                  <a:srgbClr val="1C1C1C"/>
                </a:solidFill>
                <a:latin typeface="微軟正黑體" panose="020B0604030504040204" pitchFamily="34" charset="-120"/>
                <a:ea typeface="微軟正黑體" panose="020B0604030504040204" pitchFamily="34" charset="-120"/>
              </a:rPr>
              <a:t>前完成閘門、農排及埤塘自主檢查及缺失改善，並將初檢報表送管理處備查</a:t>
            </a:r>
            <a:endParaRPr lang="zh-TW" altLang="zh-TW" sz="1600" dirty="0">
              <a:solidFill>
                <a:srgbClr val="1C1C1C"/>
              </a:solidFill>
              <a:latin typeface="微軟正黑體" panose="020B0604030504040204" pitchFamily="34" charset="-120"/>
              <a:ea typeface="微軟正黑體" panose="020B0604030504040204" pitchFamily="34" charset="-120"/>
            </a:endParaRPr>
          </a:p>
        </p:txBody>
      </p:sp>
      <p:sp>
        <p:nvSpPr>
          <p:cNvPr id="27" name="矩形: 圓角 26">
            <a:extLst>
              <a:ext uri="{FF2B5EF4-FFF2-40B4-BE49-F238E27FC236}">
                <a16:creationId xmlns:a16="http://schemas.microsoft.com/office/drawing/2014/main" id="{DF34AF4E-0842-EB71-1334-4631294B8E5D}"/>
              </a:ext>
            </a:extLst>
          </p:cNvPr>
          <p:cNvSpPr/>
          <p:nvPr/>
        </p:nvSpPr>
        <p:spPr>
          <a:xfrm>
            <a:off x="231353" y="3298754"/>
            <a:ext cx="4353347" cy="1574939"/>
          </a:xfrm>
          <a:prstGeom prst="roundRect">
            <a:avLst/>
          </a:prstGeom>
          <a:solidFill>
            <a:schemeClr val="accent2">
              <a:lumMod val="40000"/>
              <a:lumOff val="60000"/>
              <a:alpha val="27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just" defTabSz="1219170">
              <a:lnSpc>
                <a:spcPct val="150000"/>
              </a:lnSpc>
              <a:defRPr/>
            </a:pP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管理處構造物複檢</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(1-2</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月</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p>
          <a:p>
            <a:pPr marR="0" lvl="0" indent="-285750" algn="just" defTabSz="1219170" fontAlgn="auto">
              <a:lnSpc>
                <a:spcPct val="150000"/>
              </a:lnSpc>
              <a:spcBef>
                <a:spcPts val="0"/>
              </a:spcBef>
              <a:spcAft>
                <a:spcPts val="0"/>
              </a:spcAft>
              <a:buClrTx/>
              <a:buSzTx/>
              <a:buFont typeface="Wingdings" panose="05000000000000000000" pitchFamily="2" charset="2"/>
              <a:buChar char="u"/>
              <a:tabLst/>
              <a:defRPr/>
            </a:pPr>
            <a:r>
              <a:rPr lang="zh-TW" altLang="en-US" sz="1600" b="1" dirty="0">
                <a:solidFill>
                  <a:srgbClr val="1C1C1C"/>
                </a:solidFill>
                <a:latin typeface="微軟正黑體" panose="020B0604030504040204" pitchFamily="34" charset="-120"/>
                <a:ea typeface="微軟正黑體" panose="020B0604030504040204" pitchFamily="34" charset="-120"/>
              </a:rPr>
              <a:t>應於</a:t>
            </a:r>
            <a:r>
              <a:rPr lang="zh-TW" altLang="en-US" sz="1600" b="1" u="sng" dirty="0">
                <a:solidFill>
                  <a:srgbClr val="1C1C1C"/>
                </a:solidFill>
                <a:latin typeface="微軟正黑體" panose="020B0604030504040204" pitchFamily="34" charset="-120"/>
                <a:ea typeface="微軟正黑體" panose="020B0604030504040204" pitchFamily="34" charset="-120"/>
              </a:rPr>
              <a:t>翌年</a:t>
            </a:r>
            <a:r>
              <a:rPr lang="en-US" altLang="zh-TW" sz="1600" b="1" u="sng" dirty="0">
                <a:solidFill>
                  <a:srgbClr val="1C1C1C"/>
                </a:solidFill>
                <a:latin typeface="微軟正黑體" panose="020B0604030504040204" pitchFamily="34" charset="-120"/>
                <a:ea typeface="微軟正黑體" panose="020B0604030504040204" pitchFamily="34" charset="-120"/>
              </a:rPr>
              <a:t>2</a:t>
            </a:r>
            <a:r>
              <a:rPr lang="zh-TW" altLang="en-US" sz="1600" b="1" u="sng" dirty="0">
                <a:solidFill>
                  <a:srgbClr val="1C1C1C"/>
                </a:solidFill>
                <a:latin typeface="微軟正黑體" panose="020B0604030504040204" pitchFamily="34" charset="-120"/>
                <a:ea typeface="微軟正黑體" panose="020B0604030504040204" pitchFamily="34" charset="-120"/>
              </a:rPr>
              <a:t>月</a:t>
            </a:r>
            <a:r>
              <a:rPr lang="zh-TW" altLang="en-US" sz="1600" b="1" dirty="0">
                <a:solidFill>
                  <a:srgbClr val="1C1C1C"/>
                </a:solidFill>
                <a:latin typeface="微軟正黑體" panose="020B0604030504040204" pitchFamily="34" charset="-120"/>
                <a:ea typeface="微軟正黑體" panose="020B0604030504040204" pitchFamily="34" charset="-120"/>
              </a:rPr>
              <a:t>前完成複檢及缺失改善</a:t>
            </a:r>
            <a:endParaRPr lang="en-US" altLang="zh-TW" sz="1600" b="1" dirty="0">
              <a:solidFill>
                <a:srgbClr val="1C1C1C"/>
              </a:solidFill>
              <a:latin typeface="微軟正黑體" panose="020B0604030504040204" pitchFamily="34" charset="-120"/>
              <a:ea typeface="微軟正黑體" panose="020B0604030504040204" pitchFamily="34" charset="-120"/>
            </a:endParaRPr>
          </a:p>
          <a:p>
            <a:pPr marR="0" lvl="0" indent="-285750" algn="just" defTabSz="1219170" fontAlgn="auto">
              <a:lnSpc>
                <a:spcPct val="150000"/>
              </a:lnSpc>
              <a:spcBef>
                <a:spcPts val="0"/>
              </a:spcBef>
              <a:spcAft>
                <a:spcPts val="0"/>
              </a:spcAft>
              <a:buClrTx/>
              <a:buSzTx/>
              <a:buFont typeface="Wingdings" panose="05000000000000000000" pitchFamily="2" charset="2"/>
              <a:buChar char="u"/>
              <a:tabLst/>
              <a:defRPr/>
            </a:pPr>
            <a:r>
              <a:rPr lang="zh-TW" altLang="en-US" sz="1600" b="1" dirty="0">
                <a:solidFill>
                  <a:srgbClr val="1C1C1C"/>
                </a:solidFill>
                <a:latin typeface="微軟正黑體" panose="020B0604030504040204" pitchFamily="34" charset="-120"/>
                <a:ea typeface="微軟正黑體" panose="020B0604030504040204" pitchFamily="34" charset="-120"/>
              </a:rPr>
              <a:t>若無法於</a:t>
            </a:r>
            <a:r>
              <a:rPr lang="en-US" altLang="zh-TW" sz="1600" b="1" dirty="0">
                <a:solidFill>
                  <a:srgbClr val="1C1C1C"/>
                </a:solidFill>
                <a:latin typeface="微軟正黑體" panose="020B0604030504040204" pitchFamily="34" charset="-120"/>
                <a:ea typeface="微軟正黑體" panose="020B0604030504040204" pitchFamily="34" charset="-120"/>
              </a:rPr>
              <a:t>3</a:t>
            </a:r>
            <a:r>
              <a:rPr lang="zh-TW" altLang="en-US" sz="1600" b="1" dirty="0">
                <a:solidFill>
                  <a:srgbClr val="1C1C1C"/>
                </a:solidFill>
                <a:latin typeface="微軟正黑體" panose="020B0604030504040204" pitchFamily="34" charset="-120"/>
                <a:ea typeface="微軟正黑體" panose="020B0604030504040204" pitchFamily="34" charset="-120"/>
              </a:rPr>
              <a:t>月</a:t>
            </a:r>
            <a:r>
              <a:rPr lang="en-US" altLang="zh-TW" sz="1600" b="1" dirty="0">
                <a:solidFill>
                  <a:srgbClr val="1C1C1C"/>
                </a:solidFill>
                <a:latin typeface="微軟正黑體" panose="020B0604030504040204" pitchFamily="34" charset="-120"/>
                <a:ea typeface="微軟正黑體" panose="020B0604030504040204" pitchFamily="34" charset="-120"/>
              </a:rPr>
              <a:t>10</a:t>
            </a:r>
            <a:r>
              <a:rPr lang="zh-TW" altLang="en-US" sz="1600" b="1" dirty="0">
                <a:solidFill>
                  <a:srgbClr val="1C1C1C"/>
                </a:solidFill>
                <a:latin typeface="微軟正黑體" panose="020B0604030504040204" pitchFamily="34" charset="-120"/>
                <a:ea typeface="微軟正黑體" panose="020B0604030504040204" pitchFamily="34" charset="-120"/>
              </a:rPr>
              <a:t>日前完成缺失改善，需於</a:t>
            </a:r>
            <a:r>
              <a:rPr lang="en-US" altLang="zh-TW" sz="1600" b="1" dirty="0">
                <a:solidFill>
                  <a:srgbClr val="1C1C1C"/>
                </a:solidFill>
                <a:latin typeface="微軟正黑體" panose="020B0604030504040204" pitchFamily="34" charset="-120"/>
                <a:ea typeface="微軟正黑體" panose="020B0604030504040204" pitchFamily="34" charset="-120"/>
              </a:rPr>
              <a:t>3</a:t>
            </a:r>
            <a:r>
              <a:rPr lang="zh-TW" altLang="en-US" sz="1600" b="1" dirty="0">
                <a:solidFill>
                  <a:srgbClr val="1C1C1C"/>
                </a:solidFill>
                <a:latin typeface="微軟正黑體" panose="020B0604030504040204" pitchFamily="34" charset="-120"/>
                <a:ea typeface="微軟正黑體" panose="020B0604030504040204" pitchFamily="34" charset="-120"/>
              </a:rPr>
              <a:t>月</a:t>
            </a:r>
            <a:r>
              <a:rPr lang="en-US" altLang="zh-TW" sz="1600" b="1" dirty="0">
                <a:solidFill>
                  <a:srgbClr val="1C1C1C"/>
                </a:solidFill>
                <a:latin typeface="微軟正黑體" panose="020B0604030504040204" pitchFamily="34" charset="-120"/>
                <a:ea typeface="微軟正黑體" panose="020B0604030504040204" pitchFamily="34" charset="-120"/>
              </a:rPr>
              <a:t>10</a:t>
            </a:r>
            <a:r>
              <a:rPr lang="zh-TW" altLang="en-US" sz="1600" b="1" dirty="0">
                <a:solidFill>
                  <a:srgbClr val="1C1C1C"/>
                </a:solidFill>
                <a:latin typeface="微軟正黑體" panose="020B0604030504040204" pitchFamily="34" charset="-120"/>
                <a:ea typeface="微軟正黑體" panose="020B0604030504040204" pitchFamily="34" charset="-120"/>
              </a:rPr>
              <a:t>日擬定防災應變計畫函送農水署備查</a:t>
            </a:r>
            <a:endParaRPr lang="en-US" altLang="zh-TW" sz="1600" b="1" dirty="0">
              <a:solidFill>
                <a:srgbClr val="1C1C1C"/>
              </a:solidFill>
              <a:latin typeface="微軟正黑體" panose="020B0604030504040204" pitchFamily="34" charset="-120"/>
              <a:ea typeface="微軟正黑體" panose="020B0604030504040204" pitchFamily="34" charset="-120"/>
            </a:endParaRPr>
          </a:p>
        </p:txBody>
      </p:sp>
      <p:sp>
        <p:nvSpPr>
          <p:cNvPr id="28" name="文字方塊 27">
            <a:extLst>
              <a:ext uri="{FF2B5EF4-FFF2-40B4-BE49-F238E27FC236}">
                <a16:creationId xmlns:a16="http://schemas.microsoft.com/office/drawing/2014/main" id="{EB2D6163-6EC7-7ED9-F971-B11210E667A7}"/>
              </a:ext>
            </a:extLst>
          </p:cNvPr>
          <p:cNvSpPr txBox="1"/>
          <p:nvPr/>
        </p:nvSpPr>
        <p:spPr>
          <a:xfrm>
            <a:off x="184933" y="5226865"/>
            <a:ext cx="4435803" cy="1382578"/>
          </a:xfrm>
          <a:prstGeom prst="roundRect">
            <a:avLst/>
          </a:prstGeom>
          <a:solidFill>
            <a:schemeClr val="accent3">
              <a:lumMod val="40000"/>
              <a:lumOff val="60000"/>
            </a:schemeClr>
          </a:solidFill>
        </p:spPr>
        <p:txBody>
          <a:bodyPr wrap="square">
            <a:spAutoFit/>
          </a:bodyPr>
          <a:lstStyle/>
          <a:p>
            <a:pPr algn="just" defTabSz="1219170">
              <a:lnSpc>
                <a:spcPct val="150000"/>
              </a:lnSpc>
              <a:defRPr/>
            </a:pP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農水署構造物抽檢</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(3</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月</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汛期前</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endPar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endParaRPr>
          </a:p>
          <a:p>
            <a:pPr algn="just" defTabSz="1219170">
              <a:lnSpc>
                <a:spcPct val="150000"/>
              </a:lnSpc>
              <a:defRPr/>
            </a:pPr>
            <a:r>
              <a:rPr lang="zh-TW" altLang="en-US" sz="1600" b="1" kern="0" dirty="0">
                <a:solidFill>
                  <a:prstClr val="black">
                    <a:lumMod val="65000"/>
                    <a:lumOff val="35000"/>
                  </a:prstClr>
                </a:solidFill>
                <a:latin typeface="Microsoft YaHei UI" panose="020B0503020204020204" pitchFamily="34" charset="-122"/>
                <a:ea typeface="Microsoft YaHei UI" panose="020B0503020204020204" pitchFamily="34" charset="-122"/>
              </a:rPr>
              <a:t>農水署於汛期前針對閘門、農排及埤塘進行抽查，並將抽檢缺失發函管理處改善</a:t>
            </a:r>
            <a:endParaRPr lang="en-US" altLang="zh-TW" sz="1600" b="1" kern="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30" name="內容版面配置區 2">
            <a:extLst>
              <a:ext uri="{FF2B5EF4-FFF2-40B4-BE49-F238E27FC236}">
                <a16:creationId xmlns:a16="http://schemas.microsoft.com/office/drawing/2014/main" id="{276F9E7D-6F26-6979-11B2-FA7049D32D47}"/>
              </a:ext>
            </a:extLst>
          </p:cNvPr>
          <p:cNvSpPr txBox="1">
            <a:spLocks/>
          </p:cNvSpPr>
          <p:nvPr/>
        </p:nvSpPr>
        <p:spPr>
          <a:xfrm>
            <a:off x="5367488" y="1345033"/>
            <a:ext cx="6824512" cy="843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初檢案例</a:t>
            </a:r>
            <a:endParaRPr lang="en-US" altLang="zh-TW" dirty="0">
              <a:solidFill>
                <a:schemeClr val="accent1">
                  <a:lumMod val="75000"/>
                </a:schemeClr>
              </a:solidFill>
            </a:endParaRPr>
          </a:p>
        </p:txBody>
      </p:sp>
      <p:sp>
        <p:nvSpPr>
          <p:cNvPr id="31" name="內容版面配置區 2">
            <a:extLst>
              <a:ext uri="{FF2B5EF4-FFF2-40B4-BE49-F238E27FC236}">
                <a16:creationId xmlns:a16="http://schemas.microsoft.com/office/drawing/2014/main" id="{0FC4F91C-5EA5-155A-96B5-72C3449CEADD}"/>
              </a:ext>
            </a:extLst>
          </p:cNvPr>
          <p:cNvSpPr txBox="1">
            <a:spLocks/>
          </p:cNvSpPr>
          <p:nvPr/>
        </p:nvSpPr>
        <p:spPr>
          <a:xfrm>
            <a:off x="9295003" y="1329790"/>
            <a:ext cx="2156768" cy="843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複檢案例</a:t>
            </a:r>
            <a:endParaRPr lang="en-US" altLang="zh-TW" dirty="0">
              <a:solidFill>
                <a:schemeClr val="accent1">
                  <a:lumMod val="75000"/>
                </a:schemeClr>
              </a:solidFill>
            </a:endParaRPr>
          </a:p>
        </p:txBody>
      </p:sp>
      <p:pic>
        <p:nvPicPr>
          <p:cNvPr id="5" name="圖片 4">
            <a:extLst>
              <a:ext uri="{FF2B5EF4-FFF2-40B4-BE49-F238E27FC236}">
                <a16:creationId xmlns:a16="http://schemas.microsoft.com/office/drawing/2014/main" id="{E56891A6-E34F-4158-9115-3BA59CBD73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2402" y="1783679"/>
            <a:ext cx="3540989" cy="4103682"/>
          </a:xfrm>
          <a:prstGeom prst="rect">
            <a:avLst/>
          </a:prstGeom>
        </p:spPr>
      </p:pic>
      <p:pic>
        <p:nvPicPr>
          <p:cNvPr id="7" name="圖片 6">
            <a:extLst>
              <a:ext uri="{FF2B5EF4-FFF2-40B4-BE49-F238E27FC236}">
                <a16:creationId xmlns:a16="http://schemas.microsoft.com/office/drawing/2014/main" id="{DED3195C-D852-48AC-8F3F-15DC4B99DF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7760" y="1783679"/>
            <a:ext cx="3342887" cy="4103682"/>
          </a:xfrm>
          <a:prstGeom prst="rect">
            <a:avLst/>
          </a:prstGeom>
        </p:spPr>
      </p:pic>
      <p:sp>
        <p:nvSpPr>
          <p:cNvPr id="17" name="投影片編號版面配置區 3">
            <a:extLst>
              <a:ext uri="{FF2B5EF4-FFF2-40B4-BE49-F238E27FC236}">
                <a16:creationId xmlns:a16="http://schemas.microsoft.com/office/drawing/2014/main" id="{B3A26070-17B5-40DB-B9DE-1D72C1B64909}"/>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4</a:t>
            </a:fld>
            <a:endParaRPr lang="zh-TW" altLang="en-US" dirty="0"/>
          </a:p>
        </p:txBody>
      </p:sp>
    </p:spTree>
    <p:extLst>
      <p:ext uri="{BB962C8B-B14F-4D97-AF65-F5344CB8AC3E}">
        <p14:creationId xmlns:p14="http://schemas.microsoft.com/office/powerpoint/2010/main" val="2863250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C036F8D8-F891-6CF7-1ACA-6309781FF25D}"/>
              </a:ext>
            </a:extLst>
          </p:cNvPr>
          <p:cNvSpPr>
            <a:spLocks noGrp="1"/>
          </p:cNvSpPr>
          <p:nvPr>
            <p:ph idx="1"/>
          </p:nvPr>
        </p:nvSpPr>
        <p:spPr>
          <a:xfrm>
            <a:off x="390524" y="973124"/>
            <a:ext cx="11401425" cy="5518164"/>
          </a:xfrm>
        </p:spPr>
        <p:txBody>
          <a:bodyPr>
            <a:normAutofit/>
          </a:bodyPr>
          <a:lstStyle/>
          <a:p>
            <a:r>
              <a:rPr lang="zh-TW" altLang="en-US" dirty="0">
                <a:solidFill>
                  <a:schemeClr val="accent1">
                    <a:lumMod val="75000"/>
                  </a:schemeClr>
                </a:solidFill>
              </a:rPr>
              <a:t>辦理目的 </a:t>
            </a:r>
            <a:endParaRPr lang="en-US" altLang="zh-TW" dirty="0">
              <a:solidFill>
                <a:schemeClr val="accent1">
                  <a:lumMod val="75000"/>
                </a:schemeClr>
              </a:solidFill>
            </a:endParaRPr>
          </a:p>
          <a:p>
            <a:pPr marL="457200" lvl="1" indent="0" algn="just">
              <a:buNone/>
            </a:pPr>
            <a:r>
              <a:rPr lang="zh-TW" altLang="en-US" b="0" dirty="0">
                <a:solidFill>
                  <a:schemeClr val="accent1">
                    <a:lumMod val="50000"/>
                  </a:schemeClr>
                </a:solidFill>
              </a:rPr>
              <a:t>為確保各管理處所轄農田水利設施得以於汛期間正常運作，爰署本部訂定本抽查作業計畫，希冀透過</a:t>
            </a:r>
            <a:r>
              <a:rPr lang="zh-TW" altLang="en-US" b="0" u="sng" dirty="0">
                <a:solidFill>
                  <a:schemeClr val="accent1">
                    <a:lumMod val="50000"/>
                  </a:schemeClr>
                </a:solidFill>
              </a:rPr>
              <a:t>專業第三方</a:t>
            </a:r>
            <a:r>
              <a:rPr lang="en-US" altLang="zh-TW" b="0" dirty="0">
                <a:solidFill>
                  <a:schemeClr val="accent1">
                    <a:lumMod val="50000"/>
                  </a:schemeClr>
                </a:solidFill>
              </a:rPr>
              <a:t>(</a:t>
            </a:r>
            <a:r>
              <a:rPr lang="zh-TW" altLang="en-US" b="0" dirty="0">
                <a:solidFill>
                  <a:schemeClr val="accent1">
                    <a:lumMod val="50000"/>
                  </a:schemeClr>
                </a:solidFill>
              </a:rPr>
              <a:t>如專家、學者或已退休之農田水利事業主管人員</a:t>
            </a:r>
            <a:r>
              <a:rPr lang="en-US" altLang="zh-TW" b="0" dirty="0">
                <a:solidFill>
                  <a:schemeClr val="accent1">
                    <a:lumMod val="50000"/>
                  </a:schemeClr>
                </a:solidFill>
              </a:rPr>
              <a:t>)</a:t>
            </a:r>
            <a:r>
              <a:rPr lang="zh-TW" altLang="en-US" b="0" dirty="0">
                <a:solidFill>
                  <a:schemeClr val="accent1">
                    <a:lumMod val="50000"/>
                  </a:schemeClr>
                </a:solidFill>
              </a:rPr>
              <a:t>辦理</a:t>
            </a:r>
            <a:r>
              <a:rPr lang="zh-TW" altLang="en-US" b="0" u="sng" dirty="0">
                <a:solidFill>
                  <a:schemeClr val="accent1">
                    <a:lumMod val="50000"/>
                  </a:schemeClr>
                </a:solidFill>
              </a:rPr>
              <a:t>書面文件檢查</a:t>
            </a:r>
            <a:r>
              <a:rPr lang="zh-TW" altLang="en-US" b="0" dirty="0">
                <a:solidFill>
                  <a:schemeClr val="accent1">
                    <a:lumMod val="50000"/>
                  </a:schemeClr>
                </a:solidFill>
              </a:rPr>
              <a:t>及</a:t>
            </a:r>
            <a:r>
              <a:rPr lang="zh-TW" altLang="en-US" b="0" u="sng" dirty="0">
                <a:solidFill>
                  <a:schemeClr val="accent1">
                    <a:lumMod val="50000"/>
                  </a:schemeClr>
                </a:solidFill>
              </a:rPr>
              <a:t>現地抽檢</a:t>
            </a:r>
            <a:r>
              <a:rPr lang="zh-TW" altLang="en-US" b="0" dirty="0">
                <a:solidFill>
                  <a:schemeClr val="accent1">
                    <a:lumMod val="50000"/>
                  </a:schemeClr>
                </a:solidFill>
              </a:rPr>
              <a:t>相關設施之方式，提升全國農田水利事業灌溉管理品質。</a:t>
            </a:r>
            <a:endParaRPr lang="en-US" altLang="zh-TW" b="0" dirty="0">
              <a:solidFill>
                <a:schemeClr val="accent1">
                  <a:lumMod val="50000"/>
                </a:schemeClr>
              </a:solidFill>
            </a:endParaRPr>
          </a:p>
          <a:p>
            <a:r>
              <a:rPr lang="zh-TW" altLang="en-US" dirty="0">
                <a:solidFill>
                  <a:schemeClr val="accent1">
                    <a:lumMod val="75000"/>
                  </a:schemeClr>
                </a:solidFill>
              </a:rPr>
              <a:t>抽查日期 </a:t>
            </a:r>
            <a:endParaRPr lang="en-US" altLang="zh-TW" dirty="0">
              <a:solidFill>
                <a:schemeClr val="accent1">
                  <a:lumMod val="75000"/>
                </a:schemeClr>
              </a:solidFill>
            </a:endParaRPr>
          </a:p>
          <a:p>
            <a:pPr marL="457200" lvl="1" indent="0">
              <a:buNone/>
            </a:pPr>
            <a:r>
              <a:rPr lang="zh-TW" altLang="en-US" b="0" dirty="0">
                <a:solidFill>
                  <a:schemeClr val="accent1">
                    <a:lumMod val="50000"/>
                  </a:schemeClr>
                </a:solidFill>
              </a:rPr>
              <a:t>自每年</a:t>
            </a:r>
            <a:r>
              <a:rPr lang="en-US" altLang="zh-TW" b="0" dirty="0">
                <a:solidFill>
                  <a:schemeClr val="accent1">
                    <a:lumMod val="50000"/>
                  </a:schemeClr>
                </a:solidFill>
              </a:rPr>
              <a:t>2</a:t>
            </a:r>
            <a:r>
              <a:rPr lang="zh-TW" altLang="en-US" b="0" dirty="0">
                <a:solidFill>
                  <a:schemeClr val="accent1">
                    <a:lumMod val="50000"/>
                  </a:schemeClr>
                </a:solidFill>
              </a:rPr>
              <a:t>月底起至汛期前。</a:t>
            </a:r>
            <a:endParaRPr lang="en-US" altLang="zh-TW" b="0" dirty="0">
              <a:solidFill>
                <a:schemeClr val="accent1">
                  <a:lumMod val="50000"/>
                </a:schemeClr>
              </a:solidFill>
            </a:endParaRPr>
          </a:p>
          <a:p>
            <a:r>
              <a:rPr lang="zh-TW" altLang="en-US" dirty="0">
                <a:solidFill>
                  <a:schemeClr val="accent1">
                    <a:lumMod val="75000"/>
                  </a:schemeClr>
                </a:solidFill>
              </a:rPr>
              <a:t>抽查標的 </a:t>
            </a:r>
            <a:endParaRPr lang="en-US" altLang="zh-TW" dirty="0">
              <a:solidFill>
                <a:schemeClr val="accent1">
                  <a:lumMod val="75000"/>
                </a:schemeClr>
              </a:solidFill>
            </a:endParaRPr>
          </a:p>
          <a:p>
            <a:pPr marL="457200" lvl="1" indent="0" algn="just">
              <a:lnSpc>
                <a:spcPct val="100000"/>
              </a:lnSpc>
              <a:buNone/>
            </a:pPr>
            <a:r>
              <a:rPr lang="zh-TW" altLang="en-US" b="0" dirty="0">
                <a:solidFill>
                  <a:schemeClr val="accent1">
                    <a:lumMod val="50000"/>
                  </a:schemeClr>
                </a:solidFill>
              </a:rPr>
              <a:t>本署</a:t>
            </a:r>
            <a:r>
              <a:rPr lang="en-US" altLang="zh-TW" b="0" dirty="0">
                <a:solidFill>
                  <a:schemeClr val="accent1">
                    <a:lumMod val="50000"/>
                  </a:schemeClr>
                </a:solidFill>
              </a:rPr>
              <a:t>17</a:t>
            </a:r>
            <a:r>
              <a:rPr lang="zh-TW" altLang="en-US" b="0" dirty="0">
                <a:solidFill>
                  <a:schemeClr val="accent1">
                    <a:lumMod val="50000"/>
                  </a:schemeClr>
                </a:solidFill>
              </a:rPr>
              <a:t>個管理處轄管重要農田水利設施</a:t>
            </a:r>
            <a:r>
              <a:rPr lang="en-US" altLang="zh-TW" b="0" dirty="0">
                <a:solidFill>
                  <a:schemeClr val="accent1">
                    <a:lumMod val="50000"/>
                  </a:schemeClr>
                </a:solidFill>
              </a:rPr>
              <a:t>710</a:t>
            </a:r>
            <a:r>
              <a:rPr lang="zh-TW" altLang="en-US" b="0" dirty="0">
                <a:solidFill>
                  <a:schemeClr val="accent1">
                    <a:lumMod val="50000"/>
                  </a:schemeClr>
                </a:solidFill>
              </a:rPr>
              <a:t>處</a:t>
            </a:r>
            <a:r>
              <a:rPr lang="en-US" altLang="zh-TW" b="0" dirty="0">
                <a:solidFill>
                  <a:schemeClr val="accent1">
                    <a:lumMod val="50000"/>
                  </a:schemeClr>
                </a:solidFill>
              </a:rPr>
              <a:t>(423</a:t>
            </a:r>
            <a:r>
              <a:rPr lang="zh-TW" altLang="en-US" b="0" dirty="0">
                <a:solidFill>
                  <a:schemeClr val="accent1">
                    <a:lumMod val="50000"/>
                  </a:schemeClr>
                </a:solidFill>
              </a:rPr>
              <a:t>座閘門、</a:t>
            </a:r>
            <a:r>
              <a:rPr lang="en-US" altLang="zh-TW" b="0" dirty="0">
                <a:solidFill>
                  <a:schemeClr val="accent1">
                    <a:lumMod val="50000"/>
                  </a:schemeClr>
                </a:solidFill>
              </a:rPr>
              <a:t>26</a:t>
            </a:r>
            <a:r>
              <a:rPr lang="zh-TW" altLang="en-US" b="0" dirty="0">
                <a:solidFill>
                  <a:schemeClr val="accent1">
                    <a:lumMod val="50000"/>
                  </a:schemeClr>
                </a:solidFill>
              </a:rPr>
              <a:t>條排水及</a:t>
            </a:r>
            <a:r>
              <a:rPr lang="en-US" altLang="zh-TW" b="0" dirty="0">
                <a:solidFill>
                  <a:schemeClr val="accent1">
                    <a:lumMod val="50000"/>
                  </a:schemeClr>
                </a:solidFill>
              </a:rPr>
              <a:t>261</a:t>
            </a:r>
            <a:r>
              <a:rPr lang="zh-TW" altLang="en-US" b="0" dirty="0">
                <a:solidFill>
                  <a:schemeClr val="accent1">
                    <a:lumMod val="50000"/>
                  </a:schemeClr>
                </a:solidFill>
              </a:rPr>
              <a:t>口埤塘</a:t>
            </a:r>
            <a:r>
              <a:rPr lang="en-US" altLang="zh-TW" b="0" dirty="0">
                <a:solidFill>
                  <a:schemeClr val="accent1">
                    <a:lumMod val="50000"/>
                  </a:schemeClr>
                </a:solidFill>
              </a:rPr>
              <a:t>)</a:t>
            </a:r>
            <a:r>
              <a:rPr lang="zh-TW" altLang="en-US" b="0" dirty="0">
                <a:solidFill>
                  <a:schemeClr val="accent1">
                    <a:lumMod val="50000"/>
                  </a:schemeClr>
                </a:solidFill>
              </a:rPr>
              <a:t>，其包含</a:t>
            </a:r>
            <a:r>
              <a:rPr lang="en-US" altLang="zh-TW" b="0" dirty="0">
                <a:solidFill>
                  <a:schemeClr val="accent1">
                    <a:lumMod val="50000"/>
                  </a:schemeClr>
                </a:solidFill>
              </a:rPr>
              <a:t>112</a:t>
            </a:r>
            <a:r>
              <a:rPr lang="zh-TW" altLang="en-US" b="0" dirty="0">
                <a:solidFill>
                  <a:schemeClr val="accent1">
                    <a:lumMod val="50000"/>
                  </a:schemeClr>
                </a:solidFill>
              </a:rPr>
              <a:t>年度已解列之重要農田水利設施</a:t>
            </a:r>
            <a:r>
              <a:rPr lang="en-US" altLang="zh-TW" b="0" dirty="0">
                <a:solidFill>
                  <a:schemeClr val="accent1">
                    <a:lumMod val="50000"/>
                  </a:schemeClr>
                </a:solidFill>
              </a:rPr>
              <a:t>11</a:t>
            </a:r>
            <a:r>
              <a:rPr lang="zh-TW" altLang="en-US" b="0" dirty="0">
                <a:solidFill>
                  <a:schemeClr val="accent1">
                    <a:lumMod val="50000"/>
                  </a:schemeClr>
                </a:solidFill>
              </a:rPr>
              <a:t>處以及其他本署所認定之農田水利設施。</a:t>
            </a:r>
            <a:endParaRPr lang="en-US" altLang="zh-TW" b="0" dirty="0">
              <a:solidFill>
                <a:schemeClr val="accent1">
                  <a:lumMod val="50000"/>
                </a:schemeClr>
              </a:solidFill>
            </a:endParaRPr>
          </a:p>
          <a:p>
            <a:pPr marL="228600" lvl="1">
              <a:spcBef>
                <a:spcPts val="1000"/>
              </a:spcBef>
              <a:buFont typeface="Wingdings" panose="05000000000000000000" pitchFamily="2" charset="2"/>
              <a:buChar char="n"/>
            </a:pPr>
            <a:r>
              <a:rPr lang="zh-TW" altLang="en-US" sz="2800" dirty="0">
                <a:solidFill>
                  <a:schemeClr val="accent1">
                    <a:lumMod val="75000"/>
                  </a:schemeClr>
                </a:solidFill>
              </a:rPr>
              <a:t>抽檢人員 </a:t>
            </a:r>
            <a:endParaRPr lang="en-US" altLang="zh-TW" sz="2800" dirty="0">
              <a:solidFill>
                <a:schemeClr val="accent1">
                  <a:lumMod val="75000"/>
                </a:schemeClr>
              </a:solidFill>
            </a:endParaRPr>
          </a:p>
          <a:p>
            <a:pPr marL="457200" lvl="1" indent="0">
              <a:buNone/>
            </a:pPr>
            <a:r>
              <a:rPr lang="zh-TW" altLang="en-US" b="0" dirty="0">
                <a:solidFill>
                  <a:schemeClr val="accent1">
                    <a:lumMod val="50000"/>
                  </a:schemeClr>
                </a:solidFill>
              </a:rPr>
              <a:t>由署本部科長級以上主管</a:t>
            </a:r>
            <a:r>
              <a:rPr lang="en-US" altLang="zh-TW" b="0" dirty="0">
                <a:solidFill>
                  <a:schemeClr val="accent1">
                    <a:lumMod val="50000"/>
                  </a:schemeClr>
                </a:solidFill>
              </a:rPr>
              <a:t>1</a:t>
            </a:r>
            <a:r>
              <a:rPr lang="zh-TW" altLang="en-US" b="0" dirty="0">
                <a:solidFill>
                  <a:schemeClr val="accent1">
                    <a:lumMod val="50000"/>
                  </a:schemeClr>
                </a:solidFill>
              </a:rPr>
              <a:t>名擔任帶隊官，並偕同外聘委員</a:t>
            </a:r>
            <a:r>
              <a:rPr lang="en-US" altLang="zh-TW" b="0" dirty="0">
                <a:solidFill>
                  <a:schemeClr val="accent1">
                    <a:lumMod val="50000"/>
                  </a:schemeClr>
                </a:solidFill>
              </a:rPr>
              <a:t>2</a:t>
            </a:r>
            <a:r>
              <a:rPr lang="zh-TW" altLang="en-US" b="0" dirty="0">
                <a:solidFill>
                  <a:schemeClr val="accent1">
                    <a:lumMod val="50000"/>
                  </a:schemeClr>
                </a:solidFill>
              </a:rPr>
              <a:t>名。</a:t>
            </a:r>
          </a:p>
        </p:txBody>
      </p:sp>
      <p:sp>
        <p:nvSpPr>
          <p:cNvPr id="5" name="投影片編號版面配置區 3">
            <a:extLst>
              <a:ext uri="{FF2B5EF4-FFF2-40B4-BE49-F238E27FC236}">
                <a16:creationId xmlns:a16="http://schemas.microsoft.com/office/drawing/2014/main" id="{3929D4A8-6635-4726-B1AF-8A3C7ACC7BBF}"/>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5</a:t>
            </a:fld>
            <a:endParaRPr lang="zh-TW" altLang="en-US" dirty="0"/>
          </a:p>
        </p:txBody>
      </p:sp>
      <p:sp>
        <p:nvSpPr>
          <p:cNvPr id="7" name="標題 1">
            <a:extLst>
              <a:ext uri="{FF2B5EF4-FFF2-40B4-BE49-F238E27FC236}">
                <a16:creationId xmlns:a16="http://schemas.microsoft.com/office/drawing/2014/main" id="{35B0AD99-B1FF-458E-9417-44B3F35AE98C}"/>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101511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C036F8D8-F891-6CF7-1ACA-6309781FF25D}"/>
              </a:ext>
            </a:extLst>
          </p:cNvPr>
          <p:cNvSpPr>
            <a:spLocks noGrp="1"/>
          </p:cNvSpPr>
          <p:nvPr>
            <p:ph idx="1"/>
          </p:nvPr>
        </p:nvSpPr>
        <p:spPr>
          <a:xfrm>
            <a:off x="390525" y="1096519"/>
            <a:ext cx="4113930" cy="482699"/>
          </a:xfrm>
        </p:spPr>
        <p:txBody>
          <a:bodyPr>
            <a:normAutofit/>
          </a:bodyPr>
          <a:lstStyle/>
          <a:p>
            <a:r>
              <a:rPr lang="zh-TW" altLang="en-US" dirty="0">
                <a:solidFill>
                  <a:schemeClr val="accent1">
                    <a:lumMod val="75000"/>
                  </a:schemeClr>
                </a:solidFill>
              </a:rPr>
              <a:t>抽查作業流程</a:t>
            </a:r>
          </a:p>
        </p:txBody>
      </p:sp>
      <p:sp>
        <p:nvSpPr>
          <p:cNvPr id="4" name="投影片編號版面配置區 3">
            <a:extLst>
              <a:ext uri="{FF2B5EF4-FFF2-40B4-BE49-F238E27FC236}">
                <a16:creationId xmlns:a16="http://schemas.microsoft.com/office/drawing/2014/main" id="{089C0E42-84F2-FFA6-D663-A1E9F398492E}"/>
              </a:ext>
            </a:extLst>
          </p:cNvPr>
          <p:cNvSpPr>
            <a:spLocks noGrp="1"/>
          </p:cNvSpPr>
          <p:nvPr>
            <p:ph type="sldNum" sz="quarter" idx="12"/>
          </p:nvPr>
        </p:nvSpPr>
        <p:spPr/>
        <p:txBody>
          <a:bodyPr/>
          <a:lstStyle/>
          <a:p>
            <a:fld id="{07DAB7E5-A3B0-47BD-8D18-E55FD35DFD22}" type="slidenum">
              <a:rPr lang="zh-TW" altLang="en-US" smtClean="0"/>
              <a:pPr/>
              <a:t>6</a:t>
            </a:fld>
            <a:endParaRPr lang="zh-TW" altLang="en-US" dirty="0"/>
          </a:p>
        </p:txBody>
      </p:sp>
      <p:sp>
        <p:nvSpPr>
          <p:cNvPr id="168" name="Line 66" descr="直線接點 87">
            <a:extLst>
              <a:ext uri="{FF2B5EF4-FFF2-40B4-BE49-F238E27FC236}">
                <a16:creationId xmlns:a16="http://schemas.microsoft.com/office/drawing/2014/main" id="{D1F403D3-3FDB-1C1B-DCA9-ACD654DD5CA3}"/>
              </a:ext>
            </a:extLst>
          </p:cNvPr>
          <p:cNvSpPr>
            <a:spLocks noChangeShapeType="1"/>
          </p:cNvSpPr>
          <p:nvPr/>
        </p:nvSpPr>
        <p:spPr bwMode="auto">
          <a:xfrm flipH="1" flipV="1">
            <a:off x="5589384" y="2900023"/>
            <a:ext cx="0" cy="950179"/>
          </a:xfrm>
          <a:prstGeom prst="line">
            <a:avLst/>
          </a:prstGeom>
          <a:noFill/>
          <a:ln w="38100" cap="flat" cmpd="sng">
            <a:solidFill>
              <a:srgbClr val="595959"/>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sp>
        <p:nvSpPr>
          <p:cNvPr id="169" name="Line 73" descr="直線接點 122">
            <a:extLst>
              <a:ext uri="{FF2B5EF4-FFF2-40B4-BE49-F238E27FC236}">
                <a16:creationId xmlns:a16="http://schemas.microsoft.com/office/drawing/2014/main" id="{47D581B8-F2C3-EE69-4340-0B7CC38D8E01}"/>
              </a:ext>
            </a:extLst>
          </p:cNvPr>
          <p:cNvSpPr>
            <a:spLocks noChangeShapeType="1"/>
          </p:cNvSpPr>
          <p:nvPr/>
        </p:nvSpPr>
        <p:spPr bwMode="auto">
          <a:xfrm flipV="1">
            <a:off x="7795499" y="2873921"/>
            <a:ext cx="0" cy="1764303"/>
          </a:xfrm>
          <a:prstGeom prst="line">
            <a:avLst/>
          </a:prstGeom>
          <a:noFill/>
          <a:ln w="38100" cap="flat" cmpd="sng">
            <a:solidFill>
              <a:srgbClr val="595959"/>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sp>
        <p:nvSpPr>
          <p:cNvPr id="170" name="Line 64" descr="直線接點 81">
            <a:extLst>
              <a:ext uri="{FF2B5EF4-FFF2-40B4-BE49-F238E27FC236}">
                <a16:creationId xmlns:a16="http://schemas.microsoft.com/office/drawing/2014/main" id="{95B7D504-C4BB-D883-5162-1CC9D68CF111}"/>
              </a:ext>
            </a:extLst>
          </p:cNvPr>
          <p:cNvSpPr>
            <a:spLocks noChangeShapeType="1"/>
          </p:cNvSpPr>
          <p:nvPr/>
        </p:nvSpPr>
        <p:spPr bwMode="auto">
          <a:xfrm flipV="1">
            <a:off x="3871235" y="2873921"/>
            <a:ext cx="0" cy="1659751"/>
          </a:xfrm>
          <a:prstGeom prst="line">
            <a:avLst/>
          </a:prstGeom>
          <a:noFill/>
          <a:ln w="38100" cap="flat" cmpd="sng">
            <a:solidFill>
              <a:srgbClr val="595959"/>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dirty="0"/>
          </a:p>
        </p:txBody>
      </p:sp>
      <p:sp>
        <p:nvSpPr>
          <p:cNvPr id="171" name="Line 50" descr="直線接點 51">
            <a:extLst>
              <a:ext uri="{FF2B5EF4-FFF2-40B4-BE49-F238E27FC236}">
                <a16:creationId xmlns:a16="http://schemas.microsoft.com/office/drawing/2014/main" id="{7DB9690B-0A78-740A-98F4-EE5F68212AE2}"/>
              </a:ext>
            </a:extLst>
          </p:cNvPr>
          <p:cNvSpPr>
            <a:spLocks noChangeShapeType="1"/>
          </p:cNvSpPr>
          <p:nvPr/>
        </p:nvSpPr>
        <p:spPr bwMode="auto">
          <a:xfrm flipH="1" flipV="1">
            <a:off x="1283358" y="2824822"/>
            <a:ext cx="0" cy="2556000"/>
          </a:xfrm>
          <a:prstGeom prst="line">
            <a:avLst/>
          </a:prstGeom>
          <a:noFill/>
          <a:ln w="38100" cap="flat" cmpd="sng">
            <a:solidFill>
              <a:srgbClr val="595959"/>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dirty="0"/>
          </a:p>
        </p:txBody>
      </p:sp>
      <p:sp>
        <p:nvSpPr>
          <p:cNvPr id="172" name="AutoShape 1" descr="圓角矩形 100">
            <a:extLst>
              <a:ext uri="{FF2B5EF4-FFF2-40B4-BE49-F238E27FC236}">
                <a16:creationId xmlns:a16="http://schemas.microsoft.com/office/drawing/2014/main" id="{B8C69979-750B-6305-2F7E-29891215219F}"/>
              </a:ext>
            </a:extLst>
          </p:cNvPr>
          <p:cNvSpPr>
            <a:spLocks/>
          </p:cNvSpPr>
          <p:nvPr/>
        </p:nvSpPr>
        <p:spPr bwMode="auto">
          <a:xfrm>
            <a:off x="7673800" y="4502245"/>
            <a:ext cx="1193871" cy="321850"/>
          </a:xfrm>
          <a:prstGeom prst="roundRect">
            <a:avLst>
              <a:gd name="adj" fmla="val 16667"/>
            </a:avLst>
          </a:prstGeom>
          <a:solidFill>
            <a:srgbClr val="C8D278"/>
          </a:solidFill>
          <a:ln>
            <a:noFill/>
          </a:ln>
          <a:effectLst/>
        </p:spPr>
        <p:txBody>
          <a:bodyPr lIns="20747" rIns="20747" anchor="ctr"/>
          <a:lstStyle/>
          <a:p>
            <a:endParaRPr lang="zh-TW" altLang="zh-TW" sz="2178">
              <a:solidFill>
                <a:srgbClr val="FFFFFF"/>
              </a:solidFill>
            </a:endParaRPr>
          </a:p>
        </p:txBody>
      </p:sp>
      <p:sp>
        <p:nvSpPr>
          <p:cNvPr id="173" name="Text Box 2" descr="矩形 101">
            <a:extLst>
              <a:ext uri="{FF2B5EF4-FFF2-40B4-BE49-F238E27FC236}">
                <a16:creationId xmlns:a16="http://schemas.microsoft.com/office/drawing/2014/main" id="{2C79C573-7564-9A4E-332E-D02E6049A377}"/>
              </a:ext>
            </a:extLst>
          </p:cNvPr>
          <p:cNvSpPr txBox="1">
            <a:spLocks/>
          </p:cNvSpPr>
          <p:nvPr/>
        </p:nvSpPr>
        <p:spPr bwMode="auto">
          <a:xfrm>
            <a:off x="7876047" y="4847151"/>
            <a:ext cx="1835524" cy="511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依據抽查紀錄改善缺失</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並</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回報</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改善</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情形</a:t>
            </a:r>
          </a:p>
        </p:txBody>
      </p:sp>
      <p:sp>
        <p:nvSpPr>
          <p:cNvPr id="174" name="AutoShape 3" descr="圓角矩形 43">
            <a:extLst>
              <a:ext uri="{FF2B5EF4-FFF2-40B4-BE49-F238E27FC236}">
                <a16:creationId xmlns:a16="http://schemas.microsoft.com/office/drawing/2014/main" id="{C61125BD-17A4-6AE0-DABF-B3208897B16C}"/>
              </a:ext>
            </a:extLst>
          </p:cNvPr>
          <p:cNvSpPr>
            <a:spLocks/>
          </p:cNvSpPr>
          <p:nvPr/>
        </p:nvSpPr>
        <p:spPr bwMode="auto">
          <a:xfrm>
            <a:off x="1204268" y="5426277"/>
            <a:ext cx="1167733" cy="256455"/>
          </a:xfrm>
          <a:prstGeom prst="roundRect">
            <a:avLst>
              <a:gd name="adj" fmla="val 24968"/>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75" name="AutoShape 40" descr="圓角矩形 113">
            <a:extLst>
              <a:ext uri="{FF2B5EF4-FFF2-40B4-BE49-F238E27FC236}">
                <a16:creationId xmlns:a16="http://schemas.microsoft.com/office/drawing/2014/main" id="{2B14FDC9-287F-5564-77F3-F44EB9286E62}"/>
              </a:ext>
            </a:extLst>
          </p:cNvPr>
          <p:cNvSpPr>
            <a:spLocks/>
          </p:cNvSpPr>
          <p:nvPr/>
        </p:nvSpPr>
        <p:spPr bwMode="auto">
          <a:xfrm>
            <a:off x="7672254" y="3049386"/>
            <a:ext cx="1402989" cy="311024"/>
          </a:xfrm>
          <a:prstGeom prst="roundRect">
            <a:avLst>
              <a:gd name="adj" fmla="val 16667"/>
            </a:avLst>
          </a:prstGeom>
          <a:solidFill>
            <a:schemeClr val="accent3">
              <a:lumMod val="60000"/>
              <a:lumOff val="40000"/>
            </a:schemeClr>
          </a:solidFill>
          <a:ln>
            <a:noFill/>
          </a:ln>
          <a:effectLst/>
        </p:spPr>
        <p:txBody>
          <a:bodyPr lIns="20747" rIns="20747" anchor="ctr"/>
          <a:lstStyle/>
          <a:p>
            <a:endParaRPr lang="zh-TW" altLang="zh-TW" sz="2178">
              <a:solidFill>
                <a:schemeClr val="tx1">
                  <a:lumMod val="75000"/>
                  <a:lumOff val="25000"/>
                </a:schemeClr>
              </a:solidFill>
            </a:endParaRPr>
          </a:p>
        </p:txBody>
      </p:sp>
      <p:sp>
        <p:nvSpPr>
          <p:cNvPr id="176" name="AutoShape 41" descr="圓角矩形 114">
            <a:extLst>
              <a:ext uri="{FF2B5EF4-FFF2-40B4-BE49-F238E27FC236}">
                <a16:creationId xmlns:a16="http://schemas.microsoft.com/office/drawing/2014/main" id="{13139EE1-1BE1-5937-B712-271B0FC20A22}"/>
              </a:ext>
            </a:extLst>
          </p:cNvPr>
          <p:cNvSpPr>
            <a:spLocks/>
          </p:cNvSpPr>
          <p:nvPr/>
        </p:nvSpPr>
        <p:spPr bwMode="auto">
          <a:xfrm>
            <a:off x="7666503" y="3695457"/>
            <a:ext cx="1593626" cy="325665"/>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77" name="AutoShape 42" descr="圓角矩形 85">
            <a:extLst>
              <a:ext uri="{FF2B5EF4-FFF2-40B4-BE49-F238E27FC236}">
                <a16:creationId xmlns:a16="http://schemas.microsoft.com/office/drawing/2014/main" id="{2CEADB31-80E7-B9EF-FF47-2B0D47341466}"/>
              </a:ext>
            </a:extLst>
          </p:cNvPr>
          <p:cNvSpPr>
            <a:spLocks/>
          </p:cNvSpPr>
          <p:nvPr/>
        </p:nvSpPr>
        <p:spPr bwMode="auto">
          <a:xfrm>
            <a:off x="5472716" y="3060885"/>
            <a:ext cx="1177818" cy="292807"/>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78" name="AutoShape 43" descr="圓角矩形 86">
            <a:extLst>
              <a:ext uri="{FF2B5EF4-FFF2-40B4-BE49-F238E27FC236}">
                <a16:creationId xmlns:a16="http://schemas.microsoft.com/office/drawing/2014/main" id="{16A23FCE-DDE5-1DFA-164E-AB46D944B773}"/>
              </a:ext>
            </a:extLst>
          </p:cNvPr>
          <p:cNvSpPr>
            <a:spLocks/>
          </p:cNvSpPr>
          <p:nvPr/>
        </p:nvSpPr>
        <p:spPr bwMode="auto">
          <a:xfrm>
            <a:off x="5472716" y="3707567"/>
            <a:ext cx="1177818" cy="295554"/>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79" name="AutoShape 44" descr="圓角矩形 80">
            <a:extLst>
              <a:ext uri="{FF2B5EF4-FFF2-40B4-BE49-F238E27FC236}">
                <a16:creationId xmlns:a16="http://schemas.microsoft.com/office/drawing/2014/main" id="{3DFAD002-D3A4-21E1-6D16-3A77A21E4C1F}"/>
              </a:ext>
            </a:extLst>
          </p:cNvPr>
          <p:cNvSpPr>
            <a:spLocks/>
          </p:cNvSpPr>
          <p:nvPr/>
        </p:nvSpPr>
        <p:spPr bwMode="auto">
          <a:xfrm>
            <a:off x="3735772" y="4466095"/>
            <a:ext cx="3794931" cy="313026"/>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80" name="AutoShape 45" descr="圓角矩形 76">
            <a:extLst>
              <a:ext uri="{FF2B5EF4-FFF2-40B4-BE49-F238E27FC236}">
                <a16:creationId xmlns:a16="http://schemas.microsoft.com/office/drawing/2014/main" id="{AB241B55-62EE-2AB1-50D3-13FAAF0E951F}"/>
              </a:ext>
            </a:extLst>
          </p:cNvPr>
          <p:cNvSpPr>
            <a:spLocks/>
          </p:cNvSpPr>
          <p:nvPr/>
        </p:nvSpPr>
        <p:spPr bwMode="auto">
          <a:xfrm>
            <a:off x="3735771" y="3060118"/>
            <a:ext cx="1578671" cy="301749"/>
          </a:xfrm>
          <a:prstGeom prst="roundRect">
            <a:avLst>
              <a:gd name="adj" fmla="val 16667"/>
            </a:avLst>
          </a:prstGeom>
          <a:solidFill>
            <a:srgbClr val="C8D278"/>
          </a:solidFill>
          <a:ln>
            <a:noFill/>
          </a:ln>
          <a:effectLst/>
        </p:spPr>
        <p:txBody>
          <a:bodyPr lIns="20747" rIns="20747" anchor="ctr"/>
          <a:lstStyle/>
          <a:p>
            <a:endParaRPr lang="zh-TW" altLang="zh-TW" sz="2178">
              <a:solidFill>
                <a:srgbClr val="FFFFFF"/>
              </a:solidFill>
            </a:endParaRPr>
          </a:p>
        </p:txBody>
      </p:sp>
      <p:sp>
        <p:nvSpPr>
          <p:cNvPr id="181" name="AutoShape 46" descr="圓角矩形 77">
            <a:extLst>
              <a:ext uri="{FF2B5EF4-FFF2-40B4-BE49-F238E27FC236}">
                <a16:creationId xmlns:a16="http://schemas.microsoft.com/office/drawing/2014/main" id="{7D1F269B-05CE-F9A7-F333-653D9E490133}"/>
              </a:ext>
            </a:extLst>
          </p:cNvPr>
          <p:cNvSpPr>
            <a:spLocks/>
          </p:cNvSpPr>
          <p:nvPr/>
        </p:nvSpPr>
        <p:spPr bwMode="auto">
          <a:xfrm>
            <a:off x="3735771" y="3724488"/>
            <a:ext cx="1312220" cy="278634"/>
          </a:xfrm>
          <a:prstGeom prst="roundRect">
            <a:avLst>
              <a:gd name="adj" fmla="val 16667"/>
            </a:avLst>
          </a:prstGeom>
          <a:solidFill>
            <a:schemeClr val="accent3">
              <a:lumMod val="60000"/>
              <a:lumOff val="40000"/>
            </a:schemeClr>
          </a:solidFill>
          <a:ln>
            <a:noFill/>
          </a:ln>
          <a:effectLst/>
        </p:spPr>
        <p:txBody>
          <a:bodyPr lIns="20747" rIns="20747" anchor="ctr"/>
          <a:lstStyle/>
          <a:p>
            <a:endParaRPr lang="zh-TW" altLang="zh-TW" sz="2178">
              <a:solidFill>
                <a:schemeClr val="tx1">
                  <a:lumMod val="75000"/>
                  <a:lumOff val="25000"/>
                </a:schemeClr>
              </a:solidFill>
            </a:endParaRPr>
          </a:p>
        </p:txBody>
      </p:sp>
      <p:sp>
        <p:nvSpPr>
          <p:cNvPr id="182" name="AutoShape 47" descr="圓角矩形 79">
            <a:extLst>
              <a:ext uri="{FF2B5EF4-FFF2-40B4-BE49-F238E27FC236}">
                <a16:creationId xmlns:a16="http://schemas.microsoft.com/office/drawing/2014/main" id="{EF27907F-C9EB-1C5C-CCDC-518A0CA4B398}"/>
              </a:ext>
            </a:extLst>
          </p:cNvPr>
          <p:cNvSpPr>
            <a:spLocks/>
          </p:cNvSpPr>
          <p:nvPr/>
        </p:nvSpPr>
        <p:spPr bwMode="auto">
          <a:xfrm>
            <a:off x="3744129" y="4119324"/>
            <a:ext cx="2893361" cy="319407"/>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83" name="AutoShape 48" descr="圓角矩形 44">
            <a:extLst>
              <a:ext uri="{FF2B5EF4-FFF2-40B4-BE49-F238E27FC236}">
                <a16:creationId xmlns:a16="http://schemas.microsoft.com/office/drawing/2014/main" id="{035910D1-1E67-044B-679A-16EFBF3E4AEB}"/>
              </a:ext>
            </a:extLst>
          </p:cNvPr>
          <p:cNvSpPr>
            <a:spLocks/>
          </p:cNvSpPr>
          <p:nvPr/>
        </p:nvSpPr>
        <p:spPr bwMode="auto">
          <a:xfrm>
            <a:off x="1172370" y="3080785"/>
            <a:ext cx="1167733" cy="256455"/>
          </a:xfrm>
          <a:prstGeom prst="roundRect">
            <a:avLst>
              <a:gd name="adj" fmla="val 16667"/>
            </a:avLst>
          </a:prstGeom>
          <a:solidFill>
            <a:schemeClr val="accent3">
              <a:lumMod val="60000"/>
              <a:lumOff val="40000"/>
            </a:schemeClr>
          </a:solidFill>
          <a:ln>
            <a:noFill/>
          </a:ln>
          <a:effectLst/>
        </p:spPr>
        <p:txBody>
          <a:bodyPr lIns="20747" rIns="20747" anchor="ctr"/>
          <a:lstStyle/>
          <a:p>
            <a:endParaRPr lang="zh-TW" altLang="zh-TW" sz="2178">
              <a:solidFill>
                <a:schemeClr val="tx1">
                  <a:lumMod val="75000"/>
                  <a:lumOff val="25000"/>
                </a:schemeClr>
              </a:solidFill>
            </a:endParaRPr>
          </a:p>
        </p:txBody>
      </p:sp>
      <p:sp>
        <p:nvSpPr>
          <p:cNvPr id="184" name="Text Box 49" descr="矩形 49">
            <a:extLst>
              <a:ext uri="{FF2B5EF4-FFF2-40B4-BE49-F238E27FC236}">
                <a16:creationId xmlns:a16="http://schemas.microsoft.com/office/drawing/2014/main" id="{6C4D5FD4-C409-2634-1F8E-820C58449CFA}"/>
              </a:ext>
            </a:extLst>
          </p:cNvPr>
          <p:cNvSpPr txBox="1">
            <a:spLocks/>
          </p:cNvSpPr>
          <p:nvPr/>
        </p:nvSpPr>
        <p:spPr bwMode="auto">
          <a:xfrm>
            <a:off x="1204268" y="5504801"/>
            <a:ext cx="3148019" cy="7205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0747" rIns="20747">
            <a:spAutoFit/>
          </a:bodyPr>
          <a:lstStyle/>
          <a:p>
            <a:endParaRPr lang="zh-TW" altLang="zh-TW" sz="136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endParaRP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1.確認</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帶隊</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官名單</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   </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2.邀請委員</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3.制定行程表</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           </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4.準備當天紙本資料</a:t>
            </a:r>
          </a:p>
        </p:txBody>
      </p:sp>
      <p:grpSp>
        <p:nvGrpSpPr>
          <p:cNvPr id="185" name="Group 51">
            <a:extLst>
              <a:ext uri="{FF2B5EF4-FFF2-40B4-BE49-F238E27FC236}">
                <a16:creationId xmlns:a16="http://schemas.microsoft.com/office/drawing/2014/main" id="{A04B9619-D6D3-0D47-7B7E-3ABA88AFF8AC}"/>
              </a:ext>
            </a:extLst>
          </p:cNvPr>
          <p:cNvGrpSpPr>
            <a:grpSpLocks/>
          </p:cNvGrpSpPr>
          <p:nvPr/>
        </p:nvGrpSpPr>
        <p:grpSpPr bwMode="auto">
          <a:xfrm>
            <a:off x="1081292" y="2040692"/>
            <a:ext cx="950179" cy="950179"/>
            <a:chOff x="-1" y="-1"/>
            <a:chExt cx="2094790" cy="2094790"/>
          </a:xfrm>
        </p:grpSpPr>
        <p:sp>
          <p:nvSpPr>
            <p:cNvPr id="186" name="Oval 52">
              <a:extLst>
                <a:ext uri="{FF2B5EF4-FFF2-40B4-BE49-F238E27FC236}">
                  <a16:creationId xmlns:a16="http://schemas.microsoft.com/office/drawing/2014/main" id="{063CEF57-94F3-2CFD-C460-AB29372CEE85}"/>
                </a:ext>
              </a:extLst>
            </p:cNvPr>
            <p:cNvSpPr>
              <a:spLocks/>
            </p:cNvSpPr>
            <p:nvPr/>
          </p:nvSpPr>
          <p:spPr bwMode="auto">
            <a:xfrm>
              <a:off x="-1" y="-1"/>
              <a:ext cx="2094790" cy="2094790"/>
            </a:xfrm>
            <a:prstGeom prst="ellipse">
              <a:avLst/>
            </a:prstGeom>
            <a:solidFill>
              <a:srgbClr val="595959"/>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p>
              <a:pPr algn="ctr"/>
              <a:endParaRPr lang="zh-TW" altLang="zh-TW" sz="817" b="1">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187" name="Text Box 53">
              <a:extLst>
                <a:ext uri="{FF2B5EF4-FFF2-40B4-BE49-F238E27FC236}">
                  <a16:creationId xmlns:a16="http://schemas.microsoft.com/office/drawing/2014/main" id="{677061A5-92AD-03DC-D2AC-EB9255D3144A}"/>
                </a:ext>
              </a:extLst>
            </p:cNvPr>
            <p:cNvSpPr txBox="1">
              <a:spLocks/>
            </p:cNvSpPr>
            <p:nvPr/>
          </p:nvSpPr>
          <p:spPr bwMode="auto">
            <a:xfrm>
              <a:off x="352492" y="402789"/>
              <a:ext cx="1389801" cy="1289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spAutoFit/>
            </a:bodyPr>
            <a:lstStyle/>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前期</a:t>
              </a:r>
            </a:p>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準備</a:t>
              </a:r>
            </a:p>
          </p:txBody>
        </p:sp>
      </p:grpSp>
      <p:grpSp>
        <p:nvGrpSpPr>
          <p:cNvPr id="188" name="Group 54">
            <a:extLst>
              <a:ext uri="{FF2B5EF4-FFF2-40B4-BE49-F238E27FC236}">
                <a16:creationId xmlns:a16="http://schemas.microsoft.com/office/drawing/2014/main" id="{EEE85E14-62BF-70F8-690E-799A6B259BB1}"/>
              </a:ext>
            </a:extLst>
          </p:cNvPr>
          <p:cNvGrpSpPr>
            <a:grpSpLocks/>
          </p:cNvGrpSpPr>
          <p:nvPr/>
        </p:nvGrpSpPr>
        <p:grpSpPr bwMode="auto">
          <a:xfrm>
            <a:off x="3553556" y="2047772"/>
            <a:ext cx="950899" cy="950179"/>
            <a:chOff x="-1" y="-1"/>
            <a:chExt cx="2094790" cy="2094790"/>
          </a:xfrm>
        </p:grpSpPr>
        <p:sp>
          <p:nvSpPr>
            <p:cNvPr id="189" name="Oval 55">
              <a:extLst>
                <a:ext uri="{FF2B5EF4-FFF2-40B4-BE49-F238E27FC236}">
                  <a16:creationId xmlns:a16="http://schemas.microsoft.com/office/drawing/2014/main" id="{554748D5-CF39-1F53-DF98-BBDF21092C48}"/>
                </a:ext>
              </a:extLst>
            </p:cNvPr>
            <p:cNvSpPr>
              <a:spLocks/>
            </p:cNvSpPr>
            <p:nvPr/>
          </p:nvSpPr>
          <p:spPr bwMode="auto">
            <a:xfrm>
              <a:off x="-1" y="-1"/>
              <a:ext cx="2094790" cy="2094790"/>
            </a:xfrm>
            <a:prstGeom prst="ellipse">
              <a:avLst/>
            </a:prstGeom>
            <a:solidFill>
              <a:srgbClr val="595959"/>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p>
              <a:pPr algn="ctr"/>
              <a:endParaRPr lang="zh-TW" altLang="zh-TW" sz="817" b="1">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190" name="Text Box 56">
              <a:extLst>
                <a:ext uri="{FF2B5EF4-FFF2-40B4-BE49-F238E27FC236}">
                  <a16:creationId xmlns:a16="http://schemas.microsoft.com/office/drawing/2014/main" id="{752EBE30-2CC6-AEEB-2418-29DCB68AFC4B}"/>
                </a:ext>
              </a:extLst>
            </p:cNvPr>
            <p:cNvSpPr txBox="1">
              <a:spLocks/>
            </p:cNvSpPr>
            <p:nvPr/>
          </p:nvSpPr>
          <p:spPr bwMode="auto">
            <a:xfrm>
              <a:off x="352492" y="402789"/>
              <a:ext cx="1389802" cy="1289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spAutoFit/>
            </a:bodyPr>
            <a:lstStyle/>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實際</a:t>
              </a:r>
            </a:p>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操作</a:t>
              </a:r>
            </a:p>
          </p:txBody>
        </p:sp>
      </p:grpSp>
      <p:grpSp>
        <p:nvGrpSpPr>
          <p:cNvPr id="191" name="Group 57">
            <a:extLst>
              <a:ext uri="{FF2B5EF4-FFF2-40B4-BE49-F238E27FC236}">
                <a16:creationId xmlns:a16="http://schemas.microsoft.com/office/drawing/2014/main" id="{37FD657B-0255-0831-99C9-B9A88FE7F61D}"/>
              </a:ext>
            </a:extLst>
          </p:cNvPr>
          <p:cNvGrpSpPr>
            <a:grpSpLocks/>
          </p:cNvGrpSpPr>
          <p:nvPr/>
        </p:nvGrpSpPr>
        <p:grpSpPr bwMode="auto">
          <a:xfrm>
            <a:off x="5399599" y="2030267"/>
            <a:ext cx="950179" cy="950179"/>
            <a:chOff x="-1" y="-1"/>
            <a:chExt cx="2094790" cy="2094790"/>
          </a:xfrm>
        </p:grpSpPr>
        <p:sp>
          <p:nvSpPr>
            <p:cNvPr id="192" name="Oval 58">
              <a:extLst>
                <a:ext uri="{FF2B5EF4-FFF2-40B4-BE49-F238E27FC236}">
                  <a16:creationId xmlns:a16="http://schemas.microsoft.com/office/drawing/2014/main" id="{22F13055-A31E-D4A8-FFA3-47A6445F4346}"/>
                </a:ext>
              </a:extLst>
            </p:cNvPr>
            <p:cNvSpPr>
              <a:spLocks/>
            </p:cNvSpPr>
            <p:nvPr/>
          </p:nvSpPr>
          <p:spPr bwMode="auto">
            <a:xfrm>
              <a:off x="-1" y="-1"/>
              <a:ext cx="2094790" cy="2094790"/>
            </a:xfrm>
            <a:prstGeom prst="ellipse">
              <a:avLst/>
            </a:prstGeom>
            <a:solidFill>
              <a:srgbClr val="595959"/>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p>
              <a:pPr algn="ctr"/>
              <a:endParaRPr lang="zh-TW" altLang="zh-TW" sz="817" b="1">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193" name="Text Box 59">
              <a:extLst>
                <a:ext uri="{FF2B5EF4-FFF2-40B4-BE49-F238E27FC236}">
                  <a16:creationId xmlns:a16="http://schemas.microsoft.com/office/drawing/2014/main" id="{98FDE938-28A8-4CE7-060E-28284A8739DC}"/>
                </a:ext>
              </a:extLst>
            </p:cNvPr>
            <p:cNvSpPr txBox="1">
              <a:spLocks/>
            </p:cNvSpPr>
            <p:nvPr/>
          </p:nvSpPr>
          <p:spPr bwMode="auto">
            <a:xfrm>
              <a:off x="352492" y="402789"/>
              <a:ext cx="1389801" cy="1289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spAutoFit/>
            </a:bodyPr>
            <a:lstStyle/>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後期</a:t>
              </a:r>
            </a:p>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彙整</a:t>
              </a:r>
            </a:p>
          </p:txBody>
        </p:sp>
      </p:grpSp>
      <p:sp>
        <p:nvSpPr>
          <p:cNvPr id="194" name="Text Box 60" descr="矩形 57">
            <a:extLst>
              <a:ext uri="{FF2B5EF4-FFF2-40B4-BE49-F238E27FC236}">
                <a16:creationId xmlns:a16="http://schemas.microsoft.com/office/drawing/2014/main" id="{AD2E1A24-F448-1249-C559-EB82434E2F9D}"/>
              </a:ext>
            </a:extLst>
          </p:cNvPr>
          <p:cNvSpPr txBox="1">
            <a:spLocks/>
          </p:cNvSpPr>
          <p:nvPr/>
        </p:nvSpPr>
        <p:spPr bwMode="auto">
          <a:xfrm>
            <a:off x="1225366" y="3039361"/>
            <a:ext cx="748824"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公告</a:t>
            </a:r>
            <a:r>
              <a:rPr lang="zh-TW" altLang="zh-TW" sz="1452" b="1" dirty="0">
                <a:solidFill>
                  <a:srgbClr val="FFFF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 </a:t>
            </a:r>
          </a:p>
        </p:txBody>
      </p:sp>
      <p:grpSp>
        <p:nvGrpSpPr>
          <p:cNvPr id="195" name="Group 61">
            <a:extLst>
              <a:ext uri="{FF2B5EF4-FFF2-40B4-BE49-F238E27FC236}">
                <a16:creationId xmlns:a16="http://schemas.microsoft.com/office/drawing/2014/main" id="{33BD99E8-BA93-4EA4-84E0-B725DE9B02BB}"/>
              </a:ext>
            </a:extLst>
          </p:cNvPr>
          <p:cNvGrpSpPr>
            <a:grpSpLocks/>
          </p:cNvGrpSpPr>
          <p:nvPr/>
        </p:nvGrpSpPr>
        <p:grpSpPr bwMode="auto">
          <a:xfrm>
            <a:off x="7635489" y="2066417"/>
            <a:ext cx="950899" cy="950179"/>
            <a:chOff x="-1" y="0"/>
            <a:chExt cx="2094790" cy="2094784"/>
          </a:xfrm>
        </p:grpSpPr>
        <p:sp>
          <p:nvSpPr>
            <p:cNvPr id="196" name="Oval 62">
              <a:extLst>
                <a:ext uri="{FF2B5EF4-FFF2-40B4-BE49-F238E27FC236}">
                  <a16:creationId xmlns:a16="http://schemas.microsoft.com/office/drawing/2014/main" id="{CF08AAB8-0847-17F8-5A66-547162C89D15}"/>
                </a:ext>
              </a:extLst>
            </p:cNvPr>
            <p:cNvSpPr>
              <a:spLocks/>
            </p:cNvSpPr>
            <p:nvPr/>
          </p:nvSpPr>
          <p:spPr bwMode="auto">
            <a:xfrm>
              <a:off x="-1" y="0"/>
              <a:ext cx="2094790" cy="2094784"/>
            </a:xfrm>
            <a:prstGeom prst="ellipse">
              <a:avLst/>
            </a:prstGeom>
            <a:solidFill>
              <a:srgbClr val="595959"/>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p>
              <a:pPr algn="ctr"/>
              <a:endParaRPr lang="zh-TW" altLang="zh-TW" sz="817" b="1">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197" name="Text Box 63">
              <a:extLst>
                <a:ext uri="{FF2B5EF4-FFF2-40B4-BE49-F238E27FC236}">
                  <a16:creationId xmlns:a16="http://schemas.microsoft.com/office/drawing/2014/main" id="{28D5A7D0-EB08-1D17-46BF-7CA008DC2D14}"/>
                </a:ext>
              </a:extLst>
            </p:cNvPr>
            <p:cNvSpPr txBox="1">
              <a:spLocks/>
            </p:cNvSpPr>
            <p:nvPr/>
          </p:nvSpPr>
          <p:spPr bwMode="auto">
            <a:xfrm>
              <a:off x="352494" y="402789"/>
              <a:ext cx="1389800" cy="1289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spAutoFit/>
            </a:bodyPr>
            <a:lstStyle/>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追蹤</a:t>
              </a:r>
            </a:p>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改善</a:t>
              </a:r>
            </a:p>
          </p:txBody>
        </p:sp>
      </p:grpSp>
      <p:sp>
        <p:nvSpPr>
          <p:cNvPr id="198" name="Text Box 67" descr="矩形 83">
            <a:extLst>
              <a:ext uri="{FF2B5EF4-FFF2-40B4-BE49-F238E27FC236}">
                <a16:creationId xmlns:a16="http://schemas.microsoft.com/office/drawing/2014/main" id="{791D711F-B786-B1BA-A515-863ECC788766}"/>
              </a:ext>
            </a:extLst>
          </p:cNvPr>
          <p:cNvSpPr txBox="1">
            <a:spLocks/>
          </p:cNvSpPr>
          <p:nvPr/>
        </p:nvSpPr>
        <p:spPr bwMode="auto">
          <a:xfrm>
            <a:off x="5516509" y="2984204"/>
            <a:ext cx="1208795" cy="10569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15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分數統計</a:t>
            </a:r>
            <a:endParaRPr lang="en-US"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endParaRPr>
          </a:p>
          <a:p>
            <a:pPr>
              <a:lnSpc>
                <a:spcPct val="150000"/>
              </a:lnSpc>
              <a:buSzPct val="100000"/>
              <a:buFontTx/>
              <a:buChar char="◆"/>
            </a:pPr>
            <a:endParaRPr lang="zh-TW" altLang="zh-TW" sz="1452" b="1" dirty="0">
              <a:solidFill>
                <a:srgbClr val="FFFF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endParaRPr>
          </a:p>
          <a:p>
            <a:pPr>
              <a:lnSpc>
                <a:spcPct val="15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意見彙整</a:t>
            </a:r>
          </a:p>
        </p:txBody>
      </p:sp>
      <p:sp>
        <p:nvSpPr>
          <p:cNvPr id="199" name="Line 68" descr="直線單箭頭接點 60">
            <a:extLst>
              <a:ext uri="{FF2B5EF4-FFF2-40B4-BE49-F238E27FC236}">
                <a16:creationId xmlns:a16="http://schemas.microsoft.com/office/drawing/2014/main" id="{A6678D30-227E-2F04-55D1-E881D471082A}"/>
              </a:ext>
            </a:extLst>
          </p:cNvPr>
          <p:cNvSpPr>
            <a:spLocks noChangeShapeType="1"/>
          </p:cNvSpPr>
          <p:nvPr/>
        </p:nvSpPr>
        <p:spPr bwMode="auto">
          <a:xfrm>
            <a:off x="2112307" y="2479900"/>
            <a:ext cx="1290926" cy="9657"/>
          </a:xfrm>
          <a:prstGeom prst="line">
            <a:avLst/>
          </a:prstGeom>
          <a:noFill/>
          <a:ln w="38100" cap="flat" cmpd="sng">
            <a:solidFill>
              <a:srgbClr val="808080"/>
            </a:solidFill>
            <a:prstDash val="solid"/>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sp>
        <p:nvSpPr>
          <p:cNvPr id="201" name="Line 70" descr="直線單箭頭接點 99">
            <a:extLst>
              <a:ext uri="{FF2B5EF4-FFF2-40B4-BE49-F238E27FC236}">
                <a16:creationId xmlns:a16="http://schemas.microsoft.com/office/drawing/2014/main" id="{94C578BB-7698-D270-CFD1-EC74FFAE1116}"/>
              </a:ext>
            </a:extLst>
          </p:cNvPr>
          <p:cNvSpPr>
            <a:spLocks noChangeShapeType="1"/>
          </p:cNvSpPr>
          <p:nvPr/>
        </p:nvSpPr>
        <p:spPr bwMode="auto">
          <a:xfrm>
            <a:off x="6509666" y="2479901"/>
            <a:ext cx="927334" cy="0"/>
          </a:xfrm>
          <a:prstGeom prst="line">
            <a:avLst/>
          </a:prstGeom>
          <a:noFill/>
          <a:ln w="38100" cap="flat" cmpd="sng">
            <a:solidFill>
              <a:srgbClr val="808080"/>
            </a:solidFill>
            <a:prstDash val="solid"/>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sp>
        <p:nvSpPr>
          <p:cNvPr id="202" name="Text Box 71" descr="矩形 115">
            <a:extLst>
              <a:ext uri="{FF2B5EF4-FFF2-40B4-BE49-F238E27FC236}">
                <a16:creationId xmlns:a16="http://schemas.microsoft.com/office/drawing/2014/main" id="{A108C979-02AD-ED87-52B5-BA5B65EEF16B}"/>
              </a:ext>
            </a:extLst>
          </p:cNvPr>
          <p:cNvSpPr txBox="1">
            <a:spLocks/>
          </p:cNvSpPr>
          <p:nvPr/>
        </p:nvSpPr>
        <p:spPr bwMode="auto">
          <a:xfrm>
            <a:off x="7845133" y="3386144"/>
            <a:ext cx="1963900" cy="3017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函</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送紀錄予管理處</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等作業</a:t>
            </a:r>
          </a:p>
        </p:txBody>
      </p:sp>
      <p:sp>
        <p:nvSpPr>
          <p:cNvPr id="203" name="Text Box 72" descr="矩形 116">
            <a:extLst>
              <a:ext uri="{FF2B5EF4-FFF2-40B4-BE49-F238E27FC236}">
                <a16:creationId xmlns:a16="http://schemas.microsoft.com/office/drawing/2014/main" id="{2AC1FBE5-1F49-3452-764A-F2890C325974}"/>
              </a:ext>
            </a:extLst>
          </p:cNvPr>
          <p:cNvSpPr txBox="1">
            <a:spLocks/>
          </p:cNvSpPr>
          <p:nvPr/>
        </p:nvSpPr>
        <p:spPr bwMode="auto">
          <a:xfrm>
            <a:off x="7841031" y="4039271"/>
            <a:ext cx="1835524" cy="511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協助追蹤各管理處缺失改善情形</a:t>
            </a:r>
          </a:p>
        </p:txBody>
      </p:sp>
      <p:sp>
        <p:nvSpPr>
          <p:cNvPr id="204" name="Text Box 74" descr="矩形 125">
            <a:extLst>
              <a:ext uri="{FF2B5EF4-FFF2-40B4-BE49-F238E27FC236}">
                <a16:creationId xmlns:a16="http://schemas.microsoft.com/office/drawing/2014/main" id="{D18734FB-DE8E-090F-3C2E-946AC99CCAE3}"/>
              </a:ext>
            </a:extLst>
          </p:cNvPr>
          <p:cNvSpPr txBox="1">
            <a:spLocks/>
          </p:cNvSpPr>
          <p:nvPr/>
        </p:nvSpPr>
        <p:spPr bwMode="auto">
          <a:xfrm>
            <a:off x="5626492" y="3363218"/>
            <a:ext cx="1090263" cy="3017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抽查評分統計</a:t>
            </a:r>
          </a:p>
        </p:txBody>
      </p:sp>
      <p:sp>
        <p:nvSpPr>
          <p:cNvPr id="205" name="Text Box 76" descr="矩形 131">
            <a:extLst>
              <a:ext uri="{FF2B5EF4-FFF2-40B4-BE49-F238E27FC236}">
                <a16:creationId xmlns:a16="http://schemas.microsoft.com/office/drawing/2014/main" id="{4E14E6D4-5721-A729-DB22-07436C4D9065}"/>
              </a:ext>
            </a:extLst>
          </p:cNvPr>
          <p:cNvSpPr txBox="1">
            <a:spLocks/>
          </p:cNvSpPr>
          <p:nvPr/>
        </p:nvSpPr>
        <p:spPr bwMode="auto">
          <a:xfrm>
            <a:off x="1356434" y="3339308"/>
            <a:ext cx="1588798" cy="113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1.</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公布抽檢計畫</a:t>
            </a:r>
            <a:b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b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2.制定排程</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3.擇定抽查點位</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4.率定</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抽檢</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日期</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5.通知</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聯</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繫各管理處</a:t>
            </a:r>
          </a:p>
        </p:txBody>
      </p:sp>
      <p:sp>
        <p:nvSpPr>
          <p:cNvPr id="206" name="Text Box 77" descr="矩形 132">
            <a:extLst>
              <a:ext uri="{FF2B5EF4-FFF2-40B4-BE49-F238E27FC236}">
                <a16:creationId xmlns:a16="http://schemas.microsoft.com/office/drawing/2014/main" id="{B753BA05-70D1-E999-F517-CE4B0F36B03B}"/>
              </a:ext>
            </a:extLst>
          </p:cNvPr>
          <p:cNvSpPr txBox="1">
            <a:spLocks/>
          </p:cNvSpPr>
          <p:nvPr/>
        </p:nvSpPr>
        <p:spPr bwMode="auto">
          <a:xfrm>
            <a:off x="3938231" y="3346642"/>
            <a:ext cx="915536" cy="3017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討論與問答</a:t>
            </a:r>
          </a:p>
        </p:txBody>
      </p:sp>
      <p:sp>
        <p:nvSpPr>
          <p:cNvPr id="207" name="Text Box 78" descr="矩形 64">
            <a:extLst>
              <a:ext uri="{FF2B5EF4-FFF2-40B4-BE49-F238E27FC236}">
                <a16:creationId xmlns:a16="http://schemas.microsoft.com/office/drawing/2014/main" id="{DDC1DCA6-9A91-FB27-7857-5077B8F0E410}"/>
              </a:ext>
            </a:extLst>
          </p:cNvPr>
          <p:cNvSpPr txBox="1">
            <a:spLocks/>
          </p:cNvSpPr>
          <p:nvPr/>
        </p:nvSpPr>
        <p:spPr bwMode="auto">
          <a:xfrm>
            <a:off x="1241180" y="5399324"/>
            <a:ext cx="1074233"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前置作業</a:t>
            </a:r>
          </a:p>
        </p:txBody>
      </p:sp>
      <p:sp>
        <p:nvSpPr>
          <p:cNvPr id="208" name="AutoShape 91" descr="圓角矩形 73">
            <a:extLst>
              <a:ext uri="{FF2B5EF4-FFF2-40B4-BE49-F238E27FC236}">
                <a16:creationId xmlns:a16="http://schemas.microsoft.com/office/drawing/2014/main" id="{7BA5F56C-2154-70AD-ECAC-C6B1A79BFCC1}"/>
              </a:ext>
            </a:extLst>
          </p:cNvPr>
          <p:cNvSpPr>
            <a:spLocks/>
          </p:cNvSpPr>
          <p:nvPr/>
        </p:nvSpPr>
        <p:spPr bwMode="auto">
          <a:xfrm>
            <a:off x="1172811" y="4443897"/>
            <a:ext cx="1167733" cy="306709"/>
          </a:xfrm>
          <a:prstGeom prst="roundRect">
            <a:avLst>
              <a:gd name="adj" fmla="val 16667"/>
            </a:avLst>
          </a:prstGeom>
          <a:solidFill>
            <a:srgbClr val="C8D278"/>
          </a:solidFill>
          <a:ln>
            <a:noFill/>
          </a:ln>
          <a:effectLst/>
        </p:spPr>
        <p:txBody>
          <a:bodyPr lIns="20747" rIns="20747" anchor="ctr"/>
          <a:lstStyle/>
          <a:p>
            <a:endParaRPr lang="zh-TW" altLang="zh-TW" sz="2178">
              <a:solidFill>
                <a:srgbClr val="FFFFFF"/>
              </a:solidFill>
            </a:endParaRPr>
          </a:p>
        </p:txBody>
      </p:sp>
      <p:sp>
        <p:nvSpPr>
          <p:cNvPr id="209" name="Text Box 92" descr="矩形 74">
            <a:extLst>
              <a:ext uri="{FF2B5EF4-FFF2-40B4-BE49-F238E27FC236}">
                <a16:creationId xmlns:a16="http://schemas.microsoft.com/office/drawing/2014/main" id="{51BBA903-DBD8-3FCE-8A17-C563710F130F}"/>
              </a:ext>
            </a:extLst>
          </p:cNvPr>
          <p:cNvSpPr txBox="1">
            <a:spLocks/>
          </p:cNvSpPr>
          <p:nvPr/>
        </p:nvSpPr>
        <p:spPr bwMode="auto">
          <a:xfrm>
            <a:off x="1358350" y="4519888"/>
            <a:ext cx="2500433" cy="929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p>
            <a:endParaRPr lang="zh-TW" altLang="zh-TW" sz="136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endParaRP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1.製作書面資料與說明簡報</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2</a:t>
            </a:r>
            <a:r>
              <a:rPr lang="zh-TW" altLang="zh-TW" sz="136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提供查核會議室</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3.派車協助抽查當天作業</a:t>
            </a:r>
          </a:p>
        </p:txBody>
      </p:sp>
      <p:sp>
        <p:nvSpPr>
          <p:cNvPr id="210" name="Text Box 93" descr="矩形 78">
            <a:extLst>
              <a:ext uri="{FF2B5EF4-FFF2-40B4-BE49-F238E27FC236}">
                <a16:creationId xmlns:a16="http://schemas.microsoft.com/office/drawing/2014/main" id="{9319E977-98B3-58F0-F6A5-F11F290397B3}"/>
              </a:ext>
            </a:extLst>
          </p:cNvPr>
          <p:cNvSpPr txBox="1">
            <a:spLocks/>
          </p:cNvSpPr>
          <p:nvPr/>
        </p:nvSpPr>
        <p:spPr bwMode="auto">
          <a:xfrm>
            <a:off x="1225672" y="4439356"/>
            <a:ext cx="1265052"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備齊資料</a:t>
            </a:r>
          </a:p>
        </p:txBody>
      </p:sp>
      <p:sp>
        <p:nvSpPr>
          <p:cNvPr id="211" name="Text Box 94" descr="矩形 104">
            <a:extLst>
              <a:ext uri="{FF2B5EF4-FFF2-40B4-BE49-F238E27FC236}">
                <a16:creationId xmlns:a16="http://schemas.microsoft.com/office/drawing/2014/main" id="{4DFF6FDA-50A8-B8F8-0D6E-1C0DEDE648CA}"/>
              </a:ext>
            </a:extLst>
          </p:cNvPr>
          <p:cNvSpPr txBox="1">
            <a:spLocks/>
          </p:cNvSpPr>
          <p:nvPr/>
        </p:nvSpPr>
        <p:spPr bwMode="auto">
          <a:xfrm>
            <a:off x="7719576" y="4516802"/>
            <a:ext cx="1074233"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作業改善</a:t>
            </a:r>
          </a:p>
        </p:txBody>
      </p:sp>
      <p:sp>
        <p:nvSpPr>
          <p:cNvPr id="212" name="Text Box 95" descr="矩形 97">
            <a:extLst>
              <a:ext uri="{FF2B5EF4-FFF2-40B4-BE49-F238E27FC236}">
                <a16:creationId xmlns:a16="http://schemas.microsoft.com/office/drawing/2014/main" id="{8E088206-31A8-2A1E-E930-9978AD155E58}"/>
              </a:ext>
            </a:extLst>
          </p:cNvPr>
          <p:cNvSpPr txBox="1">
            <a:spLocks/>
          </p:cNvSpPr>
          <p:nvPr/>
        </p:nvSpPr>
        <p:spPr bwMode="auto">
          <a:xfrm>
            <a:off x="7756862" y="3376491"/>
            <a:ext cx="1658311" cy="6379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300000"/>
              </a:lnSpc>
              <a:buSzPct val="100000"/>
              <a:buFontTx/>
              <a:buChar char="◆"/>
            </a:pPr>
            <a:r>
              <a:rPr lang="zh-TW" altLang="en-US"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缺失改</a:t>
            </a: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善追蹤</a:t>
            </a:r>
          </a:p>
        </p:txBody>
      </p:sp>
      <p:sp>
        <p:nvSpPr>
          <p:cNvPr id="214" name="Text Box 65" descr="矩形 75">
            <a:extLst>
              <a:ext uri="{FF2B5EF4-FFF2-40B4-BE49-F238E27FC236}">
                <a16:creationId xmlns:a16="http://schemas.microsoft.com/office/drawing/2014/main" id="{C581A883-3E3C-7A23-A82A-D06BEB03D21B}"/>
              </a:ext>
            </a:extLst>
          </p:cNvPr>
          <p:cNvSpPr txBox="1">
            <a:spLocks/>
          </p:cNvSpPr>
          <p:nvPr/>
        </p:nvSpPr>
        <p:spPr bwMode="auto">
          <a:xfrm>
            <a:off x="3828184" y="2734630"/>
            <a:ext cx="3761364" cy="2062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30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書面簡報說明</a:t>
            </a:r>
          </a:p>
          <a:p>
            <a:pPr>
              <a:lnSpc>
                <a:spcPct val="30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現場抽查</a:t>
            </a:r>
          </a:p>
          <a:p>
            <a:pPr>
              <a:lnSpc>
                <a:spcPct val="15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委員實地評分、提供改善意見</a:t>
            </a:r>
          </a:p>
          <a:p>
            <a:pPr>
              <a:lnSpc>
                <a:spcPct val="15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協助紀錄(照片、討論與問答、現場缺失)</a:t>
            </a:r>
          </a:p>
        </p:txBody>
      </p:sp>
      <p:sp>
        <p:nvSpPr>
          <p:cNvPr id="225" name="Line 70" descr="直線單箭頭接點 99">
            <a:extLst>
              <a:ext uri="{FF2B5EF4-FFF2-40B4-BE49-F238E27FC236}">
                <a16:creationId xmlns:a16="http://schemas.microsoft.com/office/drawing/2014/main" id="{43FD39D7-3BE3-393D-7FF3-8F10B49130A6}"/>
              </a:ext>
            </a:extLst>
          </p:cNvPr>
          <p:cNvSpPr>
            <a:spLocks noChangeShapeType="1"/>
          </p:cNvSpPr>
          <p:nvPr/>
        </p:nvSpPr>
        <p:spPr bwMode="auto">
          <a:xfrm>
            <a:off x="4632153" y="2479900"/>
            <a:ext cx="682289" cy="0"/>
          </a:xfrm>
          <a:prstGeom prst="line">
            <a:avLst/>
          </a:prstGeom>
          <a:noFill/>
          <a:ln w="38100" cap="flat" cmpd="sng">
            <a:solidFill>
              <a:srgbClr val="808080"/>
            </a:solidFill>
            <a:prstDash val="solid"/>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cxnSp>
        <p:nvCxnSpPr>
          <p:cNvPr id="227" name="接點: 肘形 226">
            <a:extLst>
              <a:ext uri="{FF2B5EF4-FFF2-40B4-BE49-F238E27FC236}">
                <a16:creationId xmlns:a16="http://schemas.microsoft.com/office/drawing/2014/main" id="{3315990A-861F-8FEE-074E-A8A640A20B28}"/>
              </a:ext>
            </a:extLst>
          </p:cNvPr>
          <p:cNvCxnSpPr>
            <a:cxnSpLocks/>
            <a:stCxn id="196" idx="0"/>
            <a:endCxn id="186" idx="0"/>
          </p:cNvCxnSpPr>
          <p:nvPr/>
        </p:nvCxnSpPr>
        <p:spPr>
          <a:xfrm rot="16200000" flipV="1">
            <a:off x="4820799" y="-1223724"/>
            <a:ext cx="25725" cy="6554557"/>
          </a:xfrm>
          <a:prstGeom prst="bentConnector3">
            <a:avLst>
              <a:gd name="adj1" fmla="val 988630"/>
            </a:avLst>
          </a:prstGeom>
          <a:ln w="38100">
            <a:solidFill>
              <a:schemeClr val="bg1">
                <a:lumMod val="50000"/>
              </a:schemeClr>
            </a:solidFill>
            <a:headEnd type="none" w="med" len="med"/>
            <a:tailEnd type="triangle" w="med" len="med"/>
          </a:ln>
        </p:spPr>
        <p:style>
          <a:lnRef idx="1">
            <a:schemeClr val="dk1"/>
          </a:lnRef>
          <a:fillRef idx="0">
            <a:schemeClr val="dk1"/>
          </a:fillRef>
          <a:effectRef idx="0">
            <a:schemeClr val="dk1"/>
          </a:effectRef>
          <a:fontRef idx="minor">
            <a:schemeClr val="tx1"/>
          </a:fontRef>
        </p:style>
      </p:cxnSp>
      <p:grpSp>
        <p:nvGrpSpPr>
          <p:cNvPr id="78" name="Group 81">
            <a:extLst>
              <a:ext uri="{FF2B5EF4-FFF2-40B4-BE49-F238E27FC236}">
                <a16:creationId xmlns:a16="http://schemas.microsoft.com/office/drawing/2014/main" id="{72E52529-A135-1375-B77E-2FD40862FF34}"/>
              </a:ext>
            </a:extLst>
          </p:cNvPr>
          <p:cNvGrpSpPr>
            <a:grpSpLocks/>
          </p:cNvGrpSpPr>
          <p:nvPr/>
        </p:nvGrpSpPr>
        <p:grpSpPr bwMode="auto">
          <a:xfrm>
            <a:off x="9796808" y="1115637"/>
            <a:ext cx="1826370" cy="1791810"/>
            <a:chOff x="653982" y="101829"/>
            <a:chExt cx="7038654" cy="2781511"/>
          </a:xfrm>
        </p:grpSpPr>
        <p:sp>
          <p:nvSpPr>
            <p:cNvPr id="79" name="Rectangle 82">
              <a:extLst>
                <a:ext uri="{FF2B5EF4-FFF2-40B4-BE49-F238E27FC236}">
                  <a16:creationId xmlns:a16="http://schemas.microsoft.com/office/drawing/2014/main" id="{3AE32468-9E60-CBF5-66C2-C2BAFE2901F4}"/>
                </a:ext>
              </a:extLst>
            </p:cNvPr>
            <p:cNvSpPr>
              <a:spLocks/>
            </p:cNvSpPr>
            <p:nvPr/>
          </p:nvSpPr>
          <p:spPr bwMode="auto">
            <a:xfrm>
              <a:off x="653982" y="101829"/>
              <a:ext cx="7038652" cy="2781511"/>
            </a:xfrm>
            <a:prstGeom prst="rect">
              <a:avLst/>
            </a:prstGeom>
            <a:solidFill>
              <a:srgbClr val="7F7F7F">
                <a:alpha val="20000"/>
              </a:srgbClr>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lvl1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endParaRPr lang="zh-TW" altLang="zh-TW" sz="2178">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80" name="Text Box 83">
              <a:extLst>
                <a:ext uri="{FF2B5EF4-FFF2-40B4-BE49-F238E27FC236}">
                  <a16:creationId xmlns:a16="http://schemas.microsoft.com/office/drawing/2014/main" id="{57D77605-1573-41DF-8F7C-9268728637DE}"/>
                </a:ext>
              </a:extLst>
            </p:cNvPr>
            <p:cNvSpPr txBox="1">
              <a:spLocks/>
            </p:cNvSpPr>
            <p:nvPr/>
          </p:nvSpPr>
          <p:spPr bwMode="auto">
            <a:xfrm>
              <a:off x="653982" y="651541"/>
              <a:ext cx="7038654" cy="9669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0747" rIns="20747" anchor="ctr">
              <a:spAutoFit/>
            </a:bodyPr>
            <a:lstStyle>
              <a:lvl1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endParaRPr lang="zh-TW" altLang="zh-TW" sz="1815" b="1" u="sng" dirty="0">
                <a:latin typeface="微軟正黑體" panose="020B0604030504040204" pitchFamily="34" charset="-120"/>
                <a:ea typeface="微軟正黑體" panose="020B0604030504040204" pitchFamily="34" charset="-120"/>
                <a:sym typeface="微軟正黑體" panose="020B0604030504040204" pitchFamily="34" charset="-120"/>
              </a:endParaRPr>
            </a:p>
            <a:p>
              <a:endParaRPr lang="zh-TW" altLang="zh-TW" sz="2178" dirty="0">
                <a:latin typeface="微軟正黑體" panose="020B0604030504040204" pitchFamily="34" charset="-120"/>
                <a:ea typeface="微軟正黑體" panose="020B0604030504040204" pitchFamily="34" charset="-120"/>
                <a:sym typeface="微軟正黑體" panose="020B0604030504040204" pitchFamily="34" charset="-120"/>
              </a:endParaRPr>
            </a:p>
          </p:txBody>
        </p:sp>
      </p:grpSp>
      <p:sp>
        <p:nvSpPr>
          <p:cNvPr id="81" name="Text Box 87" descr="矩形 69">
            <a:extLst>
              <a:ext uri="{FF2B5EF4-FFF2-40B4-BE49-F238E27FC236}">
                <a16:creationId xmlns:a16="http://schemas.microsoft.com/office/drawing/2014/main" id="{987DFC39-6ACA-2D1C-1FA8-37C1F99E31F2}"/>
              </a:ext>
            </a:extLst>
          </p:cNvPr>
          <p:cNvSpPr txBox="1">
            <a:spLocks/>
          </p:cNvSpPr>
          <p:nvPr/>
        </p:nvSpPr>
        <p:spPr bwMode="auto">
          <a:xfrm>
            <a:off x="9943506" y="1535807"/>
            <a:ext cx="1513488" cy="343572"/>
          </a:xfrm>
          <a:prstGeom prst="rect">
            <a:avLst/>
          </a:prstGeom>
          <a:solidFill>
            <a:srgbClr val="F3A155">
              <a:alpha val="50196"/>
            </a:srgbClr>
          </a:solidFill>
          <a:ln>
            <a:solidFill>
              <a:schemeClr val="tx1"/>
            </a:solidFill>
          </a:ln>
        </p:spPr>
        <p:txBody>
          <a:bodyPr vert="horz" lIns="72744" tIns="36372" rIns="72744" bIns="36372"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r>
              <a:rPr lang="zh-TW" altLang="zh-TW" dirty="0">
                <a:sym typeface="微軟正黑體" panose="020B0604030504040204" pitchFamily="34" charset="-120"/>
              </a:rPr>
              <a:t>農水署作業</a:t>
            </a:r>
          </a:p>
        </p:txBody>
      </p:sp>
      <p:sp>
        <p:nvSpPr>
          <p:cNvPr id="82" name="Text Box 87" descr="矩形 69">
            <a:extLst>
              <a:ext uri="{FF2B5EF4-FFF2-40B4-BE49-F238E27FC236}">
                <a16:creationId xmlns:a16="http://schemas.microsoft.com/office/drawing/2014/main" id="{52A093C4-7560-03D0-9F6E-E7D3186402D5}"/>
              </a:ext>
            </a:extLst>
          </p:cNvPr>
          <p:cNvSpPr txBox="1">
            <a:spLocks/>
          </p:cNvSpPr>
          <p:nvPr/>
        </p:nvSpPr>
        <p:spPr bwMode="auto">
          <a:xfrm>
            <a:off x="9943506" y="1979335"/>
            <a:ext cx="1513488" cy="343572"/>
          </a:xfrm>
          <a:prstGeom prst="rect">
            <a:avLst/>
          </a:prstGeom>
          <a:solidFill>
            <a:srgbClr val="C8D278">
              <a:alpha val="50196"/>
            </a:srgbClr>
          </a:solidFill>
          <a:ln>
            <a:solidFill>
              <a:schemeClr val="tx1"/>
            </a:solidFill>
          </a:ln>
        </p:spPr>
        <p:txBody>
          <a:bodyPr vert="horz" lIns="72744" tIns="36372" rIns="72744" bIns="36372"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r>
              <a:rPr lang="zh-TW" altLang="en-US" dirty="0">
                <a:sym typeface="微軟正黑體" panose="020B0604030504040204" pitchFamily="34" charset="-120"/>
              </a:rPr>
              <a:t>管理處</a:t>
            </a:r>
            <a:r>
              <a:rPr lang="zh-TW" altLang="zh-TW" dirty="0">
                <a:sym typeface="微軟正黑體" panose="020B0604030504040204" pitchFamily="34" charset="-120"/>
              </a:rPr>
              <a:t>作業</a:t>
            </a:r>
          </a:p>
        </p:txBody>
      </p:sp>
      <p:sp>
        <p:nvSpPr>
          <p:cNvPr id="83" name="Text Box 87" descr="矩形 69">
            <a:extLst>
              <a:ext uri="{FF2B5EF4-FFF2-40B4-BE49-F238E27FC236}">
                <a16:creationId xmlns:a16="http://schemas.microsoft.com/office/drawing/2014/main" id="{C1F542C2-FFCF-D531-5BEF-F27278061EEF}"/>
              </a:ext>
            </a:extLst>
          </p:cNvPr>
          <p:cNvSpPr txBox="1">
            <a:spLocks/>
          </p:cNvSpPr>
          <p:nvPr/>
        </p:nvSpPr>
        <p:spPr bwMode="auto">
          <a:xfrm>
            <a:off x="9947553" y="2438891"/>
            <a:ext cx="1490201" cy="343573"/>
          </a:xfrm>
          <a:prstGeom prst="rect">
            <a:avLst/>
          </a:prstGeom>
          <a:solidFill>
            <a:srgbClr val="2DC8FF">
              <a:alpha val="49804"/>
            </a:srgbClr>
          </a:solidFill>
          <a:ln>
            <a:solidFill>
              <a:schemeClr val="tx1"/>
            </a:solidFill>
          </a:ln>
        </p:spPr>
        <p:txBody>
          <a:bodyPr vert="horz" lIns="72744" tIns="36372" rIns="72744" bIns="36372"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r>
              <a:rPr lang="zh-TW" altLang="en-US" dirty="0">
                <a:sym typeface="微軟正黑體" panose="020B0604030504040204" pitchFamily="34" charset="-120"/>
              </a:rPr>
              <a:t>協力團隊</a:t>
            </a:r>
            <a:r>
              <a:rPr lang="zh-TW" altLang="zh-TW" dirty="0">
                <a:sym typeface="微軟正黑體" panose="020B0604030504040204" pitchFamily="34" charset="-120"/>
              </a:rPr>
              <a:t>作業</a:t>
            </a:r>
          </a:p>
        </p:txBody>
      </p:sp>
      <p:sp>
        <p:nvSpPr>
          <p:cNvPr id="84" name="文字方塊 83">
            <a:extLst>
              <a:ext uri="{FF2B5EF4-FFF2-40B4-BE49-F238E27FC236}">
                <a16:creationId xmlns:a16="http://schemas.microsoft.com/office/drawing/2014/main" id="{0F1FDCF1-224D-1E0E-7A53-0E2E3508C66C}"/>
              </a:ext>
            </a:extLst>
          </p:cNvPr>
          <p:cNvSpPr txBox="1"/>
          <p:nvPr/>
        </p:nvSpPr>
        <p:spPr>
          <a:xfrm>
            <a:off x="10079508" y="1139802"/>
            <a:ext cx="1387229" cy="383990"/>
          </a:xfrm>
          <a:prstGeom prst="rect">
            <a:avLst/>
          </a:prstGeom>
          <a:noFill/>
        </p:spPr>
        <p:txBody>
          <a:bodyPr wrap="square">
            <a:spAutoFit/>
          </a:bodyPr>
          <a:lstStyle/>
          <a:p>
            <a:pPr algn="ctr"/>
            <a:r>
              <a:rPr lang="zh-TW" altLang="zh-TW" sz="1800" b="1" u="sng" dirty="0">
                <a:latin typeface="微軟正黑體" panose="020B0604030504040204" pitchFamily="34" charset="-120"/>
                <a:ea typeface="微軟正黑體" panose="020B0604030504040204" pitchFamily="34" charset="-120"/>
                <a:sym typeface="微軟正黑體" panose="020B0604030504040204" pitchFamily="34" charset="-120"/>
              </a:rPr>
              <a:t>各項分工</a:t>
            </a:r>
            <a:endParaRPr lang="en-US" altLang="zh-TW" sz="1800" b="1" u="sng" dirty="0">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85" name="Text Box 95" descr="矩形 97">
            <a:extLst>
              <a:ext uri="{FF2B5EF4-FFF2-40B4-BE49-F238E27FC236}">
                <a16:creationId xmlns:a16="http://schemas.microsoft.com/office/drawing/2014/main" id="{56E921D4-591B-CD70-C5BA-D3E187A60493}"/>
              </a:ext>
            </a:extLst>
          </p:cNvPr>
          <p:cNvSpPr txBox="1">
            <a:spLocks/>
          </p:cNvSpPr>
          <p:nvPr/>
        </p:nvSpPr>
        <p:spPr bwMode="auto">
          <a:xfrm>
            <a:off x="7731741" y="2731567"/>
            <a:ext cx="1658311" cy="6379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30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行政作業</a:t>
            </a:r>
          </a:p>
        </p:txBody>
      </p:sp>
      <p:sp>
        <p:nvSpPr>
          <p:cNvPr id="62" name="標題 1">
            <a:extLst>
              <a:ext uri="{FF2B5EF4-FFF2-40B4-BE49-F238E27FC236}">
                <a16:creationId xmlns:a16="http://schemas.microsoft.com/office/drawing/2014/main" id="{DDC9AAFB-D0A7-4CB3-B8EF-E67C9347F68C}"/>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3920393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01391DA-CB59-1A6D-0B3B-3AF1713749CD}"/>
              </a:ext>
            </a:extLst>
          </p:cNvPr>
          <p:cNvSpPr>
            <a:spLocks noGrp="1"/>
          </p:cNvSpPr>
          <p:nvPr>
            <p:ph type="sldNum" sz="quarter" idx="12"/>
          </p:nvPr>
        </p:nvSpPr>
        <p:spPr/>
        <p:txBody>
          <a:bodyPr/>
          <a:lstStyle/>
          <a:p>
            <a:fld id="{07DAB7E5-A3B0-47BD-8D18-E55FD35DFD22}" type="slidenum">
              <a:rPr lang="zh-TW" altLang="en-US" smtClean="0"/>
              <a:pPr/>
              <a:t>7</a:t>
            </a:fld>
            <a:endParaRPr lang="zh-TW" altLang="en-US" dirty="0"/>
          </a:p>
        </p:txBody>
      </p:sp>
      <p:sp>
        <p:nvSpPr>
          <p:cNvPr id="11" name="內容版面配置區 2">
            <a:extLst>
              <a:ext uri="{FF2B5EF4-FFF2-40B4-BE49-F238E27FC236}">
                <a16:creationId xmlns:a16="http://schemas.microsoft.com/office/drawing/2014/main" id="{23CE4605-51CA-928E-5F6D-31525439B967}"/>
              </a:ext>
            </a:extLst>
          </p:cNvPr>
          <p:cNvSpPr>
            <a:spLocks noGrp="1"/>
          </p:cNvSpPr>
          <p:nvPr>
            <p:ph idx="1"/>
          </p:nvPr>
        </p:nvSpPr>
        <p:spPr>
          <a:xfrm>
            <a:off x="390524" y="892439"/>
            <a:ext cx="3347757" cy="500002"/>
          </a:xfrm>
        </p:spPr>
        <p:txBody>
          <a:bodyPr>
            <a:normAutofit/>
          </a:bodyPr>
          <a:lstStyle/>
          <a:p>
            <a:r>
              <a:rPr lang="zh-TW" altLang="en-US" dirty="0">
                <a:solidFill>
                  <a:schemeClr val="accent1">
                    <a:lumMod val="75000"/>
                  </a:schemeClr>
                </a:solidFill>
              </a:rPr>
              <a:t>評分委員組成 </a:t>
            </a:r>
          </a:p>
        </p:txBody>
      </p:sp>
      <p:sp>
        <p:nvSpPr>
          <p:cNvPr id="18" name="矩形 17">
            <a:extLst>
              <a:ext uri="{FF2B5EF4-FFF2-40B4-BE49-F238E27FC236}">
                <a16:creationId xmlns:a16="http://schemas.microsoft.com/office/drawing/2014/main" id="{6D5C832F-1003-E3E6-4CBF-C7970F59478C}"/>
              </a:ext>
            </a:extLst>
          </p:cNvPr>
          <p:cNvSpPr/>
          <p:nvPr/>
        </p:nvSpPr>
        <p:spPr>
          <a:xfrm>
            <a:off x="675174" y="2519596"/>
            <a:ext cx="10609846" cy="3971692"/>
          </a:xfrm>
          <a:prstGeom prst="rect">
            <a:avLst/>
          </a:prstGeom>
          <a:solidFill>
            <a:sysClr val="window" lastClr="FFFFFF">
              <a:lumMod val="85000"/>
              <a:alpha val="29000"/>
            </a:sysClr>
          </a:solidFill>
          <a:ln w="25400" cap="flat" cmpd="sng" algn="ctr">
            <a:noFill/>
            <a:prstDash val="solid"/>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19" name="Text Box 5" descr="矩形 7">
            <a:extLst>
              <a:ext uri="{FF2B5EF4-FFF2-40B4-BE49-F238E27FC236}">
                <a16:creationId xmlns:a16="http://schemas.microsoft.com/office/drawing/2014/main" id="{F23D3E3F-3F95-1AE4-96FF-7A3BF67B7FCD}"/>
              </a:ext>
            </a:extLst>
          </p:cNvPr>
          <p:cNvSpPr txBox="1">
            <a:spLocks/>
          </p:cNvSpPr>
          <p:nvPr/>
        </p:nvSpPr>
        <p:spPr bwMode="auto">
          <a:xfrm>
            <a:off x="707042" y="1392441"/>
            <a:ext cx="8485506" cy="1064843"/>
          </a:xfrm>
          <a:prstGeom prst="rect">
            <a:avLst/>
          </a:prstGeom>
          <a:noFill/>
        </p:spPr>
        <p:txBody>
          <a:bodyPr wrap="square">
            <a:spAutoFit/>
          </a:bodyPr>
          <a:lstStyle>
            <a:defPPr rtl="0">
              <a:defRPr lang="zh-TW"/>
            </a:defPPr>
            <a:lvl2pPr marL="377825" lvl="1" indent="-285750" algn="just" defTabSz="1280160">
              <a:lnSpc>
                <a:spcPts val="2700"/>
              </a:lnSpc>
              <a:spcBef>
                <a:spcPts val="300"/>
              </a:spcBef>
              <a:buClr>
                <a:schemeClr val="tx1">
                  <a:lumMod val="75000"/>
                  <a:lumOff val="25000"/>
                </a:schemeClr>
              </a:buClr>
              <a:buSzPct val="90000"/>
              <a:buFont typeface="Wingdings" panose="05000000000000000000" pitchFamily="2" charset="2"/>
              <a:buChar char="l"/>
              <a:defRPr b="1">
                <a:solidFill>
                  <a:schemeClr val="tx1">
                    <a:lumMod val="65000"/>
                    <a:lumOff val="35000"/>
                  </a:schemeClr>
                </a:solidFill>
                <a:latin typeface="微軟正黑體" panose="020B0604030504040204" pitchFamily="34" charset="-120"/>
                <a:ea typeface="微軟正黑體" panose="020B0604030504040204" pitchFamily="34" charset="-120"/>
              </a:defRPr>
            </a:lvl2pPr>
          </a:lstStyle>
          <a:p>
            <a:pPr marL="348770" marR="0" lvl="1" indent="-263776" algn="just" defTabSz="1181716" eaLnBrk="1" fontAlgn="auto" latinLnBrk="0" hangingPunct="1">
              <a:lnSpc>
                <a:spcPct val="100000"/>
              </a:lnSpc>
              <a:spcBef>
                <a:spcPts val="831"/>
              </a:spcBef>
              <a:spcAft>
                <a:spcPts val="0"/>
              </a:spcAft>
              <a:buClr>
                <a:prstClr val="black"/>
              </a:buClr>
              <a:buSzPct val="90000"/>
              <a:buFont typeface="Wingdings" panose="05000000000000000000" pitchFamily="2" charset="2"/>
              <a:buChar char="l"/>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土木、水利、水保、</a:t>
            </a:r>
            <a:r>
              <a:rPr kumimoji="0" lang="zh-TW" altLang="en-US" sz="1662" b="1" i="0" u="none" strike="noStrike" kern="0" cap="none" spc="0" normalizeH="0" baseline="0" noProof="0" dirty="0">
                <a:ln>
                  <a:noFill/>
                </a:ln>
                <a:solidFill>
                  <a:srgbClr val="F79646">
                    <a:lumMod val="75000"/>
                  </a:srgb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機械、電機</a:t>
            </a: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領域之專家技師</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endParaRPr>
          </a:p>
          <a:p>
            <a:pPr marL="348770" lvl="1" indent="-263776" defTabSz="1181716">
              <a:lnSpc>
                <a:spcPct val="100000"/>
              </a:lnSpc>
              <a:spcBef>
                <a:spcPts val="831"/>
              </a:spcBef>
              <a:buClr>
                <a:prstClr val="black"/>
              </a:buClr>
              <a:defRPr/>
            </a:pPr>
            <a:r>
              <a:rPr lang="zh-TW" altLang="en-US" sz="1662" kern="0" dirty="0">
                <a:solidFill>
                  <a:prstClr val="black">
                    <a:lumMod val="75000"/>
                    <a:lumOff val="25000"/>
                  </a:prstClr>
                </a:solidFill>
                <a:sym typeface="微軟正黑體" panose="020B0604030504040204" pitchFamily="34" charset="-120"/>
              </a:rPr>
              <a:t>曾擔任</a:t>
            </a:r>
            <a:r>
              <a:rPr lang="zh-TW" altLang="en-US" sz="1662" kern="0" dirty="0">
                <a:solidFill>
                  <a:srgbClr val="F79646">
                    <a:lumMod val="75000"/>
                  </a:srgbClr>
                </a:solidFill>
                <a:sym typeface="微軟正黑體" panose="020B0604030504040204" pitchFamily="34" charset="-120"/>
              </a:rPr>
              <a:t>公共工程、優良農業建設工程</a:t>
            </a:r>
            <a:r>
              <a:rPr lang="zh-TW" altLang="en-US" sz="1662" kern="0" dirty="0">
                <a:solidFill>
                  <a:prstClr val="black">
                    <a:lumMod val="75000"/>
                    <a:lumOff val="25000"/>
                  </a:prstClr>
                </a:solidFill>
                <a:sym typeface="微軟正黑體" panose="020B0604030504040204" pitchFamily="34" charset="-120"/>
              </a:rPr>
              <a:t>或曾參與抽檢作業之評審委員</a:t>
            </a:r>
            <a:r>
              <a:rPr lang="en-US" altLang="zh-TW" sz="1662" kern="0" dirty="0">
                <a:solidFill>
                  <a:srgbClr val="F79646">
                    <a:lumMod val="75000"/>
                  </a:srgbClr>
                </a:solidFill>
                <a:sym typeface="微軟正黑體" panose="020B0604030504040204" pitchFamily="34" charset="-120"/>
              </a:rPr>
              <a:t>(</a:t>
            </a:r>
            <a:r>
              <a:rPr lang="zh-TW" altLang="en-US" sz="1662" kern="0" dirty="0">
                <a:solidFill>
                  <a:srgbClr val="F79646">
                    <a:lumMod val="75000"/>
                  </a:srgbClr>
                </a:solidFill>
                <a:sym typeface="微軟正黑體" panose="020B0604030504040204" pitchFamily="34" charset="-120"/>
              </a:rPr>
              <a:t>具技師資格</a:t>
            </a:r>
            <a:r>
              <a:rPr lang="en-US" altLang="zh-TW" sz="1662" kern="0" dirty="0">
                <a:solidFill>
                  <a:srgbClr val="F79646">
                    <a:lumMod val="75000"/>
                  </a:srgbClr>
                </a:solidFill>
                <a:sym typeface="微軟正黑體" panose="020B0604030504040204" pitchFamily="34" charset="-120"/>
              </a:rPr>
              <a:t>)</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endParaRPr>
          </a:p>
          <a:p>
            <a:pPr marL="348770" marR="0" lvl="1" indent="-263776" algn="just" defTabSz="1181716" eaLnBrk="1" fontAlgn="auto" latinLnBrk="0" hangingPunct="1">
              <a:lnSpc>
                <a:spcPct val="100000"/>
              </a:lnSpc>
              <a:spcBef>
                <a:spcPts val="831"/>
              </a:spcBef>
              <a:spcAft>
                <a:spcPts val="0"/>
              </a:spcAft>
              <a:buClr>
                <a:prstClr val="black"/>
              </a:buClr>
              <a:buSzPct val="90000"/>
              <a:buFont typeface="Wingdings" panose="05000000000000000000" pitchFamily="2" charset="2"/>
              <a:buChar char="l"/>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農工、土木、水利、水保領域專長</a:t>
            </a:r>
            <a:r>
              <a:rPr kumimoji="0" lang="zh-TW" altLang="en-US" sz="1662" b="1" i="0" u="none" strike="noStrike" kern="0" cap="none" spc="0" normalizeH="0" baseline="0" noProof="0" dirty="0">
                <a:ln>
                  <a:noFill/>
                </a:ln>
                <a:solidFill>
                  <a:srgbClr val="F79646">
                    <a:lumMod val="75000"/>
                  </a:srgb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退休</a:t>
            </a:r>
            <a:r>
              <a:rPr kumimoji="0" lang="en-US" altLang="zh-TW" sz="1662" b="1" i="0" u="none" strike="noStrike" kern="0" cap="none" spc="0" normalizeH="0" baseline="0" noProof="0" dirty="0">
                <a:ln>
                  <a:noFill/>
                </a:ln>
                <a:solidFill>
                  <a:srgbClr val="F79646">
                    <a:lumMod val="75000"/>
                  </a:srgb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5</a:t>
            </a:r>
            <a:r>
              <a:rPr kumimoji="0" lang="zh-TW" altLang="en-US" sz="1662" b="1" i="0" u="none" strike="noStrike" kern="0" cap="none" spc="0" normalizeH="0" baseline="0" noProof="0" dirty="0">
                <a:ln>
                  <a:noFill/>
                </a:ln>
                <a:solidFill>
                  <a:srgbClr val="F79646">
                    <a:lumMod val="75000"/>
                  </a:srgb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年內</a:t>
            </a: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之公務人員</a:t>
            </a:r>
            <a:r>
              <a:rPr kumimoji="0" lang="en-US" altLang="zh-TW"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a:t>
            </a:r>
            <a:r>
              <a:rPr lang="zh-TW" altLang="en-US" sz="1662" kern="0" dirty="0">
                <a:solidFill>
                  <a:prstClr val="black">
                    <a:lumMod val="75000"/>
                    <a:lumOff val="25000"/>
                  </a:prstClr>
                </a:solidFill>
                <a:sym typeface="微軟正黑體" panose="020B0604030504040204" pitchFamily="34" charset="-120"/>
              </a:rPr>
              <a:t>含</a:t>
            </a: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農田水利事業人員</a:t>
            </a:r>
            <a:r>
              <a:rPr kumimoji="0" lang="en-US" altLang="zh-TW"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a:t>
            </a:r>
          </a:p>
        </p:txBody>
      </p:sp>
      <p:graphicFrame>
        <p:nvGraphicFramePr>
          <p:cNvPr id="20" name="表格 19">
            <a:extLst>
              <a:ext uri="{FF2B5EF4-FFF2-40B4-BE49-F238E27FC236}">
                <a16:creationId xmlns:a16="http://schemas.microsoft.com/office/drawing/2014/main" id="{09756C05-D0B5-9A11-A5D3-BA7026B64FF9}"/>
              </a:ext>
            </a:extLst>
          </p:cNvPr>
          <p:cNvGraphicFramePr>
            <a:graphicFrameLocks noGrp="1"/>
          </p:cNvGraphicFramePr>
          <p:nvPr>
            <p:extLst>
              <p:ext uri="{D42A27DB-BD31-4B8C-83A1-F6EECF244321}">
                <p14:modId xmlns:p14="http://schemas.microsoft.com/office/powerpoint/2010/main" val="1719830335"/>
              </p:ext>
            </p:extLst>
          </p:nvPr>
        </p:nvGraphicFramePr>
        <p:xfrm>
          <a:off x="905435" y="3369544"/>
          <a:ext cx="9929828" cy="2575577"/>
        </p:xfrm>
        <a:graphic>
          <a:graphicData uri="http://schemas.openxmlformats.org/drawingml/2006/table">
            <a:tbl>
              <a:tblPr/>
              <a:tblGrid>
                <a:gridCol w="645428">
                  <a:extLst>
                    <a:ext uri="{9D8B030D-6E8A-4147-A177-3AD203B41FA5}">
                      <a16:colId xmlns:a16="http://schemas.microsoft.com/office/drawing/2014/main" val="173268115"/>
                    </a:ext>
                  </a:extLst>
                </a:gridCol>
                <a:gridCol w="4320000">
                  <a:extLst>
                    <a:ext uri="{9D8B030D-6E8A-4147-A177-3AD203B41FA5}">
                      <a16:colId xmlns:a16="http://schemas.microsoft.com/office/drawing/2014/main" val="2518072899"/>
                    </a:ext>
                  </a:extLst>
                </a:gridCol>
                <a:gridCol w="644400">
                  <a:extLst>
                    <a:ext uri="{9D8B030D-6E8A-4147-A177-3AD203B41FA5}">
                      <a16:colId xmlns:a16="http://schemas.microsoft.com/office/drawing/2014/main" val="242438689"/>
                    </a:ext>
                  </a:extLst>
                </a:gridCol>
                <a:gridCol w="4320000">
                  <a:extLst>
                    <a:ext uri="{9D8B030D-6E8A-4147-A177-3AD203B41FA5}">
                      <a16:colId xmlns:a16="http://schemas.microsoft.com/office/drawing/2014/main" val="1444195870"/>
                    </a:ext>
                  </a:extLst>
                </a:gridCol>
              </a:tblGrid>
              <a:tr h="639699">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65000"/>
                              <a:lumOff val="35000"/>
                            </a:schemeClr>
                          </a:solidFill>
                          <a:effectLst/>
                          <a:latin typeface="微軟正黑體" panose="020B0604030504040204" pitchFamily="34" charset="-120"/>
                          <a:ea typeface="微軟正黑體" panose="020B0604030504040204" pitchFamily="34" charset="-120"/>
                        </a:rPr>
                        <a:t>1</a:t>
                      </a:r>
                    </a:p>
                  </a:txBody>
                  <a:tcPr marL="27387" marR="27387" marT="27388" marB="0" anchor="ctr">
                    <a:lnL w="12700"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土木技師公會</a:t>
                      </a:r>
                    </a:p>
                    <a:p>
                      <a:pPr algn="l" fontAlgn="ct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r>
                        <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台灣省土木技師公會理事長</a:t>
                      </a: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endPar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c rowSpan="2">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a:r>
                        <a:rPr lang="en-US" altLang="zh-TW"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5</a:t>
                      </a: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rowSpan="2">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marL="0" marR="0" lvl="0" indent="0" algn="l" defTabSz="371475" rtl="0" eaLnBrk="1" fontAlgn="ctr" latinLnBrk="0" hangingPunct="1">
                        <a:lnSpc>
                          <a:spcPct val="100000"/>
                        </a:lnSpc>
                        <a:spcBef>
                          <a:spcPts val="500"/>
                        </a:spcBef>
                        <a:spcAft>
                          <a:spcPts val="0"/>
                        </a:spcAft>
                        <a:buClrTx/>
                        <a:buSzTx/>
                        <a:buFontTx/>
                        <a:buNone/>
                        <a:tabLst/>
                        <a:defRPr/>
                      </a:pP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曾擔任公共工程金質獎</a:t>
                      </a:r>
                      <a:r>
                        <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評選委員</a:t>
                      </a:r>
                      <a:endParaRPr lang="en-US" altLang="zh-TW"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r>
                        <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台北土木技師公會理事長</a:t>
                      </a: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r>
                        <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台灣省機械技師公會理事長</a:t>
                      </a: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p>
                    <a:p>
                      <a:pPr marL="0" marR="0" lvl="0" indent="0" algn="l" defTabSz="371475" rtl="0" eaLnBrk="1" fontAlgn="ctr" latinLnBrk="0" hangingPunct="1">
                        <a:lnSpc>
                          <a:spcPct val="100000"/>
                        </a:lnSpc>
                        <a:spcBef>
                          <a:spcPts val="500"/>
                        </a:spcBef>
                        <a:spcAft>
                          <a:spcPts val="0"/>
                        </a:spcAft>
                        <a:buClrTx/>
                        <a:buSzTx/>
                        <a:buFontTx/>
                        <a:buNone/>
                        <a:tabLst/>
                        <a:defRPr/>
                      </a:pPr>
                      <a:r>
                        <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曾擔任優良農業建設工程獎評選委員</a:t>
                      </a:r>
                      <a:endParaRPr lang="en-US" altLang="zh-TW"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r>
                        <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台灣省水利技師公會前理事長</a:t>
                      </a: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2048083006"/>
                  </a:ext>
                </a:extLst>
              </a:tr>
              <a:tr h="725398">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65000"/>
                              <a:lumOff val="35000"/>
                            </a:schemeClr>
                          </a:solidFill>
                          <a:effectLst/>
                          <a:latin typeface="微軟正黑體" panose="020B0604030504040204" pitchFamily="34" charset="-120"/>
                          <a:ea typeface="微軟正黑體" panose="020B0604030504040204" pitchFamily="34" charset="-120"/>
                        </a:rPr>
                        <a:t>2</a:t>
                      </a:r>
                    </a:p>
                  </a:txBody>
                  <a:tcPr marL="27387" marR="27387" marT="27388" marB="0" anchor="ctr">
                    <a:lnL w="12700"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台灣省</a:t>
                      </a:r>
                      <a:r>
                        <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機械</a:t>
                      </a: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技師公會</a:t>
                      </a:r>
                      <a:endPar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p>
                      <a:pPr algn="l" fontAlgn="ct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台灣省機械技師公會理事長</a:t>
                      </a: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vMerge="1">
                  <a:txBody>
                    <a:bodyPr/>
                    <a:lstStyle/>
                    <a:p>
                      <a:pPr algn="ctr" fontAlgn="ctr"/>
                      <a:r>
                        <a:rPr lang="en-US" altLang="zh-TW"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6</a:t>
                      </a:r>
                      <a:endPar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9669" marR="29669" marT="296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pPr algn="l" fontAlgn="ctr"/>
                      <a:r>
                        <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具本領域專長退休</a:t>
                      </a:r>
                      <a:r>
                        <a:rPr lang="en-US" altLang="zh-TW"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5</a:t>
                      </a:r>
                      <a:r>
                        <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年內之公務人員</a:t>
                      </a:r>
                      <a:endParaRPr lang="en-US" altLang="zh-TW"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4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4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前農委會處長蔡明華、前花蓮縣政府副局長劉泉源</a:t>
                      </a:r>
                      <a:r>
                        <a:rPr lang="en-US" altLang="zh-TW" sz="14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4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9669" marR="29669" marT="296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6555234"/>
                  </a:ext>
                </a:extLst>
              </a:tr>
              <a:tr h="605240">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65000"/>
                              <a:lumOff val="35000"/>
                            </a:schemeClr>
                          </a:solidFill>
                          <a:effectLst/>
                          <a:latin typeface="微軟正黑體" panose="020B0604030504040204" pitchFamily="34" charset="-120"/>
                          <a:ea typeface="微軟正黑體" panose="020B0604030504040204" pitchFamily="34" charset="-120"/>
                        </a:rPr>
                        <a:t>3</a:t>
                      </a:r>
                      <a:endParaRPr lang="zh-TW" altLang="en-US" sz="1800" b="1" i="0" u="none" strike="noStrike" dirty="0">
                        <a:solidFill>
                          <a:schemeClr val="tx1">
                            <a:lumMod val="65000"/>
                            <a:lumOff val="35000"/>
                          </a:schemeClr>
                        </a:solidFill>
                        <a:effectLst/>
                        <a:latin typeface="微軟正黑體" panose="020B0604030504040204" pitchFamily="34" charset="-120"/>
                        <a:ea typeface="微軟正黑體" panose="020B0604030504040204" pitchFamily="34" charset="-120"/>
                      </a:endParaRPr>
                    </a:p>
                  </a:txBody>
                  <a:tcPr marL="27387" marR="27387" marT="27388" marB="0" anchor="ctr">
                    <a:lnL w="12700"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水利技師公會</a:t>
                      </a:r>
                    </a:p>
                    <a:p>
                      <a:pPr algn="l" fontAlgn="ct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台灣省水利公會理事長</a:t>
                      </a: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1F497D">
                        <a:lumMod val="20000"/>
                        <a:lumOff val="80000"/>
                      </a:srgbClr>
                    </a:solidFill>
                  </a:tcPr>
                </a:tc>
                <a:tc rowSpan="2">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6</a:t>
                      </a: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rowSpan="2">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具本領域專長退休</a:t>
                      </a:r>
                      <a:r>
                        <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5</a:t>
                      </a: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年內之公務人員</a:t>
                      </a:r>
                      <a:endPar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前農委會處長、前花蓮縣政府副局長</a:t>
                      </a: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3030057217"/>
                  </a:ext>
                </a:extLst>
              </a:tr>
              <a:tr h="605240">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4</a:t>
                      </a:r>
                      <a:endPar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txBody>
                  <a:tcPr marL="27387" marR="27387" marT="27388" marB="0" anchor="ctr">
                    <a:lnL w="12700"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 水土保持技師公會</a:t>
                      </a:r>
                    </a:p>
                    <a:p>
                      <a:pPr algn="l" fontAlgn="ct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新北市水保技師公會理事長</a:t>
                      </a: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lumMod val="20000"/>
                        <a:lumOff val="80000"/>
                      </a:srgbClr>
                    </a:solidFill>
                  </a:tcPr>
                </a:tc>
                <a:tc vMerge="1">
                  <a:txBody>
                    <a:bodyPr/>
                    <a:lstStyle/>
                    <a:p>
                      <a:pPr algn="ctr" fontAlgn="ctr"/>
                      <a:r>
                        <a:rPr lang="en-US" altLang="zh-TW"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8</a:t>
                      </a:r>
                      <a:endPar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9669" marR="29669" marT="296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CDDCE5"/>
                    </a:solidFill>
                  </a:tcPr>
                </a:tc>
                <a:tc vMerge="1">
                  <a:txBody>
                    <a:bodyPr/>
                    <a:lstStyle/>
                    <a:p>
                      <a:pPr marL="0" marR="0" lvl="0" indent="0" algn="l" defTabSz="371475" rtl="0" eaLnBrk="1" fontAlgn="ctr" latinLnBrk="0" hangingPunct="1">
                        <a:lnSpc>
                          <a:spcPct val="100000"/>
                        </a:lnSpc>
                        <a:spcBef>
                          <a:spcPts val="0"/>
                        </a:spcBef>
                        <a:spcAft>
                          <a:spcPts val="0"/>
                        </a:spcAft>
                        <a:buClrTx/>
                        <a:buSzTx/>
                        <a:buFontTx/>
                        <a:buNone/>
                        <a:tabLst/>
                        <a:defRPr/>
                      </a:pPr>
                      <a:r>
                        <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曾擔任公共工程金質獎</a:t>
                      </a:r>
                      <a:r>
                        <a:rPr lang="zh-TW" altLang="en-US" sz="20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評選委員</a:t>
                      </a:r>
                      <a:endPar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9669" marR="29669" marT="296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CDDCE5"/>
                    </a:solidFill>
                  </a:tcPr>
                </a:tc>
                <a:extLst>
                  <a:ext uri="{0D108BD9-81ED-4DB2-BD59-A6C34878D82A}">
                    <a16:rowId xmlns:a16="http://schemas.microsoft.com/office/drawing/2014/main" val="1194408605"/>
                  </a:ext>
                </a:extLst>
              </a:tr>
            </a:tbl>
          </a:graphicData>
        </a:graphic>
      </p:graphicFrame>
      <p:grpSp>
        <p:nvGrpSpPr>
          <p:cNvPr id="21" name="群組 20">
            <a:extLst>
              <a:ext uri="{FF2B5EF4-FFF2-40B4-BE49-F238E27FC236}">
                <a16:creationId xmlns:a16="http://schemas.microsoft.com/office/drawing/2014/main" id="{3794202C-2ADE-B564-F1D8-6074E251E1DA}"/>
              </a:ext>
            </a:extLst>
          </p:cNvPr>
          <p:cNvGrpSpPr/>
          <p:nvPr/>
        </p:nvGrpSpPr>
        <p:grpSpPr>
          <a:xfrm>
            <a:off x="619715" y="2598714"/>
            <a:ext cx="3130491" cy="451070"/>
            <a:chOff x="10286422" y="1443612"/>
            <a:chExt cx="3233635" cy="421738"/>
          </a:xfrm>
        </p:grpSpPr>
        <p:sp>
          <p:nvSpPr>
            <p:cNvPr id="22" name="矩形 21">
              <a:extLst>
                <a:ext uri="{FF2B5EF4-FFF2-40B4-BE49-F238E27FC236}">
                  <a16:creationId xmlns:a16="http://schemas.microsoft.com/office/drawing/2014/main" id="{B27F1088-D4A9-7C09-72C5-8BBAD919259D}"/>
                </a:ext>
              </a:extLst>
            </p:cNvPr>
            <p:cNvSpPr/>
            <p:nvPr/>
          </p:nvSpPr>
          <p:spPr>
            <a:xfrm>
              <a:off x="10286422" y="1443612"/>
              <a:ext cx="3233635" cy="421738"/>
            </a:xfrm>
            <a:prstGeom prst="rect">
              <a:avLst/>
            </a:prstGeom>
            <a:solidFill>
              <a:sysClr val="window" lastClr="FFFFFF">
                <a:lumMod val="85000"/>
                <a:alpha val="59000"/>
              </a:sysClr>
            </a:solidFill>
            <a:ln w="12700" cap="flat" cmpd="sng" algn="ctr">
              <a:noFill/>
              <a:prstDash val="dash"/>
            </a:ln>
            <a:effectLst>
              <a:outerShdw blurRad="40000" dist="23000" dir="5400000" rotWithShape="0">
                <a:srgbClr val="000000">
                  <a:alpha val="35000"/>
                </a:srgbClr>
              </a:outerShdw>
            </a:effectLst>
          </p:spPr>
          <p:txBody>
            <a:bodyPr rtlCol="0" anchor="b"/>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en-US" altLang="zh-TW" sz="1662" b="0" i="0" u="none" strike="noStrike" kern="0" cap="none" spc="0" normalizeH="0" baseline="0" noProof="0">
                <a:ln>
                  <a:noFill/>
                </a:ln>
                <a:solidFill>
                  <a:srgbClr val="1F497D">
                    <a:lumMod val="75000"/>
                  </a:srgbClr>
                </a:solidFill>
                <a:effectLst/>
                <a:uLnTx/>
                <a:uFillTx/>
                <a:latin typeface="Calibri"/>
                <a:ea typeface="新細明體" panose="02020500000000000000" pitchFamily="18" charset="-120"/>
                <a:cs typeface="+mn-cs"/>
              </a:endParaRPr>
            </a:p>
          </p:txBody>
        </p:sp>
        <p:sp>
          <p:nvSpPr>
            <p:cNvPr id="23" name="文字方塊 22">
              <a:extLst>
                <a:ext uri="{FF2B5EF4-FFF2-40B4-BE49-F238E27FC236}">
                  <a16:creationId xmlns:a16="http://schemas.microsoft.com/office/drawing/2014/main" id="{98F31487-57D4-186D-63EF-125FD5088C90}"/>
                </a:ext>
              </a:extLst>
            </p:cNvPr>
            <p:cNvSpPr txBox="1"/>
            <p:nvPr/>
          </p:nvSpPr>
          <p:spPr>
            <a:xfrm>
              <a:off x="10343707" y="1488841"/>
              <a:ext cx="3079869" cy="32547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algn="ctr" defTabSz="844083" eaLnBrk="1" fontAlgn="auto" latinLnBrk="0" hangingPunct="1">
                <a:lnSpc>
                  <a:spcPct val="100000"/>
                </a:lnSpc>
                <a:spcBef>
                  <a:spcPts val="0"/>
                </a:spcBef>
                <a:spcAft>
                  <a:spcPts val="0"/>
                </a:spcAft>
                <a:buClrTx/>
                <a:buSzTx/>
                <a:buFontTx/>
                <a:buNone/>
                <a:tabLst/>
                <a:defRPr/>
              </a:pPr>
              <a:r>
                <a:rPr lang="en-US" altLang="zh-TW" sz="1662"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113</a:t>
              </a:r>
              <a:r>
                <a:rPr kumimoji="0" lang="zh-TW" altLang="en-US" sz="1662"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年度邀請擔任評審委員</a:t>
              </a:r>
            </a:p>
          </p:txBody>
        </p:sp>
      </p:grpSp>
      <p:grpSp>
        <p:nvGrpSpPr>
          <p:cNvPr id="24" name="群組 23">
            <a:extLst>
              <a:ext uri="{FF2B5EF4-FFF2-40B4-BE49-F238E27FC236}">
                <a16:creationId xmlns:a16="http://schemas.microsoft.com/office/drawing/2014/main" id="{C35CAD1E-B7D4-18B0-D460-9DC3509A7D01}"/>
              </a:ext>
            </a:extLst>
          </p:cNvPr>
          <p:cNvGrpSpPr/>
          <p:nvPr/>
        </p:nvGrpSpPr>
        <p:grpSpPr>
          <a:xfrm>
            <a:off x="7048480" y="2164438"/>
            <a:ext cx="4080444" cy="1112310"/>
            <a:chOff x="5041171" y="2546008"/>
            <a:chExt cx="4420481" cy="1205003"/>
          </a:xfrm>
        </p:grpSpPr>
        <p:sp>
          <p:nvSpPr>
            <p:cNvPr id="25" name="橢圓 24">
              <a:extLst>
                <a:ext uri="{FF2B5EF4-FFF2-40B4-BE49-F238E27FC236}">
                  <a16:creationId xmlns:a16="http://schemas.microsoft.com/office/drawing/2014/main" id="{02560D83-9B28-D3EA-A24D-608499E155E7}"/>
                </a:ext>
              </a:extLst>
            </p:cNvPr>
            <p:cNvSpPr/>
            <p:nvPr/>
          </p:nvSpPr>
          <p:spPr>
            <a:xfrm>
              <a:off x="8613930" y="2546008"/>
              <a:ext cx="847722" cy="788136"/>
            </a:xfrm>
            <a:prstGeom prst="ellipse">
              <a:avLst/>
            </a:prstGeom>
            <a:solidFill>
              <a:srgbClr val="CEB432">
                <a:lumMod val="20000"/>
                <a:lumOff val="80000"/>
              </a:srgbClr>
            </a:solidFill>
            <a:ln w="57150" cap="flat" cmpd="sng" algn="ctr">
              <a:no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26" name="文字方塊 25">
              <a:extLst>
                <a:ext uri="{FF2B5EF4-FFF2-40B4-BE49-F238E27FC236}">
                  <a16:creationId xmlns:a16="http://schemas.microsoft.com/office/drawing/2014/main" id="{C3142662-DE73-68BA-595D-0B29DA0452D3}"/>
                </a:ext>
              </a:extLst>
            </p:cNvPr>
            <p:cNvSpPr txBox="1"/>
            <p:nvPr/>
          </p:nvSpPr>
          <p:spPr>
            <a:xfrm>
              <a:off x="5041171" y="2978219"/>
              <a:ext cx="4090947" cy="772792"/>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委員涵蓋各領域</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技師</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、退休人員、公會</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理事長</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兼公共工程</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評審委員</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grpSp>
          <p:nvGrpSpPr>
            <p:cNvPr id="27" name="群組 26">
              <a:extLst>
                <a:ext uri="{FF2B5EF4-FFF2-40B4-BE49-F238E27FC236}">
                  <a16:creationId xmlns:a16="http://schemas.microsoft.com/office/drawing/2014/main" id="{0C22E6AC-5A53-9FFB-E830-E2E7FC732A52}"/>
                </a:ext>
              </a:extLst>
            </p:cNvPr>
            <p:cNvGrpSpPr/>
            <p:nvPr/>
          </p:nvGrpSpPr>
          <p:grpSpPr>
            <a:xfrm>
              <a:off x="8732722" y="2681832"/>
              <a:ext cx="661299" cy="511969"/>
              <a:chOff x="5482787" y="5655981"/>
              <a:chExt cx="762878" cy="498622"/>
            </a:xfrm>
          </p:grpSpPr>
          <p:pic>
            <p:nvPicPr>
              <p:cNvPr id="28" name="圖片 27">
                <a:extLst>
                  <a:ext uri="{FF2B5EF4-FFF2-40B4-BE49-F238E27FC236}">
                    <a16:creationId xmlns:a16="http://schemas.microsoft.com/office/drawing/2014/main" id="{73CCA7A5-F1DA-754E-4AFD-FBA75F2141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3199" y="5655981"/>
                <a:ext cx="492466" cy="492467"/>
              </a:xfrm>
              <a:prstGeom prst="rect">
                <a:avLst/>
              </a:prstGeom>
            </p:spPr>
          </p:pic>
          <p:pic>
            <p:nvPicPr>
              <p:cNvPr id="29" name="圖片 28">
                <a:extLst>
                  <a:ext uri="{FF2B5EF4-FFF2-40B4-BE49-F238E27FC236}">
                    <a16:creationId xmlns:a16="http://schemas.microsoft.com/office/drawing/2014/main" id="{0D609A09-494C-06D8-9706-2CD775628E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2787" y="5666374"/>
                <a:ext cx="417725" cy="488229"/>
              </a:xfrm>
              <a:prstGeom prst="rect">
                <a:avLst/>
              </a:prstGeom>
            </p:spPr>
          </p:pic>
        </p:grpSp>
      </p:grpSp>
      <p:sp>
        <p:nvSpPr>
          <p:cNvPr id="30" name="標題 1">
            <a:extLst>
              <a:ext uri="{FF2B5EF4-FFF2-40B4-BE49-F238E27FC236}">
                <a16:creationId xmlns:a16="http://schemas.microsoft.com/office/drawing/2014/main" id="{597AE3E2-82F6-44AA-9D34-DAA5B6CA08A5}"/>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879398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箭號: 向下 67">
            <a:extLst>
              <a:ext uri="{FF2B5EF4-FFF2-40B4-BE49-F238E27FC236}">
                <a16:creationId xmlns:a16="http://schemas.microsoft.com/office/drawing/2014/main" id="{0AEB35DF-92F3-7EE3-61F0-5724AF0C1DFF}"/>
              </a:ext>
            </a:extLst>
          </p:cNvPr>
          <p:cNvSpPr/>
          <p:nvPr/>
        </p:nvSpPr>
        <p:spPr>
          <a:xfrm rot="16200000">
            <a:off x="4233581" y="1666760"/>
            <a:ext cx="403403" cy="431510"/>
          </a:xfrm>
          <a:prstGeom prst="downArrow">
            <a:avLst/>
          </a:prstGeom>
          <a:solidFill>
            <a:sysClr val="window" lastClr="FFFFFF">
              <a:lumMod val="6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22041">
              <a:defRPr/>
            </a:pPr>
            <a:endParaRPr lang="zh-TW" altLang="en-US" sz="1662" kern="0">
              <a:solidFill>
                <a:prstClr val="white"/>
              </a:solidFill>
              <a:latin typeface="Calibri"/>
              <a:ea typeface="新細明體" panose="02020500000000000000" pitchFamily="18" charset="-120"/>
            </a:endParaRPr>
          </a:p>
        </p:txBody>
      </p:sp>
      <p:sp>
        <p:nvSpPr>
          <p:cNvPr id="69" name="箭號: 向下 68">
            <a:extLst>
              <a:ext uri="{FF2B5EF4-FFF2-40B4-BE49-F238E27FC236}">
                <a16:creationId xmlns:a16="http://schemas.microsoft.com/office/drawing/2014/main" id="{3DE3BD9C-3A75-E348-A608-2EDDFCB24E9F}"/>
              </a:ext>
            </a:extLst>
          </p:cNvPr>
          <p:cNvSpPr/>
          <p:nvPr/>
        </p:nvSpPr>
        <p:spPr>
          <a:xfrm rot="16200000">
            <a:off x="7784102" y="1681693"/>
            <a:ext cx="403403" cy="431510"/>
          </a:xfrm>
          <a:prstGeom prst="downArrow">
            <a:avLst/>
          </a:prstGeom>
          <a:solidFill>
            <a:sysClr val="window" lastClr="FFFFFF">
              <a:lumMod val="6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22041">
              <a:defRPr/>
            </a:pPr>
            <a:endParaRPr lang="zh-TW" altLang="en-US" sz="1662" kern="0">
              <a:solidFill>
                <a:prstClr val="white"/>
              </a:solidFill>
              <a:latin typeface="Calibri"/>
              <a:ea typeface="新細明體" panose="02020500000000000000" pitchFamily="18" charset="-120"/>
            </a:endParaRPr>
          </a:p>
        </p:txBody>
      </p:sp>
      <p:sp>
        <p:nvSpPr>
          <p:cNvPr id="70" name="文字方塊 69">
            <a:extLst>
              <a:ext uri="{FF2B5EF4-FFF2-40B4-BE49-F238E27FC236}">
                <a16:creationId xmlns:a16="http://schemas.microsoft.com/office/drawing/2014/main" id="{BCA1B3AA-BD45-2CC7-6A4D-89E8224D24B4}"/>
              </a:ext>
            </a:extLst>
          </p:cNvPr>
          <p:cNvSpPr txBox="1"/>
          <p:nvPr/>
        </p:nvSpPr>
        <p:spPr>
          <a:xfrm>
            <a:off x="1437845" y="2346138"/>
            <a:ext cx="2611438" cy="1115434"/>
          </a:xfrm>
          <a:prstGeom prst="rect">
            <a:avLst/>
          </a:prstGeom>
          <a:solidFill>
            <a:srgbClr val="EEECE1">
              <a:alpha val="80000"/>
            </a:srgbClr>
          </a:solidFill>
          <a:ln w="25400" cap="flat" cmpd="sng" algn="ctr">
            <a:noFill/>
            <a:prstDash val="solid"/>
          </a:ln>
          <a:effectLst/>
        </p:spPr>
        <p:txBody>
          <a:bodyPr wrap="square">
            <a:spAutoFit/>
          </a:bodyPr>
          <a:lstStyle/>
          <a:p>
            <a:pPr marL="0" lvl="1" defTabSz="422041">
              <a:spcBef>
                <a:spcPts val="92"/>
              </a:spcBef>
              <a:defRPr/>
            </a:pPr>
            <a:r>
              <a:rPr lang="zh-TW" altLang="en-US" sz="1662" b="1" kern="0" dirty="0">
                <a:solidFill>
                  <a:srgbClr val="C00000"/>
                </a:solidFill>
                <a:latin typeface="Microsoft JhengHei UI" panose="020B0604030504040204" pitchFamily="34" charset="-120"/>
                <a:ea typeface="Microsoft JhengHei UI" panose="020B0604030504040204" pitchFamily="34" charset="-120"/>
              </a:rPr>
              <a:t>上午</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由本署帶隊官率隊至當地管理處，於管理處進行</a:t>
            </a:r>
            <a:r>
              <a:rPr lang="en-US" altLang="zh-TW" sz="1662" b="1" kern="0" dirty="0">
                <a:solidFill>
                  <a:srgbClr val="C00000"/>
                </a:solidFill>
                <a:latin typeface="Microsoft JhengHei UI" panose="020B0604030504040204" pitchFamily="34" charset="-120"/>
                <a:ea typeface="Microsoft JhengHei UI" panose="020B0604030504040204" pitchFamily="34" charset="-120"/>
              </a:rPr>
              <a:t>20</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分鐘整備簡報、</a:t>
            </a:r>
            <a:r>
              <a:rPr lang="en-US" altLang="zh-TW" sz="1662" b="1" u="sng" kern="0" dirty="0">
                <a:solidFill>
                  <a:srgbClr val="C00000"/>
                </a:solidFill>
                <a:latin typeface="Microsoft JhengHei UI" panose="020B0604030504040204" pitchFamily="34" charset="-120"/>
                <a:ea typeface="Microsoft JhengHei UI" panose="020B0604030504040204" pitchFamily="34" charset="-120"/>
              </a:rPr>
              <a:t>10</a:t>
            </a:r>
            <a:r>
              <a:rPr lang="zh-TW" altLang="en-US" sz="1662" b="1" u="sng" kern="0" dirty="0">
                <a:solidFill>
                  <a:srgbClr val="C00000"/>
                </a:solidFill>
                <a:latin typeface="Microsoft JhengHei UI" panose="020B0604030504040204" pitchFamily="34" charset="-120"/>
                <a:ea typeface="Microsoft JhengHei UI" panose="020B0604030504040204" pitchFamily="34" charset="-120"/>
              </a:rPr>
              <a:t>分鐘受檢設施說明</a:t>
            </a:r>
            <a:r>
              <a:rPr lang="zh-TW" altLang="en-US" sz="1662" b="1" u="sng" kern="0" dirty="0">
                <a:solidFill>
                  <a:prstClr val="black">
                    <a:lumMod val="75000"/>
                    <a:lumOff val="25000"/>
                  </a:prstClr>
                </a:solidFill>
                <a:latin typeface="Microsoft JhengHei UI" panose="020B0604030504040204" pitchFamily="34" charset="-120"/>
                <a:ea typeface="Microsoft JhengHei UI" panose="020B0604030504040204" pitchFamily="34" charset="-120"/>
              </a:rPr>
              <a:t>。</a:t>
            </a:r>
          </a:p>
        </p:txBody>
      </p:sp>
      <p:grpSp>
        <p:nvGrpSpPr>
          <p:cNvPr id="71" name="群組 70">
            <a:extLst>
              <a:ext uri="{FF2B5EF4-FFF2-40B4-BE49-F238E27FC236}">
                <a16:creationId xmlns:a16="http://schemas.microsoft.com/office/drawing/2014/main" id="{7B67660F-92AD-E1BD-A487-BE45DAA82327}"/>
              </a:ext>
            </a:extLst>
          </p:cNvPr>
          <p:cNvGrpSpPr/>
          <p:nvPr/>
        </p:nvGrpSpPr>
        <p:grpSpPr>
          <a:xfrm>
            <a:off x="1413799" y="1659517"/>
            <a:ext cx="2987278" cy="558400"/>
            <a:chOff x="9477660" y="832126"/>
            <a:chExt cx="8293818" cy="511166"/>
          </a:xfrm>
        </p:grpSpPr>
        <p:sp>
          <p:nvSpPr>
            <p:cNvPr id="72" name="矩形 71">
              <a:extLst>
                <a:ext uri="{FF2B5EF4-FFF2-40B4-BE49-F238E27FC236}">
                  <a16:creationId xmlns:a16="http://schemas.microsoft.com/office/drawing/2014/main" id="{259EFE62-2186-A520-FCCD-490D383C185F}"/>
                </a:ext>
              </a:extLst>
            </p:cNvPr>
            <p:cNvSpPr/>
            <p:nvPr/>
          </p:nvSpPr>
          <p:spPr>
            <a:xfrm>
              <a:off x="9477660" y="832126"/>
              <a:ext cx="7355824" cy="511166"/>
            </a:xfrm>
            <a:prstGeom prst="rect">
              <a:avLst/>
            </a:prstGeom>
            <a:solidFill>
              <a:sysClr val="window" lastClr="FFFFFF">
                <a:lumMod val="85000"/>
                <a:alpha val="59000"/>
              </a:sysClr>
            </a:solidFill>
            <a:ln w="12700" cap="flat" cmpd="sng" algn="ctr">
              <a:noFill/>
              <a:prstDash val="dash"/>
            </a:ln>
            <a:effectLst>
              <a:outerShdw blurRad="40000" dist="23000" dir="5400000" rotWithShape="0">
                <a:srgbClr val="000000">
                  <a:alpha val="35000"/>
                </a:srgbClr>
              </a:outerShdw>
            </a:effectLst>
          </p:spPr>
          <p:txBody>
            <a:bodyPr rtlCol="0" anchor="b"/>
            <a:lstStyle/>
            <a:p>
              <a:pPr algn="ctr" defTabSz="422041">
                <a:defRPr/>
              </a:pPr>
              <a:endParaRPr lang="en-US" altLang="zh-TW" sz="1662" kern="0">
                <a:solidFill>
                  <a:srgbClr val="1F497D">
                    <a:lumMod val="75000"/>
                  </a:srgbClr>
                </a:solidFill>
                <a:latin typeface="Calibri"/>
                <a:ea typeface="新細明體" panose="02020500000000000000" pitchFamily="18" charset="-120"/>
              </a:endParaRPr>
            </a:p>
          </p:txBody>
        </p:sp>
        <p:sp>
          <p:nvSpPr>
            <p:cNvPr id="73" name="文字方塊 72">
              <a:extLst>
                <a:ext uri="{FF2B5EF4-FFF2-40B4-BE49-F238E27FC236}">
                  <a16:creationId xmlns:a16="http://schemas.microsoft.com/office/drawing/2014/main" id="{98611F61-8939-8023-B6A5-1496E1A2CB69}"/>
                </a:ext>
              </a:extLst>
            </p:cNvPr>
            <p:cNvSpPr txBox="1"/>
            <p:nvPr/>
          </p:nvSpPr>
          <p:spPr>
            <a:xfrm>
              <a:off x="10131506" y="901189"/>
              <a:ext cx="7639972" cy="396553"/>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2215"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上午管理處</a:t>
              </a:r>
              <a:r>
                <a:rPr lang="zh-TW" altLang="en-US" sz="2215" kern="0" dirty="0">
                  <a:solidFill>
                    <a:srgbClr val="FFFF00"/>
                  </a:solidFill>
                  <a:effectLst>
                    <a:glow rad="101600">
                      <a:srgbClr val="4BACC6">
                        <a:lumMod val="50000"/>
                        <a:alpha val="90000"/>
                      </a:srgbClr>
                    </a:glow>
                    <a:outerShdw blurRad="50800" dist="38100" dir="2700000" algn="tl" rotWithShape="0">
                      <a:prstClr val="black">
                        <a:alpha val="40000"/>
                      </a:prstClr>
                    </a:outerShdw>
                  </a:effectLst>
                </a:rPr>
                <a:t>簡報</a:t>
              </a:r>
            </a:p>
          </p:txBody>
        </p:sp>
      </p:grpSp>
      <p:sp>
        <p:nvSpPr>
          <p:cNvPr id="74" name="文字方塊 73">
            <a:extLst>
              <a:ext uri="{FF2B5EF4-FFF2-40B4-BE49-F238E27FC236}">
                <a16:creationId xmlns:a16="http://schemas.microsoft.com/office/drawing/2014/main" id="{51549452-C9DA-F631-E6D3-68A71FC5BF18}"/>
              </a:ext>
            </a:extLst>
          </p:cNvPr>
          <p:cNvSpPr txBox="1"/>
          <p:nvPr/>
        </p:nvSpPr>
        <p:spPr>
          <a:xfrm>
            <a:off x="4821960" y="2344446"/>
            <a:ext cx="2927430" cy="1371209"/>
          </a:xfrm>
          <a:prstGeom prst="rect">
            <a:avLst/>
          </a:prstGeom>
          <a:solidFill>
            <a:srgbClr val="EEECE1">
              <a:alpha val="80000"/>
            </a:srgbClr>
          </a:solidFill>
          <a:ln w="25400" cap="flat" cmpd="sng" algn="ctr">
            <a:noFill/>
            <a:prstDash val="solid"/>
          </a:ln>
          <a:effectLst/>
        </p:spPr>
        <p:txBody>
          <a:bodyPr wrap="square">
            <a:spAutoFit/>
          </a:bodyPr>
          <a:lstStyle/>
          <a:p>
            <a:pPr marL="0" lvl="1" defTabSz="422041">
              <a:spcBef>
                <a:spcPts val="92"/>
              </a:spcBef>
              <a:defRPr/>
            </a:pPr>
            <a:r>
              <a:rPr lang="zh-TW" altLang="en-US" sz="1662" b="1" kern="0" dirty="0">
                <a:solidFill>
                  <a:srgbClr val="C00000"/>
                </a:solidFill>
                <a:latin typeface="Microsoft JhengHei UI" panose="020B0604030504040204" pitchFamily="34" charset="-120"/>
                <a:ea typeface="Microsoft JhengHei UI" panose="020B0604030504040204" pitchFamily="34" charset="-120"/>
              </a:rPr>
              <a:t>上午</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各委員完成簡報評分後，接續</a:t>
            </a:r>
            <a:r>
              <a:rPr lang="en-US" altLang="zh-TW"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30</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分鐘抽檢該管理處轄管</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農田水利設施文件</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，隨後進行</a:t>
            </a:r>
            <a:r>
              <a:rPr lang="en-US" altLang="zh-TW"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30</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分鐘</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委員評分與意見交流</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a:t>
            </a:r>
            <a:endParaRPr lang="en-US" altLang="zh-TW"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endParaRPr>
          </a:p>
        </p:txBody>
      </p:sp>
      <p:sp>
        <p:nvSpPr>
          <p:cNvPr id="76" name="矩形: 圓角 75">
            <a:extLst>
              <a:ext uri="{FF2B5EF4-FFF2-40B4-BE49-F238E27FC236}">
                <a16:creationId xmlns:a16="http://schemas.microsoft.com/office/drawing/2014/main" id="{F4DBF7BA-35BE-CF13-7646-98F34059AA99}"/>
              </a:ext>
            </a:extLst>
          </p:cNvPr>
          <p:cNvSpPr/>
          <p:nvPr/>
        </p:nvSpPr>
        <p:spPr bwMode="auto">
          <a:xfrm>
            <a:off x="1754564" y="4220102"/>
            <a:ext cx="1051319" cy="1162986"/>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662" b="1" kern="0" dirty="0">
                <a:solidFill>
                  <a:prstClr val="black"/>
                </a:solidFill>
                <a:latin typeface="微軟正黑體" panose="020B0604030504040204" pitchFamily="34" charset="-120"/>
              </a:rPr>
              <a:t>防汛人員組織編制及應變作業機制</a:t>
            </a:r>
          </a:p>
        </p:txBody>
      </p:sp>
      <p:sp>
        <p:nvSpPr>
          <p:cNvPr id="77" name="矩形: 圓角 76">
            <a:extLst>
              <a:ext uri="{FF2B5EF4-FFF2-40B4-BE49-F238E27FC236}">
                <a16:creationId xmlns:a16="http://schemas.microsoft.com/office/drawing/2014/main" id="{6A2FB4AF-A967-05F0-29D2-DC3D2C7C08BA}"/>
              </a:ext>
            </a:extLst>
          </p:cNvPr>
          <p:cNvSpPr/>
          <p:nvPr/>
        </p:nvSpPr>
        <p:spPr bwMode="auto">
          <a:xfrm>
            <a:off x="1756815" y="3589794"/>
            <a:ext cx="1051319" cy="569751"/>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662" b="1" kern="0" dirty="0">
                <a:solidFill>
                  <a:prstClr val="black"/>
                </a:solidFill>
                <a:latin typeface="微軟正黑體" panose="020B0604030504040204" pitchFamily="34" charset="-120"/>
              </a:rPr>
              <a:t>基本灌溉</a:t>
            </a:r>
            <a:endParaRPr lang="en-US" altLang="zh-TW" sz="1662" b="1" kern="0" dirty="0">
              <a:solidFill>
                <a:prstClr val="black"/>
              </a:solidFill>
              <a:latin typeface="微軟正黑體" panose="020B0604030504040204" pitchFamily="34" charset="-120"/>
            </a:endParaRPr>
          </a:p>
          <a:p>
            <a:pPr algn="ctr" defTabSz="422041">
              <a:defRPr/>
            </a:pPr>
            <a:r>
              <a:rPr lang="zh-TW" altLang="en-US" sz="1662" b="1" kern="0" dirty="0">
                <a:solidFill>
                  <a:prstClr val="black"/>
                </a:solidFill>
                <a:latin typeface="微軟正黑體" panose="020B0604030504040204" pitchFamily="34" charset="-120"/>
              </a:rPr>
              <a:t>系統資料</a:t>
            </a:r>
          </a:p>
        </p:txBody>
      </p:sp>
      <p:sp>
        <p:nvSpPr>
          <p:cNvPr id="78" name="矩形: 圓角 77">
            <a:extLst>
              <a:ext uri="{FF2B5EF4-FFF2-40B4-BE49-F238E27FC236}">
                <a16:creationId xmlns:a16="http://schemas.microsoft.com/office/drawing/2014/main" id="{8537B8EC-2A6E-9635-2DC2-335023CD6258}"/>
              </a:ext>
            </a:extLst>
          </p:cNvPr>
          <p:cNvSpPr/>
          <p:nvPr/>
        </p:nvSpPr>
        <p:spPr bwMode="auto">
          <a:xfrm>
            <a:off x="1744114" y="5443646"/>
            <a:ext cx="1067060" cy="709371"/>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662" b="1" kern="0" dirty="0">
                <a:solidFill>
                  <a:prstClr val="black"/>
                </a:solidFill>
                <a:latin typeface="微軟正黑體" panose="020B0604030504040204" pitchFamily="34" charset="-120"/>
                <a:sym typeface="微軟正黑體" panose="020B0604030504040204" pitchFamily="34" charset="-120"/>
              </a:rPr>
              <a:t>防汛整備執行情形</a:t>
            </a:r>
            <a:endParaRPr lang="zh-TW" altLang="en-US" sz="1662" b="1" kern="0" dirty="0">
              <a:solidFill>
                <a:prstClr val="black"/>
              </a:solidFill>
              <a:latin typeface="微軟正黑體" panose="020B0604030504040204" pitchFamily="34" charset="-120"/>
            </a:endParaRPr>
          </a:p>
        </p:txBody>
      </p:sp>
      <p:grpSp>
        <p:nvGrpSpPr>
          <p:cNvPr id="79" name="群組 78">
            <a:extLst>
              <a:ext uri="{FF2B5EF4-FFF2-40B4-BE49-F238E27FC236}">
                <a16:creationId xmlns:a16="http://schemas.microsoft.com/office/drawing/2014/main" id="{D3C421C8-A408-708B-BCF2-17975BC2A11D}"/>
              </a:ext>
            </a:extLst>
          </p:cNvPr>
          <p:cNvGrpSpPr/>
          <p:nvPr/>
        </p:nvGrpSpPr>
        <p:grpSpPr>
          <a:xfrm>
            <a:off x="3048841" y="3613520"/>
            <a:ext cx="782513" cy="643978"/>
            <a:chOff x="3498158" y="1581761"/>
            <a:chExt cx="1005527" cy="788136"/>
          </a:xfrm>
        </p:grpSpPr>
        <p:sp>
          <p:nvSpPr>
            <p:cNvPr id="80" name="橢圓 79">
              <a:extLst>
                <a:ext uri="{FF2B5EF4-FFF2-40B4-BE49-F238E27FC236}">
                  <a16:creationId xmlns:a16="http://schemas.microsoft.com/office/drawing/2014/main" id="{69ACFA6E-ABE6-9DE6-F2A0-FDE3034BF986}"/>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81" name="文字方塊 80">
              <a:extLst>
                <a:ext uri="{FF2B5EF4-FFF2-40B4-BE49-F238E27FC236}">
                  <a16:creationId xmlns:a16="http://schemas.microsoft.com/office/drawing/2014/main" id="{F7F5AA3F-E79A-FA7E-3E38-7F5702EF6152}"/>
                </a:ext>
              </a:extLst>
            </p:cNvPr>
            <p:cNvSpPr txBox="1"/>
            <p:nvPr/>
          </p:nvSpPr>
          <p:spPr>
            <a:xfrm>
              <a:off x="3498158"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３０分</a:t>
              </a:r>
            </a:p>
          </p:txBody>
        </p:sp>
      </p:grpSp>
      <p:grpSp>
        <p:nvGrpSpPr>
          <p:cNvPr id="82" name="群組 81">
            <a:extLst>
              <a:ext uri="{FF2B5EF4-FFF2-40B4-BE49-F238E27FC236}">
                <a16:creationId xmlns:a16="http://schemas.microsoft.com/office/drawing/2014/main" id="{6BDCB7DB-DD0A-A416-4608-67A8F1749651}"/>
              </a:ext>
            </a:extLst>
          </p:cNvPr>
          <p:cNvGrpSpPr/>
          <p:nvPr/>
        </p:nvGrpSpPr>
        <p:grpSpPr>
          <a:xfrm>
            <a:off x="3088625" y="4437421"/>
            <a:ext cx="782513" cy="643978"/>
            <a:chOff x="3512130" y="1581761"/>
            <a:chExt cx="1005527" cy="788136"/>
          </a:xfrm>
        </p:grpSpPr>
        <p:sp>
          <p:nvSpPr>
            <p:cNvPr id="83" name="橢圓 82">
              <a:extLst>
                <a:ext uri="{FF2B5EF4-FFF2-40B4-BE49-F238E27FC236}">
                  <a16:creationId xmlns:a16="http://schemas.microsoft.com/office/drawing/2014/main" id="{B82A1A26-8928-CE90-F679-47BA6A4C4DEC}"/>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84" name="文字方塊 83">
              <a:extLst>
                <a:ext uri="{FF2B5EF4-FFF2-40B4-BE49-F238E27FC236}">
                  <a16:creationId xmlns:a16="http://schemas.microsoft.com/office/drawing/2014/main" id="{C1E091F3-0B35-8F3B-3130-5FB81ECBBC79}"/>
                </a:ext>
              </a:extLst>
            </p:cNvPr>
            <p:cNvSpPr txBox="1"/>
            <p:nvPr/>
          </p:nvSpPr>
          <p:spPr>
            <a:xfrm>
              <a:off x="3512130"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３０分</a:t>
              </a:r>
            </a:p>
          </p:txBody>
        </p:sp>
      </p:grpSp>
      <p:grpSp>
        <p:nvGrpSpPr>
          <p:cNvPr id="85" name="群組 84">
            <a:extLst>
              <a:ext uri="{FF2B5EF4-FFF2-40B4-BE49-F238E27FC236}">
                <a16:creationId xmlns:a16="http://schemas.microsoft.com/office/drawing/2014/main" id="{852EFD41-05F8-12C4-DD54-BC8F413988C7}"/>
              </a:ext>
            </a:extLst>
          </p:cNvPr>
          <p:cNvGrpSpPr/>
          <p:nvPr/>
        </p:nvGrpSpPr>
        <p:grpSpPr>
          <a:xfrm>
            <a:off x="3116329" y="5365368"/>
            <a:ext cx="782513" cy="643978"/>
            <a:chOff x="3531037" y="1581761"/>
            <a:chExt cx="1005527" cy="788136"/>
          </a:xfrm>
        </p:grpSpPr>
        <p:sp>
          <p:nvSpPr>
            <p:cNvPr id="86" name="橢圓 85">
              <a:extLst>
                <a:ext uri="{FF2B5EF4-FFF2-40B4-BE49-F238E27FC236}">
                  <a16:creationId xmlns:a16="http://schemas.microsoft.com/office/drawing/2014/main" id="{D6316C2D-E153-94A5-AD1B-8901A337AFD6}"/>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87" name="文字方塊 86">
              <a:extLst>
                <a:ext uri="{FF2B5EF4-FFF2-40B4-BE49-F238E27FC236}">
                  <a16:creationId xmlns:a16="http://schemas.microsoft.com/office/drawing/2014/main" id="{0753C6D0-4408-0931-1C9B-F2E50ACB6ECA}"/>
                </a:ext>
              </a:extLst>
            </p:cNvPr>
            <p:cNvSpPr txBox="1"/>
            <p:nvPr/>
          </p:nvSpPr>
          <p:spPr>
            <a:xfrm>
              <a:off x="3531037"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４０分</a:t>
              </a:r>
            </a:p>
          </p:txBody>
        </p:sp>
      </p:grpSp>
      <p:sp>
        <p:nvSpPr>
          <p:cNvPr id="88" name="文字方塊 87">
            <a:extLst>
              <a:ext uri="{FF2B5EF4-FFF2-40B4-BE49-F238E27FC236}">
                <a16:creationId xmlns:a16="http://schemas.microsoft.com/office/drawing/2014/main" id="{298F78FE-0CF6-615B-4EFC-2C2C4865B7EA}"/>
              </a:ext>
            </a:extLst>
          </p:cNvPr>
          <p:cNvSpPr txBox="1"/>
          <p:nvPr/>
        </p:nvSpPr>
        <p:spPr>
          <a:xfrm>
            <a:off x="8543317" y="2346139"/>
            <a:ext cx="2516594" cy="1115434"/>
          </a:xfrm>
          <a:prstGeom prst="rect">
            <a:avLst/>
          </a:prstGeom>
          <a:solidFill>
            <a:srgbClr val="EEECE1">
              <a:alpha val="80000"/>
            </a:srgbClr>
          </a:solidFill>
          <a:ln w="25400" cap="flat" cmpd="sng" algn="ctr">
            <a:noFill/>
            <a:prstDash val="solid"/>
          </a:ln>
          <a:effectLst/>
        </p:spPr>
        <p:txBody>
          <a:bodyPr wrap="square">
            <a:spAutoFit/>
          </a:bodyPr>
          <a:lstStyle/>
          <a:p>
            <a:pPr marL="0" lvl="1" defTabSz="422041">
              <a:spcBef>
                <a:spcPts val="92"/>
              </a:spcBef>
              <a:defRPr/>
            </a:pPr>
            <a:r>
              <a:rPr lang="zh-TW" altLang="en-US" sz="1662" b="1" kern="0" dirty="0">
                <a:solidFill>
                  <a:srgbClr val="C00000"/>
                </a:solidFill>
                <a:latin typeface="Microsoft JhengHei UI" panose="020B0604030504040204" pitchFamily="34" charset="-120"/>
                <a:ea typeface="Microsoft JhengHei UI" panose="020B0604030504040204" pitchFamily="34" charset="-120"/>
              </a:rPr>
              <a:t>下午</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則前往現地抽檢該管理處轄管</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農田水利設施、第</a:t>
            </a:r>
            <a:r>
              <a:rPr lang="en-US" altLang="zh-TW" sz="1662" b="1" kern="0" dirty="0">
                <a:solidFill>
                  <a:srgbClr val="C00000"/>
                </a:solidFill>
                <a:latin typeface="Microsoft JhengHei UI" panose="020B0604030504040204" pitchFamily="34" charset="-120"/>
                <a:ea typeface="Microsoft JhengHei UI" panose="020B0604030504040204" pitchFamily="34" charset="-120"/>
              </a:rPr>
              <a:t>4</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處設施</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，抽查完畢後於現地進行綜合討論</a:t>
            </a:r>
            <a:endParaRPr lang="en-US" altLang="zh-TW"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endParaRPr>
          </a:p>
        </p:txBody>
      </p:sp>
      <p:grpSp>
        <p:nvGrpSpPr>
          <p:cNvPr id="89" name="群組 88">
            <a:extLst>
              <a:ext uri="{FF2B5EF4-FFF2-40B4-BE49-F238E27FC236}">
                <a16:creationId xmlns:a16="http://schemas.microsoft.com/office/drawing/2014/main" id="{0222764B-AE3F-C7D7-DFFD-8A690844C0B6}"/>
              </a:ext>
            </a:extLst>
          </p:cNvPr>
          <p:cNvGrpSpPr/>
          <p:nvPr/>
        </p:nvGrpSpPr>
        <p:grpSpPr>
          <a:xfrm>
            <a:off x="4807337" y="1646491"/>
            <a:ext cx="3339424" cy="558400"/>
            <a:chOff x="9477660" y="832126"/>
            <a:chExt cx="9151920" cy="511166"/>
          </a:xfrm>
        </p:grpSpPr>
        <p:sp>
          <p:nvSpPr>
            <p:cNvPr id="90" name="矩形 89">
              <a:extLst>
                <a:ext uri="{FF2B5EF4-FFF2-40B4-BE49-F238E27FC236}">
                  <a16:creationId xmlns:a16="http://schemas.microsoft.com/office/drawing/2014/main" id="{DE7A0597-4944-2001-86CF-E0D270001CE9}"/>
                </a:ext>
              </a:extLst>
            </p:cNvPr>
            <p:cNvSpPr/>
            <p:nvPr/>
          </p:nvSpPr>
          <p:spPr>
            <a:xfrm>
              <a:off x="9477660" y="832126"/>
              <a:ext cx="8038537" cy="511166"/>
            </a:xfrm>
            <a:prstGeom prst="rect">
              <a:avLst/>
            </a:prstGeom>
            <a:solidFill>
              <a:sysClr val="window" lastClr="FFFFFF">
                <a:lumMod val="85000"/>
                <a:alpha val="59000"/>
              </a:sysClr>
            </a:solidFill>
            <a:ln w="12700" cap="flat" cmpd="sng" algn="ctr">
              <a:noFill/>
              <a:prstDash val="dash"/>
            </a:ln>
            <a:effectLst>
              <a:outerShdw blurRad="40000" dist="23000" dir="5400000" rotWithShape="0">
                <a:srgbClr val="000000">
                  <a:alpha val="35000"/>
                </a:srgbClr>
              </a:outerShdw>
            </a:effectLst>
          </p:spPr>
          <p:txBody>
            <a:bodyPr rtlCol="0" anchor="b"/>
            <a:lstStyle/>
            <a:p>
              <a:pPr algn="ctr" defTabSz="422041">
                <a:defRPr/>
              </a:pPr>
              <a:endParaRPr lang="en-US" altLang="zh-TW" sz="1662" kern="0">
                <a:solidFill>
                  <a:srgbClr val="1F497D">
                    <a:lumMod val="75000"/>
                  </a:srgbClr>
                </a:solidFill>
                <a:latin typeface="Calibri"/>
                <a:ea typeface="新細明體" panose="02020500000000000000" pitchFamily="18" charset="-120"/>
              </a:endParaRPr>
            </a:p>
          </p:txBody>
        </p:sp>
        <p:sp>
          <p:nvSpPr>
            <p:cNvPr id="91" name="文字方塊 90">
              <a:extLst>
                <a:ext uri="{FF2B5EF4-FFF2-40B4-BE49-F238E27FC236}">
                  <a16:creationId xmlns:a16="http://schemas.microsoft.com/office/drawing/2014/main" id="{2D10BCA0-EAFB-4C65-F68F-F065B6EDE48A}"/>
                </a:ext>
              </a:extLst>
            </p:cNvPr>
            <p:cNvSpPr txBox="1"/>
            <p:nvPr/>
          </p:nvSpPr>
          <p:spPr>
            <a:xfrm>
              <a:off x="10151588" y="901189"/>
              <a:ext cx="8477992" cy="396553"/>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2215"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上午抽檢設施</a:t>
              </a:r>
              <a:r>
                <a:rPr lang="zh-TW" altLang="en-US" sz="2215" kern="0" dirty="0">
                  <a:solidFill>
                    <a:srgbClr val="FFFF00"/>
                  </a:solidFill>
                  <a:effectLst>
                    <a:glow rad="101600">
                      <a:srgbClr val="4BACC6">
                        <a:lumMod val="50000"/>
                        <a:alpha val="90000"/>
                      </a:srgbClr>
                    </a:glow>
                    <a:outerShdw blurRad="50800" dist="38100" dir="2700000" algn="tl" rotWithShape="0">
                      <a:prstClr val="black">
                        <a:alpha val="40000"/>
                      </a:prstClr>
                    </a:outerShdw>
                  </a:effectLst>
                </a:rPr>
                <a:t>文件</a:t>
              </a:r>
            </a:p>
          </p:txBody>
        </p:sp>
      </p:grpSp>
      <p:grpSp>
        <p:nvGrpSpPr>
          <p:cNvPr id="92" name="群組 91">
            <a:extLst>
              <a:ext uri="{FF2B5EF4-FFF2-40B4-BE49-F238E27FC236}">
                <a16:creationId xmlns:a16="http://schemas.microsoft.com/office/drawing/2014/main" id="{A4758B8B-885C-9657-3362-BA1E03524A06}"/>
              </a:ext>
            </a:extLst>
          </p:cNvPr>
          <p:cNvGrpSpPr/>
          <p:nvPr/>
        </p:nvGrpSpPr>
        <p:grpSpPr>
          <a:xfrm>
            <a:off x="8543317" y="1618809"/>
            <a:ext cx="2701065" cy="558400"/>
            <a:chOff x="9477660" y="832126"/>
            <a:chExt cx="8627781" cy="511166"/>
          </a:xfrm>
        </p:grpSpPr>
        <p:sp>
          <p:nvSpPr>
            <p:cNvPr id="93" name="矩形 92">
              <a:extLst>
                <a:ext uri="{FF2B5EF4-FFF2-40B4-BE49-F238E27FC236}">
                  <a16:creationId xmlns:a16="http://schemas.microsoft.com/office/drawing/2014/main" id="{9CC05CDA-770A-E6C8-3E99-DE5DDD9AC076}"/>
                </a:ext>
              </a:extLst>
            </p:cNvPr>
            <p:cNvSpPr/>
            <p:nvPr/>
          </p:nvSpPr>
          <p:spPr>
            <a:xfrm>
              <a:off x="9477660" y="832126"/>
              <a:ext cx="8038537" cy="511166"/>
            </a:xfrm>
            <a:prstGeom prst="rect">
              <a:avLst/>
            </a:prstGeom>
            <a:solidFill>
              <a:sysClr val="window" lastClr="FFFFFF">
                <a:lumMod val="85000"/>
                <a:alpha val="59000"/>
              </a:sysClr>
            </a:solidFill>
            <a:ln w="12700" cap="flat" cmpd="sng" algn="ctr">
              <a:noFill/>
              <a:prstDash val="dash"/>
            </a:ln>
            <a:effectLst>
              <a:outerShdw blurRad="40000" dist="23000" dir="5400000" rotWithShape="0">
                <a:srgbClr val="000000">
                  <a:alpha val="35000"/>
                </a:srgbClr>
              </a:outerShdw>
            </a:effectLst>
          </p:spPr>
          <p:txBody>
            <a:bodyPr rtlCol="0" anchor="b"/>
            <a:lstStyle/>
            <a:p>
              <a:pPr algn="ctr" defTabSz="422041">
                <a:defRPr/>
              </a:pPr>
              <a:endParaRPr lang="en-US" altLang="zh-TW" sz="1662" kern="0">
                <a:solidFill>
                  <a:srgbClr val="1F497D">
                    <a:lumMod val="75000"/>
                  </a:srgbClr>
                </a:solidFill>
                <a:latin typeface="Calibri"/>
                <a:ea typeface="新細明體" panose="02020500000000000000" pitchFamily="18" charset="-120"/>
              </a:endParaRPr>
            </a:p>
          </p:txBody>
        </p:sp>
        <p:sp>
          <p:nvSpPr>
            <p:cNvPr id="94" name="文字方塊 93">
              <a:extLst>
                <a:ext uri="{FF2B5EF4-FFF2-40B4-BE49-F238E27FC236}">
                  <a16:creationId xmlns:a16="http://schemas.microsoft.com/office/drawing/2014/main" id="{64D1F718-A996-D25C-78A4-7AE502E7AEFD}"/>
                </a:ext>
              </a:extLst>
            </p:cNvPr>
            <p:cNvSpPr txBox="1"/>
            <p:nvPr/>
          </p:nvSpPr>
          <p:spPr>
            <a:xfrm>
              <a:off x="9627449" y="901189"/>
              <a:ext cx="8477992" cy="396553"/>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2215"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下午現地抽檢</a:t>
              </a:r>
              <a:r>
                <a:rPr lang="zh-TW" altLang="en-US" sz="2215" kern="0" dirty="0">
                  <a:solidFill>
                    <a:srgbClr val="FFFF00"/>
                  </a:solidFill>
                  <a:effectLst>
                    <a:glow rad="101600">
                      <a:srgbClr val="4BACC6">
                        <a:lumMod val="50000"/>
                        <a:alpha val="90000"/>
                      </a:srgbClr>
                    </a:glow>
                    <a:outerShdw blurRad="50800" dist="38100" dir="2700000" algn="tl" rotWithShape="0">
                      <a:prstClr val="black">
                        <a:alpha val="40000"/>
                      </a:prstClr>
                    </a:outerShdw>
                  </a:effectLst>
                </a:rPr>
                <a:t>設施</a:t>
              </a:r>
            </a:p>
          </p:txBody>
        </p:sp>
      </p:grpSp>
      <p:sp>
        <p:nvSpPr>
          <p:cNvPr id="95" name="矩形: 圓角 94">
            <a:extLst>
              <a:ext uri="{FF2B5EF4-FFF2-40B4-BE49-F238E27FC236}">
                <a16:creationId xmlns:a16="http://schemas.microsoft.com/office/drawing/2014/main" id="{30EBCD65-4A69-9B33-64CF-6592826A6A5A}"/>
              </a:ext>
            </a:extLst>
          </p:cNvPr>
          <p:cNvSpPr/>
          <p:nvPr/>
        </p:nvSpPr>
        <p:spPr bwMode="auto">
          <a:xfrm>
            <a:off x="5154941" y="4649144"/>
            <a:ext cx="1263393" cy="767074"/>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rPr>
              <a:t>資料更新</a:t>
            </a:r>
          </a:p>
        </p:txBody>
      </p:sp>
      <p:sp>
        <p:nvSpPr>
          <p:cNvPr id="96" name="矩形: 圓角 95">
            <a:extLst>
              <a:ext uri="{FF2B5EF4-FFF2-40B4-BE49-F238E27FC236}">
                <a16:creationId xmlns:a16="http://schemas.microsoft.com/office/drawing/2014/main" id="{2C8229E3-F054-BCA6-49A6-1EBD913AAAA9}"/>
              </a:ext>
            </a:extLst>
          </p:cNvPr>
          <p:cNvSpPr/>
          <p:nvPr/>
        </p:nvSpPr>
        <p:spPr bwMode="auto">
          <a:xfrm>
            <a:off x="5169101" y="3912227"/>
            <a:ext cx="1263393" cy="631267"/>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rPr>
              <a:t>資料管理</a:t>
            </a:r>
          </a:p>
        </p:txBody>
      </p:sp>
      <p:sp>
        <p:nvSpPr>
          <p:cNvPr id="97" name="矩形: 圓角 96">
            <a:extLst>
              <a:ext uri="{FF2B5EF4-FFF2-40B4-BE49-F238E27FC236}">
                <a16:creationId xmlns:a16="http://schemas.microsoft.com/office/drawing/2014/main" id="{1C02E738-284F-C0EA-3EA3-7812708EDE87}"/>
              </a:ext>
            </a:extLst>
          </p:cNvPr>
          <p:cNvSpPr/>
          <p:nvPr/>
        </p:nvSpPr>
        <p:spPr bwMode="auto">
          <a:xfrm>
            <a:off x="5154941" y="5521869"/>
            <a:ext cx="1263393" cy="767074"/>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sym typeface="微軟正黑體" panose="020B0604030504040204" pitchFamily="34" charset="-120"/>
              </a:rPr>
              <a:t>設施維護</a:t>
            </a:r>
          </a:p>
          <a:p>
            <a:pPr algn="ctr" defTabSz="422041">
              <a:defRPr/>
            </a:pPr>
            <a:r>
              <a:rPr lang="zh-TW" altLang="en-US" sz="1846" b="1" kern="0" dirty="0">
                <a:solidFill>
                  <a:prstClr val="black"/>
                </a:solidFill>
                <a:latin typeface="微軟正黑體" panose="020B0604030504040204" pitchFamily="34" charset="-120"/>
                <a:sym typeface="微軟正黑體" panose="020B0604030504040204" pitchFamily="34" charset="-120"/>
              </a:rPr>
              <a:t>計畫</a:t>
            </a:r>
          </a:p>
        </p:txBody>
      </p:sp>
      <p:grpSp>
        <p:nvGrpSpPr>
          <p:cNvPr id="98" name="群組 97">
            <a:extLst>
              <a:ext uri="{FF2B5EF4-FFF2-40B4-BE49-F238E27FC236}">
                <a16:creationId xmlns:a16="http://schemas.microsoft.com/office/drawing/2014/main" id="{F24E05D7-3642-7F2E-EA69-30F2565806A5}"/>
              </a:ext>
            </a:extLst>
          </p:cNvPr>
          <p:cNvGrpSpPr/>
          <p:nvPr/>
        </p:nvGrpSpPr>
        <p:grpSpPr>
          <a:xfrm>
            <a:off x="6726570" y="3872255"/>
            <a:ext cx="782513" cy="643978"/>
            <a:chOff x="3498158" y="1599125"/>
            <a:chExt cx="1005527" cy="788136"/>
          </a:xfrm>
        </p:grpSpPr>
        <p:sp>
          <p:nvSpPr>
            <p:cNvPr id="99" name="橢圓 98">
              <a:extLst>
                <a:ext uri="{FF2B5EF4-FFF2-40B4-BE49-F238E27FC236}">
                  <a16:creationId xmlns:a16="http://schemas.microsoft.com/office/drawing/2014/main" id="{8719E83A-2B74-781C-6664-4E9BBCCF64B3}"/>
                </a:ext>
              </a:extLst>
            </p:cNvPr>
            <p:cNvSpPr/>
            <p:nvPr/>
          </p:nvSpPr>
          <p:spPr>
            <a:xfrm>
              <a:off x="3549281" y="1599125"/>
              <a:ext cx="847723"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00" name="文字方塊 99">
              <a:extLst>
                <a:ext uri="{FF2B5EF4-FFF2-40B4-BE49-F238E27FC236}">
                  <a16:creationId xmlns:a16="http://schemas.microsoft.com/office/drawing/2014/main" id="{A31E1BB9-15D3-0592-22A2-72CC35516C0A}"/>
                </a:ext>
              </a:extLst>
            </p:cNvPr>
            <p:cNvSpPr txBox="1"/>
            <p:nvPr/>
          </p:nvSpPr>
          <p:spPr>
            <a:xfrm>
              <a:off x="3498158"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１０分</a:t>
              </a:r>
            </a:p>
          </p:txBody>
        </p:sp>
      </p:grpSp>
      <p:grpSp>
        <p:nvGrpSpPr>
          <p:cNvPr id="101" name="群組 100">
            <a:extLst>
              <a:ext uri="{FF2B5EF4-FFF2-40B4-BE49-F238E27FC236}">
                <a16:creationId xmlns:a16="http://schemas.microsoft.com/office/drawing/2014/main" id="{75E85C57-C415-AC89-5B32-6A76D7A1A46B}"/>
              </a:ext>
            </a:extLst>
          </p:cNvPr>
          <p:cNvGrpSpPr/>
          <p:nvPr/>
        </p:nvGrpSpPr>
        <p:grpSpPr>
          <a:xfrm>
            <a:off x="6704951" y="4703908"/>
            <a:ext cx="782513" cy="643978"/>
            <a:chOff x="3498158" y="1599125"/>
            <a:chExt cx="1005527" cy="788136"/>
          </a:xfrm>
        </p:grpSpPr>
        <p:sp>
          <p:nvSpPr>
            <p:cNvPr id="102" name="橢圓 101">
              <a:extLst>
                <a:ext uri="{FF2B5EF4-FFF2-40B4-BE49-F238E27FC236}">
                  <a16:creationId xmlns:a16="http://schemas.microsoft.com/office/drawing/2014/main" id="{42245067-B995-C5D9-CF43-037B483AFF85}"/>
                </a:ext>
              </a:extLst>
            </p:cNvPr>
            <p:cNvSpPr/>
            <p:nvPr/>
          </p:nvSpPr>
          <p:spPr>
            <a:xfrm>
              <a:off x="3549281" y="1599125"/>
              <a:ext cx="847723"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03" name="文字方塊 102">
              <a:extLst>
                <a:ext uri="{FF2B5EF4-FFF2-40B4-BE49-F238E27FC236}">
                  <a16:creationId xmlns:a16="http://schemas.microsoft.com/office/drawing/2014/main" id="{B0430DDC-F5E7-4FEB-C93C-C1BCE29F0E9D}"/>
                </a:ext>
              </a:extLst>
            </p:cNvPr>
            <p:cNvSpPr txBox="1"/>
            <p:nvPr/>
          </p:nvSpPr>
          <p:spPr>
            <a:xfrm>
              <a:off x="3498158"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１０分</a:t>
              </a:r>
            </a:p>
          </p:txBody>
        </p:sp>
      </p:grpSp>
      <p:grpSp>
        <p:nvGrpSpPr>
          <p:cNvPr id="104" name="群組 103">
            <a:extLst>
              <a:ext uri="{FF2B5EF4-FFF2-40B4-BE49-F238E27FC236}">
                <a16:creationId xmlns:a16="http://schemas.microsoft.com/office/drawing/2014/main" id="{B15F6D8E-9E1B-4B80-9A66-FDC48F613ADC}"/>
              </a:ext>
            </a:extLst>
          </p:cNvPr>
          <p:cNvGrpSpPr/>
          <p:nvPr/>
        </p:nvGrpSpPr>
        <p:grpSpPr>
          <a:xfrm>
            <a:off x="6726570" y="5579598"/>
            <a:ext cx="782513" cy="643978"/>
            <a:chOff x="3498158" y="1599125"/>
            <a:chExt cx="1005527" cy="788136"/>
          </a:xfrm>
        </p:grpSpPr>
        <p:sp>
          <p:nvSpPr>
            <p:cNvPr id="105" name="橢圓 104">
              <a:extLst>
                <a:ext uri="{FF2B5EF4-FFF2-40B4-BE49-F238E27FC236}">
                  <a16:creationId xmlns:a16="http://schemas.microsoft.com/office/drawing/2014/main" id="{117921DD-79BF-259E-76BE-BA9FEE435E96}"/>
                </a:ext>
              </a:extLst>
            </p:cNvPr>
            <p:cNvSpPr/>
            <p:nvPr/>
          </p:nvSpPr>
          <p:spPr>
            <a:xfrm>
              <a:off x="3549281" y="1599125"/>
              <a:ext cx="847723"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06" name="文字方塊 105">
              <a:extLst>
                <a:ext uri="{FF2B5EF4-FFF2-40B4-BE49-F238E27FC236}">
                  <a16:creationId xmlns:a16="http://schemas.microsoft.com/office/drawing/2014/main" id="{E12C33F3-2915-8BA8-25A8-4482E3F962F5}"/>
                </a:ext>
              </a:extLst>
            </p:cNvPr>
            <p:cNvSpPr txBox="1"/>
            <p:nvPr/>
          </p:nvSpPr>
          <p:spPr>
            <a:xfrm>
              <a:off x="3498158"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１０分</a:t>
              </a:r>
            </a:p>
          </p:txBody>
        </p:sp>
      </p:grpSp>
      <p:sp>
        <p:nvSpPr>
          <p:cNvPr id="107" name="矩形: 圓角 106">
            <a:extLst>
              <a:ext uri="{FF2B5EF4-FFF2-40B4-BE49-F238E27FC236}">
                <a16:creationId xmlns:a16="http://schemas.microsoft.com/office/drawing/2014/main" id="{FA6E388D-4F38-FAC5-FFC7-ECC1C45F1275}"/>
              </a:ext>
            </a:extLst>
          </p:cNvPr>
          <p:cNvSpPr/>
          <p:nvPr/>
        </p:nvSpPr>
        <p:spPr bwMode="auto">
          <a:xfrm>
            <a:off x="8682409" y="4571359"/>
            <a:ext cx="1263393" cy="511389"/>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rPr>
              <a:t>附屬設施</a:t>
            </a:r>
          </a:p>
        </p:txBody>
      </p:sp>
      <p:sp>
        <p:nvSpPr>
          <p:cNvPr id="108" name="矩形: 圓角 107">
            <a:extLst>
              <a:ext uri="{FF2B5EF4-FFF2-40B4-BE49-F238E27FC236}">
                <a16:creationId xmlns:a16="http://schemas.microsoft.com/office/drawing/2014/main" id="{4D92D4A1-9757-4F4C-3670-EB0088B6B5D3}"/>
              </a:ext>
            </a:extLst>
          </p:cNvPr>
          <p:cNvSpPr/>
          <p:nvPr/>
        </p:nvSpPr>
        <p:spPr bwMode="auto">
          <a:xfrm>
            <a:off x="8680138" y="3924535"/>
            <a:ext cx="1263393" cy="558401"/>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rPr>
              <a:t>主體設施</a:t>
            </a:r>
          </a:p>
        </p:txBody>
      </p:sp>
      <p:sp>
        <p:nvSpPr>
          <p:cNvPr id="109" name="矩形: 圓角 108">
            <a:extLst>
              <a:ext uri="{FF2B5EF4-FFF2-40B4-BE49-F238E27FC236}">
                <a16:creationId xmlns:a16="http://schemas.microsoft.com/office/drawing/2014/main" id="{D15F0C68-24E7-0C87-67CE-177D5A2D6A9F}"/>
              </a:ext>
            </a:extLst>
          </p:cNvPr>
          <p:cNvSpPr/>
          <p:nvPr/>
        </p:nvSpPr>
        <p:spPr bwMode="auto">
          <a:xfrm>
            <a:off x="8692278" y="5166166"/>
            <a:ext cx="1263392" cy="758416"/>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sym typeface="微軟正黑體" panose="020B0604030504040204" pitchFamily="34" charset="-120"/>
              </a:rPr>
              <a:t>一般性維護情形</a:t>
            </a:r>
          </a:p>
        </p:txBody>
      </p:sp>
      <p:sp>
        <p:nvSpPr>
          <p:cNvPr id="110" name="矩形: 圓角 109">
            <a:extLst>
              <a:ext uri="{FF2B5EF4-FFF2-40B4-BE49-F238E27FC236}">
                <a16:creationId xmlns:a16="http://schemas.microsoft.com/office/drawing/2014/main" id="{9B9C140E-959B-8605-668B-6F049908CFC1}"/>
              </a:ext>
            </a:extLst>
          </p:cNvPr>
          <p:cNvSpPr/>
          <p:nvPr/>
        </p:nvSpPr>
        <p:spPr bwMode="auto">
          <a:xfrm>
            <a:off x="8692278" y="6002574"/>
            <a:ext cx="1263392" cy="454978"/>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sym typeface="微軟正黑體" panose="020B0604030504040204" pitchFamily="34" charset="-120"/>
              </a:rPr>
              <a:t>綜合建議</a:t>
            </a:r>
          </a:p>
        </p:txBody>
      </p:sp>
      <p:grpSp>
        <p:nvGrpSpPr>
          <p:cNvPr id="111" name="群組 110">
            <a:extLst>
              <a:ext uri="{FF2B5EF4-FFF2-40B4-BE49-F238E27FC236}">
                <a16:creationId xmlns:a16="http://schemas.microsoft.com/office/drawing/2014/main" id="{9A7298BD-C99F-D0DA-9870-EBEF7693A340}"/>
              </a:ext>
            </a:extLst>
          </p:cNvPr>
          <p:cNvGrpSpPr/>
          <p:nvPr/>
        </p:nvGrpSpPr>
        <p:grpSpPr>
          <a:xfrm>
            <a:off x="10310437" y="4509368"/>
            <a:ext cx="718580" cy="579822"/>
            <a:chOff x="3549281" y="1599125"/>
            <a:chExt cx="1018278" cy="788136"/>
          </a:xfrm>
        </p:grpSpPr>
        <p:sp>
          <p:nvSpPr>
            <p:cNvPr id="112" name="橢圓 111">
              <a:extLst>
                <a:ext uri="{FF2B5EF4-FFF2-40B4-BE49-F238E27FC236}">
                  <a16:creationId xmlns:a16="http://schemas.microsoft.com/office/drawing/2014/main" id="{48D6A16E-2E2D-4FF7-F9EC-8528FFD3C631}"/>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13" name="文字方塊 112">
              <a:extLst>
                <a:ext uri="{FF2B5EF4-FFF2-40B4-BE49-F238E27FC236}">
                  <a16:creationId xmlns:a16="http://schemas.microsoft.com/office/drawing/2014/main" id="{AA8896CD-A190-706E-A882-75DD9AC32702}"/>
                </a:ext>
              </a:extLst>
            </p:cNvPr>
            <p:cNvSpPr txBox="1"/>
            <p:nvPr/>
          </p:nvSpPr>
          <p:spPr>
            <a:xfrm>
              <a:off x="3562032" y="1801960"/>
              <a:ext cx="1005527" cy="434476"/>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2</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０分</a:t>
              </a:r>
            </a:p>
          </p:txBody>
        </p:sp>
      </p:grpSp>
      <p:grpSp>
        <p:nvGrpSpPr>
          <p:cNvPr id="114" name="群組 113">
            <a:extLst>
              <a:ext uri="{FF2B5EF4-FFF2-40B4-BE49-F238E27FC236}">
                <a16:creationId xmlns:a16="http://schemas.microsoft.com/office/drawing/2014/main" id="{0572D4AD-77CF-4B20-5403-8A5BC81D0B9E}"/>
              </a:ext>
            </a:extLst>
          </p:cNvPr>
          <p:cNvGrpSpPr/>
          <p:nvPr/>
        </p:nvGrpSpPr>
        <p:grpSpPr>
          <a:xfrm>
            <a:off x="10319436" y="3873618"/>
            <a:ext cx="718580" cy="579822"/>
            <a:chOff x="3549281" y="1599125"/>
            <a:chExt cx="1018278" cy="788136"/>
          </a:xfrm>
        </p:grpSpPr>
        <p:sp>
          <p:nvSpPr>
            <p:cNvPr id="115" name="橢圓 114">
              <a:extLst>
                <a:ext uri="{FF2B5EF4-FFF2-40B4-BE49-F238E27FC236}">
                  <a16:creationId xmlns:a16="http://schemas.microsoft.com/office/drawing/2014/main" id="{A93C91E3-6BC2-C6B1-442A-6314690C0DDB}"/>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16" name="文字方塊 115">
              <a:extLst>
                <a:ext uri="{FF2B5EF4-FFF2-40B4-BE49-F238E27FC236}">
                  <a16:creationId xmlns:a16="http://schemas.microsoft.com/office/drawing/2014/main" id="{9381146E-53BE-58CF-5431-D3B1FB576256}"/>
                </a:ext>
              </a:extLst>
            </p:cNvPr>
            <p:cNvSpPr txBox="1"/>
            <p:nvPr/>
          </p:nvSpPr>
          <p:spPr>
            <a:xfrm>
              <a:off x="3562032" y="1801960"/>
              <a:ext cx="1005527" cy="434476"/>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2</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０分</a:t>
              </a:r>
            </a:p>
          </p:txBody>
        </p:sp>
      </p:grpSp>
      <p:grpSp>
        <p:nvGrpSpPr>
          <p:cNvPr id="117" name="群組 116">
            <a:extLst>
              <a:ext uri="{FF2B5EF4-FFF2-40B4-BE49-F238E27FC236}">
                <a16:creationId xmlns:a16="http://schemas.microsoft.com/office/drawing/2014/main" id="{C63D0B0D-F12A-A332-C46F-5B00DD20FDD6}"/>
              </a:ext>
            </a:extLst>
          </p:cNvPr>
          <p:cNvGrpSpPr/>
          <p:nvPr/>
        </p:nvGrpSpPr>
        <p:grpSpPr>
          <a:xfrm>
            <a:off x="10323935" y="5214577"/>
            <a:ext cx="718580" cy="579822"/>
            <a:chOff x="3549281" y="1599125"/>
            <a:chExt cx="1018278" cy="788136"/>
          </a:xfrm>
        </p:grpSpPr>
        <p:sp>
          <p:nvSpPr>
            <p:cNvPr id="118" name="橢圓 117">
              <a:extLst>
                <a:ext uri="{FF2B5EF4-FFF2-40B4-BE49-F238E27FC236}">
                  <a16:creationId xmlns:a16="http://schemas.microsoft.com/office/drawing/2014/main" id="{906943F1-546E-BD3A-9378-48483514320D}"/>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19" name="文字方塊 118">
              <a:extLst>
                <a:ext uri="{FF2B5EF4-FFF2-40B4-BE49-F238E27FC236}">
                  <a16:creationId xmlns:a16="http://schemas.microsoft.com/office/drawing/2014/main" id="{2EC10219-A153-B152-51AF-72200A10F7E4}"/>
                </a:ext>
              </a:extLst>
            </p:cNvPr>
            <p:cNvSpPr txBox="1"/>
            <p:nvPr/>
          </p:nvSpPr>
          <p:spPr>
            <a:xfrm>
              <a:off x="3562032" y="1801960"/>
              <a:ext cx="1005527" cy="434476"/>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2</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０分</a:t>
              </a:r>
            </a:p>
          </p:txBody>
        </p:sp>
      </p:grpSp>
      <p:grpSp>
        <p:nvGrpSpPr>
          <p:cNvPr id="120" name="群組 119">
            <a:extLst>
              <a:ext uri="{FF2B5EF4-FFF2-40B4-BE49-F238E27FC236}">
                <a16:creationId xmlns:a16="http://schemas.microsoft.com/office/drawing/2014/main" id="{E2C18364-42DF-C6F2-4DAD-54A6D5589E54}"/>
              </a:ext>
            </a:extLst>
          </p:cNvPr>
          <p:cNvGrpSpPr/>
          <p:nvPr/>
        </p:nvGrpSpPr>
        <p:grpSpPr>
          <a:xfrm>
            <a:off x="10300301" y="5935075"/>
            <a:ext cx="718580" cy="579822"/>
            <a:chOff x="3549281" y="1599125"/>
            <a:chExt cx="1018278" cy="788136"/>
          </a:xfrm>
        </p:grpSpPr>
        <p:sp>
          <p:nvSpPr>
            <p:cNvPr id="121" name="橢圓 120">
              <a:extLst>
                <a:ext uri="{FF2B5EF4-FFF2-40B4-BE49-F238E27FC236}">
                  <a16:creationId xmlns:a16="http://schemas.microsoft.com/office/drawing/2014/main" id="{B4C6B9E1-FB4B-64F9-68F2-9E047CFA38DE}"/>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22" name="文字方塊 121">
              <a:extLst>
                <a:ext uri="{FF2B5EF4-FFF2-40B4-BE49-F238E27FC236}">
                  <a16:creationId xmlns:a16="http://schemas.microsoft.com/office/drawing/2014/main" id="{C4298121-309D-2C35-B931-D0825864641F}"/>
                </a:ext>
              </a:extLst>
            </p:cNvPr>
            <p:cNvSpPr txBox="1"/>
            <p:nvPr/>
          </p:nvSpPr>
          <p:spPr>
            <a:xfrm>
              <a:off x="3562032" y="1801960"/>
              <a:ext cx="1005527" cy="434476"/>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1</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０分</a:t>
              </a:r>
            </a:p>
          </p:txBody>
        </p:sp>
      </p:grpSp>
      <p:sp>
        <p:nvSpPr>
          <p:cNvPr id="3" name="矩形: 圓角 2">
            <a:extLst>
              <a:ext uri="{FF2B5EF4-FFF2-40B4-BE49-F238E27FC236}">
                <a16:creationId xmlns:a16="http://schemas.microsoft.com/office/drawing/2014/main" id="{1A36FF01-0CD9-24AB-DC74-ECEE5CE423A4}"/>
              </a:ext>
            </a:extLst>
          </p:cNvPr>
          <p:cNvSpPr/>
          <p:nvPr/>
        </p:nvSpPr>
        <p:spPr bwMode="auto">
          <a:xfrm>
            <a:off x="1739245" y="6221084"/>
            <a:ext cx="1067060" cy="446106"/>
          </a:xfrm>
          <a:prstGeom prst="roundRect">
            <a:avLst/>
          </a:prstGeom>
          <a:solidFill>
            <a:srgbClr val="9BBB59">
              <a:lumMod val="60000"/>
              <a:lumOff val="40000"/>
            </a:srgbClr>
          </a:solidFill>
          <a:ln w="38100" cap="flat" cmpd="sng" algn="ctr">
            <a:solidFill>
              <a:srgbClr val="C00000"/>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662" b="1" kern="0" dirty="0">
                <a:solidFill>
                  <a:prstClr val="black"/>
                </a:solidFill>
                <a:latin typeface="微軟正黑體" panose="020B0604030504040204" pitchFamily="34" charset="-120"/>
              </a:rPr>
              <a:t>創新作為</a:t>
            </a:r>
          </a:p>
        </p:txBody>
      </p:sp>
      <p:grpSp>
        <p:nvGrpSpPr>
          <p:cNvPr id="5" name="群組 4">
            <a:extLst>
              <a:ext uri="{FF2B5EF4-FFF2-40B4-BE49-F238E27FC236}">
                <a16:creationId xmlns:a16="http://schemas.microsoft.com/office/drawing/2014/main" id="{3A553EE3-7144-5135-C787-6945BC600C7C}"/>
              </a:ext>
            </a:extLst>
          </p:cNvPr>
          <p:cNvGrpSpPr/>
          <p:nvPr/>
        </p:nvGrpSpPr>
        <p:grpSpPr>
          <a:xfrm>
            <a:off x="3094292" y="6135563"/>
            <a:ext cx="682951" cy="643978"/>
            <a:chOff x="3549281" y="1581761"/>
            <a:chExt cx="877590" cy="788136"/>
          </a:xfrm>
        </p:grpSpPr>
        <p:sp>
          <p:nvSpPr>
            <p:cNvPr id="6" name="橢圓 5">
              <a:extLst>
                <a:ext uri="{FF2B5EF4-FFF2-40B4-BE49-F238E27FC236}">
                  <a16:creationId xmlns:a16="http://schemas.microsoft.com/office/drawing/2014/main" id="{546D10F9-7555-7291-3951-531368D31D36}"/>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C00000"/>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7" name="文字方塊 6">
              <a:extLst>
                <a:ext uri="{FF2B5EF4-FFF2-40B4-BE49-F238E27FC236}">
                  <a16:creationId xmlns:a16="http://schemas.microsoft.com/office/drawing/2014/main" id="{AE99F159-BBBA-F6E9-11F4-FC7B836B0E40}"/>
                </a:ext>
              </a:extLst>
            </p:cNvPr>
            <p:cNvSpPr txBox="1"/>
            <p:nvPr/>
          </p:nvSpPr>
          <p:spPr>
            <a:xfrm>
              <a:off x="3579149" y="1780232"/>
              <a:ext cx="847722"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+5</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分</a:t>
              </a:r>
            </a:p>
          </p:txBody>
        </p:sp>
      </p:grpSp>
      <p:sp>
        <p:nvSpPr>
          <p:cNvPr id="9" name="文字方塊 8">
            <a:extLst>
              <a:ext uri="{FF2B5EF4-FFF2-40B4-BE49-F238E27FC236}">
                <a16:creationId xmlns:a16="http://schemas.microsoft.com/office/drawing/2014/main" id="{EF5E8031-EEE3-1A91-A7FA-61D24BD101EB}"/>
              </a:ext>
            </a:extLst>
          </p:cNvPr>
          <p:cNvSpPr txBox="1"/>
          <p:nvPr/>
        </p:nvSpPr>
        <p:spPr>
          <a:xfrm>
            <a:off x="995083" y="6307023"/>
            <a:ext cx="4623682" cy="307777"/>
          </a:xfrm>
          <a:prstGeom prst="rect">
            <a:avLst/>
          </a:prstGeom>
          <a:noFill/>
        </p:spPr>
        <p:txBody>
          <a:bodyPr wrap="square">
            <a:spAutoFit/>
          </a:bodyPr>
          <a:lstStyle/>
          <a:p>
            <a:r>
              <a:rPr lang="zh-TW" altLang="en-US" sz="1400" b="1" kern="0" dirty="0">
                <a:solidFill>
                  <a:srgbClr val="FF0000"/>
                </a:solidFill>
                <a:latin typeface="微軟正黑體" panose="020B0604030504040204" pitchFamily="34" charset="-120"/>
              </a:rPr>
              <a:t>加分項</a:t>
            </a:r>
            <a:endParaRPr lang="zh-TW" altLang="en-US" sz="1400" dirty="0">
              <a:solidFill>
                <a:srgbClr val="FF0000"/>
              </a:solidFill>
            </a:endParaRPr>
          </a:p>
        </p:txBody>
      </p:sp>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8</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5" y="1096519"/>
            <a:ext cx="4113930" cy="482699"/>
          </a:xfrm>
        </p:spPr>
        <p:txBody>
          <a:bodyPr>
            <a:normAutofit/>
          </a:bodyPr>
          <a:lstStyle/>
          <a:p>
            <a:r>
              <a:rPr lang="zh-TW" altLang="en-US" dirty="0">
                <a:solidFill>
                  <a:schemeClr val="accent1">
                    <a:lumMod val="75000"/>
                  </a:schemeClr>
                </a:solidFill>
              </a:rPr>
              <a:t>抽檢流程說明</a:t>
            </a:r>
          </a:p>
        </p:txBody>
      </p:sp>
      <p:sp>
        <p:nvSpPr>
          <p:cNvPr id="66" name="標題 1">
            <a:extLst>
              <a:ext uri="{FF2B5EF4-FFF2-40B4-BE49-F238E27FC236}">
                <a16:creationId xmlns:a16="http://schemas.microsoft.com/office/drawing/2014/main" id="{AA0DDD4A-81E3-4A7C-87D5-71A8FB063A7A}"/>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1740414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9</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抽檢評分項目</a:t>
            </a:r>
            <a:r>
              <a:rPr lang="en-US" altLang="zh-TW" dirty="0">
                <a:solidFill>
                  <a:schemeClr val="accent1">
                    <a:lumMod val="75000"/>
                  </a:schemeClr>
                </a:solidFill>
              </a:rPr>
              <a:t>(1/3)-</a:t>
            </a:r>
            <a:r>
              <a:rPr lang="zh-TW" altLang="en-US" dirty="0">
                <a:solidFill>
                  <a:schemeClr val="accent1">
                    <a:lumMod val="75000"/>
                  </a:schemeClr>
                </a:solidFill>
              </a:rPr>
              <a:t>依各管理處設施</a:t>
            </a:r>
            <a:r>
              <a:rPr lang="zh-TW" altLang="en-US" dirty="0">
                <a:solidFill>
                  <a:srgbClr val="E46C0A"/>
                </a:solidFill>
              </a:rPr>
              <a:t>整備之簡報說明</a:t>
            </a:r>
            <a:r>
              <a:rPr lang="zh-TW" altLang="en-US" dirty="0">
                <a:solidFill>
                  <a:schemeClr val="accent1">
                    <a:lumMod val="75000"/>
                  </a:schemeClr>
                </a:solidFill>
              </a:rPr>
              <a:t>進行評分</a:t>
            </a:r>
          </a:p>
        </p:txBody>
      </p:sp>
      <p:sp>
        <p:nvSpPr>
          <p:cNvPr id="4" name="矩形 3">
            <a:extLst>
              <a:ext uri="{FF2B5EF4-FFF2-40B4-BE49-F238E27FC236}">
                <a16:creationId xmlns:a16="http://schemas.microsoft.com/office/drawing/2014/main" id="{89A0E463-D8A1-B0F7-E659-84E36F4F6BA3}"/>
              </a:ext>
            </a:extLst>
          </p:cNvPr>
          <p:cNvSpPr/>
          <p:nvPr/>
        </p:nvSpPr>
        <p:spPr>
          <a:xfrm>
            <a:off x="779928" y="1764072"/>
            <a:ext cx="10246659" cy="4727216"/>
          </a:xfrm>
          <a:prstGeom prst="rect">
            <a:avLst/>
          </a:prstGeom>
          <a:solidFill>
            <a:sysClr val="window" lastClr="FFFFFF">
              <a:lumMod val="85000"/>
              <a:alpha val="29000"/>
            </a:sysClr>
          </a:solidFill>
          <a:ln w="25400" cap="flat" cmpd="sng" algn="ctr">
            <a:noFill/>
            <a:prstDash val="solid"/>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grpSp>
        <p:nvGrpSpPr>
          <p:cNvPr id="12" name="群組 11">
            <a:extLst>
              <a:ext uri="{FF2B5EF4-FFF2-40B4-BE49-F238E27FC236}">
                <a16:creationId xmlns:a16="http://schemas.microsoft.com/office/drawing/2014/main" id="{E5925155-AD9E-924E-B73F-7EE0454860B1}"/>
              </a:ext>
            </a:extLst>
          </p:cNvPr>
          <p:cNvGrpSpPr/>
          <p:nvPr/>
        </p:nvGrpSpPr>
        <p:grpSpPr>
          <a:xfrm>
            <a:off x="2256341" y="3586593"/>
            <a:ext cx="2487718" cy="1512907"/>
            <a:chOff x="1366076" y="3914934"/>
            <a:chExt cx="2695028" cy="1638983"/>
          </a:xfrm>
        </p:grpSpPr>
        <p:sp>
          <p:nvSpPr>
            <p:cNvPr id="13" name="矩形: 圓角 12">
              <a:extLst>
                <a:ext uri="{FF2B5EF4-FFF2-40B4-BE49-F238E27FC236}">
                  <a16:creationId xmlns:a16="http://schemas.microsoft.com/office/drawing/2014/main" id="{68E4E6FC-3263-263F-3E0F-98365D1134A6}"/>
                </a:ext>
              </a:extLst>
            </p:cNvPr>
            <p:cNvSpPr/>
            <p:nvPr/>
          </p:nvSpPr>
          <p:spPr bwMode="auto">
            <a:xfrm>
              <a:off x="1366076" y="3914934"/>
              <a:ext cx="2695027" cy="1638983"/>
            </a:xfrm>
            <a:prstGeom prst="roundRect">
              <a:avLst>
                <a:gd name="adj" fmla="val 16031"/>
              </a:avLst>
            </a:prstGeom>
            <a:solidFill>
              <a:sysClr val="window" lastClr="FFFFFF"/>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14" name="矩形 13">
              <a:extLst>
                <a:ext uri="{FF2B5EF4-FFF2-40B4-BE49-F238E27FC236}">
                  <a16:creationId xmlns:a16="http://schemas.microsoft.com/office/drawing/2014/main" id="{B4051539-76C9-2D64-85BF-80524F4045F4}"/>
                </a:ext>
              </a:extLst>
            </p:cNvPr>
            <p:cNvSpPr/>
            <p:nvPr/>
          </p:nvSpPr>
          <p:spPr>
            <a:xfrm>
              <a:off x="1414077" y="3921764"/>
              <a:ext cx="2647027" cy="1577516"/>
            </a:xfrm>
            <a:prstGeom prst="rect">
              <a:avLst/>
            </a:prstGeom>
            <a:ln>
              <a:noFill/>
            </a:ln>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事業區域範圍</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重要農田水利設施</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重要農產專區</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高致災風險區域</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高致災風險致災原因分析</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高致災區之因應對策</a:t>
              </a:r>
            </a:p>
          </p:txBody>
        </p:sp>
      </p:grpSp>
      <p:grpSp>
        <p:nvGrpSpPr>
          <p:cNvPr id="15" name="群組 14">
            <a:extLst>
              <a:ext uri="{FF2B5EF4-FFF2-40B4-BE49-F238E27FC236}">
                <a16:creationId xmlns:a16="http://schemas.microsoft.com/office/drawing/2014/main" id="{793FC48C-4B53-4234-CA3C-11AB694BFE39}"/>
              </a:ext>
            </a:extLst>
          </p:cNvPr>
          <p:cNvGrpSpPr/>
          <p:nvPr/>
        </p:nvGrpSpPr>
        <p:grpSpPr>
          <a:xfrm>
            <a:off x="5002255" y="3573820"/>
            <a:ext cx="2307334" cy="1512678"/>
            <a:chOff x="8371165" y="2976412"/>
            <a:chExt cx="2499612" cy="1638735"/>
          </a:xfrm>
        </p:grpSpPr>
        <p:sp>
          <p:nvSpPr>
            <p:cNvPr id="16" name="矩形: 圓角 15">
              <a:extLst>
                <a:ext uri="{FF2B5EF4-FFF2-40B4-BE49-F238E27FC236}">
                  <a16:creationId xmlns:a16="http://schemas.microsoft.com/office/drawing/2014/main" id="{73A511E8-034F-12E2-8B2F-1AB03C61B012}"/>
                </a:ext>
              </a:extLst>
            </p:cNvPr>
            <p:cNvSpPr/>
            <p:nvPr/>
          </p:nvSpPr>
          <p:spPr bwMode="auto">
            <a:xfrm>
              <a:off x="8371165" y="2976412"/>
              <a:ext cx="2478487" cy="1630379"/>
            </a:xfrm>
            <a:prstGeom prst="roundRect">
              <a:avLst>
                <a:gd name="adj" fmla="val 16031"/>
              </a:avLst>
            </a:prstGeom>
            <a:solidFill>
              <a:sysClr val="window" lastClr="FFFFFF"/>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17" name="矩形 16">
              <a:extLst>
                <a:ext uri="{FF2B5EF4-FFF2-40B4-BE49-F238E27FC236}">
                  <a16:creationId xmlns:a16="http://schemas.microsoft.com/office/drawing/2014/main" id="{B53CEE30-6075-CD2D-B2F4-0B2F7D15BB01}"/>
                </a:ext>
              </a:extLst>
            </p:cNvPr>
            <p:cNvSpPr/>
            <p:nvPr/>
          </p:nvSpPr>
          <p:spPr>
            <a:xfrm>
              <a:off x="8403291" y="3037631"/>
              <a:ext cx="2467486" cy="1577516"/>
            </a:xfrm>
            <a:prstGeom prst="rect">
              <a:avLst/>
            </a:prstGeom>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防汛人員組織編制</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防汛人員聯絡方式</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應變作業機制</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提供災害應變作業手冊</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應變作為是否完備</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其它因應作為</a:t>
              </a:r>
            </a:p>
          </p:txBody>
        </p:sp>
      </p:grpSp>
      <p:grpSp>
        <p:nvGrpSpPr>
          <p:cNvPr id="18" name="群組 17">
            <a:extLst>
              <a:ext uri="{FF2B5EF4-FFF2-40B4-BE49-F238E27FC236}">
                <a16:creationId xmlns:a16="http://schemas.microsoft.com/office/drawing/2014/main" id="{CDD9CE33-75CC-13B9-EE93-7524874E870F}"/>
              </a:ext>
            </a:extLst>
          </p:cNvPr>
          <p:cNvGrpSpPr/>
          <p:nvPr/>
        </p:nvGrpSpPr>
        <p:grpSpPr>
          <a:xfrm>
            <a:off x="7657604" y="3572179"/>
            <a:ext cx="2287835" cy="1950010"/>
            <a:chOff x="8371165" y="4614896"/>
            <a:chExt cx="2478488" cy="2112511"/>
          </a:xfrm>
        </p:grpSpPr>
        <p:sp>
          <p:nvSpPr>
            <p:cNvPr id="19" name="矩形: 圓角 18">
              <a:extLst>
                <a:ext uri="{FF2B5EF4-FFF2-40B4-BE49-F238E27FC236}">
                  <a16:creationId xmlns:a16="http://schemas.microsoft.com/office/drawing/2014/main" id="{FC8AC417-138B-2D15-FE7A-8CCABA23878D}"/>
                </a:ext>
              </a:extLst>
            </p:cNvPr>
            <p:cNvSpPr/>
            <p:nvPr/>
          </p:nvSpPr>
          <p:spPr bwMode="auto">
            <a:xfrm>
              <a:off x="8371165" y="4614896"/>
              <a:ext cx="2478488" cy="2085514"/>
            </a:xfrm>
            <a:prstGeom prst="roundRect">
              <a:avLst>
                <a:gd name="adj" fmla="val 16031"/>
              </a:avLst>
            </a:prstGeom>
            <a:solidFill>
              <a:sysClr val="window" lastClr="FFFFFF"/>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20" name="矩形 19">
              <a:extLst>
                <a:ext uri="{FF2B5EF4-FFF2-40B4-BE49-F238E27FC236}">
                  <a16:creationId xmlns:a16="http://schemas.microsoft.com/office/drawing/2014/main" id="{DF23A247-FFE6-F407-B012-3E12E4F9CFF5}"/>
                </a:ext>
              </a:extLst>
            </p:cNvPr>
            <p:cNvSpPr/>
            <p:nvPr/>
          </p:nvSpPr>
          <p:spPr>
            <a:xfrm>
              <a:off x="8460440" y="4657396"/>
              <a:ext cx="2261862" cy="2070011"/>
            </a:xfrm>
            <a:prstGeom prst="rect">
              <a:avLst/>
            </a:prstGeom>
            <a:ln>
              <a:noFill/>
            </a:ln>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開口契約編制、運用</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協勤人員名單、聯絡方式</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防救災機具數量分布</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清淤紀錄、執行進度及狀況</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sng" strike="noStrike" kern="0" cap="none" spc="0" normalizeH="0" baseline="0" noProof="0" dirty="0">
                  <a:ln>
                    <a:noFill/>
                  </a:ln>
                  <a:solidFill>
                    <a:prstClr val="black"/>
                  </a:solidFill>
                  <a:effectLst/>
                  <a:uLnTx/>
                  <a:uFillTx/>
                  <a:latin typeface="微軟正黑體" panose="020B0604030504040204" pitchFamily="34" charset="-120"/>
                </a:rPr>
                <a:t>設施維護巡檢情形</a:t>
              </a:r>
              <a:endParaRPr kumimoji="0" lang="en-US" altLang="zh-TW" sz="1477" b="0" i="0" u="sng"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sng" strike="noStrike" kern="0" cap="none" spc="0" normalizeH="0" baseline="0" noProof="0" dirty="0">
                  <a:ln>
                    <a:noFill/>
                  </a:ln>
                  <a:solidFill>
                    <a:prstClr val="black"/>
                  </a:solidFill>
                  <a:effectLst/>
                  <a:uLnTx/>
                  <a:uFillTx/>
                  <a:latin typeface="微軟正黑體" panose="020B0604030504040204" pitchFamily="34" charset="-120"/>
                </a:rPr>
                <a:t>設施維護管理經費</a:t>
              </a:r>
            </a:p>
          </p:txBody>
        </p:sp>
      </p:grpSp>
      <p:sp>
        <p:nvSpPr>
          <p:cNvPr id="21" name="矩形: 圓角 20">
            <a:extLst>
              <a:ext uri="{FF2B5EF4-FFF2-40B4-BE49-F238E27FC236}">
                <a16:creationId xmlns:a16="http://schemas.microsoft.com/office/drawing/2014/main" id="{811AEE75-9668-C8F5-556D-437B541CAD68}"/>
              </a:ext>
            </a:extLst>
          </p:cNvPr>
          <p:cNvSpPr/>
          <p:nvPr/>
        </p:nvSpPr>
        <p:spPr bwMode="auto">
          <a:xfrm>
            <a:off x="5194800" y="1885322"/>
            <a:ext cx="1603127" cy="1327206"/>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防汛人員組織編制及應變作業機制</a:t>
            </a:r>
          </a:p>
        </p:txBody>
      </p:sp>
      <p:sp>
        <p:nvSpPr>
          <p:cNvPr id="22" name="矩形: 圓角 21">
            <a:extLst>
              <a:ext uri="{FF2B5EF4-FFF2-40B4-BE49-F238E27FC236}">
                <a16:creationId xmlns:a16="http://schemas.microsoft.com/office/drawing/2014/main" id="{71DA682E-79BD-DF35-AA2D-88586BB58742}"/>
              </a:ext>
            </a:extLst>
          </p:cNvPr>
          <p:cNvSpPr/>
          <p:nvPr/>
        </p:nvSpPr>
        <p:spPr bwMode="auto">
          <a:xfrm>
            <a:off x="2709608" y="1887522"/>
            <a:ext cx="1263393" cy="1329152"/>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基本灌溉</a:t>
            </a:r>
            <a:endParaRPr kumimoji="0" lang="en-US" altLang="zh-TW" sz="2031" b="1" i="0" u="none" strike="noStrike" kern="0" cap="none" spc="0" normalizeH="0" baseline="0" noProof="0" dirty="0">
              <a:ln>
                <a:noFill/>
              </a:ln>
              <a:solidFill>
                <a:prstClr val="black"/>
              </a:solidFill>
              <a:effectLst/>
              <a:uLnTx/>
              <a:uFillTx/>
              <a:latin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系統資料</a:t>
            </a:r>
          </a:p>
        </p:txBody>
      </p:sp>
      <p:sp>
        <p:nvSpPr>
          <p:cNvPr id="23" name="矩形: 圓角 22">
            <a:extLst>
              <a:ext uri="{FF2B5EF4-FFF2-40B4-BE49-F238E27FC236}">
                <a16:creationId xmlns:a16="http://schemas.microsoft.com/office/drawing/2014/main" id="{057ACD5D-BE0C-197A-90C5-7DC3B65428C4}"/>
              </a:ext>
            </a:extLst>
          </p:cNvPr>
          <p:cNvSpPr/>
          <p:nvPr/>
        </p:nvSpPr>
        <p:spPr bwMode="auto">
          <a:xfrm>
            <a:off x="8226128" y="1885322"/>
            <a:ext cx="1245317" cy="1327206"/>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防汛整備</a:t>
            </a:r>
            <a:endParaRPr kumimoji="0" lang="en-US" altLang="zh-TW"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執行情形</a:t>
            </a:r>
            <a:endPar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endParaRPr>
          </a:p>
        </p:txBody>
      </p:sp>
      <p:sp>
        <p:nvSpPr>
          <p:cNvPr id="24" name="標題 1">
            <a:extLst>
              <a:ext uri="{FF2B5EF4-FFF2-40B4-BE49-F238E27FC236}">
                <a16:creationId xmlns:a16="http://schemas.microsoft.com/office/drawing/2014/main" id="{C5FAAE7D-6566-5B47-C2F0-AF78CC586C71}"/>
              </a:ext>
            </a:extLst>
          </p:cNvPr>
          <p:cNvSpPr txBox="1"/>
          <p:nvPr/>
        </p:nvSpPr>
        <p:spPr>
          <a:xfrm>
            <a:off x="1556496" y="2368492"/>
            <a:ext cx="463042" cy="3014797"/>
          </a:xfrm>
          <a:prstGeom prst="rect">
            <a:avLst/>
          </a:prstGeom>
          <a:solidFill>
            <a:srgbClr val="9BBB59">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設施管理情形評核</a:t>
            </a:r>
          </a:p>
        </p:txBody>
      </p:sp>
      <p:sp>
        <p:nvSpPr>
          <p:cNvPr id="25" name="箭號: 向下 24">
            <a:extLst>
              <a:ext uri="{FF2B5EF4-FFF2-40B4-BE49-F238E27FC236}">
                <a16:creationId xmlns:a16="http://schemas.microsoft.com/office/drawing/2014/main" id="{C4C85990-B13C-DA1F-36EC-530772979516}"/>
              </a:ext>
            </a:extLst>
          </p:cNvPr>
          <p:cNvSpPr/>
          <p:nvPr/>
        </p:nvSpPr>
        <p:spPr>
          <a:xfrm>
            <a:off x="3139603" y="3118975"/>
            <a:ext cx="403403" cy="431510"/>
          </a:xfrm>
          <a:prstGeom prst="downArrow">
            <a:avLst/>
          </a:prstGeom>
          <a:solidFill>
            <a:srgbClr val="9BBB59">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6" name="箭號: 向下 25">
            <a:extLst>
              <a:ext uri="{FF2B5EF4-FFF2-40B4-BE49-F238E27FC236}">
                <a16:creationId xmlns:a16="http://schemas.microsoft.com/office/drawing/2014/main" id="{B061550A-CFE6-416A-41CB-7429C6D96946}"/>
              </a:ext>
            </a:extLst>
          </p:cNvPr>
          <p:cNvSpPr/>
          <p:nvPr/>
        </p:nvSpPr>
        <p:spPr>
          <a:xfrm>
            <a:off x="5797517" y="3114056"/>
            <a:ext cx="403403" cy="431510"/>
          </a:xfrm>
          <a:prstGeom prst="downArrow">
            <a:avLst/>
          </a:prstGeom>
          <a:solidFill>
            <a:srgbClr val="9BBB59">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7" name="箭號: 向下 26">
            <a:extLst>
              <a:ext uri="{FF2B5EF4-FFF2-40B4-BE49-F238E27FC236}">
                <a16:creationId xmlns:a16="http://schemas.microsoft.com/office/drawing/2014/main" id="{A18BC4EB-190B-58BB-B4F8-35DA0895D856}"/>
              </a:ext>
            </a:extLst>
          </p:cNvPr>
          <p:cNvSpPr/>
          <p:nvPr/>
        </p:nvSpPr>
        <p:spPr>
          <a:xfrm>
            <a:off x="8650432" y="3112215"/>
            <a:ext cx="403403" cy="431510"/>
          </a:xfrm>
          <a:prstGeom prst="downArrow">
            <a:avLst/>
          </a:prstGeom>
          <a:solidFill>
            <a:srgbClr val="9BBB59">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8" name="文字方塊 27">
            <a:extLst>
              <a:ext uri="{FF2B5EF4-FFF2-40B4-BE49-F238E27FC236}">
                <a16:creationId xmlns:a16="http://schemas.microsoft.com/office/drawing/2014/main" id="{A08AE13C-65F6-2B24-4F8E-A3D11F7B8BDC}"/>
              </a:ext>
            </a:extLst>
          </p:cNvPr>
          <p:cNvSpPr txBox="1"/>
          <p:nvPr/>
        </p:nvSpPr>
        <p:spPr>
          <a:xfrm>
            <a:off x="7329089" y="5674995"/>
            <a:ext cx="2616349" cy="713346"/>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lang="zh-TW" altLang="en-US" sz="1846" u="sng" dirty="0">
                <a:sym typeface="微軟正黑體" panose="020B0604030504040204" pitchFamily="34" charset="-120"/>
              </a:rPr>
              <a:t>簡報若說明</a:t>
            </a:r>
            <a:r>
              <a:rPr kumimoji="0" lang="zh-TW" altLang="en-US" sz="1846" b="1"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創新作為</a:t>
            </a:r>
            <a:r>
              <a:rPr kumimoji="0" lang="zh-TW" altLang="en-US" sz="1846" b="1" i="0" u="sng"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a:t>
            </a:r>
            <a:endParaRPr kumimoji="0" lang="en-US" altLang="zh-TW" sz="1846" b="1" i="0" u="sng"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sng"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可最多</a:t>
            </a:r>
            <a:r>
              <a:rPr kumimoji="0" lang="zh-TW" altLang="en-US" sz="1846" b="1"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加５分</a:t>
            </a:r>
            <a:endParaRPr kumimoji="0" lang="en-US" altLang="zh-TW" sz="1846" b="1"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grpSp>
        <p:nvGrpSpPr>
          <p:cNvPr id="29" name="群組 28">
            <a:extLst>
              <a:ext uri="{FF2B5EF4-FFF2-40B4-BE49-F238E27FC236}">
                <a16:creationId xmlns:a16="http://schemas.microsoft.com/office/drawing/2014/main" id="{48EF44F9-F9B5-B6CD-58C2-0E6DF273554D}"/>
              </a:ext>
            </a:extLst>
          </p:cNvPr>
          <p:cNvGrpSpPr/>
          <p:nvPr/>
        </p:nvGrpSpPr>
        <p:grpSpPr>
          <a:xfrm>
            <a:off x="3831225" y="3133164"/>
            <a:ext cx="782513" cy="643978"/>
            <a:chOff x="3498158" y="1581761"/>
            <a:chExt cx="1005527" cy="788136"/>
          </a:xfrm>
        </p:grpSpPr>
        <p:sp>
          <p:nvSpPr>
            <p:cNvPr id="30" name="橢圓 29">
              <a:extLst>
                <a:ext uri="{FF2B5EF4-FFF2-40B4-BE49-F238E27FC236}">
                  <a16:creationId xmlns:a16="http://schemas.microsoft.com/office/drawing/2014/main" id="{FD6A115C-670C-DCD3-03FF-EBFB8464BA7F}"/>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31" name="文字方塊 30">
              <a:extLst>
                <a:ext uri="{FF2B5EF4-FFF2-40B4-BE49-F238E27FC236}">
                  <a16:creationId xmlns:a16="http://schemas.microsoft.com/office/drawing/2014/main" id="{FF79D711-CED4-A879-A0F9-DF300308B71F}"/>
                </a:ext>
              </a:extLst>
            </p:cNvPr>
            <p:cNvSpPr txBox="1"/>
            <p:nvPr/>
          </p:nvSpPr>
          <p:spPr>
            <a:xfrm>
              <a:off x="3498158"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３０分</a:t>
              </a:r>
            </a:p>
          </p:txBody>
        </p:sp>
      </p:grpSp>
      <p:grpSp>
        <p:nvGrpSpPr>
          <p:cNvPr id="32" name="群組 31">
            <a:extLst>
              <a:ext uri="{FF2B5EF4-FFF2-40B4-BE49-F238E27FC236}">
                <a16:creationId xmlns:a16="http://schemas.microsoft.com/office/drawing/2014/main" id="{856EC7D6-C4A7-B418-9425-66DB193F9973}"/>
              </a:ext>
            </a:extLst>
          </p:cNvPr>
          <p:cNvGrpSpPr/>
          <p:nvPr/>
        </p:nvGrpSpPr>
        <p:grpSpPr>
          <a:xfrm>
            <a:off x="6793355" y="3118975"/>
            <a:ext cx="782513" cy="643978"/>
            <a:chOff x="3512130" y="1581761"/>
            <a:chExt cx="1005527" cy="788136"/>
          </a:xfrm>
        </p:grpSpPr>
        <p:sp>
          <p:nvSpPr>
            <p:cNvPr id="33" name="橢圓 32">
              <a:extLst>
                <a:ext uri="{FF2B5EF4-FFF2-40B4-BE49-F238E27FC236}">
                  <a16:creationId xmlns:a16="http://schemas.microsoft.com/office/drawing/2014/main" id="{DCF0421C-E7E5-925E-15D3-1AED6B0D1FA4}"/>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34" name="文字方塊 33">
              <a:extLst>
                <a:ext uri="{FF2B5EF4-FFF2-40B4-BE49-F238E27FC236}">
                  <a16:creationId xmlns:a16="http://schemas.microsoft.com/office/drawing/2014/main" id="{A992D1CF-B23D-3EDE-BAFA-EE74B595EC61}"/>
                </a:ext>
              </a:extLst>
            </p:cNvPr>
            <p:cNvSpPr txBox="1"/>
            <p:nvPr/>
          </p:nvSpPr>
          <p:spPr>
            <a:xfrm>
              <a:off x="3512130"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３０分</a:t>
              </a:r>
            </a:p>
          </p:txBody>
        </p:sp>
      </p:grpSp>
      <p:grpSp>
        <p:nvGrpSpPr>
          <p:cNvPr id="35" name="群組 34">
            <a:extLst>
              <a:ext uri="{FF2B5EF4-FFF2-40B4-BE49-F238E27FC236}">
                <a16:creationId xmlns:a16="http://schemas.microsoft.com/office/drawing/2014/main" id="{5D703E39-3445-060D-04A8-489D7967612B}"/>
              </a:ext>
            </a:extLst>
          </p:cNvPr>
          <p:cNvGrpSpPr/>
          <p:nvPr/>
        </p:nvGrpSpPr>
        <p:grpSpPr>
          <a:xfrm>
            <a:off x="9490294" y="3100339"/>
            <a:ext cx="782513" cy="643978"/>
            <a:chOff x="3531037" y="1581761"/>
            <a:chExt cx="1005527" cy="788136"/>
          </a:xfrm>
        </p:grpSpPr>
        <p:sp>
          <p:nvSpPr>
            <p:cNvPr id="36" name="橢圓 35">
              <a:extLst>
                <a:ext uri="{FF2B5EF4-FFF2-40B4-BE49-F238E27FC236}">
                  <a16:creationId xmlns:a16="http://schemas.microsoft.com/office/drawing/2014/main" id="{07F311C4-B8BC-99B2-10F0-40BE4E5C65DC}"/>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37" name="文字方塊 36">
              <a:extLst>
                <a:ext uri="{FF2B5EF4-FFF2-40B4-BE49-F238E27FC236}">
                  <a16:creationId xmlns:a16="http://schemas.microsoft.com/office/drawing/2014/main" id="{CD6A2247-88D7-0D73-098B-706AE58BA7AF}"/>
                </a:ext>
              </a:extLst>
            </p:cNvPr>
            <p:cNvSpPr txBox="1"/>
            <p:nvPr/>
          </p:nvSpPr>
          <p:spPr>
            <a:xfrm>
              <a:off x="3531037"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４０分</a:t>
              </a:r>
            </a:p>
          </p:txBody>
        </p:sp>
      </p:grpSp>
      <p:sp>
        <p:nvSpPr>
          <p:cNvPr id="38" name="文字方塊 37">
            <a:extLst>
              <a:ext uri="{FF2B5EF4-FFF2-40B4-BE49-F238E27FC236}">
                <a16:creationId xmlns:a16="http://schemas.microsoft.com/office/drawing/2014/main" id="{5962AE6F-20D6-D439-DB4B-CC0BFC17E647}"/>
              </a:ext>
            </a:extLst>
          </p:cNvPr>
          <p:cNvSpPr txBox="1"/>
          <p:nvPr/>
        </p:nvSpPr>
        <p:spPr>
          <a:xfrm>
            <a:off x="1781332" y="5586890"/>
            <a:ext cx="4740613" cy="774962"/>
          </a:xfrm>
          <a:prstGeom prst="rect">
            <a:avLst/>
          </a:prstGeom>
          <a:solidFill>
            <a:srgbClr val="C0504D">
              <a:lumMod val="60000"/>
              <a:lumOff val="40000"/>
            </a:srgbClr>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請各管理處於抽檢作業</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前</a:t>
            </a:r>
            <a:r>
              <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1</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週</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提供簡報，</a:t>
            </a:r>
            <a:endParaRPr kumimoji="0" lang="en-US" altLang="zh-TW"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若有</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缺漏</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則</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提醒</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，並於抽檢</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前</a:t>
            </a:r>
            <a:r>
              <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3</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天</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重新提供</a:t>
            </a:r>
          </a:p>
        </p:txBody>
      </p:sp>
      <p:sp>
        <p:nvSpPr>
          <p:cNvPr id="39" name="箭號: 向下 38">
            <a:extLst>
              <a:ext uri="{FF2B5EF4-FFF2-40B4-BE49-F238E27FC236}">
                <a16:creationId xmlns:a16="http://schemas.microsoft.com/office/drawing/2014/main" id="{4A6DE725-BC66-D9F5-8A4D-1BF59D1D9E05}"/>
              </a:ext>
            </a:extLst>
          </p:cNvPr>
          <p:cNvSpPr/>
          <p:nvPr/>
        </p:nvSpPr>
        <p:spPr>
          <a:xfrm rot="16200000">
            <a:off x="6630684" y="5756934"/>
            <a:ext cx="383164" cy="434874"/>
          </a:xfrm>
          <a:prstGeom prst="downArrow">
            <a:avLst/>
          </a:prstGeom>
          <a:solidFill>
            <a:srgbClr val="A6A6A6"/>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0" name="文字方塊 39">
            <a:extLst>
              <a:ext uri="{FF2B5EF4-FFF2-40B4-BE49-F238E27FC236}">
                <a16:creationId xmlns:a16="http://schemas.microsoft.com/office/drawing/2014/main" id="{A954CA77-0B8A-5BA0-136B-C7502A6B1CDD}"/>
              </a:ext>
            </a:extLst>
          </p:cNvPr>
          <p:cNvSpPr txBox="1"/>
          <p:nvPr/>
        </p:nvSpPr>
        <p:spPr>
          <a:xfrm>
            <a:off x="9053835" y="485152"/>
            <a:ext cx="2023353"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上午管理處</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簡報</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sp>
        <p:nvSpPr>
          <p:cNvPr id="41" name="標題 1">
            <a:extLst>
              <a:ext uri="{FF2B5EF4-FFF2-40B4-BE49-F238E27FC236}">
                <a16:creationId xmlns:a16="http://schemas.microsoft.com/office/drawing/2014/main" id="{CE8E069A-6A4E-46EA-9480-8D6D0D6D87A0}"/>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3583037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10</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抽檢評分標準</a:t>
            </a:r>
            <a:r>
              <a:rPr lang="en-US" altLang="zh-TW" dirty="0">
                <a:solidFill>
                  <a:schemeClr val="accent1">
                    <a:lumMod val="75000"/>
                  </a:schemeClr>
                </a:solidFill>
              </a:rPr>
              <a:t>(1/3)-</a:t>
            </a:r>
            <a:r>
              <a:rPr lang="zh-TW" altLang="en-US" dirty="0">
                <a:solidFill>
                  <a:schemeClr val="accent1">
                    <a:lumMod val="75000"/>
                  </a:schemeClr>
                </a:solidFill>
              </a:rPr>
              <a:t>依各管理處設施</a:t>
            </a:r>
            <a:r>
              <a:rPr lang="zh-TW" altLang="en-US" dirty="0">
                <a:solidFill>
                  <a:srgbClr val="E46C0A"/>
                </a:solidFill>
              </a:rPr>
              <a:t>整備之簡報說明</a:t>
            </a:r>
            <a:r>
              <a:rPr lang="zh-TW" altLang="en-US" dirty="0">
                <a:solidFill>
                  <a:schemeClr val="accent1">
                    <a:lumMod val="75000"/>
                  </a:schemeClr>
                </a:solidFill>
              </a:rPr>
              <a:t>進行評分</a:t>
            </a:r>
          </a:p>
        </p:txBody>
      </p:sp>
      <p:sp>
        <p:nvSpPr>
          <p:cNvPr id="3" name="文字方塊 2">
            <a:extLst>
              <a:ext uri="{FF2B5EF4-FFF2-40B4-BE49-F238E27FC236}">
                <a16:creationId xmlns:a16="http://schemas.microsoft.com/office/drawing/2014/main" id="{7F6ED3CC-9DFA-17E3-A8C3-81A2EAA8DC0B}"/>
              </a:ext>
            </a:extLst>
          </p:cNvPr>
          <p:cNvSpPr txBox="1"/>
          <p:nvPr/>
        </p:nvSpPr>
        <p:spPr>
          <a:xfrm>
            <a:off x="1463550" y="1772210"/>
            <a:ext cx="10118850" cy="4125040"/>
          </a:xfrm>
          <a:prstGeom prst="rect">
            <a:avLst/>
          </a:prstGeom>
          <a:solidFill>
            <a:srgbClr val="EEECE1">
              <a:alpha val="80000"/>
            </a:srgbClr>
          </a:solidFill>
          <a:ln w="25400" cap="flat" cmpd="sng" algn="ctr">
            <a:noFill/>
            <a:prstDash val="solid"/>
          </a:ln>
          <a:effectLst/>
        </p:spPr>
        <p:txBody>
          <a:bodyPr wrap="square">
            <a:spAutoFit/>
          </a:bodyPr>
          <a:lstStyle/>
          <a:p>
            <a:pPr marL="348932" marR="0" lvl="1" indent="-263776" defTabSz="422041" eaLnBrk="1" fontAlgn="auto" latinLnBrk="0" hangingPunct="1">
              <a:lnSpc>
                <a:spcPct val="100000"/>
              </a:lnSpc>
              <a:spcBef>
                <a:spcPts val="554"/>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資料完整及整齊且說明清楚：</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26~30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各項評分項目之圖文說明、分析及因應作為等項目，簡報內</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文字及編排統一且整齊</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，於口頭簡報時</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完整清楚表達</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，並</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詳細回答</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評審問題。</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資料完整：</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21~25</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各項評分項目之圖文說明、分析及因應作為等項目，且於口頭簡報時</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表達。</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資料尚可：</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16~20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各項評分項目之圖文說明、分析及因應作為等項目，且於口頭簡報時</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正確</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表達。</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資料有部分缺漏：</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11~15</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簡報內各項評分項目之圖文說明、分析及因應作為等項目有</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缺漏</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或</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資訊不完整</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資料不完整或內容不合理或說明不清楚：</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6~10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簡報內之基本資料、防汛人員組織編制及應變作業機制、防汛整備情形等項目</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缺漏或數字不合理處</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，且於</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口頭簡報時未能說明，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並</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未回答</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評審問題。</a:t>
            </a:r>
          </a:p>
        </p:txBody>
      </p:sp>
      <p:sp>
        <p:nvSpPr>
          <p:cNvPr id="5" name="標題 1">
            <a:extLst>
              <a:ext uri="{FF2B5EF4-FFF2-40B4-BE49-F238E27FC236}">
                <a16:creationId xmlns:a16="http://schemas.microsoft.com/office/drawing/2014/main" id="{B1E6E41D-F951-6C2A-943F-BB6E3001DE00}"/>
              </a:ext>
            </a:extLst>
          </p:cNvPr>
          <p:cNvSpPr txBox="1"/>
          <p:nvPr/>
        </p:nvSpPr>
        <p:spPr>
          <a:xfrm>
            <a:off x="800373" y="2103882"/>
            <a:ext cx="528154" cy="3450243"/>
          </a:xfrm>
          <a:prstGeom prst="rect">
            <a:avLst/>
          </a:prstGeom>
          <a:solidFill>
            <a:srgbClr val="9BBB59">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設施管理情形評核</a:t>
            </a:r>
          </a:p>
        </p:txBody>
      </p:sp>
      <p:sp>
        <p:nvSpPr>
          <p:cNvPr id="6" name="文字方塊 5">
            <a:extLst>
              <a:ext uri="{FF2B5EF4-FFF2-40B4-BE49-F238E27FC236}">
                <a16:creationId xmlns:a16="http://schemas.microsoft.com/office/drawing/2014/main" id="{87283329-36E8-4716-CBC3-2B93E218A074}"/>
              </a:ext>
            </a:extLst>
          </p:cNvPr>
          <p:cNvSpPr txBox="1"/>
          <p:nvPr/>
        </p:nvSpPr>
        <p:spPr>
          <a:xfrm>
            <a:off x="9053835" y="485152"/>
            <a:ext cx="2023353"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上午管理處</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簡報</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sp>
        <p:nvSpPr>
          <p:cNvPr id="11" name="標題 1">
            <a:extLst>
              <a:ext uri="{FF2B5EF4-FFF2-40B4-BE49-F238E27FC236}">
                <a16:creationId xmlns:a16="http://schemas.microsoft.com/office/drawing/2014/main" id="{246ABDD0-C230-4200-BAB8-F2B5FF28D82B}"/>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1128992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矩形 59">
            <a:extLst>
              <a:ext uri="{FF2B5EF4-FFF2-40B4-BE49-F238E27FC236}">
                <a16:creationId xmlns:a16="http://schemas.microsoft.com/office/drawing/2014/main" id="{5B5CA78E-78E1-EF5C-1FAA-56814B4B8478}"/>
              </a:ext>
            </a:extLst>
          </p:cNvPr>
          <p:cNvSpPr/>
          <p:nvPr/>
        </p:nvSpPr>
        <p:spPr>
          <a:xfrm>
            <a:off x="779928" y="1596056"/>
            <a:ext cx="10443884" cy="4727216"/>
          </a:xfrm>
          <a:prstGeom prst="rect">
            <a:avLst/>
          </a:prstGeom>
          <a:solidFill>
            <a:sysClr val="window" lastClr="FFFFFF">
              <a:lumMod val="85000"/>
              <a:alpha val="29000"/>
            </a:sysClr>
          </a:solidFill>
          <a:ln w="25400" cap="flat" cmpd="sng" algn="ctr">
            <a:noFill/>
            <a:prstDash val="solid"/>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11</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抽檢評分項目</a:t>
            </a:r>
            <a:r>
              <a:rPr lang="en-US" altLang="zh-TW" dirty="0">
                <a:solidFill>
                  <a:schemeClr val="accent1">
                    <a:lumMod val="75000"/>
                  </a:schemeClr>
                </a:solidFill>
              </a:rPr>
              <a:t>(2/3)-</a:t>
            </a:r>
            <a:r>
              <a:rPr lang="zh-TW" altLang="en-US" dirty="0">
                <a:solidFill>
                  <a:schemeClr val="accent1">
                    <a:lumMod val="75000"/>
                  </a:schemeClr>
                </a:solidFill>
              </a:rPr>
              <a:t>依各管理處設施</a:t>
            </a:r>
            <a:r>
              <a:rPr lang="zh-TW" altLang="en-US" dirty="0">
                <a:solidFill>
                  <a:srgbClr val="E46C0A"/>
                </a:solidFill>
              </a:rPr>
              <a:t>整備之資料文件</a:t>
            </a:r>
            <a:r>
              <a:rPr lang="zh-TW" altLang="en-US" dirty="0">
                <a:solidFill>
                  <a:schemeClr val="accent1">
                    <a:lumMod val="75000"/>
                  </a:schemeClr>
                </a:solidFill>
              </a:rPr>
              <a:t>進行評分</a:t>
            </a:r>
          </a:p>
        </p:txBody>
      </p:sp>
      <p:sp>
        <p:nvSpPr>
          <p:cNvPr id="3" name="文字方塊 2">
            <a:extLst>
              <a:ext uri="{FF2B5EF4-FFF2-40B4-BE49-F238E27FC236}">
                <a16:creationId xmlns:a16="http://schemas.microsoft.com/office/drawing/2014/main" id="{B1FDECB9-767A-2EE7-3A9B-AB91682FEE08}"/>
              </a:ext>
            </a:extLst>
          </p:cNvPr>
          <p:cNvSpPr txBox="1"/>
          <p:nvPr/>
        </p:nvSpPr>
        <p:spPr>
          <a:xfrm>
            <a:off x="8863094" y="568951"/>
            <a:ext cx="2365299"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上午抽檢設施</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文件</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grpSp>
        <p:nvGrpSpPr>
          <p:cNvPr id="5" name="群組 4">
            <a:extLst>
              <a:ext uri="{FF2B5EF4-FFF2-40B4-BE49-F238E27FC236}">
                <a16:creationId xmlns:a16="http://schemas.microsoft.com/office/drawing/2014/main" id="{D4F2BA8C-CEA9-35A9-9133-4C37CBC5DC57}"/>
              </a:ext>
            </a:extLst>
          </p:cNvPr>
          <p:cNvGrpSpPr/>
          <p:nvPr/>
        </p:nvGrpSpPr>
        <p:grpSpPr>
          <a:xfrm>
            <a:off x="2038116" y="3815559"/>
            <a:ext cx="2788630" cy="2012124"/>
            <a:chOff x="2337649" y="2632640"/>
            <a:chExt cx="2497865" cy="2179801"/>
          </a:xfrm>
        </p:grpSpPr>
        <p:sp>
          <p:nvSpPr>
            <p:cNvPr id="6" name="矩形: 圓角 5">
              <a:extLst>
                <a:ext uri="{FF2B5EF4-FFF2-40B4-BE49-F238E27FC236}">
                  <a16:creationId xmlns:a16="http://schemas.microsoft.com/office/drawing/2014/main" id="{3A8A4713-FD67-E076-19DD-A5BD6A57C40B}"/>
                </a:ext>
              </a:extLst>
            </p:cNvPr>
            <p:cNvSpPr/>
            <p:nvPr/>
          </p:nvSpPr>
          <p:spPr bwMode="auto">
            <a:xfrm>
              <a:off x="2372272" y="2632640"/>
              <a:ext cx="2463242" cy="2179801"/>
            </a:xfrm>
            <a:prstGeom prst="roundRect">
              <a:avLst>
                <a:gd name="adj" fmla="val 16031"/>
              </a:avLst>
            </a:prstGeom>
            <a:solidFill>
              <a:sysClr val="window" lastClr="FFFFFF"/>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7" name="矩形 6">
              <a:extLst>
                <a:ext uri="{FF2B5EF4-FFF2-40B4-BE49-F238E27FC236}">
                  <a16:creationId xmlns:a16="http://schemas.microsoft.com/office/drawing/2014/main" id="{5D20A750-B433-5264-F02D-DA4461CA741C}"/>
                </a:ext>
              </a:extLst>
            </p:cNvPr>
            <p:cNvSpPr/>
            <p:nvPr/>
          </p:nvSpPr>
          <p:spPr>
            <a:xfrm>
              <a:off x="2337649" y="2772785"/>
              <a:ext cx="2465740" cy="2039656"/>
            </a:xfrm>
            <a:prstGeom prst="rect">
              <a:avLst/>
            </a:prstGeom>
            <a:ln>
              <a:noFill/>
            </a:ln>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sng" strike="noStrike" kern="0" cap="none" spc="0" normalizeH="0" baseline="0" noProof="0" dirty="0">
                  <a:ln>
                    <a:noFill/>
                  </a:ln>
                  <a:solidFill>
                    <a:prstClr val="black"/>
                  </a:solidFill>
                  <a:effectLst/>
                  <a:uLnTx/>
                  <a:uFillTx/>
                  <a:latin typeface="微軟正黑體" panose="020B0604030504040204" pitchFamily="34" charset="-120"/>
                </a:rPr>
                <a:t>現地受檢設施簡報說明</a:t>
              </a:r>
              <a:endParaRPr kumimoji="0" lang="en-US" altLang="zh-TW" sz="1662" b="0" i="0" u="sng"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備有管理人員名冊及灌溉地籍圖</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建置於地理資訊系統</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sng" strike="noStrike" kern="0" cap="none" spc="0" normalizeH="0" baseline="0" noProof="0" dirty="0">
                  <a:ln>
                    <a:noFill/>
                  </a:ln>
                  <a:solidFill>
                    <a:prstClr val="black"/>
                  </a:solidFill>
                  <a:effectLst/>
                  <a:uLnTx/>
                  <a:uFillTx/>
                  <a:latin typeface="微軟正黑體" panose="020B0604030504040204" pitchFamily="34" charset="-120"/>
                </a:rPr>
                <a:t>維修養護紀錄並造冊呈現</a:t>
              </a:r>
            </a:p>
          </p:txBody>
        </p:sp>
      </p:grpSp>
      <p:grpSp>
        <p:nvGrpSpPr>
          <p:cNvPr id="9" name="群組 8">
            <a:extLst>
              <a:ext uri="{FF2B5EF4-FFF2-40B4-BE49-F238E27FC236}">
                <a16:creationId xmlns:a16="http://schemas.microsoft.com/office/drawing/2014/main" id="{E1CA9ABF-09D6-D081-EEE5-1A50FF8F1AFC}"/>
              </a:ext>
            </a:extLst>
          </p:cNvPr>
          <p:cNvGrpSpPr/>
          <p:nvPr/>
        </p:nvGrpSpPr>
        <p:grpSpPr>
          <a:xfrm>
            <a:off x="5254126" y="3869423"/>
            <a:ext cx="2647513" cy="1939269"/>
            <a:chOff x="2379083" y="3706662"/>
            <a:chExt cx="2334596" cy="2100874"/>
          </a:xfrm>
        </p:grpSpPr>
        <p:sp>
          <p:nvSpPr>
            <p:cNvPr id="11" name="矩形: 圓角 10">
              <a:extLst>
                <a:ext uri="{FF2B5EF4-FFF2-40B4-BE49-F238E27FC236}">
                  <a16:creationId xmlns:a16="http://schemas.microsoft.com/office/drawing/2014/main" id="{8CC97F3C-EDCC-7E4D-C31E-641EB8842266}"/>
                </a:ext>
              </a:extLst>
            </p:cNvPr>
            <p:cNvSpPr/>
            <p:nvPr/>
          </p:nvSpPr>
          <p:spPr bwMode="auto">
            <a:xfrm>
              <a:off x="2379083" y="3706662"/>
              <a:ext cx="2302471" cy="2048405"/>
            </a:xfrm>
            <a:prstGeom prst="roundRect">
              <a:avLst>
                <a:gd name="adj" fmla="val 16031"/>
              </a:avLst>
            </a:prstGeom>
            <a:solidFill>
              <a:sysClr val="window" lastClr="FFFFFF"/>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40" name="矩形 39">
              <a:extLst>
                <a:ext uri="{FF2B5EF4-FFF2-40B4-BE49-F238E27FC236}">
                  <a16:creationId xmlns:a16="http://schemas.microsoft.com/office/drawing/2014/main" id="{911F41CD-2548-AB45-C50F-5FFF86FCD1A9}"/>
                </a:ext>
              </a:extLst>
            </p:cNvPr>
            <p:cNvSpPr/>
            <p:nvPr/>
          </p:nvSpPr>
          <p:spPr>
            <a:xfrm>
              <a:off x="2411208" y="3767880"/>
              <a:ext cx="2302471" cy="2039656"/>
            </a:xfrm>
            <a:prstGeom prst="rect">
              <a:avLst/>
            </a:prstGeom>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定期或不定期更新轄區灌溉地籍資料</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灌溉地籍圖與地政機關資料校正等</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sng" strike="noStrike" kern="0" cap="none" spc="0" normalizeH="0" baseline="0" noProof="0" dirty="0">
                  <a:ln>
                    <a:noFill/>
                  </a:ln>
                  <a:solidFill>
                    <a:prstClr val="black"/>
                  </a:solidFill>
                  <a:effectLst/>
                  <a:uLnTx/>
                  <a:uFillTx/>
                  <a:latin typeface="微軟正黑體" panose="020B0604030504040204" pitchFamily="34" charset="-120"/>
                </a:rPr>
                <a:t>維修養護文件資料電子化作業及運用程度</a:t>
              </a:r>
            </a:p>
          </p:txBody>
        </p:sp>
      </p:grpSp>
      <p:grpSp>
        <p:nvGrpSpPr>
          <p:cNvPr id="41" name="群組 40">
            <a:extLst>
              <a:ext uri="{FF2B5EF4-FFF2-40B4-BE49-F238E27FC236}">
                <a16:creationId xmlns:a16="http://schemas.microsoft.com/office/drawing/2014/main" id="{7C6B3036-CB7E-44A3-ADE6-DE5F8F45F8DC}"/>
              </a:ext>
            </a:extLst>
          </p:cNvPr>
          <p:cNvGrpSpPr/>
          <p:nvPr/>
        </p:nvGrpSpPr>
        <p:grpSpPr>
          <a:xfrm>
            <a:off x="8415505" y="3810166"/>
            <a:ext cx="2611082" cy="1896679"/>
            <a:chOff x="2372272" y="4835070"/>
            <a:chExt cx="2225127" cy="2054736"/>
          </a:xfrm>
        </p:grpSpPr>
        <p:sp>
          <p:nvSpPr>
            <p:cNvPr id="42" name="矩形: 圓角 41">
              <a:extLst>
                <a:ext uri="{FF2B5EF4-FFF2-40B4-BE49-F238E27FC236}">
                  <a16:creationId xmlns:a16="http://schemas.microsoft.com/office/drawing/2014/main" id="{E1DED6A5-5CC8-B2FC-48D4-F11289D53A81}"/>
                </a:ext>
              </a:extLst>
            </p:cNvPr>
            <p:cNvSpPr/>
            <p:nvPr/>
          </p:nvSpPr>
          <p:spPr bwMode="auto">
            <a:xfrm>
              <a:off x="2372272" y="4835070"/>
              <a:ext cx="2225127" cy="2054736"/>
            </a:xfrm>
            <a:prstGeom prst="roundRect">
              <a:avLst>
                <a:gd name="adj" fmla="val 16031"/>
              </a:avLst>
            </a:prstGeom>
            <a:solidFill>
              <a:sysClr val="window" lastClr="FFFFFF"/>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43" name="矩形 42">
              <a:extLst>
                <a:ext uri="{FF2B5EF4-FFF2-40B4-BE49-F238E27FC236}">
                  <a16:creationId xmlns:a16="http://schemas.microsoft.com/office/drawing/2014/main" id="{761D8533-1297-BDCD-87BB-855ADB406264}"/>
                </a:ext>
              </a:extLst>
            </p:cNvPr>
            <p:cNvSpPr/>
            <p:nvPr/>
          </p:nvSpPr>
          <p:spPr>
            <a:xfrm>
              <a:off x="2393398" y="4997026"/>
              <a:ext cx="2053219" cy="1762566"/>
            </a:xfrm>
            <a:prstGeom prst="rect">
              <a:avLst/>
            </a:prstGeom>
          </p:spPr>
          <p:txBody>
            <a:bodyPr wrap="square" anchor="ctr">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灌溉區域內之歲修維護、水路疏濬、災害搶修、水路補修、水門機電等維護工程</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擬定相關計畫及追蹤列管</a:t>
              </a:r>
            </a:p>
          </p:txBody>
        </p:sp>
      </p:grpSp>
      <p:sp>
        <p:nvSpPr>
          <p:cNvPr id="44" name="矩形: 圓角 43">
            <a:extLst>
              <a:ext uri="{FF2B5EF4-FFF2-40B4-BE49-F238E27FC236}">
                <a16:creationId xmlns:a16="http://schemas.microsoft.com/office/drawing/2014/main" id="{B76F99DD-77F5-A172-AA9C-8C49F561B793}"/>
              </a:ext>
            </a:extLst>
          </p:cNvPr>
          <p:cNvSpPr/>
          <p:nvPr/>
        </p:nvSpPr>
        <p:spPr bwMode="auto">
          <a:xfrm>
            <a:off x="5837830" y="1778144"/>
            <a:ext cx="1263393" cy="1322846"/>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資料更新</a:t>
            </a:r>
          </a:p>
        </p:txBody>
      </p:sp>
      <p:sp>
        <p:nvSpPr>
          <p:cNvPr id="45" name="矩形: 圓角 44">
            <a:extLst>
              <a:ext uri="{FF2B5EF4-FFF2-40B4-BE49-F238E27FC236}">
                <a16:creationId xmlns:a16="http://schemas.microsoft.com/office/drawing/2014/main" id="{9621B552-3063-2251-12BE-B32E70419F7C}"/>
              </a:ext>
            </a:extLst>
          </p:cNvPr>
          <p:cNvSpPr/>
          <p:nvPr/>
        </p:nvSpPr>
        <p:spPr bwMode="auto">
          <a:xfrm>
            <a:off x="2572968" y="1826521"/>
            <a:ext cx="1263393" cy="1322845"/>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資料管理</a:t>
            </a:r>
          </a:p>
        </p:txBody>
      </p:sp>
      <p:sp>
        <p:nvSpPr>
          <p:cNvPr id="46" name="矩形: 圓角 45">
            <a:extLst>
              <a:ext uri="{FF2B5EF4-FFF2-40B4-BE49-F238E27FC236}">
                <a16:creationId xmlns:a16="http://schemas.microsoft.com/office/drawing/2014/main" id="{12DC1E8A-D136-023C-7F9E-D5442D483EB1}"/>
              </a:ext>
            </a:extLst>
          </p:cNvPr>
          <p:cNvSpPr/>
          <p:nvPr/>
        </p:nvSpPr>
        <p:spPr bwMode="auto">
          <a:xfrm>
            <a:off x="8899119" y="1760989"/>
            <a:ext cx="1263393" cy="1322846"/>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設施維護</a:t>
            </a: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計畫</a:t>
            </a:r>
          </a:p>
        </p:txBody>
      </p:sp>
      <p:sp>
        <p:nvSpPr>
          <p:cNvPr id="47" name="標題 1">
            <a:extLst>
              <a:ext uri="{FF2B5EF4-FFF2-40B4-BE49-F238E27FC236}">
                <a16:creationId xmlns:a16="http://schemas.microsoft.com/office/drawing/2014/main" id="{8DDEE0FD-51E6-F0D5-6B21-1DD9CFBF68D8}"/>
              </a:ext>
            </a:extLst>
          </p:cNvPr>
          <p:cNvSpPr txBox="1"/>
          <p:nvPr/>
        </p:nvSpPr>
        <p:spPr>
          <a:xfrm>
            <a:off x="1177283" y="1894442"/>
            <a:ext cx="508290" cy="3403474"/>
          </a:xfrm>
          <a:prstGeom prst="rect">
            <a:avLst/>
          </a:prstGeom>
          <a:solidFill>
            <a:srgbClr val="F79646">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抽檢設施相關文件審查</a:t>
            </a:r>
          </a:p>
        </p:txBody>
      </p:sp>
      <p:sp>
        <p:nvSpPr>
          <p:cNvPr id="48" name="箭號: 向下 47">
            <a:extLst>
              <a:ext uri="{FF2B5EF4-FFF2-40B4-BE49-F238E27FC236}">
                <a16:creationId xmlns:a16="http://schemas.microsoft.com/office/drawing/2014/main" id="{86A1453A-5ECF-DBC0-4520-1752C152DEE6}"/>
              </a:ext>
            </a:extLst>
          </p:cNvPr>
          <p:cNvSpPr/>
          <p:nvPr/>
        </p:nvSpPr>
        <p:spPr>
          <a:xfrm>
            <a:off x="3002964" y="3303852"/>
            <a:ext cx="403403" cy="431510"/>
          </a:xfrm>
          <a:prstGeom prst="downArrow">
            <a:avLst/>
          </a:prstGeom>
          <a:solidFill>
            <a:srgbClr val="F79646">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49" name="群組 48">
            <a:extLst>
              <a:ext uri="{FF2B5EF4-FFF2-40B4-BE49-F238E27FC236}">
                <a16:creationId xmlns:a16="http://schemas.microsoft.com/office/drawing/2014/main" id="{EF6CA56F-B8FD-EE10-4515-677BA01ABF01}"/>
              </a:ext>
            </a:extLst>
          </p:cNvPr>
          <p:cNvGrpSpPr/>
          <p:nvPr/>
        </p:nvGrpSpPr>
        <p:grpSpPr>
          <a:xfrm>
            <a:off x="3743556" y="3091384"/>
            <a:ext cx="782513" cy="643978"/>
            <a:chOff x="3498158" y="1599125"/>
            <a:chExt cx="1005527" cy="788136"/>
          </a:xfrm>
        </p:grpSpPr>
        <p:sp>
          <p:nvSpPr>
            <p:cNvPr id="50" name="橢圓 49">
              <a:extLst>
                <a:ext uri="{FF2B5EF4-FFF2-40B4-BE49-F238E27FC236}">
                  <a16:creationId xmlns:a16="http://schemas.microsoft.com/office/drawing/2014/main" id="{14C411E3-669A-6153-AEF8-523B94CC5283}"/>
                </a:ext>
              </a:extLst>
            </p:cNvPr>
            <p:cNvSpPr/>
            <p:nvPr/>
          </p:nvSpPr>
          <p:spPr>
            <a:xfrm>
              <a:off x="3549281" y="1599125"/>
              <a:ext cx="847723"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51" name="文字方塊 50">
              <a:extLst>
                <a:ext uri="{FF2B5EF4-FFF2-40B4-BE49-F238E27FC236}">
                  <a16:creationId xmlns:a16="http://schemas.microsoft.com/office/drawing/2014/main" id="{FEEE22ED-DD31-136F-A097-48F740D659EE}"/>
                </a:ext>
              </a:extLst>
            </p:cNvPr>
            <p:cNvSpPr txBox="1"/>
            <p:nvPr/>
          </p:nvSpPr>
          <p:spPr>
            <a:xfrm>
              <a:off x="3498158"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１０分</a:t>
              </a:r>
            </a:p>
          </p:txBody>
        </p:sp>
      </p:grpSp>
      <p:sp>
        <p:nvSpPr>
          <p:cNvPr id="52" name="箭號: 向下 51">
            <a:extLst>
              <a:ext uri="{FF2B5EF4-FFF2-40B4-BE49-F238E27FC236}">
                <a16:creationId xmlns:a16="http://schemas.microsoft.com/office/drawing/2014/main" id="{5E6CB9D5-DDA4-D00D-3F15-28EB36933DCF}"/>
              </a:ext>
            </a:extLst>
          </p:cNvPr>
          <p:cNvSpPr/>
          <p:nvPr/>
        </p:nvSpPr>
        <p:spPr>
          <a:xfrm>
            <a:off x="6296288" y="3260950"/>
            <a:ext cx="403403" cy="431510"/>
          </a:xfrm>
          <a:prstGeom prst="downArrow">
            <a:avLst/>
          </a:prstGeom>
          <a:solidFill>
            <a:srgbClr val="F79646">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3" name="群組 52">
            <a:extLst>
              <a:ext uri="{FF2B5EF4-FFF2-40B4-BE49-F238E27FC236}">
                <a16:creationId xmlns:a16="http://schemas.microsoft.com/office/drawing/2014/main" id="{FAC64DAC-50DC-AFC7-BD6A-FDAB331C849E}"/>
              </a:ext>
            </a:extLst>
          </p:cNvPr>
          <p:cNvGrpSpPr/>
          <p:nvPr/>
        </p:nvGrpSpPr>
        <p:grpSpPr>
          <a:xfrm>
            <a:off x="7077880" y="3065485"/>
            <a:ext cx="782513" cy="643978"/>
            <a:chOff x="3498158" y="1581761"/>
            <a:chExt cx="1005527" cy="788136"/>
          </a:xfrm>
        </p:grpSpPr>
        <p:sp>
          <p:nvSpPr>
            <p:cNvPr id="54" name="橢圓 53">
              <a:extLst>
                <a:ext uri="{FF2B5EF4-FFF2-40B4-BE49-F238E27FC236}">
                  <a16:creationId xmlns:a16="http://schemas.microsoft.com/office/drawing/2014/main" id="{B5AD6646-5AFE-6143-5731-73DA89AF6492}"/>
                </a:ext>
              </a:extLst>
            </p:cNvPr>
            <p:cNvSpPr/>
            <p:nvPr/>
          </p:nvSpPr>
          <p:spPr>
            <a:xfrm>
              <a:off x="3549281" y="1581761"/>
              <a:ext cx="847722"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55" name="文字方塊 54">
              <a:extLst>
                <a:ext uri="{FF2B5EF4-FFF2-40B4-BE49-F238E27FC236}">
                  <a16:creationId xmlns:a16="http://schemas.microsoft.com/office/drawing/2014/main" id="{9B71B533-BFE8-DF09-DAB7-F3F574E710DD}"/>
                </a:ext>
              </a:extLst>
            </p:cNvPr>
            <p:cNvSpPr txBox="1"/>
            <p:nvPr/>
          </p:nvSpPr>
          <p:spPr>
            <a:xfrm>
              <a:off x="3498158"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１０分</a:t>
              </a:r>
            </a:p>
          </p:txBody>
        </p:sp>
      </p:grpSp>
      <p:sp>
        <p:nvSpPr>
          <p:cNvPr id="56" name="箭號: 向下 55">
            <a:extLst>
              <a:ext uri="{FF2B5EF4-FFF2-40B4-BE49-F238E27FC236}">
                <a16:creationId xmlns:a16="http://schemas.microsoft.com/office/drawing/2014/main" id="{C974AE8F-E9EB-5EFC-2609-214A396428FB}"/>
              </a:ext>
            </a:extLst>
          </p:cNvPr>
          <p:cNvSpPr/>
          <p:nvPr/>
        </p:nvSpPr>
        <p:spPr>
          <a:xfrm>
            <a:off x="9329115" y="3257434"/>
            <a:ext cx="403403" cy="431510"/>
          </a:xfrm>
          <a:prstGeom prst="downArrow">
            <a:avLst/>
          </a:prstGeom>
          <a:solidFill>
            <a:srgbClr val="F79646">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7" name="群組 56">
            <a:extLst>
              <a:ext uri="{FF2B5EF4-FFF2-40B4-BE49-F238E27FC236}">
                <a16:creationId xmlns:a16="http://schemas.microsoft.com/office/drawing/2014/main" id="{14686DF9-C326-C858-07F5-F1934C855991}"/>
              </a:ext>
            </a:extLst>
          </p:cNvPr>
          <p:cNvGrpSpPr/>
          <p:nvPr/>
        </p:nvGrpSpPr>
        <p:grpSpPr>
          <a:xfrm>
            <a:off x="10134454" y="3039477"/>
            <a:ext cx="782513" cy="643978"/>
            <a:chOff x="3498158" y="1581761"/>
            <a:chExt cx="1005527" cy="788136"/>
          </a:xfrm>
        </p:grpSpPr>
        <p:sp>
          <p:nvSpPr>
            <p:cNvPr id="58" name="橢圓 57">
              <a:extLst>
                <a:ext uri="{FF2B5EF4-FFF2-40B4-BE49-F238E27FC236}">
                  <a16:creationId xmlns:a16="http://schemas.microsoft.com/office/drawing/2014/main" id="{8C982491-9B2A-0F1D-16AA-A0862A487871}"/>
                </a:ext>
              </a:extLst>
            </p:cNvPr>
            <p:cNvSpPr/>
            <p:nvPr/>
          </p:nvSpPr>
          <p:spPr>
            <a:xfrm>
              <a:off x="3549281" y="1581761"/>
              <a:ext cx="847722"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59" name="文字方塊 58">
              <a:extLst>
                <a:ext uri="{FF2B5EF4-FFF2-40B4-BE49-F238E27FC236}">
                  <a16:creationId xmlns:a16="http://schemas.microsoft.com/office/drawing/2014/main" id="{4EA5C192-224C-6F05-EFDF-C47C99BC213F}"/>
                </a:ext>
              </a:extLst>
            </p:cNvPr>
            <p:cNvSpPr txBox="1"/>
            <p:nvPr/>
          </p:nvSpPr>
          <p:spPr>
            <a:xfrm>
              <a:off x="3498158"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１０分</a:t>
              </a:r>
            </a:p>
          </p:txBody>
        </p:sp>
      </p:grpSp>
      <p:sp>
        <p:nvSpPr>
          <p:cNvPr id="34" name="標題 1">
            <a:extLst>
              <a:ext uri="{FF2B5EF4-FFF2-40B4-BE49-F238E27FC236}">
                <a16:creationId xmlns:a16="http://schemas.microsoft.com/office/drawing/2014/main" id="{8FFA2E02-88C8-4C21-8039-25513F025763}"/>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3431608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12</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抽檢評分標準</a:t>
            </a:r>
            <a:r>
              <a:rPr lang="en-US" altLang="zh-TW" dirty="0">
                <a:solidFill>
                  <a:schemeClr val="accent1">
                    <a:lumMod val="75000"/>
                  </a:schemeClr>
                </a:solidFill>
              </a:rPr>
              <a:t>(2/3)-</a:t>
            </a:r>
            <a:r>
              <a:rPr lang="zh-TW" altLang="en-US" dirty="0">
                <a:solidFill>
                  <a:schemeClr val="accent1">
                    <a:lumMod val="75000"/>
                  </a:schemeClr>
                </a:solidFill>
              </a:rPr>
              <a:t>依各管理處設施</a:t>
            </a:r>
            <a:r>
              <a:rPr lang="zh-TW" altLang="en-US" dirty="0">
                <a:solidFill>
                  <a:srgbClr val="E46C0A"/>
                </a:solidFill>
              </a:rPr>
              <a:t>整備之資料文件</a:t>
            </a:r>
            <a:r>
              <a:rPr lang="zh-TW" altLang="en-US" dirty="0">
                <a:solidFill>
                  <a:schemeClr val="accent1">
                    <a:lumMod val="75000"/>
                  </a:schemeClr>
                </a:solidFill>
              </a:rPr>
              <a:t>進行評分</a:t>
            </a:r>
          </a:p>
        </p:txBody>
      </p:sp>
      <p:sp>
        <p:nvSpPr>
          <p:cNvPr id="4" name="文字方塊 3">
            <a:extLst>
              <a:ext uri="{FF2B5EF4-FFF2-40B4-BE49-F238E27FC236}">
                <a16:creationId xmlns:a16="http://schemas.microsoft.com/office/drawing/2014/main" id="{A606B724-F965-3FA5-2604-2A37ED1E5A95}"/>
              </a:ext>
            </a:extLst>
          </p:cNvPr>
          <p:cNvSpPr txBox="1"/>
          <p:nvPr/>
        </p:nvSpPr>
        <p:spPr>
          <a:xfrm>
            <a:off x="8863094" y="568951"/>
            <a:ext cx="2365299"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上午抽檢設施</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文件</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sp>
        <p:nvSpPr>
          <p:cNvPr id="6" name="標題 1">
            <a:extLst>
              <a:ext uri="{FF2B5EF4-FFF2-40B4-BE49-F238E27FC236}">
                <a16:creationId xmlns:a16="http://schemas.microsoft.com/office/drawing/2014/main" id="{C16DC2A9-19E8-4B61-F1D8-7B29C4007BA1}"/>
              </a:ext>
            </a:extLst>
          </p:cNvPr>
          <p:cNvSpPr txBox="1"/>
          <p:nvPr/>
        </p:nvSpPr>
        <p:spPr>
          <a:xfrm>
            <a:off x="980340" y="1966161"/>
            <a:ext cx="498405" cy="3403474"/>
          </a:xfrm>
          <a:prstGeom prst="rect">
            <a:avLst/>
          </a:prstGeom>
          <a:solidFill>
            <a:srgbClr val="F79646">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抽檢設施相關文件審查</a:t>
            </a:r>
          </a:p>
        </p:txBody>
      </p:sp>
      <p:sp>
        <p:nvSpPr>
          <p:cNvPr id="7" name="文字方塊 6">
            <a:extLst>
              <a:ext uri="{FF2B5EF4-FFF2-40B4-BE49-F238E27FC236}">
                <a16:creationId xmlns:a16="http://schemas.microsoft.com/office/drawing/2014/main" id="{422B1B55-2306-36A7-7523-4C6227522FE6}"/>
              </a:ext>
            </a:extLst>
          </p:cNvPr>
          <p:cNvSpPr txBox="1"/>
          <p:nvPr/>
        </p:nvSpPr>
        <p:spPr>
          <a:xfrm>
            <a:off x="1637828" y="1641378"/>
            <a:ext cx="9872853" cy="4380815"/>
          </a:xfrm>
          <a:prstGeom prst="rect">
            <a:avLst/>
          </a:prstGeom>
          <a:solidFill>
            <a:srgbClr val="EEECE1">
              <a:alpha val="80000"/>
            </a:srgbClr>
          </a:solidFill>
          <a:ln w="25400" cap="flat" cmpd="sng" algn="ctr">
            <a:noFill/>
            <a:prstDash val="solid"/>
          </a:ln>
          <a:effectLst/>
        </p:spPr>
        <p:txBody>
          <a:bodyPr wrap="square">
            <a:spAutoFit/>
          </a:bodyPr>
          <a:lstStyle/>
          <a:p>
            <a:pPr marL="348932" marR="0" lvl="1" indent="-263776" defTabSz="422041" eaLnBrk="1" fontAlgn="auto" latinLnBrk="0" hangingPunct="1">
              <a:lnSpc>
                <a:spcPct val="100000"/>
              </a:lnSpc>
              <a:spcBef>
                <a:spcPts val="554"/>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資料完整且整齊：</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各項評分項目之圖文管理、維護紀錄，並提出更新資料等，且能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清楚完整說明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資料管理情形，並</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詳細回答</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評審問題。</a:t>
            </a: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資料完整：</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9</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各項評分項目之圖文管理、維護紀錄，並提出更新資料等，且能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資料管理情形。</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資料尚可：</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8</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各項評分項目之圖文管理、維護紀錄，並提出更新資料等，且能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正確說明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資料管理情形。</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資料有部分缺漏：</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7</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現地之整備文件呈現各項評分項目之圖文管理、維護紀錄有</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缺漏</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或</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資訊不完整</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資料不完整或內容不合理：</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6</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現地之整備文件呈現各項評分項目之圖文管理、維護紀錄</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缺漏或數字不合理處</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，且</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未能說明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原因。</a:t>
            </a:r>
          </a:p>
        </p:txBody>
      </p:sp>
      <p:sp>
        <p:nvSpPr>
          <p:cNvPr id="11" name="標題 1">
            <a:extLst>
              <a:ext uri="{FF2B5EF4-FFF2-40B4-BE49-F238E27FC236}">
                <a16:creationId xmlns:a16="http://schemas.microsoft.com/office/drawing/2014/main" id="{ABE9073D-F754-4B59-98CE-58A47194E395}"/>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2247461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a:extLst>
              <a:ext uri="{FF2B5EF4-FFF2-40B4-BE49-F238E27FC236}">
                <a16:creationId xmlns:a16="http://schemas.microsoft.com/office/drawing/2014/main" id="{A60FCB60-78CD-B997-B1DF-17B9D3710EC2}"/>
              </a:ext>
            </a:extLst>
          </p:cNvPr>
          <p:cNvSpPr/>
          <p:nvPr/>
        </p:nvSpPr>
        <p:spPr>
          <a:xfrm>
            <a:off x="779928" y="1596056"/>
            <a:ext cx="10443884" cy="4727216"/>
          </a:xfrm>
          <a:prstGeom prst="rect">
            <a:avLst/>
          </a:prstGeom>
          <a:solidFill>
            <a:sysClr val="window" lastClr="FFFFFF">
              <a:lumMod val="85000"/>
              <a:alpha val="29000"/>
            </a:sysClr>
          </a:solidFill>
          <a:ln w="25400" cap="flat" cmpd="sng" algn="ctr">
            <a:noFill/>
            <a:prstDash val="solid"/>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13</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抽檢評分項目</a:t>
            </a:r>
            <a:r>
              <a:rPr lang="en-US" altLang="zh-TW" dirty="0">
                <a:solidFill>
                  <a:schemeClr val="accent1">
                    <a:lumMod val="75000"/>
                  </a:schemeClr>
                </a:solidFill>
              </a:rPr>
              <a:t>(3/3)-</a:t>
            </a:r>
            <a:r>
              <a:rPr lang="zh-TW" altLang="en-US" dirty="0">
                <a:solidFill>
                  <a:schemeClr val="accent1">
                    <a:lumMod val="75000"/>
                  </a:schemeClr>
                </a:solidFill>
              </a:rPr>
              <a:t>依各管理處設施</a:t>
            </a:r>
            <a:r>
              <a:rPr lang="zh-TW" altLang="en-US" dirty="0">
                <a:solidFill>
                  <a:srgbClr val="E46C0A"/>
                </a:solidFill>
              </a:rPr>
              <a:t>整備之設施</a:t>
            </a:r>
            <a:r>
              <a:rPr lang="zh-TW" altLang="en-US" dirty="0">
                <a:solidFill>
                  <a:schemeClr val="accent1">
                    <a:lumMod val="75000"/>
                  </a:schemeClr>
                </a:solidFill>
              </a:rPr>
              <a:t>操作情形進行評分</a:t>
            </a:r>
          </a:p>
        </p:txBody>
      </p:sp>
      <p:sp>
        <p:nvSpPr>
          <p:cNvPr id="3" name="文字方塊 2">
            <a:extLst>
              <a:ext uri="{FF2B5EF4-FFF2-40B4-BE49-F238E27FC236}">
                <a16:creationId xmlns:a16="http://schemas.microsoft.com/office/drawing/2014/main" id="{5B453D93-2316-3CD7-2A1B-74E2720D7518}"/>
              </a:ext>
            </a:extLst>
          </p:cNvPr>
          <p:cNvSpPr txBox="1"/>
          <p:nvPr/>
        </p:nvSpPr>
        <p:spPr>
          <a:xfrm>
            <a:off x="8887671" y="603085"/>
            <a:ext cx="2365299"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下午現地抽檢</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設施</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grpSp>
        <p:nvGrpSpPr>
          <p:cNvPr id="5" name="群組 4">
            <a:extLst>
              <a:ext uri="{FF2B5EF4-FFF2-40B4-BE49-F238E27FC236}">
                <a16:creationId xmlns:a16="http://schemas.microsoft.com/office/drawing/2014/main" id="{BC749171-C6AE-47BA-21DE-5AA8FEFC5BCC}"/>
              </a:ext>
            </a:extLst>
          </p:cNvPr>
          <p:cNvGrpSpPr/>
          <p:nvPr/>
        </p:nvGrpSpPr>
        <p:grpSpPr>
          <a:xfrm>
            <a:off x="1655280" y="3871627"/>
            <a:ext cx="1552201" cy="1673513"/>
            <a:chOff x="2372273" y="2632642"/>
            <a:chExt cx="2153596" cy="1812972"/>
          </a:xfrm>
        </p:grpSpPr>
        <p:sp>
          <p:nvSpPr>
            <p:cNvPr id="6" name="矩形: 圓角 5">
              <a:extLst>
                <a:ext uri="{FF2B5EF4-FFF2-40B4-BE49-F238E27FC236}">
                  <a16:creationId xmlns:a16="http://schemas.microsoft.com/office/drawing/2014/main" id="{011FEB56-D950-40B6-0D29-6C6718F16170}"/>
                </a:ext>
              </a:extLst>
            </p:cNvPr>
            <p:cNvSpPr/>
            <p:nvPr/>
          </p:nvSpPr>
          <p:spPr bwMode="auto">
            <a:xfrm>
              <a:off x="2372273" y="2632642"/>
              <a:ext cx="2153596" cy="1812972"/>
            </a:xfrm>
            <a:prstGeom prst="roundRect">
              <a:avLst>
                <a:gd name="adj" fmla="val 16031"/>
              </a:avLst>
            </a:prstGeom>
            <a:solidFill>
              <a:sysClr val="window" lastClr="FFFFFF"/>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7" name="矩形 6">
              <a:extLst>
                <a:ext uri="{FF2B5EF4-FFF2-40B4-BE49-F238E27FC236}">
                  <a16:creationId xmlns:a16="http://schemas.microsoft.com/office/drawing/2014/main" id="{B2890410-025C-4188-C800-F637FF63DE69}"/>
                </a:ext>
              </a:extLst>
            </p:cNvPr>
            <p:cNvSpPr/>
            <p:nvPr/>
          </p:nvSpPr>
          <p:spPr>
            <a:xfrm>
              <a:off x="2420273" y="2639472"/>
              <a:ext cx="2100688" cy="1762566"/>
            </a:xfrm>
            <a:prstGeom prst="rect">
              <a:avLst/>
            </a:prstGeom>
            <a:ln>
              <a:noFill/>
            </a:ln>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開關升降啟閉運轉是否正常</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外觀有無損壞、龜裂等情況</a:t>
              </a:r>
            </a:p>
          </p:txBody>
        </p:sp>
      </p:grpSp>
      <p:grpSp>
        <p:nvGrpSpPr>
          <p:cNvPr id="9" name="群組 8">
            <a:extLst>
              <a:ext uri="{FF2B5EF4-FFF2-40B4-BE49-F238E27FC236}">
                <a16:creationId xmlns:a16="http://schemas.microsoft.com/office/drawing/2014/main" id="{27EE8CA0-72D4-0F2E-9E64-D51A3E4A4467}"/>
              </a:ext>
            </a:extLst>
          </p:cNvPr>
          <p:cNvGrpSpPr/>
          <p:nvPr/>
        </p:nvGrpSpPr>
        <p:grpSpPr>
          <a:xfrm>
            <a:off x="3838949" y="3878384"/>
            <a:ext cx="1929361" cy="1910221"/>
            <a:chOff x="8105885" y="3651894"/>
            <a:chExt cx="2153596" cy="2069406"/>
          </a:xfrm>
        </p:grpSpPr>
        <p:sp>
          <p:nvSpPr>
            <p:cNvPr id="11" name="矩形: 圓角 10">
              <a:extLst>
                <a:ext uri="{FF2B5EF4-FFF2-40B4-BE49-F238E27FC236}">
                  <a16:creationId xmlns:a16="http://schemas.microsoft.com/office/drawing/2014/main" id="{7A785EE7-A17C-8998-8168-A518683241CD}"/>
                </a:ext>
              </a:extLst>
            </p:cNvPr>
            <p:cNvSpPr/>
            <p:nvPr/>
          </p:nvSpPr>
          <p:spPr bwMode="auto">
            <a:xfrm>
              <a:off x="8105885" y="3651894"/>
              <a:ext cx="2153596" cy="2061075"/>
            </a:xfrm>
            <a:prstGeom prst="roundRect">
              <a:avLst>
                <a:gd name="adj" fmla="val 16031"/>
              </a:avLst>
            </a:prstGeom>
            <a:solidFill>
              <a:sysClr val="window" lastClr="FFFFFF"/>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41" name="矩形 40">
              <a:extLst>
                <a:ext uri="{FF2B5EF4-FFF2-40B4-BE49-F238E27FC236}">
                  <a16:creationId xmlns:a16="http://schemas.microsoft.com/office/drawing/2014/main" id="{AFDD39BB-E3D8-E1ED-1FD5-0CC0E5D48373}"/>
                </a:ext>
              </a:extLst>
            </p:cNvPr>
            <p:cNvSpPr/>
            <p:nvPr/>
          </p:nvSpPr>
          <p:spPr>
            <a:xfrm>
              <a:off x="8125467" y="3681644"/>
              <a:ext cx="2053219" cy="2039656"/>
            </a:xfrm>
            <a:prstGeom prst="rect">
              <a:avLst/>
            </a:prstGeom>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告示牌可視性是否良好</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有無緊急連絡人資訊</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整修通道平臺或柵欄等是否損壞</a:t>
              </a:r>
            </a:p>
          </p:txBody>
        </p:sp>
      </p:grpSp>
      <p:grpSp>
        <p:nvGrpSpPr>
          <p:cNvPr id="42" name="群組 41">
            <a:extLst>
              <a:ext uri="{FF2B5EF4-FFF2-40B4-BE49-F238E27FC236}">
                <a16:creationId xmlns:a16="http://schemas.microsoft.com/office/drawing/2014/main" id="{C1FF6BFA-CE0A-06B3-AD38-28611DC5590F}"/>
              </a:ext>
            </a:extLst>
          </p:cNvPr>
          <p:cNvGrpSpPr/>
          <p:nvPr/>
        </p:nvGrpSpPr>
        <p:grpSpPr>
          <a:xfrm>
            <a:off x="6296015" y="3859356"/>
            <a:ext cx="2184846" cy="1929249"/>
            <a:chOff x="8090144" y="4946846"/>
            <a:chExt cx="2153596" cy="1742545"/>
          </a:xfrm>
        </p:grpSpPr>
        <p:sp>
          <p:nvSpPr>
            <p:cNvPr id="43" name="矩形: 圓角 42">
              <a:extLst>
                <a:ext uri="{FF2B5EF4-FFF2-40B4-BE49-F238E27FC236}">
                  <a16:creationId xmlns:a16="http://schemas.microsoft.com/office/drawing/2014/main" id="{E9524CE4-2876-50C5-92E8-41BC73749033}"/>
                </a:ext>
              </a:extLst>
            </p:cNvPr>
            <p:cNvSpPr/>
            <p:nvPr/>
          </p:nvSpPr>
          <p:spPr bwMode="auto">
            <a:xfrm>
              <a:off x="8090144" y="4946846"/>
              <a:ext cx="2153596" cy="1742545"/>
            </a:xfrm>
            <a:prstGeom prst="roundRect">
              <a:avLst>
                <a:gd name="adj" fmla="val 16031"/>
              </a:avLst>
            </a:prstGeom>
            <a:solidFill>
              <a:sysClr val="window" lastClr="FFFFFF"/>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44" name="矩形 43">
              <a:extLst>
                <a:ext uri="{FF2B5EF4-FFF2-40B4-BE49-F238E27FC236}">
                  <a16:creationId xmlns:a16="http://schemas.microsoft.com/office/drawing/2014/main" id="{1A7B3F6D-C1B6-50D6-2DEA-0C09EACEE12C}"/>
                </a:ext>
              </a:extLst>
            </p:cNvPr>
            <p:cNvSpPr/>
            <p:nvPr/>
          </p:nvSpPr>
          <p:spPr>
            <a:xfrm>
              <a:off x="8111269" y="4970255"/>
              <a:ext cx="2053219" cy="1700555"/>
            </a:xfrm>
            <a:prstGeom prst="rect">
              <a:avLst/>
            </a:prstGeom>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進出水口有無阻塞物或淤積</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有無被植生覆蓋</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環境是否整潔</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有無備援發電機及儲備油料</a:t>
              </a:r>
            </a:p>
          </p:txBody>
        </p:sp>
      </p:grpSp>
      <p:sp>
        <p:nvSpPr>
          <p:cNvPr id="45" name="矩形: 圓角 44">
            <a:extLst>
              <a:ext uri="{FF2B5EF4-FFF2-40B4-BE49-F238E27FC236}">
                <a16:creationId xmlns:a16="http://schemas.microsoft.com/office/drawing/2014/main" id="{30DF6491-A141-2CE2-0271-C6FB6A136E6B}"/>
              </a:ext>
            </a:extLst>
          </p:cNvPr>
          <p:cNvSpPr/>
          <p:nvPr/>
        </p:nvSpPr>
        <p:spPr bwMode="auto">
          <a:xfrm>
            <a:off x="4034020" y="1702788"/>
            <a:ext cx="1263393" cy="1298698"/>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附屬設施</a:t>
            </a:r>
          </a:p>
        </p:txBody>
      </p:sp>
      <p:sp>
        <p:nvSpPr>
          <p:cNvPr id="46" name="矩形: 圓角 45">
            <a:extLst>
              <a:ext uri="{FF2B5EF4-FFF2-40B4-BE49-F238E27FC236}">
                <a16:creationId xmlns:a16="http://schemas.microsoft.com/office/drawing/2014/main" id="{56ECD1D1-EB49-3D61-962F-0C9C00C67A52}"/>
              </a:ext>
            </a:extLst>
          </p:cNvPr>
          <p:cNvSpPr/>
          <p:nvPr/>
        </p:nvSpPr>
        <p:spPr bwMode="auto">
          <a:xfrm>
            <a:off x="1755564" y="1673255"/>
            <a:ext cx="1263393" cy="1298697"/>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主體設施</a:t>
            </a:r>
          </a:p>
        </p:txBody>
      </p:sp>
      <p:sp>
        <p:nvSpPr>
          <p:cNvPr id="47" name="矩形: 圓角 46">
            <a:extLst>
              <a:ext uri="{FF2B5EF4-FFF2-40B4-BE49-F238E27FC236}">
                <a16:creationId xmlns:a16="http://schemas.microsoft.com/office/drawing/2014/main" id="{E6C9B5C1-E9E9-00EB-F62E-9D2687C421F6}"/>
              </a:ext>
            </a:extLst>
          </p:cNvPr>
          <p:cNvSpPr/>
          <p:nvPr/>
        </p:nvSpPr>
        <p:spPr bwMode="auto">
          <a:xfrm>
            <a:off x="6609895" y="1702788"/>
            <a:ext cx="1263392" cy="1298698"/>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一般性維護情形</a:t>
            </a:r>
          </a:p>
        </p:txBody>
      </p:sp>
      <p:sp>
        <p:nvSpPr>
          <p:cNvPr id="48" name="標題 1">
            <a:extLst>
              <a:ext uri="{FF2B5EF4-FFF2-40B4-BE49-F238E27FC236}">
                <a16:creationId xmlns:a16="http://schemas.microsoft.com/office/drawing/2014/main" id="{7B198D54-B7D2-5746-F706-6A74FD6DFC6D}"/>
              </a:ext>
            </a:extLst>
          </p:cNvPr>
          <p:cNvSpPr txBox="1"/>
          <p:nvPr/>
        </p:nvSpPr>
        <p:spPr>
          <a:xfrm>
            <a:off x="997722" y="2036009"/>
            <a:ext cx="392110" cy="3014797"/>
          </a:xfrm>
          <a:prstGeom prst="rect">
            <a:avLst/>
          </a:prstGeom>
          <a:solidFill>
            <a:srgbClr val="8064A2">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現地設施抽檢查核</a:t>
            </a:r>
          </a:p>
        </p:txBody>
      </p:sp>
      <p:sp>
        <p:nvSpPr>
          <p:cNvPr id="49" name="箭號: 向下 48">
            <a:extLst>
              <a:ext uri="{FF2B5EF4-FFF2-40B4-BE49-F238E27FC236}">
                <a16:creationId xmlns:a16="http://schemas.microsoft.com/office/drawing/2014/main" id="{5365EB54-7592-3458-DF59-389B6CF9808C}"/>
              </a:ext>
            </a:extLst>
          </p:cNvPr>
          <p:cNvSpPr/>
          <p:nvPr/>
        </p:nvSpPr>
        <p:spPr>
          <a:xfrm>
            <a:off x="2155149" y="3111898"/>
            <a:ext cx="403403" cy="431510"/>
          </a:xfrm>
          <a:prstGeom prst="downArrow">
            <a:avLst/>
          </a:prstGeom>
          <a:solidFill>
            <a:srgbClr val="8064A2">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0" name="群組 49">
            <a:extLst>
              <a:ext uri="{FF2B5EF4-FFF2-40B4-BE49-F238E27FC236}">
                <a16:creationId xmlns:a16="http://schemas.microsoft.com/office/drawing/2014/main" id="{E6F2F66E-E627-044E-1448-9291F0010AB5}"/>
              </a:ext>
            </a:extLst>
          </p:cNvPr>
          <p:cNvGrpSpPr/>
          <p:nvPr/>
        </p:nvGrpSpPr>
        <p:grpSpPr>
          <a:xfrm>
            <a:off x="2685358" y="3248844"/>
            <a:ext cx="792436" cy="643978"/>
            <a:chOff x="3549281" y="1599125"/>
            <a:chExt cx="1018278" cy="788136"/>
          </a:xfrm>
        </p:grpSpPr>
        <p:sp>
          <p:nvSpPr>
            <p:cNvPr id="51" name="橢圓 50">
              <a:extLst>
                <a:ext uri="{FF2B5EF4-FFF2-40B4-BE49-F238E27FC236}">
                  <a16:creationId xmlns:a16="http://schemas.microsoft.com/office/drawing/2014/main" id="{103C72AB-7297-EFEB-D9AB-7B478C27F88C}"/>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52" name="文字方塊 51">
              <a:extLst>
                <a:ext uri="{FF2B5EF4-FFF2-40B4-BE49-F238E27FC236}">
                  <a16:creationId xmlns:a16="http://schemas.microsoft.com/office/drawing/2014/main" id="{D73BD12F-9E2F-B87A-ED0A-A548CE06BA6E}"/>
                </a:ext>
              </a:extLst>
            </p:cNvPr>
            <p:cNvSpPr txBox="1"/>
            <p:nvPr/>
          </p:nvSpPr>
          <p:spPr>
            <a:xfrm>
              <a:off x="3562032"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en-US" altLang="zh-TW"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2</a:t>
              </a: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０分</a:t>
              </a:r>
            </a:p>
          </p:txBody>
        </p:sp>
      </p:grpSp>
      <p:sp>
        <p:nvSpPr>
          <p:cNvPr id="53" name="箭號: 向下 52">
            <a:extLst>
              <a:ext uri="{FF2B5EF4-FFF2-40B4-BE49-F238E27FC236}">
                <a16:creationId xmlns:a16="http://schemas.microsoft.com/office/drawing/2014/main" id="{7C8D0588-FC53-4C76-4A64-BE3B2767D34D}"/>
              </a:ext>
            </a:extLst>
          </p:cNvPr>
          <p:cNvSpPr/>
          <p:nvPr/>
        </p:nvSpPr>
        <p:spPr>
          <a:xfrm>
            <a:off x="4500158" y="3066793"/>
            <a:ext cx="403403" cy="431510"/>
          </a:xfrm>
          <a:prstGeom prst="downArrow">
            <a:avLst/>
          </a:prstGeom>
          <a:solidFill>
            <a:srgbClr val="8064A2">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54" name="箭號: 向下 53">
            <a:extLst>
              <a:ext uri="{FF2B5EF4-FFF2-40B4-BE49-F238E27FC236}">
                <a16:creationId xmlns:a16="http://schemas.microsoft.com/office/drawing/2014/main" id="{1E25B28D-B9FF-F9C2-494C-FD72090B1772}"/>
              </a:ext>
            </a:extLst>
          </p:cNvPr>
          <p:cNvSpPr/>
          <p:nvPr/>
        </p:nvSpPr>
        <p:spPr>
          <a:xfrm>
            <a:off x="7039889" y="3077156"/>
            <a:ext cx="403403" cy="431510"/>
          </a:xfrm>
          <a:prstGeom prst="downArrow">
            <a:avLst/>
          </a:prstGeom>
          <a:solidFill>
            <a:srgbClr val="8064A2">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55" name="矩形: 圓角 54">
            <a:extLst>
              <a:ext uri="{FF2B5EF4-FFF2-40B4-BE49-F238E27FC236}">
                <a16:creationId xmlns:a16="http://schemas.microsoft.com/office/drawing/2014/main" id="{228AFBEF-722C-D507-5444-EFE1714DCC8A}"/>
              </a:ext>
            </a:extLst>
          </p:cNvPr>
          <p:cNvSpPr/>
          <p:nvPr/>
        </p:nvSpPr>
        <p:spPr bwMode="auto">
          <a:xfrm>
            <a:off x="9353797" y="1702788"/>
            <a:ext cx="1263392" cy="1298698"/>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綜合建議</a:t>
            </a:r>
          </a:p>
        </p:txBody>
      </p:sp>
      <p:sp>
        <p:nvSpPr>
          <p:cNvPr id="56" name="箭號: 向下 55">
            <a:extLst>
              <a:ext uri="{FF2B5EF4-FFF2-40B4-BE49-F238E27FC236}">
                <a16:creationId xmlns:a16="http://schemas.microsoft.com/office/drawing/2014/main" id="{D13BD59B-4600-9FEE-1EF8-220C7CE907A4}"/>
              </a:ext>
            </a:extLst>
          </p:cNvPr>
          <p:cNvSpPr/>
          <p:nvPr/>
        </p:nvSpPr>
        <p:spPr>
          <a:xfrm>
            <a:off x="9783792" y="3077156"/>
            <a:ext cx="403403" cy="431510"/>
          </a:xfrm>
          <a:prstGeom prst="downArrow">
            <a:avLst/>
          </a:prstGeom>
          <a:solidFill>
            <a:srgbClr val="8064A2">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7" name="群組 56">
            <a:extLst>
              <a:ext uri="{FF2B5EF4-FFF2-40B4-BE49-F238E27FC236}">
                <a16:creationId xmlns:a16="http://schemas.microsoft.com/office/drawing/2014/main" id="{0C0E043B-25E6-E0BC-BF3D-FB79AB5AE950}"/>
              </a:ext>
            </a:extLst>
          </p:cNvPr>
          <p:cNvGrpSpPr/>
          <p:nvPr/>
        </p:nvGrpSpPr>
        <p:grpSpPr>
          <a:xfrm>
            <a:off x="8965429" y="3905845"/>
            <a:ext cx="2166435" cy="1657160"/>
            <a:chOff x="2372273" y="2632642"/>
            <a:chExt cx="2153596" cy="1795256"/>
          </a:xfrm>
        </p:grpSpPr>
        <p:sp>
          <p:nvSpPr>
            <p:cNvPr id="58" name="矩形: 圓角 57">
              <a:extLst>
                <a:ext uri="{FF2B5EF4-FFF2-40B4-BE49-F238E27FC236}">
                  <a16:creationId xmlns:a16="http://schemas.microsoft.com/office/drawing/2014/main" id="{32F6EFBD-1F99-A5B9-D4FC-B7CFEA9BCAFC}"/>
                </a:ext>
              </a:extLst>
            </p:cNvPr>
            <p:cNvSpPr/>
            <p:nvPr/>
          </p:nvSpPr>
          <p:spPr bwMode="auto">
            <a:xfrm>
              <a:off x="2372273" y="2632642"/>
              <a:ext cx="2153596" cy="1795256"/>
            </a:xfrm>
            <a:prstGeom prst="roundRect">
              <a:avLst>
                <a:gd name="adj" fmla="val 16031"/>
              </a:avLst>
            </a:prstGeom>
            <a:solidFill>
              <a:sysClr val="window" lastClr="FFFFFF"/>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59" name="矩形 58">
              <a:extLst>
                <a:ext uri="{FF2B5EF4-FFF2-40B4-BE49-F238E27FC236}">
                  <a16:creationId xmlns:a16="http://schemas.microsoft.com/office/drawing/2014/main" id="{ED67A2C1-27E2-2F5D-83EB-DAD1AA3BEFCB}"/>
                </a:ext>
              </a:extLst>
            </p:cNvPr>
            <p:cNvSpPr/>
            <p:nvPr/>
          </p:nvSpPr>
          <p:spPr>
            <a:xfrm>
              <a:off x="2420273" y="3055106"/>
              <a:ext cx="2100688" cy="1154691"/>
            </a:xfrm>
            <a:prstGeom prst="rect">
              <a:avLst/>
            </a:prstGeom>
            <a:ln>
              <a:noFill/>
            </a:ln>
          </p:spPr>
          <p:txBody>
            <a:bodyPr wrap="square" anchor="ctr">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其它設施操作異常</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其它設施損壞</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現地需加強部份</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0" lang="zh-TW" altLang="en-US" sz="1340" b="0" i="0" u="none" strike="noStrike" kern="0" cap="none" spc="0" normalizeH="0" baseline="0" noProof="0" dirty="0">
                <a:ln>
                  <a:noFill/>
                </a:ln>
                <a:solidFill>
                  <a:prstClr val="black"/>
                </a:solidFill>
                <a:effectLst/>
                <a:uLnTx/>
                <a:uFillTx/>
                <a:latin typeface="微軟正黑體" panose="020B0604030504040204" pitchFamily="34" charset="-120"/>
              </a:endParaRPr>
            </a:p>
          </p:txBody>
        </p:sp>
      </p:grpSp>
      <p:grpSp>
        <p:nvGrpSpPr>
          <p:cNvPr id="60" name="群組 59">
            <a:extLst>
              <a:ext uri="{FF2B5EF4-FFF2-40B4-BE49-F238E27FC236}">
                <a16:creationId xmlns:a16="http://schemas.microsoft.com/office/drawing/2014/main" id="{77ABE8A6-FEF5-5B32-E1D4-C0B183FCEA46}"/>
              </a:ext>
            </a:extLst>
          </p:cNvPr>
          <p:cNvGrpSpPr/>
          <p:nvPr/>
        </p:nvGrpSpPr>
        <p:grpSpPr>
          <a:xfrm>
            <a:off x="4997998" y="3248137"/>
            <a:ext cx="792436" cy="643978"/>
            <a:chOff x="3549281" y="1599125"/>
            <a:chExt cx="1018278" cy="788136"/>
          </a:xfrm>
        </p:grpSpPr>
        <p:sp>
          <p:nvSpPr>
            <p:cNvPr id="61" name="橢圓 60">
              <a:extLst>
                <a:ext uri="{FF2B5EF4-FFF2-40B4-BE49-F238E27FC236}">
                  <a16:creationId xmlns:a16="http://schemas.microsoft.com/office/drawing/2014/main" id="{614E43DD-7B44-AE2D-128B-2C2B78B05B1E}"/>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62" name="文字方塊 61">
              <a:extLst>
                <a:ext uri="{FF2B5EF4-FFF2-40B4-BE49-F238E27FC236}">
                  <a16:creationId xmlns:a16="http://schemas.microsoft.com/office/drawing/2014/main" id="{627B7764-41DC-166A-F056-5845C51F96BC}"/>
                </a:ext>
              </a:extLst>
            </p:cNvPr>
            <p:cNvSpPr txBox="1"/>
            <p:nvPr/>
          </p:nvSpPr>
          <p:spPr>
            <a:xfrm>
              <a:off x="3562032"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en-US" altLang="zh-TW"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2</a:t>
              </a: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０分</a:t>
              </a:r>
            </a:p>
          </p:txBody>
        </p:sp>
      </p:grpSp>
      <p:grpSp>
        <p:nvGrpSpPr>
          <p:cNvPr id="63" name="群組 62">
            <a:extLst>
              <a:ext uri="{FF2B5EF4-FFF2-40B4-BE49-F238E27FC236}">
                <a16:creationId xmlns:a16="http://schemas.microsoft.com/office/drawing/2014/main" id="{9A59024D-FEDA-65A3-B79F-33D30788B11F}"/>
              </a:ext>
            </a:extLst>
          </p:cNvPr>
          <p:cNvGrpSpPr/>
          <p:nvPr/>
        </p:nvGrpSpPr>
        <p:grpSpPr>
          <a:xfrm>
            <a:off x="7688425" y="3221478"/>
            <a:ext cx="792436" cy="643978"/>
            <a:chOff x="3549281" y="1599125"/>
            <a:chExt cx="1018278" cy="788136"/>
          </a:xfrm>
        </p:grpSpPr>
        <p:sp>
          <p:nvSpPr>
            <p:cNvPr id="64" name="橢圓 63">
              <a:extLst>
                <a:ext uri="{FF2B5EF4-FFF2-40B4-BE49-F238E27FC236}">
                  <a16:creationId xmlns:a16="http://schemas.microsoft.com/office/drawing/2014/main" id="{C59EFE17-9DF1-9861-C22D-3D7A4276F794}"/>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65" name="文字方塊 64">
              <a:extLst>
                <a:ext uri="{FF2B5EF4-FFF2-40B4-BE49-F238E27FC236}">
                  <a16:creationId xmlns:a16="http://schemas.microsoft.com/office/drawing/2014/main" id="{C76FF271-56B6-5E58-ED4F-E11953F77119}"/>
                </a:ext>
              </a:extLst>
            </p:cNvPr>
            <p:cNvSpPr txBox="1"/>
            <p:nvPr/>
          </p:nvSpPr>
          <p:spPr>
            <a:xfrm>
              <a:off x="3562032"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en-US" altLang="zh-TW"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2</a:t>
              </a: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０分</a:t>
              </a:r>
            </a:p>
          </p:txBody>
        </p:sp>
      </p:grpSp>
      <p:grpSp>
        <p:nvGrpSpPr>
          <p:cNvPr id="66" name="群組 65">
            <a:extLst>
              <a:ext uri="{FF2B5EF4-FFF2-40B4-BE49-F238E27FC236}">
                <a16:creationId xmlns:a16="http://schemas.microsoft.com/office/drawing/2014/main" id="{904C0DE7-3F1E-76E1-A7CB-0D40545454B7}"/>
              </a:ext>
            </a:extLst>
          </p:cNvPr>
          <p:cNvGrpSpPr/>
          <p:nvPr/>
        </p:nvGrpSpPr>
        <p:grpSpPr>
          <a:xfrm>
            <a:off x="10292414" y="3233954"/>
            <a:ext cx="792436" cy="643978"/>
            <a:chOff x="3549281" y="1599125"/>
            <a:chExt cx="1018278" cy="788136"/>
          </a:xfrm>
        </p:grpSpPr>
        <p:sp>
          <p:nvSpPr>
            <p:cNvPr id="67" name="橢圓 66">
              <a:extLst>
                <a:ext uri="{FF2B5EF4-FFF2-40B4-BE49-F238E27FC236}">
                  <a16:creationId xmlns:a16="http://schemas.microsoft.com/office/drawing/2014/main" id="{79A975B2-D2D8-418C-9321-834C7DB7C62F}"/>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68" name="文字方塊 67">
              <a:extLst>
                <a:ext uri="{FF2B5EF4-FFF2-40B4-BE49-F238E27FC236}">
                  <a16:creationId xmlns:a16="http://schemas.microsoft.com/office/drawing/2014/main" id="{225881E8-5D78-44E3-FCAA-2255035C3DBD}"/>
                </a:ext>
              </a:extLst>
            </p:cNvPr>
            <p:cNvSpPr txBox="1"/>
            <p:nvPr/>
          </p:nvSpPr>
          <p:spPr>
            <a:xfrm>
              <a:off x="3562032"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en-US" altLang="zh-TW"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1</a:t>
              </a: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０分</a:t>
              </a:r>
            </a:p>
          </p:txBody>
        </p:sp>
      </p:grpSp>
      <p:sp>
        <p:nvSpPr>
          <p:cNvPr id="70" name="標題 1">
            <a:extLst>
              <a:ext uri="{FF2B5EF4-FFF2-40B4-BE49-F238E27FC236}">
                <a16:creationId xmlns:a16="http://schemas.microsoft.com/office/drawing/2014/main" id="{06E92207-814E-46F3-B17C-E764BEF02873}"/>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3052833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14</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抽檢評分標準</a:t>
            </a:r>
            <a:r>
              <a:rPr lang="en-US" altLang="zh-TW" dirty="0">
                <a:solidFill>
                  <a:schemeClr val="accent1">
                    <a:lumMod val="75000"/>
                  </a:schemeClr>
                </a:solidFill>
              </a:rPr>
              <a:t>(3/3)-</a:t>
            </a:r>
            <a:r>
              <a:rPr lang="zh-TW" altLang="en-US" dirty="0">
                <a:solidFill>
                  <a:schemeClr val="accent1">
                    <a:lumMod val="75000"/>
                  </a:schemeClr>
                </a:solidFill>
              </a:rPr>
              <a:t>依各管理處設施</a:t>
            </a:r>
            <a:r>
              <a:rPr lang="zh-TW" altLang="en-US" dirty="0">
                <a:solidFill>
                  <a:srgbClr val="E46C0A"/>
                </a:solidFill>
              </a:rPr>
              <a:t>整備之設施</a:t>
            </a:r>
            <a:r>
              <a:rPr lang="zh-TW" altLang="en-US" dirty="0">
                <a:solidFill>
                  <a:schemeClr val="accent1">
                    <a:lumMod val="75000"/>
                  </a:schemeClr>
                </a:solidFill>
              </a:rPr>
              <a:t>操作情形進行評分</a:t>
            </a:r>
          </a:p>
        </p:txBody>
      </p:sp>
      <p:sp>
        <p:nvSpPr>
          <p:cNvPr id="3" name="文字方塊 2">
            <a:extLst>
              <a:ext uri="{FF2B5EF4-FFF2-40B4-BE49-F238E27FC236}">
                <a16:creationId xmlns:a16="http://schemas.microsoft.com/office/drawing/2014/main" id="{36FD09E4-1D57-00B4-FAB3-08BF7A875DD2}"/>
              </a:ext>
            </a:extLst>
          </p:cNvPr>
          <p:cNvSpPr txBox="1"/>
          <p:nvPr/>
        </p:nvSpPr>
        <p:spPr>
          <a:xfrm>
            <a:off x="8887671" y="603085"/>
            <a:ext cx="2365299"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下午現地抽檢</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設施</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sp>
        <p:nvSpPr>
          <p:cNvPr id="5" name="標題 1">
            <a:extLst>
              <a:ext uri="{FF2B5EF4-FFF2-40B4-BE49-F238E27FC236}">
                <a16:creationId xmlns:a16="http://schemas.microsoft.com/office/drawing/2014/main" id="{5E0B408A-B583-0D5B-0ADF-FD37C0FACF42}"/>
              </a:ext>
            </a:extLst>
          </p:cNvPr>
          <p:cNvSpPr txBox="1"/>
          <p:nvPr/>
        </p:nvSpPr>
        <p:spPr>
          <a:xfrm>
            <a:off x="629509" y="1919081"/>
            <a:ext cx="545104" cy="3014797"/>
          </a:xfrm>
          <a:prstGeom prst="rect">
            <a:avLst/>
          </a:prstGeom>
          <a:solidFill>
            <a:srgbClr val="8064A2">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現地設施抽檢查核</a:t>
            </a:r>
          </a:p>
        </p:txBody>
      </p:sp>
      <p:sp>
        <p:nvSpPr>
          <p:cNvPr id="9" name="文字方塊 8">
            <a:extLst>
              <a:ext uri="{FF2B5EF4-FFF2-40B4-BE49-F238E27FC236}">
                <a16:creationId xmlns:a16="http://schemas.microsoft.com/office/drawing/2014/main" id="{5233CD27-9710-A848-2591-482CE51B4B3E}"/>
              </a:ext>
            </a:extLst>
          </p:cNvPr>
          <p:cNvSpPr txBox="1"/>
          <p:nvPr/>
        </p:nvSpPr>
        <p:spPr>
          <a:xfrm>
            <a:off x="1300204" y="1619735"/>
            <a:ext cx="9952766" cy="3613490"/>
          </a:xfrm>
          <a:prstGeom prst="rect">
            <a:avLst/>
          </a:prstGeom>
          <a:solidFill>
            <a:srgbClr val="EEECE1">
              <a:alpha val="80000"/>
            </a:srgbClr>
          </a:solidFill>
          <a:ln w="25400" cap="flat" cmpd="sng" algn="ctr">
            <a:noFill/>
            <a:prstDash val="solid"/>
          </a:ln>
          <a:effectLst/>
        </p:spPr>
        <p:txBody>
          <a:bodyPr wrap="square">
            <a:spAutoFit/>
          </a:bodyPr>
          <a:lstStyle/>
          <a:p>
            <a:pPr marL="348932" marR="0" lvl="1" indent="-263776" defTabSz="422041" eaLnBrk="1" fontAlgn="auto" latinLnBrk="0" hangingPunct="1">
              <a:lnSpc>
                <a:spcPct val="100000"/>
              </a:lnSpc>
              <a:spcBef>
                <a:spcPts val="92"/>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均符合檢視內容，且有額外強化作為：</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19~20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皆符合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抽檢項目，主、副及周邊設施皆有良好管理，設施另有</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額外強化，</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且可正常操作或運作。</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均符合檢視內容，狀況良好：</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17~18</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皆符合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抽檢項目，主、副及周邊設施皆有良好之管理及維護紀錄，且可正常操作或運作。</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大致符合檢視內容，尚可正常運作或具功能性：</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15~16</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大致符合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抽檢項目，主、副及周邊設施尚可正常操作及運作。</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部分不符合檢視內容，設施無法正常運作或不具功能性：</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13~14</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部分不符合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抽檢項目，且主、副及周邊設施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無法</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操作及運作。</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均不符合檢視內容，設施無法正常運作或不具功能性：</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11~12</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皆不符合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抽檢項目，且主、副及周邊設施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無法</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操作及運作。</a:t>
            </a:r>
          </a:p>
        </p:txBody>
      </p:sp>
      <p:sp>
        <p:nvSpPr>
          <p:cNvPr id="11" name="標題 1">
            <a:extLst>
              <a:ext uri="{FF2B5EF4-FFF2-40B4-BE49-F238E27FC236}">
                <a16:creationId xmlns:a16="http://schemas.microsoft.com/office/drawing/2014/main" id="{18354F79-EBAD-4303-B587-A07CC0AEF0FB}"/>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416325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15</a:t>
            </a:fld>
            <a:endParaRPr lang="zh-TW" altLang="en-US" dirty="0"/>
          </a:p>
        </p:txBody>
      </p:sp>
      <p:sp>
        <p:nvSpPr>
          <p:cNvPr id="11" name="標題 1">
            <a:extLst>
              <a:ext uri="{FF2B5EF4-FFF2-40B4-BE49-F238E27FC236}">
                <a16:creationId xmlns:a16="http://schemas.microsoft.com/office/drawing/2014/main" id="{60D0F637-E30C-FB42-202C-69A048768D7E}"/>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
        <p:nvSpPr>
          <p:cNvPr id="13" name="文字方塊 12">
            <a:extLst>
              <a:ext uri="{FF2B5EF4-FFF2-40B4-BE49-F238E27FC236}">
                <a16:creationId xmlns:a16="http://schemas.microsoft.com/office/drawing/2014/main" id="{ACFBB837-E039-43CD-A9C2-2FCE62C18280}"/>
              </a:ext>
            </a:extLst>
          </p:cNvPr>
          <p:cNvSpPr txBox="1"/>
          <p:nvPr/>
        </p:nvSpPr>
        <p:spPr>
          <a:xfrm>
            <a:off x="390524" y="1162671"/>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設施抽檢紀錄表</a:t>
            </a:r>
          </a:p>
        </p:txBody>
      </p:sp>
      <p:sp>
        <p:nvSpPr>
          <p:cNvPr id="16" name="矩形: 圓角 15">
            <a:extLst>
              <a:ext uri="{FF2B5EF4-FFF2-40B4-BE49-F238E27FC236}">
                <a16:creationId xmlns:a16="http://schemas.microsoft.com/office/drawing/2014/main" id="{5AAE0F3F-303E-7AF8-1A90-3A182314F8F5}"/>
              </a:ext>
            </a:extLst>
          </p:cNvPr>
          <p:cNvSpPr/>
          <p:nvPr/>
        </p:nvSpPr>
        <p:spPr>
          <a:xfrm>
            <a:off x="365368" y="2768671"/>
            <a:ext cx="693166" cy="2974974"/>
          </a:xfrm>
          <a:prstGeom prst="roundRect">
            <a:avLst/>
          </a:prstGeom>
          <a:solidFill>
            <a:schemeClr val="accent1">
              <a:lumMod val="60000"/>
              <a:lumOff val="40000"/>
              <a:alpha val="22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1219170" rtl="0" eaLnBrk="1" fontAlgn="auto" latinLnBrk="0" hangingPunct="1">
              <a:lnSpc>
                <a:spcPts val="2100"/>
              </a:lnSpc>
              <a:spcBef>
                <a:spcPts val="0"/>
              </a:spcBef>
              <a:spcAft>
                <a:spcPts val="0"/>
              </a:spcAft>
              <a:buClrTx/>
              <a:buSzTx/>
              <a:buFontTx/>
              <a:buNone/>
              <a:tabLst/>
              <a:defRPr/>
            </a:pPr>
            <a:r>
              <a:rPr lang="zh-TW" altLang="en-US" b="1" dirty="0">
                <a:solidFill>
                  <a:schemeClr val="tx1">
                    <a:lumMod val="75000"/>
                  </a:schemeClr>
                </a:solidFill>
                <a:latin typeface="Microsoft JhengHei Light" panose="020B0304030504040204" pitchFamily="34" charset="-120"/>
                <a:ea typeface="Microsoft JhengHei Light" panose="020B0304030504040204" pitchFamily="34" charset="-120"/>
              </a:rPr>
              <a:t>紀錄</a:t>
            </a:r>
            <a:r>
              <a:rPr kumimoji="0" lang="zh-TW" altLang="en-US" b="1" i="0" u="none" strike="noStrike" kern="1200" cap="none" spc="0" normalizeH="0" baseline="0" noProof="0" dirty="0">
                <a:ln>
                  <a:noFill/>
                </a:ln>
                <a:solidFill>
                  <a:schemeClr val="tx1">
                    <a:lumMod val="75000"/>
                  </a:schemeClr>
                </a:solidFill>
                <a:effectLst/>
                <a:uLnTx/>
                <a:uFillTx/>
                <a:latin typeface="Microsoft JhengHei Light" panose="020B0304030504040204" pitchFamily="34" charset="-120"/>
                <a:ea typeface="Microsoft JhengHei Light" panose="020B0304030504040204" pitchFamily="34" charset="-120"/>
              </a:rPr>
              <a:t>表</a:t>
            </a:r>
            <a:endParaRPr kumimoji="0" lang="en-US" altLang="zh-TW" b="1" i="0" u="none" strike="noStrike" kern="1200" cap="none" spc="0" normalizeH="0" baseline="0" noProof="0" dirty="0">
              <a:ln>
                <a:noFill/>
              </a:ln>
              <a:solidFill>
                <a:schemeClr val="tx1">
                  <a:lumMod val="75000"/>
                </a:schemeClr>
              </a:solidFill>
              <a:effectLst/>
              <a:uLnTx/>
              <a:uFillTx/>
              <a:latin typeface="Microsoft JhengHei Light" panose="020B0304030504040204" pitchFamily="34" charset="-120"/>
              <a:ea typeface="Microsoft JhengHei Light" panose="020B0304030504040204" pitchFamily="34" charset="-120"/>
            </a:endParaRPr>
          </a:p>
          <a:p>
            <a:pPr marL="0" marR="0" lvl="0" indent="0" algn="ctr" defTabSz="1219170" rtl="0" eaLnBrk="1" fontAlgn="auto" latinLnBrk="0" hangingPunct="1">
              <a:lnSpc>
                <a:spcPts val="2100"/>
              </a:lnSpc>
              <a:spcBef>
                <a:spcPts val="0"/>
              </a:spcBef>
              <a:spcAft>
                <a:spcPts val="0"/>
              </a:spcAft>
              <a:buClrTx/>
              <a:buSzTx/>
              <a:buFontTx/>
              <a:buNone/>
              <a:tabLst/>
              <a:defRPr/>
            </a:pPr>
            <a:r>
              <a:rPr lang="en-US" altLang="zh-TW" b="1" dirty="0">
                <a:solidFill>
                  <a:schemeClr val="tx1">
                    <a:lumMod val="75000"/>
                  </a:schemeClr>
                </a:solidFill>
                <a:latin typeface="Microsoft JhengHei Light" panose="020B0304030504040204" pitchFamily="34" charset="-120"/>
                <a:ea typeface="Microsoft JhengHei Light" panose="020B0304030504040204" pitchFamily="34" charset="-120"/>
              </a:rPr>
              <a:t>I</a:t>
            </a:r>
          </a:p>
          <a:p>
            <a:pPr marL="0" marR="0" lvl="0" indent="0" algn="ctr" defTabSz="1219170" rtl="0" eaLnBrk="1" fontAlgn="auto" latinLnBrk="0" hangingPunct="1">
              <a:lnSpc>
                <a:spcPts val="2100"/>
              </a:lnSpc>
              <a:spcBef>
                <a:spcPts val="0"/>
              </a:spcBef>
              <a:spcAft>
                <a:spcPts val="0"/>
              </a:spcAft>
              <a:buClrTx/>
              <a:buSzTx/>
              <a:buFontTx/>
              <a:buNone/>
              <a:tabLst/>
              <a:defRPr/>
            </a:pPr>
            <a:r>
              <a:rPr lang="zh-TW" altLang="en-US" b="1" dirty="0">
                <a:solidFill>
                  <a:schemeClr val="tx1">
                    <a:lumMod val="75000"/>
                  </a:schemeClr>
                </a:solidFill>
                <a:latin typeface="Microsoft JhengHei Light" panose="020B0304030504040204" pitchFamily="34" charset="-120"/>
                <a:ea typeface="Microsoft JhengHei Light" panose="020B0304030504040204" pitchFamily="34" charset="-120"/>
              </a:rPr>
              <a:t>設施整備情形</a:t>
            </a:r>
            <a:endParaRPr lang="en-US" altLang="zh-TW" b="1" dirty="0">
              <a:solidFill>
                <a:schemeClr val="tx1">
                  <a:lumMod val="75000"/>
                </a:schemeClr>
              </a:solidFill>
              <a:latin typeface="Microsoft JhengHei Light" panose="020B0304030504040204" pitchFamily="34" charset="-120"/>
              <a:ea typeface="Microsoft JhengHei Light" panose="020B0304030504040204" pitchFamily="34" charset="-120"/>
            </a:endParaRPr>
          </a:p>
        </p:txBody>
      </p:sp>
      <p:pic>
        <p:nvPicPr>
          <p:cNvPr id="5" name="圖片 4">
            <a:extLst>
              <a:ext uri="{FF2B5EF4-FFF2-40B4-BE49-F238E27FC236}">
                <a16:creationId xmlns:a16="http://schemas.microsoft.com/office/drawing/2014/main" id="{BAA9C675-EFAF-48B1-8DB6-4C0876DFC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602" y="1798434"/>
            <a:ext cx="4358935" cy="4913094"/>
          </a:xfrm>
          <a:prstGeom prst="rect">
            <a:avLst/>
          </a:prstGeom>
        </p:spPr>
      </p:pic>
      <p:pic>
        <p:nvPicPr>
          <p:cNvPr id="8" name="圖片 7">
            <a:extLst>
              <a:ext uri="{FF2B5EF4-FFF2-40B4-BE49-F238E27FC236}">
                <a16:creationId xmlns:a16="http://schemas.microsoft.com/office/drawing/2014/main" id="{1C07DDBB-EAD9-48C8-BFBD-7B9F0A42D4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4214" y="1700623"/>
            <a:ext cx="3930122" cy="5010905"/>
          </a:xfrm>
          <a:prstGeom prst="rect">
            <a:avLst/>
          </a:prstGeom>
        </p:spPr>
      </p:pic>
      <p:sp>
        <p:nvSpPr>
          <p:cNvPr id="14" name="矩形: 圓角 13">
            <a:extLst>
              <a:ext uri="{FF2B5EF4-FFF2-40B4-BE49-F238E27FC236}">
                <a16:creationId xmlns:a16="http://schemas.microsoft.com/office/drawing/2014/main" id="{935FE0F1-5369-4B73-805C-36BA9775A9A3}"/>
              </a:ext>
            </a:extLst>
          </p:cNvPr>
          <p:cNvSpPr/>
          <p:nvPr/>
        </p:nvSpPr>
        <p:spPr>
          <a:xfrm>
            <a:off x="6421605" y="2768671"/>
            <a:ext cx="693166" cy="2974974"/>
          </a:xfrm>
          <a:prstGeom prst="roundRect">
            <a:avLst/>
          </a:prstGeom>
          <a:solidFill>
            <a:schemeClr val="accent1">
              <a:lumMod val="60000"/>
              <a:lumOff val="40000"/>
              <a:alpha val="22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1219170" rtl="0" eaLnBrk="1" fontAlgn="auto" latinLnBrk="0" hangingPunct="1">
              <a:lnSpc>
                <a:spcPts val="2100"/>
              </a:lnSpc>
              <a:spcBef>
                <a:spcPts val="0"/>
              </a:spcBef>
              <a:spcAft>
                <a:spcPts val="0"/>
              </a:spcAft>
              <a:buClrTx/>
              <a:buSzTx/>
              <a:buFontTx/>
              <a:buNone/>
              <a:tabLst/>
              <a:defRPr/>
            </a:pPr>
            <a:r>
              <a:rPr lang="zh-TW" altLang="en-US" b="1" dirty="0">
                <a:solidFill>
                  <a:schemeClr val="tx1">
                    <a:lumMod val="75000"/>
                  </a:schemeClr>
                </a:solidFill>
                <a:latin typeface="Microsoft JhengHei Light" panose="020B0304030504040204" pitchFamily="34" charset="-120"/>
                <a:ea typeface="Microsoft JhengHei Light" panose="020B0304030504040204" pitchFamily="34" charset="-120"/>
              </a:rPr>
              <a:t>紀錄</a:t>
            </a:r>
            <a:r>
              <a:rPr kumimoji="0" lang="zh-TW" altLang="en-US" b="1" i="0" u="none" strike="noStrike" kern="1200" cap="none" spc="0" normalizeH="0" baseline="0" noProof="0" dirty="0">
                <a:ln>
                  <a:noFill/>
                </a:ln>
                <a:solidFill>
                  <a:schemeClr val="tx1">
                    <a:lumMod val="75000"/>
                  </a:schemeClr>
                </a:solidFill>
                <a:effectLst/>
                <a:uLnTx/>
                <a:uFillTx/>
                <a:latin typeface="Microsoft JhengHei Light" panose="020B0304030504040204" pitchFamily="34" charset="-120"/>
                <a:ea typeface="Microsoft JhengHei Light" panose="020B0304030504040204" pitchFamily="34" charset="-120"/>
              </a:rPr>
              <a:t>表</a:t>
            </a:r>
            <a:endParaRPr kumimoji="0" lang="en-US" altLang="zh-TW" b="1" i="0" u="none" strike="noStrike" kern="1200" cap="none" spc="0" normalizeH="0" baseline="0" noProof="0" dirty="0">
              <a:ln>
                <a:noFill/>
              </a:ln>
              <a:solidFill>
                <a:schemeClr val="tx1">
                  <a:lumMod val="75000"/>
                </a:schemeClr>
              </a:solidFill>
              <a:effectLst/>
              <a:uLnTx/>
              <a:uFillTx/>
              <a:latin typeface="Microsoft JhengHei Light" panose="020B0304030504040204" pitchFamily="34" charset="-120"/>
              <a:ea typeface="Microsoft JhengHei Light" panose="020B0304030504040204" pitchFamily="34" charset="-120"/>
            </a:endParaRPr>
          </a:p>
          <a:p>
            <a:pPr marL="0" marR="0" lvl="0" indent="0" algn="ctr" defTabSz="1219170" rtl="0" eaLnBrk="1" fontAlgn="auto" latinLnBrk="0" hangingPunct="1">
              <a:lnSpc>
                <a:spcPts val="2100"/>
              </a:lnSpc>
              <a:spcBef>
                <a:spcPts val="0"/>
              </a:spcBef>
              <a:spcAft>
                <a:spcPts val="0"/>
              </a:spcAft>
              <a:buClrTx/>
              <a:buSzTx/>
              <a:buFontTx/>
              <a:buNone/>
              <a:tabLst/>
              <a:defRPr/>
            </a:pPr>
            <a:r>
              <a:rPr lang="en-US" altLang="zh-TW" b="1" dirty="0">
                <a:solidFill>
                  <a:schemeClr val="tx1">
                    <a:lumMod val="75000"/>
                  </a:schemeClr>
                </a:solidFill>
                <a:latin typeface="Microsoft JhengHei Light" panose="020B0304030504040204" pitchFamily="34" charset="-120"/>
                <a:ea typeface="Microsoft JhengHei Light" panose="020B0304030504040204" pitchFamily="34" charset="-120"/>
              </a:rPr>
              <a:t>I</a:t>
            </a:r>
          </a:p>
          <a:p>
            <a:pPr marL="0" marR="0" lvl="0" indent="0" algn="ctr" defTabSz="1219170" rtl="0" eaLnBrk="1" fontAlgn="auto" latinLnBrk="0" hangingPunct="1">
              <a:lnSpc>
                <a:spcPts val="2100"/>
              </a:lnSpc>
              <a:spcBef>
                <a:spcPts val="0"/>
              </a:spcBef>
              <a:spcAft>
                <a:spcPts val="0"/>
              </a:spcAft>
              <a:buClrTx/>
              <a:buSzTx/>
              <a:buFontTx/>
              <a:buNone/>
              <a:tabLst/>
              <a:defRPr/>
            </a:pPr>
            <a:r>
              <a:rPr lang="zh-TW" altLang="en-US" b="1" dirty="0">
                <a:solidFill>
                  <a:schemeClr val="tx1">
                    <a:lumMod val="75000"/>
                  </a:schemeClr>
                </a:solidFill>
                <a:latin typeface="Microsoft JhengHei Light" panose="020B0304030504040204" pitchFamily="34" charset="-120"/>
                <a:ea typeface="Microsoft JhengHei Light" panose="020B0304030504040204" pitchFamily="34" charset="-120"/>
              </a:rPr>
              <a:t>設施抽查情形</a:t>
            </a:r>
            <a:endParaRPr lang="en-US" altLang="zh-TW" b="1" dirty="0">
              <a:solidFill>
                <a:schemeClr val="tx1">
                  <a:lumMod val="75000"/>
                </a:schemeClr>
              </a:solidFill>
              <a:latin typeface="Microsoft JhengHei Light" panose="020B0304030504040204" pitchFamily="34" charset="-120"/>
              <a:ea typeface="Microsoft JhengHei Light" panose="020B0304030504040204" pitchFamily="34" charset="-120"/>
            </a:endParaRPr>
          </a:p>
        </p:txBody>
      </p:sp>
    </p:spTree>
    <p:extLst>
      <p:ext uri="{BB962C8B-B14F-4D97-AF65-F5344CB8AC3E}">
        <p14:creationId xmlns:p14="http://schemas.microsoft.com/office/powerpoint/2010/main" val="1009782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16</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1038921"/>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設施抽查成果</a:t>
            </a:r>
          </a:p>
        </p:txBody>
      </p:sp>
      <p:sp>
        <p:nvSpPr>
          <p:cNvPr id="5" name="文字方塊 4">
            <a:extLst>
              <a:ext uri="{FF2B5EF4-FFF2-40B4-BE49-F238E27FC236}">
                <a16:creationId xmlns:a16="http://schemas.microsoft.com/office/drawing/2014/main" id="{AD71EA22-E0FB-4311-5EF6-338746E3A004}"/>
              </a:ext>
            </a:extLst>
          </p:cNvPr>
          <p:cNvSpPr txBox="1"/>
          <p:nvPr/>
        </p:nvSpPr>
        <p:spPr>
          <a:xfrm>
            <a:off x="0" y="1724684"/>
            <a:ext cx="11616267" cy="1421928"/>
          </a:xfrm>
          <a:prstGeom prst="rect">
            <a:avLst/>
          </a:prstGeom>
          <a:noFill/>
        </p:spPr>
        <p:txBody>
          <a:bodyPr wrap="square">
            <a:spAutoFit/>
          </a:bodyPr>
          <a:lstStyle/>
          <a:p>
            <a:pPr lvl="1" algn="just">
              <a:lnSpc>
                <a:spcPct val="90000"/>
              </a:lnSpc>
              <a:spcBef>
                <a:spcPts val="500"/>
              </a:spcBef>
            </a:pPr>
            <a:r>
              <a:rPr lang="zh-TW" altLang="en-US" sz="2400" dirty="0">
                <a:solidFill>
                  <a:schemeClr val="accent1">
                    <a:lumMod val="50000"/>
                  </a:schemeClr>
                </a:solidFill>
              </a:rPr>
              <a:t>本署自</a:t>
            </a:r>
            <a:r>
              <a:rPr lang="en-US" altLang="zh-TW" sz="2400" dirty="0">
                <a:solidFill>
                  <a:schemeClr val="accent1">
                    <a:lumMod val="50000"/>
                  </a:schemeClr>
                </a:solidFill>
              </a:rPr>
              <a:t>113</a:t>
            </a:r>
            <a:r>
              <a:rPr lang="zh-TW" altLang="en-US" sz="2400" dirty="0">
                <a:solidFill>
                  <a:schemeClr val="accent1">
                    <a:lumMod val="50000"/>
                  </a:schemeClr>
                </a:solidFill>
              </a:rPr>
              <a:t>年</a:t>
            </a:r>
            <a:r>
              <a:rPr lang="en-US" altLang="zh-TW" sz="2400" dirty="0">
                <a:solidFill>
                  <a:schemeClr val="accent1">
                    <a:lumMod val="50000"/>
                  </a:schemeClr>
                </a:solidFill>
              </a:rPr>
              <a:t>2</a:t>
            </a:r>
            <a:r>
              <a:rPr lang="zh-TW" altLang="en-US" sz="2400" dirty="0">
                <a:solidFill>
                  <a:schemeClr val="accent1">
                    <a:lumMod val="50000"/>
                  </a:schemeClr>
                </a:solidFill>
              </a:rPr>
              <a:t>月底即安排抽檢作業，邀請專家、技師共同就各管理處進行書面文件審查以及現地設施抽檢，截至</a:t>
            </a:r>
            <a:r>
              <a:rPr lang="en-US" altLang="zh-TW" sz="2400" dirty="0">
                <a:solidFill>
                  <a:schemeClr val="accent1">
                    <a:lumMod val="50000"/>
                  </a:schemeClr>
                </a:solidFill>
              </a:rPr>
              <a:t>3</a:t>
            </a:r>
            <a:r>
              <a:rPr lang="zh-TW" altLang="en-US" sz="2400" dirty="0">
                <a:solidFill>
                  <a:schemeClr val="accent1">
                    <a:lumMod val="50000"/>
                  </a:schemeClr>
                </a:solidFill>
              </a:rPr>
              <a:t>月</a:t>
            </a:r>
            <a:r>
              <a:rPr lang="en-US" altLang="zh-TW" sz="2400" dirty="0">
                <a:solidFill>
                  <a:schemeClr val="accent1">
                    <a:lumMod val="50000"/>
                  </a:schemeClr>
                </a:solidFill>
              </a:rPr>
              <a:t>29</a:t>
            </a:r>
            <a:r>
              <a:rPr lang="zh-TW" altLang="en-US" sz="2400" dirty="0">
                <a:solidFill>
                  <a:schemeClr val="accent1">
                    <a:lumMod val="50000"/>
                  </a:schemeClr>
                </a:solidFill>
              </a:rPr>
              <a:t>日已完成</a:t>
            </a:r>
            <a:r>
              <a:rPr lang="en-US" altLang="zh-TW" sz="2400" dirty="0">
                <a:solidFill>
                  <a:schemeClr val="accent1">
                    <a:lumMod val="50000"/>
                  </a:schemeClr>
                </a:solidFill>
              </a:rPr>
              <a:t>17</a:t>
            </a:r>
            <a:r>
              <a:rPr lang="zh-TW" altLang="en-US" sz="2400" dirty="0">
                <a:solidFill>
                  <a:schemeClr val="accent1">
                    <a:lumMod val="50000"/>
                  </a:schemeClr>
                </a:solidFill>
              </a:rPr>
              <a:t>個管理處重要農田水利設施抽查作業，共計</a:t>
            </a:r>
            <a:r>
              <a:rPr lang="en-US" altLang="zh-TW" sz="2400" dirty="0">
                <a:solidFill>
                  <a:schemeClr val="accent1">
                    <a:lumMod val="50000"/>
                  </a:schemeClr>
                </a:solidFill>
              </a:rPr>
              <a:t>47</a:t>
            </a:r>
            <a:r>
              <a:rPr lang="zh-TW" altLang="en-US" sz="2400" dirty="0">
                <a:solidFill>
                  <a:schemeClr val="accent1">
                    <a:lumMod val="50000"/>
                  </a:schemeClr>
                </a:solidFill>
              </a:rPr>
              <a:t>處</a:t>
            </a:r>
            <a:r>
              <a:rPr lang="en-US" altLang="zh-TW" sz="2400" dirty="0">
                <a:solidFill>
                  <a:schemeClr val="accent1">
                    <a:lumMod val="50000"/>
                  </a:schemeClr>
                </a:solidFill>
              </a:rPr>
              <a:t>(</a:t>
            </a:r>
            <a:r>
              <a:rPr lang="zh-TW" altLang="en-US" sz="2400" dirty="0">
                <a:solidFill>
                  <a:schemeClr val="accent1">
                    <a:lumMod val="50000"/>
                  </a:schemeClr>
                </a:solidFill>
              </a:rPr>
              <a:t>包含</a:t>
            </a:r>
            <a:r>
              <a:rPr lang="en-US" altLang="zh-TW" sz="2400" dirty="0">
                <a:solidFill>
                  <a:schemeClr val="accent1">
                    <a:lumMod val="50000"/>
                  </a:schemeClr>
                </a:solidFill>
              </a:rPr>
              <a:t>36</a:t>
            </a:r>
            <a:r>
              <a:rPr lang="zh-TW" altLang="en-US" sz="2400" dirty="0">
                <a:solidFill>
                  <a:schemeClr val="accent1">
                    <a:lumMod val="50000"/>
                  </a:schemeClr>
                </a:solidFill>
              </a:rPr>
              <a:t>座水閘門，</a:t>
            </a:r>
            <a:r>
              <a:rPr lang="en-US" altLang="zh-TW" sz="2400" dirty="0">
                <a:solidFill>
                  <a:schemeClr val="accent1">
                    <a:lumMod val="50000"/>
                  </a:schemeClr>
                </a:solidFill>
              </a:rPr>
              <a:t>6</a:t>
            </a:r>
            <a:r>
              <a:rPr lang="zh-TW" altLang="en-US" sz="2400" dirty="0">
                <a:solidFill>
                  <a:schemeClr val="accent1">
                    <a:lumMod val="50000"/>
                  </a:schemeClr>
                </a:solidFill>
              </a:rPr>
              <a:t>條農田排水，</a:t>
            </a:r>
            <a:r>
              <a:rPr lang="en-US" altLang="zh-TW" sz="2400" dirty="0">
                <a:solidFill>
                  <a:schemeClr val="accent1">
                    <a:lumMod val="50000"/>
                  </a:schemeClr>
                </a:solidFill>
              </a:rPr>
              <a:t>5</a:t>
            </a:r>
            <a:r>
              <a:rPr lang="zh-TW" altLang="en-US" sz="2400" dirty="0">
                <a:solidFill>
                  <a:schemeClr val="accent1">
                    <a:lumMod val="50000"/>
                  </a:schemeClr>
                </a:solidFill>
              </a:rPr>
              <a:t>口埤塘</a:t>
            </a:r>
            <a:r>
              <a:rPr lang="en-US" altLang="zh-TW" sz="2400" dirty="0">
                <a:solidFill>
                  <a:schemeClr val="accent1">
                    <a:lumMod val="50000"/>
                  </a:schemeClr>
                </a:solidFill>
              </a:rPr>
              <a:t>)</a:t>
            </a:r>
            <a:r>
              <a:rPr lang="zh-TW" altLang="en-US" sz="2400" dirty="0">
                <a:solidFill>
                  <a:schemeClr val="accent1">
                    <a:lumMod val="50000"/>
                  </a:schemeClr>
                </a:solidFill>
              </a:rPr>
              <a:t>，並抽檢各管理處轄管輸</a:t>
            </a:r>
            <a:r>
              <a:rPr lang="en-US" altLang="zh-TW" sz="2400" dirty="0">
                <a:solidFill>
                  <a:schemeClr val="accent1">
                    <a:lumMod val="50000"/>
                  </a:schemeClr>
                </a:solidFill>
              </a:rPr>
              <a:t>/</a:t>
            </a:r>
            <a:r>
              <a:rPr lang="zh-TW" altLang="en-US" sz="2400" dirty="0">
                <a:solidFill>
                  <a:schemeClr val="accent1">
                    <a:lumMod val="50000"/>
                  </a:schemeClr>
                </a:solidFill>
              </a:rPr>
              <a:t>抽水或具參賽潛力之農田水利設施。</a:t>
            </a:r>
            <a:endParaRPr lang="en-US" altLang="zh-TW" sz="2400" dirty="0">
              <a:solidFill>
                <a:schemeClr val="accent1">
                  <a:lumMod val="50000"/>
                </a:schemeClr>
              </a:solidFill>
            </a:endParaRPr>
          </a:p>
        </p:txBody>
      </p:sp>
      <p:pic>
        <p:nvPicPr>
          <p:cNvPr id="19" name="圖片 18">
            <a:extLst>
              <a:ext uri="{FF2B5EF4-FFF2-40B4-BE49-F238E27FC236}">
                <a16:creationId xmlns:a16="http://schemas.microsoft.com/office/drawing/2014/main" id="{69B04EC4-FEA7-03C6-2A0C-B086441AD5FE}"/>
              </a:ext>
            </a:extLst>
          </p:cNvPr>
          <p:cNvPicPr/>
          <p:nvPr/>
        </p:nvPicPr>
        <p:blipFill>
          <a:blip r:embed="rId2" cstate="screen">
            <a:extLst>
              <a:ext uri="{28A0092B-C50C-407E-A947-70E740481C1C}">
                <a14:useLocalDpi xmlns:a14="http://schemas.microsoft.com/office/drawing/2010/main" val="0"/>
              </a:ext>
            </a:extLst>
          </a:blip>
          <a:srcRect/>
          <a:stretch>
            <a:fillRect/>
          </a:stretch>
        </p:blipFill>
        <p:spPr>
          <a:xfrm>
            <a:off x="3155855" y="3429001"/>
            <a:ext cx="2894400" cy="2170800"/>
          </a:xfrm>
          <a:prstGeom prst="rect">
            <a:avLst/>
          </a:prstGeom>
          <a:ln>
            <a:noFill/>
          </a:ln>
          <a:effectLst>
            <a:softEdge rad="112500"/>
          </a:effectLst>
        </p:spPr>
      </p:pic>
      <p:sp>
        <p:nvSpPr>
          <p:cNvPr id="20" name="文字方塊 19">
            <a:extLst>
              <a:ext uri="{FF2B5EF4-FFF2-40B4-BE49-F238E27FC236}">
                <a16:creationId xmlns:a16="http://schemas.microsoft.com/office/drawing/2014/main" id="{7376E212-FC6B-1686-00FB-332BB5622E77}"/>
              </a:ext>
            </a:extLst>
          </p:cNvPr>
          <p:cNvSpPr txBox="1"/>
          <p:nvPr/>
        </p:nvSpPr>
        <p:spPr>
          <a:xfrm>
            <a:off x="1536100" y="5633984"/>
            <a:ext cx="6096000" cy="307777"/>
          </a:xfrm>
          <a:prstGeom prst="rect">
            <a:avLst/>
          </a:prstGeom>
          <a:noFill/>
        </p:spPr>
        <p:txBody>
          <a:bodyPr wrap="square" rtlCol="0">
            <a:spAutoFit/>
          </a:bodyPr>
          <a:lstStyle>
            <a:defPPr>
              <a:defRPr lang="zh-TW"/>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prstClr val="white"/>
                </a:solidFill>
                <a:effectLst>
                  <a:glow rad="101600">
                    <a:prstClr val="black">
                      <a:alpha val="60000"/>
                    </a:prstClr>
                  </a:glow>
                </a:effectLst>
                <a:uLnTx/>
                <a:uFillTx/>
                <a:latin typeface="微軟正黑體" panose="020B0604030504040204" pitchFamily="34" charset="-120"/>
                <a:ea typeface="微軟正黑體" panose="020B0604030504040204" pitchFamily="34" charset="-120"/>
              </a:defRPr>
            </a:lvl1pPr>
          </a:lstStyle>
          <a:p>
            <a:r>
              <a:rPr lang="zh-TW" altLang="zh-TW" dirty="0"/>
              <a:t>臺中管理處中和排水閘門</a:t>
            </a:r>
            <a:endParaRPr lang="zh-TW" altLang="en-US" dirty="0"/>
          </a:p>
        </p:txBody>
      </p:sp>
      <p:pic>
        <p:nvPicPr>
          <p:cNvPr id="22" name="圖片 21">
            <a:extLst>
              <a:ext uri="{FF2B5EF4-FFF2-40B4-BE49-F238E27FC236}">
                <a16:creationId xmlns:a16="http://schemas.microsoft.com/office/drawing/2014/main" id="{2D5818FB-4549-1C8B-5F48-87F385359F59}"/>
              </a:ext>
            </a:extLst>
          </p:cNvPr>
          <p:cNvPicPr/>
          <p:nvPr/>
        </p:nvPicPr>
        <p:blipFill>
          <a:blip r:embed="rId3" cstate="screen">
            <a:extLst>
              <a:ext uri="{28A0092B-C50C-407E-A947-70E740481C1C}">
                <a14:useLocalDpi xmlns:a14="http://schemas.microsoft.com/office/drawing/2010/main" val="0"/>
              </a:ext>
            </a:extLst>
          </a:blip>
          <a:srcRect/>
          <a:stretch>
            <a:fillRect/>
          </a:stretch>
        </p:blipFill>
        <p:spPr>
          <a:xfrm>
            <a:off x="9184170" y="3429001"/>
            <a:ext cx="2894400" cy="2170800"/>
          </a:xfrm>
          <a:prstGeom prst="rect">
            <a:avLst/>
          </a:prstGeom>
          <a:ln>
            <a:noFill/>
          </a:ln>
          <a:effectLst>
            <a:softEdge rad="112500"/>
          </a:effectLst>
        </p:spPr>
      </p:pic>
      <p:sp>
        <p:nvSpPr>
          <p:cNvPr id="26" name="文字方塊 25">
            <a:extLst>
              <a:ext uri="{FF2B5EF4-FFF2-40B4-BE49-F238E27FC236}">
                <a16:creationId xmlns:a16="http://schemas.microsoft.com/office/drawing/2014/main" id="{05563664-19BF-F62E-9B63-4619CEAF08C0}"/>
              </a:ext>
            </a:extLst>
          </p:cNvPr>
          <p:cNvSpPr txBox="1"/>
          <p:nvPr/>
        </p:nvSpPr>
        <p:spPr>
          <a:xfrm>
            <a:off x="9184170" y="5621283"/>
            <a:ext cx="2894400" cy="305229"/>
          </a:xfrm>
          <a:prstGeom prst="rect">
            <a:avLst/>
          </a:prstGeom>
          <a:noFill/>
        </p:spPr>
        <p:txBody>
          <a:bodyPr wrap="square" rtlCol="0">
            <a:spAutoFit/>
          </a:bodyPr>
          <a:lstStyle>
            <a:defPPr>
              <a:defRPr lang="zh-TW"/>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prstClr val="white"/>
                </a:solidFill>
                <a:effectLst>
                  <a:glow rad="101600">
                    <a:prstClr val="black">
                      <a:alpha val="60000"/>
                    </a:prstClr>
                  </a:glow>
                </a:effectLst>
                <a:uLnTx/>
                <a:uFillTx/>
                <a:latin typeface="微軟正黑體" panose="020B0604030504040204" pitchFamily="34" charset="-120"/>
                <a:ea typeface="微軟正黑體" panose="020B0604030504040204" pitchFamily="34" charset="-120"/>
              </a:defRPr>
            </a:lvl1pPr>
          </a:lstStyle>
          <a:p>
            <a:r>
              <a:rPr lang="zh-TW" altLang="zh-TW" dirty="0"/>
              <a:t>桃園管理處埔頂支線</a:t>
            </a:r>
            <a:endParaRPr lang="zh-TW" altLang="en-US" dirty="0"/>
          </a:p>
        </p:txBody>
      </p:sp>
      <p:pic>
        <p:nvPicPr>
          <p:cNvPr id="2" name="圖片 1">
            <a:extLst>
              <a:ext uri="{FF2B5EF4-FFF2-40B4-BE49-F238E27FC236}">
                <a16:creationId xmlns:a16="http://schemas.microsoft.com/office/drawing/2014/main" id="{7306E9EA-985B-124B-DBA1-96599650DF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00" y="3429001"/>
            <a:ext cx="2894400" cy="2171144"/>
          </a:xfrm>
          <a:prstGeom prst="rect">
            <a:avLst/>
          </a:prstGeom>
          <a:ln>
            <a:noFill/>
          </a:ln>
          <a:effectLst>
            <a:softEdge rad="112500"/>
          </a:effectLst>
        </p:spPr>
      </p:pic>
      <p:sp>
        <p:nvSpPr>
          <p:cNvPr id="3" name="文字方塊 2">
            <a:extLst>
              <a:ext uri="{FF2B5EF4-FFF2-40B4-BE49-F238E27FC236}">
                <a16:creationId xmlns:a16="http://schemas.microsoft.com/office/drawing/2014/main" id="{486EA402-A1BF-3800-1655-093D685D20DF}"/>
              </a:ext>
            </a:extLst>
          </p:cNvPr>
          <p:cNvSpPr txBox="1"/>
          <p:nvPr/>
        </p:nvSpPr>
        <p:spPr>
          <a:xfrm>
            <a:off x="-1463170" y="5633983"/>
            <a:ext cx="6096000" cy="307777"/>
          </a:xfrm>
          <a:prstGeom prst="rect">
            <a:avLst/>
          </a:prstGeom>
          <a:noFill/>
        </p:spPr>
        <p:txBody>
          <a:bodyPr wrap="square" rtlCol="0">
            <a:spAutoFit/>
          </a:bodyPr>
          <a:lstStyle>
            <a:defPPr>
              <a:defRPr lang="zh-TW"/>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prstClr val="white"/>
                </a:solidFill>
                <a:effectLst>
                  <a:glow rad="101600">
                    <a:prstClr val="black">
                      <a:alpha val="60000"/>
                    </a:prstClr>
                  </a:glow>
                </a:effectLst>
                <a:uLnTx/>
                <a:uFillTx/>
                <a:latin typeface="微軟正黑體" panose="020B0604030504040204" pitchFamily="34" charset="-120"/>
                <a:ea typeface="微軟正黑體" panose="020B0604030504040204" pitchFamily="34" charset="-120"/>
              </a:defRPr>
            </a:lvl1pPr>
          </a:lstStyle>
          <a:p>
            <a:r>
              <a:rPr lang="zh-TW" altLang="en-US" dirty="0"/>
              <a:t>苗栗管理處羅耕埤</a:t>
            </a:r>
            <a:endParaRPr lang="en-US" altLang="zh-TW" dirty="0"/>
          </a:p>
        </p:txBody>
      </p:sp>
      <p:pic>
        <p:nvPicPr>
          <p:cNvPr id="14" name="圖片 13">
            <a:extLst>
              <a:ext uri="{FF2B5EF4-FFF2-40B4-BE49-F238E27FC236}">
                <a16:creationId xmlns:a16="http://schemas.microsoft.com/office/drawing/2014/main" id="{76648647-DD10-43E8-995A-9F98F0459482}"/>
              </a:ext>
            </a:extLst>
          </p:cNvPr>
          <p:cNvPicPr/>
          <p:nvPr/>
        </p:nvPicPr>
        <p:blipFill>
          <a:blip r:embed="rId5">
            <a:extLst>
              <a:ext uri="{28A0092B-C50C-407E-A947-70E740481C1C}">
                <a14:useLocalDpi xmlns:a14="http://schemas.microsoft.com/office/drawing/2010/main" val="0"/>
              </a:ext>
            </a:extLst>
          </a:blip>
          <a:stretch>
            <a:fillRect/>
          </a:stretch>
        </p:blipFill>
        <p:spPr>
          <a:xfrm>
            <a:off x="6170012" y="3429000"/>
            <a:ext cx="2894400" cy="2170800"/>
          </a:xfrm>
          <a:prstGeom prst="rect">
            <a:avLst/>
          </a:prstGeom>
          <a:ln>
            <a:noFill/>
          </a:ln>
          <a:effectLst>
            <a:softEdge rad="112500"/>
          </a:effectLst>
        </p:spPr>
      </p:pic>
      <p:sp>
        <p:nvSpPr>
          <p:cNvPr id="15" name="文字方塊 14">
            <a:extLst>
              <a:ext uri="{FF2B5EF4-FFF2-40B4-BE49-F238E27FC236}">
                <a16:creationId xmlns:a16="http://schemas.microsoft.com/office/drawing/2014/main" id="{6FDABFAD-BC14-400D-BE5E-22F8B1D190CC}"/>
              </a:ext>
            </a:extLst>
          </p:cNvPr>
          <p:cNvSpPr txBox="1"/>
          <p:nvPr/>
        </p:nvSpPr>
        <p:spPr>
          <a:xfrm>
            <a:off x="4511172" y="5621282"/>
            <a:ext cx="6096000" cy="307777"/>
          </a:xfrm>
          <a:prstGeom prst="rect">
            <a:avLst/>
          </a:prstGeom>
          <a:noFill/>
        </p:spPr>
        <p:txBody>
          <a:bodyPr wrap="square" rtlCol="0">
            <a:spAutoFit/>
          </a:bodyPr>
          <a:lstStyle>
            <a:defPPr>
              <a:defRPr lang="zh-TW"/>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prstClr val="white"/>
                </a:solidFill>
                <a:effectLst>
                  <a:glow rad="101600">
                    <a:prstClr val="black">
                      <a:alpha val="60000"/>
                    </a:prstClr>
                  </a:glow>
                </a:effectLst>
                <a:uLnTx/>
                <a:uFillTx/>
                <a:latin typeface="微軟正黑體" panose="020B0604030504040204" pitchFamily="34" charset="-120"/>
                <a:ea typeface="微軟正黑體" panose="020B0604030504040204" pitchFamily="34" charset="-120"/>
              </a:defRPr>
            </a:lvl1pPr>
          </a:lstStyle>
          <a:p>
            <a:r>
              <a:rPr lang="zh-TW" altLang="en-US" dirty="0"/>
              <a:t>北基</a:t>
            </a:r>
            <a:r>
              <a:rPr lang="zh-TW" altLang="zh-TW" dirty="0"/>
              <a:t>管理處</a:t>
            </a:r>
            <a:r>
              <a:rPr lang="zh-TW" altLang="en-US" dirty="0"/>
              <a:t>茂興店圳</a:t>
            </a:r>
          </a:p>
        </p:txBody>
      </p:sp>
    </p:spTree>
    <p:extLst>
      <p:ext uri="{BB962C8B-B14F-4D97-AF65-F5344CB8AC3E}">
        <p14:creationId xmlns:p14="http://schemas.microsoft.com/office/powerpoint/2010/main" val="1889031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17</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1038921"/>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設施抽檢成果</a:t>
            </a:r>
            <a:r>
              <a:rPr lang="en-US" altLang="zh-TW" dirty="0"/>
              <a:t>-</a:t>
            </a:r>
            <a:r>
              <a:rPr lang="zh-TW" altLang="en-US" dirty="0"/>
              <a:t>管理處設施整備樣態分析</a:t>
            </a:r>
          </a:p>
        </p:txBody>
      </p:sp>
      <p:graphicFrame>
        <p:nvGraphicFramePr>
          <p:cNvPr id="12" name="表格 11">
            <a:extLst>
              <a:ext uri="{FF2B5EF4-FFF2-40B4-BE49-F238E27FC236}">
                <a16:creationId xmlns:a16="http://schemas.microsoft.com/office/drawing/2014/main" id="{45DAC0F0-F8E7-D718-6D2E-3399AE8BA2A4}"/>
              </a:ext>
            </a:extLst>
          </p:cNvPr>
          <p:cNvGraphicFramePr>
            <a:graphicFrameLocks noGrp="1"/>
          </p:cNvGraphicFramePr>
          <p:nvPr>
            <p:extLst>
              <p:ext uri="{D42A27DB-BD31-4B8C-83A1-F6EECF244321}">
                <p14:modId xmlns:p14="http://schemas.microsoft.com/office/powerpoint/2010/main" val="2985153814"/>
              </p:ext>
            </p:extLst>
          </p:nvPr>
        </p:nvGraphicFramePr>
        <p:xfrm>
          <a:off x="678376" y="1605679"/>
          <a:ext cx="6756844" cy="4951985"/>
        </p:xfrm>
        <a:graphic>
          <a:graphicData uri="http://schemas.openxmlformats.org/drawingml/2006/table">
            <a:tbl>
              <a:tblPr/>
              <a:tblGrid>
                <a:gridCol w="953329">
                  <a:extLst>
                    <a:ext uri="{9D8B030D-6E8A-4147-A177-3AD203B41FA5}">
                      <a16:colId xmlns:a16="http://schemas.microsoft.com/office/drawing/2014/main" val="1958129248"/>
                    </a:ext>
                  </a:extLst>
                </a:gridCol>
                <a:gridCol w="1312229">
                  <a:extLst>
                    <a:ext uri="{9D8B030D-6E8A-4147-A177-3AD203B41FA5}">
                      <a16:colId xmlns:a16="http://schemas.microsoft.com/office/drawing/2014/main" val="2740084278"/>
                    </a:ext>
                  </a:extLst>
                </a:gridCol>
                <a:gridCol w="2905762">
                  <a:extLst>
                    <a:ext uri="{9D8B030D-6E8A-4147-A177-3AD203B41FA5}">
                      <a16:colId xmlns:a16="http://schemas.microsoft.com/office/drawing/2014/main" val="2915493810"/>
                    </a:ext>
                  </a:extLst>
                </a:gridCol>
                <a:gridCol w="792762">
                  <a:extLst>
                    <a:ext uri="{9D8B030D-6E8A-4147-A177-3AD203B41FA5}">
                      <a16:colId xmlns:a16="http://schemas.microsoft.com/office/drawing/2014/main" val="574541636"/>
                    </a:ext>
                  </a:extLst>
                </a:gridCol>
                <a:gridCol w="792762">
                  <a:extLst>
                    <a:ext uri="{9D8B030D-6E8A-4147-A177-3AD203B41FA5}">
                      <a16:colId xmlns:a16="http://schemas.microsoft.com/office/drawing/2014/main" val="2136961836"/>
                    </a:ext>
                  </a:extLst>
                </a:gridCol>
              </a:tblGrid>
              <a:tr h="549002">
                <a:tc>
                  <a:txBody>
                    <a:bodyPr/>
                    <a:lstStyle/>
                    <a:p>
                      <a:pPr algn="ctr" fontAlgn="b"/>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抽檢</a:t>
                      </a:r>
                      <a:endPar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endParaRPr>
                    </a:p>
                    <a:p>
                      <a:pPr algn="ctr" fontAlgn="b"/>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項目</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抽檢類型</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檢視內容</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112</a:t>
                      </a: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年</a:t>
                      </a:r>
                      <a:endPar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endParaRPr>
                    </a:p>
                    <a:p>
                      <a:pPr algn="ctr" fontAlgn="ct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處</a:t>
                      </a: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113</a:t>
                      </a: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年</a:t>
                      </a:r>
                      <a:endPar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endParaRPr>
                    </a:p>
                    <a:p>
                      <a:pPr marL="0" marR="0" lvl="0" indent="0" algn="ctr" defTabSz="685783" rtl="0" eaLnBrk="1" fontAlgn="ctr" latinLnBrk="0" hangingPunct="1">
                        <a:lnSpc>
                          <a:spcPct val="100000"/>
                        </a:lnSpc>
                        <a:spcBef>
                          <a:spcPts val="0"/>
                        </a:spcBef>
                        <a:spcAft>
                          <a:spcPts val="0"/>
                        </a:spcAft>
                        <a:buClrTx/>
                        <a:buSzTx/>
                        <a:buFontTx/>
                        <a:buNone/>
                        <a:tabLst/>
                        <a:defRPr/>
                      </a:pP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處</a:t>
                      </a: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566091179"/>
                  </a:ext>
                </a:extLst>
              </a:tr>
              <a:tr h="258999">
                <a:tc rowSpan="17">
                  <a:txBody>
                    <a:bodyPr/>
                    <a:lstStyle/>
                    <a:p>
                      <a:pPr algn="ctr" fontAlgn="ct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管理處</a:t>
                      </a:r>
                      <a:endPar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endParaRPr>
                    </a:p>
                    <a:p>
                      <a:pPr algn="ctr" fontAlgn="ct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設施</a:t>
                      </a:r>
                      <a:b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b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整備情形</a:t>
                      </a:r>
                      <a:endPar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endParaRPr>
                    </a:p>
                    <a:p>
                      <a:pPr algn="ctr" fontAlgn="ct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評核</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rowSpan="5">
                  <a:txBody>
                    <a:bodyPr/>
                    <a:lstStyle/>
                    <a:p>
                      <a:pPr algn="ctr"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轄區基本資料</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轄區管理範圍說明不清</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a:solidFill>
                            <a:srgbClr val="000000"/>
                          </a:solidFill>
                          <a:effectLst/>
                          <a:latin typeface="微軟正黑體" panose="020B0604030504040204" pitchFamily="34" charset="-120"/>
                          <a:ea typeface="微軟正黑體" panose="020B0604030504040204" pitchFamily="34" charset="-120"/>
                        </a:rPr>
                        <a:t>-</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14106513"/>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無標記重要農產專區</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4</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a:solidFill>
                            <a:srgbClr val="000000"/>
                          </a:solidFill>
                          <a:effectLst/>
                          <a:latin typeface="微軟正黑體" panose="020B0604030504040204" pitchFamily="34" charset="-120"/>
                          <a:ea typeface="微軟正黑體" panose="020B0604030504040204" pitchFamily="34" charset="-120"/>
                        </a:rPr>
                        <a:t>1</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783868287"/>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無標記高致災風險區域</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6</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2</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18053163"/>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風險區域致災成因敘述不清</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6</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2</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471670520"/>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風險區域致災對策敘述不清</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5</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4</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85416957"/>
                  </a:ext>
                </a:extLst>
              </a:tr>
              <a:tr h="258999">
                <a:tc vMerge="1">
                  <a:txBody>
                    <a:bodyPr/>
                    <a:lstStyle/>
                    <a:p>
                      <a:endParaRPr lang="zh-TW" altLang="en-US"/>
                    </a:p>
                  </a:txBody>
                  <a:tcPr/>
                </a:tc>
                <a:tc rowSpan="5">
                  <a:txBody>
                    <a:bodyPr/>
                    <a:lstStyle/>
                    <a:p>
                      <a:pPr algn="ctr"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防災組織編制</a:t>
                      </a:r>
                      <a:b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b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應變作業機制</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防汛人員聯繫方式缺漏</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10</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5</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620414097"/>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災害應變手冊缺漏</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3</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2</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387292316"/>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a:solidFill>
                            <a:srgbClr val="000000"/>
                          </a:solidFill>
                          <a:effectLst/>
                          <a:latin typeface="微軟正黑體" panose="020B0604030504040204" pitchFamily="34" charset="-120"/>
                          <a:ea typeface="微軟正黑體" panose="020B0604030504040204" pitchFamily="34" charset="-120"/>
                        </a:rPr>
                        <a:t>災害應變機制缺漏</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3</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3</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50106754"/>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災害應變作為缺漏</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1</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a:solidFill>
                            <a:srgbClr val="000000"/>
                          </a:solidFill>
                          <a:effectLst/>
                          <a:latin typeface="微軟正黑體" panose="020B0604030504040204" pitchFamily="34" charset="-120"/>
                          <a:ea typeface="微軟正黑體" panose="020B0604030504040204" pitchFamily="34" charset="-120"/>
                        </a:rPr>
                        <a:t>2</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523660769"/>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搶救</a:t>
                      </a:r>
                      <a:r>
                        <a:rPr lang="en-US" sz="1400" b="0" i="0" u="none" strike="noStrike" dirty="0">
                          <a:solidFill>
                            <a:srgbClr val="000000"/>
                          </a:solidFill>
                          <a:effectLst/>
                          <a:latin typeface="微軟正黑體" panose="020B0604030504040204" pitchFamily="34" charset="-120"/>
                          <a:ea typeface="微軟正黑體" panose="020B0604030504040204" pitchFamily="34" charset="-120"/>
                        </a:rPr>
                        <a:t>SOP</a:t>
                      </a: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缺漏</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3</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7</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125704178"/>
                  </a:ext>
                </a:extLst>
              </a:tr>
              <a:tr h="258999">
                <a:tc vMerge="1">
                  <a:txBody>
                    <a:bodyPr/>
                    <a:lstStyle/>
                    <a:p>
                      <a:endParaRPr lang="zh-TW" altLang="en-US"/>
                    </a:p>
                  </a:txBody>
                  <a:tcPr/>
                </a:tc>
                <a:tc rowSpan="7">
                  <a:txBody>
                    <a:bodyPr/>
                    <a:lstStyle/>
                    <a:p>
                      <a:pPr algn="ctr"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防災整備執行</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9DDD4">
                        <a:alpha val="49804"/>
                      </a:srgbClr>
                    </a:solidFill>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開口合約編制缺漏</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9DDD4">
                        <a:alpha val="49804"/>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2</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a:solidFill>
                            <a:srgbClr val="000000"/>
                          </a:solidFill>
                          <a:effectLst/>
                          <a:latin typeface="微軟正黑體" panose="020B0604030504040204" pitchFamily="34" charset="-120"/>
                          <a:ea typeface="微軟正黑體" panose="020B0604030504040204" pitchFamily="34" charset="-120"/>
                        </a:rPr>
                        <a:t>-</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66591214"/>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協勤人員名單缺漏</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9DDD4">
                        <a:alpha val="49804"/>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8</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6</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438683870"/>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協勤人員聯繫方式缺漏</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9DDD4">
                        <a:alpha val="49804"/>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8</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a:solidFill>
                            <a:srgbClr val="000000"/>
                          </a:solidFill>
                          <a:effectLst/>
                          <a:latin typeface="微軟正黑體" panose="020B0604030504040204" pitchFamily="34" charset="-120"/>
                          <a:ea typeface="微軟正黑體" panose="020B0604030504040204" pitchFamily="34" charset="-120"/>
                        </a:rPr>
                        <a:t>8</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93472216"/>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a:solidFill>
                            <a:srgbClr val="000000"/>
                          </a:solidFill>
                          <a:effectLst/>
                          <a:latin typeface="微軟正黑體" panose="020B0604030504040204" pitchFamily="34" charset="-120"/>
                          <a:ea typeface="微軟正黑體" panose="020B0604030504040204" pitchFamily="34" charset="-120"/>
                        </a:rPr>
                        <a:t>防救災機具數量、分布缺漏</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9DDD4">
                        <a:alpha val="49804"/>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6</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11</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51809049"/>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a:solidFill>
                            <a:srgbClr val="000000"/>
                          </a:solidFill>
                          <a:effectLst/>
                          <a:latin typeface="微軟正黑體" panose="020B0604030504040204" pitchFamily="34" charset="-120"/>
                          <a:ea typeface="微軟正黑體" panose="020B0604030504040204" pitchFamily="34" charset="-120"/>
                        </a:rPr>
                        <a:t>淤紀錄未詳實紀錄</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9DDD4">
                        <a:alpha val="49804"/>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2</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54707327"/>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a:solidFill>
                            <a:srgbClr val="000000"/>
                          </a:solidFill>
                          <a:effectLst/>
                          <a:latin typeface="微軟正黑體" panose="020B0604030504040204" pitchFamily="34" charset="-120"/>
                          <a:ea typeface="微軟正黑體" panose="020B0604030504040204" pitchFamily="34" charset="-120"/>
                        </a:rPr>
                        <a:t>清淤執行進度未詳實呈現</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9DDD4">
                        <a:alpha val="49804"/>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11</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772865378"/>
                  </a:ext>
                </a:extLst>
              </a:tr>
              <a:tr h="258999">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清淤執行狀況未詳實呈現</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9DDD4">
                        <a:alpha val="49804"/>
                      </a:srgbClr>
                    </a:solidFill>
                  </a:tcPr>
                </a:tc>
                <a:tc>
                  <a:txBody>
                    <a:bodyPr/>
                    <a:lstStyle/>
                    <a:p>
                      <a:pPr algn="ctr" fontAlgn="ct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3</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fontAlgn="ct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a:t>
                      </a:r>
                    </a:p>
                  </a:txBody>
                  <a:tcPr marL="7559" marR="7559" marT="7559"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98344309"/>
                  </a:ext>
                </a:extLst>
              </a:tr>
            </a:tbl>
          </a:graphicData>
        </a:graphic>
      </p:graphicFrame>
      <p:graphicFrame>
        <p:nvGraphicFramePr>
          <p:cNvPr id="13" name="圖表 12">
            <a:extLst>
              <a:ext uri="{FF2B5EF4-FFF2-40B4-BE49-F238E27FC236}">
                <a16:creationId xmlns:a16="http://schemas.microsoft.com/office/drawing/2014/main" id="{A4867F2D-880A-6AC9-D822-2170D5511120}"/>
              </a:ext>
            </a:extLst>
          </p:cNvPr>
          <p:cNvGraphicFramePr>
            <a:graphicFrameLocks/>
          </p:cNvGraphicFramePr>
          <p:nvPr>
            <p:extLst>
              <p:ext uri="{D42A27DB-BD31-4B8C-83A1-F6EECF244321}">
                <p14:modId xmlns:p14="http://schemas.microsoft.com/office/powerpoint/2010/main" val="3830251826"/>
              </p:ext>
            </p:extLst>
          </p:nvPr>
        </p:nvGraphicFramePr>
        <p:xfrm>
          <a:off x="7435221" y="1510416"/>
          <a:ext cx="4245790" cy="5199529"/>
        </p:xfrm>
        <a:graphic>
          <a:graphicData uri="http://schemas.openxmlformats.org/drawingml/2006/chart">
            <c:chart xmlns:c="http://schemas.openxmlformats.org/drawingml/2006/chart" xmlns:r="http://schemas.openxmlformats.org/officeDocument/2006/relationships" r:id="rId2"/>
          </a:graphicData>
        </a:graphic>
      </p:graphicFrame>
      <p:sp>
        <p:nvSpPr>
          <p:cNvPr id="14" name="圖案 13">
            <a:extLst>
              <a:ext uri="{FF2B5EF4-FFF2-40B4-BE49-F238E27FC236}">
                <a16:creationId xmlns:a16="http://schemas.microsoft.com/office/drawing/2014/main" id="{336E7481-11E0-B246-62E7-D539244B9544}"/>
              </a:ext>
            </a:extLst>
          </p:cNvPr>
          <p:cNvSpPr/>
          <p:nvPr/>
        </p:nvSpPr>
        <p:spPr>
          <a:xfrm rot="3009035">
            <a:off x="8468322" y="2525516"/>
            <a:ext cx="2179586" cy="1148511"/>
          </a:xfrm>
          <a:prstGeom prst="swooshArrow">
            <a:avLst>
              <a:gd name="adj1" fmla="val 16310"/>
              <a:gd name="adj2" fmla="val 31370"/>
            </a:avLst>
          </a:prstGeom>
          <a:solidFill>
            <a:srgbClr val="FFFFFF">
              <a:alpha val="80000"/>
            </a:srgbClr>
          </a:solidFill>
          <a:ln>
            <a:solidFill>
              <a:schemeClr val="tx1"/>
            </a:solidFill>
          </a:ln>
        </p:spPr>
        <p:style>
          <a:lnRef idx="0">
            <a:scrgbClr r="0" g="0" b="0"/>
          </a:lnRef>
          <a:fillRef idx="3">
            <a:scrgbClr r="0" g="0" b="0"/>
          </a:fillRef>
          <a:effectRef idx="3">
            <a:schemeClr val="accent2">
              <a:hueOff val="0"/>
              <a:satOff val="0"/>
              <a:lumOff val="0"/>
              <a:alphaOff val="0"/>
            </a:schemeClr>
          </a:effectRef>
          <a:fontRef idx="minor">
            <a:schemeClr val="lt1"/>
          </a:fontRef>
        </p:style>
        <p:txBody>
          <a:bodyPr/>
          <a:lstStyle/>
          <a:p>
            <a:endParaRPr lang="zh-TW" altLang="en-US"/>
          </a:p>
        </p:txBody>
      </p:sp>
    </p:spTree>
    <p:extLst>
      <p:ext uri="{BB962C8B-B14F-4D97-AF65-F5344CB8AC3E}">
        <p14:creationId xmlns:p14="http://schemas.microsoft.com/office/powerpoint/2010/main" val="170133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18</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1038921"/>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設施抽檢成果</a:t>
            </a:r>
            <a:r>
              <a:rPr lang="en-US" altLang="zh-TW" dirty="0"/>
              <a:t>-</a:t>
            </a:r>
            <a:r>
              <a:rPr lang="zh-TW" altLang="en-US" dirty="0"/>
              <a:t>設施抽檢樣態分析</a:t>
            </a:r>
          </a:p>
        </p:txBody>
      </p:sp>
      <p:graphicFrame>
        <p:nvGraphicFramePr>
          <p:cNvPr id="2" name="圖表 1">
            <a:extLst>
              <a:ext uri="{FF2B5EF4-FFF2-40B4-BE49-F238E27FC236}">
                <a16:creationId xmlns:a16="http://schemas.microsoft.com/office/drawing/2014/main" id="{D77A0883-BBA6-C50B-DB60-1080F5CDE116}"/>
              </a:ext>
            </a:extLst>
          </p:cNvPr>
          <p:cNvGraphicFramePr>
            <a:graphicFrameLocks/>
          </p:cNvGraphicFramePr>
          <p:nvPr>
            <p:extLst>
              <p:ext uri="{D42A27DB-BD31-4B8C-83A1-F6EECF244321}">
                <p14:modId xmlns:p14="http://schemas.microsoft.com/office/powerpoint/2010/main" val="252292408"/>
              </p:ext>
            </p:extLst>
          </p:nvPr>
        </p:nvGraphicFramePr>
        <p:xfrm>
          <a:off x="7702308" y="1423266"/>
          <a:ext cx="4204448" cy="52084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表格 2">
            <a:extLst>
              <a:ext uri="{FF2B5EF4-FFF2-40B4-BE49-F238E27FC236}">
                <a16:creationId xmlns:a16="http://schemas.microsoft.com/office/drawing/2014/main" id="{5792E508-A76B-EBDB-3776-8CB5E84257F8}"/>
              </a:ext>
            </a:extLst>
          </p:cNvPr>
          <p:cNvGraphicFramePr>
            <a:graphicFrameLocks noGrp="1"/>
          </p:cNvGraphicFramePr>
          <p:nvPr>
            <p:extLst>
              <p:ext uri="{D42A27DB-BD31-4B8C-83A1-F6EECF244321}">
                <p14:modId xmlns:p14="http://schemas.microsoft.com/office/powerpoint/2010/main" val="3258660690"/>
              </p:ext>
            </p:extLst>
          </p:nvPr>
        </p:nvGraphicFramePr>
        <p:xfrm>
          <a:off x="770281" y="1605679"/>
          <a:ext cx="6580777" cy="4715450"/>
        </p:xfrm>
        <a:graphic>
          <a:graphicData uri="http://schemas.openxmlformats.org/drawingml/2006/table">
            <a:tbl>
              <a:tblPr/>
              <a:tblGrid>
                <a:gridCol w="1018903">
                  <a:extLst>
                    <a:ext uri="{9D8B030D-6E8A-4147-A177-3AD203B41FA5}">
                      <a16:colId xmlns:a16="http://schemas.microsoft.com/office/drawing/2014/main" val="2539767773"/>
                    </a:ext>
                  </a:extLst>
                </a:gridCol>
                <a:gridCol w="1384561">
                  <a:extLst>
                    <a:ext uri="{9D8B030D-6E8A-4147-A177-3AD203B41FA5}">
                      <a16:colId xmlns:a16="http://schemas.microsoft.com/office/drawing/2014/main" val="3016300442"/>
                    </a:ext>
                  </a:extLst>
                </a:gridCol>
                <a:gridCol w="2911359">
                  <a:extLst>
                    <a:ext uri="{9D8B030D-6E8A-4147-A177-3AD203B41FA5}">
                      <a16:colId xmlns:a16="http://schemas.microsoft.com/office/drawing/2014/main" val="3352316891"/>
                    </a:ext>
                  </a:extLst>
                </a:gridCol>
                <a:gridCol w="632977">
                  <a:extLst>
                    <a:ext uri="{9D8B030D-6E8A-4147-A177-3AD203B41FA5}">
                      <a16:colId xmlns:a16="http://schemas.microsoft.com/office/drawing/2014/main" val="3004054833"/>
                    </a:ext>
                  </a:extLst>
                </a:gridCol>
                <a:gridCol w="632977">
                  <a:extLst>
                    <a:ext uri="{9D8B030D-6E8A-4147-A177-3AD203B41FA5}">
                      <a16:colId xmlns:a16="http://schemas.microsoft.com/office/drawing/2014/main" val="2244992868"/>
                    </a:ext>
                  </a:extLst>
                </a:gridCol>
              </a:tblGrid>
              <a:tr h="439064">
                <a:tc>
                  <a:txBody>
                    <a:bodyPr/>
                    <a:lstStyle/>
                    <a:p>
                      <a:pPr algn="ctr" fontAlgn="b"/>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抽檢</a:t>
                      </a:r>
                      <a:endPar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endParaRPr>
                    </a:p>
                    <a:p>
                      <a:pPr algn="ctr" fontAlgn="b"/>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項目</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抽檢類型</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檢視內容</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112</a:t>
                      </a: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年</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1" i="0" u="none" strike="noStrike" dirty="0">
                          <a:solidFill>
                            <a:srgbClr val="000000"/>
                          </a:solidFill>
                          <a:effectLst/>
                          <a:latin typeface="微軟正黑體" panose="020B0604030504040204" pitchFamily="34" charset="-120"/>
                          <a:ea typeface="微軟正黑體" panose="020B0604030504040204" pitchFamily="34" charset="-120"/>
                        </a:rPr>
                        <a:t>113</a:t>
                      </a:r>
                      <a:r>
                        <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rPr>
                        <a:t>年</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913209404"/>
                  </a:ext>
                </a:extLst>
              </a:tr>
              <a:tr h="475154">
                <a:tc rowSpan="9">
                  <a:txBody>
                    <a:bodyPr/>
                    <a:lstStyle/>
                    <a:p>
                      <a:pPr algn="ctr"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設施狀況</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rowSpan="4">
                  <a:txBody>
                    <a:bodyPr/>
                    <a:lstStyle/>
                    <a:p>
                      <a:pPr algn="ctr"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主體設施</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開關升降啟閉運轉異常</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ctr" fontAlgn="ctr"/>
                      <a:r>
                        <a:rPr lang="en-US" altLang="zh-TW" sz="1400" b="0" i="0" u="none" strike="noStrike">
                          <a:solidFill>
                            <a:srgbClr val="000000"/>
                          </a:solidFill>
                          <a:effectLst/>
                          <a:latin typeface="微軟正黑體" panose="020B0604030504040204" pitchFamily="34" charset="-120"/>
                          <a:ea typeface="微軟正黑體" panose="020B0604030504040204" pitchFamily="34" charset="-120"/>
                        </a:rPr>
                        <a:t>3</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2</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546967580"/>
                  </a:ext>
                </a:extLst>
              </a:tr>
              <a:tr h="475154">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外觀損壞或龜裂</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4</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4</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01984615"/>
                  </a:ext>
                </a:extLst>
              </a:tr>
              <a:tr h="475154">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通水斷面不完整</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ctr" fontAlgn="ctr"/>
                      <a:r>
                        <a:rPr lang="en-US" altLang="zh-TW" sz="1400" b="0" i="0" u="none" strike="noStrike">
                          <a:solidFill>
                            <a:srgbClr val="000000"/>
                          </a:solidFill>
                          <a:effectLst/>
                          <a:latin typeface="微軟正黑體" panose="020B0604030504040204" pitchFamily="34" charset="-120"/>
                          <a:ea typeface="微軟正黑體" panose="020B0604030504040204" pitchFamily="34" charset="-120"/>
                        </a:rPr>
                        <a:t>1</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　</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663999736"/>
                  </a:ext>
                </a:extLst>
              </a:tr>
              <a:tr h="475154">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渠道目視損壞或龜裂</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lumMod val="20000"/>
                        <a:lumOff val="80000"/>
                        <a:alpha val="50196"/>
                      </a:schemeClr>
                    </a:solidFill>
                  </a:tcPr>
                </a:tc>
                <a:tc>
                  <a:txBody>
                    <a:bodyPr/>
                    <a:lstStyle/>
                    <a:p>
                      <a:pPr algn="ctr" fontAlgn="ctr"/>
                      <a:r>
                        <a:rPr lang="en-US" altLang="zh-TW" sz="1400" b="0" i="0" u="none" strike="noStrike">
                          <a:solidFill>
                            <a:srgbClr val="000000"/>
                          </a:solidFill>
                          <a:effectLst/>
                          <a:latin typeface="微軟正黑體" panose="020B0604030504040204" pitchFamily="34" charset="-120"/>
                          <a:ea typeface="微軟正黑體" panose="020B0604030504040204" pitchFamily="34" charset="-120"/>
                        </a:rPr>
                        <a:t>-</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2</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805240693"/>
                  </a:ext>
                </a:extLst>
              </a:tr>
              <a:tr h="475154">
                <a:tc vMerge="1">
                  <a:txBody>
                    <a:bodyPr/>
                    <a:lstStyle/>
                    <a:p>
                      <a:endParaRPr lang="zh-TW" altLang="en-US"/>
                    </a:p>
                  </a:txBody>
                  <a:tcPr/>
                </a:tc>
                <a:tc rowSpan="3">
                  <a:txBody>
                    <a:bodyPr/>
                    <a:lstStyle/>
                    <a:p>
                      <a:pPr algn="ctr"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附屬設施</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告示牌可視性不佳、名稱不正確</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9</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6</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227126968"/>
                  </a:ext>
                </a:extLst>
              </a:tr>
              <a:tr h="475154">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告示牌未含緊急聯絡人</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5</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11</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492635202"/>
                  </a:ext>
                </a:extLst>
              </a:tr>
              <a:tr h="475154">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整修通道平台及相關設施損壞</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FDA">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11</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10</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723507398"/>
                  </a:ext>
                </a:extLst>
              </a:tr>
              <a:tr h="475154">
                <a:tc vMerge="1">
                  <a:txBody>
                    <a:bodyPr/>
                    <a:lstStyle/>
                    <a:p>
                      <a:endParaRPr lang="zh-TW" altLang="en-US"/>
                    </a:p>
                  </a:txBody>
                  <a:tcPr/>
                </a:tc>
                <a:tc rowSpan="2">
                  <a:txBody>
                    <a:bodyPr/>
                    <a:lstStyle/>
                    <a:p>
                      <a:pPr algn="ctr"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一般環境</a:t>
                      </a:r>
                      <a:endPar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endParaRPr>
                    </a:p>
                    <a:p>
                      <a:pPr algn="ctr"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維護情形</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DDEBF7">
                        <a:alpha val="50196"/>
                      </a:srgbClr>
                    </a:solidFill>
                  </a:tcPr>
                </a:tc>
                <a:tc>
                  <a:txBody>
                    <a:bodyPr/>
                    <a:lstStyle/>
                    <a:p>
                      <a:pPr algn="l" fontAlgn="ctr"/>
                      <a:r>
                        <a:rPr lang="zh-TW" altLang="en-US" sz="1400" b="0" i="0" u="none" strike="noStrike">
                          <a:solidFill>
                            <a:srgbClr val="000000"/>
                          </a:solidFill>
                          <a:effectLst/>
                          <a:latin typeface="微軟正黑體" panose="020B0604030504040204" pitchFamily="34" charset="-120"/>
                          <a:ea typeface="微軟正黑體" panose="020B0604030504040204" pitchFamily="34" charset="-120"/>
                        </a:rPr>
                        <a:t>進出水口淤積、植生或異物阻塞</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DDEBF7">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12</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0" i="0" u="none" strike="noStrike">
                          <a:solidFill>
                            <a:srgbClr val="000000"/>
                          </a:solidFill>
                          <a:effectLst/>
                          <a:latin typeface="微軟正黑體" panose="020B0604030504040204" pitchFamily="34" charset="-120"/>
                          <a:ea typeface="微軟正黑體" panose="020B0604030504040204" pitchFamily="34" charset="-120"/>
                        </a:rPr>
                        <a:t>5</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333535064"/>
                  </a:ext>
                </a:extLst>
              </a:tr>
              <a:tr h="475154">
                <a:tc vMerge="1">
                  <a:txBody>
                    <a:bodyPr/>
                    <a:lstStyle/>
                    <a:p>
                      <a:endParaRPr lang="zh-TW" altLang="en-US"/>
                    </a:p>
                  </a:txBody>
                  <a:tcPr/>
                </a:tc>
                <a:tc vMerge="1">
                  <a:txBody>
                    <a:bodyPr/>
                    <a:lstStyle/>
                    <a:p>
                      <a:endParaRPr lang="zh-TW" altLang="en-US"/>
                    </a:p>
                  </a:txBody>
                  <a:tcPr/>
                </a:tc>
                <a:tc>
                  <a:txBody>
                    <a:bodyPr/>
                    <a:lstStyle/>
                    <a:p>
                      <a:pPr algn="l" fontAlgn="ctr"/>
                      <a:r>
                        <a:rPr lang="zh-TW" altLang="en-US" sz="1400" b="0" i="0" u="none" strike="noStrike" dirty="0">
                          <a:solidFill>
                            <a:srgbClr val="000000"/>
                          </a:solidFill>
                          <a:effectLst/>
                          <a:latin typeface="微軟正黑體" panose="020B0604030504040204" pitchFamily="34" charset="-120"/>
                          <a:ea typeface="微軟正黑體" panose="020B0604030504040204" pitchFamily="34" charset="-120"/>
                        </a:rPr>
                        <a:t>環境整潔待改善</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DDEBF7">
                        <a:alpha val="50196"/>
                      </a:srgbClr>
                    </a:solid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5</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en-US" altLang="zh-TW" sz="1400" b="0" i="0" u="none" strike="noStrike" dirty="0">
                          <a:solidFill>
                            <a:srgbClr val="000000"/>
                          </a:solidFill>
                          <a:effectLst/>
                          <a:latin typeface="微軟正黑體" panose="020B0604030504040204" pitchFamily="34" charset="-120"/>
                          <a:ea typeface="微軟正黑體" panose="020B0604030504040204" pitchFamily="34" charset="-120"/>
                        </a:rPr>
                        <a:t>6</a:t>
                      </a:r>
                    </a:p>
                  </a:txBody>
                  <a:tcPr marL="5372" marR="5372" marT="5372"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244210807"/>
                  </a:ext>
                </a:extLst>
              </a:tr>
            </a:tbl>
          </a:graphicData>
        </a:graphic>
      </p:graphicFrame>
      <p:sp>
        <p:nvSpPr>
          <p:cNvPr id="5" name="圖案 4">
            <a:extLst>
              <a:ext uri="{FF2B5EF4-FFF2-40B4-BE49-F238E27FC236}">
                <a16:creationId xmlns:a16="http://schemas.microsoft.com/office/drawing/2014/main" id="{FF26B9CE-3BA0-7D37-4B79-F2F743C8EE56}"/>
              </a:ext>
            </a:extLst>
          </p:cNvPr>
          <p:cNvSpPr/>
          <p:nvPr/>
        </p:nvSpPr>
        <p:spPr>
          <a:xfrm rot="3009035">
            <a:off x="8468322" y="2525516"/>
            <a:ext cx="2179586" cy="1148511"/>
          </a:xfrm>
          <a:prstGeom prst="swooshArrow">
            <a:avLst>
              <a:gd name="adj1" fmla="val 16310"/>
              <a:gd name="adj2" fmla="val 31370"/>
            </a:avLst>
          </a:prstGeom>
          <a:solidFill>
            <a:srgbClr val="FFFFFF">
              <a:alpha val="80000"/>
            </a:srgbClr>
          </a:solidFill>
          <a:ln>
            <a:solidFill>
              <a:schemeClr val="tx1"/>
            </a:solidFill>
          </a:ln>
        </p:spPr>
        <p:style>
          <a:lnRef idx="0">
            <a:scrgbClr r="0" g="0" b="0"/>
          </a:lnRef>
          <a:fillRef idx="3">
            <a:scrgbClr r="0" g="0" b="0"/>
          </a:fillRef>
          <a:effectRef idx="3">
            <a:schemeClr val="accent2">
              <a:hueOff val="0"/>
              <a:satOff val="0"/>
              <a:lumOff val="0"/>
              <a:alphaOff val="0"/>
            </a:schemeClr>
          </a:effectRef>
          <a:fontRef idx="minor">
            <a:schemeClr val="lt1"/>
          </a:fontRef>
        </p:style>
        <p:txBody>
          <a:bodyPr/>
          <a:lstStyle/>
          <a:p>
            <a:endParaRPr lang="zh-TW" altLang="en-US"/>
          </a:p>
        </p:txBody>
      </p:sp>
    </p:spTree>
    <p:extLst>
      <p:ext uri="{BB962C8B-B14F-4D97-AF65-F5344CB8AC3E}">
        <p14:creationId xmlns:p14="http://schemas.microsoft.com/office/powerpoint/2010/main" val="1288062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圖片 14">
            <a:extLst>
              <a:ext uri="{FF2B5EF4-FFF2-40B4-BE49-F238E27FC236}">
                <a16:creationId xmlns:a16="http://schemas.microsoft.com/office/drawing/2014/main" id="{8064E407-809E-CA33-F9D1-4D76A816A81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103656" y="1998300"/>
            <a:ext cx="3090538" cy="2319837"/>
          </a:xfrm>
          <a:prstGeom prst="rect">
            <a:avLst/>
          </a:prstGeom>
          <a:ln>
            <a:noFill/>
          </a:ln>
          <a:effectLst>
            <a:softEdge rad="112500"/>
          </a:effectLst>
        </p:spPr>
      </p:pic>
      <p:pic>
        <p:nvPicPr>
          <p:cNvPr id="13" name="圖片 12">
            <a:extLst>
              <a:ext uri="{FF2B5EF4-FFF2-40B4-BE49-F238E27FC236}">
                <a16:creationId xmlns:a16="http://schemas.microsoft.com/office/drawing/2014/main" id="{65CB27E4-2C79-0ABF-9302-83C595B455E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328000" y="3947914"/>
            <a:ext cx="3092400" cy="2360476"/>
          </a:xfrm>
          <a:prstGeom prst="rect">
            <a:avLst/>
          </a:prstGeom>
          <a:ln>
            <a:noFill/>
          </a:ln>
          <a:effectLst>
            <a:softEdge rad="112500"/>
          </a:effectLst>
        </p:spPr>
      </p:pic>
      <p:pic>
        <p:nvPicPr>
          <p:cNvPr id="14" name="圖片 13">
            <a:extLst>
              <a:ext uri="{FF2B5EF4-FFF2-40B4-BE49-F238E27FC236}">
                <a16:creationId xmlns:a16="http://schemas.microsoft.com/office/drawing/2014/main" id="{86D7569F-8D4A-EB30-B533-07A28C7883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746124" y="1998300"/>
            <a:ext cx="3094511" cy="2320883"/>
          </a:xfrm>
          <a:prstGeom prst="rect">
            <a:avLst/>
          </a:prstGeom>
          <a:ln>
            <a:noFill/>
          </a:ln>
          <a:effectLst>
            <a:softEdge rad="112500"/>
          </a:effectLst>
        </p:spPr>
      </p:pic>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19</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841495"/>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抽檢設施維護標準</a:t>
            </a:r>
            <a:r>
              <a:rPr lang="en-US" altLang="zh-TW" dirty="0"/>
              <a:t>-</a:t>
            </a:r>
            <a:r>
              <a:rPr lang="zh-TW" altLang="en-US" dirty="0"/>
              <a:t>主體設施</a:t>
            </a:r>
          </a:p>
        </p:txBody>
      </p:sp>
      <p:sp>
        <p:nvSpPr>
          <p:cNvPr id="6" name="文字方塊 5">
            <a:extLst>
              <a:ext uri="{FF2B5EF4-FFF2-40B4-BE49-F238E27FC236}">
                <a16:creationId xmlns:a16="http://schemas.microsoft.com/office/drawing/2014/main" id="{2A851D94-AB61-6811-75F4-68CB26AE9825}"/>
              </a:ext>
            </a:extLst>
          </p:cNvPr>
          <p:cNvSpPr txBox="1"/>
          <p:nvPr/>
        </p:nvSpPr>
        <p:spPr>
          <a:xfrm>
            <a:off x="4717158" y="3570684"/>
            <a:ext cx="2317309"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農排通水斷面完整</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11" name="文字方塊 10">
            <a:extLst>
              <a:ext uri="{FF2B5EF4-FFF2-40B4-BE49-F238E27FC236}">
                <a16:creationId xmlns:a16="http://schemas.microsoft.com/office/drawing/2014/main" id="{C01D7007-68DA-5C06-EA91-D0CA4FBACDC5}"/>
              </a:ext>
            </a:extLst>
          </p:cNvPr>
          <p:cNvSpPr txBox="1"/>
          <p:nvPr/>
        </p:nvSpPr>
        <p:spPr>
          <a:xfrm>
            <a:off x="7420400" y="1660160"/>
            <a:ext cx="4292418"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埤塘外觀</a:t>
            </a:r>
            <a:r>
              <a:rPr kumimoji="0" lang="en-US" altLang="zh-TW"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堤頂、前、後</a:t>
            </a:r>
            <a:r>
              <a:rPr kumimoji="0" lang="en-US" altLang="zh-TW"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無損壞或龜裂</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12" name="文字方塊 11">
            <a:extLst>
              <a:ext uri="{FF2B5EF4-FFF2-40B4-BE49-F238E27FC236}">
                <a16:creationId xmlns:a16="http://schemas.microsoft.com/office/drawing/2014/main" id="{BB0A4D86-EB73-5AE6-47C6-CF78F0227414}"/>
              </a:ext>
            </a:extLst>
          </p:cNvPr>
          <p:cNvSpPr txBox="1"/>
          <p:nvPr/>
        </p:nvSpPr>
        <p:spPr>
          <a:xfrm>
            <a:off x="746124" y="1650638"/>
            <a:ext cx="2816840"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外觀目視無損壞或龜裂</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1336907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20</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841495"/>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抽檢設施維護標準</a:t>
            </a:r>
            <a:r>
              <a:rPr lang="en-US" altLang="zh-TW" dirty="0"/>
              <a:t>-</a:t>
            </a:r>
            <a:r>
              <a:rPr lang="zh-TW" altLang="en-US" dirty="0"/>
              <a:t>附屬設施</a:t>
            </a:r>
          </a:p>
        </p:txBody>
      </p:sp>
      <p:sp>
        <p:nvSpPr>
          <p:cNvPr id="2" name="文字方塊 1">
            <a:extLst>
              <a:ext uri="{FF2B5EF4-FFF2-40B4-BE49-F238E27FC236}">
                <a16:creationId xmlns:a16="http://schemas.microsoft.com/office/drawing/2014/main" id="{0AE66B56-8EE2-203B-0605-867EAEA3C130}"/>
              </a:ext>
            </a:extLst>
          </p:cNvPr>
          <p:cNvSpPr txBox="1"/>
          <p:nvPr/>
        </p:nvSpPr>
        <p:spPr>
          <a:xfrm>
            <a:off x="6184900" y="1016003"/>
            <a:ext cx="3028375"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告示牌含緊急連絡方式</a:t>
            </a:r>
          </a:p>
        </p:txBody>
      </p:sp>
      <p:sp>
        <p:nvSpPr>
          <p:cNvPr id="3" name="文字方塊 2">
            <a:extLst>
              <a:ext uri="{FF2B5EF4-FFF2-40B4-BE49-F238E27FC236}">
                <a16:creationId xmlns:a16="http://schemas.microsoft.com/office/drawing/2014/main" id="{B362C0E6-358E-0E6D-5B80-385F3384B66F}"/>
              </a:ext>
            </a:extLst>
          </p:cNvPr>
          <p:cNvSpPr txBox="1"/>
          <p:nvPr/>
        </p:nvSpPr>
        <p:spPr>
          <a:xfrm>
            <a:off x="5986406" y="3781625"/>
            <a:ext cx="3977703"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marL="285750" indent="-285750">
              <a:buFont typeface="Arial" panose="020B0604020202020204" pitchFamily="34" charset="0"/>
              <a:buChar char="•"/>
              <a:defRPr b="0">
                <a:solidFill>
                  <a:schemeClr val="tx1">
                    <a:lumMod val="65000"/>
                    <a:lumOff val="35000"/>
                  </a:schemeClr>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整修通道平台及相關設施無損壞</a:t>
            </a:r>
            <a:endParaRPr kumimoji="0" lang="en-US" altLang="zh-TW"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5" name="文字方塊 4">
            <a:extLst>
              <a:ext uri="{FF2B5EF4-FFF2-40B4-BE49-F238E27FC236}">
                <a16:creationId xmlns:a16="http://schemas.microsoft.com/office/drawing/2014/main" id="{7D810DB2-F4BA-90F9-D012-0556A800BCC6}"/>
              </a:ext>
            </a:extLst>
          </p:cNvPr>
          <p:cNvSpPr txBox="1"/>
          <p:nvPr/>
        </p:nvSpPr>
        <p:spPr>
          <a:xfrm>
            <a:off x="1950306" y="1270366"/>
            <a:ext cx="3323848"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告示牌可視性高、名稱正確</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pic>
        <p:nvPicPr>
          <p:cNvPr id="16" name="圖片 15">
            <a:extLst>
              <a:ext uri="{FF2B5EF4-FFF2-40B4-BE49-F238E27FC236}">
                <a16:creationId xmlns:a16="http://schemas.microsoft.com/office/drawing/2014/main" id="{B00780FE-88DB-9407-1348-0A649E19A0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6185997" y="4150957"/>
            <a:ext cx="3411782" cy="2558837"/>
          </a:xfrm>
          <a:prstGeom prst="rect">
            <a:avLst/>
          </a:prstGeom>
          <a:ln>
            <a:noFill/>
          </a:ln>
          <a:effectLst>
            <a:softEdge rad="112500"/>
          </a:effectLst>
        </p:spPr>
      </p:pic>
      <p:grpSp>
        <p:nvGrpSpPr>
          <p:cNvPr id="17" name="群組 16">
            <a:extLst>
              <a:ext uri="{FF2B5EF4-FFF2-40B4-BE49-F238E27FC236}">
                <a16:creationId xmlns:a16="http://schemas.microsoft.com/office/drawing/2014/main" id="{5FF9151B-ED7E-1D8D-6719-093FC5714525}"/>
              </a:ext>
            </a:extLst>
          </p:cNvPr>
          <p:cNvGrpSpPr/>
          <p:nvPr/>
        </p:nvGrpSpPr>
        <p:grpSpPr>
          <a:xfrm>
            <a:off x="6391641" y="1440391"/>
            <a:ext cx="2806943" cy="2244288"/>
            <a:chOff x="5531920" y="1438066"/>
            <a:chExt cx="2585920" cy="2095352"/>
          </a:xfrm>
        </p:grpSpPr>
        <p:pic>
          <p:nvPicPr>
            <p:cNvPr id="18" name="圖片 17" descr="一張含有 文字, 信 的圖片&#10;&#10;自動產生的描述">
              <a:extLst>
                <a:ext uri="{FF2B5EF4-FFF2-40B4-BE49-F238E27FC236}">
                  <a16:creationId xmlns:a16="http://schemas.microsoft.com/office/drawing/2014/main" id="{8E5457EA-3508-3FDF-9BB5-A26BEB8E29B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531920" y="1438066"/>
              <a:ext cx="2585920" cy="2095352"/>
            </a:xfrm>
            <a:prstGeom prst="rect">
              <a:avLst/>
            </a:prstGeom>
            <a:ln>
              <a:noFill/>
            </a:ln>
            <a:effectLst>
              <a:softEdge rad="112500"/>
            </a:effectLst>
          </p:spPr>
        </p:pic>
        <p:sp>
          <p:nvSpPr>
            <p:cNvPr id="19" name="矩形: 圓角 18">
              <a:extLst>
                <a:ext uri="{FF2B5EF4-FFF2-40B4-BE49-F238E27FC236}">
                  <a16:creationId xmlns:a16="http://schemas.microsoft.com/office/drawing/2014/main" id="{F33E9100-6896-F2C6-171E-39FFF95A0835}"/>
                </a:ext>
              </a:extLst>
            </p:cNvPr>
            <p:cNvSpPr/>
            <p:nvPr/>
          </p:nvSpPr>
          <p:spPr>
            <a:xfrm>
              <a:off x="6801742" y="2342212"/>
              <a:ext cx="490598" cy="171761"/>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圓角 19">
              <a:extLst>
                <a:ext uri="{FF2B5EF4-FFF2-40B4-BE49-F238E27FC236}">
                  <a16:creationId xmlns:a16="http://schemas.microsoft.com/office/drawing/2014/main" id="{C4D3B30F-C2EB-45BA-D3C7-54CF98896DD6}"/>
                </a:ext>
              </a:extLst>
            </p:cNvPr>
            <p:cNvSpPr/>
            <p:nvPr/>
          </p:nvSpPr>
          <p:spPr>
            <a:xfrm>
              <a:off x="7022026" y="1797677"/>
              <a:ext cx="219892" cy="139845"/>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圓角 20">
              <a:extLst>
                <a:ext uri="{FF2B5EF4-FFF2-40B4-BE49-F238E27FC236}">
                  <a16:creationId xmlns:a16="http://schemas.microsoft.com/office/drawing/2014/main" id="{6C31B419-11A5-D971-D927-98B1B89C8403}"/>
                </a:ext>
              </a:extLst>
            </p:cNvPr>
            <p:cNvSpPr/>
            <p:nvPr/>
          </p:nvSpPr>
          <p:spPr>
            <a:xfrm>
              <a:off x="6903720" y="2525114"/>
              <a:ext cx="490598" cy="171761"/>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圓角 21">
              <a:extLst>
                <a:ext uri="{FF2B5EF4-FFF2-40B4-BE49-F238E27FC236}">
                  <a16:creationId xmlns:a16="http://schemas.microsoft.com/office/drawing/2014/main" id="{0C6B1BFC-7D54-DEB3-6825-A0A925523E3B}"/>
                </a:ext>
              </a:extLst>
            </p:cNvPr>
            <p:cNvSpPr/>
            <p:nvPr/>
          </p:nvSpPr>
          <p:spPr>
            <a:xfrm>
              <a:off x="6950031" y="2721106"/>
              <a:ext cx="536808" cy="171761"/>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圓角 22">
              <a:extLst>
                <a:ext uri="{FF2B5EF4-FFF2-40B4-BE49-F238E27FC236}">
                  <a16:creationId xmlns:a16="http://schemas.microsoft.com/office/drawing/2014/main" id="{55F15EA9-5D9F-7DB2-1D37-839DB3853CE2}"/>
                </a:ext>
              </a:extLst>
            </p:cNvPr>
            <p:cNvSpPr/>
            <p:nvPr/>
          </p:nvSpPr>
          <p:spPr>
            <a:xfrm>
              <a:off x="6605201" y="2172416"/>
              <a:ext cx="529870" cy="154777"/>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圓角 23">
              <a:extLst>
                <a:ext uri="{FF2B5EF4-FFF2-40B4-BE49-F238E27FC236}">
                  <a16:creationId xmlns:a16="http://schemas.microsoft.com/office/drawing/2014/main" id="{4128A183-7985-6538-C927-3475700CE3CE}"/>
                </a:ext>
              </a:extLst>
            </p:cNvPr>
            <p:cNvSpPr/>
            <p:nvPr/>
          </p:nvSpPr>
          <p:spPr>
            <a:xfrm>
              <a:off x="6549587" y="1997032"/>
              <a:ext cx="742754" cy="151154"/>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5" name="群組 24">
            <a:extLst>
              <a:ext uri="{FF2B5EF4-FFF2-40B4-BE49-F238E27FC236}">
                <a16:creationId xmlns:a16="http://schemas.microsoft.com/office/drawing/2014/main" id="{F7850330-D385-E3A3-55C8-D8CD738232C2}"/>
              </a:ext>
            </a:extLst>
          </p:cNvPr>
          <p:cNvGrpSpPr/>
          <p:nvPr/>
        </p:nvGrpSpPr>
        <p:grpSpPr>
          <a:xfrm>
            <a:off x="1897936" y="1600353"/>
            <a:ext cx="3502316" cy="2612519"/>
            <a:chOff x="958206" y="1385335"/>
            <a:chExt cx="3502316" cy="2612519"/>
          </a:xfrm>
        </p:grpSpPr>
        <p:grpSp>
          <p:nvGrpSpPr>
            <p:cNvPr id="26" name="群組 25">
              <a:extLst>
                <a:ext uri="{FF2B5EF4-FFF2-40B4-BE49-F238E27FC236}">
                  <a16:creationId xmlns:a16="http://schemas.microsoft.com/office/drawing/2014/main" id="{1AB66348-C80A-D072-2E74-49D8C4BCB1A0}"/>
                </a:ext>
              </a:extLst>
            </p:cNvPr>
            <p:cNvGrpSpPr/>
            <p:nvPr/>
          </p:nvGrpSpPr>
          <p:grpSpPr>
            <a:xfrm>
              <a:off x="958206" y="1385335"/>
              <a:ext cx="3502316" cy="2612519"/>
              <a:chOff x="950531" y="1531304"/>
              <a:chExt cx="3106674" cy="2331142"/>
            </a:xfrm>
          </p:grpSpPr>
          <p:pic>
            <p:nvPicPr>
              <p:cNvPr id="28" name="圖片 27" descr="一張含有 文字, 天空 的圖片&#10;&#10;自動產生的描述">
                <a:extLst>
                  <a:ext uri="{FF2B5EF4-FFF2-40B4-BE49-F238E27FC236}">
                    <a16:creationId xmlns:a16="http://schemas.microsoft.com/office/drawing/2014/main" id="{34E3F395-E4DA-AEB5-5F42-CB8987439C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531" y="1531304"/>
                <a:ext cx="3106674" cy="2331142"/>
              </a:xfrm>
              <a:prstGeom prst="rect">
                <a:avLst/>
              </a:prstGeom>
              <a:ln>
                <a:noFill/>
              </a:ln>
              <a:effectLst>
                <a:softEdge rad="112500"/>
              </a:effectLst>
            </p:spPr>
          </p:pic>
          <p:sp>
            <p:nvSpPr>
              <p:cNvPr id="29" name="矩形: 圓角 28">
                <a:extLst>
                  <a:ext uri="{FF2B5EF4-FFF2-40B4-BE49-F238E27FC236}">
                    <a16:creationId xmlns:a16="http://schemas.microsoft.com/office/drawing/2014/main" id="{AAFC64BE-1AC8-B284-D454-12FA56A935FD}"/>
                  </a:ext>
                </a:extLst>
              </p:cNvPr>
              <p:cNvSpPr/>
              <p:nvPr/>
            </p:nvSpPr>
            <p:spPr>
              <a:xfrm>
                <a:off x="3453326" y="2327193"/>
                <a:ext cx="82354" cy="113748"/>
              </a:xfrm>
              <a:prstGeom prst="roundRect">
                <a:avLst/>
              </a:prstGeom>
              <a:solidFill>
                <a:srgbClr val="1A1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圓角 29">
                <a:extLst>
                  <a:ext uri="{FF2B5EF4-FFF2-40B4-BE49-F238E27FC236}">
                    <a16:creationId xmlns:a16="http://schemas.microsoft.com/office/drawing/2014/main" id="{38C35F2E-0F29-E8C3-F509-42C34EC76FDA}"/>
                  </a:ext>
                </a:extLst>
              </p:cNvPr>
              <p:cNvSpPr/>
              <p:nvPr/>
            </p:nvSpPr>
            <p:spPr>
              <a:xfrm>
                <a:off x="2794635" y="3394710"/>
                <a:ext cx="95249" cy="47625"/>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圓角 30">
                <a:extLst>
                  <a:ext uri="{FF2B5EF4-FFF2-40B4-BE49-F238E27FC236}">
                    <a16:creationId xmlns:a16="http://schemas.microsoft.com/office/drawing/2014/main" id="{3F0175D6-F606-6252-4DBD-B74DEA72A52E}"/>
                  </a:ext>
                </a:extLst>
              </p:cNvPr>
              <p:cNvSpPr/>
              <p:nvPr/>
            </p:nvSpPr>
            <p:spPr>
              <a:xfrm rot="392462">
                <a:off x="2573950" y="3454649"/>
                <a:ext cx="218993" cy="49208"/>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圓角 31">
                <a:extLst>
                  <a:ext uri="{FF2B5EF4-FFF2-40B4-BE49-F238E27FC236}">
                    <a16:creationId xmlns:a16="http://schemas.microsoft.com/office/drawing/2014/main" id="{B5A142EF-5382-CA95-1B1E-3A2B1821CB00}"/>
                  </a:ext>
                </a:extLst>
              </p:cNvPr>
              <p:cNvSpPr/>
              <p:nvPr/>
            </p:nvSpPr>
            <p:spPr>
              <a:xfrm rot="392462">
                <a:off x="2844649" y="3624278"/>
                <a:ext cx="141097" cy="50011"/>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圓角 32">
                <a:extLst>
                  <a:ext uri="{FF2B5EF4-FFF2-40B4-BE49-F238E27FC236}">
                    <a16:creationId xmlns:a16="http://schemas.microsoft.com/office/drawing/2014/main" id="{AD91F0BB-4384-E7DC-65C4-A4D71F3334C7}"/>
                  </a:ext>
                </a:extLst>
              </p:cNvPr>
              <p:cNvSpPr/>
              <p:nvPr/>
            </p:nvSpPr>
            <p:spPr>
              <a:xfrm rot="392462">
                <a:off x="2574592" y="3519021"/>
                <a:ext cx="83220" cy="45719"/>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圓角 33">
                <a:extLst>
                  <a:ext uri="{FF2B5EF4-FFF2-40B4-BE49-F238E27FC236}">
                    <a16:creationId xmlns:a16="http://schemas.microsoft.com/office/drawing/2014/main" id="{1C202F77-4073-F949-F7C3-A58F5B7C64EA}"/>
                  </a:ext>
                </a:extLst>
              </p:cNvPr>
              <p:cNvSpPr/>
              <p:nvPr/>
            </p:nvSpPr>
            <p:spPr>
              <a:xfrm rot="392462">
                <a:off x="2922129" y="3701146"/>
                <a:ext cx="105771" cy="45215"/>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圓角 34">
                <a:extLst>
                  <a:ext uri="{FF2B5EF4-FFF2-40B4-BE49-F238E27FC236}">
                    <a16:creationId xmlns:a16="http://schemas.microsoft.com/office/drawing/2014/main" id="{214EC76E-71C7-0983-83F2-46BB172C2E48}"/>
                  </a:ext>
                </a:extLst>
              </p:cNvPr>
              <p:cNvSpPr/>
              <p:nvPr/>
            </p:nvSpPr>
            <p:spPr>
              <a:xfrm rot="392462">
                <a:off x="2756780" y="3683978"/>
                <a:ext cx="101411" cy="45719"/>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7" name="矩形: 圓角 26">
              <a:extLst>
                <a:ext uri="{FF2B5EF4-FFF2-40B4-BE49-F238E27FC236}">
                  <a16:creationId xmlns:a16="http://schemas.microsoft.com/office/drawing/2014/main" id="{6C08441B-D355-693A-769A-9B162213E16B}"/>
                </a:ext>
              </a:extLst>
            </p:cNvPr>
            <p:cNvSpPr/>
            <p:nvPr/>
          </p:nvSpPr>
          <p:spPr>
            <a:xfrm rot="392462">
              <a:off x="3074643" y="3645376"/>
              <a:ext cx="182194" cy="45719"/>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36" name="圖片 35" descr="一張含有 戶外, 天空, 文字, 湖泊 的圖片&#10;&#10;自動產生的描述">
            <a:extLst>
              <a:ext uri="{FF2B5EF4-FFF2-40B4-BE49-F238E27FC236}">
                <a16:creationId xmlns:a16="http://schemas.microsoft.com/office/drawing/2014/main" id="{6B8AC887-1970-365B-52E5-E3B4D57109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5079" y="4080914"/>
            <a:ext cx="3505173" cy="2628880"/>
          </a:xfrm>
          <a:prstGeom prst="rect">
            <a:avLst/>
          </a:prstGeom>
          <a:ln>
            <a:noFill/>
          </a:ln>
          <a:effectLst>
            <a:softEdge rad="112500"/>
          </a:effectLst>
        </p:spPr>
      </p:pic>
    </p:spTree>
    <p:extLst>
      <p:ext uri="{BB962C8B-B14F-4D97-AF65-F5344CB8AC3E}">
        <p14:creationId xmlns:p14="http://schemas.microsoft.com/office/powerpoint/2010/main" val="4041038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21</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841495"/>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抽檢設施維護標準</a:t>
            </a:r>
            <a:r>
              <a:rPr lang="en-US" altLang="zh-TW" dirty="0"/>
              <a:t>-</a:t>
            </a:r>
            <a:r>
              <a:rPr lang="zh-TW" altLang="en-US" dirty="0"/>
              <a:t>一般環境</a:t>
            </a:r>
          </a:p>
        </p:txBody>
      </p:sp>
      <p:sp>
        <p:nvSpPr>
          <p:cNvPr id="6" name="文字方塊 5">
            <a:extLst>
              <a:ext uri="{FF2B5EF4-FFF2-40B4-BE49-F238E27FC236}">
                <a16:creationId xmlns:a16="http://schemas.microsoft.com/office/drawing/2014/main" id="{E13ACE46-39E1-E8EA-8036-DFA387B8E4B1}"/>
              </a:ext>
            </a:extLst>
          </p:cNvPr>
          <p:cNvSpPr txBox="1"/>
          <p:nvPr/>
        </p:nvSpPr>
        <p:spPr>
          <a:xfrm>
            <a:off x="7048800" y="1285758"/>
            <a:ext cx="2018428"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環境維持整潔</a:t>
            </a:r>
          </a:p>
        </p:txBody>
      </p:sp>
      <p:sp>
        <p:nvSpPr>
          <p:cNvPr id="7" name="文字方塊 6">
            <a:extLst>
              <a:ext uri="{FF2B5EF4-FFF2-40B4-BE49-F238E27FC236}">
                <a16:creationId xmlns:a16="http://schemas.microsoft.com/office/drawing/2014/main" id="{E08AC04C-334B-8241-DE02-1DE9F3EBC858}"/>
              </a:ext>
            </a:extLst>
          </p:cNvPr>
          <p:cNvSpPr txBox="1"/>
          <p:nvPr/>
        </p:nvSpPr>
        <p:spPr>
          <a:xfrm>
            <a:off x="2088707" y="1278514"/>
            <a:ext cx="3929090"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進出水口無淤積、植生或異物阻塞</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pic>
        <p:nvPicPr>
          <p:cNvPr id="9" name="圖片 8">
            <a:extLst>
              <a:ext uri="{FF2B5EF4-FFF2-40B4-BE49-F238E27FC236}">
                <a16:creationId xmlns:a16="http://schemas.microsoft.com/office/drawing/2014/main" id="{5724761F-DB8F-9043-514E-7A67D587657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2369130" y="1647846"/>
            <a:ext cx="3368242" cy="2526182"/>
          </a:xfrm>
          <a:prstGeom prst="rect">
            <a:avLst/>
          </a:prstGeom>
          <a:ln>
            <a:noFill/>
          </a:ln>
          <a:effectLst>
            <a:softEdge rad="112500"/>
          </a:effectLst>
        </p:spPr>
      </p:pic>
      <p:pic>
        <p:nvPicPr>
          <p:cNvPr id="11" name="圖片 10">
            <a:extLst>
              <a:ext uri="{FF2B5EF4-FFF2-40B4-BE49-F238E27FC236}">
                <a16:creationId xmlns:a16="http://schemas.microsoft.com/office/drawing/2014/main" id="{4652964E-AE59-30E3-11F3-1D1EDBC6DA2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704" y="1647846"/>
            <a:ext cx="3370621" cy="2526182"/>
          </a:xfrm>
          <a:prstGeom prst="rect">
            <a:avLst/>
          </a:prstGeom>
          <a:ln>
            <a:noFill/>
          </a:ln>
          <a:effectLst>
            <a:softEdge rad="112500"/>
          </a:effectLst>
        </p:spPr>
      </p:pic>
      <p:pic>
        <p:nvPicPr>
          <p:cNvPr id="12" name="圖片 11">
            <a:extLst>
              <a:ext uri="{FF2B5EF4-FFF2-40B4-BE49-F238E27FC236}">
                <a16:creationId xmlns:a16="http://schemas.microsoft.com/office/drawing/2014/main" id="{799A4FCC-6FF7-4011-3924-F4B5B4BC8A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6372705" y="4229968"/>
            <a:ext cx="3370620" cy="2527965"/>
          </a:xfrm>
          <a:prstGeom prst="rect">
            <a:avLst/>
          </a:prstGeom>
          <a:ln>
            <a:noFill/>
          </a:ln>
          <a:effectLst>
            <a:softEdge rad="112500"/>
          </a:effectLst>
        </p:spPr>
      </p:pic>
      <p:pic>
        <p:nvPicPr>
          <p:cNvPr id="13" name="圖片 12">
            <a:extLst>
              <a:ext uri="{FF2B5EF4-FFF2-40B4-BE49-F238E27FC236}">
                <a16:creationId xmlns:a16="http://schemas.microsoft.com/office/drawing/2014/main" id="{9DE4D123-DF00-6DFF-759F-C0F0F176803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367942" y="4229670"/>
            <a:ext cx="3371414" cy="2528560"/>
          </a:xfrm>
          <a:prstGeom prst="rect">
            <a:avLst/>
          </a:prstGeom>
          <a:ln>
            <a:noFill/>
          </a:ln>
          <a:effectLst>
            <a:softEdge rad="112500"/>
          </a:effectLst>
        </p:spPr>
      </p:pic>
    </p:spTree>
    <p:extLst>
      <p:ext uri="{BB962C8B-B14F-4D97-AF65-F5344CB8AC3E}">
        <p14:creationId xmlns:p14="http://schemas.microsoft.com/office/powerpoint/2010/main" val="526046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a:pPr/>
              <a:t>22</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404526" y="88848"/>
            <a:ext cx="5794376" cy="916757"/>
          </a:xfrm>
          <a:noFill/>
        </p:spPr>
        <p:txBody>
          <a:bodyPr vert="horz" lIns="91440" tIns="45720" rIns="91440" bIns="45720" rtlCol="0" anchor="ctr">
            <a:normAutofit/>
          </a:bodyPr>
          <a:lstStyle/>
          <a:p>
            <a:r>
              <a:rPr lang="zh-TW" altLang="en-US" dirty="0"/>
              <a:t>災前整備</a:t>
            </a:r>
            <a:r>
              <a:rPr lang="en-US" altLang="zh-TW" sz="4000" dirty="0"/>
              <a:t>-</a:t>
            </a:r>
            <a:r>
              <a:rPr lang="zh-TW" altLang="en-US" sz="3200" dirty="0"/>
              <a:t>線上填報</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1095072"/>
            <a:ext cx="8589574"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各項整備業務線上填報建檔</a:t>
            </a:r>
            <a:r>
              <a:rPr lang="en-US" altLang="zh-TW" dirty="0"/>
              <a:t>(</a:t>
            </a:r>
            <a:r>
              <a:rPr lang="zh-TW" altLang="en-US" dirty="0"/>
              <a:t>持續整併功能至整合雲</a:t>
            </a:r>
            <a:r>
              <a:rPr lang="en-US" altLang="zh-TW" dirty="0"/>
              <a:t>)</a:t>
            </a:r>
            <a:endParaRPr lang="zh-TW" altLang="en-US" dirty="0"/>
          </a:p>
        </p:txBody>
      </p:sp>
      <p:pic>
        <p:nvPicPr>
          <p:cNvPr id="9" name="圖片 8">
            <a:extLst>
              <a:ext uri="{FF2B5EF4-FFF2-40B4-BE49-F238E27FC236}">
                <a16:creationId xmlns:a16="http://schemas.microsoft.com/office/drawing/2014/main" id="{B0CC94E4-4850-6528-FE8E-E85A4AB9A43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90524" y="1880506"/>
            <a:ext cx="3652087" cy="920797"/>
          </a:xfrm>
          <a:prstGeom prst="rect">
            <a:avLst/>
          </a:prstGeom>
        </p:spPr>
      </p:pic>
      <p:pic>
        <p:nvPicPr>
          <p:cNvPr id="12" name="圖片 11">
            <a:extLst>
              <a:ext uri="{FF2B5EF4-FFF2-40B4-BE49-F238E27FC236}">
                <a16:creationId xmlns:a16="http://schemas.microsoft.com/office/drawing/2014/main" id="{5971609C-E848-95DE-108C-95F9EEA7100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60378" y="2801303"/>
            <a:ext cx="3582234" cy="3492679"/>
          </a:xfrm>
          <a:prstGeom prst="rect">
            <a:avLst/>
          </a:prstGeom>
        </p:spPr>
      </p:pic>
      <p:pic>
        <p:nvPicPr>
          <p:cNvPr id="14" name="圖片 13">
            <a:extLst>
              <a:ext uri="{FF2B5EF4-FFF2-40B4-BE49-F238E27FC236}">
                <a16:creationId xmlns:a16="http://schemas.microsoft.com/office/drawing/2014/main" id="{AA134B46-251C-A8E6-5BD2-0E1391E12860}"/>
              </a:ext>
            </a:extLst>
          </p:cNvPr>
          <p:cNvPicPr>
            <a:picLocks noChangeAspect="1"/>
          </p:cNvPicPr>
          <p:nvPr/>
        </p:nvPicPr>
        <p:blipFill rotWithShape="1">
          <a:blip r:embed="rId4">
            <a:extLst>
              <a:ext uri="{28A0092B-C50C-407E-A947-70E740481C1C}">
                <a14:useLocalDpi xmlns:a14="http://schemas.microsoft.com/office/drawing/2010/main" val="0"/>
              </a:ext>
            </a:extLst>
          </a:blip>
          <a:srcRect l="-2"/>
          <a:stretch/>
        </p:blipFill>
        <p:spPr>
          <a:xfrm>
            <a:off x="4408837" y="1925908"/>
            <a:ext cx="3580131" cy="1004888"/>
          </a:xfrm>
          <a:prstGeom prst="rect">
            <a:avLst/>
          </a:prstGeom>
        </p:spPr>
      </p:pic>
      <p:pic>
        <p:nvPicPr>
          <p:cNvPr id="16" name="圖片 15">
            <a:extLst>
              <a:ext uri="{FF2B5EF4-FFF2-40B4-BE49-F238E27FC236}">
                <a16:creationId xmlns:a16="http://schemas.microsoft.com/office/drawing/2014/main" id="{F52F9430-E4B2-143B-D86C-5420C3EE9C4C}"/>
              </a:ext>
            </a:extLst>
          </p:cNvPr>
          <p:cNvPicPr>
            <a:picLocks noChangeAspect="1"/>
          </p:cNvPicPr>
          <p:nvPr/>
        </p:nvPicPr>
        <p:blipFill rotWithShape="1">
          <a:blip r:embed="rId5">
            <a:extLst>
              <a:ext uri="{28A0092B-C50C-407E-A947-70E740481C1C}">
                <a14:useLocalDpi xmlns:a14="http://schemas.microsoft.com/office/drawing/2010/main" val="0"/>
              </a:ext>
            </a:extLst>
          </a:blip>
          <a:srcRect l="-1"/>
          <a:stretch/>
        </p:blipFill>
        <p:spPr>
          <a:xfrm>
            <a:off x="4408837" y="2976198"/>
            <a:ext cx="3663553" cy="3515090"/>
          </a:xfrm>
          <a:prstGeom prst="rect">
            <a:avLst/>
          </a:prstGeom>
        </p:spPr>
      </p:pic>
      <p:pic>
        <p:nvPicPr>
          <p:cNvPr id="18" name="圖片 17">
            <a:extLst>
              <a:ext uri="{FF2B5EF4-FFF2-40B4-BE49-F238E27FC236}">
                <a16:creationId xmlns:a16="http://schemas.microsoft.com/office/drawing/2014/main" id="{40B86442-4990-5ED9-9E85-BD31829DA649}"/>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8431162" y="2039950"/>
            <a:ext cx="3506838" cy="2827227"/>
          </a:xfrm>
          <a:prstGeom prst="rect">
            <a:avLst/>
          </a:prstGeom>
        </p:spPr>
      </p:pic>
      <p:pic>
        <p:nvPicPr>
          <p:cNvPr id="20" name="圖片 19">
            <a:extLst>
              <a:ext uri="{FF2B5EF4-FFF2-40B4-BE49-F238E27FC236}">
                <a16:creationId xmlns:a16="http://schemas.microsoft.com/office/drawing/2014/main" id="{D47509F2-3F98-E41A-CEA6-1467CDE888DD}"/>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8350040" y="4878752"/>
            <a:ext cx="3576384" cy="1707820"/>
          </a:xfrm>
          <a:prstGeom prst="rect">
            <a:avLst/>
          </a:prstGeom>
        </p:spPr>
      </p:pic>
      <p:sp>
        <p:nvSpPr>
          <p:cNvPr id="21" name="矩形 20">
            <a:extLst>
              <a:ext uri="{FF2B5EF4-FFF2-40B4-BE49-F238E27FC236}">
                <a16:creationId xmlns:a16="http://schemas.microsoft.com/office/drawing/2014/main" id="{729C74C5-A6B1-82BA-8E3C-2EC4B997D03A}"/>
              </a:ext>
            </a:extLst>
          </p:cNvPr>
          <p:cNvSpPr/>
          <p:nvPr/>
        </p:nvSpPr>
        <p:spPr>
          <a:xfrm>
            <a:off x="390523" y="1880506"/>
            <a:ext cx="3729089" cy="4610782"/>
          </a:xfrm>
          <a:prstGeom prst="rect">
            <a:avLst/>
          </a:prstGeom>
          <a:no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a:extLst>
              <a:ext uri="{FF2B5EF4-FFF2-40B4-BE49-F238E27FC236}">
                <a16:creationId xmlns:a16="http://schemas.microsoft.com/office/drawing/2014/main" id="{EA29F03A-2D1A-F482-91C0-8BE2EDD5F884}"/>
              </a:ext>
            </a:extLst>
          </p:cNvPr>
          <p:cNvSpPr/>
          <p:nvPr/>
        </p:nvSpPr>
        <p:spPr>
          <a:xfrm>
            <a:off x="4408837" y="1880506"/>
            <a:ext cx="3663553" cy="4656184"/>
          </a:xfrm>
          <a:prstGeom prst="rect">
            <a:avLst/>
          </a:prstGeom>
          <a:noFill/>
          <a:ln w="254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5A1788D9-398B-994D-9C77-DE24CFC5206C}"/>
              </a:ext>
            </a:extLst>
          </p:cNvPr>
          <p:cNvSpPr/>
          <p:nvPr/>
        </p:nvSpPr>
        <p:spPr>
          <a:xfrm>
            <a:off x="8361615" y="1880506"/>
            <a:ext cx="3663553" cy="4656184"/>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7961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1F0539D0-B175-4A62-810A-C1764BF3B136}"/>
              </a:ext>
            </a:extLst>
          </p:cNvPr>
          <p:cNvSpPr>
            <a:spLocks noGrp="1"/>
          </p:cNvSpPr>
          <p:nvPr>
            <p:ph type="sldNum" sz="quarter" idx="12"/>
          </p:nvPr>
        </p:nvSpPr>
        <p:spPr/>
        <p:txBody>
          <a:bodyPr/>
          <a:lstStyle/>
          <a:p>
            <a:fld id="{07DAB7E5-A3B0-47BD-8D18-E55FD35DFD22}" type="slidenum">
              <a:rPr lang="zh-TW" altLang="en-US"/>
              <a:pPr/>
              <a:t>23</a:t>
            </a:fld>
            <a:endParaRPr lang="zh-TW" altLang="en-US" dirty="0"/>
          </a:p>
        </p:txBody>
      </p:sp>
      <p:sp>
        <p:nvSpPr>
          <p:cNvPr id="23" name="標題 1">
            <a:extLst>
              <a:ext uri="{FF2B5EF4-FFF2-40B4-BE49-F238E27FC236}">
                <a16:creationId xmlns:a16="http://schemas.microsoft.com/office/drawing/2014/main" id="{936C422E-B666-4121-A9E3-52DD23420BAC}"/>
              </a:ext>
            </a:extLst>
          </p:cNvPr>
          <p:cNvSpPr txBox="1">
            <a:spLocks/>
          </p:cNvSpPr>
          <p:nvPr/>
        </p:nvSpPr>
        <p:spPr>
          <a:xfrm>
            <a:off x="170784" y="137458"/>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pPr algn="ctr"/>
            <a:r>
              <a:rPr lang="zh-TW" altLang="en-US" dirty="0">
                <a:solidFill>
                  <a:schemeClr val="tx1">
                    <a:lumMod val="75000"/>
                    <a:lumOff val="25000"/>
                  </a:schemeClr>
                </a:solidFill>
              </a:rPr>
              <a:t>災中應變 </a:t>
            </a:r>
            <a:r>
              <a:rPr lang="en-US" altLang="zh-TW" dirty="0">
                <a:solidFill>
                  <a:schemeClr val="tx1">
                    <a:lumMod val="75000"/>
                    <a:lumOff val="25000"/>
                  </a:schemeClr>
                </a:solidFill>
              </a:rPr>
              <a:t>-</a:t>
            </a:r>
            <a:r>
              <a:rPr lang="zh-TW" altLang="en-US" dirty="0">
                <a:solidFill>
                  <a:schemeClr val="tx1">
                    <a:lumMod val="75000"/>
                    <a:lumOff val="25000"/>
                  </a:schemeClr>
                </a:solidFill>
              </a:rPr>
              <a:t> </a:t>
            </a:r>
            <a:r>
              <a:rPr lang="zh-TW" altLang="en-US" sz="3600" dirty="0">
                <a:solidFill>
                  <a:schemeClr val="tx1">
                    <a:lumMod val="75000"/>
                    <a:lumOff val="25000"/>
                  </a:schemeClr>
                </a:solidFill>
              </a:rPr>
              <a:t>開設等級時機</a:t>
            </a:r>
            <a:endParaRPr lang="zh-TW" altLang="en-US" sz="4000" dirty="0">
              <a:solidFill>
                <a:schemeClr val="tx1">
                  <a:lumMod val="75000"/>
                  <a:lumOff val="25000"/>
                </a:schemeClr>
              </a:solidFill>
            </a:endParaRPr>
          </a:p>
        </p:txBody>
      </p:sp>
      <p:sp>
        <p:nvSpPr>
          <p:cNvPr id="6" name="矩形: 圓角 5">
            <a:extLst>
              <a:ext uri="{FF2B5EF4-FFF2-40B4-BE49-F238E27FC236}">
                <a16:creationId xmlns:a16="http://schemas.microsoft.com/office/drawing/2014/main" id="{0C93502D-C7E9-4D4A-832A-26491612B6AE}"/>
              </a:ext>
            </a:extLst>
          </p:cNvPr>
          <p:cNvSpPr/>
          <p:nvPr/>
        </p:nvSpPr>
        <p:spPr>
          <a:xfrm>
            <a:off x="445491" y="1118590"/>
            <a:ext cx="3740293" cy="538698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sp>
        <p:nvSpPr>
          <p:cNvPr id="10" name="矩形: 圓角 9">
            <a:extLst>
              <a:ext uri="{FF2B5EF4-FFF2-40B4-BE49-F238E27FC236}">
                <a16:creationId xmlns:a16="http://schemas.microsoft.com/office/drawing/2014/main" id="{3D3EB284-D39E-C6ED-DDD1-C77CBC2614AE}"/>
              </a:ext>
            </a:extLst>
          </p:cNvPr>
          <p:cNvSpPr/>
          <p:nvPr/>
        </p:nvSpPr>
        <p:spPr>
          <a:xfrm>
            <a:off x="761092" y="1918388"/>
            <a:ext cx="3065604" cy="621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本署</a:t>
            </a:r>
            <a:r>
              <a:rPr lang="en-US" altLang="zh-TW" b="1" dirty="0">
                <a:latin typeface="+mn-ea"/>
              </a:rPr>
              <a:t>/</a:t>
            </a:r>
            <a:r>
              <a:rPr lang="zh-TW" altLang="en-US" b="1" dirty="0">
                <a:latin typeface="+mn-ea"/>
              </a:rPr>
              <a:t>管理處研判有開設之必要</a:t>
            </a:r>
          </a:p>
        </p:txBody>
      </p:sp>
      <p:sp>
        <p:nvSpPr>
          <p:cNvPr id="36" name="矩形: 圓角 35">
            <a:extLst>
              <a:ext uri="{FF2B5EF4-FFF2-40B4-BE49-F238E27FC236}">
                <a16:creationId xmlns:a16="http://schemas.microsoft.com/office/drawing/2014/main" id="{1C6CF654-6B9E-5E92-9336-9AC91C4ABE37}"/>
              </a:ext>
            </a:extLst>
          </p:cNvPr>
          <p:cNvSpPr/>
          <p:nvPr/>
        </p:nvSpPr>
        <p:spPr>
          <a:xfrm>
            <a:off x="761092" y="2755659"/>
            <a:ext cx="3065604" cy="608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海上颱風警報</a:t>
            </a:r>
          </a:p>
        </p:txBody>
      </p:sp>
      <p:sp>
        <p:nvSpPr>
          <p:cNvPr id="37" name="矩形: 圓角 36">
            <a:extLst>
              <a:ext uri="{FF2B5EF4-FFF2-40B4-BE49-F238E27FC236}">
                <a16:creationId xmlns:a16="http://schemas.microsoft.com/office/drawing/2014/main" id="{6359BACE-40A7-1635-7311-A5C334CBB383}"/>
              </a:ext>
            </a:extLst>
          </p:cNvPr>
          <p:cNvSpPr/>
          <p:nvPr/>
        </p:nvSpPr>
        <p:spPr>
          <a:xfrm>
            <a:off x="800780" y="3590864"/>
            <a:ext cx="3065604" cy="5464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豪雨特報</a:t>
            </a:r>
          </a:p>
        </p:txBody>
      </p:sp>
      <p:sp>
        <p:nvSpPr>
          <p:cNvPr id="38" name="矩形: 圓角 37">
            <a:extLst>
              <a:ext uri="{FF2B5EF4-FFF2-40B4-BE49-F238E27FC236}">
                <a16:creationId xmlns:a16="http://schemas.microsoft.com/office/drawing/2014/main" id="{D0CB4ABF-0F0C-869E-0C36-37843C5FD7C1}"/>
              </a:ext>
            </a:extLst>
          </p:cNvPr>
          <p:cNvSpPr/>
          <p:nvPr/>
        </p:nvSpPr>
        <p:spPr>
          <a:xfrm>
            <a:off x="751497" y="5512724"/>
            <a:ext cx="3164169" cy="6215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事業區域地方政府</a:t>
            </a:r>
            <a:endParaRPr lang="en-US" altLang="zh-TW" b="1" dirty="0">
              <a:latin typeface="+mn-ea"/>
            </a:endParaRPr>
          </a:p>
          <a:p>
            <a:pPr algn="ctr"/>
            <a:r>
              <a:rPr lang="en-US" altLang="zh-TW" b="1" dirty="0">
                <a:latin typeface="+mn-ea"/>
              </a:rPr>
              <a:t>3</a:t>
            </a:r>
            <a:r>
              <a:rPr lang="zh-TW" altLang="en-US" b="1" dirty="0">
                <a:latin typeface="+mn-ea"/>
              </a:rPr>
              <a:t>級開設</a:t>
            </a:r>
          </a:p>
        </p:txBody>
      </p:sp>
      <p:sp>
        <p:nvSpPr>
          <p:cNvPr id="40" name="矩形: 圓角 39">
            <a:extLst>
              <a:ext uri="{FF2B5EF4-FFF2-40B4-BE49-F238E27FC236}">
                <a16:creationId xmlns:a16="http://schemas.microsoft.com/office/drawing/2014/main" id="{3C607B29-5C2F-23DF-F4E6-591F9A090225}"/>
              </a:ext>
            </a:extLst>
          </p:cNvPr>
          <p:cNvSpPr/>
          <p:nvPr/>
        </p:nvSpPr>
        <p:spPr>
          <a:xfrm>
            <a:off x="1225890" y="1271602"/>
            <a:ext cx="2038350" cy="6215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a:solidFill>
                  <a:schemeClr val="tx1"/>
                </a:solidFill>
                <a:latin typeface="+mj-ea"/>
                <a:ea typeface="+mj-ea"/>
              </a:rPr>
              <a:t>3</a:t>
            </a:r>
            <a:r>
              <a:rPr lang="zh-TW" altLang="en-US" sz="2800" b="1" dirty="0">
                <a:solidFill>
                  <a:schemeClr val="tx1"/>
                </a:solidFill>
                <a:latin typeface="+mj-ea"/>
                <a:ea typeface="+mj-ea"/>
              </a:rPr>
              <a:t>級開設</a:t>
            </a:r>
          </a:p>
        </p:txBody>
      </p:sp>
      <p:sp>
        <p:nvSpPr>
          <p:cNvPr id="41" name="矩形: 圓角 40">
            <a:extLst>
              <a:ext uri="{FF2B5EF4-FFF2-40B4-BE49-F238E27FC236}">
                <a16:creationId xmlns:a16="http://schemas.microsoft.com/office/drawing/2014/main" id="{184C2D14-88E4-BEAF-4E9E-5F312F367CA9}"/>
              </a:ext>
            </a:extLst>
          </p:cNvPr>
          <p:cNvSpPr/>
          <p:nvPr/>
        </p:nvSpPr>
        <p:spPr>
          <a:xfrm>
            <a:off x="4508046" y="1118590"/>
            <a:ext cx="3412190" cy="538698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sp>
        <p:nvSpPr>
          <p:cNvPr id="42" name="矩形: 圓角 41">
            <a:extLst>
              <a:ext uri="{FF2B5EF4-FFF2-40B4-BE49-F238E27FC236}">
                <a16:creationId xmlns:a16="http://schemas.microsoft.com/office/drawing/2014/main" id="{6841DB5D-4A42-75F7-5405-FB6EB00C4851}"/>
              </a:ext>
            </a:extLst>
          </p:cNvPr>
          <p:cNvSpPr/>
          <p:nvPr/>
        </p:nvSpPr>
        <p:spPr>
          <a:xfrm>
            <a:off x="4892700" y="1893792"/>
            <a:ext cx="2723601" cy="621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本署</a:t>
            </a:r>
            <a:r>
              <a:rPr lang="en-US" altLang="zh-TW" b="1" dirty="0">
                <a:latin typeface="+mn-ea"/>
              </a:rPr>
              <a:t>/</a:t>
            </a:r>
            <a:r>
              <a:rPr lang="zh-TW" altLang="en-US" b="1" dirty="0">
                <a:latin typeface="+mn-ea"/>
              </a:rPr>
              <a:t>管理處研判有開設之必要</a:t>
            </a:r>
          </a:p>
        </p:txBody>
      </p:sp>
      <p:sp>
        <p:nvSpPr>
          <p:cNvPr id="43" name="矩形: 圓角 42">
            <a:extLst>
              <a:ext uri="{FF2B5EF4-FFF2-40B4-BE49-F238E27FC236}">
                <a16:creationId xmlns:a16="http://schemas.microsoft.com/office/drawing/2014/main" id="{68F7AD0A-6D1F-3D93-5DAF-6A129E7D8AB1}"/>
              </a:ext>
            </a:extLst>
          </p:cNvPr>
          <p:cNvSpPr/>
          <p:nvPr/>
        </p:nvSpPr>
        <p:spPr>
          <a:xfrm>
            <a:off x="4892700" y="2742328"/>
            <a:ext cx="2723600" cy="621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海上陸上</a:t>
            </a:r>
            <a:endParaRPr lang="en-US" altLang="zh-TW" b="1" dirty="0">
              <a:latin typeface="+mn-ea"/>
            </a:endParaRPr>
          </a:p>
          <a:p>
            <a:pPr algn="ctr"/>
            <a:r>
              <a:rPr lang="zh-TW" altLang="en-US" b="1" dirty="0">
                <a:latin typeface="+mn-ea"/>
              </a:rPr>
              <a:t>颱風警報</a:t>
            </a:r>
          </a:p>
        </p:txBody>
      </p:sp>
      <p:sp>
        <p:nvSpPr>
          <p:cNvPr id="44" name="矩形: 圓角 43">
            <a:extLst>
              <a:ext uri="{FF2B5EF4-FFF2-40B4-BE49-F238E27FC236}">
                <a16:creationId xmlns:a16="http://schemas.microsoft.com/office/drawing/2014/main" id="{9255527C-4CCD-D22E-F11F-5E0EF017B3DC}"/>
              </a:ext>
            </a:extLst>
          </p:cNvPr>
          <p:cNvSpPr/>
          <p:nvPr/>
        </p:nvSpPr>
        <p:spPr>
          <a:xfrm>
            <a:off x="4892699" y="3590864"/>
            <a:ext cx="2723599" cy="5524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大豪雨特報</a:t>
            </a:r>
          </a:p>
        </p:txBody>
      </p:sp>
      <p:sp>
        <p:nvSpPr>
          <p:cNvPr id="45" name="矩形: 圓角 44">
            <a:extLst>
              <a:ext uri="{FF2B5EF4-FFF2-40B4-BE49-F238E27FC236}">
                <a16:creationId xmlns:a16="http://schemas.microsoft.com/office/drawing/2014/main" id="{1E4EE64A-4EB0-7FF6-F65B-E1F486EE3C29}"/>
              </a:ext>
            </a:extLst>
          </p:cNvPr>
          <p:cNvSpPr/>
          <p:nvPr/>
        </p:nvSpPr>
        <p:spPr>
          <a:xfrm>
            <a:off x="4892699" y="5512725"/>
            <a:ext cx="2723599" cy="6215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事業區域地方政府</a:t>
            </a:r>
            <a:endParaRPr lang="en-US" altLang="zh-TW" b="1" dirty="0">
              <a:latin typeface="+mn-ea"/>
            </a:endParaRPr>
          </a:p>
          <a:p>
            <a:pPr algn="ctr"/>
            <a:r>
              <a:rPr lang="en-US" altLang="zh-TW" b="1" dirty="0">
                <a:latin typeface="+mn-ea"/>
              </a:rPr>
              <a:t>2</a:t>
            </a:r>
            <a:r>
              <a:rPr lang="zh-TW" altLang="en-US" b="1" dirty="0">
                <a:latin typeface="+mn-ea"/>
              </a:rPr>
              <a:t>級開設</a:t>
            </a:r>
          </a:p>
        </p:txBody>
      </p:sp>
      <p:sp>
        <p:nvSpPr>
          <p:cNvPr id="46" name="矩形: 圓角 45">
            <a:extLst>
              <a:ext uri="{FF2B5EF4-FFF2-40B4-BE49-F238E27FC236}">
                <a16:creationId xmlns:a16="http://schemas.microsoft.com/office/drawing/2014/main" id="{A3CFF030-F60E-B042-E362-C24273A8E4E0}"/>
              </a:ext>
            </a:extLst>
          </p:cNvPr>
          <p:cNvSpPr/>
          <p:nvPr/>
        </p:nvSpPr>
        <p:spPr>
          <a:xfrm>
            <a:off x="5194966" y="1269974"/>
            <a:ext cx="2038350" cy="6215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a:solidFill>
                  <a:schemeClr val="tx1"/>
                </a:solidFill>
                <a:latin typeface="+mj-ea"/>
                <a:ea typeface="+mj-ea"/>
              </a:rPr>
              <a:t>2</a:t>
            </a:r>
            <a:r>
              <a:rPr lang="zh-TW" altLang="en-US" sz="2800" b="1" dirty="0">
                <a:solidFill>
                  <a:schemeClr val="tx1"/>
                </a:solidFill>
                <a:latin typeface="+mj-ea"/>
                <a:ea typeface="+mj-ea"/>
              </a:rPr>
              <a:t>級開設</a:t>
            </a:r>
          </a:p>
        </p:txBody>
      </p:sp>
      <p:sp>
        <p:nvSpPr>
          <p:cNvPr id="47" name="矩形: 圓角 46">
            <a:extLst>
              <a:ext uri="{FF2B5EF4-FFF2-40B4-BE49-F238E27FC236}">
                <a16:creationId xmlns:a16="http://schemas.microsoft.com/office/drawing/2014/main" id="{D02E7FC9-C73A-CD65-ABD2-9E8C436B3E16}"/>
              </a:ext>
            </a:extLst>
          </p:cNvPr>
          <p:cNvSpPr/>
          <p:nvPr/>
        </p:nvSpPr>
        <p:spPr>
          <a:xfrm>
            <a:off x="8214899" y="1118590"/>
            <a:ext cx="3576952" cy="5372698"/>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sp>
        <p:nvSpPr>
          <p:cNvPr id="48" name="矩形: 圓角 47">
            <a:extLst>
              <a:ext uri="{FF2B5EF4-FFF2-40B4-BE49-F238E27FC236}">
                <a16:creationId xmlns:a16="http://schemas.microsoft.com/office/drawing/2014/main" id="{FDBEF2C8-4556-53A5-1188-2D5EAD09C6A0}"/>
              </a:ext>
            </a:extLst>
          </p:cNvPr>
          <p:cNvSpPr/>
          <p:nvPr/>
        </p:nvSpPr>
        <p:spPr>
          <a:xfrm>
            <a:off x="8485667" y="1918388"/>
            <a:ext cx="3020274" cy="621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本署</a:t>
            </a:r>
            <a:r>
              <a:rPr lang="en-US" altLang="zh-TW" b="1" dirty="0">
                <a:latin typeface="+mn-ea"/>
              </a:rPr>
              <a:t>/</a:t>
            </a:r>
            <a:r>
              <a:rPr lang="zh-TW" altLang="en-US" b="1" dirty="0">
                <a:latin typeface="+mn-ea"/>
              </a:rPr>
              <a:t>管理處研判有開設</a:t>
            </a:r>
            <a:endParaRPr lang="en-US" altLang="zh-TW" b="1" dirty="0">
              <a:latin typeface="+mn-ea"/>
            </a:endParaRPr>
          </a:p>
          <a:p>
            <a:pPr algn="ctr"/>
            <a:r>
              <a:rPr lang="zh-TW" altLang="en-US" b="1" dirty="0">
                <a:latin typeface="+mn-ea"/>
              </a:rPr>
              <a:t>之必要</a:t>
            </a:r>
          </a:p>
        </p:txBody>
      </p:sp>
      <p:sp>
        <p:nvSpPr>
          <p:cNvPr id="49" name="矩形: 圓角 48">
            <a:extLst>
              <a:ext uri="{FF2B5EF4-FFF2-40B4-BE49-F238E27FC236}">
                <a16:creationId xmlns:a16="http://schemas.microsoft.com/office/drawing/2014/main" id="{AFD91B73-9A52-EECD-3DB9-4ACDB04B55B1}"/>
              </a:ext>
            </a:extLst>
          </p:cNvPr>
          <p:cNvSpPr/>
          <p:nvPr/>
        </p:nvSpPr>
        <p:spPr>
          <a:xfrm>
            <a:off x="8485667" y="2746819"/>
            <a:ext cx="3020274" cy="617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海上陸上颱風警報</a:t>
            </a:r>
            <a:r>
              <a:rPr lang="en-US" altLang="zh-TW" b="1" dirty="0">
                <a:latin typeface="+mn-ea"/>
              </a:rPr>
              <a:t>12</a:t>
            </a:r>
          </a:p>
          <a:p>
            <a:pPr algn="ctr"/>
            <a:r>
              <a:rPr lang="zh-TW" altLang="en-US" b="1" dirty="0">
                <a:latin typeface="+mn-ea"/>
              </a:rPr>
              <a:t>小時未解除</a:t>
            </a:r>
          </a:p>
        </p:txBody>
      </p:sp>
      <p:sp>
        <p:nvSpPr>
          <p:cNvPr id="53" name="矩形: 圓角 52">
            <a:extLst>
              <a:ext uri="{FF2B5EF4-FFF2-40B4-BE49-F238E27FC236}">
                <a16:creationId xmlns:a16="http://schemas.microsoft.com/office/drawing/2014/main" id="{2B8597A7-C2B2-562F-6BA2-145BFB9B582D}"/>
              </a:ext>
            </a:extLst>
          </p:cNvPr>
          <p:cNvSpPr/>
          <p:nvPr/>
        </p:nvSpPr>
        <p:spPr>
          <a:xfrm>
            <a:off x="8485667" y="3584964"/>
            <a:ext cx="3020274" cy="5523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超大豪雨特報</a:t>
            </a:r>
          </a:p>
        </p:txBody>
      </p:sp>
      <p:sp>
        <p:nvSpPr>
          <p:cNvPr id="55" name="矩形: 圓角 54">
            <a:extLst>
              <a:ext uri="{FF2B5EF4-FFF2-40B4-BE49-F238E27FC236}">
                <a16:creationId xmlns:a16="http://schemas.microsoft.com/office/drawing/2014/main" id="{24122AFB-A9AF-7C89-C413-4050CBA974B4}"/>
              </a:ext>
            </a:extLst>
          </p:cNvPr>
          <p:cNvSpPr/>
          <p:nvPr/>
        </p:nvSpPr>
        <p:spPr>
          <a:xfrm>
            <a:off x="8485667" y="5512723"/>
            <a:ext cx="3020274" cy="6215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事業區域地方政府</a:t>
            </a:r>
            <a:endParaRPr lang="en-US" altLang="zh-TW" b="1" dirty="0">
              <a:latin typeface="+mn-ea"/>
            </a:endParaRPr>
          </a:p>
          <a:p>
            <a:pPr algn="ctr"/>
            <a:r>
              <a:rPr lang="en-US" altLang="zh-TW" b="1" dirty="0">
                <a:latin typeface="+mn-ea"/>
              </a:rPr>
              <a:t>1</a:t>
            </a:r>
            <a:r>
              <a:rPr lang="zh-TW" altLang="en-US" b="1" dirty="0">
                <a:latin typeface="+mn-ea"/>
              </a:rPr>
              <a:t>級開設</a:t>
            </a:r>
          </a:p>
        </p:txBody>
      </p:sp>
      <p:sp>
        <p:nvSpPr>
          <p:cNvPr id="56" name="矩形: 圓角 55">
            <a:extLst>
              <a:ext uri="{FF2B5EF4-FFF2-40B4-BE49-F238E27FC236}">
                <a16:creationId xmlns:a16="http://schemas.microsoft.com/office/drawing/2014/main" id="{C63798E4-3CC8-AB07-36FE-FA433D8198A9}"/>
              </a:ext>
            </a:extLst>
          </p:cNvPr>
          <p:cNvSpPr/>
          <p:nvPr/>
        </p:nvSpPr>
        <p:spPr>
          <a:xfrm>
            <a:off x="9032349" y="1254912"/>
            <a:ext cx="2038350" cy="6215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a:solidFill>
                  <a:schemeClr val="tx1"/>
                </a:solidFill>
                <a:latin typeface="+mj-ea"/>
                <a:ea typeface="+mj-ea"/>
              </a:rPr>
              <a:t>1</a:t>
            </a:r>
            <a:r>
              <a:rPr lang="zh-TW" altLang="en-US" sz="2800" b="1" dirty="0">
                <a:solidFill>
                  <a:schemeClr val="tx1"/>
                </a:solidFill>
                <a:latin typeface="+mj-ea"/>
                <a:ea typeface="+mj-ea"/>
              </a:rPr>
              <a:t>級開設</a:t>
            </a:r>
          </a:p>
        </p:txBody>
      </p:sp>
      <p:sp>
        <p:nvSpPr>
          <p:cNvPr id="24" name="文字方塊 23">
            <a:extLst>
              <a:ext uri="{FF2B5EF4-FFF2-40B4-BE49-F238E27FC236}">
                <a16:creationId xmlns:a16="http://schemas.microsoft.com/office/drawing/2014/main" id="{FA42FEFE-A27E-C8F1-513F-5D85A1028316}"/>
              </a:ext>
            </a:extLst>
          </p:cNvPr>
          <p:cNvSpPr txBox="1"/>
          <p:nvPr/>
        </p:nvSpPr>
        <p:spPr>
          <a:xfrm>
            <a:off x="803231" y="4184606"/>
            <a:ext cx="3074265" cy="1200329"/>
          </a:xfrm>
          <a:prstGeom prst="rect">
            <a:avLst/>
          </a:prstGeom>
          <a:solidFill>
            <a:schemeClr val="bg1">
              <a:lumMod val="95000"/>
              <a:alpha val="64000"/>
            </a:schemeClr>
          </a:solidFill>
        </p:spPr>
        <p:txBody>
          <a:bodyPr wrap="square">
            <a:spAutoFit/>
          </a:bodyPr>
          <a:lstStyle>
            <a:defPPr>
              <a:defRPr lang="zh-TW"/>
            </a:defPPr>
            <a:lvl1pPr algn="just">
              <a:defRPr b="0" i="0">
                <a:solidFill>
                  <a:srgbClr val="202124"/>
                </a:solidFill>
                <a:effectLst/>
                <a:latin typeface="arial" panose="020B0604020202020204" pitchFamily="34" charset="0"/>
              </a:defRPr>
            </a:lvl1pPr>
          </a:lstStyle>
          <a:p>
            <a:r>
              <a:rPr lang="zh-TW" altLang="en-US" dirty="0"/>
              <a:t>豪雨：</a:t>
            </a:r>
            <a:r>
              <a:rPr lang="en-US" altLang="zh-TW" dirty="0"/>
              <a:t>24 </a:t>
            </a:r>
            <a:r>
              <a:rPr lang="zh-TW" altLang="en-US" dirty="0"/>
              <a:t>小時累積雨量達</a:t>
            </a:r>
            <a:r>
              <a:rPr lang="en-US" altLang="zh-TW" dirty="0"/>
              <a:t>200 </a:t>
            </a:r>
            <a:r>
              <a:rPr lang="zh-TW" altLang="en-US" dirty="0"/>
              <a:t>毫米以上，或</a:t>
            </a:r>
            <a:r>
              <a:rPr lang="en-US" altLang="zh-TW" dirty="0"/>
              <a:t>3 </a:t>
            </a:r>
            <a:r>
              <a:rPr lang="zh-TW" altLang="en-US" dirty="0"/>
              <a:t>小時累積雨量達</a:t>
            </a:r>
            <a:r>
              <a:rPr lang="en-US" altLang="zh-TW" dirty="0"/>
              <a:t>100 </a:t>
            </a:r>
            <a:r>
              <a:rPr lang="zh-TW" altLang="en-US" dirty="0"/>
              <a:t>毫米以上之降雨現象</a:t>
            </a:r>
          </a:p>
        </p:txBody>
      </p:sp>
      <p:sp>
        <p:nvSpPr>
          <p:cNvPr id="25" name="文字方塊 24">
            <a:extLst>
              <a:ext uri="{FF2B5EF4-FFF2-40B4-BE49-F238E27FC236}">
                <a16:creationId xmlns:a16="http://schemas.microsoft.com/office/drawing/2014/main" id="{1973DEBF-ECD6-967A-6DCC-223F6661CCE6}"/>
              </a:ext>
            </a:extLst>
          </p:cNvPr>
          <p:cNvSpPr txBox="1"/>
          <p:nvPr/>
        </p:nvSpPr>
        <p:spPr>
          <a:xfrm>
            <a:off x="4892699" y="4137354"/>
            <a:ext cx="2723601" cy="1200329"/>
          </a:xfrm>
          <a:prstGeom prst="rect">
            <a:avLst/>
          </a:prstGeom>
          <a:solidFill>
            <a:schemeClr val="bg1">
              <a:lumMod val="95000"/>
              <a:alpha val="64000"/>
            </a:schemeClr>
          </a:solidFill>
        </p:spPr>
        <p:txBody>
          <a:bodyPr wrap="square">
            <a:spAutoFit/>
          </a:bodyPr>
          <a:lstStyle>
            <a:defPPr>
              <a:defRPr lang="zh-TW"/>
            </a:defPPr>
            <a:lvl1pPr algn="just">
              <a:defRPr b="0" i="0">
                <a:solidFill>
                  <a:srgbClr val="202124"/>
                </a:solidFill>
                <a:effectLst/>
                <a:latin typeface="arial" panose="020B0604020202020204" pitchFamily="34" charset="0"/>
              </a:defRPr>
            </a:lvl1pPr>
          </a:lstStyle>
          <a:p>
            <a:r>
              <a:rPr lang="zh-TW" altLang="en-US" dirty="0"/>
              <a:t>大豪雨：  </a:t>
            </a:r>
            <a:r>
              <a:rPr lang="en-US" altLang="zh-TW" dirty="0"/>
              <a:t>24 </a:t>
            </a:r>
            <a:r>
              <a:rPr lang="zh-TW" altLang="en-US" dirty="0"/>
              <a:t>小時累積雨量達</a:t>
            </a:r>
            <a:r>
              <a:rPr lang="en-US" altLang="zh-TW" dirty="0"/>
              <a:t>350 </a:t>
            </a:r>
            <a:r>
              <a:rPr lang="zh-TW" altLang="en-US" dirty="0"/>
              <a:t>毫米以上，或</a:t>
            </a:r>
            <a:r>
              <a:rPr lang="en-US" altLang="zh-TW" dirty="0"/>
              <a:t>3 </a:t>
            </a:r>
            <a:r>
              <a:rPr lang="zh-TW" altLang="en-US" dirty="0"/>
              <a:t>小時累積雨量達</a:t>
            </a:r>
            <a:r>
              <a:rPr lang="en-US" altLang="zh-TW" dirty="0"/>
              <a:t>200 </a:t>
            </a:r>
            <a:r>
              <a:rPr lang="zh-TW" altLang="en-US" dirty="0"/>
              <a:t>毫米以上之降雨現象</a:t>
            </a:r>
          </a:p>
        </p:txBody>
      </p:sp>
      <p:sp>
        <p:nvSpPr>
          <p:cNvPr id="27" name="文字方塊 26">
            <a:extLst>
              <a:ext uri="{FF2B5EF4-FFF2-40B4-BE49-F238E27FC236}">
                <a16:creationId xmlns:a16="http://schemas.microsoft.com/office/drawing/2014/main" id="{0D1C8152-F725-F964-C35E-9AE74D58924C}"/>
              </a:ext>
            </a:extLst>
          </p:cNvPr>
          <p:cNvSpPr txBox="1"/>
          <p:nvPr/>
        </p:nvSpPr>
        <p:spPr>
          <a:xfrm>
            <a:off x="8485667" y="4177265"/>
            <a:ext cx="3020274" cy="1224000"/>
          </a:xfrm>
          <a:prstGeom prst="rect">
            <a:avLst/>
          </a:prstGeom>
          <a:solidFill>
            <a:schemeClr val="bg1">
              <a:lumMod val="95000"/>
              <a:alpha val="64000"/>
            </a:schemeClr>
          </a:solidFill>
        </p:spPr>
        <p:txBody>
          <a:bodyPr wrap="square">
            <a:spAutoFit/>
          </a:bodyPr>
          <a:lstStyle>
            <a:defPPr>
              <a:defRPr lang="zh-TW"/>
            </a:defPPr>
            <a:lvl1pPr algn="just">
              <a:defRPr b="0" i="0">
                <a:solidFill>
                  <a:srgbClr val="202124"/>
                </a:solidFill>
                <a:effectLst/>
                <a:latin typeface="arial" panose="020B0604020202020204" pitchFamily="34" charset="0"/>
              </a:defRPr>
            </a:lvl1pPr>
          </a:lstStyle>
          <a:p>
            <a:r>
              <a:rPr lang="zh-TW" altLang="en-US" dirty="0"/>
              <a:t>超大豪雨 ：</a:t>
            </a:r>
            <a:r>
              <a:rPr lang="en-US" altLang="zh-TW" dirty="0"/>
              <a:t>24 </a:t>
            </a:r>
            <a:r>
              <a:rPr lang="zh-TW" altLang="en-US" dirty="0"/>
              <a:t>小時累積雨量達 </a:t>
            </a:r>
            <a:r>
              <a:rPr lang="en-US" altLang="zh-TW" dirty="0"/>
              <a:t>500 </a:t>
            </a:r>
            <a:r>
              <a:rPr lang="zh-TW" altLang="en-US" dirty="0"/>
              <a:t>毫米以上之降雨現象。</a:t>
            </a:r>
          </a:p>
        </p:txBody>
      </p:sp>
    </p:spTree>
    <p:extLst>
      <p:ext uri="{BB962C8B-B14F-4D97-AF65-F5344CB8AC3E}">
        <p14:creationId xmlns:p14="http://schemas.microsoft.com/office/powerpoint/2010/main" val="195789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1F0539D0-B175-4A62-810A-C1764BF3B136}"/>
              </a:ext>
            </a:extLst>
          </p:cNvPr>
          <p:cNvSpPr>
            <a:spLocks noGrp="1"/>
          </p:cNvSpPr>
          <p:nvPr>
            <p:ph type="sldNum" sz="quarter" idx="12"/>
          </p:nvPr>
        </p:nvSpPr>
        <p:spPr/>
        <p:txBody>
          <a:bodyPr/>
          <a:lstStyle/>
          <a:p>
            <a:fld id="{07DAB7E5-A3B0-47BD-8D18-E55FD35DFD22}" type="slidenum">
              <a:rPr lang="zh-TW" altLang="en-US"/>
              <a:pPr/>
              <a:t>24</a:t>
            </a:fld>
            <a:endParaRPr lang="zh-TW" altLang="en-US" dirty="0"/>
          </a:p>
        </p:txBody>
      </p:sp>
      <p:sp>
        <p:nvSpPr>
          <p:cNvPr id="5" name="矩形 4">
            <a:extLst>
              <a:ext uri="{FF2B5EF4-FFF2-40B4-BE49-F238E27FC236}">
                <a16:creationId xmlns:a16="http://schemas.microsoft.com/office/drawing/2014/main" id="{A1ADC990-E61D-4581-A08C-19E4E44B4695}"/>
              </a:ext>
            </a:extLst>
          </p:cNvPr>
          <p:cNvSpPr/>
          <p:nvPr/>
        </p:nvSpPr>
        <p:spPr>
          <a:xfrm>
            <a:off x="2247667" y="2072024"/>
            <a:ext cx="1598800" cy="584775"/>
          </a:xfrm>
          <a:prstGeom prst="rect">
            <a:avLst/>
          </a:prstGeom>
          <a:solidFill>
            <a:srgbClr val="C8D278"/>
          </a:solidFill>
          <a:ln>
            <a:solidFill>
              <a:srgbClr val="0000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zh-TW" altLang="en-US" sz="16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管理處</a:t>
            </a:r>
            <a:endParaRPr lang="en-US" altLang="zh-TW" sz="16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1600" dirty="0">
                <a:ln>
                  <a:solidFill>
                    <a:sysClr val="windowText" lastClr="000000"/>
                  </a:solidFill>
                </a:ln>
                <a:solidFill>
                  <a:sysClr val="windowText" lastClr="000000"/>
                </a:solidFill>
                <a:latin typeface="微軟正黑體" panose="020B0604030504040204" pitchFamily="34" charset="-120"/>
                <a:cs typeface="Times New Roman" panose="02020603050405020304" pitchFamily="18" charset="0"/>
              </a:rPr>
              <a:t>災害應變小組</a:t>
            </a:r>
          </a:p>
        </p:txBody>
      </p:sp>
      <p:sp>
        <p:nvSpPr>
          <p:cNvPr id="8" name="文字方塊 7">
            <a:extLst>
              <a:ext uri="{FF2B5EF4-FFF2-40B4-BE49-F238E27FC236}">
                <a16:creationId xmlns:a16="http://schemas.microsoft.com/office/drawing/2014/main" id="{5F28B059-7022-4B72-A802-C61E53EB5806}"/>
              </a:ext>
            </a:extLst>
          </p:cNvPr>
          <p:cNvSpPr txBox="1"/>
          <p:nvPr/>
        </p:nvSpPr>
        <p:spPr>
          <a:xfrm>
            <a:off x="3142082" y="1823140"/>
            <a:ext cx="543739" cy="307777"/>
          </a:xfrm>
          <a:prstGeom prst="rect">
            <a:avLst/>
          </a:prstGeom>
          <a:noFill/>
        </p:spPr>
        <p:txBody>
          <a:bodyPr wrap="none" rtlCol="0">
            <a:spAutoFit/>
          </a:bodyPr>
          <a:lstStyle/>
          <a:p>
            <a:r>
              <a:rPr lang="zh-TW" altLang="en-US" sz="1400" b="1" dirty="0">
                <a:solidFill>
                  <a:srgbClr val="000000"/>
                </a:solidFill>
                <a:latin typeface="微軟正黑體" panose="020B0604030504040204" pitchFamily="34" charset="-120"/>
                <a:ea typeface="微軟正黑體" panose="020B0604030504040204" pitchFamily="34" charset="-120"/>
              </a:rPr>
              <a:t>指揮</a:t>
            </a:r>
          </a:p>
        </p:txBody>
      </p:sp>
      <p:sp>
        <p:nvSpPr>
          <p:cNvPr id="9" name="文字方塊 8">
            <a:extLst>
              <a:ext uri="{FF2B5EF4-FFF2-40B4-BE49-F238E27FC236}">
                <a16:creationId xmlns:a16="http://schemas.microsoft.com/office/drawing/2014/main" id="{D9195DE1-4DEE-491B-BF28-E5C2BF621B18}"/>
              </a:ext>
            </a:extLst>
          </p:cNvPr>
          <p:cNvSpPr txBox="1"/>
          <p:nvPr/>
        </p:nvSpPr>
        <p:spPr>
          <a:xfrm>
            <a:off x="2369424" y="1823141"/>
            <a:ext cx="543739" cy="307777"/>
          </a:xfrm>
          <a:prstGeom prst="rect">
            <a:avLst/>
          </a:prstGeom>
          <a:noFill/>
        </p:spPr>
        <p:txBody>
          <a:bodyPr wrap="none" rtlCol="0">
            <a:spAutoFit/>
          </a:bodyPr>
          <a:lstStyle/>
          <a:p>
            <a:r>
              <a:rPr lang="zh-TW" altLang="en-US" sz="1400" b="1" dirty="0">
                <a:solidFill>
                  <a:srgbClr val="000000"/>
                </a:solidFill>
                <a:latin typeface="微軟正黑體" panose="020B0604030504040204" pitchFamily="34" charset="-120"/>
                <a:ea typeface="微軟正黑體" panose="020B0604030504040204" pitchFamily="34" charset="-120"/>
              </a:rPr>
              <a:t>通報</a:t>
            </a:r>
          </a:p>
        </p:txBody>
      </p:sp>
      <p:sp>
        <p:nvSpPr>
          <p:cNvPr id="21" name="矩形 20">
            <a:extLst>
              <a:ext uri="{FF2B5EF4-FFF2-40B4-BE49-F238E27FC236}">
                <a16:creationId xmlns:a16="http://schemas.microsoft.com/office/drawing/2014/main" id="{15EA4B7F-CDC1-47BE-99A1-5A5092550DD8}"/>
              </a:ext>
            </a:extLst>
          </p:cNvPr>
          <p:cNvSpPr/>
          <p:nvPr/>
        </p:nvSpPr>
        <p:spPr>
          <a:xfrm>
            <a:off x="395827" y="2969357"/>
            <a:ext cx="1710902" cy="297157"/>
          </a:xfrm>
          <a:prstGeom prst="rect">
            <a:avLst/>
          </a:prstGeom>
          <a:solidFill>
            <a:schemeClr val="accent1">
              <a:lumMod val="40000"/>
              <a:lumOff val="6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algn="ct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級開設</a:t>
            </a:r>
          </a:p>
        </p:txBody>
      </p:sp>
      <p:cxnSp>
        <p:nvCxnSpPr>
          <p:cNvPr id="35" name="直線單箭頭接點 34">
            <a:extLst>
              <a:ext uri="{FF2B5EF4-FFF2-40B4-BE49-F238E27FC236}">
                <a16:creationId xmlns:a16="http://schemas.microsoft.com/office/drawing/2014/main" id="{C75B5D7C-556E-47F6-9A37-70BD1F5BFC54}"/>
              </a:ext>
            </a:extLst>
          </p:cNvPr>
          <p:cNvCxnSpPr>
            <a:cxnSpLocks/>
            <a:stCxn id="68" idx="2"/>
            <a:endCxn id="5" idx="0"/>
          </p:cNvCxnSpPr>
          <p:nvPr/>
        </p:nvCxnSpPr>
        <p:spPr>
          <a:xfrm>
            <a:off x="3047067" y="1828953"/>
            <a:ext cx="0" cy="243071"/>
          </a:xfrm>
          <a:prstGeom prst="straightConnector1">
            <a:avLst/>
          </a:prstGeom>
          <a:ln>
            <a:headEnd type="triangle" w="med" len="med"/>
            <a:tailEnd type="triangle" w="med" len="med"/>
          </a:ln>
        </p:spPr>
        <p:style>
          <a:lnRef idx="3">
            <a:schemeClr val="accent3"/>
          </a:lnRef>
          <a:fillRef idx="0">
            <a:schemeClr val="accent3"/>
          </a:fillRef>
          <a:effectRef idx="2">
            <a:schemeClr val="accent3"/>
          </a:effectRef>
          <a:fontRef idx="minor">
            <a:schemeClr val="tx1"/>
          </a:fontRef>
        </p:style>
      </p:cxnSp>
      <p:sp>
        <p:nvSpPr>
          <p:cNvPr id="50" name="內容版面配置區 2">
            <a:extLst>
              <a:ext uri="{FF2B5EF4-FFF2-40B4-BE49-F238E27FC236}">
                <a16:creationId xmlns:a16="http://schemas.microsoft.com/office/drawing/2014/main" id="{07E0B9E7-6FA1-4264-844D-51C10CDC17AA}"/>
              </a:ext>
            </a:extLst>
          </p:cNvPr>
          <p:cNvSpPr txBox="1">
            <a:spLocks/>
          </p:cNvSpPr>
          <p:nvPr/>
        </p:nvSpPr>
        <p:spPr>
          <a:xfrm>
            <a:off x="5978111" y="1243744"/>
            <a:ext cx="2061964" cy="52247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zh-TW" altLang="en-US" sz="2400" dirty="0"/>
              <a:t>各</a:t>
            </a:r>
            <a:r>
              <a:rPr lang="zh-TW" altLang="en-US" sz="2400" dirty="0">
                <a:solidFill>
                  <a:schemeClr val="accent6"/>
                </a:solidFill>
              </a:rPr>
              <a:t>管理處</a:t>
            </a:r>
            <a:r>
              <a:rPr lang="zh-TW" altLang="en-US" sz="2400" dirty="0"/>
              <a:t>依通報機制，逐層</a:t>
            </a:r>
            <a:r>
              <a:rPr lang="zh-TW" altLang="en-US" sz="2400" dirty="0">
                <a:solidFill>
                  <a:schemeClr val="accent6"/>
                </a:solidFill>
              </a:rPr>
              <a:t>即時通報本署防災業務群組</a:t>
            </a:r>
            <a:r>
              <a:rPr lang="zh-TW" altLang="en-US" sz="2400" dirty="0"/>
              <a:t>中，以利即時掌握各管理處災害情形。</a:t>
            </a:r>
            <a:br>
              <a:rPr lang="en-US" altLang="zh-TW" sz="2400" dirty="0"/>
            </a:br>
            <a:r>
              <a:rPr lang="en-US" altLang="zh-TW" sz="1600" dirty="0">
                <a:solidFill>
                  <a:srgbClr val="FF0000"/>
                </a:solidFill>
              </a:rPr>
              <a:t>(</a:t>
            </a:r>
            <a:r>
              <a:rPr lang="zh-TW" altLang="en-US" sz="1600" dirty="0">
                <a:solidFill>
                  <a:srgbClr val="FF0000"/>
                </a:solidFill>
              </a:rPr>
              <a:t>右圖為先前災情通報內容</a:t>
            </a:r>
            <a:r>
              <a:rPr lang="en-US" altLang="zh-TW" sz="1600" dirty="0">
                <a:solidFill>
                  <a:srgbClr val="FF0000"/>
                </a:solidFill>
              </a:rPr>
              <a:t>)</a:t>
            </a:r>
            <a:endParaRPr lang="en-US" altLang="zh-TW" sz="2400" dirty="0">
              <a:solidFill>
                <a:srgbClr val="FF0000"/>
              </a:solidFill>
            </a:endParaRPr>
          </a:p>
        </p:txBody>
      </p:sp>
      <p:sp>
        <p:nvSpPr>
          <p:cNvPr id="52" name="內容版面配置區 2">
            <a:extLst>
              <a:ext uri="{FF2B5EF4-FFF2-40B4-BE49-F238E27FC236}">
                <a16:creationId xmlns:a16="http://schemas.microsoft.com/office/drawing/2014/main" id="{332D78EF-C52B-4CC4-BEE5-BD7FB3F0DF45}"/>
              </a:ext>
            </a:extLst>
          </p:cNvPr>
          <p:cNvSpPr txBox="1">
            <a:spLocks/>
          </p:cNvSpPr>
          <p:nvPr/>
        </p:nvSpPr>
        <p:spPr>
          <a:xfrm>
            <a:off x="7264242" y="800183"/>
            <a:ext cx="3159462" cy="4645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40000"/>
              </a:lnSpc>
              <a:buNone/>
            </a:pPr>
            <a:r>
              <a:rPr lang="zh-TW" altLang="en-US" sz="2000" dirty="0">
                <a:solidFill>
                  <a:srgbClr val="FF0000"/>
                </a:solidFill>
              </a:rPr>
              <a:t>管理處通報災情予本署</a:t>
            </a:r>
            <a:endParaRPr lang="en-US" altLang="zh-TW" sz="2000" dirty="0">
              <a:solidFill>
                <a:srgbClr val="FF0000"/>
              </a:solidFill>
            </a:endParaRPr>
          </a:p>
        </p:txBody>
      </p:sp>
      <p:sp>
        <p:nvSpPr>
          <p:cNvPr id="66" name="矩形 65">
            <a:extLst>
              <a:ext uri="{FF2B5EF4-FFF2-40B4-BE49-F238E27FC236}">
                <a16:creationId xmlns:a16="http://schemas.microsoft.com/office/drawing/2014/main" id="{25C28A4D-05AD-D398-08B2-DA7164C53043}"/>
              </a:ext>
            </a:extLst>
          </p:cNvPr>
          <p:cNvSpPr/>
          <p:nvPr/>
        </p:nvSpPr>
        <p:spPr>
          <a:xfrm>
            <a:off x="395828" y="3277135"/>
            <a:ext cx="1710902" cy="2919700"/>
          </a:xfrm>
          <a:prstGeom prst="rect">
            <a:avLst/>
          </a:prstGeom>
          <a:solidFill>
            <a:schemeClr val="accent1">
              <a:lumMod val="20000"/>
              <a:lumOff val="8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marL="285750" indent="-285750" algn="just">
              <a:buFont typeface="Wingdings" panose="05000000000000000000" pitchFamily="2" charset="2"/>
              <a:buChar char="l"/>
            </a:pP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防災主管</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主辦</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保持手機暢通</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啟閉重要灌溉閘門</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，並於</a:t>
            </a:r>
            <a:r>
              <a:rPr lang="en-US" altLang="zh-TW" sz="1400" dirty="0">
                <a:ln>
                  <a:solidFill>
                    <a:sysClr val="windowText" lastClr="000000"/>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Line</a:t>
            </a:r>
            <a:r>
              <a:rPr lang="zh-TW" altLang="en-US" sz="1400" dirty="0">
                <a:ln>
                  <a:solidFill>
                    <a:sysClr val="windowText" lastClr="000000"/>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群組回報</a:t>
            </a:r>
            <a:endParaRPr lang="en-US" altLang="zh-TW" sz="1400" dirty="0">
              <a:ln>
                <a:solidFill>
                  <a:sysClr val="windowText" lastClr="000000"/>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地方政府協調聯繫</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ctr">
              <a:buFont typeface="Wingdings" panose="05000000000000000000" pitchFamily="2" charset="2"/>
              <a:buChar char="l"/>
            </a:pPr>
            <a:endPar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endPar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8" name="標題 1">
            <a:extLst>
              <a:ext uri="{FF2B5EF4-FFF2-40B4-BE49-F238E27FC236}">
                <a16:creationId xmlns:a16="http://schemas.microsoft.com/office/drawing/2014/main" id="{7EFDD89C-02BB-0771-8B0F-94DA333C5B4E}"/>
              </a:ext>
            </a:extLst>
          </p:cNvPr>
          <p:cNvSpPr txBox="1"/>
          <p:nvPr/>
        </p:nvSpPr>
        <p:spPr>
          <a:xfrm>
            <a:off x="2247667" y="1275132"/>
            <a:ext cx="1598800" cy="553821"/>
          </a:xfrm>
          <a:prstGeom prst="rect">
            <a:avLst/>
          </a:prstGeom>
          <a:solidFill>
            <a:srgbClr val="F3A155">
              <a:alpha val="50196"/>
            </a:srgbClr>
          </a:solidFill>
          <a:ln>
            <a:solidFill>
              <a:schemeClr val="tx1"/>
            </a:solidFill>
          </a:ln>
        </p:spPr>
        <p:txBody>
          <a:bodyPr vert="horz" lIns="72744" tIns="36372" rIns="72744" bIns="36372"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algn="ctr">
              <a:spcBef>
                <a:spcPct val="0"/>
              </a:spcBef>
            </a:pPr>
            <a:r>
              <a:rPr lang="zh-TW" altLang="en-US" sz="1634" dirty="0"/>
              <a:t>農田水利署</a:t>
            </a:r>
          </a:p>
          <a:p>
            <a:pPr algn="ctr">
              <a:spcBef>
                <a:spcPct val="0"/>
              </a:spcBef>
            </a:pPr>
            <a:r>
              <a:rPr lang="zh-TW" altLang="en-US" sz="1634" dirty="0"/>
              <a:t>災害應變小組</a:t>
            </a:r>
          </a:p>
        </p:txBody>
      </p:sp>
      <p:sp>
        <p:nvSpPr>
          <p:cNvPr id="83" name="矩形 82">
            <a:extLst>
              <a:ext uri="{FF2B5EF4-FFF2-40B4-BE49-F238E27FC236}">
                <a16:creationId xmlns:a16="http://schemas.microsoft.com/office/drawing/2014/main" id="{FB0074FE-8418-5D02-E21F-87540754BA09}"/>
              </a:ext>
            </a:extLst>
          </p:cNvPr>
          <p:cNvSpPr/>
          <p:nvPr/>
        </p:nvSpPr>
        <p:spPr>
          <a:xfrm>
            <a:off x="2198861" y="2969357"/>
            <a:ext cx="1709137" cy="301939"/>
          </a:xfrm>
          <a:prstGeom prst="rect">
            <a:avLst/>
          </a:prstGeom>
          <a:solidFill>
            <a:schemeClr val="accent1">
              <a:lumMod val="40000"/>
              <a:lumOff val="6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algn="ct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級開設</a:t>
            </a:r>
          </a:p>
        </p:txBody>
      </p:sp>
      <p:sp>
        <p:nvSpPr>
          <p:cNvPr id="84" name="矩形 83">
            <a:extLst>
              <a:ext uri="{FF2B5EF4-FFF2-40B4-BE49-F238E27FC236}">
                <a16:creationId xmlns:a16="http://schemas.microsoft.com/office/drawing/2014/main" id="{D3B66142-D666-545A-F14E-EB0522B65F91}"/>
              </a:ext>
            </a:extLst>
          </p:cNvPr>
          <p:cNvSpPr/>
          <p:nvPr/>
        </p:nvSpPr>
        <p:spPr>
          <a:xfrm>
            <a:off x="2198861" y="3277136"/>
            <a:ext cx="1709137" cy="2919700"/>
          </a:xfrm>
          <a:prstGeom prst="rect">
            <a:avLst/>
          </a:prstGeom>
          <a:solidFill>
            <a:schemeClr val="accent1">
              <a:lumMod val="20000"/>
              <a:lumOff val="8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marL="285750" indent="-285750" algn="just">
              <a:buFont typeface="Wingdings" panose="05000000000000000000" pitchFamily="2" charset="2"/>
              <a:buChar char="l"/>
            </a:pP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幕僚人員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進駐原所屬分處及工作站</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tx1"/>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指派對業務嫻熟人員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進駐地方政府應變中心</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但經地方政府同意無須進駐，不限在此</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地方政府協調聯繫</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85" name="矩形 84">
            <a:extLst>
              <a:ext uri="{FF2B5EF4-FFF2-40B4-BE49-F238E27FC236}">
                <a16:creationId xmlns:a16="http://schemas.microsoft.com/office/drawing/2014/main" id="{D0E9E4F8-FFB7-B90A-8CC2-79336F728441}"/>
              </a:ext>
            </a:extLst>
          </p:cNvPr>
          <p:cNvSpPr/>
          <p:nvPr/>
        </p:nvSpPr>
        <p:spPr>
          <a:xfrm>
            <a:off x="4000662" y="2958737"/>
            <a:ext cx="1709137" cy="301939"/>
          </a:xfrm>
          <a:prstGeom prst="rect">
            <a:avLst/>
          </a:prstGeom>
          <a:solidFill>
            <a:schemeClr val="accent1">
              <a:lumMod val="40000"/>
              <a:lumOff val="6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algn="ct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級開設</a:t>
            </a:r>
          </a:p>
        </p:txBody>
      </p:sp>
      <p:sp>
        <p:nvSpPr>
          <p:cNvPr id="86" name="矩形 85">
            <a:extLst>
              <a:ext uri="{FF2B5EF4-FFF2-40B4-BE49-F238E27FC236}">
                <a16:creationId xmlns:a16="http://schemas.microsoft.com/office/drawing/2014/main" id="{E1A7D518-A8DA-31C0-A232-DB82790EFC7C}"/>
              </a:ext>
            </a:extLst>
          </p:cNvPr>
          <p:cNvSpPr/>
          <p:nvPr/>
        </p:nvSpPr>
        <p:spPr>
          <a:xfrm>
            <a:off x="4000662" y="3266514"/>
            <a:ext cx="1709137" cy="2930321"/>
          </a:xfrm>
          <a:prstGeom prst="rect">
            <a:avLst/>
          </a:prstGeom>
          <a:solidFill>
            <a:schemeClr val="accent1">
              <a:lumMod val="20000"/>
              <a:lumOff val="8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marL="285750" indent="-285750" algn="just">
              <a:buFont typeface="Wingdings" panose="05000000000000000000" pitchFamily="2" charset="2"/>
              <a:buChar char="l"/>
            </a:pP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幕僚人員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進駐原所屬分處及工作站</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tx1"/>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指派對業務嫻熟人員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進駐地方政府應變中心</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但經地方政府同意無須進駐，不限在此</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地方政府協調聯繫</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18" name="直線單箭頭接點 17">
            <a:extLst>
              <a:ext uri="{FF2B5EF4-FFF2-40B4-BE49-F238E27FC236}">
                <a16:creationId xmlns:a16="http://schemas.microsoft.com/office/drawing/2014/main" id="{6B63BFD0-0DF1-B3AC-E0DC-19418E78F271}"/>
              </a:ext>
            </a:extLst>
          </p:cNvPr>
          <p:cNvCxnSpPr>
            <a:cxnSpLocks/>
            <a:stCxn id="5" idx="2"/>
            <a:endCxn id="83" idx="0"/>
          </p:cNvCxnSpPr>
          <p:nvPr/>
        </p:nvCxnSpPr>
        <p:spPr>
          <a:xfrm>
            <a:off x="3047067" y="2656799"/>
            <a:ext cx="6363" cy="312558"/>
          </a:xfrm>
          <a:prstGeom prst="straightConnector1">
            <a:avLst/>
          </a:prstGeom>
          <a:ln w="19050">
            <a:tailEnd type="triangle"/>
          </a:ln>
        </p:spPr>
        <p:style>
          <a:lnRef idx="1">
            <a:schemeClr val="accent3"/>
          </a:lnRef>
          <a:fillRef idx="0">
            <a:schemeClr val="accent3"/>
          </a:fillRef>
          <a:effectRef idx="0">
            <a:schemeClr val="accent3"/>
          </a:effectRef>
          <a:fontRef idx="minor">
            <a:schemeClr val="tx1"/>
          </a:fontRef>
        </p:style>
      </p:cxnSp>
      <p:cxnSp>
        <p:nvCxnSpPr>
          <p:cNvPr id="22" name="接點: 肘形 21">
            <a:extLst>
              <a:ext uri="{FF2B5EF4-FFF2-40B4-BE49-F238E27FC236}">
                <a16:creationId xmlns:a16="http://schemas.microsoft.com/office/drawing/2014/main" id="{40FA8D06-E13D-9019-19C8-3D0227D8B512}"/>
              </a:ext>
            </a:extLst>
          </p:cNvPr>
          <p:cNvCxnSpPr>
            <a:cxnSpLocks/>
            <a:stCxn id="21" idx="0"/>
            <a:endCxn id="85" idx="0"/>
          </p:cNvCxnSpPr>
          <p:nvPr/>
        </p:nvCxnSpPr>
        <p:spPr>
          <a:xfrm rot="5400000" flipH="1" flipV="1">
            <a:off x="3047944" y="1162071"/>
            <a:ext cx="10620" cy="3603953"/>
          </a:xfrm>
          <a:prstGeom prst="bentConnector3">
            <a:avLst>
              <a:gd name="adj1" fmla="val 2252542"/>
            </a:avLst>
          </a:prstGeom>
          <a:ln w="19050">
            <a:headEnd type="triangle"/>
            <a:tailEnd type="triangle"/>
          </a:ln>
        </p:spPr>
        <p:style>
          <a:lnRef idx="1">
            <a:schemeClr val="accent3"/>
          </a:lnRef>
          <a:fillRef idx="0">
            <a:schemeClr val="accent3"/>
          </a:fillRef>
          <a:effectRef idx="0">
            <a:schemeClr val="accent3"/>
          </a:effectRef>
          <a:fontRef idx="minor">
            <a:schemeClr val="tx1"/>
          </a:fontRef>
        </p:style>
      </p:cxnSp>
      <p:sp>
        <p:nvSpPr>
          <p:cNvPr id="28" name="標題 1">
            <a:extLst>
              <a:ext uri="{FF2B5EF4-FFF2-40B4-BE49-F238E27FC236}">
                <a16:creationId xmlns:a16="http://schemas.microsoft.com/office/drawing/2014/main" id="{99D44A9F-4E23-57D2-A8B2-641BCCD742CB}"/>
              </a:ext>
            </a:extLst>
          </p:cNvPr>
          <p:cNvSpPr txBox="1">
            <a:spLocks/>
          </p:cNvSpPr>
          <p:nvPr/>
        </p:nvSpPr>
        <p:spPr>
          <a:xfrm>
            <a:off x="298421" y="155617"/>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pPr algn="ctr"/>
            <a:r>
              <a:rPr lang="zh-TW" altLang="en-US" dirty="0">
                <a:solidFill>
                  <a:schemeClr val="tx1">
                    <a:lumMod val="75000"/>
                    <a:lumOff val="25000"/>
                  </a:schemeClr>
                </a:solidFill>
              </a:rPr>
              <a:t>災中應變 </a:t>
            </a:r>
            <a:r>
              <a:rPr lang="en-US" altLang="zh-TW" dirty="0">
                <a:solidFill>
                  <a:schemeClr val="tx1">
                    <a:lumMod val="75000"/>
                    <a:lumOff val="25000"/>
                  </a:schemeClr>
                </a:solidFill>
              </a:rPr>
              <a:t>–</a:t>
            </a:r>
            <a:r>
              <a:rPr lang="zh-TW" altLang="en-US" dirty="0">
                <a:solidFill>
                  <a:schemeClr val="tx1">
                    <a:lumMod val="75000"/>
                    <a:lumOff val="25000"/>
                  </a:schemeClr>
                </a:solidFill>
              </a:rPr>
              <a:t> </a:t>
            </a:r>
            <a:r>
              <a:rPr lang="zh-TW" altLang="en-US" sz="3600" dirty="0">
                <a:solidFill>
                  <a:schemeClr val="tx1">
                    <a:lumMod val="75000"/>
                    <a:lumOff val="25000"/>
                  </a:schemeClr>
                </a:solidFill>
              </a:rPr>
              <a:t>加強通報機制</a:t>
            </a:r>
            <a:endParaRPr lang="zh-TW" altLang="en-US" sz="4000" dirty="0">
              <a:solidFill>
                <a:schemeClr val="tx1">
                  <a:lumMod val="75000"/>
                  <a:lumOff val="25000"/>
                </a:schemeClr>
              </a:solidFill>
            </a:endParaRPr>
          </a:p>
        </p:txBody>
      </p:sp>
      <p:pic>
        <p:nvPicPr>
          <p:cNvPr id="3" name="圖片 2">
            <a:extLst>
              <a:ext uri="{FF2B5EF4-FFF2-40B4-BE49-F238E27FC236}">
                <a16:creationId xmlns:a16="http://schemas.microsoft.com/office/drawing/2014/main" id="{7A684406-02A7-2DA2-51A3-8DE867CF81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0701" y="1346873"/>
            <a:ext cx="3000957" cy="3848846"/>
          </a:xfrm>
          <a:prstGeom prst="rect">
            <a:avLst/>
          </a:prstGeom>
        </p:spPr>
      </p:pic>
      <p:pic>
        <p:nvPicPr>
          <p:cNvPr id="14" name="圖片 13">
            <a:extLst>
              <a:ext uri="{FF2B5EF4-FFF2-40B4-BE49-F238E27FC236}">
                <a16:creationId xmlns:a16="http://schemas.microsoft.com/office/drawing/2014/main" id="{282273AC-116F-33A8-F710-D475FFF686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1473" y="3723643"/>
            <a:ext cx="2464536" cy="2702273"/>
          </a:xfrm>
          <a:prstGeom prst="rect">
            <a:avLst/>
          </a:prstGeom>
        </p:spPr>
      </p:pic>
    </p:spTree>
    <p:extLst>
      <p:ext uri="{BB962C8B-B14F-4D97-AF65-F5344CB8AC3E}">
        <p14:creationId xmlns:p14="http://schemas.microsoft.com/office/powerpoint/2010/main" val="1052807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93E1C-7F1A-1A8F-41F3-46DD107B0BAD}"/>
            </a:ext>
          </a:extLst>
        </p:cNvPr>
        <p:cNvGrpSpPr/>
        <p:nvPr/>
      </p:nvGrpSpPr>
      <p:grpSpPr>
        <a:xfrm>
          <a:off x="0" y="0"/>
          <a:ext cx="0" cy="0"/>
          <a:chOff x="0" y="0"/>
          <a:chExt cx="0" cy="0"/>
        </a:xfrm>
      </p:grpSpPr>
      <p:sp>
        <p:nvSpPr>
          <p:cNvPr id="70" name="文字方塊 69">
            <a:extLst>
              <a:ext uri="{FF2B5EF4-FFF2-40B4-BE49-F238E27FC236}">
                <a16:creationId xmlns:a16="http://schemas.microsoft.com/office/drawing/2014/main" id="{5CBAD7CA-E43F-655C-69A6-AC98F133F7B3}"/>
              </a:ext>
            </a:extLst>
          </p:cNvPr>
          <p:cNvSpPr txBox="1"/>
          <p:nvPr/>
        </p:nvSpPr>
        <p:spPr>
          <a:xfrm>
            <a:off x="495328" y="4215427"/>
            <a:ext cx="828000" cy="717043"/>
          </a:xfrm>
          <a:prstGeom prst="roundRect">
            <a:avLst/>
          </a:prstGeom>
          <a:solidFill>
            <a:schemeClr val="accent4">
              <a:lumMod val="40000"/>
              <a:lumOff val="60000"/>
            </a:schemeClr>
          </a:solidFill>
          <a:ln w="9525">
            <a:noFill/>
          </a:ln>
        </p:spPr>
        <p:style>
          <a:lnRef idx="3">
            <a:schemeClr val="lt1"/>
          </a:lnRef>
          <a:fillRef idx="1">
            <a:schemeClr val="accent3"/>
          </a:fillRef>
          <a:effectRef idx="1">
            <a:schemeClr val="accent3"/>
          </a:effectRef>
          <a:fontRef idx="minor">
            <a:schemeClr val="lt1"/>
          </a:fontRef>
        </p:style>
        <p:txBody>
          <a:bodyPr wrap="square" lIns="0" tIns="0" rIns="0" bIns="0" anchor="ctr">
            <a:noAutofit/>
          </a:bodyPr>
          <a:lstStyle/>
          <a:p>
            <a:pPr algn="ctr" defTabSz="914400">
              <a:buClr>
                <a:srgbClr val="2A2735">
                  <a:lumMod val="50000"/>
                  <a:lumOff val="50000"/>
                </a:srgbClr>
              </a:buClr>
              <a:buSzPct val="75000"/>
              <a:defRPr/>
            </a:pPr>
            <a:r>
              <a:rPr lang="zh-TW" altLang="en-US" sz="2200" b="1" kern="0" dirty="0">
                <a:solidFill>
                  <a:schemeClr val="tx1"/>
                </a:solidFill>
                <a:effectLst/>
                <a:latin typeface="Microsoft YaHei" panose="020B0503020204020204" pitchFamily="34" charset="-122"/>
                <a:ea typeface="Microsoft YaHei" panose="020B0503020204020204" pitchFamily="34" charset="-122"/>
              </a:rPr>
              <a:t>現地會勘</a:t>
            </a:r>
            <a:endParaRPr lang="en-US" altLang="zh-TW" sz="2200" b="1" kern="0" dirty="0">
              <a:solidFill>
                <a:schemeClr val="tx1"/>
              </a:solidFill>
              <a:effectLst/>
              <a:latin typeface="Microsoft YaHei" panose="020B0503020204020204" pitchFamily="34" charset="-122"/>
              <a:ea typeface="Microsoft YaHei" panose="020B0503020204020204" pitchFamily="34" charset="-122"/>
            </a:endParaRPr>
          </a:p>
        </p:txBody>
      </p:sp>
      <p:sp>
        <p:nvSpPr>
          <p:cNvPr id="71" name="橢圓 70">
            <a:extLst>
              <a:ext uri="{FF2B5EF4-FFF2-40B4-BE49-F238E27FC236}">
                <a16:creationId xmlns:a16="http://schemas.microsoft.com/office/drawing/2014/main" id="{8027DD88-997D-D645-D22C-0774A04BB9AB}"/>
              </a:ext>
            </a:extLst>
          </p:cNvPr>
          <p:cNvSpPr/>
          <p:nvPr/>
        </p:nvSpPr>
        <p:spPr>
          <a:xfrm>
            <a:off x="215789" y="3793012"/>
            <a:ext cx="540000" cy="540000"/>
          </a:xfrm>
          <a:prstGeom prst="ellipse">
            <a:avLst/>
          </a:prstGeom>
          <a:solidFill>
            <a:schemeClr val="accent4">
              <a:lumMod val="75000"/>
            </a:schemeClr>
          </a:solidFill>
          <a:ln>
            <a:solidFill>
              <a:schemeClr val="accent1">
                <a:lumMod val="50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zh-TW" sz="2400" b="1" dirty="0">
                <a:latin typeface="Microsoft YaHei" panose="020B0503020204020204" pitchFamily="34" charset="-122"/>
                <a:ea typeface="Microsoft YaHei" panose="020B0503020204020204" pitchFamily="34" charset="-122"/>
              </a:rPr>
              <a:t>3</a:t>
            </a:r>
            <a:endParaRPr lang="zh-TW" altLang="en-US" sz="2400" b="1" dirty="0">
              <a:latin typeface="Microsoft YaHei" panose="020B0503020204020204" pitchFamily="34" charset="-122"/>
              <a:ea typeface="Microsoft YaHei" panose="020B0503020204020204" pitchFamily="34" charset="-122"/>
            </a:endParaRPr>
          </a:p>
        </p:txBody>
      </p:sp>
      <p:sp>
        <p:nvSpPr>
          <p:cNvPr id="72" name="文字方塊 71">
            <a:extLst>
              <a:ext uri="{FF2B5EF4-FFF2-40B4-BE49-F238E27FC236}">
                <a16:creationId xmlns:a16="http://schemas.microsoft.com/office/drawing/2014/main" id="{BF45D4E6-B5D1-3DF5-7C42-FFECD7122B1E}"/>
              </a:ext>
            </a:extLst>
          </p:cNvPr>
          <p:cNvSpPr txBox="1"/>
          <p:nvPr/>
        </p:nvSpPr>
        <p:spPr>
          <a:xfrm>
            <a:off x="478880" y="5589523"/>
            <a:ext cx="828000" cy="717043"/>
          </a:xfrm>
          <a:prstGeom prst="roundRect">
            <a:avLst/>
          </a:prstGeom>
          <a:solidFill>
            <a:schemeClr val="accent4">
              <a:lumMod val="40000"/>
              <a:lumOff val="60000"/>
            </a:schemeClr>
          </a:solidFill>
          <a:ln w="9525">
            <a:noFill/>
          </a:ln>
        </p:spPr>
        <p:style>
          <a:lnRef idx="3">
            <a:schemeClr val="lt1"/>
          </a:lnRef>
          <a:fillRef idx="1">
            <a:schemeClr val="accent3"/>
          </a:fillRef>
          <a:effectRef idx="1">
            <a:schemeClr val="accent3"/>
          </a:effectRef>
          <a:fontRef idx="minor">
            <a:schemeClr val="lt1"/>
          </a:fontRef>
        </p:style>
        <p:txBody>
          <a:bodyPr wrap="square" lIns="0" tIns="0" rIns="0" bIns="0" anchor="ctr">
            <a:noAutofit/>
          </a:bodyPr>
          <a:lstStyle/>
          <a:p>
            <a:pPr algn="ctr" defTabSz="914400">
              <a:buClr>
                <a:srgbClr val="2A2735">
                  <a:lumMod val="50000"/>
                  <a:lumOff val="50000"/>
                </a:srgbClr>
              </a:buClr>
              <a:buSzPct val="75000"/>
              <a:defRPr/>
            </a:pPr>
            <a:r>
              <a:rPr lang="zh-TW" altLang="en-US" sz="2200" b="1" kern="0" dirty="0">
                <a:solidFill>
                  <a:schemeClr val="tx1"/>
                </a:solidFill>
                <a:effectLst/>
                <a:latin typeface="Microsoft YaHei" panose="020B0503020204020204" pitchFamily="34" charset="-122"/>
                <a:ea typeface="Microsoft YaHei" panose="020B0503020204020204" pitchFamily="34" charset="-122"/>
              </a:rPr>
              <a:t>案件處理</a:t>
            </a:r>
            <a:endParaRPr lang="en-US" altLang="zh-TW" sz="2200" b="1" kern="0" dirty="0">
              <a:solidFill>
                <a:schemeClr val="tx1"/>
              </a:solidFill>
              <a:effectLst/>
              <a:latin typeface="Microsoft YaHei" panose="020B0503020204020204" pitchFamily="34" charset="-122"/>
              <a:ea typeface="Microsoft YaHei" panose="020B0503020204020204" pitchFamily="34" charset="-122"/>
            </a:endParaRPr>
          </a:p>
        </p:txBody>
      </p:sp>
      <p:sp>
        <p:nvSpPr>
          <p:cNvPr id="73" name="文字方塊 72">
            <a:extLst>
              <a:ext uri="{FF2B5EF4-FFF2-40B4-BE49-F238E27FC236}">
                <a16:creationId xmlns:a16="http://schemas.microsoft.com/office/drawing/2014/main" id="{594BEE7E-060D-1635-3347-EFE5A3F0F3FC}"/>
              </a:ext>
            </a:extLst>
          </p:cNvPr>
          <p:cNvSpPr txBox="1"/>
          <p:nvPr/>
        </p:nvSpPr>
        <p:spPr>
          <a:xfrm>
            <a:off x="478880" y="1759248"/>
            <a:ext cx="828000" cy="716008"/>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txBody>
          <a:bodyPr wrap="square" lIns="0" tIns="0" rIns="0" bIns="0" anchor="ctr">
            <a:noAutofit/>
          </a:bodyPr>
          <a:lstStyle/>
          <a:p>
            <a:pPr algn="ctr" defTabSz="914400">
              <a:buClr>
                <a:srgbClr val="2A2735">
                  <a:lumMod val="50000"/>
                  <a:lumOff val="50000"/>
                </a:srgbClr>
              </a:buClr>
              <a:buSzPct val="75000"/>
              <a:defRPr/>
            </a:pPr>
            <a:r>
              <a:rPr lang="zh-TW" altLang="en-US" sz="2200" b="1" kern="0" dirty="0">
                <a:effectLst/>
                <a:latin typeface="Microsoft YaHei" panose="020B0503020204020204" pitchFamily="34" charset="-122"/>
                <a:ea typeface="Microsoft YaHei" panose="020B0503020204020204" pitchFamily="34" charset="-122"/>
              </a:rPr>
              <a:t>民眾</a:t>
            </a:r>
            <a:endParaRPr lang="en-US" altLang="zh-TW" sz="2200" b="1" kern="0" dirty="0">
              <a:effectLst/>
              <a:latin typeface="Microsoft YaHei" panose="020B0503020204020204" pitchFamily="34" charset="-122"/>
              <a:ea typeface="Microsoft YaHei" panose="020B0503020204020204" pitchFamily="34" charset="-122"/>
            </a:endParaRPr>
          </a:p>
          <a:p>
            <a:pPr algn="ctr" defTabSz="914400">
              <a:buClr>
                <a:srgbClr val="2A2735">
                  <a:lumMod val="50000"/>
                  <a:lumOff val="50000"/>
                </a:srgbClr>
              </a:buClr>
              <a:buSzPct val="75000"/>
              <a:defRPr/>
            </a:pPr>
            <a:r>
              <a:rPr lang="zh-TW" altLang="en-US" sz="2200" b="1" kern="0" dirty="0">
                <a:effectLst/>
                <a:latin typeface="Microsoft YaHei" panose="020B0503020204020204" pitchFamily="34" charset="-122"/>
                <a:ea typeface="Microsoft YaHei" panose="020B0503020204020204" pitchFamily="34" charset="-122"/>
              </a:rPr>
              <a:t>通報</a:t>
            </a:r>
            <a:endParaRPr lang="en-US" altLang="zh-TW" sz="2200" b="1" kern="0" dirty="0">
              <a:effectLst/>
              <a:latin typeface="Microsoft YaHei" panose="020B0503020204020204" pitchFamily="34" charset="-122"/>
              <a:ea typeface="Microsoft YaHei" panose="020B0503020204020204" pitchFamily="34" charset="-122"/>
            </a:endParaRPr>
          </a:p>
        </p:txBody>
      </p:sp>
      <p:sp>
        <p:nvSpPr>
          <p:cNvPr id="74" name="橢圓 73">
            <a:extLst>
              <a:ext uri="{FF2B5EF4-FFF2-40B4-BE49-F238E27FC236}">
                <a16:creationId xmlns:a16="http://schemas.microsoft.com/office/drawing/2014/main" id="{8A824DC3-C1DB-62E0-0B28-CC748C0F7167}"/>
              </a:ext>
            </a:extLst>
          </p:cNvPr>
          <p:cNvSpPr/>
          <p:nvPr/>
        </p:nvSpPr>
        <p:spPr>
          <a:xfrm>
            <a:off x="199341" y="1312836"/>
            <a:ext cx="540000" cy="540000"/>
          </a:xfrm>
          <a:prstGeom prst="ellipse">
            <a:avLst/>
          </a:prstGeom>
          <a:solidFill>
            <a:schemeClr val="accent4">
              <a:lumMod val="75000"/>
            </a:schemeClr>
          </a:solidFill>
          <a:ln>
            <a:solidFill>
              <a:schemeClr val="accent1">
                <a:lumMod val="50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TW" sz="2400" b="1" dirty="0">
                <a:latin typeface="Microsoft YaHei" panose="020B0503020204020204" pitchFamily="34" charset="-122"/>
                <a:ea typeface="Microsoft YaHei" panose="020B0503020204020204" pitchFamily="34" charset="-122"/>
              </a:rPr>
              <a:t>1</a:t>
            </a:r>
            <a:endParaRPr lang="zh-TW" altLang="en-US" sz="2400" b="1" dirty="0">
              <a:latin typeface="Microsoft YaHei" panose="020B0503020204020204" pitchFamily="34" charset="-122"/>
              <a:ea typeface="Microsoft YaHei" panose="020B0503020204020204" pitchFamily="34" charset="-122"/>
            </a:endParaRPr>
          </a:p>
        </p:txBody>
      </p:sp>
      <p:sp>
        <p:nvSpPr>
          <p:cNvPr id="75" name="橢圓 74">
            <a:extLst>
              <a:ext uri="{FF2B5EF4-FFF2-40B4-BE49-F238E27FC236}">
                <a16:creationId xmlns:a16="http://schemas.microsoft.com/office/drawing/2014/main" id="{D308CA20-7ABD-2245-8794-58C73A6DCE5D}"/>
              </a:ext>
            </a:extLst>
          </p:cNvPr>
          <p:cNvSpPr/>
          <p:nvPr/>
        </p:nvSpPr>
        <p:spPr>
          <a:xfrm>
            <a:off x="199341" y="5166169"/>
            <a:ext cx="540000" cy="540000"/>
          </a:xfrm>
          <a:prstGeom prst="ellipse">
            <a:avLst/>
          </a:prstGeom>
          <a:solidFill>
            <a:schemeClr val="accent4">
              <a:lumMod val="75000"/>
            </a:schemeClr>
          </a:solidFill>
          <a:ln>
            <a:solidFill>
              <a:schemeClr val="accent1">
                <a:lumMod val="50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altLang="zh-TW" sz="2400" b="1" dirty="0">
                <a:latin typeface="Microsoft YaHei" panose="020B0503020204020204" pitchFamily="34" charset="-122"/>
                <a:ea typeface="Microsoft YaHei" panose="020B0503020204020204" pitchFamily="34" charset="-122"/>
              </a:rPr>
              <a:t>4</a:t>
            </a:r>
            <a:endParaRPr lang="zh-TW" altLang="en-US" sz="2400" b="1" dirty="0">
              <a:latin typeface="Microsoft YaHei" panose="020B0503020204020204" pitchFamily="34" charset="-122"/>
              <a:ea typeface="Microsoft YaHei" panose="020B0503020204020204" pitchFamily="34" charset="-122"/>
            </a:endParaRPr>
          </a:p>
        </p:txBody>
      </p:sp>
      <p:sp>
        <p:nvSpPr>
          <p:cNvPr id="76" name="文字方塊 75">
            <a:extLst>
              <a:ext uri="{FF2B5EF4-FFF2-40B4-BE49-F238E27FC236}">
                <a16:creationId xmlns:a16="http://schemas.microsoft.com/office/drawing/2014/main" id="{B07B41C1-9804-33C5-1C52-570601482E72}"/>
              </a:ext>
            </a:extLst>
          </p:cNvPr>
          <p:cNvSpPr txBox="1"/>
          <p:nvPr/>
        </p:nvSpPr>
        <p:spPr>
          <a:xfrm>
            <a:off x="478880" y="2991875"/>
            <a:ext cx="828000" cy="717043"/>
          </a:xfrm>
          <a:prstGeom prst="roundRect">
            <a:avLst/>
          </a:prstGeom>
          <a:solidFill>
            <a:schemeClr val="accent4">
              <a:lumMod val="40000"/>
              <a:lumOff val="60000"/>
            </a:schemeClr>
          </a:solidFill>
          <a:ln w="9525">
            <a:noFill/>
          </a:ln>
        </p:spPr>
        <p:style>
          <a:lnRef idx="3">
            <a:schemeClr val="lt1"/>
          </a:lnRef>
          <a:fillRef idx="1">
            <a:schemeClr val="accent3"/>
          </a:fillRef>
          <a:effectRef idx="1">
            <a:schemeClr val="accent3"/>
          </a:effectRef>
          <a:fontRef idx="minor">
            <a:schemeClr val="lt1"/>
          </a:fontRef>
        </p:style>
        <p:txBody>
          <a:bodyPr wrap="square" lIns="0" tIns="0" rIns="0" bIns="0" anchor="ctr">
            <a:noAutofit/>
          </a:bodyPr>
          <a:lstStyle/>
          <a:p>
            <a:pPr algn="ctr" defTabSz="914400">
              <a:buClr>
                <a:srgbClr val="2A2735">
                  <a:lumMod val="50000"/>
                  <a:lumOff val="50000"/>
                </a:srgbClr>
              </a:buClr>
              <a:buSzPct val="75000"/>
              <a:defRPr/>
            </a:pPr>
            <a:r>
              <a:rPr lang="zh-TW" altLang="en-US" sz="2200" b="1" kern="0" dirty="0">
                <a:solidFill>
                  <a:schemeClr val="tx1"/>
                </a:solidFill>
                <a:latin typeface="Microsoft YaHei" panose="020B0503020204020204" pitchFamily="34" charset="-122"/>
                <a:ea typeface="Microsoft YaHei" panose="020B0503020204020204" pitchFamily="34" charset="-122"/>
              </a:rPr>
              <a:t>專人服務</a:t>
            </a:r>
            <a:endParaRPr lang="en-US" altLang="zh-TW" sz="2200" b="1" kern="0" dirty="0">
              <a:solidFill>
                <a:schemeClr val="tx1"/>
              </a:solidFill>
              <a:effectLst/>
              <a:latin typeface="Microsoft YaHei" panose="020B0503020204020204" pitchFamily="34" charset="-122"/>
              <a:ea typeface="Microsoft YaHei" panose="020B0503020204020204" pitchFamily="34" charset="-122"/>
            </a:endParaRPr>
          </a:p>
        </p:txBody>
      </p:sp>
      <p:sp>
        <p:nvSpPr>
          <p:cNvPr id="77" name="橢圓 76">
            <a:extLst>
              <a:ext uri="{FF2B5EF4-FFF2-40B4-BE49-F238E27FC236}">
                <a16:creationId xmlns:a16="http://schemas.microsoft.com/office/drawing/2014/main" id="{FBA36537-3CD4-3F75-9EF0-0594EEA8AF0C}"/>
              </a:ext>
            </a:extLst>
          </p:cNvPr>
          <p:cNvSpPr/>
          <p:nvPr/>
        </p:nvSpPr>
        <p:spPr>
          <a:xfrm>
            <a:off x="199341" y="2569460"/>
            <a:ext cx="540000" cy="540000"/>
          </a:xfrm>
          <a:prstGeom prst="ellipse">
            <a:avLst/>
          </a:prstGeom>
          <a:solidFill>
            <a:schemeClr val="accent4">
              <a:lumMod val="75000"/>
            </a:schemeClr>
          </a:solidFill>
          <a:ln>
            <a:solidFill>
              <a:schemeClr val="accent1">
                <a:lumMod val="50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zh-TW" sz="2400" b="1" dirty="0">
                <a:latin typeface="Microsoft YaHei" panose="020B0503020204020204" pitchFamily="34" charset="-122"/>
                <a:ea typeface="Microsoft YaHei" panose="020B0503020204020204" pitchFamily="34" charset="-122"/>
              </a:rPr>
              <a:t>2</a:t>
            </a:r>
            <a:endParaRPr lang="zh-TW" altLang="en-US" sz="2400" b="1" dirty="0">
              <a:latin typeface="Microsoft YaHei" panose="020B0503020204020204" pitchFamily="34" charset="-122"/>
              <a:ea typeface="Microsoft YaHei" panose="020B0503020204020204" pitchFamily="34" charset="-122"/>
            </a:endParaRPr>
          </a:p>
        </p:txBody>
      </p:sp>
      <p:sp>
        <p:nvSpPr>
          <p:cNvPr id="79" name="流程圖: 替代程序 51">
            <a:extLst>
              <a:ext uri="{FF2B5EF4-FFF2-40B4-BE49-F238E27FC236}">
                <a16:creationId xmlns:a16="http://schemas.microsoft.com/office/drawing/2014/main" id="{7E9E7B5E-3D93-16C7-25C1-844D9DF55441}"/>
              </a:ext>
            </a:extLst>
          </p:cNvPr>
          <p:cNvSpPr/>
          <p:nvPr/>
        </p:nvSpPr>
        <p:spPr>
          <a:xfrm>
            <a:off x="1963024" y="3372338"/>
            <a:ext cx="3064635" cy="653278"/>
          </a:xfrm>
          <a:prstGeom prst="roundRect">
            <a:avLst>
              <a:gd name="adj" fmla="val 24485"/>
            </a:avLst>
          </a:prstGeom>
          <a:solidFill>
            <a:schemeClr val="accent4">
              <a:lumMod val="40000"/>
              <a:lumOff val="60000"/>
              <a:alpha val="50000"/>
            </a:schemeClr>
          </a:solidFill>
          <a:ln w="12700" cap="flat" cmpd="sng" algn="ctr">
            <a:solidFill>
              <a:schemeClr val="accent1">
                <a:lumMod val="50000"/>
              </a:schemeClr>
            </a:solidFill>
            <a:prstDash val="solid"/>
          </a:ln>
          <a:effectLst/>
        </p:spPr>
        <p:txBody>
          <a:bodyPr rtlCol="0" anchor="ctr"/>
          <a:lstStyle/>
          <a:p>
            <a:pPr algn="ctr">
              <a:buClr>
                <a:srgbClr val="2A2735">
                  <a:lumMod val="50000"/>
                  <a:lumOff val="50000"/>
                </a:srgbClr>
              </a:buClr>
              <a:buSzPct val="75000"/>
              <a:defRPr/>
            </a:pP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民眾通報內容</a:t>
            </a:r>
            <a:endParaRPr lang="en-US" altLang="zh-TW"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endParaRPr>
          </a:p>
          <a:p>
            <a:pPr algn="ctr">
              <a:buClr>
                <a:srgbClr val="2A2735">
                  <a:lumMod val="50000"/>
                  <a:lumOff val="50000"/>
                </a:srgbClr>
              </a:buClr>
              <a:buSzPct val="75000"/>
              <a:defRPr/>
            </a:pP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本署通知</a:t>
            </a:r>
            <a:r>
              <a:rPr lang="zh-TW" altLang="en-US"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管理處查處</a:t>
            </a:r>
          </a:p>
        </p:txBody>
      </p:sp>
      <p:sp>
        <p:nvSpPr>
          <p:cNvPr id="80" name="流程圖: 替代程序 51">
            <a:extLst>
              <a:ext uri="{FF2B5EF4-FFF2-40B4-BE49-F238E27FC236}">
                <a16:creationId xmlns:a16="http://schemas.microsoft.com/office/drawing/2014/main" id="{A98093C8-ED58-6608-1732-055B2F2AEC3E}"/>
              </a:ext>
            </a:extLst>
          </p:cNvPr>
          <p:cNvSpPr/>
          <p:nvPr/>
        </p:nvSpPr>
        <p:spPr>
          <a:xfrm>
            <a:off x="2651876" y="913255"/>
            <a:ext cx="4067361" cy="1335894"/>
          </a:xfrm>
          <a:prstGeom prst="roundRect">
            <a:avLst>
              <a:gd name="adj" fmla="val 15130"/>
            </a:avLst>
          </a:prstGeom>
          <a:solidFill>
            <a:srgbClr val="B4E6DA">
              <a:alpha val="30196"/>
            </a:srgbClr>
          </a:solidFill>
          <a:ln w="12700" cap="flat" cmpd="sng" algn="ctr">
            <a:solidFill>
              <a:schemeClr val="accent1">
                <a:lumMod val="50000"/>
              </a:schemeClr>
            </a:solidFill>
            <a:prstDash val="solid"/>
          </a:ln>
          <a:effectLst/>
        </p:spPr>
        <p:txBody>
          <a:bodyPr rtlCol="0" anchor="ctr"/>
          <a:lstStyle/>
          <a:p>
            <a:pPr algn="ct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1" name="文字方塊 80">
            <a:extLst>
              <a:ext uri="{FF2B5EF4-FFF2-40B4-BE49-F238E27FC236}">
                <a16:creationId xmlns:a16="http://schemas.microsoft.com/office/drawing/2014/main" id="{5FCFFDDB-50C5-456A-36D0-4D0F76108F04}"/>
              </a:ext>
            </a:extLst>
          </p:cNvPr>
          <p:cNvSpPr txBox="1"/>
          <p:nvPr/>
        </p:nvSpPr>
        <p:spPr>
          <a:xfrm>
            <a:off x="3028989" y="1645997"/>
            <a:ext cx="3313134" cy="553998"/>
          </a:xfrm>
          <a:prstGeom prst="rect">
            <a:avLst/>
          </a:prstGeom>
          <a:noFill/>
        </p:spPr>
        <p:txBody>
          <a:bodyPr wrap="square" lIns="0" tIns="0" rIns="0" bIns="0">
            <a:spAutoFit/>
          </a:bodyPr>
          <a:lstStyle/>
          <a:p>
            <a:pPr indent="-288000" algn="just" defTabSz="914400">
              <a:buClr>
                <a:schemeClr val="accent3">
                  <a:lumMod val="50000"/>
                </a:schemeClr>
              </a:buClr>
              <a:buSzPct val="75000"/>
              <a:buFont typeface="Wingdings" panose="05000000000000000000" pitchFamily="2" charset="2"/>
              <a:buChar char="Ø"/>
              <a:defRPr/>
            </a:pPr>
            <a:r>
              <a:rPr lang="zh-TW" altLang="en-US"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rPr>
              <a:t>本署接聽專線及專人服務</a:t>
            </a:r>
            <a:endParaRPr lang="en-US" altLang="zh-TW"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endParaRPr>
          </a:p>
          <a:p>
            <a:pPr indent="-288000" algn="just" defTabSz="914400">
              <a:buClr>
                <a:schemeClr val="accent3">
                  <a:lumMod val="50000"/>
                </a:schemeClr>
              </a:buClr>
              <a:buSzPct val="75000"/>
              <a:buFont typeface="Wingdings" panose="05000000000000000000" pitchFamily="2" charset="2"/>
              <a:buChar char="Ø"/>
              <a:defRPr/>
            </a:pPr>
            <a:r>
              <a:rPr lang="zh-TW" altLang="en-US"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rPr>
              <a:t>下班時間錄音服務</a:t>
            </a:r>
          </a:p>
        </p:txBody>
      </p:sp>
      <p:sp>
        <p:nvSpPr>
          <p:cNvPr id="82" name="文字方塊 81">
            <a:extLst>
              <a:ext uri="{FF2B5EF4-FFF2-40B4-BE49-F238E27FC236}">
                <a16:creationId xmlns:a16="http://schemas.microsoft.com/office/drawing/2014/main" id="{1A90D369-69B2-DDB1-DE2F-8F5FFFE3B1B6}"/>
              </a:ext>
            </a:extLst>
          </p:cNvPr>
          <p:cNvSpPr txBox="1"/>
          <p:nvPr/>
        </p:nvSpPr>
        <p:spPr>
          <a:xfrm>
            <a:off x="2897508" y="994280"/>
            <a:ext cx="3576097" cy="646331"/>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200" b="1" kern="0" spc="400" dirty="0">
                <a:solidFill>
                  <a:srgbClr val="31937B"/>
                </a:solidFill>
                <a:effectLst>
                  <a:glow rad="38100">
                    <a:schemeClr val="bg1"/>
                  </a:glow>
                </a:effectLst>
                <a:latin typeface="微軟正黑體" panose="020B0604030504040204" pitchFamily="34" charset="-120"/>
                <a:ea typeface="微軟正黑體" panose="020B0604030504040204" pitchFamily="34" charset="-120"/>
              </a:rPr>
              <a:t>圳路清淤通報專線</a:t>
            </a:r>
          </a:p>
          <a:p>
            <a:pPr algn="ctr" defTabSz="914400">
              <a:buClr>
                <a:srgbClr val="2A2735">
                  <a:lumMod val="50000"/>
                  <a:lumOff val="50000"/>
                </a:srgbClr>
              </a:buClr>
              <a:buSzPct val="75000"/>
              <a:defRPr/>
            </a:pPr>
            <a:r>
              <a:rPr lang="en-US" altLang="zh-TW"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0800-788-717(</a:t>
            </a:r>
            <a:r>
              <a:rPr lang="zh-TW" altLang="en-US"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請幫忙清一清</a:t>
            </a:r>
            <a:r>
              <a:rPr lang="en-US" altLang="zh-TW"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a:t>
            </a:r>
            <a:endParaRPr lang="zh-TW" altLang="en-US"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endParaRPr>
          </a:p>
        </p:txBody>
      </p:sp>
      <p:sp>
        <p:nvSpPr>
          <p:cNvPr id="83" name="流程圖: 替代程序 51">
            <a:extLst>
              <a:ext uri="{FF2B5EF4-FFF2-40B4-BE49-F238E27FC236}">
                <a16:creationId xmlns:a16="http://schemas.microsoft.com/office/drawing/2014/main" id="{D4B6880D-4ADC-0D49-9678-CE1078646ADA}"/>
              </a:ext>
            </a:extLst>
          </p:cNvPr>
          <p:cNvSpPr/>
          <p:nvPr/>
        </p:nvSpPr>
        <p:spPr>
          <a:xfrm>
            <a:off x="6828979" y="913255"/>
            <a:ext cx="4067361" cy="1335894"/>
          </a:xfrm>
          <a:prstGeom prst="roundRect">
            <a:avLst>
              <a:gd name="adj" fmla="val 15130"/>
            </a:avLst>
          </a:prstGeom>
          <a:solidFill>
            <a:srgbClr val="B4E6DA">
              <a:alpha val="30196"/>
            </a:srgbClr>
          </a:solidFill>
          <a:ln w="12700" cap="flat" cmpd="sng" algn="ctr">
            <a:solidFill>
              <a:schemeClr val="accent1">
                <a:lumMod val="50000"/>
              </a:schemeClr>
            </a:solidFill>
            <a:prstDash val="solid"/>
          </a:ln>
          <a:effectLst/>
        </p:spPr>
        <p:txBody>
          <a:bodyPr rtlCol="0" anchor="ctr"/>
          <a:lstStyle/>
          <a:p>
            <a:pPr algn="ctr" defTabSz="914400">
              <a:defRPr/>
            </a:pP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4" name="文字方塊 83">
            <a:extLst>
              <a:ext uri="{FF2B5EF4-FFF2-40B4-BE49-F238E27FC236}">
                <a16:creationId xmlns:a16="http://schemas.microsoft.com/office/drawing/2014/main" id="{00A89113-3865-4F46-A304-33B04B779CCF}"/>
              </a:ext>
            </a:extLst>
          </p:cNvPr>
          <p:cNvSpPr txBox="1"/>
          <p:nvPr/>
        </p:nvSpPr>
        <p:spPr>
          <a:xfrm>
            <a:off x="6905272" y="994280"/>
            <a:ext cx="3914775" cy="615553"/>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200" b="1" kern="0" spc="400" dirty="0">
                <a:solidFill>
                  <a:srgbClr val="31937B"/>
                </a:solidFill>
                <a:effectLst>
                  <a:glow rad="38100">
                    <a:schemeClr val="bg1"/>
                  </a:glow>
                </a:effectLst>
                <a:latin typeface="微軟正黑體" panose="020B0604030504040204" pitchFamily="34" charset="-120"/>
                <a:ea typeface="微軟正黑體" panose="020B0604030504040204" pitchFamily="34" charset="-120"/>
              </a:rPr>
              <a:t>圳路清淤通報網</a:t>
            </a:r>
            <a:r>
              <a:rPr lang="en-US" altLang="zh-TW" sz="18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https://www.channelmm.ia.gov.tw</a:t>
            </a:r>
            <a:endParaRPr lang="en-US" altLang="zh-TW"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endParaRPr>
          </a:p>
        </p:txBody>
      </p:sp>
      <p:sp>
        <p:nvSpPr>
          <p:cNvPr id="85" name="文字方塊 84">
            <a:extLst>
              <a:ext uri="{FF2B5EF4-FFF2-40B4-BE49-F238E27FC236}">
                <a16:creationId xmlns:a16="http://schemas.microsoft.com/office/drawing/2014/main" id="{6795732E-ED3C-54AC-E24E-B48B7EBCC3E0}"/>
              </a:ext>
            </a:extLst>
          </p:cNvPr>
          <p:cNvSpPr txBox="1"/>
          <p:nvPr/>
        </p:nvSpPr>
        <p:spPr>
          <a:xfrm>
            <a:off x="7255376" y="1621024"/>
            <a:ext cx="3214565" cy="553998"/>
          </a:xfrm>
          <a:prstGeom prst="rect">
            <a:avLst/>
          </a:prstGeom>
          <a:noFill/>
        </p:spPr>
        <p:txBody>
          <a:bodyPr wrap="square" lIns="0" tIns="0" rIns="0" bIns="0">
            <a:spAutoFit/>
          </a:bodyPr>
          <a:lstStyle/>
          <a:p>
            <a:pPr marL="342900" indent="-342900" defTabSz="914400">
              <a:buClr>
                <a:schemeClr val="accent3">
                  <a:lumMod val="50000"/>
                </a:schemeClr>
              </a:buClr>
              <a:buSzPct val="75000"/>
              <a:buFont typeface="Wingdings" panose="05000000000000000000" pitchFamily="2" charset="2"/>
              <a:buChar char="Ø"/>
              <a:defRPr/>
            </a:pPr>
            <a:r>
              <a:rPr lang="zh-TW" altLang="en-US"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rPr>
              <a:t>系統直接分案</a:t>
            </a:r>
            <a:endParaRPr lang="en-US" altLang="zh-TW"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endParaRPr>
          </a:p>
          <a:p>
            <a:pPr marL="342900" indent="-342900" defTabSz="914400">
              <a:buClr>
                <a:schemeClr val="accent3">
                  <a:lumMod val="50000"/>
                </a:schemeClr>
              </a:buClr>
              <a:buSzPct val="75000"/>
              <a:buFont typeface="Wingdings" panose="05000000000000000000" pitchFamily="2" charset="2"/>
              <a:buChar char="Ø"/>
              <a:defRPr/>
            </a:pPr>
            <a:r>
              <a:rPr lang="zh-TW" altLang="en-US"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rPr>
              <a:t>管理處專責人員收案</a:t>
            </a:r>
          </a:p>
        </p:txBody>
      </p:sp>
      <p:sp>
        <p:nvSpPr>
          <p:cNvPr id="86" name="流程圖: 決策 85">
            <a:extLst>
              <a:ext uri="{FF2B5EF4-FFF2-40B4-BE49-F238E27FC236}">
                <a16:creationId xmlns:a16="http://schemas.microsoft.com/office/drawing/2014/main" id="{4CEC5A93-AD6B-9743-B1A7-CACEDE40968E}"/>
              </a:ext>
            </a:extLst>
          </p:cNvPr>
          <p:cNvSpPr/>
          <p:nvPr/>
        </p:nvSpPr>
        <p:spPr>
          <a:xfrm>
            <a:off x="5089819" y="2510308"/>
            <a:ext cx="3378150" cy="1375142"/>
          </a:xfrm>
          <a:prstGeom prst="flowChartDecision">
            <a:avLst/>
          </a:prstGeom>
          <a:solidFill>
            <a:schemeClr val="accent4">
              <a:lumMod val="40000"/>
              <a:lumOff val="60000"/>
              <a:alpha val="50000"/>
            </a:schemeClr>
          </a:solidFill>
          <a:ln w="12700" cap="flat" cmpd="sng" algn="ctr">
            <a:solidFill>
              <a:schemeClr val="accent1">
                <a:lumMod val="50000"/>
              </a:schemeClr>
            </a:solidFill>
            <a:prstDash val="solid"/>
          </a:ln>
          <a:effectLst/>
        </p:spPr>
        <p:txBody>
          <a:bodyPr rtlCol="0" anchor="ctr"/>
          <a:lstStyle/>
          <a:p>
            <a:pPr algn="ctr">
              <a:buClr>
                <a:srgbClr val="2A2735">
                  <a:lumMod val="50000"/>
                  <a:lumOff val="50000"/>
                </a:srgbClr>
              </a:buClr>
              <a:buSzPct val="75000"/>
              <a:defRPr/>
            </a:pPr>
            <a:r>
              <a:rPr lang="zh-TW" altLang="en-US"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釐清</a:t>
            </a: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案件</a:t>
            </a:r>
            <a:endParaRPr lang="en-US" altLang="zh-TW"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endParaRPr>
          </a:p>
          <a:p>
            <a:pPr algn="ctr">
              <a:buClr>
                <a:srgbClr val="2A2735">
                  <a:lumMod val="50000"/>
                  <a:lumOff val="50000"/>
                </a:srgbClr>
              </a:buClr>
              <a:buSzPct val="75000"/>
              <a:defRPr/>
            </a:pPr>
            <a:r>
              <a:rPr lang="zh-TW" altLang="en-US"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權責單位</a:t>
            </a:r>
          </a:p>
        </p:txBody>
      </p:sp>
      <p:cxnSp>
        <p:nvCxnSpPr>
          <p:cNvPr id="87" name="接點: 肘形 86">
            <a:extLst>
              <a:ext uri="{FF2B5EF4-FFF2-40B4-BE49-F238E27FC236}">
                <a16:creationId xmlns:a16="http://schemas.microsoft.com/office/drawing/2014/main" id="{35EC5CBB-4578-1812-7953-2DD71DD814AB}"/>
              </a:ext>
            </a:extLst>
          </p:cNvPr>
          <p:cNvCxnSpPr>
            <a:cxnSpLocks/>
            <a:stCxn id="80" idx="2"/>
            <a:endCxn id="86" idx="0"/>
          </p:cNvCxnSpPr>
          <p:nvPr/>
        </p:nvCxnSpPr>
        <p:spPr>
          <a:xfrm rot="16200000" flipH="1">
            <a:off x="5601646" y="1333059"/>
            <a:ext cx="261159" cy="209333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接點: 肘形 87">
            <a:extLst>
              <a:ext uri="{FF2B5EF4-FFF2-40B4-BE49-F238E27FC236}">
                <a16:creationId xmlns:a16="http://schemas.microsoft.com/office/drawing/2014/main" id="{65F73A6C-AC5A-D95F-C460-F3503098CA54}"/>
              </a:ext>
            </a:extLst>
          </p:cNvPr>
          <p:cNvCxnSpPr>
            <a:cxnSpLocks/>
            <a:stCxn id="83" idx="2"/>
            <a:endCxn id="86" idx="0"/>
          </p:cNvCxnSpPr>
          <p:nvPr/>
        </p:nvCxnSpPr>
        <p:spPr>
          <a:xfrm rot="5400000">
            <a:off x="7690198" y="1337845"/>
            <a:ext cx="261159" cy="208376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接點: 肘形 88">
            <a:extLst>
              <a:ext uri="{FF2B5EF4-FFF2-40B4-BE49-F238E27FC236}">
                <a16:creationId xmlns:a16="http://schemas.microsoft.com/office/drawing/2014/main" id="{041C539C-825B-8434-F5E6-DE739E0ED7E4}"/>
              </a:ext>
            </a:extLst>
          </p:cNvPr>
          <p:cNvCxnSpPr>
            <a:cxnSpLocks/>
            <a:stCxn id="86" idx="1"/>
            <a:endCxn id="79" idx="0"/>
          </p:cNvCxnSpPr>
          <p:nvPr/>
        </p:nvCxnSpPr>
        <p:spPr>
          <a:xfrm rot="10800000" flipV="1">
            <a:off x="3495343" y="3197878"/>
            <a:ext cx="1594477" cy="17445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接點: 肘形 89">
            <a:extLst>
              <a:ext uri="{FF2B5EF4-FFF2-40B4-BE49-F238E27FC236}">
                <a16:creationId xmlns:a16="http://schemas.microsoft.com/office/drawing/2014/main" id="{779682DF-72BA-F450-4D2E-EA97E105D7AD}"/>
              </a:ext>
            </a:extLst>
          </p:cNvPr>
          <p:cNvCxnSpPr>
            <a:cxnSpLocks/>
            <a:stCxn id="92" idx="2"/>
            <a:endCxn id="99" idx="0"/>
          </p:cNvCxnSpPr>
          <p:nvPr/>
        </p:nvCxnSpPr>
        <p:spPr>
          <a:xfrm rot="5400000">
            <a:off x="9046070" y="3893429"/>
            <a:ext cx="770874" cy="103095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文字方塊 90">
            <a:extLst>
              <a:ext uri="{FF2B5EF4-FFF2-40B4-BE49-F238E27FC236}">
                <a16:creationId xmlns:a16="http://schemas.microsoft.com/office/drawing/2014/main" id="{70A7D119-DF9A-2390-25A9-51A32EF77812}"/>
              </a:ext>
            </a:extLst>
          </p:cNvPr>
          <p:cNvSpPr txBox="1"/>
          <p:nvPr/>
        </p:nvSpPr>
        <p:spPr>
          <a:xfrm>
            <a:off x="3381833" y="2827807"/>
            <a:ext cx="1705603" cy="307777"/>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000" b="1" kern="0" dirty="0">
                <a:effectLst>
                  <a:glow rad="38100">
                    <a:schemeClr val="bg1">
                      <a:lumMod val="85000"/>
                    </a:schemeClr>
                  </a:glow>
                </a:effectLst>
                <a:latin typeface="微軟正黑體" panose="020B0604030504040204" pitchFamily="34" charset="-120"/>
                <a:ea typeface="微軟正黑體" panose="020B0604030504040204" pitchFamily="34" charset="-120"/>
              </a:rPr>
              <a:t>本署轄管</a:t>
            </a:r>
          </a:p>
        </p:txBody>
      </p:sp>
      <p:sp>
        <p:nvSpPr>
          <p:cNvPr id="92" name="流程圖: 替代程序 51">
            <a:extLst>
              <a:ext uri="{FF2B5EF4-FFF2-40B4-BE49-F238E27FC236}">
                <a16:creationId xmlns:a16="http://schemas.microsoft.com/office/drawing/2014/main" id="{EC3EF1D0-E34B-476F-D86E-4EEDC1AD5797}"/>
              </a:ext>
            </a:extLst>
          </p:cNvPr>
          <p:cNvSpPr/>
          <p:nvPr/>
        </p:nvSpPr>
        <p:spPr>
          <a:xfrm>
            <a:off x="8494053" y="3370192"/>
            <a:ext cx="2905864" cy="653278"/>
          </a:xfrm>
          <a:prstGeom prst="roundRect">
            <a:avLst>
              <a:gd name="adj" fmla="val 24485"/>
            </a:avLst>
          </a:prstGeom>
          <a:solidFill>
            <a:schemeClr val="accent4">
              <a:lumMod val="40000"/>
              <a:lumOff val="60000"/>
              <a:alpha val="50000"/>
            </a:schemeClr>
          </a:solidFill>
          <a:ln w="12700" cap="flat" cmpd="sng" algn="ctr">
            <a:solidFill>
              <a:schemeClr val="accent1">
                <a:lumMod val="50000"/>
              </a:schemeClr>
            </a:solidFill>
            <a:prstDash val="solid"/>
          </a:ln>
          <a:effectLst/>
        </p:spPr>
        <p:txBody>
          <a:bodyPr rtlCol="0" anchor="ctr"/>
          <a:lstStyle/>
          <a:p>
            <a:pPr algn="ctr">
              <a:buClr>
                <a:srgbClr val="2A2735">
                  <a:lumMod val="50000"/>
                  <a:lumOff val="50000"/>
                </a:srgbClr>
              </a:buClr>
              <a:buSzPct val="75000"/>
              <a:defRPr/>
            </a:pP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由署本部</a:t>
            </a:r>
            <a:endParaRPr lang="en-US" altLang="zh-TW"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endParaRPr>
          </a:p>
          <a:p>
            <a:pPr algn="ctr">
              <a:buClr>
                <a:srgbClr val="2A2735">
                  <a:lumMod val="50000"/>
                  <a:lumOff val="50000"/>
                </a:srgbClr>
              </a:buClr>
              <a:buSzPct val="75000"/>
              <a:defRPr/>
            </a:pPr>
            <a:r>
              <a:rPr lang="zh-TW" altLang="en-US"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轉知權責單位</a:t>
            </a: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妥處</a:t>
            </a: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cxnSp>
        <p:nvCxnSpPr>
          <p:cNvPr id="93" name="接點: 肘形 92">
            <a:extLst>
              <a:ext uri="{FF2B5EF4-FFF2-40B4-BE49-F238E27FC236}">
                <a16:creationId xmlns:a16="http://schemas.microsoft.com/office/drawing/2014/main" id="{8F5E798E-465D-007B-CC93-4D2E780E2DB6}"/>
              </a:ext>
            </a:extLst>
          </p:cNvPr>
          <p:cNvCxnSpPr>
            <a:cxnSpLocks/>
            <a:stCxn id="86" idx="3"/>
            <a:endCxn id="92" idx="0"/>
          </p:cNvCxnSpPr>
          <p:nvPr/>
        </p:nvCxnSpPr>
        <p:spPr>
          <a:xfrm>
            <a:off x="8467969" y="3197879"/>
            <a:ext cx="1479016" cy="172313"/>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5" name="流程圖: 替代程序 51">
            <a:extLst>
              <a:ext uri="{FF2B5EF4-FFF2-40B4-BE49-F238E27FC236}">
                <a16:creationId xmlns:a16="http://schemas.microsoft.com/office/drawing/2014/main" id="{CFA2A848-31B6-0CB1-89AA-27BEF43E8679}"/>
              </a:ext>
            </a:extLst>
          </p:cNvPr>
          <p:cNvSpPr/>
          <p:nvPr/>
        </p:nvSpPr>
        <p:spPr>
          <a:xfrm>
            <a:off x="2647627" y="4794343"/>
            <a:ext cx="4068000" cy="1762221"/>
          </a:xfrm>
          <a:prstGeom prst="roundRect">
            <a:avLst>
              <a:gd name="adj" fmla="val 10981"/>
            </a:avLst>
          </a:prstGeom>
          <a:solidFill>
            <a:schemeClr val="accent4">
              <a:lumMod val="40000"/>
              <a:lumOff val="60000"/>
              <a:alpha val="50196"/>
            </a:schemeClr>
          </a:solidFill>
          <a:ln w="12700" cap="flat" cmpd="sng" algn="ctr">
            <a:solidFill>
              <a:schemeClr val="accent1">
                <a:lumMod val="50000"/>
              </a:schemeClr>
            </a:solidFill>
            <a:prstDash val="solid"/>
          </a:ln>
          <a:effectLst/>
        </p:spPr>
        <p:txBody>
          <a:bodyPr rtlCol="0" anchor="ctr"/>
          <a:lstStyle/>
          <a:p>
            <a:pPr algn="ct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96" name="群組 95">
            <a:extLst>
              <a:ext uri="{FF2B5EF4-FFF2-40B4-BE49-F238E27FC236}">
                <a16:creationId xmlns:a16="http://schemas.microsoft.com/office/drawing/2014/main" id="{4F3E3974-1B8F-C2B2-24B9-0CA6C873AEFF}"/>
              </a:ext>
            </a:extLst>
          </p:cNvPr>
          <p:cNvGrpSpPr/>
          <p:nvPr/>
        </p:nvGrpSpPr>
        <p:grpSpPr>
          <a:xfrm>
            <a:off x="3061627" y="4880240"/>
            <a:ext cx="3345732" cy="1583486"/>
            <a:chOff x="1563686" y="4069116"/>
            <a:chExt cx="3345732" cy="1583486"/>
          </a:xfrm>
          <a:solidFill>
            <a:schemeClr val="accent4">
              <a:lumMod val="40000"/>
              <a:lumOff val="60000"/>
            </a:schemeClr>
          </a:solidFill>
        </p:grpSpPr>
        <p:sp>
          <p:nvSpPr>
            <p:cNvPr id="97" name="文字方塊 96">
              <a:extLst>
                <a:ext uri="{FF2B5EF4-FFF2-40B4-BE49-F238E27FC236}">
                  <a16:creationId xmlns:a16="http://schemas.microsoft.com/office/drawing/2014/main" id="{EE789E6C-E73F-9270-DF05-B8F182575136}"/>
                </a:ext>
              </a:extLst>
            </p:cNvPr>
            <p:cNvSpPr txBox="1"/>
            <p:nvPr/>
          </p:nvSpPr>
          <p:spPr>
            <a:xfrm>
              <a:off x="1640632" y="4069116"/>
              <a:ext cx="3268786" cy="369332"/>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400" b="1" kern="0" spc="400" dirty="0">
                  <a:solidFill>
                    <a:schemeClr val="accent3">
                      <a:lumMod val="50000"/>
                    </a:schemeClr>
                  </a:solidFill>
                  <a:effectLst>
                    <a:glow rad="38100">
                      <a:schemeClr val="bg1"/>
                    </a:glow>
                  </a:effectLst>
                  <a:latin typeface="微軟正黑體" panose="020B0604030504040204" pitchFamily="34" charset="-120"/>
                  <a:ea typeface="微軟正黑體" panose="020B0604030504040204" pitchFamily="34" charset="-120"/>
                </a:rPr>
                <a:t>本署轄管圳路</a:t>
              </a:r>
              <a:endParaRPr lang="en-US" altLang="zh-TW" sz="2400" b="1" kern="0" spc="400" dirty="0">
                <a:solidFill>
                  <a:schemeClr val="accent3">
                    <a:lumMod val="50000"/>
                  </a:schemeClr>
                </a:solidFill>
                <a:effectLst>
                  <a:glow rad="38100">
                    <a:schemeClr val="bg1"/>
                  </a:glow>
                </a:effectLst>
                <a:latin typeface="微軟正黑體" panose="020B0604030504040204" pitchFamily="34" charset="-120"/>
                <a:ea typeface="微軟正黑體" panose="020B0604030504040204" pitchFamily="34" charset="-120"/>
              </a:endParaRPr>
            </a:p>
          </p:txBody>
        </p:sp>
        <p:sp>
          <p:nvSpPr>
            <p:cNvPr id="98" name="文字方塊 97">
              <a:extLst>
                <a:ext uri="{FF2B5EF4-FFF2-40B4-BE49-F238E27FC236}">
                  <a16:creationId xmlns:a16="http://schemas.microsoft.com/office/drawing/2014/main" id="{35B65C95-969A-7DC3-F251-402513066CFB}"/>
                </a:ext>
              </a:extLst>
            </p:cNvPr>
            <p:cNvSpPr txBox="1"/>
            <p:nvPr/>
          </p:nvSpPr>
          <p:spPr>
            <a:xfrm>
              <a:off x="1563686" y="4524344"/>
              <a:ext cx="3240000" cy="1128258"/>
            </a:xfrm>
            <a:prstGeom prst="rect">
              <a:avLst/>
            </a:prstGeom>
            <a:noFill/>
          </p:spPr>
          <p:txBody>
            <a:bodyPr wrap="square" lIns="0" tIns="0" rIns="0" bIns="0">
              <a:spAutoFit/>
            </a:bodyPr>
            <a:lstStyle/>
            <a:p>
              <a:pPr algn="ctr" defTabSz="914400">
                <a:lnSpc>
                  <a:spcPct val="120000"/>
                </a:lnSpc>
                <a:buClr>
                  <a:srgbClr val="2A2735">
                    <a:lumMod val="50000"/>
                    <a:lumOff val="50000"/>
                  </a:srgbClr>
                </a:buClr>
                <a:buSzPct val="75000"/>
                <a:defRPr/>
              </a:pP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會勘後</a:t>
              </a:r>
              <a:r>
                <a:rPr lang="en-US" altLang="zh-TW"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1</a:t>
              </a: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周內</a:t>
              </a:r>
              <a:endParaRPr lang="en-US" altLang="zh-TW"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endParaRPr>
            </a:p>
            <a:p>
              <a:pPr algn="ctr" defTabSz="914400">
                <a:lnSpc>
                  <a:spcPct val="120000"/>
                </a:lnSpc>
                <a:buClr>
                  <a:srgbClr val="2A2735">
                    <a:lumMod val="50000"/>
                    <a:lumOff val="50000"/>
                  </a:srgbClr>
                </a:buClr>
                <a:buSzPct val="75000"/>
                <a:defRPr/>
              </a:pPr>
              <a:r>
                <a:rPr lang="zh-TW" altLang="en-US"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清淤完成</a:t>
              </a:r>
              <a:endParaRPr lang="en-US" altLang="zh-TW"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endParaRPr>
            </a:p>
            <a:p>
              <a:pPr algn="ctr" defTabSz="914400">
                <a:lnSpc>
                  <a:spcPct val="120000"/>
                </a:lnSpc>
                <a:buClr>
                  <a:srgbClr val="2A2735">
                    <a:lumMod val="50000"/>
                    <a:lumOff val="50000"/>
                  </a:srgbClr>
                </a:buClr>
                <a:buSzPct val="75000"/>
                <a:defRPr/>
              </a:pP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並</a:t>
              </a:r>
              <a:r>
                <a:rPr lang="zh-TW" altLang="en-US"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回復民眾</a:t>
              </a: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辦理結案</a:t>
              </a:r>
            </a:p>
          </p:txBody>
        </p:sp>
      </p:grpSp>
      <p:sp>
        <p:nvSpPr>
          <p:cNvPr id="99" name="流程圖: 替代程序 51">
            <a:extLst>
              <a:ext uri="{FF2B5EF4-FFF2-40B4-BE49-F238E27FC236}">
                <a16:creationId xmlns:a16="http://schemas.microsoft.com/office/drawing/2014/main" id="{53BCCFE3-E82D-B618-85C3-E5E1632C23C8}"/>
              </a:ext>
            </a:extLst>
          </p:cNvPr>
          <p:cNvSpPr/>
          <p:nvPr/>
        </p:nvSpPr>
        <p:spPr>
          <a:xfrm>
            <a:off x="6882029" y="4794344"/>
            <a:ext cx="4068000" cy="1759177"/>
          </a:xfrm>
          <a:prstGeom prst="roundRect">
            <a:avLst>
              <a:gd name="adj" fmla="val 10981"/>
            </a:avLst>
          </a:prstGeom>
          <a:solidFill>
            <a:schemeClr val="accent4">
              <a:lumMod val="40000"/>
              <a:lumOff val="60000"/>
              <a:alpha val="50196"/>
            </a:schemeClr>
          </a:solidFill>
          <a:ln w="12700" cap="flat" cmpd="sng" algn="ctr">
            <a:solidFill>
              <a:schemeClr val="accent1">
                <a:lumMod val="50000"/>
              </a:schemeClr>
            </a:solidFill>
            <a:prstDash val="solid"/>
          </a:ln>
          <a:effectLst/>
        </p:spPr>
        <p:txBody>
          <a:bodyPr rtlCol="0" anchor="ctr"/>
          <a:lstStyle/>
          <a:p>
            <a:pPr algn="ct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100" name="群組 99">
            <a:extLst>
              <a:ext uri="{FF2B5EF4-FFF2-40B4-BE49-F238E27FC236}">
                <a16:creationId xmlns:a16="http://schemas.microsoft.com/office/drawing/2014/main" id="{391A9FF4-85F4-42C0-8204-30AF4F93C759}"/>
              </a:ext>
            </a:extLst>
          </p:cNvPr>
          <p:cNvGrpSpPr/>
          <p:nvPr/>
        </p:nvGrpSpPr>
        <p:grpSpPr>
          <a:xfrm>
            <a:off x="7281636" y="4880242"/>
            <a:ext cx="3268786" cy="1564639"/>
            <a:chOff x="5961112" y="4069116"/>
            <a:chExt cx="3268786" cy="1564639"/>
          </a:xfrm>
          <a:solidFill>
            <a:schemeClr val="accent4">
              <a:lumMod val="40000"/>
              <a:lumOff val="60000"/>
            </a:schemeClr>
          </a:solidFill>
        </p:grpSpPr>
        <p:sp>
          <p:nvSpPr>
            <p:cNvPr id="101" name="文字方塊 100">
              <a:extLst>
                <a:ext uri="{FF2B5EF4-FFF2-40B4-BE49-F238E27FC236}">
                  <a16:creationId xmlns:a16="http://schemas.microsoft.com/office/drawing/2014/main" id="{FFDF6B98-DAE7-8A6B-000C-C22BA9E00A03}"/>
                </a:ext>
              </a:extLst>
            </p:cNvPr>
            <p:cNvSpPr txBox="1"/>
            <p:nvPr/>
          </p:nvSpPr>
          <p:spPr>
            <a:xfrm>
              <a:off x="5961112" y="4069116"/>
              <a:ext cx="3268786" cy="369332"/>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400" b="1" kern="0" spc="400" dirty="0">
                  <a:solidFill>
                    <a:schemeClr val="accent3">
                      <a:lumMod val="50000"/>
                    </a:schemeClr>
                  </a:solidFill>
                  <a:effectLst>
                    <a:glow rad="38100">
                      <a:schemeClr val="bg1"/>
                    </a:glow>
                  </a:effectLst>
                  <a:latin typeface="微軟正黑體" panose="020B0604030504040204" pitchFamily="34" charset="-120"/>
                  <a:ea typeface="微軟正黑體" panose="020B0604030504040204" pitchFamily="34" charset="-120"/>
                </a:rPr>
                <a:t>非本署轄管圳路</a:t>
              </a:r>
              <a:endParaRPr lang="en-US" altLang="zh-TW" sz="2400" b="1" kern="0" spc="400" dirty="0">
                <a:solidFill>
                  <a:schemeClr val="accent3">
                    <a:lumMod val="50000"/>
                  </a:schemeClr>
                </a:solidFill>
                <a:effectLst>
                  <a:glow rad="38100">
                    <a:schemeClr val="bg1"/>
                  </a:glow>
                </a:effectLst>
                <a:latin typeface="微軟正黑體" panose="020B0604030504040204" pitchFamily="34" charset="-120"/>
                <a:ea typeface="微軟正黑體" panose="020B0604030504040204" pitchFamily="34" charset="-120"/>
              </a:endParaRPr>
            </a:p>
          </p:txBody>
        </p:sp>
        <p:sp>
          <p:nvSpPr>
            <p:cNvPr id="102" name="文字方塊 101">
              <a:extLst>
                <a:ext uri="{FF2B5EF4-FFF2-40B4-BE49-F238E27FC236}">
                  <a16:creationId xmlns:a16="http://schemas.microsoft.com/office/drawing/2014/main" id="{BB7BA31B-AE7D-B8E9-2817-5D64B249C04D}"/>
                </a:ext>
              </a:extLst>
            </p:cNvPr>
            <p:cNvSpPr txBox="1"/>
            <p:nvPr/>
          </p:nvSpPr>
          <p:spPr>
            <a:xfrm>
              <a:off x="5975505" y="4505497"/>
              <a:ext cx="3240000" cy="1128258"/>
            </a:xfrm>
            <a:prstGeom prst="rect">
              <a:avLst/>
            </a:prstGeom>
            <a:noFill/>
          </p:spPr>
          <p:txBody>
            <a:bodyPr wrap="square" lIns="0" tIns="0" rIns="0" bIns="0">
              <a:spAutoFit/>
            </a:bodyPr>
            <a:lstStyle/>
            <a:p>
              <a:pPr algn="ctr" defTabSz="914400">
                <a:lnSpc>
                  <a:spcPct val="120000"/>
                </a:lnSpc>
                <a:buClr>
                  <a:srgbClr val="2A2735">
                    <a:lumMod val="50000"/>
                    <a:lumOff val="50000"/>
                  </a:srgbClr>
                </a:buClr>
                <a:buSzPct val="75000"/>
                <a:defRPr/>
              </a:pP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會勘後</a:t>
              </a:r>
              <a:r>
                <a:rPr lang="en-US" altLang="zh-TW"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3</a:t>
              </a: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日內</a:t>
              </a:r>
              <a:endParaRPr lang="en-US" altLang="zh-TW"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endParaRPr>
            </a:p>
            <a:p>
              <a:pPr algn="ctr">
                <a:lnSpc>
                  <a:spcPct val="120000"/>
                </a:lnSpc>
                <a:buClr>
                  <a:srgbClr val="2A2735">
                    <a:lumMod val="50000"/>
                    <a:lumOff val="50000"/>
                  </a:srgbClr>
                </a:buClr>
                <a:buSzPct val="75000"/>
                <a:defRPr/>
              </a:pPr>
              <a:r>
                <a:rPr lang="zh-TW" altLang="en-US"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函轉權責單位</a:t>
              </a: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及</a:t>
              </a:r>
              <a:r>
                <a:rPr lang="zh-TW" altLang="en-US"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告知民眾</a:t>
              </a:r>
              <a:endParaRPr lang="en-US" altLang="zh-TW"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endParaRPr>
            </a:p>
            <a:p>
              <a:pPr algn="ctr">
                <a:lnSpc>
                  <a:spcPct val="120000"/>
                </a:lnSpc>
                <a:buClr>
                  <a:srgbClr val="2A2735">
                    <a:lumMod val="50000"/>
                    <a:lumOff val="50000"/>
                  </a:srgbClr>
                </a:buClr>
                <a:buSzPct val="75000"/>
                <a:defRPr/>
              </a:pP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並辦理結案</a:t>
              </a:r>
            </a:p>
          </p:txBody>
        </p:sp>
      </p:grpSp>
      <p:cxnSp>
        <p:nvCxnSpPr>
          <p:cNvPr id="103" name="接點: 肘形 102">
            <a:extLst>
              <a:ext uri="{FF2B5EF4-FFF2-40B4-BE49-F238E27FC236}">
                <a16:creationId xmlns:a16="http://schemas.microsoft.com/office/drawing/2014/main" id="{8BDBE72C-7D58-6736-B3D5-ADF34097E5B0}"/>
              </a:ext>
            </a:extLst>
          </p:cNvPr>
          <p:cNvCxnSpPr>
            <a:cxnSpLocks/>
            <a:stCxn id="79" idx="2"/>
            <a:endCxn id="95" idx="0"/>
          </p:cNvCxnSpPr>
          <p:nvPr/>
        </p:nvCxnSpPr>
        <p:spPr>
          <a:xfrm rot="16200000" flipH="1">
            <a:off x="3704121" y="3816836"/>
            <a:ext cx="768727" cy="118628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4" name="文字方塊 103">
            <a:extLst>
              <a:ext uri="{FF2B5EF4-FFF2-40B4-BE49-F238E27FC236}">
                <a16:creationId xmlns:a16="http://schemas.microsoft.com/office/drawing/2014/main" id="{F32F22C6-5795-B294-E685-6D4A2691FD70}"/>
              </a:ext>
            </a:extLst>
          </p:cNvPr>
          <p:cNvSpPr txBox="1"/>
          <p:nvPr/>
        </p:nvSpPr>
        <p:spPr>
          <a:xfrm>
            <a:off x="8524210" y="2847153"/>
            <a:ext cx="1705603" cy="307777"/>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000" b="1" kern="0" dirty="0">
                <a:effectLst>
                  <a:glow rad="38100">
                    <a:schemeClr val="bg1">
                      <a:lumMod val="85000"/>
                    </a:schemeClr>
                  </a:glow>
                </a:effectLst>
                <a:latin typeface="微軟正黑體" panose="020B0604030504040204" pitchFamily="34" charset="-120"/>
                <a:ea typeface="微軟正黑體" panose="020B0604030504040204" pitchFamily="34" charset="-120"/>
              </a:rPr>
              <a:t>非本署轄管</a:t>
            </a:r>
          </a:p>
        </p:txBody>
      </p:sp>
      <p:sp>
        <p:nvSpPr>
          <p:cNvPr id="106" name="文字方塊 105">
            <a:extLst>
              <a:ext uri="{FF2B5EF4-FFF2-40B4-BE49-F238E27FC236}">
                <a16:creationId xmlns:a16="http://schemas.microsoft.com/office/drawing/2014/main" id="{F4F2A45B-AE5F-31D0-CBC2-E511A86E435B}"/>
              </a:ext>
            </a:extLst>
          </p:cNvPr>
          <p:cNvSpPr txBox="1"/>
          <p:nvPr/>
        </p:nvSpPr>
        <p:spPr>
          <a:xfrm>
            <a:off x="10017287" y="4075730"/>
            <a:ext cx="1825129" cy="523220"/>
          </a:xfrm>
          <a:prstGeom prst="rect">
            <a:avLst/>
          </a:prstGeom>
          <a:noFill/>
        </p:spPr>
        <p:txBody>
          <a:bodyPr wrap="square">
            <a:spAutoFit/>
          </a:bodyPr>
          <a:lstStyle/>
          <a:p>
            <a:pPr algn="ctr"/>
            <a:r>
              <a:rPr lang="en-US" altLang="zh-TW" sz="1400" b="1" dirty="0">
                <a:solidFill>
                  <a:schemeClr val="tx1">
                    <a:lumMod val="75000"/>
                    <a:lumOff val="25000"/>
                  </a:schemeClr>
                </a:solidFill>
                <a:latin typeface="微軟正黑體" panose="020B0604030504040204" pitchFamily="34" charset="-120"/>
                <a:ea typeface="微軟正黑體" panose="020B0604030504040204" pitchFamily="34" charset="-120"/>
              </a:rPr>
              <a:t>Ex</a:t>
            </a:r>
            <a:r>
              <a:rPr lang="zh-TW" altLang="en-US" sz="1400" b="1" dirty="0">
                <a:solidFill>
                  <a:schemeClr val="tx1">
                    <a:lumMod val="75000"/>
                    <a:lumOff val="25000"/>
                  </a:schemeClr>
                </a:solidFill>
                <a:latin typeface="微軟正黑體" panose="020B0604030504040204" pitchFamily="34" charset="-120"/>
                <a:ea typeface="微軟正黑體" panose="020B0604030504040204" pitchFamily="34" charset="-120"/>
              </a:rPr>
              <a:t>：經濟部、</a:t>
            </a:r>
            <a:endParaRPr lang="en-US" altLang="zh-TW" sz="1400" b="1"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r>
              <a:rPr lang="zh-TW" altLang="en-US" sz="1400" b="1" dirty="0">
                <a:solidFill>
                  <a:schemeClr val="tx1">
                    <a:lumMod val="75000"/>
                    <a:lumOff val="25000"/>
                  </a:schemeClr>
                </a:solidFill>
                <a:latin typeface="微軟正黑體" panose="020B0604030504040204" pitchFamily="34" charset="-120"/>
                <a:ea typeface="微軟正黑體" panose="020B0604030504040204" pitchFamily="34" charset="-120"/>
              </a:rPr>
              <a:t>縣市政府、鄉鎮公所</a:t>
            </a:r>
          </a:p>
        </p:txBody>
      </p:sp>
      <p:cxnSp>
        <p:nvCxnSpPr>
          <p:cNvPr id="109" name="直線接點 108">
            <a:extLst>
              <a:ext uri="{FF2B5EF4-FFF2-40B4-BE49-F238E27FC236}">
                <a16:creationId xmlns:a16="http://schemas.microsoft.com/office/drawing/2014/main" id="{373DAF50-C29D-0645-C6BC-A39D64099AFD}"/>
              </a:ext>
            </a:extLst>
          </p:cNvPr>
          <p:cNvCxnSpPr>
            <a:cxnSpLocks/>
          </p:cNvCxnSpPr>
          <p:nvPr/>
        </p:nvCxnSpPr>
        <p:spPr>
          <a:xfrm flipH="1">
            <a:off x="1407931" y="4306486"/>
            <a:ext cx="336251" cy="0"/>
          </a:xfrm>
          <a:prstGeom prst="line">
            <a:avLst/>
          </a:prstGeom>
          <a:ln w="635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2" name="直線接點 111">
            <a:extLst>
              <a:ext uri="{FF2B5EF4-FFF2-40B4-BE49-F238E27FC236}">
                <a16:creationId xmlns:a16="http://schemas.microsoft.com/office/drawing/2014/main" id="{565984ED-A777-7DD6-0739-9C71D753306C}"/>
              </a:ext>
            </a:extLst>
          </p:cNvPr>
          <p:cNvCxnSpPr>
            <a:cxnSpLocks/>
          </p:cNvCxnSpPr>
          <p:nvPr/>
        </p:nvCxnSpPr>
        <p:spPr>
          <a:xfrm flipH="1">
            <a:off x="1407931" y="6304833"/>
            <a:ext cx="336251" cy="0"/>
          </a:xfrm>
          <a:prstGeom prst="line">
            <a:avLst/>
          </a:prstGeom>
          <a:ln w="635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3" name="直線接點 112">
            <a:extLst>
              <a:ext uri="{FF2B5EF4-FFF2-40B4-BE49-F238E27FC236}">
                <a16:creationId xmlns:a16="http://schemas.microsoft.com/office/drawing/2014/main" id="{2B098916-C5DF-FF44-4486-E8F96DD9CC54}"/>
              </a:ext>
            </a:extLst>
          </p:cNvPr>
          <p:cNvCxnSpPr>
            <a:cxnSpLocks/>
          </p:cNvCxnSpPr>
          <p:nvPr/>
        </p:nvCxnSpPr>
        <p:spPr>
          <a:xfrm>
            <a:off x="1729253" y="4288993"/>
            <a:ext cx="0" cy="2055261"/>
          </a:xfrm>
          <a:prstGeom prst="line">
            <a:avLst/>
          </a:prstGeom>
          <a:ln w="635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1" name="文字方塊 110">
            <a:extLst>
              <a:ext uri="{FF2B5EF4-FFF2-40B4-BE49-F238E27FC236}">
                <a16:creationId xmlns:a16="http://schemas.microsoft.com/office/drawing/2014/main" id="{C3BC4F60-8AC1-3A8E-079D-2DAA436CC130}"/>
              </a:ext>
            </a:extLst>
          </p:cNvPr>
          <p:cNvSpPr txBox="1"/>
          <p:nvPr/>
        </p:nvSpPr>
        <p:spPr>
          <a:xfrm>
            <a:off x="1013367" y="5026883"/>
            <a:ext cx="1374759" cy="523220"/>
          </a:xfrm>
          <a:prstGeom prst="rect">
            <a:avLst/>
          </a:prstGeom>
          <a:solidFill>
            <a:schemeClr val="bg1"/>
          </a:solidFill>
        </p:spPr>
        <p:txBody>
          <a:bodyPr wrap="square">
            <a:spAutoFit/>
          </a:bodyPr>
          <a:lstStyle/>
          <a:p>
            <a:pPr algn="ctr"/>
            <a:r>
              <a:rPr lang="zh-TW" altLang="en-US" sz="1400" b="1" dirty="0">
                <a:solidFill>
                  <a:schemeClr val="tx1">
                    <a:lumMod val="75000"/>
                    <a:lumOff val="25000"/>
                  </a:schemeClr>
                </a:solidFill>
                <a:latin typeface="微軟正黑體" panose="020B0604030504040204" pitchFamily="34" charset="-120"/>
                <a:ea typeface="微軟正黑體" panose="020B0604030504040204" pitchFamily="34" charset="-120"/>
              </a:rPr>
              <a:t>民眾可隨時</a:t>
            </a:r>
            <a:endParaRPr lang="en-US" altLang="zh-TW" sz="1400" b="1"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r>
              <a:rPr lang="zh-TW" altLang="en-US" sz="1400" b="1" dirty="0">
                <a:solidFill>
                  <a:schemeClr val="tx1">
                    <a:lumMod val="75000"/>
                    <a:lumOff val="25000"/>
                  </a:schemeClr>
                </a:solidFill>
                <a:latin typeface="微軟正黑體" panose="020B0604030504040204" pitchFamily="34" charset="-120"/>
                <a:ea typeface="微軟正黑體" panose="020B0604030504040204" pitchFamily="34" charset="-120"/>
              </a:rPr>
              <a:t>查詢辦理進度</a:t>
            </a:r>
          </a:p>
        </p:txBody>
      </p:sp>
      <p:sp>
        <p:nvSpPr>
          <p:cNvPr id="44" name="標題 1">
            <a:extLst>
              <a:ext uri="{FF2B5EF4-FFF2-40B4-BE49-F238E27FC236}">
                <a16:creationId xmlns:a16="http://schemas.microsoft.com/office/drawing/2014/main" id="{47F71477-E515-4EE6-8BFB-5886A4B8386A}"/>
              </a:ext>
            </a:extLst>
          </p:cNvPr>
          <p:cNvSpPr txBox="1">
            <a:spLocks/>
          </p:cNvSpPr>
          <p:nvPr/>
        </p:nvSpPr>
        <p:spPr>
          <a:xfrm>
            <a:off x="298421" y="155617"/>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圳路清淤通報機制</a:t>
            </a:r>
            <a:endParaRPr lang="zh-TW" altLang="en-US" sz="4000" dirty="0">
              <a:solidFill>
                <a:schemeClr val="tx1">
                  <a:lumMod val="75000"/>
                  <a:lumOff val="25000"/>
                </a:schemeClr>
              </a:solidFill>
            </a:endParaRPr>
          </a:p>
        </p:txBody>
      </p:sp>
      <p:sp>
        <p:nvSpPr>
          <p:cNvPr id="45" name="投影片編號版面配置區 3">
            <a:extLst>
              <a:ext uri="{FF2B5EF4-FFF2-40B4-BE49-F238E27FC236}">
                <a16:creationId xmlns:a16="http://schemas.microsoft.com/office/drawing/2014/main" id="{3ECD3A37-D07C-44E9-8812-8F477E4C2E06}"/>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z="1400" b="1">
                <a:solidFill>
                  <a:schemeClr val="tx2"/>
                </a:solidFill>
              </a:rPr>
              <a:pPr/>
              <a:t>25</a:t>
            </a:fld>
            <a:endParaRPr lang="zh-TW" altLang="en-US" sz="1400" b="1" dirty="0">
              <a:solidFill>
                <a:schemeClr val="tx2"/>
              </a:solidFill>
            </a:endParaRPr>
          </a:p>
        </p:txBody>
      </p:sp>
    </p:spTree>
    <p:extLst>
      <p:ext uri="{BB962C8B-B14F-4D97-AF65-F5344CB8AC3E}">
        <p14:creationId xmlns:p14="http://schemas.microsoft.com/office/powerpoint/2010/main" val="660212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內容版面配置區 2">
            <a:extLst>
              <a:ext uri="{FF2B5EF4-FFF2-40B4-BE49-F238E27FC236}">
                <a16:creationId xmlns:a16="http://schemas.microsoft.com/office/drawing/2014/main" id="{40FFC4A1-57FC-581C-3FBE-C2E2423091EB}"/>
              </a:ext>
            </a:extLst>
          </p:cNvPr>
          <p:cNvSpPr txBox="1">
            <a:spLocks/>
          </p:cNvSpPr>
          <p:nvPr/>
        </p:nvSpPr>
        <p:spPr>
          <a:xfrm>
            <a:off x="3552505" y="2065676"/>
            <a:ext cx="5036000" cy="1166724"/>
          </a:xfrm>
          <a:prstGeom prst="rect">
            <a:avLst/>
          </a:prstGeom>
        </p:spPr>
        <p:txBody>
          <a:bodyPr vert="horz" lIns="91440" tIns="45720" rIns="91440" bIns="45720" rtlCol="0">
            <a:noAutofit/>
          </a:bodyPr>
          <a:lstStyle>
            <a:lvl1pPr marL="228600" indent="-228600" algn="l" rtl="0" eaLnBrk="0" fontAlgn="base" hangingPunct="0">
              <a:spcBef>
                <a:spcPct val="20000"/>
              </a:spcBef>
              <a:spcAft>
                <a:spcPct val="0"/>
              </a:spcAft>
              <a:buFont typeface="Wingdings" panose="05000000000000000000" pitchFamily="2" charset="2"/>
              <a:buChar char="n"/>
              <a:defRPr sz="3200" b="1" kern="1200">
                <a:solidFill>
                  <a:schemeClr val="accent1"/>
                </a:solidFill>
                <a:latin typeface="Times New Roman" pitchFamily="18" charset="0"/>
                <a:ea typeface="標楷體" pitchFamily="65" charset="-120"/>
                <a:cs typeface="Times New Roman" pitchFamily="18" charset="0"/>
              </a:defRPr>
            </a:lvl1pPr>
            <a:lvl2pPr marL="685800" indent="-228600" algn="l" rtl="0" eaLnBrk="0" fontAlgn="base" hangingPunct="0">
              <a:spcBef>
                <a:spcPct val="20000"/>
              </a:spcBef>
              <a:spcAft>
                <a:spcPct val="0"/>
              </a:spcAft>
              <a:buFont typeface="Wingdings" panose="05000000000000000000" pitchFamily="2" charset="2"/>
              <a:buChar char="p"/>
              <a:defRPr sz="2800" b="1" kern="1200">
                <a:solidFill>
                  <a:schemeClr val="accent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Wingdings" panose="05000000000000000000" pitchFamily="2" charset="2"/>
              <a:buChar char="p"/>
              <a:defRPr sz="2399" b="1" kern="1200">
                <a:solidFill>
                  <a:schemeClr val="accent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5pPr>
            <a:lvl6pPr marL="2514521"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07"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93"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78"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40000"/>
              </a:lnSpc>
              <a:buFont typeface="Wingdings" panose="05000000000000000000" pitchFamily="2" charset="2"/>
              <a:buNone/>
            </a:pPr>
            <a:r>
              <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2.</a:t>
            </a:r>
            <a:r>
              <a:rPr lang="zh-TW" altLang="en-US"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通報地點、內容</a:t>
            </a:r>
            <a:endPar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endParaRPr>
          </a:p>
          <a:p>
            <a:pPr marL="0" indent="0" algn="just">
              <a:spcBef>
                <a:spcPts val="1200"/>
              </a:spcBef>
              <a:buFont typeface="Wingdings" panose="05000000000000000000" pitchFamily="2" charset="2"/>
              <a:buNone/>
            </a:pPr>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提供通報地點及簡要描述，亦可上傳照片。</a:t>
            </a:r>
            <a:endParaRPr lang="en-US" altLang="zh-TW" sz="1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64" name="內容版面配置區 2">
            <a:extLst>
              <a:ext uri="{FF2B5EF4-FFF2-40B4-BE49-F238E27FC236}">
                <a16:creationId xmlns:a16="http://schemas.microsoft.com/office/drawing/2014/main" id="{95E08DB9-5CA2-9C3E-6162-C1FA7A37B954}"/>
              </a:ext>
            </a:extLst>
          </p:cNvPr>
          <p:cNvSpPr txBox="1">
            <a:spLocks/>
          </p:cNvSpPr>
          <p:nvPr/>
        </p:nvSpPr>
        <p:spPr>
          <a:xfrm>
            <a:off x="8792606" y="2065676"/>
            <a:ext cx="3167993" cy="1070069"/>
          </a:xfrm>
          <a:prstGeom prst="rect">
            <a:avLst/>
          </a:prstGeom>
        </p:spPr>
        <p:txBody>
          <a:bodyPr vert="horz" lIns="91440" tIns="45720" rIns="91440" bIns="45720" rtlCol="0">
            <a:noAutofit/>
          </a:bodyPr>
          <a:lstStyle>
            <a:lvl1pPr marL="228600" indent="-228600" algn="l" rtl="0" eaLnBrk="0" fontAlgn="base" hangingPunct="0">
              <a:spcBef>
                <a:spcPct val="20000"/>
              </a:spcBef>
              <a:spcAft>
                <a:spcPct val="0"/>
              </a:spcAft>
              <a:buFont typeface="Wingdings" panose="05000000000000000000" pitchFamily="2" charset="2"/>
              <a:buChar char="n"/>
              <a:defRPr sz="3200" b="1" kern="1200">
                <a:solidFill>
                  <a:schemeClr val="accent1"/>
                </a:solidFill>
                <a:latin typeface="Times New Roman" pitchFamily="18" charset="0"/>
                <a:ea typeface="標楷體" pitchFamily="65" charset="-120"/>
                <a:cs typeface="Times New Roman" pitchFamily="18" charset="0"/>
              </a:defRPr>
            </a:lvl1pPr>
            <a:lvl2pPr marL="685800" indent="-228600" algn="l" rtl="0" eaLnBrk="0" fontAlgn="base" hangingPunct="0">
              <a:spcBef>
                <a:spcPct val="20000"/>
              </a:spcBef>
              <a:spcAft>
                <a:spcPct val="0"/>
              </a:spcAft>
              <a:buFont typeface="Wingdings" panose="05000000000000000000" pitchFamily="2" charset="2"/>
              <a:buChar char="p"/>
              <a:defRPr sz="2800" b="1" kern="1200">
                <a:solidFill>
                  <a:schemeClr val="accent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Wingdings" panose="05000000000000000000" pitchFamily="2" charset="2"/>
              <a:buChar char="p"/>
              <a:defRPr sz="2399" b="1" kern="1200">
                <a:solidFill>
                  <a:schemeClr val="accent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5pPr>
            <a:lvl6pPr marL="2514521"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07"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93"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78"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3.</a:t>
            </a:r>
            <a:r>
              <a:rPr lang="zh-TW" altLang="en-US"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送出通報</a:t>
            </a:r>
            <a:endPar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endParaRPr>
          </a:p>
          <a:p>
            <a:pPr marL="0" indent="0" algn="just">
              <a:spcBef>
                <a:spcPts val="1200"/>
              </a:spcBef>
              <a:buNone/>
            </a:pPr>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確認通報內容並送出。</a:t>
            </a:r>
          </a:p>
        </p:txBody>
      </p:sp>
      <p:sp>
        <p:nvSpPr>
          <p:cNvPr id="66" name="矩形 65">
            <a:extLst>
              <a:ext uri="{FF2B5EF4-FFF2-40B4-BE49-F238E27FC236}">
                <a16:creationId xmlns:a16="http://schemas.microsoft.com/office/drawing/2014/main" id="{E06F38F8-4782-7A99-3397-1A72ACD25CE6}"/>
              </a:ext>
            </a:extLst>
          </p:cNvPr>
          <p:cNvSpPr/>
          <p:nvPr/>
        </p:nvSpPr>
        <p:spPr>
          <a:xfrm>
            <a:off x="10356111" y="5853067"/>
            <a:ext cx="1259867" cy="3141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5B8667EE-CB83-46E9-A66B-841BD8784CC7}"/>
              </a:ext>
            </a:extLst>
          </p:cNvPr>
          <p:cNvSpPr/>
          <p:nvPr/>
        </p:nvSpPr>
        <p:spPr>
          <a:xfrm>
            <a:off x="233441" y="980325"/>
            <a:ext cx="5862559" cy="64633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spcBef>
                <a:spcPts val="1200"/>
              </a:spcBef>
              <a:buClr>
                <a:schemeClr val="accent5">
                  <a:lumMod val="50000"/>
                </a:schemeClr>
              </a:buClr>
              <a:buSzPct val="80000"/>
              <a:buFont typeface="Wingdings" panose="05000000000000000000" pitchFamily="2" charset="2"/>
              <a:buChar char="l"/>
            </a:pPr>
            <a:r>
              <a:rPr lang="zh-TW" altLang="en-US" sz="3600" b="1" dirty="0">
                <a:solidFill>
                  <a:schemeClr val="accent5">
                    <a:lumMod val="50000"/>
                  </a:schemeClr>
                </a:solidFill>
                <a:latin typeface="Microsoft YaHei" panose="020B0503020204020204" pitchFamily="34" charset="-122"/>
                <a:ea typeface="Microsoft YaHei" panose="020B0503020204020204" pitchFamily="34" charset="-122"/>
              </a:rPr>
              <a:t>三步驟、</a:t>
            </a:r>
            <a:r>
              <a:rPr lang="en-US" altLang="zh-TW" sz="3600" b="1" dirty="0">
                <a:solidFill>
                  <a:schemeClr val="accent5">
                    <a:lumMod val="50000"/>
                  </a:schemeClr>
                </a:solidFill>
                <a:latin typeface="Microsoft YaHei" panose="020B0503020204020204" pitchFamily="34" charset="-122"/>
                <a:ea typeface="Microsoft YaHei" panose="020B0503020204020204" pitchFamily="34" charset="-122"/>
              </a:rPr>
              <a:t>1</a:t>
            </a:r>
            <a:r>
              <a:rPr lang="zh-TW" altLang="en-US" sz="3600" b="1" dirty="0">
                <a:solidFill>
                  <a:schemeClr val="accent5">
                    <a:lumMod val="50000"/>
                  </a:schemeClr>
                </a:solidFill>
                <a:latin typeface="Microsoft YaHei" panose="020B0503020204020204" pitchFamily="34" charset="-122"/>
                <a:ea typeface="Microsoft YaHei" panose="020B0503020204020204" pitchFamily="34" charset="-122"/>
              </a:rPr>
              <a:t>分鐘完成通報</a:t>
            </a:r>
          </a:p>
        </p:txBody>
      </p:sp>
      <p:grpSp>
        <p:nvGrpSpPr>
          <p:cNvPr id="23" name="群組 22">
            <a:extLst>
              <a:ext uri="{FF2B5EF4-FFF2-40B4-BE49-F238E27FC236}">
                <a16:creationId xmlns:a16="http://schemas.microsoft.com/office/drawing/2014/main" id="{AC4DCBAB-23CB-4C35-B527-34C1AC3D61A4}"/>
              </a:ext>
            </a:extLst>
          </p:cNvPr>
          <p:cNvGrpSpPr/>
          <p:nvPr/>
        </p:nvGrpSpPr>
        <p:grpSpPr>
          <a:xfrm>
            <a:off x="233441" y="2065676"/>
            <a:ext cx="3162925" cy="4169671"/>
            <a:chOff x="188481" y="1811676"/>
            <a:chExt cx="3162925" cy="4169671"/>
          </a:xfrm>
          <a:solidFill>
            <a:schemeClr val="accent6">
              <a:lumMod val="20000"/>
              <a:lumOff val="80000"/>
            </a:schemeClr>
          </a:solidFill>
        </p:grpSpPr>
        <p:sp>
          <p:nvSpPr>
            <p:cNvPr id="29" name="內容版面配置區 2">
              <a:extLst>
                <a:ext uri="{FF2B5EF4-FFF2-40B4-BE49-F238E27FC236}">
                  <a16:creationId xmlns:a16="http://schemas.microsoft.com/office/drawing/2014/main" id="{7093A1C0-3FEB-4C80-94C8-F440B1AA3B70}"/>
                </a:ext>
              </a:extLst>
            </p:cNvPr>
            <p:cNvSpPr txBox="1">
              <a:spLocks/>
            </p:cNvSpPr>
            <p:nvPr/>
          </p:nvSpPr>
          <p:spPr>
            <a:xfrm>
              <a:off x="188481" y="1811676"/>
              <a:ext cx="3162925" cy="1166724"/>
            </a:xfrm>
            <a:prstGeom prst="rect">
              <a:avLst/>
            </a:prstGeom>
            <a:noFill/>
          </p:spPr>
          <p:txBody>
            <a:bodyPr vert="horz" lIns="91440" tIns="45720" rIns="91440" bIns="45720" rtlCol="0">
              <a:noAutofit/>
            </a:bodyPr>
            <a:lstStyle>
              <a:lvl1pPr marL="228600" indent="-228600" algn="l" rtl="0" eaLnBrk="0" fontAlgn="base" hangingPunct="0">
                <a:spcBef>
                  <a:spcPct val="20000"/>
                </a:spcBef>
                <a:spcAft>
                  <a:spcPct val="0"/>
                </a:spcAft>
                <a:buFont typeface="Wingdings" panose="05000000000000000000" pitchFamily="2" charset="2"/>
                <a:buChar char="n"/>
                <a:defRPr sz="3200" b="1" kern="1200">
                  <a:solidFill>
                    <a:schemeClr val="accent1"/>
                  </a:solidFill>
                  <a:latin typeface="Times New Roman" pitchFamily="18" charset="0"/>
                  <a:ea typeface="標楷體" pitchFamily="65" charset="-120"/>
                  <a:cs typeface="Times New Roman" pitchFamily="18" charset="0"/>
                </a:defRPr>
              </a:lvl1pPr>
              <a:lvl2pPr marL="685800" indent="-228600" algn="l" rtl="0" eaLnBrk="0" fontAlgn="base" hangingPunct="0">
                <a:spcBef>
                  <a:spcPct val="20000"/>
                </a:spcBef>
                <a:spcAft>
                  <a:spcPct val="0"/>
                </a:spcAft>
                <a:buFont typeface="Wingdings" panose="05000000000000000000" pitchFamily="2" charset="2"/>
                <a:buChar char="p"/>
                <a:defRPr sz="2800" b="1" kern="1200">
                  <a:solidFill>
                    <a:schemeClr val="accent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Wingdings" panose="05000000000000000000" pitchFamily="2" charset="2"/>
                <a:buChar char="p"/>
                <a:defRPr sz="2399" b="1" kern="1200">
                  <a:solidFill>
                    <a:schemeClr val="accent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5pPr>
              <a:lvl6pPr marL="2514521"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07"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93"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78"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40000"/>
                </a:lnSpc>
                <a:buFont typeface="Wingdings" panose="05000000000000000000" pitchFamily="2" charset="2"/>
                <a:buNone/>
              </a:pPr>
              <a:r>
                <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1.</a:t>
              </a:r>
              <a:r>
                <a:rPr lang="zh-TW" altLang="en-US"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填寫聯絡資訊</a:t>
              </a:r>
              <a:endPar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endParaRPr>
            </a:p>
            <a:p>
              <a:pPr marL="0" indent="0" algn="just">
                <a:spcBef>
                  <a:spcPts val="1200"/>
                </a:spcBef>
                <a:buNone/>
              </a:pPr>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填寫通報人姓名及聯絡電話。</a:t>
              </a:r>
              <a:endParaRPr lang="en-US" altLang="zh-TW" sz="1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nvGrpSpPr>
            <p:cNvPr id="18" name="群組 17">
              <a:extLst>
                <a:ext uri="{FF2B5EF4-FFF2-40B4-BE49-F238E27FC236}">
                  <a16:creationId xmlns:a16="http://schemas.microsoft.com/office/drawing/2014/main" id="{E09D9976-039D-4131-A86E-C6DB7A741AA3}"/>
                </a:ext>
              </a:extLst>
            </p:cNvPr>
            <p:cNvGrpSpPr/>
            <p:nvPr/>
          </p:nvGrpSpPr>
          <p:grpSpPr>
            <a:xfrm>
              <a:off x="587683" y="2881745"/>
              <a:ext cx="2383997" cy="3099602"/>
              <a:chOff x="533693" y="2881745"/>
              <a:chExt cx="2383997" cy="3099602"/>
            </a:xfrm>
            <a:grpFill/>
          </p:grpSpPr>
          <p:pic>
            <p:nvPicPr>
              <p:cNvPr id="10" name="圖片 9">
                <a:extLst>
                  <a:ext uri="{FF2B5EF4-FFF2-40B4-BE49-F238E27FC236}">
                    <a16:creationId xmlns:a16="http://schemas.microsoft.com/office/drawing/2014/main" id="{11A42281-9C1C-41D7-A0E5-89D7156F67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693" y="2881745"/>
                <a:ext cx="2383997" cy="2872059"/>
              </a:xfrm>
              <a:prstGeom prst="rect">
                <a:avLst/>
              </a:prstGeom>
              <a:grpFill/>
            </p:spPr>
          </p:pic>
          <p:sp>
            <p:nvSpPr>
              <p:cNvPr id="11" name="矩形 10">
                <a:extLst>
                  <a:ext uri="{FF2B5EF4-FFF2-40B4-BE49-F238E27FC236}">
                    <a16:creationId xmlns:a16="http://schemas.microsoft.com/office/drawing/2014/main" id="{7151F2DC-7F7E-4E75-8A0C-661E84D9F745}"/>
                  </a:ext>
                </a:extLst>
              </p:cNvPr>
              <p:cNvSpPr/>
              <p:nvPr/>
            </p:nvSpPr>
            <p:spPr>
              <a:xfrm>
                <a:off x="534091" y="5751901"/>
                <a:ext cx="2383200" cy="2243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6" name="圖片 15">
                <a:extLst>
                  <a:ext uri="{FF2B5EF4-FFF2-40B4-BE49-F238E27FC236}">
                    <a16:creationId xmlns:a16="http://schemas.microsoft.com/office/drawing/2014/main" id="{8CABEA5F-303A-4E26-94F2-5D65689AA7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9610" y="5699746"/>
                <a:ext cx="732163" cy="281601"/>
              </a:xfrm>
              <a:prstGeom prst="rect">
                <a:avLst/>
              </a:prstGeom>
              <a:grpFill/>
            </p:spPr>
          </p:pic>
        </p:grpSp>
      </p:grpSp>
      <p:grpSp>
        <p:nvGrpSpPr>
          <p:cNvPr id="24" name="群組 23">
            <a:extLst>
              <a:ext uri="{FF2B5EF4-FFF2-40B4-BE49-F238E27FC236}">
                <a16:creationId xmlns:a16="http://schemas.microsoft.com/office/drawing/2014/main" id="{3C4FAD2B-2DD7-4911-98F0-2282606CD6AE}"/>
              </a:ext>
            </a:extLst>
          </p:cNvPr>
          <p:cNvGrpSpPr/>
          <p:nvPr/>
        </p:nvGrpSpPr>
        <p:grpSpPr>
          <a:xfrm>
            <a:off x="3713165" y="3138715"/>
            <a:ext cx="1800314" cy="2924501"/>
            <a:chOff x="3668205" y="2884715"/>
            <a:chExt cx="1800314" cy="2924501"/>
          </a:xfrm>
        </p:grpSpPr>
        <p:grpSp>
          <p:nvGrpSpPr>
            <p:cNvPr id="69" name="群組 68">
              <a:extLst>
                <a:ext uri="{FF2B5EF4-FFF2-40B4-BE49-F238E27FC236}">
                  <a16:creationId xmlns:a16="http://schemas.microsoft.com/office/drawing/2014/main" id="{C6E4FF58-F926-08CE-1A88-9ED292169FC4}"/>
                </a:ext>
              </a:extLst>
            </p:cNvPr>
            <p:cNvGrpSpPr/>
            <p:nvPr/>
          </p:nvGrpSpPr>
          <p:grpSpPr>
            <a:xfrm>
              <a:off x="3668205" y="3278861"/>
              <a:ext cx="1800314" cy="2530355"/>
              <a:chOff x="3400468" y="2839750"/>
              <a:chExt cx="1800314" cy="2530355"/>
            </a:xfrm>
          </p:grpSpPr>
          <p:pic>
            <p:nvPicPr>
              <p:cNvPr id="3" name="圖片 2">
                <a:extLst>
                  <a:ext uri="{FF2B5EF4-FFF2-40B4-BE49-F238E27FC236}">
                    <a16:creationId xmlns:a16="http://schemas.microsoft.com/office/drawing/2014/main" id="{8A9828FB-8F28-DA5F-9F39-600656FF9B34}"/>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467663" y="2839750"/>
                <a:ext cx="1733119" cy="1528957"/>
              </a:xfrm>
              <a:prstGeom prst="rect">
                <a:avLst/>
              </a:prstGeom>
            </p:spPr>
          </p:pic>
          <p:sp>
            <p:nvSpPr>
              <p:cNvPr id="5" name="橢圓 4">
                <a:extLst>
                  <a:ext uri="{FF2B5EF4-FFF2-40B4-BE49-F238E27FC236}">
                    <a16:creationId xmlns:a16="http://schemas.microsoft.com/office/drawing/2014/main" id="{23C34910-9AEC-A3FE-D48D-3F0C471CF877}"/>
                  </a:ext>
                </a:extLst>
              </p:cNvPr>
              <p:cNvSpPr/>
              <p:nvPr/>
            </p:nvSpPr>
            <p:spPr>
              <a:xfrm>
                <a:off x="4558237" y="3423786"/>
                <a:ext cx="206990" cy="224550"/>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圖片 7">
                <a:extLst>
                  <a:ext uri="{FF2B5EF4-FFF2-40B4-BE49-F238E27FC236}">
                    <a16:creationId xmlns:a16="http://schemas.microsoft.com/office/drawing/2014/main" id="{17C0C09E-FD6A-8887-6DD7-93CFBFBD77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00468" y="3908216"/>
                <a:ext cx="1575241" cy="1461889"/>
              </a:xfrm>
              <a:prstGeom prst="rect">
                <a:avLst/>
              </a:prstGeom>
              <a:ln>
                <a:solidFill>
                  <a:srgbClr val="FFC000"/>
                </a:solidFill>
              </a:ln>
            </p:spPr>
          </p:pic>
          <p:cxnSp>
            <p:nvCxnSpPr>
              <p:cNvPr id="13" name="直線單箭頭接點 12">
                <a:extLst>
                  <a:ext uri="{FF2B5EF4-FFF2-40B4-BE49-F238E27FC236}">
                    <a16:creationId xmlns:a16="http://schemas.microsoft.com/office/drawing/2014/main" id="{5C1BCE84-7987-1DF0-72F9-419D10E54323}"/>
                  </a:ext>
                </a:extLst>
              </p:cNvPr>
              <p:cNvCxnSpPr>
                <a:cxnSpLocks/>
                <a:stCxn id="5" idx="3"/>
              </p:cNvCxnSpPr>
              <p:nvPr/>
            </p:nvCxnSpPr>
            <p:spPr>
              <a:xfrm flipH="1">
                <a:off x="4280200" y="3615451"/>
                <a:ext cx="308350" cy="211431"/>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2" name="文字方塊 2">
                <a:extLst>
                  <a:ext uri="{FF2B5EF4-FFF2-40B4-BE49-F238E27FC236}">
                    <a16:creationId xmlns:a16="http://schemas.microsoft.com/office/drawing/2014/main" id="{9333CE39-5769-A96F-32AC-6D1C8450400F}"/>
                  </a:ext>
                </a:extLst>
              </p:cNvPr>
              <p:cNvSpPr txBox="1">
                <a:spLocks noChangeArrowheads="1"/>
              </p:cNvSpPr>
              <p:nvPr/>
            </p:nvSpPr>
            <p:spPr bwMode="auto">
              <a:xfrm>
                <a:off x="3469453" y="3773457"/>
                <a:ext cx="1143480" cy="369332"/>
              </a:xfrm>
              <a:prstGeom prst="rect">
                <a:avLst/>
              </a:prstGeom>
              <a:noFill/>
              <a:ln w="9525">
                <a:noFill/>
                <a:miter lim="800000"/>
                <a:headEnd/>
                <a:tailEnd/>
              </a:ln>
            </p:spPr>
            <p:txBody>
              <a:bodyPr rot="0" vert="horz" wrap="square" lIns="91440" tIns="45720" rIns="91440" bIns="45720" anchor="t" anchorCtr="0">
                <a:spAutoFit/>
              </a:bodyPr>
              <a:lstStyle/>
              <a:p>
                <a:pPr algn="ctr">
                  <a:spcAft>
                    <a:spcPts val="0"/>
                  </a:spcAft>
                </a:pPr>
                <a:r>
                  <a:rPr lang="zh-TW" altLang="en-US" b="1" kern="0" dirty="0">
                    <a:solidFill>
                      <a:srgbClr val="FF66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點選地點</a:t>
                </a:r>
              </a:p>
            </p:txBody>
          </p:sp>
        </p:grpSp>
        <p:pic>
          <p:nvPicPr>
            <p:cNvPr id="40" name="圖片 39">
              <a:extLst>
                <a:ext uri="{FF2B5EF4-FFF2-40B4-BE49-F238E27FC236}">
                  <a16:creationId xmlns:a16="http://schemas.microsoft.com/office/drawing/2014/main" id="{C2E099C7-EB1F-45ED-975F-29365CDA80F9}"/>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3735400" y="2884715"/>
              <a:ext cx="1731600" cy="401106"/>
            </a:xfrm>
            <a:prstGeom prst="rect">
              <a:avLst/>
            </a:prstGeom>
          </p:spPr>
        </p:pic>
      </p:grpSp>
      <p:grpSp>
        <p:nvGrpSpPr>
          <p:cNvPr id="45" name="群組 44">
            <a:extLst>
              <a:ext uri="{FF2B5EF4-FFF2-40B4-BE49-F238E27FC236}">
                <a16:creationId xmlns:a16="http://schemas.microsoft.com/office/drawing/2014/main" id="{D9E8A097-8B78-4155-9BEA-3C778D2CB27E}"/>
              </a:ext>
            </a:extLst>
          </p:cNvPr>
          <p:cNvGrpSpPr/>
          <p:nvPr/>
        </p:nvGrpSpPr>
        <p:grpSpPr>
          <a:xfrm>
            <a:off x="5694169" y="3098333"/>
            <a:ext cx="2838259" cy="3187870"/>
            <a:chOff x="5649209" y="2844333"/>
            <a:chExt cx="2838259" cy="3187870"/>
          </a:xfrm>
        </p:grpSpPr>
        <p:sp>
          <p:nvSpPr>
            <p:cNvPr id="49" name="矩形 48">
              <a:extLst>
                <a:ext uri="{FF2B5EF4-FFF2-40B4-BE49-F238E27FC236}">
                  <a16:creationId xmlns:a16="http://schemas.microsoft.com/office/drawing/2014/main" id="{1F75B3B7-4684-441A-8B95-4919C7BDEDB1}"/>
                </a:ext>
              </a:extLst>
            </p:cNvPr>
            <p:cNvSpPr/>
            <p:nvPr/>
          </p:nvSpPr>
          <p:spPr>
            <a:xfrm>
              <a:off x="5649209" y="2844333"/>
              <a:ext cx="2613600" cy="507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7" name="群組 36">
              <a:extLst>
                <a:ext uri="{FF2B5EF4-FFF2-40B4-BE49-F238E27FC236}">
                  <a16:creationId xmlns:a16="http://schemas.microsoft.com/office/drawing/2014/main" id="{8F398CC0-587E-4DBA-8D3E-E56FBCEF9A03}"/>
                </a:ext>
              </a:extLst>
            </p:cNvPr>
            <p:cNvGrpSpPr/>
            <p:nvPr/>
          </p:nvGrpSpPr>
          <p:grpSpPr>
            <a:xfrm>
              <a:off x="5650728" y="2876567"/>
              <a:ext cx="2613913" cy="3155636"/>
              <a:chOff x="5650728" y="2876567"/>
              <a:chExt cx="2613913" cy="3155636"/>
            </a:xfrm>
          </p:grpSpPr>
          <p:sp>
            <p:nvSpPr>
              <p:cNvPr id="44" name="矩形 43">
                <a:extLst>
                  <a:ext uri="{FF2B5EF4-FFF2-40B4-BE49-F238E27FC236}">
                    <a16:creationId xmlns:a16="http://schemas.microsoft.com/office/drawing/2014/main" id="{6969B5BE-1791-464B-A9F5-27A544514E06}"/>
                  </a:ext>
                </a:extLst>
              </p:cNvPr>
              <p:cNvSpPr/>
              <p:nvPr/>
            </p:nvSpPr>
            <p:spPr>
              <a:xfrm>
                <a:off x="5650728" y="5524294"/>
                <a:ext cx="2613600" cy="507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6" name="圖片 25">
                <a:extLst>
                  <a:ext uri="{FF2B5EF4-FFF2-40B4-BE49-F238E27FC236}">
                    <a16:creationId xmlns:a16="http://schemas.microsoft.com/office/drawing/2014/main" id="{83164BAB-5E7D-6E68-CC26-E0980200E2C6}"/>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5650728" y="3239411"/>
                <a:ext cx="2613913" cy="2404324"/>
              </a:xfrm>
              <a:prstGeom prst="rect">
                <a:avLst/>
              </a:prstGeom>
            </p:spPr>
          </p:pic>
          <p:pic>
            <p:nvPicPr>
              <p:cNvPr id="36" name="圖片 35">
                <a:extLst>
                  <a:ext uri="{FF2B5EF4-FFF2-40B4-BE49-F238E27FC236}">
                    <a16:creationId xmlns:a16="http://schemas.microsoft.com/office/drawing/2014/main" id="{6F115A83-95B9-4405-BBC4-8452E7A045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72469" y="2876567"/>
                <a:ext cx="1538256" cy="362845"/>
              </a:xfrm>
              <a:prstGeom prst="rect">
                <a:avLst/>
              </a:prstGeom>
            </p:spPr>
          </p:pic>
        </p:grpSp>
        <p:pic>
          <p:nvPicPr>
            <p:cNvPr id="27" name="圖片 26">
              <a:extLst>
                <a:ext uri="{FF2B5EF4-FFF2-40B4-BE49-F238E27FC236}">
                  <a16:creationId xmlns:a16="http://schemas.microsoft.com/office/drawing/2014/main" id="{1C52D3CA-A68B-0D0B-4E46-1371FC8C6AA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82231" y="3083623"/>
              <a:ext cx="1105237" cy="957867"/>
            </a:xfrm>
            <a:prstGeom prst="rect">
              <a:avLst/>
            </a:prstGeom>
            <a:ln w="38100">
              <a:solidFill>
                <a:srgbClr val="FFC000"/>
              </a:solidFill>
            </a:ln>
          </p:spPr>
        </p:pic>
        <p:sp>
          <p:nvSpPr>
            <p:cNvPr id="30" name="文字方塊 2">
              <a:extLst>
                <a:ext uri="{FF2B5EF4-FFF2-40B4-BE49-F238E27FC236}">
                  <a16:creationId xmlns:a16="http://schemas.microsoft.com/office/drawing/2014/main" id="{179C5F03-7C61-BC81-A3F8-5C8D37711B69}"/>
                </a:ext>
              </a:extLst>
            </p:cNvPr>
            <p:cNvSpPr txBox="1">
              <a:spLocks noChangeArrowheads="1"/>
            </p:cNvSpPr>
            <p:nvPr/>
          </p:nvSpPr>
          <p:spPr bwMode="auto">
            <a:xfrm>
              <a:off x="6871729" y="4536831"/>
              <a:ext cx="1571773" cy="369332"/>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zh-TW" altLang="en-US" b="1" kern="0" dirty="0">
                  <a:solidFill>
                    <a:srgbClr val="FF66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上傳圳路照片</a:t>
              </a:r>
            </a:p>
          </p:txBody>
        </p:sp>
        <p:cxnSp>
          <p:nvCxnSpPr>
            <p:cNvPr id="31" name="直線單箭頭接點 30">
              <a:extLst>
                <a:ext uri="{FF2B5EF4-FFF2-40B4-BE49-F238E27FC236}">
                  <a16:creationId xmlns:a16="http://schemas.microsoft.com/office/drawing/2014/main" id="{F1FA2935-4655-F0A8-A126-7D763F250F03}"/>
                </a:ext>
              </a:extLst>
            </p:cNvPr>
            <p:cNvCxnSpPr>
              <a:cxnSpLocks/>
            </p:cNvCxnSpPr>
            <p:nvPr/>
          </p:nvCxnSpPr>
          <p:spPr>
            <a:xfrm flipV="1">
              <a:off x="6814592" y="4025625"/>
              <a:ext cx="529123" cy="747686"/>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2" name="矩形 31">
              <a:extLst>
                <a:ext uri="{FF2B5EF4-FFF2-40B4-BE49-F238E27FC236}">
                  <a16:creationId xmlns:a16="http://schemas.microsoft.com/office/drawing/2014/main" id="{891F8664-19C5-207B-2857-485A52FB8134}"/>
                </a:ext>
              </a:extLst>
            </p:cNvPr>
            <p:cNvSpPr/>
            <p:nvPr/>
          </p:nvSpPr>
          <p:spPr>
            <a:xfrm>
              <a:off x="6372419" y="4807818"/>
              <a:ext cx="437532" cy="20961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32">
              <a:extLst>
                <a:ext uri="{FF2B5EF4-FFF2-40B4-BE49-F238E27FC236}">
                  <a16:creationId xmlns:a16="http://schemas.microsoft.com/office/drawing/2014/main" id="{09BAB127-F365-651F-E52A-BBC7A4F3E41C}"/>
                </a:ext>
              </a:extLst>
            </p:cNvPr>
            <p:cNvSpPr/>
            <p:nvPr/>
          </p:nvSpPr>
          <p:spPr>
            <a:xfrm>
              <a:off x="6320708" y="3606577"/>
              <a:ext cx="876089" cy="49118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TW" altLang="en-US">
                <a:solidFill>
                  <a:srgbClr val="C00000"/>
                </a:solidFill>
              </a:endParaRPr>
            </a:p>
          </p:txBody>
        </p:sp>
        <p:pic>
          <p:nvPicPr>
            <p:cNvPr id="22" name="圖片 21">
              <a:extLst>
                <a:ext uri="{FF2B5EF4-FFF2-40B4-BE49-F238E27FC236}">
                  <a16:creationId xmlns:a16="http://schemas.microsoft.com/office/drawing/2014/main" id="{1CC0EF9A-38E3-4A51-A6B9-7E31512A95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77457" y="5643735"/>
              <a:ext cx="1656427" cy="361317"/>
            </a:xfrm>
            <a:prstGeom prst="rect">
              <a:avLst/>
            </a:prstGeom>
          </p:spPr>
        </p:pic>
      </p:grpSp>
      <p:grpSp>
        <p:nvGrpSpPr>
          <p:cNvPr id="47" name="群組 46">
            <a:extLst>
              <a:ext uri="{FF2B5EF4-FFF2-40B4-BE49-F238E27FC236}">
                <a16:creationId xmlns:a16="http://schemas.microsoft.com/office/drawing/2014/main" id="{B3643539-C6F2-47C4-989B-296832775DB4}"/>
              </a:ext>
            </a:extLst>
          </p:cNvPr>
          <p:cNvGrpSpPr/>
          <p:nvPr/>
        </p:nvGrpSpPr>
        <p:grpSpPr>
          <a:xfrm>
            <a:off x="8951921" y="3024952"/>
            <a:ext cx="2883600" cy="3272938"/>
            <a:chOff x="8906961" y="2770952"/>
            <a:chExt cx="2883600" cy="3272938"/>
          </a:xfrm>
        </p:grpSpPr>
        <p:sp>
          <p:nvSpPr>
            <p:cNvPr id="54" name="矩形 53">
              <a:extLst>
                <a:ext uri="{FF2B5EF4-FFF2-40B4-BE49-F238E27FC236}">
                  <a16:creationId xmlns:a16="http://schemas.microsoft.com/office/drawing/2014/main" id="{74AC5CA6-D769-4795-97BA-DAE144643545}"/>
                </a:ext>
              </a:extLst>
            </p:cNvPr>
            <p:cNvSpPr/>
            <p:nvPr/>
          </p:nvSpPr>
          <p:spPr>
            <a:xfrm>
              <a:off x="8906961" y="2770952"/>
              <a:ext cx="2883600" cy="507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1" name="圖片 40">
              <a:extLst>
                <a:ext uri="{FF2B5EF4-FFF2-40B4-BE49-F238E27FC236}">
                  <a16:creationId xmlns:a16="http://schemas.microsoft.com/office/drawing/2014/main" id="{8FDD914D-BB45-4427-970D-169398EC68A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40212" y="2811476"/>
              <a:ext cx="2017099" cy="437923"/>
            </a:xfrm>
            <a:prstGeom prst="rect">
              <a:avLst/>
            </a:prstGeom>
          </p:spPr>
        </p:pic>
        <p:pic>
          <p:nvPicPr>
            <p:cNvPr id="34" name="圖片 33">
              <a:extLst>
                <a:ext uri="{FF2B5EF4-FFF2-40B4-BE49-F238E27FC236}">
                  <a16:creationId xmlns:a16="http://schemas.microsoft.com/office/drawing/2014/main" id="{61EF9505-45C0-0A47-15AF-6BF7295A56C5}"/>
                </a:ext>
              </a:extLst>
            </p:cNvPr>
            <p:cNvPicPr>
              <a:picLocks noChangeAspect="1"/>
            </p:cNvPicPr>
            <p:nvPr/>
          </p:nvPicPr>
          <p:blipFill rotWithShape="1">
            <a:blip r:embed="rId13">
              <a:extLst>
                <a:ext uri="{28A0092B-C50C-407E-A947-70E740481C1C}">
                  <a14:useLocalDpi xmlns:a14="http://schemas.microsoft.com/office/drawing/2010/main" val="0"/>
                </a:ext>
              </a:extLst>
            </a:blip>
            <a:srcRect l="-3"/>
            <a:stretch/>
          </p:blipFill>
          <p:spPr>
            <a:xfrm>
              <a:off x="8907018" y="3239411"/>
              <a:ext cx="2883487" cy="2698544"/>
            </a:xfrm>
            <a:prstGeom prst="rect">
              <a:avLst/>
            </a:prstGeom>
          </p:spPr>
        </p:pic>
        <p:sp>
          <p:nvSpPr>
            <p:cNvPr id="55" name="矩形 54">
              <a:extLst>
                <a:ext uri="{FF2B5EF4-FFF2-40B4-BE49-F238E27FC236}">
                  <a16:creationId xmlns:a16="http://schemas.microsoft.com/office/drawing/2014/main" id="{286BB816-2014-480E-ABFB-8D6E436443B6}"/>
                </a:ext>
              </a:extLst>
            </p:cNvPr>
            <p:cNvSpPr/>
            <p:nvPr/>
          </p:nvSpPr>
          <p:spPr>
            <a:xfrm>
              <a:off x="8906961" y="5535981"/>
              <a:ext cx="2883600" cy="507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3" name="圖片 42">
              <a:extLst>
                <a:ext uri="{FF2B5EF4-FFF2-40B4-BE49-F238E27FC236}">
                  <a16:creationId xmlns:a16="http://schemas.microsoft.com/office/drawing/2014/main" id="{1621F523-3D16-4A71-8884-44DDB6BC81B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468211" y="5626548"/>
              <a:ext cx="1761101" cy="349248"/>
            </a:xfrm>
            <a:prstGeom prst="rect">
              <a:avLst/>
            </a:prstGeom>
          </p:spPr>
        </p:pic>
      </p:grpSp>
      <p:sp>
        <p:nvSpPr>
          <p:cNvPr id="58" name="矩形 57">
            <a:extLst>
              <a:ext uri="{FF2B5EF4-FFF2-40B4-BE49-F238E27FC236}">
                <a16:creationId xmlns:a16="http://schemas.microsoft.com/office/drawing/2014/main" id="{AE4C0849-8E8E-4691-AA35-A4ED2778E95A}"/>
              </a:ext>
            </a:extLst>
          </p:cNvPr>
          <p:cNvSpPr/>
          <p:nvPr/>
        </p:nvSpPr>
        <p:spPr>
          <a:xfrm>
            <a:off x="10365292" y="5865884"/>
            <a:ext cx="800250" cy="3353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TW" altLang="en-US">
              <a:solidFill>
                <a:srgbClr val="C00000"/>
              </a:solidFill>
            </a:endParaRPr>
          </a:p>
        </p:txBody>
      </p:sp>
      <p:sp>
        <p:nvSpPr>
          <p:cNvPr id="48" name="矩形 47">
            <a:extLst>
              <a:ext uri="{FF2B5EF4-FFF2-40B4-BE49-F238E27FC236}">
                <a16:creationId xmlns:a16="http://schemas.microsoft.com/office/drawing/2014/main" id="{29915D5B-A8CF-4425-AFFA-5DB3DE10D366}"/>
              </a:ext>
            </a:extLst>
          </p:cNvPr>
          <p:cNvSpPr/>
          <p:nvPr/>
        </p:nvSpPr>
        <p:spPr>
          <a:xfrm>
            <a:off x="6365668" y="1021986"/>
            <a:ext cx="5988100" cy="64633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buClr>
                <a:schemeClr val="accent5">
                  <a:lumMod val="50000"/>
                </a:schemeClr>
              </a:buClr>
              <a:buSzPct val="80000"/>
            </a:pPr>
            <a:r>
              <a:rPr lang="zh-TW" altLang="en-US" sz="2400" b="1" dirty="0">
                <a:solidFill>
                  <a:schemeClr val="tx1">
                    <a:lumMod val="75000"/>
                    <a:lumOff val="25000"/>
                  </a:schemeClr>
                </a:solidFill>
                <a:latin typeface="Microsoft YaHei" panose="020B0503020204020204" pitchFamily="34" charset="-122"/>
                <a:ea typeface="Microsoft YaHei" panose="020B0503020204020204" pitchFamily="34" charset="-122"/>
              </a:rPr>
              <a:t>通報專線：專人接聽並協助登錄於通報網</a:t>
            </a:r>
            <a:endParaRPr lang="en-US" altLang="zh-TW" sz="240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spcBef>
                <a:spcPts val="1200"/>
              </a:spcBef>
              <a:buClr>
                <a:schemeClr val="accent5">
                  <a:lumMod val="50000"/>
                </a:schemeClr>
              </a:buClr>
              <a:buSzPct val="80000"/>
            </a:pPr>
            <a:r>
              <a:rPr lang="zh-TW" altLang="en-US" sz="2400" b="1" dirty="0">
                <a:solidFill>
                  <a:schemeClr val="tx1">
                    <a:lumMod val="75000"/>
                    <a:lumOff val="25000"/>
                  </a:schemeClr>
                </a:solidFill>
                <a:latin typeface="Microsoft YaHei" panose="020B0503020204020204" pitchFamily="34" charset="-122"/>
                <a:ea typeface="Microsoft YaHei" panose="020B0503020204020204" pitchFamily="34" charset="-122"/>
              </a:rPr>
              <a:t>通報網站：民眾可自行於通報網登錄案件</a:t>
            </a:r>
          </a:p>
        </p:txBody>
      </p:sp>
      <p:grpSp>
        <p:nvGrpSpPr>
          <p:cNvPr id="51" name="群組 50">
            <a:extLst>
              <a:ext uri="{FF2B5EF4-FFF2-40B4-BE49-F238E27FC236}">
                <a16:creationId xmlns:a16="http://schemas.microsoft.com/office/drawing/2014/main" id="{D30740C7-F210-48C4-AC60-FF435C8D4CA1}"/>
              </a:ext>
            </a:extLst>
          </p:cNvPr>
          <p:cNvGrpSpPr/>
          <p:nvPr/>
        </p:nvGrpSpPr>
        <p:grpSpPr>
          <a:xfrm>
            <a:off x="5929989" y="1092864"/>
            <a:ext cx="435679" cy="540831"/>
            <a:chOff x="6028733" y="1044878"/>
            <a:chExt cx="435679" cy="540831"/>
          </a:xfrm>
        </p:grpSpPr>
        <p:cxnSp>
          <p:nvCxnSpPr>
            <p:cNvPr id="28" name="直線單箭頭接點 27">
              <a:extLst>
                <a:ext uri="{FF2B5EF4-FFF2-40B4-BE49-F238E27FC236}">
                  <a16:creationId xmlns:a16="http://schemas.microsoft.com/office/drawing/2014/main" id="{7EE21962-249F-49E1-B393-3CA782548EA1}"/>
                </a:ext>
              </a:extLst>
            </p:cNvPr>
            <p:cNvCxnSpPr>
              <a:cxnSpLocks/>
            </p:cNvCxnSpPr>
            <p:nvPr/>
          </p:nvCxnSpPr>
          <p:spPr>
            <a:xfrm>
              <a:off x="6028733" y="1044878"/>
              <a:ext cx="435679"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線單箭頭接點 55">
              <a:extLst>
                <a:ext uri="{FF2B5EF4-FFF2-40B4-BE49-F238E27FC236}">
                  <a16:creationId xmlns:a16="http://schemas.microsoft.com/office/drawing/2014/main" id="{0E7E784F-E4C6-44FD-878C-8D92DE73D159}"/>
                </a:ext>
              </a:extLst>
            </p:cNvPr>
            <p:cNvCxnSpPr>
              <a:cxnSpLocks/>
            </p:cNvCxnSpPr>
            <p:nvPr/>
          </p:nvCxnSpPr>
          <p:spPr>
            <a:xfrm>
              <a:off x="6028733" y="1585709"/>
              <a:ext cx="435679"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接點 41">
              <a:extLst>
                <a:ext uri="{FF2B5EF4-FFF2-40B4-BE49-F238E27FC236}">
                  <a16:creationId xmlns:a16="http://schemas.microsoft.com/office/drawing/2014/main" id="{60909A49-BDF6-478F-BFE5-0E04B95BF87A}"/>
                </a:ext>
              </a:extLst>
            </p:cNvPr>
            <p:cNvCxnSpPr>
              <a:cxnSpLocks/>
            </p:cNvCxnSpPr>
            <p:nvPr/>
          </p:nvCxnSpPr>
          <p:spPr>
            <a:xfrm>
              <a:off x="6028733" y="1044878"/>
              <a:ext cx="0" cy="54083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50" name="標題 1">
            <a:extLst>
              <a:ext uri="{FF2B5EF4-FFF2-40B4-BE49-F238E27FC236}">
                <a16:creationId xmlns:a16="http://schemas.microsoft.com/office/drawing/2014/main" id="{7FF9F354-29B8-40EC-A218-A6ECBADC5435}"/>
              </a:ext>
            </a:extLst>
          </p:cNvPr>
          <p:cNvSpPr txBox="1">
            <a:spLocks/>
          </p:cNvSpPr>
          <p:nvPr/>
        </p:nvSpPr>
        <p:spPr>
          <a:xfrm>
            <a:off x="298421" y="155617"/>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操作流程</a:t>
            </a:r>
            <a:endParaRPr lang="zh-TW" altLang="en-US" sz="4000" dirty="0">
              <a:solidFill>
                <a:schemeClr val="tx1">
                  <a:lumMod val="75000"/>
                  <a:lumOff val="25000"/>
                </a:schemeClr>
              </a:solidFill>
            </a:endParaRPr>
          </a:p>
        </p:txBody>
      </p:sp>
      <p:sp>
        <p:nvSpPr>
          <p:cNvPr id="53" name="投影片編號版面配置區 3">
            <a:extLst>
              <a:ext uri="{FF2B5EF4-FFF2-40B4-BE49-F238E27FC236}">
                <a16:creationId xmlns:a16="http://schemas.microsoft.com/office/drawing/2014/main" id="{C9A9D86E-CA0D-42E0-8E03-E5B511328AB5}"/>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a:pPr/>
              <a:t>26</a:t>
            </a:fld>
            <a:endParaRPr lang="zh-TW" altLang="en-US" dirty="0"/>
          </a:p>
        </p:txBody>
      </p:sp>
    </p:spTree>
    <p:extLst>
      <p:ext uri="{BB962C8B-B14F-4D97-AF65-F5344CB8AC3E}">
        <p14:creationId xmlns:p14="http://schemas.microsoft.com/office/powerpoint/2010/main" val="4268193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圖片 34">
            <a:extLst>
              <a:ext uri="{FF2B5EF4-FFF2-40B4-BE49-F238E27FC236}">
                <a16:creationId xmlns:a16="http://schemas.microsoft.com/office/drawing/2014/main" id="{B5454B23-F2DD-58CE-1080-4AFD9251BD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06" y="1955993"/>
            <a:ext cx="8685008" cy="4672794"/>
          </a:xfrm>
          <a:prstGeom prst="rect">
            <a:avLst/>
          </a:prstGeom>
        </p:spPr>
      </p:pic>
      <p:grpSp>
        <p:nvGrpSpPr>
          <p:cNvPr id="9" name="群組 8">
            <a:extLst>
              <a:ext uri="{FF2B5EF4-FFF2-40B4-BE49-F238E27FC236}">
                <a16:creationId xmlns:a16="http://schemas.microsoft.com/office/drawing/2014/main" id="{9328640C-8E1B-40EE-A2C0-FF37F466A90A}"/>
              </a:ext>
            </a:extLst>
          </p:cNvPr>
          <p:cNvGrpSpPr/>
          <p:nvPr/>
        </p:nvGrpSpPr>
        <p:grpSpPr>
          <a:xfrm>
            <a:off x="1041240" y="2567282"/>
            <a:ext cx="5016507" cy="2869683"/>
            <a:chOff x="602494" y="2246790"/>
            <a:chExt cx="5327520" cy="3093985"/>
          </a:xfrm>
        </p:grpSpPr>
        <p:sp>
          <p:nvSpPr>
            <p:cNvPr id="20" name="文字方塊 19">
              <a:extLst>
                <a:ext uri="{FF2B5EF4-FFF2-40B4-BE49-F238E27FC236}">
                  <a16:creationId xmlns:a16="http://schemas.microsoft.com/office/drawing/2014/main" id="{4EC293B9-2B09-DFAC-B1FB-0A5F501580F9}"/>
                </a:ext>
              </a:extLst>
            </p:cNvPr>
            <p:cNvSpPr txBox="1"/>
            <p:nvPr/>
          </p:nvSpPr>
          <p:spPr>
            <a:xfrm>
              <a:off x="602494" y="2895533"/>
              <a:ext cx="4588175" cy="398200"/>
            </a:xfrm>
            <a:prstGeom prst="rect">
              <a:avLst/>
            </a:prstGeom>
            <a:noFill/>
          </p:spPr>
          <p:txBody>
            <a:bodyPr wrap="square">
              <a:spAutoFit/>
            </a:bodyPr>
            <a:lstStyle/>
            <a:p>
              <a:r>
                <a:rPr lang="en-US" altLang="zh-TW"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2.</a:t>
              </a:r>
              <a:r>
                <a:rPr lang="zh-TW" altLang="en-US"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民眾可依據案號或電話號碼進行查詢</a:t>
              </a:r>
              <a:endParaRPr lang="en-GB" dirty="0">
                <a:solidFill>
                  <a:srgbClr val="C00000"/>
                </a:solidFill>
              </a:endParaRPr>
            </a:p>
          </p:txBody>
        </p:sp>
        <p:pic>
          <p:nvPicPr>
            <p:cNvPr id="23" name="圖形 22" descr="警告">
              <a:extLst>
                <a:ext uri="{FF2B5EF4-FFF2-40B4-BE49-F238E27FC236}">
                  <a16:creationId xmlns:a16="http://schemas.microsoft.com/office/drawing/2014/main" id="{F36F73FD-4908-11F2-0155-52A79003492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94167" y="3318963"/>
              <a:ext cx="320252" cy="320252"/>
            </a:xfrm>
            <a:prstGeom prst="rect">
              <a:avLst/>
            </a:prstGeom>
          </p:spPr>
        </p:pic>
        <p:sp>
          <p:nvSpPr>
            <p:cNvPr id="24" name="矩形 23">
              <a:extLst>
                <a:ext uri="{FF2B5EF4-FFF2-40B4-BE49-F238E27FC236}">
                  <a16:creationId xmlns:a16="http://schemas.microsoft.com/office/drawing/2014/main" id="{8C7A5B16-BFDE-97F2-D452-195E2624E2A9}"/>
                </a:ext>
              </a:extLst>
            </p:cNvPr>
            <p:cNvSpPr/>
            <p:nvPr/>
          </p:nvSpPr>
          <p:spPr>
            <a:xfrm>
              <a:off x="2166629" y="3318963"/>
              <a:ext cx="981676" cy="32669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 name="直線單箭頭接點 24">
              <a:extLst>
                <a:ext uri="{FF2B5EF4-FFF2-40B4-BE49-F238E27FC236}">
                  <a16:creationId xmlns:a16="http://schemas.microsoft.com/office/drawing/2014/main" id="{6283B7BB-F373-8B97-F014-073FFBFB3F8E}"/>
                </a:ext>
              </a:extLst>
            </p:cNvPr>
            <p:cNvCxnSpPr>
              <a:cxnSpLocks/>
            </p:cNvCxnSpPr>
            <p:nvPr/>
          </p:nvCxnSpPr>
          <p:spPr>
            <a:xfrm flipV="1">
              <a:off x="1792139" y="4891177"/>
              <a:ext cx="4137875" cy="449598"/>
            </a:xfrm>
            <a:prstGeom prst="straightConnector1">
              <a:avLst/>
            </a:prstGeom>
            <a:ln w="57150">
              <a:solidFill>
                <a:srgbClr val="FF9900"/>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B5F89D14-7504-49C5-AEAC-14BD9A22846B}"/>
                </a:ext>
              </a:extLst>
            </p:cNvPr>
            <p:cNvSpPr/>
            <p:nvPr/>
          </p:nvSpPr>
          <p:spPr>
            <a:xfrm>
              <a:off x="1967586" y="2246790"/>
              <a:ext cx="712133" cy="26138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矩形 1">
            <a:extLst>
              <a:ext uri="{FF2B5EF4-FFF2-40B4-BE49-F238E27FC236}">
                <a16:creationId xmlns:a16="http://schemas.microsoft.com/office/drawing/2014/main" id="{3D3B5B77-D64D-22C6-A677-4DB1ABE843F3}"/>
              </a:ext>
            </a:extLst>
          </p:cNvPr>
          <p:cNvSpPr/>
          <p:nvPr/>
        </p:nvSpPr>
        <p:spPr>
          <a:xfrm>
            <a:off x="9676079" y="4737100"/>
            <a:ext cx="1809831" cy="1872203"/>
          </a:xfrm>
          <a:prstGeom prst="rect">
            <a:avLst/>
          </a:prstGeom>
          <a:solidFill>
            <a:schemeClr val="bg1"/>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just" eaLnBrk="0" fontAlgn="base" hangingPunct="0">
              <a:lnSpc>
                <a:spcPct val="140000"/>
              </a:lnSpc>
              <a:spcBef>
                <a:spcPts val="600"/>
              </a:spcBef>
              <a:spcAft>
                <a:spcPct val="0"/>
              </a:spcAft>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處理狀態：</a:t>
            </a:r>
            <a:endParaRPr lang="en-US" altLang="zh-TW" sz="1600" b="1" dirty="0">
              <a:solidFill>
                <a:srgbClr val="000099"/>
              </a:solidFill>
              <a:latin typeface="微軟正黑體" panose="020B0604030504040204" pitchFamily="34" charset="-120"/>
              <a:ea typeface="微軟正黑體" panose="020B0604030504040204" pitchFamily="34" charset="-120"/>
              <a:cs typeface="Times New Roman" pitchFamily="18" charset="0"/>
            </a:endParaRPr>
          </a:p>
          <a:p>
            <a:pPr marL="180000" indent="-180000" algn="just" eaLnBrk="0" fontAlgn="base" hangingPunct="0">
              <a:spcBef>
                <a:spcPts val="600"/>
              </a:spcBef>
              <a:spcAft>
                <a:spcPct val="0"/>
              </a:spcAft>
              <a:buFont typeface="+mj-lt"/>
              <a:buAutoNum type="arabicPeriod"/>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已受理</a:t>
            </a:r>
            <a:endParaRPr lang="en-US" altLang="zh-TW" sz="1600" b="1" dirty="0">
              <a:solidFill>
                <a:srgbClr val="000099"/>
              </a:solidFill>
              <a:latin typeface="微軟正黑體" panose="020B0604030504040204" pitchFamily="34" charset="-120"/>
              <a:ea typeface="微軟正黑體" panose="020B0604030504040204" pitchFamily="34" charset="-120"/>
              <a:cs typeface="Times New Roman" pitchFamily="18" charset="0"/>
            </a:endParaRPr>
          </a:p>
          <a:p>
            <a:pPr marL="180000" indent="-180000" algn="just" eaLnBrk="0" fontAlgn="base" hangingPunct="0">
              <a:spcBef>
                <a:spcPts val="600"/>
              </a:spcBef>
              <a:spcAft>
                <a:spcPct val="0"/>
              </a:spcAft>
              <a:buFont typeface="+mj-lt"/>
              <a:buAutoNum type="arabicPeriod"/>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確認中</a:t>
            </a:r>
            <a:endParaRPr lang="en-US" altLang="zh-TW" sz="1600" b="1" dirty="0">
              <a:solidFill>
                <a:srgbClr val="000099"/>
              </a:solidFill>
              <a:latin typeface="微軟正黑體" panose="020B0604030504040204" pitchFamily="34" charset="-120"/>
              <a:ea typeface="微軟正黑體" panose="020B0604030504040204" pitchFamily="34" charset="-120"/>
              <a:cs typeface="Times New Roman" pitchFamily="18" charset="0"/>
            </a:endParaRPr>
          </a:p>
          <a:p>
            <a:pPr marL="180000" indent="-180000" algn="just" eaLnBrk="0" fontAlgn="base" hangingPunct="0">
              <a:spcBef>
                <a:spcPts val="600"/>
              </a:spcBef>
              <a:spcAft>
                <a:spcPct val="0"/>
              </a:spcAft>
              <a:buFont typeface="+mj-lt"/>
              <a:buAutoNum type="arabicPeriod"/>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辦理中</a:t>
            </a:r>
          </a:p>
          <a:p>
            <a:pPr marL="180000" indent="-180000" algn="just" eaLnBrk="0" fontAlgn="base" hangingPunct="0">
              <a:spcBef>
                <a:spcPts val="600"/>
              </a:spcBef>
              <a:spcAft>
                <a:spcPct val="0"/>
              </a:spcAft>
              <a:buFont typeface="+mj-lt"/>
              <a:buAutoNum type="arabicPeriod"/>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已完成</a:t>
            </a:r>
          </a:p>
        </p:txBody>
      </p:sp>
      <p:sp>
        <p:nvSpPr>
          <p:cNvPr id="31" name="文字方塊 30">
            <a:extLst>
              <a:ext uri="{FF2B5EF4-FFF2-40B4-BE49-F238E27FC236}">
                <a16:creationId xmlns:a16="http://schemas.microsoft.com/office/drawing/2014/main" id="{FDA2BF6F-DD0B-FDC1-0F0E-E53285B8225D}"/>
              </a:ext>
            </a:extLst>
          </p:cNvPr>
          <p:cNvSpPr txBox="1"/>
          <p:nvPr/>
        </p:nvSpPr>
        <p:spPr>
          <a:xfrm>
            <a:off x="6754993" y="996793"/>
            <a:ext cx="2943884" cy="342557"/>
          </a:xfrm>
          <a:prstGeom prst="rect">
            <a:avLst/>
          </a:prstGeom>
          <a:solidFill>
            <a:srgbClr val="FFFFFF"/>
          </a:solidFill>
        </p:spPr>
        <p:txBody>
          <a:bodyPr wrap="square">
            <a:spAutoFit/>
          </a:bodyPr>
          <a:lstStyle/>
          <a:p>
            <a:r>
              <a:rPr lang="en-US" altLang="zh-TW"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a:t>
            </a:r>
            <a:r>
              <a:rPr lang="zh-TW" altLang="en-US"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通報案件查詢結果</a:t>
            </a:r>
            <a:endParaRPr lang="en-GB" dirty="0">
              <a:solidFill>
                <a:srgbClr val="C00000"/>
              </a:solidFill>
            </a:endParaRPr>
          </a:p>
        </p:txBody>
      </p:sp>
      <p:sp>
        <p:nvSpPr>
          <p:cNvPr id="27" name="文字方塊 26">
            <a:extLst>
              <a:ext uri="{FF2B5EF4-FFF2-40B4-BE49-F238E27FC236}">
                <a16:creationId xmlns:a16="http://schemas.microsoft.com/office/drawing/2014/main" id="{6AABB5E6-776C-4384-BA4A-3875DF27288A}"/>
              </a:ext>
            </a:extLst>
          </p:cNvPr>
          <p:cNvSpPr txBox="1"/>
          <p:nvPr/>
        </p:nvSpPr>
        <p:spPr>
          <a:xfrm>
            <a:off x="1727751" y="5228463"/>
            <a:ext cx="338045" cy="342557"/>
          </a:xfrm>
          <a:prstGeom prst="rect">
            <a:avLst/>
          </a:prstGeom>
          <a:noFill/>
        </p:spPr>
        <p:txBody>
          <a:bodyPr wrap="square">
            <a:spAutoFit/>
          </a:bodyPr>
          <a:lstStyle/>
          <a:p>
            <a:r>
              <a:rPr lang="en-US" altLang="zh-TW"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a:t>
            </a:r>
            <a:endParaRPr lang="en-GB" dirty="0">
              <a:solidFill>
                <a:srgbClr val="C00000"/>
              </a:solidFill>
            </a:endParaRPr>
          </a:p>
        </p:txBody>
      </p:sp>
      <p:sp>
        <p:nvSpPr>
          <p:cNvPr id="29" name="文字方塊 28">
            <a:extLst>
              <a:ext uri="{FF2B5EF4-FFF2-40B4-BE49-F238E27FC236}">
                <a16:creationId xmlns:a16="http://schemas.microsoft.com/office/drawing/2014/main" id="{41992A05-8BB0-4CF8-A1E0-8CD0913D6D59}"/>
              </a:ext>
            </a:extLst>
          </p:cNvPr>
          <p:cNvSpPr txBox="1"/>
          <p:nvPr/>
        </p:nvSpPr>
        <p:spPr>
          <a:xfrm>
            <a:off x="2717506" y="2195181"/>
            <a:ext cx="2117524" cy="369332"/>
          </a:xfrm>
          <a:prstGeom prst="rect">
            <a:avLst/>
          </a:prstGeom>
          <a:noFill/>
        </p:spPr>
        <p:txBody>
          <a:bodyPr wrap="square">
            <a:spAutoFit/>
          </a:bodyPr>
          <a:lstStyle/>
          <a:p>
            <a:r>
              <a:rPr lang="en-US" altLang="zh-TW"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a:t>
            </a:r>
            <a:r>
              <a:rPr lang="zh-TW" altLang="en-US"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點選處理進度</a:t>
            </a:r>
            <a:endParaRPr lang="en-GB" dirty="0">
              <a:solidFill>
                <a:srgbClr val="C00000"/>
              </a:solidFill>
            </a:endParaRPr>
          </a:p>
        </p:txBody>
      </p:sp>
      <p:sp>
        <p:nvSpPr>
          <p:cNvPr id="15" name="箭號: 向右 14">
            <a:extLst>
              <a:ext uri="{FF2B5EF4-FFF2-40B4-BE49-F238E27FC236}">
                <a16:creationId xmlns:a16="http://schemas.microsoft.com/office/drawing/2014/main" id="{8F59784B-BDA5-495D-87CB-7FA9D9E8E089}"/>
              </a:ext>
            </a:extLst>
          </p:cNvPr>
          <p:cNvSpPr/>
          <p:nvPr/>
        </p:nvSpPr>
        <p:spPr>
          <a:xfrm>
            <a:off x="8039100" y="5430196"/>
            <a:ext cx="1573076" cy="417004"/>
          </a:xfrm>
          <a:prstGeom prst="rightArrow">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25">
            <a:extLst>
              <a:ext uri="{FF2B5EF4-FFF2-40B4-BE49-F238E27FC236}">
                <a16:creationId xmlns:a16="http://schemas.microsoft.com/office/drawing/2014/main" id="{D922F9A4-99F7-4C24-902A-183F36AE4712}"/>
              </a:ext>
            </a:extLst>
          </p:cNvPr>
          <p:cNvSpPr/>
          <p:nvPr/>
        </p:nvSpPr>
        <p:spPr>
          <a:xfrm>
            <a:off x="408365" y="962049"/>
            <a:ext cx="5015784" cy="62865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spcBef>
                <a:spcPts val="1200"/>
              </a:spcBef>
              <a:buClr>
                <a:schemeClr val="accent5">
                  <a:lumMod val="50000"/>
                </a:schemeClr>
              </a:buClr>
              <a:buSzPct val="80000"/>
              <a:buFont typeface="Wingdings" panose="05000000000000000000" pitchFamily="2" charset="2"/>
              <a:buChar char="l"/>
            </a:pPr>
            <a:r>
              <a:rPr lang="zh-TW" altLang="en-US" sz="3600" b="1" dirty="0">
                <a:solidFill>
                  <a:schemeClr val="accent5">
                    <a:lumMod val="50000"/>
                  </a:schemeClr>
                </a:solidFill>
                <a:latin typeface="Microsoft YaHei" panose="020B0503020204020204" pitchFamily="34" charset="-122"/>
                <a:ea typeface="Microsoft YaHei" panose="020B0503020204020204" pitchFamily="34" charset="-122"/>
              </a:rPr>
              <a:t>清淤案件隨時可查詢</a:t>
            </a:r>
          </a:p>
        </p:txBody>
      </p:sp>
      <p:pic>
        <p:nvPicPr>
          <p:cNvPr id="37" name="圖片 36">
            <a:extLst>
              <a:ext uri="{FF2B5EF4-FFF2-40B4-BE49-F238E27FC236}">
                <a16:creationId xmlns:a16="http://schemas.microsoft.com/office/drawing/2014/main" id="{D4DA497B-35D9-CE22-A4FC-84B62750BE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4993" y="1457868"/>
            <a:ext cx="2921086" cy="3674726"/>
          </a:xfrm>
          <a:prstGeom prst="rect">
            <a:avLst/>
          </a:prstGeom>
          <a:noFill/>
          <a:ln w="38100">
            <a:solidFill>
              <a:srgbClr val="FF9900"/>
            </a:solidFill>
          </a:ln>
        </p:spPr>
      </p:pic>
      <p:sp>
        <p:nvSpPr>
          <p:cNvPr id="40" name="矩形 39">
            <a:extLst>
              <a:ext uri="{FF2B5EF4-FFF2-40B4-BE49-F238E27FC236}">
                <a16:creationId xmlns:a16="http://schemas.microsoft.com/office/drawing/2014/main" id="{81228F17-DFAE-267F-0683-708353D7D620}"/>
              </a:ext>
            </a:extLst>
          </p:cNvPr>
          <p:cNvSpPr/>
          <p:nvPr/>
        </p:nvSpPr>
        <p:spPr>
          <a:xfrm>
            <a:off x="7880350" y="1881118"/>
            <a:ext cx="268817" cy="1339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a:extLst>
              <a:ext uri="{FF2B5EF4-FFF2-40B4-BE49-F238E27FC236}">
                <a16:creationId xmlns:a16="http://schemas.microsoft.com/office/drawing/2014/main" id="{9FFA9507-8999-443B-D1A8-1DDB66F895BD}"/>
              </a:ext>
            </a:extLst>
          </p:cNvPr>
          <p:cNvSpPr/>
          <p:nvPr/>
        </p:nvSpPr>
        <p:spPr>
          <a:xfrm>
            <a:off x="8014758" y="2087425"/>
            <a:ext cx="409575" cy="1339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a:extLst>
              <a:ext uri="{FF2B5EF4-FFF2-40B4-BE49-F238E27FC236}">
                <a16:creationId xmlns:a16="http://schemas.microsoft.com/office/drawing/2014/main" id="{BFE22E42-AB70-C7CA-0C2D-B31281DF7163}"/>
              </a:ext>
            </a:extLst>
          </p:cNvPr>
          <p:cNvSpPr txBox="1"/>
          <p:nvPr/>
        </p:nvSpPr>
        <p:spPr>
          <a:xfrm>
            <a:off x="7803121" y="1842572"/>
            <a:ext cx="893626" cy="215444"/>
          </a:xfrm>
          <a:prstGeom prst="rect">
            <a:avLst/>
          </a:prstGeom>
          <a:noFill/>
        </p:spPr>
        <p:txBody>
          <a:bodyPr wrap="square" rtlCol="0">
            <a:spAutoFit/>
          </a:bodyPr>
          <a:lstStyle/>
          <a:p>
            <a:r>
              <a:rPr lang="en-US" altLang="zh-TW" sz="800" dirty="0">
                <a:solidFill>
                  <a:srgbClr val="7030A0"/>
                </a:solidFill>
                <a:latin typeface="Tisa Offc Serif Pro" panose="020F0502020204030204" pitchFamily="2" charset="0"/>
                <a:ea typeface="微軟正黑體" panose="020B0604030504040204" pitchFamily="34" charset="-120"/>
              </a:rPr>
              <a:t>OO</a:t>
            </a:r>
            <a:endParaRPr lang="zh-TW" altLang="en-US" sz="800" dirty="0">
              <a:solidFill>
                <a:srgbClr val="7030A0"/>
              </a:solidFill>
              <a:latin typeface="Tisa Offc Serif Pro" panose="020F0502020204030204" pitchFamily="2" charset="0"/>
              <a:ea typeface="微軟正黑體" panose="020B0604030504040204" pitchFamily="34" charset="-120"/>
            </a:endParaRPr>
          </a:p>
        </p:txBody>
      </p:sp>
      <p:sp>
        <p:nvSpPr>
          <p:cNvPr id="42" name="文字方塊 41">
            <a:extLst>
              <a:ext uri="{FF2B5EF4-FFF2-40B4-BE49-F238E27FC236}">
                <a16:creationId xmlns:a16="http://schemas.microsoft.com/office/drawing/2014/main" id="{B0641EC6-F07D-29DF-AA3C-3FFA7566A69F}"/>
              </a:ext>
            </a:extLst>
          </p:cNvPr>
          <p:cNvSpPr txBox="1"/>
          <p:nvPr/>
        </p:nvSpPr>
        <p:spPr>
          <a:xfrm>
            <a:off x="7937359" y="2067373"/>
            <a:ext cx="893626" cy="215444"/>
          </a:xfrm>
          <a:prstGeom prst="rect">
            <a:avLst/>
          </a:prstGeom>
          <a:noFill/>
        </p:spPr>
        <p:txBody>
          <a:bodyPr wrap="square" rtlCol="0">
            <a:spAutoFit/>
          </a:bodyPr>
          <a:lstStyle/>
          <a:p>
            <a:r>
              <a:rPr lang="en-US" altLang="zh-TW" sz="800" dirty="0">
                <a:solidFill>
                  <a:srgbClr val="7030A0"/>
                </a:solidFill>
                <a:latin typeface="Tisa Offc Serif Pro" panose="020F0502020204030204" pitchFamily="2" charset="0"/>
                <a:ea typeface="微軟正黑體" panose="020B0604030504040204" pitchFamily="34" charset="-120"/>
              </a:rPr>
              <a:t>OOOOOO</a:t>
            </a:r>
            <a:endParaRPr lang="zh-TW" altLang="en-US" sz="800" dirty="0">
              <a:solidFill>
                <a:srgbClr val="7030A0"/>
              </a:solidFill>
              <a:latin typeface="Tisa Offc Serif Pro" panose="020F0502020204030204" pitchFamily="2" charset="0"/>
              <a:ea typeface="微軟正黑體" panose="020B0604030504040204" pitchFamily="34" charset="-120"/>
            </a:endParaRPr>
          </a:p>
        </p:txBody>
      </p:sp>
      <p:sp>
        <p:nvSpPr>
          <p:cNvPr id="45" name="矩形 44">
            <a:extLst>
              <a:ext uri="{FF2B5EF4-FFF2-40B4-BE49-F238E27FC236}">
                <a16:creationId xmlns:a16="http://schemas.microsoft.com/office/drawing/2014/main" id="{9D91A7FC-6557-EC99-C18A-C8EC65373266}"/>
              </a:ext>
            </a:extLst>
          </p:cNvPr>
          <p:cNvSpPr/>
          <p:nvPr/>
        </p:nvSpPr>
        <p:spPr>
          <a:xfrm>
            <a:off x="2844743" y="3652765"/>
            <a:ext cx="409575" cy="1339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文字方塊 42">
            <a:extLst>
              <a:ext uri="{FF2B5EF4-FFF2-40B4-BE49-F238E27FC236}">
                <a16:creationId xmlns:a16="http://schemas.microsoft.com/office/drawing/2014/main" id="{C39143CA-CA34-583A-14CF-4203466E44C3}"/>
              </a:ext>
            </a:extLst>
          </p:cNvPr>
          <p:cNvSpPr txBox="1"/>
          <p:nvPr/>
        </p:nvSpPr>
        <p:spPr>
          <a:xfrm>
            <a:off x="2748454" y="3609906"/>
            <a:ext cx="893626" cy="215444"/>
          </a:xfrm>
          <a:prstGeom prst="rect">
            <a:avLst/>
          </a:prstGeom>
          <a:noFill/>
        </p:spPr>
        <p:txBody>
          <a:bodyPr wrap="square" rtlCol="0">
            <a:spAutoFit/>
          </a:bodyPr>
          <a:lstStyle/>
          <a:p>
            <a:r>
              <a:rPr lang="en-US" altLang="zh-TW" sz="800" dirty="0">
                <a:latin typeface="Tisa Offc Serif Pro" panose="020F0502020204030204" pitchFamily="2" charset="0"/>
                <a:ea typeface="微軟正黑體" panose="020B0604030504040204" pitchFamily="34" charset="-120"/>
              </a:rPr>
              <a:t>OOOOOO</a:t>
            </a:r>
            <a:endParaRPr lang="zh-TW" altLang="en-US" sz="800" dirty="0">
              <a:latin typeface="Tisa Offc Serif Pro" panose="020F0502020204030204" pitchFamily="2" charset="0"/>
              <a:ea typeface="微軟正黑體" panose="020B0604030504040204" pitchFamily="34" charset="-120"/>
            </a:endParaRPr>
          </a:p>
        </p:txBody>
      </p:sp>
      <p:sp>
        <p:nvSpPr>
          <p:cNvPr id="4" name="矩形 3">
            <a:extLst>
              <a:ext uri="{FF2B5EF4-FFF2-40B4-BE49-F238E27FC236}">
                <a16:creationId xmlns:a16="http://schemas.microsoft.com/office/drawing/2014/main" id="{6A74E7B4-4480-A3CE-D987-ACFDAEDE0E6C}"/>
              </a:ext>
            </a:extLst>
          </p:cNvPr>
          <p:cNvSpPr/>
          <p:nvPr/>
        </p:nvSpPr>
        <p:spPr>
          <a:xfrm>
            <a:off x="8092760" y="3843519"/>
            <a:ext cx="1027864" cy="11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5C8291A1-A681-0058-D733-C651D1E8373E}"/>
              </a:ext>
            </a:extLst>
          </p:cNvPr>
          <p:cNvSpPr/>
          <p:nvPr/>
        </p:nvSpPr>
        <p:spPr>
          <a:xfrm>
            <a:off x="7092950" y="5579698"/>
            <a:ext cx="662517" cy="1226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A9C819E8-9FDC-28B6-6939-B7098BD4A94C}"/>
              </a:ext>
            </a:extLst>
          </p:cNvPr>
          <p:cNvSpPr txBox="1"/>
          <p:nvPr/>
        </p:nvSpPr>
        <p:spPr>
          <a:xfrm>
            <a:off x="8026567" y="3796653"/>
            <a:ext cx="893626" cy="215444"/>
          </a:xfrm>
          <a:prstGeom prst="rect">
            <a:avLst/>
          </a:prstGeom>
          <a:noFill/>
        </p:spPr>
        <p:txBody>
          <a:bodyPr wrap="square" rtlCol="0">
            <a:spAutoFit/>
          </a:bodyPr>
          <a:lstStyle/>
          <a:p>
            <a:r>
              <a:rPr lang="en-US" altLang="zh-TW" sz="800" dirty="0">
                <a:solidFill>
                  <a:srgbClr val="7030A0"/>
                </a:solidFill>
                <a:latin typeface="Tisa Offc Serif Pro" panose="020F0502020204030204" pitchFamily="2" charset="0"/>
                <a:ea typeface="微軟正黑體" panose="020B0604030504040204" pitchFamily="34" charset="-120"/>
              </a:rPr>
              <a:t>OOOOOO</a:t>
            </a:r>
            <a:endParaRPr lang="zh-TW" altLang="en-US" sz="800" dirty="0">
              <a:solidFill>
                <a:srgbClr val="7030A0"/>
              </a:solidFill>
              <a:latin typeface="Tisa Offc Serif Pro" panose="020F0502020204030204" pitchFamily="2" charset="0"/>
              <a:ea typeface="微軟正黑體" panose="020B0604030504040204" pitchFamily="34" charset="-120"/>
            </a:endParaRPr>
          </a:p>
        </p:txBody>
      </p:sp>
      <p:sp>
        <p:nvSpPr>
          <p:cNvPr id="3" name="文字方塊 2">
            <a:extLst>
              <a:ext uri="{FF2B5EF4-FFF2-40B4-BE49-F238E27FC236}">
                <a16:creationId xmlns:a16="http://schemas.microsoft.com/office/drawing/2014/main" id="{C8CFA27D-AA92-7073-FFC0-B68CD17E0664}"/>
              </a:ext>
            </a:extLst>
          </p:cNvPr>
          <p:cNvSpPr txBox="1"/>
          <p:nvPr/>
        </p:nvSpPr>
        <p:spPr>
          <a:xfrm>
            <a:off x="7029708" y="5545665"/>
            <a:ext cx="893626" cy="215444"/>
          </a:xfrm>
          <a:prstGeom prst="rect">
            <a:avLst/>
          </a:prstGeom>
          <a:noFill/>
        </p:spPr>
        <p:txBody>
          <a:bodyPr wrap="square" rtlCol="0">
            <a:spAutoFit/>
          </a:bodyPr>
          <a:lstStyle/>
          <a:p>
            <a:r>
              <a:rPr lang="en-US" altLang="zh-TW" sz="800" dirty="0">
                <a:solidFill>
                  <a:schemeClr val="tx1">
                    <a:lumMod val="65000"/>
                    <a:lumOff val="35000"/>
                  </a:schemeClr>
                </a:solidFill>
                <a:latin typeface="Tisa Offc Serif Pro" panose="020F0502020204030204" pitchFamily="2" charset="0"/>
                <a:ea typeface="微軟正黑體" panose="020B0604030504040204" pitchFamily="34" charset="-120"/>
              </a:rPr>
              <a:t>OOOOOOOO</a:t>
            </a:r>
            <a:endParaRPr lang="zh-TW" altLang="en-US" sz="800" dirty="0">
              <a:solidFill>
                <a:schemeClr val="tx1">
                  <a:lumMod val="65000"/>
                  <a:lumOff val="35000"/>
                </a:schemeClr>
              </a:solidFill>
              <a:latin typeface="Tisa Offc Serif Pro" panose="020F0502020204030204" pitchFamily="2" charset="0"/>
              <a:ea typeface="微軟正黑體" panose="020B0604030504040204" pitchFamily="34" charset="-120"/>
            </a:endParaRPr>
          </a:p>
        </p:txBody>
      </p:sp>
      <p:sp>
        <p:nvSpPr>
          <p:cNvPr id="30" name="標題 1">
            <a:extLst>
              <a:ext uri="{FF2B5EF4-FFF2-40B4-BE49-F238E27FC236}">
                <a16:creationId xmlns:a16="http://schemas.microsoft.com/office/drawing/2014/main" id="{A3A2FF64-4D60-4B3E-80C4-318DB200113F}"/>
              </a:ext>
            </a:extLst>
          </p:cNvPr>
          <p:cNvSpPr txBox="1">
            <a:spLocks/>
          </p:cNvSpPr>
          <p:nvPr/>
        </p:nvSpPr>
        <p:spPr>
          <a:xfrm>
            <a:off x="298421" y="155617"/>
            <a:ext cx="745704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資訊公開透明</a:t>
            </a:r>
            <a:endParaRPr lang="zh-TW" altLang="en-US" sz="4000" dirty="0">
              <a:solidFill>
                <a:schemeClr val="tx1">
                  <a:lumMod val="75000"/>
                  <a:lumOff val="25000"/>
                </a:schemeClr>
              </a:solidFill>
            </a:endParaRPr>
          </a:p>
        </p:txBody>
      </p:sp>
      <p:sp>
        <p:nvSpPr>
          <p:cNvPr id="32" name="投影片編號版面配置區 3">
            <a:extLst>
              <a:ext uri="{FF2B5EF4-FFF2-40B4-BE49-F238E27FC236}">
                <a16:creationId xmlns:a16="http://schemas.microsoft.com/office/drawing/2014/main" id="{3CA01A4C-6821-4B1B-9D3A-512D38CC41CC}"/>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a:pPr/>
              <a:t>27</a:t>
            </a:fld>
            <a:endParaRPr lang="zh-TW" altLang="en-US" dirty="0"/>
          </a:p>
        </p:txBody>
      </p:sp>
    </p:spTree>
    <p:extLst>
      <p:ext uri="{BB962C8B-B14F-4D97-AF65-F5344CB8AC3E}">
        <p14:creationId xmlns:p14="http://schemas.microsoft.com/office/powerpoint/2010/main" val="32251111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8D332-DA7A-C0BA-641B-5453E189F91E}"/>
            </a:ext>
          </a:extLst>
        </p:cNvPr>
        <p:cNvGrpSpPr/>
        <p:nvPr/>
      </p:nvGrpSpPr>
      <p:grpSpPr>
        <a:xfrm>
          <a:off x="0" y="0"/>
          <a:ext cx="0" cy="0"/>
          <a:chOff x="0" y="0"/>
          <a:chExt cx="0" cy="0"/>
        </a:xfrm>
      </p:grpSpPr>
      <p:sp>
        <p:nvSpPr>
          <p:cNvPr id="6" name="投影片編號版面配置區 5">
            <a:extLst>
              <a:ext uri="{FF2B5EF4-FFF2-40B4-BE49-F238E27FC236}">
                <a16:creationId xmlns:a16="http://schemas.microsoft.com/office/drawing/2014/main" id="{CC230A21-4168-D3EF-9010-C64D8E2F1E53}"/>
              </a:ext>
            </a:extLst>
          </p:cNvPr>
          <p:cNvSpPr>
            <a:spLocks noGrp="1"/>
          </p:cNvSpPr>
          <p:nvPr>
            <p:ph type="sldNum" sz="quarter" idx="12"/>
          </p:nvPr>
        </p:nvSpPr>
        <p:spPr>
          <a:xfrm>
            <a:off x="9013547" y="5216845"/>
            <a:ext cx="546551" cy="365125"/>
          </a:xfrm>
        </p:spPr>
        <p:txBody>
          <a:bodyPr/>
          <a:lstStyle/>
          <a:p>
            <a:fld id="{94C38CDF-BEFC-4F2F-8C27-14F32F5B2D31}" type="slidenum">
              <a:rPr lang="zh-TW" altLang="en-US" smtClean="0"/>
              <a:t>28</a:t>
            </a:fld>
            <a:endParaRPr lang="zh-TW" altLang="en-US"/>
          </a:p>
        </p:txBody>
      </p:sp>
      <p:sp>
        <p:nvSpPr>
          <p:cNvPr id="21" name="矩形: 圓角 20">
            <a:extLst>
              <a:ext uri="{FF2B5EF4-FFF2-40B4-BE49-F238E27FC236}">
                <a16:creationId xmlns:a16="http://schemas.microsoft.com/office/drawing/2014/main" id="{D0A7B4FE-04C3-90E6-37D8-F9A97B558280}"/>
              </a:ext>
            </a:extLst>
          </p:cNvPr>
          <p:cNvSpPr/>
          <p:nvPr/>
        </p:nvSpPr>
        <p:spPr>
          <a:xfrm>
            <a:off x="476247" y="393651"/>
            <a:ext cx="8718553" cy="1498817"/>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spcBef>
                <a:spcPts val="1200"/>
              </a:spcBef>
              <a:buClr>
                <a:schemeClr val="accent5">
                  <a:lumMod val="50000"/>
                </a:schemeClr>
              </a:buClr>
              <a:buSzPct val="80000"/>
              <a:buFont typeface="Wingdings" panose="05000000000000000000" pitchFamily="2" charset="2"/>
              <a:buChar char="l"/>
            </a:pPr>
            <a:r>
              <a:rPr lang="zh-TW" altLang="en-US" sz="3600" b="1" dirty="0">
                <a:solidFill>
                  <a:schemeClr val="accent5">
                    <a:lumMod val="50000"/>
                  </a:schemeClr>
                </a:solidFill>
                <a:latin typeface="Microsoft YaHei" panose="020B0503020204020204" pitchFamily="34" charset="-122"/>
                <a:ea typeface="Microsoft YaHei" panose="020B0503020204020204" pitchFamily="34" charset="-122"/>
              </a:rPr>
              <a:t>記者會宣傳推廣，強化擴散作用   </a:t>
            </a:r>
          </a:p>
        </p:txBody>
      </p:sp>
      <p:sp>
        <p:nvSpPr>
          <p:cNvPr id="29" name="矩形: 圓角 28">
            <a:extLst>
              <a:ext uri="{FF2B5EF4-FFF2-40B4-BE49-F238E27FC236}">
                <a16:creationId xmlns:a16="http://schemas.microsoft.com/office/drawing/2014/main" id="{A590139A-AC84-A2BA-10D6-EE98CFA94162}"/>
              </a:ext>
            </a:extLst>
          </p:cNvPr>
          <p:cNvSpPr/>
          <p:nvPr/>
        </p:nvSpPr>
        <p:spPr>
          <a:xfrm>
            <a:off x="491597" y="1501676"/>
            <a:ext cx="4447523" cy="537574"/>
          </a:xfrm>
          <a:prstGeom prst="roundRect">
            <a:avLst>
              <a:gd name="adj" fmla="val 6895"/>
            </a:avLst>
          </a:prstGeom>
          <a:solidFill>
            <a:schemeClr val="accent4">
              <a:lumMod val="60000"/>
              <a:lumOff val="40000"/>
              <a:alpha val="32941"/>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spcBef>
                <a:spcPts val="1200"/>
              </a:spcBef>
              <a:buClr>
                <a:schemeClr val="bg1">
                  <a:lumMod val="50000"/>
                </a:schemeClr>
              </a:buClr>
              <a:defRPr/>
            </a:pPr>
            <a:r>
              <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rPr>
              <a:t>112.5.29</a:t>
            </a:r>
            <a:r>
              <a:rPr lang="zh-TW" altLang="en-US" sz="2200" b="1" dirty="0">
                <a:solidFill>
                  <a:schemeClr val="tx1">
                    <a:lumMod val="75000"/>
                    <a:lumOff val="25000"/>
                  </a:schemeClr>
                </a:solidFill>
                <a:latin typeface="Microsoft YaHei" panose="020B0503020204020204" pitchFamily="34" charset="-122"/>
                <a:ea typeface="Microsoft YaHei" panose="020B0503020204020204" pitchFamily="34" charset="-122"/>
              </a:rPr>
              <a:t>辦理記者會及新聞稿</a:t>
            </a:r>
            <a:endPar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pic>
        <p:nvPicPr>
          <p:cNvPr id="7" name="圖片 6">
            <a:extLst>
              <a:ext uri="{FF2B5EF4-FFF2-40B4-BE49-F238E27FC236}">
                <a16:creationId xmlns:a16="http://schemas.microsoft.com/office/drawing/2014/main" id="{EAC7F2CE-6849-6C16-4849-EBADFBB5F5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598" y="2272165"/>
            <a:ext cx="4447522" cy="4403272"/>
          </a:xfrm>
          <a:prstGeom prst="rect">
            <a:avLst/>
          </a:prstGeom>
          <a:effectLst>
            <a:outerShdw blurRad="63500" sx="102000" sy="102000" algn="ctr" rotWithShape="0">
              <a:prstClr val="black">
                <a:alpha val="40000"/>
              </a:prstClr>
            </a:outerShdw>
          </a:effectLst>
        </p:spPr>
      </p:pic>
      <p:pic>
        <p:nvPicPr>
          <p:cNvPr id="27" name="圖片 26">
            <a:extLst>
              <a:ext uri="{FF2B5EF4-FFF2-40B4-BE49-F238E27FC236}">
                <a16:creationId xmlns:a16="http://schemas.microsoft.com/office/drawing/2014/main" id="{2A7825D4-113B-0476-3B49-1CF7C81E82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827" y="4054181"/>
            <a:ext cx="939573" cy="1091202"/>
          </a:xfrm>
          <a:prstGeom prst="rect">
            <a:avLst/>
          </a:prstGeom>
        </p:spPr>
      </p:pic>
      <p:sp>
        <p:nvSpPr>
          <p:cNvPr id="23" name="矩形: 圓角 22">
            <a:extLst>
              <a:ext uri="{FF2B5EF4-FFF2-40B4-BE49-F238E27FC236}">
                <a16:creationId xmlns:a16="http://schemas.microsoft.com/office/drawing/2014/main" id="{C6B9AB59-5362-430A-9408-EEC345E7EB72}"/>
              </a:ext>
            </a:extLst>
          </p:cNvPr>
          <p:cNvSpPr/>
          <p:nvPr/>
        </p:nvSpPr>
        <p:spPr>
          <a:xfrm>
            <a:off x="5805487" y="1504882"/>
            <a:ext cx="5984679" cy="537574"/>
          </a:xfrm>
          <a:prstGeom prst="roundRect">
            <a:avLst>
              <a:gd name="adj" fmla="val 6895"/>
            </a:avLst>
          </a:prstGeom>
          <a:solidFill>
            <a:schemeClr val="accent4">
              <a:lumMod val="60000"/>
              <a:lumOff val="40000"/>
              <a:alpha val="32941"/>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spcBef>
                <a:spcPts val="1200"/>
              </a:spcBef>
              <a:buClr>
                <a:schemeClr val="bg1">
                  <a:lumMod val="50000"/>
                </a:schemeClr>
              </a:buClr>
              <a:defRPr/>
            </a:pPr>
            <a:endPar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24" name="矩形: 圓角 23">
            <a:extLst>
              <a:ext uri="{FF2B5EF4-FFF2-40B4-BE49-F238E27FC236}">
                <a16:creationId xmlns:a16="http://schemas.microsoft.com/office/drawing/2014/main" id="{E8560B92-5CBD-4E18-821F-FE4B19634748}"/>
              </a:ext>
            </a:extLst>
          </p:cNvPr>
          <p:cNvSpPr/>
          <p:nvPr/>
        </p:nvSpPr>
        <p:spPr>
          <a:xfrm>
            <a:off x="5634633" y="1501676"/>
            <a:ext cx="6328435" cy="537574"/>
          </a:xfrm>
          <a:prstGeom prst="roundRect">
            <a:avLst>
              <a:gd name="adj" fmla="val 6895"/>
            </a:avLst>
          </a:prstGeom>
          <a:noFill/>
          <a:ln>
            <a:noFill/>
          </a:ln>
        </p:spPr>
        <p:style>
          <a:lnRef idx="0">
            <a:scrgbClr r="0" g="0" b="0"/>
          </a:lnRef>
          <a:fillRef idx="0">
            <a:scrgbClr r="0" g="0" b="0"/>
          </a:fillRef>
          <a:effectRef idx="0">
            <a:scrgbClr r="0" g="0" b="0"/>
          </a:effectRef>
          <a:fontRef idx="minor">
            <a:schemeClr val="lt1"/>
          </a:fontRef>
        </p:style>
        <p:txBody>
          <a:bodyPr rtlCol="0" anchor="ctr"/>
          <a:lstStyle/>
          <a:p>
            <a:pPr algn="ctr">
              <a:spcBef>
                <a:spcPts val="1200"/>
              </a:spcBef>
              <a:buClr>
                <a:schemeClr val="bg1">
                  <a:lumMod val="50000"/>
                </a:schemeClr>
              </a:buClr>
              <a:defRPr/>
            </a:pPr>
            <a:r>
              <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rPr>
              <a:t>112.12.5</a:t>
            </a:r>
            <a:r>
              <a:rPr lang="zh-TW" altLang="en-US" sz="2200" b="1" dirty="0">
                <a:solidFill>
                  <a:schemeClr val="tx1">
                    <a:lumMod val="75000"/>
                    <a:lumOff val="25000"/>
                  </a:schemeClr>
                </a:solidFill>
                <a:latin typeface="Microsoft YaHei" panose="020B0503020204020204" pitchFamily="34" charset="-122"/>
                <a:ea typeface="Microsoft YaHei" panose="020B0503020204020204" pitchFamily="34" charset="-122"/>
              </a:rPr>
              <a:t>邀請民眾分享使用體驗，鼓勵多加運用</a:t>
            </a:r>
            <a:endPar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25" name="標題 1">
            <a:extLst>
              <a:ext uri="{FF2B5EF4-FFF2-40B4-BE49-F238E27FC236}">
                <a16:creationId xmlns:a16="http://schemas.microsoft.com/office/drawing/2014/main" id="{084F233B-65C9-455B-89FD-D5B1BFBFC11B}"/>
              </a:ext>
            </a:extLst>
          </p:cNvPr>
          <p:cNvSpPr txBox="1">
            <a:spLocks/>
          </p:cNvSpPr>
          <p:nvPr/>
        </p:nvSpPr>
        <p:spPr>
          <a:xfrm>
            <a:off x="298421" y="155617"/>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多元推廣</a:t>
            </a:r>
            <a:endParaRPr lang="zh-TW" altLang="en-US" sz="4000" dirty="0">
              <a:solidFill>
                <a:schemeClr val="tx1">
                  <a:lumMod val="75000"/>
                  <a:lumOff val="25000"/>
                </a:schemeClr>
              </a:solidFill>
            </a:endParaRPr>
          </a:p>
        </p:txBody>
      </p:sp>
      <p:sp>
        <p:nvSpPr>
          <p:cNvPr id="26" name="投影片編號版面配置區 3">
            <a:extLst>
              <a:ext uri="{FF2B5EF4-FFF2-40B4-BE49-F238E27FC236}">
                <a16:creationId xmlns:a16="http://schemas.microsoft.com/office/drawing/2014/main" id="{ABB25876-72CC-4864-8B57-76D1D706C849}"/>
              </a:ext>
            </a:extLst>
          </p:cNvPr>
          <p:cNvSpPr txBox="1">
            <a:spLocks/>
          </p:cNvSpPr>
          <p:nvPr/>
        </p:nvSpPr>
        <p:spPr>
          <a:xfrm>
            <a:off x="9435628" y="65338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AB7E5-A3B0-47BD-8D18-E55FD35DFD22}" type="slidenum">
              <a:rPr lang="zh-TW" altLang="en-US" sz="1400" b="1">
                <a:solidFill>
                  <a:schemeClr val="tx2"/>
                </a:solidFill>
              </a:rPr>
              <a:pPr/>
              <a:t>28</a:t>
            </a:fld>
            <a:endParaRPr lang="zh-TW" altLang="en-US" sz="1400" b="1" dirty="0">
              <a:solidFill>
                <a:schemeClr val="tx2"/>
              </a:solidFill>
            </a:endParaRPr>
          </a:p>
        </p:txBody>
      </p:sp>
      <p:grpSp>
        <p:nvGrpSpPr>
          <p:cNvPr id="20" name="群組 19">
            <a:extLst>
              <a:ext uri="{FF2B5EF4-FFF2-40B4-BE49-F238E27FC236}">
                <a16:creationId xmlns:a16="http://schemas.microsoft.com/office/drawing/2014/main" id="{C78524AF-EC6C-4EB9-856C-2F625ADBBE9C}"/>
              </a:ext>
            </a:extLst>
          </p:cNvPr>
          <p:cNvGrpSpPr/>
          <p:nvPr/>
        </p:nvGrpSpPr>
        <p:grpSpPr>
          <a:xfrm>
            <a:off x="5751780" y="2083503"/>
            <a:ext cx="6094142" cy="4505801"/>
            <a:chOff x="3275140" y="437822"/>
            <a:chExt cx="8916859" cy="6420177"/>
          </a:xfrm>
        </p:grpSpPr>
        <p:pic>
          <p:nvPicPr>
            <p:cNvPr id="22" name="圖片 21">
              <a:extLst>
                <a:ext uri="{FF2B5EF4-FFF2-40B4-BE49-F238E27FC236}">
                  <a16:creationId xmlns:a16="http://schemas.microsoft.com/office/drawing/2014/main" id="{5A5C6CEB-1109-438C-B42F-1D1D16BA54C6}"/>
                </a:ext>
              </a:extLst>
            </p:cNvPr>
            <p:cNvPicPr>
              <a:picLocks noChangeAspect="1"/>
            </p:cNvPicPr>
            <p:nvPr/>
          </p:nvPicPr>
          <p:blipFill rotWithShape="1">
            <a:blip r:embed="rId5">
              <a:extLst>
                <a:ext uri="{28A0092B-C50C-407E-A947-70E740481C1C}">
                  <a14:useLocalDpi xmlns:a14="http://schemas.microsoft.com/office/drawing/2010/main" val="0"/>
                </a:ext>
              </a:extLst>
            </a:blip>
            <a:srcRect l="26863" t="6384"/>
            <a:stretch/>
          </p:blipFill>
          <p:spPr>
            <a:xfrm>
              <a:off x="3275140" y="437822"/>
              <a:ext cx="8916859" cy="6420177"/>
            </a:xfrm>
            <a:prstGeom prst="rect">
              <a:avLst/>
            </a:prstGeom>
            <a:ln>
              <a:noFill/>
            </a:ln>
            <a:effectLst>
              <a:softEdge rad="112500"/>
            </a:effectLst>
          </p:spPr>
        </p:pic>
        <p:sp>
          <p:nvSpPr>
            <p:cNvPr id="28" name="文字方塊 27">
              <a:extLst>
                <a:ext uri="{FF2B5EF4-FFF2-40B4-BE49-F238E27FC236}">
                  <a16:creationId xmlns:a16="http://schemas.microsoft.com/office/drawing/2014/main" id="{FABCECF1-2C43-4B8B-9295-239F7C1F6E0B}"/>
                </a:ext>
              </a:extLst>
            </p:cNvPr>
            <p:cNvSpPr txBox="1"/>
            <p:nvPr/>
          </p:nvSpPr>
          <p:spPr>
            <a:xfrm>
              <a:off x="4158515" y="1024372"/>
              <a:ext cx="7312181" cy="7455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提升農田水利行政效率記者會</a:t>
              </a:r>
            </a:p>
          </p:txBody>
        </p:sp>
        <p:sp>
          <p:nvSpPr>
            <p:cNvPr id="30" name="矩形 29">
              <a:extLst>
                <a:ext uri="{FF2B5EF4-FFF2-40B4-BE49-F238E27FC236}">
                  <a16:creationId xmlns:a16="http://schemas.microsoft.com/office/drawing/2014/main" id="{143DE250-CDF2-4538-AA23-D62821A20F0D}"/>
                </a:ext>
              </a:extLst>
            </p:cNvPr>
            <p:cNvSpPr/>
            <p:nvPr/>
          </p:nvSpPr>
          <p:spPr>
            <a:xfrm>
              <a:off x="4563515" y="2543682"/>
              <a:ext cx="500065" cy="1162266"/>
            </a:xfrm>
            <a:prstGeom prst="rect">
              <a:avLst/>
            </a:prstGeom>
            <a:gradFill>
              <a:gsLst>
                <a:gs pos="0">
                  <a:schemeClr val="bg1"/>
                </a:gs>
                <a:gs pos="5100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95000"/>
                      <a:lumOff val="5000"/>
                    </a:prstClr>
                  </a:solidFill>
                  <a:effectLst/>
                  <a:uLnTx/>
                  <a:uFillTx/>
                  <a:latin typeface="Microsoft YaHei" panose="020B0503020204020204" pitchFamily="34" charset="-122"/>
                  <a:ea typeface="Microsoft YaHei" panose="020B0503020204020204" pitchFamily="34" charset="-122"/>
                  <a:cs typeface="+mn-cs"/>
                </a:rPr>
                <a:t>農民</a:t>
              </a:r>
            </a:p>
          </p:txBody>
        </p:sp>
        <p:sp>
          <p:nvSpPr>
            <p:cNvPr id="31" name="矩形 30">
              <a:extLst>
                <a:ext uri="{FF2B5EF4-FFF2-40B4-BE49-F238E27FC236}">
                  <a16:creationId xmlns:a16="http://schemas.microsoft.com/office/drawing/2014/main" id="{089FC218-2136-468F-935C-22F1FCB91476}"/>
                </a:ext>
              </a:extLst>
            </p:cNvPr>
            <p:cNvSpPr/>
            <p:nvPr/>
          </p:nvSpPr>
          <p:spPr>
            <a:xfrm>
              <a:off x="3953915" y="3050396"/>
              <a:ext cx="609600" cy="1750204"/>
            </a:xfrm>
            <a:prstGeom prst="rect">
              <a:avLst/>
            </a:prstGeom>
            <a:gradFill>
              <a:gsLst>
                <a:gs pos="0">
                  <a:schemeClr val="accent5">
                    <a:lumMod val="40000"/>
                    <a:lumOff val="60000"/>
                  </a:schemeClr>
                </a:gs>
                <a:gs pos="50000">
                  <a:schemeClr val="accent5">
                    <a:lumMod val="40000"/>
                    <a:lumOff val="60000"/>
                  </a:schemeClr>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lumMod val="95000"/>
                      <a:lumOff val="5000"/>
                    </a:prstClr>
                  </a:solidFill>
                  <a:effectLst/>
                  <a:uLnTx/>
                  <a:uFillTx/>
                  <a:latin typeface="Microsoft YaHei" panose="020B0503020204020204" pitchFamily="34" charset="-122"/>
                  <a:ea typeface="Microsoft YaHei" panose="020B0503020204020204" pitchFamily="34" charset="-122"/>
                  <a:cs typeface="+mn-cs"/>
                </a:rPr>
                <a:t>陳先生</a:t>
              </a:r>
            </a:p>
          </p:txBody>
        </p:sp>
        <p:sp>
          <p:nvSpPr>
            <p:cNvPr id="32" name="文字方塊 31">
              <a:extLst>
                <a:ext uri="{FF2B5EF4-FFF2-40B4-BE49-F238E27FC236}">
                  <a16:creationId xmlns:a16="http://schemas.microsoft.com/office/drawing/2014/main" id="{D9C836F2-D1EC-414A-BEC9-F09977339BEC}"/>
                </a:ext>
              </a:extLst>
            </p:cNvPr>
            <p:cNvSpPr txBox="1"/>
            <p:nvPr/>
          </p:nvSpPr>
          <p:spPr>
            <a:xfrm>
              <a:off x="7136028" y="2536829"/>
              <a:ext cx="5055971" cy="9209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0" normalizeH="0" baseline="0" noProof="0" dirty="0">
                  <a:ln>
                    <a:noFill/>
                  </a:ln>
                  <a:solidFill>
                    <a:prstClr val="black"/>
                  </a:solidFill>
                  <a:effectLst>
                    <a:glow rad="177800">
                      <a:prstClr val="white"/>
                    </a:glow>
                  </a:effectLst>
                  <a:uLnTx/>
                  <a:uFillTx/>
                  <a:latin typeface="微軟正黑體" panose="020B0604030504040204" pitchFamily="34" charset="-120"/>
                  <a:ea typeface="微軟正黑體" panose="020B0604030504040204" pitchFamily="34" charset="-120"/>
                  <a:cs typeface="+mn-cs"/>
                </a:rPr>
                <a:t>「我當時就利用通報系統拍照定位並留下我通報人資料</a:t>
              </a:r>
            </a:p>
          </p:txBody>
        </p:sp>
        <p:sp>
          <p:nvSpPr>
            <p:cNvPr id="33" name="文字方塊 32">
              <a:extLst>
                <a:ext uri="{FF2B5EF4-FFF2-40B4-BE49-F238E27FC236}">
                  <a16:creationId xmlns:a16="http://schemas.microsoft.com/office/drawing/2014/main" id="{E589CFF9-8C69-4BA7-AD65-F1F9DDB7CFBF}"/>
                </a:ext>
              </a:extLst>
            </p:cNvPr>
            <p:cNvSpPr txBox="1"/>
            <p:nvPr/>
          </p:nvSpPr>
          <p:spPr>
            <a:xfrm>
              <a:off x="7693597" y="3647659"/>
              <a:ext cx="4416822" cy="131562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0" normalizeH="0" baseline="0" noProof="0" dirty="0">
                  <a:ln>
                    <a:noFill/>
                  </a:ln>
                  <a:solidFill>
                    <a:prstClr val="black"/>
                  </a:solidFill>
                  <a:effectLst>
                    <a:glow rad="177800">
                      <a:prstClr val="white"/>
                    </a:glow>
                  </a:effectLst>
                  <a:uLnTx/>
                  <a:uFillTx/>
                  <a:latin typeface="微軟正黑體" panose="020B0604030504040204" pitchFamily="34" charset="-120"/>
                  <a:ea typeface="微軟正黑體" panose="020B0604030504040204" pitchFamily="34" charset="-120"/>
                  <a:cs typeface="+mn-cs"/>
                </a:rPr>
                <a:t>當天下午四點半送出通報，五點半農水署人員就電話回訪跟我確認</a:t>
              </a:r>
            </a:p>
          </p:txBody>
        </p:sp>
        <p:sp>
          <p:nvSpPr>
            <p:cNvPr id="34" name="文字方塊 33">
              <a:extLst>
                <a:ext uri="{FF2B5EF4-FFF2-40B4-BE49-F238E27FC236}">
                  <a16:creationId xmlns:a16="http://schemas.microsoft.com/office/drawing/2014/main" id="{349AE02A-49CC-4BD2-B51D-98634CAD177B}"/>
                </a:ext>
              </a:extLst>
            </p:cNvPr>
            <p:cNvSpPr txBox="1"/>
            <p:nvPr/>
          </p:nvSpPr>
          <p:spPr>
            <a:xfrm>
              <a:off x="7814605" y="5135078"/>
              <a:ext cx="4340229" cy="13156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0" normalizeH="0" baseline="0" noProof="0" dirty="0">
                  <a:ln>
                    <a:noFill/>
                  </a:ln>
                  <a:solidFill>
                    <a:prstClr val="black"/>
                  </a:solidFill>
                  <a:effectLst>
                    <a:glow rad="177800">
                      <a:prstClr val="white"/>
                    </a:glow>
                  </a:effectLst>
                  <a:uLnTx/>
                  <a:uFillTx/>
                  <a:latin typeface="微軟正黑體" panose="020B0604030504040204" pitchFamily="34" charset="-120"/>
                  <a:ea typeface="微軟正黑體" panose="020B0604030504040204" pitchFamily="34" charset="-120"/>
                  <a:cs typeface="+mn-cs"/>
                </a:rPr>
                <a:t>第二天約定現勘後，第三天就馬上清淤了，工作效率非常快」</a:t>
              </a:r>
            </a:p>
          </p:txBody>
        </p:sp>
        <p:cxnSp>
          <p:nvCxnSpPr>
            <p:cNvPr id="35" name="直線接點 34">
              <a:extLst>
                <a:ext uri="{FF2B5EF4-FFF2-40B4-BE49-F238E27FC236}">
                  <a16:creationId xmlns:a16="http://schemas.microsoft.com/office/drawing/2014/main" id="{955F3C92-0466-4635-BB2C-D9F162BC6A28}"/>
                </a:ext>
              </a:extLst>
            </p:cNvPr>
            <p:cNvCxnSpPr>
              <a:cxnSpLocks/>
            </p:cNvCxnSpPr>
            <p:nvPr/>
          </p:nvCxnSpPr>
          <p:spPr>
            <a:xfrm flipH="1">
              <a:off x="10831392" y="1821255"/>
              <a:ext cx="622755" cy="6655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33969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2DA07-3025-B843-AFEB-8313B67389AD}"/>
            </a:ext>
          </a:extLst>
        </p:cNvPr>
        <p:cNvGrpSpPr/>
        <p:nvPr/>
      </p:nvGrpSpPr>
      <p:grpSpPr>
        <a:xfrm>
          <a:off x="0" y="0"/>
          <a:ext cx="0" cy="0"/>
          <a:chOff x="0" y="0"/>
          <a:chExt cx="0" cy="0"/>
        </a:xfrm>
      </p:grpSpPr>
      <p:grpSp>
        <p:nvGrpSpPr>
          <p:cNvPr id="17" name="群組 16">
            <a:extLst>
              <a:ext uri="{FF2B5EF4-FFF2-40B4-BE49-F238E27FC236}">
                <a16:creationId xmlns:a16="http://schemas.microsoft.com/office/drawing/2014/main" id="{8667214E-6EA5-46F8-BAFB-CC11F9FE4257}"/>
              </a:ext>
            </a:extLst>
          </p:cNvPr>
          <p:cNvGrpSpPr/>
          <p:nvPr/>
        </p:nvGrpSpPr>
        <p:grpSpPr>
          <a:xfrm>
            <a:off x="438494" y="2021068"/>
            <a:ext cx="4016169" cy="4856437"/>
            <a:chOff x="7820687" y="1590012"/>
            <a:chExt cx="4302390" cy="5058565"/>
          </a:xfrm>
        </p:grpSpPr>
        <p:grpSp>
          <p:nvGrpSpPr>
            <p:cNvPr id="9" name="群組 8">
              <a:extLst>
                <a:ext uri="{FF2B5EF4-FFF2-40B4-BE49-F238E27FC236}">
                  <a16:creationId xmlns:a16="http://schemas.microsoft.com/office/drawing/2014/main" id="{1A062CFD-A22F-81A0-BA47-658DDEDDF1BC}"/>
                </a:ext>
              </a:extLst>
            </p:cNvPr>
            <p:cNvGrpSpPr/>
            <p:nvPr/>
          </p:nvGrpSpPr>
          <p:grpSpPr>
            <a:xfrm>
              <a:off x="7820687" y="1590012"/>
              <a:ext cx="4302390" cy="5058565"/>
              <a:chOff x="7716123" y="1590012"/>
              <a:chExt cx="4302390" cy="5058565"/>
            </a:xfrm>
          </p:grpSpPr>
          <p:pic>
            <p:nvPicPr>
              <p:cNvPr id="3" name="圖片 2">
                <a:extLst>
                  <a:ext uri="{FF2B5EF4-FFF2-40B4-BE49-F238E27FC236}">
                    <a16:creationId xmlns:a16="http://schemas.microsoft.com/office/drawing/2014/main" id="{77438A8E-D20E-9FCD-0773-A3F19D81C322}"/>
                  </a:ext>
                </a:extLst>
              </p:cNvPr>
              <p:cNvPicPr>
                <a:picLocks noChangeAspect="1"/>
              </p:cNvPicPr>
              <p:nvPr/>
            </p:nvPicPr>
            <p:blipFill>
              <a:blip r:embed="rId3"/>
              <a:stretch>
                <a:fillRect/>
              </a:stretch>
            </p:blipFill>
            <p:spPr>
              <a:xfrm>
                <a:off x="8005410" y="1832570"/>
                <a:ext cx="3657600" cy="4436913"/>
              </a:xfrm>
              <a:prstGeom prst="rect">
                <a:avLst/>
              </a:prstGeom>
            </p:spPr>
          </p:pic>
          <p:pic>
            <p:nvPicPr>
              <p:cNvPr id="8" name="圖片 7">
                <a:extLst>
                  <a:ext uri="{FF2B5EF4-FFF2-40B4-BE49-F238E27FC236}">
                    <a16:creationId xmlns:a16="http://schemas.microsoft.com/office/drawing/2014/main" id="{E813E2DC-FC59-4ABB-9603-FFB80F92B990}"/>
                  </a:ext>
                </a:extLst>
              </p:cNvPr>
              <p:cNvPicPr>
                <a:picLocks noChangeAspect="1"/>
              </p:cNvPicPr>
              <p:nvPr/>
            </p:nvPicPr>
            <p:blipFill rotWithShape="1">
              <a:blip r:embed="rId4">
                <a:extLst>
                  <a:ext uri="{28A0092B-C50C-407E-A947-70E740481C1C}">
                    <a14:useLocalDpi xmlns:a14="http://schemas.microsoft.com/office/drawing/2010/main" val="0"/>
                  </a:ext>
                </a:extLst>
              </a:blip>
              <a:srcRect l="14936" t="4196" r="13768" b="3396"/>
              <a:stretch/>
            </p:blipFill>
            <p:spPr>
              <a:xfrm>
                <a:off x="7716123" y="1590012"/>
                <a:ext cx="4302390" cy="5058565"/>
              </a:xfrm>
              <a:prstGeom prst="rect">
                <a:avLst/>
              </a:prstGeom>
            </p:spPr>
          </p:pic>
        </p:grpSp>
        <p:sp>
          <p:nvSpPr>
            <p:cNvPr id="16" name="矩形 15">
              <a:extLst>
                <a:ext uri="{FF2B5EF4-FFF2-40B4-BE49-F238E27FC236}">
                  <a16:creationId xmlns:a16="http://schemas.microsoft.com/office/drawing/2014/main" id="{80377448-837B-C648-20D1-67B0D27B44F2}"/>
                </a:ext>
              </a:extLst>
            </p:cNvPr>
            <p:cNvSpPr/>
            <p:nvPr/>
          </p:nvSpPr>
          <p:spPr>
            <a:xfrm>
              <a:off x="9692640" y="1889760"/>
              <a:ext cx="548640" cy="2241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2" name="圖片 11">
            <a:extLst>
              <a:ext uri="{FF2B5EF4-FFF2-40B4-BE49-F238E27FC236}">
                <a16:creationId xmlns:a16="http://schemas.microsoft.com/office/drawing/2014/main" id="{BCEBF458-A2B4-8027-D137-2CC957159C1D}"/>
              </a:ext>
            </a:extLst>
          </p:cNvPr>
          <p:cNvPicPr>
            <a:picLocks noChangeAspect="1"/>
          </p:cNvPicPr>
          <p:nvPr/>
        </p:nvPicPr>
        <p:blipFill rotWithShape="1">
          <a:blip r:embed="rId5">
            <a:extLst>
              <a:ext uri="{28A0092B-C50C-407E-A947-70E740481C1C}">
                <a14:useLocalDpi xmlns:a14="http://schemas.microsoft.com/office/drawing/2010/main" val="0"/>
              </a:ext>
            </a:extLst>
          </a:blip>
          <a:srcRect t="42" b="29854"/>
          <a:stretch/>
        </p:blipFill>
        <p:spPr bwMode="auto">
          <a:xfrm>
            <a:off x="7236525" y="2196905"/>
            <a:ext cx="3112121" cy="3126770"/>
          </a:xfrm>
          <a:prstGeom prst="rect">
            <a:avLst/>
          </a:prstGeom>
          <a:ln>
            <a:noFill/>
          </a:ln>
          <a:extLst>
            <a:ext uri="{53640926-AAD7-44D8-BBD7-CCE9431645EC}">
              <a14:shadowObscured xmlns:a14="http://schemas.microsoft.com/office/drawing/2010/main"/>
            </a:ext>
          </a:extLst>
        </p:spPr>
      </p:pic>
      <p:pic>
        <p:nvPicPr>
          <p:cNvPr id="26" name="圖片 25">
            <a:extLst>
              <a:ext uri="{FF2B5EF4-FFF2-40B4-BE49-F238E27FC236}">
                <a16:creationId xmlns:a16="http://schemas.microsoft.com/office/drawing/2014/main" id="{315DEC26-69FB-0C6F-D731-1A6AE0BEAA4F}"/>
              </a:ext>
            </a:extLst>
          </p:cNvPr>
          <p:cNvPicPr>
            <a:picLocks noChangeAspect="1"/>
          </p:cNvPicPr>
          <p:nvPr/>
        </p:nvPicPr>
        <p:blipFill rotWithShape="1">
          <a:blip r:embed="rId5">
            <a:extLst>
              <a:ext uri="{28A0092B-C50C-407E-A947-70E740481C1C}">
                <a14:useLocalDpi xmlns:a14="http://schemas.microsoft.com/office/drawing/2010/main" val="0"/>
              </a:ext>
            </a:extLst>
          </a:blip>
          <a:srcRect t="82294" b="42"/>
          <a:stretch/>
        </p:blipFill>
        <p:spPr bwMode="auto">
          <a:xfrm>
            <a:off x="7223364" y="5769913"/>
            <a:ext cx="3112121" cy="787821"/>
          </a:xfrm>
          <a:prstGeom prst="rect">
            <a:avLst/>
          </a:prstGeom>
          <a:ln>
            <a:noFill/>
          </a:ln>
          <a:extLst>
            <a:ext uri="{53640926-AAD7-44D8-BBD7-CCE9431645EC}">
              <a14:shadowObscured xmlns:a14="http://schemas.microsoft.com/office/drawing/2010/main"/>
            </a:ext>
          </a:extLst>
        </p:spPr>
      </p:pic>
      <p:sp>
        <p:nvSpPr>
          <p:cNvPr id="6" name="投影片編號版面配置區 5">
            <a:extLst>
              <a:ext uri="{FF2B5EF4-FFF2-40B4-BE49-F238E27FC236}">
                <a16:creationId xmlns:a16="http://schemas.microsoft.com/office/drawing/2014/main" id="{AD428AED-42C6-41F1-AEDD-57295A4AF0AA}"/>
              </a:ext>
            </a:extLst>
          </p:cNvPr>
          <p:cNvSpPr>
            <a:spLocks noGrp="1"/>
          </p:cNvSpPr>
          <p:nvPr>
            <p:ph type="sldNum" sz="quarter" idx="12"/>
          </p:nvPr>
        </p:nvSpPr>
        <p:spPr>
          <a:xfrm>
            <a:off x="11629747" y="6492875"/>
            <a:ext cx="546551" cy="365125"/>
          </a:xfrm>
        </p:spPr>
        <p:txBody>
          <a:bodyPr/>
          <a:lstStyle/>
          <a:p>
            <a:fld id="{94C38CDF-BEFC-4F2F-8C27-14F32F5B2D31}" type="slidenum">
              <a:rPr lang="zh-TW" altLang="en-US" smtClean="0"/>
              <a:t>29</a:t>
            </a:fld>
            <a:endParaRPr lang="zh-TW" altLang="en-US" dirty="0"/>
          </a:p>
        </p:txBody>
      </p:sp>
      <p:sp>
        <p:nvSpPr>
          <p:cNvPr id="10" name="矩形: 圓角 9">
            <a:extLst>
              <a:ext uri="{FF2B5EF4-FFF2-40B4-BE49-F238E27FC236}">
                <a16:creationId xmlns:a16="http://schemas.microsoft.com/office/drawing/2014/main" id="{29A9E80B-B13D-D2D3-8895-436678BA597C}"/>
              </a:ext>
            </a:extLst>
          </p:cNvPr>
          <p:cNvSpPr/>
          <p:nvPr/>
        </p:nvSpPr>
        <p:spPr>
          <a:xfrm>
            <a:off x="127633" y="755704"/>
            <a:ext cx="5980732" cy="813979"/>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defTabSz="914400" rtl="0" eaLnBrk="1" fontAlgn="auto" latinLnBrk="0" hangingPunct="1">
              <a:lnSpc>
                <a:spcPct val="100000"/>
              </a:lnSpc>
              <a:spcBef>
                <a:spcPts val="1200"/>
              </a:spcBef>
              <a:spcAft>
                <a:spcPts val="0"/>
              </a:spcAft>
              <a:buClr>
                <a:schemeClr val="accent5">
                  <a:lumMod val="50000"/>
                </a:schemeClr>
              </a:buClr>
              <a:buSzPct val="80000"/>
              <a:buFont typeface="Wingdings" panose="05000000000000000000" pitchFamily="2" charset="2"/>
              <a:buChar char="l"/>
              <a:tabLst/>
              <a:defRPr/>
            </a:pPr>
            <a:r>
              <a:rPr kumimoji="0" lang="zh-TW" altLang="en-US" sz="3600" b="1" i="0" u="none" strike="noStrike" kern="1200" cap="none" spc="0" normalizeH="0" baseline="0" noProof="0" dirty="0">
                <a:ln>
                  <a:noFill/>
                </a:ln>
                <a:solidFill>
                  <a:schemeClr val="accent5">
                    <a:lumMod val="50000"/>
                  </a:schemeClr>
                </a:solidFill>
                <a:effectLst/>
                <a:uLnTx/>
                <a:uFillTx/>
                <a:latin typeface="Microsoft YaHei" panose="020B0503020204020204" pitchFamily="34" charset="-122"/>
                <a:ea typeface="Microsoft YaHei" panose="020B0503020204020204" pitchFamily="34" charset="-122"/>
              </a:rPr>
              <a:t>民眾有感，回饋正向</a:t>
            </a:r>
            <a:endParaRPr kumimoji="0" lang="en-US" altLang="zh-TW" sz="3600" b="1" i="0" u="none" strike="noStrike" kern="1200" cap="none" spc="0" normalizeH="0" baseline="0" noProof="0" dirty="0">
              <a:ln>
                <a:noFill/>
              </a:ln>
              <a:solidFill>
                <a:schemeClr val="accent5">
                  <a:lumMod val="50000"/>
                </a:schemeClr>
              </a:solidFill>
              <a:effectLst/>
              <a:uLnTx/>
              <a:uFillTx/>
              <a:latin typeface="Microsoft YaHei" panose="020B0503020204020204" pitchFamily="34" charset="-122"/>
              <a:ea typeface="Microsoft YaHei" panose="020B0503020204020204" pitchFamily="34" charset="-122"/>
            </a:endParaRPr>
          </a:p>
        </p:txBody>
      </p:sp>
      <p:sp>
        <p:nvSpPr>
          <p:cNvPr id="4" name="矩形 3">
            <a:extLst>
              <a:ext uri="{FF2B5EF4-FFF2-40B4-BE49-F238E27FC236}">
                <a16:creationId xmlns:a16="http://schemas.microsoft.com/office/drawing/2014/main" id="{78009964-B882-D35E-4E0A-B7765FA36C2E}"/>
              </a:ext>
            </a:extLst>
          </p:cNvPr>
          <p:cNvSpPr/>
          <p:nvPr/>
        </p:nvSpPr>
        <p:spPr>
          <a:xfrm rot="5400000">
            <a:off x="635275" y="2700086"/>
            <a:ext cx="295248" cy="115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圓角 12">
            <a:extLst>
              <a:ext uri="{FF2B5EF4-FFF2-40B4-BE49-F238E27FC236}">
                <a16:creationId xmlns:a16="http://schemas.microsoft.com/office/drawing/2014/main" id="{CC4EBA1C-D7BA-3C04-535D-3F4B1A17F0F4}"/>
              </a:ext>
            </a:extLst>
          </p:cNvPr>
          <p:cNvSpPr/>
          <p:nvPr/>
        </p:nvSpPr>
        <p:spPr>
          <a:xfrm>
            <a:off x="1701436" y="1569683"/>
            <a:ext cx="1684019" cy="479410"/>
          </a:xfrm>
          <a:prstGeom prst="roundRect">
            <a:avLst>
              <a:gd name="adj" fmla="val 6895"/>
            </a:avLst>
          </a:prstGeom>
          <a:solidFill>
            <a:schemeClr val="accent4">
              <a:lumMod val="60000"/>
              <a:lumOff val="40000"/>
              <a:alpha val="32941"/>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spcBef>
                <a:spcPts val="1200"/>
              </a:spcBef>
              <a:buClr>
                <a:schemeClr val="bg1">
                  <a:lumMod val="50000"/>
                </a:schemeClr>
              </a:buClr>
              <a:defRPr/>
            </a:pPr>
            <a:r>
              <a:rPr lang="zh-TW" altLang="en-US" sz="2000" b="1" dirty="0">
                <a:solidFill>
                  <a:schemeClr val="tx1">
                    <a:lumMod val="75000"/>
                    <a:lumOff val="25000"/>
                  </a:schemeClr>
                </a:solidFill>
                <a:latin typeface="Microsoft YaHei" panose="020B0503020204020204" pitchFamily="34" charset="-122"/>
                <a:ea typeface="Microsoft YaHei" panose="020B0503020204020204" pitchFamily="34" charset="-122"/>
              </a:rPr>
              <a:t>民眾感謝狀</a:t>
            </a:r>
          </a:p>
        </p:txBody>
      </p:sp>
      <p:sp>
        <p:nvSpPr>
          <p:cNvPr id="27" name="矩形 26">
            <a:extLst>
              <a:ext uri="{FF2B5EF4-FFF2-40B4-BE49-F238E27FC236}">
                <a16:creationId xmlns:a16="http://schemas.microsoft.com/office/drawing/2014/main" id="{9D334CED-3C20-C0F0-B918-33EA0288A88E}"/>
              </a:ext>
            </a:extLst>
          </p:cNvPr>
          <p:cNvSpPr/>
          <p:nvPr/>
        </p:nvSpPr>
        <p:spPr>
          <a:xfrm>
            <a:off x="7126432" y="2269922"/>
            <a:ext cx="3195892" cy="4474102"/>
          </a:xfrm>
          <a:prstGeom prst="rect">
            <a:avLst/>
          </a:prstGeom>
          <a:no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圓角 21">
            <a:extLst>
              <a:ext uri="{FF2B5EF4-FFF2-40B4-BE49-F238E27FC236}">
                <a16:creationId xmlns:a16="http://schemas.microsoft.com/office/drawing/2014/main" id="{D1506494-26BF-8471-2F09-7A9570DCF44A}"/>
              </a:ext>
            </a:extLst>
          </p:cNvPr>
          <p:cNvSpPr/>
          <p:nvPr/>
        </p:nvSpPr>
        <p:spPr>
          <a:xfrm>
            <a:off x="7245835" y="1508379"/>
            <a:ext cx="2675638" cy="628650"/>
          </a:xfrm>
          <a:prstGeom prst="roundRect">
            <a:avLst>
              <a:gd name="adj" fmla="val 6895"/>
            </a:avLst>
          </a:prstGeom>
          <a:solidFill>
            <a:schemeClr val="accent4">
              <a:lumMod val="60000"/>
              <a:lumOff val="40000"/>
              <a:alpha val="32941"/>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buClr>
                <a:schemeClr val="bg1">
                  <a:lumMod val="50000"/>
                </a:schemeClr>
              </a:buClr>
              <a:defRPr/>
            </a:pPr>
            <a:r>
              <a:rPr lang="zh-TW" altLang="en-US" sz="2000" b="1" dirty="0">
                <a:solidFill>
                  <a:schemeClr val="tx1">
                    <a:lumMod val="75000"/>
                    <a:lumOff val="25000"/>
                  </a:schemeClr>
                </a:solidFill>
                <a:latin typeface="Microsoft YaHei" panose="020B0503020204020204" pitchFamily="34" charset="-122"/>
                <a:ea typeface="Microsoft YaHei" panose="020B0503020204020204" pitchFamily="34" charset="-122"/>
              </a:rPr>
              <a:t>民眾投遞意見信箱</a:t>
            </a:r>
            <a:endParaRPr lang="en-US" altLang="zh-TW" sz="200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buClr>
                <a:schemeClr val="bg1">
                  <a:lumMod val="50000"/>
                </a:schemeClr>
              </a:buClr>
              <a:defRPr/>
            </a:pPr>
            <a:r>
              <a:rPr lang="zh-TW" altLang="en-US" sz="2000" b="1" dirty="0">
                <a:solidFill>
                  <a:schemeClr val="tx1">
                    <a:lumMod val="75000"/>
                    <a:lumOff val="25000"/>
                  </a:schemeClr>
                </a:solidFill>
                <a:latin typeface="Microsoft YaHei" panose="020B0503020204020204" pitchFamily="34" charset="-122"/>
                <a:ea typeface="Microsoft YaHei" panose="020B0503020204020204" pitchFamily="34" charset="-122"/>
              </a:rPr>
              <a:t>表揚同仁積極辦理</a:t>
            </a:r>
            <a:endParaRPr lang="en-US" altLang="zh-TW" sz="200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5" name="矩形: 圓角 34">
            <a:extLst>
              <a:ext uri="{FF2B5EF4-FFF2-40B4-BE49-F238E27FC236}">
                <a16:creationId xmlns:a16="http://schemas.microsoft.com/office/drawing/2014/main" id="{7A38A1BA-4AE9-E351-A0E8-44433B048B29}"/>
              </a:ext>
            </a:extLst>
          </p:cNvPr>
          <p:cNvSpPr/>
          <p:nvPr/>
        </p:nvSpPr>
        <p:spPr>
          <a:xfrm>
            <a:off x="4454663" y="6020632"/>
            <a:ext cx="2511819" cy="669494"/>
          </a:xfrm>
          <a:prstGeom prst="roundRect">
            <a:avLst>
              <a:gd name="adj" fmla="val 6895"/>
            </a:avLst>
          </a:prstGeom>
          <a:solidFill>
            <a:srgbClr val="FFEFA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buClr>
                <a:schemeClr val="bg1">
                  <a:lumMod val="50000"/>
                </a:schemeClr>
              </a:buClr>
              <a:defRPr/>
            </a:pP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謹代表一群老農</a:t>
            </a:r>
            <a:endPar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endParaRPr>
          </a:p>
          <a:p>
            <a:pPr algn="ctr">
              <a:buClr>
                <a:schemeClr val="bg1">
                  <a:lumMod val="50000"/>
                </a:schemeClr>
              </a:buClr>
              <a:defRPr/>
            </a:pPr>
            <a:r>
              <a:rPr lang="zh-TW" altLang="en-US" dirty="0">
                <a:solidFill>
                  <a:srgbClr val="C00000"/>
                </a:solidFill>
                <a:latin typeface="Microsoft YaHei" panose="020B0503020204020204" pitchFamily="34" charset="-122"/>
                <a:ea typeface="Microsoft YaHei" panose="020B0503020204020204" pitchFamily="34" charset="-122"/>
              </a:rPr>
              <a:t>特致專函以表謝忱</a:t>
            </a:r>
          </a:p>
        </p:txBody>
      </p:sp>
      <p:sp>
        <p:nvSpPr>
          <p:cNvPr id="36" name="矩形: 圓角 35">
            <a:extLst>
              <a:ext uri="{FF2B5EF4-FFF2-40B4-BE49-F238E27FC236}">
                <a16:creationId xmlns:a16="http://schemas.microsoft.com/office/drawing/2014/main" id="{9ACEE887-4070-2BDB-D523-0DD34C5F78FA}"/>
              </a:ext>
            </a:extLst>
          </p:cNvPr>
          <p:cNvSpPr/>
          <p:nvPr/>
        </p:nvSpPr>
        <p:spPr>
          <a:xfrm>
            <a:off x="9442174" y="2210045"/>
            <a:ext cx="2580224" cy="3869854"/>
          </a:xfrm>
          <a:prstGeom prst="roundRect">
            <a:avLst>
              <a:gd name="adj" fmla="val 6895"/>
            </a:avLst>
          </a:prstGeom>
          <a:solidFill>
            <a:srgbClr val="FFEFAB"/>
          </a:solidFill>
          <a:ln>
            <a:solidFill>
              <a:schemeClr val="tx1">
                <a:lumMod val="75000"/>
                <a:lumOff val="25000"/>
              </a:schemeClr>
            </a:solidFill>
          </a:ln>
        </p:spPr>
        <p:style>
          <a:lnRef idx="0">
            <a:scrgbClr r="0" g="0" b="0"/>
          </a:lnRef>
          <a:fillRef idx="0">
            <a:scrgbClr r="0" g="0" b="0"/>
          </a:fillRef>
          <a:effectRef idx="0">
            <a:scrgbClr r="0" g="0" b="0"/>
          </a:effectRef>
          <a:fontRef idx="minor">
            <a:schemeClr val="lt1"/>
          </a:fontRef>
        </p:style>
        <p:txBody>
          <a:bodyPr rtlCol="0" anchor="ctr"/>
          <a:lstStyle/>
          <a:p>
            <a:pPr algn="just">
              <a:lnSpc>
                <a:spcPct val="150000"/>
              </a:lnSpc>
            </a:pPr>
            <a:endPar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a:p>
            <a:pPr algn="just">
              <a:lnSpc>
                <a:spcPct val="150000"/>
              </a:lnSpc>
            </a:pP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「本人於貴署圳路清淤通報網通報淤積情事，</a:t>
            </a:r>
            <a:r>
              <a:rPr lang="zh-TW" altLang="zh-TW" dirty="0">
                <a:solidFill>
                  <a:srgbClr val="C00000"/>
                </a:solidFill>
                <a:latin typeface="Microsoft YaHei" panose="020B0503020204020204" pitchFamily="34" charset="-122"/>
                <a:ea typeface="Microsoft YaHei" panose="020B0503020204020204" pitchFamily="34" charset="-122"/>
                <a:cs typeface="Microsoft Himalaya" panose="01010100010101010101" pitchFamily="2" charset="0"/>
              </a:rPr>
              <a:t>當天即接到約會勘電話</a:t>
            </a: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，次日晨芎林工作站派員完成會勘並詳為說明</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a:t>
            </a: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對</a:t>
            </a:r>
            <a:r>
              <a:rPr lang="zh-TW" altLang="zh-TW" dirty="0">
                <a:solidFill>
                  <a:srgbClr val="C00000"/>
                </a:solidFill>
                <a:latin typeface="Microsoft YaHei" panose="020B0503020204020204" pitchFamily="34" charset="-122"/>
                <a:ea typeface="Microsoft YaHei" panose="020B0503020204020204" pitchFamily="34" charset="-122"/>
                <a:cs typeface="Microsoft Himalaya" panose="01010100010101010101" pitchFamily="2" charset="0"/>
              </a:rPr>
              <a:t>貴署同仁積極處理申報</a:t>
            </a: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a:t>
            </a:r>
            <a:r>
              <a:rPr lang="zh-TW" altLang="zh-TW" dirty="0">
                <a:solidFill>
                  <a:srgbClr val="C00000"/>
                </a:solidFill>
                <a:latin typeface="Microsoft YaHei" panose="020B0503020204020204" pitchFamily="34" charset="-122"/>
                <a:ea typeface="Microsoft YaHei" panose="020B0503020204020204" pitchFamily="34" charset="-122"/>
                <a:cs typeface="Microsoft Himalaya" panose="01010100010101010101" pitchFamily="2" charset="0"/>
              </a:rPr>
              <a:t>有效率的工作態度，本人極為感佩</a:t>
            </a: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a:t>
            </a:r>
            <a:endPar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p:txBody>
      </p:sp>
      <p:sp>
        <p:nvSpPr>
          <p:cNvPr id="7" name="矩形 6">
            <a:extLst>
              <a:ext uri="{FF2B5EF4-FFF2-40B4-BE49-F238E27FC236}">
                <a16:creationId xmlns:a16="http://schemas.microsoft.com/office/drawing/2014/main" id="{63B4AA45-97F4-B13D-EFD7-AA03730FA55B}"/>
              </a:ext>
            </a:extLst>
          </p:cNvPr>
          <p:cNvSpPr/>
          <p:nvPr/>
        </p:nvSpPr>
        <p:spPr>
          <a:xfrm>
            <a:off x="1995617" y="6020632"/>
            <a:ext cx="1491515" cy="126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a:extLst>
              <a:ext uri="{FF2B5EF4-FFF2-40B4-BE49-F238E27FC236}">
                <a16:creationId xmlns:a16="http://schemas.microsoft.com/office/drawing/2014/main" id="{339F789F-875F-1875-4325-4636A796728A}"/>
              </a:ext>
            </a:extLst>
          </p:cNvPr>
          <p:cNvSpPr/>
          <p:nvPr/>
        </p:nvSpPr>
        <p:spPr>
          <a:xfrm>
            <a:off x="1991840" y="5797606"/>
            <a:ext cx="1342703" cy="126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圓角 23">
            <a:extLst>
              <a:ext uri="{FF2B5EF4-FFF2-40B4-BE49-F238E27FC236}">
                <a16:creationId xmlns:a16="http://schemas.microsoft.com/office/drawing/2014/main" id="{B1454CFD-0FA4-810F-A948-56A3A483E445}"/>
              </a:ext>
            </a:extLst>
          </p:cNvPr>
          <p:cNvSpPr/>
          <p:nvPr/>
        </p:nvSpPr>
        <p:spPr>
          <a:xfrm>
            <a:off x="4392852" y="1974950"/>
            <a:ext cx="2508765" cy="3948824"/>
          </a:xfrm>
          <a:prstGeom prst="roundRect">
            <a:avLst>
              <a:gd name="adj" fmla="val 6895"/>
            </a:avLst>
          </a:prstGeom>
          <a:solidFill>
            <a:srgbClr val="FFEFAB"/>
          </a:solidFill>
          <a:ln>
            <a:solidFill>
              <a:schemeClr val="tx1">
                <a:lumMod val="75000"/>
                <a:lumOff val="25000"/>
              </a:schemeClr>
            </a:solidFill>
          </a:ln>
        </p:spPr>
        <p:style>
          <a:lnRef idx="0">
            <a:scrgbClr r="0" g="0" b="0"/>
          </a:lnRef>
          <a:fillRef idx="0">
            <a:scrgbClr r="0" g="0" b="0"/>
          </a:fillRef>
          <a:effectRef idx="0">
            <a:scrgbClr r="0" g="0" b="0"/>
          </a:effectRef>
          <a:fontRef idx="minor">
            <a:schemeClr val="lt1"/>
          </a:fontRef>
        </p:style>
        <p:txBody>
          <a:bodyPr rtlCol="0" anchor="ctr"/>
          <a:lstStyle/>
          <a:p>
            <a:pPr algn="just">
              <a:lnSpc>
                <a:spcPct val="150000"/>
              </a:lnSpc>
            </a:pPr>
            <a:endPar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a:p>
            <a:pPr algn="just">
              <a:lnSpc>
                <a:spcPct val="150000"/>
              </a:lnSpc>
            </a:pP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登錄清淤通報網站，經管北基管理處承辦王先生等</a:t>
            </a:r>
            <a:r>
              <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rPr>
              <a:t>2</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人</a:t>
            </a:r>
            <a:r>
              <a:rPr lang="zh-TW" altLang="en-US" dirty="0">
                <a:solidFill>
                  <a:srgbClr val="C00000"/>
                </a:solidFill>
                <a:latin typeface="Microsoft YaHei" panose="020B0503020204020204" pitchFamily="34" charset="-122"/>
                <a:ea typeface="Microsoft YaHei" panose="020B0503020204020204" pitchFamily="34" charset="-122"/>
              </a:rPr>
              <a:t>主動積極處理</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a:t>
            </a:r>
            <a:r>
              <a:rPr lang="zh-TW" altLang="en-US" dirty="0">
                <a:solidFill>
                  <a:srgbClr val="C00000"/>
                </a:solidFill>
                <a:latin typeface="Microsoft YaHei" panose="020B0503020204020204" pitchFamily="34" charset="-122"/>
                <a:ea typeface="Microsoft YaHei" panose="020B0503020204020204" pitchFamily="34" charset="-122"/>
              </a:rPr>
              <a:t>解民所苦</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終於排除萬難迅速清淤完竣，</a:t>
            </a:r>
            <a:r>
              <a:rPr lang="zh-TW" altLang="en-US" dirty="0">
                <a:solidFill>
                  <a:srgbClr val="C00000"/>
                </a:solidFill>
                <a:latin typeface="Microsoft YaHei" panose="020B0503020204020204" pitchFamily="34" charset="-122"/>
                <a:ea typeface="Microsoft YaHei" panose="020B0503020204020204" pitchFamily="34" charset="-122"/>
              </a:rPr>
              <a:t>速度之快讓農民真的感受貴署改制後的運籌穩妥</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a:t>
            </a:r>
            <a:endPar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p:txBody>
      </p:sp>
      <p:sp>
        <p:nvSpPr>
          <p:cNvPr id="29" name="文字方塊 28">
            <a:extLst>
              <a:ext uri="{FF2B5EF4-FFF2-40B4-BE49-F238E27FC236}">
                <a16:creationId xmlns:a16="http://schemas.microsoft.com/office/drawing/2014/main" id="{384F04E7-C784-D45F-E297-4C73A2EC6D4A}"/>
              </a:ext>
            </a:extLst>
          </p:cNvPr>
          <p:cNvSpPr txBox="1"/>
          <p:nvPr/>
        </p:nvSpPr>
        <p:spPr>
          <a:xfrm>
            <a:off x="4467028" y="2069268"/>
            <a:ext cx="1641337" cy="369332"/>
          </a:xfrm>
          <a:prstGeom prst="rect">
            <a:avLst/>
          </a:prstGeom>
          <a:noFill/>
        </p:spPr>
        <p:txBody>
          <a:bodyPr wrap="square">
            <a:spAutoFit/>
          </a:bodyPr>
          <a:lstStyle/>
          <a:p>
            <a:r>
              <a:rPr lang="zh-TW" altLang="en-US" sz="1800" b="1" u="sng" dirty="0">
                <a:solidFill>
                  <a:schemeClr val="tx1">
                    <a:lumMod val="65000"/>
                    <a:lumOff val="35000"/>
                  </a:schemeClr>
                </a:solidFill>
                <a:latin typeface="Microsoft YaHei" panose="020B0503020204020204" pitchFamily="34" charset="-122"/>
                <a:ea typeface="Microsoft YaHei" panose="020B0503020204020204" pitchFamily="34" charset="-122"/>
                <a:cs typeface="Microsoft Himalaya" panose="01010100010101010101" pitchFamily="2" charset="0"/>
              </a:rPr>
              <a:t>吳先生</a:t>
            </a:r>
            <a:endParaRPr lang="en-US" altLang="zh-TW" sz="1800" b="1" u="sng" dirty="0">
              <a:solidFill>
                <a:schemeClr val="tx1">
                  <a:lumMod val="65000"/>
                  <a:lumOff val="3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p:txBody>
      </p:sp>
      <p:sp>
        <p:nvSpPr>
          <p:cNvPr id="32" name="文字方塊 31">
            <a:extLst>
              <a:ext uri="{FF2B5EF4-FFF2-40B4-BE49-F238E27FC236}">
                <a16:creationId xmlns:a16="http://schemas.microsoft.com/office/drawing/2014/main" id="{1F7C4AA1-1C4A-8052-A4C8-B815BBEDADB0}"/>
              </a:ext>
            </a:extLst>
          </p:cNvPr>
          <p:cNvSpPr txBox="1"/>
          <p:nvPr/>
        </p:nvSpPr>
        <p:spPr>
          <a:xfrm>
            <a:off x="9573386" y="2285040"/>
            <a:ext cx="2424165" cy="369332"/>
          </a:xfrm>
          <a:prstGeom prst="rect">
            <a:avLst/>
          </a:prstGeom>
          <a:noFill/>
        </p:spPr>
        <p:txBody>
          <a:bodyPr wrap="square">
            <a:spAutoFit/>
          </a:bodyPr>
          <a:lstStyle/>
          <a:p>
            <a:r>
              <a:rPr lang="zh-TW" altLang="en-US" b="1" u="sng" dirty="0">
                <a:solidFill>
                  <a:schemeClr val="tx1">
                    <a:lumMod val="65000"/>
                    <a:lumOff val="35000"/>
                  </a:schemeClr>
                </a:solidFill>
                <a:latin typeface="Microsoft YaHei" panose="020B0503020204020204" pitchFamily="34" charset="-122"/>
                <a:ea typeface="Microsoft YaHei" panose="020B0503020204020204" pitchFamily="34" charset="-122"/>
                <a:cs typeface="Microsoft Himalaya" panose="01010100010101010101" pitchFamily="2" charset="0"/>
              </a:rPr>
              <a:t>劉先生</a:t>
            </a:r>
            <a:endParaRPr lang="en-US" altLang="zh-TW" b="1" u="sng" dirty="0">
              <a:solidFill>
                <a:schemeClr val="tx1">
                  <a:lumMod val="65000"/>
                  <a:lumOff val="3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p:txBody>
      </p:sp>
      <p:sp>
        <p:nvSpPr>
          <p:cNvPr id="25" name="矩形: 圓角 24">
            <a:extLst>
              <a:ext uri="{FF2B5EF4-FFF2-40B4-BE49-F238E27FC236}">
                <a16:creationId xmlns:a16="http://schemas.microsoft.com/office/drawing/2014/main" id="{CFB06F23-A6F9-41E5-B2CB-690C0F9F8858}"/>
              </a:ext>
            </a:extLst>
          </p:cNvPr>
          <p:cNvSpPr/>
          <p:nvPr/>
        </p:nvSpPr>
        <p:spPr>
          <a:xfrm>
            <a:off x="2306916" y="5417879"/>
            <a:ext cx="512140" cy="326260"/>
          </a:xfrm>
          <a:prstGeom prst="roundRect">
            <a:avLst/>
          </a:prstGeom>
          <a:solidFill>
            <a:schemeClr val="bg1"/>
          </a:solidFill>
        </p:spPr>
        <p:txBody>
          <a:bodyPr wrap="square">
            <a:spAutoFit/>
          </a:bodyPr>
          <a:lstStyle/>
          <a:p>
            <a:pPr algn="ctr">
              <a:lnSpc>
                <a:spcPct val="150000"/>
              </a:lnSpc>
              <a:buClr>
                <a:prstClr val="black">
                  <a:lumMod val="75000"/>
                  <a:lumOff val="25000"/>
                </a:prstClr>
              </a:buClr>
              <a:defRPr/>
            </a:pPr>
            <a:r>
              <a:rPr lang="en-US" altLang="zh-TW" sz="1000" b="1" dirty="0">
                <a:solidFill>
                  <a:schemeClr val="tx1">
                    <a:lumMod val="65000"/>
                    <a:lumOff val="35000"/>
                  </a:schemeClr>
                </a:solidFill>
                <a:latin typeface="微軟正黑體" panose="020B0604030504040204" pitchFamily="34" charset="-120"/>
                <a:ea typeface="微軟正黑體" panose="020B0604030504040204" pitchFamily="34" charset="-120"/>
              </a:rPr>
              <a:t>O</a:t>
            </a:r>
            <a:r>
              <a:rPr lang="zh-TW" altLang="en-US" sz="1000" b="1" dirty="0">
                <a:solidFill>
                  <a:schemeClr val="tx1">
                    <a:lumMod val="65000"/>
                    <a:lumOff val="35000"/>
                  </a:schemeClr>
                </a:solidFill>
                <a:latin typeface="微軟正黑體" panose="020B0604030504040204" pitchFamily="34" charset="-120"/>
                <a:ea typeface="微軟正黑體" panose="020B0604030504040204" pitchFamily="34" charset="-120"/>
              </a:rPr>
              <a:t>  </a:t>
            </a:r>
            <a:r>
              <a:rPr lang="en-US" altLang="zh-TW" sz="1000" b="1" dirty="0">
                <a:solidFill>
                  <a:schemeClr val="tx1">
                    <a:lumMod val="65000"/>
                    <a:lumOff val="35000"/>
                  </a:schemeClr>
                </a:solidFill>
                <a:latin typeface="微軟正黑體" panose="020B0604030504040204" pitchFamily="34" charset="-120"/>
                <a:ea typeface="微軟正黑體" panose="020B0604030504040204" pitchFamily="34" charset="-120"/>
              </a:rPr>
              <a:t>O</a:t>
            </a:r>
          </a:p>
        </p:txBody>
      </p:sp>
      <p:sp>
        <p:nvSpPr>
          <p:cNvPr id="28" name="矩形: 圓角 27">
            <a:extLst>
              <a:ext uri="{FF2B5EF4-FFF2-40B4-BE49-F238E27FC236}">
                <a16:creationId xmlns:a16="http://schemas.microsoft.com/office/drawing/2014/main" id="{8C4AD238-7AE9-4445-BB17-7BBB9FE28041}"/>
              </a:ext>
            </a:extLst>
          </p:cNvPr>
          <p:cNvSpPr/>
          <p:nvPr/>
        </p:nvSpPr>
        <p:spPr>
          <a:xfrm>
            <a:off x="2771307" y="5409128"/>
            <a:ext cx="512140" cy="326260"/>
          </a:xfrm>
          <a:prstGeom prst="roundRect">
            <a:avLst/>
          </a:prstGeom>
          <a:solidFill>
            <a:schemeClr val="bg1"/>
          </a:solidFill>
        </p:spPr>
        <p:txBody>
          <a:bodyPr wrap="square">
            <a:spAutoFit/>
          </a:bodyPr>
          <a:lstStyle/>
          <a:p>
            <a:pPr algn="ctr">
              <a:lnSpc>
                <a:spcPct val="150000"/>
              </a:lnSpc>
              <a:buClr>
                <a:prstClr val="black">
                  <a:lumMod val="75000"/>
                  <a:lumOff val="25000"/>
                </a:prstClr>
              </a:buClr>
              <a:defRPr/>
            </a:pPr>
            <a:endParaRPr lang="en-US" altLang="zh-TW" sz="10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0" name="矩形: 圓角 29">
            <a:extLst>
              <a:ext uri="{FF2B5EF4-FFF2-40B4-BE49-F238E27FC236}">
                <a16:creationId xmlns:a16="http://schemas.microsoft.com/office/drawing/2014/main" id="{EA1491CE-3761-4646-95C1-A3ACBAD5B9A2}"/>
              </a:ext>
            </a:extLst>
          </p:cNvPr>
          <p:cNvSpPr/>
          <p:nvPr/>
        </p:nvSpPr>
        <p:spPr>
          <a:xfrm>
            <a:off x="7844238" y="2511779"/>
            <a:ext cx="237692" cy="88966"/>
          </a:xfrm>
          <a:prstGeom prst="roundRect">
            <a:avLst/>
          </a:prstGeom>
          <a:solidFill>
            <a:schemeClr val="bg1"/>
          </a:solidFill>
        </p:spPr>
        <p:txBody>
          <a:bodyPr wrap="square">
            <a:spAutoFit/>
          </a:bodyPr>
          <a:lstStyle/>
          <a:p>
            <a:pPr algn="ctr">
              <a:lnSpc>
                <a:spcPct val="150000"/>
              </a:lnSpc>
              <a:buClr>
                <a:prstClr val="black">
                  <a:lumMod val="75000"/>
                  <a:lumOff val="25000"/>
                </a:prstClr>
              </a:buClr>
              <a:defRPr/>
            </a:pPr>
            <a:endParaRPr lang="en-US" altLang="zh-TW" sz="6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1" name="矩形: 圓角 30">
            <a:extLst>
              <a:ext uri="{FF2B5EF4-FFF2-40B4-BE49-F238E27FC236}">
                <a16:creationId xmlns:a16="http://schemas.microsoft.com/office/drawing/2014/main" id="{45BCD3B5-636B-41F1-AB3C-05F7F5A25ACF}"/>
              </a:ext>
            </a:extLst>
          </p:cNvPr>
          <p:cNvSpPr/>
          <p:nvPr/>
        </p:nvSpPr>
        <p:spPr>
          <a:xfrm>
            <a:off x="7419976" y="4294780"/>
            <a:ext cx="164306" cy="88966"/>
          </a:xfrm>
          <a:prstGeom prst="roundRect">
            <a:avLst/>
          </a:prstGeom>
          <a:solidFill>
            <a:schemeClr val="bg1"/>
          </a:solidFill>
        </p:spPr>
        <p:txBody>
          <a:bodyPr wrap="square">
            <a:spAutoFit/>
          </a:bodyPr>
          <a:lstStyle/>
          <a:p>
            <a:pPr algn="ctr">
              <a:lnSpc>
                <a:spcPct val="150000"/>
              </a:lnSpc>
              <a:buClr>
                <a:prstClr val="black">
                  <a:lumMod val="75000"/>
                  <a:lumOff val="25000"/>
                </a:prstClr>
              </a:buClr>
              <a:defRPr/>
            </a:pPr>
            <a:endParaRPr lang="en-US" altLang="zh-TW" sz="6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3" name="矩形: 圓角 32">
            <a:extLst>
              <a:ext uri="{FF2B5EF4-FFF2-40B4-BE49-F238E27FC236}">
                <a16:creationId xmlns:a16="http://schemas.microsoft.com/office/drawing/2014/main" id="{09C52902-9414-4AFD-A3F5-A5F826BC4DF3}"/>
              </a:ext>
            </a:extLst>
          </p:cNvPr>
          <p:cNvSpPr/>
          <p:nvPr/>
        </p:nvSpPr>
        <p:spPr>
          <a:xfrm>
            <a:off x="7763660" y="2414075"/>
            <a:ext cx="442764" cy="259008"/>
          </a:xfrm>
          <a:prstGeom prst="roundRect">
            <a:avLst>
              <a:gd name="adj" fmla="val 17586"/>
            </a:avLst>
          </a:prstGeom>
          <a:noFill/>
        </p:spPr>
        <p:txBody>
          <a:bodyPr wrap="square">
            <a:spAutoFit/>
          </a:bodyPr>
          <a:lstStyle/>
          <a:p>
            <a:pPr algn="ctr">
              <a:lnSpc>
                <a:spcPct val="150000"/>
              </a:lnSpc>
              <a:buClr>
                <a:prstClr val="black">
                  <a:lumMod val="75000"/>
                  <a:lumOff val="25000"/>
                </a:prstClr>
              </a:buClr>
              <a:defRPr/>
            </a:pPr>
            <a:r>
              <a:rPr lang="en-US" altLang="zh-TW" sz="700" dirty="0">
                <a:solidFill>
                  <a:schemeClr val="tx1">
                    <a:lumMod val="65000"/>
                    <a:lumOff val="35000"/>
                  </a:schemeClr>
                </a:solidFill>
                <a:latin typeface="微軟正黑體" panose="020B0604030504040204" pitchFamily="34" charset="-120"/>
                <a:ea typeface="微軟正黑體" panose="020B0604030504040204" pitchFamily="34" charset="-120"/>
              </a:rPr>
              <a:t>O</a:t>
            </a:r>
            <a:r>
              <a:rPr lang="zh-TW" altLang="en-US" sz="700" dirty="0">
                <a:solidFill>
                  <a:schemeClr val="tx1">
                    <a:lumMod val="65000"/>
                    <a:lumOff val="35000"/>
                  </a:schemeClr>
                </a:solidFill>
                <a:latin typeface="微軟正黑體" panose="020B0604030504040204" pitchFamily="34" charset="-120"/>
                <a:ea typeface="微軟正黑體" panose="020B0604030504040204" pitchFamily="34" charset="-120"/>
              </a:rPr>
              <a:t>  </a:t>
            </a:r>
            <a:r>
              <a:rPr lang="en-US" altLang="zh-TW" sz="700" dirty="0">
                <a:solidFill>
                  <a:schemeClr val="tx1">
                    <a:lumMod val="65000"/>
                    <a:lumOff val="35000"/>
                  </a:schemeClr>
                </a:solidFill>
                <a:latin typeface="微軟正黑體" panose="020B0604030504040204" pitchFamily="34" charset="-120"/>
                <a:ea typeface="微軟正黑體" panose="020B0604030504040204" pitchFamily="34" charset="-120"/>
              </a:rPr>
              <a:t>O</a:t>
            </a:r>
          </a:p>
        </p:txBody>
      </p:sp>
      <p:sp>
        <p:nvSpPr>
          <p:cNvPr id="34" name="矩形: 圓角 33">
            <a:extLst>
              <a:ext uri="{FF2B5EF4-FFF2-40B4-BE49-F238E27FC236}">
                <a16:creationId xmlns:a16="http://schemas.microsoft.com/office/drawing/2014/main" id="{736D6EBC-FA72-476D-BE76-FE1E9FD8506D}"/>
              </a:ext>
            </a:extLst>
          </p:cNvPr>
          <p:cNvSpPr/>
          <p:nvPr/>
        </p:nvSpPr>
        <p:spPr>
          <a:xfrm>
            <a:off x="7254807" y="4232176"/>
            <a:ext cx="512140" cy="214173"/>
          </a:xfrm>
          <a:prstGeom prst="roundRect">
            <a:avLst/>
          </a:prstGeom>
          <a:noFill/>
        </p:spPr>
        <p:txBody>
          <a:bodyPr wrap="square">
            <a:spAutoFit/>
          </a:bodyPr>
          <a:lstStyle/>
          <a:p>
            <a:pPr algn="ctr">
              <a:lnSpc>
                <a:spcPct val="150000"/>
              </a:lnSpc>
              <a:buClr>
                <a:prstClr val="black">
                  <a:lumMod val="75000"/>
                  <a:lumOff val="25000"/>
                </a:prstClr>
              </a:buClr>
              <a:defRPr/>
            </a:pPr>
            <a:r>
              <a:rPr lang="en-US" altLang="zh-TW" sz="500" b="1" dirty="0">
                <a:solidFill>
                  <a:schemeClr val="tx1">
                    <a:lumMod val="65000"/>
                    <a:lumOff val="35000"/>
                  </a:schemeClr>
                </a:solidFill>
                <a:latin typeface="微軟正黑體" panose="020B0604030504040204" pitchFamily="34" charset="-120"/>
                <a:ea typeface="微軟正黑體" panose="020B0604030504040204" pitchFamily="34" charset="-120"/>
              </a:rPr>
              <a:t>O</a:t>
            </a:r>
            <a:r>
              <a:rPr lang="zh-TW" altLang="en-US" sz="500" b="1" dirty="0">
                <a:solidFill>
                  <a:schemeClr val="tx1">
                    <a:lumMod val="65000"/>
                    <a:lumOff val="35000"/>
                  </a:schemeClr>
                </a:solidFill>
                <a:latin typeface="微軟正黑體" panose="020B0604030504040204" pitchFamily="34" charset="-120"/>
                <a:ea typeface="微軟正黑體" panose="020B0604030504040204" pitchFamily="34" charset="-120"/>
              </a:rPr>
              <a:t>  </a:t>
            </a:r>
            <a:r>
              <a:rPr lang="en-US" altLang="zh-TW" sz="500" b="1" dirty="0">
                <a:solidFill>
                  <a:schemeClr val="tx1">
                    <a:lumMod val="65000"/>
                    <a:lumOff val="35000"/>
                  </a:schemeClr>
                </a:solidFill>
                <a:latin typeface="微軟正黑體" panose="020B0604030504040204" pitchFamily="34" charset="-120"/>
                <a:ea typeface="微軟正黑體" panose="020B0604030504040204" pitchFamily="34" charset="-120"/>
              </a:rPr>
              <a:t>O</a:t>
            </a:r>
          </a:p>
        </p:txBody>
      </p:sp>
      <p:sp>
        <p:nvSpPr>
          <p:cNvPr id="37" name="標題 1">
            <a:extLst>
              <a:ext uri="{FF2B5EF4-FFF2-40B4-BE49-F238E27FC236}">
                <a16:creationId xmlns:a16="http://schemas.microsoft.com/office/drawing/2014/main" id="{80915AE3-F608-41EC-BA30-65F6C146BF43}"/>
              </a:ext>
            </a:extLst>
          </p:cNvPr>
          <p:cNvSpPr txBox="1">
            <a:spLocks/>
          </p:cNvSpPr>
          <p:nvPr/>
        </p:nvSpPr>
        <p:spPr>
          <a:xfrm>
            <a:off x="298421" y="155617"/>
            <a:ext cx="660319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民眾意見回饋</a:t>
            </a:r>
            <a:endParaRPr lang="zh-TW" altLang="en-US" sz="4000" dirty="0">
              <a:solidFill>
                <a:schemeClr val="tx1">
                  <a:lumMod val="75000"/>
                  <a:lumOff val="25000"/>
                </a:schemeClr>
              </a:solidFill>
            </a:endParaRPr>
          </a:p>
        </p:txBody>
      </p:sp>
    </p:spTree>
    <p:extLst>
      <p:ext uri="{BB962C8B-B14F-4D97-AF65-F5344CB8AC3E}">
        <p14:creationId xmlns:p14="http://schemas.microsoft.com/office/powerpoint/2010/main" val="2813320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05F16-6363-7C14-75B2-56F0E9F0D83C}"/>
            </a:ext>
          </a:extLst>
        </p:cNvPr>
        <p:cNvGrpSpPr/>
        <p:nvPr/>
      </p:nvGrpSpPr>
      <p:grpSpPr>
        <a:xfrm>
          <a:off x="0" y="0"/>
          <a:ext cx="0" cy="0"/>
          <a:chOff x="0" y="0"/>
          <a:chExt cx="0" cy="0"/>
        </a:xfrm>
      </p:grpSpPr>
      <p:pic>
        <p:nvPicPr>
          <p:cNvPr id="8" name="圖片 7">
            <a:extLst>
              <a:ext uri="{FF2B5EF4-FFF2-40B4-BE49-F238E27FC236}">
                <a16:creationId xmlns:a16="http://schemas.microsoft.com/office/drawing/2014/main" id="{E792CE4F-6DE9-4B38-B69A-00F1ABD69A7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417847" y="1032991"/>
            <a:ext cx="4914900" cy="5328366"/>
          </a:xfrm>
          <a:prstGeom prst="rect">
            <a:avLst/>
          </a:prstGeom>
          <a:ln>
            <a:noFill/>
          </a:ln>
          <a:effectLst>
            <a:softEdge rad="112500"/>
          </a:effectLst>
        </p:spPr>
      </p:pic>
      <p:sp>
        <p:nvSpPr>
          <p:cNvPr id="7" name="矩形: 圓角 6">
            <a:extLst>
              <a:ext uri="{FF2B5EF4-FFF2-40B4-BE49-F238E27FC236}">
                <a16:creationId xmlns:a16="http://schemas.microsoft.com/office/drawing/2014/main" id="{C811246B-4CF0-98C4-3C9A-2D6A0C0315CA}"/>
              </a:ext>
            </a:extLst>
          </p:cNvPr>
          <p:cNvSpPr/>
          <p:nvPr/>
        </p:nvSpPr>
        <p:spPr>
          <a:xfrm>
            <a:off x="410919" y="2467646"/>
            <a:ext cx="5934888" cy="2542305"/>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marR="0" lvl="0" indent="-457200" algn="just" defTabSz="914400" rtl="0" eaLnBrk="1" fontAlgn="auto" latinLnBrk="0" hangingPunct="1">
              <a:lnSpc>
                <a:spcPct val="150000"/>
              </a:lnSpc>
              <a:spcAft>
                <a:spcPts val="0"/>
              </a:spcAft>
              <a:buClr>
                <a:prstClr val="black">
                  <a:lumMod val="75000"/>
                  <a:lumOff val="25000"/>
                </a:prstClr>
              </a:buClr>
              <a:buSzTx/>
              <a:buFont typeface="+mj-lt"/>
              <a:buAutoNum type="arabicPeriod"/>
              <a:tabLst/>
              <a:defRPr/>
            </a:pPr>
            <a:r>
              <a:rPr lang="zh-TW" altLang="en-US" sz="2200" b="1" dirty="0">
                <a:solidFill>
                  <a:srgbClr val="C00000"/>
                </a:solidFill>
                <a:latin typeface="微軟正黑體" panose="020B0604030504040204" pitchFamily="34" charset="-120"/>
                <a:ea typeface="微軟正黑體" panose="020B0604030504040204" pitchFamily="34" charset="-120"/>
              </a:rPr>
              <a:t>時間特性</a:t>
            </a:r>
            <a:r>
              <a:rPr lang="zh-TW" altLang="en-US" sz="2200" b="1" dirty="0">
                <a:solidFill>
                  <a:prstClr val="black">
                    <a:lumMod val="75000"/>
                    <a:lumOff val="25000"/>
                  </a:prstClr>
                </a:solidFill>
                <a:latin typeface="微軟正黑體" panose="020B0604030504040204" pitchFamily="34" charset="-120"/>
                <a:ea typeface="微軟正黑體" panose="020B0604030504040204" pitchFamily="34" charset="-120"/>
              </a:rPr>
              <a:t>：配合農民耕作期間加強圳路巡檢，並排除阻塞物。</a:t>
            </a:r>
            <a:endParaRPr lang="en-US" altLang="zh-TW" sz="2200" b="1" dirty="0">
              <a:solidFill>
                <a:prstClr val="black">
                  <a:lumMod val="75000"/>
                  <a:lumOff val="25000"/>
                </a:prstClr>
              </a:solidFill>
              <a:latin typeface="微軟正黑體" panose="020B0604030504040204" pitchFamily="34" charset="-120"/>
              <a:ea typeface="微軟正黑體" panose="020B0604030504040204" pitchFamily="34" charset="-120"/>
            </a:endParaRPr>
          </a:p>
          <a:p>
            <a:pPr marL="457200" marR="0" lvl="0" indent="-457200" algn="just" defTabSz="914400" rtl="0" eaLnBrk="1" fontAlgn="auto" latinLnBrk="0" hangingPunct="1">
              <a:lnSpc>
                <a:spcPct val="150000"/>
              </a:lnSpc>
              <a:spcAft>
                <a:spcPts val="0"/>
              </a:spcAft>
              <a:buClr>
                <a:prstClr val="black">
                  <a:lumMod val="75000"/>
                  <a:lumOff val="25000"/>
                </a:prstClr>
              </a:buClr>
              <a:buSzTx/>
              <a:buFont typeface="+mj-lt"/>
              <a:buAutoNum type="arabicPeriod"/>
              <a:tabLst/>
              <a:defRPr/>
            </a:pPr>
            <a:r>
              <a:rPr lang="zh-TW" altLang="en-US" sz="2200" b="1" dirty="0">
                <a:solidFill>
                  <a:srgbClr val="C00000"/>
                </a:solidFill>
                <a:latin typeface="微軟正黑體" panose="020B0604030504040204" pitchFamily="34" charset="-120"/>
                <a:ea typeface="微軟正黑體" panose="020B0604030504040204" pitchFamily="34" charset="-120"/>
              </a:rPr>
              <a:t>區域特性</a:t>
            </a:r>
            <a:r>
              <a:rPr lang="zh-TW" altLang="en-US" sz="2200" b="1" dirty="0">
                <a:solidFill>
                  <a:prstClr val="black">
                    <a:lumMod val="75000"/>
                    <a:lumOff val="25000"/>
                  </a:prstClr>
                </a:solidFill>
                <a:latin typeface="微軟正黑體" panose="020B0604030504040204" pitchFamily="34" charset="-120"/>
                <a:ea typeface="微軟正黑體" panose="020B0604030504040204" pitchFamily="34" charset="-120"/>
              </a:rPr>
              <a:t>：針對</a:t>
            </a:r>
            <a:r>
              <a:rPr kumimoji="0" lang="zh-TW" altLang="en-US" sz="2200" b="1" i="0"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熱點</a:t>
            </a:r>
            <a:r>
              <a:rPr lang="zh-TW" altLang="en-US" sz="2200" b="1" dirty="0">
                <a:solidFill>
                  <a:prstClr val="black">
                    <a:lumMod val="75000"/>
                    <a:lumOff val="25000"/>
                  </a:prstClr>
                </a:solidFill>
                <a:latin typeface="微軟正黑體" panose="020B0604030504040204" pitchFamily="34" charset="-120"/>
                <a:ea typeface="微軟正黑體" panose="020B0604030504040204" pitchFamily="34" charset="-120"/>
              </a:rPr>
              <a:t>辦理計畫性清淤</a:t>
            </a:r>
            <a:r>
              <a:rPr kumimoji="0" lang="zh-TW" altLang="en-US" sz="2200" b="1" i="0"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工程。</a:t>
            </a:r>
            <a:endParaRPr kumimoji="0" lang="en-US" altLang="zh-TW" sz="2200" b="1" i="0"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9" name="文字方塊 8">
            <a:extLst>
              <a:ext uri="{FF2B5EF4-FFF2-40B4-BE49-F238E27FC236}">
                <a16:creationId xmlns:a16="http://schemas.microsoft.com/office/drawing/2014/main" id="{71D19B83-A04E-5F84-3A96-C858E6A0D3FC}"/>
              </a:ext>
            </a:extLst>
          </p:cNvPr>
          <p:cNvSpPr txBox="1"/>
          <p:nvPr/>
        </p:nvSpPr>
        <p:spPr>
          <a:xfrm>
            <a:off x="246794" y="849358"/>
            <a:ext cx="6045223" cy="1819344"/>
          </a:xfrm>
          <a:prstGeom prst="rect">
            <a:avLst/>
          </a:prstGeom>
          <a:noFill/>
        </p:spPr>
        <p:txBody>
          <a:bodyPr wrap="square">
            <a:spAutoFit/>
          </a:bodyPr>
          <a:lstStyle>
            <a:defPPr>
              <a:defRPr lang="zh-TW"/>
            </a:defPPr>
            <a:lvl1pPr marL="342900" indent="-342900" algn="just">
              <a:lnSpc>
                <a:spcPts val="3200"/>
              </a:lnSpc>
              <a:spcBef>
                <a:spcPts val="600"/>
              </a:spcBef>
              <a:buFont typeface="Wingdings" panose="05000000000000000000" pitchFamily="2" charset="2"/>
              <a:buChar char="l"/>
              <a:defRPr sz="2400" b="1">
                <a:solidFill>
                  <a:schemeClr val="tx1">
                    <a:lumMod val="75000"/>
                    <a:lumOff val="25000"/>
                  </a:schemeClr>
                </a:solidFill>
                <a:latin typeface="微軟正黑體" panose="020B0604030504040204" pitchFamily="34" charset="-120"/>
                <a:ea typeface="微軟正黑體" panose="020B0604030504040204" pitchFamily="34" charset="-120"/>
              </a:defRPr>
            </a:lvl1pPr>
          </a:lstStyle>
          <a:p>
            <a:pPr>
              <a:lnSpc>
                <a:spcPct val="150000"/>
              </a:lnSpc>
            </a:pPr>
            <a:r>
              <a:rPr lang="zh-TW" altLang="en-US" sz="2600" dirty="0"/>
              <a:t>統計民眾所通報案件位置進行淤積熱點分析，針對淤積熱點不同特性提出處置作為如下：</a:t>
            </a:r>
            <a:endParaRPr lang="en-US" altLang="zh-TW" sz="2600" dirty="0"/>
          </a:p>
        </p:txBody>
      </p:sp>
      <p:sp>
        <p:nvSpPr>
          <p:cNvPr id="11" name="文字方塊 10">
            <a:extLst>
              <a:ext uri="{FF2B5EF4-FFF2-40B4-BE49-F238E27FC236}">
                <a16:creationId xmlns:a16="http://schemas.microsoft.com/office/drawing/2014/main" id="{C96D1BA0-EEB9-4A54-A85A-3A2E070DE33C}"/>
              </a:ext>
            </a:extLst>
          </p:cNvPr>
          <p:cNvSpPr txBox="1"/>
          <p:nvPr/>
        </p:nvSpPr>
        <p:spPr>
          <a:xfrm>
            <a:off x="262131" y="4507334"/>
            <a:ext cx="5934888" cy="1819344"/>
          </a:xfrm>
          <a:prstGeom prst="rect">
            <a:avLst/>
          </a:prstGeom>
          <a:noFill/>
        </p:spPr>
        <p:txBody>
          <a:bodyPr wrap="square">
            <a:spAutoFit/>
          </a:bodyPr>
          <a:lstStyle>
            <a:defPPr>
              <a:defRPr lang="zh-TW"/>
            </a:defPPr>
            <a:lvl1pPr marL="342900" indent="-342900" algn="just">
              <a:lnSpc>
                <a:spcPts val="3200"/>
              </a:lnSpc>
              <a:spcBef>
                <a:spcPts val="600"/>
              </a:spcBef>
              <a:buFont typeface="Wingdings" panose="05000000000000000000" pitchFamily="2" charset="2"/>
              <a:buChar char="l"/>
              <a:defRPr sz="2400" b="1">
                <a:solidFill>
                  <a:schemeClr val="tx1">
                    <a:lumMod val="75000"/>
                    <a:lumOff val="25000"/>
                  </a:schemeClr>
                </a:solidFill>
                <a:latin typeface="微軟正黑體" panose="020B0604030504040204" pitchFamily="34" charset="-120"/>
                <a:ea typeface="微軟正黑體" panose="020B0604030504040204" pitchFamily="34" charset="-120"/>
              </a:defRPr>
            </a:lvl1pPr>
          </a:lstStyle>
          <a:p>
            <a:pPr lvl="0">
              <a:lnSpc>
                <a:spcPct val="150000"/>
              </a:lnSpc>
              <a:buClr>
                <a:prstClr val="black">
                  <a:lumMod val="75000"/>
                  <a:lumOff val="25000"/>
                </a:prstClr>
              </a:buClr>
              <a:defRPr/>
            </a:pPr>
            <a:r>
              <a:rPr lang="zh-TW" altLang="en-US" sz="2600" dirty="0">
                <a:solidFill>
                  <a:srgbClr val="C00000"/>
                </a:solidFill>
              </a:rPr>
              <a:t>強化防災整備期間作為</a:t>
            </a:r>
            <a:r>
              <a:rPr lang="zh-TW" altLang="en-US" sz="2600" dirty="0">
                <a:solidFill>
                  <a:prstClr val="black">
                    <a:lumMod val="75000"/>
                    <a:lumOff val="25000"/>
                  </a:prstClr>
                </a:solidFill>
              </a:rPr>
              <a:t>：透過既有影像監視設備，進行現地監控，若有淤積提前因應，以降低災害可能風險。</a:t>
            </a:r>
            <a:endParaRPr lang="en-US" altLang="zh-TW" sz="2600" dirty="0">
              <a:solidFill>
                <a:prstClr val="black">
                  <a:lumMod val="75000"/>
                  <a:lumOff val="25000"/>
                </a:prstClr>
              </a:solidFill>
            </a:endParaRPr>
          </a:p>
        </p:txBody>
      </p:sp>
      <p:sp>
        <p:nvSpPr>
          <p:cNvPr id="51" name="橢圓 50">
            <a:extLst>
              <a:ext uri="{FF2B5EF4-FFF2-40B4-BE49-F238E27FC236}">
                <a16:creationId xmlns:a16="http://schemas.microsoft.com/office/drawing/2014/main" id="{2C17AEEC-15B9-4FC6-BD5B-8F10A8B3088F}"/>
              </a:ext>
            </a:extLst>
          </p:cNvPr>
          <p:cNvSpPr/>
          <p:nvPr/>
        </p:nvSpPr>
        <p:spPr>
          <a:xfrm>
            <a:off x="7729523" y="5330942"/>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5" name="橢圓 54">
            <a:extLst>
              <a:ext uri="{FF2B5EF4-FFF2-40B4-BE49-F238E27FC236}">
                <a16:creationId xmlns:a16="http://schemas.microsoft.com/office/drawing/2014/main" id="{526D5B4A-2BDC-4885-B6AC-FE28BBDBE427}"/>
              </a:ext>
            </a:extLst>
          </p:cNvPr>
          <p:cNvSpPr/>
          <p:nvPr/>
        </p:nvSpPr>
        <p:spPr>
          <a:xfrm>
            <a:off x="7346936" y="5367471"/>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橢圓 57">
            <a:extLst>
              <a:ext uri="{FF2B5EF4-FFF2-40B4-BE49-F238E27FC236}">
                <a16:creationId xmlns:a16="http://schemas.microsoft.com/office/drawing/2014/main" id="{B19AB896-09A9-44CD-BC7F-3B200B90DBD2}"/>
              </a:ext>
            </a:extLst>
          </p:cNvPr>
          <p:cNvSpPr/>
          <p:nvPr/>
        </p:nvSpPr>
        <p:spPr>
          <a:xfrm>
            <a:off x="7113964" y="5503333"/>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0" name="橢圓 59">
            <a:extLst>
              <a:ext uri="{FF2B5EF4-FFF2-40B4-BE49-F238E27FC236}">
                <a16:creationId xmlns:a16="http://schemas.microsoft.com/office/drawing/2014/main" id="{54B2533B-3DE1-41A3-A060-617DE8C82515}"/>
              </a:ext>
            </a:extLst>
          </p:cNvPr>
          <p:cNvSpPr/>
          <p:nvPr/>
        </p:nvSpPr>
        <p:spPr>
          <a:xfrm>
            <a:off x="7068079" y="5683207"/>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橢圓 61">
            <a:extLst>
              <a:ext uri="{FF2B5EF4-FFF2-40B4-BE49-F238E27FC236}">
                <a16:creationId xmlns:a16="http://schemas.microsoft.com/office/drawing/2014/main" id="{C438B222-A671-44A8-991C-78498C97D207}"/>
              </a:ext>
            </a:extLst>
          </p:cNvPr>
          <p:cNvSpPr/>
          <p:nvPr/>
        </p:nvSpPr>
        <p:spPr>
          <a:xfrm>
            <a:off x="6897582" y="5786472"/>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橢圓 68">
            <a:extLst>
              <a:ext uri="{FF2B5EF4-FFF2-40B4-BE49-F238E27FC236}">
                <a16:creationId xmlns:a16="http://schemas.microsoft.com/office/drawing/2014/main" id="{6BE09EA6-DBCC-4571-A857-3DFF176ED0CD}"/>
              </a:ext>
            </a:extLst>
          </p:cNvPr>
          <p:cNvSpPr/>
          <p:nvPr/>
        </p:nvSpPr>
        <p:spPr>
          <a:xfrm>
            <a:off x="7715234" y="3071178"/>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橢圓 69">
            <a:extLst>
              <a:ext uri="{FF2B5EF4-FFF2-40B4-BE49-F238E27FC236}">
                <a16:creationId xmlns:a16="http://schemas.microsoft.com/office/drawing/2014/main" id="{E6EA9BA9-B6DE-4D5C-8A5E-1A0A1AC810D3}"/>
              </a:ext>
            </a:extLst>
          </p:cNvPr>
          <p:cNvSpPr/>
          <p:nvPr/>
        </p:nvSpPr>
        <p:spPr>
          <a:xfrm>
            <a:off x="6950463" y="4159353"/>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橢圓 70">
            <a:extLst>
              <a:ext uri="{FF2B5EF4-FFF2-40B4-BE49-F238E27FC236}">
                <a16:creationId xmlns:a16="http://schemas.microsoft.com/office/drawing/2014/main" id="{1D84DD8A-53B4-45C4-81F2-55196E6E3EB8}"/>
              </a:ext>
            </a:extLst>
          </p:cNvPr>
          <p:cNvSpPr/>
          <p:nvPr/>
        </p:nvSpPr>
        <p:spPr>
          <a:xfrm>
            <a:off x="8132496" y="2501378"/>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橢圓 72">
            <a:extLst>
              <a:ext uri="{FF2B5EF4-FFF2-40B4-BE49-F238E27FC236}">
                <a16:creationId xmlns:a16="http://schemas.microsoft.com/office/drawing/2014/main" id="{FAF2C567-09D5-47C3-85FB-67C365B9A5CB}"/>
              </a:ext>
            </a:extLst>
          </p:cNvPr>
          <p:cNvSpPr/>
          <p:nvPr/>
        </p:nvSpPr>
        <p:spPr>
          <a:xfrm>
            <a:off x="9829800" y="3845882"/>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7" name="橢圓 76">
            <a:extLst>
              <a:ext uri="{FF2B5EF4-FFF2-40B4-BE49-F238E27FC236}">
                <a16:creationId xmlns:a16="http://schemas.microsoft.com/office/drawing/2014/main" id="{8032A206-96A6-4895-9342-9BC66E0E3F1B}"/>
              </a:ext>
            </a:extLst>
          </p:cNvPr>
          <p:cNvSpPr/>
          <p:nvPr/>
        </p:nvSpPr>
        <p:spPr>
          <a:xfrm>
            <a:off x="7899740" y="2114683"/>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8" name="橢圓 77">
            <a:extLst>
              <a:ext uri="{FF2B5EF4-FFF2-40B4-BE49-F238E27FC236}">
                <a16:creationId xmlns:a16="http://schemas.microsoft.com/office/drawing/2014/main" id="{D7E4F462-AFF1-4166-AA70-296028423BDA}"/>
              </a:ext>
            </a:extLst>
          </p:cNvPr>
          <p:cNvSpPr/>
          <p:nvPr/>
        </p:nvSpPr>
        <p:spPr>
          <a:xfrm>
            <a:off x="10559696" y="4875637"/>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9" name="橢圓 78">
            <a:extLst>
              <a:ext uri="{FF2B5EF4-FFF2-40B4-BE49-F238E27FC236}">
                <a16:creationId xmlns:a16="http://schemas.microsoft.com/office/drawing/2014/main" id="{518D2ABE-1689-4AB0-96EB-924690C053BA}"/>
              </a:ext>
            </a:extLst>
          </p:cNvPr>
          <p:cNvSpPr/>
          <p:nvPr/>
        </p:nvSpPr>
        <p:spPr>
          <a:xfrm>
            <a:off x="8910364" y="5749735"/>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0" name="橢圓 79">
            <a:extLst>
              <a:ext uri="{FF2B5EF4-FFF2-40B4-BE49-F238E27FC236}">
                <a16:creationId xmlns:a16="http://schemas.microsoft.com/office/drawing/2014/main" id="{6D248E2B-3B73-4A7D-A206-B6347EBEBEEB}"/>
              </a:ext>
            </a:extLst>
          </p:cNvPr>
          <p:cNvSpPr/>
          <p:nvPr/>
        </p:nvSpPr>
        <p:spPr>
          <a:xfrm>
            <a:off x="8526650" y="3656447"/>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1" name="橢圓 80">
            <a:extLst>
              <a:ext uri="{FF2B5EF4-FFF2-40B4-BE49-F238E27FC236}">
                <a16:creationId xmlns:a16="http://schemas.microsoft.com/office/drawing/2014/main" id="{8917BE08-450F-42F0-A132-AE12EE21D189}"/>
              </a:ext>
            </a:extLst>
          </p:cNvPr>
          <p:cNvSpPr/>
          <p:nvPr/>
        </p:nvSpPr>
        <p:spPr>
          <a:xfrm>
            <a:off x="10657816" y="3868107"/>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3" name="橢圓 82">
            <a:extLst>
              <a:ext uri="{FF2B5EF4-FFF2-40B4-BE49-F238E27FC236}">
                <a16:creationId xmlns:a16="http://schemas.microsoft.com/office/drawing/2014/main" id="{38E7B076-55B6-44DE-BF28-298DFA66B5F3}"/>
              </a:ext>
            </a:extLst>
          </p:cNvPr>
          <p:cNvSpPr/>
          <p:nvPr/>
        </p:nvSpPr>
        <p:spPr>
          <a:xfrm>
            <a:off x="7318361" y="5415721"/>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標題 1">
            <a:extLst>
              <a:ext uri="{FF2B5EF4-FFF2-40B4-BE49-F238E27FC236}">
                <a16:creationId xmlns:a16="http://schemas.microsoft.com/office/drawing/2014/main" id="{B3863F6D-5B65-4C45-A083-0A81F6ACA61A}"/>
              </a:ext>
            </a:extLst>
          </p:cNvPr>
          <p:cNvSpPr txBox="1">
            <a:spLocks/>
          </p:cNvSpPr>
          <p:nvPr/>
        </p:nvSpPr>
        <p:spPr>
          <a:xfrm>
            <a:off x="298420" y="155617"/>
            <a:ext cx="7140285"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加強通報熱點處置</a:t>
            </a:r>
            <a:endParaRPr lang="zh-TW" altLang="en-US" sz="4000" dirty="0">
              <a:solidFill>
                <a:schemeClr val="tx1">
                  <a:lumMod val="75000"/>
                  <a:lumOff val="25000"/>
                </a:schemeClr>
              </a:solidFill>
            </a:endParaRPr>
          </a:p>
        </p:txBody>
      </p:sp>
      <p:sp>
        <p:nvSpPr>
          <p:cNvPr id="26" name="投影片編號版面配置區 3">
            <a:extLst>
              <a:ext uri="{FF2B5EF4-FFF2-40B4-BE49-F238E27FC236}">
                <a16:creationId xmlns:a16="http://schemas.microsoft.com/office/drawing/2014/main" id="{6B205363-52E9-4034-BD70-CA71F02C0B05}"/>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z="1400" b="1">
                <a:solidFill>
                  <a:schemeClr val="tx2"/>
                </a:solidFill>
              </a:rPr>
              <a:pPr/>
              <a:t>30</a:t>
            </a:fld>
            <a:endParaRPr lang="zh-TW" altLang="en-US" sz="1400" b="1" dirty="0">
              <a:solidFill>
                <a:schemeClr val="tx2"/>
              </a:solidFill>
            </a:endParaRPr>
          </a:p>
        </p:txBody>
      </p:sp>
    </p:spTree>
    <p:extLst>
      <p:ext uri="{BB962C8B-B14F-4D97-AF65-F5344CB8AC3E}">
        <p14:creationId xmlns:p14="http://schemas.microsoft.com/office/powerpoint/2010/main" val="1943176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A61E4D94-793E-498B-8FAA-9974C836665C}"/>
              </a:ext>
            </a:extLst>
          </p:cNvPr>
          <p:cNvSpPr>
            <a:spLocks noGrp="1"/>
          </p:cNvSpPr>
          <p:nvPr>
            <p:ph idx="1"/>
          </p:nvPr>
        </p:nvSpPr>
        <p:spPr>
          <a:xfrm>
            <a:off x="174636" y="1135832"/>
            <a:ext cx="11561562" cy="5134339"/>
          </a:xfrm>
        </p:spPr>
        <p:txBody>
          <a:bodyPr>
            <a:noAutofit/>
          </a:bodyPr>
          <a:lstStyle/>
          <a:p>
            <a:pPr algn="just">
              <a:lnSpc>
                <a:spcPct val="140000"/>
              </a:lnSpc>
              <a:spcBef>
                <a:spcPts val="600"/>
              </a:spcBef>
              <a:spcAft>
                <a:spcPts val="600"/>
              </a:spcAft>
              <a:buFont typeface="Wingdings" panose="05000000000000000000" pitchFamily="2" charset="2"/>
              <a:buChar char="Ø"/>
            </a:pPr>
            <a:r>
              <a:rPr lang="zh-TW" altLang="en-US" sz="2800" dirty="0">
                <a:solidFill>
                  <a:schemeClr val="tx1">
                    <a:lumMod val="75000"/>
                    <a:lumOff val="25000"/>
                  </a:schemeClr>
                </a:solidFill>
                <a:latin typeface="微軟正黑體" panose="020B0604030504040204" pitchFamily="34" charset="-120"/>
                <a:ea typeface="微軟正黑體" panose="020B0604030504040204" pitchFamily="34" charset="-120"/>
              </a:rPr>
              <a:t>本署各管理處戮力辦理各項農田水利設施維護管理作業，而各項農田水利設施數量龐大且遍布全臺，爰本署訂定相關設施維護管理作業標準，包含各項農田水利設施初複檢及抽檢機制，以及例行性每月清淤統計、災害臨前檢查與災中應變機制，以確保穩定提供灌溉用水。</a:t>
            </a:r>
            <a:endParaRPr lang="en-US" altLang="zh-TW" sz="28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just">
              <a:lnSpc>
                <a:spcPct val="140000"/>
              </a:lnSpc>
              <a:spcBef>
                <a:spcPts val="600"/>
              </a:spcBef>
              <a:spcAft>
                <a:spcPts val="600"/>
              </a:spcAft>
              <a:buFont typeface="Wingdings" panose="05000000000000000000" pitchFamily="2" charset="2"/>
              <a:buChar char="Ø"/>
            </a:pPr>
            <a:r>
              <a:rPr lang="zh-TW" altLang="en-US" sz="2800" dirty="0">
                <a:solidFill>
                  <a:schemeClr val="tx1">
                    <a:lumMod val="75000"/>
                    <a:lumOff val="25000"/>
                  </a:schemeClr>
                </a:solidFill>
                <a:latin typeface="微軟正黑體" panose="020B0604030504040204" pitchFamily="34" charset="-120"/>
                <a:ea typeface="微軟正黑體" panose="020B0604030504040204" pitchFamily="34" charset="-120"/>
              </a:rPr>
              <a:t>此外，本署建置「圳路清淤通報專線」以及「圳路清淤通報網」，全國民眾除既有之通報方式外，更可透過上述多元化之通報管道進行通報，型塑本署各管理處永續經營全國農田水利事業之形象。</a:t>
            </a:r>
            <a:endParaRPr lang="en-US" altLang="zh-TW" sz="2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5" name="標題 1">
            <a:extLst>
              <a:ext uri="{FF2B5EF4-FFF2-40B4-BE49-F238E27FC236}">
                <a16:creationId xmlns:a16="http://schemas.microsoft.com/office/drawing/2014/main" id="{1FEEC054-6BFE-4547-8AC5-E165316932EB}"/>
              </a:ext>
            </a:extLst>
          </p:cNvPr>
          <p:cNvSpPr txBox="1">
            <a:spLocks/>
          </p:cNvSpPr>
          <p:nvPr/>
        </p:nvSpPr>
        <p:spPr>
          <a:xfrm>
            <a:off x="298420" y="155617"/>
            <a:ext cx="7140285"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結語</a:t>
            </a:r>
            <a:endParaRPr lang="zh-TW" altLang="en-US" sz="4000" dirty="0">
              <a:solidFill>
                <a:schemeClr val="tx1">
                  <a:lumMod val="75000"/>
                  <a:lumOff val="25000"/>
                </a:schemeClr>
              </a:solidFill>
            </a:endParaRPr>
          </a:p>
        </p:txBody>
      </p:sp>
      <p:sp>
        <p:nvSpPr>
          <p:cNvPr id="8" name="投影片編號版面配置區 3">
            <a:extLst>
              <a:ext uri="{FF2B5EF4-FFF2-40B4-BE49-F238E27FC236}">
                <a16:creationId xmlns:a16="http://schemas.microsoft.com/office/drawing/2014/main" id="{777EA22A-25AE-42D3-B291-6623BBC53140}"/>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mtClean="0"/>
              <a:pPr/>
              <a:t>31</a:t>
            </a:fld>
            <a:endParaRPr lang="zh-TW" altLang="en-US" dirty="0"/>
          </a:p>
        </p:txBody>
      </p:sp>
    </p:spTree>
    <p:extLst>
      <p:ext uri="{BB962C8B-B14F-4D97-AF65-F5344CB8AC3E}">
        <p14:creationId xmlns:p14="http://schemas.microsoft.com/office/powerpoint/2010/main" val="4274282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標題 2">
            <a:extLst>
              <a:ext uri="{FF2B5EF4-FFF2-40B4-BE49-F238E27FC236}">
                <a16:creationId xmlns:a16="http://schemas.microsoft.com/office/drawing/2014/main" id="{4CD1897D-2EBC-4F4C-BE1A-88E295911FDB}"/>
              </a:ext>
            </a:extLst>
          </p:cNvPr>
          <p:cNvSpPr txBox="1">
            <a:spLocks/>
          </p:cNvSpPr>
          <p:nvPr/>
        </p:nvSpPr>
        <p:spPr>
          <a:xfrm>
            <a:off x="3605488" y="2652528"/>
            <a:ext cx="5214938" cy="23876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Wingdings" panose="05000000000000000000" pitchFamily="2" charset="2"/>
              <a:buNone/>
              <a:defRPr sz="2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Wingdings" panose="05000000000000000000" pitchFamily="2" charset="2"/>
              <a:buNone/>
              <a:defRPr sz="2000" b="1"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Wingdings" panose="05000000000000000000" pitchFamily="2" charset="2"/>
              <a:buNone/>
              <a:defRPr sz="1800" b="1"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Wingdings" panose="05000000000000000000" pitchFamily="2" charset="2"/>
              <a:buNone/>
              <a:defRPr sz="1600" b="1"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Wingdings" panose="05000000000000000000" pitchFamily="2" charset="2"/>
              <a:buNone/>
              <a:defRPr sz="1600" b="1"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TW" altLang="en-US" sz="4000" dirty="0">
                <a:solidFill>
                  <a:schemeClr val="tx1">
                    <a:lumMod val="75000"/>
                    <a:lumOff val="25000"/>
                  </a:schemeClr>
                </a:solidFill>
              </a:rPr>
              <a:t>簡報完畢 敬請指教 </a:t>
            </a:r>
            <a:endParaRPr lang="en-US" altLang="zh-TW" sz="4000" b="1" dirty="0">
              <a:solidFill>
                <a:schemeClr val="tx1">
                  <a:lumMod val="75000"/>
                  <a:lumOff val="25000"/>
                </a:schemeClr>
              </a:solidFill>
            </a:endParaRPr>
          </a:p>
        </p:txBody>
      </p:sp>
      <p:grpSp>
        <p:nvGrpSpPr>
          <p:cNvPr id="6" name="群組 5">
            <a:extLst>
              <a:ext uri="{FF2B5EF4-FFF2-40B4-BE49-F238E27FC236}">
                <a16:creationId xmlns:a16="http://schemas.microsoft.com/office/drawing/2014/main" id="{D116A062-778D-4088-8FC0-59CBC0028191}"/>
              </a:ext>
            </a:extLst>
          </p:cNvPr>
          <p:cNvGrpSpPr/>
          <p:nvPr/>
        </p:nvGrpSpPr>
        <p:grpSpPr>
          <a:xfrm>
            <a:off x="4311612" y="5813679"/>
            <a:ext cx="3802690" cy="681042"/>
            <a:chOff x="4878324" y="3429000"/>
            <a:chExt cx="2527333" cy="463296"/>
          </a:xfrm>
        </p:grpSpPr>
        <p:pic>
          <p:nvPicPr>
            <p:cNvPr id="7" name="圖片 6" descr="一張含有 圖形, 平面設計, 標誌, 螢幕擷取畫面 的圖片&#10;&#10;自動產生的描述">
              <a:extLst>
                <a:ext uri="{FF2B5EF4-FFF2-40B4-BE49-F238E27FC236}">
                  <a16:creationId xmlns:a16="http://schemas.microsoft.com/office/drawing/2014/main" id="{B11CFF5A-F655-44F6-AD73-D9AB11C5AD0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326917" y="3507860"/>
              <a:ext cx="2078740" cy="305577"/>
            </a:xfrm>
            <a:prstGeom prst="rect">
              <a:avLst/>
            </a:prstGeom>
          </p:spPr>
        </p:pic>
        <p:pic>
          <p:nvPicPr>
            <p:cNvPr id="8" name="圖片 7" descr="一張含有 設計 的圖片&#10;&#10;描述是以中可信度自動產生">
              <a:extLst>
                <a:ext uri="{FF2B5EF4-FFF2-40B4-BE49-F238E27FC236}">
                  <a16:creationId xmlns:a16="http://schemas.microsoft.com/office/drawing/2014/main" id="{804A7CB3-C615-45B3-92AF-D8F5A25F03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8324" y="3429000"/>
              <a:ext cx="385671" cy="463296"/>
            </a:xfrm>
            <a:prstGeom prst="rect">
              <a:avLst/>
            </a:prstGeom>
          </p:spPr>
        </p:pic>
      </p:grpSp>
    </p:spTree>
    <p:extLst>
      <p:ext uri="{BB962C8B-B14F-4D97-AF65-F5344CB8AC3E}">
        <p14:creationId xmlns:p14="http://schemas.microsoft.com/office/powerpoint/2010/main" val="2172368841"/>
      </p:ext>
    </p:extLst>
  </p:cSld>
  <p:clrMapOvr>
    <a:masterClrMapping/>
  </p:clrMapOvr>
</p:sld>
</file>

<file path=ppt/theme/theme1.xml><?xml version="1.0" encoding="utf-8"?>
<a:theme xmlns:a="http://schemas.openxmlformats.org/drawingml/2006/main" name="Office 佈景主題">
  <a:themeElements>
    <a:clrScheme name="跑馬燈">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heets">
    <a:dk1>
      <a:srgbClr val="000000"/>
    </a:dk1>
    <a:lt1>
      <a:srgbClr val="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0563C1"/>
    </a:folHlink>
  </a:clrScheme>
  <a:fontScheme name="Sheets">
    <a:majorFont>
      <a:latin typeface="Calibri"/>
      <a:ea typeface="Calibri"/>
      <a:cs typeface="Calibri"/>
    </a:majorFont>
    <a:minorFont>
      <a:latin typeface="Calibri"/>
      <a:ea typeface="Calibri"/>
      <a:cs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Sheets">
    <a:dk1>
      <a:srgbClr val="000000"/>
    </a:dk1>
    <a:lt1>
      <a:srgbClr val="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0563C1"/>
    </a:folHlink>
  </a:clrScheme>
  <a:fontScheme name="Sheets">
    <a:majorFont>
      <a:latin typeface="Calibri"/>
      <a:ea typeface="Calibri"/>
      <a:cs typeface="Calibri"/>
    </a:majorFont>
    <a:minorFont>
      <a:latin typeface="Calibri"/>
      <a:ea typeface="Calibri"/>
      <a:cs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5506</TotalTime>
  <Words>3918</Words>
  <Application>Microsoft Office PowerPoint</Application>
  <PresentationFormat>寬螢幕</PresentationFormat>
  <Paragraphs>636</Paragraphs>
  <Slides>32</Slides>
  <Notes>17</Notes>
  <HiddenSlides>0</HiddenSlides>
  <MMClips>0</MMClips>
  <ScaleCrop>false</ScaleCrop>
  <HeadingPairs>
    <vt:vector size="6" baseType="variant">
      <vt:variant>
        <vt:lpstr>使用字型</vt:lpstr>
      </vt:variant>
      <vt:variant>
        <vt:i4>14</vt:i4>
      </vt:variant>
      <vt:variant>
        <vt:lpstr>佈景主題</vt:lpstr>
      </vt:variant>
      <vt:variant>
        <vt:i4>1</vt:i4>
      </vt:variant>
      <vt:variant>
        <vt:lpstr>投影片標題</vt:lpstr>
      </vt:variant>
      <vt:variant>
        <vt:i4>32</vt:i4>
      </vt:variant>
    </vt:vector>
  </HeadingPairs>
  <TitlesOfParts>
    <vt:vector size="47" baseType="lpstr">
      <vt:lpstr>Microsoft JhengHei Light</vt:lpstr>
      <vt:lpstr>Microsoft JhengHei UI</vt:lpstr>
      <vt:lpstr>Microsoft YaHei</vt:lpstr>
      <vt:lpstr>Microsoft YaHei UI</vt:lpstr>
      <vt:lpstr>微軟正黑體</vt:lpstr>
      <vt:lpstr>新細明體</vt:lpstr>
      <vt:lpstr>arial</vt:lpstr>
      <vt:lpstr>arial</vt:lpstr>
      <vt:lpstr>Arial Black</vt:lpstr>
      <vt:lpstr>Calibri</vt:lpstr>
      <vt:lpstr>Microsoft Himalaya</vt:lpstr>
      <vt:lpstr>Times New Roman</vt:lpstr>
      <vt:lpstr>Tisa Offc Serif Pro</vt:lpstr>
      <vt:lpstr>Wingdings</vt:lpstr>
      <vt:lpstr>Office 佈景主題</vt:lpstr>
      <vt:lpstr> 113年 農田水利設施管理業務推動現況及展望 </vt:lpstr>
      <vt:lpstr>目錄</vt:lpstr>
      <vt:lpstr>災害防救業務法源依據與辦理期程</vt:lpstr>
      <vt:lpstr>災前整備－年度巡檢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各管理處抽檢樣態分析</vt:lpstr>
      <vt:lpstr>各管理處抽檢樣態分析</vt:lpstr>
      <vt:lpstr>各管理處抽檢樣態分析</vt:lpstr>
      <vt:lpstr>各管理處抽檢樣態分析</vt:lpstr>
      <vt:lpstr>各管理處抽檢樣態分析</vt:lpstr>
      <vt:lpstr>災前整備-線上填報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農水署李國維</dc:creator>
  <cp:lastModifiedBy>李國維</cp:lastModifiedBy>
  <cp:revision>408</cp:revision>
  <cp:lastPrinted>2022-05-13T12:07:44Z</cp:lastPrinted>
  <dcterms:created xsi:type="dcterms:W3CDTF">2021-05-19T06:43:03Z</dcterms:created>
  <dcterms:modified xsi:type="dcterms:W3CDTF">2024-08-28T10:29:11Z</dcterms:modified>
</cp:coreProperties>
</file>