
<file path=[Content_Types].xml><?xml version="1.0" encoding="utf-8"?>
<Types xmlns="http://schemas.openxmlformats.org/package/2006/content-types">
  <Default Extension="png" ContentType="image/png"/>
  <Default Extension="svg" ContentType="image/svg+xml"/>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7" r:id="rId2"/>
    <p:sldId id="682" r:id="rId3"/>
    <p:sldId id="707" r:id="rId4"/>
    <p:sldId id="708" r:id="rId5"/>
    <p:sldId id="710" r:id="rId6"/>
    <p:sldId id="711" r:id="rId7"/>
    <p:sldId id="716" r:id="rId8"/>
    <p:sldId id="720" r:id="rId9"/>
    <p:sldId id="680" r:id="rId10"/>
    <p:sldId id="788" r:id="rId11"/>
    <p:sldId id="789" r:id="rId12"/>
    <p:sldId id="792" r:id="rId13"/>
    <p:sldId id="793" r:id="rId14"/>
    <p:sldId id="794" r:id="rId15"/>
    <p:sldId id="795" r:id="rId16"/>
    <p:sldId id="796" r:id="rId17"/>
    <p:sldId id="797" r:id="rId18"/>
    <p:sldId id="798" r:id="rId19"/>
    <p:sldId id="288" r:id="rId20"/>
    <p:sldId id="749" r:id="rId21"/>
    <p:sldId id="787" r:id="rId22"/>
    <p:sldId id="755" r:id="rId23"/>
    <p:sldId id="756" r:id="rId24"/>
    <p:sldId id="771" r:id="rId25"/>
    <p:sldId id="799" r:id="rId26"/>
    <p:sldId id="781" r:id="rId27"/>
    <p:sldId id="800" r:id="rId28"/>
    <p:sldId id="780" r:id="rId29"/>
    <p:sldId id="777" r:id="rId30"/>
    <p:sldId id="778" r:id="rId31"/>
    <p:sldId id="790" r:id="rId32"/>
    <p:sldId id="779" r:id="rId33"/>
    <p:sldId id="791" r:id="rId34"/>
    <p:sldId id="726" r:id="rId35"/>
    <p:sldId id="766" r:id="rId36"/>
    <p:sldId id="767" r:id="rId37"/>
    <p:sldId id="728" r:id="rId38"/>
    <p:sldId id="746" r:id="rId39"/>
    <p:sldId id="729" r:id="rId40"/>
    <p:sldId id="759" r:id="rId41"/>
    <p:sldId id="761" r:id="rId42"/>
    <p:sldId id="762" r:id="rId43"/>
    <p:sldId id="747" r:id="rId44"/>
    <p:sldId id="748" r:id="rId45"/>
    <p:sldId id="763" r:id="rId46"/>
    <p:sldId id="734" r:id="rId47"/>
    <p:sldId id="736" r:id="rId48"/>
    <p:sldId id="738" r:id="rId49"/>
    <p:sldId id="768" r:id="rId50"/>
    <p:sldId id="524" r:id="rId51"/>
    <p:sldId id="769" r:id="rId5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4F4"/>
    <a:srgbClr val="F7C7A7"/>
    <a:srgbClr val="E7E8E4"/>
    <a:srgbClr val="BEBBC5"/>
    <a:srgbClr val="D4D5DE"/>
    <a:srgbClr val="9C9ED0"/>
    <a:srgbClr val="F8D35E"/>
    <a:srgbClr val="84CBC5"/>
    <a:srgbClr val="C4E0E2"/>
    <a:srgbClr val="6DE9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1" autoAdjust="0"/>
    <p:restoredTop sz="78103" autoAdjust="0"/>
  </p:normalViewPr>
  <p:slideViewPr>
    <p:cSldViewPr snapToGrid="0">
      <p:cViewPr varScale="1">
        <p:scale>
          <a:sx n="86" d="100"/>
          <a:sy n="86" d="100"/>
        </p:scale>
        <p:origin x="1506" y="78"/>
      </p:cViewPr>
      <p:guideLst>
        <p:guide orient="horz" pos="2160"/>
        <p:guide pos="3840"/>
      </p:guideLst>
    </p:cSldViewPr>
  </p:slideViewPr>
  <p:notesTextViewPr>
    <p:cViewPr>
      <p:scale>
        <a:sx n="125" d="100"/>
        <a:sy n="125" d="100"/>
      </p:scale>
      <p:origin x="0" y="0"/>
    </p:cViewPr>
  </p:notesTextViewPr>
  <p:sorterViewPr>
    <p:cViewPr varScale="1">
      <p:scale>
        <a:sx n="100" d="100"/>
        <a:sy n="100" d="100"/>
      </p:scale>
      <p:origin x="0" y="48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ptliao\1.&#36039;&#25972;\2-&#35336;&#30059;&#22577;&#21578;&#26360;\113&#24180;&#36039;&#25972;&#35336;&#30059;&#22577;&#21578;&#26360;&#38651;&#23376;&#27284;\04&#26399;&#20013;&#22577;&#21578;\&#21516;&#20161;\Bz\&#24290;&#27490;&#26696;&#20363;\&#24290;&#27490;&#32113;&#35336;.xlsx" TargetMode="Externa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D:\ptliao\1.&#36039;&#25972;\2-&#35336;&#30059;&#22577;&#21578;&#26360;\113&#24180;&#36039;&#25972;&#35336;&#30059;&#22577;&#21578;&#26360;&#38651;&#23376;&#27284;\04&#26399;&#20013;&#22577;&#21578;\&#21516;&#20161;\Bz\&#24290;&#27490;&#26696;&#20363;\&#24290;&#27490;&#32113;&#35336;.xlsx" TargetMode="External"/><Relationship Id="rId4"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en-US" b="1">
                <a:latin typeface="微軟正黑體" panose="020B0604030504040204" pitchFamily="34" charset="-120"/>
                <a:ea typeface="微軟正黑體" panose="020B0604030504040204" pitchFamily="34" charset="-120"/>
              </a:rPr>
              <a:t>廢止公文案件數</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工作表1!$C$2</c:f>
              <c:strCache>
                <c:ptCount val="1"/>
                <c:pt idx="0">
                  <c:v>公文案件數</c:v>
                </c:pt>
              </c:strCache>
            </c:strRef>
          </c:tx>
          <c:spPr>
            <a:solidFill>
              <a:schemeClr val="accent1"/>
            </a:solidFill>
            <a:ln>
              <a:noFill/>
            </a:ln>
            <a:effectLst/>
          </c:spPr>
          <c:invertIfNegative val="0"/>
          <c:cat>
            <c:strRef>
              <c:f>工作表1!$B$3:$B$16</c:f>
              <c:strCache>
                <c:ptCount val="14"/>
                <c:pt idx="0">
                  <c:v>宜蘭</c:v>
                </c:pt>
                <c:pt idx="1">
                  <c:v>桃園</c:v>
                </c:pt>
                <c:pt idx="2">
                  <c:v>石門</c:v>
                </c:pt>
                <c:pt idx="3">
                  <c:v>新竹</c:v>
                </c:pt>
                <c:pt idx="4">
                  <c:v>苗栗</c:v>
                </c:pt>
                <c:pt idx="5">
                  <c:v>臺中</c:v>
                </c:pt>
                <c:pt idx="6">
                  <c:v>南投</c:v>
                </c:pt>
                <c:pt idx="7">
                  <c:v>彰化</c:v>
                </c:pt>
                <c:pt idx="8">
                  <c:v>雲林</c:v>
                </c:pt>
                <c:pt idx="9">
                  <c:v>嘉南</c:v>
                </c:pt>
                <c:pt idx="10">
                  <c:v>高雄</c:v>
                </c:pt>
                <c:pt idx="11">
                  <c:v>屏東</c:v>
                </c:pt>
                <c:pt idx="12">
                  <c:v>七星</c:v>
                </c:pt>
                <c:pt idx="13">
                  <c:v>瑠公</c:v>
                </c:pt>
              </c:strCache>
            </c:strRef>
          </c:cat>
          <c:val>
            <c:numRef>
              <c:f>工作表1!$C$3:$C$16</c:f>
              <c:numCache>
                <c:formatCode>General</c:formatCode>
                <c:ptCount val="14"/>
                <c:pt idx="0">
                  <c:v>12</c:v>
                </c:pt>
                <c:pt idx="1">
                  <c:v>20</c:v>
                </c:pt>
                <c:pt idx="2">
                  <c:v>15</c:v>
                </c:pt>
                <c:pt idx="3">
                  <c:v>21</c:v>
                </c:pt>
                <c:pt idx="4">
                  <c:v>12</c:v>
                </c:pt>
                <c:pt idx="5">
                  <c:v>10</c:v>
                </c:pt>
                <c:pt idx="6">
                  <c:v>4</c:v>
                </c:pt>
                <c:pt idx="7">
                  <c:v>4</c:v>
                </c:pt>
                <c:pt idx="8">
                  <c:v>10</c:v>
                </c:pt>
                <c:pt idx="9">
                  <c:v>68</c:v>
                </c:pt>
                <c:pt idx="10">
                  <c:v>81</c:v>
                </c:pt>
                <c:pt idx="11">
                  <c:v>12</c:v>
                </c:pt>
                <c:pt idx="12">
                  <c:v>1</c:v>
                </c:pt>
                <c:pt idx="13">
                  <c:v>3</c:v>
                </c:pt>
              </c:numCache>
            </c:numRef>
          </c:val>
          <c:extLst>
            <c:ext xmlns:c16="http://schemas.microsoft.com/office/drawing/2014/chart" uri="{C3380CC4-5D6E-409C-BE32-E72D297353CC}">
              <c16:uniqueId val="{00000000-E60A-4FC5-B5FE-8D9AB432AD57}"/>
            </c:ext>
          </c:extLst>
        </c:ser>
        <c:dLbls>
          <c:showLegendKey val="0"/>
          <c:showVal val="0"/>
          <c:showCatName val="0"/>
          <c:showSerName val="0"/>
          <c:showPercent val="0"/>
          <c:showBubbleSize val="0"/>
        </c:dLbls>
        <c:gapWidth val="219"/>
        <c:overlap val="-27"/>
        <c:axId val="833833040"/>
        <c:axId val="833831120"/>
      </c:barChart>
      <c:catAx>
        <c:axId val="83383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軟正黑體" panose="020B0604030504040204" pitchFamily="34" charset="-120"/>
                <a:ea typeface="微軟正黑體" panose="020B0604030504040204" pitchFamily="34" charset="-120"/>
                <a:cs typeface="+mn-cs"/>
              </a:defRPr>
            </a:pPr>
            <a:endParaRPr lang="zh-TW"/>
          </a:p>
        </c:txPr>
        <c:crossAx val="833831120"/>
        <c:crosses val="autoZero"/>
        <c:auto val="1"/>
        <c:lblAlgn val="ctr"/>
        <c:lblOffset val="100"/>
        <c:noMultiLvlLbl val="0"/>
      </c:catAx>
      <c:valAx>
        <c:axId val="83383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crossAx val="833833040"/>
        <c:crosses val="autoZero"/>
        <c:crossBetween val="between"/>
      </c:valAx>
      <c:spPr>
        <a:noFill/>
        <a:ln>
          <a:noFill/>
        </a:ln>
        <a:effectLst/>
      </c:spPr>
    </c:plotArea>
    <c:plotVisOnly val="1"/>
    <c:dispBlanksAs val="gap"/>
    <c:showDLblsOverMax val="0"/>
  </c:chart>
  <c:spPr>
    <a:noFill/>
    <a:ln>
      <a:solidFill>
        <a:schemeClr val="tx1">
          <a:lumMod val="50000"/>
          <a:lumOff val="50000"/>
        </a:schemeClr>
      </a:solidFill>
    </a:ln>
    <a:effectLst/>
  </c:spPr>
  <c:txPr>
    <a:bodyPr/>
    <a:lstStyle/>
    <a:p>
      <a:pPr>
        <a:defRPr/>
      </a:pPr>
      <a:endParaRPr lang="zh-TW"/>
    </a:p>
  </c:txPr>
  <c:externalData r:id="rId4">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工作表1!$B$3:$B$16</cx:f>
        <cx:lvl ptCount="14">
          <cx:pt idx="0">宜蘭</cx:pt>
          <cx:pt idx="1">桃園</cx:pt>
          <cx:pt idx="2">石門</cx:pt>
          <cx:pt idx="3">新竹</cx:pt>
          <cx:pt idx="4">苗栗</cx:pt>
          <cx:pt idx="5">臺中</cx:pt>
          <cx:pt idx="6">南投</cx:pt>
          <cx:pt idx="7">彰化</cx:pt>
          <cx:pt idx="8">雲林</cx:pt>
          <cx:pt idx="9">嘉南</cx:pt>
          <cx:pt idx="10">高雄</cx:pt>
          <cx:pt idx="11">屏東</cx:pt>
          <cx:pt idx="12">七星</cx:pt>
          <cx:pt idx="13">瑠公</cx:pt>
        </cx:lvl>
      </cx:strDim>
      <cx:numDim type="val">
        <cx:f>工作表1!$G$3:$G$16</cx:f>
        <cx:lvl ptCount="14" formatCode="G/通用格式">
          <cx:pt idx="0">1.5900000000000001</cx:pt>
          <cx:pt idx="1">8.6899999999999995</cx:pt>
          <cx:pt idx="2">16</cx:pt>
          <cx:pt idx="3">22.489999999999998</cx:pt>
          <cx:pt idx="4">0.94999999999999996</cx:pt>
          <cx:pt idx="5">1.0600000000000001</cx:pt>
          <cx:pt idx="6">0.11</cx:pt>
          <cx:pt idx="7">0.029999999999999999</cx:pt>
          <cx:pt idx="8">0.48999999999999999</cx:pt>
          <cx:pt idx="9">172.02000000000001</cx:pt>
          <cx:pt idx="10">8.7400000000000002</cx:pt>
          <cx:pt idx="11">0.58999999999999997</cx:pt>
          <cx:pt idx="12">0.02</cx:pt>
          <cx:pt idx="13">11.029999999999999</cx:pt>
        </cx:lvl>
      </cx:numDim>
    </cx:data>
  </cx:chartData>
  <cx:chart>
    <cx:title pos="t" align="ctr" overlay="0">
      <cx:tx>
        <cx:rich>
          <a:bodyPr spcFirstLastPara="1" vertOverflow="ellipsis" horzOverflow="overflow" wrap="square" lIns="0" tIns="0" rIns="0" bIns="0" anchor="ctr" anchorCtr="1"/>
          <a:lstStyle/>
          <a:p>
            <a:pPr algn="ctr" rtl="0">
              <a:defRPr/>
            </a:pPr>
            <a:r>
              <a:rPr lang="zh-TW" altLang="zh-TW" sz="1400" b="1" i="0" u="none" strike="noStrike" baseline="0" dirty="0">
                <a:solidFill>
                  <a:sysClr val="windowText" lastClr="000000">
                    <a:lumMod val="65000"/>
                    <a:lumOff val="35000"/>
                  </a:sysClr>
                </a:solidFill>
                <a:effectLst/>
                <a:latin typeface="微軟正黑體" panose="020B0604030504040204" pitchFamily="34" charset="-120"/>
                <a:ea typeface="微軟正黑體" panose="020B0604030504040204" pitchFamily="34" charset="-120"/>
                <a:cs typeface="Calibri" panose="020F0502020204030204" pitchFamily="34" charset="0"/>
              </a:rPr>
              <a:t>設施範圍廢止宗地總面積</a:t>
            </a:r>
            <a:endParaRPr lang="zh-TW" altLang="en-US" sz="1400" b="0" i="0" u="none" strike="noStrike" baseline="0" dirty="0">
              <a:solidFill>
                <a:sysClr val="windowText" lastClr="000000">
                  <a:lumMod val="65000"/>
                  <a:lumOff val="35000"/>
                </a:sysClr>
              </a:solidFill>
              <a:latin typeface="微軟正黑體" panose="020B0604030504040204" pitchFamily="34" charset="-120"/>
              <a:ea typeface="微軟正黑體" panose="020B0604030504040204" pitchFamily="34" charset="-120"/>
            </a:endParaRPr>
          </a:p>
        </cx:rich>
      </cx:tx>
    </cx:title>
    <cx:plotArea>
      <cx:plotAreaRegion>
        <cx:series layoutId="clusteredColumn" uniqueId="{292D27C8-0766-4F78-8FC8-851DA25FD608}">
          <cx:dataId val="0"/>
          <cx:layoutPr>
            <cx:aggregation/>
          </cx:layoutPr>
          <cx:axisId val="1"/>
        </cx:series>
        <cx:series layoutId="paretoLine" ownerIdx="0" uniqueId="{4F17A33E-CF57-4B70-A3BF-47F901C633CB}">
          <cx:spPr>
            <a:ln>
              <a:noFill/>
            </a:ln>
          </cx:spPr>
          <cx:axisId val="2"/>
        </cx:series>
      </cx:plotAreaRegion>
      <cx:axis id="0">
        <cx:catScaling gapWidth="0"/>
        <cx:tickLabels/>
        <cx:txPr>
          <a:bodyPr spcFirstLastPara="1" vertOverflow="ellipsis" horzOverflow="overflow" wrap="square" lIns="0" tIns="0" rIns="0" bIns="0" anchor="ctr" anchorCtr="1"/>
          <a:lstStyle/>
          <a:p>
            <a:pPr algn="ctr" rtl="0">
              <a:defRPr sz="1000">
                <a:latin typeface="微軟正黑體" panose="020B0604030504040204" pitchFamily="34" charset="-120"/>
                <a:ea typeface="微軟正黑體" panose="020B0604030504040204" pitchFamily="34" charset="-120"/>
                <a:cs typeface="微軟正黑體" panose="020B0604030504040204" pitchFamily="34" charset="-120"/>
              </a:defRPr>
            </a:pPr>
            <a:endParaRPr lang="zh-TW" altLang="en-US" sz="1000" b="0" i="0" u="none" strike="noStrike" baseline="0">
              <a:solidFill>
                <a:prstClr val="black">
                  <a:lumMod val="65000"/>
                  <a:lumOff val="35000"/>
                </a:prstClr>
              </a:solidFill>
              <a:latin typeface="微軟正黑體" panose="020B0604030504040204" pitchFamily="34" charset="-120"/>
              <a:ea typeface="微軟正黑體" panose="020B0604030504040204" pitchFamily="34" charset="-120"/>
            </a:endParaRPr>
          </a:p>
        </cx:txPr>
      </cx:axis>
      <cx:axis id="1">
        <cx:valScaling/>
        <cx:majorGridlines/>
        <cx:tickLabels/>
        <cx:txPr>
          <a:bodyPr spcFirstLastPara="1" vertOverflow="ellipsis" horzOverflow="overflow" wrap="square" lIns="0" tIns="0" rIns="0" bIns="0" anchor="ctr" anchorCtr="1"/>
          <a:lstStyle/>
          <a:p>
            <a:pPr algn="ctr" rtl="0">
              <a:defRPr sz="1000"/>
            </a:pPr>
            <a:endParaRPr lang="zh-TW" altLang="en-US" sz="1000" b="0" i="0" u="none" strike="noStrike" baseline="0">
              <a:solidFill>
                <a:prstClr val="black">
                  <a:lumMod val="65000"/>
                  <a:lumOff val="35000"/>
                </a:prstClr>
              </a:solidFill>
              <a:latin typeface="Calibri" panose="020F0502020204030204"/>
              <a:ea typeface="新細明體" panose="02020500000000000000" pitchFamily="18" charset="-120"/>
            </a:endParaRPr>
          </a:p>
        </cx:txPr>
      </cx:axis>
      <cx:axis id="2" hidden="1">
        <cx:valScaling max="1" min="0"/>
        <cx:units unit="percentage"/>
        <cx:tickLabels/>
      </cx:axis>
    </cx:plotArea>
  </cx:chart>
  <cx:spPr>
    <a:ln>
      <a:solidFill>
        <a:schemeClr val="tx1">
          <a:lumMod val="50000"/>
          <a:lumOff val="50000"/>
        </a:schemeClr>
      </a:solidFill>
    </a:ln>
  </cx:spPr>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F7E5DC-5936-4EB4-BBFA-0DDF7F42F273}" type="datetimeFigureOut">
              <a:rPr lang="zh-CN" altLang="en-US" smtClean="0"/>
              <a:t>2024/9/3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CC171-5557-4AD9-A4DC-B2B660F99E68}" type="slidenum">
              <a:rPr lang="zh-CN" altLang="en-US" smtClean="0"/>
              <a:t>‹#›</a:t>
            </a:fld>
            <a:endParaRPr lang="zh-CN" altLang="en-US"/>
          </a:p>
        </p:txBody>
      </p:sp>
    </p:spTree>
    <p:extLst>
      <p:ext uri="{BB962C8B-B14F-4D97-AF65-F5344CB8AC3E}">
        <p14:creationId xmlns:p14="http://schemas.microsoft.com/office/powerpoint/2010/main" val="63834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b="0" dirty="0">
              <a:latin typeface="Microsoft JhengHei" panose="020B0604030504040204" pitchFamily="34" charset="-120"/>
              <a:ea typeface="Microsoft JhengHei" panose="020B0604030504040204" pitchFamily="34" charset="-120"/>
            </a:endParaRPr>
          </a:p>
          <a:p>
            <a:endParaRPr lang="zh-TW" altLang="en-US" b="0"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a:t>
            </a:fld>
            <a:endParaRPr lang="zh-CN" altLang="en-US"/>
          </a:p>
        </p:txBody>
      </p:sp>
    </p:spTree>
    <p:extLst>
      <p:ext uri="{BB962C8B-B14F-4D97-AF65-F5344CB8AC3E}">
        <p14:creationId xmlns:p14="http://schemas.microsoft.com/office/powerpoint/2010/main" val="3152760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4</a:t>
            </a:fld>
            <a:endParaRPr lang="zh-CN" altLang="en-US"/>
          </a:p>
        </p:txBody>
      </p:sp>
    </p:spTree>
    <p:extLst>
      <p:ext uri="{BB962C8B-B14F-4D97-AF65-F5344CB8AC3E}">
        <p14:creationId xmlns:p14="http://schemas.microsoft.com/office/powerpoint/2010/main" val="438061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8</a:t>
            </a:fld>
            <a:endParaRPr lang="zh-CN" altLang="en-US"/>
          </a:p>
        </p:txBody>
      </p:sp>
    </p:spTree>
    <p:extLst>
      <p:ext uri="{BB962C8B-B14F-4D97-AF65-F5344CB8AC3E}">
        <p14:creationId xmlns:p14="http://schemas.microsoft.com/office/powerpoint/2010/main" val="429917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9</a:t>
            </a:fld>
            <a:endParaRPr lang="zh-CN" altLang="en-US"/>
          </a:p>
        </p:txBody>
      </p:sp>
    </p:spTree>
    <p:extLst>
      <p:ext uri="{BB962C8B-B14F-4D97-AF65-F5344CB8AC3E}">
        <p14:creationId xmlns:p14="http://schemas.microsoft.com/office/powerpoint/2010/main" val="217346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337076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535025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513425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714765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460953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653487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195059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164726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490055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20</a:t>
            </a:fld>
            <a:endParaRPr lang="zh-CN" altLang="en-US"/>
          </a:p>
        </p:txBody>
      </p:sp>
    </p:spTree>
    <p:extLst>
      <p:ext uri="{BB962C8B-B14F-4D97-AF65-F5344CB8AC3E}">
        <p14:creationId xmlns:p14="http://schemas.microsoft.com/office/powerpoint/2010/main" val="2819738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21</a:t>
            </a:fld>
            <a:endParaRPr lang="zh-CN" altLang="en-US"/>
          </a:p>
        </p:txBody>
      </p:sp>
    </p:spTree>
    <p:extLst>
      <p:ext uri="{BB962C8B-B14F-4D97-AF65-F5344CB8AC3E}">
        <p14:creationId xmlns:p14="http://schemas.microsoft.com/office/powerpoint/2010/main" val="947192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C171-5557-4AD9-A4DC-B2B660F99E68}" type="slidenum">
              <a:rPr kumimoji="0" lang="zh-CN" altLang="en-US" sz="1200" b="0" i="0" u="none" strike="noStrike" kern="1200" cap="none" spc="0" normalizeH="0" baseline="0" noProof="0" smtClean="0">
                <a:ln>
                  <a:noFill/>
                </a:ln>
                <a:solidFill>
                  <a:prstClr val="black"/>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a:cs typeface="+mn-cs"/>
            </a:endParaRPr>
          </a:p>
        </p:txBody>
      </p:sp>
    </p:spTree>
    <p:extLst>
      <p:ext uri="{BB962C8B-B14F-4D97-AF65-F5344CB8AC3E}">
        <p14:creationId xmlns:p14="http://schemas.microsoft.com/office/powerpoint/2010/main" val="260339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CFDCC171-5557-4AD9-A4DC-B2B660F99E68}" type="slidenum">
              <a:rPr lang="zh-CN" altLang="en-US" smtClean="0"/>
              <a:t>23</a:t>
            </a:fld>
            <a:endParaRPr lang="zh-CN" altLang="en-US"/>
          </a:p>
        </p:txBody>
      </p:sp>
    </p:spTree>
    <p:extLst>
      <p:ext uri="{BB962C8B-B14F-4D97-AF65-F5344CB8AC3E}">
        <p14:creationId xmlns:p14="http://schemas.microsoft.com/office/powerpoint/2010/main" val="1123848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25</a:t>
            </a:fld>
            <a:endParaRPr lang="zh-CN" altLang="en-US"/>
          </a:p>
        </p:txBody>
      </p:sp>
    </p:spTree>
    <p:extLst>
      <p:ext uri="{BB962C8B-B14F-4D97-AF65-F5344CB8AC3E}">
        <p14:creationId xmlns:p14="http://schemas.microsoft.com/office/powerpoint/2010/main" val="1658696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26</a:t>
            </a:fld>
            <a:endParaRPr lang="zh-CN" altLang="en-US"/>
          </a:p>
        </p:txBody>
      </p:sp>
    </p:spTree>
    <p:extLst>
      <p:ext uri="{BB962C8B-B14F-4D97-AF65-F5344CB8AC3E}">
        <p14:creationId xmlns:p14="http://schemas.microsoft.com/office/powerpoint/2010/main" val="1566957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1" i="0" u="none" strike="noStrike" kern="0" cap="none" spc="0" normalizeH="0" baseline="0" noProof="0" dirty="0">
              <a:ln>
                <a:noFill/>
              </a:ln>
              <a:solidFill>
                <a:prstClr val="white"/>
              </a:solidFill>
              <a:effectLst/>
              <a:uLnTx/>
              <a:uFillTx/>
              <a:cs typeface="+mn-ea"/>
              <a:sym typeface="+mn-lt"/>
            </a:endParaRPr>
          </a:p>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27</a:t>
            </a:fld>
            <a:endParaRPr lang="zh-CN" altLang="en-US"/>
          </a:p>
        </p:txBody>
      </p:sp>
    </p:spTree>
    <p:extLst>
      <p:ext uri="{BB962C8B-B14F-4D97-AF65-F5344CB8AC3E}">
        <p14:creationId xmlns:p14="http://schemas.microsoft.com/office/powerpoint/2010/main" val="4116721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1" i="0" u="none" strike="noStrike" kern="0" cap="none" spc="0" normalizeH="0" baseline="0" noProof="0" dirty="0">
              <a:ln>
                <a:noFill/>
              </a:ln>
              <a:solidFill>
                <a:prstClr val="white"/>
              </a:solidFill>
              <a:effectLst/>
              <a:uLnTx/>
              <a:uFillTx/>
              <a:cs typeface="+mn-ea"/>
              <a:sym typeface="+mn-lt"/>
            </a:endParaRPr>
          </a:p>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28</a:t>
            </a:fld>
            <a:endParaRPr lang="zh-CN" altLang="en-US"/>
          </a:p>
        </p:txBody>
      </p:sp>
    </p:spTree>
    <p:extLst>
      <p:ext uri="{BB962C8B-B14F-4D97-AF65-F5344CB8AC3E}">
        <p14:creationId xmlns:p14="http://schemas.microsoft.com/office/powerpoint/2010/main" val="595702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1" i="0" u="none" strike="noStrike" kern="0" cap="none" spc="0" normalizeH="0" baseline="0" noProof="0" dirty="0">
              <a:ln>
                <a:noFill/>
              </a:ln>
              <a:solidFill>
                <a:prstClr val="white"/>
              </a:solidFill>
              <a:effectLst/>
              <a:uLnTx/>
              <a:uFillTx/>
              <a:cs typeface="+mn-ea"/>
              <a:sym typeface="+mn-lt"/>
            </a:endParaRPr>
          </a:p>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29</a:t>
            </a:fld>
            <a:endParaRPr lang="zh-CN" altLang="en-US"/>
          </a:p>
        </p:txBody>
      </p:sp>
    </p:spTree>
    <p:extLst>
      <p:ext uri="{BB962C8B-B14F-4D97-AF65-F5344CB8AC3E}">
        <p14:creationId xmlns:p14="http://schemas.microsoft.com/office/powerpoint/2010/main" val="1271013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1" i="0" u="none" strike="noStrike" kern="0" cap="none" spc="0" normalizeH="0" baseline="0" noProof="0" dirty="0">
              <a:ln>
                <a:noFill/>
              </a:ln>
              <a:solidFill>
                <a:prstClr val="white"/>
              </a:solidFill>
              <a:effectLst/>
              <a:uLnTx/>
              <a:uFillTx/>
              <a:cs typeface="+mn-ea"/>
              <a:sym typeface="+mn-lt"/>
            </a:endParaRPr>
          </a:p>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30</a:t>
            </a:fld>
            <a:endParaRPr lang="zh-CN" altLang="en-US"/>
          </a:p>
        </p:txBody>
      </p:sp>
    </p:spTree>
    <p:extLst>
      <p:ext uri="{BB962C8B-B14F-4D97-AF65-F5344CB8AC3E}">
        <p14:creationId xmlns:p14="http://schemas.microsoft.com/office/powerpoint/2010/main" val="3671758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1" i="0" u="none" strike="noStrike" kern="0" cap="none" spc="0" normalizeH="0" baseline="0" noProof="0" dirty="0">
              <a:ln>
                <a:noFill/>
              </a:ln>
              <a:solidFill>
                <a:prstClr val="white"/>
              </a:solidFill>
              <a:effectLst/>
              <a:uLnTx/>
              <a:uFillTx/>
              <a:cs typeface="+mn-ea"/>
              <a:sym typeface="+mn-lt"/>
            </a:endParaRPr>
          </a:p>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31</a:t>
            </a:fld>
            <a:endParaRPr lang="zh-CN" altLang="en-US"/>
          </a:p>
        </p:txBody>
      </p:sp>
    </p:spTree>
    <p:extLst>
      <p:ext uri="{BB962C8B-B14F-4D97-AF65-F5344CB8AC3E}">
        <p14:creationId xmlns:p14="http://schemas.microsoft.com/office/powerpoint/2010/main" val="1624495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1" i="0" u="none" strike="noStrike" kern="0" cap="none" spc="0" normalizeH="0" baseline="0" noProof="0" dirty="0">
              <a:ln>
                <a:noFill/>
              </a:ln>
              <a:solidFill>
                <a:prstClr val="white"/>
              </a:solidFill>
              <a:effectLst/>
              <a:uLnTx/>
              <a:uFillTx/>
              <a:cs typeface="+mn-ea"/>
              <a:sym typeface="+mn-lt"/>
            </a:endParaRPr>
          </a:p>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32</a:t>
            </a:fld>
            <a:endParaRPr lang="zh-CN" altLang="en-US"/>
          </a:p>
        </p:txBody>
      </p:sp>
    </p:spTree>
    <p:extLst>
      <p:ext uri="{BB962C8B-B14F-4D97-AF65-F5344CB8AC3E}">
        <p14:creationId xmlns:p14="http://schemas.microsoft.com/office/powerpoint/2010/main" val="1043795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1" i="0" u="none" strike="noStrike" kern="0" cap="none" spc="0" normalizeH="0" baseline="0" noProof="0" dirty="0">
              <a:ln>
                <a:noFill/>
              </a:ln>
              <a:solidFill>
                <a:prstClr val="white"/>
              </a:solidFill>
              <a:effectLst/>
              <a:uLnTx/>
              <a:uFillTx/>
              <a:cs typeface="+mn-ea"/>
              <a:sym typeface="+mn-lt"/>
            </a:endParaRPr>
          </a:p>
          <a:p>
            <a:endParaRPr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t>33</a:t>
            </a:fld>
            <a:endParaRPr lang="zh-CN" altLang="en-US"/>
          </a:p>
        </p:txBody>
      </p:sp>
    </p:spTree>
    <p:extLst>
      <p:ext uri="{BB962C8B-B14F-4D97-AF65-F5344CB8AC3E}">
        <p14:creationId xmlns:p14="http://schemas.microsoft.com/office/powerpoint/2010/main" val="4198185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34</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1356785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endParaRPr kumimoji="1" lang="en-US" altLang="zh-TW" dirty="0"/>
          </a:p>
          <a:p>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35</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978602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b="1" kern="0" dirty="0">
                <a:solidFill>
                  <a:srgbClr val="FF0000"/>
                </a:solidFill>
                <a:latin typeface="微軟正黑體"/>
              </a:rPr>
              <a:t>資通安全管理系統</a:t>
            </a:r>
            <a:r>
              <a:rPr kumimoji="1" lang="zh-TW" altLang="en-US" dirty="0"/>
              <a:t>第三方驗證 在</a:t>
            </a:r>
            <a:r>
              <a:rPr kumimoji="1" lang="en-US" altLang="zh-TW" dirty="0"/>
              <a:t>112</a:t>
            </a:r>
            <a:r>
              <a:rPr kumimoji="1" lang="zh-TW" altLang="en-US" dirty="0"/>
              <a:t>年</a:t>
            </a:r>
            <a:r>
              <a:rPr kumimoji="1" lang="en-US" altLang="zh-TW" dirty="0"/>
              <a:t>9</a:t>
            </a:r>
            <a:r>
              <a:rPr kumimoji="1" lang="zh-TW" altLang="en-US" dirty="0"/>
              <a:t>月驗證完畢</a:t>
            </a:r>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36</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886915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57200" marR="0" lvl="1" indent="0" algn="l" defTabSz="914400" rtl="0" eaLnBrk="1" fontAlgn="auto" latinLnBrk="0" hangingPunct="1">
              <a:lnSpc>
                <a:spcPct val="120000"/>
              </a:lnSpc>
              <a:spcBef>
                <a:spcPts val="500"/>
              </a:spcBef>
              <a:spcAft>
                <a:spcPts val="0"/>
              </a:spcAft>
              <a:buClrTx/>
              <a:buSzTx/>
              <a:buFont typeface="+mj-lt"/>
              <a:buNone/>
              <a:tabLst/>
              <a:defRPr/>
            </a:pPr>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38</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1376981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本署業經行政院</a:t>
            </a:r>
            <a:r>
              <a:rPr lang="en-US" altLang="zh-TW" sz="1200" kern="1200" dirty="0">
                <a:solidFill>
                  <a:schemeClr val="tx1"/>
                </a:solidFill>
                <a:effectLst/>
                <a:latin typeface="+mn-lt"/>
                <a:ea typeface="+mn-ea"/>
                <a:cs typeface="+mn-cs"/>
              </a:rPr>
              <a:t>110</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a:t>
            </a:r>
            <a:r>
              <a:rPr lang="zh-TW" altLang="zh-TW" sz="1200" kern="1200" dirty="0">
                <a:solidFill>
                  <a:schemeClr val="tx1"/>
                </a:solidFill>
                <a:effectLst/>
                <a:latin typeface="+mn-lt"/>
                <a:ea typeface="+mn-ea"/>
                <a:cs typeface="+mn-cs"/>
              </a:rPr>
              <a:t>月</a:t>
            </a:r>
            <a:r>
              <a:rPr lang="en-US" altLang="zh-TW" sz="1200" kern="1200" dirty="0">
                <a:solidFill>
                  <a:schemeClr val="tx1"/>
                </a:solidFill>
                <a:effectLst/>
                <a:latin typeface="+mn-lt"/>
                <a:ea typeface="+mn-ea"/>
                <a:cs typeface="+mn-cs"/>
              </a:rPr>
              <a:t>5</a:t>
            </a:r>
            <a:r>
              <a:rPr lang="zh-TW" altLang="zh-TW" sz="1200" kern="1200" dirty="0">
                <a:solidFill>
                  <a:schemeClr val="tx1"/>
                </a:solidFill>
                <a:effectLst/>
                <a:latin typeface="+mn-lt"/>
                <a:ea typeface="+mn-ea"/>
                <a:cs typeface="+mn-cs"/>
              </a:rPr>
              <a:t>日核定為資安等級</a:t>
            </a:r>
            <a:r>
              <a:rPr lang="en-US" altLang="zh-TW" sz="1200" kern="1200" dirty="0">
                <a:solidFill>
                  <a:schemeClr val="tx1"/>
                </a:solidFill>
                <a:effectLst/>
                <a:latin typeface="+mn-lt"/>
                <a:ea typeface="+mn-ea"/>
                <a:cs typeface="+mn-cs"/>
              </a:rPr>
              <a:t>B</a:t>
            </a:r>
            <a:r>
              <a:rPr lang="zh-TW" altLang="zh-TW" sz="1200" kern="1200" dirty="0">
                <a:solidFill>
                  <a:schemeClr val="tx1"/>
                </a:solidFill>
                <a:effectLst/>
                <a:latin typeface="+mn-lt"/>
                <a:ea typeface="+mn-ea"/>
                <a:cs typeface="+mn-cs"/>
              </a:rPr>
              <a:t>級機關，依據資通安全責任等級</a:t>
            </a:r>
            <a:r>
              <a:rPr lang="en-US" altLang="zh-TW" sz="1200" kern="1200" dirty="0">
                <a:solidFill>
                  <a:schemeClr val="tx1"/>
                </a:solidFill>
                <a:effectLst/>
                <a:latin typeface="+mn-lt"/>
                <a:ea typeface="+mn-ea"/>
                <a:cs typeface="+mn-cs"/>
              </a:rPr>
              <a:t>B</a:t>
            </a:r>
            <a:r>
              <a:rPr lang="zh-TW" altLang="zh-TW" sz="1200" kern="1200" dirty="0">
                <a:solidFill>
                  <a:schemeClr val="tx1"/>
                </a:solidFill>
                <a:effectLst/>
                <a:latin typeface="+mn-lt"/>
                <a:ea typeface="+mn-ea"/>
                <a:cs typeface="+mn-cs"/>
              </a:rPr>
              <a:t>級之公務機關應辦事項規定，本署二名資通安全「專職人員」每人每年至少接受十二小時以上之資通安全專業課程訓練或資通安全職能訓練，此部分係以</a:t>
            </a:r>
            <a:r>
              <a:rPr lang="zh-TW" altLang="en-US"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機關</a:t>
            </a:r>
            <a:r>
              <a:rPr lang="zh-TW" altLang="en-US"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作為認定，各管理處無相關待辦事項。</a:t>
            </a:r>
            <a:endParaRPr lang="en-US" altLang="zh-TW"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至於資通安全專職人員以外之資訊人員、一般使用者及主管，依規定所需接受之資通安全專業課程訓練、資通安全職能訓練及資通安全通識教育訓練，各管理處刻依資安法持續辦理。</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zh-TW" sz="1200" kern="1200" dirty="0">
              <a:solidFill>
                <a:schemeClr val="tx1"/>
              </a:solidFill>
              <a:effectLst/>
              <a:latin typeface="+mn-lt"/>
              <a:ea typeface="+mn-ea"/>
              <a:cs typeface="+mn-cs"/>
            </a:endParaRPr>
          </a:p>
          <a:p>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39</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17288446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lnSpc>
                <a:spcPct val="120000"/>
              </a:lnSpc>
              <a:buNone/>
              <a:defRPr/>
            </a:pPr>
            <a:r>
              <a:rPr lang="zh-TW" altLang="en-US" sz="1200" dirty="0">
                <a:latin typeface="微軟正黑體"/>
              </a:rPr>
              <a:t>一、其餘「技術面」</a:t>
            </a:r>
            <a:r>
              <a:rPr lang="en-US" altLang="zh-TW" sz="1200" dirty="0">
                <a:latin typeface="微軟正黑體"/>
              </a:rPr>
              <a:t>-</a:t>
            </a:r>
            <a:r>
              <a:rPr lang="zh-TW" altLang="en-US" sz="1200" b="1" dirty="0">
                <a:latin typeface="微軟正黑體"/>
              </a:rPr>
              <a:t>安全性檢測</a:t>
            </a:r>
            <a:r>
              <a:rPr lang="en-US" altLang="zh-TW" sz="1200" dirty="0">
                <a:latin typeface="微軟正黑體"/>
              </a:rPr>
              <a:t>(</a:t>
            </a:r>
            <a:r>
              <a:rPr lang="zh-TW" altLang="en-US" sz="1200" dirty="0">
                <a:latin typeface="微軟正黑體"/>
              </a:rPr>
              <a:t>弱掃、滲透測試</a:t>
            </a:r>
            <a:r>
              <a:rPr lang="en-US" altLang="zh-TW" sz="1200" dirty="0">
                <a:latin typeface="微軟正黑體"/>
              </a:rPr>
              <a:t>)</a:t>
            </a:r>
            <a:r>
              <a:rPr lang="zh-TW" altLang="en-US" sz="1200" dirty="0">
                <a:latin typeface="微軟正黑體"/>
              </a:rPr>
              <a:t>、</a:t>
            </a:r>
            <a:r>
              <a:rPr lang="zh-TW" altLang="en-US" sz="1200" b="1" dirty="0">
                <a:latin typeface="微軟正黑體"/>
              </a:rPr>
              <a:t>資通安全健診</a:t>
            </a:r>
            <a:r>
              <a:rPr lang="en-US" altLang="zh-TW" sz="1200" dirty="0">
                <a:latin typeface="微軟正黑體"/>
              </a:rPr>
              <a:t>(</a:t>
            </a:r>
            <a:r>
              <a:rPr lang="zh-TW" altLang="en-US" sz="1200" dirty="0">
                <a:latin typeface="微軟正黑體"/>
              </a:rPr>
              <a:t>網路架構檢視、防火牆連線設定</a:t>
            </a:r>
            <a:r>
              <a:rPr lang="en-US" altLang="zh-TW" sz="1200" dirty="0">
                <a:latin typeface="微軟正黑體"/>
              </a:rPr>
              <a:t>)</a:t>
            </a:r>
            <a:r>
              <a:rPr lang="zh-TW" altLang="en-US" sz="1200" dirty="0">
                <a:latin typeface="微軟正黑體"/>
              </a:rPr>
              <a:t>、</a:t>
            </a:r>
            <a:r>
              <a:rPr lang="zh-TW" altLang="en-US" sz="1200" b="1" dirty="0">
                <a:latin typeface="微軟正黑體"/>
              </a:rPr>
              <a:t>資通安全防護</a:t>
            </a:r>
            <a:r>
              <a:rPr lang="en-US" altLang="zh-TW" sz="1200" dirty="0">
                <a:latin typeface="微軟正黑體"/>
              </a:rPr>
              <a:t>(</a:t>
            </a:r>
            <a:r>
              <a:rPr lang="zh-TW" altLang="en-US" sz="1200" dirty="0">
                <a:latin typeface="微軟正黑體"/>
              </a:rPr>
              <a:t>防毒軟體、郵件過濾機制</a:t>
            </a:r>
            <a:r>
              <a:rPr lang="en-US" altLang="zh-TW" sz="1200" dirty="0">
                <a:latin typeface="微軟正黑體"/>
              </a:rPr>
              <a:t>)</a:t>
            </a:r>
            <a:r>
              <a:rPr lang="zh-TW" altLang="en-US" sz="1200" dirty="0">
                <a:latin typeface="微軟正黑體"/>
              </a:rPr>
              <a:t>等內容，請</a:t>
            </a:r>
            <a:r>
              <a:rPr lang="zh-TW" altLang="en-US" sz="1200" b="1" dirty="0">
                <a:latin typeface="微軟正黑體"/>
              </a:rPr>
              <a:t>各管理處</a:t>
            </a:r>
            <a:r>
              <a:rPr lang="zh-TW" altLang="en-US" sz="1200" dirty="0">
                <a:latin typeface="微軟正黑體"/>
              </a:rPr>
              <a:t>依資安法</a:t>
            </a:r>
            <a:r>
              <a:rPr lang="zh-TW" altLang="en-US" sz="1200" b="1" dirty="0">
                <a:latin typeface="微軟正黑體"/>
              </a:rPr>
              <a:t>持續辦理</a:t>
            </a:r>
            <a:endParaRPr lang="en-US" altLang="zh-TW" sz="1200" b="1" dirty="0">
              <a:latin typeface="微軟正黑體"/>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zh-TW" altLang="en-US" sz="1200" dirty="0">
                <a:latin typeface="微軟正黑體"/>
              </a:rPr>
              <a:t>二、「認知與訓練」</a:t>
            </a:r>
            <a:r>
              <a:rPr lang="en-US" altLang="zh-TW" sz="1200" dirty="0">
                <a:latin typeface="微軟正黑體"/>
              </a:rPr>
              <a:t>-</a:t>
            </a:r>
            <a:r>
              <a:rPr lang="zh-TW" altLang="en-US" sz="1200" dirty="0">
                <a:latin typeface="微軟正黑體"/>
              </a:rPr>
              <a:t>資通安全</a:t>
            </a:r>
            <a:r>
              <a:rPr lang="zh-TW" altLang="en-US" sz="1200" b="1" dirty="0">
                <a:latin typeface="微軟正黑體"/>
              </a:rPr>
              <a:t>教育訓練</a:t>
            </a:r>
            <a:r>
              <a:rPr lang="en-US" altLang="zh-TW" sz="1200" dirty="0">
                <a:latin typeface="微軟正黑體"/>
              </a:rPr>
              <a:t>(</a:t>
            </a:r>
            <a:r>
              <a:rPr lang="zh-TW" altLang="en-US" sz="1200" dirty="0">
                <a:latin typeface="微軟正黑體"/>
              </a:rPr>
              <a:t>含主管、專職、資訊、一般使用者</a:t>
            </a:r>
            <a:r>
              <a:rPr lang="en-US" altLang="zh-TW" sz="1200" dirty="0">
                <a:latin typeface="微軟正黑體"/>
              </a:rPr>
              <a:t>)</a:t>
            </a:r>
            <a:r>
              <a:rPr lang="zh-TW" altLang="en-US" sz="1200" dirty="0">
                <a:latin typeface="微軟正黑體"/>
              </a:rPr>
              <a:t>、資通安全專業</a:t>
            </a:r>
            <a:r>
              <a:rPr lang="zh-TW" altLang="en-US" sz="1200" b="1" dirty="0">
                <a:latin typeface="微軟正黑體"/>
              </a:rPr>
              <a:t>證照</a:t>
            </a:r>
            <a:r>
              <a:rPr lang="zh-TW" altLang="en-US" sz="1200" dirty="0">
                <a:latin typeface="微軟正黑體"/>
              </a:rPr>
              <a:t>及職能訓練</a:t>
            </a:r>
            <a:r>
              <a:rPr lang="zh-TW" altLang="en-US" sz="1200" b="1" dirty="0">
                <a:latin typeface="微軟正黑體"/>
              </a:rPr>
              <a:t>證書</a:t>
            </a:r>
            <a:r>
              <a:rPr lang="zh-TW" altLang="en-US" sz="1200" dirty="0">
                <a:latin typeface="微軟正黑體"/>
              </a:rPr>
              <a:t>等內容，請</a:t>
            </a:r>
            <a:r>
              <a:rPr lang="zh-TW" altLang="en-US" sz="1200" b="1" dirty="0">
                <a:latin typeface="微軟正黑體"/>
              </a:rPr>
              <a:t>各管理處</a:t>
            </a:r>
            <a:r>
              <a:rPr lang="zh-TW" altLang="en-US" sz="1200" dirty="0">
                <a:latin typeface="微軟正黑體"/>
              </a:rPr>
              <a:t>依資安法</a:t>
            </a:r>
            <a:r>
              <a:rPr lang="zh-TW" altLang="en-US" sz="1200" b="1" dirty="0">
                <a:latin typeface="微軟正黑體"/>
              </a:rPr>
              <a:t>持續辦理</a:t>
            </a:r>
            <a:endParaRPr lang="en-US" altLang="zh-TW" sz="1200" b="1" dirty="0">
              <a:latin typeface="微軟正黑體"/>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en-US" altLang="zh-TW" sz="1200" b="1" dirty="0">
              <a:latin typeface="微軟正黑體"/>
            </a:endParaRPr>
          </a:p>
          <a:p>
            <a:pPr marL="800100" lvl="1" indent="-342900">
              <a:lnSpc>
                <a:spcPct val="120000"/>
              </a:lnSpc>
              <a:buFont typeface="+mj-lt"/>
              <a:buAutoNum type="arabicPeriod"/>
              <a:defRPr/>
            </a:pPr>
            <a:r>
              <a:rPr lang="zh-TW" altLang="en-US" dirty="0">
                <a:solidFill>
                  <a:prstClr val="black"/>
                </a:solidFill>
                <a:latin typeface="微軟正黑體"/>
              </a:rPr>
              <a:t>政府組態基準</a:t>
            </a:r>
            <a:r>
              <a:rPr lang="en-US" altLang="zh-TW" dirty="0">
                <a:solidFill>
                  <a:prstClr val="black"/>
                </a:solidFill>
                <a:latin typeface="微軟正黑體"/>
              </a:rPr>
              <a:t>(GCB)</a:t>
            </a:r>
          </a:p>
          <a:p>
            <a:pPr marL="800100" lvl="1" indent="-342900">
              <a:lnSpc>
                <a:spcPct val="120000"/>
              </a:lnSpc>
              <a:buFont typeface="+mj-lt"/>
              <a:buAutoNum type="arabicPeriod"/>
              <a:defRPr/>
            </a:pPr>
            <a:r>
              <a:rPr lang="zh-TW" altLang="en-US" dirty="0">
                <a:solidFill>
                  <a:prstClr val="black"/>
                </a:solidFill>
                <a:latin typeface="微軟正黑體"/>
              </a:rPr>
              <a:t>資通安全弱點通報機制 </a:t>
            </a:r>
            <a:r>
              <a:rPr lang="en-US" altLang="zh-TW" dirty="0">
                <a:solidFill>
                  <a:prstClr val="black"/>
                </a:solidFill>
                <a:latin typeface="微軟正黑體"/>
              </a:rPr>
              <a:t>(VANS)</a:t>
            </a:r>
          </a:p>
          <a:p>
            <a:pPr marL="0" marR="0" lvl="0" indent="0" algn="l" defTabSz="914400" rtl="0" eaLnBrk="1" fontAlgn="auto" latinLnBrk="0" hangingPunct="1">
              <a:lnSpc>
                <a:spcPct val="120000"/>
              </a:lnSpc>
              <a:spcBef>
                <a:spcPts val="0"/>
              </a:spcBef>
              <a:spcAft>
                <a:spcPts val="0"/>
              </a:spcAft>
              <a:buClrTx/>
              <a:buSzTx/>
              <a:buFontTx/>
              <a:buNone/>
              <a:tabLst/>
              <a:defRPr/>
            </a:pPr>
            <a:endParaRPr lang="en-US" altLang="zh-TW" sz="1200" b="1" dirty="0">
              <a:latin typeface="微軟正黑體"/>
            </a:endParaRPr>
          </a:p>
          <a:p>
            <a:pPr marL="0" indent="0">
              <a:lnSpc>
                <a:spcPct val="120000"/>
              </a:lnSpc>
              <a:buNone/>
              <a:defRPr/>
            </a:pPr>
            <a:endParaRPr lang="en-US" altLang="zh-TW" sz="1200" b="1" dirty="0">
              <a:latin typeface="微軟正黑體"/>
            </a:endParaRPr>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40</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30650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257300" lvl="2" indent="-342900">
              <a:spcAft>
                <a:spcPts val="1200"/>
              </a:spcAft>
              <a:buClr>
                <a:srgbClr val="ED7D31"/>
              </a:buClr>
              <a:buSzPct val="90000"/>
              <a:buFont typeface="Wingdings" panose="05000000000000000000" pitchFamily="2" charset="2"/>
              <a:buChar char="Ø"/>
            </a:pPr>
            <a:r>
              <a:rPr lang="zh-TW" altLang="en-US" sz="2800" b="1" dirty="0">
                <a:solidFill>
                  <a:srgbClr val="C00000"/>
                </a:solidFill>
                <a:latin typeface="Microsoft JhengHei" panose="020B0604030504040204" pitchFamily="34" charset="-120"/>
              </a:rPr>
              <a:t>資訊安全管理系統</a:t>
            </a:r>
            <a:r>
              <a:rPr lang="en-US" altLang="zh-TW" sz="2600" b="1" dirty="0">
                <a:solidFill>
                  <a:srgbClr val="C00000"/>
                </a:solidFill>
                <a:latin typeface="Microsoft JhengHei" panose="020B0604030504040204" pitchFamily="34" charset="-120"/>
              </a:rPr>
              <a:t> </a:t>
            </a:r>
            <a:r>
              <a:rPr lang="en-US" altLang="zh-TW" sz="2600" dirty="0">
                <a:solidFill>
                  <a:prstClr val="black"/>
                </a:solidFill>
                <a:latin typeface="Microsoft JhengHei" panose="020B0604030504040204" pitchFamily="34" charset="-120"/>
              </a:rPr>
              <a:t>(Information Security Management</a:t>
            </a:r>
            <a:r>
              <a:rPr lang="zh-TW" altLang="en-US" sz="2600" dirty="0">
                <a:solidFill>
                  <a:prstClr val="black"/>
                </a:solidFill>
                <a:latin typeface="Microsoft JhengHei" panose="020B0604030504040204" pitchFamily="34" charset="-120"/>
              </a:rPr>
              <a:t> </a:t>
            </a:r>
            <a:r>
              <a:rPr lang="en-US" altLang="zh-TW" sz="2600" dirty="0">
                <a:solidFill>
                  <a:prstClr val="black"/>
                </a:solidFill>
                <a:latin typeface="Microsoft JhengHei" panose="020B0604030504040204" pitchFamily="34" charset="-120"/>
              </a:rPr>
              <a:t>System</a:t>
            </a:r>
            <a:r>
              <a:rPr lang="zh-TW" altLang="en-US" sz="2600" dirty="0">
                <a:solidFill>
                  <a:prstClr val="black"/>
                </a:solidFill>
                <a:latin typeface="Microsoft JhengHei" panose="020B0604030504040204" pitchFamily="34" charset="-120"/>
              </a:rPr>
              <a:t>，</a:t>
            </a:r>
            <a:r>
              <a:rPr lang="en-US" altLang="zh-TW" sz="2600" dirty="0">
                <a:solidFill>
                  <a:prstClr val="black"/>
                </a:solidFill>
                <a:latin typeface="Microsoft JhengHei" panose="020B0604030504040204" pitchFamily="34" charset="-120"/>
              </a:rPr>
              <a:t> </a:t>
            </a:r>
            <a:r>
              <a:rPr lang="zh-TW" altLang="en-US" sz="2600" dirty="0">
                <a:solidFill>
                  <a:prstClr val="black"/>
                </a:solidFill>
                <a:latin typeface="Microsoft JhengHei" panose="020B0604030504040204" pitchFamily="34" charset="-120"/>
              </a:rPr>
              <a:t>簡稱</a:t>
            </a:r>
            <a:r>
              <a:rPr lang="en-US" altLang="zh-TW" sz="2600" b="1" dirty="0">
                <a:solidFill>
                  <a:srgbClr val="C00000"/>
                </a:solidFill>
                <a:latin typeface="Microsoft JhengHei" panose="020B0604030504040204" pitchFamily="34" charset="-120"/>
              </a:rPr>
              <a:t>ISMS</a:t>
            </a:r>
            <a:r>
              <a:rPr lang="en-US" altLang="zh-TW" sz="2600" dirty="0">
                <a:solidFill>
                  <a:prstClr val="black"/>
                </a:solidFill>
                <a:latin typeface="Microsoft JhengHei" panose="020B0604030504040204" pitchFamily="34" charset="-120"/>
              </a:rPr>
              <a:t>)</a:t>
            </a:r>
            <a:r>
              <a:rPr lang="zh-TW" altLang="en-US" sz="2600" dirty="0">
                <a:solidFill>
                  <a:prstClr val="black"/>
                </a:solidFill>
                <a:latin typeface="Microsoft JhengHei" panose="020B0604030504040204" pitchFamily="34" charset="-120"/>
              </a:rPr>
              <a:t>是一套有系統地</a:t>
            </a:r>
            <a:r>
              <a:rPr lang="zh-TW" altLang="en-US" sz="2600" b="1" dirty="0">
                <a:solidFill>
                  <a:prstClr val="black"/>
                </a:solidFill>
                <a:latin typeface="Microsoft JhengHei" panose="020B0604030504040204" pitchFamily="34" charset="-120"/>
              </a:rPr>
              <a:t>分析</a:t>
            </a:r>
            <a:r>
              <a:rPr lang="zh-TW" altLang="en-US" sz="2600" dirty="0">
                <a:solidFill>
                  <a:prstClr val="black"/>
                </a:solidFill>
                <a:latin typeface="Microsoft JhengHei" panose="020B0604030504040204" pitchFamily="34" charset="-120"/>
              </a:rPr>
              <a:t>和</a:t>
            </a:r>
            <a:r>
              <a:rPr lang="zh-TW" altLang="en-US" sz="2600" b="1" dirty="0">
                <a:solidFill>
                  <a:prstClr val="black"/>
                </a:solidFill>
                <a:latin typeface="Microsoft JhengHei" panose="020B0604030504040204" pitchFamily="34" charset="-120"/>
              </a:rPr>
              <a:t>管理資訊安全風險</a:t>
            </a:r>
            <a:r>
              <a:rPr lang="zh-TW" altLang="en-US" sz="2600" dirty="0">
                <a:solidFill>
                  <a:prstClr val="black"/>
                </a:solidFill>
                <a:latin typeface="Microsoft JhengHei" panose="020B0604030504040204" pitchFamily="34" charset="-120"/>
              </a:rPr>
              <a:t>的</a:t>
            </a:r>
            <a:r>
              <a:rPr lang="zh-TW" altLang="en-US" sz="2600" b="1" dirty="0">
                <a:solidFill>
                  <a:prstClr val="black"/>
                </a:solidFill>
                <a:latin typeface="Microsoft JhengHei" panose="020B0604030504040204" pitchFamily="34" charset="-120"/>
              </a:rPr>
              <a:t>方法</a:t>
            </a:r>
            <a:endParaRPr lang="en-US" altLang="zh-TW" sz="2600" b="1" dirty="0">
              <a:solidFill>
                <a:prstClr val="black"/>
              </a:solidFill>
              <a:latin typeface="Microsoft JhengHei" panose="020B0604030504040204" pitchFamily="34" charset="-120"/>
            </a:endParaRPr>
          </a:p>
          <a:p>
            <a:pPr marL="1257300" lvl="2" indent="-342900">
              <a:spcAft>
                <a:spcPts val="1200"/>
              </a:spcAft>
              <a:buClr>
                <a:srgbClr val="ED7D31"/>
              </a:buClr>
              <a:buSzPct val="90000"/>
              <a:buFont typeface="Wingdings" panose="05000000000000000000" pitchFamily="2" charset="2"/>
              <a:buChar char="Ø"/>
            </a:pPr>
            <a:r>
              <a:rPr lang="zh-TW" altLang="en-US" sz="2600" dirty="0">
                <a:solidFill>
                  <a:prstClr val="black"/>
                </a:solidFill>
                <a:latin typeface="Microsoft JhengHei" panose="020B0604030504040204" pitchFamily="34" charset="-120"/>
              </a:rPr>
              <a:t>要達到</a:t>
            </a:r>
            <a:r>
              <a:rPr lang="en-US" altLang="zh-TW" sz="2600" dirty="0">
                <a:solidFill>
                  <a:prstClr val="black"/>
                </a:solidFill>
                <a:latin typeface="Microsoft JhengHei" panose="020B0604030504040204" pitchFamily="34" charset="-120"/>
              </a:rPr>
              <a:t>100% </a:t>
            </a:r>
            <a:r>
              <a:rPr lang="zh-TW" altLang="en-US" sz="2600" dirty="0">
                <a:solidFill>
                  <a:prstClr val="black"/>
                </a:solidFill>
                <a:latin typeface="Microsoft JhengHei" panose="020B0604030504040204" pitchFamily="34" charset="-120"/>
              </a:rPr>
              <a:t>的資訊安全是一種過高的期望，資訊安全管理的目標是</a:t>
            </a:r>
            <a:r>
              <a:rPr lang="zh-TW" altLang="en-US" sz="2600" b="1" dirty="0">
                <a:solidFill>
                  <a:srgbClr val="C00000"/>
                </a:solidFill>
                <a:latin typeface="Microsoft JhengHei" panose="020B0604030504040204" pitchFamily="34" charset="-120"/>
              </a:rPr>
              <a:t>透過控制方法</a:t>
            </a:r>
            <a:r>
              <a:rPr lang="zh-TW" altLang="en-US" sz="2600" dirty="0">
                <a:solidFill>
                  <a:prstClr val="black"/>
                </a:solidFill>
                <a:latin typeface="Microsoft JhengHei" panose="020B0604030504040204" pitchFamily="34" charset="-120"/>
              </a:rPr>
              <a:t>把資訊</a:t>
            </a:r>
            <a:r>
              <a:rPr lang="zh-TW" altLang="en-US" sz="2600" b="1" dirty="0">
                <a:solidFill>
                  <a:srgbClr val="C00000"/>
                </a:solidFill>
                <a:latin typeface="Microsoft JhengHei" panose="020B0604030504040204" pitchFamily="34" charset="-120"/>
              </a:rPr>
              <a:t>風險降低</a:t>
            </a:r>
            <a:r>
              <a:rPr lang="zh-TW" altLang="en-US" sz="2600" dirty="0">
                <a:solidFill>
                  <a:prstClr val="black"/>
                </a:solidFill>
                <a:latin typeface="Microsoft JhengHei" panose="020B0604030504040204" pitchFamily="34" charset="-120"/>
              </a:rPr>
              <a:t>到</a:t>
            </a:r>
            <a:r>
              <a:rPr lang="zh-TW" altLang="en-US" sz="2600" b="1" dirty="0">
                <a:solidFill>
                  <a:prstClr val="black"/>
                </a:solidFill>
                <a:latin typeface="Microsoft JhengHei" panose="020B0604030504040204" pitchFamily="34" charset="-120"/>
              </a:rPr>
              <a:t>可接受</a:t>
            </a:r>
            <a:r>
              <a:rPr lang="zh-TW" altLang="en-US" sz="2600" dirty="0">
                <a:solidFill>
                  <a:prstClr val="black"/>
                </a:solidFill>
                <a:latin typeface="Microsoft JhengHei" panose="020B0604030504040204" pitchFamily="34" charset="-120"/>
              </a:rPr>
              <a:t>的程度內</a:t>
            </a:r>
            <a:endParaRPr lang="en-US" altLang="zh-TW" sz="2600" b="1" dirty="0">
              <a:solidFill>
                <a:prstClr val="black"/>
              </a:solidFill>
              <a:latin typeface="Microsoft JhengHei" panose="020B0604030504040204" pitchFamily="34" charset="-120"/>
            </a:endParaRPr>
          </a:p>
          <a:p>
            <a:pPr marL="457200" marR="0" lvl="1" indent="0" algn="l" defTabSz="914400" rtl="0" eaLnBrk="1" fontAlgn="auto" latinLnBrk="0" hangingPunct="1">
              <a:lnSpc>
                <a:spcPct val="120000"/>
              </a:lnSpc>
              <a:spcBef>
                <a:spcPts val="500"/>
              </a:spcBef>
              <a:spcAft>
                <a:spcPts val="0"/>
              </a:spcAft>
              <a:buClrTx/>
              <a:buSzTx/>
              <a:buFont typeface="+mj-lt"/>
              <a:buNone/>
              <a:tabLst/>
              <a:defRPr/>
            </a:pPr>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41</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279075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57200" marR="0" lvl="1" indent="0" algn="l" defTabSz="914400" rtl="0" eaLnBrk="1" fontAlgn="auto" latinLnBrk="0" hangingPunct="1">
              <a:lnSpc>
                <a:spcPct val="120000"/>
              </a:lnSpc>
              <a:spcBef>
                <a:spcPts val="500"/>
              </a:spcBef>
              <a:spcAft>
                <a:spcPts val="0"/>
              </a:spcAft>
              <a:buClrTx/>
              <a:buSzTx/>
              <a:buFont typeface="+mj-lt"/>
              <a:buNone/>
              <a:tabLst/>
              <a:defRPr/>
            </a:pPr>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42</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534442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57200" marR="0" lvl="1" indent="0" algn="l" defTabSz="914400" rtl="0" eaLnBrk="1" fontAlgn="auto" latinLnBrk="0" hangingPunct="1">
              <a:lnSpc>
                <a:spcPct val="120000"/>
              </a:lnSpc>
              <a:spcBef>
                <a:spcPts val="500"/>
              </a:spcBef>
              <a:spcAft>
                <a:spcPts val="0"/>
              </a:spcAft>
              <a:buClrTx/>
              <a:buSzTx/>
              <a:buFont typeface="+mj-lt"/>
              <a:buNone/>
              <a:tabLst/>
              <a:defRPr/>
            </a:pPr>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43</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5727995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57200" marR="0" lvl="1" indent="0" algn="l" defTabSz="914400" rtl="0" eaLnBrk="1" fontAlgn="auto" latinLnBrk="0" hangingPunct="1">
              <a:lnSpc>
                <a:spcPct val="120000"/>
              </a:lnSpc>
              <a:spcBef>
                <a:spcPts val="500"/>
              </a:spcBef>
              <a:spcAft>
                <a:spcPts val="0"/>
              </a:spcAft>
              <a:buClrTx/>
              <a:buSzTx/>
              <a:buFont typeface="+mj-lt"/>
              <a:buNone/>
              <a:tabLst/>
              <a:defRPr/>
            </a:pPr>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44</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3176599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57200" marR="0" lvl="1" indent="0" algn="l" defTabSz="914400" rtl="0" eaLnBrk="1" fontAlgn="auto" latinLnBrk="0" hangingPunct="1">
              <a:lnSpc>
                <a:spcPct val="120000"/>
              </a:lnSpc>
              <a:spcBef>
                <a:spcPts val="500"/>
              </a:spcBef>
              <a:spcAft>
                <a:spcPts val="0"/>
              </a:spcAft>
              <a:buClrTx/>
              <a:buSzTx/>
              <a:buFont typeface="+mj-lt"/>
              <a:buNone/>
              <a:tabLst/>
              <a:defRPr/>
            </a:pPr>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45</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1349880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2400" dirty="0">
                <a:latin typeface="Microsoft JhengHei" panose="020B0604030504040204" pitchFamily="34" charset="-120"/>
                <a:ea typeface="Microsoft JhengHei" panose="020B0604030504040204" pitchFamily="34" charset="-120"/>
              </a:rPr>
              <a:t>農委會稽核建議：</a:t>
            </a:r>
            <a:endParaRPr lang="en-US" altLang="zh-TW" sz="2400" dirty="0">
              <a:latin typeface="Microsoft JhengHei" panose="020B0604030504040204" pitchFamily="34" charset="-120"/>
              <a:ea typeface="Microsoft JhengHei" panose="020B0604030504040204" pitchFamily="34" charset="-120"/>
            </a:endParaRPr>
          </a:p>
          <a:p>
            <a:r>
              <a:rPr lang="zh-TW" altLang="en-US" sz="2400" dirty="0">
                <a:latin typeface="Microsoft JhengHei" panose="020B0604030504040204" pitchFamily="34" charset="-120"/>
                <a:ea typeface="Microsoft JhengHei" panose="020B0604030504040204" pitchFamily="34" charset="-120"/>
              </a:rPr>
              <a:t>核心業務及支持業務系統之適切性：建議提報如「烏山頭及白河水庫管理資訊系統」等共通性系統。 </a:t>
            </a:r>
            <a:endParaRPr lang="en-US" altLang="zh-TW" sz="2400" dirty="0">
              <a:latin typeface="Microsoft JhengHei" panose="020B0604030504040204" pitchFamily="34" charset="-120"/>
              <a:ea typeface="Microsoft JhengHei" panose="020B0604030504040204" pitchFamily="34" charset="-120"/>
            </a:endParaRPr>
          </a:p>
          <a:p>
            <a:r>
              <a:rPr lang="zh-TW" altLang="en-US" sz="2400" dirty="0">
                <a:latin typeface="Microsoft JhengHei" panose="020B0604030504040204" pitchFamily="34" charset="-120"/>
                <a:ea typeface="Microsoft JhengHei" panose="020B0604030504040204" pitchFamily="34" charset="-120"/>
              </a:rPr>
              <a:t>資安經費之配置，應將</a:t>
            </a:r>
            <a:r>
              <a:rPr lang="zh-TW" altLang="en-US" sz="2400" u="sng" dirty="0">
                <a:latin typeface="Microsoft JhengHei" panose="020B0604030504040204" pitchFamily="34" charset="-120"/>
                <a:ea typeface="Microsoft JhengHei" panose="020B0604030504040204" pitchFamily="34" charset="-120"/>
              </a:rPr>
              <a:t>資安經費佔資訊設備或資訊相關費用之比例</a:t>
            </a:r>
            <a:r>
              <a:rPr lang="zh-TW" altLang="en-US" sz="2400" dirty="0">
                <a:latin typeface="Microsoft JhengHei" panose="020B0604030504040204" pitchFamily="34" charset="-120"/>
                <a:ea typeface="Microsoft JhengHei" panose="020B0604030504040204" pitchFamily="34" charset="-120"/>
              </a:rPr>
              <a:t>，納入維護計畫內 </a:t>
            </a:r>
            <a:r>
              <a:rPr lang="zh-TW" altLang="en-US" dirty="0">
                <a:latin typeface="Microsoft JhengHei" panose="020B0604030504040204" pitchFamily="34" charset="-120"/>
                <a:ea typeface="Microsoft JhengHei" panose="020B0604030504040204" pitchFamily="34" charset="-120"/>
              </a:rPr>
              <a:t>資訊人員，每人每二年至少接受三小時以上之資通安全專業課程訓練或資通安全職能訓練，應將</a:t>
            </a:r>
            <a:r>
              <a:rPr lang="zh-TW" altLang="en-US" u="sng" dirty="0">
                <a:latin typeface="Microsoft JhengHei" panose="020B0604030504040204" pitchFamily="34" charset="-120"/>
                <a:ea typeface="Microsoft JhengHei" panose="020B0604030504040204" pitchFamily="34" charset="-120"/>
              </a:rPr>
              <a:t>駐點或外聘資訊人員</a:t>
            </a:r>
            <a:r>
              <a:rPr lang="zh-TW" altLang="en-US" dirty="0">
                <a:latin typeface="Microsoft JhengHei" panose="020B0604030504040204" pitchFamily="34" charset="-120"/>
                <a:ea typeface="Microsoft JhengHei" panose="020B0604030504040204" pitchFamily="34" charset="-120"/>
              </a:rPr>
              <a:t>納入要求 。資通系統開發如委外辦理，應將系統發展生命週期各階段依等級將安全需求</a:t>
            </a:r>
            <a:r>
              <a:rPr lang="en-US" altLang="zh-TW" dirty="0">
                <a:latin typeface="Microsoft JhengHei" panose="020B0604030504040204" pitchFamily="34" charset="-120"/>
                <a:ea typeface="Microsoft JhengHei" panose="020B0604030504040204" pitchFamily="34" charset="-120"/>
              </a:rPr>
              <a:t>(</a:t>
            </a:r>
            <a:r>
              <a:rPr lang="zh-TW" altLang="en-US" dirty="0">
                <a:latin typeface="Microsoft JhengHei" panose="020B0604030504040204" pitchFamily="34" charset="-120"/>
                <a:ea typeface="Microsoft JhengHei" panose="020B0604030504040204" pitchFamily="34" charset="-120"/>
              </a:rPr>
              <a:t>含機密性、可用性與完整性</a:t>
            </a:r>
            <a:r>
              <a:rPr lang="en-US" altLang="zh-TW" dirty="0">
                <a:latin typeface="Microsoft JhengHei" panose="020B0604030504040204" pitchFamily="34" charset="-120"/>
                <a:ea typeface="Microsoft JhengHei" panose="020B0604030504040204" pitchFamily="34" charset="-120"/>
              </a:rPr>
              <a:t>)</a:t>
            </a:r>
            <a:r>
              <a:rPr lang="zh-TW" altLang="en-US" dirty="0">
                <a:latin typeface="Microsoft JhengHei" panose="020B0604030504040204" pitchFamily="34" charset="-120"/>
                <a:ea typeface="Microsoft JhengHei" panose="020B0604030504040204" pitchFamily="34" charset="-120"/>
              </a:rPr>
              <a:t>納入</a:t>
            </a:r>
            <a:r>
              <a:rPr lang="zh-TW" altLang="en-US" u="sng" dirty="0">
                <a:latin typeface="Microsoft JhengHei" panose="020B0604030504040204" pitchFamily="34" charset="-120"/>
                <a:ea typeface="Microsoft JhengHei" panose="020B0604030504040204" pitchFamily="34" charset="-120"/>
              </a:rPr>
              <a:t>委外契約 </a:t>
            </a:r>
            <a:r>
              <a:rPr lang="zh-TW" altLang="en-US" dirty="0">
                <a:latin typeface="Microsoft JhengHei" panose="020B0604030504040204" pitchFamily="34" charset="-120"/>
                <a:ea typeface="Microsoft JhengHei" panose="020B0604030504040204" pitchFamily="34" charset="-120"/>
              </a:rPr>
              <a:t>。</a:t>
            </a:r>
            <a:endParaRPr kumimoji="0" lang="en-US" altLang="zh-TW" u="sng" dirty="0">
              <a:latin typeface="Microsoft JhengHei" panose="020B0604030504040204" pitchFamily="34" charset="-120"/>
              <a:ea typeface="Microsoft JhengHei" panose="020B0604030504040204" pitchFamily="34" charset="-120"/>
            </a:endParaRPr>
          </a:p>
          <a:p>
            <a:endParaRPr kumimoji="0" lang="en-US" altLang="zh-TW" u="sng" dirty="0">
              <a:latin typeface="Microsoft JhengHei" panose="020B0604030504040204" pitchFamily="34" charset="-120"/>
              <a:ea typeface="Microsoft JhengHei" panose="020B0604030504040204" pitchFamily="34" charset="-120"/>
            </a:endParaRPr>
          </a:p>
          <a:p>
            <a:pPr lvl="0" fontAlgn="auto"/>
            <a:r>
              <a:rPr lang="zh-TW" altLang="zh-TW" sz="1200" kern="1200" dirty="0">
                <a:solidFill>
                  <a:schemeClr val="tx1"/>
                </a:solidFill>
                <a:effectLst/>
                <a:latin typeface="+mn-lt"/>
                <a:ea typeface="+mn-ea"/>
                <a:cs typeface="+mn-cs"/>
              </a:rPr>
              <a:t>請各管理處確認</a:t>
            </a:r>
            <a:r>
              <a:rPr lang="en-US" altLang="zh-TW" sz="1200" kern="1200" dirty="0">
                <a:solidFill>
                  <a:schemeClr val="tx1"/>
                </a:solidFill>
                <a:effectLst/>
                <a:latin typeface="+mn-lt"/>
                <a:ea typeface="+mn-ea"/>
                <a:cs typeface="+mn-cs"/>
              </a:rPr>
              <a:t>112</a:t>
            </a:r>
            <a:r>
              <a:rPr lang="zh-TW" altLang="zh-TW" sz="1200" kern="1200" dirty="0">
                <a:solidFill>
                  <a:schemeClr val="tx1"/>
                </a:solidFill>
                <a:effectLst/>
                <a:latin typeface="+mn-lt"/>
                <a:ea typeface="+mn-ea"/>
                <a:cs typeface="+mn-cs"/>
              </a:rPr>
              <a:t>年編列之資安預算，是否足以支應所需分攤之經費；如尚有缺口，請逕依本署綜企組提供方案</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方案一：資訊相關經費調整容納；方案二：其他組室經費調整容納</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辦理</a:t>
            </a:r>
            <a:endParaRPr lang="en-US" altLang="zh-TW"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未來資安業務每年原則召開</a:t>
            </a:r>
            <a:r>
              <a:rPr lang="en-US" altLang="zh-TW" sz="1200" kern="1200" dirty="0">
                <a:solidFill>
                  <a:schemeClr val="tx1"/>
                </a:solidFill>
                <a:effectLst/>
                <a:latin typeface="+mn-lt"/>
                <a:ea typeface="+mn-ea"/>
                <a:cs typeface="+mn-cs"/>
              </a:rPr>
              <a:t>4</a:t>
            </a:r>
            <a:r>
              <a:rPr lang="zh-TW" altLang="zh-TW" sz="1200" kern="1200" dirty="0">
                <a:solidFill>
                  <a:schemeClr val="tx1"/>
                </a:solidFill>
                <a:effectLst/>
                <a:latin typeface="+mn-lt"/>
                <a:ea typeface="+mn-ea"/>
                <a:cs typeface="+mn-cs"/>
              </a:rPr>
              <a:t>次工檢會，規劃於第</a:t>
            </a:r>
            <a:r>
              <a:rPr lang="en-US" altLang="zh-TW" sz="1200" kern="1200" dirty="0">
                <a:solidFill>
                  <a:schemeClr val="tx1"/>
                </a:solidFill>
                <a:effectLst/>
                <a:latin typeface="+mn-lt"/>
                <a:ea typeface="+mn-ea"/>
                <a:cs typeface="+mn-cs"/>
              </a:rPr>
              <a:t>1</a:t>
            </a:r>
            <a:r>
              <a:rPr lang="zh-TW" altLang="zh-TW" sz="1200" kern="1200" dirty="0">
                <a:solidFill>
                  <a:schemeClr val="tx1"/>
                </a:solidFill>
                <a:effectLst/>
                <a:latin typeface="+mn-lt"/>
                <a:ea typeface="+mn-ea"/>
                <a:cs typeface="+mn-cs"/>
              </a:rPr>
              <a:t>季工檢會確認各管理處翌年所需分攤經費，第</a:t>
            </a:r>
            <a:r>
              <a:rPr lang="en-US" altLang="zh-TW" sz="1200" kern="1200" dirty="0">
                <a:solidFill>
                  <a:schemeClr val="tx1"/>
                </a:solidFill>
                <a:effectLst/>
                <a:latin typeface="+mn-lt"/>
                <a:ea typeface="+mn-ea"/>
                <a:cs typeface="+mn-cs"/>
              </a:rPr>
              <a:t>4</a:t>
            </a:r>
            <a:r>
              <a:rPr lang="zh-TW" altLang="zh-TW" sz="1200" kern="1200" dirty="0">
                <a:solidFill>
                  <a:schemeClr val="tx1"/>
                </a:solidFill>
                <a:effectLst/>
                <a:latin typeface="+mn-lt"/>
                <a:ea typeface="+mn-ea"/>
                <a:cs typeface="+mn-cs"/>
              </a:rPr>
              <a:t>季工檢會確認翌年採購及各管理處需配合相關作業期程。</a:t>
            </a:r>
          </a:p>
          <a:p>
            <a:pPr lvl="0" fontAlgn="auto"/>
            <a:endParaRPr lang="zh-TW" altLang="zh-TW" sz="1200" kern="1200" dirty="0">
              <a:solidFill>
                <a:schemeClr val="tx1"/>
              </a:solidFill>
              <a:effectLst/>
              <a:latin typeface="+mn-lt"/>
              <a:ea typeface="+mn-ea"/>
              <a:cs typeface="+mn-cs"/>
            </a:endParaRPr>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47</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36350679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農委會及所屬共</a:t>
            </a:r>
            <a:r>
              <a:rPr lang="en-US" altLang="zh-TW" dirty="0"/>
              <a:t>25</a:t>
            </a:r>
            <a:r>
              <a:rPr lang="zh-TW" altLang="en-US" dirty="0"/>
              <a:t>個機關，僅</a:t>
            </a:r>
            <a:r>
              <a:rPr lang="en-US" altLang="zh-TW" dirty="0"/>
              <a:t>12</a:t>
            </a:r>
            <a:r>
              <a:rPr lang="zh-TW" altLang="en-US" dirty="0"/>
              <a:t>個機關達標，其中包含本署</a:t>
            </a:r>
          </a:p>
        </p:txBody>
      </p:sp>
      <p:sp>
        <p:nvSpPr>
          <p:cNvPr id="4" name="投影片編號版面配置區 3"/>
          <p:cNvSpPr>
            <a:spLocks noGrp="1"/>
          </p:cNvSpPr>
          <p:nvPr>
            <p:ph type="sldNum" sz="quarter" idx="5"/>
          </p:nvPr>
        </p:nvSpPr>
        <p:spPr/>
        <p:txBody>
          <a:bodyPr/>
          <a:lstStyle/>
          <a:p>
            <a:fld id="{CFDCC171-5557-4AD9-A4DC-B2B660F99E68}" type="slidenum">
              <a:rPr lang="zh-CN" altLang="en-US" smtClean="0"/>
              <a:t>48</a:t>
            </a:fld>
            <a:endParaRPr lang="zh-CN" altLang="en-US"/>
          </a:p>
        </p:txBody>
      </p:sp>
    </p:spTree>
    <p:extLst>
      <p:ext uri="{BB962C8B-B14F-4D97-AF65-F5344CB8AC3E}">
        <p14:creationId xmlns:p14="http://schemas.microsoft.com/office/powerpoint/2010/main" val="39838238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57200" marR="0" lvl="1" indent="0" algn="l" defTabSz="914400" rtl="0" eaLnBrk="1" fontAlgn="auto" latinLnBrk="0" hangingPunct="1">
              <a:lnSpc>
                <a:spcPct val="120000"/>
              </a:lnSpc>
              <a:spcBef>
                <a:spcPts val="500"/>
              </a:spcBef>
              <a:spcAft>
                <a:spcPts val="0"/>
              </a:spcAft>
              <a:buClrTx/>
              <a:buSzTx/>
              <a:buFont typeface="+mj-lt"/>
              <a:buNone/>
              <a:tabLst/>
              <a:defRPr/>
            </a:pPr>
            <a:endParaRPr kumimoji="1" lang="zh-TW" altLang="en-US" dirty="0"/>
          </a:p>
        </p:txBody>
      </p:sp>
      <p:sp>
        <p:nvSpPr>
          <p:cNvPr id="4" name="投影片編號版面配置區 3"/>
          <p:cNvSpPr>
            <a:spLocks noGrp="1"/>
          </p:cNvSpPr>
          <p:nvPr>
            <p:ph type="sldNum" sz="quarter" idx="10"/>
          </p:nvPr>
        </p:nvSpPr>
        <p:spPr/>
        <p:txBody>
          <a:bodyPr/>
          <a:lstStyle/>
          <a:p>
            <a:fld id="{CFDCC171-5557-4AD9-A4DC-B2B660F99E68}" type="slidenum">
              <a:rPr lang="zh-CN" altLang="en-US" smtClean="0">
                <a:solidFill>
                  <a:prstClr val="black"/>
                </a:solidFill>
                <a:latin typeface="Calibri"/>
                <a:ea typeface="宋体"/>
              </a:rPr>
              <a:pPr/>
              <a:t>49</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36181348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6151F-31C4-4B58-9029-A2E43077BECC}" type="slidenum">
              <a:rPr lang="zh-CN" altLang="en-US" smtClean="0"/>
              <a:t>50</a:t>
            </a:fld>
            <a:endParaRPr lang="zh-CN" altLang="en-US"/>
          </a:p>
        </p:txBody>
      </p:sp>
    </p:spTree>
    <p:extLst>
      <p:ext uri="{BB962C8B-B14F-4D97-AF65-F5344CB8AC3E}">
        <p14:creationId xmlns:p14="http://schemas.microsoft.com/office/powerpoint/2010/main" val="34836548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6151F-31C4-4B58-9029-A2E43077BECC}" type="slidenum">
              <a:rPr lang="zh-CN" altLang="en-US" smtClean="0"/>
              <a:t>51</a:t>
            </a:fld>
            <a:endParaRPr lang="zh-CN" altLang="en-US"/>
          </a:p>
        </p:txBody>
      </p:sp>
    </p:spTree>
    <p:extLst>
      <p:ext uri="{BB962C8B-B14F-4D97-AF65-F5344CB8AC3E}">
        <p14:creationId xmlns:p14="http://schemas.microsoft.com/office/powerpoint/2010/main" val="2794767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2" name="图片 7">
            <a:extLst>
              <a:ext uri="{FF2B5EF4-FFF2-40B4-BE49-F238E27FC236}">
                <a16:creationId xmlns:a16="http://schemas.microsoft.com/office/drawing/2014/main" id="{DE7F43FE-FE6B-4B6F-9F4A-7BFBCFBAB3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5" y="0"/>
            <a:ext cx="12187491" cy="6858000"/>
          </a:xfrm>
          <a:prstGeom prst="rect">
            <a:avLst/>
          </a:prstGeom>
        </p:spPr>
      </p:pic>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C070F38-CAAB-46B3-A248-E3EC15322508}"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11" name="圖片 10">
            <a:extLst>
              <a:ext uri="{FF2B5EF4-FFF2-40B4-BE49-F238E27FC236}">
                <a16:creationId xmlns:a16="http://schemas.microsoft.com/office/drawing/2014/main" id="{0EC4D762-B90B-4DCB-9569-CBA37A57811D}"/>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Tree>
    <p:extLst>
      <p:ext uri="{BB962C8B-B14F-4D97-AF65-F5344CB8AC3E}">
        <p14:creationId xmlns:p14="http://schemas.microsoft.com/office/powerpoint/2010/main" val="122822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128A891-2A84-441B-8C29-4D8A23C36AA7}"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7" name="图片 7">
            <a:extLst>
              <a:ext uri="{FF2B5EF4-FFF2-40B4-BE49-F238E27FC236}">
                <a16:creationId xmlns:a16="http://schemas.microsoft.com/office/drawing/2014/main" id="{5FA09EE7-78C5-42ED-885C-3B81CB3222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5" y="0"/>
            <a:ext cx="12187491" cy="6858000"/>
          </a:xfrm>
          <a:prstGeom prst="rect">
            <a:avLst/>
          </a:prstGeom>
        </p:spPr>
      </p:pic>
    </p:spTree>
    <p:extLst>
      <p:ext uri="{BB962C8B-B14F-4D97-AF65-F5344CB8AC3E}">
        <p14:creationId xmlns:p14="http://schemas.microsoft.com/office/powerpoint/2010/main" val="2128816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7" name="日期版面配置區 6"/>
          <p:cNvSpPr>
            <a:spLocks noGrp="1"/>
          </p:cNvSpPr>
          <p:nvPr>
            <p:ph type="dt" sz="half" idx="10"/>
          </p:nvPr>
        </p:nvSpPr>
        <p:spPr/>
        <p:txBody>
          <a:bodyPr/>
          <a:lstStyle/>
          <a:p>
            <a:fld id="{5BC0D255-2B75-40AD-A175-163AE8937A27}"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CN" altLang="en-US">
              <a:solidFill>
                <a:prstClr val="black">
                  <a:tint val="75000"/>
                </a:prstClr>
              </a:solidFill>
            </a:endParaRPr>
          </a:p>
        </p:txBody>
      </p:sp>
      <p:sp>
        <p:nvSpPr>
          <p:cNvPr id="9"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538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C7704DD-DD1F-4E5F-9346-0F6C3D95543D}"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8"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8182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BBBA68A-5236-4200-9144-2B60BE1B8362}"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10"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737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456D82-368D-4A1B-88EF-C036EAAD3D03}"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6"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6981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CCEFCB-5714-4C5B-BDEB-B9A63A756844}"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5"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5599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BB19B58-CCA3-4CC7-92D7-54A8F0B46FAA}"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8"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3742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10E01C-2A13-4EE3-9C94-75D77B0BA472}"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8"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65387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5777BDD-733F-4EE0-A88E-F3EA3816A698}"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7"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401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AEA89C7-9DFA-43E4-B00D-E350729BFA8E}"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7"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68172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2" name="投影片編號版面配置區 8"/>
          <p:cNvSpPr>
            <a:spLocks noGrp="1"/>
          </p:cNvSpPr>
          <p:nvPr>
            <p:ph type="sldNum" sz="quarter" idx="12"/>
          </p:nvPr>
        </p:nvSpPr>
        <p:spPr>
          <a:xfrm>
            <a:off x="9406584" y="6356350"/>
            <a:ext cx="2743200" cy="365125"/>
          </a:xfrm>
        </p:spPr>
        <p:txBody>
          <a:body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5221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A54A1-D136-45EC-B236-27887877EA76}" type="datetime1">
              <a:rPr lang="zh-CN" altLang="en-US" smtClean="0">
                <a:solidFill>
                  <a:prstClr val="black">
                    <a:tint val="75000"/>
                  </a:prstClr>
                </a:solidFill>
              </a:rPr>
              <a:t>2024/9/3</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493D02-3590-4494-9ABB-93D650CAA22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34186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5.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png"/><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png"/><Relationship Id="rId7" Type="http://schemas.openxmlformats.org/officeDocument/2006/relationships/image" Target="../media/image37.svg"/><Relationship Id="rId12"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0.svg"/><Relationship Id="rId5" Type="http://schemas.openxmlformats.org/officeDocument/2006/relationships/image" Target="../media/image35.svg"/><Relationship Id="rId10" Type="http://schemas.openxmlformats.org/officeDocument/2006/relationships/image" Target="../media/image39.png"/><Relationship Id="rId4" Type="http://schemas.openxmlformats.org/officeDocument/2006/relationships/image" Target="../media/image34.png"/><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5.png"/><Relationship Id="rId7" Type="http://schemas.openxmlformats.org/officeDocument/2006/relationships/image" Target="../media/image35.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44.png"/><Relationship Id="rId5" Type="http://schemas.openxmlformats.org/officeDocument/2006/relationships/chart" Target="../charts/chart1.xml"/><Relationship Id="rId10" Type="http://schemas.microsoft.com/office/2014/relationships/chartEx" Target="../charts/chartEx1.xml"/><Relationship Id="rId4" Type="http://schemas.openxmlformats.org/officeDocument/2006/relationships/image" Target="../media/image43.png"/><Relationship Id="rId9" Type="http://schemas.openxmlformats.org/officeDocument/2006/relationships/image" Target="../media/image37.svg"/></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png"/><Relationship Id="rId4" Type="http://schemas.openxmlformats.org/officeDocument/2006/relationships/image" Target="../media/image45.png"/><Relationship Id="rId9"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50.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png"/><Relationship Id="rId7"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5.png"/><Relationship Id="rId7"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8.emf"/><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5.png"/><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svg"/><Relationship Id="rId4" Type="http://schemas.openxmlformats.org/officeDocument/2006/relationships/image" Target="../media/image84.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jpe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5.png"/><Relationship Id="rId7" Type="http://schemas.openxmlformats.org/officeDocument/2006/relationships/image" Target="../media/image93.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2.png"/><Relationship Id="rId11" Type="http://schemas.openxmlformats.org/officeDocument/2006/relationships/image" Target="../media/image97.sv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sv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99.jpeg"/><Relationship Id="rId4" Type="http://schemas.openxmlformats.org/officeDocument/2006/relationships/image" Target="../media/image98.jpe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04.tmp"/><Relationship Id="rId3" Type="http://schemas.openxmlformats.org/officeDocument/2006/relationships/image" Target="../media/image5.png"/><Relationship Id="rId7" Type="http://schemas.openxmlformats.org/officeDocument/2006/relationships/image" Target="../media/image103.tmp"/><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2.tmp"/><Relationship Id="rId5" Type="http://schemas.openxmlformats.org/officeDocument/2006/relationships/image" Target="../media/image101.tmp"/><Relationship Id="rId4" Type="http://schemas.openxmlformats.org/officeDocument/2006/relationships/image" Target="../media/image100.tmp"/><Relationship Id="rId9" Type="http://schemas.openxmlformats.org/officeDocument/2006/relationships/image" Target="../media/image105.tmp"/></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9.tmp"/><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8.tmp"/><Relationship Id="rId5" Type="http://schemas.openxmlformats.org/officeDocument/2006/relationships/image" Target="../media/image107.tmp"/><Relationship Id="rId4" Type="http://schemas.openxmlformats.org/officeDocument/2006/relationships/image" Target="../media/image106.tmp"/></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3.tmp"/><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2.tmp"/><Relationship Id="rId5" Type="http://schemas.openxmlformats.org/officeDocument/2006/relationships/image" Target="../media/image111.tmp"/><Relationship Id="rId4" Type="http://schemas.openxmlformats.org/officeDocument/2006/relationships/image" Target="../media/image110.tmp"/></Relationships>
</file>

<file path=ppt/slides/_rels/slide45.xml.rels><?xml version="1.0" encoding="UTF-8" standalone="yes"?>
<Relationships xmlns="http://schemas.openxmlformats.org/package/2006/relationships"><Relationship Id="rId3" Type="http://schemas.openxmlformats.org/officeDocument/2006/relationships/image" Target="../media/image114.tmp"/><Relationship Id="rId7" Type="http://schemas.openxmlformats.org/officeDocument/2006/relationships/image" Target="../media/image117.tmp"/><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6.tmp"/><Relationship Id="rId5" Type="http://schemas.openxmlformats.org/officeDocument/2006/relationships/image" Target="../media/image5.png"/><Relationship Id="rId4" Type="http://schemas.openxmlformats.org/officeDocument/2006/relationships/image" Target="../media/image115.tmp"/></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18.tmp"/></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120.jp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 name="直接连接符 84"/>
          <p:cNvCxnSpPr/>
          <p:nvPr/>
        </p:nvCxnSpPr>
        <p:spPr>
          <a:xfrm flipH="1">
            <a:off x="1021754" y="4884880"/>
            <a:ext cx="728769" cy="646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6" name="文本框 93">
            <a:extLst>
              <a:ext uri="{FF2B5EF4-FFF2-40B4-BE49-F238E27FC236}">
                <a16:creationId xmlns:a16="http://schemas.microsoft.com/office/drawing/2014/main" id="{81F34378-C135-44B7-B479-7E4F377E0363}"/>
              </a:ext>
            </a:extLst>
          </p:cNvPr>
          <p:cNvSpPr txBox="1"/>
          <p:nvPr/>
        </p:nvSpPr>
        <p:spPr>
          <a:xfrm>
            <a:off x="1386138" y="1812579"/>
            <a:ext cx="10246519" cy="830997"/>
          </a:xfrm>
          <a:prstGeom prst="rect">
            <a:avLst/>
          </a:prstGeom>
          <a:noFill/>
        </p:spPr>
        <p:txBody>
          <a:bodyPr wrap="square" rtlCol="0">
            <a:spAutoFit/>
          </a:bodyPr>
          <a:lstStyle/>
          <a:p>
            <a:r>
              <a:rPr lang="en-US" altLang="zh-TW" sz="4800" dirty="0">
                <a:solidFill>
                  <a:schemeClr val="tx1">
                    <a:lumMod val="75000"/>
                    <a:lumOff val="25000"/>
                  </a:schemeClr>
                </a:solidFill>
                <a:latin typeface="Impact" panose="020B0806030902050204" pitchFamily="34" charset="0"/>
              </a:rPr>
              <a:t>2024</a:t>
            </a:r>
            <a:r>
              <a:rPr lang="zh-TW" altLang="en-US" sz="2400" b="1" dirty="0">
                <a:solidFill>
                  <a:schemeClr val="tx1">
                    <a:lumMod val="75000"/>
                    <a:lumOff val="25000"/>
                  </a:schemeClr>
                </a:solidFill>
                <a:latin typeface="Impact" panose="020B0806030902050204" pitchFamily="34" charset="0"/>
              </a:rPr>
              <a:t>農田水利灌溉管理業務同仁職能培訓班</a:t>
            </a:r>
            <a:endParaRPr lang="zh-CN" altLang="en-US" sz="4800" b="1" dirty="0">
              <a:solidFill>
                <a:schemeClr val="tx1">
                  <a:lumMod val="75000"/>
                  <a:lumOff val="25000"/>
                </a:schemeClr>
              </a:solidFill>
              <a:latin typeface="Impact" panose="020B0806030902050204" pitchFamily="34" charset="0"/>
            </a:endParaRPr>
          </a:p>
        </p:txBody>
      </p:sp>
      <p:grpSp>
        <p:nvGrpSpPr>
          <p:cNvPr id="97" name="组合 90">
            <a:extLst>
              <a:ext uri="{FF2B5EF4-FFF2-40B4-BE49-F238E27FC236}">
                <a16:creationId xmlns:a16="http://schemas.microsoft.com/office/drawing/2014/main" id="{8722C936-E98A-4B84-A3D4-0E80A4F96488}"/>
              </a:ext>
            </a:extLst>
          </p:cNvPr>
          <p:cNvGrpSpPr/>
          <p:nvPr/>
        </p:nvGrpSpPr>
        <p:grpSpPr>
          <a:xfrm>
            <a:off x="2615588" y="2604109"/>
            <a:ext cx="7269419" cy="1280254"/>
            <a:chOff x="3443436" y="3771900"/>
            <a:chExt cx="5224314" cy="809625"/>
          </a:xfrm>
        </p:grpSpPr>
        <p:sp>
          <p:nvSpPr>
            <p:cNvPr id="98" name="矩形 97">
              <a:extLst>
                <a:ext uri="{FF2B5EF4-FFF2-40B4-BE49-F238E27FC236}">
                  <a16:creationId xmlns:a16="http://schemas.microsoft.com/office/drawing/2014/main" id="{345CD482-B08B-4E62-998F-4E65A5CE902E}"/>
                </a:ext>
              </a:extLst>
            </p:cNvPr>
            <p:cNvSpPr/>
            <p:nvPr/>
          </p:nvSpPr>
          <p:spPr>
            <a:xfrm>
              <a:off x="3443436" y="3771900"/>
              <a:ext cx="5224314" cy="8096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92">
              <a:extLst>
                <a:ext uri="{FF2B5EF4-FFF2-40B4-BE49-F238E27FC236}">
                  <a16:creationId xmlns:a16="http://schemas.microsoft.com/office/drawing/2014/main" id="{D886BA53-3449-4A2E-9C70-18D60987393C}"/>
                </a:ext>
              </a:extLst>
            </p:cNvPr>
            <p:cNvSpPr txBox="1"/>
            <p:nvPr/>
          </p:nvSpPr>
          <p:spPr>
            <a:xfrm>
              <a:off x="3618299" y="3810453"/>
              <a:ext cx="4874586" cy="681226"/>
            </a:xfrm>
            <a:prstGeom prst="rect">
              <a:avLst/>
            </a:prstGeom>
            <a:noFill/>
          </p:spPr>
          <p:txBody>
            <a:bodyPr wrap="square" rtlCol="0">
              <a:spAutoFit/>
            </a:bodyPr>
            <a:lstStyle/>
            <a:p>
              <a:pPr algn="just"/>
              <a:r>
                <a:rPr lang="zh-TW" altLang="en-US" sz="3200" b="1" dirty="0">
                  <a:solidFill>
                    <a:schemeClr val="bg1"/>
                  </a:solidFill>
                  <a:latin typeface="微软雅黑" panose="020B0503020204020204" pitchFamily="34" charset="-122"/>
                  <a:ea typeface="微软雅黑" panose="020B0503020204020204" pitchFamily="34" charset="-122"/>
                </a:rPr>
                <a:t>農田水利署資訊安全暨灌溉管理業務資訊化推動現況</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100" name="群組 99">
            <a:extLst>
              <a:ext uri="{FF2B5EF4-FFF2-40B4-BE49-F238E27FC236}">
                <a16:creationId xmlns:a16="http://schemas.microsoft.com/office/drawing/2014/main" id="{12EA2473-3760-42E0-B51F-13AA125769D5}"/>
              </a:ext>
            </a:extLst>
          </p:cNvPr>
          <p:cNvGrpSpPr/>
          <p:nvPr/>
        </p:nvGrpSpPr>
        <p:grpSpPr>
          <a:xfrm>
            <a:off x="8224432" y="3312700"/>
            <a:ext cx="3465832" cy="811232"/>
            <a:chOff x="8009268" y="3806364"/>
            <a:chExt cx="3465832" cy="811232"/>
          </a:xfrm>
        </p:grpSpPr>
        <p:sp>
          <p:nvSpPr>
            <p:cNvPr id="101" name="Freeform 83">
              <a:extLst>
                <a:ext uri="{FF2B5EF4-FFF2-40B4-BE49-F238E27FC236}">
                  <a16:creationId xmlns:a16="http://schemas.microsoft.com/office/drawing/2014/main" id="{3918DBE7-5FE8-453A-B60F-EBE14320E9CE}"/>
                </a:ext>
              </a:extLst>
            </p:cNvPr>
            <p:cNvSpPr>
              <a:spLocks/>
            </p:cNvSpPr>
            <p:nvPr/>
          </p:nvSpPr>
          <p:spPr bwMode="auto">
            <a:xfrm>
              <a:off x="8229737" y="3842730"/>
              <a:ext cx="851750" cy="299961"/>
            </a:xfrm>
            <a:custGeom>
              <a:avLst/>
              <a:gdLst>
                <a:gd name="T0" fmla="*/ 1128 w 1128"/>
                <a:gd name="T1" fmla="*/ 395 h 395"/>
                <a:gd name="T2" fmla="*/ 1128 w 1128"/>
                <a:gd name="T3" fmla="*/ 382 h 395"/>
                <a:gd name="T4" fmla="*/ 948 w 1128"/>
                <a:gd name="T5" fmla="*/ 165 h 395"/>
                <a:gd name="T6" fmla="*/ 784 w 1128"/>
                <a:gd name="T7" fmla="*/ 293 h 395"/>
                <a:gd name="T8" fmla="*/ 758 w 1128"/>
                <a:gd name="T9" fmla="*/ 266 h 395"/>
                <a:gd name="T10" fmla="*/ 759 w 1128"/>
                <a:gd name="T11" fmla="*/ 241 h 395"/>
                <a:gd name="T12" fmla="*/ 641 w 1128"/>
                <a:gd name="T13" fmla="*/ 99 h 395"/>
                <a:gd name="T14" fmla="*/ 607 w 1128"/>
                <a:gd name="T15" fmla="*/ 105 h 395"/>
                <a:gd name="T16" fmla="*/ 430 w 1128"/>
                <a:gd name="T17" fmla="*/ 0 h 395"/>
                <a:gd name="T18" fmla="*/ 214 w 1128"/>
                <a:gd name="T19" fmla="*/ 200 h 395"/>
                <a:gd name="T20" fmla="*/ 181 w 1128"/>
                <a:gd name="T21" fmla="*/ 196 h 395"/>
                <a:gd name="T22" fmla="*/ 0 w 1128"/>
                <a:gd name="T23" fmla="*/ 395 h 395"/>
                <a:gd name="T24" fmla="*/ 1128 w 1128"/>
                <a:gd name="T25" fmla="*/ 39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8" h="395">
                  <a:moveTo>
                    <a:pt x="1128" y="395"/>
                  </a:moveTo>
                  <a:cubicBezTo>
                    <a:pt x="1128" y="391"/>
                    <a:pt x="1128" y="387"/>
                    <a:pt x="1128" y="382"/>
                  </a:cubicBezTo>
                  <a:cubicBezTo>
                    <a:pt x="1128" y="263"/>
                    <a:pt x="1047" y="165"/>
                    <a:pt x="948" y="165"/>
                  </a:cubicBezTo>
                  <a:cubicBezTo>
                    <a:pt x="875" y="165"/>
                    <a:pt x="812" y="218"/>
                    <a:pt x="784" y="293"/>
                  </a:cubicBezTo>
                  <a:cubicBezTo>
                    <a:pt x="776" y="283"/>
                    <a:pt x="767" y="274"/>
                    <a:pt x="758" y="266"/>
                  </a:cubicBezTo>
                  <a:cubicBezTo>
                    <a:pt x="759" y="258"/>
                    <a:pt x="759" y="250"/>
                    <a:pt x="759" y="241"/>
                  </a:cubicBezTo>
                  <a:cubicBezTo>
                    <a:pt x="759" y="162"/>
                    <a:pt x="707" y="99"/>
                    <a:pt x="641" y="99"/>
                  </a:cubicBezTo>
                  <a:cubicBezTo>
                    <a:pt x="629" y="99"/>
                    <a:pt x="618" y="101"/>
                    <a:pt x="607" y="105"/>
                  </a:cubicBezTo>
                  <a:cubicBezTo>
                    <a:pt x="566" y="41"/>
                    <a:pt x="502" y="0"/>
                    <a:pt x="430" y="0"/>
                  </a:cubicBezTo>
                  <a:cubicBezTo>
                    <a:pt x="326" y="0"/>
                    <a:pt x="240" y="85"/>
                    <a:pt x="214" y="200"/>
                  </a:cubicBezTo>
                  <a:cubicBezTo>
                    <a:pt x="203" y="198"/>
                    <a:pt x="192" y="196"/>
                    <a:pt x="181" y="196"/>
                  </a:cubicBezTo>
                  <a:cubicBezTo>
                    <a:pt x="86" y="196"/>
                    <a:pt x="9" y="283"/>
                    <a:pt x="0" y="395"/>
                  </a:cubicBezTo>
                  <a:lnTo>
                    <a:pt x="1128" y="395"/>
                  </a:lnTo>
                  <a:close/>
                </a:path>
              </a:pathLst>
            </a:custGeom>
            <a:solidFill>
              <a:srgbClr val="FCF4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2" name="Freeform 83">
              <a:extLst>
                <a:ext uri="{FF2B5EF4-FFF2-40B4-BE49-F238E27FC236}">
                  <a16:creationId xmlns:a16="http://schemas.microsoft.com/office/drawing/2014/main" id="{26FAE5F1-4EF9-427B-BDC0-1A868A5553DB}"/>
                </a:ext>
              </a:extLst>
            </p:cNvPr>
            <p:cNvSpPr>
              <a:spLocks/>
            </p:cNvSpPr>
            <p:nvPr/>
          </p:nvSpPr>
          <p:spPr bwMode="auto">
            <a:xfrm>
              <a:off x="9159583" y="4172709"/>
              <a:ext cx="562212" cy="197994"/>
            </a:xfrm>
            <a:custGeom>
              <a:avLst/>
              <a:gdLst>
                <a:gd name="T0" fmla="*/ 1128 w 1128"/>
                <a:gd name="T1" fmla="*/ 395 h 395"/>
                <a:gd name="T2" fmla="*/ 1128 w 1128"/>
                <a:gd name="T3" fmla="*/ 382 h 395"/>
                <a:gd name="T4" fmla="*/ 948 w 1128"/>
                <a:gd name="T5" fmla="*/ 165 h 395"/>
                <a:gd name="T6" fmla="*/ 784 w 1128"/>
                <a:gd name="T7" fmla="*/ 293 h 395"/>
                <a:gd name="T8" fmla="*/ 758 w 1128"/>
                <a:gd name="T9" fmla="*/ 266 h 395"/>
                <a:gd name="T10" fmla="*/ 759 w 1128"/>
                <a:gd name="T11" fmla="*/ 241 h 395"/>
                <a:gd name="T12" fmla="*/ 641 w 1128"/>
                <a:gd name="T13" fmla="*/ 99 h 395"/>
                <a:gd name="T14" fmla="*/ 607 w 1128"/>
                <a:gd name="T15" fmla="*/ 105 h 395"/>
                <a:gd name="T16" fmla="*/ 430 w 1128"/>
                <a:gd name="T17" fmla="*/ 0 h 395"/>
                <a:gd name="T18" fmla="*/ 214 w 1128"/>
                <a:gd name="T19" fmla="*/ 200 h 395"/>
                <a:gd name="T20" fmla="*/ 181 w 1128"/>
                <a:gd name="T21" fmla="*/ 196 h 395"/>
                <a:gd name="T22" fmla="*/ 0 w 1128"/>
                <a:gd name="T23" fmla="*/ 395 h 395"/>
                <a:gd name="T24" fmla="*/ 1128 w 1128"/>
                <a:gd name="T25" fmla="*/ 39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8" h="395">
                  <a:moveTo>
                    <a:pt x="1128" y="395"/>
                  </a:moveTo>
                  <a:cubicBezTo>
                    <a:pt x="1128" y="391"/>
                    <a:pt x="1128" y="387"/>
                    <a:pt x="1128" y="382"/>
                  </a:cubicBezTo>
                  <a:cubicBezTo>
                    <a:pt x="1128" y="263"/>
                    <a:pt x="1047" y="165"/>
                    <a:pt x="948" y="165"/>
                  </a:cubicBezTo>
                  <a:cubicBezTo>
                    <a:pt x="875" y="165"/>
                    <a:pt x="812" y="218"/>
                    <a:pt x="784" y="293"/>
                  </a:cubicBezTo>
                  <a:cubicBezTo>
                    <a:pt x="776" y="283"/>
                    <a:pt x="767" y="274"/>
                    <a:pt x="758" y="266"/>
                  </a:cubicBezTo>
                  <a:cubicBezTo>
                    <a:pt x="759" y="258"/>
                    <a:pt x="759" y="250"/>
                    <a:pt x="759" y="241"/>
                  </a:cubicBezTo>
                  <a:cubicBezTo>
                    <a:pt x="759" y="162"/>
                    <a:pt x="707" y="99"/>
                    <a:pt x="641" y="99"/>
                  </a:cubicBezTo>
                  <a:cubicBezTo>
                    <a:pt x="629" y="99"/>
                    <a:pt x="618" y="101"/>
                    <a:pt x="607" y="105"/>
                  </a:cubicBezTo>
                  <a:cubicBezTo>
                    <a:pt x="566" y="41"/>
                    <a:pt x="502" y="0"/>
                    <a:pt x="430" y="0"/>
                  </a:cubicBezTo>
                  <a:cubicBezTo>
                    <a:pt x="326" y="0"/>
                    <a:pt x="240" y="85"/>
                    <a:pt x="214" y="200"/>
                  </a:cubicBezTo>
                  <a:cubicBezTo>
                    <a:pt x="203" y="198"/>
                    <a:pt x="192" y="196"/>
                    <a:pt x="181" y="196"/>
                  </a:cubicBezTo>
                  <a:cubicBezTo>
                    <a:pt x="86" y="196"/>
                    <a:pt x="9" y="283"/>
                    <a:pt x="0" y="395"/>
                  </a:cubicBezTo>
                  <a:lnTo>
                    <a:pt x="1128" y="395"/>
                  </a:lnTo>
                  <a:close/>
                </a:path>
              </a:pathLst>
            </a:custGeom>
            <a:solidFill>
              <a:srgbClr val="FCF4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3" name="Freeform 83">
              <a:extLst>
                <a:ext uri="{FF2B5EF4-FFF2-40B4-BE49-F238E27FC236}">
                  <a16:creationId xmlns:a16="http://schemas.microsoft.com/office/drawing/2014/main" id="{5E5AC7AA-377B-472A-A4CC-7A889965FEF1}"/>
                </a:ext>
              </a:extLst>
            </p:cNvPr>
            <p:cNvSpPr>
              <a:spLocks/>
            </p:cNvSpPr>
            <p:nvPr/>
          </p:nvSpPr>
          <p:spPr bwMode="auto">
            <a:xfrm>
              <a:off x="9440689" y="3806364"/>
              <a:ext cx="2034411" cy="716459"/>
            </a:xfrm>
            <a:custGeom>
              <a:avLst/>
              <a:gdLst>
                <a:gd name="T0" fmla="*/ 1128 w 1128"/>
                <a:gd name="T1" fmla="*/ 395 h 395"/>
                <a:gd name="T2" fmla="*/ 1128 w 1128"/>
                <a:gd name="T3" fmla="*/ 382 h 395"/>
                <a:gd name="T4" fmla="*/ 948 w 1128"/>
                <a:gd name="T5" fmla="*/ 165 h 395"/>
                <a:gd name="T6" fmla="*/ 784 w 1128"/>
                <a:gd name="T7" fmla="*/ 293 h 395"/>
                <a:gd name="T8" fmla="*/ 758 w 1128"/>
                <a:gd name="T9" fmla="*/ 266 h 395"/>
                <a:gd name="T10" fmla="*/ 759 w 1128"/>
                <a:gd name="T11" fmla="*/ 241 h 395"/>
                <a:gd name="T12" fmla="*/ 641 w 1128"/>
                <a:gd name="T13" fmla="*/ 99 h 395"/>
                <a:gd name="T14" fmla="*/ 607 w 1128"/>
                <a:gd name="T15" fmla="*/ 105 h 395"/>
                <a:gd name="T16" fmla="*/ 430 w 1128"/>
                <a:gd name="T17" fmla="*/ 0 h 395"/>
                <a:gd name="T18" fmla="*/ 214 w 1128"/>
                <a:gd name="T19" fmla="*/ 200 h 395"/>
                <a:gd name="T20" fmla="*/ 181 w 1128"/>
                <a:gd name="T21" fmla="*/ 196 h 395"/>
                <a:gd name="T22" fmla="*/ 0 w 1128"/>
                <a:gd name="T23" fmla="*/ 395 h 395"/>
                <a:gd name="T24" fmla="*/ 1128 w 1128"/>
                <a:gd name="T25" fmla="*/ 39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8" h="395">
                  <a:moveTo>
                    <a:pt x="1128" y="395"/>
                  </a:moveTo>
                  <a:cubicBezTo>
                    <a:pt x="1128" y="391"/>
                    <a:pt x="1128" y="387"/>
                    <a:pt x="1128" y="382"/>
                  </a:cubicBezTo>
                  <a:cubicBezTo>
                    <a:pt x="1128" y="263"/>
                    <a:pt x="1047" y="165"/>
                    <a:pt x="948" y="165"/>
                  </a:cubicBezTo>
                  <a:cubicBezTo>
                    <a:pt x="875" y="165"/>
                    <a:pt x="812" y="218"/>
                    <a:pt x="784" y="293"/>
                  </a:cubicBezTo>
                  <a:cubicBezTo>
                    <a:pt x="776" y="283"/>
                    <a:pt x="767" y="274"/>
                    <a:pt x="758" y="266"/>
                  </a:cubicBezTo>
                  <a:cubicBezTo>
                    <a:pt x="759" y="258"/>
                    <a:pt x="759" y="250"/>
                    <a:pt x="759" y="241"/>
                  </a:cubicBezTo>
                  <a:cubicBezTo>
                    <a:pt x="759" y="162"/>
                    <a:pt x="707" y="99"/>
                    <a:pt x="641" y="99"/>
                  </a:cubicBezTo>
                  <a:cubicBezTo>
                    <a:pt x="629" y="99"/>
                    <a:pt x="618" y="101"/>
                    <a:pt x="607" y="105"/>
                  </a:cubicBezTo>
                  <a:cubicBezTo>
                    <a:pt x="566" y="41"/>
                    <a:pt x="502" y="0"/>
                    <a:pt x="430" y="0"/>
                  </a:cubicBezTo>
                  <a:cubicBezTo>
                    <a:pt x="326" y="0"/>
                    <a:pt x="240" y="85"/>
                    <a:pt x="214" y="200"/>
                  </a:cubicBezTo>
                  <a:cubicBezTo>
                    <a:pt x="203" y="198"/>
                    <a:pt x="192" y="196"/>
                    <a:pt x="181" y="196"/>
                  </a:cubicBezTo>
                  <a:cubicBezTo>
                    <a:pt x="86" y="196"/>
                    <a:pt x="9" y="283"/>
                    <a:pt x="0" y="395"/>
                  </a:cubicBezTo>
                  <a:lnTo>
                    <a:pt x="1128" y="395"/>
                  </a:lnTo>
                  <a:close/>
                </a:path>
              </a:pathLst>
            </a:custGeom>
            <a:solidFill>
              <a:srgbClr val="FCF4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4" name="Freeform 83">
              <a:extLst>
                <a:ext uri="{FF2B5EF4-FFF2-40B4-BE49-F238E27FC236}">
                  <a16:creationId xmlns:a16="http://schemas.microsoft.com/office/drawing/2014/main" id="{ADE0104D-86B5-4775-B5B8-B2D25472C2CC}"/>
                </a:ext>
              </a:extLst>
            </p:cNvPr>
            <p:cNvSpPr>
              <a:spLocks/>
            </p:cNvSpPr>
            <p:nvPr/>
          </p:nvSpPr>
          <p:spPr bwMode="auto">
            <a:xfrm>
              <a:off x="8009268" y="4329217"/>
              <a:ext cx="818862" cy="288379"/>
            </a:xfrm>
            <a:custGeom>
              <a:avLst/>
              <a:gdLst>
                <a:gd name="T0" fmla="*/ 1128 w 1128"/>
                <a:gd name="T1" fmla="*/ 395 h 395"/>
                <a:gd name="T2" fmla="*/ 1128 w 1128"/>
                <a:gd name="T3" fmla="*/ 382 h 395"/>
                <a:gd name="T4" fmla="*/ 948 w 1128"/>
                <a:gd name="T5" fmla="*/ 165 h 395"/>
                <a:gd name="T6" fmla="*/ 784 w 1128"/>
                <a:gd name="T7" fmla="*/ 293 h 395"/>
                <a:gd name="T8" fmla="*/ 758 w 1128"/>
                <a:gd name="T9" fmla="*/ 266 h 395"/>
                <a:gd name="T10" fmla="*/ 759 w 1128"/>
                <a:gd name="T11" fmla="*/ 241 h 395"/>
                <a:gd name="T12" fmla="*/ 641 w 1128"/>
                <a:gd name="T13" fmla="*/ 99 h 395"/>
                <a:gd name="T14" fmla="*/ 607 w 1128"/>
                <a:gd name="T15" fmla="*/ 105 h 395"/>
                <a:gd name="T16" fmla="*/ 430 w 1128"/>
                <a:gd name="T17" fmla="*/ 0 h 395"/>
                <a:gd name="T18" fmla="*/ 214 w 1128"/>
                <a:gd name="T19" fmla="*/ 200 h 395"/>
                <a:gd name="T20" fmla="*/ 181 w 1128"/>
                <a:gd name="T21" fmla="*/ 196 h 395"/>
                <a:gd name="T22" fmla="*/ 0 w 1128"/>
                <a:gd name="T23" fmla="*/ 395 h 395"/>
                <a:gd name="T24" fmla="*/ 1128 w 1128"/>
                <a:gd name="T25" fmla="*/ 39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8" h="395">
                  <a:moveTo>
                    <a:pt x="1128" y="395"/>
                  </a:moveTo>
                  <a:cubicBezTo>
                    <a:pt x="1128" y="391"/>
                    <a:pt x="1128" y="387"/>
                    <a:pt x="1128" y="382"/>
                  </a:cubicBezTo>
                  <a:cubicBezTo>
                    <a:pt x="1128" y="263"/>
                    <a:pt x="1047" y="165"/>
                    <a:pt x="948" y="165"/>
                  </a:cubicBezTo>
                  <a:cubicBezTo>
                    <a:pt x="875" y="165"/>
                    <a:pt x="812" y="218"/>
                    <a:pt x="784" y="293"/>
                  </a:cubicBezTo>
                  <a:cubicBezTo>
                    <a:pt x="776" y="283"/>
                    <a:pt x="767" y="274"/>
                    <a:pt x="758" y="266"/>
                  </a:cubicBezTo>
                  <a:cubicBezTo>
                    <a:pt x="759" y="258"/>
                    <a:pt x="759" y="250"/>
                    <a:pt x="759" y="241"/>
                  </a:cubicBezTo>
                  <a:cubicBezTo>
                    <a:pt x="759" y="162"/>
                    <a:pt x="707" y="99"/>
                    <a:pt x="641" y="99"/>
                  </a:cubicBezTo>
                  <a:cubicBezTo>
                    <a:pt x="629" y="99"/>
                    <a:pt x="618" y="101"/>
                    <a:pt x="607" y="105"/>
                  </a:cubicBezTo>
                  <a:cubicBezTo>
                    <a:pt x="566" y="41"/>
                    <a:pt x="502" y="0"/>
                    <a:pt x="430" y="0"/>
                  </a:cubicBezTo>
                  <a:cubicBezTo>
                    <a:pt x="326" y="0"/>
                    <a:pt x="240" y="85"/>
                    <a:pt x="214" y="200"/>
                  </a:cubicBezTo>
                  <a:cubicBezTo>
                    <a:pt x="203" y="198"/>
                    <a:pt x="192" y="196"/>
                    <a:pt x="181" y="196"/>
                  </a:cubicBezTo>
                  <a:cubicBezTo>
                    <a:pt x="86" y="196"/>
                    <a:pt x="9" y="283"/>
                    <a:pt x="0" y="395"/>
                  </a:cubicBezTo>
                  <a:lnTo>
                    <a:pt x="1128" y="395"/>
                  </a:lnTo>
                  <a:close/>
                </a:path>
              </a:pathLst>
            </a:custGeom>
            <a:solidFill>
              <a:srgbClr val="FCF4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5" name="Freeform 83">
              <a:extLst>
                <a:ext uri="{FF2B5EF4-FFF2-40B4-BE49-F238E27FC236}">
                  <a16:creationId xmlns:a16="http://schemas.microsoft.com/office/drawing/2014/main" id="{6F739AC3-D467-494F-A363-052631EB1B58}"/>
                </a:ext>
              </a:extLst>
            </p:cNvPr>
            <p:cNvSpPr>
              <a:spLocks/>
            </p:cNvSpPr>
            <p:nvPr/>
          </p:nvSpPr>
          <p:spPr bwMode="auto">
            <a:xfrm>
              <a:off x="8457414" y="4071503"/>
              <a:ext cx="588963" cy="207415"/>
            </a:xfrm>
            <a:custGeom>
              <a:avLst/>
              <a:gdLst>
                <a:gd name="T0" fmla="*/ 1128 w 1128"/>
                <a:gd name="T1" fmla="*/ 395 h 395"/>
                <a:gd name="T2" fmla="*/ 1128 w 1128"/>
                <a:gd name="T3" fmla="*/ 382 h 395"/>
                <a:gd name="T4" fmla="*/ 948 w 1128"/>
                <a:gd name="T5" fmla="*/ 165 h 395"/>
                <a:gd name="T6" fmla="*/ 784 w 1128"/>
                <a:gd name="T7" fmla="*/ 293 h 395"/>
                <a:gd name="T8" fmla="*/ 758 w 1128"/>
                <a:gd name="T9" fmla="*/ 266 h 395"/>
                <a:gd name="T10" fmla="*/ 759 w 1128"/>
                <a:gd name="T11" fmla="*/ 241 h 395"/>
                <a:gd name="T12" fmla="*/ 641 w 1128"/>
                <a:gd name="T13" fmla="*/ 99 h 395"/>
                <a:gd name="T14" fmla="*/ 607 w 1128"/>
                <a:gd name="T15" fmla="*/ 105 h 395"/>
                <a:gd name="T16" fmla="*/ 430 w 1128"/>
                <a:gd name="T17" fmla="*/ 0 h 395"/>
                <a:gd name="T18" fmla="*/ 214 w 1128"/>
                <a:gd name="T19" fmla="*/ 200 h 395"/>
                <a:gd name="T20" fmla="*/ 181 w 1128"/>
                <a:gd name="T21" fmla="*/ 196 h 395"/>
                <a:gd name="T22" fmla="*/ 0 w 1128"/>
                <a:gd name="T23" fmla="*/ 395 h 395"/>
                <a:gd name="T24" fmla="*/ 1128 w 1128"/>
                <a:gd name="T25" fmla="*/ 39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8" h="395">
                  <a:moveTo>
                    <a:pt x="1128" y="395"/>
                  </a:moveTo>
                  <a:cubicBezTo>
                    <a:pt x="1128" y="391"/>
                    <a:pt x="1128" y="387"/>
                    <a:pt x="1128" y="382"/>
                  </a:cubicBezTo>
                  <a:cubicBezTo>
                    <a:pt x="1128" y="263"/>
                    <a:pt x="1047" y="165"/>
                    <a:pt x="948" y="165"/>
                  </a:cubicBezTo>
                  <a:cubicBezTo>
                    <a:pt x="875" y="165"/>
                    <a:pt x="812" y="218"/>
                    <a:pt x="784" y="293"/>
                  </a:cubicBezTo>
                  <a:cubicBezTo>
                    <a:pt x="776" y="283"/>
                    <a:pt x="767" y="274"/>
                    <a:pt x="758" y="266"/>
                  </a:cubicBezTo>
                  <a:cubicBezTo>
                    <a:pt x="759" y="258"/>
                    <a:pt x="759" y="250"/>
                    <a:pt x="759" y="241"/>
                  </a:cubicBezTo>
                  <a:cubicBezTo>
                    <a:pt x="759" y="162"/>
                    <a:pt x="707" y="99"/>
                    <a:pt x="641" y="99"/>
                  </a:cubicBezTo>
                  <a:cubicBezTo>
                    <a:pt x="629" y="99"/>
                    <a:pt x="618" y="101"/>
                    <a:pt x="607" y="105"/>
                  </a:cubicBezTo>
                  <a:cubicBezTo>
                    <a:pt x="566" y="41"/>
                    <a:pt x="502" y="0"/>
                    <a:pt x="430" y="0"/>
                  </a:cubicBezTo>
                  <a:cubicBezTo>
                    <a:pt x="326" y="0"/>
                    <a:pt x="240" y="85"/>
                    <a:pt x="214" y="200"/>
                  </a:cubicBezTo>
                  <a:cubicBezTo>
                    <a:pt x="203" y="198"/>
                    <a:pt x="192" y="196"/>
                    <a:pt x="181" y="196"/>
                  </a:cubicBezTo>
                  <a:cubicBezTo>
                    <a:pt x="86" y="196"/>
                    <a:pt x="9" y="283"/>
                    <a:pt x="0" y="395"/>
                  </a:cubicBezTo>
                  <a:lnTo>
                    <a:pt x="1128" y="395"/>
                  </a:lnTo>
                  <a:close/>
                </a:path>
              </a:pathLst>
            </a:custGeom>
            <a:solidFill>
              <a:srgbClr val="FF9934"/>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106" name="圖片 105">
            <a:extLst>
              <a:ext uri="{FF2B5EF4-FFF2-40B4-BE49-F238E27FC236}">
                <a16:creationId xmlns:a16="http://schemas.microsoft.com/office/drawing/2014/main" id="{AB36152F-C123-458E-A307-5288835E94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281" y="346398"/>
            <a:ext cx="2820938" cy="705234"/>
          </a:xfrm>
          <a:prstGeom prst="rect">
            <a:avLst/>
          </a:prstGeom>
        </p:spPr>
      </p:pic>
      <p:sp>
        <p:nvSpPr>
          <p:cNvPr id="24" name="文字方塊 23">
            <a:extLst>
              <a:ext uri="{FF2B5EF4-FFF2-40B4-BE49-F238E27FC236}">
                <a16:creationId xmlns:a16="http://schemas.microsoft.com/office/drawing/2014/main" id="{604D1269-D5D0-4EA1-9C4E-63C0FA59A2F9}"/>
              </a:ext>
            </a:extLst>
          </p:cNvPr>
          <p:cNvSpPr txBox="1"/>
          <p:nvPr/>
        </p:nvSpPr>
        <p:spPr>
          <a:xfrm>
            <a:off x="7673790" y="3927338"/>
            <a:ext cx="2393971" cy="461665"/>
          </a:xfrm>
          <a:prstGeom prst="rect">
            <a:avLst/>
          </a:prstGeom>
          <a:noFill/>
        </p:spPr>
        <p:txBody>
          <a:bodyPr wrap="square">
            <a:spAutoFit/>
          </a:bodyPr>
          <a:lstStyle/>
          <a:p>
            <a:r>
              <a:rPr lang="zh-TW" altLang="en-US" sz="2400" b="1" dirty="0"/>
              <a:t>報告人　李元喻</a:t>
            </a:r>
          </a:p>
        </p:txBody>
      </p:sp>
      <p:sp>
        <p:nvSpPr>
          <p:cNvPr id="4" name="投影片編號版面配置區 3"/>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1</a:t>
            </a:fld>
            <a:endParaRPr lang="zh-CN" altLang="en-US">
              <a:solidFill>
                <a:prstClr val="black">
                  <a:tint val="75000"/>
                </a:prstClr>
              </a:solidFill>
            </a:endParaRPr>
          </a:p>
        </p:txBody>
      </p:sp>
    </p:spTree>
    <p:extLst>
      <p:ext uri="{BB962C8B-B14F-4D97-AF65-F5344CB8AC3E}">
        <p14:creationId xmlns:p14="http://schemas.microsoft.com/office/powerpoint/2010/main" val="124768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barn(outVertical)">
                                      <p:cBhvr>
                                        <p:cTn id="13" dur="75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a:extLst>
              <a:ext uri="{FF2B5EF4-FFF2-40B4-BE49-F238E27FC236}">
                <a16:creationId xmlns:a16="http://schemas.microsoft.com/office/drawing/2014/main" id="{94B1537B-BA69-43F8-897F-4313AEEB8657}"/>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1000"/>
                    </a14:imgEffect>
                  </a14:imgLayer>
                </a14:imgProps>
              </a:ext>
            </a:extLst>
          </a:blip>
          <a:stretch>
            <a:fillRect/>
          </a:stretch>
        </p:blipFill>
        <p:spPr>
          <a:xfrm>
            <a:off x="0" y="4089400"/>
            <a:ext cx="12192000" cy="3835400"/>
          </a:xfrm>
          <a:prstGeom prst="rect">
            <a:avLst/>
          </a:prstGeom>
        </p:spPr>
      </p:pic>
      <p:grpSp>
        <p:nvGrpSpPr>
          <p:cNvPr id="46" name="组合 45"/>
          <p:cNvGrpSpPr/>
          <p:nvPr/>
        </p:nvGrpSpPr>
        <p:grpSpPr>
          <a:xfrm>
            <a:off x="1006168" y="204390"/>
            <a:ext cx="11185832" cy="747588"/>
            <a:chOff x="0" y="162838"/>
            <a:chExt cx="12190828" cy="678410"/>
          </a:xfrm>
        </p:grpSpPr>
        <p:sp>
          <p:nvSpPr>
            <p:cNvPr id="43" name="矩形 42"/>
            <p:cNvSpPr/>
            <p:nvPr/>
          </p:nvSpPr>
          <p:spPr>
            <a:xfrm>
              <a:off x="0" y="162838"/>
              <a:ext cx="626726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389810" y="257967"/>
            <a:ext cx="6276784" cy="584775"/>
          </a:xfrm>
          <a:prstGeom prst="rect">
            <a:avLst/>
          </a:prstGeom>
          <a:noFill/>
        </p:spPr>
        <p:txBody>
          <a:bodyPr wrap="square" rtlCol="0">
            <a:spAutoFit/>
          </a:bodyPr>
          <a:lstStyle/>
          <a:p>
            <a:pPr>
              <a:defRPr/>
            </a:pPr>
            <a:r>
              <a:rPr lang="zh-TW" altLang="en-US" sz="3200" b="1" dirty="0">
                <a:solidFill>
                  <a:prstClr val="white"/>
                </a:solidFill>
                <a:latin typeface="微软雅黑" panose="020B0503020204020204" pitchFamily="34" charset="-122"/>
                <a:ea typeface="微软雅黑" panose="020B0503020204020204" pitchFamily="34" charset="-122"/>
              </a:rPr>
              <a:t>前言</a:t>
            </a: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內容版面配置區 2">
            <a:extLst>
              <a:ext uri="{FF2B5EF4-FFF2-40B4-BE49-F238E27FC236}">
                <a16:creationId xmlns:a16="http://schemas.microsoft.com/office/drawing/2014/main" id="{1D085B60-7DE0-0B41-9652-61038686513D}"/>
              </a:ext>
            </a:extLst>
          </p:cNvPr>
          <p:cNvSpPr>
            <a:spLocks noGrp="1"/>
          </p:cNvSpPr>
          <p:nvPr>
            <p:ph idx="1"/>
          </p:nvPr>
        </p:nvSpPr>
        <p:spPr>
          <a:xfrm>
            <a:off x="527404" y="2327042"/>
            <a:ext cx="11573221" cy="4091738"/>
          </a:xfrm>
        </p:spPr>
        <p:txBody>
          <a:bodyPr>
            <a:noAutofit/>
          </a:bodyPr>
          <a:lstStyle/>
          <a:p>
            <a:pPr lvl="0">
              <a:lnSpc>
                <a:spcPct val="130000"/>
              </a:lnSpc>
              <a:spcBef>
                <a:spcPts val="600"/>
              </a:spcBef>
              <a:buFont typeface="Wingdings" charset="2"/>
              <a:buChar char="Ø"/>
            </a:pPr>
            <a:r>
              <a:rPr lang="zh-TW" altLang="en-US" b="1" dirty="0">
                <a:solidFill>
                  <a:srgbClr val="ED7D31"/>
                </a:solidFill>
                <a:latin typeface="Microsoft JhengHei" panose="020B0604030504040204" pitchFamily="34" charset="-120"/>
                <a:ea typeface="Microsoft JhengHei" panose="020B0604030504040204" pitchFamily="34" charset="-120"/>
              </a:rPr>
              <a:t>農田水利灌溉管理資訊化</a:t>
            </a:r>
            <a:endParaRPr lang="en-US" altLang="zh-TW" b="1" dirty="0">
              <a:solidFill>
                <a:srgbClr val="ED7D31"/>
              </a:solidFill>
              <a:latin typeface="Microsoft JhengHei" panose="020B0604030504040204" pitchFamily="34" charset="-120"/>
              <a:ea typeface="Microsoft JhengHei" panose="020B0604030504040204" pitchFamily="34" charset="-120"/>
            </a:endParaRPr>
          </a:p>
          <a:p>
            <a:pPr marL="0" lvl="0" indent="0">
              <a:lnSpc>
                <a:spcPct val="100000"/>
              </a:lnSpc>
              <a:spcBef>
                <a:spcPts val="600"/>
              </a:spcBef>
              <a:buNone/>
            </a:pPr>
            <a:r>
              <a:rPr lang="zh-TW" altLang="en-US" sz="2600" dirty="0">
                <a:latin typeface="Microsoft JhengHei" panose="020B0604030504040204" pitchFamily="34" charset="-120"/>
                <a:ea typeface="Microsoft JhengHei" panose="020B0604030504040204" pitchFamily="34" charset="-120"/>
              </a:rPr>
              <a:t>氣候變遷下水資源豐枯日漸懸殊，而在兼顧糧食安全、其他用水標的競用及水資源失衡造成之重大問題影響下，灌溉用水管理工作日漸困難且複雜。如何透過</a:t>
            </a:r>
            <a:r>
              <a:rPr lang="zh-TW" altLang="en-US" sz="2600" b="1" dirty="0">
                <a:solidFill>
                  <a:srgbClr val="C00000"/>
                </a:solidFill>
                <a:latin typeface="Microsoft JhengHei" panose="020B0604030504040204" pitchFamily="34" charset="-120"/>
                <a:ea typeface="Microsoft JhengHei" panose="020B0604030504040204" pitchFamily="34" charset="-120"/>
              </a:rPr>
              <a:t>智慧化工具</a:t>
            </a:r>
            <a:r>
              <a:rPr lang="zh-TW" altLang="en-US" sz="2600" dirty="0">
                <a:latin typeface="Microsoft JhengHei" panose="020B0604030504040204" pitchFamily="34" charset="-120"/>
                <a:ea typeface="Microsoft JhengHei" panose="020B0604030504040204" pitchFamily="34" charset="-120"/>
              </a:rPr>
              <a:t>強化灌溉用水調配效率，已成農業永續發展之關鍵課題</a:t>
            </a:r>
            <a:endParaRPr lang="en-US" altLang="zh-TW" sz="2600" b="1" dirty="0">
              <a:solidFill>
                <a:schemeClr val="accent2"/>
              </a:solidFill>
              <a:latin typeface="Microsoft JhengHei" panose="020B0604030504040204" pitchFamily="34" charset="-120"/>
              <a:ea typeface="Microsoft JhengHei" panose="020B0604030504040204" pitchFamily="34" charset="-120"/>
            </a:endParaRPr>
          </a:p>
          <a:p>
            <a:pPr>
              <a:lnSpc>
                <a:spcPct val="130000"/>
              </a:lnSpc>
              <a:spcBef>
                <a:spcPts val="600"/>
              </a:spcBef>
              <a:buFont typeface="Wingdings" charset="2"/>
              <a:buChar char="Ø"/>
            </a:pPr>
            <a:r>
              <a:rPr lang="zh-TW" altLang="en-US" b="1" dirty="0">
                <a:solidFill>
                  <a:schemeClr val="accent2"/>
                </a:solidFill>
                <a:latin typeface="Microsoft JhengHei" panose="020B0604030504040204" pitchFamily="34" charset="-120"/>
                <a:ea typeface="Microsoft JhengHei" panose="020B0604030504040204" pitchFamily="34" charset="-120"/>
              </a:rPr>
              <a:t>資通安全</a:t>
            </a:r>
            <a:endParaRPr lang="en-US" altLang="zh-TW" b="1" dirty="0">
              <a:solidFill>
                <a:schemeClr val="accent2"/>
              </a:solidFill>
              <a:latin typeface="Microsoft JhengHei" panose="020B0604030504040204" pitchFamily="34" charset="-120"/>
              <a:ea typeface="Microsoft JhengHei" panose="020B0604030504040204" pitchFamily="34" charset="-120"/>
            </a:endParaRPr>
          </a:p>
          <a:p>
            <a:pPr marL="0" indent="0">
              <a:lnSpc>
                <a:spcPct val="100000"/>
              </a:lnSpc>
              <a:spcBef>
                <a:spcPts val="600"/>
              </a:spcBef>
              <a:buNone/>
            </a:pPr>
            <a:r>
              <a:rPr lang="zh-TW" altLang="en-US" sz="2600" dirty="0">
                <a:latin typeface="Microsoft JhengHei" panose="020B0604030504040204" pitchFamily="34" charset="-120"/>
                <a:ea typeface="Microsoft JhengHei" panose="020B0604030504040204" pitchFamily="34" charset="-120"/>
              </a:rPr>
              <a:t>配合政府</a:t>
            </a:r>
            <a:r>
              <a:rPr lang="zh-TW" altLang="en-US" sz="2600" b="1" dirty="0">
                <a:solidFill>
                  <a:srgbClr val="C00000"/>
                </a:solidFill>
                <a:latin typeface="Microsoft JhengHei" panose="020B0604030504040204" pitchFamily="34" charset="-120"/>
                <a:ea typeface="Microsoft JhengHei" panose="020B0604030504040204" pitchFamily="34" charset="-120"/>
              </a:rPr>
              <a:t>資通安全</a:t>
            </a:r>
            <a:r>
              <a:rPr lang="zh-TW" altLang="en-US" sz="2600" dirty="0">
                <a:latin typeface="Microsoft JhengHei" panose="020B0604030504040204" pitchFamily="34" charset="-120"/>
                <a:ea typeface="Microsoft JhengHei" panose="020B0604030504040204" pitchFamily="34" charset="-120"/>
              </a:rPr>
              <a:t>及</a:t>
            </a:r>
            <a:r>
              <a:rPr lang="zh-TW" altLang="en-US" sz="2600" b="1" dirty="0">
                <a:solidFill>
                  <a:srgbClr val="C00000"/>
                </a:solidFill>
                <a:latin typeface="Microsoft JhengHei" panose="020B0604030504040204" pitchFamily="34" charset="-120"/>
                <a:ea typeface="Microsoft JhengHei" panose="020B0604030504040204" pitchFamily="34" charset="-120"/>
              </a:rPr>
              <a:t>資訊公開</a:t>
            </a:r>
            <a:r>
              <a:rPr lang="zh-TW" altLang="en-US" sz="2600" dirty="0">
                <a:latin typeface="Microsoft JhengHei" panose="020B0604030504040204" pitchFamily="34" charset="-120"/>
                <a:ea typeface="Microsoft JhengHei" panose="020B0604030504040204" pitchFamily="34" charset="-120"/>
              </a:rPr>
              <a:t>政策，各項業務推動以符合資通安全規範為前提，逐步推動農田水利相關資訊公開。</a:t>
            </a:r>
          </a:p>
        </p:txBody>
      </p:sp>
      <p:sp>
        <p:nvSpPr>
          <p:cNvPr id="2" name="矩形 1"/>
          <p:cNvSpPr/>
          <p:nvPr/>
        </p:nvSpPr>
        <p:spPr>
          <a:xfrm>
            <a:off x="572216" y="1171982"/>
            <a:ext cx="11047568" cy="1155060"/>
          </a:xfrm>
          <a:prstGeom prst="rect">
            <a:avLst/>
          </a:prstGeom>
        </p:spPr>
        <p:txBody>
          <a:bodyPr wrap="square">
            <a:spAutoFit/>
          </a:bodyPr>
          <a:lstStyle/>
          <a:p>
            <a:pPr>
              <a:lnSpc>
                <a:spcPct val="130000"/>
              </a:lnSpc>
              <a:spcBef>
                <a:spcPts val="600"/>
              </a:spcBef>
            </a:pPr>
            <a:r>
              <a:rPr lang="zh-TW" altLang="en-US" sz="2800" b="1" dirty="0">
                <a:latin typeface="Microsoft JhengHei" panose="020B0604030504040204" pitchFamily="34" charset="-120"/>
                <a:ea typeface="Microsoft JhengHei" panose="020B0604030504040204" pitchFamily="34" charset="-120"/>
              </a:rPr>
              <a:t>隨著網際網路及其他資通科技之快速發展與普及，政府部門透過網際網路、資訊系統以及資料庫的應用，大幅提升行政業務推動之效率</a:t>
            </a:r>
            <a:endParaRPr lang="en-US" altLang="zh-TW" sz="2800" b="1" dirty="0">
              <a:latin typeface="Microsoft JhengHei" panose="020B0604030504040204" pitchFamily="34" charset="-120"/>
              <a:ea typeface="Microsoft JhengHei" panose="020B0604030504040204" pitchFamily="34" charset="-120"/>
            </a:endParaRPr>
          </a:p>
        </p:txBody>
      </p:sp>
      <p:sp>
        <p:nvSpPr>
          <p:cNvPr id="5" name="投影片編號版面配置區 4"/>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2</a:t>
            </a:fld>
            <a:endParaRPr lang="zh-CN" altLang="en-US">
              <a:solidFill>
                <a:prstClr val="black">
                  <a:tint val="75000"/>
                </a:prstClr>
              </a:solidFill>
            </a:endParaRPr>
          </a:p>
        </p:txBody>
      </p:sp>
    </p:spTree>
    <p:extLst>
      <p:ext uri="{BB962C8B-B14F-4D97-AF65-F5344CB8AC3E}">
        <p14:creationId xmlns:p14="http://schemas.microsoft.com/office/powerpoint/2010/main" val="4046482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7" y="2234038"/>
            <a:ext cx="7074208"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宋体" panose="02010600030101010101" pitchFamily="2" charset="-122"/>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a:defRPr/>
              </a:pPr>
              <a:r>
                <a:rPr lang="en-US" altLang="zh-CN" sz="2400" b="1" dirty="0">
                  <a:solidFill>
                    <a:prstClr val="white"/>
                  </a:solidFill>
                  <a:latin typeface="微软雅黑" panose="020B0503020204020204" pitchFamily="34" charset="-122"/>
                  <a:ea typeface="微软雅黑" panose="020B0503020204020204" pitchFamily="34" charset="-122"/>
                </a:rPr>
                <a:t>ADD YOUR TITLE</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690193" y="2743914"/>
            <a:ext cx="6462113" cy="63094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a:lnSpc>
                <a:spcPts val="4200"/>
              </a:lnSpc>
            </a:pPr>
            <a:r>
              <a:rPr lang="zh-TW" altLang="en-US" sz="4200" dirty="0"/>
              <a:t>灌溉管理與空間資訊</a:t>
            </a:r>
            <a:endParaRPr lang="zh-TW" altLang="en-US" dirty="0">
              <a:solidFill>
                <a:prstClr val="black"/>
              </a:solidFill>
            </a:endParaRPr>
          </a:p>
        </p:txBody>
      </p:sp>
      <p:sp>
        <p:nvSpPr>
          <p:cNvPr id="3" name="矩形 2"/>
          <p:cNvSpPr/>
          <p:nvPr/>
        </p:nvSpPr>
        <p:spPr>
          <a:xfrm>
            <a:off x="5946094" y="3507688"/>
            <a:ext cx="5570756" cy="630942"/>
          </a:xfrm>
          <a:prstGeom prst="rect">
            <a:avLst/>
          </a:prstGeom>
        </p:spPr>
        <p:txBody>
          <a:bodyPr wrap="none">
            <a:spAutoFit/>
          </a:bodyPr>
          <a:lstStyle/>
          <a:p>
            <a:pPr lvl="0">
              <a:lnSpc>
                <a:spcPts val="4200"/>
              </a:lnSpc>
            </a:pPr>
            <a:r>
              <a:rPr lang="zh-TW" altLang="en-US" sz="4200" b="1" dirty="0">
                <a:latin typeface="微软雅黑" panose="020B0503020204020204" pitchFamily="34" charset="-122"/>
                <a:ea typeface="微软雅黑" panose="020B0503020204020204" pitchFamily="34" charset="-122"/>
              </a:rPr>
              <a:t>農田水利基礎資料發展</a:t>
            </a:r>
          </a:p>
        </p:txBody>
      </p:sp>
      <p:sp>
        <p:nvSpPr>
          <p:cNvPr id="5" name="投影片編號版面配置區 4"/>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3</a:t>
            </a:fld>
            <a:endParaRPr lang="zh-CN" altLang="en-US">
              <a:solidFill>
                <a:prstClr val="black">
                  <a:tint val="75000"/>
                </a:prstClr>
              </a:solidFill>
            </a:endParaRPr>
          </a:p>
        </p:txBody>
      </p:sp>
    </p:spTree>
    <p:extLst>
      <p:ext uri="{BB962C8B-B14F-4D97-AF65-F5344CB8AC3E}">
        <p14:creationId xmlns:p14="http://schemas.microsoft.com/office/powerpoint/2010/main" val="4239608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3" y="162838"/>
            <a:ext cx="12190831"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236723" y="256471"/>
            <a:ext cx="7477728" cy="646331"/>
          </a:xfrm>
          <a:prstGeom prst="rect">
            <a:avLst/>
          </a:prstGeom>
          <a:noFill/>
        </p:spPr>
        <p:txBody>
          <a:bodyPr wrap="square" rtlCol="0">
            <a:spAutoFit/>
          </a:bodyPr>
          <a:lstStyle/>
          <a:p>
            <a:pPr>
              <a:defRPr/>
            </a:pPr>
            <a:r>
              <a:rPr lang="zh-TW" altLang="en-US" sz="3600" b="1" dirty="0">
                <a:solidFill>
                  <a:schemeClr val="bg1"/>
                </a:solidFill>
                <a:latin typeface="微软雅黑" panose="020B0503020204020204" pitchFamily="34" charset="-122"/>
                <a:ea typeface="微软雅黑" panose="020B0503020204020204" pitchFamily="34" charset="-122"/>
              </a:rPr>
              <a:t>農田水利基礎資料推動進程</a:t>
            </a: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矩形 11">
            <a:extLst>
              <a:ext uri="{FF2B5EF4-FFF2-40B4-BE49-F238E27FC236}">
                <a16:creationId xmlns:a16="http://schemas.microsoft.com/office/drawing/2014/main" id="{84B7C6B0-0F55-4E42-A663-263DE6B3922A}"/>
              </a:ext>
            </a:extLst>
          </p:cNvPr>
          <p:cNvSpPr/>
          <p:nvPr/>
        </p:nvSpPr>
        <p:spPr>
          <a:xfrm>
            <a:off x="646543" y="1124785"/>
            <a:ext cx="4937832" cy="492443"/>
          </a:xfrm>
          <a:prstGeom prst="rect">
            <a:avLst/>
          </a:prstGeom>
        </p:spPr>
        <p:txBody>
          <a:bodyPr wrap="square">
            <a:spAutoFit/>
          </a:bodyPr>
          <a:lstStyle/>
          <a:p>
            <a:pPr marL="457200" indent="-457200">
              <a:spcAft>
                <a:spcPts val="600"/>
              </a:spcAft>
              <a:buClr>
                <a:srgbClr val="70AD47">
                  <a:lumMod val="75000"/>
                </a:srgbClr>
              </a:buClr>
              <a:buFont typeface="Wingdings" panose="05000000000000000000" pitchFamily="2" charset="2"/>
              <a:buChar char="n"/>
            </a:pPr>
            <a:r>
              <a:rPr lang="zh-TW" altLang="en-US" sz="2600" b="1" dirty="0">
                <a:solidFill>
                  <a:prstClr val="black"/>
                </a:solidFill>
                <a:latin typeface="微軟正黑體" panose="020B0604030504040204" pitchFamily="34" charset="-120"/>
              </a:rPr>
              <a:t>業務推動進程</a:t>
            </a:r>
            <a:endParaRPr lang="en-US" altLang="zh-TW" sz="2600" b="1" dirty="0">
              <a:solidFill>
                <a:prstClr val="black"/>
              </a:solidFill>
              <a:latin typeface="微軟正黑體" panose="020B0604030504040204" pitchFamily="34" charset="-120"/>
            </a:endParaRPr>
          </a:p>
        </p:txBody>
      </p:sp>
      <p:sp>
        <p:nvSpPr>
          <p:cNvPr id="9" name="矩形 8"/>
          <p:cNvSpPr/>
          <p:nvPr/>
        </p:nvSpPr>
        <p:spPr>
          <a:xfrm>
            <a:off x="6098960" y="3219180"/>
            <a:ext cx="2880784" cy="606425"/>
          </a:xfrm>
          <a:prstGeom prst="rect">
            <a:avLst/>
          </a:prstGeom>
          <a:solidFill>
            <a:srgbClr val="80CB35"/>
          </a:solidFill>
          <a:ln w="0" cap="flat" cmpd="sng" algn="ctr">
            <a:solidFill>
              <a:srgbClr val="92D050"/>
            </a:solidFill>
            <a:prstDash val="solid"/>
          </a:ln>
          <a:effec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TW" altLang="en-US" sz="1800" b="0" i="0" u="none" strike="noStrike" kern="0" cap="none" spc="0" normalizeH="0" baseline="0" noProof="0">
              <a:ln>
                <a:noFill/>
              </a:ln>
              <a:solidFill>
                <a:srgbClr val="DDE89A"/>
              </a:solidFill>
              <a:effectLst/>
              <a:uLnTx/>
              <a:uFillTx/>
              <a:latin typeface="Arial" pitchFamily="34" charset="0"/>
              <a:ea typeface="新細明體" pitchFamily="18" charset="-120"/>
              <a:cs typeface="+mn-cs"/>
            </a:endParaRPr>
          </a:p>
        </p:txBody>
      </p:sp>
      <p:sp>
        <p:nvSpPr>
          <p:cNvPr id="10" name="Rectangle 3"/>
          <p:cNvSpPr>
            <a:spLocks noChangeArrowheads="1"/>
          </p:cNvSpPr>
          <p:nvPr/>
        </p:nvSpPr>
        <p:spPr bwMode="ltGray">
          <a:xfrm>
            <a:off x="779776" y="3206480"/>
            <a:ext cx="5319184" cy="619125"/>
          </a:xfrm>
          <a:prstGeom prst="rect">
            <a:avLst/>
          </a:prstGeom>
          <a:solidFill>
            <a:srgbClr val="518CD3"/>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DDE89A"/>
              </a:solidFill>
              <a:effectLst/>
              <a:uLnTx/>
              <a:uFillTx/>
              <a:latin typeface="Arial" pitchFamily="34" charset="0"/>
              <a:ea typeface="宋体" pitchFamily="2" charset="-122"/>
            </a:endParaRPr>
          </a:p>
        </p:txBody>
      </p:sp>
      <p:grpSp>
        <p:nvGrpSpPr>
          <p:cNvPr id="11" name="Group 4"/>
          <p:cNvGrpSpPr>
            <a:grpSpLocks/>
          </p:cNvGrpSpPr>
          <p:nvPr/>
        </p:nvGrpSpPr>
        <p:grpSpPr bwMode="auto">
          <a:xfrm>
            <a:off x="761137" y="3202801"/>
            <a:ext cx="2627946" cy="619125"/>
            <a:chOff x="404" y="1980"/>
            <a:chExt cx="1294" cy="298"/>
          </a:xfrm>
        </p:grpSpPr>
        <p:sp>
          <p:nvSpPr>
            <p:cNvPr id="13" name="Rectangle 5"/>
            <p:cNvSpPr>
              <a:spLocks noChangeArrowheads="1"/>
            </p:cNvSpPr>
            <p:nvPr/>
          </p:nvSpPr>
          <p:spPr bwMode="invGray">
            <a:xfrm>
              <a:off x="404" y="1980"/>
              <a:ext cx="1205" cy="298"/>
            </a:xfrm>
            <a:prstGeom prst="rect">
              <a:avLst/>
            </a:prstGeom>
            <a:solidFill>
              <a:srgbClr val="E15D7C"/>
            </a:solidFill>
            <a:ln>
              <a:noFill/>
            </a:ln>
            <a:effectLst>
              <a:outerShdw dist="63500" algn="ctr" rotWithShape="0">
                <a:srgbClr val="000000">
                  <a:alpha val="50000"/>
                </a:srgbClr>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DDE89A"/>
                </a:solidFill>
                <a:effectLst/>
                <a:uLnTx/>
                <a:uFillTx/>
                <a:latin typeface="微軟正黑體" panose="020B0604030504040204" pitchFamily="34" charset="-120"/>
                <a:ea typeface="微軟正黑體" panose="020B0604030504040204" pitchFamily="34" charset="-120"/>
              </a:endParaRPr>
            </a:p>
          </p:txBody>
        </p:sp>
        <p:sp>
          <p:nvSpPr>
            <p:cNvPr id="14" name="AutoShape 6"/>
            <p:cNvSpPr>
              <a:spLocks noChangeArrowheads="1"/>
            </p:cNvSpPr>
            <p:nvPr/>
          </p:nvSpPr>
          <p:spPr bwMode="invGray">
            <a:xfrm rot="5400000">
              <a:off x="1568" y="2072"/>
              <a:ext cx="139" cy="120"/>
            </a:xfrm>
            <a:prstGeom prst="triangle">
              <a:avLst>
                <a:gd name="adj" fmla="val 50000"/>
              </a:avLst>
            </a:prstGeom>
            <a:solidFill>
              <a:srgbClr val="E15D7C"/>
            </a:solidFill>
            <a:ln>
              <a:noFill/>
            </a:ln>
            <a:effectLst>
              <a:outerShdw dist="63500" algn="ctr" rotWithShape="0">
                <a:srgbClr val="000000">
                  <a:alpha val="50000"/>
                </a:srgbClr>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DDE89A"/>
                </a:solidFill>
                <a:effectLst/>
                <a:uLnTx/>
                <a:uFillTx/>
                <a:latin typeface="微軟正黑體" panose="020B0604030504040204" pitchFamily="34" charset="-120"/>
                <a:ea typeface="微軟正黑體" panose="020B0604030504040204" pitchFamily="34" charset="-120"/>
              </a:endParaRPr>
            </a:p>
          </p:txBody>
        </p:sp>
      </p:grpSp>
      <p:sp>
        <p:nvSpPr>
          <p:cNvPr id="15" name="Rectangle 8"/>
          <p:cNvSpPr>
            <a:spLocks noChangeArrowheads="1"/>
          </p:cNvSpPr>
          <p:nvPr/>
        </p:nvSpPr>
        <p:spPr bwMode="gray">
          <a:xfrm>
            <a:off x="570799" y="3283736"/>
            <a:ext cx="2681246" cy="461665"/>
          </a:xfrm>
          <a:prstGeom prst="rect">
            <a:avLst/>
          </a:prstGeom>
          <a:noFill/>
          <a:ln>
            <a:noFill/>
          </a:ln>
          <a:effectLst>
            <a:outerShdw dist="17961" dir="2700000" algn="ctr" rotWithShape="0">
              <a:srgbClr val="003300"/>
            </a:outerShdw>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p>
            <a:pPr algn="ctr" eaLnBrk="0" fontAlgn="base" hangingPunct="0">
              <a:spcBef>
                <a:spcPct val="0"/>
              </a:spcBef>
              <a:spcAft>
                <a:spcPct val="0"/>
              </a:spcAft>
              <a:defRPr/>
            </a:pPr>
            <a:r>
              <a:rPr lang="zh-TW" altLang="en-US" sz="2400" b="1" dirty="0">
                <a:solidFill>
                  <a:srgbClr val="FFFFFF"/>
                </a:solidFill>
                <a:latin typeface="微軟正黑體" panose="020B0604030504040204" pitchFamily="34" charset="-120"/>
                <a:ea typeface="微軟正黑體" panose="020B0604030504040204" pitchFamily="34" charset="-120"/>
                <a:cs typeface="Arial" charset="0"/>
              </a:rPr>
              <a:t>資料數化導入期</a:t>
            </a:r>
            <a:endParaRPr lang="en-US" altLang="zh-CN" sz="2400" b="1" dirty="0">
              <a:solidFill>
                <a:srgbClr val="FFFFFF"/>
              </a:solidFill>
              <a:latin typeface="微軟正黑體" panose="020B0604030504040204" pitchFamily="34" charset="-120"/>
              <a:ea typeface="微軟正黑體" panose="020B0604030504040204" pitchFamily="34" charset="-120"/>
              <a:cs typeface="Arial" charset="0"/>
            </a:endParaRPr>
          </a:p>
        </p:txBody>
      </p:sp>
      <p:sp>
        <p:nvSpPr>
          <p:cNvPr id="16" name="AutoShape 9"/>
          <p:cNvSpPr>
            <a:spLocks noChangeArrowheads="1"/>
          </p:cNvSpPr>
          <p:nvPr/>
        </p:nvSpPr>
        <p:spPr bwMode="gray">
          <a:xfrm>
            <a:off x="5628191" y="3374203"/>
            <a:ext cx="491067" cy="273050"/>
          </a:xfrm>
          <a:prstGeom prst="rightArrow">
            <a:avLst>
              <a:gd name="adj1" fmla="val 50000"/>
              <a:gd name="adj2" fmla="val 60467"/>
            </a:avLst>
          </a:prstGeom>
          <a:solidFill>
            <a:srgbClr val="FFFF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28398" dir="1593903" algn="ctr" rotWithShape="0">
                    <a:srgbClr val="333333">
                      <a:alpha val="50000"/>
                    </a:srgbClr>
                  </a:outerShdw>
                </a:effectLst>
              </a14:hiddenEffects>
            </a:ext>
          </a:extLst>
        </p:spPr>
        <p:txBody>
          <a:bodyPr wrap="none" anchor="ct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fontAlgn="base" hangingPunct="1">
              <a:spcBef>
                <a:spcPct val="0"/>
              </a:spcBef>
              <a:spcAft>
                <a:spcPct val="0"/>
              </a:spcAft>
              <a:buFontTx/>
              <a:buNone/>
            </a:pPr>
            <a:endParaRPr lang="zh-CN" altLang="en-US" sz="1800">
              <a:solidFill>
                <a:srgbClr val="DDE89A"/>
              </a:solidFill>
              <a:ea typeface="宋体" pitchFamily="2" charset="-122"/>
            </a:endParaRPr>
          </a:p>
        </p:txBody>
      </p:sp>
      <p:sp>
        <p:nvSpPr>
          <p:cNvPr id="17" name="Text Box 10"/>
          <p:cNvSpPr txBox="1">
            <a:spLocks noChangeArrowheads="1"/>
          </p:cNvSpPr>
          <p:nvPr/>
        </p:nvSpPr>
        <p:spPr bwMode="black">
          <a:xfrm>
            <a:off x="6024554" y="3298024"/>
            <a:ext cx="2447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defRPr/>
            </a:pPr>
            <a:r>
              <a:rPr lang="zh-TW" altLang="en-US" sz="2400" b="1" dirty="0">
                <a:solidFill>
                  <a:srgbClr val="FFFFFF"/>
                </a:solidFill>
                <a:latin typeface="微軟正黑體" panose="020B0604030504040204" pitchFamily="34" charset="-120"/>
                <a:ea typeface="微軟正黑體" panose="020B0604030504040204" pitchFamily="34" charset="-120"/>
                <a:cs typeface="Arial" charset="0"/>
              </a:rPr>
              <a:t>雲端系統發展期</a:t>
            </a:r>
            <a:endParaRPr lang="en-US" altLang="zh-CN" sz="2400" b="1" dirty="0">
              <a:solidFill>
                <a:srgbClr val="FFFFFF"/>
              </a:solidFill>
              <a:latin typeface="微軟正黑體" panose="020B0604030504040204" pitchFamily="34" charset="-120"/>
              <a:ea typeface="微軟正黑體" panose="020B0604030504040204" pitchFamily="34" charset="-120"/>
              <a:cs typeface="Arial" charset="0"/>
            </a:endParaRPr>
          </a:p>
        </p:txBody>
      </p:sp>
      <p:sp>
        <p:nvSpPr>
          <p:cNvPr id="18" name="AutoShape 13"/>
          <p:cNvSpPr>
            <a:spLocks noChangeArrowheads="1"/>
          </p:cNvSpPr>
          <p:nvPr/>
        </p:nvSpPr>
        <p:spPr bwMode="gray">
          <a:xfrm>
            <a:off x="1109561" y="3885047"/>
            <a:ext cx="1485900" cy="1114425"/>
          </a:xfrm>
          <a:prstGeom prst="diamond">
            <a:avLst/>
          </a:prstGeom>
          <a:solidFill>
            <a:srgbClr val="E15D7C"/>
          </a:solidFill>
          <a:ln w="9525">
            <a:miter lim="800000"/>
            <a:headEnd/>
            <a:tailEnd/>
          </a:ln>
          <a:effectLst/>
          <a:scene3d>
            <a:camera prst="legacyPerspectiveBottom">
              <a:rot lat="20999986" lon="0" rev="0"/>
            </a:camera>
            <a:lightRig rig="legacyFlat4" dir="b"/>
          </a:scene3d>
          <a:sp3d extrusionH="163500" prstMaterial="legacyMatte">
            <a:bevelT w="13500" h="13500" prst="angle"/>
            <a:bevelB w="13500" h="13500" prst="angle"/>
            <a:extrusionClr>
              <a:srgbClr val="E15D7C"/>
            </a:extrusionClr>
          </a:sp3d>
          <a:extLst>
            <a:ext uri="{AF507438-7753-43E0-B8FC-AC1667EBCBE1}">
              <a14:hiddenEffects xmlns:a14="http://schemas.microsoft.com/office/drawing/2010/main">
                <a:effectLst>
                  <a:outerShdw dist="35921" dir="2700000" algn="ctr" rotWithShape="0">
                    <a:srgbClr val="003300"/>
                  </a:outerShdw>
                </a:effectLst>
              </a14:hiddenEffects>
            </a:ext>
          </a:extLst>
        </p:spPr>
        <p:txBody>
          <a:bodyPr wrap="none" anchor="ctr">
            <a:flatTx/>
          </a:bodyP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DDE89A"/>
              </a:solidFill>
              <a:effectLst/>
              <a:uLnTx/>
              <a:uFillTx/>
              <a:latin typeface="Arial" pitchFamily="34" charset="0"/>
              <a:ea typeface="宋体" pitchFamily="2" charset="-122"/>
            </a:endParaRPr>
          </a:p>
        </p:txBody>
      </p:sp>
      <p:sp>
        <p:nvSpPr>
          <p:cNvPr id="19" name="AutoShape 14"/>
          <p:cNvSpPr>
            <a:spLocks noChangeArrowheads="1"/>
          </p:cNvSpPr>
          <p:nvPr/>
        </p:nvSpPr>
        <p:spPr bwMode="gray">
          <a:xfrm>
            <a:off x="3751161" y="3885047"/>
            <a:ext cx="1485900" cy="1114425"/>
          </a:xfrm>
          <a:prstGeom prst="diamond">
            <a:avLst/>
          </a:prstGeom>
          <a:solidFill>
            <a:srgbClr val="518CD3"/>
          </a:solidFill>
          <a:ln w="9525">
            <a:miter lim="800000"/>
            <a:headEnd/>
            <a:tailEnd/>
          </a:ln>
          <a:effectLst/>
          <a:scene3d>
            <a:camera prst="legacyPerspectiveBottom">
              <a:rot lat="20999986" lon="0" rev="0"/>
            </a:camera>
            <a:lightRig rig="legacyFlat4" dir="b"/>
          </a:scene3d>
          <a:sp3d extrusionH="163500" prstMaterial="legacyMatte">
            <a:bevelT w="13500" h="13500" prst="angle"/>
            <a:bevelB w="13500" h="13500" prst="angle"/>
            <a:extrusionClr>
              <a:srgbClr val="518CD3"/>
            </a:extrusionClr>
          </a:sp3d>
          <a:extLst>
            <a:ext uri="{AF507438-7753-43E0-B8FC-AC1667EBCBE1}">
              <a14:hiddenEffects xmlns:a14="http://schemas.microsoft.com/office/drawing/2010/main">
                <a:effectLst>
                  <a:outerShdw dist="35921" dir="2700000" algn="ctr" rotWithShape="0">
                    <a:srgbClr val="003300"/>
                  </a:outerShdw>
                </a:effectLst>
              </a14:hiddenEffects>
            </a:ext>
          </a:extLst>
        </p:spPr>
        <p:txBody>
          <a:bodyPr wrap="none" anchor="ctr">
            <a:flatTx/>
          </a:bodyP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DDE89A"/>
              </a:solidFill>
              <a:effectLst/>
              <a:uLnTx/>
              <a:uFillTx/>
              <a:latin typeface="Arial" pitchFamily="34" charset="0"/>
              <a:ea typeface="宋体" pitchFamily="2" charset="-122"/>
            </a:endParaRPr>
          </a:p>
        </p:txBody>
      </p:sp>
      <p:sp>
        <p:nvSpPr>
          <p:cNvPr id="20" name="AutoShape 15"/>
          <p:cNvSpPr>
            <a:spLocks noChangeArrowheads="1"/>
          </p:cNvSpPr>
          <p:nvPr/>
        </p:nvSpPr>
        <p:spPr bwMode="gray">
          <a:xfrm>
            <a:off x="6405461" y="3885047"/>
            <a:ext cx="1485900" cy="1114425"/>
          </a:xfrm>
          <a:prstGeom prst="diamond">
            <a:avLst/>
          </a:prstGeom>
          <a:gradFill rotWithShape="1">
            <a:gsLst>
              <a:gs pos="0">
                <a:srgbClr val="80CB35">
                  <a:shade val="51000"/>
                  <a:satMod val="130000"/>
                </a:srgbClr>
              </a:gs>
              <a:gs pos="80000">
                <a:srgbClr val="80CB35">
                  <a:shade val="93000"/>
                  <a:satMod val="130000"/>
                </a:srgbClr>
              </a:gs>
              <a:gs pos="100000">
                <a:srgbClr val="80CB35">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a:ea typeface="宋体" charset="-122"/>
              <a:cs typeface="+mn-cs"/>
            </a:endParaRPr>
          </a:p>
        </p:txBody>
      </p:sp>
      <p:sp>
        <p:nvSpPr>
          <p:cNvPr id="21" name="AutoShape 16"/>
          <p:cNvSpPr>
            <a:spLocks noChangeArrowheads="1"/>
          </p:cNvSpPr>
          <p:nvPr/>
        </p:nvSpPr>
        <p:spPr bwMode="gray">
          <a:xfrm>
            <a:off x="9348526" y="3885047"/>
            <a:ext cx="1485900" cy="1114425"/>
          </a:xfrm>
          <a:prstGeom prst="diamond">
            <a:avLst/>
          </a:prstGeom>
          <a:solidFill>
            <a:srgbClr val="FFCC00"/>
          </a:solidFill>
          <a:ln w="9525" cap="flat" cmpd="sng" algn="ctr">
            <a:solidFill>
              <a:srgbClr val="80CB35">
                <a:shade val="95000"/>
                <a:satMod val="105000"/>
              </a:srgbClr>
            </a:solidFill>
            <a:prstDash val="solid"/>
            <a:headEnd/>
            <a:tailEnd/>
          </a:ln>
          <a:effectLst>
            <a:outerShdw blurRad="40000" dist="23000" dir="5400000" rotWithShape="0">
              <a:srgbClr val="000000">
                <a:alpha val="35000"/>
              </a:srgbClr>
            </a:outerShdw>
          </a:effectLst>
          <a:scene3d>
            <a:camera prst="orthographicFront"/>
            <a:lightRig rig="threePt" dir="t"/>
          </a:scene3d>
          <a:sp3d extrusionH="76200" contourW="12700">
            <a:extrusionClr>
              <a:srgbClr val="FFFF00"/>
            </a:extrusionClr>
            <a:contourClr>
              <a:srgbClr val="FFC000"/>
            </a:contourClr>
          </a:sp3d>
        </p:spPr>
        <p:txBody>
          <a:bodyPr wrap="none" anchor="ctr">
            <a:flatTx/>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DDE89A"/>
              </a:solidFill>
              <a:effectLst/>
              <a:uLnTx/>
              <a:uFillTx/>
              <a:latin typeface="Arial"/>
              <a:ea typeface="宋体" charset="-122"/>
              <a:cs typeface="+mn-cs"/>
            </a:endParaRPr>
          </a:p>
        </p:txBody>
      </p:sp>
      <p:cxnSp>
        <p:nvCxnSpPr>
          <p:cNvPr id="22" name="AutoShape 17"/>
          <p:cNvCxnSpPr>
            <a:cxnSpLocks noChangeShapeType="1"/>
          </p:cNvCxnSpPr>
          <p:nvPr/>
        </p:nvCxnSpPr>
        <p:spPr bwMode="gray">
          <a:xfrm>
            <a:off x="2595461" y="4457247"/>
            <a:ext cx="1155700" cy="0"/>
          </a:xfrm>
          <a:prstGeom prst="straightConnector1">
            <a:avLst/>
          </a:prstGeom>
          <a:noFill/>
          <a:ln w="12700">
            <a:solidFill>
              <a:srgbClr val="333333"/>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18"/>
          <p:cNvCxnSpPr>
            <a:cxnSpLocks noChangeShapeType="1"/>
            <a:stCxn id="19" idx="3"/>
          </p:cNvCxnSpPr>
          <p:nvPr/>
        </p:nvCxnSpPr>
        <p:spPr bwMode="gray">
          <a:xfrm>
            <a:off x="5237059" y="4442257"/>
            <a:ext cx="1168400" cy="0"/>
          </a:xfrm>
          <a:prstGeom prst="straightConnector1">
            <a:avLst/>
          </a:prstGeom>
          <a:noFill/>
          <a:ln w="12700">
            <a:solidFill>
              <a:srgbClr val="333333"/>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AutoShape 19"/>
          <p:cNvCxnSpPr>
            <a:cxnSpLocks noChangeShapeType="1"/>
          </p:cNvCxnSpPr>
          <p:nvPr/>
        </p:nvCxnSpPr>
        <p:spPr bwMode="gray">
          <a:xfrm>
            <a:off x="7891361" y="4442257"/>
            <a:ext cx="1440000" cy="0"/>
          </a:xfrm>
          <a:prstGeom prst="straightConnector1">
            <a:avLst/>
          </a:prstGeom>
          <a:noFill/>
          <a:ln w="12700">
            <a:solidFill>
              <a:srgbClr val="333333"/>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 Box 20"/>
          <p:cNvSpPr txBox="1">
            <a:spLocks noChangeArrowheads="1"/>
          </p:cNvSpPr>
          <p:nvPr/>
        </p:nvSpPr>
        <p:spPr bwMode="gray">
          <a:xfrm>
            <a:off x="1247145" y="4210482"/>
            <a:ext cx="11557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algn="ctr" eaLnBrk="1" fontAlgn="base" hangingPunct="1">
              <a:spcBef>
                <a:spcPct val="50000"/>
              </a:spcBef>
              <a:spcAft>
                <a:spcPct val="0"/>
              </a:spcAft>
              <a:buFontTx/>
              <a:buNone/>
            </a:pPr>
            <a:r>
              <a:rPr lang="en-US" altLang="zh-TW" sz="2400" b="1" dirty="0">
                <a:solidFill>
                  <a:srgbClr val="FFFFFF"/>
                </a:solidFill>
                <a:latin typeface="微軟正黑體" panose="020B0604030504040204" pitchFamily="34" charset="-120"/>
                <a:ea typeface="微軟正黑體" panose="020B0604030504040204" pitchFamily="34" charset="-120"/>
                <a:cs typeface="Arial" pitchFamily="34" charset="0"/>
              </a:rPr>
              <a:t>2005</a:t>
            </a:r>
            <a:endParaRPr lang="en-US" altLang="zh-CN" sz="2400" b="1" dirty="0">
              <a:solidFill>
                <a:srgbClr val="FFFFFF"/>
              </a:solidFill>
              <a:latin typeface="微軟正黑體" panose="020B0604030504040204" pitchFamily="34" charset="-120"/>
              <a:ea typeface="微軟正黑體" panose="020B0604030504040204" pitchFamily="34" charset="-120"/>
              <a:cs typeface="Arial" pitchFamily="34" charset="0"/>
            </a:endParaRPr>
          </a:p>
        </p:txBody>
      </p:sp>
      <p:sp>
        <p:nvSpPr>
          <p:cNvPr id="26" name="Text Box 21"/>
          <p:cNvSpPr txBox="1">
            <a:spLocks noChangeArrowheads="1"/>
          </p:cNvSpPr>
          <p:nvPr/>
        </p:nvSpPr>
        <p:spPr bwMode="gray">
          <a:xfrm>
            <a:off x="3899328" y="4210482"/>
            <a:ext cx="11557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algn="ctr" eaLnBrk="1" fontAlgn="base" hangingPunct="1">
              <a:spcBef>
                <a:spcPct val="50000"/>
              </a:spcBef>
              <a:spcAft>
                <a:spcPct val="0"/>
              </a:spcAft>
              <a:buNone/>
            </a:pPr>
            <a:r>
              <a:rPr lang="en-US" altLang="zh-TW" sz="2400" b="1" dirty="0">
                <a:solidFill>
                  <a:srgbClr val="FFFFFF"/>
                </a:solidFill>
                <a:latin typeface="微軟正黑體" panose="020B0604030504040204" pitchFamily="34" charset="-120"/>
                <a:ea typeface="微軟正黑體" panose="020B0604030504040204" pitchFamily="34" charset="-120"/>
                <a:cs typeface="Arial" pitchFamily="34" charset="0"/>
              </a:rPr>
              <a:t>2007</a:t>
            </a:r>
            <a:endParaRPr lang="en-US" altLang="zh-CN" sz="2400" b="1" dirty="0">
              <a:solidFill>
                <a:srgbClr val="FFFFFF"/>
              </a:solidFill>
              <a:latin typeface="微軟正黑體" panose="020B0604030504040204" pitchFamily="34" charset="-120"/>
              <a:ea typeface="微軟正黑體" panose="020B0604030504040204" pitchFamily="34" charset="-120"/>
              <a:cs typeface="Arial" pitchFamily="34" charset="0"/>
            </a:endParaRPr>
          </a:p>
        </p:txBody>
      </p:sp>
      <p:sp>
        <p:nvSpPr>
          <p:cNvPr id="27" name="Text Box 22"/>
          <p:cNvSpPr txBox="1">
            <a:spLocks noChangeArrowheads="1"/>
          </p:cNvSpPr>
          <p:nvPr/>
        </p:nvSpPr>
        <p:spPr bwMode="gray">
          <a:xfrm>
            <a:off x="6579028" y="4210482"/>
            <a:ext cx="1155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algn="ctr" eaLnBrk="1" fontAlgn="base" hangingPunct="1">
              <a:spcBef>
                <a:spcPct val="50000"/>
              </a:spcBef>
              <a:spcAft>
                <a:spcPct val="0"/>
              </a:spcAft>
              <a:buNone/>
            </a:pPr>
            <a:r>
              <a:rPr lang="en-US" altLang="zh-TW" sz="2400" b="1" dirty="0">
                <a:solidFill>
                  <a:srgbClr val="FFFFFF"/>
                </a:solidFill>
                <a:latin typeface="微軟正黑體" panose="020B0604030504040204" pitchFamily="34" charset="-120"/>
                <a:ea typeface="微軟正黑體" panose="020B0604030504040204" pitchFamily="34" charset="-120"/>
                <a:cs typeface="Arial" pitchFamily="34" charset="0"/>
              </a:rPr>
              <a:t>2010</a:t>
            </a:r>
            <a:endParaRPr lang="en-US" altLang="zh-CN" sz="2400" b="1" dirty="0">
              <a:solidFill>
                <a:srgbClr val="FFFFFF"/>
              </a:solidFill>
              <a:latin typeface="微軟正黑體" panose="020B0604030504040204" pitchFamily="34" charset="-120"/>
              <a:ea typeface="微軟正黑體" panose="020B0604030504040204" pitchFamily="34" charset="-120"/>
              <a:cs typeface="Arial" pitchFamily="34" charset="0"/>
            </a:endParaRPr>
          </a:p>
        </p:txBody>
      </p:sp>
      <p:sp>
        <p:nvSpPr>
          <p:cNvPr id="28" name="Text Box 23"/>
          <p:cNvSpPr txBox="1">
            <a:spLocks noChangeArrowheads="1"/>
          </p:cNvSpPr>
          <p:nvPr/>
        </p:nvSpPr>
        <p:spPr bwMode="gray">
          <a:xfrm>
            <a:off x="9364072" y="4205722"/>
            <a:ext cx="158326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algn="ctr" eaLnBrk="1" fontAlgn="base" hangingPunct="1">
              <a:spcBef>
                <a:spcPct val="50000"/>
              </a:spcBef>
              <a:spcAft>
                <a:spcPct val="0"/>
              </a:spcAft>
              <a:buNone/>
            </a:pPr>
            <a:r>
              <a:rPr lang="en-US" altLang="zh-TW" sz="2400" b="1" dirty="0">
                <a:solidFill>
                  <a:srgbClr val="FFFFFF"/>
                </a:solidFill>
                <a:latin typeface="微軟正黑體" panose="020B0604030504040204" pitchFamily="34" charset="-120"/>
                <a:ea typeface="微軟正黑體" panose="020B0604030504040204" pitchFamily="34" charset="-120"/>
                <a:cs typeface="Arial" pitchFamily="34" charset="0"/>
              </a:rPr>
              <a:t>2023.....</a:t>
            </a:r>
            <a:endParaRPr lang="en-US" altLang="zh-CN" sz="2400" b="1" dirty="0">
              <a:solidFill>
                <a:srgbClr val="FFFFFF"/>
              </a:solidFill>
              <a:latin typeface="微軟正黑體" panose="020B0604030504040204" pitchFamily="34" charset="-120"/>
              <a:ea typeface="微軟正黑體" panose="020B0604030504040204" pitchFamily="34" charset="-120"/>
              <a:cs typeface="Arial" pitchFamily="34" charset="0"/>
            </a:endParaRPr>
          </a:p>
        </p:txBody>
      </p:sp>
      <p:sp>
        <p:nvSpPr>
          <p:cNvPr id="29" name="Text Box 24"/>
          <p:cNvSpPr txBox="1">
            <a:spLocks noChangeArrowheads="1"/>
          </p:cNvSpPr>
          <p:nvPr/>
        </p:nvSpPr>
        <p:spPr bwMode="gray">
          <a:xfrm>
            <a:off x="129222" y="5213939"/>
            <a:ext cx="3039857" cy="1446550"/>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fontAlgn="base" hangingPunct="1">
              <a:spcBef>
                <a:spcPct val="50000"/>
              </a:spcBef>
              <a:spcAft>
                <a:spcPct val="0"/>
              </a:spcAft>
              <a:buFontTx/>
              <a:buChar char="•"/>
              <a:defRPr/>
            </a:pPr>
            <a:r>
              <a:rPr lang="zh-TW" altLang="en-US" sz="1600" b="1" dirty="0">
                <a:solidFill>
                  <a:srgbClr val="000000"/>
                </a:solidFill>
                <a:latin typeface="微軟正黑體" pitchFamily="34" charset="-120"/>
                <a:cs typeface="Arial" charset="0"/>
              </a:rPr>
              <a:t>紙本記錄及圖資轉為數值資訊</a:t>
            </a:r>
            <a:endParaRPr lang="en-US" altLang="zh-TW" sz="1600" b="1" dirty="0">
              <a:solidFill>
                <a:srgbClr val="000000"/>
              </a:solidFill>
              <a:latin typeface="微軟正黑體" pitchFamily="34" charset="-120"/>
              <a:cs typeface="Arial" charset="0"/>
            </a:endParaRPr>
          </a:p>
          <a:p>
            <a:pPr algn="just" eaLnBrk="1" fontAlgn="base" hangingPunct="1">
              <a:spcBef>
                <a:spcPct val="50000"/>
              </a:spcBef>
              <a:spcAft>
                <a:spcPct val="0"/>
              </a:spcAft>
              <a:buFontTx/>
              <a:buChar char="•"/>
              <a:defRPr/>
            </a:pPr>
            <a:r>
              <a:rPr lang="zh-TW" altLang="en-US" sz="1600" b="1" dirty="0">
                <a:solidFill>
                  <a:srgbClr val="000000"/>
                </a:solidFill>
                <a:latin typeface="微軟正黑體" pitchFamily="34" charset="-120"/>
                <a:cs typeface="Arial" charset="0"/>
              </a:rPr>
              <a:t>農田水利基礎資料數化建置</a:t>
            </a:r>
            <a:endParaRPr lang="en-US" altLang="zh-TW" sz="1600" b="1" dirty="0">
              <a:solidFill>
                <a:srgbClr val="000000"/>
              </a:solidFill>
              <a:latin typeface="微軟正黑體" pitchFamily="34" charset="-120"/>
              <a:cs typeface="Arial" charset="0"/>
            </a:endParaRPr>
          </a:p>
          <a:p>
            <a:pPr algn="just" eaLnBrk="1" fontAlgn="base" hangingPunct="1">
              <a:spcBef>
                <a:spcPct val="50000"/>
              </a:spcBef>
              <a:spcAft>
                <a:spcPct val="0"/>
              </a:spcAft>
              <a:buFontTx/>
              <a:buChar char="•"/>
              <a:defRPr/>
            </a:pPr>
            <a:r>
              <a:rPr lang="zh-TW" altLang="en-US" sz="1600" b="1" dirty="0">
                <a:solidFill>
                  <a:srgbClr val="000000"/>
                </a:solidFill>
                <a:latin typeface="微軟正黑體" pitchFamily="34" charset="-120"/>
                <a:cs typeface="Arial" charset="0"/>
              </a:rPr>
              <a:t>農田水利基礎資料空間間化</a:t>
            </a:r>
            <a:endParaRPr lang="en-US" altLang="zh-TW" sz="1600" b="1" dirty="0">
              <a:solidFill>
                <a:srgbClr val="000000"/>
              </a:solidFill>
              <a:latin typeface="微軟正黑體" pitchFamily="34" charset="-120"/>
              <a:cs typeface="Arial" charset="0"/>
            </a:endParaRPr>
          </a:p>
          <a:p>
            <a:pPr algn="just" eaLnBrk="1" fontAlgn="base" hangingPunct="1">
              <a:spcBef>
                <a:spcPct val="50000"/>
              </a:spcBef>
              <a:spcAft>
                <a:spcPct val="0"/>
              </a:spcAft>
              <a:defRPr/>
            </a:pPr>
            <a:r>
              <a:rPr lang="zh-TW" altLang="en-US" sz="1600" b="1" dirty="0">
                <a:solidFill>
                  <a:srgbClr val="000000"/>
                </a:solidFill>
                <a:latin typeface="微軟正黑體" pitchFamily="34" charset="-120"/>
                <a:cs typeface="Arial" charset="0"/>
              </a:rPr>
              <a:t>  </a:t>
            </a:r>
            <a:endParaRPr lang="en-US" altLang="zh-TW" sz="1600" b="1" dirty="0">
              <a:solidFill>
                <a:srgbClr val="000000"/>
              </a:solidFill>
              <a:latin typeface="微軟正黑體" pitchFamily="34" charset="-120"/>
              <a:cs typeface="Arial" charset="0"/>
            </a:endParaRPr>
          </a:p>
        </p:txBody>
      </p:sp>
      <p:sp>
        <p:nvSpPr>
          <p:cNvPr id="30" name="Text Box 25"/>
          <p:cNvSpPr txBox="1">
            <a:spLocks noChangeArrowheads="1"/>
          </p:cNvSpPr>
          <p:nvPr/>
        </p:nvSpPr>
        <p:spPr bwMode="gray">
          <a:xfrm>
            <a:off x="3076270" y="5217308"/>
            <a:ext cx="2929790" cy="1077218"/>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9388" indent="-179388"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algn="just" eaLnBrk="1" fontAlgn="base" hangingPunct="1">
              <a:spcBef>
                <a:spcPct val="50000"/>
              </a:spcBef>
              <a:spcAft>
                <a:spcPct val="0"/>
              </a:spcAft>
            </a:pPr>
            <a:r>
              <a:rPr lang="zh-TW" altLang="en-US" sz="1600" b="1" dirty="0">
                <a:latin typeface="微軟正黑體" pitchFamily="34" charset="-120"/>
                <a:cs typeface="Arial" pitchFamily="34" charset="0"/>
              </a:rPr>
              <a:t>持續建置農田水利基礎資料</a:t>
            </a:r>
            <a:endParaRPr lang="en-US" altLang="zh-TW" sz="1600" b="1" dirty="0">
              <a:latin typeface="微軟正黑體" pitchFamily="34" charset="-120"/>
              <a:cs typeface="Arial" pitchFamily="34" charset="0"/>
            </a:endParaRPr>
          </a:p>
          <a:p>
            <a:pPr algn="just" eaLnBrk="1" fontAlgn="base" hangingPunct="1">
              <a:spcBef>
                <a:spcPct val="50000"/>
              </a:spcBef>
              <a:spcAft>
                <a:spcPct val="0"/>
              </a:spcAft>
            </a:pPr>
            <a:r>
              <a:rPr lang="zh-TW" altLang="en-US" sz="1600" b="1" dirty="0">
                <a:latin typeface="微軟正黑體" pitchFamily="34" charset="-120"/>
                <a:cs typeface="Arial" pitchFamily="34" charset="0"/>
              </a:rPr>
              <a:t>資料查詢應用於業務執行</a:t>
            </a:r>
            <a:endParaRPr lang="en-US" altLang="zh-TW" sz="1600" b="1" dirty="0">
              <a:latin typeface="微軟正黑體" pitchFamily="34" charset="-120"/>
              <a:cs typeface="Arial" pitchFamily="34" charset="0"/>
            </a:endParaRPr>
          </a:p>
          <a:p>
            <a:pPr algn="just" eaLnBrk="1" fontAlgn="base" hangingPunct="1">
              <a:spcBef>
                <a:spcPct val="50000"/>
              </a:spcBef>
              <a:spcAft>
                <a:spcPct val="0"/>
              </a:spcAft>
            </a:pPr>
            <a:r>
              <a:rPr lang="zh-TW" altLang="en-US" sz="1600" b="1" dirty="0">
                <a:latin typeface="微軟正黑體" pitchFamily="34" charset="-120"/>
                <a:cs typeface="Arial" pitchFamily="34" charset="0"/>
              </a:rPr>
              <a:t>套疊分析</a:t>
            </a:r>
            <a:endParaRPr lang="en-US" altLang="zh-TW" sz="1600" b="1" dirty="0">
              <a:latin typeface="微軟正黑體" pitchFamily="34" charset="-120"/>
              <a:cs typeface="Arial" pitchFamily="34" charset="0"/>
            </a:endParaRPr>
          </a:p>
        </p:txBody>
      </p:sp>
      <p:sp>
        <p:nvSpPr>
          <p:cNvPr id="31" name="Text Box 26"/>
          <p:cNvSpPr txBox="1">
            <a:spLocks noChangeArrowheads="1"/>
          </p:cNvSpPr>
          <p:nvPr/>
        </p:nvSpPr>
        <p:spPr bwMode="gray">
          <a:xfrm>
            <a:off x="5816321" y="5195245"/>
            <a:ext cx="3103464" cy="1231106"/>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9388" indent="-179388"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algn="just" eaLnBrk="1" fontAlgn="base" hangingPunct="1">
              <a:spcBef>
                <a:spcPts val="400"/>
              </a:spcBef>
              <a:spcAft>
                <a:spcPct val="0"/>
              </a:spcAft>
            </a:pPr>
            <a:r>
              <a:rPr lang="en-US" altLang="zh-TW" sz="1600" b="1" dirty="0" err="1">
                <a:latin typeface="微軟正黑體" pitchFamily="34" charset="-120"/>
                <a:cs typeface="Arial" pitchFamily="34" charset="0"/>
              </a:rPr>
              <a:t>WebGIS</a:t>
            </a:r>
            <a:r>
              <a:rPr lang="zh-TW" altLang="en-US" sz="1600" b="1" dirty="0">
                <a:latin typeface="微軟正黑體" pitchFamily="34" charset="-120"/>
                <a:cs typeface="Arial" pitchFamily="34" charset="0"/>
              </a:rPr>
              <a:t>發展</a:t>
            </a:r>
            <a:endParaRPr lang="en-US" altLang="zh-TW" sz="1600" b="1" dirty="0">
              <a:latin typeface="微軟正黑體" pitchFamily="34" charset="-120"/>
              <a:cs typeface="Arial" pitchFamily="34" charset="0"/>
            </a:endParaRPr>
          </a:p>
          <a:p>
            <a:pPr algn="just" eaLnBrk="1" fontAlgn="base" hangingPunct="1">
              <a:spcBef>
                <a:spcPts val="400"/>
              </a:spcBef>
              <a:spcAft>
                <a:spcPct val="0"/>
              </a:spcAft>
            </a:pPr>
            <a:r>
              <a:rPr lang="zh-TW" altLang="en-US" sz="1600" b="1" dirty="0">
                <a:latin typeface="微軟正黑體" pitchFamily="34" charset="-120"/>
                <a:cs typeface="Arial" pitchFamily="34" charset="0"/>
              </a:rPr>
              <a:t>圖資發布服務、</a:t>
            </a:r>
            <a:r>
              <a:rPr lang="en-US" altLang="zh-TW" sz="1600" b="1" dirty="0">
                <a:latin typeface="微軟正黑體" pitchFamily="34" charset="-120"/>
                <a:cs typeface="Arial" pitchFamily="34" charset="0"/>
              </a:rPr>
              <a:t>API</a:t>
            </a:r>
            <a:r>
              <a:rPr lang="zh-TW" altLang="en-US" sz="1600" b="1" dirty="0">
                <a:latin typeface="微軟正黑體" pitchFamily="34" charset="-120"/>
                <a:cs typeface="Arial" pitchFamily="34" charset="0"/>
              </a:rPr>
              <a:t>介接服務</a:t>
            </a:r>
            <a:endParaRPr lang="en-US" altLang="zh-TW" sz="1600" b="1" dirty="0">
              <a:latin typeface="微軟正黑體" pitchFamily="34" charset="-120"/>
              <a:cs typeface="Arial" pitchFamily="34" charset="0"/>
            </a:endParaRPr>
          </a:p>
          <a:p>
            <a:pPr algn="just" eaLnBrk="1" fontAlgn="base" hangingPunct="1">
              <a:spcBef>
                <a:spcPts val="400"/>
              </a:spcBef>
              <a:spcAft>
                <a:spcPct val="0"/>
              </a:spcAft>
            </a:pPr>
            <a:r>
              <a:rPr lang="zh-TW" altLang="en-US" sz="1600" b="1" dirty="0">
                <a:latin typeface="微軟正黑體" pitchFamily="34" charset="-120"/>
                <a:cs typeface="Arial" pitchFamily="34" charset="0"/>
              </a:rPr>
              <a:t>農田水利資訊雲端查詢</a:t>
            </a:r>
            <a:endParaRPr lang="en-US" altLang="zh-TW" sz="1600" b="1" dirty="0">
              <a:latin typeface="微軟正黑體" pitchFamily="34" charset="-120"/>
              <a:cs typeface="Arial" pitchFamily="34" charset="0"/>
            </a:endParaRPr>
          </a:p>
          <a:p>
            <a:pPr algn="just" eaLnBrk="1" fontAlgn="base" hangingPunct="1">
              <a:spcBef>
                <a:spcPts val="400"/>
              </a:spcBef>
              <a:spcAft>
                <a:spcPct val="0"/>
              </a:spcAft>
            </a:pPr>
            <a:r>
              <a:rPr lang="en-US" altLang="zh-TW" sz="1600" b="1" dirty="0">
                <a:latin typeface="微軟正黑體" pitchFamily="34" charset="-120"/>
                <a:cs typeface="Arial" pitchFamily="34" charset="0"/>
              </a:rPr>
              <a:t>iGIS1.0</a:t>
            </a:r>
            <a:r>
              <a:rPr lang="zh-TW" altLang="en-US" sz="1600" b="1" dirty="0">
                <a:latin typeface="微軟正黑體" pitchFamily="34" charset="-120"/>
                <a:cs typeface="Arial" charset="0"/>
              </a:rPr>
              <a:t>、</a:t>
            </a:r>
            <a:r>
              <a:rPr lang="en-US" altLang="zh-TW" sz="1600" b="1" dirty="0">
                <a:latin typeface="微軟正黑體" pitchFamily="34" charset="-120"/>
                <a:cs typeface="Arial" charset="0"/>
              </a:rPr>
              <a:t>2.0(2015)</a:t>
            </a:r>
            <a:r>
              <a:rPr lang="zh-TW" altLang="en-US" sz="1600" b="1" dirty="0">
                <a:latin typeface="微軟正黑體" pitchFamily="34" charset="-120"/>
                <a:cs typeface="Arial" charset="0"/>
              </a:rPr>
              <a:t> 、</a:t>
            </a:r>
            <a:r>
              <a:rPr lang="zh-TW" altLang="en-US" sz="1600" b="1" dirty="0">
                <a:latin typeface="微軟正黑體" pitchFamily="34" charset="-120"/>
                <a:cs typeface="Arial" pitchFamily="34" charset="0"/>
              </a:rPr>
              <a:t>行動版</a:t>
            </a:r>
            <a:endParaRPr lang="en-US" altLang="zh-TW" sz="1600" b="1" dirty="0">
              <a:latin typeface="微軟正黑體" pitchFamily="34" charset="-120"/>
              <a:cs typeface="Arial" pitchFamily="34" charset="0"/>
            </a:endParaRPr>
          </a:p>
        </p:txBody>
      </p:sp>
      <p:sp>
        <p:nvSpPr>
          <p:cNvPr id="32" name="Text Box 27"/>
          <p:cNvSpPr txBox="1">
            <a:spLocks noChangeArrowheads="1"/>
          </p:cNvSpPr>
          <p:nvPr/>
        </p:nvSpPr>
        <p:spPr bwMode="gray">
          <a:xfrm>
            <a:off x="8773221" y="5063177"/>
            <a:ext cx="3418779" cy="1723549"/>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9388" indent="-179388"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fontAlgn="base" hangingPunct="1">
              <a:spcBef>
                <a:spcPts val="400"/>
              </a:spcBef>
              <a:spcAft>
                <a:spcPct val="0"/>
              </a:spcAft>
            </a:pPr>
            <a:r>
              <a:rPr lang="zh-TW" altLang="en-US" sz="1600" b="1" dirty="0">
                <a:latin typeface="微軟正黑體" pitchFamily="34" charset="-120"/>
                <a:cs typeface="Arial" pitchFamily="34" charset="0"/>
              </a:rPr>
              <a:t>運用農田水利灌溉管理</a:t>
            </a:r>
            <a:r>
              <a:rPr lang="zh-TW" altLang="en-US" sz="1600" b="1" dirty="0">
                <a:solidFill>
                  <a:srgbClr val="C00000"/>
                </a:solidFill>
                <a:latin typeface="微軟正黑體" pitchFamily="34" charset="-120"/>
                <a:cs typeface="Arial" pitchFamily="34" charset="0"/>
              </a:rPr>
              <a:t>整合雲系統</a:t>
            </a:r>
            <a:endParaRPr lang="en-US" altLang="zh-TW" sz="1600" b="1" dirty="0">
              <a:solidFill>
                <a:srgbClr val="C00000"/>
              </a:solidFill>
              <a:latin typeface="微軟正黑體" pitchFamily="34" charset="-120"/>
              <a:cs typeface="Arial" pitchFamily="34" charset="0"/>
            </a:endParaRPr>
          </a:p>
          <a:p>
            <a:pPr eaLnBrk="1" fontAlgn="base" hangingPunct="1">
              <a:spcBef>
                <a:spcPts val="400"/>
              </a:spcBef>
              <a:spcAft>
                <a:spcPct val="0"/>
              </a:spcAft>
            </a:pPr>
            <a:r>
              <a:rPr lang="zh-TW" altLang="en-US" sz="1600" b="1" dirty="0">
                <a:solidFill>
                  <a:srgbClr val="C00000"/>
                </a:solidFill>
                <a:latin typeface="微軟正黑體" pitchFamily="34" charset="-120"/>
                <a:cs typeface="Arial" pitchFamily="34" charset="0"/>
              </a:rPr>
              <a:t>單一平台雙向資訊整合</a:t>
            </a:r>
            <a:r>
              <a:rPr lang="en-US" altLang="zh-TW" sz="1600" b="1" dirty="0">
                <a:solidFill>
                  <a:srgbClr val="C00000"/>
                </a:solidFill>
                <a:latin typeface="微軟正黑體" pitchFamily="34" charset="-120"/>
                <a:cs typeface="Arial" pitchFamily="34" charset="0"/>
              </a:rPr>
              <a:t>(GIS+MIS)</a:t>
            </a:r>
          </a:p>
          <a:p>
            <a:pPr eaLnBrk="1" fontAlgn="base" hangingPunct="1">
              <a:spcBef>
                <a:spcPts val="400"/>
              </a:spcBef>
              <a:spcAft>
                <a:spcPct val="0"/>
              </a:spcAft>
            </a:pPr>
            <a:r>
              <a:rPr lang="zh-TW" altLang="en-US" sz="1600" b="1" dirty="0">
                <a:solidFill>
                  <a:schemeClr val="tx1"/>
                </a:solidFill>
              </a:rPr>
              <a:t>以</a:t>
            </a:r>
            <a:r>
              <a:rPr lang="zh-TW" altLang="en-US" sz="1600" b="1" dirty="0">
                <a:solidFill>
                  <a:srgbClr val="C00000"/>
                </a:solidFill>
              </a:rPr>
              <a:t>系統整合管理</a:t>
            </a:r>
            <a:r>
              <a:rPr lang="zh-TW" altLang="en-US" sz="1600" b="1" dirty="0">
                <a:solidFill>
                  <a:schemeClr val="tx1"/>
                </a:solidFill>
              </a:rPr>
              <a:t>相關業務</a:t>
            </a:r>
            <a:r>
              <a:rPr lang="zh-TW" altLang="en-US" sz="1600" b="1" dirty="0"/>
              <a:t>，灌溉管理、水質品質管理、農田水利設施範圍區位管理等業務</a:t>
            </a:r>
            <a:endParaRPr lang="en-US" altLang="zh-TW" sz="1600" b="1" dirty="0"/>
          </a:p>
          <a:p>
            <a:pPr eaLnBrk="1" fontAlgn="base" hangingPunct="1">
              <a:spcBef>
                <a:spcPts val="400"/>
              </a:spcBef>
              <a:spcAft>
                <a:spcPct val="0"/>
              </a:spcAft>
            </a:pPr>
            <a:r>
              <a:rPr lang="zh-TW" altLang="en-US" sz="1600" b="1" dirty="0"/>
              <a:t>推展政府</a:t>
            </a:r>
            <a:r>
              <a:rPr lang="zh-TW" altLang="en-US" sz="1600" b="1" dirty="0">
                <a:solidFill>
                  <a:srgbClr val="C00000"/>
                </a:solidFill>
              </a:rPr>
              <a:t>資料開放</a:t>
            </a:r>
            <a:r>
              <a:rPr lang="zh-TW" altLang="en-US" sz="1600" b="1" dirty="0"/>
              <a:t>政策</a:t>
            </a:r>
            <a:endParaRPr lang="en-US" altLang="zh-CN" sz="1600" b="1" dirty="0"/>
          </a:p>
        </p:txBody>
      </p:sp>
      <p:sp>
        <p:nvSpPr>
          <p:cNvPr id="33" name="矩形 32"/>
          <p:cNvSpPr/>
          <p:nvPr/>
        </p:nvSpPr>
        <p:spPr>
          <a:xfrm>
            <a:off x="8810194" y="3216005"/>
            <a:ext cx="2739182" cy="619125"/>
          </a:xfrm>
          <a:prstGeom prst="rect">
            <a:avLst/>
          </a:prstGeom>
          <a:solidFill>
            <a:srgbClr val="FFCC00"/>
          </a:solidFill>
          <a:ln w="0" cap="flat" cmpd="sng" algn="ctr">
            <a:noFill/>
            <a:prstDash val="solid"/>
          </a:ln>
          <a:effec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TW" altLang="en-US" sz="2400" b="0" i="0" u="none" strike="noStrike" kern="0" cap="none" spc="0" normalizeH="0" baseline="0" noProof="0" dirty="0">
              <a:ln>
                <a:noFill/>
              </a:ln>
              <a:solidFill>
                <a:srgbClr val="DDE89A"/>
              </a:solidFill>
              <a:effectLst/>
              <a:uLnTx/>
              <a:uFillTx/>
              <a:latin typeface="Arial" pitchFamily="34" charset="0"/>
              <a:ea typeface="新細明體" pitchFamily="18" charset="-120"/>
              <a:cs typeface="+mn-cs"/>
            </a:endParaRPr>
          </a:p>
        </p:txBody>
      </p:sp>
      <p:sp>
        <p:nvSpPr>
          <p:cNvPr id="34" name="AutoShape 9"/>
          <p:cNvSpPr>
            <a:spLocks noChangeArrowheads="1"/>
          </p:cNvSpPr>
          <p:nvPr/>
        </p:nvSpPr>
        <p:spPr bwMode="gray">
          <a:xfrm>
            <a:off x="8404010" y="3385865"/>
            <a:ext cx="491067" cy="273050"/>
          </a:xfrm>
          <a:prstGeom prst="rightArrow">
            <a:avLst>
              <a:gd name="adj1" fmla="val 50000"/>
              <a:gd name="adj2" fmla="val 60467"/>
            </a:avLst>
          </a:prstGeom>
          <a:solidFill>
            <a:srgbClr val="FFFF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28398" dir="1593903" algn="ctr" rotWithShape="0">
                    <a:srgbClr val="333333">
                      <a:alpha val="50000"/>
                    </a:srgbClr>
                  </a:outerShdw>
                </a:effectLst>
              </a14:hiddenEffects>
            </a:ext>
          </a:extLst>
        </p:spPr>
        <p:txBody>
          <a:bodyPr wrap="none" anchor="ctr"/>
          <a:lstStyle>
            <a:lvl1pPr eaLnBrk="0" hangingPunct="0">
              <a:spcBef>
                <a:spcPct val="20000"/>
              </a:spcBef>
              <a:buChar char="•"/>
              <a:defRPr sz="3200">
                <a:solidFill>
                  <a:srgbClr val="000000"/>
                </a:solidFill>
                <a:latin typeface="Arial" pitchFamily="34" charset="0"/>
              </a:defRPr>
            </a:lvl1pPr>
            <a:lvl2pPr marL="742950" indent="-285750" eaLnBrk="0" hangingPunct="0">
              <a:spcBef>
                <a:spcPct val="20000"/>
              </a:spcBef>
              <a:buChar char="–"/>
              <a:defRPr sz="2800">
                <a:solidFill>
                  <a:srgbClr val="000000"/>
                </a:solidFill>
                <a:latin typeface="Arial" pitchFamily="34" charset="0"/>
              </a:defRPr>
            </a:lvl2pPr>
            <a:lvl3pPr marL="1143000" indent="-228600" eaLnBrk="0" hangingPunct="0">
              <a:spcBef>
                <a:spcPct val="20000"/>
              </a:spcBef>
              <a:buChar char="•"/>
              <a:defRPr sz="2400">
                <a:solidFill>
                  <a:srgbClr val="000000"/>
                </a:solidFill>
                <a:latin typeface="Arial" pitchFamily="34" charset="0"/>
              </a:defRPr>
            </a:lvl3pPr>
            <a:lvl4pPr marL="1600200" indent="-228600" eaLnBrk="0" hangingPunct="0">
              <a:spcBef>
                <a:spcPct val="20000"/>
              </a:spcBef>
              <a:buChar char="–"/>
              <a:defRPr sz="2000">
                <a:solidFill>
                  <a:srgbClr val="000000"/>
                </a:solidFill>
                <a:latin typeface="Arial" pitchFamily="34" charset="0"/>
              </a:defRPr>
            </a:lvl4pPr>
            <a:lvl5pPr marL="2057400" indent="-228600" eaLnBrk="0" hangingPunct="0">
              <a:spcBef>
                <a:spcPct val="20000"/>
              </a:spcBef>
              <a:buChar char="»"/>
              <a:defRPr sz="2000">
                <a:solidFill>
                  <a:srgbClr val="000000"/>
                </a:solidFill>
                <a:latin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defRPr>
            </a:lvl9pPr>
          </a:lstStyle>
          <a:p>
            <a:pPr eaLnBrk="1" fontAlgn="base" hangingPunct="1">
              <a:spcBef>
                <a:spcPct val="0"/>
              </a:spcBef>
              <a:spcAft>
                <a:spcPct val="0"/>
              </a:spcAft>
              <a:buFontTx/>
              <a:buNone/>
            </a:pPr>
            <a:endParaRPr lang="zh-CN" altLang="en-US" sz="1800">
              <a:solidFill>
                <a:srgbClr val="DDE89A"/>
              </a:solidFill>
              <a:ea typeface="宋体" pitchFamily="2" charset="-122"/>
            </a:endParaRPr>
          </a:p>
        </p:txBody>
      </p:sp>
      <p:sp>
        <p:nvSpPr>
          <p:cNvPr id="35" name="Text Box 12"/>
          <p:cNvSpPr txBox="1">
            <a:spLocks noChangeArrowheads="1"/>
          </p:cNvSpPr>
          <p:nvPr/>
        </p:nvSpPr>
        <p:spPr bwMode="black">
          <a:xfrm>
            <a:off x="8912012" y="3266802"/>
            <a:ext cx="26497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defRPr/>
            </a:pPr>
            <a:r>
              <a:rPr lang="zh-TW" altLang="en-US" sz="2400" b="1" dirty="0">
                <a:solidFill>
                  <a:srgbClr val="FFFFFF"/>
                </a:solidFill>
                <a:latin typeface="微軟正黑體" panose="020B0604030504040204" pitchFamily="34" charset="-120"/>
                <a:ea typeface="微軟正黑體" panose="020B0604030504040204" pitchFamily="34" charset="-120"/>
                <a:cs typeface="Arial" charset="0"/>
              </a:rPr>
              <a:t>未來規劃與展望</a:t>
            </a:r>
            <a:endParaRPr lang="en-US" altLang="zh-CN" sz="2400" b="1" dirty="0">
              <a:solidFill>
                <a:srgbClr val="FFFFFF"/>
              </a:solidFill>
              <a:latin typeface="微軟正黑體" panose="020B0604030504040204" pitchFamily="34" charset="-120"/>
              <a:ea typeface="微軟正黑體" panose="020B0604030504040204" pitchFamily="34" charset="-120"/>
              <a:cs typeface="Arial" charset="0"/>
            </a:endParaRPr>
          </a:p>
        </p:txBody>
      </p:sp>
      <p:sp>
        <p:nvSpPr>
          <p:cNvPr id="36" name="Rectangle 8"/>
          <p:cNvSpPr>
            <a:spLocks noChangeArrowheads="1"/>
          </p:cNvSpPr>
          <p:nvPr/>
        </p:nvSpPr>
        <p:spPr bwMode="gray">
          <a:xfrm>
            <a:off x="3399784" y="3272825"/>
            <a:ext cx="2256444" cy="461665"/>
          </a:xfrm>
          <a:prstGeom prst="rect">
            <a:avLst/>
          </a:prstGeom>
          <a:noFill/>
          <a:ln>
            <a:noFill/>
          </a:ln>
          <a:effectLst>
            <a:outerShdw dist="17961" dir="2700000" algn="ctr" rotWithShape="0">
              <a:srgbClr val="003300"/>
            </a:outerShdw>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p>
            <a:pPr algn="ctr" eaLnBrk="0" fontAlgn="base" hangingPunct="0">
              <a:spcBef>
                <a:spcPct val="0"/>
              </a:spcBef>
              <a:spcAft>
                <a:spcPct val="0"/>
              </a:spcAft>
              <a:defRPr/>
            </a:pPr>
            <a:r>
              <a:rPr lang="zh-TW" altLang="en-US" sz="2400" b="1" dirty="0">
                <a:solidFill>
                  <a:srgbClr val="FFFFFF"/>
                </a:solidFill>
                <a:latin typeface="微軟正黑體" panose="020B0604030504040204" pitchFamily="34" charset="-120"/>
                <a:ea typeface="微軟正黑體" panose="020B0604030504040204" pitchFamily="34" charset="-120"/>
                <a:cs typeface="Arial" charset="0"/>
              </a:rPr>
              <a:t>單機版應用期</a:t>
            </a:r>
            <a:endParaRPr lang="en-US" altLang="zh-CN" sz="2400" b="1" dirty="0">
              <a:solidFill>
                <a:srgbClr val="FFFFFF"/>
              </a:solidFill>
              <a:latin typeface="微軟正黑體" panose="020B0604030504040204" pitchFamily="34" charset="-120"/>
              <a:ea typeface="微軟正黑體" panose="020B0604030504040204" pitchFamily="34" charset="-120"/>
              <a:cs typeface="Arial" charset="0"/>
            </a:endParaRPr>
          </a:p>
        </p:txBody>
      </p:sp>
      <p:sp>
        <p:nvSpPr>
          <p:cNvPr id="3" name="矩形 2"/>
          <p:cNvSpPr/>
          <p:nvPr/>
        </p:nvSpPr>
        <p:spPr>
          <a:xfrm>
            <a:off x="7438931" y="1223477"/>
            <a:ext cx="4381969" cy="1461939"/>
          </a:xfrm>
          <a:prstGeom prst="rect">
            <a:avLst/>
          </a:prstGeom>
        </p:spPr>
        <p:txBody>
          <a:bodyPr wrap="none">
            <a:spAutoFit/>
          </a:bodyPr>
          <a:lstStyle/>
          <a:p>
            <a:pPr marL="457200" indent="-457200">
              <a:spcBef>
                <a:spcPts val="600"/>
              </a:spcBef>
              <a:spcAft>
                <a:spcPts val="600"/>
              </a:spcAft>
              <a:buClr>
                <a:srgbClr val="70AD47">
                  <a:lumMod val="75000"/>
                </a:srgbClr>
              </a:buClr>
              <a:buFont typeface="Wingdings" panose="05000000000000000000" pitchFamily="2" charset="2"/>
              <a:buChar char="n"/>
            </a:pPr>
            <a:r>
              <a:rPr lang="zh-TW" altLang="en-US" sz="2600" b="1" dirty="0">
                <a:solidFill>
                  <a:prstClr val="black"/>
                </a:solidFill>
                <a:latin typeface="+mj-ea"/>
                <a:ea typeface="+mj-ea"/>
              </a:rPr>
              <a:t>未來推動方向</a:t>
            </a:r>
            <a:endParaRPr lang="en-US" altLang="zh-TW" sz="2600" b="1" dirty="0">
              <a:solidFill>
                <a:prstClr val="black"/>
              </a:solidFill>
              <a:latin typeface="+mj-ea"/>
              <a:ea typeface="+mj-ea"/>
            </a:endParaRPr>
          </a:p>
          <a:p>
            <a:pPr marL="622300" lvl="1" indent="-354013" algn="just">
              <a:spcBef>
                <a:spcPts val="600"/>
              </a:spcBef>
              <a:buClr>
                <a:schemeClr val="accent2"/>
              </a:buClr>
              <a:buSzPct val="90000"/>
              <a:buFont typeface="Wingdings" panose="05000000000000000000" pitchFamily="2" charset="2"/>
              <a:buChar char="p"/>
            </a:pPr>
            <a:r>
              <a:rPr lang="zh-TW" altLang="en-US" sz="2400" spc="130" dirty="0">
                <a:cs typeface="+mn-ea"/>
              </a:rPr>
              <a:t>資訊共享、公開</a:t>
            </a:r>
            <a:r>
              <a:rPr lang="zh-TW" altLang="en-US" sz="2400" b="1" spc="130" dirty="0">
                <a:cs typeface="+mn-ea"/>
              </a:rPr>
              <a:t>資料開放</a:t>
            </a:r>
            <a:endParaRPr lang="en-US" altLang="zh-TW" sz="2400" b="1" spc="130" dirty="0">
              <a:cs typeface="+mn-ea"/>
            </a:endParaRPr>
          </a:p>
          <a:p>
            <a:pPr marL="622300" lvl="1" indent="-354013" algn="just">
              <a:spcBef>
                <a:spcPts val="600"/>
              </a:spcBef>
              <a:buClr>
                <a:schemeClr val="accent2"/>
              </a:buClr>
              <a:buSzPct val="90000"/>
              <a:buFont typeface="Wingdings" panose="05000000000000000000" pitchFamily="2" charset="2"/>
              <a:buChar char="p"/>
            </a:pPr>
            <a:r>
              <a:rPr lang="zh-TW" altLang="en-US" sz="2400" spc="130" dirty="0">
                <a:cs typeface="+mn-ea"/>
              </a:rPr>
              <a:t>規劃農田水利</a:t>
            </a:r>
            <a:r>
              <a:rPr lang="zh-TW" altLang="en-US" sz="2400" b="1" spc="130" dirty="0">
                <a:cs typeface="+mn-ea"/>
              </a:rPr>
              <a:t>基礎資料雲</a:t>
            </a:r>
            <a:endParaRPr lang="en-US" altLang="zh-TW" sz="2400" b="1" spc="130" dirty="0">
              <a:cs typeface="+mn-ea"/>
            </a:endParaRPr>
          </a:p>
        </p:txBody>
      </p:sp>
      <p:sp>
        <p:nvSpPr>
          <p:cNvPr id="5" name="文字方塊 4"/>
          <p:cNvSpPr txBox="1"/>
          <p:nvPr/>
        </p:nvSpPr>
        <p:spPr>
          <a:xfrm>
            <a:off x="755113" y="1572525"/>
            <a:ext cx="5789692" cy="1569660"/>
          </a:xfrm>
          <a:prstGeom prst="rect">
            <a:avLst/>
          </a:prstGeom>
          <a:noFill/>
        </p:spPr>
        <p:txBody>
          <a:bodyPr wrap="square" rtlCol="0">
            <a:spAutoFit/>
          </a:bodyPr>
          <a:lstStyle/>
          <a:p>
            <a:pPr algn="just"/>
            <a:r>
              <a:rPr lang="zh-TW" altLang="en-US" sz="2400" dirty="0">
                <a:solidFill>
                  <a:srgbClr val="000000"/>
                </a:solidFill>
                <a:latin typeface="+mn-ea"/>
                <a:cs typeface="Arial" charset="0"/>
              </a:rPr>
              <a:t>自民國</a:t>
            </a:r>
            <a:r>
              <a:rPr lang="en-US" altLang="zh-TW" sz="2400" dirty="0">
                <a:solidFill>
                  <a:srgbClr val="000000"/>
                </a:solidFill>
                <a:latin typeface="+mn-ea"/>
                <a:cs typeface="Arial" charset="0"/>
              </a:rPr>
              <a:t>94</a:t>
            </a:r>
            <a:r>
              <a:rPr lang="zh-TW" altLang="en-US" sz="2400" dirty="0">
                <a:solidFill>
                  <a:srgbClr val="000000"/>
                </a:solidFill>
                <a:latin typeface="+mn-ea"/>
                <a:cs typeface="Arial" charset="0"/>
              </a:rPr>
              <a:t>年起推動農田水利基礎資料</a:t>
            </a:r>
            <a:r>
              <a:rPr lang="en-US" altLang="zh-TW" sz="2400" dirty="0">
                <a:solidFill>
                  <a:srgbClr val="000000"/>
                </a:solidFill>
                <a:latin typeface="+mn-ea"/>
                <a:cs typeface="Arial" charset="0"/>
              </a:rPr>
              <a:t>E</a:t>
            </a:r>
            <a:r>
              <a:rPr lang="zh-TW" altLang="en-US" sz="2400" dirty="0">
                <a:solidFill>
                  <a:srgbClr val="000000"/>
                </a:solidFill>
                <a:latin typeface="+mn-ea"/>
                <a:cs typeface="Arial" charset="0"/>
              </a:rPr>
              <a:t>化工作，發展農田水利地理資訊，從基礎</a:t>
            </a:r>
            <a:r>
              <a:rPr lang="zh-TW" altLang="en-US" sz="2400" b="1" dirty="0">
                <a:solidFill>
                  <a:srgbClr val="000000"/>
                </a:solidFill>
                <a:latin typeface="+mn-ea"/>
                <a:cs typeface="Arial" charset="0"/>
              </a:rPr>
              <a:t>資料數化建置</a:t>
            </a:r>
            <a:r>
              <a:rPr lang="zh-TW" altLang="en-US" sz="2400" dirty="0">
                <a:solidFill>
                  <a:srgbClr val="000000"/>
                </a:solidFill>
                <a:latin typeface="+mn-ea"/>
                <a:cs typeface="Arial" charset="0"/>
              </a:rPr>
              <a:t>，到</a:t>
            </a:r>
            <a:r>
              <a:rPr lang="en-US" altLang="zh-TW" sz="2400" dirty="0" err="1">
                <a:solidFill>
                  <a:srgbClr val="000000"/>
                </a:solidFill>
                <a:latin typeface="+mn-ea"/>
                <a:cs typeface="Arial" charset="0"/>
              </a:rPr>
              <a:t>WebGIS</a:t>
            </a:r>
            <a:r>
              <a:rPr lang="zh-TW" altLang="en-US" sz="2400" dirty="0">
                <a:solidFill>
                  <a:srgbClr val="000000"/>
                </a:solidFill>
                <a:latin typeface="+mn-ea"/>
                <a:cs typeface="Arial" charset="0"/>
              </a:rPr>
              <a:t>雲端技術發展，</a:t>
            </a:r>
            <a:r>
              <a:rPr lang="en-US" altLang="zh-TW" sz="2400" dirty="0">
                <a:solidFill>
                  <a:srgbClr val="000000"/>
                </a:solidFill>
                <a:latin typeface="+mn-ea"/>
                <a:cs typeface="Arial" charset="0"/>
              </a:rPr>
              <a:t>15</a:t>
            </a:r>
            <a:r>
              <a:rPr lang="zh-TW" altLang="en-US" sz="2400" dirty="0">
                <a:solidFill>
                  <a:srgbClr val="000000"/>
                </a:solidFill>
                <a:latin typeface="+mn-ea"/>
                <a:cs typeface="Arial" charset="0"/>
              </a:rPr>
              <a:t>年來輔助農田水利灌溉管理工作的辦理</a:t>
            </a:r>
            <a:endParaRPr lang="zh-TW" altLang="en-US" sz="2400" dirty="0">
              <a:latin typeface="+mn-ea"/>
            </a:endParaRPr>
          </a:p>
        </p:txBody>
      </p:sp>
      <p:sp>
        <p:nvSpPr>
          <p:cNvPr id="6" name="投影片編號版面配置區 5"/>
          <p:cNvSpPr>
            <a:spLocks noGrp="1"/>
          </p:cNvSpPr>
          <p:nvPr>
            <p:ph type="sldNum" sz="quarter" idx="12"/>
          </p:nvPr>
        </p:nvSpPr>
        <p:spPr>
          <a:xfrm>
            <a:off x="9448800" y="6469325"/>
            <a:ext cx="2743200" cy="365125"/>
          </a:xfrm>
        </p:spPr>
        <p:txBody>
          <a:bodyPr/>
          <a:lstStyle/>
          <a:p>
            <a:fld id="{46493D02-3590-4494-9ABB-93D650CAA22C}" type="slidenum">
              <a:rPr lang="zh-CN" altLang="en-US" smtClean="0">
                <a:solidFill>
                  <a:prstClr val="black">
                    <a:tint val="75000"/>
                  </a:prstClr>
                </a:solidFill>
              </a:rPr>
              <a:pPr/>
              <a:t>4</a:t>
            </a:fld>
            <a:endParaRPr lang="zh-CN" altLang="en-US" dirty="0">
              <a:solidFill>
                <a:prstClr val="black">
                  <a:tint val="75000"/>
                </a:prstClr>
              </a:solidFill>
            </a:endParaRPr>
          </a:p>
        </p:txBody>
      </p:sp>
    </p:spTree>
    <p:extLst>
      <p:ext uri="{BB962C8B-B14F-4D97-AF65-F5344CB8AC3E}">
        <p14:creationId xmlns:p14="http://schemas.microsoft.com/office/powerpoint/2010/main" val="192657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7" y="2234038"/>
            <a:ext cx="7074208"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宋体" panose="02010600030101010101" pitchFamily="2" charset="-122"/>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a:defRPr/>
              </a:pPr>
              <a:r>
                <a:rPr lang="en-US" altLang="zh-CN" sz="2400" b="1" dirty="0">
                  <a:solidFill>
                    <a:prstClr val="white"/>
                  </a:solidFill>
                  <a:latin typeface="微软雅黑" panose="020B0503020204020204" pitchFamily="34" charset="-122"/>
                  <a:ea typeface="微软雅黑" panose="020B0503020204020204" pitchFamily="34" charset="-122"/>
                </a:rPr>
                <a:t>ADD YOUR TITLE</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927259" y="2676181"/>
            <a:ext cx="6462113" cy="648896"/>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a:lnSpc>
                <a:spcPts val="4200"/>
              </a:lnSpc>
            </a:pPr>
            <a:r>
              <a:rPr lang="zh-TW" altLang="en-US" sz="4200" dirty="0"/>
              <a:t>農田水利灌溉管理業務</a:t>
            </a:r>
            <a:endParaRPr lang="zh-TW" altLang="en-US" dirty="0">
              <a:solidFill>
                <a:prstClr val="black"/>
              </a:solidFill>
            </a:endParaRPr>
          </a:p>
        </p:txBody>
      </p:sp>
      <p:sp>
        <p:nvSpPr>
          <p:cNvPr id="3" name="矩形 2"/>
          <p:cNvSpPr/>
          <p:nvPr/>
        </p:nvSpPr>
        <p:spPr>
          <a:xfrm>
            <a:off x="7681731" y="3479436"/>
            <a:ext cx="3416320" cy="648896"/>
          </a:xfrm>
          <a:prstGeom prst="rect">
            <a:avLst/>
          </a:prstGeom>
        </p:spPr>
        <p:txBody>
          <a:bodyPr wrap="none">
            <a:spAutoFit/>
          </a:bodyPr>
          <a:lstStyle/>
          <a:p>
            <a:pPr>
              <a:lnSpc>
                <a:spcPts val="4200"/>
              </a:lnSpc>
            </a:pPr>
            <a:r>
              <a:rPr lang="zh-TW" altLang="en-US" sz="4200" b="1" dirty="0">
                <a:solidFill>
                  <a:prstClr val="black"/>
                </a:solidFill>
                <a:latin typeface="微软雅黑" panose="020B0503020204020204" pitchFamily="34" charset="-122"/>
                <a:ea typeface="微软雅黑" panose="020B0503020204020204" pitchFamily="34" charset="-122"/>
              </a:rPr>
              <a:t>基礎圖資應用</a:t>
            </a:r>
          </a:p>
        </p:txBody>
      </p:sp>
      <p:sp>
        <p:nvSpPr>
          <p:cNvPr id="5" name="投影片編號版面配置區 4"/>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5</a:t>
            </a:fld>
            <a:endParaRPr lang="zh-CN" altLang="en-US">
              <a:solidFill>
                <a:prstClr val="black">
                  <a:tint val="75000"/>
                </a:prstClr>
              </a:solidFill>
            </a:endParaRPr>
          </a:p>
        </p:txBody>
      </p:sp>
    </p:spTree>
    <p:extLst>
      <p:ext uri="{BB962C8B-B14F-4D97-AF65-F5344CB8AC3E}">
        <p14:creationId xmlns:p14="http://schemas.microsoft.com/office/powerpoint/2010/main" val="3936372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3" y="122014"/>
            <a:ext cx="12190831" cy="789140"/>
            <a:chOff x="-3" y="162838"/>
            <a:chExt cx="12190831" cy="678410"/>
          </a:xfrm>
        </p:grpSpPr>
        <p:sp>
          <p:nvSpPr>
            <p:cNvPr id="43" name="矩形 42"/>
            <p:cNvSpPr/>
            <p:nvPr/>
          </p:nvSpPr>
          <p:spPr>
            <a:xfrm>
              <a:off x="-3" y="162838"/>
              <a:ext cx="8592065"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236723" y="256471"/>
            <a:ext cx="7477728" cy="646331"/>
          </a:xfrm>
          <a:prstGeom prst="rect">
            <a:avLst/>
          </a:prstGeom>
          <a:noFill/>
        </p:spPr>
        <p:txBody>
          <a:bodyPr wrap="square" rtlCol="0">
            <a:spAutoFit/>
          </a:bodyPr>
          <a:lstStyle/>
          <a:p>
            <a:pPr>
              <a:defRPr/>
            </a:pPr>
            <a:r>
              <a:rPr lang="zh-TW" altLang="en-US" sz="3600" b="1" dirty="0">
                <a:solidFill>
                  <a:schemeClr val="bg1"/>
                </a:solidFill>
                <a:latin typeface="微软雅黑" panose="020B0503020204020204" pitchFamily="34" charset="-122"/>
                <a:ea typeface="微软雅黑" panose="020B0503020204020204" pitchFamily="34" charset="-122"/>
              </a:rPr>
              <a:t>灌溉管理業務與基礎圖資輔助應用</a:t>
            </a: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矩形 11">
            <a:extLst>
              <a:ext uri="{FF2B5EF4-FFF2-40B4-BE49-F238E27FC236}">
                <a16:creationId xmlns:a16="http://schemas.microsoft.com/office/drawing/2014/main" id="{84B7C6B0-0F55-4E42-A663-263DE6B3922A}"/>
              </a:ext>
            </a:extLst>
          </p:cNvPr>
          <p:cNvSpPr/>
          <p:nvPr/>
        </p:nvSpPr>
        <p:spPr>
          <a:xfrm>
            <a:off x="134578" y="927574"/>
            <a:ext cx="6309901" cy="3643754"/>
          </a:xfrm>
          <a:prstGeom prst="rect">
            <a:avLst/>
          </a:prstGeom>
        </p:spPr>
        <p:txBody>
          <a:bodyPr wrap="square">
            <a:spAutoFit/>
          </a:bodyPr>
          <a:lstStyle/>
          <a:p>
            <a:pPr marL="457200" indent="-457200">
              <a:spcBef>
                <a:spcPts val="300"/>
              </a:spcBef>
              <a:spcAft>
                <a:spcPts val="500"/>
              </a:spcAft>
              <a:buClr>
                <a:srgbClr val="70AD47">
                  <a:lumMod val="75000"/>
                </a:srgbClr>
              </a:buClr>
              <a:buFont typeface="Wingdings" panose="05000000000000000000" pitchFamily="2" charset="2"/>
              <a:buChar char="n"/>
            </a:pPr>
            <a:r>
              <a:rPr lang="zh-TW" altLang="en-US" sz="2400" b="1" dirty="0">
                <a:solidFill>
                  <a:prstClr val="black"/>
                </a:solidFill>
                <a:latin typeface="微軟正黑體" panose="020B0604030504040204" pitchFamily="34" charset="-120"/>
              </a:rPr>
              <a:t>業務應用</a:t>
            </a:r>
            <a:endParaRPr lang="en-US" altLang="zh-TW" sz="2400" b="1" dirty="0">
              <a:solidFill>
                <a:prstClr val="black"/>
              </a:solidFill>
              <a:latin typeface="微軟正黑體" panose="020B0604030504040204" pitchFamily="34" charset="-120"/>
            </a:endParaRPr>
          </a:p>
          <a:p>
            <a:pPr marL="914400" lvl="1" indent="-457200" algn="just">
              <a:buClr>
                <a:schemeClr val="accent2"/>
              </a:buClr>
              <a:buSzPct val="90000"/>
              <a:buFont typeface="Wingdings" panose="05000000000000000000" pitchFamily="2" charset="2"/>
              <a:buChar char="p"/>
            </a:pPr>
            <a:r>
              <a:rPr lang="zh-TW" altLang="en-US" spc="130" dirty="0">
                <a:solidFill>
                  <a:prstClr val="black">
                    <a:lumMod val="65000"/>
                    <a:lumOff val="35000"/>
                  </a:prstClr>
                </a:solidFill>
                <a:cs typeface="+mn-ea"/>
              </a:rPr>
              <a:t>灌溉</a:t>
            </a:r>
            <a:r>
              <a:rPr lang="zh-TW" altLang="en-US" b="1" spc="130" dirty="0">
                <a:solidFill>
                  <a:srgbClr val="C00000"/>
                </a:solidFill>
                <a:cs typeface="+mn-ea"/>
              </a:rPr>
              <a:t>用水調配</a:t>
            </a:r>
            <a:r>
              <a:rPr lang="zh-TW" altLang="en-US" spc="130" dirty="0">
                <a:solidFill>
                  <a:prstClr val="black">
                    <a:lumMod val="65000"/>
                    <a:lumOff val="35000"/>
                  </a:prstClr>
                </a:solidFill>
                <a:cs typeface="+mn-ea"/>
              </a:rPr>
              <a:t>區位規劃</a:t>
            </a:r>
            <a:endParaRPr lang="en-US" altLang="zh-TW" spc="130" dirty="0">
              <a:solidFill>
                <a:prstClr val="black">
                  <a:lumMod val="65000"/>
                  <a:lumOff val="35000"/>
                </a:prstClr>
              </a:solidFill>
              <a:cs typeface="+mn-ea"/>
            </a:endParaRPr>
          </a:p>
          <a:p>
            <a:pPr marL="914400" lvl="1" indent="-457200" algn="just">
              <a:buClr>
                <a:schemeClr val="accent2"/>
              </a:buClr>
              <a:buSzPct val="90000"/>
              <a:buFont typeface="Wingdings" panose="05000000000000000000" pitchFamily="2" charset="2"/>
              <a:buChar char="p"/>
            </a:pPr>
            <a:r>
              <a:rPr lang="zh-TW" altLang="en-US" b="1" spc="130" dirty="0">
                <a:solidFill>
                  <a:srgbClr val="C00000"/>
                </a:solidFill>
                <a:cs typeface="+mn-ea"/>
              </a:rPr>
              <a:t>水質搭排戶</a:t>
            </a:r>
            <a:r>
              <a:rPr lang="zh-TW" altLang="en-US" spc="130" dirty="0">
                <a:cs typeface="+mn-ea"/>
              </a:rPr>
              <a:t>區位管理</a:t>
            </a:r>
            <a:r>
              <a:rPr lang="zh-TW" altLang="en-US" spc="130" dirty="0">
                <a:solidFill>
                  <a:prstClr val="black">
                    <a:lumMod val="65000"/>
                    <a:lumOff val="35000"/>
                  </a:prstClr>
                </a:solidFill>
                <a:cs typeface="+mn-ea"/>
              </a:rPr>
              <a:t>與採樣、污染事件區位掌握、監測採樣規劃</a:t>
            </a:r>
            <a:endParaRPr lang="en-US" altLang="zh-TW" spc="130" dirty="0">
              <a:solidFill>
                <a:prstClr val="black">
                  <a:lumMod val="65000"/>
                  <a:lumOff val="35000"/>
                </a:prstClr>
              </a:solidFill>
              <a:cs typeface="+mn-ea"/>
            </a:endParaRPr>
          </a:p>
          <a:p>
            <a:pPr marL="914400" lvl="1" indent="-457200" algn="just">
              <a:buClr>
                <a:schemeClr val="accent2"/>
              </a:buClr>
              <a:buSzPct val="90000"/>
              <a:buFont typeface="Wingdings" panose="05000000000000000000" pitchFamily="2" charset="2"/>
              <a:buChar char="p"/>
            </a:pPr>
            <a:r>
              <a:rPr lang="zh-TW" altLang="en-US" b="1" spc="130" dirty="0">
                <a:solidFill>
                  <a:srgbClr val="C00000"/>
                </a:solidFill>
                <a:cs typeface="+mn-ea"/>
              </a:rPr>
              <a:t>設施公告、設施廢止之</a:t>
            </a:r>
            <a:r>
              <a:rPr lang="zh-TW" altLang="en-US" spc="130" dirty="0">
                <a:solidFill>
                  <a:prstClr val="black">
                    <a:lumMod val="65000"/>
                    <a:lumOff val="35000"/>
                  </a:prstClr>
                </a:solidFill>
                <a:cs typeface="+mn-ea"/>
              </a:rPr>
              <a:t>區位管理</a:t>
            </a:r>
            <a:endParaRPr lang="en-US" altLang="zh-TW" spc="130" dirty="0">
              <a:solidFill>
                <a:prstClr val="black">
                  <a:lumMod val="65000"/>
                  <a:lumOff val="35000"/>
                </a:prstClr>
              </a:solidFill>
              <a:cs typeface="+mn-ea"/>
            </a:endParaRPr>
          </a:p>
          <a:p>
            <a:pPr marL="914400" lvl="1" indent="-457200" algn="just">
              <a:buClr>
                <a:schemeClr val="accent2"/>
              </a:buClr>
              <a:buSzPct val="90000"/>
              <a:buFont typeface="Wingdings" panose="05000000000000000000" pitchFamily="2" charset="2"/>
              <a:buChar char="p"/>
            </a:pPr>
            <a:r>
              <a:rPr lang="zh-TW" altLang="en-US" spc="130" dirty="0">
                <a:solidFill>
                  <a:prstClr val="black">
                    <a:lumMod val="65000"/>
                    <a:lumOff val="35000"/>
                  </a:prstClr>
                </a:solidFill>
                <a:cs typeface="+mn-ea"/>
              </a:rPr>
              <a:t>各項業務現地勘查相關位置確認</a:t>
            </a:r>
            <a:endParaRPr lang="en-US" altLang="zh-TW" spc="130" dirty="0">
              <a:solidFill>
                <a:prstClr val="black">
                  <a:lumMod val="65000"/>
                  <a:lumOff val="35000"/>
                </a:prstClr>
              </a:solidFill>
              <a:cs typeface="+mn-ea"/>
            </a:endParaRPr>
          </a:p>
          <a:p>
            <a:pPr lvl="1" indent="-457200">
              <a:spcBef>
                <a:spcPts val="300"/>
              </a:spcBef>
              <a:spcAft>
                <a:spcPts val="500"/>
              </a:spcAft>
              <a:buClr>
                <a:srgbClr val="70AD47">
                  <a:lumMod val="75000"/>
                </a:srgbClr>
              </a:buClr>
              <a:buSzPct val="90000"/>
              <a:buFont typeface="Wingdings" panose="05000000000000000000" pitchFamily="2" charset="2"/>
              <a:buChar char="n"/>
            </a:pPr>
            <a:r>
              <a:rPr lang="zh-TW" altLang="en-US" sz="2400" b="1" dirty="0">
                <a:solidFill>
                  <a:prstClr val="black"/>
                </a:solidFill>
                <a:latin typeface="微軟正黑體" panose="020B0604030504040204" pitchFamily="34" charset="-120"/>
              </a:rPr>
              <a:t>年度目標</a:t>
            </a:r>
            <a:endParaRPr lang="en-US" altLang="zh-TW" sz="2400" b="1" dirty="0">
              <a:solidFill>
                <a:prstClr val="black"/>
              </a:solidFill>
              <a:latin typeface="微軟正黑體" panose="020B0604030504040204" pitchFamily="34" charset="-120"/>
            </a:endParaRPr>
          </a:p>
          <a:p>
            <a:pPr marL="914400" lvl="1" indent="-457200" algn="just">
              <a:lnSpc>
                <a:spcPts val="2500"/>
              </a:lnSpc>
              <a:buClr>
                <a:schemeClr val="accent2"/>
              </a:buClr>
              <a:buSzPct val="90000"/>
              <a:buFont typeface="Wingdings" panose="05000000000000000000" pitchFamily="2" charset="2"/>
              <a:buChar char="p"/>
            </a:pPr>
            <a:r>
              <a:rPr lang="zh-TW" altLang="en-US" spc="130" dirty="0">
                <a:solidFill>
                  <a:prstClr val="black">
                    <a:lumMod val="65000"/>
                    <a:lumOff val="35000"/>
                  </a:prstClr>
                </a:solidFill>
                <a:cs typeface="+mn-ea"/>
              </a:rPr>
              <a:t>辦理各項農田水利</a:t>
            </a:r>
            <a:r>
              <a:rPr lang="zh-TW" altLang="en-US" b="1" spc="130" dirty="0">
                <a:solidFill>
                  <a:srgbClr val="C00000"/>
                </a:solidFill>
                <a:cs typeface="+mn-ea"/>
              </a:rPr>
              <a:t>公告作業</a:t>
            </a:r>
            <a:endParaRPr lang="en-US" altLang="zh-TW" b="1" spc="130" dirty="0">
              <a:solidFill>
                <a:srgbClr val="C00000"/>
              </a:solidFill>
              <a:cs typeface="+mn-ea"/>
            </a:endParaRPr>
          </a:p>
          <a:p>
            <a:pPr lvl="1" algn="just">
              <a:lnSpc>
                <a:spcPts val="2500"/>
              </a:lnSpc>
              <a:buClr>
                <a:schemeClr val="accent2"/>
              </a:buClr>
              <a:buSzPct val="90000"/>
            </a:pPr>
            <a:r>
              <a:rPr lang="zh-TW" altLang="en-US" sz="2000" b="1" spc="130" dirty="0">
                <a:solidFill>
                  <a:srgbClr val="C00000"/>
                </a:solidFill>
                <a:cs typeface="+mn-ea"/>
              </a:rPr>
              <a:t>     </a:t>
            </a:r>
            <a:r>
              <a:rPr lang="zh-TW" altLang="en-US" sz="1600" spc="130" dirty="0">
                <a:solidFill>
                  <a:srgbClr val="C00000"/>
                </a:solidFill>
                <a:cs typeface="+mn-ea"/>
              </a:rPr>
              <a:t>設施範圍、事業區域</a:t>
            </a:r>
            <a:r>
              <a:rPr lang="zh-TW" altLang="en-US" sz="1600" spc="130" dirty="0">
                <a:cs typeface="+mn-ea"/>
              </a:rPr>
              <a:t>及</a:t>
            </a:r>
            <a:r>
              <a:rPr lang="zh-TW" altLang="en-US" sz="1600" spc="130" dirty="0">
                <a:solidFill>
                  <a:srgbClr val="C00000"/>
                </a:solidFill>
                <a:cs typeface="+mn-ea"/>
              </a:rPr>
              <a:t>灌溉制度</a:t>
            </a:r>
            <a:endParaRPr lang="en-US" altLang="zh-TW" sz="1600" spc="130" dirty="0">
              <a:solidFill>
                <a:srgbClr val="C00000"/>
              </a:solidFill>
              <a:cs typeface="+mn-ea"/>
            </a:endParaRPr>
          </a:p>
          <a:p>
            <a:pPr marL="914400" lvl="1" indent="-457200" algn="just">
              <a:lnSpc>
                <a:spcPts val="2500"/>
              </a:lnSpc>
              <a:buClr>
                <a:schemeClr val="accent2"/>
              </a:buClr>
              <a:buSzPct val="90000"/>
              <a:buFont typeface="Wingdings" panose="05000000000000000000" pitchFamily="2" charset="2"/>
              <a:buChar char="p"/>
            </a:pPr>
            <a:r>
              <a:rPr lang="zh-TW" altLang="en-US" spc="130" dirty="0">
                <a:solidFill>
                  <a:prstClr val="black">
                    <a:lumMod val="65000"/>
                    <a:lumOff val="35000"/>
                  </a:prstClr>
                </a:solidFill>
                <a:cs typeface="+mn-ea"/>
              </a:rPr>
              <a:t>農田水利設施</a:t>
            </a:r>
            <a:r>
              <a:rPr lang="zh-TW" altLang="en-US" b="1" spc="130" dirty="0">
                <a:solidFill>
                  <a:srgbClr val="C00000"/>
                </a:solidFill>
                <a:cs typeface="+mn-ea"/>
              </a:rPr>
              <a:t>照舊使用</a:t>
            </a:r>
            <a:r>
              <a:rPr lang="zh-TW" altLang="en-US" spc="130" dirty="0">
                <a:solidFill>
                  <a:prstClr val="black">
                    <a:lumMod val="65000"/>
                    <a:lumOff val="35000"/>
                  </a:prstClr>
                </a:solidFill>
                <a:cs typeface="+mn-ea"/>
              </a:rPr>
              <a:t>土地盤點</a:t>
            </a:r>
            <a:endParaRPr lang="en-US" altLang="zh-TW" spc="130" dirty="0">
              <a:solidFill>
                <a:prstClr val="black">
                  <a:lumMod val="65000"/>
                  <a:lumOff val="35000"/>
                </a:prstClr>
              </a:solidFill>
              <a:cs typeface="+mn-ea"/>
            </a:endParaRPr>
          </a:p>
          <a:p>
            <a:pPr marL="914400" lvl="1" indent="-457200" algn="just">
              <a:lnSpc>
                <a:spcPts val="2500"/>
              </a:lnSpc>
              <a:buClr>
                <a:schemeClr val="accent2"/>
              </a:buClr>
              <a:buSzPct val="90000"/>
              <a:buFont typeface="Wingdings" panose="05000000000000000000" pitchFamily="2" charset="2"/>
              <a:buChar char="p"/>
            </a:pPr>
            <a:r>
              <a:rPr lang="zh-TW" altLang="en-US" spc="130" dirty="0">
                <a:solidFill>
                  <a:prstClr val="black">
                    <a:lumMod val="65000"/>
                    <a:lumOff val="35000"/>
                  </a:prstClr>
                </a:solidFill>
                <a:cs typeface="+mn-ea"/>
              </a:rPr>
              <a:t>提升各項圖資完整度及正確度</a:t>
            </a:r>
            <a:endParaRPr lang="en-US" altLang="zh-TW" spc="130" dirty="0">
              <a:solidFill>
                <a:prstClr val="black">
                  <a:lumMod val="65000"/>
                  <a:lumOff val="35000"/>
                </a:prstClr>
              </a:solidFill>
              <a:cs typeface="+mn-ea"/>
            </a:endParaRPr>
          </a:p>
        </p:txBody>
      </p:sp>
      <p:sp>
        <p:nvSpPr>
          <p:cNvPr id="9" name="矩形 8"/>
          <p:cNvSpPr/>
          <p:nvPr/>
        </p:nvSpPr>
        <p:spPr>
          <a:xfrm>
            <a:off x="7048672" y="1444596"/>
            <a:ext cx="5121284" cy="522964"/>
          </a:xfrm>
          <a:prstGeom prst="rect">
            <a:avLst/>
          </a:prstGeom>
        </p:spPr>
        <p:txBody>
          <a:bodyPr wrap="square">
            <a:spAutoFit/>
          </a:bodyPr>
          <a:lstStyle/>
          <a:p>
            <a:pPr>
              <a:lnSpc>
                <a:spcPct val="130000"/>
              </a:lnSpc>
              <a:defRPr/>
            </a:pPr>
            <a:r>
              <a:rPr lang="en-US" altLang="zh-TW" sz="2400" b="1" dirty="0">
                <a:solidFill>
                  <a:srgbClr val="C00000"/>
                </a:solidFill>
                <a:effectLst>
                  <a:glow rad="228600">
                    <a:schemeClr val="accent6">
                      <a:lumMod val="75000"/>
                      <a:alpha val="60000"/>
                    </a:schemeClr>
                  </a:glow>
                </a:effectLst>
                <a:sym typeface="Wingdings" panose="05000000000000000000" pitchFamily="2" charset="2"/>
              </a:rPr>
              <a:t></a:t>
            </a:r>
            <a:r>
              <a:rPr lang="zh-TW" altLang="en-US" sz="2400" b="1" dirty="0">
                <a:solidFill>
                  <a:srgbClr val="FFFF00"/>
                </a:solidFill>
                <a:effectLst>
                  <a:glow rad="228600">
                    <a:schemeClr val="accent6">
                      <a:lumMod val="75000"/>
                      <a:alpha val="60000"/>
                    </a:schemeClr>
                  </a:glow>
                </a:effectLst>
                <a:sym typeface="+mn-lt"/>
              </a:rPr>
              <a:t>透過每季工檢會凝聚辦理共識</a:t>
            </a:r>
          </a:p>
        </p:txBody>
      </p:sp>
      <p:grpSp>
        <p:nvGrpSpPr>
          <p:cNvPr id="11" name="群組 10">
            <a:extLst>
              <a:ext uri="{FF2B5EF4-FFF2-40B4-BE49-F238E27FC236}">
                <a16:creationId xmlns:a16="http://schemas.microsoft.com/office/drawing/2014/main" id="{6E157247-3268-40B8-B17C-58AEA94BAAAD}"/>
              </a:ext>
            </a:extLst>
          </p:cNvPr>
          <p:cNvGrpSpPr/>
          <p:nvPr/>
        </p:nvGrpSpPr>
        <p:grpSpPr>
          <a:xfrm>
            <a:off x="11162190" y="284193"/>
            <a:ext cx="752006" cy="654152"/>
            <a:chOff x="8692363" y="2544254"/>
            <a:chExt cx="511364" cy="567298"/>
          </a:xfrm>
        </p:grpSpPr>
        <p:sp>
          <p:nvSpPr>
            <p:cNvPr id="13" name="矩形: 圆角 9">
              <a:extLst>
                <a:ext uri="{FF2B5EF4-FFF2-40B4-BE49-F238E27FC236}">
                  <a16:creationId xmlns:a16="http://schemas.microsoft.com/office/drawing/2014/main" id="{5848C994-EC0A-4860-9C8A-299E91356637}"/>
                </a:ext>
              </a:extLst>
            </p:cNvPr>
            <p:cNvSpPr/>
            <p:nvPr/>
          </p:nvSpPr>
          <p:spPr>
            <a:xfrm>
              <a:off x="8692363" y="2544254"/>
              <a:ext cx="511364" cy="567298"/>
            </a:xfrm>
            <a:prstGeom prst="roundRect">
              <a:avLst/>
            </a:prstGeom>
            <a:ln>
              <a:gradFill>
                <a:gsLst>
                  <a:gs pos="1000">
                    <a:srgbClr val="22BA9D"/>
                  </a:gs>
                  <a:gs pos="100000">
                    <a:srgbClr val="5CC368"/>
                  </a:gs>
                </a:gsLst>
                <a:lin ang="2700000" scaled="0"/>
              </a:gradFill>
            </a:ln>
          </p:spPr>
          <p:txBody>
            <a:bodyPr wrap="square" lIns="0" tIns="0" rIns="0" bIns="0" rtlCol="0" anchor="ctr">
              <a:spAutoFit/>
            </a:bodyPr>
            <a:lstStyle/>
            <a:p>
              <a:pPr marL="0" marR="0" lvl="0" indent="0" algn="just" defTabSz="914400" eaLnBrk="1" fontAlgn="auto" latinLnBrk="0" hangingPunct="1">
                <a:lnSpc>
                  <a:spcPct val="11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prstClr val="white"/>
                </a:solidFill>
                <a:effectLst/>
                <a:uLnTx/>
                <a:uFillTx/>
                <a:cs typeface="+mn-ea"/>
                <a:sym typeface="+mn-lt"/>
              </a:endParaRPr>
            </a:p>
          </p:txBody>
        </p:sp>
        <p:sp>
          <p:nvSpPr>
            <p:cNvPr id="15" name="箭號: 向右 6">
              <a:extLst>
                <a:ext uri="{FF2B5EF4-FFF2-40B4-BE49-F238E27FC236}">
                  <a16:creationId xmlns:a16="http://schemas.microsoft.com/office/drawing/2014/main" id="{549394F4-187A-462A-AA5A-5E959EF1A44A}"/>
                </a:ext>
              </a:extLst>
            </p:cNvPr>
            <p:cNvSpPr/>
            <p:nvPr/>
          </p:nvSpPr>
          <p:spPr>
            <a:xfrm rot="18302025">
              <a:off x="8726661" y="2695807"/>
              <a:ext cx="452725" cy="255242"/>
            </a:xfrm>
            <a:custGeom>
              <a:avLst/>
              <a:gdLst>
                <a:gd name="connsiteX0" fmla="*/ 0 w 372200"/>
                <a:gd name="connsiteY0" fmla="*/ 93248 h 372992"/>
                <a:gd name="connsiteX1" fmla="*/ 186100 w 372200"/>
                <a:gd name="connsiteY1" fmla="*/ 93248 h 372992"/>
                <a:gd name="connsiteX2" fmla="*/ 186100 w 372200"/>
                <a:gd name="connsiteY2" fmla="*/ 0 h 372992"/>
                <a:gd name="connsiteX3" fmla="*/ 372200 w 372200"/>
                <a:gd name="connsiteY3" fmla="*/ 186496 h 372992"/>
                <a:gd name="connsiteX4" fmla="*/ 186100 w 372200"/>
                <a:gd name="connsiteY4" fmla="*/ 372992 h 372992"/>
                <a:gd name="connsiteX5" fmla="*/ 186100 w 372200"/>
                <a:gd name="connsiteY5" fmla="*/ 279744 h 372992"/>
                <a:gd name="connsiteX6" fmla="*/ 0 w 372200"/>
                <a:gd name="connsiteY6" fmla="*/ 279744 h 372992"/>
                <a:gd name="connsiteX7" fmla="*/ 0 w 372200"/>
                <a:gd name="connsiteY7" fmla="*/ 93248 h 372992"/>
                <a:gd name="connsiteX0" fmla="*/ 0 w 372200"/>
                <a:gd name="connsiteY0" fmla="*/ 279744 h 372992"/>
                <a:gd name="connsiteX1" fmla="*/ 186100 w 372200"/>
                <a:gd name="connsiteY1" fmla="*/ 93248 h 372992"/>
                <a:gd name="connsiteX2" fmla="*/ 186100 w 372200"/>
                <a:gd name="connsiteY2" fmla="*/ 0 h 372992"/>
                <a:gd name="connsiteX3" fmla="*/ 372200 w 372200"/>
                <a:gd name="connsiteY3" fmla="*/ 186496 h 372992"/>
                <a:gd name="connsiteX4" fmla="*/ 186100 w 372200"/>
                <a:gd name="connsiteY4" fmla="*/ 372992 h 372992"/>
                <a:gd name="connsiteX5" fmla="*/ 186100 w 372200"/>
                <a:gd name="connsiteY5" fmla="*/ 279744 h 372992"/>
                <a:gd name="connsiteX6" fmla="*/ 0 w 372200"/>
                <a:gd name="connsiteY6" fmla="*/ 279744 h 372992"/>
                <a:gd name="connsiteX0" fmla="*/ 0 w 463457"/>
                <a:gd name="connsiteY0" fmla="*/ 238541 h 372992"/>
                <a:gd name="connsiteX1" fmla="*/ 277357 w 463457"/>
                <a:gd name="connsiteY1" fmla="*/ 93248 h 372992"/>
                <a:gd name="connsiteX2" fmla="*/ 277357 w 463457"/>
                <a:gd name="connsiteY2" fmla="*/ 0 h 372992"/>
                <a:gd name="connsiteX3" fmla="*/ 463457 w 463457"/>
                <a:gd name="connsiteY3" fmla="*/ 186496 h 372992"/>
                <a:gd name="connsiteX4" fmla="*/ 277357 w 463457"/>
                <a:gd name="connsiteY4" fmla="*/ 372992 h 372992"/>
                <a:gd name="connsiteX5" fmla="*/ 277357 w 463457"/>
                <a:gd name="connsiteY5" fmla="*/ 279744 h 372992"/>
                <a:gd name="connsiteX6" fmla="*/ 0 w 463457"/>
                <a:gd name="connsiteY6" fmla="*/ 238541 h 372992"/>
                <a:gd name="connsiteX0" fmla="*/ 0 w 463457"/>
                <a:gd name="connsiteY0" fmla="*/ 238541 h 372992"/>
                <a:gd name="connsiteX1" fmla="*/ 277357 w 463457"/>
                <a:gd name="connsiteY1" fmla="*/ 93248 h 372992"/>
                <a:gd name="connsiteX2" fmla="*/ 277357 w 463457"/>
                <a:gd name="connsiteY2" fmla="*/ 0 h 372992"/>
                <a:gd name="connsiteX3" fmla="*/ 463457 w 463457"/>
                <a:gd name="connsiteY3" fmla="*/ 186496 h 372992"/>
                <a:gd name="connsiteX4" fmla="*/ 277357 w 463457"/>
                <a:gd name="connsiteY4" fmla="*/ 372992 h 372992"/>
                <a:gd name="connsiteX5" fmla="*/ 277357 w 463457"/>
                <a:gd name="connsiteY5" fmla="*/ 279744 h 372992"/>
                <a:gd name="connsiteX6" fmla="*/ 0 w 463457"/>
                <a:gd name="connsiteY6" fmla="*/ 238541 h 372992"/>
                <a:gd name="connsiteX0" fmla="*/ 0 w 463457"/>
                <a:gd name="connsiteY0" fmla="*/ 238541 h 372992"/>
                <a:gd name="connsiteX1" fmla="*/ 277357 w 463457"/>
                <a:gd name="connsiteY1" fmla="*/ 93248 h 372992"/>
                <a:gd name="connsiteX2" fmla="*/ 277357 w 463457"/>
                <a:gd name="connsiteY2" fmla="*/ 0 h 372992"/>
                <a:gd name="connsiteX3" fmla="*/ 463457 w 463457"/>
                <a:gd name="connsiteY3" fmla="*/ 186496 h 372992"/>
                <a:gd name="connsiteX4" fmla="*/ 277357 w 463457"/>
                <a:gd name="connsiteY4" fmla="*/ 372992 h 372992"/>
                <a:gd name="connsiteX5" fmla="*/ 277357 w 463457"/>
                <a:gd name="connsiteY5" fmla="*/ 279744 h 372992"/>
                <a:gd name="connsiteX6" fmla="*/ 0 w 463457"/>
                <a:gd name="connsiteY6" fmla="*/ 238541 h 372992"/>
                <a:gd name="connsiteX0" fmla="*/ 0 w 612574"/>
                <a:gd name="connsiteY0" fmla="*/ 133695 h 372992"/>
                <a:gd name="connsiteX1" fmla="*/ 426474 w 612574"/>
                <a:gd name="connsiteY1" fmla="*/ 93248 h 372992"/>
                <a:gd name="connsiteX2" fmla="*/ 426474 w 612574"/>
                <a:gd name="connsiteY2" fmla="*/ 0 h 372992"/>
                <a:gd name="connsiteX3" fmla="*/ 612574 w 612574"/>
                <a:gd name="connsiteY3" fmla="*/ 186496 h 372992"/>
                <a:gd name="connsiteX4" fmla="*/ 426474 w 612574"/>
                <a:gd name="connsiteY4" fmla="*/ 372992 h 372992"/>
                <a:gd name="connsiteX5" fmla="*/ 426474 w 612574"/>
                <a:gd name="connsiteY5" fmla="*/ 279744 h 372992"/>
                <a:gd name="connsiteX6" fmla="*/ 0 w 612574"/>
                <a:gd name="connsiteY6" fmla="*/ 133695 h 372992"/>
                <a:gd name="connsiteX0" fmla="*/ 0 w 612574"/>
                <a:gd name="connsiteY0" fmla="*/ 133695 h 372992"/>
                <a:gd name="connsiteX1" fmla="*/ 426474 w 612574"/>
                <a:gd name="connsiteY1" fmla="*/ 93248 h 372992"/>
                <a:gd name="connsiteX2" fmla="*/ 426474 w 612574"/>
                <a:gd name="connsiteY2" fmla="*/ 0 h 372992"/>
                <a:gd name="connsiteX3" fmla="*/ 612574 w 612574"/>
                <a:gd name="connsiteY3" fmla="*/ 186496 h 372992"/>
                <a:gd name="connsiteX4" fmla="*/ 426474 w 612574"/>
                <a:gd name="connsiteY4" fmla="*/ 372992 h 372992"/>
                <a:gd name="connsiteX5" fmla="*/ 426474 w 612574"/>
                <a:gd name="connsiteY5" fmla="*/ 279744 h 372992"/>
                <a:gd name="connsiteX6" fmla="*/ 0 w 612574"/>
                <a:gd name="connsiteY6" fmla="*/ 133695 h 372992"/>
                <a:gd name="connsiteX0" fmla="*/ 0 w 612574"/>
                <a:gd name="connsiteY0" fmla="*/ 133695 h 372992"/>
                <a:gd name="connsiteX1" fmla="*/ 426474 w 612574"/>
                <a:gd name="connsiteY1" fmla="*/ 93248 h 372992"/>
                <a:gd name="connsiteX2" fmla="*/ 426474 w 612574"/>
                <a:gd name="connsiteY2" fmla="*/ 0 h 372992"/>
                <a:gd name="connsiteX3" fmla="*/ 612574 w 612574"/>
                <a:gd name="connsiteY3" fmla="*/ 186496 h 372992"/>
                <a:gd name="connsiteX4" fmla="*/ 426474 w 612574"/>
                <a:gd name="connsiteY4" fmla="*/ 372992 h 372992"/>
                <a:gd name="connsiteX5" fmla="*/ 426474 w 612574"/>
                <a:gd name="connsiteY5" fmla="*/ 279744 h 372992"/>
                <a:gd name="connsiteX6" fmla="*/ 0 w 612574"/>
                <a:gd name="connsiteY6" fmla="*/ 133695 h 372992"/>
                <a:gd name="connsiteX0" fmla="*/ 0 w 612574"/>
                <a:gd name="connsiteY0" fmla="*/ 133695 h 372992"/>
                <a:gd name="connsiteX1" fmla="*/ 426474 w 612574"/>
                <a:gd name="connsiteY1" fmla="*/ 93248 h 372992"/>
                <a:gd name="connsiteX2" fmla="*/ 426474 w 612574"/>
                <a:gd name="connsiteY2" fmla="*/ 0 h 372992"/>
                <a:gd name="connsiteX3" fmla="*/ 612574 w 612574"/>
                <a:gd name="connsiteY3" fmla="*/ 186496 h 372992"/>
                <a:gd name="connsiteX4" fmla="*/ 426474 w 612574"/>
                <a:gd name="connsiteY4" fmla="*/ 372992 h 372992"/>
                <a:gd name="connsiteX5" fmla="*/ 426474 w 612574"/>
                <a:gd name="connsiteY5" fmla="*/ 279744 h 372992"/>
                <a:gd name="connsiteX6" fmla="*/ 0 w 612574"/>
                <a:gd name="connsiteY6" fmla="*/ 133695 h 372992"/>
                <a:gd name="connsiteX0" fmla="*/ 0 w 612574"/>
                <a:gd name="connsiteY0" fmla="*/ 133695 h 372992"/>
                <a:gd name="connsiteX1" fmla="*/ 426474 w 612574"/>
                <a:gd name="connsiteY1" fmla="*/ 93248 h 372992"/>
                <a:gd name="connsiteX2" fmla="*/ 426474 w 612574"/>
                <a:gd name="connsiteY2" fmla="*/ 0 h 372992"/>
                <a:gd name="connsiteX3" fmla="*/ 612574 w 612574"/>
                <a:gd name="connsiteY3" fmla="*/ 186496 h 372992"/>
                <a:gd name="connsiteX4" fmla="*/ 426474 w 612574"/>
                <a:gd name="connsiteY4" fmla="*/ 372992 h 372992"/>
                <a:gd name="connsiteX5" fmla="*/ 426474 w 612574"/>
                <a:gd name="connsiteY5" fmla="*/ 279744 h 372992"/>
                <a:gd name="connsiteX6" fmla="*/ 0 w 612574"/>
                <a:gd name="connsiteY6" fmla="*/ 133695 h 372992"/>
                <a:gd name="connsiteX0" fmla="*/ 0 w 612574"/>
                <a:gd name="connsiteY0" fmla="*/ 133695 h 372992"/>
                <a:gd name="connsiteX1" fmla="*/ 426474 w 612574"/>
                <a:gd name="connsiteY1" fmla="*/ 93248 h 372992"/>
                <a:gd name="connsiteX2" fmla="*/ 426474 w 612574"/>
                <a:gd name="connsiteY2" fmla="*/ 0 h 372992"/>
                <a:gd name="connsiteX3" fmla="*/ 612574 w 612574"/>
                <a:gd name="connsiteY3" fmla="*/ 186496 h 372992"/>
                <a:gd name="connsiteX4" fmla="*/ 426474 w 612574"/>
                <a:gd name="connsiteY4" fmla="*/ 372992 h 372992"/>
                <a:gd name="connsiteX5" fmla="*/ 426474 w 612574"/>
                <a:gd name="connsiteY5" fmla="*/ 279744 h 372992"/>
                <a:gd name="connsiteX6" fmla="*/ 0 w 612574"/>
                <a:gd name="connsiteY6" fmla="*/ 133695 h 372992"/>
                <a:gd name="connsiteX0" fmla="*/ 0 w 612574"/>
                <a:gd name="connsiteY0" fmla="*/ 133695 h 372992"/>
                <a:gd name="connsiteX1" fmla="*/ 426474 w 612574"/>
                <a:gd name="connsiteY1" fmla="*/ 93248 h 372992"/>
                <a:gd name="connsiteX2" fmla="*/ 426474 w 612574"/>
                <a:gd name="connsiteY2" fmla="*/ 0 h 372992"/>
                <a:gd name="connsiteX3" fmla="*/ 612574 w 612574"/>
                <a:gd name="connsiteY3" fmla="*/ 186496 h 372992"/>
                <a:gd name="connsiteX4" fmla="*/ 426474 w 612574"/>
                <a:gd name="connsiteY4" fmla="*/ 372992 h 372992"/>
                <a:gd name="connsiteX5" fmla="*/ 426474 w 612574"/>
                <a:gd name="connsiteY5" fmla="*/ 279744 h 372992"/>
                <a:gd name="connsiteX6" fmla="*/ 0 w 612574"/>
                <a:gd name="connsiteY6" fmla="*/ 133695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 name="connsiteX0" fmla="*/ 0 w 574745"/>
                <a:gd name="connsiteY0" fmla="*/ 112988 h 372992"/>
                <a:gd name="connsiteX1" fmla="*/ 388645 w 574745"/>
                <a:gd name="connsiteY1" fmla="*/ 93248 h 372992"/>
                <a:gd name="connsiteX2" fmla="*/ 388645 w 574745"/>
                <a:gd name="connsiteY2" fmla="*/ 0 h 372992"/>
                <a:gd name="connsiteX3" fmla="*/ 574745 w 574745"/>
                <a:gd name="connsiteY3" fmla="*/ 186496 h 372992"/>
                <a:gd name="connsiteX4" fmla="*/ 388645 w 574745"/>
                <a:gd name="connsiteY4" fmla="*/ 372992 h 372992"/>
                <a:gd name="connsiteX5" fmla="*/ 388645 w 574745"/>
                <a:gd name="connsiteY5" fmla="*/ 279744 h 372992"/>
                <a:gd name="connsiteX6" fmla="*/ 0 w 574745"/>
                <a:gd name="connsiteY6" fmla="*/ 112988 h 37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745" h="372992">
                  <a:moveTo>
                    <a:pt x="0" y="112988"/>
                  </a:moveTo>
                  <a:cubicBezTo>
                    <a:pt x="111759" y="181688"/>
                    <a:pt x="268683" y="232228"/>
                    <a:pt x="388645" y="93248"/>
                  </a:cubicBezTo>
                  <a:lnTo>
                    <a:pt x="388645" y="0"/>
                  </a:lnTo>
                  <a:lnTo>
                    <a:pt x="574745" y="186496"/>
                  </a:lnTo>
                  <a:lnTo>
                    <a:pt x="388645" y="372992"/>
                  </a:lnTo>
                  <a:lnTo>
                    <a:pt x="388645" y="279744"/>
                  </a:lnTo>
                  <a:cubicBezTo>
                    <a:pt x="196074" y="376782"/>
                    <a:pt x="30716" y="184254"/>
                    <a:pt x="0" y="112988"/>
                  </a:cubicBezTo>
                  <a:close/>
                </a:path>
              </a:pathLst>
            </a:custGeom>
            <a:gradFill>
              <a:gsLst>
                <a:gs pos="0">
                  <a:srgbClr val="22BA9D"/>
                </a:gs>
                <a:gs pos="100000">
                  <a:srgbClr val="5CC368"/>
                </a:gs>
              </a:gsLst>
              <a:lin ang="2700000" scaled="0"/>
            </a:gradFill>
            <a:ln w="496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black"/>
                </a:solidFill>
                <a:effectLst/>
                <a:uLnTx/>
                <a:uFillTx/>
              </a:endParaRPr>
            </a:p>
          </p:txBody>
        </p:sp>
      </p:grpSp>
      <p:grpSp>
        <p:nvGrpSpPr>
          <p:cNvPr id="16" name="组合 119">
            <a:extLst>
              <a:ext uri="{FF2B5EF4-FFF2-40B4-BE49-F238E27FC236}">
                <a16:creationId xmlns:a16="http://schemas.microsoft.com/office/drawing/2014/main" id="{82F60AD3-9AD7-4473-9DBC-A27BF9470AAD}"/>
              </a:ext>
            </a:extLst>
          </p:cNvPr>
          <p:cNvGrpSpPr/>
          <p:nvPr/>
        </p:nvGrpSpPr>
        <p:grpSpPr>
          <a:xfrm>
            <a:off x="10377116" y="212700"/>
            <a:ext cx="705264" cy="667853"/>
            <a:chOff x="875151" y="3740594"/>
            <a:chExt cx="511364" cy="567298"/>
          </a:xfrm>
        </p:grpSpPr>
        <p:sp>
          <p:nvSpPr>
            <p:cNvPr id="17" name="矩形: 圆角 24">
              <a:extLst>
                <a:ext uri="{FF2B5EF4-FFF2-40B4-BE49-F238E27FC236}">
                  <a16:creationId xmlns:a16="http://schemas.microsoft.com/office/drawing/2014/main" id="{2581B7BF-2BFB-4246-A2A9-10B9404FBF0F}"/>
                </a:ext>
              </a:extLst>
            </p:cNvPr>
            <p:cNvSpPr/>
            <p:nvPr/>
          </p:nvSpPr>
          <p:spPr>
            <a:xfrm>
              <a:off x="875151" y="3740594"/>
              <a:ext cx="511364" cy="567298"/>
            </a:xfrm>
            <a:prstGeom prst="roundRect">
              <a:avLst/>
            </a:prstGeom>
            <a:ln>
              <a:gradFill>
                <a:gsLst>
                  <a:gs pos="1000">
                    <a:srgbClr val="22BA9D"/>
                  </a:gs>
                  <a:gs pos="100000">
                    <a:srgbClr val="5CC368"/>
                  </a:gs>
                </a:gsLst>
                <a:lin ang="2700000" scaled="0"/>
              </a:gradFill>
            </a:ln>
          </p:spPr>
          <p:txBody>
            <a:bodyPr wrap="square" lIns="0" tIns="0" rIns="0" bIns="0" rtlCol="0" anchor="ctr">
              <a:spAutoFit/>
            </a:bodyPr>
            <a:lstStyle/>
            <a:p>
              <a:pPr marL="0" marR="0" lvl="0" indent="0" algn="just" defTabSz="914400" eaLnBrk="1" fontAlgn="auto" latinLnBrk="0" hangingPunct="1">
                <a:lnSpc>
                  <a:spcPct val="11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prstClr val="white"/>
                </a:solidFill>
                <a:effectLst/>
                <a:uLnTx/>
                <a:uFillTx/>
                <a:cs typeface="+mn-ea"/>
                <a:sym typeface="+mn-lt"/>
              </a:endParaRPr>
            </a:p>
          </p:txBody>
        </p:sp>
        <p:sp>
          <p:nvSpPr>
            <p:cNvPr id="18" name="任意多边形: 形状 110" descr="用路劲指引两个插针 纯色填充">
              <a:extLst>
                <a:ext uri="{FF2B5EF4-FFF2-40B4-BE49-F238E27FC236}">
                  <a16:creationId xmlns:a16="http://schemas.microsoft.com/office/drawing/2014/main" id="{B7CD943F-0EA6-4667-9946-ADF812012461}"/>
                </a:ext>
              </a:extLst>
            </p:cNvPr>
            <p:cNvSpPr/>
            <p:nvPr/>
          </p:nvSpPr>
          <p:spPr>
            <a:xfrm>
              <a:off x="947148" y="3830644"/>
              <a:ext cx="367371" cy="387199"/>
            </a:xfrm>
            <a:custGeom>
              <a:avLst/>
              <a:gdLst>
                <a:gd name="connsiteX0" fmla="*/ 103380 w 367371"/>
                <a:gd name="connsiteY0" fmla="*/ 357414 h 387199"/>
                <a:gd name="connsiteX1" fmla="*/ 120258 w 367371"/>
                <a:gd name="connsiteY1" fmla="*/ 357414 h 387199"/>
                <a:gd name="connsiteX2" fmla="*/ 133165 w 367371"/>
                <a:gd name="connsiteY2" fmla="*/ 357414 h 387199"/>
                <a:gd name="connsiteX3" fmla="*/ 133165 w 367371"/>
                <a:gd name="connsiteY3" fmla="*/ 387199 h 387199"/>
                <a:gd name="connsiteX4" fmla="*/ 120258 w 367371"/>
                <a:gd name="connsiteY4" fmla="*/ 387199 h 387199"/>
                <a:gd name="connsiteX5" fmla="*/ 103380 w 367371"/>
                <a:gd name="connsiteY5" fmla="*/ 387199 h 387199"/>
                <a:gd name="connsiteX6" fmla="*/ 182806 w 367371"/>
                <a:gd name="connsiteY6" fmla="*/ 356918 h 387199"/>
                <a:gd name="connsiteX7" fmla="*/ 183799 w 367371"/>
                <a:gd name="connsiteY7" fmla="*/ 386703 h 387199"/>
                <a:gd name="connsiteX8" fmla="*/ 153518 w 367371"/>
                <a:gd name="connsiteY8" fmla="*/ 387199 h 387199"/>
                <a:gd name="connsiteX9" fmla="*/ 153518 w 367371"/>
                <a:gd name="connsiteY9" fmla="*/ 357414 h 387199"/>
                <a:gd name="connsiteX10" fmla="*/ 182806 w 367371"/>
                <a:gd name="connsiteY10" fmla="*/ 356918 h 387199"/>
                <a:gd name="connsiteX11" fmla="*/ 230958 w 367371"/>
                <a:gd name="connsiteY11" fmla="*/ 353939 h 387199"/>
                <a:gd name="connsiteX12" fmla="*/ 233936 w 367371"/>
                <a:gd name="connsiteY12" fmla="*/ 383724 h 387199"/>
                <a:gd name="connsiteX13" fmla="*/ 203655 w 367371"/>
                <a:gd name="connsiteY13" fmla="*/ 385709 h 387199"/>
                <a:gd name="connsiteX14" fmla="*/ 202166 w 367371"/>
                <a:gd name="connsiteY14" fmla="*/ 355925 h 387199"/>
                <a:gd name="connsiteX15" fmla="*/ 230958 w 367371"/>
                <a:gd name="connsiteY15" fmla="*/ 353939 h 387199"/>
                <a:gd name="connsiteX16" fmla="*/ 277619 w 367371"/>
                <a:gd name="connsiteY16" fmla="*/ 346493 h 387199"/>
                <a:gd name="connsiteX17" fmla="*/ 285562 w 367371"/>
                <a:gd name="connsiteY17" fmla="*/ 375285 h 387199"/>
                <a:gd name="connsiteX18" fmla="*/ 254785 w 367371"/>
                <a:gd name="connsiteY18" fmla="*/ 381242 h 387199"/>
                <a:gd name="connsiteX19" fmla="*/ 250317 w 367371"/>
                <a:gd name="connsiteY19" fmla="*/ 351953 h 387199"/>
                <a:gd name="connsiteX20" fmla="*/ 277619 w 367371"/>
                <a:gd name="connsiteY20" fmla="*/ 346493 h 387199"/>
                <a:gd name="connsiteX21" fmla="*/ 310383 w 367371"/>
                <a:gd name="connsiteY21" fmla="*/ 328622 h 387199"/>
                <a:gd name="connsiteX22" fmla="*/ 336693 w 367371"/>
                <a:gd name="connsiteY22" fmla="*/ 343018 h 387199"/>
                <a:gd name="connsiteX23" fmla="*/ 306412 w 367371"/>
                <a:gd name="connsiteY23" fmla="*/ 367838 h 387199"/>
                <a:gd name="connsiteX24" fmla="*/ 294498 w 367371"/>
                <a:gd name="connsiteY24" fmla="*/ 340536 h 387199"/>
                <a:gd name="connsiteX25" fmla="*/ 310383 w 367371"/>
                <a:gd name="connsiteY25" fmla="*/ 328622 h 387199"/>
                <a:gd name="connsiteX26" fmla="*/ 323289 w 367371"/>
                <a:gd name="connsiteY26" fmla="*/ 280471 h 387199"/>
                <a:gd name="connsiteX27" fmla="*/ 340167 w 367371"/>
                <a:gd name="connsiteY27" fmla="*/ 315220 h 387199"/>
                <a:gd name="connsiteX28" fmla="*/ 310879 w 367371"/>
                <a:gd name="connsiteY28" fmla="*/ 318694 h 387199"/>
                <a:gd name="connsiteX29" fmla="*/ 302440 w 367371"/>
                <a:gd name="connsiteY29" fmla="*/ 301320 h 387199"/>
                <a:gd name="connsiteX30" fmla="*/ 273648 w 367371"/>
                <a:gd name="connsiteY30" fmla="*/ 254161 h 387199"/>
                <a:gd name="connsiteX31" fmla="*/ 303929 w 367371"/>
                <a:gd name="connsiteY31" fmla="*/ 266075 h 387199"/>
                <a:gd name="connsiteX32" fmla="*/ 290029 w 367371"/>
                <a:gd name="connsiteY32" fmla="*/ 292384 h 387199"/>
                <a:gd name="connsiteX33" fmla="*/ 265209 w 367371"/>
                <a:gd name="connsiteY33" fmla="*/ 282456 h 387199"/>
                <a:gd name="connsiteX34" fmla="*/ 225001 w 367371"/>
                <a:gd name="connsiteY34" fmla="*/ 241255 h 387199"/>
                <a:gd name="connsiteX35" fmla="*/ 245353 w 367371"/>
                <a:gd name="connsiteY35" fmla="*/ 246716 h 387199"/>
                <a:gd name="connsiteX36" fmla="*/ 253296 w 367371"/>
                <a:gd name="connsiteY36" fmla="*/ 248701 h 387199"/>
                <a:gd name="connsiteX37" fmla="*/ 246346 w 367371"/>
                <a:gd name="connsiteY37" fmla="*/ 277493 h 387199"/>
                <a:gd name="connsiteX38" fmla="*/ 238404 w 367371"/>
                <a:gd name="connsiteY38" fmla="*/ 275507 h 387199"/>
                <a:gd name="connsiteX39" fmla="*/ 217058 w 367371"/>
                <a:gd name="connsiteY39" fmla="*/ 270047 h 387199"/>
                <a:gd name="connsiteX40" fmla="*/ 190252 w 367371"/>
                <a:gd name="connsiteY40" fmla="*/ 224377 h 387199"/>
                <a:gd name="connsiteX41" fmla="*/ 207626 w 367371"/>
                <a:gd name="connsiteY41" fmla="*/ 235794 h 387199"/>
                <a:gd name="connsiteX42" fmla="*/ 196705 w 367371"/>
                <a:gd name="connsiteY42" fmla="*/ 263097 h 387199"/>
                <a:gd name="connsiteX43" fmla="*/ 165928 w 367371"/>
                <a:gd name="connsiteY43" fmla="*/ 241255 h 387199"/>
                <a:gd name="connsiteX44" fmla="*/ 63668 w 367371"/>
                <a:gd name="connsiteY44" fmla="*/ 217427 h 387199"/>
                <a:gd name="connsiteX45" fmla="*/ 36365 w 367371"/>
                <a:gd name="connsiteY45" fmla="*/ 244729 h 387199"/>
                <a:gd name="connsiteX46" fmla="*/ 63668 w 367371"/>
                <a:gd name="connsiteY46" fmla="*/ 272032 h 387199"/>
                <a:gd name="connsiteX47" fmla="*/ 90970 w 367371"/>
                <a:gd name="connsiteY47" fmla="*/ 244729 h 387199"/>
                <a:gd name="connsiteX48" fmla="*/ 63668 w 367371"/>
                <a:gd name="connsiteY48" fmla="*/ 217427 h 387199"/>
                <a:gd name="connsiteX49" fmla="*/ 63668 w 367371"/>
                <a:gd name="connsiteY49" fmla="*/ 181189 h 387199"/>
                <a:gd name="connsiteX50" fmla="*/ 116287 w 367371"/>
                <a:gd name="connsiteY50" fmla="*/ 208988 h 387199"/>
                <a:gd name="connsiteX51" fmla="*/ 122740 w 367371"/>
                <a:gd name="connsiteY51" fmla="*/ 268060 h 387199"/>
                <a:gd name="connsiteX52" fmla="*/ 93949 w 367371"/>
                <a:gd name="connsiteY52" fmla="*/ 331601 h 387199"/>
                <a:gd name="connsiteX53" fmla="*/ 69128 w 367371"/>
                <a:gd name="connsiteY53" fmla="*/ 383724 h 387199"/>
                <a:gd name="connsiteX54" fmla="*/ 66646 w 367371"/>
                <a:gd name="connsiteY54" fmla="*/ 386206 h 387199"/>
                <a:gd name="connsiteX55" fmla="*/ 58207 w 367371"/>
                <a:gd name="connsiteY55" fmla="*/ 383724 h 387199"/>
                <a:gd name="connsiteX56" fmla="*/ 33387 w 367371"/>
                <a:gd name="connsiteY56" fmla="*/ 331601 h 387199"/>
                <a:gd name="connsiteX57" fmla="*/ 4595 w 367371"/>
                <a:gd name="connsiteY57" fmla="*/ 268060 h 387199"/>
                <a:gd name="connsiteX58" fmla="*/ 11048 w 367371"/>
                <a:gd name="connsiteY58" fmla="*/ 208988 h 387199"/>
                <a:gd name="connsiteX59" fmla="*/ 63668 w 367371"/>
                <a:gd name="connsiteY59" fmla="*/ 181189 h 387199"/>
                <a:gd name="connsiteX60" fmla="*/ 178835 w 367371"/>
                <a:gd name="connsiteY60" fmla="*/ 176721 h 387199"/>
                <a:gd name="connsiteX61" fmla="*/ 197202 w 367371"/>
                <a:gd name="connsiteY61" fmla="*/ 200052 h 387199"/>
                <a:gd name="connsiteX62" fmla="*/ 188267 w 367371"/>
                <a:gd name="connsiteY62" fmla="*/ 214448 h 387199"/>
                <a:gd name="connsiteX63" fmla="*/ 158482 w 367371"/>
                <a:gd name="connsiteY63" fmla="*/ 212462 h 387199"/>
                <a:gd name="connsiteX64" fmla="*/ 178835 w 367371"/>
                <a:gd name="connsiteY64" fmla="*/ 176721 h 387199"/>
                <a:gd name="connsiteX65" fmla="*/ 229964 w 367371"/>
                <a:gd name="connsiteY65" fmla="*/ 154879 h 387199"/>
                <a:gd name="connsiteX66" fmla="*/ 236914 w 367371"/>
                <a:gd name="connsiteY66" fmla="*/ 183671 h 387199"/>
                <a:gd name="connsiteX67" fmla="*/ 211101 w 367371"/>
                <a:gd name="connsiteY67" fmla="*/ 192606 h 387199"/>
                <a:gd name="connsiteX68" fmla="*/ 199187 w 367371"/>
                <a:gd name="connsiteY68" fmla="*/ 165304 h 387199"/>
                <a:gd name="connsiteX69" fmla="*/ 229964 w 367371"/>
                <a:gd name="connsiteY69" fmla="*/ 154879 h 387199"/>
                <a:gd name="connsiteX70" fmla="*/ 281094 w 367371"/>
                <a:gd name="connsiteY70" fmla="*/ 146937 h 387199"/>
                <a:gd name="connsiteX71" fmla="*/ 283576 w 367371"/>
                <a:gd name="connsiteY71" fmla="*/ 176722 h 387199"/>
                <a:gd name="connsiteX72" fmla="*/ 255281 w 367371"/>
                <a:gd name="connsiteY72" fmla="*/ 180196 h 387199"/>
                <a:gd name="connsiteX73" fmla="*/ 250317 w 367371"/>
                <a:gd name="connsiteY73" fmla="*/ 150908 h 387199"/>
                <a:gd name="connsiteX74" fmla="*/ 281094 w 367371"/>
                <a:gd name="connsiteY74" fmla="*/ 146937 h 387199"/>
                <a:gd name="connsiteX75" fmla="*/ 316836 w 367371"/>
                <a:gd name="connsiteY75" fmla="*/ 29785 h 387199"/>
                <a:gd name="connsiteX76" fmla="*/ 294994 w 367371"/>
                <a:gd name="connsiteY76" fmla="*/ 51626 h 387199"/>
                <a:gd name="connsiteX77" fmla="*/ 316836 w 367371"/>
                <a:gd name="connsiteY77" fmla="*/ 73468 h 387199"/>
                <a:gd name="connsiteX78" fmla="*/ 338678 w 367371"/>
                <a:gd name="connsiteY78" fmla="*/ 51626 h 387199"/>
                <a:gd name="connsiteX79" fmla="*/ 316836 w 367371"/>
                <a:gd name="connsiteY79" fmla="*/ 29785 h 387199"/>
                <a:gd name="connsiteX80" fmla="*/ 316836 w 367371"/>
                <a:gd name="connsiteY80" fmla="*/ 0 h 387199"/>
                <a:gd name="connsiteX81" fmla="*/ 358534 w 367371"/>
                <a:gd name="connsiteY81" fmla="*/ 22338 h 387199"/>
                <a:gd name="connsiteX82" fmla="*/ 363994 w 367371"/>
                <a:gd name="connsiteY82" fmla="*/ 69994 h 387199"/>
                <a:gd name="connsiteX83" fmla="*/ 340663 w 367371"/>
                <a:gd name="connsiteY83" fmla="*/ 121124 h 387199"/>
                <a:gd name="connsiteX84" fmla="*/ 320807 w 367371"/>
                <a:gd name="connsiteY84" fmla="*/ 163318 h 387199"/>
                <a:gd name="connsiteX85" fmla="*/ 318821 w 367371"/>
                <a:gd name="connsiteY85" fmla="*/ 165304 h 387199"/>
                <a:gd name="connsiteX86" fmla="*/ 312368 w 367371"/>
                <a:gd name="connsiteY86" fmla="*/ 163318 h 387199"/>
                <a:gd name="connsiteX87" fmla="*/ 292512 w 367371"/>
                <a:gd name="connsiteY87" fmla="*/ 121124 h 387199"/>
                <a:gd name="connsiteX88" fmla="*/ 269180 w 367371"/>
                <a:gd name="connsiteY88" fmla="*/ 69994 h 387199"/>
                <a:gd name="connsiteX89" fmla="*/ 274641 w 367371"/>
                <a:gd name="connsiteY89" fmla="*/ 22338 h 387199"/>
                <a:gd name="connsiteX90" fmla="*/ 316836 w 367371"/>
                <a:gd name="connsiteY90" fmla="*/ 0 h 38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67371" h="387199">
                  <a:moveTo>
                    <a:pt x="103380" y="357414"/>
                  </a:moveTo>
                  <a:cubicBezTo>
                    <a:pt x="108344" y="357414"/>
                    <a:pt x="114301" y="357414"/>
                    <a:pt x="120258" y="357414"/>
                  </a:cubicBezTo>
                  <a:lnTo>
                    <a:pt x="133165" y="357414"/>
                  </a:lnTo>
                  <a:lnTo>
                    <a:pt x="133165" y="387199"/>
                  </a:lnTo>
                  <a:lnTo>
                    <a:pt x="120258" y="387199"/>
                  </a:lnTo>
                  <a:cubicBezTo>
                    <a:pt x="114301" y="387199"/>
                    <a:pt x="108841" y="387199"/>
                    <a:pt x="103380" y="387199"/>
                  </a:cubicBezTo>
                  <a:close/>
                  <a:moveTo>
                    <a:pt x="182806" y="356918"/>
                  </a:moveTo>
                  <a:lnTo>
                    <a:pt x="183799" y="386703"/>
                  </a:lnTo>
                  <a:cubicBezTo>
                    <a:pt x="174367" y="387199"/>
                    <a:pt x="164439" y="387199"/>
                    <a:pt x="153518" y="387199"/>
                  </a:cubicBezTo>
                  <a:lnTo>
                    <a:pt x="153518" y="357414"/>
                  </a:lnTo>
                  <a:cubicBezTo>
                    <a:pt x="164439" y="357414"/>
                    <a:pt x="173871" y="357414"/>
                    <a:pt x="182806" y="356918"/>
                  </a:cubicBezTo>
                  <a:close/>
                  <a:moveTo>
                    <a:pt x="230958" y="353939"/>
                  </a:moveTo>
                  <a:lnTo>
                    <a:pt x="233936" y="383724"/>
                  </a:lnTo>
                  <a:cubicBezTo>
                    <a:pt x="225001" y="384716"/>
                    <a:pt x="214576" y="385213"/>
                    <a:pt x="203655" y="385709"/>
                  </a:cubicBezTo>
                  <a:lnTo>
                    <a:pt x="202166" y="355925"/>
                  </a:lnTo>
                  <a:cubicBezTo>
                    <a:pt x="212591" y="355428"/>
                    <a:pt x="222519" y="354932"/>
                    <a:pt x="230958" y="353939"/>
                  </a:cubicBezTo>
                  <a:close/>
                  <a:moveTo>
                    <a:pt x="277619" y="346493"/>
                  </a:moveTo>
                  <a:lnTo>
                    <a:pt x="285562" y="375285"/>
                  </a:lnTo>
                  <a:cubicBezTo>
                    <a:pt x="275137" y="377767"/>
                    <a:pt x="265209" y="379752"/>
                    <a:pt x="254785" y="381242"/>
                  </a:cubicBezTo>
                  <a:lnTo>
                    <a:pt x="250317" y="351953"/>
                  </a:lnTo>
                  <a:cubicBezTo>
                    <a:pt x="259749" y="350464"/>
                    <a:pt x="268684" y="348975"/>
                    <a:pt x="277619" y="346493"/>
                  </a:cubicBezTo>
                  <a:close/>
                  <a:moveTo>
                    <a:pt x="310383" y="328622"/>
                  </a:moveTo>
                  <a:lnTo>
                    <a:pt x="336693" y="343018"/>
                  </a:lnTo>
                  <a:cubicBezTo>
                    <a:pt x="329247" y="354435"/>
                    <a:pt x="318822" y="362874"/>
                    <a:pt x="306412" y="367838"/>
                  </a:cubicBezTo>
                  <a:lnTo>
                    <a:pt x="294498" y="340536"/>
                  </a:lnTo>
                  <a:cubicBezTo>
                    <a:pt x="300951" y="338550"/>
                    <a:pt x="306412" y="334083"/>
                    <a:pt x="310383" y="328622"/>
                  </a:cubicBezTo>
                  <a:close/>
                  <a:moveTo>
                    <a:pt x="323289" y="280471"/>
                  </a:moveTo>
                  <a:cubicBezTo>
                    <a:pt x="332721" y="289903"/>
                    <a:pt x="338678" y="301817"/>
                    <a:pt x="340167" y="315220"/>
                  </a:cubicBezTo>
                  <a:lnTo>
                    <a:pt x="310879" y="318694"/>
                  </a:lnTo>
                  <a:cubicBezTo>
                    <a:pt x="309886" y="312241"/>
                    <a:pt x="306908" y="305788"/>
                    <a:pt x="302440" y="301320"/>
                  </a:cubicBezTo>
                  <a:close/>
                  <a:moveTo>
                    <a:pt x="273648" y="254161"/>
                  </a:moveTo>
                  <a:cubicBezTo>
                    <a:pt x="284072" y="257139"/>
                    <a:pt x="294497" y="261111"/>
                    <a:pt x="303929" y="266075"/>
                  </a:cubicBezTo>
                  <a:lnTo>
                    <a:pt x="290029" y="292384"/>
                  </a:lnTo>
                  <a:cubicBezTo>
                    <a:pt x="282087" y="288413"/>
                    <a:pt x="273648" y="284938"/>
                    <a:pt x="265209" y="282456"/>
                  </a:cubicBezTo>
                  <a:close/>
                  <a:moveTo>
                    <a:pt x="225001" y="241255"/>
                  </a:moveTo>
                  <a:cubicBezTo>
                    <a:pt x="231454" y="243241"/>
                    <a:pt x="238404" y="244730"/>
                    <a:pt x="245353" y="246716"/>
                  </a:cubicBezTo>
                  <a:lnTo>
                    <a:pt x="253296" y="248701"/>
                  </a:lnTo>
                  <a:lnTo>
                    <a:pt x="246346" y="277493"/>
                  </a:lnTo>
                  <a:lnTo>
                    <a:pt x="238404" y="275507"/>
                  </a:lnTo>
                  <a:cubicBezTo>
                    <a:pt x="231454" y="273522"/>
                    <a:pt x="224008" y="272032"/>
                    <a:pt x="217058" y="270047"/>
                  </a:cubicBezTo>
                  <a:close/>
                  <a:moveTo>
                    <a:pt x="190252" y="224377"/>
                  </a:moveTo>
                  <a:cubicBezTo>
                    <a:pt x="194720" y="229837"/>
                    <a:pt x="201173" y="233809"/>
                    <a:pt x="207626" y="235794"/>
                  </a:cubicBezTo>
                  <a:lnTo>
                    <a:pt x="196705" y="263097"/>
                  </a:lnTo>
                  <a:cubicBezTo>
                    <a:pt x="184792" y="258629"/>
                    <a:pt x="173871" y="251183"/>
                    <a:pt x="165928" y="241255"/>
                  </a:cubicBezTo>
                  <a:close/>
                  <a:moveTo>
                    <a:pt x="63668" y="217427"/>
                  </a:moveTo>
                  <a:cubicBezTo>
                    <a:pt x="48775" y="217427"/>
                    <a:pt x="36365" y="229837"/>
                    <a:pt x="36365" y="244729"/>
                  </a:cubicBezTo>
                  <a:cubicBezTo>
                    <a:pt x="36365" y="259622"/>
                    <a:pt x="48775" y="272032"/>
                    <a:pt x="63668" y="272032"/>
                  </a:cubicBezTo>
                  <a:cubicBezTo>
                    <a:pt x="78560" y="272032"/>
                    <a:pt x="90970" y="259622"/>
                    <a:pt x="90970" y="244729"/>
                  </a:cubicBezTo>
                  <a:cubicBezTo>
                    <a:pt x="90970" y="229837"/>
                    <a:pt x="78560" y="217427"/>
                    <a:pt x="63668" y="217427"/>
                  </a:cubicBezTo>
                  <a:close/>
                  <a:moveTo>
                    <a:pt x="63668" y="181189"/>
                  </a:moveTo>
                  <a:cubicBezTo>
                    <a:pt x="84517" y="181189"/>
                    <a:pt x="104373" y="191614"/>
                    <a:pt x="116287" y="208988"/>
                  </a:cubicBezTo>
                  <a:cubicBezTo>
                    <a:pt x="127704" y="226362"/>
                    <a:pt x="130186" y="248701"/>
                    <a:pt x="122740" y="268060"/>
                  </a:cubicBezTo>
                  <a:lnTo>
                    <a:pt x="93949" y="331601"/>
                  </a:lnTo>
                  <a:lnTo>
                    <a:pt x="69128" y="383724"/>
                  </a:lnTo>
                  <a:cubicBezTo>
                    <a:pt x="68632" y="384716"/>
                    <a:pt x="67639" y="385709"/>
                    <a:pt x="66646" y="386206"/>
                  </a:cubicBezTo>
                  <a:cubicBezTo>
                    <a:pt x="63668" y="387695"/>
                    <a:pt x="59696" y="386702"/>
                    <a:pt x="58207" y="383724"/>
                  </a:cubicBezTo>
                  <a:lnTo>
                    <a:pt x="33387" y="331601"/>
                  </a:lnTo>
                  <a:lnTo>
                    <a:pt x="4595" y="268060"/>
                  </a:lnTo>
                  <a:cubicBezTo>
                    <a:pt x="-3348" y="248701"/>
                    <a:pt x="-865" y="226362"/>
                    <a:pt x="11048" y="208988"/>
                  </a:cubicBezTo>
                  <a:cubicBezTo>
                    <a:pt x="22962" y="191614"/>
                    <a:pt x="42818" y="181189"/>
                    <a:pt x="63668" y="181189"/>
                  </a:cubicBezTo>
                  <a:close/>
                  <a:moveTo>
                    <a:pt x="178835" y="176721"/>
                  </a:moveTo>
                  <a:lnTo>
                    <a:pt x="197202" y="200052"/>
                  </a:lnTo>
                  <a:cubicBezTo>
                    <a:pt x="188267" y="207498"/>
                    <a:pt x="188267" y="212959"/>
                    <a:pt x="188267" y="214448"/>
                  </a:cubicBezTo>
                  <a:lnTo>
                    <a:pt x="158482" y="212462"/>
                  </a:lnTo>
                  <a:cubicBezTo>
                    <a:pt x="159475" y="198067"/>
                    <a:pt x="167417" y="185160"/>
                    <a:pt x="178835" y="176721"/>
                  </a:cubicBezTo>
                  <a:close/>
                  <a:moveTo>
                    <a:pt x="229964" y="154879"/>
                  </a:moveTo>
                  <a:lnTo>
                    <a:pt x="236914" y="183671"/>
                  </a:lnTo>
                  <a:cubicBezTo>
                    <a:pt x="227979" y="186153"/>
                    <a:pt x="219540" y="189131"/>
                    <a:pt x="211101" y="192606"/>
                  </a:cubicBezTo>
                  <a:lnTo>
                    <a:pt x="199187" y="165304"/>
                  </a:lnTo>
                  <a:cubicBezTo>
                    <a:pt x="209115" y="160836"/>
                    <a:pt x="219540" y="157361"/>
                    <a:pt x="229964" y="154879"/>
                  </a:cubicBezTo>
                  <a:close/>
                  <a:moveTo>
                    <a:pt x="281094" y="146937"/>
                  </a:moveTo>
                  <a:lnTo>
                    <a:pt x="283576" y="176722"/>
                  </a:lnTo>
                  <a:cubicBezTo>
                    <a:pt x="278612" y="177218"/>
                    <a:pt x="267691" y="178211"/>
                    <a:pt x="255281" y="180196"/>
                  </a:cubicBezTo>
                  <a:lnTo>
                    <a:pt x="250317" y="150908"/>
                  </a:lnTo>
                  <a:cubicBezTo>
                    <a:pt x="263224" y="148923"/>
                    <a:pt x="274145" y="147433"/>
                    <a:pt x="281094" y="146937"/>
                  </a:cubicBezTo>
                  <a:close/>
                  <a:moveTo>
                    <a:pt x="316836" y="29785"/>
                  </a:moveTo>
                  <a:cubicBezTo>
                    <a:pt x="304922" y="29785"/>
                    <a:pt x="294994" y="39713"/>
                    <a:pt x="294994" y="51626"/>
                  </a:cubicBezTo>
                  <a:cubicBezTo>
                    <a:pt x="294994" y="63540"/>
                    <a:pt x="304922" y="73468"/>
                    <a:pt x="316836" y="73468"/>
                  </a:cubicBezTo>
                  <a:cubicBezTo>
                    <a:pt x="328749" y="73468"/>
                    <a:pt x="338678" y="63540"/>
                    <a:pt x="338678" y="51626"/>
                  </a:cubicBezTo>
                  <a:cubicBezTo>
                    <a:pt x="338678" y="39713"/>
                    <a:pt x="328749" y="29785"/>
                    <a:pt x="316836" y="29785"/>
                  </a:cubicBezTo>
                  <a:close/>
                  <a:moveTo>
                    <a:pt x="316836" y="0"/>
                  </a:moveTo>
                  <a:cubicBezTo>
                    <a:pt x="333713" y="0"/>
                    <a:pt x="349599" y="8439"/>
                    <a:pt x="358534" y="22338"/>
                  </a:cubicBezTo>
                  <a:cubicBezTo>
                    <a:pt x="367966" y="36238"/>
                    <a:pt x="369951" y="54109"/>
                    <a:pt x="363994" y="69994"/>
                  </a:cubicBezTo>
                  <a:lnTo>
                    <a:pt x="340663" y="121124"/>
                  </a:lnTo>
                  <a:lnTo>
                    <a:pt x="320807" y="163318"/>
                  </a:lnTo>
                  <a:cubicBezTo>
                    <a:pt x="320310" y="164311"/>
                    <a:pt x="319814" y="164808"/>
                    <a:pt x="318821" y="165304"/>
                  </a:cubicBezTo>
                  <a:cubicBezTo>
                    <a:pt x="316836" y="166793"/>
                    <a:pt x="313857" y="165800"/>
                    <a:pt x="312368" y="163318"/>
                  </a:cubicBezTo>
                  <a:lnTo>
                    <a:pt x="292512" y="121124"/>
                  </a:lnTo>
                  <a:lnTo>
                    <a:pt x="269180" y="69994"/>
                  </a:lnTo>
                  <a:cubicBezTo>
                    <a:pt x="263224" y="54109"/>
                    <a:pt x="265209" y="36238"/>
                    <a:pt x="274641" y="22338"/>
                  </a:cubicBezTo>
                  <a:cubicBezTo>
                    <a:pt x="284073" y="8439"/>
                    <a:pt x="299958" y="0"/>
                    <a:pt x="316836" y="0"/>
                  </a:cubicBezTo>
                  <a:close/>
                </a:path>
              </a:pathLst>
            </a:custGeom>
            <a:gradFill>
              <a:gsLst>
                <a:gs pos="0">
                  <a:srgbClr val="22BA9D"/>
                </a:gs>
                <a:gs pos="100000">
                  <a:srgbClr val="5CC368"/>
                </a:gs>
              </a:gsLst>
              <a:lin ang="2700000" scaled="0"/>
            </a:gradFill>
            <a:ln w="496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endParaRPr>
            </a:p>
          </p:txBody>
        </p:sp>
      </p:grpSp>
      <p:sp>
        <p:nvSpPr>
          <p:cNvPr id="19" name="verified-database-symbol-for-interface_30412">
            <a:extLst>
              <a:ext uri="{FF2B5EF4-FFF2-40B4-BE49-F238E27FC236}">
                <a16:creationId xmlns:a16="http://schemas.microsoft.com/office/drawing/2014/main" id="{41F64ED6-FDF4-4D47-A85A-FEA7CBBD8FBC}"/>
              </a:ext>
            </a:extLst>
          </p:cNvPr>
          <p:cNvSpPr>
            <a:spLocks noChangeAspect="1"/>
          </p:cNvSpPr>
          <p:nvPr/>
        </p:nvSpPr>
        <p:spPr bwMode="auto">
          <a:xfrm>
            <a:off x="9542641" y="132362"/>
            <a:ext cx="785761" cy="770440"/>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gradFill>
            <a:gsLst>
              <a:gs pos="0">
                <a:srgbClr val="22BA9D"/>
              </a:gs>
              <a:gs pos="100000">
                <a:srgbClr val="5CC368"/>
              </a:gs>
            </a:gsLst>
            <a:lin ang="2700000" scaled="0"/>
          </a:gradFill>
          <a:ln w="4961" cap="flat">
            <a:noFill/>
            <a:prstDash val="solid"/>
            <a:miter/>
          </a:ln>
        </p:spPr>
      </p:sp>
      <p:sp>
        <p:nvSpPr>
          <p:cNvPr id="3" name="矩形 2"/>
          <p:cNvSpPr/>
          <p:nvPr/>
        </p:nvSpPr>
        <p:spPr>
          <a:xfrm>
            <a:off x="5508831" y="1032664"/>
            <a:ext cx="6340197" cy="461665"/>
          </a:xfrm>
          <a:prstGeom prst="rect">
            <a:avLst/>
          </a:prstGeom>
        </p:spPr>
        <p:txBody>
          <a:bodyPr wrap="none">
            <a:spAutoFit/>
          </a:bodyPr>
          <a:lstStyle/>
          <a:p>
            <a:r>
              <a:rPr lang="zh-TW" altLang="en-US" sz="2400" b="1" dirty="0">
                <a:solidFill>
                  <a:srgbClr val="FFFF00"/>
                </a:solidFill>
                <a:effectLst>
                  <a:glow rad="228600">
                    <a:schemeClr val="accent6">
                      <a:lumMod val="75000"/>
                      <a:alpha val="60000"/>
                    </a:schemeClr>
                  </a:glow>
                </a:effectLst>
                <a:sym typeface="+mn-lt"/>
              </a:rPr>
              <a:t>圖資與現況之同步，對管理業務推動十分重要</a:t>
            </a:r>
            <a:endParaRPr lang="zh-TW" altLang="en-US" sz="2400" dirty="0"/>
          </a:p>
        </p:txBody>
      </p:sp>
      <p:sp>
        <p:nvSpPr>
          <p:cNvPr id="6" name="投影片編號版面配置區 5"/>
          <p:cNvSpPr>
            <a:spLocks noGrp="1"/>
          </p:cNvSpPr>
          <p:nvPr>
            <p:ph type="sldNum" sz="quarter" idx="12"/>
          </p:nvPr>
        </p:nvSpPr>
        <p:spPr>
          <a:xfrm>
            <a:off x="9426756" y="6356350"/>
            <a:ext cx="2743200" cy="365125"/>
          </a:xfrm>
        </p:spPr>
        <p:txBody>
          <a:bodyPr/>
          <a:lstStyle/>
          <a:p>
            <a:fld id="{46493D02-3590-4494-9ABB-93D650CAA22C}" type="slidenum">
              <a:rPr lang="zh-CN" altLang="en-US" smtClean="0">
                <a:solidFill>
                  <a:prstClr val="black">
                    <a:tint val="75000"/>
                  </a:prstClr>
                </a:solidFill>
              </a:rPr>
              <a:pPr/>
              <a:t>6</a:t>
            </a:fld>
            <a:endParaRPr lang="zh-CN" altLang="en-US" dirty="0">
              <a:solidFill>
                <a:prstClr val="black">
                  <a:tint val="75000"/>
                </a:prstClr>
              </a:solidFill>
            </a:endParaRPr>
          </a:p>
        </p:txBody>
      </p:sp>
      <p:pic>
        <p:nvPicPr>
          <p:cNvPr id="21" name="圖片 20" descr="C:\Users\User\Desktop\圖片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92912" y="3959557"/>
            <a:ext cx="5121284" cy="2477484"/>
          </a:xfrm>
          <a:prstGeom prst="rect">
            <a:avLst/>
          </a:prstGeom>
          <a:noFill/>
          <a:ln>
            <a:noFill/>
          </a:ln>
        </p:spPr>
      </p:pic>
      <p:graphicFrame>
        <p:nvGraphicFramePr>
          <p:cNvPr id="2" name="表格 1"/>
          <p:cNvGraphicFramePr>
            <a:graphicFrameLocks noGrp="1"/>
          </p:cNvGraphicFramePr>
          <p:nvPr>
            <p:extLst/>
          </p:nvPr>
        </p:nvGraphicFramePr>
        <p:xfrm>
          <a:off x="2090602" y="7129145"/>
          <a:ext cx="8707754" cy="3497525"/>
        </p:xfrm>
        <a:graphic>
          <a:graphicData uri="http://schemas.openxmlformats.org/drawingml/2006/table">
            <a:tbl>
              <a:tblPr firstRow="1">
                <a:tableStyleId>{93296810-A885-4BE3-A3E7-6D5BEEA58F35}</a:tableStyleId>
              </a:tblPr>
              <a:tblGrid>
                <a:gridCol w="866431">
                  <a:extLst>
                    <a:ext uri="{9D8B030D-6E8A-4147-A177-3AD203B41FA5}">
                      <a16:colId xmlns:a16="http://schemas.microsoft.com/office/drawing/2014/main" val="3973691917"/>
                    </a:ext>
                  </a:extLst>
                </a:gridCol>
                <a:gridCol w="871396">
                  <a:extLst>
                    <a:ext uri="{9D8B030D-6E8A-4147-A177-3AD203B41FA5}">
                      <a16:colId xmlns:a16="http://schemas.microsoft.com/office/drawing/2014/main" val="2273686640"/>
                    </a:ext>
                  </a:extLst>
                </a:gridCol>
                <a:gridCol w="871396">
                  <a:extLst>
                    <a:ext uri="{9D8B030D-6E8A-4147-A177-3AD203B41FA5}">
                      <a16:colId xmlns:a16="http://schemas.microsoft.com/office/drawing/2014/main" val="1269691122"/>
                    </a:ext>
                  </a:extLst>
                </a:gridCol>
                <a:gridCol w="871396">
                  <a:extLst>
                    <a:ext uri="{9D8B030D-6E8A-4147-A177-3AD203B41FA5}">
                      <a16:colId xmlns:a16="http://schemas.microsoft.com/office/drawing/2014/main" val="1591346670"/>
                    </a:ext>
                  </a:extLst>
                </a:gridCol>
                <a:gridCol w="871396">
                  <a:extLst>
                    <a:ext uri="{9D8B030D-6E8A-4147-A177-3AD203B41FA5}">
                      <a16:colId xmlns:a16="http://schemas.microsoft.com/office/drawing/2014/main" val="3655817407"/>
                    </a:ext>
                  </a:extLst>
                </a:gridCol>
                <a:gridCol w="871396">
                  <a:extLst>
                    <a:ext uri="{9D8B030D-6E8A-4147-A177-3AD203B41FA5}">
                      <a16:colId xmlns:a16="http://schemas.microsoft.com/office/drawing/2014/main" val="2581605951"/>
                    </a:ext>
                  </a:extLst>
                </a:gridCol>
                <a:gridCol w="871396">
                  <a:extLst>
                    <a:ext uri="{9D8B030D-6E8A-4147-A177-3AD203B41FA5}">
                      <a16:colId xmlns:a16="http://schemas.microsoft.com/office/drawing/2014/main" val="268118593"/>
                    </a:ext>
                  </a:extLst>
                </a:gridCol>
                <a:gridCol w="871396">
                  <a:extLst>
                    <a:ext uri="{9D8B030D-6E8A-4147-A177-3AD203B41FA5}">
                      <a16:colId xmlns:a16="http://schemas.microsoft.com/office/drawing/2014/main" val="1217238631"/>
                    </a:ext>
                  </a:extLst>
                </a:gridCol>
                <a:gridCol w="871396">
                  <a:extLst>
                    <a:ext uri="{9D8B030D-6E8A-4147-A177-3AD203B41FA5}">
                      <a16:colId xmlns:a16="http://schemas.microsoft.com/office/drawing/2014/main" val="2852202463"/>
                    </a:ext>
                  </a:extLst>
                </a:gridCol>
                <a:gridCol w="870155">
                  <a:extLst>
                    <a:ext uri="{9D8B030D-6E8A-4147-A177-3AD203B41FA5}">
                      <a16:colId xmlns:a16="http://schemas.microsoft.com/office/drawing/2014/main" val="3745151852"/>
                    </a:ext>
                  </a:extLst>
                </a:gridCol>
              </a:tblGrid>
              <a:tr h="330835">
                <a:tc rowSpan="2">
                  <a:txBody>
                    <a:bodyPr/>
                    <a:lstStyle/>
                    <a:p>
                      <a:pPr algn="ctr">
                        <a:lnSpc>
                          <a:spcPct val="120000"/>
                        </a:lnSpc>
                        <a:spcAft>
                          <a:spcPts val="0"/>
                        </a:spcAft>
                      </a:pPr>
                      <a:r>
                        <a:rPr lang="zh-TW" sz="1000" kern="0">
                          <a:effectLst/>
                        </a:rPr>
                        <a:t>管理處</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gridSpan="9">
                  <a:txBody>
                    <a:bodyPr/>
                    <a:lstStyle/>
                    <a:p>
                      <a:pPr algn="ctr">
                        <a:lnSpc>
                          <a:spcPct val="120000"/>
                        </a:lnSpc>
                        <a:spcAft>
                          <a:spcPts val="0"/>
                        </a:spcAft>
                      </a:pPr>
                      <a:r>
                        <a:rPr lang="zh-TW" sz="1100" kern="0" dirty="0">
                          <a:effectLst/>
                        </a:rPr>
                        <a:t>農田水利設施範圍公告歷程</a:t>
                      </a:r>
                      <a:endParaRPr lang="zh-TW" sz="1200" kern="100" dirty="0">
                        <a:effectLst/>
                        <a:latin typeface="Times New Roman" panose="02020603050405020304" pitchFamily="18" charset="0"/>
                        <a:ea typeface="新細明體" panose="02020500000000000000" pitchFamily="18" charset="-120"/>
                      </a:endParaRPr>
                    </a:p>
                  </a:txBody>
                  <a:tcPr marL="68580" marR="68580"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810089184"/>
                  </a:ext>
                </a:extLst>
              </a:tr>
              <a:tr h="330835">
                <a:tc vMerge="1">
                  <a:txBody>
                    <a:bodyPr/>
                    <a:lstStyle/>
                    <a:p>
                      <a:endParaRPr lang="zh-TW" altLang="en-US"/>
                    </a:p>
                  </a:txBody>
                  <a:tcPr/>
                </a:tc>
                <a:tc>
                  <a:txBody>
                    <a:bodyPr/>
                    <a:lstStyle/>
                    <a:p>
                      <a:pPr algn="ctr">
                        <a:lnSpc>
                          <a:spcPct val="120000"/>
                        </a:lnSpc>
                        <a:spcAft>
                          <a:spcPts val="0"/>
                        </a:spcAft>
                      </a:pPr>
                      <a:r>
                        <a:rPr lang="zh-TW" sz="1000" kern="0" dirty="0">
                          <a:effectLst/>
                        </a:rPr>
                        <a:t>第一次公告</a:t>
                      </a:r>
                      <a:endParaRPr lang="zh-TW" sz="1200" kern="100" dirty="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a:effectLst/>
                        </a:rPr>
                        <a:t>第二次公告</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a:effectLst/>
                        </a:rPr>
                        <a:t>第三次公告</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dirty="0">
                          <a:effectLst/>
                        </a:rPr>
                        <a:t>第四次公告</a:t>
                      </a:r>
                      <a:endParaRPr lang="zh-TW" sz="1200" kern="100" dirty="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a:effectLst/>
                        </a:rPr>
                        <a:t>第五次公告</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a:effectLst/>
                        </a:rPr>
                        <a:t>第六次公告</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a:effectLst/>
                        </a:rPr>
                        <a:t>第七次公告</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a:effectLst/>
                        </a:rPr>
                        <a:t>第八次公告</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zh-TW" sz="1000" kern="0">
                          <a:effectLst/>
                        </a:rPr>
                        <a:t>第九次公告</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2227576147"/>
                  </a:ext>
                </a:extLst>
              </a:tr>
              <a:tr h="0">
                <a:tc>
                  <a:txBody>
                    <a:bodyPr/>
                    <a:lstStyle/>
                    <a:p>
                      <a:pPr algn="ctr">
                        <a:lnSpc>
                          <a:spcPct val="120000"/>
                        </a:lnSpc>
                        <a:spcAft>
                          <a:spcPts val="0"/>
                        </a:spcAft>
                      </a:pPr>
                      <a:r>
                        <a:rPr lang="zh-TW" sz="1000" kern="0">
                          <a:effectLst/>
                        </a:rPr>
                        <a:t>宜蘭</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111.08.18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803814249"/>
                  </a:ext>
                </a:extLst>
              </a:tr>
              <a:tr h="0">
                <a:tc>
                  <a:txBody>
                    <a:bodyPr/>
                    <a:lstStyle/>
                    <a:p>
                      <a:pPr algn="ctr">
                        <a:lnSpc>
                          <a:spcPct val="120000"/>
                        </a:lnSpc>
                        <a:spcAft>
                          <a:spcPts val="0"/>
                        </a:spcAft>
                      </a:pPr>
                      <a:r>
                        <a:rPr lang="zh-TW" sz="1000" kern="0">
                          <a:effectLst/>
                        </a:rPr>
                        <a:t>北基</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111.11.18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1539987060"/>
                  </a:ext>
                </a:extLst>
              </a:tr>
              <a:tr h="0">
                <a:tc>
                  <a:txBody>
                    <a:bodyPr/>
                    <a:lstStyle/>
                    <a:p>
                      <a:pPr algn="ctr">
                        <a:lnSpc>
                          <a:spcPct val="120000"/>
                        </a:lnSpc>
                        <a:spcAft>
                          <a:spcPts val="0"/>
                        </a:spcAft>
                      </a:pPr>
                      <a:r>
                        <a:rPr lang="zh-TW" sz="1000" kern="0">
                          <a:effectLst/>
                        </a:rPr>
                        <a:t>桃園</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111.01.11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111.12.29</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8217868"/>
                  </a:ext>
                </a:extLst>
              </a:tr>
              <a:tr h="0">
                <a:tc>
                  <a:txBody>
                    <a:bodyPr/>
                    <a:lstStyle/>
                    <a:p>
                      <a:pPr algn="ctr">
                        <a:lnSpc>
                          <a:spcPct val="120000"/>
                        </a:lnSpc>
                        <a:spcAft>
                          <a:spcPts val="0"/>
                        </a:spcAft>
                      </a:pPr>
                      <a:r>
                        <a:rPr lang="zh-TW" sz="1000" kern="0">
                          <a:effectLst/>
                        </a:rPr>
                        <a:t>石門</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111.01.11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785126038"/>
                  </a:ext>
                </a:extLst>
              </a:tr>
              <a:tr h="0">
                <a:tc>
                  <a:txBody>
                    <a:bodyPr/>
                    <a:lstStyle/>
                    <a:p>
                      <a:pPr algn="ctr">
                        <a:lnSpc>
                          <a:spcPct val="120000"/>
                        </a:lnSpc>
                        <a:spcAft>
                          <a:spcPts val="0"/>
                        </a:spcAft>
                      </a:pPr>
                      <a:r>
                        <a:rPr lang="zh-TW" sz="1000" kern="0">
                          <a:effectLst/>
                        </a:rPr>
                        <a:t>新竹</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111.01.11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111.12.29</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1446490476"/>
                  </a:ext>
                </a:extLst>
              </a:tr>
              <a:tr h="0">
                <a:tc>
                  <a:txBody>
                    <a:bodyPr/>
                    <a:lstStyle/>
                    <a:p>
                      <a:pPr algn="ctr">
                        <a:lnSpc>
                          <a:spcPct val="120000"/>
                        </a:lnSpc>
                        <a:spcAft>
                          <a:spcPts val="0"/>
                        </a:spcAft>
                      </a:pPr>
                      <a:r>
                        <a:rPr lang="zh-TW" sz="1000" kern="0">
                          <a:effectLst/>
                        </a:rPr>
                        <a:t>苗栗</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111.01.11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2667108939"/>
                  </a:ext>
                </a:extLst>
              </a:tr>
              <a:tr h="0">
                <a:tc>
                  <a:txBody>
                    <a:bodyPr/>
                    <a:lstStyle/>
                    <a:p>
                      <a:pPr algn="ctr">
                        <a:lnSpc>
                          <a:spcPct val="120000"/>
                        </a:lnSpc>
                        <a:spcAft>
                          <a:spcPts val="0"/>
                        </a:spcAft>
                      </a:pPr>
                      <a:r>
                        <a:rPr lang="zh-TW" sz="1000" kern="0">
                          <a:effectLst/>
                        </a:rPr>
                        <a:t>臺中</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111.01.11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111.08.18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293148601"/>
                  </a:ext>
                </a:extLst>
              </a:tr>
              <a:tr h="0">
                <a:tc>
                  <a:txBody>
                    <a:bodyPr/>
                    <a:lstStyle/>
                    <a:p>
                      <a:pPr algn="ctr">
                        <a:lnSpc>
                          <a:spcPct val="120000"/>
                        </a:lnSpc>
                        <a:spcAft>
                          <a:spcPts val="0"/>
                        </a:spcAft>
                      </a:pPr>
                      <a:r>
                        <a:rPr lang="zh-TW" sz="1000" kern="0">
                          <a:effectLst/>
                        </a:rPr>
                        <a:t>南投</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111.08.18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111.11.18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2009335977"/>
                  </a:ext>
                </a:extLst>
              </a:tr>
              <a:tr h="0">
                <a:tc>
                  <a:txBody>
                    <a:bodyPr/>
                    <a:lstStyle/>
                    <a:p>
                      <a:pPr algn="ctr">
                        <a:lnSpc>
                          <a:spcPct val="120000"/>
                        </a:lnSpc>
                        <a:spcAft>
                          <a:spcPts val="0"/>
                        </a:spcAft>
                      </a:pPr>
                      <a:r>
                        <a:rPr lang="zh-TW" sz="1000" kern="0">
                          <a:effectLst/>
                        </a:rPr>
                        <a:t>彰化</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111.11.18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11538569"/>
                  </a:ext>
                </a:extLst>
              </a:tr>
              <a:tr h="0">
                <a:tc>
                  <a:txBody>
                    <a:bodyPr/>
                    <a:lstStyle/>
                    <a:p>
                      <a:pPr algn="ctr">
                        <a:lnSpc>
                          <a:spcPct val="120000"/>
                        </a:lnSpc>
                        <a:spcAft>
                          <a:spcPts val="0"/>
                        </a:spcAft>
                      </a:pPr>
                      <a:r>
                        <a:rPr lang="zh-TW" sz="1000" kern="0">
                          <a:effectLst/>
                        </a:rPr>
                        <a:t>雲林</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111.11.18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2411150739"/>
                  </a:ext>
                </a:extLst>
              </a:tr>
              <a:tr h="0">
                <a:tc>
                  <a:txBody>
                    <a:bodyPr/>
                    <a:lstStyle/>
                    <a:p>
                      <a:pPr algn="ctr">
                        <a:lnSpc>
                          <a:spcPct val="120000"/>
                        </a:lnSpc>
                        <a:spcAft>
                          <a:spcPts val="0"/>
                        </a:spcAft>
                      </a:pPr>
                      <a:r>
                        <a:rPr lang="zh-TW" sz="1000" kern="0">
                          <a:effectLst/>
                        </a:rPr>
                        <a:t>嘉南</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111.01.11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1383351087"/>
                  </a:ext>
                </a:extLst>
              </a:tr>
              <a:tr h="0">
                <a:tc>
                  <a:txBody>
                    <a:bodyPr/>
                    <a:lstStyle/>
                    <a:p>
                      <a:pPr algn="ctr">
                        <a:lnSpc>
                          <a:spcPct val="120000"/>
                        </a:lnSpc>
                        <a:spcAft>
                          <a:spcPts val="0"/>
                        </a:spcAft>
                      </a:pPr>
                      <a:r>
                        <a:rPr lang="zh-TW" sz="1000" kern="0">
                          <a:effectLst/>
                        </a:rPr>
                        <a:t>高雄</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3237778490"/>
                  </a:ext>
                </a:extLst>
              </a:tr>
              <a:tr h="0">
                <a:tc>
                  <a:txBody>
                    <a:bodyPr/>
                    <a:lstStyle/>
                    <a:p>
                      <a:pPr algn="ctr">
                        <a:lnSpc>
                          <a:spcPct val="120000"/>
                        </a:lnSpc>
                        <a:spcAft>
                          <a:spcPts val="0"/>
                        </a:spcAft>
                      </a:pPr>
                      <a:r>
                        <a:rPr lang="zh-TW" sz="1000" kern="0">
                          <a:effectLst/>
                        </a:rPr>
                        <a:t>屏東</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111.12.29</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784372003"/>
                  </a:ext>
                </a:extLst>
              </a:tr>
              <a:tr h="0">
                <a:tc>
                  <a:txBody>
                    <a:bodyPr/>
                    <a:lstStyle/>
                    <a:p>
                      <a:pPr algn="ctr">
                        <a:lnSpc>
                          <a:spcPct val="120000"/>
                        </a:lnSpc>
                        <a:spcAft>
                          <a:spcPts val="0"/>
                        </a:spcAft>
                      </a:pPr>
                      <a:r>
                        <a:rPr lang="zh-TW" sz="1000" kern="0">
                          <a:effectLst/>
                        </a:rPr>
                        <a:t>臺東</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111.07.12</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111.12.29</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1166304545"/>
                  </a:ext>
                </a:extLst>
              </a:tr>
              <a:tr h="0">
                <a:tc>
                  <a:txBody>
                    <a:bodyPr/>
                    <a:lstStyle/>
                    <a:p>
                      <a:pPr algn="ctr">
                        <a:lnSpc>
                          <a:spcPct val="120000"/>
                        </a:lnSpc>
                        <a:spcAft>
                          <a:spcPts val="0"/>
                        </a:spcAft>
                      </a:pPr>
                      <a:r>
                        <a:rPr lang="zh-TW" sz="1000" kern="0">
                          <a:effectLst/>
                        </a:rPr>
                        <a:t>花蓮</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111.07.12</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111.08.18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111.12.29</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112.02.07</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3796950936"/>
                  </a:ext>
                </a:extLst>
              </a:tr>
              <a:tr h="0">
                <a:tc>
                  <a:txBody>
                    <a:bodyPr/>
                    <a:lstStyle/>
                    <a:p>
                      <a:pPr algn="ctr">
                        <a:lnSpc>
                          <a:spcPct val="120000"/>
                        </a:lnSpc>
                        <a:spcAft>
                          <a:spcPts val="0"/>
                        </a:spcAft>
                      </a:pPr>
                      <a:r>
                        <a:rPr lang="zh-TW" sz="1000" kern="0">
                          <a:effectLst/>
                        </a:rPr>
                        <a:t>七星</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111.11.18</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4030751406"/>
                  </a:ext>
                </a:extLst>
              </a:tr>
              <a:tr h="0">
                <a:tc>
                  <a:txBody>
                    <a:bodyPr/>
                    <a:lstStyle/>
                    <a:p>
                      <a:pPr algn="ctr">
                        <a:lnSpc>
                          <a:spcPct val="120000"/>
                        </a:lnSpc>
                        <a:spcAft>
                          <a:spcPts val="0"/>
                        </a:spcAft>
                      </a:pPr>
                      <a:r>
                        <a:rPr lang="zh-TW" sz="1000" kern="0">
                          <a:effectLst/>
                        </a:rPr>
                        <a:t>瑠公</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110.05.24</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111.03.11</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a:effectLst/>
                        </a:rPr>
                        <a:t> </a:t>
                      </a:r>
                      <a:endParaRPr lang="zh-TW" sz="1200" kern="100">
                        <a:effectLst/>
                        <a:latin typeface="Times New Roman" panose="02020603050405020304" pitchFamily="18" charset="0"/>
                        <a:ea typeface="新細明體" panose="02020500000000000000" pitchFamily="18" charset="-120"/>
                      </a:endParaRPr>
                    </a:p>
                  </a:txBody>
                  <a:tcPr marL="68580" marR="68580" marT="0" marB="0" anchor="ctr"/>
                </a:tc>
                <a:tc>
                  <a:txBody>
                    <a:bodyPr/>
                    <a:lstStyle/>
                    <a:p>
                      <a:pPr algn="ctr">
                        <a:lnSpc>
                          <a:spcPct val="120000"/>
                        </a:lnSpc>
                        <a:spcAft>
                          <a:spcPts val="0"/>
                        </a:spcAft>
                      </a:pPr>
                      <a:r>
                        <a:rPr lang="en-US" sz="1000" kern="0" dirty="0">
                          <a:effectLst/>
                        </a:rPr>
                        <a:t> </a:t>
                      </a:r>
                      <a:endParaRPr lang="zh-TW" sz="1200" kern="100" dirty="0">
                        <a:effectLst/>
                        <a:latin typeface="Times New Roman" panose="02020603050405020304" pitchFamily="18" charset="0"/>
                        <a:ea typeface="新細明體" panose="02020500000000000000" pitchFamily="18" charset="-120"/>
                      </a:endParaRPr>
                    </a:p>
                  </a:txBody>
                  <a:tcPr marL="68580" marR="68580" marT="0" marB="0" anchor="ctr"/>
                </a:tc>
                <a:extLst>
                  <a:ext uri="{0D108BD9-81ED-4DB2-BD59-A6C34878D82A}">
                    <a16:rowId xmlns:a16="http://schemas.microsoft.com/office/drawing/2014/main" val="1492627347"/>
                  </a:ext>
                </a:extLst>
              </a:tr>
            </a:tbl>
          </a:graphicData>
        </a:graphic>
      </p:graphicFrame>
      <p:sp>
        <p:nvSpPr>
          <p:cNvPr id="4" name="矩形 3"/>
          <p:cNvSpPr/>
          <p:nvPr/>
        </p:nvSpPr>
        <p:spPr>
          <a:xfrm>
            <a:off x="6883530" y="2048585"/>
            <a:ext cx="4822245" cy="1859483"/>
          </a:xfrm>
          <a:prstGeom prst="rect">
            <a:avLst/>
          </a:prstGeom>
        </p:spPr>
        <p:txBody>
          <a:bodyPr wrap="square">
            <a:spAutoFit/>
          </a:bodyPr>
          <a:lstStyle/>
          <a:p>
            <a:pPr lvl="1" indent="-457200">
              <a:spcBef>
                <a:spcPts val="300"/>
              </a:spcBef>
              <a:spcAft>
                <a:spcPts val="500"/>
              </a:spcAft>
              <a:buClr>
                <a:srgbClr val="70AD47">
                  <a:lumMod val="75000"/>
                </a:srgbClr>
              </a:buClr>
              <a:buSzPct val="90000"/>
              <a:buFont typeface="Wingdings" panose="05000000000000000000" pitchFamily="2" charset="2"/>
              <a:buChar char="n"/>
            </a:pPr>
            <a:r>
              <a:rPr lang="zh-TW" altLang="en-US" sz="2000" b="1" dirty="0">
                <a:solidFill>
                  <a:prstClr val="black"/>
                </a:solidFill>
                <a:latin typeface="微軟正黑體" panose="020B0604030504040204" pitchFamily="34" charset="-120"/>
                <a:sym typeface="+mn-lt"/>
              </a:rPr>
              <a:t>新增與更新頻率原則</a:t>
            </a:r>
          </a:p>
          <a:p>
            <a:pPr marL="914400" lvl="1" indent="-457200" algn="just">
              <a:buClr>
                <a:schemeClr val="accent2"/>
              </a:buClr>
              <a:buSzPct val="90000"/>
              <a:buFont typeface="Wingdings" panose="05000000000000000000" pitchFamily="2" charset="2"/>
              <a:buChar char="p"/>
            </a:pPr>
            <a:r>
              <a:rPr lang="zh-TW" altLang="en-US" sz="2000" b="1" u="sng" spc="130" dirty="0">
                <a:solidFill>
                  <a:prstClr val="black">
                    <a:lumMod val="65000"/>
                    <a:lumOff val="35000"/>
                  </a:prstClr>
                </a:solidFill>
                <a:cs typeface="+mn-ea"/>
                <a:sym typeface="+mn-lt"/>
              </a:rPr>
              <a:t>五大圖資</a:t>
            </a:r>
            <a:r>
              <a:rPr lang="zh-TW" altLang="en-US" sz="2000" spc="130" dirty="0">
                <a:solidFill>
                  <a:prstClr val="black">
                    <a:lumMod val="65000"/>
                    <a:lumOff val="35000"/>
                  </a:prstClr>
                </a:solidFill>
                <a:cs typeface="+mn-ea"/>
                <a:sym typeface="+mn-lt"/>
              </a:rPr>
              <a:t>每年</a:t>
            </a:r>
            <a:r>
              <a:rPr lang="zh-TW" altLang="en-US" sz="2000" spc="130" dirty="0">
                <a:solidFill>
                  <a:srgbClr val="C00000"/>
                </a:solidFill>
                <a:cs typeface="+mn-ea"/>
                <a:sym typeface="+mn-lt"/>
              </a:rPr>
              <a:t>至少</a:t>
            </a:r>
            <a:r>
              <a:rPr lang="en-US" altLang="zh-TW" sz="2000" spc="130" dirty="0">
                <a:solidFill>
                  <a:srgbClr val="C00000"/>
                </a:solidFill>
                <a:cs typeface="+mn-ea"/>
                <a:sym typeface="+mn-lt"/>
              </a:rPr>
              <a:t>2</a:t>
            </a:r>
            <a:r>
              <a:rPr lang="zh-TW" altLang="en-US" sz="2000" spc="130" dirty="0">
                <a:solidFill>
                  <a:srgbClr val="C00000"/>
                </a:solidFill>
                <a:cs typeface="+mn-ea"/>
                <a:sym typeface="+mn-lt"/>
              </a:rPr>
              <a:t>次</a:t>
            </a:r>
            <a:endParaRPr lang="en-US" altLang="zh-TW" sz="2000" spc="130" dirty="0">
              <a:solidFill>
                <a:srgbClr val="C00000"/>
              </a:solidFill>
              <a:cs typeface="+mn-ea"/>
              <a:sym typeface="+mn-lt"/>
            </a:endParaRPr>
          </a:p>
          <a:p>
            <a:pPr marL="914400" lvl="1" indent="-457200" algn="just">
              <a:buClr>
                <a:schemeClr val="accent2"/>
              </a:buClr>
              <a:buSzPct val="90000"/>
              <a:buFont typeface="Wingdings" panose="05000000000000000000" pitchFamily="2" charset="2"/>
              <a:buChar char="p"/>
            </a:pPr>
            <a:r>
              <a:rPr lang="zh-TW" altLang="en-US" sz="2000" spc="130" dirty="0">
                <a:solidFill>
                  <a:prstClr val="black">
                    <a:lumMod val="65000"/>
                    <a:lumOff val="35000"/>
                  </a:prstClr>
                </a:solidFill>
                <a:cs typeface="+mn-ea"/>
                <a:sym typeface="+mn-lt"/>
              </a:rPr>
              <a:t>其他圖資每年至少</a:t>
            </a:r>
            <a:r>
              <a:rPr lang="en-US" altLang="zh-TW" sz="2000" spc="130" dirty="0">
                <a:solidFill>
                  <a:prstClr val="black">
                    <a:lumMod val="65000"/>
                    <a:lumOff val="35000"/>
                  </a:prstClr>
                </a:solidFill>
                <a:cs typeface="+mn-ea"/>
                <a:sym typeface="+mn-lt"/>
              </a:rPr>
              <a:t>1</a:t>
            </a:r>
            <a:r>
              <a:rPr lang="zh-TW" altLang="en-US" sz="2000" spc="130" dirty="0">
                <a:solidFill>
                  <a:prstClr val="black">
                    <a:lumMod val="65000"/>
                    <a:lumOff val="35000"/>
                  </a:prstClr>
                </a:solidFill>
                <a:cs typeface="+mn-ea"/>
                <a:sym typeface="+mn-lt"/>
              </a:rPr>
              <a:t>次</a:t>
            </a:r>
            <a:endParaRPr lang="zh-CN" altLang="en-US" sz="2000" spc="130" dirty="0">
              <a:solidFill>
                <a:prstClr val="black">
                  <a:lumMod val="65000"/>
                  <a:lumOff val="35000"/>
                </a:prstClr>
              </a:solidFill>
              <a:cs typeface="+mn-ea"/>
              <a:sym typeface="+mn-lt"/>
            </a:endParaRPr>
          </a:p>
          <a:p>
            <a:pPr lvl="1" indent="-457200">
              <a:spcBef>
                <a:spcPts val="300"/>
              </a:spcBef>
              <a:spcAft>
                <a:spcPts val="500"/>
              </a:spcAft>
              <a:buClr>
                <a:srgbClr val="70AD47">
                  <a:lumMod val="75000"/>
                </a:srgbClr>
              </a:buClr>
              <a:buSzPct val="90000"/>
              <a:buFont typeface="Wingdings" panose="05000000000000000000" pitchFamily="2" charset="2"/>
              <a:buChar char="n"/>
            </a:pPr>
            <a:r>
              <a:rPr lang="zh-TW" altLang="en-US" sz="2000" b="1" dirty="0">
                <a:solidFill>
                  <a:prstClr val="black"/>
                </a:solidFill>
                <a:latin typeface="微軟正黑體" panose="020B0604030504040204" pitchFamily="34" charset="-120"/>
                <a:sym typeface="+mn-lt"/>
              </a:rPr>
              <a:t>資料格式規範標準化</a:t>
            </a:r>
            <a:endParaRPr lang="en-US" altLang="zh-TW" sz="2000" b="1" dirty="0">
              <a:solidFill>
                <a:prstClr val="black"/>
              </a:solidFill>
              <a:latin typeface="微軟正黑體" panose="020B0604030504040204" pitchFamily="34" charset="-120"/>
              <a:sym typeface="+mn-lt"/>
            </a:endParaRPr>
          </a:p>
          <a:p>
            <a:pPr lvl="1" algn="just">
              <a:spcAft>
                <a:spcPts val="600"/>
              </a:spcAft>
              <a:buClr>
                <a:schemeClr val="accent2"/>
              </a:buClr>
              <a:buSzPct val="90000"/>
            </a:pPr>
            <a:r>
              <a:rPr lang="zh-TW" altLang="en-US" sz="2000" spc="130" dirty="0">
                <a:solidFill>
                  <a:prstClr val="black">
                    <a:lumMod val="65000"/>
                    <a:lumOff val="35000"/>
                  </a:prstClr>
                </a:solidFill>
                <a:cs typeface="+mn-ea"/>
                <a:sym typeface="+mn-lt"/>
              </a:rPr>
              <a:t>依據各項圖資特性律定統一格式</a:t>
            </a:r>
            <a:endParaRPr lang="zh-CN" altLang="en-US" sz="2000" spc="130" dirty="0">
              <a:solidFill>
                <a:prstClr val="black">
                  <a:lumMod val="65000"/>
                  <a:lumOff val="35000"/>
                </a:prstClr>
              </a:solidFill>
              <a:cs typeface="+mn-ea"/>
              <a:sym typeface="+mn-lt"/>
            </a:endParaRPr>
          </a:p>
        </p:txBody>
      </p:sp>
      <p:pic>
        <p:nvPicPr>
          <p:cNvPr id="5" name="圖片 4">
            <a:extLst>
              <a:ext uri="{FF2B5EF4-FFF2-40B4-BE49-F238E27FC236}">
                <a16:creationId xmlns:a16="http://schemas.microsoft.com/office/drawing/2014/main" id="{10F7BF0A-6AFD-3FB9-FA7E-517B83DB3185}"/>
              </a:ext>
            </a:extLst>
          </p:cNvPr>
          <p:cNvPicPr>
            <a:picLocks noChangeAspect="1"/>
          </p:cNvPicPr>
          <p:nvPr/>
        </p:nvPicPr>
        <p:blipFill>
          <a:blip r:embed="rId4"/>
          <a:stretch>
            <a:fillRect/>
          </a:stretch>
        </p:blipFill>
        <p:spPr>
          <a:xfrm>
            <a:off x="758848" y="4483539"/>
            <a:ext cx="5061359" cy="2270370"/>
          </a:xfrm>
          <a:prstGeom prst="rect">
            <a:avLst/>
          </a:prstGeom>
        </p:spPr>
      </p:pic>
    </p:spTree>
    <p:extLst>
      <p:ext uri="{BB962C8B-B14F-4D97-AF65-F5344CB8AC3E}">
        <p14:creationId xmlns:p14="http://schemas.microsoft.com/office/powerpoint/2010/main" val="4288362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7" y="2234038"/>
            <a:ext cx="7074208"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宋体" panose="02010600030101010101" pitchFamily="2" charset="-122"/>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a:defRPr/>
              </a:pPr>
              <a:r>
                <a:rPr lang="en-US" altLang="zh-CN" sz="2400" b="1" dirty="0">
                  <a:solidFill>
                    <a:prstClr val="white"/>
                  </a:solidFill>
                  <a:latin typeface="微软雅黑" panose="020B0503020204020204" pitchFamily="34" charset="-122"/>
                  <a:ea typeface="微软雅黑" panose="020B0503020204020204" pitchFamily="34" charset="-122"/>
                </a:rPr>
                <a:t>ADD YOUR TITLE</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571587" y="2733537"/>
            <a:ext cx="7197007" cy="63094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a:lnSpc>
                <a:spcPts val="4200"/>
              </a:lnSpc>
            </a:pPr>
            <a:r>
              <a:rPr lang="zh-TW" altLang="en-US" sz="4000" dirty="0"/>
              <a:t>農田水利灌溉管理輔助工具</a:t>
            </a:r>
          </a:p>
        </p:txBody>
      </p:sp>
      <p:sp>
        <p:nvSpPr>
          <p:cNvPr id="5" name="投影片編號版面配置區 4"/>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7</a:t>
            </a:fld>
            <a:endParaRPr lang="zh-CN" altLang="en-US">
              <a:solidFill>
                <a:prstClr val="black">
                  <a:tint val="75000"/>
                </a:prstClr>
              </a:solidFill>
            </a:endParaRPr>
          </a:p>
        </p:txBody>
      </p:sp>
      <p:sp>
        <p:nvSpPr>
          <p:cNvPr id="6" name="矩形 5">
            <a:extLst>
              <a:ext uri="{FF2B5EF4-FFF2-40B4-BE49-F238E27FC236}">
                <a16:creationId xmlns:a16="http://schemas.microsoft.com/office/drawing/2014/main" id="{7CB3A5CD-753C-E614-6FDD-C835EA9520FA}"/>
              </a:ext>
            </a:extLst>
          </p:cNvPr>
          <p:cNvSpPr/>
          <p:nvPr/>
        </p:nvSpPr>
        <p:spPr>
          <a:xfrm>
            <a:off x="8417488" y="3541300"/>
            <a:ext cx="2877711" cy="630942"/>
          </a:xfrm>
          <a:prstGeom prst="rect">
            <a:avLst/>
          </a:prstGeom>
        </p:spPr>
        <p:txBody>
          <a:bodyPr wrap="none">
            <a:spAutoFit/>
          </a:bodyPr>
          <a:lstStyle/>
          <a:p>
            <a:pPr>
              <a:lnSpc>
                <a:spcPts val="4200"/>
              </a:lnSpc>
            </a:pPr>
            <a:r>
              <a:rPr lang="zh-TW" altLang="en-US" sz="4200" b="1" dirty="0">
                <a:solidFill>
                  <a:prstClr val="black"/>
                </a:solidFill>
                <a:latin typeface="微软雅黑" panose="020B0503020204020204" pitchFamily="34" charset="-122"/>
                <a:ea typeface="微软雅黑" panose="020B0503020204020204" pitchFamily="34" charset="-122"/>
              </a:rPr>
              <a:t>整合雲系統</a:t>
            </a:r>
          </a:p>
        </p:txBody>
      </p:sp>
    </p:spTree>
    <p:extLst>
      <p:ext uri="{BB962C8B-B14F-4D97-AF65-F5344CB8AC3E}">
        <p14:creationId xmlns:p14="http://schemas.microsoft.com/office/powerpoint/2010/main" val="1926598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3" y="162838"/>
            <a:ext cx="10968563" cy="789140"/>
            <a:chOff x="-4" y="162838"/>
            <a:chExt cx="12190832" cy="678410"/>
          </a:xfrm>
        </p:grpSpPr>
        <p:sp>
          <p:nvSpPr>
            <p:cNvPr id="43" name="矩形 42"/>
            <p:cNvSpPr/>
            <p:nvPr/>
          </p:nvSpPr>
          <p:spPr>
            <a:xfrm>
              <a:off x="-4" y="162838"/>
              <a:ext cx="11465784"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236722" y="256471"/>
            <a:ext cx="9736077" cy="646331"/>
          </a:xfrm>
          <a:prstGeom prst="rect">
            <a:avLst/>
          </a:prstGeom>
          <a:noFill/>
        </p:spPr>
        <p:txBody>
          <a:bodyPr wrap="square" rtlCol="0">
            <a:spAutoFit/>
          </a:bodyPr>
          <a:lstStyle/>
          <a:p>
            <a:pPr lvl="0">
              <a:defRPr/>
            </a:pPr>
            <a:r>
              <a:rPr lang="zh-TW" altLang="en-US" sz="3600" b="1" dirty="0">
                <a:solidFill>
                  <a:prstClr val="white"/>
                </a:solidFill>
                <a:latin typeface="微软雅黑" panose="020B0503020204020204" pitchFamily="34" charset="-122"/>
                <a:ea typeface="微软雅黑" panose="020B0503020204020204" pitchFamily="34" charset="-122"/>
              </a:rPr>
              <a:t>農田水利灌溉管理輔助工具</a:t>
            </a:r>
            <a:r>
              <a:rPr lang="en-US" altLang="zh-TW" sz="3600" b="1" dirty="0">
                <a:solidFill>
                  <a:prstClr val="white"/>
                </a:solidFill>
                <a:latin typeface="微软雅黑" panose="020B0503020204020204" pitchFamily="34" charset="-122"/>
                <a:ea typeface="微软雅黑" panose="020B0503020204020204" pitchFamily="34" charset="-122"/>
              </a:rPr>
              <a:t>-</a:t>
            </a:r>
            <a:r>
              <a:rPr lang="zh-TW" altLang="en-US" sz="3600" b="1" dirty="0">
                <a:solidFill>
                  <a:prstClr val="white"/>
                </a:solidFill>
                <a:latin typeface="微软雅黑" panose="020B0503020204020204" pitchFamily="34" charset="-122"/>
                <a:ea typeface="微软雅黑" panose="020B0503020204020204" pitchFamily="34" charset="-122"/>
              </a:rPr>
              <a:t>整合雲系統</a:t>
            </a: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矩形 17">
            <a:extLst>
              <a:ext uri="{FF2B5EF4-FFF2-40B4-BE49-F238E27FC236}">
                <a16:creationId xmlns:a16="http://schemas.microsoft.com/office/drawing/2014/main" id="{84B7C6B0-0F55-4E42-A663-263DE6B3922A}"/>
              </a:ext>
            </a:extLst>
          </p:cNvPr>
          <p:cNvSpPr/>
          <p:nvPr/>
        </p:nvSpPr>
        <p:spPr>
          <a:xfrm>
            <a:off x="1064554" y="1188725"/>
            <a:ext cx="10654898" cy="523220"/>
          </a:xfrm>
          <a:prstGeom prst="rect">
            <a:avLst/>
          </a:prstGeom>
          <a:solidFill>
            <a:schemeClr val="accent4"/>
          </a:solidFill>
        </p:spPr>
        <p:txBody>
          <a:bodyPr wrap="square">
            <a:spAutoFit/>
          </a:bodyPr>
          <a:lstStyle/>
          <a:p>
            <a:pPr lvl="0">
              <a:spcBef>
                <a:spcPts val="600"/>
              </a:spcBef>
              <a:spcAft>
                <a:spcPts val="900"/>
              </a:spcAft>
              <a:buClr>
                <a:srgbClr val="70AD47">
                  <a:lumMod val="75000"/>
                </a:srgbClr>
              </a:buClr>
            </a:pPr>
            <a:r>
              <a:rPr lang="zh-TW" altLang="en-US" sz="2800" b="1" dirty="0">
                <a:solidFill>
                  <a:prstClr val="black"/>
                </a:solidFill>
                <a:latin typeface="微軟正黑體" panose="020B0604030504040204" pitchFamily="34" charset="-120"/>
              </a:rPr>
              <a:t>系統目的：輔助農田水利業務辦理</a:t>
            </a:r>
            <a:endParaRPr kumimoji="0" lang="en-US" altLang="zh-TW" sz="2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0" name="矩形 9">
            <a:extLst>
              <a:ext uri="{FF2B5EF4-FFF2-40B4-BE49-F238E27FC236}">
                <a16:creationId xmlns:a16="http://schemas.microsoft.com/office/drawing/2014/main" id="{E00C9CA9-4CBE-4994-9CE0-A177484447A7}"/>
              </a:ext>
            </a:extLst>
          </p:cNvPr>
          <p:cNvSpPr/>
          <p:nvPr/>
        </p:nvSpPr>
        <p:spPr>
          <a:xfrm>
            <a:off x="3509075" y="2142715"/>
            <a:ext cx="648182" cy="648182"/>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文本框 52">
            <a:extLst>
              <a:ext uri="{FF2B5EF4-FFF2-40B4-BE49-F238E27FC236}">
                <a16:creationId xmlns:a16="http://schemas.microsoft.com/office/drawing/2014/main" id="{BBEDC168-9920-4318-83FC-ABB6108D9EAC}"/>
              </a:ext>
            </a:extLst>
          </p:cNvPr>
          <p:cNvSpPr txBox="1"/>
          <p:nvPr/>
        </p:nvSpPr>
        <p:spPr>
          <a:xfrm>
            <a:off x="3451202" y="2185993"/>
            <a:ext cx="7060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Content Placeholder 2">
            <a:extLst>
              <a:ext uri="{FF2B5EF4-FFF2-40B4-BE49-F238E27FC236}">
                <a16:creationId xmlns:a16="http://schemas.microsoft.com/office/drawing/2014/main" id="{25BE38BC-B3AD-4D14-9BC9-EB1BE81AAF5B}"/>
              </a:ext>
            </a:extLst>
          </p:cNvPr>
          <p:cNvSpPr txBox="1">
            <a:spLocks/>
          </p:cNvSpPr>
          <p:nvPr/>
        </p:nvSpPr>
        <p:spPr>
          <a:xfrm>
            <a:off x="4151470" y="2061152"/>
            <a:ext cx="7103431" cy="653546"/>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zh-TW" altLang="en-US" sz="2400" b="1" i="0" u="none" strike="noStrike" kern="1200" cap="none" spc="0" normalizeH="0" baseline="0" noProof="0" dirty="0">
                <a:ln>
                  <a:noFill/>
                </a:ln>
                <a:solidFill>
                  <a:srgbClr val="C00000"/>
                </a:solidFill>
                <a:effectLst/>
                <a:uLnTx/>
                <a:uFillTx/>
                <a:latin typeface="+mn-ea"/>
                <a:cs typeface="+mn-cs"/>
              </a:rPr>
              <a:t>整合</a:t>
            </a:r>
            <a:r>
              <a:rPr kumimoji="0" lang="en-US" altLang="zh-TW" sz="2400" b="0" i="0" u="none" strike="noStrike" kern="1200" cap="none" spc="0" normalizeH="0" baseline="0" noProof="0" dirty="0">
                <a:ln>
                  <a:noFill/>
                </a:ln>
                <a:solidFill>
                  <a:prstClr val="black">
                    <a:lumMod val="75000"/>
                    <a:lumOff val="25000"/>
                  </a:prstClr>
                </a:solidFill>
                <a:effectLst/>
                <a:uLnTx/>
                <a:uFillTx/>
                <a:latin typeface="+mn-ea"/>
                <a:cs typeface="+mn-cs"/>
              </a:rPr>
              <a:t>17</a:t>
            </a:r>
            <a:r>
              <a:rPr kumimoji="0" lang="zh-TW" altLang="en-US" sz="2400" b="0" i="0" u="none" strike="noStrike" kern="1200" cap="none" spc="0" normalizeH="0" baseline="0" noProof="0" dirty="0">
                <a:ln>
                  <a:noFill/>
                </a:ln>
                <a:solidFill>
                  <a:prstClr val="black">
                    <a:lumMod val="75000"/>
                    <a:lumOff val="25000"/>
                  </a:prstClr>
                </a:solidFill>
                <a:effectLst/>
                <a:uLnTx/>
                <a:uFillTx/>
                <a:latin typeface="+mn-ea"/>
                <a:cs typeface="+mn-cs"/>
              </a:rPr>
              <a:t>個管理處的基礎資料</a:t>
            </a:r>
            <a:r>
              <a:rPr kumimoji="0" lang="en-US" altLang="zh-TW" sz="2400" b="0" i="0" u="none" strike="noStrike" kern="1200" cap="none" spc="0" normalizeH="0" baseline="0" noProof="0" dirty="0">
                <a:ln>
                  <a:noFill/>
                </a:ln>
                <a:solidFill>
                  <a:prstClr val="black">
                    <a:lumMod val="75000"/>
                    <a:lumOff val="25000"/>
                  </a:prstClr>
                </a:solidFill>
                <a:effectLst/>
                <a:uLnTx/>
                <a:uFillTx/>
                <a:latin typeface="+mn-ea"/>
                <a:cs typeface="+mn-cs"/>
              </a:rPr>
              <a:t>(</a:t>
            </a:r>
            <a:r>
              <a:rPr kumimoji="0" lang="zh-TW" altLang="en-US" sz="2400" b="0" i="0" u="none" strike="noStrike" kern="1200" cap="none" spc="0" normalizeH="0" baseline="0" noProof="0" dirty="0">
                <a:ln>
                  <a:noFill/>
                </a:ln>
                <a:solidFill>
                  <a:schemeClr val="tx1"/>
                </a:solidFill>
                <a:effectLst/>
                <a:uLnTx/>
                <a:uFillTx/>
                <a:latin typeface="+mn-ea"/>
                <a:cs typeface="+mn-cs"/>
              </a:rPr>
              <a:t>包含</a:t>
            </a:r>
            <a:r>
              <a:rPr kumimoji="0" lang="zh-TW" altLang="en-US" sz="2400" b="1" i="0" u="none" strike="noStrike" kern="1200" cap="none" spc="0" normalizeH="0" baseline="0" noProof="0" dirty="0">
                <a:ln>
                  <a:noFill/>
                </a:ln>
                <a:solidFill>
                  <a:schemeClr val="tx1"/>
                </a:solidFill>
                <a:effectLst/>
                <a:uLnTx/>
                <a:uFillTx/>
                <a:latin typeface="+mn-ea"/>
                <a:cs typeface="+mn-cs"/>
              </a:rPr>
              <a:t>數據</a:t>
            </a:r>
            <a:r>
              <a:rPr kumimoji="0" lang="zh-TW" altLang="en-US" sz="2400" b="0" i="0" u="none" strike="noStrike" kern="1200" cap="none" spc="0" normalizeH="0" baseline="0" noProof="0" dirty="0">
                <a:ln>
                  <a:noFill/>
                </a:ln>
                <a:solidFill>
                  <a:schemeClr val="tx1"/>
                </a:solidFill>
                <a:effectLst/>
                <a:uLnTx/>
                <a:uFillTx/>
                <a:latin typeface="+mn-ea"/>
                <a:cs typeface="+mn-cs"/>
              </a:rPr>
              <a:t>與</a:t>
            </a:r>
            <a:r>
              <a:rPr kumimoji="0" lang="zh-TW" altLang="en-US" sz="2400" b="1" i="0" u="none" strike="noStrike" kern="1200" cap="none" spc="0" normalizeH="0" baseline="0" noProof="0" dirty="0">
                <a:ln>
                  <a:noFill/>
                </a:ln>
                <a:solidFill>
                  <a:schemeClr val="tx1"/>
                </a:solidFill>
                <a:effectLst/>
                <a:uLnTx/>
                <a:uFillTx/>
                <a:latin typeface="+mn-ea"/>
                <a:cs typeface="+mn-cs"/>
              </a:rPr>
              <a:t>地理資訊</a:t>
            </a:r>
            <a:r>
              <a:rPr kumimoji="0" lang="zh-TW" altLang="en-US" sz="2400" b="0" i="0" u="none" strike="noStrike" kern="1200" cap="none" spc="0" normalizeH="0" baseline="0" noProof="0" dirty="0">
                <a:ln>
                  <a:noFill/>
                </a:ln>
                <a:solidFill>
                  <a:prstClr val="black">
                    <a:lumMod val="75000"/>
                    <a:lumOff val="25000"/>
                  </a:prstClr>
                </a:solidFill>
                <a:effectLst/>
                <a:uLnTx/>
                <a:uFillTx/>
                <a:latin typeface="+mn-ea"/>
                <a:cs typeface="+mn-cs"/>
              </a:rPr>
              <a:t>資料</a:t>
            </a:r>
            <a:r>
              <a:rPr kumimoji="0" lang="en-US" altLang="zh-TW" sz="2400" b="0" i="0" u="none" strike="noStrike" kern="1200" cap="none" spc="0" normalizeH="0" baseline="0" noProof="0" dirty="0">
                <a:ln>
                  <a:noFill/>
                </a:ln>
                <a:solidFill>
                  <a:prstClr val="black">
                    <a:lumMod val="75000"/>
                    <a:lumOff val="25000"/>
                  </a:prstClr>
                </a:solidFill>
                <a:effectLst/>
                <a:uLnTx/>
                <a:uFillTx/>
                <a:latin typeface="+mn-ea"/>
                <a:cs typeface="+mn-cs"/>
              </a:rPr>
              <a:t>)</a:t>
            </a:r>
            <a:r>
              <a:rPr kumimoji="0" lang="zh-TW" altLang="en-US" sz="2400" b="0" i="0" u="none" strike="noStrike" kern="1200" cap="none" spc="0" normalizeH="0" baseline="0" noProof="0" dirty="0">
                <a:ln>
                  <a:noFill/>
                </a:ln>
                <a:solidFill>
                  <a:prstClr val="black">
                    <a:lumMod val="75000"/>
                    <a:lumOff val="25000"/>
                  </a:prstClr>
                </a:solidFill>
                <a:effectLst/>
                <a:uLnTx/>
                <a:uFillTx/>
                <a:latin typeface="+mn-ea"/>
                <a:cs typeface="+mn-cs"/>
              </a:rPr>
              <a:t>，使各管理處和署本部有</a:t>
            </a:r>
            <a:r>
              <a:rPr kumimoji="0" lang="zh-TW" altLang="en-US" sz="2400" b="1" i="0" u="none" strike="noStrike" kern="1200" cap="none" spc="0" normalizeH="0" baseline="0" noProof="0" dirty="0">
                <a:ln>
                  <a:noFill/>
                </a:ln>
                <a:solidFill>
                  <a:srgbClr val="C00000"/>
                </a:solidFill>
                <a:effectLst/>
                <a:uLnTx/>
                <a:uFillTx/>
                <a:latin typeface="+mn-ea"/>
                <a:cs typeface="+mn-cs"/>
              </a:rPr>
              <a:t>共通</a:t>
            </a:r>
            <a:r>
              <a:rPr kumimoji="0" lang="zh-TW" altLang="en-US" sz="2400" i="0" u="none" strike="noStrike" kern="1200" cap="none" spc="0" normalizeH="0" baseline="0" noProof="0" dirty="0">
                <a:ln>
                  <a:noFill/>
                </a:ln>
                <a:solidFill>
                  <a:prstClr val="black">
                    <a:lumMod val="75000"/>
                    <a:lumOff val="25000"/>
                  </a:prstClr>
                </a:solidFill>
                <a:effectLst/>
                <a:uLnTx/>
                <a:uFillTx/>
                <a:latin typeface="+mn-ea"/>
                <a:cs typeface="+mn-cs"/>
              </a:rPr>
              <a:t>的</a:t>
            </a:r>
            <a:r>
              <a:rPr kumimoji="0" lang="zh-TW" altLang="en-US" sz="2400" b="0" i="0" u="none" strike="noStrike" kern="1200" cap="none" spc="0" normalizeH="0" baseline="0" noProof="0" dirty="0">
                <a:ln>
                  <a:noFill/>
                </a:ln>
                <a:solidFill>
                  <a:prstClr val="black">
                    <a:lumMod val="75000"/>
                    <a:lumOff val="25000"/>
                  </a:prstClr>
                </a:solidFill>
                <a:effectLst/>
                <a:uLnTx/>
                <a:uFillTx/>
                <a:latin typeface="+mn-ea"/>
                <a:cs typeface="+mn-cs"/>
              </a:rPr>
              <a:t>資料使用平台</a:t>
            </a:r>
            <a:endParaRPr kumimoji="0" lang="zh-CN" altLang="en-US" sz="2000" b="0" i="0" u="none" strike="noStrike" kern="1200" cap="none" spc="0" normalizeH="0" baseline="0" noProof="0" dirty="0">
              <a:ln>
                <a:noFill/>
              </a:ln>
              <a:solidFill>
                <a:prstClr val="black">
                  <a:lumMod val="75000"/>
                  <a:lumOff val="25000"/>
                </a:prstClr>
              </a:solidFill>
              <a:effectLst/>
              <a:uLnTx/>
              <a:uFillTx/>
              <a:latin typeface="+mn-ea"/>
              <a:cs typeface="+mn-cs"/>
            </a:endParaRPr>
          </a:p>
        </p:txBody>
      </p:sp>
      <p:sp>
        <p:nvSpPr>
          <p:cNvPr id="13" name="矩形 12">
            <a:extLst>
              <a:ext uri="{FF2B5EF4-FFF2-40B4-BE49-F238E27FC236}">
                <a16:creationId xmlns:a16="http://schemas.microsoft.com/office/drawing/2014/main" id="{F9FC4997-8F4B-4F05-8686-50CB3AF97BF0}"/>
              </a:ext>
            </a:extLst>
          </p:cNvPr>
          <p:cNvSpPr/>
          <p:nvPr/>
        </p:nvSpPr>
        <p:spPr>
          <a:xfrm>
            <a:off x="3503461" y="3289275"/>
            <a:ext cx="648182" cy="648182"/>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文本框 55">
            <a:extLst>
              <a:ext uri="{FF2B5EF4-FFF2-40B4-BE49-F238E27FC236}">
                <a16:creationId xmlns:a16="http://schemas.microsoft.com/office/drawing/2014/main" id="{9C85E35B-939D-48F4-B556-0C84491095A6}"/>
              </a:ext>
            </a:extLst>
          </p:cNvPr>
          <p:cNvSpPr txBox="1"/>
          <p:nvPr/>
        </p:nvSpPr>
        <p:spPr>
          <a:xfrm>
            <a:off x="3474525" y="3301769"/>
            <a:ext cx="7060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Content Placeholder 2">
            <a:extLst>
              <a:ext uri="{FF2B5EF4-FFF2-40B4-BE49-F238E27FC236}">
                <a16:creationId xmlns:a16="http://schemas.microsoft.com/office/drawing/2014/main" id="{6E756787-0081-45A6-BA88-93EA680274DE}"/>
              </a:ext>
            </a:extLst>
          </p:cNvPr>
          <p:cNvSpPr txBox="1">
            <a:spLocks/>
          </p:cNvSpPr>
          <p:nvPr/>
        </p:nvSpPr>
        <p:spPr>
          <a:xfrm>
            <a:off x="4151469" y="3211256"/>
            <a:ext cx="7229293" cy="1980010"/>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800"/>
              </a:spcAft>
              <a:buNone/>
              <a:defRPr/>
            </a:pPr>
            <a:r>
              <a:rPr lang="zh-TW" altLang="en-US" sz="2400" b="1" dirty="0">
                <a:solidFill>
                  <a:srgbClr val="C00000"/>
                </a:solidFill>
                <a:latin typeface="+mn-ea"/>
              </a:rPr>
              <a:t>專屬</a:t>
            </a:r>
            <a:r>
              <a:rPr lang="zh-TW" altLang="en-US" sz="2400" dirty="0">
                <a:solidFill>
                  <a:prstClr val="black">
                    <a:lumMod val="75000"/>
                    <a:lumOff val="25000"/>
                  </a:prstClr>
                </a:solidFill>
                <a:latin typeface="+mn-ea"/>
              </a:rPr>
              <a:t>於農田水利業務管理的</a:t>
            </a:r>
            <a:r>
              <a:rPr lang="zh-TW" altLang="en-US" sz="2400" b="1" dirty="0">
                <a:solidFill>
                  <a:srgbClr val="C00000"/>
                </a:solidFill>
                <a:latin typeface="+mn-ea"/>
              </a:rPr>
              <a:t>資料倉儲</a:t>
            </a:r>
            <a:r>
              <a:rPr lang="zh-TW" altLang="en-US" sz="2400" dirty="0">
                <a:solidFill>
                  <a:prstClr val="black">
                    <a:lumMod val="75000"/>
                    <a:lumOff val="25000"/>
                  </a:prstClr>
                </a:solidFill>
                <a:latin typeface="+mn-ea"/>
              </a:rPr>
              <a:t>與</a:t>
            </a:r>
            <a:r>
              <a:rPr lang="zh-TW" altLang="en-US" sz="2400" b="1" dirty="0">
                <a:solidFill>
                  <a:srgbClr val="C00000"/>
                </a:solidFill>
                <a:latin typeface="+mn-ea"/>
              </a:rPr>
              <a:t>資料中樞</a:t>
            </a:r>
            <a:r>
              <a:rPr lang="zh-TW" altLang="en-US" sz="2400" dirty="0">
                <a:solidFill>
                  <a:prstClr val="black">
                    <a:lumMod val="75000"/>
                    <a:lumOff val="25000"/>
                  </a:prstClr>
                </a:solidFill>
                <a:latin typeface="+mn-ea"/>
              </a:rPr>
              <a:t>，提供關聯式資料庫的快速分析查詢，以輔助決策</a:t>
            </a:r>
            <a:endParaRPr lang="zh-CN" altLang="en-US" dirty="0">
              <a:solidFill>
                <a:prstClr val="black">
                  <a:lumMod val="75000"/>
                  <a:lumOff val="25000"/>
                </a:prstClr>
              </a:solidFill>
              <a:latin typeface="+mn-ea"/>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zh-TW" altLang="en-US" sz="2400" dirty="0">
                <a:solidFill>
                  <a:prstClr val="black">
                    <a:lumMod val="75000"/>
                    <a:lumOff val="25000"/>
                  </a:prstClr>
                </a:solidFill>
                <a:latin typeface="+mn-ea"/>
              </a:rPr>
              <a:t>農田水利基礎資料</a:t>
            </a:r>
            <a:r>
              <a:rPr lang="zh-TW" altLang="en-US" sz="2400" b="1" dirty="0">
                <a:solidFill>
                  <a:srgbClr val="C00000"/>
                </a:solidFill>
                <a:latin typeface="+mn-ea"/>
              </a:rPr>
              <a:t>標準統一</a:t>
            </a:r>
            <a:r>
              <a:rPr lang="zh-TW" altLang="en-US" sz="2400" dirty="0">
                <a:solidFill>
                  <a:prstClr val="black">
                    <a:lumMod val="75000"/>
                    <a:lumOff val="25000"/>
                  </a:prstClr>
                </a:solidFill>
                <a:latin typeface="+mn-ea"/>
              </a:rPr>
              <a:t>，降低管理處與署本部間資料往來確認工作</a:t>
            </a:r>
            <a:endParaRPr lang="zh-CN" altLang="en-US" sz="2400" dirty="0">
              <a:solidFill>
                <a:prstClr val="black">
                  <a:lumMod val="75000"/>
                  <a:lumOff val="25000"/>
                </a:prstClr>
              </a:solidFill>
              <a:latin typeface="+mn-ea"/>
            </a:endParaRPr>
          </a:p>
        </p:txBody>
      </p:sp>
      <p:sp>
        <p:nvSpPr>
          <p:cNvPr id="16" name="矩形 15">
            <a:extLst>
              <a:ext uri="{FF2B5EF4-FFF2-40B4-BE49-F238E27FC236}">
                <a16:creationId xmlns:a16="http://schemas.microsoft.com/office/drawing/2014/main" id="{D0950608-FB1E-4DDD-937D-13E4728784F4}"/>
              </a:ext>
            </a:extLst>
          </p:cNvPr>
          <p:cNvSpPr/>
          <p:nvPr/>
        </p:nvSpPr>
        <p:spPr>
          <a:xfrm>
            <a:off x="3532398" y="4329807"/>
            <a:ext cx="648182" cy="648182"/>
          </a:xfrm>
          <a:prstGeom prst="rect">
            <a:avLst/>
          </a:prstGeom>
          <a:solidFill>
            <a:srgbClr val="7CC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文本框 58">
            <a:extLst>
              <a:ext uri="{FF2B5EF4-FFF2-40B4-BE49-F238E27FC236}">
                <a16:creationId xmlns:a16="http://schemas.microsoft.com/office/drawing/2014/main" id="{16F86A75-D843-4ACA-B870-274BBBAE2F9B}"/>
              </a:ext>
            </a:extLst>
          </p:cNvPr>
          <p:cNvSpPr txBox="1"/>
          <p:nvPr/>
        </p:nvSpPr>
        <p:spPr>
          <a:xfrm>
            <a:off x="3509247" y="4329807"/>
            <a:ext cx="7060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Content Placeholder 2">
            <a:extLst>
              <a:ext uri="{FF2B5EF4-FFF2-40B4-BE49-F238E27FC236}">
                <a16:creationId xmlns:a16="http://schemas.microsoft.com/office/drawing/2014/main" id="{21CE63B9-03A5-4DA3-A7F6-11CF372D24F2}"/>
              </a:ext>
            </a:extLst>
          </p:cNvPr>
          <p:cNvSpPr txBox="1">
            <a:spLocks/>
          </p:cNvSpPr>
          <p:nvPr/>
        </p:nvSpPr>
        <p:spPr>
          <a:xfrm>
            <a:off x="4209516" y="3935584"/>
            <a:ext cx="6850586" cy="653546"/>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endParaRPr lang="zh-CN" altLang="en-US" sz="2400" dirty="0">
              <a:solidFill>
                <a:prstClr val="black">
                  <a:lumMod val="75000"/>
                  <a:lumOff val="25000"/>
                </a:prstClr>
              </a:solidFill>
              <a:latin typeface="+mn-ea"/>
            </a:endParaRPr>
          </a:p>
        </p:txBody>
      </p:sp>
      <p:sp>
        <p:nvSpPr>
          <p:cNvPr id="26" name="矩形 25">
            <a:extLst>
              <a:ext uri="{FF2B5EF4-FFF2-40B4-BE49-F238E27FC236}">
                <a16:creationId xmlns:a16="http://schemas.microsoft.com/office/drawing/2014/main" id="{D0950608-FB1E-4DDD-937D-13E4728784F4}"/>
              </a:ext>
            </a:extLst>
          </p:cNvPr>
          <p:cNvSpPr/>
          <p:nvPr/>
        </p:nvSpPr>
        <p:spPr>
          <a:xfrm>
            <a:off x="3567120" y="5177445"/>
            <a:ext cx="648182" cy="64818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文本框 58">
            <a:extLst>
              <a:ext uri="{FF2B5EF4-FFF2-40B4-BE49-F238E27FC236}">
                <a16:creationId xmlns:a16="http://schemas.microsoft.com/office/drawing/2014/main" id="{16F86A75-D843-4ACA-B870-274BBBAE2F9B}"/>
              </a:ext>
            </a:extLst>
          </p:cNvPr>
          <p:cNvSpPr txBox="1"/>
          <p:nvPr/>
        </p:nvSpPr>
        <p:spPr>
          <a:xfrm>
            <a:off x="3509247" y="5220723"/>
            <a:ext cx="7060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a:t>
            </a:r>
            <a:r>
              <a:rPr kumimoji="0" lang="en-US" altLang="zh-TW"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0" lang="zh-CN" altLang="en-US" sz="32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Content Placeholder 2">
            <a:extLst>
              <a:ext uri="{FF2B5EF4-FFF2-40B4-BE49-F238E27FC236}">
                <a16:creationId xmlns:a16="http://schemas.microsoft.com/office/drawing/2014/main" id="{21CE63B9-03A5-4DA3-A7F6-11CF372D24F2}"/>
              </a:ext>
            </a:extLst>
          </p:cNvPr>
          <p:cNvSpPr txBox="1">
            <a:spLocks/>
          </p:cNvSpPr>
          <p:nvPr/>
        </p:nvSpPr>
        <p:spPr>
          <a:xfrm>
            <a:off x="4209516" y="5263522"/>
            <a:ext cx="6850586" cy="653546"/>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r>
              <a:rPr lang="zh-TW" altLang="en-US" sz="2400" dirty="0">
                <a:solidFill>
                  <a:prstClr val="black">
                    <a:lumMod val="75000"/>
                    <a:lumOff val="25000"/>
                  </a:prstClr>
                </a:solidFill>
                <a:latin typeface="+mn-ea"/>
              </a:rPr>
              <a:t>降低各處夕陽系統的維運及</a:t>
            </a:r>
            <a:r>
              <a:rPr lang="zh-TW" altLang="en-US" sz="2400" b="1" dirty="0">
                <a:solidFill>
                  <a:srgbClr val="C00000"/>
                </a:solidFill>
                <a:latin typeface="+mn-ea"/>
              </a:rPr>
              <a:t>避免重複開發</a:t>
            </a:r>
            <a:r>
              <a:rPr lang="zh-TW" altLang="en-US" sz="2400" dirty="0">
                <a:solidFill>
                  <a:prstClr val="black">
                    <a:lumMod val="75000"/>
                    <a:lumOff val="25000"/>
                  </a:prstClr>
                </a:solidFill>
                <a:latin typeface="+mn-ea"/>
              </a:rPr>
              <a:t>的成本</a:t>
            </a:r>
            <a:endParaRPr lang="zh-CN" altLang="en-US" sz="2400" dirty="0">
              <a:solidFill>
                <a:prstClr val="black">
                  <a:lumMod val="75000"/>
                  <a:lumOff val="25000"/>
                </a:prstClr>
              </a:solidFill>
              <a:latin typeface="+mn-ea"/>
            </a:endParaRPr>
          </a:p>
        </p:txBody>
      </p:sp>
      <p:pic>
        <p:nvPicPr>
          <p:cNvPr id="3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795" y="3372845"/>
            <a:ext cx="2829327" cy="2889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投影片編號版面配置區 3"/>
          <p:cNvSpPr>
            <a:spLocks noGrp="1"/>
          </p:cNvSpPr>
          <p:nvPr>
            <p:ph type="sldNum" sz="quarter" idx="12"/>
          </p:nvPr>
        </p:nvSpPr>
        <p:spPr>
          <a:xfrm>
            <a:off x="9434313" y="6356350"/>
            <a:ext cx="2743200" cy="365125"/>
          </a:xfrm>
        </p:spPr>
        <p:txBody>
          <a:bodyPr/>
          <a:lstStyle/>
          <a:p>
            <a:fld id="{46493D02-3590-4494-9ABB-93D650CAA22C}" type="slidenum">
              <a:rPr lang="zh-CN" altLang="en-US" smtClean="0">
                <a:solidFill>
                  <a:prstClr val="black">
                    <a:tint val="75000"/>
                  </a:prstClr>
                </a:solidFill>
              </a:rPr>
              <a:pPr/>
              <a:t>8</a:t>
            </a:fld>
            <a:endParaRPr lang="zh-CN" altLang="en-US">
              <a:solidFill>
                <a:prstClr val="black">
                  <a:tint val="75000"/>
                </a:prstClr>
              </a:solidFill>
            </a:endParaRPr>
          </a:p>
        </p:txBody>
      </p:sp>
    </p:spTree>
    <p:extLst>
      <p:ext uri="{BB962C8B-B14F-4D97-AF65-F5344CB8AC3E}">
        <p14:creationId xmlns:p14="http://schemas.microsoft.com/office/powerpoint/2010/main" val="2566221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群組 34">
            <a:extLst>
              <a:ext uri="{FF2B5EF4-FFF2-40B4-BE49-F238E27FC236}">
                <a16:creationId xmlns:a16="http://schemas.microsoft.com/office/drawing/2014/main" id="{19CA1A79-A777-45DA-ADA3-4D992C4D48C8}"/>
              </a:ext>
            </a:extLst>
          </p:cNvPr>
          <p:cNvGrpSpPr/>
          <p:nvPr/>
        </p:nvGrpSpPr>
        <p:grpSpPr>
          <a:xfrm>
            <a:off x="-460856" y="1618597"/>
            <a:ext cx="6758303" cy="4866157"/>
            <a:chOff x="5288267" y="1084302"/>
            <a:chExt cx="6569005" cy="4689396"/>
          </a:xfrm>
        </p:grpSpPr>
        <p:pic>
          <p:nvPicPr>
            <p:cNvPr id="36" name="图片 13">
              <a:extLst>
                <a:ext uri="{FF2B5EF4-FFF2-40B4-BE49-F238E27FC236}">
                  <a16:creationId xmlns:a16="http://schemas.microsoft.com/office/drawing/2014/main" id="{D49F2596-1801-423F-9DEB-6AAFCEB65060}"/>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sharpenSoften amount="6000"/>
                      </a14:imgEffect>
                    </a14:imgLayer>
                  </a14:imgProps>
                </a:ext>
                <a:ext uri="{28A0092B-C50C-407E-A947-70E740481C1C}">
                  <a14:useLocalDpi xmlns:a14="http://schemas.microsoft.com/office/drawing/2010/main"/>
                </a:ext>
              </a:extLst>
            </a:blip>
            <a:stretch>
              <a:fillRect/>
            </a:stretch>
          </p:blipFill>
          <p:spPr>
            <a:xfrm>
              <a:off x="5288267" y="1084302"/>
              <a:ext cx="6569005" cy="4689396"/>
            </a:xfrm>
            <a:prstGeom prst="rect">
              <a:avLst/>
            </a:prstGeom>
          </p:spPr>
        </p:pic>
        <p:pic>
          <p:nvPicPr>
            <p:cNvPr id="37" name="圖片 36">
              <a:extLst>
                <a:ext uri="{FF2B5EF4-FFF2-40B4-BE49-F238E27FC236}">
                  <a16:creationId xmlns:a16="http://schemas.microsoft.com/office/drawing/2014/main" id="{79433E5E-FB95-48AE-89EC-8313F50703C9}"/>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487758" y="2118247"/>
              <a:ext cx="4170025" cy="2621507"/>
            </a:xfrm>
            <a:prstGeom prst="rect">
              <a:avLst/>
            </a:prstGeom>
            <a:effectLst>
              <a:outerShdw blurRad="50800" dist="38100" dir="2700000" algn="tl" rotWithShape="0">
                <a:prstClr val="black">
                  <a:alpha val="40000"/>
                </a:prstClr>
              </a:outerShdw>
            </a:effectLst>
          </p:spPr>
        </p:pic>
      </p:grpSp>
      <p:sp>
        <p:nvSpPr>
          <p:cNvPr id="61" name="手繪多邊形: 圖案 35">
            <a:extLst>
              <a:ext uri="{FF2B5EF4-FFF2-40B4-BE49-F238E27FC236}">
                <a16:creationId xmlns:a16="http://schemas.microsoft.com/office/drawing/2014/main" id="{B83CD8E1-C588-4877-B5C5-37DA92D6578C}"/>
              </a:ext>
            </a:extLst>
          </p:cNvPr>
          <p:cNvSpPr/>
          <p:nvPr/>
        </p:nvSpPr>
        <p:spPr>
          <a:xfrm>
            <a:off x="5775329" y="1198864"/>
            <a:ext cx="1880622" cy="632469"/>
          </a:xfrm>
          <a:custGeom>
            <a:avLst/>
            <a:gdLst>
              <a:gd name="connsiteX0" fmla="*/ 0 w 1236609"/>
              <a:gd name="connsiteY0" fmla="*/ 0 h 112517"/>
              <a:gd name="connsiteX1" fmla="*/ 1236609 w 1236609"/>
              <a:gd name="connsiteY1" fmla="*/ 0 h 112517"/>
              <a:gd name="connsiteX2" fmla="*/ 1236609 w 1236609"/>
              <a:gd name="connsiteY2" fmla="*/ 112517 h 112517"/>
              <a:gd name="connsiteX3" fmla="*/ 0 w 1236609"/>
              <a:gd name="connsiteY3" fmla="*/ 112517 h 112517"/>
              <a:gd name="connsiteX4" fmla="*/ 0 w 1236609"/>
              <a:gd name="connsiteY4" fmla="*/ 0 h 112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609" h="112517">
                <a:moveTo>
                  <a:pt x="0" y="0"/>
                </a:moveTo>
                <a:lnTo>
                  <a:pt x="1236609" y="0"/>
                </a:lnTo>
                <a:lnTo>
                  <a:pt x="1236609" y="112517"/>
                </a:lnTo>
                <a:lnTo>
                  <a:pt x="0" y="112517"/>
                </a:lnTo>
                <a:lnTo>
                  <a:pt x="0" y="0"/>
                </a:lnTo>
                <a:close/>
              </a:path>
            </a:pathLst>
          </a:custGeom>
          <a:solidFill>
            <a:srgbClr val="5CC368">
              <a:hueOff val="0"/>
              <a:satOff val="0"/>
              <a:lumOff val="0"/>
              <a:alphaOff val="0"/>
            </a:srgbClr>
          </a:solidFill>
          <a:ln w="12700" cap="flat" cmpd="sng" algn="ctr">
            <a:solidFill>
              <a:srgbClr val="5CC368">
                <a:hueOff val="0"/>
                <a:satOff val="0"/>
                <a:lumOff val="0"/>
                <a:alphaOff val="0"/>
              </a:srgbClr>
            </a:solidFill>
            <a:prstDash val="solid"/>
            <a:miter lim="800000"/>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ts val="2200"/>
              </a:lnSpc>
              <a:spcBef>
                <a:spcPct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首頁</a:t>
            </a:r>
          </a:p>
        </p:txBody>
      </p:sp>
      <p:sp>
        <p:nvSpPr>
          <p:cNvPr id="62" name="手繪多邊形: 圖案 36">
            <a:extLst>
              <a:ext uri="{FF2B5EF4-FFF2-40B4-BE49-F238E27FC236}">
                <a16:creationId xmlns:a16="http://schemas.microsoft.com/office/drawing/2014/main" id="{BCA9E14F-9451-4AE8-B6F4-4BAE85979814}"/>
              </a:ext>
            </a:extLst>
          </p:cNvPr>
          <p:cNvSpPr/>
          <p:nvPr/>
        </p:nvSpPr>
        <p:spPr>
          <a:xfrm>
            <a:off x="5774056" y="2816979"/>
            <a:ext cx="1880622" cy="789933"/>
          </a:xfrm>
          <a:custGeom>
            <a:avLst/>
            <a:gdLst>
              <a:gd name="connsiteX0" fmla="*/ 0 w 1236609"/>
              <a:gd name="connsiteY0" fmla="*/ 0 h 91052"/>
              <a:gd name="connsiteX1" fmla="*/ 1236609 w 1236609"/>
              <a:gd name="connsiteY1" fmla="*/ 0 h 91052"/>
              <a:gd name="connsiteX2" fmla="*/ 1236609 w 1236609"/>
              <a:gd name="connsiteY2" fmla="*/ 91052 h 91052"/>
              <a:gd name="connsiteX3" fmla="*/ 0 w 1236609"/>
              <a:gd name="connsiteY3" fmla="*/ 91052 h 91052"/>
              <a:gd name="connsiteX4" fmla="*/ 0 w 1236609"/>
              <a:gd name="connsiteY4" fmla="*/ 0 h 91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609" h="91052">
                <a:moveTo>
                  <a:pt x="0" y="0"/>
                </a:moveTo>
                <a:lnTo>
                  <a:pt x="1236609" y="0"/>
                </a:lnTo>
                <a:lnTo>
                  <a:pt x="1236609" y="91052"/>
                </a:lnTo>
                <a:lnTo>
                  <a:pt x="0" y="91052"/>
                </a:lnTo>
                <a:lnTo>
                  <a:pt x="0" y="0"/>
                </a:lnTo>
                <a:close/>
              </a:path>
            </a:pathLst>
          </a:custGeom>
          <a:solidFill>
            <a:srgbClr val="5CC368">
              <a:hueOff val="-1400006"/>
              <a:satOff val="-27192"/>
              <a:lumOff val="6667"/>
              <a:alphaOff val="0"/>
            </a:srgbClr>
          </a:solidFill>
          <a:ln w="12700" cap="flat" cmpd="sng" algn="ctr">
            <a:solidFill>
              <a:srgbClr val="5CC368">
                <a:hueOff val="-1400006"/>
                <a:satOff val="-27192"/>
                <a:lumOff val="6667"/>
                <a:alphaOff val="0"/>
              </a:srgbClr>
            </a:solidFill>
            <a:prstDash val="solid"/>
            <a:miter lim="800000"/>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ts val="2200"/>
              </a:lnSpc>
              <a:spcBef>
                <a:spcPct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節水措施補償補償</a:t>
            </a:r>
            <a:r>
              <a:rPr kumimoji="0" lang="en-US" altLang="zh-TW"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a:t>
            </a: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編輯</a:t>
            </a:r>
          </a:p>
        </p:txBody>
      </p:sp>
      <p:sp>
        <p:nvSpPr>
          <p:cNvPr id="63" name="手繪多邊形: 圖案 37">
            <a:extLst>
              <a:ext uri="{FF2B5EF4-FFF2-40B4-BE49-F238E27FC236}">
                <a16:creationId xmlns:a16="http://schemas.microsoft.com/office/drawing/2014/main" id="{9E8EC3C7-1040-476D-BAF6-8C5DCEDB677C}"/>
              </a:ext>
            </a:extLst>
          </p:cNvPr>
          <p:cNvSpPr/>
          <p:nvPr/>
        </p:nvSpPr>
        <p:spPr>
          <a:xfrm>
            <a:off x="5772017" y="3680104"/>
            <a:ext cx="1880622" cy="789933"/>
          </a:xfrm>
          <a:custGeom>
            <a:avLst/>
            <a:gdLst>
              <a:gd name="connsiteX0" fmla="*/ 0 w 1236609"/>
              <a:gd name="connsiteY0" fmla="*/ 0 h 73682"/>
              <a:gd name="connsiteX1" fmla="*/ 1236609 w 1236609"/>
              <a:gd name="connsiteY1" fmla="*/ 0 h 73682"/>
              <a:gd name="connsiteX2" fmla="*/ 1236609 w 1236609"/>
              <a:gd name="connsiteY2" fmla="*/ 73682 h 73682"/>
              <a:gd name="connsiteX3" fmla="*/ 0 w 1236609"/>
              <a:gd name="connsiteY3" fmla="*/ 73682 h 73682"/>
              <a:gd name="connsiteX4" fmla="*/ 0 w 1236609"/>
              <a:gd name="connsiteY4" fmla="*/ 0 h 73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609" h="73682">
                <a:moveTo>
                  <a:pt x="0" y="0"/>
                </a:moveTo>
                <a:lnTo>
                  <a:pt x="1236609" y="0"/>
                </a:lnTo>
                <a:lnTo>
                  <a:pt x="1236609" y="73682"/>
                </a:lnTo>
                <a:lnTo>
                  <a:pt x="0" y="73682"/>
                </a:lnTo>
                <a:lnTo>
                  <a:pt x="0" y="0"/>
                </a:lnTo>
                <a:close/>
              </a:path>
            </a:pathLst>
          </a:custGeom>
          <a:solidFill>
            <a:srgbClr val="BEBBC5"/>
          </a:solidFill>
          <a:ln w="12700" cap="flat" cmpd="sng" algn="ctr">
            <a:solidFill>
              <a:srgbClr val="5CC368">
                <a:hueOff val="-2800012"/>
                <a:satOff val="-54385"/>
                <a:lumOff val="13333"/>
                <a:alphaOff val="0"/>
              </a:srgbClr>
            </a:solidFill>
            <a:prstDash val="solid"/>
            <a:miter lim="800000"/>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ts val="2200"/>
              </a:lnSpc>
              <a:spcBef>
                <a:spcPct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作業基金</a:t>
            </a:r>
            <a:endParaRPr kumimoji="0" lang="en-US" altLang="zh-TW"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endParaRPr>
          </a:p>
          <a:p>
            <a:pPr marL="0" marR="0" lvl="0" indent="0" algn="ctr" defTabSz="711200" eaLnBrk="1" fontAlgn="auto" latinLnBrk="0" hangingPunct="1">
              <a:lnSpc>
                <a:spcPts val="2200"/>
              </a:lnSpc>
              <a:spcBef>
                <a:spcPct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土地</a:t>
            </a:r>
            <a:r>
              <a:rPr lang="zh-TW" altLang="en-US" sz="2200" b="1" kern="0" dirty="0">
                <a:solidFill>
                  <a:prstClr val="white"/>
                </a:solidFill>
                <a:effectLst>
                  <a:outerShdw blurRad="38100" dist="38100" dir="2700000" algn="tl">
                    <a:srgbClr val="000000">
                      <a:alpha val="43137"/>
                    </a:srgbClr>
                  </a:outerShdw>
                </a:effectLst>
                <a:latin typeface="Arial" panose="020B0604020202020204"/>
                <a:ea typeface="微軟正黑體"/>
              </a:rPr>
              <a:t>管理</a:t>
            </a:r>
            <a:endPar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endParaRPr>
          </a:p>
        </p:txBody>
      </p:sp>
      <p:sp>
        <p:nvSpPr>
          <p:cNvPr id="64" name="手繪多邊形: 圖案 38">
            <a:extLst>
              <a:ext uri="{FF2B5EF4-FFF2-40B4-BE49-F238E27FC236}">
                <a16:creationId xmlns:a16="http://schemas.microsoft.com/office/drawing/2014/main" id="{22D0E905-34D2-4FD2-8EAF-C412CB008CAD}"/>
              </a:ext>
            </a:extLst>
          </p:cNvPr>
          <p:cNvSpPr/>
          <p:nvPr/>
        </p:nvSpPr>
        <p:spPr>
          <a:xfrm>
            <a:off x="5772017" y="5407650"/>
            <a:ext cx="1880622" cy="633600"/>
          </a:xfrm>
          <a:custGeom>
            <a:avLst/>
            <a:gdLst>
              <a:gd name="connsiteX0" fmla="*/ 0 w 1235402"/>
              <a:gd name="connsiteY0" fmla="*/ 0 h 91052"/>
              <a:gd name="connsiteX1" fmla="*/ 1235402 w 1235402"/>
              <a:gd name="connsiteY1" fmla="*/ 0 h 91052"/>
              <a:gd name="connsiteX2" fmla="*/ 1235402 w 1235402"/>
              <a:gd name="connsiteY2" fmla="*/ 91052 h 91052"/>
              <a:gd name="connsiteX3" fmla="*/ 0 w 1235402"/>
              <a:gd name="connsiteY3" fmla="*/ 91052 h 91052"/>
              <a:gd name="connsiteX4" fmla="*/ 0 w 1235402"/>
              <a:gd name="connsiteY4" fmla="*/ 0 h 91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402" h="91052">
                <a:moveTo>
                  <a:pt x="0" y="0"/>
                </a:moveTo>
                <a:lnTo>
                  <a:pt x="1235402" y="0"/>
                </a:lnTo>
                <a:lnTo>
                  <a:pt x="1235402" y="91052"/>
                </a:lnTo>
                <a:lnTo>
                  <a:pt x="0" y="91052"/>
                </a:lnTo>
                <a:lnTo>
                  <a:pt x="0" y="0"/>
                </a:lnTo>
                <a:close/>
              </a:path>
            </a:pathLst>
          </a:custGeom>
          <a:solidFill>
            <a:srgbClr val="5CC368">
              <a:hueOff val="-4200018"/>
              <a:satOff val="-81577"/>
              <a:lumOff val="20000"/>
              <a:alphaOff val="0"/>
            </a:srgbClr>
          </a:solidFill>
          <a:ln w="12700" cap="flat" cmpd="sng" algn="ctr">
            <a:solidFill>
              <a:srgbClr val="5CC368">
                <a:hueOff val="-4200018"/>
                <a:satOff val="-81577"/>
                <a:lumOff val="20000"/>
                <a:alphaOff val="0"/>
              </a:srgbClr>
            </a:solidFill>
            <a:prstDash val="solid"/>
            <a:miter lim="800000"/>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ts val="2200"/>
              </a:lnSpc>
              <a:spcBef>
                <a:spcPct val="0"/>
              </a:spcBef>
              <a:spcAft>
                <a:spcPts val="0"/>
              </a:spcAft>
              <a:buClrTx/>
              <a:buSzTx/>
              <a:buFontTx/>
              <a:buNone/>
              <a:tabLst/>
              <a:defRPr/>
            </a:pPr>
            <a:r>
              <a:rPr lang="zh-TW" altLang="en-US" sz="2200" b="1" kern="0" dirty="0">
                <a:solidFill>
                  <a:prstClr val="white"/>
                </a:solidFill>
                <a:effectLst>
                  <a:outerShdw blurRad="38100" dist="38100" dir="2700000" algn="tl">
                    <a:srgbClr val="000000">
                      <a:alpha val="43137"/>
                    </a:srgbClr>
                  </a:outerShdw>
                </a:effectLst>
                <a:latin typeface="Arial" panose="020B0604020202020204"/>
                <a:ea typeface="微軟正黑體"/>
              </a:rPr>
              <a:t>廢止作業</a:t>
            </a:r>
            <a:endPar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endParaRPr>
          </a:p>
        </p:txBody>
      </p:sp>
      <p:sp>
        <p:nvSpPr>
          <p:cNvPr id="65" name="手繪多邊形: 圖案 39">
            <a:extLst>
              <a:ext uri="{FF2B5EF4-FFF2-40B4-BE49-F238E27FC236}">
                <a16:creationId xmlns:a16="http://schemas.microsoft.com/office/drawing/2014/main" id="{E495981B-AA7E-41A1-8DAB-EBA32E37A30C}"/>
              </a:ext>
            </a:extLst>
          </p:cNvPr>
          <p:cNvSpPr/>
          <p:nvPr/>
        </p:nvSpPr>
        <p:spPr>
          <a:xfrm>
            <a:off x="7782410" y="1197278"/>
            <a:ext cx="4234390" cy="634055"/>
          </a:xfrm>
          <a:custGeom>
            <a:avLst/>
            <a:gdLst>
              <a:gd name="connsiteX0" fmla="*/ 0 w 1212453"/>
              <a:gd name="connsiteY0" fmla="*/ 0 h 746639"/>
              <a:gd name="connsiteX1" fmla="*/ 1212453 w 1212453"/>
              <a:gd name="connsiteY1" fmla="*/ 0 h 746639"/>
              <a:gd name="connsiteX2" fmla="*/ 1212453 w 1212453"/>
              <a:gd name="connsiteY2" fmla="*/ 746639 h 746639"/>
              <a:gd name="connsiteX3" fmla="*/ 0 w 1212453"/>
              <a:gd name="connsiteY3" fmla="*/ 746639 h 746639"/>
              <a:gd name="connsiteX4" fmla="*/ 0 w 1212453"/>
              <a:gd name="connsiteY4" fmla="*/ 0 h 746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453" h="746639">
                <a:moveTo>
                  <a:pt x="0" y="0"/>
                </a:moveTo>
                <a:lnTo>
                  <a:pt x="1212453" y="0"/>
                </a:lnTo>
                <a:lnTo>
                  <a:pt x="1212453" y="746639"/>
                </a:lnTo>
                <a:lnTo>
                  <a:pt x="0" y="746639"/>
                </a:lnTo>
                <a:lnTo>
                  <a:pt x="0" y="0"/>
                </a:lnTo>
                <a:close/>
              </a:path>
            </a:pathLst>
          </a:custGeom>
          <a:solidFill>
            <a:srgbClr val="5CC368">
              <a:tint val="40000"/>
              <a:alpha val="90000"/>
              <a:hueOff val="0"/>
              <a:satOff val="0"/>
              <a:lumOff val="0"/>
              <a:alphaOff val="0"/>
            </a:srgbClr>
          </a:solidFill>
          <a:ln w="12700" cap="flat" cmpd="sng" algn="ctr">
            <a:solidFill>
              <a:srgbClr val="5CC368">
                <a:tint val="40000"/>
                <a:alpha val="90000"/>
                <a:hueOff val="0"/>
                <a:satOff val="0"/>
                <a:lumOff val="0"/>
                <a:alphaOff val="0"/>
              </a:srgbClr>
            </a:solidFill>
            <a:prstDash val="solid"/>
            <a:miter lim="800000"/>
          </a:ln>
          <a:effectLst/>
        </p:spPr>
        <p:txBody>
          <a:bodyPr spcFirstLastPara="0" vert="horz" wrap="square" lIns="69342" tIns="69342" rIns="92456" bIns="104013" numCol="1" spcCol="1270" anchor="ctr" anchorCtr="0">
            <a:noAutofit/>
          </a:bodyPr>
          <a:lstStyle/>
          <a:p>
            <a:pPr marL="114300" marR="0" lvl="1" indent="-114300" defTabSz="577850" eaLnBrk="1" fontAlgn="auto" latinLnBrk="0" hangingPunct="1">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最新消息</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相關連結</a:t>
            </a:r>
          </a:p>
        </p:txBody>
      </p:sp>
      <p:sp>
        <p:nvSpPr>
          <p:cNvPr id="66" name="手繪多邊形: 圖案 40">
            <a:extLst>
              <a:ext uri="{FF2B5EF4-FFF2-40B4-BE49-F238E27FC236}">
                <a16:creationId xmlns:a16="http://schemas.microsoft.com/office/drawing/2014/main" id="{9B40E3C1-8755-4E4E-B29B-FF1FEE7F345E}"/>
              </a:ext>
            </a:extLst>
          </p:cNvPr>
          <p:cNvSpPr/>
          <p:nvPr/>
        </p:nvSpPr>
        <p:spPr>
          <a:xfrm>
            <a:off x="5772017" y="1907808"/>
            <a:ext cx="1880622" cy="789933"/>
          </a:xfrm>
          <a:custGeom>
            <a:avLst/>
            <a:gdLst>
              <a:gd name="connsiteX0" fmla="*/ 0 w 1212453"/>
              <a:gd name="connsiteY0" fmla="*/ 0 h 484981"/>
              <a:gd name="connsiteX1" fmla="*/ 1212453 w 1212453"/>
              <a:gd name="connsiteY1" fmla="*/ 0 h 484981"/>
              <a:gd name="connsiteX2" fmla="*/ 1212453 w 1212453"/>
              <a:gd name="connsiteY2" fmla="*/ 484981 h 484981"/>
              <a:gd name="connsiteX3" fmla="*/ 0 w 1212453"/>
              <a:gd name="connsiteY3" fmla="*/ 484981 h 484981"/>
              <a:gd name="connsiteX4" fmla="*/ 0 w 1212453"/>
              <a:gd name="connsiteY4" fmla="*/ 0 h 484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453" h="484981">
                <a:moveTo>
                  <a:pt x="0" y="0"/>
                </a:moveTo>
                <a:lnTo>
                  <a:pt x="1212453" y="0"/>
                </a:lnTo>
                <a:lnTo>
                  <a:pt x="1212453" y="484981"/>
                </a:lnTo>
                <a:lnTo>
                  <a:pt x="0" y="484981"/>
                </a:lnTo>
                <a:lnTo>
                  <a:pt x="0" y="0"/>
                </a:lnTo>
                <a:close/>
              </a:path>
            </a:pathLst>
          </a:custGeom>
          <a:solidFill>
            <a:srgbClr val="5CC368">
              <a:hueOff val="-840004"/>
              <a:satOff val="-16315"/>
              <a:lumOff val="4000"/>
              <a:alphaOff val="0"/>
            </a:srgbClr>
          </a:solidFill>
          <a:ln w="12700" cap="flat" cmpd="sng" algn="ctr">
            <a:solidFill>
              <a:srgbClr val="5CC368">
                <a:hueOff val="-840004"/>
                <a:satOff val="-16315"/>
                <a:lumOff val="4000"/>
                <a:alphaOff val="0"/>
              </a:srgbClr>
            </a:solidFill>
            <a:prstDash val="solid"/>
            <a:miter lim="800000"/>
          </a:ln>
          <a:effectLst/>
        </p:spPr>
        <p:txBody>
          <a:bodyPr spcFirstLastPara="0" vert="horz" wrap="square" lIns="92456" tIns="52832" rIns="92456" bIns="52832" numCol="1" spcCol="1270" anchor="ctr" anchorCtr="0">
            <a:noAutofit/>
          </a:bodyPr>
          <a:lstStyle/>
          <a:p>
            <a:pPr lvl="0" algn="ctr" defTabSz="711200">
              <a:lnSpc>
                <a:spcPts val="2200"/>
              </a:lnSpc>
              <a:spcBef>
                <a:spcPct val="0"/>
              </a:spcBef>
              <a:defRPr/>
            </a:pPr>
            <a:r>
              <a:rPr lang="zh-TW" altLang="en-US" b="1" kern="0" dirty="0">
                <a:solidFill>
                  <a:prstClr val="white"/>
                </a:solidFill>
                <a:effectLst>
                  <a:outerShdw blurRad="38100" dist="38100" dir="2700000" algn="tl">
                    <a:srgbClr val="000000">
                      <a:alpha val="43137"/>
                    </a:srgbClr>
                  </a:outerShdw>
                </a:effectLst>
                <a:ea typeface="微軟正黑體"/>
              </a:rPr>
              <a:t>灌溉或排水受益區域管理</a:t>
            </a:r>
            <a:endPar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endParaRPr>
          </a:p>
        </p:txBody>
      </p:sp>
      <p:sp>
        <p:nvSpPr>
          <p:cNvPr id="68" name="矩形 67">
            <a:extLst>
              <a:ext uri="{FF2B5EF4-FFF2-40B4-BE49-F238E27FC236}">
                <a16:creationId xmlns:a16="http://schemas.microsoft.com/office/drawing/2014/main" id="{9BFE01BF-19F0-4867-9DC5-7C84B2284A89}"/>
              </a:ext>
            </a:extLst>
          </p:cNvPr>
          <p:cNvSpPr/>
          <p:nvPr/>
        </p:nvSpPr>
        <p:spPr>
          <a:xfrm>
            <a:off x="7782410" y="2811436"/>
            <a:ext cx="4234390" cy="789933"/>
          </a:xfrm>
          <a:prstGeom prst="rect">
            <a:avLst/>
          </a:prstGeom>
          <a:solidFill>
            <a:srgbClr val="5CC368">
              <a:tint val="40000"/>
              <a:alpha val="90000"/>
              <a:hueOff val="-1853826"/>
              <a:satOff val="-19455"/>
              <a:lumOff val="638"/>
              <a:alphaOff val="0"/>
            </a:srgbClr>
          </a:solidFill>
          <a:ln w="12700" cap="flat" cmpd="sng" algn="ctr">
            <a:solidFill>
              <a:srgbClr val="5CC368">
                <a:tint val="40000"/>
                <a:alpha val="90000"/>
                <a:hueOff val="-1853826"/>
                <a:satOff val="-19455"/>
                <a:lumOff val="638"/>
                <a:alphaOff val="0"/>
              </a:srgbClr>
            </a:solidFill>
            <a:prstDash val="solid"/>
            <a:miter lim="800000"/>
          </a:ln>
          <a:effectLst/>
        </p:spPr>
        <p:txBody>
          <a:bodyPr numCol="3" anchor="ctr"/>
          <a:lstStyle/>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事件建立</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申報功能</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核定功能</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查詢功能</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檔案下載</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報表產製</a:t>
            </a:r>
          </a:p>
        </p:txBody>
      </p:sp>
      <p:sp>
        <p:nvSpPr>
          <p:cNvPr id="69" name="矩形 68">
            <a:extLst>
              <a:ext uri="{FF2B5EF4-FFF2-40B4-BE49-F238E27FC236}">
                <a16:creationId xmlns:a16="http://schemas.microsoft.com/office/drawing/2014/main" id="{3B3B2E04-2192-46EE-867A-A162B06F0838}"/>
              </a:ext>
            </a:extLst>
          </p:cNvPr>
          <p:cNvSpPr/>
          <p:nvPr/>
        </p:nvSpPr>
        <p:spPr>
          <a:xfrm>
            <a:off x="7782410" y="3664206"/>
            <a:ext cx="4234390" cy="789933"/>
          </a:xfrm>
          <a:prstGeom prst="rect">
            <a:avLst/>
          </a:prstGeom>
          <a:solidFill>
            <a:srgbClr val="E7E8E4">
              <a:alpha val="89804"/>
            </a:srgbClr>
          </a:solidFill>
          <a:ln w="12700" cap="flat" cmpd="sng" algn="ctr">
            <a:solidFill>
              <a:srgbClr val="5CC368">
                <a:tint val="40000"/>
                <a:alpha val="90000"/>
                <a:hueOff val="-2780739"/>
                <a:satOff val="-29183"/>
                <a:lumOff val="958"/>
                <a:alphaOff val="0"/>
              </a:srgbClr>
            </a:solidFill>
            <a:prstDash val="solid"/>
            <a:miter lim="800000"/>
          </a:ln>
          <a:effectLst/>
        </p:spPr>
        <p:txBody>
          <a:bodyPr anchor="ctr"/>
          <a:lstStyle/>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單筆地號查詢</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依管理單位查詢</a:t>
            </a:r>
          </a:p>
        </p:txBody>
      </p:sp>
      <p:sp>
        <p:nvSpPr>
          <p:cNvPr id="70" name="手繪多邊形: 圖案 44">
            <a:extLst>
              <a:ext uri="{FF2B5EF4-FFF2-40B4-BE49-F238E27FC236}">
                <a16:creationId xmlns:a16="http://schemas.microsoft.com/office/drawing/2014/main" id="{75A58EFC-3A5F-4286-BBD0-B794ACB7D2FA}"/>
              </a:ext>
            </a:extLst>
          </p:cNvPr>
          <p:cNvSpPr/>
          <p:nvPr/>
        </p:nvSpPr>
        <p:spPr>
          <a:xfrm>
            <a:off x="5772017" y="4543877"/>
            <a:ext cx="1880622" cy="789933"/>
          </a:xfrm>
          <a:custGeom>
            <a:avLst/>
            <a:gdLst>
              <a:gd name="connsiteX0" fmla="*/ 0 w 1212453"/>
              <a:gd name="connsiteY0" fmla="*/ 0 h 484981"/>
              <a:gd name="connsiteX1" fmla="*/ 1212453 w 1212453"/>
              <a:gd name="connsiteY1" fmla="*/ 0 h 484981"/>
              <a:gd name="connsiteX2" fmla="*/ 1212453 w 1212453"/>
              <a:gd name="connsiteY2" fmla="*/ 484981 h 484981"/>
              <a:gd name="connsiteX3" fmla="*/ 0 w 1212453"/>
              <a:gd name="connsiteY3" fmla="*/ 484981 h 484981"/>
              <a:gd name="connsiteX4" fmla="*/ 0 w 1212453"/>
              <a:gd name="connsiteY4" fmla="*/ 0 h 484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453" h="484981">
                <a:moveTo>
                  <a:pt x="0" y="0"/>
                </a:moveTo>
                <a:lnTo>
                  <a:pt x="1212453" y="0"/>
                </a:lnTo>
                <a:lnTo>
                  <a:pt x="1212453" y="484981"/>
                </a:lnTo>
                <a:lnTo>
                  <a:pt x="0" y="484981"/>
                </a:lnTo>
                <a:lnTo>
                  <a:pt x="0" y="0"/>
                </a:lnTo>
                <a:close/>
              </a:path>
            </a:pathLst>
          </a:custGeom>
          <a:solidFill>
            <a:srgbClr val="5CC368">
              <a:hueOff val="-3360014"/>
              <a:satOff val="-65262"/>
              <a:lumOff val="16000"/>
              <a:alphaOff val="0"/>
            </a:srgbClr>
          </a:solidFill>
          <a:ln w="12700" cap="flat" cmpd="sng" algn="ctr">
            <a:solidFill>
              <a:srgbClr val="5CC368">
                <a:hueOff val="-3360014"/>
                <a:satOff val="-65262"/>
                <a:lumOff val="16000"/>
                <a:alphaOff val="0"/>
              </a:srgbClr>
            </a:solidFill>
            <a:prstDash val="solid"/>
            <a:miter lim="800000"/>
          </a:ln>
          <a:effectLst/>
        </p:spPr>
        <p:txBody>
          <a:bodyPr spcFirstLastPara="0" vert="horz" wrap="square" lIns="92456" tIns="52832" rIns="92456" bIns="52832" numCol="1" spcCol="1270" anchor="ctr" anchorCtr="0">
            <a:noAutofit/>
          </a:bodyPr>
          <a:lstStyle/>
          <a:p>
            <a:pPr marL="0" marR="0" lvl="0" indent="0" algn="ctr" defTabSz="711200" eaLnBrk="1" fontAlgn="auto" latinLnBrk="0" hangingPunct="1">
              <a:lnSpc>
                <a:spcPts val="2200"/>
              </a:lnSpc>
              <a:spcBef>
                <a:spcPct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地理資訊</a:t>
            </a:r>
            <a:endParaRPr kumimoji="0" lang="en-US" altLang="zh-TW"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endParaRPr>
          </a:p>
          <a:p>
            <a:pPr marL="0" marR="0" lvl="0" indent="0" algn="ctr" defTabSz="711200" eaLnBrk="1" fontAlgn="auto" latinLnBrk="0" hangingPunct="1">
              <a:lnSpc>
                <a:spcPts val="2200"/>
              </a:lnSpc>
              <a:spcBef>
                <a:spcPct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圖台</a:t>
            </a:r>
          </a:p>
        </p:txBody>
      </p:sp>
      <p:sp>
        <p:nvSpPr>
          <p:cNvPr id="71" name="矩形 70">
            <a:extLst>
              <a:ext uri="{FF2B5EF4-FFF2-40B4-BE49-F238E27FC236}">
                <a16:creationId xmlns:a16="http://schemas.microsoft.com/office/drawing/2014/main" id="{350D0E39-40AC-4639-8C2C-937C223E51C3}"/>
              </a:ext>
            </a:extLst>
          </p:cNvPr>
          <p:cNvSpPr/>
          <p:nvPr/>
        </p:nvSpPr>
        <p:spPr>
          <a:xfrm>
            <a:off x="7782410" y="4543877"/>
            <a:ext cx="4234390" cy="789933"/>
          </a:xfrm>
          <a:prstGeom prst="rect">
            <a:avLst/>
          </a:prstGeom>
          <a:solidFill>
            <a:srgbClr val="5CC368">
              <a:tint val="40000"/>
              <a:alpha val="90000"/>
              <a:hueOff val="-3707651"/>
              <a:satOff val="-38910"/>
              <a:lumOff val="1277"/>
              <a:alphaOff val="0"/>
            </a:srgbClr>
          </a:solidFill>
          <a:ln w="12700" cap="flat" cmpd="sng" algn="ctr">
            <a:solidFill>
              <a:srgbClr val="5CC368">
                <a:tint val="40000"/>
                <a:alpha val="90000"/>
                <a:hueOff val="-3707651"/>
                <a:satOff val="-38910"/>
                <a:lumOff val="1277"/>
                <a:alphaOff val="0"/>
              </a:srgbClr>
            </a:solidFill>
            <a:prstDash val="solid"/>
            <a:miter lim="800000"/>
          </a:ln>
          <a:effectLst/>
        </p:spPr>
        <p:txBody>
          <a:bodyPr numCol="2" anchor="ctr"/>
          <a:lstStyle/>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地圖基本操作</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圖層套疊</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查詢模組</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lnSpc>
                <a:spcPct val="90000"/>
              </a:lnSpc>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圖面點擊查詢</a:t>
            </a:r>
          </a:p>
        </p:txBody>
      </p:sp>
      <p:sp>
        <p:nvSpPr>
          <p:cNvPr id="72" name="手繪多邊形: 圖案 46">
            <a:extLst>
              <a:ext uri="{FF2B5EF4-FFF2-40B4-BE49-F238E27FC236}">
                <a16:creationId xmlns:a16="http://schemas.microsoft.com/office/drawing/2014/main" id="{BAFBE0C4-7D2A-4A9A-918D-2C9E80B9D58D}"/>
              </a:ext>
            </a:extLst>
          </p:cNvPr>
          <p:cNvSpPr/>
          <p:nvPr/>
        </p:nvSpPr>
        <p:spPr>
          <a:xfrm>
            <a:off x="7774252" y="6138855"/>
            <a:ext cx="4250705" cy="633600"/>
          </a:xfrm>
          <a:custGeom>
            <a:avLst/>
            <a:gdLst>
              <a:gd name="connsiteX0" fmla="*/ 0 w 1212453"/>
              <a:gd name="connsiteY0" fmla="*/ 0 h 746639"/>
              <a:gd name="connsiteX1" fmla="*/ 1212453 w 1212453"/>
              <a:gd name="connsiteY1" fmla="*/ 0 h 746639"/>
              <a:gd name="connsiteX2" fmla="*/ 1212453 w 1212453"/>
              <a:gd name="connsiteY2" fmla="*/ 746639 h 746639"/>
              <a:gd name="connsiteX3" fmla="*/ 0 w 1212453"/>
              <a:gd name="connsiteY3" fmla="*/ 746639 h 746639"/>
              <a:gd name="connsiteX4" fmla="*/ 0 w 1212453"/>
              <a:gd name="connsiteY4" fmla="*/ 0 h 746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453" h="746639">
                <a:moveTo>
                  <a:pt x="0" y="0"/>
                </a:moveTo>
                <a:lnTo>
                  <a:pt x="1212453" y="0"/>
                </a:lnTo>
                <a:lnTo>
                  <a:pt x="1212453" y="746639"/>
                </a:lnTo>
                <a:lnTo>
                  <a:pt x="0" y="746639"/>
                </a:lnTo>
                <a:lnTo>
                  <a:pt x="0" y="0"/>
                </a:lnTo>
                <a:close/>
              </a:path>
            </a:pathLst>
          </a:custGeom>
          <a:solidFill>
            <a:srgbClr val="D4D5DE">
              <a:alpha val="89804"/>
            </a:srgbClr>
          </a:solidFill>
          <a:ln w="12700" cap="flat" cmpd="sng" algn="ctr">
            <a:solidFill>
              <a:srgbClr val="5CC368">
                <a:tint val="40000"/>
                <a:alpha val="90000"/>
                <a:hueOff val="-4634564"/>
                <a:satOff val="-48638"/>
                <a:lumOff val="1596"/>
                <a:alphaOff val="0"/>
              </a:srgbClr>
            </a:solidFill>
            <a:prstDash val="solid"/>
            <a:miter lim="800000"/>
          </a:ln>
          <a:effectLst/>
        </p:spPr>
        <p:txBody>
          <a:bodyPr spcFirstLastPara="0" vert="horz" wrap="square" lIns="69342" tIns="69342" rIns="92456" bIns="104013" numCol="1" spcCol="1270" anchor="ctr" anchorCtr="0">
            <a:noAutofit/>
          </a:bodyPr>
          <a:lstStyle/>
          <a:p>
            <a:pPr marL="114300" lvl="1" indent="-114300" defTabSz="577850">
              <a:spcBef>
                <a:spcPct val="0"/>
              </a:spcBef>
              <a:buFontTx/>
              <a:buChar char="•"/>
              <a:defRPr/>
            </a:pPr>
            <a:r>
              <a:rPr lang="zh-TW" altLang="en-US" sz="2000" kern="0" dirty="0">
                <a:solidFill>
                  <a:prstClr val="black">
                    <a:hueOff val="0"/>
                    <a:satOff val="0"/>
                    <a:lumOff val="0"/>
                    <a:alphaOff val="0"/>
                  </a:prstClr>
                </a:solidFill>
                <a:latin typeface="Arial" panose="020B0604020202020204"/>
                <a:ea typeface="微軟正黑體"/>
              </a:rPr>
              <a:t>個人帳號管理</a:t>
            </a:r>
            <a:endParaRPr lang="en-US" altLang="zh-TW" sz="2000" kern="0" dirty="0">
              <a:solidFill>
                <a:prstClr val="black">
                  <a:hueOff val="0"/>
                  <a:satOff val="0"/>
                  <a:lumOff val="0"/>
                  <a:alphaOff val="0"/>
                </a:prstClr>
              </a:solidFill>
              <a:latin typeface="Arial" panose="020B0604020202020204"/>
              <a:ea typeface="微軟正黑體"/>
            </a:endParaRPr>
          </a:p>
          <a:p>
            <a:pPr marL="114300" lvl="1" indent="-114300" defTabSz="577850">
              <a:spcBef>
                <a:spcPct val="0"/>
              </a:spcBef>
              <a:buFontTx/>
              <a:buChar char="•"/>
              <a:defRPr/>
            </a:pPr>
            <a:r>
              <a:rPr lang="zh-TW" altLang="en-US" sz="2000" kern="0" dirty="0">
                <a:solidFill>
                  <a:prstClr val="black">
                    <a:hueOff val="0"/>
                    <a:satOff val="0"/>
                    <a:lumOff val="0"/>
                    <a:alphaOff val="0"/>
                  </a:prstClr>
                </a:solidFill>
                <a:latin typeface="Arial" panose="020B0604020202020204"/>
                <a:ea typeface="微軟正黑體"/>
              </a:rPr>
              <a:t>管理帳號設定</a:t>
            </a:r>
            <a:endParaRPr lang="en-US" altLang="zh-TW" sz="2000" kern="0" dirty="0">
              <a:solidFill>
                <a:prstClr val="black">
                  <a:hueOff val="0"/>
                  <a:satOff val="0"/>
                  <a:lumOff val="0"/>
                  <a:alphaOff val="0"/>
                </a:prstClr>
              </a:solidFill>
              <a:latin typeface="Arial" panose="020B0604020202020204"/>
              <a:ea typeface="微軟正黑體"/>
            </a:endParaRPr>
          </a:p>
        </p:txBody>
      </p:sp>
      <p:sp>
        <p:nvSpPr>
          <p:cNvPr id="75" name="矩形 74"/>
          <p:cNvSpPr/>
          <p:nvPr/>
        </p:nvSpPr>
        <p:spPr>
          <a:xfrm>
            <a:off x="67885" y="1265593"/>
            <a:ext cx="5724645" cy="1052596"/>
          </a:xfrm>
          <a:prstGeom prst="rect">
            <a:avLst/>
          </a:prstGeom>
        </p:spPr>
        <p:txBody>
          <a:bodyPr wrap="none">
            <a:spAutoFit/>
          </a:bodyPr>
          <a:lstStyle/>
          <a:p>
            <a:pPr algn="ctr">
              <a:lnSpc>
                <a:spcPct val="130000"/>
              </a:lnSpc>
              <a:defRPr/>
            </a:pPr>
            <a:r>
              <a:rPr lang="zh-TW" altLang="en-US" sz="2400" b="1" kern="0" dirty="0">
                <a:cs typeface="+mn-ea"/>
                <a:sym typeface="+mn-lt"/>
              </a:rPr>
              <a:t>便利署本部與各管理處進行</a:t>
            </a:r>
            <a:r>
              <a:rPr lang="zh-TW" altLang="en-US" sz="2400" b="1" kern="0" dirty="0">
                <a:solidFill>
                  <a:srgbClr val="C00000"/>
                </a:solidFill>
                <a:cs typeface="+mn-ea"/>
                <a:sym typeface="+mn-lt"/>
              </a:rPr>
              <a:t>資料時間同步</a:t>
            </a:r>
            <a:endParaRPr lang="en-US" altLang="zh-TW" sz="2400" b="1" kern="0" dirty="0">
              <a:solidFill>
                <a:srgbClr val="C00000"/>
              </a:solidFill>
              <a:cs typeface="+mn-ea"/>
              <a:sym typeface="+mn-lt"/>
            </a:endParaRPr>
          </a:p>
          <a:p>
            <a:pPr algn="ctr">
              <a:lnSpc>
                <a:spcPct val="130000"/>
              </a:lnSpc>
              <a:defRPr/>
            </a:pPr>
            <a:r>
              <a:rPr lang="zh-TW" altLang="en-US" sz="2400" b="1" kern="0" dirty="0">
                <a:cs typeface="+mn-ea"/>
                <a:sym typeface="+mn-lt"/>
              </a:rPr>
              <a:t>的農田水利基礎資料</a:t>
            </a:r>
            <a:r>
              <a:rPr lang="zh-TW" altLang="en-US" sz="2400" b="1" kern="0" dirty="0">
                <a:solidFill>
                  <a:srgbClr val="C00000"/>
                </a:solidFill>
                <a:cs typeface="+mn-ea"/>
                <a:sym typeface="+mn-lt"/>
              </a:rPr>
              <a:t>查詢</a:t>
            </a:r>
            <a:r>
              <a:rPr lang="zh-TW" altLang="en-US" sz="2400" b="1" kern="0" dirty="0">
                <a:cs typeface="+mn-ea"/>
                <a:sym typeface="+mn-lt"/>
              </a:rPr>
              <a:t>、</a:t>
            </a:r>
            <a:r>
              <a:rPr lang="zh-TW" altLang="en-US" sz="2400" b="1" kern="0" dirty="0">
                <a:solidFill>
                  <a:srgbClr val="C00000"/>
                </a:solidFill>
                <a:cs typeface="+mn-ea"/>
                <a:sym typeface="+mn-lt"/>
              </a:rPr>
              <a:t>管理</a:t>
            </a:r>
            <a:r>
              <a:rPr lang="zh-TW" altLang="en-US" sz="2400" b="1" kern="0" dirty="0">
                <a:cs typeface="+mn-ea"/>
                <a:sym typeface="+mn-lt"/>
              </a:rPr>
              <a:t>、</a:t>
            </a:r>
            <a:r>
              <a:rPr lang="zh-TW" altLang="en-US" sz="2400" b="1" kern="0" dirty="0">
                <a:solidFill>
                  <a:srgbClr val="C00000"/>
                </a:solidFill>
                <a:cs typeface="+mn-ea"/>
                <a:sym typeface="+mn-lt"/>
              </a:rPr>
              <a:t>更新</a:t>
            </a:r>
          </a:p>
        </p:txBody>
      </p:sp>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文本框 47"/>
          <p:cNvSpPr txBox="1"/>
          <p:nvPr/>
        </p:nvSpPr>
        <p:spPr>
          <a:xfrm>
            <a:off x="1236722" y="256471"/>
            <a:ext cx="9395609"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農田水利灌溉管理整合雲系統簡介</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9" name="矩形 28"/>
          <p:cNvSpPr/>
          <p:nvPr/>
        </p:nvSpPr>
        <p:spPr>
          <a:xfrm>
            <a:off x="525450" y="5953530"/>
            <a:ext cx="3005951" cy="487056"/>
          </a:xfrm>
          <a:prstGeom prst="rect">
            <a:avLst/>
          </a:prstGeom>
        </p:spPr>
        <p:txBody>
          <a:bodyPr wrap="none">
            <a:spAutoFit/>
          </a:bodyPr>
          <a:lstStyle/>
          <a:p>
            <a:pPr lvl="0" algn="ctr">
              <a:lnSpc>
                <a:spcPct val="130000"/>
              </a:lnSpc>
              <a:spcBef>
                <a:spcPts val="600"/>
              </a:spcBef>
              <a:spcAft>
                <a:spcPts val="900"/>
              </a:spcAft>
              <a:buClr>
                <a:srgbClr val="70AD47">
                  <a:lumMod val="75000"/>
                </a:srgbClr>
              </a:buClr>
              <a:defRPr/>
            </a:pPr>
            <a:r>
              <a:rPr lang="zh-TW" altLang="en-US" sz="2200" b="1" kern="0" dirty="0">
                <a:cs typeface="+mn-ea"/>
              </a:rPr>
              <a:t>系統權限管理機制符合</a:t>
            </a:r>
          </a:p>
        </p:txBody>
      </p:sp>
      <p:sp>
        <p:nvSpPr>
          <p:cNvPr id="30" name="矩形 29"/>
          <p:cNvSpPr/>
          <p:nvPr/>
        </p:nvSpPr>
        <p:spPr>
          <a:xfrm>
            <a:off x="3403840" y="5948912"/>
            <a:ext cx="1877437" cy="487056"/>
          </a:xfrm>
          <a:prstGeom prst="rect">
            <a:avLst/>
          </a:prstGeom>
        </p:spPr>
        <p:txBody>
          <a:bodyPr wrap="none">
            <a:spAutoFit/>
          </a:bodyPr>
          <a:lstStyle/>
          <a:p>
            <a:pPr lvl="0" algn="ctr">
              <a:lnSpc>
                <a:spcPct val="130000"/>
              </a:lnSpc>
              <a:defRPr/>
            </a:pPr>
            <a:r>
              <a:rPr lang="zh-TW" altLang="en-US" sz="2200" b="1" dirty="0">
                <a:solidFill>
                  <a:srgbClr val="FFFF00"/>
                </a:solidFill>
                <a:effectLst>
                  <a:glow rad="228600">
                    <a:schemeClr val="accent6">
                      <a:lumMod val="75000"/>
                      <a:alpha val="60000"/>
                    </a:schemeClr>
                  </a:glow>
                </a:effectLst>
                <a:sym typeface="+mn-lt"/>
              </a:rPr>
              <a:t>資安相關規範</a:t>
            </a:r>
          </a:p>
        </p:txBody>
      </p:sp>
      <p:sp>
        <p:nvSpPr>
          <p:cNvPr id="4" name="投影片編號版面配置區 3"/>
          <p:cNvSpPr>
            <a:spLocks noGrp="1"/>
          </p:cNvSpPr>
          <p:nvPr>
            <p:ph type="sldNum" sz="quarter" idx="12"/>
          </p:nvPr>
        </p:nvSpPr>
        <p:spPr>
          <a:xfrm>
            <a:off x="9448800" y="6492875"/>
            <a:ext cx="2743200" cy="365125"/>
          </a:xfrm>
        </p:spPr>
        <p:txBody>
          <a:bodyPr/>
          <a:lstStyle/>
          <a:p>
            <a:fld id="{46493D02-3590-4494-9ABB-93D650CAA22C}" type="slidenum">
              <a:rPr lang="zh-CN" altLang="en-US" smtClean="0">
                <a:solidFill>
                  <a:prstClr val="black">
                    <a:tint val="75000"/>
                  </a:prstClr>
                </a:solidFill>
              </a:rPr>
              <a:pPr/>
              <a:t>9</a:t>
            </a:fld>
            <a:endParaRPr lang="zh-CN" altLang="en-US" dirty="0">
              <a:solidFill>
                <a:prstClr val="black">
                  <a:tint val="75000"/>
                </a:prstClr>
              </a:solidFill>
            </a:endParaRPr>
          </a:p>
        </p:txBody>
      </p:sp>
      <p:sp>
        <p:nvSpPr>
          <p:cNvPr id="2" name="文字方塊 1"/>
          <p:cNvSpPr txBox="1"/>
          <p:nvPr/>
        </p:nvSpPr>
        <p:spPr>
          <a:xfrm>
            <a:off x="9596176" y="1210616"/>
            <a:ext cx="1326004" cy="369332"/>
          </a:xfrm>
          <a:prstGeom prst="rect">
            <a:avLst/>
          </a:prstGeom>
          <a:noFill/>
        </p:spPr>
        <p:txBody>
          <a:bodyPr wrap="none" rtlCol="0">
            <a:spAutoFit/>
          </a:bodyPr>
          <a:lstStyle/>
          <a:p>
            <a:pPr marL="114300" lvl="1" indent="-114300" defTabSz="577850">
              <a:lnSpc>
                <a:spcPct val="90000"/>
              </a:lnSpc>
              <a:spcBef>
                <a:spcPct val="0"/>
              </a:spcBef>
              <a:buFontTx/>
              <a:buChar char="•"/>
              <a:defRPr/>
            </a:pPr>
            <a:r>
              <a:rPr lang="zh-TW" altLang="en-US" sz="2000" kern="0" dirty="0">
                <a:solidFill>
                  <a:prstClr val="black">
                    <a:hueOff val="0"/>
                    <a:satOff val="0"/>
                    <a:lumOff val="0"/>
                    <a:alphaOff val="0"/>
                  </a:prstClr>
                </a:solidFill>
                <a:latin typeface="Arial" panose="020B0604020202020204"/>
                <a:ea typeface="微軟正黑體"/>
              </a:rPr>
              <a:t>下載專區</a:t>
            </a:r>
          </a:p>
        </p:txBody>
      </p:sp>
      <p:grpSp>
        <p:nvGrpSpPr>
          <p:cNvPr id="3" name="群組 2"/>
          <p:cNvGrpSpPr/>
          <p:nvPr/>
        </p:nvGrpSpPr>
        <p:grpSpPr>
          <a:xfrm>
            <a:off x="7782410" y="1907808"/>
            <a:ext cx="4590368" cy="827153"/>
            <a:chOff x="7782410" y="2023351"/>
            <a:chExt cx="4590368" cy="827153"/>
          </a:xfrm>
        </p:grpSpPr>
        <p:sp>
          <p:nvSpPr>
            <p:cNvPr id="67" name="手繪多邊形: 圖案 41">
              <a:extLst>
                <a:ext uri="{FF2B5EF4-FFF2-40B4-BE49-F238E27FC236}">
                  <a16:creationId xmlns:a16="http://schemas.microsoft.com/office/drawing/2014/main" id="{F485FEAF-D4B1-4A3D-BD5E-476298932360}"/>
                </a:ext>
              </a:extLst>
            </p:cNvPr>
            <p:cNvSpPr/>
            <p:nvPr/>
          </p:nvSpPr>
          <p:spPr>
            <a:xfrm>
              <a:off x="7782410" y="2023351"/>
              <a:ext cx="4234391" cy="789933"/>
            </a:xfrm>
            <a:custGeom>
              <a:avLst/>
              <a:gdLst>
                <a:gd name="connsiteX0" fmla="*/ 0 w 1212453"/>
                <a:gd name="connsiteY0" fmla="*/ 0 h 746639"/>
                <a:gd name="connsiteX1" fmla="*/ 1212453 w 1212453"/>
                <a:gd name="connsiteY1" fmla="*/ 0 h 746639"/>
                <a:gd name="connsiteX2" fmla="*/ 1212453 w 1212453"/>
                <a:gd name="connsiteY2" fmla="*/ 746639 h 746639"/>
                <a:gd name="connsiteX3" fmla="*/ 0 w 1212453"/>
                <a:gd name="connsiteY3" fmla="*/ 746639 h 746639"/>
                <a:gd name="connsiteX4" fmla="*/ 0 w 1212453"/>
                <a:gd name="connsiteY4" fmla="*/ 0 h 746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453" h="746639">
                  <a:moveTo>
                    <a:pt x="0" y="0"/>
                  </a:moveTo>
                  <a:lnTo>
                    <a:pt x="1212453" y="0"/>
                  </a:lnTo>
                  <a:lnTo>
                    <a:pt x="1212453" y="746639"/>
                  </a:lnTo>
                  <a:lnTo>
                    <a:pt x="0" y="746639"/>
                  </a:lnTo>
                  <a:lnTo>
                    <a:pt x="0" y="0"/>
                  </a:lnTo>
                  <a:close/>
                </a:path>
              </a:pathLst>
            </a:custGeom>
            <a:solidFill>
              <a:srgbClr val="5CC368">
                <a:tint val="40000"/>
                <a:alpha val="90000"/>
                <a:hueOff val="-926913"/>
                <a:satOff val="-9728"/>
                <a:lumOff val="319"/>
                <a:alphaOff val="0"/>
              </a:srgbClr>
            </a:solidFill>
            <a:ln w="12700" cap="flat" cmpd="sng" algn="ctr">
              <a:solidFill>
                <a:srgbClr val="5CC368">
                  <a:tint val="40000"/>
                  <a:alpha val="90000"/>
                  <a:hueOff val="-926913"/>
                  <a:satOff val="-9728"/>
                  <a:lumOff val="319"/>
                  <a:alphaOff val="0"/>
                </a:srgbClr>
              </a:solidFill>
              <a:prstDash val="solid"/>
              <a:miter lim="800000"/>
            </a:ln>
            <a:effectLst/>
          </p:spPr>
          <p:txBody>
            <a:bodyPr spcFirstLastPara="0" vert="horz" wrap="square" lIns="69342" tIns="69342" rIns="92456" bIns="104013" numCol="1" spcCol="1270" anchor="ctr" anchorCtr="0">
              <a:noAutofit/>
            </a:bodyPr>
            <a:lstStyle/>
            <a:p>
              <a:pPr marL="114300" lvl="1" indent="-114300" defTabSz="577850">
                <a:lnSpc>
                  <a:spcPct val="90000"/>
                </a:lnSpc>
                <a:spcBef>
                  <a:spcPct val="0"/>
                </a:spcBef>
                <a:buFontTx/>
                <a:buChar char="•"/>
                <a:defRPr/>
              </a:pPr>
              <a:endPar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p:txBody>
        </p:sp>
        <p:sp>
          <p:nvSpPr>
            <p:cNvPr id="31" name="手繪多邊形: 圖案 41">
              <a:extLst>
                <a:ext uri="{FF2B5EF4-FFF2-40B4-BE49-F238E27FC236}">
                  <a16:creationId xmlns:a16="http://schemas.microsoft.com/office/drawing/2014/main" id="{F485FEAF-D4B1-4A3D-BD5E-476298932360}"/>
                </a:ext>
              </a:extLst>
            </p:cNvPr>
            <p:cNvSpPr/>
            <p:nvPr/>
          </p:nvSpPr>
          <p:spPr>
            <a:xfrm>
              <a:off x="7782410" y="2060571"/>
              <a:ext cx="4590368" cy="789933"/>
            </a:xfrm>
            <a:custGeom>
              <a:avLst/>
              <a:gdLst>
                <a:gd name="connsiteX0" fmla="*/ 0 w 1212453"/>
                <a:gd name="connsiteY0" fmla="*/ 0 h 746639"/>
                <a:gd name="connsiteX1" fmla="*/ 1212453 w 1212453"/>
                <a:gd name="connsiteY1" fmla="*/ 0 h 746639"/>
                <a:gd name="connsiteX2" fmla="*/ 1212453 w 1212453"/>
                <a:gd name="connsiteY2" fmla="*/ 746639 h 746639"/>
                <a:gd name="connsiteX3" fmla="*/ 0 w 1212453"/>
                <a:gd name="connsiteY3" fmla="*/ 746639 h 746639"/>
                <a:gd name="connsiteX4" fmla="*/ 0 w 1212453"/>
                <a:gd name="connsiteY4" fmla="*/ 0 h 746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453" h="746639">
                  <a:moveTo>
                    <a:pt x="0" y="0"/>
                  </a:moveTo>
                  <a:lnTo>
                    <a:pt x="1212453" y="0"/>
                  </a:lnTo>
                  <a:lnTo>
                    <a:pt x="1212453" y="746639"/>
                  </a:lnTo>
                  <a:lnTo>
                    <a:pt x="0" y="746639"/>
                  </a:lnTo>
                  <a:lnTo>
                    <a:pt x="0" y="0"/>
                  </a:lnTo>
                  <a:close/>
                </a:path>
              </a:pathLst>
            </a:custGeom>
            <a:noFill/>
            <a:ln w="12700" cap="flat" cmpd="sng" algn="ctr">
              <a:solidFill>
                <a:srgbClr val="5CC368">
                  <a:tint val="40000"/>
                  <a:alpha val="90000"/>
                  <a:hueOff val="-926913"/>
                  <a:satOff val="-9728"/>
                  <a:lumOff val="319"/>
                  <a:alphaOff val="0"/>
                </a:srgbClr>
              </a:solidFill>
              <a:prstDash val="solid"/>
              <a:miter lim="800000"/>
            </a:ln>
            <a:effectLst/>
          </p:spPr>
          <p:txBody>
            <a:bodyPr spcFirstLastPara="0" vert="horz" wrap="square" lIns="69342" tIns="69342" rIns="92456" bIns="104013" numCol="1" spcCol="1270" anchor="ctr" anchorCtr="0">
              <a:noAutofit/>
            </a:bodyPr>
            <a:lstStyle/>
            <a:p>
              <a:pPr marL="114300" lvl="1" indent="-114300" defTabSz="577850">
                <a:lnSpc>
                  <a:spcPct val="90000"/>
                </a:lnSpc>
                <a:spcBef>
                  <a:spcPct val="0"/>
                </a:spcBef>
                <a:buFontTx/>
                <a:buChar char="•"/>
                <a:defRPr/>
              </a:pPr>
              <a:r>
                <a:rPr lang="zh-TW" altLang="en-US" sz="2000" kern="0" dirty="0">
                  <a:solidFill>
                    <a:prstClr val="black">
                      <a:hueOff val="0"/>
                      <a:satOff val="0"/>
                      <a:lumOff val="0"/>
                      <a:alphaOff val="0"/>
                    </a:prstClr>
                  </a:solidFill>
                  <a:latin typeface="Arial" panose="020B0604020202020204"/>
                  <a:ea typeface="微軟正黑體"/>
                </a:rPr>
                <a:t>灌溉或排水受益區域地籍查詢與統計</a:t>
              </a:r>
            </a:p>
            <a:p>
              <a:pPr marL="114300" marR="0" lvl="1" indent="-114300" defTabSz="577850" eaLnBrk="1" fontAlgn="auto" latinLnBrk="0" hangingPunct="1">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單筆地號轄區查詢</a:t>
              </a:r>
            </a:p>
          </p:txBody>
        </p:sp>
        <p:sp>
          <p:nvSpPr>
            <p:cNvPr id="32" name="文字方塊 31"/>
            <p:cNvSpPr txBox="1"/>
            <p:nvPr/>
          </p:nvSpPr>
          <p:spPr>
            <a:xfrm>
              <a:off x="10107303" y="2403831"/>
              <a:ext cx="1909497" cy="369332"/>
            </a:xfrm>
            <a:prstGeom prst="rect">
              <a:avLst/>
            </a:prstGeom>
            <a:noFill/>
          </p:spPr>
          <p:txBody>
            <a:bodyPr wrap="none" rtlCol="0">
              <a:spAutoFit/>
            </a:bodyPr>
            <a:lstStyle/>
            <a:p>
              <a:pPr marL="114300" lvl="1" indent="-114300" defTabSz="577850">
                <a:lnSpc>
                  <a:spcPct val="90000"/>
                </a:lnSpc>
                <a:spcBef>
                  <a:spcPct val="0"/>
                </a:spcBef>
                <a:buFontTx/>
                <a:buChar char="•"/>
                <a:defRPr/>
              </a:pPr>
              <a:r>
                <a:rPr lang="zh-TW" altLang="en-US" sz="2000" kern="0" dirty="0">
                  <a:solidFill>
                    <a:prstClr val="black">
                      <a:hueOff val="0"/>
                      <a:satOff val="0"/>
                      <a:lumOff val="0"/>
                      <a:alphaOff val="0"/>
                    </a:prstClr>
                  </a:solidFill>
                  <a:latin typeface="Arial" panose="020B0604020202020204"/>
                  <a:ea typeface="微軟正黑體"/>
                </a:rPr>
                <a:t>重測</a:t>
              </a:r>
              <a:r>
                <a:rPr lang="en-US" altLang="zh-TW" sz="2000" kern="0" dirty="0">
                  <a:solidFill>
                    <a:prstClr val="black">
                      <a:hueOff val="0"/>
                      <a:satOff val="0"/>
                      <a:lumOff val="0"/>
                      <a:alphaOff val="0"/>
                    </a:prstClr>
                  </a:solidFill>
                  <a:latin typeface="Arial" panose="020B0604020202020204"/>
                  <a:ea typeface="微軟正黑體"/>
                </a:rPr>
                <a:t>/</a:t>
              </a:r>
              <a:r>
                <a:rPr lang="zh-TW" altLang="en-US" sz="2000" kern="0" dirty="0">
                  <a:solidFill>
                    <a:prstClr val="black">
                      <a:hueOff val="0"/>
                      <a:satOff val="0"/>
                      <a:lumOff val="0"/>
                      <a:alphaOff val="0"/>
                    </a:prstClr>
                  </a:solidFill>
                  <a:latin typeface="Arial" panose="020B0604020202020204"/>
                  <a:ea typeface="微軟正黑體"/>
                </a:rPr>
                <a:t>分割查詢</a:t>
              </a:r>
            </a:p>
          </p:txBody>
        </p:sp>
      </p:grpSp>
      <p:sp>
        <p:nvSpPr>
          <p:cNvPr id="33" name="手繪多邊形: 圖案 38">
            <a:extLst>
              <a:ext uri="{FF2B5EF4-FFF2-40B4-BE49-F238E27FC236}">
                <a16:creationId xmlns:a16="http://schemas.microsoft.com/office/drawing/2014/main" id="{22D0E905-34D2-4FD2-8EAF-C412CB008CAD}"/>
              </a:ext>
            </a:extLst>
          </p:cNvPr>
          <p:cNvSpPr/>
          <p:nvPr/>
        </p:nvSpPr>
        <p:spPr>
          <a:xfrm>
            <a:off x="5772017" y="6171349"/>
            <a:ext cx="1880622" cy="633600"/>
          </a:xfrm>
          <a:custGeom>
            <a:avLst/>
            <a:gdLst>
              <a:gd name="connsiteX0" fmla="*/ 0 w 1235402"/>
              <a:gd name="connsiteY0" fmla="*/ 0 h 91052"/>
              <a:gd name="connsiteX1" fmla="*/ 1235402 w 1235402"/>
              <a:gd name="connsiteY1" fmla="*/ 0 h 91052"/>
              <a:gd name="connsiteX2" fmla="*/ 1235402 w 1235402"/>
              <a:gd name="connsiteY2" fmla="*/ 91052 h 91052"/>
              <a:gd name="connsiteX3" fmla="*/ 0 w 1235402"/>
              <a:gd name="connsiteY3" fmla="*/ 91052 h 91052"/>
              <a:gd name="connsiteX4" fmla="*/ 0 w 1235402"/>
              <a:gd name="connsiteY4" fmla="*/ 0 h 91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402" h="91052">
                <a:moveTo>
                  <a:pt x="0" y="0"/>
                </a:moveTo>
                <a:lnTo>
                  <a:pt x="1235402" y="0"/>
                </a:lnTo>
                <a:lnTo>
                  <a:pt x="1235402" y="91052"/>
                </a:lnTo>
                <a:lnTo>
                  <a:pt x="0" y="91052"/>
                </a:lnTo>
                <a:lnTo>
                  <a:pt x="0" y="0"/>
                </a:lnTo>
                <a:close/>
              </a:path>
            </a:pathLst>
          </a:custGeom>
          <a:solidFill>
            <a:srgbClr val="9C9ED0"/>
          </a:solidFill>
          <a:ln w="12700" cap="flat" cmpd="sng" algn="ctr">
            <a:solidFill>
              <a:srgbClr val="5CC368">
                <a:hueOff val="-4200018"/>
                <a:satOff val="-81577"/>
                <a:lumOff val="20000"/>
                <a:alphaOff val="0"/>
              </a:srgbClr>
            </a:solidFill>
            <a:prstDash val="solid"/>
            <a:miter lim="800000"/>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ts val="2200"/>
              </a:lnSpc>
              <a:spcBef>
                <a:spcPct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軟正黑體"/>
                <a:cs typeface="+mn-cs"/>
              </a:rPr>
              <a:t>帳號管理</a:t>
            </a:r>
          </a:p>
        </p:txBody>
      </p:sp>
      <p:grpSp>
        <p:nvGrpSpPr>
          <p:cNvPr id="5" name="群組 4"/>
          <p:cNvGrpSpPr/>
          <p:nvPr/>
        </p:nvGrpSpPr>
        <p:grpSpPr>
          <a:xfrm>
            <a:off x="7766095" y="5407650"/>
            <a:ext cx="4250705" cy="651494"/>
            <a:chOff x="7766095" y="5407650"/>
            <a:chExt cx="4250705" cy="651494"/>
          </a:xfrm>
        </p:grpSpPr>
        <p:sp>
          <p:nvSpPr>
            <p:cNvPr id="34" name="手繪多邊形: 圖案 46">
              <a:extLst>
                <a:ext uri="{FF2B5EF4-FFF2-40B4-BE49-F238E27FC236}">
                  <a16:creationId xmlns:a16="http://schemas.microsoft.com/office/drawing/2014/main" id="{BAFBE0C4-7D2A-4A9A-918D-2C9E80B9D58D}"/>
                </a:ext>
              </a:extLst>
            </p:cNvPr>
            <p:cNvSpPr/>
            <p:nvPr/>
          </p:nvSpPr>
          <p:spPr>
            <a:xfrm>
              <a:off x="7766095" y="5407650"/>
              <a:ext cx="4250705" cy="633600"/>
            </a:xfrm>
            <a:custGeom>
              <a:avLst/>
              <a:gdLst>
                <a:gd name="connsiteX0" fmla="*/ 0 w 1212453"/>
                <a:gd name="connsiteY0" fmla="*/ 0 h 746639"/>
                <a:gd name="connsiteX1" fmla="*/ 1212453 w 1212453"/>
                <a:gd name="connsiteY1" fmla="*/ 0 h 746639"/>
                <a:gd name="connsiteX2" fmla="*/ 1212453 w 1212453"/>
                <a:gd name="connsiteY2" fmla="*/ 746639 h 746639"/>
                <a:gd name="connsiteX3" fmla="*/ 0 w 1212453"/>
                <a:gd name="connsiteY3" fmla="*/ 746639 h 746639"/>
                <a:gd name="connsiteX4" fmla="*/ 0 w 1212453"/>
                <a:gd name="connsiteY4" fmla="*/ 0 h 746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453" h="746639">
                  <a:moveTo>
                    <a:pt x="0" y="0"/>
                  </a:moveTo>
                  <a:lnTo>
                    <a:pt x="1212453" y="0"/>
                  </a:lnTo>
                  <a:lnTo>
                    <a:pt x="1212453" y="746639"/>
                  </a:lnTo>
                  <a:lnTo>
                    <a:pt x="0" y="746639"/>
                  </a:lnTo>
                  <a:lnTo>
                    <a:pt x="0" y="0"/>
                  </a:lnTo>
                  <a:close/>
                </a:path>
              </a:pathLst>
            </a:custGeom>
            <a:solidFill>
              <a:srgbClr val="5CC368">
                <a:tint val="40000"/>
                <a:alpha val="90000"/>
                <a:hueOff val="-4634564"/>
                <a:satOff val="-48638"/>
                <a:lumOff val="1596"/>
                <a:alphaOff val="0"/>
              </a:srgbClr>
            </a:solidFill>
            <a:ln w="12700" cap="flat" cmpd="sng" algn="ctr">
              <a:solidFill>
                <a:srgbClr val="5CC368">
                  <a:tint val="40000"/>
                  <a:alpha val="90000"/>
                  <a:hueOff val="-4634564"/>
                  <a:satOff val="-48638"/>
                  <a:lumOff val="1596"/>
                  <a:alphaOff val="0"/>
                </a:srgbClr>
              </a:solidFill>
              <a:prstDash val="solid"/>
              <a:miter lim="800000"/>
            </a:ln>
            <a:effectLst/>
          </p:spPr>
          <p:txBody>
            <a:bodyPr spcFirstLastPara="0" vert="horz" wrap="square" lIns="69342" tIns="69342" rIns="92456" bIns="104013" numCol="1" spcCol="1270" anchor="ctr" anchorCtr="0">
              <a:noAutofit/>
            </a:bodyPr>
            <a:lstStyle/>
            <a:p>
              <a:pPr marL="114300" marR="0" lvl="1" indent="-114300" defTabSz="577850" eaLnBrk="1" fontAlgn="auto" latinLnBrk="0" hangingPunct="1">
                <a:spcBef>
                  <a:spcPct val="0"/>
                </a:spcBef>
                <a:spcAft>
                  <a:spcPts val="0"/>
                </a:spcAft>
                <a:buClrTx/>
                <a:buSzTx/>
                <a:buFontTx/>
                <a:buChar char="•"/>
                <a:tabLst/>
                <a:defRPr/>
              </a:pPr>
              <a:r>
                <a:rPr kumimoji="0" lang="zh-TW" altLang="en-US"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rPr>
                <a:t>農田水利設施廢止資料登打</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a:p>
              <a:pPr marL="114300" marR="0" lvl="1" indent="-114300" defTabSz="577850" eaLnBrk="1" fontAlgn="auto" latinLnBrk="0" hangingPunct="1">
                <a:spcBef>
                  <a:spcPct val="0"/>
                </a:spcBef>
                <a:spcAft>
                  <a:spcPts val="0"/>
                </a:spcAft>
                <a:buClrTx/>
                <a:buSzTx/>
                <a:buFontTx/>
                <a:buChar char="•"/>
                <a:tabLst/>
                <a:defRPr/>
              </a:pPr>
              <a:r>
                <a:rPr lang="zh-TW" altLang="en-US" sz="2000" kern="0" dirty="0">
                  <a:solidFill>
                    <a:prstClr val="black">
                      <a:hueOff val="0"/>
                      <a:satOff val="0"/>
                      <a:lumOff val="0"/>
                      <a:alphaOff val="0"/>
                    </a:prstClr>
                  </a:solidFill>
                  <a:latin typeface="Arial" panose="020B0604020202020204"/>
                  <a:ea typeface="微軟正黑體"/>
                </a:rPr>
                <a:t>公文查詢</a:t>
              </a:r>
              <a:endParaRPr kumimoji="0" lang="en-US" altLang="zh-TW" sz="20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a:cs typeface="+mn-cs"/>
              </a:endParaRPr>
            </a:p>
          </p:txBody>
        </p:sp>
        <p:sp>
          <p:nvSpPr>
            <p:cNvPr id="38" name="文字方塊 37"/>
            <p:cNvSpPr txBox="1"/>
            <p:nvPr/>
          </p:nvSpPr>
          <p:spPr>
            <a:xfrm>
              <a:off x="9783635" y="5689812"/>
              <a:ext cx="1326004" cy="369332"/>
            </a:xfrm>
            <a:prstGeom prst="rect">
              <a:avLst/>
            </a:prstGeom>
            <a:noFill/>
          </p:spPr>
          <p:txBody>
            <a:bodyPr wrap="none" rtlCol="0">
              <a:spAutoFit/>
            </a:bodyPr>
            <a:lstStyle/>
            <a:p>
              <a:pPr marL="114300" lvl="1" indent="-114300" defTabSz="577850">
                <a:lnSpc>
                  <a:spcPct val="90000"/>
                </a:lnSpc>
                <a:spcBef>
                  <a:spcPct val="0"/>
                </a:spcBef>
                <a:buFontTx/>
                <a:buChar char="•"/>
                <a:defRPr/>
              </a:pPr>
              <a:r>
                <a:rPr lang="zh-TW" altLang="en-US" sz="2000" kern="0" dirty="0">
                  <a:solidFill>
                    <a:prstClr val="black">
                      <a:hueOff val="0"/>
                      <a:satOff val="0"/>
                      <a:lumOff val="0"/>
                      <a:alphaOff val="0"/>
                    </a:prstClr>
                  </a:solidFill>
                  <a:latin typeface="Arial" panose="020B0604020202020204"/>
                  <a:ea typeface="微軟正黑體"/>
                </a:rPr>
                <a:t>地籍查詢</a:t>
              </a:r>
            </a:p>
          </p:txBody>
        </p:sp>
      </p:grpSp>
    </p:spTree>
    <p:extLst>
      <p:ext uri="{BB962C8B-B14F-4D97-AF65-F5344CB8AC3E}">
        <p14:creationId xmlns:p14="http://schemas.microsoft.com/office/powerpoint/2010/main" val="2942204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文本框 47"/>
          <p:cNvSpPr txBox="1"/>
          <p:nvPr/>
        </p:nvSpPr>
        <p:spPr>
          <a:xfrm>
            <a:off x="1250635" y="256471"/>
            <a:ext cx="93956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農田水利灌溉管理整合雲系統</a:t>
            </a:r>
            <a:endParaRPr kumimoji="0" lang="zh-TW"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grpSp>
        <p:nvGrpSpPr>
          <p:cNvPr id="6" name="群組 5">
            <a:extLst>
              <a:ext uri="{FF2B5EF4-FFF2-40B4-BE49-F238E27FC236}">
                <a16:creationId xmlns:a16="http://schemas.microsoft.com/office/drawing/2014/main" id="{FE751D19-C1CD-91BA-5FD4-A8D8793F1839}"/>
              </a:ext>
            </a:extLst>
          </p:cNvPr>
          <p:cNvGrpSpPr/>
          <p:nvPr/>
        </p:nvGrpSpPr>
        <p:grpSpPr>
          <a:xfrm>
            <a:off x="12451550" y="970165"/>
            <a:ext cx="8560989" cy="4970810"/>
            <a:chOff x="8573346" y="4000500"/>
            <a:chExt cx="8560989" cy="5256051"/>
          </a:xfrm>
        </p:grpSpPr>
        <p:grpSp>
          <p:nvGrpSpPr>
            <p:cNvPr id="7" name="Group 7">
              <a:extLst>
                <a:ext uri="{FF2B5EF4-FFF2-40B4-BE49-F238E27FC236}">
                  <a16:creationId xmlns:a16="http://schemas.microsoft.com/office/drawing/2014/main" id="{F451270C-DE4C-E9CB-B113-36719438FD78}"/>
                </a:ext>
              </a:extLst>
            </p:cNvPr>
            <p:cNvGrpSpPr/>
            <p:nvPr/>
          </p:nvGrpSpPr>
          <p:grpSpPr>
            <a:xfrm>
              <a:off x="8573346" y="4000500"/>
              <a:ext cx="3085254" cy="5256051"/>
              <a:chOff x="730083" y="1790333"/>
              <a:chExt cx="1933961" cy="5683216"/>
            </a:xfrm>
          </p:grpSpPr>
          <p:sp>
            <p:nvSpPr>
              <p:cNvPr id="13" name="Rounded Rectangle 3">
                <a:extLst>
                  <a:ext uri="{FF2B5EF4-FFF2-40B4-BE49-F238E27FC236}">
                    <a16:creationId xmlns:a16="http://schemas.microsoft.com/office/drawing/2014/main" id="{9B1F1EA4-FEE7-E4E2-98A5-2AA8D67ACA74}"/>
                  </a:ext>
                </a:extLst>
              </p:cNvPr>
              <p:cNvSpPr/>
              <p:nvPr/>
            </p:nvSpPr>
            <p:spPr>
              <a:xfrm>
                <a:off x="742780" y="1790334"/>
                <a:ext cx="1900471" cy="5683215"/>
              </a:xfrm>
              <a:prstGeom prst="roundRect">
                <a:avLst>
                  <a:gd name="adj" fmla="val 3866"/>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Rounded Rectangle 4">
                <a:extLst>
                  <a:ext uri="{FF2B5EF4-FFF2-40B4-BE49-F238E27FC236}">
                    <a16:creationId xmlns:a16="http://schemas.microsoft.com/office/drawing/2014/main" id="{34CAA3CF-530C-7C0E-114D-2C8D5CE9E691}"/>
                  </a:ext>
                </a:extLst>
              </p:cNvPr>
              <p:cNvSpPr/>
              <p:nvPr/>
            </p:nvSpPr>
            <p:spPr>
              <a:xfrm>
                <a:off x="730083" y="1790333"/>
                <a:ext cx="1933961" cy="1549815"/>
              </a:xfrm>
              <a:custGeom>
                <a:avLst/>
                <a:gdLst/>
                <a:ahLst/>
                <a:cxnLst/>
                <a:rect l="l" t="t" r="r" b="b"/>
                <a:pathLst>
                  <a:path w="2232248" h="956295">
                    <a:moveTo>
                      <a:pt x="86299" y="0"/>
                    </a:moveTo>
                    <a:lnTo>
                      <a:pt x="2145949" y="0"/>
                    </a:lnTo>
                    <a:cubicBezTo>
                      <a:pt x="2193611" y="0"/>
                      <a:pt x="2232248" y="38637"/>
                      <a:pt x="2232248" y="86299"/>
                    </a:cubicBezTo>
                    <a:lnTo>
                      <a:pt x="2232248" y="956295"/>
                    </a:lnTo>
                    <a:lnTo>
                      <a:pt x="0" y="956295"/>
                    </a:lnTo>
                    <a:lnTo>
                      <a:pt x="0" y="86299"/>
                    </a:lnTo>
                    <a:cubicBezTo>
                      <a:pt x="0" y="38637"/>
                      <a:pt x="38637" y="0"/>
                      <a:pt x="86299" y="0"/>
                    </a:cubicBezTo>
                    <a:close/>
                  </a:path>
                </a:pathLst>
              </a:custGeom>
              <a:solidFill>
                <a:srgbClr val="96F2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8" name="群組 7">
              <a:extLst>
                <a:ext uri="{FF2B5EF4-FFF2-40B4-BE49-F238E27FC236}">
                  <a16:creationId xmlns:a16="http://schemas.microsoft.com/office/drawing/2014/main" id="{A3D0D0BE-963C-070B-7309-EE09B77DA735}"/>
                </a:ext>
              </a:extLst>
            </p:cNvPr>
            <p:cNvGrpSpPr/>
            <p:nvPr/>
          </p:nvGrpSpPr>
          <p:grpSpPr>
            <a:xfrm>
              <a:off x="9676803" y="4980911"/>
              <a:ext cx="7457532" cy="1382372"/>
              <a:chOff x="1227465" y="2448424"/>
              <a:chExt cx="7457532" cy="1522885"/>
            </a:xfrm>
          </p:grpSpPr>
          <p:sp>
            <p:nvSpPr>
              <p:cNvPr id="11" name="Oval 6">
                <a:extLst>
                  <a:ext uri="{FF2B5EF4-FFF2-40B4-BE49-F238E27FC236}">
                    <a16:creationId xmlns:a16="http://schemas.microsoft.com/office/drawing/2014/main" id="{7CB58B89-C7DE-756C-736A-851777169DAB}"/>
                  </a:ext>
                </a:extLst>
              </p:cNvPr>
              <p:cNvSpPr/>
              <p:nvPr/>
            </p:nvSpPr>
            <p:spPr>
              <a:xfrm>
                <a:off x="1227465" y="2448424"/>
                <a:ext cx="778517" cy="778517"/>
              </a:xfrm>
              <a:prstGeom prst="ellipse">
                <a:avLst/>
              </a:prstGeom>
              <a:solidFill>
                <a:srgbClr val="2BC7C3"/>
              </a:solidFill>
              <a:ln w="3492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23">
                <a:extLst>
                  <a:ext uri="{FF2B5EF4-FFF2-40B4-BE49-F238E27FC236}">
                    <a16:creationId xmlns:a16="http://schemas.microsoft.com/office/drawing/2014/main" id="{780F8FB2-D58B-0B1B-D42B-41F577866AE2}"/>
                  </a:ext>
                </a:extLst>
              </p:cNvPr>
              <p:cNvSpPr txBox="1"/>
              <p:nvPr/>
            </p:nvSpPr>
            <p:spPr>
              <a:xfrm>
                <a:off x="7806043" y="3290127"/>
                <a:ext cx="878954" cy="681182"/>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3200" b="1" i="0" u="none" strike="noStrike" kern="0" cap="none" spc="0" normalizeH="0" baseline="0" noProof="0" dirty="0">
                  <a:ln>
                    <a:noFill/>
                  </a:ln>
                  <a:solidFill>
                    <a:prstClr val="white"/>
                  </a:solidFill>
                  <a:effectLst/>
                  <a:uLnTx/>
                  <a:uFillTx/>
                  <a:ea typeface="맑은 고딕" panose="020B0503020000020004" pitchFamily="34" charset="-127"/>
                  <a:cs typeface="Arial" pitchFamily="34" charset="0"/>
                </a:endParaRPr>
              </a:p>
            </p:txBody>
          </p:sp>
        </p:grpSp>
        <p:sp>
          <p:nvSpPr>
            <p:cNvPr id="9" name="TextBox 9">
              <a:extLst>
                <a:ext uri="{FF2B5EF4-FFF2-40B4-BE49-F238E27FC236}">
                  <a16:creationId xmlns:a16="http://schemas.microsoft.com/office/drawing/2014/main" id="{277A7DE1-47F0-DA9A-A000-8D3C409893A1}"/>
                </a:ext>
              </a:extLst>
            </p:cNvPr>
            <p:cNvSpPr txBox="1"/>
            <p:nvPr/>
          </p:nvSpPr>
          <p:spPr>
            <a:xfrm>
              <a:off x="8648367" y="4057581"/>
              <a:ext cx="2922295" cy="683420"/>
            </a:xfrm>
            <a:prstGeom prst="rect">
              <a:avLst/>
            </a:prstGeom>
            <a:noFill/>
          </p:spPr>
          <p:txBody>
            <a:bodyPr wrap="square" lIns="108000" rIns="108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glow rad="127000">
                      <a:prstClr val="black"/>
                    </a:glow>
                  </a:effectLst>
                  <a:uLnTx/>
                  <a:uFillTx/>
                  <a:latin typeface="微軟正黑體" panose="020B0604030504040204" pitchFamily="34" charset="-120"/>
                </a:rPr>
                <a:t>系統</a:t>
              </a:r>
              <a:r>
                <a:rPr kumimoji="0" lang="zh-TW" altLang="en-US" sz="1800" b="1" i="0" u="none" strike="noStrike" kern="0" cap="none" spc="0" normalizeH="0" baseline="0" noProof="0" dirty="0">
                  <a:ln>
                    <a:noFill/>
                  </a:ln>
                  <a:solidFill>
                    <a:srgbClr val="FFFF00"/>
                  </a:solidFill>
                  <a:effectLst>
                    <a:glow rad="127000">
                      <a:prstClr val="black"/>
                    </a:glow>
                  </a:effectLst>
                  <a:uLnTx/>
                  <a:uFillTx/>
                  <a:latin typeface="微軟正黑體" panose="020B0604030504040204" pitchFamily="34" charset="-120"/>
                </a:rPr>
                <a:t>既有應用</a:t>
              </a:r>
              <a:endParaRPr kumimoji="0" lang="en-US" altLang="zh-TW" sz="1800" b="1" i="0" u="none" strike="noStrike" kern="0" cap="none" spc="0" normalizeH="0" baseline="0" noProof="0" dirty="0">
                <a:ln>
                  <a:noFill/>
                </a:ln>
                <a:solidFill>
                  <a:srgbClr val="FFFF00"/>
                </a:solidFill>
                <a:effectLst>
                  <a:glow rad="127000">
                    <a:prstClr val="black"/>
                  </a:glow>
                </a:effectLst>
                <a:uLnTx/>
                <a:uFillTx/>
                <a:latin typeface="微軟正黑體" panose="020B0604030504040204" pitchFamily="34" charset="-12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00"/>
                  </a:solidFill>
                  <a:effectLst>
                    <a:glow rad="127000">
                      <a:prstClr val="black"/>
                    </a:glow>
                  </a:effectLst>
                  <a:uLnTx/>
                  <a:uFillTx/>
                  <a:latin typeface="微軟正黑體" panose="020B0604030504040204" pitchFamily="34" charset="-120"/>
                </a:rPr>
                <a:t>功能強化</a:t>
              </a:r>
            </a:p>
          </p:txBody>
        </p:sp>
        <p:sp>
          <p:nvSpPr>
            <p:cNvPr id="10" name="TextBox 7">
              <a:extLst>
                <a:ext uri="{FF2B5EF4-FFF2-40B4-BE49-F238E27FC236}">
                  <a16:creationId xmlns:a16="http://schemas.microsoft.com/office/drawing/2014/main" id="{C94AD862-2C82-0E23-A215-091F71121B94}"/>
                </a:ext>
              </a:extLst>
            </p:cNvPr>
            <p:cNvSpPr txBox="1"/>
            <p:nvPr/>
          </p:nvSpPr>
          <p:spPr>
            <a:xfrm>
              <a:off x="8587467" y="5782613"/>
              <a:ext cx="3071133" cy="3001719"/>
            </a:xfrm>
            <a:prstGeom prst="rect">
              <a:avLst/>
            </a:prstGeom>
            <a:noFill/>
          </p:spPr>
          <p:txBody>
            <a:bodyPr wrap="square" rtlCol="0">
              <a:spAutoFit/>
            </a:bodyPr>
            <a:lstStyle/>
            <a:p>
              <a:pPr marL="171450" indent="-171450" algn="just">
                <a:lnSpc>
                  <a:spcPct val="150000"/>
                </a:lnSpc>
                <a:buFont typeface="Wingdings" panose="05000000000000000000" pitchFamily="2" charset="2"/>
                <a:buChar char="p"/>
              </a:pPr>
              <a:r>
                <a:rPr lang="zh-TW" altLang="en-US" sz="1600" kern="0" dirty="0">
                  <a:solidFill>
                    <a:prstClr val="black">
                      <a:lumMod val="75000"/>
                      <a:lumOff val="25000"/>
                    </a:prstClr>
                  </a:solidFill>
                  <a:latin typeface="微軟正黑體" panose="020B0604030504040204" pitchFamily="34" charset="-120"/>
                  <a:cs typeface="Arial" pitchFamily="34" charset="0"/>
                </a:rPr>
                <a:t>優化系統圖臺功能</a:t>
              </a:r>
              <a:endParaRPr lang="en-US" altLang="zh-TW" sz="1600" kern="0" dirty="0">
                <a:solidFill>
                  <a:prstClr val="black">
                    <a:lumMod val="75000"/>
                    <a:lumOff val="25000"/>
                  </a:prstClr>
                </a:solidFill>
                <a:latin typeface="微軟正黑體" panose="020B0604030504040204" pitchFamily="34" charset="-120"/>
                <a:cs typeface="Arial" pitchFamily="34" charset="0"/>
              </a:endParaRPr>
            </a:p>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優化</a:t>
              </a: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農田水利現勘應用工具</a:t>
              </a:r>
              <a:r>
                <a:rPr kumimoji="0" lang="en-US" altLang="zh-TW"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(PWA)</a:t>
              </a: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現地調查功能</a:t>
              </a:r>
              <a:endParaRPr kumimoji="0" lang="en-US" altLang="zh-TW"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endParaRPr>
            </a:p>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優化農田水利設施功能廢止紀錄功能</a:t>
              </a:r>
              <a:endParaRPr kumimoji="0" lang="en-US" altLang="zh-TW"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endParaRPr>
            </a:p>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強化灌溉或排水受益區域範圍及作業基金土地管理相關功能</a:t>
              </a:r>
              <a:endParaRPr kumimoji="0" lang="en-US" altLang="zh-TW"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endParaRPr>
            </a:p>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檢對及更新維護系統地籍資料</a:t>
              </a:r>
              <a:endParaRPr kumimoji="0" lang="en-US" altLang="zh-TW"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endParaRPr>
            </a:p>
          </p:txBody>
        </p:sp>
      </p:grpSp>
      <p:grpSp>
        <p:nvGrpSpPr>
          <p:cNvPr id="15" name="群組 14">
            <a:extLst>
              <a:ext uri="{FF2B5EF4-FFF2-40B4-BE49-F238E27FC236}">
                <a16:creationId xmlns:a16="http://schemas.microsoft.com/office/drawing/2014/main" id="{ED421000-7A55-FEA5-254B-4C2D031F5207}"/>
              </a:ext>
            </a:extLst>
          </p:cNvPr>
          <p:cNvGrpSpPr/>
          <p:nvPr/>
        </p:nvGrpSpPr>
        <p:grpSpPr>
          <a:xfrm>
            <a:off x="15664686" y="941342"/>
            <a:ext cx="3085254" cy="4999633"/>
            <a:chOff x="8573346" y="4000500"/>
            <a:chExt cx="3085254" cy="5200968"/>
          </a:xfrm>
        </p:grpSpPr>
        <p:grpSp>
          <p:nvGrpSpPr>
            <p:cNvPr id="16" name="Group 7">
              <a:extLst>
                <a:ext uri="{FF2B5EF4-FFF2-40B4-BE49-F238E27FC236}">
                  <a16:creationId xmlns:a16="http://schemas.microsoft.com/office/drawing/2014/main" id="{EA4F181E-9C32-8CAB-B332-6BCBB3169BF2}"/>
                </a:ext>
              </a:extLst>
            </p:cNvPr>
            <p:cNvGrpSpPr/>
            <p:nvPr/>
          </p:nvGrpSpPr>
          <p:grpSpPr>
            <a:xfrm>
              <a:off x="8573346" y="4000500"/>
              <a:ext cx="3085254" cy="5200968"/>
              <a:chOff x="730083" y="1790333"/>
              <a:chExt cx="1933961" cy="5623656"/>
            </a:xfrm>
          </p:grpSpPr>
          <p:sp>
            <p:nvSpPr>
              <p:cNvPr id="22" name="Rounded Rectangle 3">
                <a:extLst>
                  <a:ext uri="{FF2B5EF4-FFF2-40B4-BE49-F238E27FC236}">
                    <a16:creationId xmlns:a16="http://schemas.microsoft.com/office/drawing/2014/main" id="{9197B267-A8E2-EB35-CA6E-F3D9ECC7E58B}"/>
                  </a:ext>
                </a:extLst>
              </p:cNvPr>
              <p:cNvSpPr/>
              <p:nvPr/>
            </p:nvSpPr>
            <p:spPr>
              <a:xfrm>
                <a:off x="742780" y="1790334"/>
                <a:ext cx="1900471" cy="5623655"/>
              </a:xfrm>
              <a:prstGeom prst="roundRect">
                <a:avLst>
                  <a:gd name="adj" fmla="val 3866"/>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Rounded Rectangle 4">
                <a:extLst>
                  <a:ext uri="{FF2B5EF4-FFF2-40B4-BE49-F238E27FC236}">
                    <a16:creationId xmlns:a16="http://schemas.microsoft.com/office/drawing/2014/main" id="{88ACC84D-7857-4E44-5DF0-527DF82CD495}"/>
                  </a:ext>
                </a:extLst>
              </p:cNvPr>
              <p:cNvSpPr/>
              <p:nvPr/>
            </p:nvSpPr>
            <p:spPr>
              <a:xfrm>
                <a:off x="730083" y="1790333"/>
                <a:ext cx="1933961" cy="1549815"/>
              </a:xfrm>
              <a:custGeom>
                <a:avLst/>
                <a:gdLst/>
                <a:ahLst/>
                <a:cxnLst/>
                <a:rect l="l" t="t" r="r" b="b"/>
                <a:pathLst>
                  <a:path w="2232248" h="956295">
                    <a:moveTo>
                      <a:pt x="86299" y="0"/>
                    </a:moveTo>
                    <a:lnTo>
                      <a:pt x="2145949" y="0"/>
                    </a:lnTo>
                    <a:cubicBezTo>
                      <a:pt x="2193611" y="0"/>
                      <a:pt x="2232248" y="38637"/>
                      <a:pt x="2232248" y="86299"/>
                    </a:cubicBezTo>
                    <a:lnTo>
                      <a:pt x="2232248" y="956295"/>
                    </a:lnTo>
                    <a:lnTo>
                      <a:pt x="0" y="956295"/>
                    </a:lnTo>
                    <a:lnTo>
                      <a:pt x="0" y="86299"/>
                    </a:lnTo>
                    <a:cubicBezTo>
                      <a:pt x="0" y="38637"/>
                      <a:pt x="38637" y="0"/>
                      <a:pt x="86299" y="0"/>
                    </a:cubicBezTo>
                    <a:close/>
                  </a:path>
                </a:pathLst>
              </a:custGeom>
              <a:solidFill>
                <a:srgbClr val="96F2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7" name="群組 16">
              <a:extLst>
                <a:ext uri="{FF2B5EF4-FFF2-40B4-BE49-F238E27FC236}">
                  <a16:creationId xmlns:a16="http://schemas.microsoft.com/office/drawing/2014/main" id="{4949E432-499F-E1E2-7435-57105ADE6A56}"/>
                </a:ext>
              </a:extLst>
            </p:cNvPr>
            <p:cNvGrpSpPr/>
            <p:nvPr/>
          </p:nvGrpSpPr>
          <p:grpSpPr>
            <a:xfrm>
              <a:off x="9626584" y="4980911"/>
              <a:ext cx="878954" cy="706685"/>
              <a:chOff x="1177246" y="2448424"/>
              <a:chExt cx="878954" cy="778517"/>
            </a:xfrm>
          </p:grpSpPr>
          <p:sp>
            <p:nvSpPr>
              <p:cNvPr id="20" name="Oval 6">
                <a:extLst>
                  <a:ext uri="{FF2B5EF4-FFF2-40B4-BE49-F238E27FC236}">
                    <a16:creationId xmlns:a16="http://schemas.microsoft.com/office/drawing/2014/main" id="{69559D65-7AE6-3170-8397-A83F41FE8C99}"/>
                  </a:ext>
                </a:extLst>
              </p:cNvPr>
              <p:cNvSpPr/>
              <p:nvPr/>
            </p:nvSpPr>
            <p:spPr>
              <a:xfrm>
                <a:off x="1227465" y="2448424"/>
                <a:ext cx="778517" cy="778517"/>
              </a:xfrm>
              <a:prstGeom prst="ellipse">
                <a:avLst/>
              </a:prstGeom>
              <a:solidFill>
                <a:srgbClr val="2BC7C3"/>
              </a:solidFill>
              <a:ln w="3492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3">
                <a:extLst>
                  <a:ext uri="{FF2B5EF4-FFF2-40B4-BE49-F238E27FC236}">
                    <a16:creationId xmlns:a16="http://schemas.microsoft.com/office/drawing/2014/main" id="{64D6142D-13A1-CFF2-8094-B75E209F999A}"/>
                  </a:ext>
                </a:extLst>
              </p:cNvPr>
              <p:cNvSpPr txBox="1"/>
              <p:nvPr/>
            </p:nvSpPr>
            <p:spPr>
              <a:xfrm>
                <a:off x="1177246" y="2472823"/>
                <a:ext cx="878954" cy="682208"/>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3200" b="1" i="0" u="none" strike="noStrike" kern="0" cap="none" spc="0" normalizeH="0" baseline="0" noProof="0" dirty="0">
                  <a:ln>
                    <a:noFill/>
                  </a:ln>
                  <a:solidFill>
                    <a:prstClr val="white"/>
                  </a:solidFill>
                  <a:effectLst/>
                  <a:uLnTx/>
                  <a:uFillTx/>
                  <a:ea typeface="맑은 고딕" panose="020B0503020000020004" pitchFamily="34" charset="-127"/>
                  <a:cs typeface="Arial" pitchFamily="34" charset="0"/>
                </a:endParaRPr>
              </a:p>
            </p:txBody>
          </p:sp>
        </p:grpSp>
        <p:sp>
          <p:nvSpPr>
            <p:cNvPr id="18" name="TextBox 9">
              <a:extLst>
                <a:ext uri="{FF2B5EF4-FFF2-40B4-BE49-F238E27FC236}">
                  <a16:creationId xmlns:a16="http://schemas.microsoft.com/office/drawing/2014/main" id="{B2D79F52-4FDB-8993-E7D4-6ABFC1649F2B}"/>
                </a:ext>
              </a:extLst>
            </p:cNvPr>
            <p:cNvSpPr txBox="1"/>
            <p:nvPr/>
          </p:nvSpPr>
          <p:spPr>
            <a:xfrm>
              <a:off x="8654825" y="4054625"/>
              <a:ext cx="2922295" cy="684448"/>
            </a:xfrm>
            <a:prstGeom prst="rect">
              <a:avLst/>
            </a:prstGeom>
            <a:noFill/>
          </p:spPr>
          <p:txBody>
            <a:bodyPr wrap="square" lIns="108000" rIns="108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glow rad="127000">
                      <a:prstClr val="black"/>
                    </a:glow>
                  </a:effectLst>
                  <a:uLnTx/>
                  <a:uFillTx/>
                  <a:latin typeface="微軟正黑體" panose="020B0604030504040204" pitchFamily="34" charset="-120"/>
                </a:rPr>
                <a:t>系統</a:t>
              </a:r>
              <a:r>
                <a:rPr kumimoji="0" lang="zh-TW" altLang="en-US" sz="1800" b="1" i="0" u="none" strike="noStrike" kern="0" cap="none" spc="0" normalizeH="0" baseline="0" noProof="0" dirty="0">
                  <a:ln>
                    <a:noFill/>
                  </a:ln>
                  <a:solidFill>
                    <a:srgbClr val="FFFF00"/>
                  </a:solidFill>
                  <a:effectLst>
                    <a:glow rad="127000">
                      <a:prstClr val="black"/>
                    </a:glow>
                  </a:effectLst>
                  <a:uLnTx/>
                  <a:uFillTx/>
                  <a:latin typeface="微軟正黑體" panose="020B0604030504040204" pitchFamily="34" charset="-120"/>
                </a:rPr>
                <a:t>防災整備</a:t>
              </a:r>
              <a:r>
                <a:rPr kumimoji="0" lang="zh-TW" altLang="en-US" sz="1800" b="1" i="0" u="none" strike="noStrike" kern="0" cap="none" spc="0" normalizeH="0" baseline="0" noProof="0" dirty="0">
                  <a:ln>
                    <a:noFill/>
                  </a:ln>
                  <a:solidFill>
                    <a:prstClr val="white"/>
                  </a:solidFill>
                  <a:effectLst>
                    <a:glow rad="127000">
                      <a:prstClr val="black"/>
                    </a:glow>
                  </a:effectLst>
                  <a:uLnTx/>
                  <a:uFillTx/>
                  <a:latin typeface="微軟正黑體" panose="020B0604030504040204" pitchFamily="34" charset="-120"/>
                </a:rPr>
                <a:t>功能規劃與建置</a:t>
              </a:r>
            </a:p>
          </p:txBody>
        </p:sp>
        <p:sp>
          <p:nvSpPr>
            <p:cNvPr id="19" name="TextBox 7">
              <a:extLst>
                <a:ext uri="{FF2B5EF4-FFF2-40B4-BE49-F238E27FC236}">
                  <a16:creationId xmlns:a16="http://schemas.microsoft.com/office/drawing/2014/main" id="{064EFE09-2C43-3883-AD5B-683137A9FBC5}"/>
                </a:ext>
              </a:extLst>
            </p:cNvPr>
            <p:cNvSpPr txBox="1"/>
            <p:nvPr/>
          </p:nvSpPr>
          <p:spPr>
            <a:xfrm>
              <a:off x="8759570" y="5782613"/>
              <a:ext cx="2712806" cy="2787631"/>
            </a:xfrm>
            <a:prstGeom prst="rect">
              <a:avLst/>
            </a:prstGeom>
            <a:noFill/>
          </p:spPr>
          <p:txBody>
            <a:bodyPr wrap="square" rtlCol="0">
              <a:spAutoFit/>
            </a:bodyPr>
            <a:lstStyle/>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災前整備</a:t>
              </a: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與回報功能規劃與建置</a:t>
              </a:r>
            </a:p>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災中通報</a:t>
              </a: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功能規劃與建置</a:t>
              </a:r>
            </a:p>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災後報告</a:t>
              </a: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彙整產製功能規劃與建置</a:t>
              </a:r>
            </a:p>
            <a:p>
              <a:pPr marL="171450" marR="0" lvl="0" indent="-171450" algn="just"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防災整備</a:t>
              </a: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定期檢查</a:t>
              </a:r>
              <a:r>
                <a:rPr kumimoji="0" lang="zh-TW" altLang="en-US" sz="16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cs typeface="Arial" pitchFamily="34" charset="0"/>
                </a:rPr>
                <a:t>填報功能規劃與建置</a:t>
              </a:r>
            </a:p>
          </p:txBody>
        </p:sp>
      </p:grpSp>
      <p:sp>
        <p:nvSpPr>
          <p:cNvPr id="39" name="文字方塊 38">
            <a:extLst>
              <a:ext uri="{FF2B5EF4-FFF2-40B4-BE49-F238E27FC236}">
                <a16:creationId xmlns:a16="http://schemas.microsoft.com/office/drawing/2014/main" id="{E25D396D-BA01-831B-94C5-56504B612C59}"/>
              </a:ext>
            </a:extLst>
          </p:cNvPr>
          <p:cNvSpPr txBox="1"/>
          <p:nvPr/>
        </p:nvSpPr>
        <p:spPr>
          <a:xfrm>
            <a:off x="14768632" y="256471"/>
            <a:ext cx="1603304" cy="514738"/>
          </a:xfrm>
          <a:prstGeom prst="rect">
            <a:avLst/>
          </a:prstGeom>
          <a:noFill/>
          <a:ln w="19050">
            <a:solidFill>
              <a:srgbClr val="70AD47">
                <a:lumMod val="75000"/>
              </a:srgbClr>
            </a:solidFill>
            <a:prstDash val="lgDash"/>
          </a:ln>
        </p:spPr>
        <p:txBody>
          <a:bodyPr wrap="square" tIns="72000" bIns="72000">
            <a:spAutoFit/>
          </a:bodyPr>
          <a:lstStyle/>
          <a:p>
            <a:pPr marL="0" marR="0" lvl="0" indent="0" algn="ctr" defTabSz="914400" eaLnBrk="1" fontAlgn="auto" latinLnBrk="0" hangingPunct="1">
              <a:lnSpc>
                <a:spcPct val="100000"/>
              </a:lnSpc>
              <a:spcBef>
                <a:spcPts val="600"/>
              </a:spcBef>
              <a:spcAft>
                <a:spcPts val="600"/>
              </a:spcAft>
              <a:buClrTx/>
              <a:buSzTx/>
              <a:buFontTx/>
              <a:buNone/>
              <a:tabLst/>
              <a:defRPr/>
            </a:pPr>
            <a:r>
              <a:rPr kumimoji="0" lang="zh-TW" altLang="en-US" sz="2400" b="1" i="0" u="none" strike="noStrike" kern="0" cap="none" spc="-256" normalizeH="0" baseline="0" noProof="0" dirty="0">
                <a:ln>
                  <a:noFill/>
                </a:ln>
                <a:solidFill>
                  <a:srgbClr val="114D4D"/>
                </a:solidFill>
                <a:effectLst>
                  <a:glow rad="127000">
                    <a:prstClr val="white"/>
                  </a:glow>
                </a:effectLst>
                <a:uLnTx/>
                <a:uFillTx/>
                <a:latin typeface="微軟正黑體" panose="020B0604030504040204" pitchFamily="34" charset="-120"/>
              </a:rPr>
              <a:t>整合雲系統</a:t>
            </a:r>
          </a:p>
        </p:txBody>
      </p:sp>
      <p:cxnSp>
        <p:nvCxnSpPr>
          <p:cNvPr id="40" name="接點: 肘形 39">
            <a:extLst>
              <a:ext uri="{FF2B5EF4-FFF2-40B4-BE49-F238E27FC236}">
                <a16:creationId xmlns:a16="http://schemas.microsoft.com/office/drawing/2014/main" id="{14C39633-B12D-78F4-0839-52087B770698}"/>
              </a:ext>
            </a:extLst>
          </p:cNvPr>
          <p:cNvCxnSpPr>
            <a:cxnSpLocks/>
            <a:stCxn id="39" idx="3"/>
            <a:endCxn id="22" idx="0"/>
          </p:cNvCxnSpPr>
          <p:nvPr/>
        </p:nvCxnSpPr>
        <p:spPr>
          <a:xfrm>
            <a:off x="16371936" y="513840"/>
            <a:ext cx="828920" cy="427503"/>
          </a:xfrm>
          <a:prstGeom prst="bentConnector2">
            <a:avLst/>
          </a:prstGeom>
          <a:noFill/>
          <a:ln w="6350" cap="flat" cmpd="sng" algn="ctr">
            <a:solidFill>
              <a:srgbClr val="70AD47">
                <a:lumMod val="75000"/>
              </a:srgbClr>
            </a:solidFill>
            <a:prstDash val="solid"/>
            <a:miter lim="800000"/>
          </a:ln>
          <a:effectLst/>
        </p:spPr>
      </p:cxnSp>
      <p:cxnSp>
        <p:nvCxnSpPr>
          <p:cNvPr id="41" name="接點: 肘形 40">
            <a:extLst>
              <a:ext uri="{FF2B5EF4-FFF2-40B4-BE49-F238E27FC236}">
                <a16:creationId xmlns:a16="http://schemas.microsoft.com/office/drawing/2014/main" id="{5505352E-F4E5-34DB-8499-638BC27876C2}"/>
              </a:ext>
            </a:extLst>
          </p:cNvPr>
          <p:cNvCxnSpPr>
            <a:cxnSpLocks/>
            <a:stCxn id="39" idx="1"/>
            <a:endCxn id="13" idx="0"/>
          </p:cNvCxnSpPr>
          <p:nvPr/>
        </p:nvCxnSpPr>
        <p:spPr>
          <a:xfrm rot="10800000" flipV="1">
            <a:off x="13987720" y="513840"/>
            <a:ext cx="780912" cy="456326"/>
          </a:xfrm>
          <a:prstGeom prst="bentConnector2">
            <a:avLst/>
          </a:prstGeom>
          <a:noFill/>
          <a:ln w="6350" cap="flat" cmpd="sng" algn="ctr">
            <a:solidFill>
              <a:srgbClr val="70AD47">
                <a:lumMod val="75000"/>
              </a:srgbClr>
            </a:solidFill>
            <a:prstDash val="solid"/>
            <a:miter lim="800000"/>
          </a:ln>
          <a:effectLst/>
        </p:spPr>
      </p:cxnSp>
      <p:sp>
        <p:nvSpPr>
          <p:cNvPr id="44" name="Freeform 30">
            <a:extLst>
              <a:ext uri="{FF2B5EF4-FFF2-40B4-BE49-F238E27FC236}">
                <a16:creationId xmlns:a16="http://schemas.microsoft.com/office/drawing/2014/main" id="{FB645D96-89F2-5B16-5A1F-37199B86A0BA}"/>
              </a:ext>
            </a:extLst>
          </p:cNvPr>
          <p:cNvSpPr/>
          <p:nvPr/>
        </p:nvSpPr>
        <p:spPr>
          <a:xfrm>
            <a:off x="13588486" y="1955037"/>
            <a:ext cx="778518" cy="670096"/>
          </a:xfrm>
          <a:custGeom>
            <a:avLst/>
            <a:gdLst/>
            <a:ahLst/>
            <a:cxnLst/>
            <a:rect l="l" t="t" r="r" b="b"/>
            <a:pathLst>
              <a:path w="837847" h="837847">
                <a:moveTo>
                  <a:pt x="0" y="0"/>
                </a:moveTo>
                <a:lnTo>
                  <a:pt x="837847" y="0"/>
                </a:lnTo>
                <a:lnTo>
                  <a:pt x="837847" y="837847"/>
                </a:lnTo>
                <a:lnTo>
                  <a:pt x="0" y="8378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6" name="Freeform 18">
            <a:extLst>
              <a:ext uri="{FF2B5EF4-FFF2-40B4-BE49-F238E27FC236}">
                <a16:creationId xmlns:a16="http://schemas.microsoft.com/office/drawing/2014/main" id="{9E573454-E049-D849-9403-6F39E038B504}"/>
              </a:ext>
            </a:extLst>
          </p:cNvPr>
          <p:cNvSpPr/>
          <p:nvPr/>
        </p:nvSpPr>
        <p:spPr>
          <a:xfrm>
            <a:off x="16983921" y="2090670"/>
            <a:ext cx="514256" cy="443850"/>
          </a:xfrm>
          <a:custGeom>
            <a:avLst/>
            <a:gdLst/>
            <a:ahLst/>
            <a:cxnLst/>
            <a:rect l="l" t="t" r="r" b="b"/>
            <a:pathLst>
              <a:path w="1147438" h="1147438">
                <a:moveTo>
                  <a:pt x="0" y="0"/>
                </a:moveTo>
                <a:lnTo>
                  <a:pt x="1147438" y="0"/>
                </a:lnTo>
                <a:lnTo>
                  <a:pt x="1147438" y="1147438"/>
                </a:lnTo>
                <a:lnTo>
                  <a:pt x="0" y="114743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zh-TW" altLang="en-US" dirty="0"/>
          </a:p>
        </p:txBody>
      </p:sp>
      <p:pic>
        <p:nvPicPr>
          <p:cNvPr id="47" name="圖片 46">
            <a:extLst>
              <a:ext uri="{FF2B5EF4-FFF2-40B4-BE49-F238E27FC236}">
                <a16:creationId xmlns:a16="http://schemas.microsoft.com/office/drawing/2014/main" id="{F588A732-2746-9E4D-ABC3-2FFEDB73A14B}"/>
              </a:ext>
            </a:extLst>
          </p:cNvPr>
          <p:cNvPicPr>
            <a:picLocks noChangeAspect="1"/>
          </p:cNvPicPr>
          <p:nvPr/>
        </p:nvPicPr>
        <p:blipFill>
          <a:blip r:embed="rId8"/>
          <a:stretch>
            <a:fillRect/>
          </a:stretch>
        </p:blipFill>
        <p:spPr>
          <a:xfrm>
            <a:off x="1250635" y="2654468"/>
            <a:ext cx="5033703" cy="4054926"/>
          </a:xfrm>
          <a:prstGeom prst="rect">
            <a:avLst/>
          </a:prstGeom>
        </p:spPr>
      </p:pic>
      <p:pic>
        <p:nvPicPr>
          <p:cNvPr id="50" name="圖片 49">
            <a:extLst>
              <a:ext uri="{FF2B5EF4-FFF2-40B4-BE49-F238E27FC236}">
                <a16:creationId xmlns:a16="http://schemas.microsoft.com/office/drawing/2014/main" id="{6C7AB691-2666-7A8A-5CAA-5145061DD09D}"/>
              </a:ext>
            </a:extLst>
          </p:cNvPr>
          <p:cNvPicPr>
            <a:picLocks noChangeAspect="1"/>
          </p:cNvPicPr>
          <p:nvPr/>
        </p:nvPicPr>
        <p:blipFill>
          <a:blip r:embed="rId9"/>
          <a:stretch>
            <a:fillRect/>
          </a:stretch>
        </p:blipFill>
        <p:spPr>
          <a:xfrm>
            <a:off x="6529128" y="2030652"/>
            <a:ext cx="7027668" cy="4785956"/>
          </a:xfrm>
          <a:prstGeom prst="rect">
            <a:avLst/>
          </a:prstGeom>
        </p:spPr>
      </p:pic>
      <p:sp>
        <p:nvSpPr>
          <p:cNvPr id="52" name="文字方塊 51">
            <a:extLst>
              <a:ext uri="{FF2B5EF4-FFF2-40B4-BE49-F238E27FC236}">
                <a16:creationId xmlns:a16="http://schemas.microsoft.com/office/drawing/2014/main" id="{EE0D46A5-9627-61A6-F02B-C00DD4E4F35E}"/>
              </a:ext>
            </a:extLst>
          </p:cNvPr>
          <p:cNvSpPr txBox="1"/>
          <p:nvPr/>
        </p:nvSpPr>
        <p:spPr>
          <a:xfrm>
            <a:off x="851924" y="1044106"/>
            <a:ext cx="10505440" cy="1392689"/>
          </a:xfrm>
          <a:prstGeom prst="rect">
            <a:avLst/>
          </a:prstGeom>
          <a:noFill/>
        </p:spPr>
        <p:txBody>
          <a:bodyPr wrap="square">
            <a:spAutoFit/>
          </a:bodyPr>
          <a:lstStyle/>
          <a:p>
            <a:pPr marL="457200" lvl="0" indent="-457200">
              <a:spcBef>
                <a:spcPts val="600"/>
              </a:spcBef>
              <a:spcAft>
                <a:spcPts val="900"/>
              </a:spcAft>
              <a:buClr>
                <a:srgbClr val="70AD47">
                  <a:lumMod val="75000"/>
                </a:srgbClr>
              </a:buClr>
              <a:buFont typeface="Wingdings" panose="05000000000000000000" pitchFamily="2" charset="2"/>
              <a:buChar char="n"/>
            </a:pPr>
            <a:r>
              <a:rPr lang="zh-TW" altLang="en-US" sz="2400" b="1" dirty="0">
                <a:solidFill>
                  <a:prstClr val="black"/>
                </a:solidFill>
                <a:latin typeface="微軟正黑體" panose="020B0604030504040204" pitchFamily="34" charset="-120"/>
              </a:rPr>
              <a:t>針對農田水利相關基礎資料，透過</a:t>
            </a:r>
            <a:r>
              <a:rPr lang="zh-TW" altLang="en-US" sz="2400" b="1" dirty="0">
                <a:solidFill>
                  <a:srgbClr val="C00000"/>
                </a:solidFill>
                <a:latin typeface="微軟正黑體" panose="020B0604030504040204" pitchFamily="34" charset="-120"/>
              </a:rPr>
              <a:t>整合雲系統</a:t>
            </a:r>
            <a:r>
              <a:rPr lang="zh-TW" altLang="en-US" sz="2400" b="1" dirty="0">
                <a:solidFill>
                  <a:prstClr val="black"/>
                </a:solidFill>
                <a:latin typeface="微軟正黑體" panose="020B0604030504040204" pitchFamily="34" charset="-120"/>
              </a:rPr>
              <a:t>進行資料整合管理，以利各項業務及政策推展，達成強化灌溉用水調配效率及農業永續效益。</a:t>
            </a:r>
            <a:endParaRPr lang="en-US" altLang="zh-TW" sz="2400" b="1" dirty="0">
              <a:solidFill>
                <a:prstClr val="black"/>
              </a:solidFill>
              <a:latin typeface="微軟正黑體" panose="020B0604030504040204" pitchFamily="34" charset="-120"/>
            </a:endParaRPr>
          </a:p>
          <a:p>
            <a:pPr marL="457200" lvl="0" indent="-457200">
              <a:spcBef>
                <a:spcPts val="600"/>
              </a:spcBef>
              <a:spcAft>
                <a:spcPts val="900"/>
              </a:spcAft>
              <a:buClr>
                <a:srgbClr val="70AD47">
                  <a:lumMod val="75000"/>
                </a:srgbClr>
              </a:buClr>
              <a:buFont typeface="Wingdings" panose="05000000000000000000" pitchFamily="2" charset="2"/>
              <a:buChar char="n"/>
            </a:pPr>
            <a:r>
              <a:rPr lang="en-US" altLang="zh-TW" sz="2400" b="1" dirty="0">
                <a:solidFill>
                  <a:prstClr val="black"/>
                </a:solidFill>
                <a:latin typeface="微軟正黑體" panose="020B0604030504040204" pitchFamily="34" charset="-120"/>
              </a:rPr>
              <a:t>113</a:t>
            </a:r>
            <a:r>
              <a:rPr lang="zh-TW" altLang="en-US" sz="2400" b="1" dirty="0">
                <a:solidFill>
                  <a:prstClr val="black"/>
                </a:solidFill>
                <a:latin typeface="微軟正黑體" panose="020B0604030504040204" pitchFamily="34" charset="-120"/>
              </a:rPr>
              <a:t>年度進行系統</a:t>
            </a:r>
            <a:r>
              <a:rPr lang="zh-TW" altLang="en-US" sz="2400" b="1" dirty="0">
                <a:solidFill>
                  <a:srgbClr val="C00000"/>
                </a:solidFill>
                <a:latin typeface="微軟正黑體" panose="020B0604030504040204" pitchFamily="34" charset="-120"/>
              </a:rPr>
              <a:t>功能強化</a:t>
            </a:r>
            <a:r>
              <a:rPr lang="zh-TW" altLang="en-US" sz="2400" b="1" dirty="0">
                <a:solidFill>
                  <a:prstClr val="black"/>
                </a:solidFill>
                <a:latin typeface="微軟正黑體" panose="020B0604030504040204" pitchFamily="34" charset="-120"/>
              </a:rPr>
              <a:t>與</a:t>
            </a:r>
            <a:r>
              <a:rPr lang="zh-TW" altLang="en-US" sz="2400" b="1" dirty="0">
                <a:solidFill>
                  <a:srgbClr val="C00000"/>
                </a:solidFill>
                <a:latin typeface="微軟正黑體" panose="020B0604030504040204" pitchFamily="34" charset="-120"/>
              </a:rPr>
              <a:t>防災整備</a:t>
            </a:r>
            <a:r>
              <a:rPr lang="zh-TW" altLang="en-US" sz="2400" b="1" dirty="0">
                <a:solidFill>
                  <a:prstClr val="black"/>
                </a:solidFill>
                <a:latin typeface="微軟正黑體" panose="020B0604030504040204" pitchFamily="34" charset="-120"/>
              </a:rPr>
              <a:t>功能開發</a:t>
            </a:r>
          </a:p>
        </p:txBody>
      </p:sp>
    </p:spTree>
    <p:extLst>
      <p:ext uri="{BB962C8B-B14F-4D97-AF65-F5344CB8AC3E}">
        <p14:creationId xmlns:p14="http://schemas.microsoft.com/office/powerpoint/2010/main" val="3233427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文本框 47"/>
          <p:cNvSpPr txBox="1"/>
          <p:nvPr/>
        </p:nvSpPr>
        <p:spPr>
          <a:xfrm>
            <a:off x="1236722" y="256471"/>
            <a:ext cx="93956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整合雲系統 既有應用功能</a:t>
            </a:r>
            <a:r>
              <a:rPr lang="zh-TW" altLang="en-US" sz="3200" b="1" dirty="0">
                <a:solidFill>
                  <a:srgbClr val="F8D35E"/>
                </a:solidFill>
                <a:latin typeface="微软雅黑" panose="020B0503020204020204" pitchFamily="34" charset="-122"/>
                <a:ea typeface="微软雅黑" panose="020B0503020204020204" pitchFamily="34" charset="-122"/>
              </a:rPr>
              <a:t>強化</a:t>
            </a:r>
            <a:r>
              <a:rPr kumimoji="0" lang="en-US" altLang="zh-TW"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(1/6)</a:t>
            </a:r>
            <a:endParaRPr kumimoji="0" lang="zh-TW"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7424928" y="643392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7" name="投影片編號版面配置區 66">
            <a:extLst>
              <a:ext uri="{FF2B5EF4-FFF2-40B4-BE49-F238E27FC236}">
                <a16:creationId xmlns:a16="http://schemas.microsoft.com/office/drawing/2014/main" id="{5D57D30E-6D1E-084F-3950-86129BA6B067}"/>
              </a:ext>
            </a:extLst>
          </p:cNvPr>
          <p:cNvSpPr txBox="1">
            <a:spLocks/>
          </p:cNvSpPr>
          <p:nvPr/>
        </p:nvSpPr>
        <p:spPr>
          <a:xfrm>
            <a:off x="9461272" y="6488786"/>
            <a:ext cx="2743200" cy="365125"/>
          </a:xfrm>
          <a:prstGeom prst="rect">
            <a:avLst/>
          </a:prstGeom>
        </p:spPr>
        <p:txBody>
          <a:bodyPr vert="horz" lIns="60960" tIns="30480" rIns="60960" bIns="30480" rtlCol="0" anchor="ctr"/>
          <a:lstStyle>
            <a:defPPr>
              <a:defRPr lang="zh-CN"/>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defRPr/>
            </a:pPr>
            <a:fld id="{06ED875A-B927-4B5D-9362-69CB03897D45}" type="slidenum">
              <a:rPr lang="zh-TW" altLang="en-US" sz="1867" smtClean="0">
                <a:solidFill>
                  <a:prstClr val="black"/>
                </a:solidFill>
                <a:latin typeface="Calibri" panose="020F0502020204030204"/>
                <a:ea typeface="新細明體" panose="02020500000000000000" pitchFamily="18" charset="-120"/>
              </a:rPr>
              <a:pPr defTabSz="609630">
                <a:defRPr/>
              </a:pPr>
              <a:t>11</a:t>
            </a:fld>
            <a:endParaRPr lang="zh-TW" altLang="en-US" sz="1867" dirty="0">
              <a:solidFill>
                <a:prstClr val="black"/>
              </a:solidFill>
              <a:latin typeface="Calibri" panose="020F0502020204030204"/>
              <a:ea typeface="新細明體" panose="02020500000000000000" pitchFamily="18" charset="-120"/>
            </a:endParaRPr>
          </a:p>
        </p:txBody>
      </p:sp>
      <p:pic>
        <p:nvPicPr>
          <p:cNvPr id="8" name="圖片 7">
            <a:extLst>
              <a:ext uri="{FF2B5EF4-FFF2-40B4-BE49-F238E27FC236}">
                <a16:creationId xmlns:a16="http://schemas.microsoft.com/office/drawing/2014/main" id="{76DA6C2E-88A3-B49A-71FD-268B69E86EB6}"/>
              </a:ext>
            </a:extLst>
          </p:cNvPr>
          <p:cNvPicPr>
            <a:picLocks noChangeAspect="1"/>
          </p:cNvPicPr>
          <p:nvPr/>
        </p:nvPicPr>
        <p:blipFill>
          <a:blip r:embed="rId4"/>
          <a:stretch>
            <a:fillRect/>
          </a:stretch>
        </p:blipFill>
        <p:spPr>
          <a:xfrm>
            <a:off x="358756" y="1615862"/>
            <a:ext cx="1126508" cy="1498417"/>
          </a:xfrm>
          <a:prstGeom prst="rect">
            <a:avLst/>
          </a:prstGeom>
        </p:spPr>
      </p:pic>
      <p:sp>
        <p:nvSpPr>
          <p:cNvPr id="13" name="文字方塊 12">
            <a:extLst>
              <a:ext uri="{FF2B5EF4-FFF2-40B4-BE49-F238E27FC236}">
                <a16:creationId xmlns:a16="http://schemas.microsoft.com/office/drawing/2014/main" id="{2A3904BC-D2BA-71B0-DA4D-B36087CF08F6}"/>
              </a:ext>
            </a:extLst>
          </p:cNvPr>
          <p:cNvSpPr txBox="1"/>
          <p:nvPr/>
        </p:nvSpPr>
        <p:spPr>
          <a:xfrm>
            <a:off x="1703464" y="1704002"/>
            <a:ext cx="3215912" cy="461665"/>
          </a:xfrm>
          <a:prstGeom prst="rect">
            <a:avLst/>
          </a:prstGeom>
          <a:noFill/>
        </p:spPr>
        <p:txBody>
          <a:bodyPr wrap="square" rtlCol="0">
            <a:spAutoFit/>
          </a:bodyPr>
          <a:lstStyle>
            <a:defPPr>
              <a:defRPr lang="en-US"/>
            </a:defPPr>
            <a:lvl1pPr marL="342900" indent="-342900">
              <a:buFont typeface="Wingdings" panose="05000000000000000000" pitchFamily="2" charset="2"/>
              <a:buChar char="n"/>
              <a:defRPr sz="2400" b="1">
                <a:solidFill>
                  <a:srgbClr val="C00000"/>
                </a:solidFill>
                <a:latin typeface="微軟正黑體" panose="020B0604030504040204" pitchFamily="34" charset="-120"/>
                <a:ea typeface="微軟正黑體" panose="020B0604030504040204" pitchFamily="34" charset="-120"/>
                <a:cs typeface="Arial" pitchFamily="34" charset="0"/>
              </a:defRPr>
            </a:lvl1pPr>
          </a:lstStyle>
          <a:p>
            <a:pPr marL="228611" indent="-228611" defTabSz="609630">
              <a:defRPr/>
            </a:pPr>
            <a:r>
              <a:rPr lang="zh-TW" altLang="en-US" dirty="0">
                <a:solidFill>
                  <a:srgbClr val="145757"/>
                </a:solidFill>
                <a:latin typeface="Microsoft YaHei" panose="020B0503020204020204" pitchFamily="34" charset="-122"/>
                <a:ea typeface="Microsoft YaHei" panose="020B0503020204020204" pitchFamily="34" charset="-122"/>
              </a:rPr>
              <a:t>多時期歷史航照查詢</a:t>
            </a:r>
          </a:p>
        </p:txBody>
      </p:sp>
      <p:sp>
        <p:nvSpPr>
          <p:cNvPr id="14" name="文字方塊 13">
            <a:extLst>
              <a:ext uri="{FF2B5EF4-FFF2-40B4-BE49-F238E27FC236}">
                <a16:creationId xmlns:a16="http://schemas.microsoft.com/office/drawing/2014/main" id="{89DC5EE2-A98C-10F8-4029-0B564DD1CA33}"/>
              </a:ext>
            </a:extLst>
          </p:cNvPr>
          <p:cNvSpPr txBox="1"/>
          <p:nvPr/>
        </p:nvSpPr>
        <p:spPr>
          <a:xfrm>
            <a:off x="2031548" y="2291196"/>
            <a:ext cx="2754241" cy="707886"/>
          </a:xfrm>
          <a:prstGeom prst="rect">
            <a:avLst/>
          </a:prstGeom>
          <a:noFill/>
        </p:spPr>
        <p:txBody>
          <a:bodyPr wrap="square">
            <a:spAutoFit/>
          </a:bodyPr>
          <a:lstStyle/>
          <a:p>
            <a:pPr defTabSz="609630">
              <a:defRPr/>
            </a:pPr>
            <a:r>
              <a:rPr lang="zh-TW" altLang="en-US" sz="2000" b="1" dirty="0">
                <a:solidFill>
                  <a:prstClr val="black"/>
                </a:solidFill>
                <a:latin typeface="微軟正黑體" panose="020B0604030504040204" pitchFamily="34" charset="-120"/>
                <a:cs typeface="Arial" pitchFamily="34" charset="0"/>
              </a:rPr>
              <a:t>歷史航拍正射照片，瞭解不同時期地物狀況</a:t>
            </a:r>
          </a:p>
        </p:txBody>
      </p:sp>
      <p:sp>
        <p:nvSpPr>
          <p:cNvPr id="15" name="文字方塊 14">
            <a:extLst>
              <a:ext uri="{FF2B5EF4-FFF2-40B4-BE49-F238E27FC236}">
                <a16:creationId xmlns:a16="http://schemas.microsoft.com/office/drawing/2014/main" id="{B297A5E4-9121-2F01-DF68-95B7C5D0A480}"/>
              </a:ext>
            </a:extLst>
          </p:cNvPr>
          <p:cNvSpPr txBox="1"/>
          <p:nvPr/>
        </p:nvSpPr>
        <p:spPr>
          <a:xfrm>
            <a:off x="8764371" y="1667057"/>
            <a:ext cx="2004655" cy="461665"/>
          </a:xfrm>
          <a:prstGeom prst="rect">
            <a:avLst/>
          </a:prstGeom>
          <a:noFill/>
        </p:spPr>
        <p:txBody>
          <a:bodyPr wrap="square" rtlCol="0">
            <a:spAutoFit/>
          </a:bodyPr>
          <a:lstStyle>
            <a:defPPr>
              <a:defRPr lang="en-US"/>
            </a:defPPr>
            <a:lvl1pPr marL="342900" indent="-342900">
              <a:buFont typeface="Wingdings" panose="05000000000000000000" pitchFamily="2" charset="2"/>
              <a:buChar char="n"/>
              <a:defRPr sz="2400" b="1">
                <a:solidFill>
                  <a:srgbClr val="C00000"/>
                </a:solidFill>
                <a:latin typeface="微軟正黑體" panose="020B0604030504040204" pitchFamily="34" charset="-120"/>
                <a:ea typeface="微軟正黑體" panose="020B0604030504040204" pitchFamily="34" charset="-120"/>
                <a:cs typeface="Arial" pitchFamily="34" charset="0"/>
              </a:defRPr>
            </a:lvl1pPr>
          </a:lstStyle>
          <a:p>
            <a:pPr marL="228611" indent="-228611" defTabSz="609630">
              <a:defRPr/>
            </a:pPr>
            <a:r>
              <a:rPr lang="zh-TW" altLang="en-US" dirty="0">
                <a:solidFill>
                  <a:srgbClr val="145757"/>
                </a:solidFill>
                <a:latin typeface="Microsoft YaHei" panose="020B0503020204020204" pitchFamily="34" charset="-122"/>
                <a:ea typeface="Microsoft YaHei" panose="020B0503020204020204" pitchFamily="34" charset="-122"/>
              </a:rPr>
              <a:t>功能優化</a:t>
            </a:r>
          </a:p>
        </p:txBody>
      </p:sp>
      <p:sp>
        <p:nvSpPr>
          <p:cNvPr id="20" name="文字方塊 19">
            <a:extLst>
              <a:ext uri="{FF2B5EF4-FFF2-40B4-BE49-F238E27FC236}">
                <a16:creationId xmlns:a16="http://schemas.microsoft.com/office/drawing/2014/main" id="{AA195A51-D27F-7173-AF0B-1ECE9BD72D58}"/>
              </a:ext>
            </a:extLst>
          </p:cNvPr>
          <p:cNvSpPr txBox="1"/>
          <p:nvPr/>
        </p:nvSpPr>
        <p:spPr>
          <a:xfrm>
            <a:off x="1492678" y="3332013"/>
            <a:ext cx="3426698" cy="328231"/>
          </a:xfrm>
          <a:prstGeom prst="rect">
            <a:avLst/>
          </a:prstGeom>
          <a:noFill/>
        </p:spPr>
        <p:txBody>
          <a:bodyPr wrap="square">
            <a:spAutoFit/>
          </a:bodyPr>
          <a:lstStyle/>
          <a:p>
            <a:pPr algn="r" defTabSz="609630">
              <a:defRPr/>
            </a:pPr>
            <a:r>
              <a:rPr lang="zh-TW" altLang="zh-TW" sz="1533" b="1" dirty="0">
                <a:solidFill>
                  <a:srgbClr val="FFFF00"/>
                </a:solidFill>
                <a:effectLst>
                  <a:glow rad="127000">
                    <a:prstClr val="black"/>
                  </a:glow>
                </a:effectLst>
                <a:latin typeface="微軟正黑體" panose="020B0604030504040204" pitchFamily="34" charset="-120"/>
              </a:rPr>
              <a:t>歷史航拍正射</a:t>
            </a:r>
            <a:r>
              <a:rPr lang="zh-TW" altLang="en-US" sz="1533" b="1" dirty="0">
                <a:solidFill>
                  <a:srgbClr val="FFFF00"/>
                </a:solidFill>
                <a:effectLst>
                  <a:glow rad="127000">
                    <a:prstClr val="black"/>
                  </a:glow>
                </a:effectLst>
                <a:latin typeface="微軟正黑體" panose="020B0604030504040204" pitchFamily="34" charset="-120"/>
              </a:rPr>
              <a:t>影項</a:t>
            </a:r>
            <a:r>
              <a:rPr lang="zh-TW" altLang="en-US" sz="1533" b="1" dirty="0">
                <a:solidFill>
                  <a:prstClr val="white"/>
                </a:solidFill>
                <a:effectLst>
                  <a:glow rad="127000">
                    <a:prstClr val="black"/>
                  </a:glow>
                </a:effectLst>
                <a:latin typeface="微軟正黑體" panose="020B0604030504040204" pitchFamily="34" charset="-120"/>
              </a:rPr>
              <a:t>索引與查詢</a:t>
            </a:r>
            <a:r>
              <a:rPr lang="zh-TW" altLang="en-US" sz="1533" b="1" dirty="0">
                <a:solidFill>
                  <a:srgbClr val="FFFF00"/>
                </a:solidFill>
                <a:effectLst>
                  <a:glow rad="127000">
                    <a:prstClr val="black"/>
                  </a:glow>
                </a:effectLst>
                <a:latin typeface="微軟正黑體" panose="020B0604030504040204" pitchFamily="34" charset="-120"/>
              </a:rPr>
              <a:t>畫面</a:t>
            </a:r>
          </a:p>
        </p:txBody>
      </p:sp>
      <p:pic>
        <p:nvPicPr>
          <p:cNvPr id="29" name="圖片 28">
            <a:extLst>
              <a:ext uri="{FF2B5EF4-FFF2-40B4-BE49-F238E27FC236}">
                <a16:creationId xmlns:a16="http://schemas.microsoft.com/office/drawing/2014/main" id="{E802F6B8-AB7D-969D-04B4-B4465811FC1A}"/>
              </a:ext>
            </a:extLst>
          </p:cNvPr>
          <p:cNvPicPr>
            <a:picLocks noChangeAspect="1"/>
          </p:cNvPicPr>
          <p:nvPr/>
        </p:nvPicPr>
        <p:blipFill rotWithShape="1">
          <a:blip r:embed="rId5"/>
          <a:srcRect l="10816"/>
          <a:stretch/>
        </p:blipFill>
        <p:spPr>
          <a:xfrm>
            <a:off x="889691" y="3747952"/>
            <a:ext cx="5020571" cy="3051095"/>
          </a:xfrm>
          <a:prstGeom prst="rect">
            <a:avLst/>
          </a:prstGeom>
          <a:ln>
            <a:solidFill>
              <a:sysClr val="window" lastClr="FFFFFF">
                <a:lumMod val="50000"/>
              </a:sysClr>
            </a:solidFill>
          </a:ln>
        </p:spPr>
      </p:pic>
      <p:sp>
        <p:nvSpPr>
          <p:cNvPr id="30" name="文字方塊 29">
            <a:extLst>
              <a:ext uri="{FF2B5EF4-FFF2-40B4-BE49-F238E27FC236}">
                <a16:creationId xmlns:a16="http://schemas.microsoft.com/office/drawing/2014/main" id="{89E4707A-A261-ADB1-64C5-971F2D81BCA2}"/>
              </a:ext>
            </a:extLst>
          </p:cNvPr>
          <p:cNvSpPr txBox="1"/>
          <p:nvPr/>
        </p:nvSpPr>
        <p:spPr>
          <a:xfrm>
            <a:off x="1097046" y="3822402"/>
            <a:ext cx="1965750" cy="502573"/>
          </a:xfrm>
          <a:prstGeom prst="rect">
            <a:avLst/>
          </a:prstGeom>
          <a:noFill/>
        </p:spPr>
        <p:txBody>
          <a:bodyPr wrap="square">
            <a:spAutoFit/>
          </a:bodyPr>
          <a:lstStyle/>
          <a:p>
            <a:pPr defTabSz="609630">
              <a:defRPr/>
            </a:pPr>
            <a:r>
              <a:rPr lang="zh-TW" altLang="en-US" sz="1333" b="1" dirty="0">
                <a:solidFill>
                  <a:srgbClr val="F8F8F8"/>
                </a:solidFill>
                <a:latin typeface="微軟正黑體" panose="020B0604030504040204" pitchFamily="34" charset="-120"/>
                <a:cs typeface="Arial" pitchFamily="34" charset="0"/>
              </a:rPr>
              <a:t>套疊</a:t>
            </a:r>
            <a:r>
              <a:rPr lang="en-US" altLang="zh-TW" sz="1333" b="1" dirty="0">
                <a:solidFill>
                  <a:srgbClr val="F8F8F8"/>
                </a:solidFill>
                <a:latin typeface="微軟正黑體" panose="020B0604030504040204" pitchFamily="34" charset="-120"/>
                <a:cs typeface="Arial" pitchFamily="34" charset="0"/>
              </a:rPr>
              <a:t>【</a:t>
            </a:r>
            <a:r>
              <a:rPr lang="zh-TW" altLang="en-US" sz="1333" b="1" dirty="0">
                <a:solidFill>
                  <a:srgbClr val="F8F8F8"/>
                </a:solidFill>
                <a:latin typeface="微軟正黑體" panose="020B0604030504040204" pitchFamily="34" charset="-120"/>
                <a:cs typeface="Arial" pitchFamily="34" charset="0"/>
              </a:rPr>
              <a:t>崎頂</a:t>
            </a:r>
            <a:r>
              <a:rPr lang="en-US" altLang="zh-TW" sz="1333" b="1" dirty="0">
                <a:solidFill>
                  <a:srgbClr val="F8F8F8"/>
                </a:solidFill>
                <a:latin typeface="微軟正黑體" panose="020B0604030504040204" pitchFamily="34" charset="-120"/>
                <a:cs typeface="Arial" pitchFamily="34" charset="0"/>
              </a:rPr>
              <a:t>】</a:t>
            </a:r>
            <a:r>
              <a:rPr lang="zh-TW" altLang="en-US" sz="1333" b="1" dirty="0">
                <a:solidFill>
                  <a:srgbClr val="F8F8F8"/>
                </a:solidFill>
                <a:latin typeface="微軟正黑體" panose="020B0604030504040204" pitchFamily="34" charset="-120"/>
                <a:cs typeface="Arial" pitchFamily="34" charset="0"/>
              </a:rPr>
              <a:t>民國</a:t>
            </a:r>
            <a:r>
              <a:rPr lang="en-US" altLang="zh-TW" sz="1333" b="1" dirty="0">
                <a:solidFill>
                  <a:srgbClr val="F8F8F8"/>
                </a:solidFill>
                <a:latin typeface="微軟正黑體" panose="020B0604030504040204" pitchFamily="34" charset="-120"/>
                <a:cs typeface="Arial" pitchFamily="34" charset="0"/>
              </a:rPr>
              <a:t>96</a:t>
            </a:r>
            <a:r>
              <a:rPr lang="zh-TW" altLang="en-US" sz="1333" b="1" dirty="0">
                <a:solidFill>
                  <a:srgbClr val="F8F8F8"/>
                </a:solidFill>
                <a:latin typeface="微軟正黑體" panose="020B0604030504040204" pitchFamily="34" charset="-120"/>
                <a:cs typeface="Arial" pitchFamily="34" charset="0"/>
              </a:rPr>
              <a:t>年</a:t>
            </a:r>
            <a:r>
              <a:rPr lang="en-US" altLang="zh-TW" sz="1333" b="1" dirty="0">
                <a:solidFill>
                  <a:srgbClr val="F8F8F8"/>
                </a:solidFill>
                <a:latin typeface="微軟正黑體" panose="020B0604030504040204" pitchFamily="34" charset="-120"/>
                <a:cs typeface="Arial" pitchFamily="34" charset="0"/>
              </a:rPr>
              <a:t>7</a:t>
            </a:r>
            <a:r>
              <a:rPr lang="zh-TW" altLang="en-US" sz="1333" b="1" dirty="0">
                <a:solidFill>
                  <a:srgbClr val="F8F8F8"/>
                </a:solidFill>
                <a:latin typeface="微軟正黑體" panose="020B0604030504040204" pitchFamily="34" charset="-120"/>
                <a:cs typeface="Arial" pitchFamily="34" charset="0"/>
              </a:rPr>
              <a:t>月</a:t>
            </a:r>
            <a:r>
              <a:rPr lang="en-US" altLang="zh-TW" sz="1333" b="1" dirty="0">
                <a:solidFill>
                  <a:srgbClr val="F8F8F8"/>
                </a:solidFill>
                <a:latin typeface="微軟正黑體" panose="020B0604030504040204" pitchFamily="34" charset="-120"/>
                <a:cs typeface="Arial" pitchFamily="34" charset="0"/>
              </a:rPr>
              <a:t>18</a:t>
            </a:r>
            <a:r>
              <a:rPr lang="zh-TW" altLang="en-US" sz="1333" b="1" dirty="0">
                <a:solidFill>
                  <a:srgbClr val="F8F8F8"/>
                </a:solidFill>
                <a:latin typeface="微軟正黑體" panose="020B0604030504040204" pitchFamily="34" charset="-120"/>
                <a:cs typeface="Arial" pitchFamily="34" charset="0"/>
              </a:rPr>
              <a:t>日正射影像畫面</a:t>
            </a:r>
          </a:p>
        </p:txBody>
      </p:sp>
      <p:pic>
        <p:nvPicPr>
          <p:cNvPr id="31" name="圖片 30" descr="一張含有 文字, 地圖, 螢幕擷取畫面, 地圖集 的圖片&#10;&#10;自動產生的描述">
            <a:extLst>
              <a:ext uri="{FF2B5EF4-FFF2-40B4-BE49-F238E27FC236}">
                <a16:creationId xmlns:a16="http://schemas.microsoft.com/office/drawing/2014/main" id="{06CB56EA-2DD4-94D9-DC05-54C0D1669E2E}"/>
              </a:ext>
            </a:extLst>
          </p:cNvPr>
          <p:cNvPicPr>
            <a:picLocks noChangeAspect="1"/>
          </p:cNvPicPr>
          <p:nvPr/>
        </p:nvPicPr>
        <p:blipFill rotWithShape="1">
          <a:blip r:embed="rId6"/>
          <a:srcRect l="6500" b="11235"/>
          <a:stretch/>
        </p:blipFill>
        <p:spPr bwMode="auto">
          <a:xfrm>
            <a:off x="6041537" y="3788997"/>
            <a:ext cx="5445668" cy="3028841"/>
          </a:xfrm>
          <a:prstGeom prst="rect">
            <a:avLst/>
          </a:prstGeom>
          <a:ln w="9525" cap="flat" cmpd="sng" algn="ctr">
            <a:solidFill>
              <a:sysClr val="windowText" lastClr="000000"/>
            </a:solidFill>
            <a:prstDash val="solid"/>
            <a:round/>
            <a:headEnd type="none" w="med" len="med"/>
            <a:tailEnd type="none" w="med" len="med"/>
            <a:extLst>
              <a:ext uri="{C807C97D-BFC1-408E-A445-0C87EB9F89A2}">
                <ask:lineSketchStyleProps xmln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32" name="文字方塊 31">
            <a:extLst>
              <a:ext uri="{FF2B5EF4-FFF2-40B4-BE49-F238E27FC236}">
                <a16:creationId xmlns:a16="http://schemas.microsoft.com/office/drawing/2014/main" id="{6EC938F8-A824-1504-1CB2-FDF752183792}"/>
              </a:ext>
            </a:extLst>
          </p:cNvPr>
          <p:cNvSpPr txBox="1"/>
          <p:nvPr/>
        </p:nvSpPr>
        <p:spPr>
          <a:xfrm>
            <a:off x="5223903" y="2077447"/>
            <a:ext cx="3370049" cy="1166858"/>
          </a:xfrm>
          <a:prstGeom prst="rect">
            <a:avLst/>
          </a:prstGeom>
          <a:noFill/>
        </p:spPr>
        <p:txBody>
          <a:bodyPr wrap="square">
            <a:spAutoFit/>
          </a:bodyPr>
          <a:lstStyle/>
          <a:p>
            <a:pPr marL="0" lvl="1" defTabSz="609630">
              <a:lnSpc>
                <a:spcPct val="120000"/>
              </a:lnSpc>
              <a:spcBef>
                <a:spcPts val="67"/>
              </a:spcBef>
              <a:spcAft>
                <a:spcPts val="67"/>
              </a:spcAft>
              <a:buSzPct val="100000"/>
              <a:defRPr/>
            </a:pPr>
            <a:r>
              <a:rPr lang="zh-TW" altLang="zh-TW" sz="2000" b="1" dirty="0">
                <a:solidFill>
                  <a:srgbClr val="C00000"/>
                </a:solidFill>
                <a:effectLst>
                  <a:glow>
                    <a:prstClr val="white"/>
                  </a:glow>
                </a:effectLst>
                <a:latin typeface="微軟正黑體" panose="020B0604030504040204" pitchFamily="34" charset="-120"/>
              </a:rPr>
              <a:t>完成</a:t>
            </a:r>
            <a:r>
              <a:rPr lang="zh-TW" altLang="zh-TW" sz="2000" b="1" dirty="0">
                <a:solidFill>
                  <a:prstClr val="black"/>
                </a:solidFill>
                <a:effectLst>
                  <a:glow>
                    <a:prstClr val="white"/>
                  </a:glow>
                </a:effectLst>
                <a:latin typeface="微軟正黑體" panose="020B0604030504040204" pitchFamily="34" charset="-120"/>
              </a:rPr>
              <a:t>展匯「</a:t>
            </a:r>
            <a:r>
              <a:rPr lang="zh-TW" altLang="zh-TW" sz="2000" b="1" dirty="0">
                <a:solidFill>
                  <a:srgbClr val="C00000"/>
                </a:solidFill>
                <a:effectLst>
                  <a:glow>
                    <a:prstClr val="white"/>
                  </a:glow>
                </a:effectLst>
                <a:latin typeface="微軟正黑體" panose="020B0604030504040204" pitchFamily="34" charset="-120"/>
              </a:rPr>
              <a:t>多筆</a:t>
            </a:r>
            <a:r>
              <a:rPr lang="zh-TW" altLang="zh-TW" sz="2000" b="1" dirty="0">
                <a:solidFill>
                  <a:prstClr val="black"/>
                </a:solidFill>
                <a:effectLst>
                  <a:glow>
                    <a:prstClr val="white"/>
                  </a:glow>
                </a:effectLst>
                <a:latin typeface="微軟正黑體" panose="020B0604030504040204" pitchFamily="34" charset="-120"/>
              </a:rPr>
              <a:t>」圖資功能，亦可依使用者需求</a:t>
            </a:r>
            <a:r>
              <a:rPr lang="zh-TW" altLang="zh-TW" sz="2000" b="1" dirty="0">
                <a:solidFill>
                  <a:srgbClr val="C00000"/>
                </a:solidFill>
                <a:effectLst>
                  <a:glow>
                    <a:prstClr val="white"/>
                  </a:glow>
                </a:effectLst>
                <a:latin typeface="微軟正黑體" panose="020B0604030504040204" pitchFamily="34" charset="-120"/>
              </a:rPr>
              <a:t>自行設定</a:t>
            </a:r>
            <a:r>
              <a:rPr lang="zh-TW" altLang="zh-TW" sz="2000" b="1" dirty="0">
                <a:solidFill>
                  <a:prstClr val="black"/>
                </a:solidFill>
                <a:effectLst>
                  <a:glow>
                    <a:prstClr val="white"/>
                  </a:glow>
                </a:effectLst>
                <a:latin typeface="微軟正黑體" panose="020B0604030504040204" pitchFamily="34" charset="-120"/>
              </a:rPr>
              <a:t>不同顏色、單筆刪除</a:t>
            </a:r>
            <a:endParaRPr lang="zh-TW" altLang="en-US" sz="2000" b="1" dirty="0">
              <a:solidFill>
                <a:prstClr val="black"/>
              </a:solidFill>
              <a:effectLst>
                <a:glow>
                  <a:prstClr val="white"/>
                </a:glow>
              </a:effectLst>
              <a:latin typeface="微軟正黑體" panose="020B0604030504040204" pitchFamily="34" charset="-120"/>
            </a:endParaRPr>
          </a:p>
        </p:txBody>
      </p:sp>
      <p:sp>
        <p:nvSpPr>
          <p:cNvPr id="33" name="文字方塊 32">
            <a:extLst>
              <a:ext uri="{FF2B5EF4-FFF2-40B4-BE49-F238E27FC236}">
                <a16:creationId xmlns:a16="http://schemas.microsoft.com/office/drawing/2014/main" id="{E4B14E79-83A3-6B79-2BCC-E5279DC448FC}"/>
              </a:ext>
            </a:extLst>
          </p:cNvPr>
          <p:cNvSpPr txBox="1"/>
          <p:nvPr/>
        </p:nvSpPr>
        <p:spPr>
          <a:xfrm>
            <a:off x="5147660" y="1711153"/>
            <a:ext cx="2515905" cy="461665"/>
          </a:xfrm>
          <a:prstGeom prst="rect">
            <a:avLst/>
          </a:prstGeom>
          <a:noFill/>
        </p:spPr>
        <p:txBody>
          <a:bodyPr wrap="square" rtlCol="0">
            <a:spAutoFit/>
          </a:bodyPr>
          <a:lstStyle>
            <a:defPPr>
              <a:defRPr lang="en-US"/>
            </a:defPPr>
            <a:lvl1pPr marL="342900" indent="-342900">
              <a:buFont typeface="Wingdings" panose="05000000000000000000" pitchFamily="2" charset="2"/>
              <a:buChar char="n"/>
              <a:defRPr sz="2400" b="1">
                <a:solidFill>
                  <a:srgbClr val="C00000"/>
                </a:solidFill>
                <a:latin typeface="微軟正黑體" panose="020B0604030504040204" pitchFamily="34" charset="-120"/>
                <a:ea typeface="微軟正黑體" panose="020B0604030504040204" pitchFamily="34" charset="-120"/>
                <a:cs typeface="Arial" pitchFamily="34" charset="0"/>
              </a:defRPr>
            </a:lvl1pPr>
          </a:lstStyle>
          <a:p>
            <a:pPr marL="0" indent="0" defTabSz="609630">
              <a:buFont typeface="Wingdings" panose="05000000000000000000" pitchFamily="2" charset="2"/>
              <a:buNone/>
              <a:defRPr/>
            </a:pPr>
            <a:r>
              <a:rPr lang="zh-TW" altLang="en-US" dirty="0">
                <a:solidFill>
                  <a:srgbClr val="145757"/>
                </a:solidFill>
                <a:latin typeface="Microsoft YaHei" panose="020B0503020204020204" pitchFamily="34" charset="-122"/>
                <a:ea typeface="Microsoft YaHei" panose="020B0503020204020204" pitchFamily="34" charset="-122"/>
                <a:sym typeface="Wingdings 2" panose="05020102010507070707" pitchFamily="18" charset="2"/>
              </a:rPr>
              <a:t></a:t>
            </a:r>
            <a:r>
              <a:rPr lang="zh-TW" altLang="en-US" dirty="0">
                <a:solidFill>
                  <a:srgbClr val="145757"/>
                </a:solidFill>
                <a:latin typeface="Microsoft YaHei" panose="020B0503020204020204" pitchFamily="34" charset="-122"/>
                <a:ea typeface="Microsoft YaHei" panose="020B0503020204020204" pitchFamily="34" charset="-122"/>
              </a:rPr>
              <a:t>臨時展匯</a:t>
            </a:r>
          </a:p>
        </p:txBody>
      </p:sp>
      <p:sp>
        <p:nvSpPr>
          <p:cNvPr id="35" name="文字方塊 34">
            <a:extLst>
              <a:ext uri="{FF2B5EF4-FFF2-40B4-BE49-F238E27FC236}">
                <a16:creationId xmlns:a16="http://schemas.microsoft.com/office/drawing/2014/main" id="{B0C3B1D7-CD4A-86BF-FAEC-99615C3F8C84}"/>
              </a:ext>
            </a:extLst>
          </p:cNvPr>
          <p:cNvSpPr txBox="1"/>
          <p:nvPr/>
        </p:nvSpPr>
        <p:spPr>
          <a:xfrm>
            <a:off x="6908927" y="3338774"/>
            <a:ext cx="3055659" cy="328231"/>
          </a:xfrm>
          <a:prstGeom prst="rect">
            <a:avLst/>
          </a:prstGeom>
          <a:noFill/>
        </p:spPr>
        <p:txBody>
          <a:bodyPr wrap="square">
            <a:spAutoFit/>
          </a:bodyPr>
          <a:lstStyle/>
          <a:p>
            <a:pPr defTabSz="609630">
              <a:defRPr/>
            </a:pPr>
            <a:r>
              <a:rPr lang="zh-TW" altLang="zh-TW" sz="1533" b="1" dirty="0">
                <a:solidFill>
                  <a:srgbClr val="FFFF00"/>
                </a:solidFill>
                <a:effectLst>
                  <a:glow rad="127000">
                    <a:prstClr val="black"/>
                  </a:glow>
                </a:effectLst>
                <a:latin typeface="微軟正黑體" panose="020B0604030504040204" pitchFamily="34" charset="-120"/>
              </a:rPr>
              <a:t>「</a:t>
            </a:r>
            <a:r>
              <a:rPr lang="zh-TW" altLang="zh-TW" sz="1533" b="1" dirty="0">
                <a:solidFill>
                  <a:prstClr val="white"/>
                </a:solidFill>
                <a:effectLst>
                  <a:glow rad="127000">
                    <a:prstClr val="black"/>
                  </a:glow>
                </a:effectLst>
                <a:latin typeface="微軟正黑體" panose="020B0604030504040204" pitchFamily="34" charset="-120"/>
              </a:rPr>
              <a:t>多筆</a:t>
            </a:r>
            <a:r>
              <a:rPr lang="zh-TW" altLang="zh-TW" sz="1533" b="1" dirty="0">
                <a:solidFill>
                  <a:srgbClr val="FFFF00"/>
                </a:solidFill>
                <a:effectLst>
                  <a:glow rad="127000">
                    <a:prstClr val="black"/>
                  </a:glow>
                </a:effectLst>
                <a:latin typeface="微軟正黑體" panose="020B0604030504040204" pitchFamily="34" charset="-120"/>
              </a:rPr>
              <a:t>」</a:t>
            </a:r>
            <a:r>
              <a:rPr lang="zh-TW" altLang="en-US" sz="1533" b="1" dirty="0">
                <a:solidFill>
                  <a:srgbClr val="FFFF00"/>
                </a:solidFill>
                <a:effectLst>
                  <a:glow rad="127000">
                    <a:prstClr val="black"/>
                  </a:glow>
                </a:effectLst>
                <a:latin typeface="微軟正黑體" panose="020B0604030504040204" pitchFamily="34" charset="-120"/>
              </a:rPr>
              <a:t>圖資臨時展匯功能畫面</a:t>
            </a:r>
          </a:p>
        </p:txBody>
      </p:sp>
      <p:sp>
        <p:nvSpPr>
          <p:cNvPr id="36" name="文字方塊 35">
            <a:extLst>
              <a:ext uri="{FF2B5EF4-FFF2-40B4-BE49-F238E27FC236}">
                <a16:creationId xmlns:a16="http://schemas.microsoft.com/office/drawing/2014/main" id="{27428D0D-BA5E-D427-3514-CD6D043B91EA}"/>
              </a:ext>
            </a:extLst>
          </p:cNvPr>
          <p:cNvSpPr txBox="1"/>
          <p:nvPr/>
        </p:nvSpPr>
        <p:spPr>
          <a:xfrm>
            <a:off x="6144440" y="3885641"/>
            <a:ext cx="2652088" cy="297454"/>
          </a:xfrm>
          <a:prstGeom prst="rect">
            <a:avLst/>
          </a:prstGeom>
          <a:noFill/>
        </p:spPr>
        <p:txBody>
          <a:bodyPr wrap="square">
            <a:spAutoFit/>
          </a:bodyPr>
          <a:lstStyle/>
          <a:p>
            <a:pPr defTabSz="609630">
              <a:defRPr/>
            </a:pPr>
            <a:r>
              <a:rPr lang="zh-TW" altLang="en-US" sz="1333" b="1" dirty="0">
                <a:solidFill>
                  <a:srgbClr val="C00000"/>
                </a:solidFill>
                <a:latin typeface="微軟正黑體" panose="020B0604030504040204" pitchFamily="34" charset="-120"/>
                <a:cs typeface="Arial" pitchFamily="34" charset="0"/>
              </a:rPr>
              <a:t>使用者彈性設定</a:t>
            </a:r>
            <a:r>
              <a:rPr lang="en-US" altLang="zh-TW" sz="1333" b="1" dirty="0">
                <a:solidFill>
                  <a:srgbClr val="C00000"/>
                </a:solidFill>
                <a:latin typeface="微軟正黑體" panose="020B0604030504040204" pitchFamily="34" charset="-120"/>
                <a:cs typeface="Arial" pitchFamily="34" charset="0"/>
              </a:rPr>
              <a:t>(</a:t>
            </a:r>
            <a:r>
              <a:rPr lang="zh-TW" altLang="en-US" sz="1333" b="1" dirty="0">
                <a:solidFill>
                  <a:srgbClr val="C00000"/>
                </a:solidFill>
                <a:latin typeface="微軟正黑體" panose="020B0604030504040204" pitchFamily="34" charset="-120"/>
                <a:cs typeface="Arial" pitchFamily="34" charset="0"/>
              </a:rPr>
              <a:t>圖層顏色</a:t>
            </a:r>
            <a:r>
              <a:rPr lang="en-US" altLang="zh-TW" sz="1333" b="1" dirty="0">
                <a:solidFill>
                  <a:srgbClr val="C00000"/>
                </a:solidFill>
                <a:latin typeface="微軟正黑體" panose="020B0604030504040204" pitchFamily="34" charset="-120"/>
                <a:cs typeface="Arial" pitchFamily="34" charset="0"/>
              </a:rPr>
              <a:t>)</a:t>
            </a:r>
            <a:endParaRPr lang="zh-TW" altLang="en-US" sz="1333" b="1" dirty="0">
              <a:solidFill>
                <a:srgbClr val="C00000"/>
              </a:solidFill>
              <a:latin typeface="微軟正黑體" panose="020B0604030504040204" pitchFamily="34" charset="-120"/>
              <a:cs typeface="Arial" pitchFamily="34" charset="0"/>
            </a:endParaRPr>
          </a:p>
        </p:txBody>
      </p:sp>
      <p:sp>
        <p:nvSpPr>
          <p:cNvPr id="38" name="TextBox 85">
            <a:extLst>
              <a:ext uri="{FF2B5EF4-FFF2-40B4-BE49-F238E27FC236}">
                <a16:creationId xmlns:a16="http://schemas.microsoft.com/office/drawing/2014/main" id="{F3A5B952-45B8-457C-FA0C-1A62871727F0}"/>
              </a:ext>
            </a:extLst>
          </p:cNvPr>
          <p:cNvSpPr txBox="1"/>
          <p:nvPr/>
        </p:nvSpPr>
        <p:spPr>
          <a:xfrm flipH="1">
            <a:off x="8754087" y="2183587"/>
            <a:ext cx="3090371" cy="400110"/>
          </a:xfrm>
          <a:prstGeom prst="rect">
            <a:avLst/>
          </a:prstGeom>
          <a:noFill/>
        </p:spPr>
        <p:txBody>
          <a:bodyPr wrap="square" rtlCol="0">
            <a:spAutoFit/>
          </a:bodyPr>
          <a:lstStyle/>
          <a:p>
            <a:pPr marL="228611" marR="0" lvl="0" indent="-228611" defTabSz="60963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zh-TW" altLang="en-US" sz="2000" b="1" i="0" u="none" strike="noStrike" kern="0" cap="none" spc="0" normalizeH="0" baseline="0" noProof="0" dirty="0">
                <a:ln>
                  <a:noFill/>
                </a:ln>
                <a:solidFill>
                  <a:prstClr val="black"/>
                </a:solidFill>
                <a:effectLst/>
                <a:uLnTx/>
                <a:uFillTx/>
                <a:latin typeface="微軟正黑體" panose="020B0604030504040204" pitchFamily="34" charset="-120"/>
                <a:cs typeface="Arial" pitchFamily="34" charset="0"/>
              </a:rPr>
              <a:t>圖資屬性查詢功能</a:t>
            </a:r>
          </a:p>
        </p:txBody>
      </p:sp>
      <p:sp>
        <p:nvSpPr>
          <p:cNvPr id="39" name="TextBox 85">
            <a:extLst>
              <a:ext uri="{FF2B5EF4-FFF2-40B4-BE49-F238E27FC236}">
                <a16:creationId xmlns:a16="http://schemas.microsoft.com/office/drawing/2014/main" id="{732BA68E-82F1-C7E9-D543-E3FA4000E364}"/>
              </a:ext>
            </a:extLst>
          </p:cNvPr>
          <p:cNvSpPr txBox="1"/>
          <p:nvPr/>
        </p:nvSpPr>
        <p:spPr>
          <a:xfrm flipH="1">
            <a:off x="8754087" y="2541283"/>
            <a:ext cx="3044617" cy="400111"/>
          </a:xfrm>
          <a:prstGeom prst="rect">
            <a:avLst/>
          </a:prstGeom>
          <a:noFill/>
        </p:spPr>
        <p:txBody>
          <a:bodyPr wrap="square" rtlCol="0">
            <a:spAutoFit/>
          </a:bodyPr>
          <a:lstStyle/>
          <a:p>
            <a:pPr marL="228611" marR="0" lvl="0" indent="-228611" defTabSz="60963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zh-TW" altLang="en-US" sz="2000" b="1" i="0" u="none" strike="noStrike" kern="0" cap="none" spc="0" normalizeH="0" baseline="0" noProof="0" dirty="0">
                <a:ln>
                  <a:noFill/>
                </a:ln>
                <a:solidFill>
                  <a:prstClr val="black"/>
                </a:solidFill>
                <a:effectLst/>
                <a:uLnTx/>
                <a:uFillTx/>
                <a:latin typeface="微軟正黑體" panose="020B0604030504040204" pitchFamily="34" charset="-120"/>
                <a:cs typeface="Arial" pitchFamily="34" charset="0"/>
              </a:rPr>
              <a:t>定位群組功能</a:t>
            </a:r>
          </a:p>
        </p:txBody>
      </p:sp>
      <p:sp>
        <p:nvSpPr>
          <p:cNvPr id="40" name="TextBox 85">
            <a:extLst>
              <a:ext uri="{FF2B5EF4-FFF2-40B4-BE49-F238E27FC236}">
                <a16:creationId xmlns:a16="http://schemas.microsoft.com/office/drawing/2014/main" id="{066A470D-A380-5E10-DF35-475D63AC4DF5}"/>
              </a:ext>
            </a:extLst>
          </p:cNvPr>
          <p:cNvSpPr txBox="1"/>
          <p:nvPr/>
        </p:nvSpPr>
        <p:spPr>
          <a:xfrm flipH="1">
            <a:off x="8796528" y="2887345"/>
            <a:ext cx="3244299" cy="874220"/>
          </a:xfrm>
          <a:prstGeom prst="rect">
            <a:avLst/>
          </a:prstGeom>
          <a:noFill/>
        </p:spPr>
        <p:txBody>
          <a:bodyPr wrap="square" rtlCol="0">
            <a:spAutoFit/>
          </a:bodyPr>
          <a:lstStyle/>
          <a:p>
            <a:pPr marL="228611" marR="0" lvl="0" indent="-228611" defTabSz="60963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zh-TW" altLang="en-US" sz="2000" b="1" i="0" u="none" strike="noStrike" kern="0" cap="none" spc="0" normalizeH="0" baseline="0" noProof="0" dirty="0">
                <a:ln>
                  <a:noFill/>
                </a:ln>
                <a:solidFill>
                  <a:prstClr val="black"/>
                </a:solidFill>
                <a:effectLst/>
                <a:uLnTx/>
                <a:uFillTx/>
                <a:latin typeface="微軟正黑體" panose="020B0604030504040204" pitchFamily="34" charset="-120"/>
                <a:cs typeface="Arial" pitchFamily="34" charset="0"/>
              </a:rPr>
              <a:t>標記、截圖、街景及量測</a:t>
            </a:r>
          </a:p>
        </p:txBody>
      </p:sp>
      <p:sp>
        <p:nvSpPr>
          <p:cNvPr id="78" name="文字方塊 77">
            <a:extLst>
              <a:ext uri="{FF2B5EF4-FFF2-40B4-BE49-F238E27FC236}">
                <a16:creationId xmlns:a16="http://schemas.microsoft.com/office/drawing/2014/main" id="{734948BA-8D15-C7E8-AC8E-BA4EB01C347A}"/>
              </a:ext>
            </a:extLst>
          </p:cNvPr>
          <p:cNvSpPr txBox="1"/>
          <p:nvPr/>
        </p:nvSpPr>
        <p:spPr>
          <a:xfrm>
            <a:off x="3437998" y="1061864"/>
            <a:ext cx="5867939" cy="553998"/>
          </a:xfrm>
          <a:prstGeom prst="rect">
            <a:avLst/>
          </a:prstGeom>
          <a:noFill/>
        </p:spPr>
        <p:txBody>
          <a:bodyPr wrap="square">
            <a:spAutoFit/>
          </a:bodyPr>
          <a:lstStyle/>
          <a:p>
            <a:r>
              <a:rPr lang="zh-TW" altLang="en-US" sz="3000" b="1" dirty="0">
                <a:solidFill>
                  <a:srgbClr val="145757"/>
                </a:solidFill>
                <a:latin typeface="Microsoft YaHei" panose="020B0503020204020204" pitchFamily="34" charset="-122"/>
                <a:ea typeface="Microsoft YaHei" panose="020B0503020204020204" pitchFamily="34" charset="-122"/>
                <a:cs typeface="Arial" pitchFamily="34" charset="0"/>
              </a:rPr>
              <a:t>整合農田水利資訊  優化系統功能</a:t>
            </a:r>
          </a:p>
        </p:txBody>
      </p:sp>
    </p:spTree>
    <p:extLst>
      <p:ext uri="{BB962C8B-B14F-4D97-AF65-F5344CB8AC3E}">
        <p14:creationId xmlns:p14="http://schemas.microsoft.com/office/powerpoint/2010/main" val="2897892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2" name="文本框 47">
            <a:extLst>
              <a:ext uri="{FF2B5EF4-FFF2-40B4-BE49-F238E27FC236}">
                <a16:creationId xmlns:a16="http://schemas.microsoft.com/office/drawing/2014/main" id="{64AEDB84-90E3-3B8C-975F-7A37C12CC25D}"/>
              </a:ext>
            </a:extLst>
          </p:cNvPr>
          <p:cNvSpPr txBox="1"/>
          <p:nvPr/>
        </p:nvSpPr>
        <p:spPr>
          <a:xfrm>
            <a:off x="1236722" y="256471"/>
            <a:ext cx="93956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整合雲系統 既有應用功能</a:t>
            </a:r>
            <a:r>
              <a:rPr lang="zh-TW" altLang="en-US" sz="3200" b="1" dirty="0">
                <a:solidFill>
                  <a:srgbClr val="F8D35E"/>
                </a:solidFill>
                <a:latin typeface="微软雅黑" panose="020B0503020204020204" pitchFamily="34" charset="-122"/>
                <a:ea typeface="微软雅黑" panose="020B0503020204020204" pitchFamily="34" charset="-122"/>
              </a:rPr>
              <a:t>強化</a:t>
            </a:r>
            <a:r>
              <a:rPr kumimoji="0" lang="en-US" altLang="zh-TW"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(2/6)</a:t>
            </a:r>
            <a:endParaRPr kumimoji="0" lang="zh-TW"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字方塊 2">
            <a:extLst>
              <a:ext uri="{FF2B5EF4-FFF2-40B4-BE49-F238E27FC236}">
                <a16:creationId xmlns:a16="http://schemas.microsoft.com/office/drawing/2014/main" id="{51D90EBD-2021-75BF-6099-846A6762761F}"/>
              </a:ext>
            </a:extLst>
          </p:cNvPr>
          <p:cNvSpPr txBox="1"/>
          <p:nvPr/>
        </p:nvSpPr>
        <p:spPr>
          <a:xfrm>
            <a:off x="443662" y="2292058"/>
            <a:ext cx="4702046" cy="1542858"/>
          </a:xfrm>
          <a:prstGeom prst="rect">
            <a:avLst/>
          </a:prstGeom>
          <a:noFill/>
        </p:spPr>
        <p:txBody>
          <a:bodyPr wrap="square">
            <a:spAutoFit/>
          </a:bodyPr>
          <a:lstStyle/>
          <a:p>
            <a:pPr marL="228611" indent="-228611" defTabSz="609630">
              <a:lnSpc>
                <a:spcPct val="120000"/>
              </a:lnSpc>
              <a:buFont typeface="Wingdings" panose="05000000000000000000" pitchFamily="2" charset="2"/>
              <a:buChar char="n"/>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以</a:t>
            </a:r>
            <a:r>
              <a:rPr lang="en-US" altLang="zh-TW" sz="1600" b="1" dirty="0">
                <a:solidFill>
                  <a:srgbClr val="C00000"/>
                </a:solidFill>
                <a:latin typeface="微軟正黑體" panose="020B0604030504040204" pitchFamily="34" charset="-120"/>
                <a:ea typeface="微軟正黑體" panose="020B0604030504040204" pitchFamily="34" charset="-120"/>
                <a:cs typeface="Arial" pitchFamily="34" charset="0"/>
              </a:rPr>
              <a:t>【</a:t>
            </a:r>
            <a:r>
              <a:rPr lang="zh-TW" altLang="en-US" sz="1600" b="1" dirty="0">
                <a:solidFill>
                  <a:srgbClr val="C00000"/>
                </a:solidFill>
                <a:latin typeface="微軟正黑體" panose="020B0604030504040204" pitchFamily="34" charset="-120"/>
                <a:ea typeface="微軟正黑體" panose="020B0604030504040204" pitchFamily="34" charset="-120"/>
                <a:cs typeface="Arial" pitchFamily="34" charset="0"/>
              </a:rPr>
              <a:t>地理資訊圖台</a:t>
            </a:r>
            <a:r>
              <a:rPr lang="en-US" altLang="zh-TW" sz="1600" b="1" dirty="0">
                <a:solidFill>
                  <a:srgbClr val="C00000"/>
                </a:solidFill>
                <a:latin typeface="微軟正黑體" panose="020B0604030504040204" pitchFamily="34" charset="-120"/>
                <a:ea typeface="微軟正黑體" panose="020B0604030504040204" pitchFamily="34" charset="-120"/>
                <a:cs typeface="Arial" pitchFamily="34" charset="0"/>
              </a:rPr>
              <a:t>】</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使用次數最多，為</a:t>
            </a:r>
            <a:r>
              <a:rPr lang="en-US" altLang="zh-TW" sz="1600" b="1" dirty="0">
                <a:solidFill>
                  <a:srgbClr val="C00000"/>
                </a:solidFill>
                <a:latin typeface="微軟正黑體" panose="020B0604030504040204" pitchFamily="34" charset="-120"/>
                <a:ea typeface="微軟正黑體" panose="020B0604030504040204" pitchFamily="34" charset="-120"/>
                <a:cs typeface="Arial" pitchFamily="34" charset="0"/>
              </a:rPr>
              <a:t>145</a:t>
            </a:r>
            <a:r>
              <a:rPr lang="zh-TW" altLang="en-US" sz="1600" b="1" dirty="0">
                <a:solidFill>
                  <a:srgbClr val="C00000"/>
                </a:solidFill>
                <a:latin typeface="微軟正黑體" panose="020B0604030504040204" pitchFamily="34" charset="-120"/>
                <a:ea typeface="微軟正黑體" panose="020B0604030504040204" pitchFamily="34" charset="-120"/>
                <a:cs typeface="Arial" pitchFamily="34" charset="0"/>
              </a:rPr>
              <a:t>萬次</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，其中前三名使用量為</a:t>
            </a:r>
            <a:endPar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endParaRPr>
          </a:p>
          <a:p>
            <a:pPr defTabSz="609630">
              <a:lnSpc>
                <a:spcPct val="120000"/>
              </a:lnSpc>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1.</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圖層工具</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(59</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萬次</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p>
          <a:p>
            <a:pPr defTabSz="609630">
              <a:lnSpc>
                <a:spcPct val="120000"/>
              </a:lnSpc>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2.</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定位工具</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(36</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萬次</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p>
          <a:p>
            <a:pPr defTabSz="609630">
              <a:lnSpc>
                <a:spcPct val="120000"/>
              </a:lnSpc>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3.</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街景工具</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(30</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萬次</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p>
        </p:txBody>
      </p:sp>
      <p:sp>
        <p:nvSpPr>
          <p:cNvPr id="5" name="文字方塊 4">
            <a:extLst>
              <a:ext uri="{FF2B5EF4-FFF2-40B4-BE49-F238E27FC236}">
                <a16:creationId xmlns:a16="http://schemas.microsoft.com/office/drawing/2014/main" id="{BCBCD088-B5C4-A13B-B2BE-7E6C035B7120}"/>
              </a:ext>
            </a:extLst>
          </p:cNvPr>
          <p:cNvSpPr txBox="1"/>
          <p:nvPr/>
        </p:nvSpPr>
        <p:spPr>
          <a:xfrm>
            <a:off x="6315694" y="2178536"/>
            <a:ext cx="4782005" cy="1542858"/>
          </a:xfrm>
          <a:prstGeom prst="rect">
            <a:avLst/>
          </a:prstGeom>
          <a:noFill/>
        </p:spPr>
        <p:txBody>
          <a:bodyPr wrap="square">
            <a:spAutoFit/>
          </a:bodyPr>
          <a:lstStyle/>
          <a:p>
            <a:pPr marL="228611" indent="-228611" defTabSz="609630">
              <a:lnSpc>
                <a:spcPct val="120000"/>
              </a:lnSpc>
              <a:buFont typeface="Wingdings" panose="05000000000000000000" pitchFamily="2" charset="2"/>
              <a:buChar char="n"/>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統計各管理處使用</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地理資訊圖台</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使用次數，前三名使用量為：</a:t>
            </a:r>
            <a:endPar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endParaRPr>
          </a:p>
          <a:p>
            <a:pPr defTabSz="609630">
              <a:lnSpc>
                <a:spcPct val="120000"/>
              </a:lnSpc>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1.</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嘉南處</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(31</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萬次</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p>
          <a:p>
            <a:pPr defTabSz="609630">
              <a:lnSpc>
                <a:spcPct val="120000"/>
              </a:lnSpc>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2.</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雲林處</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(31</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萬次</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p>
          <a:p>
            <a:pPr defTabSz="609630">
              <a:lnSpc>
                <a:spcPct val="120000"/>
              </a:lnSpc>
            </a:pP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3.</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彰化處</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(17</a:t>
            </a:r>
            <a:r>
              <a:rPr lang="zh-TW" altLang="en-US" sz="1600" b="1" dirty="0">
                <a:solidFill>
                  <a:prstClr val="black"/>
                </a:solidFill>
                <a:latin typeface="微軟正黑體" panose="020B0604030504040204" pitchFamily="34" charset="-120"/>
                <a:ea typeface="微軟正黑體" panose="020B0604030504040204" pitchFamily="34" charset="-120"/>
                <a:cs typeface="Arial" pitchFamily="34" charset="0"/>
              </a:rPr>
              <a:t>萬次</a:t>
            </a:r>
            <a:r>
              <a:rPr lang="en-US" altLang="zh-TW" sz="1600" b="1" dirty="0">
                <a:solidFill>
                  <a:prstClr val="black"/>
                </a:solidFill>
                <a:latin typeface="微軟正黑體" panose="020B0604030504040204" pitchFamily="34" charset="-120"/>
                <a:ea typeface="微軟正黑體" panose="020B0604030504040204" pitchFamily="34" charset="-120"/>
                <a:cs typeface="Arial" pitchFamily="34" charset="0"/>
              </a:rPr>
              <a:t>)</a:t>
            </a:r>
          </a:p>
        </p:txBody>
      </p:sp>
      <p:sp>
        <p:nvSpPr>
          <p:cNvPr id="6" name="文字方塊 5">
            <a:extLst>
              <a:ext uri="{FF2B5EF4-FFF2-40B4-BE49-F238E27FC236}">
                <a16:creationId xmlns:a16="http://schemas.microsoft.com/office/drawing/2014/main" id="{260CA102-4F4C-4B59-34F2-A70A839F874D}"/>
              </a:ext>
            </a:extLst>
          </p:cNvPr>
          <p:cNvSpPr txBox="1"/>
          <p:nvPr/>
        </p:nvSpPr>
        <p:spPr>
          <a:xfrm>
            <a:off x="1161722" y="3934666"/>
            <a:ext cx="4064000" cy="338554"/>
          </a:xfrm>
          <a:prstGeom prst="rect">
            <a:avLst/>
          </a:prstGeom>
          <a:noFill/>
        </p:spPr>
        <p:txBody>
          <a:bodyPr wrap="square">
            <a:spAutoFit/>
          </a:bodyPr>
          <a:lstStyle/>
          <a:p>
            <a:pPr defTabSz="609630"/>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整合雲 </a:t>
            </a:r>
            <a:r>
              <a:rPr lang="en-US" altLang="zh-TW"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a:t>
            </a:r>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地理資訊圖台</a:t>
            </a:r>
            <a:r>
              <a:rPr lang="en-US" altLang="zh-TW"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a:t>
            </a:r>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使用情形統計</a:t>
            </a:r>
            <a:endParaRPr lang="zh-TW" altLang="en-US" sz="1600" b="1" dirty="0">
              <a:solidFill>
                <a:prstClr val="white"/>
              </a:solidFill>
              <a:effectLst>
                <a:glow rad="127000">
                  <a:prstClr val="black"/>
                </a:glow>
              </a:effectLst>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275CFC6D-F0C6-6E9E-86B0-6256FF7B7B4D}"/>
              </a:ext>
            </a:extLst>
          </p:cNvPr>
          <p:cNvSpPr txBox="1"/>
          <p:nvPr/>
        </p:nvSpPr>
        <p:spPr>
          <a:xfrm>
            <a:off x="6394393" y="3739267"/>
            <a:ext cx="4782004" cy="338554"/>
          </a:xfrm>
          <a:prstGeom prst="rect">
            <a:avLst/>
          </a:prstGeom>
          <a:noFill/>
        </p:spPr>
        <p:txBody>
          <a:bodyPr wrap="square">
            <a:spAutoFit/>
          </a:bodyPr>
          <a:lstStyle/>
          <a:p>
            <a:pPr defTabSz="609630"/>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整合雲</a:t>
            </a:r>
            <a:r>
              <a:rPr lang="en-US" altLang="zh-TW"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a:t>
            </a:r>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地理資訊圖台</a:t>
            </a:r>
            <a:r>
              <a:rPr lang="en-US" altLang="zh-TW"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a:t>
            </a:r>
            <a:r>
              <a:rPr lang="zh-TW" altLang="en-US" sz="1600" b="1" dirty="0">
                <a:solidFill>
                  <a:srgbClr val="FFFF00"/>
                </a:solidFill>
                <a:effectLst>
                  <a:glow rad="127000">
                    <a:prstClr val="black"/>
                  </a:glow>
                </a:effectLst>
                <a:latin typeface="微軟正黑體" panose="020B0604030504040204" pitchFamily="34" charset="-120"/>
                <a:ea typeface="微軟正黑體" panose="020B0604030504040204" pitchFamily="34" charset="-120"/>
              </a:rPr>
              <a:t>各管理處使用情形統計</a:t>
            </a:r>
          </a:p>
        </p:txBody>
      </p:sp>
      <p:sp>
        <p:nvSpPr>
          <p:cNvPr id="8" name="文字方塊 7">
            <a:extLst>
              <a:ext uri="{FF2B5EF4-FFF2-40B4-BE49-F238E27FC236}">
                <a16:creationId xmlns:a16="http://schemas.microsoft.com/office/drawing/2014/main" id="{8047546C-4DA9-1595-1DD7-C9E24F122167}"/>
              </a:ext>
            </a:extLst>
          </p:cNvPr>
          <p:cNvSpPr txBox="1"/>
          <p:nvPr/>
        </p:nvSpPr>
        <p:spPr>
          <a:xfrm>
            <a:off x="480871" y="1064542"/>
            <a:ext cx="4627627" cy="1152688"/>
          </a:xfrm>
          <a:prstGeom prst="rect">
            <a:avLst/>
          </a:prstGeom>
          <a:noFill/>
        </p:spPr>
        <p:txBody>
          <a:bodyPr wrap="square">
            <a:spAutoFit/>
          </a:bodyPr>
          <a:lstStyle/>
          <a:p>
            <a:pPr algn="ctr" defTabSz="609630">
              <a:lnSpc>
                <a:spcPct val="120000"/>
              </a:lnSpc>
            </a:pPr>
            <a:r>
              <a:rPr lang="zh-TW" altLang="en-US" sz="3000" b="1" dirty="0">
                <a:solidFill>
                  <a:srgbClr val="145757"/>
                </a:solidFill>
                <a:latin typeface="Microsoft YaHei" panose="020B0503020204020204" pitchFamily="34" charset="-122"/>
                <a:ea typeface="Microsoft YaHei" panose="020B0503020204020204" pitchFamily="34" charset="-122"/>
              </a:rPr>
              <a:t>整合雲系統</a:t>
            </a:r>
            <a:r>
              <a:rPr lang="en-US" altLang="zh-TW" sz="3000" b="1" dirty="0">
                <a:solidFill>
                  <a:srgbClr val="145757"/>
                </a:solidFill>
                <a:latin typeface="Microsoft YaHei" panose="020B0503020204020204" pitchFamily="34" charset="-122"/>
                <a:ea typeface="Microsoft YaHei" panose="020B0503020204020204" pitchFamily="34" charset="-122"/>
              </a:rPr>
              <a:t>8</a:t>
            </a:r>
            <a:r>
              <a:rPr lang="zh-TW" altLang="en-US" sz="3000" b="1" dirty="0">
                <a:solidFill>
                  <a:srgbClr val="145757"/>
                </a:solidFill>
                <a:latin typeface="Microsoft YaHei" panose="020B0503020204020204" pitchFamily="34" charset="-122"/>
                <a:ea typeface="Microsoft YaHei" panose="020B0503020204020204" pitchFamily="34" charset="-122"/>
              </a:rPr>
              <a:t>大功能</a:t>
            </a:r>
            <a:endParaRPr lang="en-US" altLang="zh-TW" sz="3000" b="1" dirty="0">
              <a:solidFill>
                <a:srgbClr val="145757"/>
              </a:solidFill>
              <a:latin typeface="Microsoft YaHei" panose="020B0503020204020204" pitchFamily="34" charset="-122"/>
              <a:ea typeface="Microsoft YaHei" panose="020B0503020204020204" pitchFamily="34" charset="-122"/>
            </a:endParaRPr>
          </a:p>
          <a:p>
            <a:pPr algn="ctr" defTabSz="609630">
              <a:lnSpc>
                <a:spcPct val="120000"/>
              </a:lnSpc>
            </a:pPr>
            <a:r>
              <a:rPr lang="zh-TW" altLang="en-US" sz="3000" b="1" dirty="0">
                <a:solidFill>
                  <a:srgbClr val="145757"/>
                </a:solidFill>
                <a:latin typeface="Microsoft YaHei" panose="020B0503020204020204" pitchFamily="34" charset="-122"/>
                <a:ea typeface="Microsoft YaHei" panose="020B0503020204020204" pitchFamily="34" charset="-122"/>
              </a:rPr>
              <a:t>輔助農田水利業務辦理</a:t>
            </a:r>
            <a:endParaRPr lang="en-US" altLang="zh-TW" sz="3000" b="1" dirty="0">
              <a:solidFill>
                <a:prstClr val="black"/>
              </a:solidFill>
              <a:latin typeface="微軟正黑體" panose="020B0604030504040204" pitchFamily="34" charset="-120"/>
              <a:ea typeface="微軟正黑體" panose="020B0604030504040204" pitchFamily="34" charset="-120"/>
              <a:cs typeface="Arial" pitchFamily="34" charset="0"/>
            </a:endParaRPr>
          </a:p>
        </p:txBody>
      </p:sp>
      <p:sp>
        <p:nvSpPr>
          <p:cNvPr id="9" name="文字方塊 8">
            <a:extLst>
              <a:ext uri="{FF2B5EF4-FFF2-40B4-BE49-F238E27FC236}">
                <a16:creationId xmlns:a16="http://schemas.microsoft.com/office/drawing/2014/main" id="{4A3C07DC-190C-79D4-1C57-FC07C05055C8}"/>
              </a:ext>
            </a:extLst>
          </p:cNvPr>
          <p:cNvSpPr txBox="1"/>
          <p:nvPr/>
        </p:nvSpPr>
        <p:spPr>
          <a:xfrm>
            <a:off x="2603975" y="2610573"/>
            <a:ext cx="2197083" cy="293863"/>
          </a:xfrm>
          <a:prstGeom prst="rect">
            <a:avLst/>
          </a:prstGeom>
          <a:noFill/>
        </p:spPr>
        <p:txBody>
          <a:bodyPr wrap="square">
            <a:spAutoFit/>
          </a:bodyPr>
          <a:lstStyle/>
          <a:p>
            <a:pPr defTabSz="609630">
              <a:lnSpc>
                <a:spcPct val="120000"/>
              </a:lnSpc>
            </a:pPr>
            <a:r>
              <a:rPr lang="en-US" altLang="zh-TW" sz="1200" b="1"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1200" b="1" dirty="0">
                <a:solidFill>
                  <a:prstClr val="black"/>
                </a:solidFill>
                <a:latin typeface="微軟正黑體" panose="020B0604030504040204" pitchFamily="34" charset="-120"/>
                <a:ea typeface="微軟正黑體" panose="020B0604030504040204" pitchFamily="34" charset="-120"/>
                <a:cs typeface="Arial" pitchFamily="34" charset="0"/>
              </a:rPr>
              <a:t>統計</a:t>
            </a:r>
            <a:r>
              <a:rPr lang="en-US" altLang="zh-TW" sz="1200" b="1"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1200" b="1" dirty="0">
                <a:solidFill>
                  <a:prstClr val="black"/>
                </a:solidFill>
                <a:latin typeface="微軟正黑體" panose="020B0604030504040204" pitchFamily="34" charset="-120"/>
                <a:ea typeface="微軟正黑體" panose="020B0604030504040204" pitchFamily="34" charset="-120"/>
                <a:cs typeface="Arial" pitchFamily="34" charset="0"/>
              </a:rPr>
              <a:t>年</a:t>
            </a:r>
            <a:r>
              <a:rPr lang="en-US" altLang="zh-TW" sz="1200" b="1" dirty="0">
                <a:solidFill>
                  <a:prstClr val="black"/>
                </a:solidFill>
                <a:latin typeface="微軟正黑體" panose="020B0604030504040204" pitchFamily="34" charset="-120"/>
                <a:ea typeface="微軟正黑體" panose="020B0604030504040204" pitchFamily="34" charset="-120"/>
                <a:cs typeface="Arial" pitchFamily="34" charset="0"/>
              </a:rPr>
              <a:t>1</a:t>
            </a:r>
            <a:r>
              <a:rPr lang="zh-TW" altLang="en-US" sz="1200" b="1" dirty="0">
                <a:solidFill>
                  <a:prstClr val="black"/>
                </a:solidFill>
                <a:latin typeface="微軟正黑體" panose="020B0604030504040204" pitchFamily="34" charset="-120"/>
                <a:ea typeface="微軟正黑體" panose="020B0604030504040204" pitchFamily="34" charset="-120"/>
                <a:cs typeface="Arial" pitchFamily="34" charset="0"/>
              </a:rPr>
              <a:t>月至</a:t>
            </a:r>
            <a:r>
              <a:rPr lang="en-US" altLang="zh-TW" sz="1200" b="1" dirty="0">
                <a:solidFill>
                  <a:prstClr val="black"/>
                </a:solidFill>
                <a:latin typeface="微軟正黑體" panose="020B0604030504040204" pitchFamily="34" charset="-120"/>
                <a:ea typeface="微軟正黑體" panose="020B0604030504040204" pitchFamily="34" charset="-120"/>
                <a:cs typeface="Arial" pitchFamily="34" charset="0"/>
              </a:rPr>
              <a:t>7</a:t>
            </a:r>
            <a:r>
              <a:rPr lang="zh-TW" altLang="en-US" sz="1200" b="1" dirty="0">
                <a:solidFill>
                  <a:prstClr val="black"/>
                </a:solidFill>
                <a:latin typeface="微軟正黑體" panose="020B0604030504040204" pitchFamily="34" charset="-120"/>
                <a:ea typeface="微軟正黑體" panose="020B0604030504040204" pitchFamily="34" charset="-120"/>
                <a:cs typeface="Arial" pitchFamily="34" charset="0"/>
              </a:rPr>
              <a:t>月</a:t>
            </a:r>
            <a:r>
              <a:rPr lang="en-US" altLang="zh-TW" sz="1200" b="1" dirty="0">
                <a:solidFill>
                  <a:prstClr val="black"/>
                </a:solidFill>
                <a:latin typeface="微軟正黑體" panose="020B0604030504040204" pitchFamily="34" charset="-120"/>
                <a:ea typeface="微軟正黑體" panose="020B0604030504040204" pitchFamily="34" charset="-120"/>
                <a:cs typeface="Arial" pitchFamily="34" charset="0"/>
              </a:rPr>
              <a:t>)</a:t>
            </a:r>
          </a:p>
        </p:txBody>
      </p:sp>
      <p:pic>
        <p:nvPicPr>
          <p:cNvPr id="10" name="圖片 9">
            <a:extLst>
              <a:ext uri="{FF2B5EF4-FFF2-40B4-BE49-F238E27FC236}">
                <a16:creationId xmlns:a16="http://schemas.microsoft.com/office/drawing/2014/main" id="{E0DA2968-2323-CE26-488E-5CCF84F48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1386" y="1115906"/>
            <a:ext cx="6357996" cy="986710"/>
          </a:xfrm>
          <a:prstGeom prst="rect">
            <a:avLst/>
          </a:prstGeom>
        </p:spPr>
      </p:pic>
      <p:pic>
        <p:nvPicPr>
          <p:cNvPr id="11" name="圖片 10">
            <a:extLst>
              <a:ext uri="{FF2B5EF4-FFF2-40B4-BE49-F238E27FC236}">
                <a16:creationId xmlns:a16="http://schemas.microsoft.com/office/drawing/2014/main" id="{ACE9638E-4E92-EE6F-8F5C-CE9DE36B3A1E}"/>
              </a:ext>
            </a:extLst>
          </p:cNvPr>
          <p:cNvPicPr>
            <a:picLocks noChangeAspect="1"/>
          </p:cNvPicPr>
          <p:nvPr/>
        </p:nvPicPr>
        <p:blipFill>
          <a:blip r:embed="rId5"/>
          <a:stretch>
            <a:fillRect/>
          </a:stretch>
        </p:blipFill>
        <p:spPr>
          <a:xfrm>
            <a:off x="1062521" y="4304955"/>
            <a:ext cx="4190641" cy="2482215"/>
          </a:xfrm>
          <a:prstGeom prst="rect">
            <a:avLst/>
          </a:prstGeom>
        </p:spPr>
      </p:pic>
      <p:grpSp>
        <p:nvGrpSpPr>
          <p:cNvPr id="12" name="群組 11">
            <a:extLst>
              <a:ext uri="{FF2B5EF4-FFF2-40B4-BE49-F238E27FC236}">
                <a16:creationId xmlns:a16="http://schemas.microsoft.com/office/drawing/2014/main" id="{D6926964-C120-F254-2FDA-DFB0D9150C6B}"/>
              </a:ext>
            </a:extLst>
          </p:cNvPr>
          <p:cNvGrpSpPr/>
          <p:nvPr/>
        </p:nvGrpSpPr>
        <p:grpSpPr>
          <a:xfrm>
            <a:off x="6315694" y="4304955"/>
            <a:ext cx="4961906" cy="2379111"/>
            <a:chOff x="10682447" y="6313548"/>
            <a:chExt cx="7254869" cy="3932261"/>
          </a:xfrm>
        </p:grpSpPr>
        <p:pic>
          <p:nvPicPr>
            <p:cNvPr id="13" name="圖片 12">
              <a:extLst>
                <a:ext uri="{FF2B5EF4-FFF2-40B4-BE49-F238E27FC236}">
                  <a16:creationId xmlns:a16="http://schemas.microsoft.com/office/drawing/2014/main" id="{F90C222A-F358-EE06-DC22-02D3B9BDFFEC}"/>
                </a:ext>
              </a:extLst>
            </p:cNvPr>
            <p:cNvPicPr>
              <a:picLocks noChangeAspect="1"/>
            </p:cNvPicPr>
            <p:nvPr/>
          </p:nvPicPr>
          <p:blipFill>
            <a:blip r:embed="rId6"/>
            <a:stretch>
              <a:fillRect/>
            </a:stretch>
          </p:blipFill>
          <p:spPr>
            <a:xfrm>
              <a:off x="10682447" y="6313548"/>
              <a:ext cx="7254869" cy="3932261"/>
            </a:xfrm>
            <a:prstGeom prst="rect">
              <a:avLst/>
            </a:prstGeom>
          </p:spPr>
        </p:pic>
        <p:sp>
          <p:nvSpPr>
            <p:cNvPr id="14" name="矩形 13">
              <a:extLst>
                <a:ext uri="{FF2B5EF4-FFF2-40B4-BE49-F238E27FC236}">
                  <a16:creationId xmlns:a16="http://schemas.microsoft.com/office/drawing/2014/main" id="{7F3890A8-FBCF-7A35-CF91-DF0F952C052A}"/>
                </a:ext>
              </a:extLst>
            </p:cNvPr>
            <p:cNvSpPr/>
            <p:nvPr/>
          </p:nvSpPr>
          <p:spPr>
            <a:xfrm>
              <a:off x="14291176" y="6444454"/>
              <a:ext cx="993570" cy="3728246"/>
            </a:xfrm>
            <a:prstGeom prst="rect">
              <a:avLst/>
            </a:prstGeom>
            <a:noFill/>
            <a:ln w="19050">
              <a:solidFill>
                <a:srgbClr val="C00000"/>
              </a:solidFill>
              <a:prstDash val="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609630"/>
              <a:endParaRPr lang="zh-TW" altLang="en-US" sz="1200">
                <a:solidFill>
                  <a:prstClr val="white"/>
                </a:solidFill>
                <a:latin typeface="Calibri" panose="020F0502020204030204"/>
                <a:ea typeface="新細明體" panose="02020500000000000000" pitchFamily="18" charset="-120"/>
              </a:endParaRPr>
            </a:p>
          </p:txBody>
        </p:sp>
        <p:sp>
          <p:nvSpPr>
            <p:cNvPr id="15" name="文字方塊 14">
              <a:extLst>
                <a:ext uri="{FF2B5EF4-FFF2-40B4-BE49-F238E27FC236}">
                  <a16:creationId xmlns:a16="http://schemas.microsoft.com/office/drawing/2014/main" id="{5E459B40-6E10-63C3-30E1-359C96586A0C}"/>
                </a:ext>
              </a:extLst>
            </p:cNvPr>
            <p:cNvSpPr txBox="1"/>
            <p:nvPr/>
          </p:nvSpPr>
          <p:spPr>
            <a:xfrm>
              <a:off x="14809688" y="6500219"/>
              <a:ext cx="440200" cy="353847"/>
            </a:xfrm>
            <a:prstGeom prst="rect">
              <a:avLst/>
            </a:prstGeom>
            <a:noFill/>
          </p:spPr>
          <p:txBody>
            <a:bodyPr wrap="none" rtlCol="0">
              <a:spAutoFit/>
            </a:bodyPr>
            <a:lstStyle/>
            <a:p>
              <a:pPr defTabSz="609630"/>
              <a:r>
                <a:rPr lang="en-US" altLang="zh-TW" sz="933" b="1" dirty="0">
                  <a:solidFill>
                    <a:prstClr val="black"/>
                  </a:solidFill>
                  <a:latin typeface="微軟正黑體" panose="020B0604030504040204" pitchFamily="34" charset="-120"/>
                  <a:ea typeface="微軟正黑體" panose="020B0604030504040204" pitchFamily="34" charset="-120"/>
                </a:rPr>
                <a:t>31</a:t>
              </a:r>
              <a:endParaRPr lang="zh-TW" altLang="en-US" sz="933" b="1" dirty="0">
                <a:solidFill>
                  <a:prstClr val="black"/>
                </a:solidFill>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2D470D35-901E-1098-754A-498ECB6DAA5B}"/>
                </a:ext>
              </a:extLst>
            </p:cNvPr>
            <p:cNvSpPr txBox="1"/>
            <p:nvPr/>
          </p:nvSpPr>
          <p:spPr>
            <a:xfrm>
              <a:off x="14386998" y="6629540"/>
              <a:ext cx="440200" cy="353847"/>
            </a:xfrm>
            <a:prstGeom prst="rect">
              <a:avLst/>
            </a:prstGeom>
            <a:noFill/>
          </p:spPr>
          <p:txBody>
            <a:bodyPr wrap="none" rtlCol="0">
              <a:spAutoFit/>
            </a:bodyPr>
            <a:lstStyle/>
            <a:p>
              <a:pPr defTabSz="609630"/>
              <a:r>
                <a:rPr lang="en-US" altLang="zh-TW" sz="933" b="1" dirty="0">
                  <a:solidFill>
                    <a:prstClr val="black"/>
                  </a:solidFill>
                  <a:latin typeface="微軟正黑體" panose="020B0604030504040204" pitchFamily="34" charset="-120"/>
                  <a:ea typeface="微軟正黑體" panose="020B0604030504040204" pitchFamily="34" charset="-120"/>
                </a:rPr>
                <a:t>31</a:t>
              </a:r>
              <a:endParaRPr lang="zh-TW" altLang="en-US" sz="1067" b="1" dirty="0">
                <a:solidFill>
                  <a:prstClr val="black"/>
                </a:solidFill>
                <a:latin typeface="微軟正黑體" panose="020B0604030504040204" pitchFamily="34" charset="-120"/>
                <a:ea typeface="微軟正黑體" panose="020B0604030504040204" pitchFamily="34" charset="-120"/>
              </a:endParaRPr>
            </a:p>
          </p:txBody>
        </p:sp>
        <p:sp>
          <p:nvSpPr>
            <p:cNvPr id="17" name="文字方塊 16">
              <a:extLst>
                <a:ext uri="{FF2B5EF4-FFF2-40B4-BE49-F238E27FC236}">
                  <a16:creationId xmlns:a16="http://schemas.microsoft.com/office/drawing/2014/main" id="{5DB6519F-E736-FEDC-1527-551DCE659D20}"/>
                </a:ext>
              </a:extLst>
            </p:cNvPr>
            <p:cNvSpPr txBox="1"/>
            <p:nvPr/>
          </p:nvSpPr>
          <p:spPr>
            <a:xfrm>
              <a:off x="14195264" y="7660410"/>
              <a:ext cx="440200" cy="353847"/>
            </a:xfrm>
            <a:prstGeom prst="rect">
              <a:avLst/>
            </a:prstGeom>
            <a:noFill/>
          </p:spPr>
          <p:txBody>
            <a:bodyPr wrap="none" rtlCol="0">
              <a:spAutoFit/>
            </a:bodyPr>
            <a:lstStyle/>
            <a:p>
              <a:pPr defTabSz="609630"/>
              <a:r>
                <a:rPr lang="en-US" altLang="zh-TW" sz="933" b="1" dirty="0">
                  <a:solidFill>
                    <a:prstClr val="black"/>
                  </a:solidFill>
                  <a:latin typeface="微軟正黑體" panose="020B0604030504040204" pitchFamily="34" charset="-120"/>
                  <a:ea typeface="微軟正黑體" panose="020B0604030504040204" pitchFamily="34" charset="-120"/>
                </a:rPr>
                <a:t>17</a:t>
              </a:r>
              <a:endParaRPr lang="zh-TW" altLang="en-US" sz="933" b="1" dirty="0">
                <a:solidFill>
                  <a:prstClr val="black"/>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16299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2" name="文本框 47">
            <a:extLst>
              <a:ext uri="{FF2B5EF4-FFF2-40B4-BE49-F238E27FC236}">
                <a16:creationId xmlns:a16="http://schemas.microsoft.com/office/drawing/2014/main" id="{695607F4-5B25-61AA-BE08-75D0DBB42530}"/>
              </a:ext>
            </a:extLst>
          </p:cNvPr>
          <p:cNvSpPr txBox="1"/>
          <p:nvPr/>
        </p:nvSpPr>
        <p:spPr>
          <a:xfrm>
            <a:off x="1236722" y="256471"/>
            <a:ext cx="93956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整合雲系統 既有應用功能</a:t>
            </a:r>
            <a:r>
              <a:rPr lang="zh-TW" altLang="en-US" sz="3200" b="1" dirty="0">
                <a:solidFill>
                  <a:srgbClr val="F8D35E"/>
                </a:solidFill>
                <a:latin typeface="微软雅黑" panose="020B0503020204020204" pitchFamily="34" charset="-122"/>
                <a:ea typeface="微软雅黑" panose="020B0503020204020204" pitchFamily="34" charset="-122"/>
              </a:rPr>
              <a:t>強化</a:t>
            </a:r>
            <a:r>
              <a:rPr kumimoji="0" lang="en-US" altLang="zh-TW"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(3/6)</a:t>
            </a:r>
            <a:endParaRPr kumimoji="0" lang="zh-TW"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圖片 2" descr="一張含有 文字, 螢幕擷取畫面, 軟體, 電腦圖示 的圖片&#10;&#10;自動產生的描述">
            <a:extLst>
              <a:ext uri="{FF2B5EF4-FFF2-40B4-BE49-F238E27FC236}">
                <a16:creationId xmlns:a16="http://schemas.microsoft.com/office/drawing/2014/main" id="{421181A3-0B3A-C992-35FD-03BB9E23A43A}"/>
              </a:ext>
            </a:extLst>
          </p:cNvPr>
          <p:cNvPicPr>
            <a:picLocks noChangeAspect="1"/>
          </p:cNvPicPr>
          <p:nvPr/>
        </p:nvPicPr>
        <p:blipFill rotWithShape="1">
          <a:blip r:embed="rId4"/>
          <a:srcRect r="510" b="23163"/>
          <a:stretch/>
        </p:blipFill>
        <p:spPr>
          <a:xfrm>
            <a:off x="2086367" y="3532043"/>
            <a:ext cx="3820053" cy="1478367"/>
          </a:xfrm>
          <a:prstGeom prst="rect">
            <a:avLst/>
          </a:prstGeom>
          <a:ln>
            <a:solidFill>
              <a:sysClr val="windowText" lastClr="000000"/>
            </a:solidFill>
          </a:ln>
        </p:spPr>
      </p:pic>
      <p:pic>
        <p:nvPicPr>
          <p:cNvPr id="5" name="圖片 4" descr="一張含有 文字, 螢幕擷取畫面, 軟體, 數字 的圖片&#10;&#10;自動產生的描述">
            <a:extLst>
              <a:ext uri="{FF2B5EF4-FFF2-40B4-BE49-F238E27FC236}">
                <a16:creationId xmlns:a16="http://schemas.microsoft.com/office/drawing/2014/main" id="{13194B6C-778C-A68A-A718-92FDA4BD0229}"/>
              </a:ext>
            </a:extLst>
          </p:cNvPr>
          <p:cNvPicPr>
            <a:picLocks noChangeAspect="1"/>
          </p:cNvPicPr>
          <p:nvPr/>
        </p:nvPicPr>
        <p:blipFill rotWithShape="1">
          <a:blip r:embed="rId5"/>
          <a:srcRect b="13734"/>
          <a:stretch/>
        </p:blipFill>
        <p:spPr>
          <a:xfrm>
            <a:off x="2103985" y="5086602"/>
            <a:ext cx="3839633" cy="1659797"/>
          </a:xfrm>
          <a:prstGeom prst="rect">
            <a:avLst/>
          </a:prstGeom>
          <a:ln>
            <a:solidFill>
              <a:sysClr val="windowText" lastClr="000000"/>
            </a:solidFill>
          </a:ln>
        </p:spPr>
      </p:pic>
      <p:pic>
        <p:nvPicPr>
          <p:cNvPr id="6" name="圖片 5">
            <a:extLst>
              <a:ext uri="{FF2B5EF4-FFF2-40B4-BE49-F238E27FC236}">
                <a16:creationId xmlns:a16="http://schemas.microsoft.com/office/drawing/2014/main" id="{EF9EEB4C-9FB3-B090-1827-9251F620115E}"/>
              </a:ext>
            </a:extLst>
          </p:cNvPr>
          <p:cNvPicPr>
            <a:picLocks noChangeAspect="1"/>
          </p:cNvPicPr>
          <p:nvPr/>
        </p:nvPicPr>
        <p:blipFill rotWithShape="1">
          <a:blip r:embed="rId6"/>
          <a:srcRect t="696" r="7222" b="5169"/>
          <a:stretch/>
        </p:blipFill>
        <p:spPr bwMode="auto">
          <a:xfrm>
            <a:off x="8121691" y="4651628"/>
            <a:ext cx="3408588" cy="2088226"/>
          </a:xfrm>
          <a:prstGeom prst="rect">
            <a:avLst/>
          </a:prstGeom>
          <a:ln w="9525" cap="flat" cmpd="sng" algn="ctr">
            <a:solidFill>
              <a:sysClr val="window" lastClr="FFFFFF">
                <a:lumMod val="50000"/>
              </a:sysClr>
            </a:solidFill>
            <a:prstDash val="solid"/>
            <a:round/>
            <a:headEnd type="none" w="med" len="med"/>
            <a:tailEnd type="none" w="med" len="med"/>
          </a:ln>
          <a:extLst>
            <a:ext uri="{53640926-AAD7-44D8-BBD7-CCE9431645EC}">
              <a14:shadowObscured xmlns:a14="http://schemas.microsoft.com/office/drawing/2010/main"/>
            </a:ext>
          </a:extLst>
        </p:spPr>
      </p:pic>
      <p:pic>
        <p:nvPicPr>
          <p:cNvPr id="7" name="圖片 6">
            <a:extLst>
              <a:ext uri="{FF2B5EF4-FFF2-40B4-BE49-F238E27FC236}">
                <a16:creationId xmlns:a16="http://schemas.microsoft.com/office/drawing/2014/main" id="{847918BA-49B5-8E28-5D04-0A502FF43C5C}"/>
              </a:ext>
            </a:extLst>
          </p:cNvPr>
          <p:cNvPicPr>
            <a:picLocks noChangeAspect="1"/>
          </p:cNvPicPr>
          <p:nvPr/>
        </p:nvPicPr>
        <p:blipFill rotWithShape="1">
          <a:blip r:embed="rId7"/>
          <a:srcRect l="1" r="74200" b="9424"/>
          <a:stretch/>
        </p:blipFill>
        <p:spPr bwMode="auto">
          <a:xfrm>
            <a:off x="6407521" y="3782209"/>
            <a:ext cx="1582803" cy="2711043"/>
          </a:xfrm>
          <a:prstGeom prst="rect">
            <a:avLst/>
          </a:prstGeom>
          <a:ln w="9525" cap="flat" cmpd="sng" algn="ctr">
            <a:solidFill>
              <a:sysClr val="window" lastClr="FFFFFF">
                <a:lumMod val="50000"/>
              </a:sysClr>
            </a:solidFill>
            <a:prstDash val="solid"/>
            <a:round/>
            <a:headEnd type="none" w="med" len="med"/>
            <a:tailEnd type="none" w="med" len="med"/>
          </a:ln>
          <a:extLst>
            <a:ext uri="{53640926-AAD7-44D8-BBD7-CCE9431645EC}">
              <a14:shadowObscured xmlns:a14="http://schemas.microsoft.com/office/drawing/2010/main"/>
            </a:ext>
          </a:extLst>
        </p:spPr>
      </p:pic>
      <p:sp>
        <p:nvSpPr>
          <p:cNvPr id="8" name="TextBox 17">
            <a:extLst>
              <a:ext uri="{FF2B5EF4-FFF2-40B4-BE49-F238E27FC236}">
                <a16:creationId xmlns:a16="http://schemas.microsoft.com/office/drawing/2014/main" id="{171D0A9D-3842-C188-9A03-5DE95DE2C97A}"/>
              </a:ext>
            </a:extLst>
          </p:cNvPr>
          <p:cNvSpPr txBox="1"/>
          <p:nvPr/>
        </p:nvSpPr>
        <p:spPr>
          <a:xfrm>
            <a:off x="3729966" y="994420"/>
            <a:ext cx="5284003" cy="615553"/>
          </a:xfrm>
          <a:prstGeom prst="rect">
            <a:avLst/>
          </a:prstGeom>
        </p:spPr>
        <p:txBody>
          <a:bodyPr wrap="square" lIns="0" tIns="0" rIns="0" bIns="0" rtlCol="0" anchor="t">
            <a:spAutoFit/>
          </a:bodyPr>
          <a:lstStyle/>
          <a:p>
            <a:pPr defTabSz="609630">
              <a:lnSpc>
                <a:spcPts val="5320"/>
              </a:lnSpc>
              <a:spcBef>
                <a:spcPct val="0"/>
              </a:spcBef>
              <a:defRPr/>
            </a:pPr>
            <a:r>
              <a:rPr lang="zh-TW" altLang="en-US" sz="3467" b="1" dirty="0">
                <a:solidFill>
                  <a:srgbClr val="145757"/>
                </a:solidFill>
                <a:latin typeface="Microsoft YaHei" panose="020B0503020204020204" pitchFamily="34" charset="-122"/>
                <a:ea typeface="Microsoft YaHei" panose="020B0503020204020204" pitchFamily="34" charset="-122"/>
              </a:rPr>
              <a:t>土地權屬狀態掌握及管理</a:t>
            </a:r>
          </a:p>
        </p:txBody>
      </p:sp>
      <p:sp>
        <p:nvSpPr>
          <p:cNvPr id="23" name="文字方塊 22">
            <a:extLst>
              <a:ext uri="{FF2B5EF4-FFF2-40B4-BE49-F238E27FC236}">
                <a16:creationId xmlns:a16="http://schemas.microsoft.com/office/drawing/2014/main" id="{6E0FF54F-C5C4-EFE0-D123-7043590347FF}"/>
              </a:ext>
            </a:extLst>
          </p:cNvPr>
          <p:cNvSpPr txBox="1"/>
          <p:nvPr/>
        </p:nvSpPr>
        <p:spPr>
          <a:xfrm>
            <a:off x="2621488" y="2938044"/>
            <a:ext cx="2457246" cy="362792"/>
          </a:xfrm>
          <a:prstGeom prst="rect">
            <a:avLst/>
          </a:prstGeom>
          <a:noFill/>
        </p:spPr>
        <p:txBody>
          <a:bodyPr wrap="square">
            <a:spAutoFit/>
          </a:bodyPr>
          <a:lstStyle/>
          <a:p>
            <a:pPr marL="228611" indent="-228611" defTabSz="609630">
              <a:lnSpc>
                <a:spcPct val="120000"/>
              </a:lnSpc>
              <a:buFont typeface="Wingdings" panose="05000000000000000000" pitchFamily="2" charset="2"/>
              <a:buChar char="n"/>
              <a:defRPr/>
            </a:pPr>
            <a:r>
              <a:rPr lang="zh-TW" altLang="zh-TW" sz="1600" b="1" dirty="0">
                <a:solidFill>
                  <a:srgbClr val="C00000"/>
                </a:solidFill>
                <a:latin typeface="Microsoft YaHei" panose="020B0503020204020204" pitchFamily="34" charset="-122"/>
                <a:ea typeface="Microsoft YaHei" panose="020B0503020204020204" pitchFamily="34" charset="-122"/>
              </a:rPr>
              <a:t>多筆</a:t>
            </a:r>
            <a:r>
              <a:rPr lang="zh-TW" altLang="zh-TW" sz="1600" b="1" dirty="0">
                <a:solidFill>
                  <a:srgbClr val="145757"/>
                </a:solidFill>
                <a:latin typeface="Microsoft YaHei" panose="020B0503020204020204" pitchFamily="34" charset="-122"/>
                <a:ea typeface="Microsoft YaHei" panose="020B0503020204020204" pitchFamily="34" charset="-122"/>
              </a:rPr>
              <a:t>地號跳轉圖臺</a:t>
            </a:r>
            <a:r>
              <a:rPr lang="zh-TW" altLang="en-US" sz="1600" b="1" dirty="0">
                <a:solidFill>
                  <a:srgbClr val="C00000"/>
                </a:solidFill>
                <a:latin typeface="Microsoft YaHei" panose="020B0503020204020204" pitchFamily="34" charset="-122"/>
                <a:ea typeface="Microsoft YaHei" panose="020B0503020204020204" pitchFamily="34" charset="-122"/>
              </a:rPr>
              <a:t>定位</a:t>
            </a:r>
          </a:p>
        </p:txBody>
      </p:sp>
      <p:sp>
        <p:nvSpPr>
          <p:cNvPr id="29" name="TextBox 85">
            <a:extLst>
              <a:ext uri="{FF2B5EF4-FFF2-40B4-BE49-F238E27FC236}">
                <a16:creationId xmlns:a16="http://schemas.microsoft.com/office/drawing/2014/main" id="{E8F4E945-9210-BCDC-4C33-10B410F724A5}"/>
              </a:ext>
            </a:extLst>
          </p:cNvPr>
          <p:cNvSpPr txBox="1"/>
          <p:nvPr/>
        </p:nvSpPr>
        <p:spPr>
          <a:xfrm flipH="1">
            <a:off x="2566046" y="1744097"/>
            <a:ext cx="3085578" cy="363113"/>
          </a:xfrm>
          <a:prstGeom prst="rect">
            <a:avLst/>
          </a:prstGeom>
          <a:noFill/>
        </p:spPr>
        <p:txBody>
          <a:bodyPr wrap="square" rtlCol="0">
            <a:spAutoFit/>
          </a:bodyPr>
          <a:lstStyle/>
          <a:p>
            <a:pPr defTabSz="609630">
              <a:lnSpc>
                <a:spcPct val="120000"/>
              </a:lnSpc>
              <a:defRPr/>
            </a:pPr>
            <a:r>
              <a:rPr lang="zh-TW" altLang="en-US" sz="1600" b="1" dirty="0">
                <a:solidFill>
                  <a:srgbClr val="145757"/>
                </a:solidFill>
                <a:latin typeface="Microsoft YaHei" panose="020B0503020204020204" pitchFamily="34" charset="-122"/>
                <a:ea typeface="Microsoft YaHei" panose="020B0503020204020204" pitchFamily="34" charset="-122"/>
                <a:sym typeface="Wingdings 2" panose="05020102010507070707" pitchFamily="18" charset="2"/>
              </a:rPr>
              <a:t> </a:t>
            </a:r>
            <a:r>
              <a:rPr lang="zh-TW" altLang="en-US" sz="1600" b="1" dirty="0">
                <a:solidFill>
                  <a:srgbClr val="145757"/>
                </a:solidFill>
                <a:latin typeface="Microsoft YaHei" panose="020B0503020204020204" pitchFamily="34" charset="-122"/>
                <a:ea typeface="Microsoft YaHei" panose="020B0503020204020204" pitchFamily="34" charset="-122"/>
              </a:rPr>
              <a:t>宗地地籍查詢服務提供</a:t>
            </a:r>
          </a:p>
        </p:txBody>
      </p:sp>
      <p:sp>
        <p:nvSpPr>
          <p:cNvPr id="30" name="文字方塊 29">
            <a:extLst>
              <a:ext uri="{FF2B5EF4-FFF2-40B4-BE49-F238E27FC236}">
                <a16:creationId xmlns:a16="http://schemas.microsoft.com/office/drawing/2014/main" id="{62CD1260-F360-9558-95F1-D25EDBD342B5}"/>
              </a:ext>
            </a:extLst>
          </p:cNvPr>
          <p:cNvSpPr txBox="1"/>
          <p:nvPr/>
        </p:nvSpPr>
        <p:spPr>
          <a:xfrm>
            <a:off x="2627480" y="2357869"/>
            <a:ext cx="2316120" cy="562398"/>
          </a:xfrm>
          <a:prstGeom prst="rect">
            <a:avLst/>
          </a:prstGeom>
          <a:noFill/>
        </p:spPr>
        <p:txBody>
          <a:bodyPr wrap="square">
            <a:spAutoFit/>
          </a:bodyPr>
          <a:lstStyle/>
          <a:p>
            <a:pPr marL="228611" indent="-228611" defTabSz="609630">
              <a:lnSpc>
                <a:spcPct val="120000"/>
              </a:lnSpc>
              <a:buFont typeface="Arial" panose="020B0604020202020204" pitchFamily="34" charset="0"/>
              <a:buChar char="•"/>
              <a:defRPr/>
            </a:pPr>
            <a:r>
              <a:rPr lang="zh-TW" altLang="en-US" sz="1333" b="1" dirty="0">
                <a:solidFill>
                  <a:prstClr val="black"/>
                </a:solidFill>
                <a:latin typeface="微軟正黑體" panose="020B0604030504040204" pitchFamily="34" charset="-120"/>
                <a:cs typeface="Arial" pitchFamily="34" charset="0"/>
              </a:rPr>
              <a:t>分割合併前後地號資料</a:t>
            </a:r>
          </a:p>
          <a:p>
            <a:pPr marL="228611" indent="-228611" defTabSz="609630">
              <a:lnSpc>
                <a:spcPct val="120000"/>
              </a:lnSpc>
              <a:buFont typeface="Arial" panose="020B0604020202020204" pitchFamily="34" charset="0"/>
              <a:buChar char="•"/>
              <a:defRPr/>
            </a:pPr>
            <a:r>
              <a:rPr lang="zh-TW" altLang="en-US" sz="1333" b="1" dirty="0">
                <a:solidFill>
                  <a:prstClr val="black"/>
                </a:solidFill>
                <a:latin typeface="微軟正黑體" panose="020B0604030504040204" pitchFamily="34" charset="-120"/>
                <a:cs typeface="Arial" pitchFamily="34" charset="0"/>
              </a:rPr>
              <a:t>新舊地號</a:t>
            </a:r>
            <a:endParaRPr lang="en-US" altLang="zh-TW" sz="1333" b="1" dirty="0">
              <a:solidFill>
                <a:prstClr val="black"/>
              </a:solidFill>
              <a:latin typeface="微軟正黑體" panose="020B0604030504040204" pitchFamily="34" charset="-120"/>
              <a:cs typeface="Arial" pitchFamily="34" charset="0"/>
            </a:endParaRPr>
          </a:p>
        </p:txBody>
      </p:sp>
      <p:pic>
        <p:nvPicPr>
          <p:cNvPr id="31" name="圖片 30">
            <a:extLst>
              <a:ext uri="{FF2B5EF4-FFF2-40B4-BE49-F238E27FC236}">
                <a16:creationId xmlns:a16="http://schemas.microsoft.com/office/drawing/2014/main" id="{C1DBDA1E-D8D2-6071-341E-F5F9541439B4}"/>
              </a:ext>
            </a:extLst>
          </p:cNvPr>
          <p:cNvPicPr>
            <a:picLocks noChangeAspect="1"/>
          </p:cNvPicPr>
          <p:nvPr/>
        </p:nvPicPr>
        <p:blipFill>
          <a:blip r:embed="rId8"/>
          <a:stretch>
            <a:fillRect/>
          </a:stretch>
        </p:blipFill>
        <p:spPr>
          <a:xfrm>
            <a:off x="215792" y="3518437"/>
            <a:ext cx="1764178" cy="3245236"/>
          </a:xfrm>
          <a:prstGeom prst="rect">
            <a:avLst/>
          </a:prstGeom>
          <a:ln>
            <a:solidFill>
              <a:sysClr val="window" lastClr="FFFFFF">
                <a:lumMod val="50000"/>
              </a:sysClr>
            </a:solidFill>
          </a:ln>
        </p:spPr>
      </p:pic>
      <p:sp>
        <p:nvSpPr>
          <p:cNvPr id="32" name="文字方塊 31">
            <a:extLst>
              <a:ext uri="{FF2B5EF4-FFF2-40B4-BE49-F238E27FC236}">
                <a16:creationId xmlns:a16="http://schemas.microsoft.com/office/drawing/2014/main" id="{38578976-CAA3-F4F6-0730-D9D7F994AAAF}"/>
              </a:ext>
            </a:extLst>
          </p:cNvPr>
          <p:cNvSpPr txBox="1"/>
          <p:nvPr/>
        </p:nvSpPr>
        <p:spPr>
          <a:xfrm>
            <a:off x="8313948" y="2442922"/>
            <a:ext cx="2858420" cy="362792"/>
          </a:xfrm>
          <a:prstGeom prst="rect">
            <a:avLst/>
          </a:prstGeom>
          <a:noFill/>
        </p:spPr>
        <p:txBody>
          <a:bodyPr wrap="square">
            <a:spAutoFit/>
          </a:bodyPr>
          <a:lstStyle/>
          <a:p>
            <a:pPr marL="228611" indent="-228611" defTabSz="609630">
              <a:lnSpc>
                <a:spcPct val="120000"/>
              </a:lnSpc>
              <a:buFont typeface="Wingdings" panose="05000000000000000000" pitchFamily="2" charset="2"/>
              <a:buChar char="n"/>
              <a:defRPr/>
            </a:pPr>
            <a:r>
              <a:rPr lang="zh-TW" altLang="en-US" sz="1600" b="1" dirty="0">
                <a:solidFill>
                  <a:srgbClr val="145757"/>
                </a:solidFill>
                <a:latin typeface="Microsoft YaHei" panose="020B0503020204020204" pitchFamily="34" charset="-122"/>
                <a:ea typeface="Microsoft YaHei" panose="020B0503020204020204" pitchFamily="34" charset="-122"/>
              </a:rPr>
              <a:t>各類財產類型面積</a:t>
            </a:r>
            <a:r>
              <a:rPr lang="zh-TW" altLang="en-US" sz="1600" b="1" dirty="0">
                <a:solidFill>
                  <a:srgbClr val="C00000"/>
                </a:solidFill>
                <a:latin typeface="Microsoft YaHei" panose="020B0503020204020204" pitchFamily="34" charset="-122"/>
                <a:ea typeface="Microsoft YaHei" panose="020B0503020204020204" pitchFamily="34" charset="-122"/>
              </a:rPr>
              <a:t>統計</a:t>
            </a:r>
            <a:r>
              <a:rPr lang="zh-TW" altLang="en-US" sz="1600" b="1" dirty="0">
                <a:solidFill>
                  <a:srgbClr val="145757"/>
                </a:solidFill>
                <a:latin typeface="Microsoft YaHei" panose="020B0503020204020204" pitchFamily="34" charset="-122"/>
                <a:ea typeface="Microsoft YaHei" panose="020B0503020204020204" pitchFamily="34" charset="-122"/>
              </a:rPr>
              <a:t>功能</a:t>
            </a:r>
          </a:p>
        </p:txBody>
      </p:sp>
      <p:sp>
        <p:nvSpPr>
          <p:cNvPr id="33" name="投影片編號版面配置區 66">
            <a:extLst>
              <a:ext uri="{FF2B5EF4-FFF2-40B4-BE49-F238E27FC236}">
                <a16:creationId xmlns:a16="http://schemas.microsoft.com/office/drawing/2014/main" id="{B885CB9C-C405-F561-9D0B-89FCA4056190}"/>
              </a:ext>
            </a:extLst>
          </p:cNvPr>
          <p:cNvSpPr txBox="1">
            <a:spLocks/>
          </p:cNvSpPr>
          <p:nvPr/>
        </p:nvSpPr>
        <p:spPr>
          <a:xfrm>
            <a:off x="9499600" y="6527800"/>
            <a:ext cx="2743200" cy="365125"/>
          </a:xfrm>
          <a:prstGeom prst="rect">
            <a:avLst/>
          </a:prstGeom>
        </p:spPr>
        <p:txBody>
          <a:bodyPr vert="horz" lIns="60960" tIns="30480" rIns="60960" bIns="30480" rtlCol="0" anchor="ctr"/>
          <a:lstStyle>
            <a:defPPr>
              <a:defRPr lang="zh-CN"/>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defRPr/>
            </a:pPr>
            <a:fld id="{06ED875A-B927-4B5D-9362-69CB03897D45}" type="slidenum">
              <a:rPr lang="zh-TW" altLang="en-US" sz="1867" smtClean="0">
                <a:solidFill>
                  <a:prstClr val="black"/>
                </a:solidFill>
                <a:latin typeface="Calibri" panose="020F0502020204030204"/>
                <a:ea typeface="新細明體" panose="02020500000000000000" pitchFamily="18" charset="-120"/>
              </a:rPr>
              <a:pPr defTabSz="609630">
                <a:defRPr/>
              </a:pPr>
              <a:t>13</a:t>
            </a:fld>
            <a:endParaRPr lang="zh-TW" altLang="en-US" sz="1867" dirty="0">
              <a:solidFill>
                <a:prstClr val="black"/>
              </a:solidFill>
              <a:latin typeface="Calibri" panose="020F0502020204030204"/>
              <a:ea typeface="新細明體" panose="02020500000000000000" pitchFamily="18" charset="-120"/>
            </a:endParaRPr>
          </a:p>
        </p:txBody>
      </p:sp>
      <p:sp>
        <p:nvSpPr>
          <p:cNvPr id="34" name="文字方塊 33">
            <a:extLst>
              <a:ext uri="{FF2B5EF4-FFF2-40B4-BE49-F238E27FC236}">
                <a16:creationId xmlns:a16="http://schemas.microsoft.com/office/drawing/2014/main" id="{D5D7BE0A-72A2-9A23-D2B0-F5A31D8D110A}"/>
              </a:ext>
            </a:extLst>
          </p:cNvPr>
          <p:cNvSpPr txBox="1"/>
          <p:nvPr/>
        </p:nvSpPr>
        <p:spPr>
          <a:xfrm>
            <a:off x="1934493" y="4168420"/>
            <a:ext cx="3717131" cy="328231"/>
          </a:xfrm>
          <a:prstGeom prst="rect">
            <a:avLst/>
          </a:prstGeom>
          <a:noFill/>
        </p:spPr>
        <p:txBody>
          <a:bodyPr wrap="square">
            <a:spAutoFit/>
          </a:bodyPr>
          <a:lstStyle/>
          <a:p>
            <a:pPr algn="r" defTabSz="609630">
              <a:defRPr/>
            </a:pPr>
            <a:r>
              <a:rPr lang="zh-TW" altLang="en-US" sz="1533" b="1" dirty="0">
                <a:solidFill>
                  <a:srgbClr val="FFFF00"/>
                </a:solidFill>
                <a:effectLst>
                  <a:glow rad="127000">
                    <a:prstClr val="black"/>
                  </a:glow>
                </a:effectLst>
                <a:latin typeface="微軟正黑體" panose="020B0604030504040204" pitchFamily="34" charset="-120"/>
              </a:rPr>
              <a:t>便利使用者進行</a:t>
            </a:r>
            <a:r>
              <a:rPr lang="zh-TW" altLang="en-US" sz="1533" b="1" dirty="0">
                <a:solidFill>
                  <a:prstClr val="white"/>
                </a:solidFill>
                <a:effectLst>
                  <a:glow rad="127000">
                    <a:prstClr val="black"/>
                  </a:glow>
                </a:effectLst>
                <a:latin typeface="微軟正黑體" panose="020B0604030504040204" pitchFamily="34" charset="-120"/>
              </a:rPr>
              <a:t>灌排受益地地籍盤點</a:t>
            </a:r>
          </a:p>
        </p:txBody>
      </p:sp>
      <p:sp>
        <p:nvSpPr>
          <p:cNvPr id="35" name="文字方塊 34">
            <a:extLst>
              <a:ext uri="{FF2B5EF4-FFF2-40B4-BE49-F238E27FC236}">
                <a16:creationId xmlns:a16="http://schemas.microsoft.com/office/drawing/2014/main" id="{B6D7A96B-5C5B-6206-4BD5-8D557009AAB6}"/>
              </a:ext>
            </a:extLst>
          </p:cNvPr>
          <p:cNvSpPr txBox="1"/>
          <p:nvPr/>
        </p:nvSpPr>
        <p:spPr>
          <a:xfrm>
            <a:off x="8309324" y="2110432"/>
            <a:ext cx="2458870" cy="362792"/>
          </a:xfrm>
          <a:prstGeom prst="rect">
            <a:avLst/>
          </a:prstGeom>
          <a:noFill/>
        </p:spPr>
        <p:txBody>
          <a:bodyPr wrap="square">
            <a:spAutoFit/>
          </a:bodyPr>
          <a:lstStyle/>
          <a:p>
            <a:pPr marL="228611" indent="-228611" defTabSz="609630">
              <a:lnSpc>
                <a:spcPct val="120000"/>
              </a:lnSpc>
              <a:buFont typeface="Wingdings" panose="05000000000000000000" pitchFamily="2" charset="2"/>
              <a:buChar char="n"/>
              <a:defRPr/>
            </a:pPr>
            <a:r>
              <a:rPr lang="zh-TW" altLang="zh-TW" sz="1600" b="1" dirty="0">
                <a:solidFill>
                  <a:srgbClr val="C00000"/>
                </a:solidFill>
                <a:latin typeface="Microsoft YaHei" panose="020B0503020204020204" pitchFamily="34" charset="-122"/>
                <a:ea typeface="Microsoft YaHei" panose="020B0503020204020204" pitchFamily="34" charset="-122"/>
              </a:rPr>
              <a:t>多筆</a:t>
            </a:r>
            <a:r>
              <a:rPr lang="zh-TW" altLang="zh-TW" sz="1600" b="1" dirty="0">
                <a:solidFill>
                  <a:srgbClr val="145757"/>
                </a:solidFill>
                <a:latin typeface="Microsoft YaHei" panose="020B0503020204020204" pitchFamily="34" charset="-122"/>
                <a:ea typeface="Microsoft YaHei" panose="020B0503020204020204" pitchFamily="34" charset="-122"/>
              </a:rPr>
              <a:t>地號跳轉圖臺</a:t>
            </a:r>
            <a:r>
              <a:rPr lang="zh-TW" altLang="en-US" sz="1600" b="1" dirty="0">
                <a:solidFill>
                  <a:srgbClr val="C00000"/>
                </a:solidFill>
                <a:latin typeface="Microsoft YaHei" panose="020B0503020204020204" pitchFamily="34" charset="-122"/>
                <a:ea typeface="Microsoft YaHei" panose="020B0503020204020204" pitchFamily="34" charset="-122"/>
              </a:rPr>
              <a:t>定位</a:t>
            </a:r>
          </a:p>
        </p:txBody>
      </p:sp>
      <p:sp>
        <p:nvSpPr>
          <p:cNvPr id="36" name="文字方塊 35">
            <a:extLst>
              <a:ext uri="{FF2B5EF4-FFF2-40B4-BE49-F238E27FC236}">
                <a16:creationId xmlns:a16="http://schemas.microsoft.com/office/drawing/2014/main" id="{A75BD4D6-82A3-5F5E-79AC-D1F2A95CE5E2}"/>
              </a:ext>
            </a:extLst>
          </p:cNvPr>
          <p:cNvSpPr txBox="1"/>
          <p:nvPr/>
        </p:nvSpPr>
        <p:spPr>
          <a:xfrm>
            <a:off x="8256916" y="6350340"/>
            <a:ext cx="2970581" cy="328231"/>
          </a:xfrm>
          <a:prstGeom prst="rect">
            <a:avLst/>
          </a:prstGeom>
          <a:noFill/>
        </p:spPr>
        <p:txBody>
          <a:bodyPr wrap="square">
            <a:spAutoFit/>
          </a:bodyPr>
          <a:lstStyle/>
          <a:p>
            <a:pPr algn="r" defTabSz="609630">
              <a:defRPr/>
            </a:pPr>
            <a:r>
              <a:rPr lang="zh-TW" altLang="en-US" sz="1533" b="1" dirty="0">
                <a:solidFill>
                  <a:srgbClr val="FFFF00"/>
                </a:solidFill>
                <a:effectLst>
                  <a:glow rad="127000">
                    <a:prstClr val="black"/>
                  </a:glow>
                </a:effectLst>
                <a:latin typeface="微軟正黑體" panose="020B0604030504040204" pitchFamily="34" charset="-120"/>
              </a:rPr>
              <a:t>便利使用者可快速掌握宗地資訊</a:t>
            </a:r>
            <a:endParaRPr lang="en-US" altLang="zh-TW" sz="1533" b="1" dirty="0">
              <a:solidFill>
                <a:srgbClr val="FFFF00"/>
              </a:solidFill>
              <a:effectLst>
                <a:glow rad="127000">
                  <a:prstClr val="black"/>
                </a:glow>
              </a:effectLst>
              <a:latin typeface="微軟正黑體" panose="020B0604030504040204" pitchFamily="34" charset="-120"/>
            </a:endParaRPr>
          </a:p>
        </p:txBody>
      </p:sp>
      <p:sp>
        <p:nvSpPr>
          <p:cNvPr id="38" name="文字方塊 37">
            <a:extLst>
              <a:ext uri="{FF2B5EF4-FFF2-40B4-BE49-F238E27FC236}">
                <a16:creationId xmlns:a16="http://schemas.microsoft.com/office/drawing/2014/main" id="{68A7ADD9-8F53-D0F3-D7DF-6D198949511F}"/>
              </a:ext>
            </a:extLst>
          </p:cNvPr>
          <p:cNvSpPr txBox="1"/>
          <p:nvPr/>
        </p:nvSpPr>
        <p:spPr>
          <a:xfrm>
            <a:off x="8160488" y="3334234"/>
            <a:ext cx="2886308" cy="328231"/>
          </a:xfrm>
          <a:prstGeom prst="rect">
            <a:avLst/>
          </a:prstGeom>
          <a:noFill/>
        </p:spPr>
        <p:txBody>
          <a:bodyPr wrap="square">
            <a:spAutoFit/>
          </a:bodyPr>
          <a:lstStyle/>
          <a:p>
            <a:pPr algn="r" defTabSz="609630">
              <a:defRPr/>
            </a:pPr>
            <a:r>
              <a:rPr lang="zh-TW" altLang="en-US" sz="1533" b="1" dirty="0">
                <a:solidFill>
                  <a:srgbClr val="FFFF00"/>
                </a:solidFill>
                <a:effectLst>
                  <a:glow rad="127000">
                    <a:prstClr val="black"/>
                  </a:glow>
                </a:effectLst>
                <a:latin typeface="微軟正黑體" panose="020B0604030504040204" pitchFamily="34" charset="-120"/>
              </a:rPr>
              <a:t>統計表格示意圖</a:t>
            </a:r>
            <a:r>
              <a:rPr lang="en-US" altLang="zh-TW" sz="1533" b="1" dirty="0">
                <a:solidFill>
                  <a:srgbClr val="FFFF00"/>
                </a:solidFill>
                <a:effectLst>
                  <a:glow rad="127000">
                    <a:prstClr val="black"/>
                  </a:glow>
                </a:effectLst>
                <a:latin typeface="微軟正黑體" panose="020B0604030504040204" pitchFamily="34" charset="-120"/>
              </a:rPr>
              <a:t>(</a:t>
            </a:r>
            <a:r>
              <a:rPr lang="zh-TW" altLang="en-US" sz="1533" b="1" dirty="0">
                <a:solidFill>
                  <a:srgbClr val="FFFF00"/>
                </a:solidFill>
                <a:effectLst>
                  <a:glow rad="127000">
                    <a:prstClr val="black"/>
                  </a:glow>
                </a:effectLst>
                <a:latin typeface="微軟正黑體" panose="020B0604030504040204" pitchFamily="34" charset="-120"/>
              </a:rPr>
              <a:t>財產名稱</a:t>
            </a:r>
            <a:r>
              <a:rPr lang="en-US" altLang="zh-TW" sz="1533" b="1" dirty="0">
                <a:solidFill>
                  <a:srgbClr val="FFFF00"/>
                </a:solidFill>
                <a:effectLst>
                  <a:glow rad="127000">
                    <a:prstClr val="black"/>
                  </a:glow>
                </a:effectLst>
                <a:latin typeface="微軟正黑體" panose="020B0604030504040204" pitchFamily="34" charset="-120"/>
              </a:rPr>
              <a:t>)</a:t>
            </a:r>
            <a:endParaRPr lang="zh-TW" altLang="en-US" sz="1533" b="1" dirty="0">
              <a:solidFill>
                <a:srgbClr val="FFFF00"/>
              </a:solidFill>
              <a:effectLst>
                <a:glow rad="127000">
                  <a:prstClr val="black"/>
                </a:glow>
              </a:effectLst>
              <a:latin typeface="微軟正黑體" panose="020B0604030504040204" pitchFamily="34" charset="-120"/>
            </a:endParaRPr>
          </a:p>
        </p:txBody>
      </p:sp>
      <p:sp>
        <p:nvSpPr>
          <p:cNvPr id="39" name="Freeform 2">
            <a:extLst>
              <a:ext uri="{FF2B5EF4-FFF2-40B4-BE49-F238E27FC236}">
                <a16:creationId xmlns:a16="http://schemas.microsoft.com/office/drawing/2014/main" id="{4AE7E43A-1ABC-F282-019E-1CB2425F626E}"/>
              </a:ext>
            </a:extLst>
          </p:cNvPr>
          <p:cNvSpPr/>
          <p:nvPr/>
        </p:nvSpPr>
        <p:spPr>
          <a:xfrm>
            <a:off x="7568750" y="3574990"/>
            <a:ext cx="903908" cy="370897"/>
          </a:xfrm>
          <a:custGeom>
            <a:avLst/>
            <a:gdLst/>
            <a:ahLst/>
            <a:cxnLst/>
            <a:rect l="l" t="t" r="r" b="b"/>
            <a:pathLst>
              <a:path w="7315200" h="2633472">
                <a:moveTo>
                  <a:pt x="0" y="0"/>
                </a:moveTo>
                <a:lnTo>
                  <a:pt x="7315200" y="0"/>
                </a:lnTo>
                <a:lnTo>
                  <a:pt x="7315200" y="2633472"/>
                </a:lnTo>
                <a:lnTo>
                  <a:pt x="0" y="26334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defRPr/>
            </a:pPr>
            <a:endParaRPr lang="zh-TW" altLang="en-US" sz="1200">
              <a:solidFill>
                <a:prstClr val="black"/>
              </a:solidFill>
              <a:latin typeface="Calibri" panose="020F0502020204030204"/>
              <a:ea typeface="新細明體" panose="02020500000000000000" pitchFamily="18" charset="-120"/>
            </a:endParaRPr>
          </a:p>
        </p:txBody>
      </p:sp>
      <p:pic>
        <p:nvPicPr>
          <p:cNvPr id="40" name="圖片 39">
            <a:extLst>
              <a:ext uri="{FF2B5EF4-FFF2-40B4-BE49-F238E27FC236}">
                <a16:creationId xmlns:a16="http://schemas.microsoft.com/office/drawing/2014/main" id="{6FC0BF18-5707-D18C-6504-7C8E1E3F7C68}"/>
              </a:ext>
            </a:extLst>
          </p:cNvPr>
          <p:cNvPicPr>
            <a:picLocks noChangeAspect="1"/>
          </p:cNvPicPr>
          <p:nvPr/>
        </p:nvPicPr>
        <p:blipFill>
          <a:blip r:embed="rId11"/>
          <a:stretch>
            <a:fillRect/>
          </a:stretch>
        </p:blipFill>
        <p:spPr>
          <a:xfrm>
            <a:off x="8504995" y="3679568"/>
            <a:ext cx="3518542" cy="841658"/>
          </a:xfrm>
          <a:prstGeom prst="rect">
            <a:avLst/>
          </a:prstGeom>
        </p:spPr>
      </p:pic>
      <p:sp>
        <p:nvSpPr>
          <p:cNvPr id="41" name="矩形 40">
            <a:extLst>
              <a:ext uri="{FF2B5EF4-FFF2-40B4-BE49-F238E27FC236}">
                <a16:creationId xmlns:a16="http://schemas.microsoft.com/office/drawing/2014/main" id="{A632A54E-3B84-D80A-6F1D-563E326F0A83}"/>
              </a:ext>
            </a:extLst>
          </p:cNvPr>
          <p:cNvSpPr/>
          <p:nvPr/>
        </p:nvSpPr>
        <p:spPr>
          <a:xfrm>
            <a:off x="2872862" y="2095563"/>
            <a:ext cx="1826141" cy="360996"/>
          </a:xfrm>
          <a:prstGeom prst="rect">
            <a:avLst/>
          </a:prstGeom>
        </p:spPr>
        <p:txBody>
          <a:bodyPr wrap="none">
            <a:spAutoFit/>
          </a:bodyPr>
          <a:lstStyle/>
          <a:p>
            <a:pPr defTabSz="609630">
              <a:lnSpc>
                <a:spcPct val="120000"/>
              </a:lnSpc>
              <a:defRPr/>
            </a:pPr>
            <a:r>
              <a:rPr lang="zh-TW" altLang="en-US" sz="1600" b="1" dirty="0">
                <a:solidFill>
                  <a:srgbClr val="C00000"/>
                </a:solidFill>
                <a:latin typeface="微軟正黑體" panose="020B0604030504040204" pitchFamily="34" charset="-120"/>
                <a:cs typeface="Arial" pitchFamily="34" charset="0"/>
              </a:rPr>
              <a:t>完成</a:t>
            </a:r>
            <a:r>
              <a:rPr lang="zh-TW" altLang="en-US" sz="1600" b="1" dirty="0">
                <a:solidFill>
                  <a:prstClr val="black"/>
                </a:solidFill>
                <a:latin typeface="微軟正黑體" panose="020B0604030504040204" pitchFamily="34" charset="-120"/>
                <a:cs typeface="Arial" pitchFamily="34" charset="0"/>
              </a:rPr>
              <a:t>查詢功能開發</a:t>
            </a:r>
            <a:endParaRPr lang="en-US" altLang="zh-TW" sz="1600" b="1" dirty="0">
              <a:solidFill>
                <a:prstClr val="black"/>
              </a:solidFill>
              <a:latin typeface="微軟正黑體" panose="020B0604030504040204" pitchFamily="34" charset="-120"/>
              <a:cs typeface="Arial" pitchFamily="34" charset="0"/>
            </a:endParaRPr>
          </a:p>
        </p:txBody>
      </p:sp>
      <p:sp>
        <p:nvSpPr>
          <p:cNvPr id="42" name="矩形 41">
            <a:extLst>
              <a:ext uri="{FF2B5EF4-FFF2-40B4-BE49-F238E27FC236}">
                <a16:creationId xmlns:a16="http://schemas.microsoft.com/office/drawing/2014/main" id="{11A007CA-24DC-633E-240E-48F48767F67B}"/>
              </a:ext>
            </a:extLst>
          </p:cNvPr>
          <p:cNvSpPr/>
          <p:nvPr/>
        </p:nvSpPr>
        <p:spPr>
          <a:xfrm>
            <a:off x="2315280" y="6013353"/>
            <a:ext cx="3467617" cy="328231"/>
          </a:xfrm>
          <a:prstGeom prst="rect">
            <a:avLst/>
          </a:prstGeom>
        </p:spPr>
        <p:txBody>
          <a:bodyPr wrap="none">
            <a:spAutoFit/>
          </a:bodyPr>
          <a:lstStyle/>
          <a:p>
            <a:pPr algn="r" defTabSz="609630">
              <a:defRPr/>
            </a:pPr>
            <a:r>
              <a:rPr lang="zh-TW" altLang="en-US" sz="1533" b="1" dirty="0">
                <a:solidFill>
                  <a:srgbClr val="FFFF00"/>
                </a:solidFill>
                <a:effectLst>
                  <a:glow rad="127000">
                    <a:prstClr val="black"/>
                  </a:glow>
                </a:effectLst>
                <a:latin typeface="微軟正黑體" panose="020B0604030504040204" pitchFamily="34" charset="-120"/>
              </a:rPr>
              <a:t>介接地政單位</a:t>
            </a:r>
            <a:r>
              <a:rPr lang="en-US" altLang="zh-TW" sz="1533" b="1" dirty="0">
                <a:solidFill>
                  <a:srgbClr val="FFFF00"/>
                </a:solidFill>
                <a:effectLst>
                  <a:glow rad="127000">
                    <a:prstClr val="black"/>
                  </a:glow>
                </a:effectLst>
                <a:latin typeface="微軟正黑體" panose="020B0604030504040204" pitchFamily="34" charset="-120"/>
              </a:rPr>
              <a:t>API</a:t>
            </a:r>
            <a:r>
              <a:rPr lang="zh-TW" altLang="en-US" sz="1533" b="1" dirty="0">
                <a:solidFill>
                  <a:srgbClr val="FFFF00"/>
                </a:solidFill>
                <a:effectLst>
                  <a:glow rad="127000">
                    <a:prstClr val="black"/>
                  </a:glow>
                </a:effectLst>
                <a:latin typeface="微軟正黑體" panose="020B0604030504040204" pitchFamily="34" charset="-120"/>
              </a:rPr>
              <a:t>，進行查詢介面開發</a:t>
            </a:r>
          </a:p>
        </p:txBody>
      </p:sp>
      <p:sp>
        <p:nvSpPr>
          <p:cNvPr id="44" name="文字方塊 43">
            <a:extLst>
              <a:ext uri="{FF2B5EF4-FFF2-40B4-BE49-F238E27FC236}">
                <a16:creationId xmlns:a16="http://schemas.microsoft.com/office/drawing/2014/main" id="{C101B0B0-8DBE-7711-FDFF-33E824C25B35}"/>
              </a:ext>
            </a:extLst>
          </p:cNvPr>
          <p:cNvSpPr txBox="1"/>
          <p:nvPr/>
        </p:nvSpPr>
        <p:spPr>
          <a:xfrm>
            <a:off x="8291745" y="1776793"/>
            <a:ext cx="3863049" cy="363113"/>
          </a:xfrm>
          <a:prstGeom prst="rect">
            <a:avLst/>
          </a:prstGeom>
          <a:noFill/>
        </p:spPr>
        <p:txBody>
          <a:bodyPr wrap="square">
            <a:spAutoFit/>
          </a:bodyPr>
          <a:lstStyle/>
          <a:p>
            <a:pPr defTabSz="609630">
              <a:lnSpc>
                <a:spcPct val="120000"/>
              </a:lnSpc>
              <a:defRPr/>
            </a:pPr>
            <a:r>
              <a:rPr lang="zh-TW" altLang="en-US" sz="1600" b="1" dirty="0">
                <a:solidFill>
                  <a:srgbClr val="145757"/>
                </a:solidFill>
                <a:latin typeface="Microsoft YaHei" panose="020B0503020204020204" pitchFamily="34" charset="-122"/>
                <a:ea typeface="Microsoft YaHei" panose="020B0503020204020204" pitchFamily="34" charset="-122"/>
                <a:sym typeface="Wingdings 2" panose="05020102010507070707" pitchFamily="18" charset="2"/>
              </a:rPr>
              <a:t> </a:t>
            </a:r>
            <a:r>
              <a:rPr lang="zh-TW" altLang="en-US" sz="1600" b="1" dirty="0">
                <a:solidFill>
                  <a:srgbClr val="145757"/>
                </a:solidFill>
                <a:latin typeface="Microsoft YaHei" panose="020B0503020204020204" pitchFamily="34" charset="-122"/>
                <a:ea typeface="Microsoft YaHei" panose="020B0503020204020204" pitchFamily="34" charset="-122"/>
              </a:rPr>
              <a:t>查詢</a:t>
            </a:r>
            <a:r>
              <a:rPr lang="zh-TW" altLang="en-US" sz="1600" b="1" dirty="0">
                <a:solidFill>
                  <a:srgbClr val="C00000"/>
                </a:solidFill>
                <a:latin typeface="Microsoft YaHei" panose="020B0503020204020204" pitchFamily="34" charset="-122"/>
                <a:ea typeface="Microsoft YaHei" panose="020B0503020204020204" pitchFamily="34" charset="-122"/>
              </a:rPr>
              <a:t>單一地段</a:t>
            </a:r>
            <a:r>
              <a:rPr lang="zh-TW" altLang="en-US" sz="1600" b="1" dirty="0">
                <a:solidFill>
                  <a:srgbClr val="145757"/>
                </a:solidFill>
                <a:latin typeface="Microsoft YaHei" panose="020B0503020204020204" pitchFamily="34" charset="-122"/>
                <a:ea typeface="Microsoft YaHei" panose="020B0503020204020204" pitchFamily="34" charset="-122"/>
              </a:rPr>
              <a:t>內的作業基金土地</a:t>
            </a:r>
          </a:p>
        </p:txBody>
      </p:sp>
      <p:sp>
        <p:nvSpPr>
          <p:cNvPr id="47" name="文字方塊 46">
            <a:extLst>
              <a:ext uri="{FF2B5EF4-FFF2-40B4-BE49-F238E27FC236}">
                <a16:creationId xmlns:a16="http://schemas.microsoft.com/office/drawing/2014/main" id="{3874F448-1B1D-D174-604E-912CD1922976}"/>
              </a:ext>
            </a:extLst>
          </p:cNvPr>
          <p:cNvSpPr txBox="1"/>
          <p:nvPr/>
        </p:nvSpPr>
        <p:spPr>
          <a:xfrm>
            <a:off x="4616456" y="3015016"/>
            <a:ext cx="1810029" cy="276999"/>
          </a:xfrm>
          <a:prstGeom prst="rect">
            <a:avLst/>
          </a:prstGeom>
          <a:noFill/>
        </p:spPr>
        <p:txBody>
          <a:bodyPr wrap="square">
            <a:spAutoFit/>
          </a:bodyPr>
          <a:lstStyle/>
          <a:p>
            <a:pPr marL="304815" lvl="1" defTabSz="609630">
              <a:defRPr/>
            </a:pPr>
            <a:r>
              <a:rPr lang="en-US" altLang="zh-TW" sz="1200" b="1" dirty="0">
                <a:solidFill>
                  <a:srgbClr val="C00000"/>
                </a:solidFill>
                <a:effectLst>
                  <a:glow>
                    <a:prstClr val="white"/>
                  </a:glow>
                </a:effectLst>
                <a:latin typeface="微軟正黑體" panose="020B0604030504040204" pitchFamily="34" charset="-120"/>
                <a:ea typeface="微軟正黑體"/>
              </a:rPr>
              <a:t>(</a:t>
            </a:r>
            <a:r>
              <a:rPr lang="zh-TW" altLang="en-US" sz="1200" b="1" dirty="0">
                <a:solidFill>
                  <a:srgbClr val="C00000"/>
                </a:solidFill>
                <a:effectLst>
                  <a:glow>
                    <a:prstClr val="white"/>
                  </a:glow>
                </a:effectLst>
                <a:latin typeface="微軟正黑體" panose="020B0604030504040204" pitchFamily="34" charset="-120"/>
                <a:ea typeface="微軟正黑體"/>
              </a:rPr>
              <a:t>預計</a:t>
            </a:r>
            <a:r>
              <a:rPr lang="en-US" altLang="zh-TW" sz="1200" b="1" dirty="0">
                <a:solidFill>
                  <a:srgbClr val="C00000"/>
                </a:solidFill>
                <a:effectLst>
                  <a:glow>
                    <a:prstClr val="white"/>
                  </a:glow>
                </a:effectLst>
                <a:latin typeface="微軟正黑體" panose="020B0604030504040204" pitchFamily="34" charset="-120"/>
                <a:ea typeface="微軟正黑體"/>
              </a:rPr>
              <a:t>10</a:t>
            </a:r>
            <a:r>
              <a:rPr lang="zh-TW" altLang="en-US" sz="1200" b="1" dirty="0">
                <a:solidFill>
                  <a:srgbClr val="C00000"/>
                </a:solidFill>
                <a:effectLst>
                  <a:glow>
                    <a:prstClr val="white"/>
                  </a:glow>
                </a:effectLst>
                <a:latin typeface="微軟正黑體" panose="020B0604030504040204" pitchFamily="34" charset="-120"/>
                <a:ea typeface="微軟正黑體"/>
              </a:rPr>
              <a:t>月上線</a:t>
            </a:r>
            <a:r>
              <a:rPr lang="en-US" altLang="zh-TW" sz="1200" b="1" dirty="0">
                <a:solidFill>
                  <a:srgbClr val="C00000"/>
                </a:solidFill>
                <a:effectLst>
                  <a:glow>
                    <a:prstClr val="white"/>
                  </a:glow>
                </a:effectLst>
                <a:latin typeface="微軟正黑體" panose="020B0604030504040204" pitchFamily="34" charset="-120"/>
                <a:ea typeface="微軟正黑體"/>
              </a:rPr>
              <a:t>)</a:t>
            </a:r>
          </a:p>
        </p:txBody>
      </p:sp>
      <p:sp>
        <p:nvSpPr>
          <p:cNvPr id="48" name="文字方塊 47">
            <a:extLst>
              <a:ext uri="{FF2B5EF4-FFF2-40B4-BE49-F238E27FC236}">
                <a16:creationId xmlns:a16="http://schemas.microsoft.com/office/drawing/2014/main" id="{51A907DA-BF10-EBB3-73BD-12E54E1F0163}"/>
              </a:ext>
            </a:extLst>
          </p:cNvPr>
          <p:cNvSpPr txBox="1"/>
          <p:nvPr/>
        </p:nvSpPr>
        <p:spPr>
          <a:xfrm>
            <a:off x="9966185" y="2775733"/>
            <a:ext cx="1810029" cy="276999"/>
          </a:xfrm>
          <a:prstGeom prst="rect">
            <a:avLst/>
          </a:prstGeom>
          <a:noFill/>
        </p:spPr>
        <p:txBody>
          <a:bodyPr wrap="square">
            <a:spAutoFit/>
          </a:bodyPr>
          <a:lstStyle/>
          <a:p>
            <a:pPr marL="304815" lvl="1" defTabSz="609630">
              <a:defRPr/>
            </a:pPr>
            <a:r>
              <a:rPr lang="en-US" altLang="zh-TW" sz="1200" b="1" dirty="0">
                <a:solidFill>
                  <a:srgbClr val="C00000"/>
                </a:solidFill>
                <a:effectLst>
                  <a:glow>
                    <a:prstClr val="white"/>
                  </a:glow>
                </a:effectLst>
                <a:latin typeface="微軟正黑體" panose="020B0604030504040204" pitchFamily="34" charset="-120"/>
                <a:ea typeface="微軟正黑體"/>
              </a:rPr>
              <a:t>(</a:t>
            </a:r>
            <a:r>
              <a:rPr lang="zh-TW" altLang="en-US" sz="1200" b="1" dirty="0">
                <a:solidFill>
                  <a:srgbClr val="C00000"/>
                </a:solidFill>
                <a:effectLst>
                  <a:glow>
                    <a:prstClr val="white"/>
                  </a:glow>
                </a:effectLst>
                <a:latin typeface="微軟正黑體" panose="020B0604030504040204" pitchFamily="34" charset="-120"/>
                <a:ea typeface="微軟正黑體"/>
              </a:rPr>
              <a:t>預計</a:t>
            </a:r>
            <a:r>
              <a:rPr lang="en-US" altLang="zh-TW" sz="1200" b="1" dirty="0">
                <a:solidFill>
                  <a:srgbClr val="C00000"/>
                </a:solidFill>
                <a:effectLst>
                  <a:glow>
                    <a:prstClr val="white"/>
                  </a:glow>
                </a:effectLst>
                <a:latin typeface="微軟正黑體" panose="020B0604030504040204" pitchFamily="34" charset="-120"/>
                <a:ea typeface="微軟正黑體"/>
              </a:rPr>
              <a:t>10</a:t>
            </a:r>
            <a:r>
              <a:rPr lang="zh-TW" altLang="en-US" sz="1200" b="1" dirty="0">
                <a:solidFill>
                  <a:srgbClr val="C00000"/>
                </a:solidFill>
                <a:effectLst>
                  <a:glow>
                    <a:prstClr val="white"/>
                  </a:glow>
                </a:effectLst>
                <a:latin typeface="微軟正黑體" panose="020B0604030504040204" pitchFamily="34" charset="-120"/>
                <a:ea typeface="微軟正黑體"/>
              </a:rPr>
              <a:t>月上線</a:t>
            </a:r>
            <a:r>
              <a:rPr lang="en-US" altLang="zh-TW" sz="1200" b="1" dirty="0">
                <a:solidFill>
                  <a:srgbClr val="C00000"/>
                </a:solidFill>
                <a:effectLst>
                  <a:glow>
                    <a:prstClr val="white"/>
                  </a:glow>
                </a:effectLst>
                <a:latin typeface="微軟正黑體" panose="020B0604030504040204" pitchFamily="34" charset="-120"/>
                <a:ea typeface="微軟正黑體"/>
              </a:rPr>
              <a:t>)</a:t>
            </a:r>
          </a:p>
        </p:txBody>
      </p:sp>
      <p:pic>
        <p:nvPicPr>
          <p:cNvPr id="56" name="圖片 55">
            <a:extLst>
              <a:ext uri="{FF2B5EF4-FFF2-40B4-BE49-F238E27FC236}">
                <a16:creationId xmlns:a16="http://schemas.microsoft.com/office/drawing/2014/main" id="{1E143F49-FC03-6F63-D371-D7DF4C12173D}"/>
              </a:ext>
            </a:extLst>
          </p:cNvPr>
          <p:cNvPicPr>
            <a:picLocks noChangeAspect="1"/>
          </p:cNvPicPr>
          <p:nvPr/>
        </p:nvPicPr>
        <p:blipFill>
          <a:blip r:embed="rId12"/>
          <a:stretch>
            <a:fillRect/>
          </a:stretch>
        </p:blipFill>
        <p:spPr>
          <a:xfrm>
            <a:off x="896804" y="1792505"/>
            <a:ext cx="1598641" cy="1593752"/>
          </a:xfrm>
          <a:prstGeom prst="rect">
            <a:avLst/>
          </a:prstGeom>
        </p:spPr>
      </p:pic>
      <p:pic>
        <p:nvPicPr>
          <p:cNvPr id="57" name="圖片 56">
            <a:extLst>
              <a:ext uri="{FF2B5EF4-FFF2-40B4-BE49-F238E27FC236}">
                <a16:creationId xmlns:a16="http://schemas.microsoft.com/office/drawing/2014/main" id="{D30320E5-7D16-ABAE-A646-0ED4A50463FB}"/>
              </a:ext>
            </a:extLst>
          </p:cNvPr>
          <p:cNvPicPr>
            <a:picLocks noChangeAspect="1"/>
          </p:cNvPicPr>
          <p:nvPr/>
        </p:nvPicPr>
        <p:blipFill>
          <a:blip r:embed="rId13"/>
          <a:stretch>
            <a:fillRect/>
          </a:stretch>
        </p:blipFill>
        <p:spPr>
          <a:xfrm>
            <a:off x="6484970" y="1860860"/>
            <a:ext cx="1593752" cy="1593752"/>
          </a:xfrm>
          <a:prstGeom prst="rect">
            <a:avLst/>
          </a:prstGeom>
        </p:spPr>
      </p:pic>
    </p:spTree>
    <p:extLst>
      <p:ext uri="{BB962C8B-B14F-4D97-AF65-F5344CB8AC3E}">
        <p14:creationId xmlns:p14="http://schemas.microsoft.com/office/powerpoint/2010/main" val="2250273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2" name="文本框 47">
            <a:extLst>
              <a:ext uri="{FF2B5EF4-FFF2-40B4-BE49-F238E27FC236}">
                <a16:creationId xmlns:a16="http://schemas.microsoft.com/office/drawing/2014/main" id="{3E441DE5-8A95-B7AA-7008-A09A7B922FC2}"/>
              </a:ext>
            </a:extLst>
          </p:cNvPr>
          <p:cNvSpPr txBox="1"/>
          <p:nvPr/>
        </p:nvSpPr>
        <p:spPr>
          <a:xfrm>
            <a:off x="1236722" y="256471"/>
            <a:ext cx="93956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整合雲系統 既有應用功能</a:t>
            </a:r>
            <a:r>
              <a:rPr lang="zh-TW" altLang="en-US" sz="3200" b="1" dirty="0">
                <a:solidFill>
                  <a:srgbClr val="F8D35E"/>
                </a:solidFill>
                <a:latin typeface="微软雅黑" panose="020B0503020204020204" pitchFamily="34" charset="-122"/>
                <a:ea typeface="微软雅黑" panose="020B0503020204020204" pitchFamily="34" charset="-122"/>
              </a:rPr>
              <a:t>強化</a:t>
            </a:r>
            <a:r>
              <a:rPr kumimoji="0" lang="en-US" altLang="zh-TW"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(4/6)</a:t>
            </a:r>
            <a:endParaRPr kumimoji="0" lang="zh-TW"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投影片編號版面配置區 66">
            <a:extLst>
              <a:ext uri="{FF2B5EF4-FFF2-40B4-BE49-F238E27FC236}">
                <a16:creationId xmlns:a16="http://schemas.microsoft.com/office/drawing/2014/main" id="{3607F64A-8549-450C-9750-EA0D1E29E539}"/>
              </a:ext>
            </a:extLst>
          </p:cNvPr>
          <p:cNvSpPr txBox="1">
            <a:spLocks/>
          </p:cNvSpPr>
          <p:nvPr/>
        </p:nvSpPr>
        <p:spPr>
          <a:xfrm>
            <a:off x="9460508" y="6477000"/>
            <a:ext cx="2743200" cy="365125"/>
          </a:xfrm>
          <a:prstGeom prst="rect">
            <a:avLst/>
          </a:prstGeom>
        </p:spPr>
        <p:txBody>
          <a:bodyPr vert="horz" lIns="60960" tIns="30480" rIns="60960" bIns="30480" rtlCol="0" anchor="ctr"/>
          <a:lstStyle>
            <a:defPPr>
              <a:defRPr lang="zh-CN"/>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fld id="{06ED875A-B927-4B5D-9362-69CB03897D45}" type="slidenum">
              <a:rPr lang="zh-TW" altLang="en-US" sz="1867" smtClean="0">
                <a:solidFill>
                  <a:prstClr val="black"/>
                </a:solidFill>
                <a:latin typeface="Calibri" panose="020F0502020204030204"/>
                <a:ea typeface="新細明體" panose="02020500000000000000" pitchFamily="18" charset="-120"/>
              </a:rPr>
              <a:pPr defTabSz="609630"/>
              <a:t>14</a:t>
            </a:fld>
            <a:endParaRPr lang="zh-TW" altLang="en-US" sz="1867" dirty="0">
              <a:solidFill>
                <a:prstClr val="black"/>
              </a:solidFill>
              <a:latin typeface="Calibri" panose="020F0502020204030204"/>
              <a:ea typeface="新細明體" panose="02020500000000000000" pitchFamily="18" charset="-120"/>
            </a:endParaRPr>
          </a:p>
        </p:txBody>
      </p:sp>
      <p:sp>
        <p:nvSpPr>
          <p:cNvPr id="5" name="TextBox 85">
            <a:extLst>
              <a:ext uri="{FF2B5EF4-FFF2-40B4-BE49-F238E27FC236}">
                <a16:creationId xmlns:a16="http://schemas.microsoft.com/office/drawing/2014/main" id="{C6619B6C-469C-2911-16F3-88D41832FB8A}"/>
              </a:ext>
            </a:extLst>
          </p:cNvPr>
          <p:cNvSpPr txBox="1"/>
          <p:nvPr/>
        </p:nvSpPr>
        <p:spPr>
          <a:xfrm flipH="1">
            <a:off x="6937157" y="1797845"/>
            <a:ext cx="4804286" cy="750655"/>
          </a:xfrm>
          <a:prstGeom prst="rect">
            <a:avLst/>
          </a:prstGeom>
          <a:noFill/>
        </p:spPr>
        <p:txBody>
          <a:bodyPr wrap="square" rtlCol="0">
            <a:spAutoFit/>
          </a:bodyPr>
          <a:lstStyle/>
          <a:p>
            <a:pPr defTabSz="609630">
              <a:lnSpc>
                <a:spcPct val="120000"/>
              </a:lnSpc>
            </a:pPr>
            <a:r>
              <a:rPr lang="zh-TW" altLang="en-US" sz="1867" b="1" dirty="0">
                <a:solidFill>
                  <a:prstClr val="black"/>
                </a:solidFill>
                <a:latin typeface="微軟正黑體" panose="020B0604030504040204" pitchFamily="34" charset="-120"/>
              </a:rPr>
              <a:t>辦理</a:t>
            </a:r>
            <a:r>
              <a:rPr lang="en-US" altLang="zh-TW" sz="1867" b="1" dirty="0">
                <a:solidFill>
                  <a:srgbClr val="C00000"/>
                </a:solidFill>
                <a:latin typeface="微軟正黑體" panose="020B0604030504040204" pitchFamily="34" charset="-120"/>
              </a:rPr>
              <a:t>113</a:t>
            </a:r>
            <a:r>
              <a:rPr lang="zh-TW" altLang="en-US" sz="1867" b="1" dirty="0">
                <a:solidFill>
                  <a:srgbClr val="C00000"/>
                </a:solidFill>
                <a:latin typeface="微軟正黑體" panose="020B0604030504040204" pitchFamily="34" charset="-120"/>
              </a:rPr>
              <a:t>年</a:t>
            </a:r>
            <a:r>
              <a:rPr lang="zh-TW" altLang="en-US" sz="1867" b="1" dirty="0">
                <a:solidFill>
                  <a:prstClr val="black"/>
                </a:solidFill>
                <a:latin typeface="微軟正黑體" panose="020B0604030504040204" pitchFamily="34" charset="-120"/>
              </a:rPr>
              <a:t>「灌溉或排水受益區域範圍」清冊地籍檢對與更新 </a:t>
            </a:r>
            <a:r>
              <a:rPr lang="en-US" altLang="zh-TW" sz="1600" b="1" dirty="0">
                <a:solidFill>
                  <a:prstClr val="black"/>
                </a:solidFill>
                <a:latin typeface="微軟正黑體" panose="020B0604030504040204" pitchFamily="34" charset="-120"/>
              </a:rPr>
              <a:t>(</a:t>
            </a:r>
            <a:r>
              <a:rPr lang="zh-TW" altLang="en-US" sz="1600" b="1" dirty="0">
                <a:solidFill>
                  <a:prstClr val="black"/>
                </a:solidFill>
                <a:latin typeface="微軟正黑體" panose="020B0604030504040204" pitchFamily="34" charset="-120"/>
              </a:rPr>
              <a:t>已完成</a:t>
            </a:r>
            <a:r>
              <a:rPr lang="en-US" altLang="zh-TW" sz="1600" b="1" dirty="0">
                <a:solidFill>
                  <a:prstClr val="black"/>
                </a:solidFill>
                <a:latin typeface="微軟正黑體" panose="020B0604030504040204" pitchFamily="34" charset="-120"/>
              </a:rPr>
              <a:t>)</a:t>
            </a:r>
            <a:endParaRPr lang="zh-TW" altLang="en-US" sz="1600" b="1" dirty="0">
              <a:solidFill>
                <a:prstClr val="black"/>
              </a:solidFill>
              <a:latin typeface="微軟正黑體" panose="020B0604030504040204" pitchFamily="34" charset="-120"/>
            </a:endParaRPr>
          </a:p>
        </p:txBody>
      </p:sp>
      <p:sp>
        <p:nvSpPr>
          <p:cNvPr id="6" name="Freeform 4">
            <a:extLst>
              <a:ext uri="{FF2B5EF4-FFF2-40B4-BE49-F238E27FC236}">
                <a16:creationId xmlns:a16="http://schemas.microsoft.com/office/drawing/2014/main" id="{CCA2B237-9860-5DE5-0A95-EB67E5C7D0AF}"/>
              </a:ext>
            </a:extLst>
          </p:cNvPr>
          <p:cNvSpPr/>
          <p:nvPr/>
        </p:nvSpPr>
        <p:spPr>
          <a:xfrm>
            <a:off x="2585629" y="1794053"/>
            <a:ext cx="360000" cy="3600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zh-TW" altLang="en-US" sz="1200" dirty="0">
              <a:solidFill>
                <a:prstClr val="black"/>
              </a:solidFill>
              <a:latin typeface="Calibri" panose="020F0502020204030204"/>
              <a:ea typeface="新細明體" panose="02020500000000000000" pitchFamily="18" charset="-120"/>
            </a:endParaRPr>
          </a:p>
        </p:txBody>
      </p:sp>
      <p:sp>
        <p:nvSpPr>
          <p:cNvPr id="7" name="TextBox 85">
            <a:extLst>
              <a:ext uri="{FF2B5EF4-FFF2-40B4-BE49-F238E27FC236}">
                <a16:creationId xmlns:a16="http://schemas.microsoft.com/office/drawing/2014/main" id="{70E00A9D-76F7-4FE0-B82F-5D644F8143C4}"/>
              </a:ext>
            </a:extLst>
          </p:cNvPr>
          <p:cNvSpPr txBox="1"/>
          <p:nvPr/>
        </p:nvSpPr>
        <p:spPr>
          <a:xfrm flipH="1">
            <a:off x="3028998" y="1812898"/>
            <a:ext cx="3371560" cy="1095428"/>
          </a:xfrm>
          <a:prstGeom prst="rect">
            <a:avLst/>
          </a:prstGeom>
          <a:noFill/>
        </p:spPr>
        <p:txBody>
          <a:bodyPr wrap="square" rtlCol="0">
            <a:spAutoFit/>
          </a:bodyPr>
          <a:lstStyle/>
          <a:p>
            <a:pPr defTabSz="609630">
              <a:lnSpc>
                <a:spcPct val="120000"/>
              </a:lnSpc>
            </a:pPr>
            <a:r>
              <a:rPr lang="zh-TW" altLang="en-US" sz="1867"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依</a:t>
            </a:r>
            <a:r>
              <a:rPr lang="en-US" altLang="zh-TW"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112</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年</a:t>
            </a:r>
            <a:r>
              <a:rPr lang="en-US" altLang="zh-TW"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3</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月及</a:t>
            </a:r>
            <a:r>
              <a:rPr lang="en-US" altLang="zh-TW"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7</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月</a:t>
            </a:r>
            <a:r>
              <a:rPr lang="zh-TW" altLang="en-US" sz="1867"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地籍資料</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a:t>
            </a:r>
            <a:r>
              <a:rPr lang="zh-TW" altLang="en-US" sz="1867"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配合署內辦理</a:t>
            </a:r>
            <a:r>
              <a:rPr lang="en-US" altLang="zh-TW" sz="1867"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113</a:t>
            </a:r>
            <a:r>
              <a:rPr lang="zh-TW" altLang="en-US" sz="1867"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年農田水利</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事業區域公告作業</a:t>
            </a:r>
          </a:p>
        </p:txBody>
      </p:sp>
      <p:sp>
        <p:nvSpPr>
          <p:cNvPr id="8" name="Freeform 5">
            <a:extLst>
              <a:ext uri="{FF2B5EF4-FFF2-40B4-BE49-F238E27FC236}">
                <a16:creationId xmlns:a16="http://schemas.microsoft.com/office/drawing/2014/main" id="{071D83F6-065F-5B23-3C26-3E7266130396}"/>
              </a:ext>
            </a:extLst>
          </p:cNvPr>
          <p:cNvSpPr/>
          <p:nvPr/>
        </p:nvSpPr>
        <p:spPr>
          <a:xfrm>
            <a:off x="6503618" y="1844425"/>
            <a:ext cx="360000" cy="3600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zh-TW" altLang="en-US" sz="1200" dirty="0">
              <a:solidFill>
                <a:prstClr val="black"/>
              </a:solidFill>
              <a:latin typeface="Calibri" panose="020F0502020204030204"/>
              <a:ea typeface="新細明體" panose="02020500000000000000" pitchFamily="18" charset="-120"/>
            </a:endParaRPr>
          </a:p>
        </p:txBody>
      </p:sp>
      <p:sp>
        <p:nvSpPr>
          <p:cNvPr id="9" name="文字方塊 8">
            <a:extLst>
              <a:ext uri="{FF2B5EF4-FFF2-40B4-BE49-F238E27FC236}">
                <a16:creationId xmlns:a16="http://schemas.microsoft.com/office/drawing/2014/main" id="{B8FB2900-E3E7-F52B-7076-5FF50A3E8352}"/>
              </a:ext>
            </a:extLst>
          </p:cNvPr>
          <p:cNvSpPr txBox="1"/>
          <p:nvPr/>
        </p:nvSpPr>
        <p:spPr>
          <a:xfrm>
            <a:off x="323053" y="3504844"/>
            <a:ext cx="3185787" cy="2435410"/>
          </a:xfrm>
          <a:prstGeom prst="rect">
            <a:avLst/>
          </a:prstGeom>
          <a:noFill/>
        </p:spPr>
        <p:txBody>
          <a:bodyPr wrap="square">
            <a:spAutoFit/>
          </a:bodyPr>
          <a:lstStyle/>
          <a:p>
            <a:pPr marL="264013" indent="-240012" defTabSz="609630">
              <a:lnSpc>
                <a:spcPct val="120000"/>
              </a:lnSpc>
              <a:spcBef>
                <a:spcPts val="400"/>
              </a:spcBef>
              <a:spcAft>
                <a:spcPts val="400"/>
              </a:spcAft>
              <a:buFont typeface="Wingdings" panose="05000000000000000000" pitchFamily="2" charset="2"/>
              <a:buAutoNum type="circleNumWdWhitePlain"/>
            </a:pPr>
            <a:r>
              <a:rPr lang="zh-TW" altLang="en-US" sz="2000" b="1" dirty="0">
                <a:solidFill>
                  <a:prstClr val="black"/>
                </a:solidFill>
                <a:effectLst>
                  <a:glow>
                    <a:prstClr val="white"/>
                  </a:glow>
                </a:effectLst>
                <a:latin typeface="微軟正黑體" panose="020B0604030504040204" pitchFamily="34" charset="-120"/>
              </a:rPr>
              <a:t>作為業務辦理依據</a:t>
            </a:r>
            <a:endParaRPr lang="en-US" altLang="zh-TW" sz="2000" b="1" dirty="0">
              <a:solidFill>
                <a:prstClr val="black"/>
              </a:solidFill>
              <a:effectLst>
                <a:glow>
                  <a:prstClr val="white"/>
                </a:glow>
              </a:effectLst>
              <a:latin typeface="微軟正黑體" panose="020B0604030504040204" pitchFamily="34" charset="-120"/>
            </a:endParaRPr>
          </a:p>
          <a:p>
            <a:pPr marL="557428" lvl="1" indent="-228611" defTabSz="609630">
              <a:lnSpc>
                <a:spcPct val="120000"/>
              </a:lnSpc>
              <a:buFont typeface="Wingdings" panose="05000000000000000000" pitchFamily="2" charset="2"/>
              <a:buChar char="n"/>
            </a:pPr>
            <a:r>
              <a:rPr lang="zh-TW" altLang="en-US" sz="1600" dirty="0">
                <a:solidFill>
                  <a:prstClr val="black"/>
                </a:solidFill>
                <a:effectLst>
                  <a:glow>
                    <a:prstClr val="white"/>
                  </a:glow>
                </a:effectLst>
                <a:latin typeface="微軟正黑體" panose="020B0604030504040204" pitchFamily="34" charset="-120"/>
              </a:rPr>
              <a:t>灌溉或排水受益地</a:t>
            </a:r>
            <a:r>
              <a:rPr lang="en-US" altLang="zh-TW" sz="1600" b="1" dirty="0">
                <a:solidFill>
                  <a:srgbClr val="C00000"/>
                </a:solidFill>
                <a:effectLst>
                  <a:glow>
                    <a:prstClr val="white"/>
                  </a:glow>
                </a:effectLst>
                <a:latin typeface="微軟正黑體" panose="020B0604030504040204" pitchFamily="34" charset="-120"/>
              </a:rPr>
              <a:t>SHP</a:t>
            </a:r>
          </a:p>
          <a:p>
            <a:pPr marL="557428" lvl="1" indent="-228611" defTabSz="609630">
              <a:lnSpc>
                <a:spcPct val="120000"/>
              </a:lnSpc>
              <a:buFont typeface="Wingdings" panose="05000000000000000000" pitchFamily="2" charset="2"/>
              <a:buChar char="n"/>
            </a:pPr>
            <a:r>
              <a:rPr lang="zh-TW" altLang="en-US" sz="1600" dirty="0">
                <a:solidFill>
                  <a:prstClr val="black"/>
                </a:solidFill>
                <a:effectLst>
                  <a:glow>
                    <a:prstClr val="white"/>
                  </a:glow>
                </a:effectLst>
                <a:latin typeface="微軟正黑體" panose="020B0604030504040204" pitchFamily="34" charset="-120"/>
              </a:rPr>
              <a:t>事業區域公告</a:t>
            </a:r>
            <a:r>
              <a:rPr lang="zh-TW" altLang="en-US" sz="1600" b="1" dirty="0">
                <a:solidFill>
                  <a:srgbClr val="C00000"/>
                </a:solidFill>
                <a:effectLst>
                  <a:glow>
                    <a:prstClr val="white"/>
                  </a:glow>
                </a:effectLst>
                <a:latin typeface="微軟正黑體" panose="020B0604030504040204" pitchFamily="34" charset="-120"/>
              </a:rPr>
              <a:t>清冊</a:t>
            </a:r>
            <a:endParaRPr lang="en-US" altLang="zh-TW" sz="1600" b="1" dirty="0">
              <a:solidFill>
                <a:srgbClr val="C00000"/>
              </a:solidFill>
              <a:effectLst>
                <a:glow>
                  <a:prstClr val="white"/>
                </a:glow>
              </a:effectLst>
              <a:latin typeface="微軟正黑體" panose="020B0604030504040204" pitchFamily="34" charset="-120"/>
            </a:endParaRPr>
          </a:p>
          <a:p>
            <a:pPr marL="328816" lvl="1" defTabSz="609630">
              <a:lnSpc>
                <a:spcPct val="120000"/>
              </a:lnSpc>
            </a:pPr>
            <a:endParaRPr lang="zh-TW" altLang="en-US" sz="1600" dirty="0">
              <a:solidFill>
                <a:prstClr val="black"/>
              </a:solidFill>
              <a:effectLst>
                <a:glow>
                  <a:prstClr val="white"/>
                </a:glow>
              </a:effectLst>
              <a:latin typeface="微軟正黑體" panose="020B0604030504040204" pitchFamily="34" charset="-120"/>
            </a:endParaRPr>
          </a:p>
          <a:p>
            <a:pPr marL="366918" indent="-342917" defTabSz="609630">
              <a:lnSpc>
                <a:spcPct val="120000"/>
              </a:lnSpc>
              <a:spcBef>
                <a:spcPts val="400"/>
              </a:spcBef>
              <a:spcAft>
                <a:spcPts val="400"/>
              </a:spcAft>
              <a:buFont typeface="Wingdings" panose="05000000000000000000" pitchFamily="2" charset="2"/>
              <a:buAutoNum type="circleNumWdWhitePlain" startAt="2"/>
            </a:pPr>
            <a:r>
              <a:rPr lang="zh-TW" altLang="en-US" sz="2000" b="1" dirty="0">
                <a:solidFill>
                  <a:prstClr val="black"/>
                </a:solidFill>
                <a:effectLst>
                  <a:glow>
                    <a:prstClr val="white"/>
                  </a:glow>
                </a:effectLst>
                <a:latin typeface="微軟正黑體" panose="020B0604030504040204" pitchFamily="34" charset="-120"/>
              </a:rPr>
              <a:t>整合雲系統</a:t>
            </a:r>
            <a:r>
              <a:rPr lang="zh-TW" altLang="en-US" sz="2000" b="1" dirty="0">
                <a:solidFill>
                  <a:srgbClr val="C00000"/>
                </a:solidFill>
                <a:effectLst>
                  <a:glow>
                    <a:prstClr val="white"/>
                  </a:glow>
                </a:effectLst>
                <a:latin typeface="微軟正黑體" panose="020B0604030504040204" pitchFamily="34" charset="-120"/>
              </a:rPr>
              <a:t>資料庫更新</a:t>
            </a:r>
            <a:endParaRPr lang="en-US" altLang="zh-TW" sz="2000" b="1" dirty="0">
              <a:solidFill>
                <a:srgbClr val="C00000"/>
              </a:solidFill>
              <a:effectLst>
                <a:glow>
                  <a:prstClr val="white"/>
                </a:glow>
              </a:effectLst>
              <a:latin typeface="微軟正黑體" panose="020B0604030504040204" pitchFamily="34" charset="-120"/>
            </a:endParaRPr>
          </a:p>
          <a:p>
            <a:pPr marL="557428" lvl="1" indent="-228611" defTabSz="609630">
              <a:lnSpc>
                <a:spcPct val="120000"/>
              </a:lnSpc>
              <a:buFont typeface="Wingdings" panose="05000000000000000000" pitchFamily="2" charset="2"/>
              <a:buChar char="n"/>
            </a:pPr>
            <a:r>
              <a:rPr lang="zh-TW" altLang="en-US" sz="1600" dirty="0">
                <a:solidFill>
                  <a:prstClr val="black"/>
                </a:solidFill>
                <a:effectLst>
                  <a:glow>
                    <a:prstClr val="white"/>
                  </a:glow>
                </a:effectLst>
                <a:latin typeface="微軟正黑體" panose="020B0604030504040204" pitchFamily="34" charset="-120"/>
              </a:rPr>
              <a:t>灌溉或排水受益地資料庫</a:t>
            </a:r>
            <a:endParaRPr lang="en-US" altLang="zh-TW" sz="1600" dirty="0">
              <a:solidFill>
                <a:srgbClr val="C00000"/>
              </a:solidFill>
              <a:effectLst>
                <a:glow>
                  <a:prstClr val="white"/>
                </a:glow>
              </a:effectLst>
              <a:latin typeface="微軟正黑體" panose="020B0604030504040204" pitchFamily="34" charset="-120"/>
            </a:endParaRPr>
          </a:p>
          <a:p>
            <a:pPr marL="557428" lvl="1" indent="-228611" defTabSz="609630">
              <a:lnSpc>
                <a:spcPct val="120000"/>
              </a:lnSpc>
              <a:buFont typeface="Wingdings" panose="05000000000000000000" pitchFamily="2" charset="2"/>
              <a:buChar char="n"/>
            </a:pPr>
            <a:r>
              <a:rPr lang="zh-TW" altLang="en-US" sz="1600" dirty="0">
                <a:solidFill>
                  <a:prstClr val="black"/>
                </a:solidFill>
                <a:effectLst>
                  <a:glow>
                    <a:prstClr val="white"/>
                  </a:glow>
                </a:effectLst>
                <a:latin typeface="微軟正黑體" panose="020B0604030504040204" pitchFamily="34" charset="-120"/>
              </a:rPr>
              <a:t>地籍資料庫</a:t>
            </a:r>
            <a:endParaRPr lang="en-US" altLang="zh-TW" sz="1600" dirty="0">
              <a:solidFill>
                <a:prstClr val="black"/>
              </a:solidFill>
              <a:effectLst>
                <a:glow>
                  <a:prstClr val="white"/>
                </a:glow>
              </a:effectLst>
              <a:latin typeface="微軟正黑體" panose="020B0604030504040204" pitchFamily="34" charset="-120"/>
            </a:endParaRPr>
          </a:p>
        </p:txBody>
      </p:sp>
      <p:pic>
        <p:nvPicPr>
          <p:cNvPr id="18" name="圖片 17">
            <a:extLst>
              <a:ext uri="{FF2B5EF4-FFF2-40B4-BE49-F238E27FC236}">
                <a16:creationId xmlns:a16="http://schemas.microsoft.com/office/drawing/2014/main" id="{378904CF-FBC8-CF5A-FA1C-102971EFBDBC}"/>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551" b="97790" l="8682" r="90354">
                        <a14:foregroundMark x1="76849" y1="15654" x2="76849" y2="15654"/>
                        <a14:foregroundMark x1="73633" y1="7551" x2="73633" y2="7551"/>
                        <a14:foregroundMark x1="90354" y1="11602" x2="90354" y2="11602"/>
                        <a14:foregroundMark x1="42122" y1="93738" x2="42122" y2="93738"/>
                        <a14:foregroundMark x1="8682" y1="65378" x2="8682" y2="65378"/>
                        <a14:foregroundMark x1="41479" y1="97790" x2="41479" y2="97790"/>
                      </a14:backgroundRemoval>
                    </a14:imgEffect>
                  </a14:imgLayer>
                </a14:imgProps>
              </a:ext>
            </a:extLst>
          </a:blip>
          <a:stretch>
            <a:fillRect/>
          </a:stretch>
        </p:blipFill>
        <p:spPr>
          <a:xfrm>
            <a:off x="3790116" y="3488580"/>
            <a:ext cx="1713714" cy="2992113"/>
          </a:xfrm>
          <a:prstGeom prst="rect">
            <a:avLst/>
          </a:prstGeom>
        </p:spPr>
      </p:pic>
      <p:sp>
        <p:nvSpPr>
          <p:cNvPr id="19" name="文字方塊 18">
            <a:extLst>
              <a:ext uri="{FF2B5EF4-FFF2-40B4-BE49-F238E27FC236}">
                <a16:creationId xmlns:a16="http://schemas.microsoft.com/office/drawing/2014/main" id="{DD6B8E75-F20F-3092-2F63-49118A6ED2D5}"/>
              </a:ext>
            </a:extLst>
          </p:cNvPr>
          <p:cNvSpPr txBox="1"/>
          <p:nvPr/>
        </p:nvSpPr>
        <p:spPr>
          <a:xfrm>
            <a:off x="4163528" y="4551257"/>
            <a:ext cx="2278767" cy="1005403"/>
          </a:xfrm>
          <a:prstGeom prst="rect">
            <a:avLst/>
          </a:prstGeom>
          <a:noFill/>
        </p:spPr>
        <p:txBody>
          <a:bodyPr wrap="square">
            <a:spAutoFit/>
          </a:bodyPr>
          <a:lstStyle/>
          <a:p>
            <a:pPr algn="ctr" defTabSz="609630">
              <a:spcBef>
                <a:spcPts val="400"/>
              </a:spcBef>
            </a:pPr>
            <a:r>
              <a:rPr lang="en-US" altLang="zh-TW" sz="32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17</a:t>
            </a:r>
            <a:r>
              <a:rPr lang="zh-TW" altLang="en-US" sz="16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處</a:t>
            </a:r>
            <a:endParaRPr lang="en-US" altLang="zh-TW" sz="16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endParaRPr>
          </a:p>
          <a:p>
            <a:pPr algn="ctr" defTabSz="609630">
              <a:spcBef>
                <a:spcPts val="400"/>
              </a:spcBef>
            </a:pPr>
            <a:r>
              <a:rPr lang="en-US" altLang="zh-TW" sz="24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&gt;194</a:t>
            </a:r>
            <a:r>
              <a:rPr lang="zh-TW" altLang="en-US" sz="24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萬</a:t>
            </a:r>
            <a:r>
              <a:rPr lang="zh-TW" altLang="en-US" sz="16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筆土地</a:t>
            </a:r>
            <a:r>
              <a:rPr lang="en-US" altLang="zh-TW" sz="16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SHP</a:t>
            </a:r>
            <a:endParaRPr lang="zh-TW" altLang="en-US" sz="2133"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endParaRPr>
          </a:p>
        </p:txBody>
      </p:sp>
      <p:sp>
        <p:nvSpPr>
          <p:cNvPr id="20" name="TextBox 85">
            <a:extLst>
              <a:ext uri="{FF2B5EF4-FFF2-40B4-BE49-F238E27FC236}">
                <a16:creationId xmlns:a16="http://schemas.microsoft.com/office/drawing/2014/main" id="{D8DE455D-0207-C5A0-A25A-64852E4F51EF}"/>
              </a:ext>
            </a:extLst>
          </p:cNvPr>
          <p:cNvSpPr txBox="1"/>
          <p:nvPr/>
        </p:nvSpPr>
        <p:spPr>
          <a:xfrm flipH="1">
            <a:off x="7011116" y="2796344"/>
            <a:ext cx="1057520" cy="407869"/>
          </a:xfrm>
          <a:prstGeom prst="rect">
            <a:avLst/>
          </a:prstGeom>
          <a:noFill/>
        </p:spPr>
        <p:txBody>
          <a:bodyPr wrap="square" rtlCol="0">
            <a:spAutoFit/>
          </a:bodyPr>
          <a:lstStyle/>
          <a:p>
            <a:pPr marL="228611" indent="-228611" defTabSz="609630">
              <a:lnSpc>
                <a:spcPct val="120000"/>
              </a:lnSpc>
              <a:buFont typeface="Wingdings" panose="05000000000000000000" pitchFamily="2" charset="2"/>
              <a:buChar char="n"/>
            </a:pPr>
            <a:r>
              <a:rPr lang="zh-TW" altLang="en-US" sz="1867" b="1" dirty="0">
                <a:solidFill>
                  <a:srgbClr val="145757"/>
                </a:solidFill>
                <a:latin typeface="Microsoft YaHei" panose="020B0503020204020204" pitchFamily="34" charset="-122"/>
                <a:ea typeface="Microsoft YaHei" panose="020B0503020204020204" pitchFamily="34" charset="-122"/>
              </a:rPr>
              <a:t>目的</a:t>
            </a:r>
          </a:p>
        </p:txBody>
      </p:sp>
      <p:sp>
        <p:nvSpPr>
          <p:cNvPr id="21" name="文字方塊 20">
            <a:extLst>
              <a:ext uri="{FF2B5EF4-FFF2-40B4-BE49-F238E27FC236}">
                <a16:creationId xmlns:a16="http://schemas.microsoft.com/office/drawing/2014/main" id="{6BF719F7-6C4A-839A-22CA-CAF9AB5659E4}"/>
              </a:ext>
            </a:extLst>
          </p:cNvPr>
          <p:cNvSpPr txBox="1"/>
          <p:nvPr/>
        </p:nvSpPr>
        <p:spPr>
          <a:xfrm>
            <a:off x="7790211" y="2540440"/>
            <a:ext cx="3678727" cy="1247393"/>
          </a:xfrm>
          <a:prstGeom prst="rect">
            <a:avLst/>
          </a:prstGeom>
          <a:noFill/>
        </p:spPr>
        <p:txBody>
          <a:bodyPr wrap="square">
            <a:spAutoFit/>
          </a:bodyPr>
          <a:lstStyle/>
          <a:p>
            <a:pPr marL="264013" indent="-240012" defTabSz="609630">
              <a:lnSpc>
                <a:spcPct val="120000"/>
              </a:lnSpc>
              <a:buFont typeface="Wingdings" panose="05000000000000000000" pitchFamily="2" charset="2"/>
              <a:buAutoNum type="circleNumWdWhitePlain"/>
            </a:pPr>
            <a:r>
              <a:rPr lang="zh-TW" altLang="en-US" sz="1600" b="1" dirty="0">
                <a:solidFill>
                  <a:prstClr val="black"/>
                </a:solidFill>
                <a:effectLst>
                  <a:glow>
                    <a:prstClr val="white"/>
                  </a:glow>
                </a:effectLst>
                <a:latin typeface="微軟正黑體" panose="020B0604030504040204" pitchFamily="34" charset="-120"/>
              </a:rPr>
              <a:t>更新本年度</a:t>
            </a:r>
            <a:r>
              <a:rPr lang="zh-TW" altLang="en-US" sz="1600" b="1" dirty="0">
                <a:solidFill>
                  <a:srgbClr val="C00000"/>
                </a:solidFill>
                <a:effectLst>
                  <a:glow>
                    <a:prstClr val="white"/>
                  </a:glow>
                </a:effectLst>
                <a:latin typeface="微軟正黑體" panose="020B0604030504040204" pitchFamily="34" charset="-120"/>
              </a:rPr>
              <a:t>地籍</a:t>
            </a:r>
            <a:r>
              <a:rPr lang="zh-TW" altLang="en-US" sz="1600" b="1" dirty="0">
                <a:solidFill>
                  <a:prstClr val="black"/>
                </a:solidFill>
                <a:effectLst>
                  <a:glow>
                    <a:prstClr val="white"/>
                  </a:glow>
                </a:effectLst>
                <a:latin typeface="微軟正黑體" panose="020B0604030504040204" pitchFamily="34" charset="-120"/>
              </a:rPr>
              <a:t>與</a:t>
            </a:r>
            <a:r>
              <a:rPr lang="zh-TW" altLang="en-US" sz="1600" b="1" dirty="0">
                <a:solidFill>
                  <a:srgbClr val="C00000"/>
                </a:solidFill>
                <a:effectLst>
                  <a:glow>
                    <a:prstClr val="white"/>
                  </a:glow>
                </a:effectLst>
                <a:latin typeface="微軟正黑體" panose="020B0604030504040204" pitchFamily="34" charset="-120"/>
              </a:rPr>
              <a:t>灌溉或排水受益地</a:t>
            </a:r>
            <a:r>
              <a:rPr lang="zh-TW" altLang="en-US" sz="1600" b="1" u="sng" dirty="0">
                <a:solidFill>
                  <a:prstClr val="black"/>
                </a:solidFill>
                <a:effectLst>
                  <a:glow>
                    <a:prstClr val="white"/>
                  </a:glow>
                </a:effectLst>
                <a:latin typeface="微軟正黑體" panose="020B0604030504040204" pitchFamily="34" charset="-120"/>
              </a:rPr>
              <a:t>資料庫</a:t>
            </a:r>
            <a:endParaRPr lang="en-US" altLang="zh-TW" sz="1600" b="1" u="sng" dirty="0">
              <a:solidFill>
                <a:prstClr val="black"/>
              </a:solidFill>
              <a:effectLst>
                <a:glow>
                  <a:prstClr val="white"/>
                </a:glow>
              </a:effectLst>
              <a:latin typeface="微軟正黑體" panose="020B0604030504040204" pitchFamily="34" charset="-120"/>
            </a:endParaRPr>
          </a:p>
          <a:p>
            <a:pPr marL="264013" indent="-240012" defTabSz="609630">
              <a:lnSpc>
                <a:spcPct val="120000"/>
              </a:lnSpc>
              <a:buFont typeface="Wingdings" panose="05000000000000000000" pitchFamily="2" charset="2"/>
              <a:buAutoNum type="circleNumWdWhitePlain"/>
            </a:pPr>
            <a:r>
              <a:rPr lang="zh-TW" altLang="en-US" sz="1600" b="1" dirty="0">
                <a:solidFill>
                  <a:prstClr val="black"/>
                </a:solidFill>
                <a:effectLst>
                  <a:glow>
                    <a:prstClr val="white"/>
                  </a:glow>
                </a:effectLst>
                <a:latin typeface="微軟正黑體" panose="020B0604030504040204" pitchFamily="34" charset="-120"/>
              </a:rPr>
              <a:t>預備辦理</a:t>
            </a:r>
            <a:r>
              <a:rPr lang="en-US" altLang="zh-TW" sz="1600" b="1" dirty="0">
                <a:solidFill>
                  <a:srgbClr val="C00000"/>
                </a:solidFill>
                <a:effectLst>
                  <a:glow>
                    <a:prstClr val="white"/>
                  </a:glow>
                </a:effectLst>
                <a:latin typeface="微軟正黑體" panose="020B0604030504040204" pitchFamily="34" charset="-120"/>
              </a:rPr>
              <a:t>114</a:t>
            </a:r>
            <a:r>
              <a:rPr lang="zh-TW" altLang="en-US" sz="1600" b="1" dirty="0">
                <a:solidFill>
                  <a:srgbClr val="C00000"/>
                </a:solidFill>
                <a:effectLst>
                  <a:glow>
                    <a:prstClr val="white"/>
                  </a:glow>
                </a:effectLst>
                <a:latin typeface="微軟正黑體" panose="020B0604030504040204" pitchFamily="34" charset="-120"/>
              </a:rPr>
              <a:t>年</a:t>
            </a:r>
            <a:r>
              <a:rPr lang="zh-TW" altLang="en-US" sz="1600" b="1" dirty="0">
                <a:solidFill>
                  <a:prstClr val="black"/>
                </a:solidFill>
                <a:effectLst>
                  <a:glow>
                    <a:prstClr val="white"/>
                  </a:glow>
                </a:effectLst>
                <a:latin typeface="微軟正黑體" panose="020B0604030504040204" pitchFamily="34" charset="-120"/>
              </a:rPr>
              <a:t>度農田水利</a:t>
            </a:r>
            <a:r>
              <a:rPr lang="zh-TW" altLang="en-US" sz="1600" b="1" dirty="0">
                <a:solidFill>
                  <a:srgbClr val="C00000"/>
                </a:solidFill>
                <a:effectLst>
                  <a:glow>
                    <a:prstClr val="white"/>
                  </a:glow>
                </a:effectLst>
                <a:latin typeface="微軟正黑體" panose="020B0604030504040204" pitchFamily="34" charset="-120"/>
              </a:rPr>
              <a:t>事業區域公告</a:t>
            </a:r>
            <a:endParaRPr lang="en-US" altLang="zh-TW" sz="1600" b="1" dirty="0">
              <a:solidFill>
                <a:srgbClr val="C00000"/>
              </a:solidFill>
              <a:effectLst>
                <a:glow>
                  <a:prstClr val="white"/>
                </a:glow>
              </a:effectLst>
              <a:latin typeface="微軟正黑體" panose="020B0604030504040204" pitchFamily="34" charset="-120"/>
            </a:endParaRPr>
          </a:p>
        </p:txBody>
      </p:sp>
      <p:sp>
        <p:nvSpPr>
          <p:cNvPr id="22" name="TextBox 85">
            <a:extLst>
              <a:ext uri="{FF2B5EF4-FFF2-40B4-BE49-F238E27FC236}">
                <a16:creationId xmlns:a16="http://schemas.microsoft.com/office/drawing/2014/main" id="{F1D3AF5A-68EF-2329-9B26-61B37AC96EBE}"/>
              </a:ext>
            </a:extLst>
          </p:cNvPr>
          <p:cNvSpPr txBox="1"/>
          <p:nvPr/>
        </p:nvSpPr>
        <p:spPr>
          <a:xfrm flipH="1">
            <a:off x="6892114" y="3810608"/>
            <a:ext cx="1677570" cy="407869"/>
          </a:xfrm>
          <a:prstGeom prst="rect">
            <a:avLst/>
          </a:prstGeom>
          <a:noFill/>
        </p:spPr>
        <p:txBody>
          <a:bodyPr wrap="square" rtlCol="0">
            <a:spAutoFit/>
          </a:bodyPr>
          <a:lstStyle/>
          <a:p>
            <a:pPr marL="228611" indent="-228611" defTabSz="609630">
              <a:lnSpc>
                <a:spcPct val="120000"/>
              </a:lnSpc>
              <a:buFont typeface="Wingdings" panose="05000000000000000000" pitchFamily="2" charset="2"/>
              <a:buChar char="n"/>
            </a:pPr>
            <a:r>
              <a:rPr lang="zh-TW" altLang="en-US" sz="1867" b="1" dirty="0">
                <a:solidFill>
                  <a:srgbClr val="145757"/>
                </a:solidFill>
                <a:latin typeface="Microsoft YaHei" panose="020B0503020204020204" pitchFamily="34" charset="-122"/>
                <a:ea typeface="Microsoft YaHei" panose="020B0503020204020204" pitchFamily="34" charset="-122"/>
              </a:rPr>
              <a:t>辦理進度</a:t>
            </a:r>
          </a:p>
        </p:txBody>
      </p:sp>
      <p:grpSp>
        <p:nvGrpSpPr>
          <p:cNvPr id="23" name="群組 22">
            <a:extLst>
              <a:ext uri="{FF2B5EF4-FFF2-40B4-BE49-F238E27FC236}">
                <a16:creationId xmlns:a16="http://schemas.microsoft.com/office/drawing/2014/main" id="{9CE0D24C-043C-EEF6-E2D2-6BA07D492CC0}"/>
              </a:ext>
            </a:extLst>
          </p:cNvPr>
          <p:cNvGrpSpPr/>
          <p:nvPr/>
        </p:nvGrpSpPr>
        <p:grpSpPr>
          <a:xfrm>
            <a:off x="5596460" y="3971199"/>
            <a:ext cx="6287120" cy="2605431"/>
            <a:chOff x="10812203" y="6407555"/>
            <a:chExt cx="5896369" cy="3908147"/>
          </a:xfrm>
        </p:grpSpPr>
        <p:grpSp>
          <p:nvGrpSpPr>
            <p:cNvPr id="27" name="群組 26">
              <a:extLst>
                <a:ext uri="{FF2B5EF4-FFF2-40B4-BE49-F238E27FC236}">
                  <a16:creationId xmlns:a16="http://schemas.microsoft.com/office/drawing/2014/main" id="{D7B58268-E561-9CBB-614E-1E023DB1A836}"/>
                </a:ext>
              </a:extLst>
            </p:cNvPr>
            <p:cNvGrpSpPr/>
            <p:nvPr/>
          </p:nvGrpSpPr>
          <p:grpSpPr>
            <a:xfrm>
              <a:off x="10812203" y="6407555"/>
              <a:ext cx="5896369" cy="3908147"/>
              <a:chOff x="10812203" y="6026555"/>
              <a:chExt cx="5896369" cy="3908147"/>
            </a:xfrm>
          </p:grpSpPr>
          <p:sp>
            <p:nvSpPr>
              <p:cNvPr id="30" name="箭號: 向下 29">
                <a:extLst>
                  <a:ext uri="{FF2B5EF4-FFF2-40B4-BE49-F238E27FC236}">
                    <a16:creationId xmlns:a16="http://schemas.microsoft.com/office/drawing/2014/main" id="{2B0841E0-A7BD-3EC6-AE35-D9857E032140}"/>
                  </a:ext>
                </a:extLst>
              </p:cNvPr>
              <p:cNvSpPr/>
              <p:nvPr/>
            </p:nvSpPr>
            <p:spPr>
              <a:xfrm>
                <a:off x="12794939" y="7074157"/>
                <a:ext cx="650210" cy="611121"/>
              </a:xfrm>
              <a:prstGeom prst="downArrow">
                <a:avLst/>
              </a:prstGeom>
              <a:solidFill>
                <a:srgbClr val="2BC7C3"/>
              </a:solidFill>
              <a:ln w="12700" cap="flat" cmpd="sng" algn="ctr">
                <a:solidFill>
                  <a:sysClr val="window" lastClr="FFFFFF"/>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zh-TW" altLang="en-US" sz="1733"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Arial" panose="020B0604020202020204" pitchFamily="34" charset="0"/>
                </a:endParaRPr>
              </a:p>
            </p:txBody>
          </p:sp>
          <p:sp>
            <p:nvSpPr>
              <p:cNvPr id="31" name="TextBox 85">
                <a:extLst>
                  <a:ext uri="{FF2B5EF4-FFF2-40B4-BE49-F238E27FC236}">
                    <a16:creationId xmlns:a16="http://schemas.microsoft.com/office/drawing/2014/main" id="{9E3D9F30-FF22-8C38-65D2-EE078E50C62F}"/>
                  </a:ext>
                </a:extLst>
              </p:cNvPr>
              <p:cNvSpPr txBox="1"/>
              <p:nvPr/>
            </p:nvSpPr>
            <p:spPr>
              <a:xfrm flipH="1">
                <a:off x="11919423" y="8950009"/>
                <a:ext cx="2675231" cy="984693"/>
              </a:xfrm>
              <a:prstGeom prst="rect">
                <a:avLst/>
              </a:prstGeom>
              <a:noFill/>
            </p:spPr>
            <p:txBody>
              <a:bodyPr wrap="square" rtlCol="0">
                <a:spAutoFit/>
              </a:bodyPr>
              <a:lstStyle>
                <a:defPPr>
                  <a:defRPr lang="en-US"/>
                </a:defPPr>
                <a:lvl1pPr>
                  <a:lnSpc>
                    <a:spcPct val="120000"/>
                  </a:lnSpc>
                  <a:defRPr sz="2400" b="1">
                    <a:latin typeface="微軟正黑體" panose="020B0604030504040204" pitchFamily="34" charset="-120"/>
                    <a:ea typeface="微軟正黑體" panose="020B0604030504040204" pitchFamily="34" charset="-120"/>
                  </a:defRPr>
                </a:lvl1pPr>
              </a:lstStyle>
              <a:p>
                <a:pPr marL="0" marR="0" lvl="0" indent="0" algn="ctr" defTabSz="609630" eaLnBrk="1" fontAlgn="auto" latinLnBrk="0" hangingPunct="1">
                  <a:lnSpc>
                    <a:spcPct val="12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協助本年度地籍資料與灌溉</a:t>
                </a:r>
                <a:endPar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endParaRPr>
              </a:p>
              <a:p>
                <a:pPr marL="0" marR="0" lvl="0" indent="0" algn="ctr" defTabSz="609630" eaLnBrk="1" fontAlgn="auto" latinLnBrk="0" hangingPunct="1">
                  <a:lnSpc>
                    <a:spcPct val="12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或排水受益地同步性檢對</a:t>
                </a:r>
              </a:p>
            </p:txBody>
          </p:sp>
          <p:sp>
            <p:nvSpPr>
              <p:cNvPr id="32" name="TextBox 85">
                <a:extLst>
                  <a:ext uri="{FF2B5EF4-FFF2-40B4-BE49-F238E27FC236}">
                    <a16:creationId xmlns:a16="http://schemas.microsoft.com/office/drawing/2014/main" id="{9FA8406C-B7F2-3A4A-4AE5-68AAA7FE63F0}"/>
                  </a:ext>
                </a:extLst>
              </p:cNvPr>
              <p:cNvSpPr txBox="1"/>
              <p:nvPr/>
            </p:nvSpPr>
            <p:spPr>
              <a:xfrm flipH="1">
                <a:off x="12032400" y="6349865"/>
                <a:ext cx="2469446" cy="984693"/>
              </a:xfrm>
              <a:prstGeom prst="rect">
                <a:avLst/>
              </a:prstGeom>
              <a:noFill/>
            </p:spPr>
            <p:txBody>
              <a:bodyPr wrap="square" rtlCol="0">
                <a:spAutoFit/>
              </a:bodyPr>
              <a:lstStyle/>
              <a:p>
                <a:pPr marL="0" marR="0" lvl="0" indent="0" defTabSz="609630" eaLnBrk="1" fontAlgn="auto" latinLnBrk="0" hangingPunct="1">
                  <a:lnSpc>
                    <a:spcPct val="12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rPr>
                  <a:t>申請地政司</a:t>
                </a:r>
                <a:r>
                  <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rPr>
                  <a:t>113</a:t>
                </a: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rPr>
                  <a:t>年地籍資料</a:t>
                </a:r>
              </a:p>
            </p:txBody>
          </p:sp>
          <p:sp>
            <p:nvSpPr>
              <p:cNvPr id="33" name="文字方塊 32">
                <a:extLst>
                  <a:ext uri="{FF2B5EF4-FFF2-40B4-BE49-F238E27FC236}">
                    <a16:creationId xmlns:a16="http://schemas.microsoft.com/office/drawing/2014/main" id="{E45FCC1F-0619-9CF7-5BB7-7872621CC7DF}"/>
                  </a:ext>
                </a:extLst>
              </p:cNvPr>
              <p:cNvSpPr txBox="1"/>
              <p:nvPr/>
            </p:nvSpPr>
            <p:spPr>
              <a:xfrm>
                <a:off x="14322420" y="6349865"/>
                <a:ext cx="1871573" cy="508023"/>
              </a:xfrm>
              <a:prstGeom prst="rect">
                <a:avLst/>
              </a:prstGeom>
              <a:noFill/>
            </p:spPr>
            <p:txBody>
              <a:bodyPr wrap="square">
                <a:spAutoFit/>
              </a:bodyPr>
              <a:lstStyle/>
              <a:p>
                <a:pPr marL="0" marR="0" lvl="0" indent="0" defTabSz="609630" eaLnBrk="1" fontAlgn="auto" latinLnBrk="0" hangingPunct="1">
                  <a:lnSpc>
                    <a:spcPct val="120000"/>
                  </a:lnSpc>
                  <a:spcBef>
                    <a:spcPts val="0"/>
                  </a:spcBef>
                  <a:spcAft>
                    <a:spcPts val="0"/>
                  </a:spcAft>
                  <a:buClrTx/>
                  <a:buSzTx/>
                  <a:buFontTx/>
                  <a:buNone/>
                  <a:tabLst/>
                  <a:defRPr/>
                </a:pPr>
                <a:r>
                  <a:rPr kumimoji="0" lang="en-US" altLang="zh-TW"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(3</a:t>
                </a:r>
                <a:r>
                  <a:rPr kumimoji="0" lang="zh-TW" altLang="en-US"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月中旬</a:t>
                </a:r>
                <a:r>
                  <a:rPr kumimoji="0" lang="en-US" altLang="zh-TW"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a:t>
                </a:r>
              </a:p>
            </p:txBody>
          </p:sp>
          <p:sp>
            <p:nvSpPr>
              <p:cNvPr id="34" name="TextBox 85">
                <a:extLst>
                  <a:ext uri="{FF2B5EF4-FFF2-40B4-BE49-F238E27FC236}">
                    <a16:creationId xmlns:a16="http://schemas.microsoft.com/office/drawing/2014/main" id="{36B9B86A-ACA2-39DE-4459-1C3DABCB9DC6}"/>
                  </a:ext>
                </a:extLst>
              </p:cNvPr>
              <p:cNvSpPr txBox="1"/>
              <p:nvPr/>
            </p:nvSpPr>
            <p:spPr>
              <a:xfrm flipH="1">
                <a:off x="12199101" y="7756904"/>
                <a:ext cx="2236994" cy="541494"/>
              </a:xfrm>
              <a:prstGeom prst="rect">
                <a:avLst/>
              </a:prstGeom>
              <a:noFill/>
            </p:spPr>
            <p:txBody>
              <a:bodyPr wrap="square" rtlCol="0">
                <a:spAutoFit/>
              </a:bodyPr>
              <a:lstStyle>
                <a:defPPr>
                  <a:defRPr lang="en-US"/>
                </a:defPPr>
                <a:lvl1pPr>
                  <a:lnSpc>
                    <a:spcPct val="120000"/>
                  </a:lnSpc>
                  <a:defRPr sz="2400" b="1">
                    <a:latin typeface="微軟正黑體" panose="020B0604030504040204" pitchFamily="34" charset="-120"/>
                    <a:ea typeface="微軟正黑體" panose="020B0604030504040204" pitchFamily="34" charset="-120"/>
                  </a:defRPr>
                </a:lvl1pPr>
              </a:lstStyle>
              <a:p>
                <a:pPr marL="0" marR="0" lvl="0" indent="0" defTabSz="609630" eaLnBrk="1" fontAlgn="auto" latinLnBrk="0" hangingPunct="1">
                  <a:lnSpc>
                    <a:spcPct val="12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取得地政司地籍資料</a:t>
                </a:r>
              </a:p>
            </p:txBody>
          </p:sp>
          <p:sp>
            <p:nvSpPr>
              <p:cNvPr id="35" name="文字方塊 34">
                <a:extLst>
                  <a:ext uri="{FF2B5EF4-FFF2-40B4-BE49-F238E27FC236}">
                    <a16:creationId xmlns:a16="http://schemas.microsoft.com/office/drawing/2014/main" id="{A10A366F-5B66-8BD3-9997-66AFCDDDBC4B}"/>
                  </a:ext>
                </a:extLst>
              </p:cNvPr>
              <p:cNvSpPr txBox="1"/>
              <p:nvPr/>
            </p:nvSpPr>
            <p:spPr>
              <a:xfrm>
                <a:off x="14361605" y="9142075"/>
                <a:ext cx="2346967" cy="508023"/>
              </a:xfrm>
              <a:prstGeom prst="rect">
                <a:avLst/>
              </a:prstGeom>
              <a:noFill/>
            </p:spPr>
            <p:txBody>
              <a:bodyPr wrap="square">
                <a:spAutoFit/>
              </a:bodyPr>
              <a:lstStyle/>
              <a:p>
                <a:pPr marL="0" marR="0" lvl="0" indent="0" defTabSz="609630" eaLnBrk="1" fontAlgn="auto" latinLnBrk="0" hangingPunct="1">
                  <a:lnSpc>
                    <a:spcPct val="120000"/>
                  </a:lnSpc>
                  <a:spcBef>
                    <a:spcPts val="0"/>
                  </a:spcBef>
                  <a:spcAft>
                    <a:spcPts val="0"/>
                  </a:spcAft>
                  <a:buClrTx/>
                  <a:buSzTx/>
                  <a:buFontTx/>
                  <a:buNone/>
                  <a:tabLst/>
                  <a:defRPr/>
                </a:pPr>
                <a:r>
                  <a:rPr kumimoji="0" lang="en-US" altLang="zh-TW"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(7</a:t>
                </a:r>
                <a:r>
                  <a:rPr kumimoji="0" lang="zh-TW" altLang="en-US"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月中旬提供</a:t>
                </a:r>
                <a:r>
                  <a:rPr kumimoji="0" lang="en-US" altLang="zh-TW"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17</a:t>
                </a:r>
                <a:r>
                  <a:rPr kumimoji="0" lang="zh-TW" altLang="en-US"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處比對清冊</a:t>
                </a:r>
                <a:r>
                  <a:rPr kumimoji="0" lang="en-US" altLang="zh-TW" sz="1467" b="1" i="0" u="none" strike="noStrike" kern="0" cap="none" spc="0" normalizeH="0" baseline="0" noProof="0" dirty="0">
                    <a:ln>
                      <a:noFill/>
                    </a:ln>
                    <a:solidFill>
                      <a:srgbClr val="C00000"/>
                    </a:solidFill>
                    <a:effectLst/>
                    <a:uLnTx/>
                    <a:uFillTx/>
                    <a:latin typeface="微軟正黑體" panose="020B0604030504040204" pitchFamily="34" charset="-120"/>
                    <a:cs typeface="Arial" pitchFamily="34" charset="0"/>
                  </a:rPr>
                  <a:t>)</a:t>
                </a:r>
              </a:p>
            </p:txBody>
          </p:sp>
          <p:sp>
            <p:nvSpPr>
              <p:cNvPr id="36" name="Freeform 4">
                <a:extLst>
                  <a:ext uri="{FF2B5EF4-FFF2-40B4-BE49-F238E27FC236}">
                    <a16:creationId xmlns:a16="http://schemas.microsoft.com/office/drawing/2014/main" id="{8241FCF9-5644-582F-2493-9F927565DEC8}"/>
                  </a:ext>
                </a:extLst>
              </p:cNvPr>
              <p:cNvSpPr/>
              <p:nvPr/>
            </p:nvSpPr>
            <p:spPr>
              <a:xfrm>
                <a:off x="10812203" y="6026555"/>
                <a:ext cx="727460" cy="815657"/>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zh-TW" altLang="en-US" sz="1200" b="0" i="0" u="none" strike="noStrike" kern="0" cap="none" spc="0" normalizeH="0" baseline="0" noProof="0">
                  <a:ln>
                    <a:noFill/>
                  </a:ln>
                  <a:solidFill>
                    <a:prstClr val="black"/>
                  </a:solidFill>
                  <a:effectLst/>
                  <a:uLnTx/>
                  <a:uFillTx/>
                  <a:latin typeface="Calibri" panose="020F0502020204030204"/>
                  <a:ea typeface="新細明體" panose="02020500000000000000" pitchFamily="18" charset="-120"/>
                </a:endParaRPr>
              </a:p>
            </p:txBody>
          </p:sp>
        </p:grpSp>
        <p:sp>
          <p:nvSpPr>
            <p:cNvPr id="29" name="箭號: 向下 28">
              <a:extLst>
                <a:ext uri="{FF2B5EF4-FFF2-40B4-BE49-F238E27FC236}">
                  <a16:creationId xmlns:a16="http://schemas.microsoft.com/office/drawing/2014/main" id="{FC6D0A9C-433C-D06C-4EED-76BB4D2BD062}"/>
                </a:ext>
              </a:extLst>
            </p:cNvPr>
            <p:cNvSpPr/>
            <p:nvPr/>
          </p:nvSpPr>
          <p:spPr>
            <a:xfrm>
              <a:off x="12794940" y="8691303"/>
              <a:ext cx="650210" cy="627800"/>
            </a:xfrm>
            <a:prstGeom prst="downArrow">
              <a:avLst/>
            </a:prstGeom>
            <a:solidFill>
              <a:srgbClr val="2BC7C3"/>
            </a:solidFill>
            <a:ln w="12700" cap="flat" cmpd="sng" algn="ctr">
              <a:solidFill>
                <a:sysClr val="window" lastClr="FFFFFF"/>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zh-TW" altLang="en-US" sz="1733"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Arial" panose="020B0604020202020204" pitchFamily="34" charset="0"/>
              </a:endParaRPr>
            </a:p>
          </p:txBody>
        </p:sp>
      </p:grpSp>
      <p:sp>
        <p:nvSpPr>
          <p:cNvPr id="37" name="文字方塊 36">
            <a:extLst>
              <a:ext uri="{FF2B5EF4-FFF2-40B4-BE49-F238E27FC236}">
                <a16:creationId xmlns:a16="http://schemas.microsoft.com/office/drawing/2014/main" id="{4BFDA845-AA2A-484C-7E99-22BE71E0A729}"/>
              </a:ext>
            </a:extLst>
          </p:cNvPr>
          <p:cNvSpPr txBox="1"/>
          <p:nvPr/>
        </p:nvSpPr>
        <p:spPr>
          <a:xfrm>
            <a:off x="9005716" y="5128660"/>
            <a:ext cx="1247715" cy="338682"/>
          </a:xfrm>
          <a:prstGeom prst="rect">
            <a:avLst/>
          </a:prstGeom>
          <a:noFill/>
        </p:spPr>
        <p:txBody>
          <a:bodyPr wrap="square">
            <a:spAutoFit/>
          </a:bodyPr>
          <a:lstStyle/>
          <a:p>
            <a:pPr defTabSz="609630">
              <a:lnSpc>
                <a:spcPct val="120000"/>
              </a:lnSpc>
            </a:pPr>
            <a:r>
              <a:rPr lang="en-US" altLang="zh-TW" sz="1467" b="1" dirty="0">
                <a:solidFill>
                  <a:srgbClr val="C00000"/>
                </a:solidFill>
                <a:latin typeface="微軟正黑體" panose="020B0604030504040204" pitchFamily="34" charset="-120"/>
                <a:cs typeface="Arial" pitchFamily="34" charset="0"/>
              </a:rPr>
              <a:t>(6</a:t>
            </a:r>
            <a:r>
              <a:rPr lang="zh-TW" altLang="en-US" sz="1467" b="1" dirty="0">
                <a:solidFill>
                  <a:srgbClr val="C00000"/>
                </a:solidFill>
                <a:latin typeface="微軟正黑體" panose="020B0604030504040204" pitchFamily="34" charset="-120"/>
                <a:cs typeface="Arial" pitchFamily="34" charset="0"/>
              </a:rPr>
              <a:t>月中旬</a:t>
            </a:r>
            <a:r>
              <a:rPr lang="en-US" altLang="zh-TW" sz="1467" b="1" dirty="0">
                <a:solidFill>
                  <a:srgbClr val="C00000"/>
                </a:solidFill>
                <a:latin typeface="微軟正黑體" panose="020B0604030504040204" pitchFamily="34" charset="-120"/>
                <a:cs typeface="Arial" pitchFamily="34" charset="0"/>
              </a:rPr>
              <a:t>)</a:t>
            </a:r>
          </a:p>
        </p:txBody>
      </p:sp>
      <p:sp>
        <p:nvSpPr>
          <p:cNvPr id="39" name="TextBox 17">
            <a:extLst>
              <a:ext uri="{FF2B5EF4-FFF2-40B4-BE49-F238E27FC236}">
                <a16:creationId xmlns:a16="http://schemas.microsoft.com/office/drawing/2014/main" id="{9A8B6AD3-10BD-2418-B5F9-91D9B791EC36}"/>
              </a:ext>
            </a:extLst>
          </p:cNvPr>
          <p:cNvSpPr txBox="1"/>
          <p:nvPr/>
        </p:nvSpPr>
        <p:spPr>
          <a:xfrm>
            <a:off x="3967217" y="1040084"/>
            <a:ext cx="4715592" cy="615554"/>
          </a:xfrm>
          <a:prstGeom prst="rect">
            <a:avLst/>
          </a:prstGeom>
        </p:spPr>
        <p:txBody>
          <a:bodyPr wrap="square" lIns="0" tIns="0" rIns="0" bIns="0" rtlCol="0" anchor="t">
            <a:spAutoFit/>
          </a:bodyPr>
          <a:lstStyle/>
          <a:p>
            <a:pPr defTabSz="609630">
              <a:lnSpc>
                <a:spcPts val="5320"/>
              </a:lnSpc>
              <a:spcBef>
                <a:spcPct val="0"/>
              </a:spcBef>
            </a:pPr>
            <a:r>
              <a:rPr lang="zh-TW" altLang="en-US" sz="3467" b="1" dirty="0">
                <a:solidFill>
                  <a:srgbClr val="145757"/>
                </a:solidFill>
                <a:latin typeface="Microsoft YaHei" panose="020B0503020204020204" pitchFamily="34" charset="-122"/>
                <a:ea typeface="Microsoft YaHei" panose="020B0503020204020204" pitchFamily="34" charset="-122"/>
              </a:rPr>
              <a:t>受益農地檢對更新</a:t>
            </a:r>
            <a:r>
              <a:rPr lang="en-US" altLang="zh-TW" sz="3467" b="1" dirty="0">
                <a:solidFill>
                  <a:srgbClr val="145757"/>
                </a:solidFill>
                <a:latin typeface="Microsoft YaHei" panose="020B0503020204020204" pitchFamily="34" charset="-122"/>
                <a:ea typeface="Microsoft YaHei" panose="020B0503020204020204" pitchFamily="34" charset="-122"/>
              </a:rPr>
              <a:t>(1/2)</a:t>
            </a:r>
            <a:endParaRPr lang="zh-TW" altLang="en-US" sz="3467" b="1" dirty="0">
              <a:solidFill>
                <a:srgbClr val="145757"/>
              </a:solidFill>
              <a:latin typeface="Microsoft YaHei" panose="020B0503020204020204" pitchFamily="34" charset="-122"/>
              <a:ea typeface="Microsoft YaHei" panose="020B0503020204020204" pitchFamily="34" charset="-122"/>
            </a:endParaRPr>
          </a:p>
        </p:txBody>
      </p:sp>
      <p:pic>
        <p:nvPicPr>
          <p:cNvPr id="40" name="圖片 39">
            <a:extLst>
              <a:ext uri="{FF2B5EF4-FFF2-40B4-BE49-F238E27FC236}">
                <a16:creationId xmlns:a16="http://schemas.microsoft.com/office/drawing/2014/main" id="{74B186D8-AC2D-9939-3AAB-31E406AE309D}"/>
              </a:ext>
            </a:extLst>
          </p:cNvPr>
          <p:cNvPicPr>
            <a:picLocks noChangeAspect="1"/>
          </p:cNvPicPr>
          <p:nvPr/>
        </p:nvPicPr>
        <p:blipFill>
          <a:blip r:embed="rId12"/>
          <a:stretch>
            <a:fillRect/>
          </a:stretch>
        </p:blipFill>
        <p:spPr>
          <a:xfrm>
            <a:off x="639295" y="1619750"/>
            <a:ext cx="1610608" cy="1610608"/>
          </a:xfrm>
          <a:prstGeom prst="rect">
            <a:avLst/>
          </a:prstGeom>
        </p:spPr>
      </p:pic>
    </p:spTree>
    <p:extLst>
      <p:ext uri="{BB962C8B-B14F-4D97-AF65-F5344CB8AC3E}">
        <p14:creationId xmlns:p14="http://schemas.microsoft.com/office/powerpoint/2010/main" val="1064364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2" name="文本框 47">
            <a:extLst>
              <a:ext uri="{FF2B5EF4-FFF2-40B4-BE49-F238E27FC236}">
                <a16:creationId xmlns:a16="http://schemas.microsoft.com/office/drawing/2014/main" id="{3E441DE5-8A95-B7AA-7008-A09A7B922FC2}"/>
              </a:ext>
            </a:extLst>
          </p:cNvPr>
          <p:cNvSpPr txBox="1"/>
          <p:nvPr/>
        </p:nvSpPr>
        <p:spPr>
          <a:xfrm>
            <a:off x="1236722" y="256471"/>
            <a:ext cx="93956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整合雲系統 既有應用功能</a:t>
            </a:r>
            <a:r>
              <a:rPr lang="zh-TW" altLang="en-US" sz="3200" b="1" dirty="0">
                <a:solidFill>
                  <a:srgbClr val="F8D35E"/>
                </a:solidFill>
                <a:latin typeface="微软雅黑" panose="020B0503020204020204" pitchFamily="34" charset="-122"/>
                <a:ea typeface="微软雅黑" panose="020B0503020204020204" pitchFamily="34" charset="-122"/>
              </a:rPr>
              <a:t>強化</a:t>
            </a:r>
            <a:r>
              <a:rPr kumimoji="0" lang="en-US" altLang="zh-TW"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lang="en-US" altLang="zh-TW" sz="2400" b="1" dirty="0">
                <a:solidFill>
                  <a:prstClr val="white"/>
                </a:solidFill>
                <a:latin typeface="微软雅黑" panose="020B0503020204020204" pitchFamily="34" charset="-122"/>
                <a:ea typeface="微软雅黑" panose="020B0503020204020204" pitchFamily="34" charset="-122"/>
              </a:rPr>
              <a:t>5</a:t>
            </a:r>
            <a:r>
              <a:rPr kumimoji="0" lang="en-US" altLang="zh-TW"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endParaRPr kumimoji="0" lang="zh-TW"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TextBox 17">
            <a:extLst>
              <a:ext uri="{FF2B5EF4-FFF2-40B4-BE49-F238E27FC236}">
                <a16:creationId xmlns:a16="http://schemas.microsoft.com/office/drawing/2014/main" id="{55E3A5FE-9F91-2D48-1BD4-33A48E303205}"/>
              </a:ext>
            </a:extLst>
          </p:cNvPr>
          <p:cNvSpPr txBox="1"/>
          <p:nvPr/>
        </p:nvSpPr>
        <p:spPr>
          <a:xfrm>
            <a:off x="3950232" y="1163200"/>
            <a:ext cx="4822977" cy="611514"/>
          </a:xfrm>
          <a:prstGeom prst="rect">
            <a:avLst/>
          </a:prstGeom>
        </p:spPr>
        <p:txBody>
          <a:bodyPr wrap="square" lIns="0" tIns="0" rIns="0" bIns="0" rtlCol="0" anchor="t">
            <a:spAutoFit/>
          </a:bodyPr>
          <a:lstStyle/>
          <a:p>
            <a:pPr defTabSz="609630">
              <a:lnSpc>
                <a:spcPts val="5320"/>
              </a:lnSpc>
              <a:spcBef>
                <a:spcPct val="0"/>
              </a:spcBef>
            </a:pPr>
            <a:r>
              <a:rPr lang="zh-TW" altLang="en-US" sz="3200" b="1" dirty="0">
                <a:solidFill>
                  <a:srgbClr val="145757"/>
                </a:solidFill>
                <a:latin typeface="Microsoft YaHei" panose="020B0503020204020204" pitchFamily="34" charset="-122"/>
                <a:ea typeface="Microsoft YaHei" panose="020B0503020204020204" pitchFamily="34" charset="-122"/>
              </a:rPr>
              <a:t>受益農地檢對更新</a:t>
            </a:r>
            <a:r>
              <a:rPr lang="en-US" altLang="zh-TW" sz="3200" b="1" dirty="0">
                <a:solidFill>
                  <a:srgbClr val="145757"/>
                </a:solidFill>
                <a:latin typeface="Microsoft YaHei" panose="020B0503020204020204" pitchFamily="34" charset="-122"/>
                <a:ea typeface="Microsoft YaHei" panose="020B0503020204020204" pitchFamily="34" charset="-122"/>
              </a:rPr>
              <a:t>(2/2)</a:t>
            </a:r>
            <a:endParaRPr lang="zh-TW" altLang="en-US" sz="3200" b="1" dirty="0">
              <a:solidFill>
                <a:srgbClr val="145757"/>
              </a:solidFill>
              <a:latin typeface="Microsoft YaHei" panose="020B0503020204020204" pitchFamily="34" charset="-122"/>
              <a:ea typeface="Microsoft YaHei" panose="020B0503020204020204" pitchFamily="34" charset="-122"/>
            </a:endParaRPr>
          </a:p>
        </p:txBody>
      </p:sp>
      <p:sp>
        <p:nvSpPr>
          <p:cNvPr id="6" name="文字方塊 5">
            <a:extLst>
              <a:ext uri="{FF2B5EF4-FFF2-40B4-BE49-F238E27FC236}">
                <a16:creationId xmlns:a16="http://schemas.microsoft.com/office/drawing/2014/main" id="{B2995EAC-65A1-ED3B-CD8A-F4A7AB082108}"/>
              </a:ext>
            </a:extLst>
          </p:cNvPr>
          <p:cNvSpPr txBox="1"/>
          <p:nvPr/>
        </p:nvSpPr>
        <p:spPr>
          <a:xfrm>
            <a:off x="1236722" y="1900272"/>
            <a:ext cx="10252697" cy="450573"/>
          </a:xfrm>
          <a:prstGeom prst="rect">
            <a:avLst/>
          </a:prstGeom>
          <a:noFill/>
        </p:spPr>
        <p:txBody>
          <a:bodyPr wrap="square">
            <a:spAutoFit/>
          </a:bodyPr>
          <a:lstStyle/>
          <a:p>
            <a:pPr defTabSz="609630">
              <a:lnSpc>
                <a:spcPct val="120000"/>
              </a:lnSpc>
            </a:pPr>
            <a:r>
              <a:rPr lang="en-US" altLang="zh-TW" sz="2133" b="1" dirty="0">
                <a:solidFill>
                  <a:prstClr val="black"/>
                </a:solidFill>
                <a:latin typeface="微軟正黑體" panose="020B0604030504040204" pitchFamily="34" charset="-120"/>
              </a:rPr>
              <a:t>113</a:t>
            </a:r>
            <a:r>
              <a:rPr lang="zh-TW" altLang="zh-TW" sz="2133" b="1" dirty="0">
                <a:solidFill>
                  <a:prstClr val="black"/>
                </a:solidFill>
                <a:latin typeface="微軟正黑體" panose="020B0604030504040204" pitchFamily="34" charset="-120"/>
              </a:rPr>
              <a:t>年已公告「灌溉或排水受益地」</a:t>
            </a:r>
            <a:r>
              <a:rPr lang="zh-TW" altLang="zh-TW" sz="2133"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與地政司</a:t>
            </a:r>
            <a:r>
              <a:rPr lang="en-US" altLang="zh-TW" sz="2133"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113</a:t>
            </a:r>
            <a:r>
              <a:rPr lang="zh-TW" altLang="zh-TW" sz="2133"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年</a:t>
            </a:r>
            <a:r>
              <a:rPr lang="en-US" altLang="zh-TW" sz="2133"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6</a:t>
            </a:r>
            <a:r>
              <a:rPr lang="zh-TW" altLang="zh-TW" sz="2133"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月「地籍資料」比對</a:t>
            </a:r>
            <a:r>
              <a:rPr lang="zh-TW" altLang="zh-TW" sz="2133" b="1" dirty="0">
                <a:solidFill>
                  <a:prstClr val="black"/>
                </a:solidFill>
                <a:latin typeface="微軟正黑體" panose="020B0604030504040204" pitchFamily="34" charset="-120"/>
              </a:rPr>
              <a:t>彙總表</a:t>
            </a:r>
            <a:endParaRPr lang="zh-TW" altLang="en-US" sz="2133" b="1" dirty="0">
              <a:solidFill>
                <a:prstClr val="black"/>
              </a:solidFill>
              <a:latin typeface="微軟正黑體" panose="020B0604030504040204" pitchFamily="34" charset="-120"/>
            </a:endParaRPr>
          </a:p>
        </p:txBody>
      </p:sp>
      <p:sp>
        <p:nvSpPr>
          <p:cNvPr id="7" name="文字方塊 6">
            <a:extLst>
              <a:ext uri="{FF2B5EF4-FFF2-40B4-BE49-F238E27FC236}">
                <a16:creationId xmlns:a16="http://schemas.microsoft.com/office/drawing/2014/main" id="{5F620D05-1160-2D8A-1FB8-01FDBFF018DF}"/>
              </a:ext>
            </a:extLst>
          </p:cNvPr>
          <p:cNvSpPr txBox="1"/>
          <p:nvPr/>
        </p:nvSpPr>
        <p:spPr>
          <a:xfrm>
            <a:off x="8780802" y="1037643"/>
            <a:ext cx="2976221" cy="862629"/>
          </a:xfrm>
          <a:prstGeom prst="rect">
            <a:avLst/>
          </a:prstGeom>
          <a:solidFill>
            <a:srgbClr val="25AAA7">
              <a:alpha val="30000"/>
            </a:srgbClr>
          </a:solidFill>
          <a:ln w="19050" cap="flat" cmpd="sng" algn="ctr">
            <a:solidFill>
              <a:sysClr val="window" lastClr="FFFFFF"/>
            </a:solidFill>
            <a:prstDash val="solid"/>
            <a:miter lim="800000"/>
          </a:ln>
          <a:effectLst/>
        </p:spPr>
        <p:txBody>
          <a:bodyPr vert="horz" rtlCol="0" anchor="ctr" anchorCtr="0"/>
          <a:lstStyle>
            <a:defPPr>
              <a:defRPr lang="en-US"/>
            </a:defPPr>
            <a:lvl1pPr algn="ctr">
              <a:defRPr b="1">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black"/>
                </a:solidFill>
                <a:effectLst>
                  <a:glow rad="127000">
                    <a:prstClr val="white"/>
                  </a:glow>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灌排受益地地籍具</a:t>
            </a:r>
            <a:r>
              <a:rPr kumimoji="0" lang="en-US" altLang="zh-TW" sz="2000" b="1" i="0" u="none" strike="noStrike" kern="0" cap="none" spc="0" normalizeH="0" baseline="0" noProof="0" dirty="0">
                <a:ln>
                  <a:noFill/>
                </a:ln>
                <a:solidFill>
                  <a:srgbClr val="C00000"/>
                </a:solidFill>
                <a:effectLst>
                  <a:glow rad="127000">
                    <a:prstClr val="white"/>
                  </a:glow>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9</a:t>
            </a:r>
            <a:r>
              <a:rPr kumimoji="0" lang="zh-TW" altLang="en-US" sz="2000" b="1" i="0" u="none" strike="noStrike" kern="0" cap="none" spc="0" normalizeH="0" baseline="0" noProof="0" dirty="0">
                <a:ln>
                  <a:noFill/>
                </a:ln>
                <a:solidFill>
                  <a:srgbClr val="C00000"/>
                </a:solidFill>
                <a:effectLst>
                  <a:glow rad="127000">
                    <a:prstClr val="white"/>
                  </a:glow>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成以上比例</a:t>
            </a:r>
            <a:r>
              <a:rPr kumimoji="0" lang="zh-TW" altLang="en-US" sz="2000" b="1" i="0" u="none" strike="noStrike" kern="0" cap="none" spc="0" normalizeH="0" baseline="0" noProof="0" dirty="0">
                <a:ln>
                  <a:noFill/>
                </a:ln>
                <a:solidFill>
                  <a:prstClr val="black"/>
                </a:solidFill>
                <a:effectLst>
                  <a:glow rad="127000">
                    <a:prstClr val="white"/>
                  </a:glow>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符合現地狀態</a:t>
            </a:r>
            <a:endParaRPr kumimoji="0" lang="en-US" altLang="zh-TW" sz="2000" b="1" i="0" u="none" strike="noStrike" kern="0" cap="none" spc="0" normalizeH="0" baseline="0" noProof="0" dirty="0">
              <a:ln>
                <a:noFill/>
              </a:ln>
              <a:solidFill>
                <a:prstClr val="black"/>
              </a:solidFill>
              <a:effectLst>
                <a:glow rad="127000">
                  <a:prstClr val="white"/>
                </a:glow>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pic>
        <p:nvPicPr>
          <p:cNvPr id="8" name="圖片 7">
            <a:extLst>
              <a:ext uri="{FF2B5EF4-FFF2-40B4-BE49-F238E27FC236}">
                <a16:creationId xmlns:a16="http://schemas.microsoft.com/office/drawing/2014/main" id="{351AD321-C91C-09C3-8043-B022EE13B50F}"/>
              </a:ext>
            </a:extLst>
          </p:cNvPr>
          <p:cNvPicPr>
            <a:picLocks noChangeAspect="1"/>
          </p:cNvPicPr>
          <p:nvPr/>
        </p:nvPicPr>
        <p:blipFill>
          <a:blip r:embed="rId4"/>
          <a:stretch>
            <a:fillRect/>
          </a:stretch>
        </p:blipFill>
        <p:spPr>
          <a:xfrm>
            <a:off x="1236722" y="2389946"/>
            <a:ext cx="9525502" cy="4356865"/>
          </a:xfrm>
          <a:prstGeom prst="rect">
            <a:avLst/>
          </a:prstGeom>
          <a:ln>
            <a:solidFill>
              <a:schemeClr val="accent1"/>
            </a:solidFill>
          </a:ln>
        </p:spPr>
      </p:pic>
      <p:sp>
        <p:nvSpPr>
          <p:cNvPr id="9" name="矩形 8">
            <a:extLst>
              <a:ext uri="{FF2B5EF4-FFF2-40B4-BE49-F238E27FC236}">
                <a16:creationId xmlns:a16="http://schemas.microsoft.com/office/drawing/2014/main" id="{62CF2E6E-318E-0F73-2577-BCD2B751F5E7}"/>
              </a:ext>
            </a:extLst>
          </p:cNvPr>
          <p:cNvSpPr/>
          <p:nvPr/>
        </p:nvSpPr>
        <p:spPr>
          <a:xfrm>
            <a:off x="2951813" y="2389945"/>
            <a:ext cx="911344" cy="4194027"/>
          </a:xfrm>
          <a:prstGeom prst="rect">
            <a:avLst/>
          </a:prstGeom>
          <a:noFill/>
          <a:ln w="38100" cap="flat" cmpd="sng" algn="ctr">
            <a:solidFill>
              <a:srgbClr val="C00000"/>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zh-TW" altLang="en-US" sz="12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33055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2" name="文本框 47">
            <a:extLst>
              <a:ext uri="{FF2B5EF4-FFF2-40B4-BE49-F238E27FC236}">
                <a16:creationId xmlns:a16="http://schemas.microsoft.com/office/drawing/2014/main" id="{3E441DE5-8A95-B7AA-7008-A09A7B922FC2}"/>
              </a:ext>
            </a:extLst>
          </p:cNvPr>
          <p:cNvSpPr txBox="1"/>
          <p:nvPr/>
        </p:nvSpPr>
        <p:spPr>
          <a:xfrm>
            <a:off x="1236722" y="256471"/>
            <a:ext cx="93956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整合雲系統 既有應用功能</a:t>
            </a:r>
            <a:r>
              <a:rPr kumimoji="0" lang="zh-TW" altLang="en-US" sz="3200" b="1" i="0" u="none" strike="noStrike" kern="1200" cap="none" spc="0" normalizeH="0" baseline="0" noProof="0" dirty="0">
                <a:ln>
                  <a:noFill/>
                </a:ln>
                <a:solidFill>
                  <a:srgbClr val="F8D35E"/>
                </a:solidFill>
                <a:effectLst/>
                <a:uLnTx/>
                <a:uFillTx/>
                <a:latin typeface="微软雅黑" panose="020B0503020204020204" pitchFamily="34" charset="-122"/>
                <a:ea typeface="微软雅黑" panose="020B0503020204020204" pitchFamily="34" charset="-122"/>
                <a:cs typeface="+mn-cs"/>
              </a:rPr>
              <a:t>強化</a:t>
            </a:r>
            <a:r>
              <a:rPr kumimoji="0" lang="en-US" altLang="zh-TW"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(6/6)</a:t>
            </a:r>
            <a:endParaRPr kumimoji="0" lang="zh-TW"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TextBox 17">
            <a:extLst>
              <a:ext uri="{FF2B5EF4-FFF2-40B4-BE49-F238E27FC236}">
                <a16:creationId xmlns:a16="http://schemas.microsoft.com/office/drawing/2014/main" id="{D466E82D-036A-4CB3-BF16-01EBCF052EC1}"/>
              </a:ext>
            </a:extLst>
          </p:cNvPr>
          <p:cNvSpPr txBox="1"/>
          <p:nvPr/>
        </p:nvSpPr>
        <p:spPr>
          <a:xfrm>
            <a:off x="2902968" y="867153"/>
            <a:ext cx="6829162" cy="611514"/>
          </a:xfrm>
          <a:prstGeom prst="rect">
            <a:avLst/>
          </a:prstGeom>
        </p:spPr>
        <p:txBody>
          <a:bodyPr wrap="square" lIns="0" tIns="0" rIns="0" bIns="0" rtlCol="0" anchor="t">
            <a:spAutoFit/>
          </a:bodyPr>
          <a:lstStyle/>
          <a:p>
            <a:pPr defTabSz="609630">
              <a:lnSpc>
                <a:spcPts val="5320"/>
              </a:lnSpc>
              <a:spcBef>
                <a:spcPct val="0"/>
              </a:spcBef>
            </a:pPr>
            <a:r>
              <a:rPr lang="zh-TW" altLang="en-US" sz="3334" b="1" dirty="0">
                <a:solidFill>
                  <a:srgbClr val="145757"/>
                </a:solidFill>
                <a:latin typeface="Microsoft YaHei" panose="020B0503020204020204" pitchFamily="34" charset="-122"/>
                <a:ea typeface="Microsoft YaHei" panose="020B0503020204020204" pitchFamily="34" charset="-122"/>
              </a:rPr>
              <a:t>強化農田水利設施範圍廢止案件管理</a:t>
            </a:r>
          </a:p>
        </p:txBody>
      </p:sp>
      <p:sp>
        <p:nvSpPr>
          <p:cNvPr id="5" name="TextBox 85">
            <a:extLst>
              <a:ext uri="{FF2B5EF4-FFF2-40B4-BE49-F238E27FC236}">
                <a16:creationId xmlns:a16="http://schemas.microsoft.com/office/drawing/2014/main" id="{608C6024-5B0C-C304-078F-B12E39B0394D}"/>
              </a:ext>
            </a:extLst>
          </p:cNvPr>
          <p:cNvSpPr txBox="1"/>
          <p:nvPr/>
        </p:nvSpPr>
        <p:spPr>
          <a:xfrm flipH="1">
            <a:off x="1473011" y="1937821"/>
            <a:ext cx="2525157" cy="687368"/>
          </a:xfrm>
          <a:prstGeom prst="rect">
            <a:avLst/>
          </a:prstGeom>
          <a:noFill/>
        </p:spPr>
        <p:txBody>
          <a:bodyPr wrap="square" rtlCol="0">
            <a:spAutoFit/>
          </a:bodyPr>
          <a:lstStyle/>
          <a:p>
            <a:pPr marL="228611" indent="-228611" defTabSz="609630">
              <a:spcBef>
                <a:spcPts val="400"/>
              </a:spcBef>
              <a:spcAft>
                <a:spcPts val="400"/>
              </a:spcAft>
              <a:buFont typeface="Wingdings" panose="05000000000000000000" pitchFamily="2" charset="2"/>
              <a:buChar char="n"/>
            </a:pPr>
            <a:r>
              <a:rPr lang="zh-TW" altLang="en-US" sz="1600" b="1" dirty="0">
                <a:solidFill>
                  <a:srgbClr val="145757"/>
                </a:solidFill>
                <a:latin typeface="Microsoft YaHei" panose="020B0503020204020204" pitchFamily="34" charset="-122"/>
                <a:ea typeface="Microsoft YaHei" panose="020B0503020204020204" pitchFamily="34" charset="-122"/>
              </a:rPr>
              <a:t>廢止案件多元查詢</a:t>
            </a:r>
            <a:endParaRPr lang="en-US" altLang="zh-TW" sz="1600" b="1" dirty="0">
              <a:solidFill>
                <a:srgbClr val="145757"/>
              </a:solidFill>
              <a:latin typeface="Microsoft YaHei" panose="020B0503020204020204" pitchFamily="34" charset="-122"/>
              <a:ea typeface="Microsoft YaHei" panose="020B0503020204020204" pitchFamily="34" charset="-122"/>
            </a:endParaRPr>
          </a:p>
          <a:p>
            <a:pPr marL="228611" indent="-228611" defTabSz="609630">
              <a:spcBef>
                <a:spcPts val="400"/>
              </a:spcBef>
              <a:spcAft>
                <a:spcPts val="400"/>
              </a:spcAft>
              <a:buFont typeface="Wingdings" panose="05000000000000000000" pitchFamily="2" charset="2"/>
              <a:buChar char="n"/>
            </a:pPr>
            <a:r>
              <a:rPr lang="zh-TW" altLang="en-US" sz="1600" b="1" dirty="0">
                <a:solidFill>
                  <a:srgbClr val="145757"/>
                </a:solidFill>
                <a:latin typeface="Microsoft YaHei" panose="020B0503020204020204" pitchFamily="34" charset="-122"/>
                <a:ea typeface="Microsoft YaHei" panose="020B0503020204020204" pitchFamily="34" charset="-122"/>
              </a:rPr>
              <a:t>下載廢止</a:t>
            </a:r>
            <a:r>
              <a:rPr lang="zh-TW" altLang="en-US" sz="1600" b="1" dirty="0">
                <a:solidFill>
                  <a:srgbClr val="C00000"/>
                </a:solidFill>
                <a:latin typeface="Microsoft YaHei" panose="020B0503020204020204" pitchFamily="34" charset="-122"/>
                <a:ea typeface="Microsoft YaHei" panose="020B0503020204020204" pitchFamily="34" charset="-122"/>
              </a:rPr>
              <a:t>案件清單</a:t>
            </a:r>
          </a:p>
        </p:txBody>
      </p:sp>
      <p:pic>
        <p:nvPicPr>
          <p:cNvPr id="6" name="圖片 5">
            <a:extLst>
              <a:ext uri="{FF2B5EF4-FFF2-40B4-BE49-F238E27FC236}">
                <a16:creationId xmlns:a16="http://schemas.microsoft.com/office/drawing/2014/main" id="{1B0CC699-8588-122C-EFB8-0ABCC35227CA}"/>
              </a:ext>
            </a:extLst>
          </p:cNvPr>
          <p:cNvPicPr>
            <a:picLocks noChangeAspect="1"/>
          </p:cNvPicPr>
          <p:nvPr/>
        </p:nvPicPr>
        <p:blipFill>
          <a:blip r:embed="rId4"/>
          <a:stretch>
            <a:fillRect/>
          </a:stretch>
        </p:blipFill>
        <p:spPr>
          <a:xfrm>
            <a:off x="234695" y="2857997"/>
            <a:ext cx="6583493" cy="3946841"/>
          </a:xfrm>
          <a:prstGeom prst="rect">
            <a:avLst/>
          </a:prstGeom>
        </p:spPr>
      </p:pic>
      <p:sp>
        <p:nvSpPr>
          <p:cNvPr id="7" name="文字方塊 6">
            <a:extLst>
              <a:ext uri="{FF2B5EF4-FFF2-40B4-BE49-F238E27FC236}">
                <a16:creationId xmlns:a16="http://schemas.microsoft.com/office/drawing/2014/main" id="{470A8A7E-5C30-6754-486B-E7AD72EACC62}"/>
              </a:ext>
            </a:extLst>
          </p:cNvPr>
          <p:cNvSpPr txBox="1"/>
          <p:nvPr/>
        </p:nvSpPr>
        <p:spPr>
          <a:xfrm>
            <a:off x="4317381" y="2591256"/>
            <a:ext cx="2000168" cy="297454"/>
          </a:xfrm>
          <a:prstGeom prst="rect">
            <a:avLst/>
          </a:prstGeom>
          <a:noFill/>
        </p:spPr>
        <p:txBody>
          <a:bodyPr wrap="square">
            <a:spAutoFit/>
          </a:bodyPr>
          <a:lstStyle/>
          <a:p>
            <a:pPr marL="304815" lvl="1" defTabSz="609630"/>
            <a:r>
              <a:rPr lang="en-US" altLang="zh-TW" sz="1333" b="1" dirty="0">
                <a:solidFill>
                  <a:srgbClr val="C00000"/>
                </a:solidFill>
                <a:effectLst>
                  <a:glow>
                    <a:prstClr val="white"/>
                  </a:glow>
                </a:effectLst>
                <a:latin typeface="微軟正黑體" panose="020B0604030504040204" pitchFamily="34" charset="-120"/>
              </a:rPr>
              <a:t>(</a:t>
            </a:r>
            <a:r>
              <a:rPr lang="zh-TW" altLang="en-US" sz="1333" b="1" dirty="0">
                <a:solidFill>
                  <a:srgbClr val="C00000"/>
                </a:solidFill>
                <a:effectLst>
                  <a:glow>
                    <a:prstClr val="white"/>
                  </a:glow>
                </a:effectLst>
                <a:latin typeface="微軟正黑體" panose="020B0604030504040204" pitchFamily="34" charset="-120"/>
              </a:rPr>
              <a:t>預計</a:t>
            </a:r>
            <a:r>
              <a:rPr lang="en-US" altLang="zh-TW" sz="1333" b="1" dirty="0">
                <a:solidFill>
                  <a:srgbClr val="C00000"/>
                </a:solidFill>
                <a:effectLst>
                  <a:glow>
                    <a:prstClr val="white"/>
                  </a:glow>
                </a:effectLst>
                <a:latin typeface="微軟正黑體" panose="020B0604030504040204" pitchFamily="34" charset="-120"/>
              </a:rPr>
              <a:t>10</a:t>
            </a:r>
            <a:r>
              <a:rPr lang="zh-TW" altLang="en-US" sz="1333" b="1" dirty="0">
                <a:solidFill>
                  <a:srgbClr val="C00000"/>
                </a:solidFill>
                <a:effectLst>
                  <a:glow>
                    <a:prstClr val="white"/>
                  </a:glow>
                </a:effectLst>
                <a:latin typeface="微軟正黑體" panose="020B0604030504040204" pitchFamily="34" charset="-120"/>
              </a:rPr>
              <a:t>月完成</a:t>
            </a:r>
            <a:r>
              <a:rPr lang="en-US" altLang="zh-TW" sz="1333" b="1" dirty="0">
                <a:solidFill>
                  <a:srgbClr val="C00000"/>
                </a:solidFill>
                <a:effectLst>
                  <a:glow>
                    <a:prstClr val="white"/>
                  </a:glow>
                </a:effectLst>
                <a:latin typeface="微軟正黑體" panose="020B0604030504040204" pitchFamily="34" charset="-120"/>
              </a:rPr>
              <a:t>)</a:t>
            </a:r>
          </a:p>
        </p:txBody>
      </p:sp>
      <p:grpSp>
        <p:nvGrpSpPr>
          <p:cNvPr id="8" name="群組 7">
            <a:extLst>
              <a:ext uri="{FF2B5EF4-FFF2-40B4-BE49-F238E27FC236}">
                <a16:creationId xmlns:a16="http://schemas.microsoft.com/office/drawing/2014/main" id="{5BE1A33A-192C-14DB-2620-09495BE871A2}"/>
              </a:ext>
            </a:extLst>
          </p:cNvPr>
          <p:cNvGrpSpPr/>
          <p:nvPr/>
        </p:nvGrpSpPr>
        <p:grpSpPr>
          <a:xfrm>
            <a:off x="323595" y="1501951"/>
            <a:ext cx="842671" cy="842447"/>
            <a:chOff x="4013262" y="3761731"/>
            <a:chExt cx="1264007" cy="1263671"/>
          </a:xfrm>
        </p:grpSpPr>
        <p:sp>
          <p:nvSpPr>
            <p:cNvPr id="9" name="Google Shape;113;p18">
              <a:extLst>
                <a:ext uri="{FF2B5EF4-FFF2-40B4-BE49-F238E27FC236}">
                  <a16:creationId xmlns:a16="http://schemas.microsoft.com/office/drawing/2014/main" id="{81E53690-65D3-4D58-786D-842C3DA2AEE0}"/>
                </a:ext>
              </a:extLst>
            </p:cNvPr>
            <p:cNvSpPr/>
            <p:nvPr/>
          </p:nvSpPr>
          <p:spPr>
            <a:xfrm rot="8100000">
              <a:off x="4013262" y="3761731"/>
              <a:ext cx="1264007" cy="1263671"/>
            </a:xfrm>
            <a:prstGeom prst="teardrop">
              <a:avLst>
                <a:gd name="adj" fmla="val 118365"/>
              </a:avLst>
            </a:prstGeom>
            <a:solidFill>
              <a:srgbClr val="FFC000">
                <a:lumMod val="60000"/>
                <a:lumOff val="40000"/>
              </a:srgbClr>
            </a:solidFill>
            <a:ln>
              <a:noFill/>
            </a:ln>
          </p:spPr>
          <p:txBody>
            <a:bodyPr spcFirstLastPara="1" wrap="square" lIns="30489" tIns="15245" rIns="30489" bIns="15245" anchor="ctr" anchorCtr="0">
              <a:noAutofit/>
            </a:bodyPr>
            <a:lstStyle/>
            <a:p>
              <a:pPr marL="0" marR="0" lvl="0" indent="0" algn="ctr" defTabSz="812821" eaLnBrk="1" fontAlgn="auto" latinLnBrk="0" hangingPunct="1">
                <a:lnSpc>
                  <a:spcPct val="100000"/>
                </a:lnSpc>
                <a:spcBef>
                  <a:spcPts val="0"/>
                </a:spcBef>
                <a:spcAft>
                  <a:spcPts val="0"/>
                </a:spcAft>
                <a:buClr>
                  <a:srgbClr val="000000"/>
                </a:buClr>
                <a:buSzTx/>
                <a:buFontTx/>
                <a:buNone/>
                <a:tabLst/>
                <a:defRPr/>
              </a:pPr>
              <a:endParaRPr kumimoji="0" sz="1245" b="0" i="0" u="none" strike="noStrike" kern="0" cap="none" spc="0" normalizeH="0" baseline="0" noProof="0" dirty="0">
                <a:ln>
                  <a:noFill/>
                </a:ln>
                <a:solidFill>
                  <a:srgbClr val="FFFFFF"/>
                </a:solidFill>
                <a:effectLst/>
                <a:uLnTx/>
                <a:uFillTx/>
                <a:latin typeface="Lato Light"/>
                <a:ea typeface="Lato Light"/>
                <a:cs typeface="Lato Light"/>
                <a:sym typeface="Lato Light"/>
              </a:endParaRPr>
            </a:p>
          </p:txBody>
        </p:sp>
        <p:sp>
          <p:nvSpPr>
            <p:cNvPr id="10" name="Google Shape;114;p18">
              <a:extLst>
                <a:ext uri="{FF2B5EF4-FFF2-40B4-BE49-F238E27FC236}">
                  <a16:creationId xmlns:a16="http://schemas.microsoft.com/office/drawing/2014/main" id="{AE609C3F-309B-23FF-B6B1-B9E7E67EB659}"/>
                </a:ext>
              </a:extLst>
            </p:cNvPr>
            <p:cNvSpPr/>
            <p:nvPr/>
          </p:nvSpPr>
          <p:spPr>
            <a:xfrm>
              <a:off x="4096051" y="3842535"/>
              <a:ext cx="1097842" cy="1097550"/>
            </a:xfrm>
            <a:prstGeom prst="ellipse">
              <a:avLst/>
            </a:prstGeom>
            <a:solidFill>
              <a:sysClr val="window" lastClr="FFFFFF"/>
            </a:solidFill>
            <a:ln>
              <a:noFill/>
            </a:ln>
          </p:spPr>
          <p:txBody>
            <a:bodyPr spcFirstLastPara="1" wrap="square" lIns="30489" tIns="15245" rIns="30489" bIns="15245" anchor="ctr" anchorCtr="0">
              <a:noAutofit/>
            </a:bodyPr>
            <a:lstStyle/>
            <a:p>
              <a:pPr marL="0" marR="0" lvl="0" indent="0" algn="ctr" defTabSz="812821" eaLnBrk="1" fontAlgn="auto" latinLnBrk="0" hangingPunct="1">
                <a:lnSpc>
                  <a:spcPct val="100000"/>
                </a:lnSpc>
                <a:spcBef>
                  <a:spcPts val="0"/>
                </a:spcBef>
                <a:spcAft>
                  <a:spcPts val="0"/>
                </a:spcAft>
                <a:buClr>
                  <a:srgbClr val="000000"/>
                </a:buClr>
                <a:buSzTx/>
                <a:buFontTx/>
                <a:buNone/>
                <a:tabLst/>
                <a:defRPr/>
              </a:pPr>
              <a:endParaRPr kumimoji="0" sz="1245" b="0" i="0" u="none" strike="noStrike" kern="0" cap="none" spc="0" normalizeH="0" baseline="0" noProof="0">
                <a:ln>
                  <a:noFill/>
                </a:ln>
                <a:solidFill>
                  <a:srgbClr val="FFFFFF"/>
                </a:solidFill>
                <a:effectLst/>
                <a:uLnTx/>
                <a:uFillTx/>
                <a:latin typeface="Lato Light"/>
                <a:ea typeface="Lato Light"/>
                <a:cs typeface="Lato Light"/>
                <a:sym typeface="Lato Light"/>
              </a:endParaRPr>
            </a:p>
          </p:txBody>
        </p:sp>
        <p:sp>
          <p:nvSpPr>
            <p:cNvPr id="11" name="Google Shape;117;p18">
              <a:extLst>
                <a:ext uri="{FF2B5EF4-FFF2-40B4-BE49-F238E27FC236}">
                  <a16:creationId xmlns:a16="http://schemas.microsoft.com/office/drawing/2014/main" id="{36583085-D821-F94E-B061-5784DBFFA7E2}"/>
                </a:ext>
              </a:extLst>
            </p:cNvPr>
            <p:cNvSpPr txBox="1"/>
            <p:nvPr/>
          </p:nvSpPr>
          <p:spPr>
            <a:xfrm>
              <a:off x="4189666" y="4245081"/>
              <a:ext cx="911200" cy="292400"/>
            </a:xfrm>
            <a:prstGeom prst="rect">
              <a:avLst/>
            </a:prstGeom>
            <a:noFill/>
            <a:ln>
              <a:noFill/>
            </a:ln>
          </p:spPr>
          <p:txBody>
            <a:bodyPr spcFirstLastPara="1" wrap="square" lIns="30489" tIns="15245" rIns="30489" bIns="15245" anchor="ctr" anchorCtr="0">
              <a:noAutofit/>
            </a:bodyPr>
            <a:lstStyle/>
            <a:p>
              <a:pPr marL="0" marR="0" lvl="0" indent="0" algn="ctr" defTabSz="812821" eaLnBrk="1" fontAlgn="auto" latinLnBrk="0" hangingPunct="1">
                <a:lnSpc>
                  <a:spcPct val="100000"/>
                </a:lnSpc>
                <a:spcBef>
                  <a:spcPts val="0"/>
                </a:spcBef>
                <a:spcAft>
                  <a:spcPts val="0"/>
                </a:spcAft>
                <a:buClr>
                  <a:srgbClr val="000000"/>
                </a:buClr>
                <a:buSzTx/>
                <a:buFontTx/>
                <a:buNone/>
                <a:tabLst/>
                <a:defRPr/>
              </a:pPr>
              <a:r>
                <a:rPr kumimoji="0" lang="zh-TW" altLang="en-US" sz="1467" b="1" i="0" u="none" strike="noStrike" kern="0" cap="none" spc="0" normalizeH="0" baseline="0" noProof="0" dirty="0">
                  <a:ln>
                    <a:noFill/>
                  </a:ln>
                  <a:solidFill>
                    <a:srgbClr val="FFC000">
                      <a:lumMod val="50000"/>
                    </a:srgbClr>
                  </a:solidFill>
                  <a:effectLst/>
                  <a:uLnTx/>
                  <a:uFillTx/>
                  <a:latin typeface="微軟正黑體" panose="020B0604030504040204" pitchFamily="34" charset="-120"/>
                  <a:cs typeface="Fira Sans Extra Condensed Medium"/>
                  <a:sym typeface="Fira Sans Extra Condensed Medium"/>
                </a:rPr>
                <a:t>功能廢止</a:t>
              </a:r>
              <a:endParaRPr kumimoji="0" sz="1467" b="1" i="0" u="none" strike="noStrike" kern="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Fira Sans Extra Condensed Medium"/>
                <a:sym typeface="Fira Sans Extra Condensed Medium"/>
              </a:endParaRPr>
            </a:p>
          </p:txBody>
        </p:sp>
      </p:grpSp>
      <p:sp>
        <p:nvSpPr>
          <p:cNvPr id="12" name="文字方塊 11">
            <a:extLst>
              <a:ext uri="{FF2B5EF4-FFF2-40B4-BE49-F238E27FC236}">
                <a16:creationId xmlns:a16="http://schemas.microsoft.com/office/drawing/2014/main" id="{ADE2F47C-BE8A-02A9-CA43-6C03579D9086}"/>
              </a:ext>
            </a:extLst>
          </p:cNvPr>
          <p:cNvSpPr txBox="1"/>
          <p:nvPr/>
        </p:nvSpPr>
        <p:spPr>
          <a:xfrm>
            <a:off x="2527933" y="2974905"/>
            <a:ext cx="2940469" cy="328231"/>
          </a:xfrm>
          <a:prstGeom prst="rect">
            <a:avLst/>
          </a:prstGeom>
          <a:noFill/>
        </p:spPr>
        <p:txBody>
          <a:bodyPr wrap="square">
            <a:spAutoFit/>
          </a:bodyPr>
          <a:lstStyle/>
          <a:p>
            <a:pPr defTabSz="609630"/>
            <a:r>
              <a:rPr lang="zh-TW" altLang="en-US" sz="1533" b="1" dirty="0">
                <a:solidFill>
                  <a:srgbClr val="FFFF00"/>
                </a:solidFill>
                <a:effectLst>
                  <a:glow rad="127000">
                    <a:prstClr val="black"/>
                  </a:glow>
                </a:effectLst>
                <a:latin typeface="微軟正黑體" panose="020B0604030504040204" pitchFamily="34" charset="-120"/>
              </a:rPr>
              <a:t>查詢介面新增篩選條件示意圖</a:t>
            </a:r>
          </a:p>
        </p:txBody>
      </p:sp>
      <p:sp>
        <p:nvSpPr>
          <p:cNvPr id="13" name="文字方塊 12">
            <a:extLst>
              <a:ext uri="{FF2B5EF4-FFF2-40B4-BE49-F238E27FC236}">
                <a16:creationId xmlns:a16="http://schemas.microsoft.com/office/drawing/2014/main" id="{163429CF-C326-DE5E-3911-B4EA1B1A499D}"/>
              </a:ext>
            </a:extLst>
          </p:cNvPr>
          <p:cNvSpPr txBox="1"/>
          <p:nvPr/>
        </p:nvSpPr>
        <p:spPr>
          <a:xfrm>
            <a:off x="7269634" y="1882355"/>
            <a:ext cx="3759200" cy="360996"/>
          </a:xfrm>
          <a:prstGeom prst="rect">
            <a:avLst/>
          </a:prstGeom>
          <a:noFill/>
        </p:spPr>
        <p:txBody>
          <a:bodyPr wrap="square">
            <a:spAutoFit/>
          </a:bodyPr>
          <a:lstStyle/>
          <a:p>
            <a:pPr marL="0" lvl="1" defTabSz="609630">
              <a:lnSpc>
                <a:spcPct val="120000"/>
              </a:lnSpc>
              <a:spcBef>
                <a:spcPts val="67"/>
              </a:spcBef>
              <a:spcAft>
                <a:spcPts val="67"/>
              </a:spcAft>
              <a:buSzPct val="100000"/>
              <a:defRPr/>
            </a:pPr>
            <a:r>
              <a:rPr lang="zh-TW" altLang="en-US" sz="1600"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公文案件數統計：</a:t>
            </a:r>
            <a:r>
              <a:rPr lang="zh-TW" altLang="en-US" sz="16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高雄及嘉南</a:t>
            </a:r>
            <a:r>
              <a:rPr lang="zh-TW" altLang="en-US" sz="1600"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為大宗</a:t>
            </a:r>
            <a:endParaRPr lang="en-US" altLang="zh-TW" sz="1600"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endParaRPr>
          </a:p>
        </p:txBody>
      </p:sp>
      <p:graphicFrame>
        <p:nvGraphicFramePr>
          <p:cNvPr id="14" name="圖表 13">
            <a:extLst>
              <a:ext uri="{FF2B5EF4-FFF2-40B4-BE49-F238E27FC236}">
                <a16:creationId xmlns:a16="http://schemas.microsoft.com/office/drawing/2014/main" id="{EB363207-021D-9C2B-394C-4BBAB72B9551}"/>
              </a:ext>
            </a:extLst>
          </p:cNvPr>
          <p:cNvGraphicFramePr>
            <a:graphicFrameLocks/>
          </p:cNvGraphicFramePr>
          <p:nvPr>
            <p:extLst>
              <p:ext uri="{D42A27DB-BD31-4B8C-83A1-F6EECF244321}">
                <p14:modId xmlns:p14="http://schemas.microsoft.com/office/powerpoint/2010/main" val="2241700857"/>
              </p:ext>
            </p:extLst>
          </p:nvPr>
        </p:nvGraphicFramePr>
        <p:xfrm>
          <a:off x="7552557" y="2255394"/>
          <a:ext cx="3421089" cy="1882981"/>
        </p:xfrm>
        <a:graphic>
          <a:graphicData uri="http://schemas.openxmlformats.org/drawingml/2006/chart">
            <c:chart xmlns:c="http://schemas.openxmlformats.org/drawingml/2006/chart" xmlns:r="http://schemas.openxmlformats.org/officeDocument/2006/relationships" r:id="rId5"/>
          </a:graphicData>
        </a:graphic>
      </p:graphicFrame>
      <p:sp>
        <p:nvSpPr>
          <p:cNvPr id="15" name="矩形 14">
            <a:extLst>
              <a:ext uri="{FF2B5EF4-FFF2-40B4-BE49-F238E27FC236}">
                <a16:creationId xmlns:a16="http://schemas.microsoft.com/office/drawing/2014/main" id="{3A4CB607-8344-9538-E0F5-23EC96447E81}"/>
              </a:ext>
            </a:extLst>
          </p:cNvPr>
          <p:cNvSpPr/>
          <p:nvPr/>
        </p:nvSpPr>
        <p:spPr>
          <a:xfrm>
            <a:off x="9784865" y="2525034"/>
            <a:ext cx="449416" cy="1548271"/>
          </a:xfrm>
          <a:prstGeom prst="rect">
            <a:avLst/>
          </a:prstGeom>
          <a:noFill/>
          <a:ln w="19050" cap="flat" cmpd="sng" algn="ctr">
            <a:solidFill>
              <a:srgbClr val="C00000"/>
            </a:solidFill>
            <a:prstDash val="dash"/>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zh-TW" altLang="en-US" sz="12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Freeform 4">
            <a:extLst>
              <a:ext uri="{FF2B5EF4-FFF2-40B4-BE49-F238E27FC236}">
                <a16:creationId xmlns:a16="http://schemas.microsoft.com/office/drawing/2014/main" id="{E9DD6432-ADCF-321B-42FC-62D547042430}"/>
              </a:ext>
            </a:extLst>
          </p:cNvPr>
          <p:cNvSpPr/>
          <p:nvPr/>
        </p:nvSpPr>
        <p:spPr>
          <a:xfrm>
            <a:off x="6859606" y="1858769"/>
            <a:ext cx="360000" cy="3600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zh-TW" altLang="en-US" sz="1200" dirty="0">
              <a:solidFill>
                <a:prstClr val="black"/>
              </a:solidFill>
              <a:latin typeface="Calibri" panose="020F0502020204030204"/>
              <a:ea typeface="新細明體" panose="02020500000000000000" pitchFamily="18" charset="-120"/>
            </a:endParaRPr>
          </a:p>
        </p:txBody>
      </p:sp>
      <p:sp>
        <p:nvSpPr>
          <p:cNvPr id="17" name="文字方塊 16">
            <a:extLst>
              <a:ext uri="{FF2B5EF4-FFF2-40B4-BE49-F238E27FC236}">
                <a16:creationId xmlns:a16="http://schemas.microsoft.com/office/drawing/2014/main" id="{20E3CF5B-855A-8375-7287-0AA2FB295383}"/>
              </a:ext>
            </a:extLst>
          </p:cNvPr>
          <p:cNvSpPr txBox="1"/>
          <p:nvPr/>
        </p:nvSpPr>
        <p:spPr>
          <a:xfrm>
            <a:off x="7850992" y="2612566"/>
            <a:ext cx="1155881" cy="313586"/>
          </a:xfrm>
          <a:prstGeom prst="rect">
            <a:avLst/>
          </a:prstGeom>
          <a:solidFill>
            <a:srgbClr val="25AAA7">
              <a:alpha val="30000"/>
            </a:srgbClr>
          </a:solidFill>
          <a:ln w="19050" cap="flat" cmpd="sng" algn="ctr">
            <a:solidFill>
              <a:sysClr val="window" lastClr="FFFFFF"/>
            </a:solidFill>
            <a:prstDash val="solid"/>
            <a:miter lim="800000"/>
          </a:ln>
          <a:effectLst/>
        </p:spPr>
        <p:txBody>
          <a:bodyPr vert="horz" rtlCol="0" anchor="ctr" anchorCtr="0"/>
          <a:lstStyle>
            <a:defPPr>
              <a:defRPr lang="en-US"/>
            </a:defPPr>
            <a:lvl1pPr algn="ctr">
              <a:defRPr b="1">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微軟正黑體" panose="020B0604030504040204" pitchFamily="34" charset="-120"/>
                <a:cs typeface="+mn-cs"/>
              </a:rPr>
              <a:t>共計</a:t>
            </a:r>
            <a:r>
              <a:rPr kumimoji="0" lang="en-US" altLang="zh-TW" sz="1600"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微軟正黑體" panose="020B0604030504040204" pitchFamily="34" charset="-120"/>
                <a:cs typeface="+mn-cs"/>
              </a:rPr>
              <a:t>273</a:t>
            </a:r>
            <a:r>
              <a:rPr kumimoji="0" lang="zh-TW" altLang="en-US" sz="1600"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微軟正黑體" panose="020B0604030504040204" pitchFamily="34" charset="-120"/>
                <a:cs typeface="+mn-cs"/>
              </a:rPr>
              <a:t>案</a:t>
            </a:r>
          </a:p>
        </p:txBody>
      </p:sp>
      <p:sp>
        <p:nvSpPr>
          <p:cNvPr id="18" name="文字方塊 17">
            <a:extLst>
              <a:ext uri="{FF2B5EF4-FFF2-40B4-BE49-F238E27FC236}">
                <a16:creationId xmlns:a16="http://schemas.microsoft.com/office/drawing/2014/main" id="{AD2B0BD9-6034-47CF-B663-71A0370CA4F0}"/>
              </a:ext>
            </a:extLst>
          </p:cNvPr>
          <p:cNvSpPr txBox="1"/>
          <p:nvPr/>
        </p:nvSpPr>
        <p:spPr>
          <a:xfrm>
            <a:off x="6633856" y="1476134"/>
            <a:ext cx="4892369" cy="428194"/>
          </a:xfrm>
          <a:prstGeom prst="rect">
            <a:avLst/>
          </a:prstGeom>
          <a:noFill/>
        </p:spPr>
        <p:txBody>
          <a:bodyPr wrap="square">
            <a:spAutoFit/>
          </a:bodyPr>
          <a:lstStyle/>
          <a:p>
            <a:pPr marL="228611" lvl="1" indent="-228611" defTabSz="609630">
              <a:lnSpc>
                <a:spcPct val="120000"/>
              </a:lnSpc>
              <a:spcBef>
                <a:spcPts val="67"/>
              </a:spcBef>
              <a:spcAft>
                <a:spcPts val="67"/>
              </a:spcAft>
              <a:buSzPct val="100000"/>
              <a:buFont typeface="Wingdings" panose="05000000000000000000" pitchFamily="2" charset="2"/>
              <a:buChar char="n"/>
              <a:defRPr/>
            </a:pPr>
            <a:r>
              <a:rPr lang="zh-TW" altLang="en-US" sz="2000"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農田水利設施範圍廢止</a:t>
            </a:r>
            <a:r>
              <a:rPr lang="zh-TW" altLang="en-US" sz="20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案件統計</a:t>
            </a:r>
          </a:p>
        </p:txBody>
      </p:sp>
      <p:sp>
        <p:nvSpPr>
          <p:cNvPr id="19" name="TextBox 85">
            <a:extLst>
              <a:ext uri="{FF2B5EF4-FFF2-40B4-BE49-F238E27FC236}">
                <a16:creationId xmlns:a16="http://schemas.microsoft.com/office/drawing/2014/main" id="{C27E1A4E-1C28-0140-693F-554F8ADE155C}"/>
              </a:ext>
            </a:extLst>
          </p:cNvPr>
          <p:cNvSpPr txBox="1"/>
          <p:nvPr/>
        </p:nvSpPr>
        <p:spPr>
          <a:xfrm flipH="1">
            <a:off x="3660091" y="1937820"/>
            <a:ext cx="2525157" cy="687368"/>
          </a:xfrm>
          <a:prstGeom prst="rect">
            <a:avLst/>
          </a:prstGeom>
          <a:noFill/>
        </p:spPr>
        <p:txBody>
          <a:bodyPr wrap="square" rtlCol="0">
            <a:spAutoFit/>
          </a:bodyPr>
          <a:lstStyle/>
          <a:p>
            <a:pPr marL="228611" indent="-228611" defTabSz="609630">
              <a:spcBef>
                <a:spcPts val="400"/>
              </a:spcBef>
              <a:spcAft>
                <a:spcPts val="400"/>
              </a:spcAft>
              <a:buFont typeface="Wingdings" panose="05000000000000000000" pitchFamily="2" charset="2"/>
              <a:buChar char="n"/>
            </a:pPr>
            <a:r>
              <a:rPr lang="zh-TW" altLang="en-US" sz="1600" b="1" dirty="0">
                <a:solidFill>
                  <a:srgbClr val="C00000"/>
                </a:solidFill>
                <a:latin typeface="Microsoft YaHei" panose="020B0503020204020204" pitchFamily="34" charset="-122"/>
                <a:ea typeface="Microsoft YaHei" panose="020B0503020204020204" pitchFamily="34" charset="-122"/>
              </a:rPr>
              <a:t>統計表單</a:t>
            </a:r>
            <a:r>
              <a:rPr lang="zh-TW" altLang="en-US" sz="1600" b="1" dirty="0">
                <a:solidFill>
                  <a:srgbClr val="145757"/>
                </a:solidFill>
                <a:latin typeface="Microsoft YaHei" panose="020B0503020204020204" pitchFamily="34" charset="-122"/>
                <a:ea typeface="Microsoft YaHei" panose="020B0503020204020204" pitchFamily="34" charset="-122"/>
              </a:rPr>
              <a:t>規劃設計</a:t>
            </a:r>
            <a:endParaRPr lang="en-US" altLang="zh-TW" sz="1600" b="1" dirty="0">
              <a:solidFill>
                <a:srgbClr val="145757"/>
              </a:solidFill>
              <a:latin typeface="Microsoft YaHei" panose="020B0503020204020204" pitchFamily="34" charset="-122"/>
              <a:ea typeface="Microsoft YaHei" panose="020B0503020204020204" pitchFamily="34" charset="-122"/>
            </a:endParaRPr>
          </a:p>
          <a:p>
            <a:pPr marL="228611" indent="-228611" defTabSz="609630">
              <a:spcBef>
                <a:spcPts val="400"/>
              </a:spcBef>
              <a:spcAft>
                <a:spcPts val="400"/>
              </a:spcAft>
              <a:buFont typeface="Wingdings" panose="05000000000000000000" pitchFamily="2" charset="2"/>
              <a:buChar char="n"/>
            </a:pPr>
            <a:r>
              <a:rPr lang="zh-TW" altLang="en-US" sz="1600" b="1" dirty="0">
                <a:solidFill>
                  <a:srgbClr val="145757"/>
                </a:solidFill>
                <a:latin typeface="Microsoft YaHei" panose="020B0503020204020204" pitchFamily="34" charset="-122"/>
                <a:ea typeface="Microsoft YaHei" panose="020B0503020204020204" pitchFamily="34" charset="-122"/>
              </a:rPr>
              <a:t>圖文雙向索引功能</a:t>
            </a:r>
          </a:p>
        </p:txBody>
      </p:sp>
      <p:sp>
        <p:nvSpPr>
          <p:cNvPr id="20" name="文字方塊 19">
            <a:extLst>
              <a:ext uri="{FF2B5EF4-FFF2-40B4-BE49-F238E27FC236}">
                <a16:creationId xmlns:a16="http://schemas.microsoft.com/office/drawing/2014/main" id="{5EB591E5-8232-B255-0657-B52B87BAA8C8}"/>
              </a:ext>
            </a:extLst>
          </p:cNvPr>
          <p:cNvSpPr txBox="1"/>
          <p:nvPr/>
        </p:nvSpPr>
        <p:spPr>
          <a:xfrm>
            <a:off x="1208369" y="1441520"/>
            <a:ext cx="4892369" cy="428194"/>
          </a:xfrm>
          <a:prstGeom prst="rect">
            <a:avLst/>
          </a:prstGeom>
          <a:noFill/>
        </p:spPr>
        <p:txBody>
          <a:bodyPr wrap="square">
            <a:spAutoFit/>
          </a:bodyPr>
          <a:lstStyle/>
          <a:p>
            <a:pPr marL="228611" lvl="1" indent="-228611" defTabSz="609630">
              <a:lnSpc>
                <a:spcPct val="120000"/>
              </a:lnSpc>
              <a:spcBef>
                <a:spcPts val="67"/>
              </a:spcBef>
              <a:spcAft>
                <a:spcPts val="67"/>
              </a:spcAft>
              <a:buSzPct val="100000"/>
              <a:buFont typeface="Wingdings" panose="05000000000000000000" pitchFamily="2" charset="2"/>
              <a:buChar char="n"/>
              <a:defRPr/>
            </a:pPr>
            <a:r>
              <a:rPr lang="zh-TW" altLang="en-US" sz="2000"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rPr>
              <a:t>農田水利設施範圍廢止</a:t>
            </a:r>
            <a:r>
              <a:rPr lang="zh-TW" altLang="en-US" sz="20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功能優化</a:t>
            </a:r>
          </a:p>
        </p:txBody>
      </p:sp>
      <p:sp>
        <p:nvSpPr>
          <p:cNvPr id="21" name="文字方塊 20">
            <a:extLst>
              <a:ext uri="{FF2B5EF4-FFF2-40B4-BE49-F238E27FC236}">
                <a16:creationId xmlns:a16="http://schemas.microsoft.com/office/drawing/2014/main" id="{3C0774F2-955B-FEF6-BAE8-EE7FD12411C8}"/>
              </a:ext>
            </a:extLst>
          </p:cNvPr>
          <p:cNvSpPr txBox="1"/>
          <p:nvPr/>
        </p:nvSpPr>
        <p:spPr>
          <a:xfrm>
            <a:off x="7329585" y="4245523"/>
            <a:ext cx="5046309" cy="360996"/>
          </a:xfrm>
          <a:prstGeom prst="rect">
            <a:avLst/>
          </a:prstGeom>
          <a:noFill/>
        </p:spPr>
        <p:txBody>
          <a:bodyPr wrap="square">
            <a:spAutoFit/>
          </a:bodyPr>
          <a:lstStyle/>
          <a:p>
            <a:pPr marL="0" lvl="1" defTabSz="609630">
              <a:lnSpc>
                <a:spcPct val="120000"/>
              </a:lnSpc>
              <a:spcBef>
                <a:spcPts val="67"/>
              </a:spcBef>
              <a:spcAft>
                <a:spcPts val="67"/>
              </a:spcAft>
              <a:buSzPct val="100000"/>
              <a:defRPr/>
            </a:pPr>
            <a:r>
              <a:rPr lang="zh-TW" altLang="en-US" sz="1600"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sym typeface="Wingdings 3" panose="05040102010807070707" pitchFamily="18" charset="2"/>
              </a:rPr>
              <a:t>設施廢止之宗地總面積</a:t>
            </a:r>
            <a:endParaRPr lang="en-US" altLang="zh-TW" sz="1600" b="1" dirty="0">
              <a:solidFill>
                <a:prstClr val="black"/>
              </a:solidFill>
              <a:effectLst>
                <a:glow rad="127000">
                  <a:prstClr val="white"/>
                </a:glow>
                <a:outerShdw blurRad="38100" dist="38100" dir="2700000" algn="tl">
                  <a:srgbClr val="000000">
                    <a:alpha val="43137"/>
                  </a:srgbClr>
                </a:outerShdw>
              </a:effectLst>
              <a:latin typeface="微軟正黑體" panose="020B0604030504040204" pitchFamily="34" charset="-120"/>
            </a:endParaRPr>
          </a:p>
        </p:txBody>
      </p:sp>
      <p:sp>
        <p:nvSpPr>
          <p:cNvPr id="22" name="文字方塊 21">
            <a:extLst>
              <a:ext uri="{FF2B5EF4-FFF2-40B4-BE49-F238E27FC236}">
                <a16:creationId xmlns:a16="http://schemas.microsoft.com/office/drawing/2014/main" id="{FFCB27DB-6F8D-9A58-9279-E6A060E7DEC6}"/>
              </a:ext>
            </a:extLst>
          </p:cNvPr>
          <p:cNvSpPr txBox="1"/>
          <p:nvPr/>
        </p:nvSpPr>
        <p:spPr>
          <a:xfrm>
            <a:off x="10552391" y="1622902"/>
            <a:ext cx="1947667" cy="276999"/>
          </a:xfrm>
          <a:prstGeom prst="rect">
            <a:avLst/>
          </a:prstGeom>
          <a:noFill/>
        </p:spPr>
        <p:txBody>
          <a:bodyPr wrap="square">
            <a:spAutoFit/>
          </a:bodyPr>
          <a:lstStyle/>
          <a:p>
            <a:pPr defTabSz="609630">
              <a:spcBef>
                <a:spcPts val="200"/>
              </a:spcBef>
            </a:pPr>
            <a:r>
              <a:rPr kumimoji="1" lang="en-US" altLang="zh-TW" sz="1200" b="1" dirty="0">
                <a:solidFill>
                  <a:prstClr val="black"/>
                </a:solidFill>
                <a:latin typeface="微軟正黑體" panose="020B0604030504040204" pitchFamily="34" charset="-120"/>
              </a:rPr>
              <a:t>(</a:t>
            </a:r>
            <a:r>
              <a:rPr kumimoji="1" lang="zh-TW" altLang="en-US" sz="1200" b="1" dirty="0">
                <a:solidFill>
                  <a:prstClr val="black"/>
                </a:solidFill>
                <a:latin typeface="微軟正黑體" panose="020B0604030504040204" pitchFamily="34" charset="-120"/>
              </a:rPr>
              <a:t>統計至</a:t>
            </a:r>
            <a:r>
              <a:rPr kumimoji="1" lang="en-US" altLang="zh-TW" sz="1200" b="1" dirty="0">
                <a:solidFill>
                  <a:prstClr val="black"/>
                </a:solidFill>
                <a:latin typeface="微軟正黑體" panose="020B0604030504040204" pitchFamily="34" charset="-120"/>
              </a:rPr>
              <a:t>113.07.01)</a:t>
            </a:r>
            <a:endParaRPr kumimoji="1" lang="zh-TW" altLang="en-US" sz="1200" b="1" dirty="0">
              <a:solidFill>
                <a:prstClr val="black"/>
              </a:solidFill>
              <a:latin typeface="微軟正黑體" panose="020B0604030504040204" pitchFamily="34" charset="-120"/>
            </a:endParaRPr>
          </a:p>
        </p:txBody>
      </p:sp>
      <p:sp>
        <p:nvSpPr>
          <p:cNvPr id="23" name="Freeform 5">
            <a:extLst>
              <a:ext uri="{FF2B5EF4-FFF2-40B4-BE49-F238E27FC236}">
                <a16:creationId xmlns:a16="http://schemas.microsoft.com/office/drawing/2014/main" id="{A27B0B2E-2EFA-E853-5230-5A736A796553}"/>
              </a:ext>
            </a:extLst>
          </p:cNvPr>
          <p:cNvSpPr/>
          <p:nvPr/>
        </p:nvSpPr>
        <p:spPr>
          <a:xfrm>
            <a:off x="6947723" y="4225685"/>
            <a:ext cx="360000" cy="3600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zh-TW" altLang="en-US" sz="1200" dirty="0">
              <a:solidFill>
                <a:prstClr val="black"/>
              </a:solidFill>
              <a:latin typeface="Calibri" panose="020F0502020204030204"/>
              <a:ea typeface="新細明體" panose="02020500000000000000" pitchFamily="18" charset="-120"/>
            </a:endParaRPr>
          </a:p>
        </p:txBody>
      </p:sp>
      <p:sp>
        <p:nvSpPr>
          <p:cNvPr id="29" name="TextBox 85">
            <a:extLst>
              <a:ext uri="{FF2B5EF4-FFF2-40B4-BE49-F238E27FC236}">
                <a16:creationId xmlns:a16="http://schemas.microsoft.com/office/drawing/2014/main" id="{3D5A8531-1997-FA54-FA62-2A2255D3C7AD}"/>
              </a:ext>
            </a:extLst>
          </p:cNvPr>
          <p:cNvSpPr txBox="1"/>
          <p:nvPr/>
        </p:nvSpPr>
        <p:spPr>
          <a:xfrm flipH="1">
            <a:off x="2909995" y="6109557"/>
            <a:ext cx="3905726" cy="360996"/>
          </a:xfrm>
          <a:prstGeom prst="rect">
            <a:avLst/>
          </a:prstGeom>
          <a:noFill/>
        </p:spPr>
        <p:txBody>
          <a:bodyPr wrap="square" rtlCol="0">
            <a:spAutoFit/>
          </a:bodyPr>
          <a:lstStyle/>
          <a:p>
            <a:pPr marL="228611" indent="-228611" defTabSz="609630">
              <a:lnSpc>
                <a:spcPct val="120000"/>
              </a:lnSpc>
              <a:buFont typeface="Wingdings" panose="05000000000000000000" pitchFamily="2" charset="2"/>
              <a:buChar char="n"/>
            </a:pPr>
            <a:r>
              <a:rPr lang="zh-TW" altLang="en-US" sz="1600"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方便管理案件資訊，提升使用者便利度</a:t>
            </a:r>
          </a:p>
        </p:txBody>
      </p:sp>
      <p:sp>
        <p:nvSpPr>
          <p:cNvPr id="30" name="文字方塊 29">
            <a:extLst>
              <a:ext uri="{FF2B5EF4-FFF2-40B4-BE49-F238E27FC236}">
                <a16:creationId xmlns:a16="http://schemas.microsoft.com/office/drawing/2014/main" id="{76EEB95C-7CF7-B8DB-CDBD-CC669B536A2C}"/>
              </a:ext>
            </a:extLst>
          </p:cNvPr>
          <p:cNvSpPr txBox="1"/>
          <p:nvPr/>
        </p:nvSpPr>
        <p:spPr>
          <a:xfrm>
            <a:off x="7584301" y="4671072"/>
            <a:ext cx="427646" cy="205121"/>
          </a:xfrm>
          <a:prstGeom prst="rect">
            <a:avLst/>
          </a:prstGeom>
          <a:noFill/>
        </p:spPr>
        <p:txBody>
          <a:bodyPr wrap="square">
            <a:spAutoFit/>
          </a:bodyPr>
          <a:lstStyle/>
          <a:p>
            <a:pPr defTabSz="609630"/>
            <a:r>
              <a:rPr lang="en-US" altLang="zh-TW" sz="733" b="1" dirty="0">
                <a:solidFill>
                  <a:sysClr val="windowText" lastClr="000000">
                    <a:lumMod val="65000"/>
                    <a:lumOff val="35000"/>
                  </a:sysClr>
                </a:solidFill>
                <a:latin typeface="微軟正黑體" panose="020B0604030504040204" pitchFamily="34" charset="-120"/>
                <a:cs typeface="Calibri" panose="020F0502020204030204" pitchFamily="34" charset="0"/>
              </a:rPr>
              <a:t>(ha)</a:t>
            </a:r>
            <a:endParaRPr lang="zh-TW" altLang="en-US" sz="733" dirty="0">
              <a:solidFill>
                <a:prstClr val="black"/>
              </a:solidFill>
              <a:latin typeface="Calibri" panose="020F0502020204030204"/>
              <a:ea typeface="新細明體" panose="02020500000000000000" pitchFamily="18" charset="-120"/>
            </a:endParaRPr>
          </a:p>
        </p:txBody>
      </p:sp>
      <mc:AlternateContent xmlns:mc="http://schemas.openxmlformats.org/markup-compatibility/2006">
        <mc:Choice xmlns:cx1="http://schemas.microsoft.com/office/drawing/2015/9/8/chartex" Requires="cx1">
          <p:graphicFrame>
            <p:nvGraphicFramePr>
              <p:cNvPr id="31" name="圖表 30">
                <a:extLst>
                  <a:ext uri="{FF2B5EF4-FFF2-40B4-BE49-F238E27FC236}">
                    <a16:creationId xmlns:a16="http://schemas.microsoft.com/office/drawing/2014/main" id="{7061BD88-8EE8-6EE3-B9C4-49FA0A87C05A}"/>
                  </a:ext>
                </a:extLst>
              </p:cNvPr>
              <p:cNvGraphicFramePr/>
              <p:nvPr>
                <p:extLst>
                  <p:ext uri="{D42A27DB-BD31-4B8C-83A1-F6EECF244321}">
                    <p14:modId xmlns:p14="http://schemas.microsoft.com/office/powerpoint/2010/main" val="3180846214"/>
                  </p:ext>
                </p:extLst>
              </p:nvPr>
            </p:nvGraphicFramePr>
            <p:xfrm>
              <a:off x="7557552" y="4610270"/>
              <a:ext cx="3471282" cy="1998422"/>
            </p:xfrm>
            <a:graphic>
              <a:graphicData uri="http://schemas.microsoft.com/office/drawing/2014/chartex">
                <cx:chart xmlns:cx="http://schemas.microsoft.com/office/drawing/2014/chartex" xmlns:r="http://schemas.openxmlformats.org/officeDocument/2006/relationships" r:id="rId10"/>
              </a:graphicData>
            </a:graphic>
          </p:graphicFrame>
        </mc:Choice>
        <mc:Fallback>
          <p:pic>
            <p:nvPicPr>
              <p:cNvPr id="31" name="圖表 30">
                <a:extLst>
                  <a:ext uri="{FF2B5EF4-FFF2-40B4-BE49-F238E27FC236}">
                    <a16:creationId xmlns:a16="http://schemas.microsoft.com/office/drawing/2014/main" id="{7061BD88-8EE8-6EE3-B9C4-49FA0A87C05A}"/>
                  </a:ext>
                </a:extLst>
              </p:cNvPr>
              <p:cNvPicPr>
                <a:picLocks noGrp="1" noRot="1" noChangeAspect="1" noMove="1" noResize="1" noEditPoints="1" noAdjustHandles="1" noChangeArrowheads="1" noChangeShapeType="1"/>
              </p:cNvPicPr>
              <p:nvPr/>
            </p:nvPicPr>
            <p:blipFill>
              <a:blip r:embed="rId11"/>
              <a:stretch>
                <a:fillRect/>
              </a:stretch>
            </p:blipFill>
            <p:spPr>
              <a:xfrm>
                <a:off x="7557552" y="4610270"/>
                <a:ext cx="3471282" cy="1998422"/>
              </a:xfrm>
              <a:prstGeom prst="rect">
                <a:avLst/>
              </a:prstGeom>
            </p:spPr>
          </p:pic>
        </mc:Fallback>
      </mc:AlternateContent>
      <p:sp>
        <p:nvSpPr>
          <p:cNvPr id="32" name="矩形 31">
            <a:extLst>
              <a:ext uri="{FF2B5EF4-FFF2-40B4-BE49-F238E27FC236}">
                <a16:creationId xmlns:a16="http://schemas.microsoft.com/office/drawing/2014/main" id="{A47DB033-C912-FCF1-9B66-21EA54E00656}"/>
              </a:ext>
            </a:extLst>
          </p:cNvPr>
          <p:cNvSpPr/>
          <p:nvPr/>
        </p:nvSpPr>
        <p:spPr>
          <a:xfrm>
            <a:off x="7873850" y="4894917"/>
            <a:ext cx="692300" cy="1661458"/>
          </a:xfrm>
          <a:prstGeom prst="rect">
            <a:avLst/>
          </a:prstGeom>
          <a:noFill/>
          <a:ln w="19050" cap="flat" cmpd="sng" algn="ctr">
            <a:solidFill>
              <a:srgbClr val="C00000"/>
            </a:solidFill>
            <a:prstDash val="dash"/>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zh-TW" altLang="en-US" sz="12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604248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51414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2" name="文本框 47">
            <a:extLst>
              <a:ext uri="{FF2B5EF4-FFF2-40B4-BE49-F238E27FC236}">
                <a16:creationId xmlns:a16="http://schemas.microsoft.com/office/drawing/2014/main" id="{3E441DE5-8A95-B7AA-7008-A09A7B922FC2}"/>
              </a:ext>
            </a:extLst>
          </p:cNvPr>
          <p:cNvSpPr txBox="1"/>
          <p:nvPr/>
        </p:nvSpPr>
        <p:spPr>
          <a:xfrm>
            <a:off x="2639255" y="122833"/>
            <a:ext cx="9395609" cy="699743"/>
          </a:xfrm>
          <a:prstGeom prst="rect">
            <a:avLst/>
          </a:prstGeom>
          <a:noFill/>
        </p:spPr>
        <p:txBody>
          <a:bodyPr wrap="square" rtlCol="0">
            <a:spAutoFit/>
          </a:bodyPr>
          <a:lstStyle/>
          <a:p>
            <a:pPr defTabSz="609630">
              <a:lnSpc>
                <a:spcPts val="5320"/>
              </a:lnSpc>
              <a:spcBef>
                <a:spcPct val="0"/>
              </a:spcBef>
            </a:pPr>
            <a:r>
              <a:rPr lang="zh-TW" altLang="en-US" sz="3200" b="1" dirty="0">
                <a:solidFill>
                  <a:schemeClr val="bg1"/>
                </a:solidFill>
                <a:latin typeface="Microsoft YaHei" panose="020B0503020204020204" pitchFamily="34" charset="-122"/>
                <a:ea typeface="Microsoft YaHei" panose="020B0503020204020204" pitchFamily="34" charset="-122"/>
              </a:rPr>
              <a:t>整合雲系統</a:t>
            </a:r>
            <a:r>
              <a:rPr lang="zh-TW" altLang="en-US" sz="3200" b="1" dirty="0">
                <a:solidFill>
                  <a:srgbClr val="F8D35E"/>
                </a:solidFill>
                <a:latin typeface="Microsoft YaHei" panose="020B0503020204020204" pitchFamily="34" charset="-122"/>
                <a:ea typeface="Microsoft YaHei" panose="020B0503020204020204" pitchFamily="34" charset="-122"/>
              </a:rPr>
              <a:t>防災整備</a:t>
            </a:r>
            <a:r>
              <a:rPr lang="zh-TW" altLang="en-US" sz="3200" b="1" dirty="0">
                <a:solidFill>
                  <a:schemeClr val="bg1"/>
                </a:solidFill>
                <a:latin typeface="Microsoft YaHei" panose="020B0503020204020204" pitchFamily="34" charset="-122"/>
                <a:ea typeface="Microsoft YaHei" panose="020B0503020204020204" pitchFamily="34" charset="-122"/>
              </a:rPr>
              <a:t>功能規劃與建置</a:t>
            </a:r>
            <a:r>
              <a:rPr lang="en-US" altLang="zh-TW" sz="2400" b="1" dirty="0">
                <a:solidFill>
                  <a:schemeClr val="bg1"/>
                </a:solidFill>
                <a:latin typeface="Microsoft YaHei" panose="020B0503020204020204" pitchFamily="34" charset="-122"/>
                <a:ea typeface="Microsoft YaHei" panose="020B0503020204020204" pitchFamily="34" charset="-122"/>
              </a:rPr>
              <a:t>(1/2)</a:t>
            </a:r>
            <a:endParaRPr lang="zh-TW" altLang="en-US" sz="3200" b="1" dirty="0">
              <a:solidFill>
                <a:schemeClr val="bg1"/>
              </a:solidFill>
              <a:latin typeface="Microsoft YaHei" panose="020B0503020204020204" pitchFamily="34" charset="-122"/>
              <a:ea typeface="Microsoft YaHei" panose="020B0503020204020204" pitchFamily="34" charset="-122"/>
            </a:endParaRPr>
          </a:p>
        </p:txBody>
      </p:sp>
      <p:pic>
        <p:nvPicPr>
          <p:cNvPr id="3" name="圖片 2">
            <a:extLst>
              <a:ext uri="{FF2B5EF4-FFF2-40B4-BE49-F238E27FC236}">
                <a16:creationId xmlns:a16="http://schemas.microsoft.com/office/drawing/2014/main" id="{D185398F-FF97-7B89-658A-F4A158F632E3}"/>
              </a:ext>
            </a:extLst>
          </p:cNvPr>
          <p:cNvPicPr>
            <a:picLocks noChangeAspect="1"/>
          </p:cNvPicPr>
          <p:nvPr/>
        </p:nvPicPr>
        <p:blipFill>
          <a:blip r:embed="rId4"/>
          <a:stretch>
            <a:fillRect/>
          </a:stretch>
        </p:blipFill>
        <p:spPr>
          <a:xfrm>
            <a:off x="276624" y="4672389"/>
            <a:ext cx="3551172" cy="2100076"/>
          </a:xfrm>
          <a:prstGeom prst="rect">
            <a:avLst/>
          </a:prstGeom>
        </p:spPr>
      </p:pic>
      <p:pic>
        <p:nvPicPr>
          <p:cNvPr id="5" name="圖片 4">
            <a:extLst>
              <a:ext uri="{FF2B5EF4-FFF2-40B4-BE49-F238E27FC236}">
                <a16:creationId xmlns:a16="http://schemas.microsoft.com/office/drawing/2014/main" id="{4C1C3B8F-A94F-3FD5-E5FE-A9224721F68E}"/>
              </a:ext>
            </a:extLst>
          </p:cNvPr>
          <p:cNvPicPr>
            <a:picLocks noChangeAspect="1"/>
          </p:cNvPicPr>
          <p:nvPr/>
        </p:nvPicPr>
        <p:blipFill>
          <a:blip r:embed="rId5"/>
          <a:stretch>
            <a:fillRect/>
          </a:stretch>
        </p:blipFill>
        <p:spPr>
          <a:xfrm>
            <a:off x="4015296" y="4672390"/>
            <a:ext cx="4588797" cy="1973117"/>
          </a:xfrm>
          <a:prstGeom prst="rect">
            <a:avLst/>
          </a:prstGeom>
          <a:ln>
            <a:solidFill>
              <a:sysClr val="window" lastClr="FFFFFF">
                <a:lumMod val="85000"/>
              </a:sysClr>
            </a:solidFill>
          </a:ln>
        </p:spPr>
      </p:pic>
      <p:pic>
        <p:nvPicPr>
          <p:cNvPr id="6" name="圖片 5" descr="一張含有 文字, 數字, 行, 螢幕擷取畫面 的圖片&#10;&#10;自動產生的描述">
            <a:extLst>
              <a:ext uri="{FF2B5EF4-FFF2-40B4-BE49-F238E27FC236}">
                <a16:creationId xmlns:a16="http://schemas.microsoft.com/office/drawing/2014/main" id="{4527C4CB-2786-A1B9-4E13-C111021FCF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00729" y="4733396"/>
            <a:ext cx="3425825" cy="1824681"/>
          </a:xfrm>
          <a:prstGeom prst="rect">
            <a:avLst/>
          </a:prstGeom>
          <a:ln>
            <a:solidFill>
              <a:sysClr val="window" lastClr="FFFFFF">
                <a:lumMod val="85000"/>
              </a:sysClr>
            </a:solidFill>
          </a:ln>
          <a:effectLst>
            <a:outerShdw blurRad="50800" dist="38100" dir="2700000" algn="tl" rotWithShape="0">
              <a:prstClr val="black">
                <a:alpha val="40000"/>
              </a:prstClr>
            </a:outerShdw>
          </a:effectLst>
        </p:spPr>
      </p:pic>
      <p:grpSp>
        <p:nvGrpSpPr>
          <p:cNvPr id="8" name="群組 7">
            <a:extLst>
              <a:ext uri="{FF2B5EF4-FFF2-40B4-BE49-F238E27FC236}">
                <a16:creationId xmlns:a16="http://schemas.microsoft.com/office/drawing/2014/main" id="{F3D975C1-AC49-CE0F-2B38-EFFFB1B3EF6D}"/>
              </a:ext>
            </a:extLst>
          </p:cNvPr>
          <p:cNvGrpSpPr/>
          <p:nvPr/>
        </p:nvGrpSpPr>
        <p:grpSpPr>
          <a:xfrm>
            <a:off x="239353" y="2351705"/>
            <a:ext cx="11887201" cy="305151"/>
            <a:chOff x="1112151" y="3550141"/>
            <a:chExt cx="17222550" cy="457726"/>
          </a:xfrm>
        </p:grpSpPr>
        <p:sp>
          <p:nvSpPr>
            <p:cNvPr id="9" name="矩形 8">
              <a:extLst>
                <a:ext uri="{FF2B5EF4-FFF2-40B4-BE49-F238E27FC236}">
                  <a16:creationId xmlns:a16="http://schemas.microsoft.com/office/drawing/2014/main" id="{3D1DAE36-314C-8E36-C54C-A04E9C7D90E8}"/>
                </a:ext>
              </a:extLst>
            </p:cNvPr>
            <p:cNvSpPr/>
            <p:nvPr/>
          </p:nvSpPr>
          <p:spPr>
            <a:xfrm>
              <a:off x="1112151" y="3550141"/>
              <a:ext cx="8675324" cy="457726"/>
            </a:xfrm>
            <a:prstGeom prst="rect">
              <a:avLst/>
            </a:prstGeom>
            <a:solidFill>
              <a:srgbClr val="006666">
                <a:alpha val="69804"/>
              </a:srgbClr>
            </a:solidFill>
            <a:ln w="12700" cap="flat" cmpd="sng" algn="ctr">
              <a:solidFill>
                <a:sysClr val="window" lastClr="FFFFFF"/>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1</a:t>
              </a: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月</a:t>
              </a:r>
              <a:r>
                <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~4</a:t>
              </a: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月底</a:t>
              </a:r>
              <a:endPar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endParaRPr>
            </a:p>
          </p:txBody>
        </p:sp>
        <p:sp>
          <p:nvSpPr>
            <p:cNvPr id="10" name="矩形 9">
              <a:extLst>
                <a:ext uri="{FF2B5EF4-FFF2-40B4-BE49-F238E27FC236}">
                  <a16:creationId xmlns:a16="http://schemas.microsoft.com/office/drawing/2014/main" id="{8290778D-CD88-047D-AFD9-47E5E3E4E2F8}"/>
                </a:ext>
              </a:extLst>
            </p:cNvPr>
            <p:cNvSpPr/>
            <p:nvPr/>
          </p:nvSpPr>
          <p:spPr>
            <a:xfrm>
              <a:off x="9845382" y="3550141"/>
              <a:ext cx="8489319" cy="457726"/>
            </a:xfrm>
            <a:prstGeom prst="rect">
              <a:avLst/>
            </a:prstGeom>
            <a:solidFill>
              <a:srgbClr val="006666">
                <a:alpha val="69804"/>
              </a:srgbClr>
            </a:solidFill>
            <a:ln w="12700" cap="flat" cmpd="sng" algn="ctr">
              <a:solidFill>
                <a:sysClr val="window" lastClr="FFFFFF"/>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5</a:t>
              </a: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月</a:t>
              </a:r>
              <a:r>
                <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~10</a:t>
              </a: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rPr>
                <a:t>月底</a:t>
              </a:r>
              <a:endPar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新細明體" panose="02020500000000000000" pitchFamily="18" charset="-120"/>
                <a:cs typeface="+mn-cs"/>
              </a:endParaRPr>
            </a:p>
          </p:txBody>
        </p:sp>
      </p:grpSp>
      <p:sp>
        <p:nvSpPr>
          <p:cNvPr id="11" name="矩形: 圓角 10">
            <a:extLst>
              <a:ext uri="{FF2B5EF4-FFF2-40B4-BE49-F238E27FC236}">
                <a16:creationId xmlns:a16="http://schemas.microsoft.com/office/drawing/2014/main" id="{45D454A2-BB55-DB59-FC52-0BD67722D61E}"/>
              </a:ext>
            </a:extLst>
          </p:cNvPr>
          <p:cNvSpPr/>
          <p:nvPr/>
        </p:nvSpPr>
        <p:spPr>
          <a:xfrm>
            <a:off x="239354" y="3088192"/>
            <a:ext cx="3403599" cy="1440000"/>
          </a:xfrm>
          <a:prstGeom prst="roundRect">
            <a:avLst/>
          </a:prstGeom>
          <a:solidFill>
            <a:srgbClr val="ED7D31">
              <a:lumMod val="20000"/>
              <a:lumOff val="8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609630" eaLnBrk="1" fontAlgn="auto" latinLnBrk="0" hangingPunct="1">
              <a:lnSpc>
                <a:spcPct val="11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Arial" pitchFamily="34" charset="0"/>
              </a:rPr>
              <a:t>建立災害事件</a:t>
            </a:r>
            <a:r>
              <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Arial" pitchFamily="34" charset="0"/>
              </a:rPr>
              <a:t>/</a:t>
            </a: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Arial" pitchFamily="34" charset="0"/>
              </a:rPr>
              <a:t>防災整備情形回報</a:t>
            </a:r>
            <a:endPar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Arial" pitchFamily="34" charset="0"/>
            </a:endParaRPr>
          </a:p>
          <a:p>
            <a:pPr marL="0" marR="0" lvl="0" indent="0" defTabSz="609630" eaLnBrk="1" fontAlgn="auto" latinLnBrk="0" hangingPunct="1">
              <a:lnSpc>
                <a:spcPct val="110000"/>
              </a:lnSpc>
              <a:spcBef>
                <a:spcPts val="0"/>
              </a:spcBef>
              <a:spcAft>
                <a:spcPts val="0"/>
              </a:spcAft>
              <a:buClrTx/>
              <a:buSzTx/>
              <a:buFontTx/>
              <a:buNone/>
              <a:tabLst/>
              <a:defRPr/>
            </a:pP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sym typeface="Wingdings 2" panose="05020102010507070707" pitchFamily="18" charset="2"/>
              </a:rPr>
              <a:t></a:t>
            </a: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t>災害建立功能、</a:t>
            </a:r>
            <a:endParaRPr kumimoji="0" lang="en-US" altLang="zh-TW"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endParaRPr>
          </a:p>
          <a:p>
            <a:pPr marL="0" marR="0" lvl="0" indent="0" defTabSz="609630" eaLnBrk="1" fontAlgn="auto" latinLnBrk="0" hangingPunct="1">
              <a:lnSpc>
                <a:spcPct val="110000"/>
              </a:lnSpc>
              <a:spcBef>
                <a:spcPts val="0"/>
              </a:spcBef>
              <a:spcAft>
                <a:spcPts val="0"/>
              </a:spcAft>
              <a:buClrTx/>
              <a:buSzTx/>
              <a:buFontTx/>
              <a:buNone/>
              <a:tabLst/>
              <a:defRPr/>
            </a:pP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sym typeface="Wingdings 2" panose="05020102010507070707" pitchFamily="18" charset="2"/>
              </a:rPr>
              <a:t></a:t>
            </a: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t>設施整備填報功能</a:t>
            </a:r>
            <a:br>
              <a:rPr kumimoji="0" lang="en-US" altLang="zh-TW"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b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重要農田水利構造物、排水清淤、農業水庫整備、在建工程整備、防救災機具及物料盤點</a:t>
            </a:r>
            <a:endParaRPr kumimoji="0" lang="en-US"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endParaRPr>
          </a:p>
        </p:txBody>
      </p:sp>
      <p:sp>
        <p:nvSpPr>
          <p:cNvPr id="12" name="矩形: 圓角 11">
            <a:extLst>
              <a:ext uri="{FF2B5EF4-FFF2-40B4-BE49-F238E27FC236}">
                <a16:creationId xmlns:a16="http://schemas.microsoft.com/office/drawing/2014/main" id="{D33A173C-C61E-E322-1476-ECD5EF3E493F}"/>
              </a:ext>
            </a:extLst>
          </p:cNvPr>
          <p:cNvSpPr/>
          <p:nvPr/>
        </p:nvSpPr>
        <p:spPr>
          <a:xfrm>
            <a:off x="261125" y="2724403"/>
            <a:ext cx="3381829" cy="305151"/>
          </a:xfrm>
          <a:prstGeom prst="roundRect">
            <a:avLst/>
          </a:prstGeom>
          <a:solidFill>
            <a:srgbClr val="EEF5B2"/>
          </a:solidFill>
          <a:ln w="12700" cap="flat" cmpd="sng" algn="ctr">
            <a:solidFill>
              <a:sysClr val="window" lastClr="FFFFFF">
                <a:lumMod val="95000"/>
              </a:sysClr>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zh-TW" altLang="en-US" sz="1867" b="1" i="0" u="none" strike="noStrike" kern="0" cap="none" spc="0" normalizeH="0" baseline="0" noProof="0" dirty="0">
                <a:ln>
                  <a:noFill/>
                </a:ln>
                <a:solidFill>
                  <a:prstClr val="white"/>
                </a:solidFill>
                <a:effectLst>
                  <a:glow rad="127000">
                    <a:prstClr val="black"/>
                  </a:glow>
                </a:effectLst>
                <a:uLnTx/>
                <a:uFillTx/>
                <a:latin typeface="微軟正黑體" panose="020B0604030504040204" pitchFamily="34" charset="-120"/>
                <a:ea typeface="新細明體" panose="02020500000000000000" pitchFamily="18" charset="-120"/>
                <a:cs typeface="+mn-cs"/>
              </a:rPr>
              <a:t>　　　　災 前 整 備</a:t>
            </a:r>
          </a:p>
        </p:txBody>
      </p:sp>
      <p:sp>
        <p:nvSpPr>
          <p:cNvPr id="13" name="矩形: 圓角 12">
            <a:extLst>
              <a:ext uri="{FF2B5EF4-FFF2-40B4-BE49-F238E27FC236}">
                <a16:creationId xmlns:a16="http://schemas.microsoft.com/office/drawing/2014/main" id="{C89E8504-8765-5509-BFAE-9C131B1F26C2}"/>
              </a:ext>
            </a:extLst>
          </p:cNvPr>
          <p:cNvSpPr/>
          <p:nvPr/>
        </p:nvSpPr>
        <p:spPr>
          <a:xfrm>
            <a:off x="3751255" y="2724403"/>
            <a:ext cx="2475906" cy="305151"/>
          </a:xfrm>
          <a:prstGeom prst="roundRect">
            <a:avLst/>
          </a:prstGeom>
          <a:solidFill>
            <a:srgbClr val="EEF5B2"/>
          </a:solidFill>
          <a:ln w="12700" cap="flat" cmpd="sng" algn="ctr">
            <a:solidFill>
              <a:sysClr val="window" lastClr="FFFFFF">
                <a:lumMod val="95000"/>
              </a:sysClr>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zh-TW" altLang="en-US" sz="1867" b="1" i="0" u="none" strike="noStrike" kern="0" cap="none" spc="0" normalizeH="0" baseline="0" noProof="0" dirty="0">
                <a:ln>
                  <a:noFill/>
                </a:ln>
                <a:solidFill>
                  <a:prstClr val="white"/>
                </a:solidFill>
                <a:effectLst>
                  <a:glow rad="127000">
                    <a:prstClr val="black"/>
                  </a:glow>
                </a:effectLst>
                <a:uLnTx/>
                <a:uFillTx/>
                <a:latin typeface="微軟正黑體" panose="020B0604030504040204" pitchFamily="34" charset="-120"/>
                <a:ea typeface="新細明體" panose="02020500000000000000" pitchFamily="18" charset="-120"/>
                <a:cs typeface="+mn-cs"/>
              </a:rPr>
              <a:t>災 中 通 報</a:t>
            </a:r>
          </a:p>
        </p:txBody>
      </p:sp>
      <p:sp>
        <p:nvSpPr>
          <p:cNvPr id="14" name="矩形: 圓角 13">
            <a:extLst>
              <a:ext uri="{FF2B5EF4-FFF2-40B4-BE49-F238E27FC236}">
                <a16:creationId xmlns:a16="http://schemas.microsoft.com/office/drawing/2014/main" id="{394B778D-771C-6366-F020-B0F9418CAB2F}"/>
              </a:ext>
            </a:extLst>
          </p:cNvPr>
          <p:cNvSpPr/>
          <p:nvPr/>
        </p:nvSpPr>
        <p:spPr>
          <a:xfrm>
            <a:off x="3746908" y="3096455"/>
            <a:ext cx="2537645" cy="1440000"/>
          </a:xfrm>
          <a:prstGeom prst="roundRect">
            <a:avLst/>
          </a:prstGeom>
          <a:solidFill>
            <a:srgbClr val="ED7D31">
              <a:lumMod val="20000"/>
              <a:lumOff val="8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609630" eaLnBrk="1" fontAlgn="auto" latinLnBrk="0" hangingPunct="1">
              <a:lnSpc>
                <a:spcPct val="110000"/>
              </a:lnSpc>
              <a:spcBef>
                <a:spcPts val="0"/>
              </a:spcBef>
              <a:spcAft>
                <a:spcPts val="333"/>
              </a:spcAft>
              <a:buClrTx/>
              <a:buSzTx/>
              <a:buFontTx/>
              <a:buNone/>
              <a:tabLst/>
              <a:defRPr/>
            </a:pPr>
            <a:r>
              <a:rPr kumimoji="0" lang="zh-TW" altLang="en-US" sz="1600" b="1" i="0" u="none" strike="noStrike" kern="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Arial" pitchFamily="34" charset="0"/>
              </a:rPr>
              <a:t>災害通報與後續回報</a:t>
            </a:r>
            <a:endParaRPr kumimoji="0" lang="en-US" altLang="zh-TW" sz="1600" b="1" i="0" u="none" strike="noStrike" kern="0" cap="none" spc="0" normalizeH="0" baseline="0" noProof="0" dirty="0">
              <a:ln>
                <a:noFill/>
              </a:ln>
              <a:solidFill>
                <a:prstClr val="black"/>
              </a:solidFill>
              <a:effectLst/>
              <a:uLnTx/>
              <a:uFillTx/>
              <a:latin typeface="微軟正黑體" panose="020B0604030504040204" pitchFamily="34" charset="-120"/>
              <a:ea typeface="新細明體" panose="02020500000000000000" pitchFamily="18" charset="-120"/>
              <a:cs typeface="Arial" pitchFamily="34" charset="0"/>
            </a:endParaRPr>
          </a:p>
          <a:p>
            <a:pPr marL="0" marR="0" lvl="0" indent="0" defTabSz="609630" eaLnBrk="1" fontAlgn="auto" latinLnBrk="0" hangingPunct="1">
              <a:lnSpc>
                <a:spcPct val="110000"/>
              </a:lnSpc>
              <a:spcBef>
                <a:spcPts val="0"/>
              </a:spcBef>
              <a:spcAft>
                <a:spcPts val="0"/>
              </a:spcAft>
              <a:buClrTx/>
              <a:buSzTx/>
              <a:buFontTx/>
              <a:buNone/>
              <a:tabLst/>
              <a:defRPr/>
            </a:pP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sym typeface="Wingdings 2" panose="05020102010507070707" pitchFamily="18" charset="2"/>
              </a:rPr>
              <a:t></a:t>
            </a: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t>災害通報功能</a:t>
            </a:r>
            <a:endParaRPr kumimoji="0" lang="en-US" altLang="zh-TW"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endParaRPr>
          </a:p>
          <a:p>
            <a:pPr marL="0" marR="0" lvl="0" indent="0" defTabSz="609630" eaLnBrk="1" fontAlgn="auto" latinLnBrk="0" hangingPunct="1">
              <a:lnSpc>
                <a:spcPct val="110000"/>
              </a:lnSpc>
              <a:spcBef>
                <a:spcPts val="0"/>
              </a:spcBef>
              <a:spcAft>
                <a:spcPts val="0"/>
              </a:spcAft>
              <a:buClrTx/>
              <a:buSzTx/>
              <a:buFontTx/>
              <a:buNone/>
              <a:tabLst/>
              <a:defRPr/>
            </a:pP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sym typeface="Wingdings 2" panose="05020102010507070707" pitchFamily="18" charset="2"/>
              </a:rPr>
              <a:t></a:t>
            </a: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t>災害通報表單產製功能</a:t>
            </a:r>
            <a:br>
              <a:rPr kumimoji="0" lang="en-US"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b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農田灌溉排水設施損害表</a:t>
            </a:r>
            <a:r>
              <a:rPr kumimoji="0" lang="en-US"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a:t>
            </a: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總表、管理處個別表單</a:t>
            </a:r>
            <a:r>
              <a:rPr kumimoji="0" lang="en-US"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a:t>
            </a:r>
          </a:p>
        </p:txBody>
      </p:sp>
      <p:sp>
        <p:nvSpPr>
          <p:cNvPr id="15" name="矩形: 圓角 14">
            <a:extLst>
              <a:ext uri="{FF2B5EF4-FFF2-40B4-BE49-F238E27FC236}">
                <a16:creationId xmlns:a16="http://schemas.microsoft.com/office/drawing/2014/main" id="{89115A77-F343-24B9-19B3-B23BCFD4CE28}"/>
              </a:ext>
            </a:extLst>
          </p:cNvPr>
          <p:cNvSpPr/>
          <p:nvPr/>
        </p:nvSpPr>
        <p:spPr>
          <a:xfrm>
            <a:off x="6348768" y="2722026"/>
            <a:ext cx="2424985" cy="305151"/>
          </a:xfrm>
          <a:prstGeom prst="roundRect">
            <a:avLst/>
          </a:prstGeom>
          <a:solidFill>
            <a:srgbClr val="EEF5B2"/>
          </a:solidFill>
          <a:ln w="12700" cap="flat" cmpd="sng" algn="ctr">
            <a:solidFill>
              <a:sysClr val="window" lastClr="FFFFFF">
                <a:lumMod val="95000"/>
              </a:sysClr>
            </a:solidFill>
            <a:prstDash val="solid"/>
            <a:miter lim="800000"/>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zh-TW" altLang="en-US" sz="1867" b="1" i="0" u="none" strike="noStrike" kern="0" cap="none" spc="0" normalizeH="0" baseline="0" noProof="0" dirty="0">
                <a:ln>
                  <a:noFill/>
                </a:ln>
                <a:solidFill>
                  <a:prstClr val="white"/>
                </a:solidFill>
                <a:effectLst>
                  <a:glow rad="127000">
                    <a:prstClr val="black"/>
                  </a:glow>
                </a:effectLst>
                <a:uLnTx/>
                <a:uFillTx/>
                <a:latin typeface="微軟正黑體" panose="020B0604030504040204" pitchFamily="34" charset="-120"/>
                <a:ea typeface="新細明體" panose="02020500000000000000" pitchFamily="18" charset="-120"/>
                <a:cs typeface="+mn-cs"/>
              </a:rPr>
              <a:t>定 期 檢 查 報 告</a:t>
            </a:r>
          </a:p>
        </p:txBody>
      </p:sp>
      <p:sp>
        <p:nvSpPr>
          <p:cNvPr id="16" name="矩形: 圓角 15">
            <a:extLst>
              <a:ext uri="{FF2B5EF4-FFF2-40B4-BE49-F238E27FC236}">
                <a16:creationId xmlns:a16="http://schemas.microsoft.com/office/drawing/2014/main" id="{A58D63FB-8A7A-5E20-C291-FEFBAFB31A29}"/>
              </a:ext>
            </a:extLst>
          </p:cNvPr>
          <p:cNvSpPr/>
          <p:nvPr/>
        </p:nvSpPr>
        <p:spPr>
          <a:xfrm>
            <a:off x="8824553" y="2758105"/>
            <a:ext cx="3302001" cy="305151"/>
          </a:xfrm>
          <a:prstGeom prst="roundRect">
            <a:avLst/>
          </a:prstGeom>
          <a:solidFill>
            <a:srgbClr val="EEF5B2"/>
          </a:solidFill>
          <a:ln w="12700" cap="flat" cmpd="sng" algn="ctr">
            <a:solidFill>
              <a:sysClr val="window" lastClr="FFFFFF">
                <a:lumMod val="95000"/>
              </a:sysClr>
            </a:solidFill>
            <a:prstDash val="solid"/>
            <a:miter lim="800000"/>
          </a:ln>
          <a:effectLst/>
        </p:spPr>
        <p:txBody>
          <a:bodyPr rtlCol="0" anchor="ctr"/>
          <a:lstStyle/>
          <a:p>
            <a:pPr marL="0" marR="0" lvl="0" indent="0" defTabSz="609630" eaLnBrk="1" fontAlgn="auto" latinLnBrk="0" hangingPunct="1">
              <a:lnSpc>
                <a:spcPct val="100000"/>
              </a:lnSpc>
              <a:spcBef>
                <a:spcPts val="0"/>
              </a:spcBef>
              <a:spcAft>
                <a:spcPts val="0"/>
              </a:spcAft>
              <a:buClrTx/>
              <a:buSzTx/>
              <a:buFontTx/>
              <a:buNone/>
              <a:tabLst/>
              <a:defRPr/>
            </a:pPr>
            <a:r>
              <a:rPr kumimoji="0" lang="zh-TW" altLang="en-US" sz="1867" b="1" i="0" u="none" strike="noStrike" kern="0" cap="none" spc="0" normalizeH="0" baseline="0" noProof="0" dirty="0">
                <a:ln>
                  <a:noFill/>
                </a:ln>
                <a:solidFill>
                  <a:prstClr val="white"/>
                </a:solidFill>
                <a:effectLst>
                  <a:glow rad="127000">
                    <a:prstClr val="black"/>
                  </a:glow>
                </a:effectLst>
                <a:uLnTx/>
                <a:uFillTx/>
                <a:latin typeface="微軟正黑體" panose="020B0604030504040204" pitchFamily="34" charset="-120"/>
                <a:ea typeface="新細明體" panose="02020500000000000000" pitchFamily="18" charset="-120"/>
                <a:cs typeface="+mn-cs"/>
              </a:rPr>
              <a:t>         災 後 報 告 彙 整</a:t>
            </a:r>
          </a:p>
        </p:txBody>
      </p:sp>
      <p:sp>
        <p:nvSpPr>
          <p:cNvPr id="17" name="矩形: 圓角 16">
            <a:extLst>
              <a:ext uri="{FF2B5EF4-FFF2-40B4-BE49-F238E27FC236}">
                <a16:creationId xmlns:a16="http://schemas.microsoft.com/office/drawing/2014/main" id="{1DF3ABF5-0930-7722-934B-08EB76B21617}"/>
              </a:ext>
            </a:extLst>
          </p:cNvPr>
          <p:cNvSpPr/>
          <p:nvPr/>
        </p:nvSpPr>
        <p:spPr>
          <a:xfrm>
            <a:off x="6326996" y="3114056"/>
            <a:ext cx="2446757" cy="1476586"/>
          </a:xfrm>
          <a:prstGeom prst="roundRect">
            <a:avLst/>
          </a:prstGeom>
          <a:solidFill>
            <a:srgbClr val="ED7D31">
              <a:lumMod val="20000"/>
              <a:lumOff val="80000"/>
            </a:srgbClr>
          </a:solidFill>
          <a:ln w="12700" cap="flat" cmpd="sng" algn="ctr">
            <a:solidFill>
              <a:sysClr val="window" lastClr="FFFFFF">
                <a:lumMod val="95000"/>
              </a:sysClr>
            </a:solidFill>
            <a:prstDash val="solid"/>
            <a:miter lim="800000"/>
          </a:ln>
          <a:effectLst/>
        </p:spPr>
        <p:txBody>
          <a:bodyPr rtlCol="0" anchor="ctr"/>
          <a:lstStyle/>
          <a:p>
            <a:pPr marL="228611" marR="0" lvl="0" indent="-228611" defTabSz="609630" eaLnBrk="1" fontAlgn="auto" latinLnBrk="0" hangingPunct="1">
              <a:lnSpc>
                <a:spcPct val="110000"/>
              </a:lnSpc>
              <a:spcBef>
                <a:spcPts val="0"/>
              </a:spcBef>
              <a:spcAft>
                <a:spcPts val="0"/>
              </a:spcAft>
              <a:buClrTx/>
              <a:buSzTx/>
              <a:buFont typeface="Wingdings" panose="05000000000000000000" pitchFamily="2" charset="2"/>
              <a:buChar char="n"/>
              <a:tabLst/>
              <a:defRPr/>
            </a:pP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t>每月清淤紀錄填報及統計功能</a:t>
            </a:r>
            <a:endParaRPr kumimoji="0" lang="en-US" altLang="zh-TW"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endParaRPr>
          </a:p>
          <a:p>
            <a:pPr marL="0" marR="0" lvl="0" indent="0" defTabSz="609630" eaLnBrk="1" fontAlgn="auto" latinLnBrk="0" hangingPunct="1">
              <a:lnSpc>
                <a:spcPct val="110000"/>
              </a:lnSpc>
              <a:spcBef>
                <a:spcPts val="0"/>
              </a:spcBef>
              <a:spcAft>
                <a:spcPts val="0"/>
              </a:spcAft>
              <a:buClrTx/>
              <a:buSzTx/>
              <a:buFontTx/>
              <a:buNone/>
              <a:tabLst/>
              <a:defRPr/>
            </a:pP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　</a:t>
            </a: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清淤長度、量及清淤經費</a:t>
            </a:r>
            <a:endParaRPr kumimoji="0" lang="en-US" altLang="zh-TW" sz="1333"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endParaRPr>
          </a:p>
          <a:p>
            <a:pPr marL="228611" marR="0" lvl="0" indent="-228611" defTabSz="609630" eaLnBrk="1" fontAlgn="auto" latinLnBrk="0" hangingPunct="1">
              <a:lnSpc>
                <a:spcPct val="110000"/>
              </a:lnSpc>
              <a:spcBef>
                <a:spcPts val="133"/>
              </a:spcBef>
              <a:spcAft>
                <a:spcPts val="0"/>
              </a:spcAft>
              <a:buClrTx/>
              <a:buSzTx/>
              <a:buFont typeface="Wingdings" panose="05000000000000000000" pitchFamily="2" charset="2"/>
              <a:buChar char="n"/>
              <a:tabLst/>
              <a:defRPr/>
            </a:pPr>
            <a:r>
              <a:rPr kumimoji="0" lang="zh-TW" altLang="en-US" sz="1333"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t>自主檢查紀錄表</a:t>
            </a:r>
            <a:r>
              <a:rPr kumimoji="0" lang="zh-TW" altLang="en-US" sz="1333"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產製功能</a:t>
            </a: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重要閘門、農排及埤塘</a:t>
            </a:r>
            <a:endParaRPr kumimoji="0" lang="en-US"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endParaRPr>
          </a:p>
        </p:txBody>
      </p:sp>
      <p:sp>
        <p:nvSpPr>
          <p:cNvPr id="18" name="矩形: 圓角 17">
            <a:extLst>
              <a:ext uri="{FF2B5EF4-FFF2-40B4-BE49-F238E27FC236}">
                <a16:creationId xmlns:a16="http://schemas.microsoft.com/office/drawing/2014/main" id="{7AFE716F-7844-7B10-B039-1C4BBDF9E7A8}"/>
              </a:ext>
            </a:extLst>
          </p:cNvPr>
          <p:cNvSpPr/>
          <p:nvPr/>
        </p:nvSpPr>
        <p:spPr>
          <a:xfrm>
            <a:off x="8838862" y="3114055"/>
            <a:ext cx="3287691" cy="1440000"/>
          </a:xfrm>
          <a:prstGeom prst="roundRect">
            <a:avLst/>
          </a:prstGeom>
          <a:solidFill>
            <a:srgbClr val="ED7D31">
              <a:lumMod val="20000"/>
              <a:lumOff val="80000"/>
            </a:srgbClr>
          </a:solidFill>
          <a:ln w="12700" cap="flat" cmpd="sng" algn="ctr">
            <a:solidFill>
              <a:sysClr val="window" lastClr="FFFFFF">
                <a:lumMod val="95000"/>
              </a:sysClr>
            </a:solidFill>
            <a:prstDash val="solid"/>
            <a:miter lim="800000"/>
          </a:ln>
          <a:effectLst/>
        </p:spPr>
        <p:txBody>
          <a:bodyPr rtlCol="0" anchor="ctr"/>
          <a:lstStyle/>
          <a:p>
            <a:pPr marL="228611" marR="0" lvl="0" indent="-228611" defTabSz="609630" eaLnBrk="1" fontAlgn="auto" latinLnBrk="0" hangingPunct="1">
              <a:lnSpc>
                <a:spcPct val="110000"/>
              </a:lnSpc>
              <a:spcBef>
                <a:spcPts val="0"/>
              </a:spcBef>
              <a:spcAft>
                <a:spcPts val="0"/>
              </a:spcAft>
              <a:buClrTx/>
              <a:buSzTx/>
              <a:buFont typeface="Wingdings" panose="05000000000000000000" pitchFamily="2" charset="2"/>
              <a:buChar char="n"/>
              <a:tabLst/>
              <a:defRPr/>
            </a:pPr>
            <a:r>
              <a:rPr kumimoji="0" lang="zh-TW" altLang="en-US"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rPr>
              <a:t>相關統計報表產製功能開發</a:t>
            </a:r>
            <a:endParaRPr kumimoji="0" lang="en-US" altLang="zh-TW" sz="1467" b="1" i="0" u="none" strike="noStrike" kern="0" cap="none" spc="0" normalizeH="0" baseline="0" noProof="0" dirty="0">
              <a:ln>
                <a:noFill/>
              </a:ln>
              <a:solidFill>
                <a:srgbClr val="C00000"/>
              </a:solidFill>
              <a:effectLst>
                <a:glow rad="127000">
                  <a:prstClr val="white"/>
                </a:glow>
              </a:effectLst>
              <a:uLnTx/>
              <a:uFillTx/>
              <a:latin typeface="微軟正黑體" panose="020B0604030504040204" pitchFamily="34" charset="-120"/>
              <a:ea typeface="新細明體" panose="02020500000000000000" pitchFamily="18" charset="-120"/>
              <a:cs typeface="+mn-cs"/>
            </a:endParaRPr>
          </a:p>
          <a:p>
            <a:pPr marL="242371" marR="0" lvl="0" indent="0" defTabSz="609630" eaLnBrk="1" fontAlgn="auto" latinLnBrk="0" hangingPunct="1">
              <a:lnSpc>
                <a:spcPct val="110000"/>
              </a:lnSpc>
              <a:spcBef>
                <a:spcPts val="0"/>
              </a:spcBef>
              <a:spcAft>
                <a:spcPts val="0"/>
              </a:spcAft>
              <a:buClrTx/>
              <a:buSzTx/>
              <a:buFontTx/>
              <a:buNone/>
              <a:tabLst/>
              <a:defRPr/>
            </a:pP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如：</a:t>
            </a:r>
            <a:r>
              <a:rPr kumimoji="0" lang="zh-TW"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受損渠道</a:t>
            </a: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及</a:t>
            </a:r>
            <a:r>
              <a:rPr kumimoji="0" lang="zh-TW"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長度、農田水利構造物受損數量及預估搶修經費</a:t>
            </a:r>
            <a:r>
              <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rPr>
              <a:t>等</a:t>
            </a:r>
            <a:endParaRPr kumimoji="0" lang="en-US"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endParaRPr>
          </a:p>
          <a:p>
            <a:pPr marL="242371" marR="0" lvl="0" indent="0" defTabSz="609630" eaLnBrk="1" fontAlgn="auto" latinLnBrk="0" hangingPunct="1">
              <a:lnSpc>
                <a:spcPct val="110000"/>
              </a:lnSpc>
              <a:spcBef>
                <a:spcPts val="0"/>
              </a:spcBef>
              <a:spcAft>
                <a:spcPts val="0"/>
              </a:spcAft>
              <a:buClrTx/>
              <a:buSzTx/>
              <a:buFontTx/>
              <a:buNone/>
              <a:tabLst/>
              <a:defRPr/>
            </a:pPr>
            <a:endParaRPr kumimoji="0" lang="en-US" altLang="zh-TW"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endParaRPr>
          </a:p>
          <a:p>
            <a:pPr marL="242371" marR="0" lvl="0" indent="0" defTabSz="609630" eaLnBrk="1" fontAlgn="auto" latinLnBrk="0" hangingPunct="1">
              <a:lnSpc>
                <a:spcPct val="110000"/>
              </a:lnSpc>
              <a:spcBef>
                <a:spcPts val="0"/>
              </a:spcBef>
              <a:spcAft>
                <a:spcPts val="0"/>
              </a:spcAft>
              <a:buClrTx/>
              <a:buSzTx/>
              <a:buFontTx/>
              <a:buNone/>
              <a:tabLst/>
              <a:defRPr/>
            </a:pPr>
            <a:endParaRPr kumimoji="0" lang="zh-TW" altLang="en-US" sz="1333" b="1" i="0" u="none" strike="noStrike" kern="0" cap="none" spc="0" normalizeH="0" baseline="0" noProof="0" dirty="0">
              <a:ln>
                <a:noFill/>
              </a:ln>
              <a:solidFill>
                <a:prstClr val="black"/>
              </a:solidFill>
              <a:effectLst>
                <a:glow rad="127000">
                  <a:prstClr val="white"/>
                </a:glow>
              </a:effectLst>
              <a:uLnTx/>
              <a:uFillTx/>
              <a:latin typeface="微軟正黑體" panose="020B0604030504040204" pitchFamily="34" charset="-120"/>
              <a:ea typeface="新細明體" panose="02020500000000000000" pitchFamily="18" charset="-120"/>
              <a:cs typeface="Arial" pitchFamily="34" charset="0"/>
            </a:endParaRPr>
          </a:p>
        </p:txBody>
      </p:sp>
      <p:sp>
        <p:nvSpPr>
          <p:cNvPr id="19" name="文字方塊 18">
            <a:extLst>
              <a:ext uri="{FF2B5EF4-FFF2-40B4-BE49-F238E27FC236}">
                <a16:creationId xmlns:a16="http://schemas.microsoft.com/office/drawing/2014/main" id="{92FDA569-C0B3-8C36-5C0D-2F5DDFB3968F}"/>
              </a:ext>
            </a:extLst>
          </p:cNvPr>
          <p:cNvSpPr txBox="1"/>
          <p:nvPr/>
        </p:nvSpPr>
        <p:spPr>
          <a:xfrm>
            <a:off x="227791" y="4679822"/>
            <a:ext cx="2860117" cy="328231"/>
          </a:xfrm>
          <a:prstGeom prst="rect">
            <a:avLst/>
          </a:prstGeom>
          <a:noFill/>
        </p:spPr>
        <p:txBody>
          <a:bodyPr wrap="square">
            <a:spAutoFit/>
          </a:bodyPr>
          <a:lstStyle/>
          <a:p>
            <a:pPr algn="r" defTabSz="609630"/>
            <a:r>
              <a:rPr lang="zh-TW" altLang="en-US" sz="1533" b="1" dirty="0">
                <a:solidFill>
                  <a:srgbClr val="FFFF00"/>
                </a:solidFill>
                <a:effectLst>
                  <a:glow rad="127000">
                    <a:prstClr val="black"/>
                  </a:glow>
                </a:effectLst>
                <a:latin typeface="微軟正黑體" panose="020B0604030504040204" pitchFamily="34" charset="-120"/>
              </a:rPr>
              <a:t>防災整備資料建立介面  </a:t>
            </a:r>
          </a:p>
        </p:txBody>
      </p:sp>
      <p:sp>
        <p:nvSpPr>
          <p:cNvPr id="20" name="文字方塊 19">
            <a:extLst>
              <a:ext uri="{FF2B5EF4-FFF2-40B4-BE49-F238E27FC236}">
                <a16:creationId xmlns:a16="http://schemas.microsoft.com/office/drawing/2014/main" id="{3CA47254-E0BA-B9EE-5065-B4BE1BEE3EA1}"/>
              </a:ext>
            </a:extLst>
          </p:cNvPr>
          <p:cNvSpPr txBox="1"/>
          <p:nvPr/>
        </p:nvSpPr>
        <p:spPr>
          <a:xfrm>
            <a:off x="5412610" y="4662534"/>
            <a:ext cx="2395943" cy="328231"/>
          </a:xfrm>
          <a:prstGeom prst="rect">
            <a:avLst/>
          </a:prstGeom>
          <a:noFill/>
        </p:spPr>
        <p:txBody>
          <a:bodyPr wrap="square">
            <a:spAutoFit/>
          </a:bodyPr>
          <a:lstStyle/>
          <a:p>
            <a:pPr algn="r" defTabSz="609630"/>
            <a:r>
              <a:rPr lang="zh-TW" altLang="en-US" sz="1533" b="1" dirty="0">
                <a:solidFill>
                  <a:srgbClr val="FFFF00"/>
                </a:solidFill>
                <a:effectLst>
                  <a:glow rad="127000">
                    <a:prstClr val="black"/>
                  </a:glow>
                </a:effectLst>
                <a:latin typeface="微軟正黑體" panose="020B0604030504040204" pitchFamily="34" charset="-120"/>
              </a:rPr>
              <a:t>災害通報管理介面</a:t>
            </a:r>
          </a:p>
        </p:txBody>
      </p:sp>
      <p:sp>
        <p:nvSpPr>
          <p:cNvPr id="21" name="文字方塊 20">
            <a:extLst>
              <a:ext uri="{FF2B5EF4-FFF2-40B4-BE49-F238E27FC236}">
                <a16:creationId xmlns:a16="http://schemas.microsoft.com/office/drawing/2014/main" id="{5CA048D7-ECB3-B498-C7DC-6D9FB34987D7}"/>
              </a:ext>
            </a:extLst>
          </p:cNvPr>
          <p:cNvSpPr txBox="1"/>
          <p:nvPr/>
        </p:nvSpPr>
        <p:spPr>
          <a:xfrm>
            <a:off x="8700729" y="4687822"/>
            <a:ext cx="2932384" cy="328231"/>
          </a:xfrm>
          <a:prstGeom prst="rect">
            <a:avLst/>
          </a:prstGeom>
          <a:noFill/>
        </p:spPr>
        <p:txBody>
          <a:bodyPr wrap="square">
            <a:spAutoFit/>
          </a:bodyPr>
          <a:lstStyle/>
          <a:p>
            <a:pPr algn="r" defTabSz="609630"/>
            <a:r>
              <a:rPr lang="zh-TW" altLang="en-US" sz="1533" b="1" dirty="0">
                <a:solidFill>
                  <a:srgbClr val="FFFF00"/>
                </a:solidFill>
                <a:effectLst>
                  <a:glow rad="127000">
                    <a:prstClr val="black"/>
                  </a:glow>
                </a:effectLst>
                <a:latin typeface="微軟正黑體" panose="020B0604030504040204" pitchFamily="34" charset="-120"/>
              </a:rPr>
              <a:t>系統自動產製報表統計</a:t>
            </a:r>
          </a:p>
        </p:txBody>
      </p:sp>
      <p:sp>
        <p:nvSpPr>
          <p:cNvPr id="22" name="文字方塊 21">
            <a:extLst>
              <a:ext uri="{FF2B5EF4-FFF2-40B4-BE49-F238E27FC236}">
                <a16:creationId xmlns:a16="http://schemas.microsoft.com/office/drawing/2014/main" id="{C36DFF50-A41A-98EF-CAAB-EB4AD0CBE66D}"/>
              </a:ext>
            </a:extLst>
          </p:cNvPr>
          <p:cNvSpPr txBox="1"/>
          <p:nvPr/>
        </p:nvSpPr>
        <p:spPr>
          <a:xfrm>
            <a:off x="9947721" y="6144048"/>
            <a:ext cx="2209683" cy="461665"/>
          </a:xfrm>
          <a:prstGeom prst="rect">
            <a:avLst/>
          </a:prstGeom>
          <a:noFill/>
        </p:spPr>
        <p:txBody>
          <a:bodyPr wrap="square">
            <a:spAutoFit/>
          </a:bodyPr>
          <a:lstStyle/>
          <a:p>
            <a:pPr algn="r" defTabSz="609630"/>
            <a:r>
              <a:rPr lang="en-US" altLang="zh-TW" sz="1200" b="1" dirty="0">
                <a:solidFill>
                  <a:srgbClr val="C00000"/>
                </a:solidFill>
                <a:effectLst>
                  <a:glow rad="127000">
                    <a:prstClr val="white"/>
                  </a:glow>
                </a:effectLst>
                <a:latin typeface="微軟正黑體" panose="020B0604030504040204" pitchFamily="34" charset="-120"/>
              </a:rPr>
              <a:t>(</a:t>
            </a:r>
            <a:r>
              <a:rPr lang="zh-TW" altLang="en-US" sz="1200" b="1" dirty="0">
                <a:solidFill>
                  <a:srgbClr val="C00000"/>
                </a:solidFill>
                <a:effectLst>
                  <a:glow rad="127000">
                    <a:prstClr val="white"/>
                  </a:glow>
                </a:effectLst>
                <a:latin typeface="微軟正黑體" panose="020B0604030504040204" pitchFamily="34" charset="-120"/>
              </a:rPr>
              <a:t>災後</a:t>
            </a:r>
            <a:r>
              <a:rPr lang="en-US" altLang="zh-TW" sz="1200" b="1" dirty="0">
                <a:solidFill>
                  <a:srgbClr val="C00000"/>
                </a:solidFill>
                <a:effectLst>
                  <a:glow rad="127000">
                    <a:prstClr val="white"/>
                  </a:glow>
                </a:effectLst>
                <a:latin typeface="微軟正黑體" panose="020B0604030504040204" pitchFamily="34" charset="-120"/>
              </a:rPr>
              <a:t>)</a:t>
            </a:r>
            <a:r>
              <a:rPr lang="zh-TW" altLang="en-US" sz="1200" b="1" dirty="0">
                <a:solidFill>
                  <a:srgbClr val="C00000"/>
                </a:solidFill>
                <a:effectLst>
                  <a:glow rad="127000">
                    <a:prstClr val="white"/>
                  </a:glow>
                </a:effectLst>
                <a:latin typeface="微軟正黑體" panose="020B0604030504040204" pitchFamily="34" charset="-120"/>
              </a:rPr>
              <a:t>農田灌溉排水設施損失</a:t>
            </a:r>
            <a:endParaRPr lang="en-US" altLang="zh-TW" sz="1200" b="1" dirty="0">
              <a:solidFill>
                <a:srgbClr val="C00000"/>
              </a:solidFill>
              <a:effectLst>
                <a:glow rad="127000">
                  <a:prstClr val="white"/>
                </a:glow>
              </a:effectLst>
              <a:latin typeface="微軟正黑體" panose="020B0604030504040204" pitchFamily="34" charset="-120"/>
            </a:endParaRPr>
          </a:p>
          <a:p>
            <a:pPr algn="r" defTabSz="609630"/>
            <a:r>
              <a:rPr lang="zh-TW" altLang="en-US" sz="1200" b="1" dirty="0">
                <a:solidFill>
                  <a:srgbClr val="C00000"/>
                </a:solidFill>
                <a:effectLst>
                  <a:glow rad="127000">
                    <a:prstClr val="white"/>
                  </a:glow>
                </a:effectLst>
                <a:latin typeface="微軟正黑體" panose="020B0604030504040204" pitchFamily="34" charset="-120"/>
              </a:rPr>
              <a:t>第末次報告</a:t>
            </a:r>
            <a:endParaRPr lang="zh-TW" altLang="en-US" sz="1200" b="1" dirty="0">
              <a:solidFill>
                <a:prstClr val="black"/>
              </a:solidFill>
              <a:latin typeface="Calibri" panose="020F0502020204030204"/>
              <a:ea typeface="新細明體" panose="02020500000000000000" pitchFamily="18" charset="-120"/>
            </a:endParaRPr>
          </a:p>
        </p:txBody>
      </p:sp>
      <p:sp>
        <p:nvSpPr>
          <p:cNvPr id="23" name="文字方塊 22">
            <a:extLst>
              <a:ext uri="{FF2B5EF4-FFF2-40B4-BE49-F238E27FC236}">
                <a16:creationId xmlns:a16="http://schemas.microsoft.com/office/drawing/2014/main" id="{64CCDDC1-F257-3F6B-4E02-4ACCCFB887CF}"/>
              </a:ext>
            </a:extLst>
          </p:cNvPr>
          <p:cNvSpPr txBox="1"/>
          <p:nvPr/>
        </p:nvSpPr>
        <p:spPr>
          <a:xfrm>
            <a:off x="10769600" y="3001397"/>
            <a:ext cx="1422400" cy="293863"/>
          </a:xfrm>
          <a:prstGeom prst="rect">
            <a:avLst/>
          </a:prstGeom>
          <a:noFill/>
        </p:spPr>
        <p:txBody>
          <a:bodyPr wrap="square">
            <a:spAutoFit/>
          </a:bodyPr>
          <a:lstStyle/>
          <a:p>
            <a:pPr defTabSz="609630">
              <a:lnSpc>
                <a:spcPct val="120000"/>
              </a:lnSpc>
            </a:pPr>
            <a:r>
              <a:rPr lang="en-US" altLang="zh-TW" sz="1200" b="1" dirty="0">
                <a:solidFill>
                  <a:srgbClr val="C00000"/>
                </a:solidFill>
                <a:latin typeface="微軟正黑體" panose="020B0604030504040204" pitchFamily="34" charset="-120"/>
                <a:cs typeface="Arial" pitchFamily="34" charset="0"/>
              </a:rPr>
              <a:t>(</a:t>
            </a:r>
            <a:r>
              <a:rPr lang="zh-TW" altLang="en-US" sz="1200" b="1" dirty="0">
                <a:solidFill>
                  <a:srgbClr val="C00000"/>
                </a:solidFill>
                <a:latin typeface="微軟正黑體" panose="020B0604030504040204" pitchFamily="34" charset="-120"/>
                <a:cs typeface="Arial" pitchFamily="34" charset="0"/>
              </a:rPr>
              <a:t>預計</a:t>
            </a:r>
            <a:r>
              <a:rPr lang="en-US" altLang="zh-TW" sz="1200" b="1" dirty="0">
                <a:solidFill>
                  <a:srgbClr val="C00000"/>
                </a:solidFill>
                <a:latin typeface="微軟正黑體" panose="020B0604030504040204" pitchFamily="34" charset="-120"/>
                <a:cs typeface="Arial" pitchFamily="34" charset="0"/>
              </a:rPr>
              <a:t>10</a:t>
            </a:r>
            <a:r>
              <a:rPr lang="zh-TW" altLang="en-US" sz="1200" b="1" dirty="0">
                <a:solidFill>
                  <a:srgbClr val="C00000"/>
                </a:solidFill>
                <a:latin typeface="微軟正黑體" panose="020B0604030504040204" pitchFamily="34" charset="-120"/>
                <a:cs typeface="Arial" pitchFamily="34" charset="0"/>
              </a:rPr>
              <a:t>月底完成</a:t>
            </a:r>
            <a:r>
              <a:rPr lang="en-US" altLang="zh-TW" sz="1200" b="1" dirty="0">
                <a:solidFill>
                  <a:srgbClr val="C00000"/>
                </a:solidFill>
                <a:latin typeface="微軟正黑體" panose="020B0604030504040204" pitchFamily="34" charset="-120"/>
                <a:cs typeface="Arial" pitchFamily="34" charset="0"/>
              </a:rPr>
              <a:t>)</a:t>
            </a:r>
          </a:p>
        </p:txBody>
      </p:sp>
      <p:sp>
        <p:nvSpPr>
          <p:cNvPr id="27" name="文字方塊 26">
            <a:extLst>
              <a:ext uri="{FF2B5EF4-FFF2-40B4-BE49-F238E27FC236}">
                <a16:creationId xmlns:a16="http://schemas.microsoft.com/office/drawing/2014/main" id="{69549056-F3D0-2C28-2EF1-0181509BB28C}"/>
              </a:ext>
            </a:extLst>
          </p:cNvPr>
          <p:cNvSpPr txBox="1"/>
          <p:nvPr/>
        </p:nvSpPr>
        <p:spPr>
          <a:xfrm>
            <a:off x="7581594" y="2971302"/>
            <a:ext cx="1257268" cy="293863"/>
          </a:xfrm>
          <a:prstGeom prst="rect">
            <a:avLst/>
          </a:prstGeom>
          <a:noFill/>
        </p:spPr>
        <p:txBody>
          <a:bodyPr wrap="square">
            <a:spAutoFit/>
          </a:bodyPr>
          <a:lstStyle/>
          <a:p>
            <a:pPr defTabSz="609630">
              <a:lnSpc>
                <a:spcPct val="120000"/>
              </a:lnSpc>
            </a:pPr>
            <a:r>
              <a:rPr lang="en-US" altLang="zh-TW" sz="1200" b="1" dirty="0">
                <a:solidFill>
                  <a:srgbClr val="C00000"/>
                </a:solidFill>
                <a:latin typeface="微軟正黑體" panose="020B0604030504040204" pitchFamily="34" charset="-120"/>
                <a:cs typeface="Arial" pitchFamily="34" charset="0"/>
              </a:rPr>
              <a:t>(</a:t>
            </a:r>
            <a:r>
              <a:rPr lang="zh-TW" altLang="en-US" sz="1200" b="1" dirty="0">
                <a:solidFill>
                  <a:srgbClr val="C00000"/>
                </a:solidFill>
                <a:latin typeface="微軟正黑體" panose="020B0604030504040204" pitchFamily="34" charset="-120"/>
                <a:cs typeface="Arial" pitchFamily="34" charset="0"/>
              </a:rPr>
              <a:t>預計</a:t>
            </a:r>
            <a:r>
              <a:rPr lang="en-US" altLang="zh-TW" sz="1200" b="1" dirty="0">
                <a:solidFill>
                  <a:srgbClr val="C00000"/>
                </a:solidFill>
                <a:latin typeface="微軟正黑體" panose="020B0604030504040204" pitchFamily="34" charset="-120"/>
                <a:cs typeface="Arial" pitchFamily="34" charset="0"/>
              </a:rPr>
              <a:t>9</a:t>
            </a:r>
            <a:r>
              <a:rPr lang="zh-TW" altLang="en-US" sz="1200" b="1" dirty="0">
                <a:solidFill>
                  <a:srgbClr val="C00000"/>
                </a:solidFill>
                <a:latin typeface="微軟正黑體" panose="020B0604030504040204" pitchFamily="34" charset="-120"/>
                <a:cs typeface="Arial" pitchFamily="34" charset="0"/>
              </a:rPr>
              <a:t>月底完成</a:t>
            </a:r>
            <a:r>
              <a:rPr lang="en-US" altLang="zh-TW" sz="1200" b="1" dirty="0">
                <a:solidFill>
                  <a:srgbClr val="C00000"/>
                </a:solidFill>
                <a:latin typeface="微軟正黑體" panose="020B0604030504040204" pitchFamily="34" charset="-120"/>
                <a:cs typeface="Arial" pitchFamily="34" charset="0"/>
              </a:rPr>
              <a:t>)</a:t>
            </a:r>
          </a:p>
        </p:txBody>
      </p:sp>
      <p:sp>
        <p:nvSpPr>
          <p:cNvPr id="29" name="文字方塊 28">
            <a:extLst>
              <a:ext uri="{FF2B5EF4-FFF2-40B4-BE49-F238E27FC236}">
                <a16:creationId xmlns:a16="http://schemas.microsoft.com/office/drawing/2014/main" id="{3CA671FB-FC74-B9F0-A71D-615A3E2ED6D5}"/>
              </a:ext>
            </a:extLst>
          </p:cNvPr>
          <p:cNvSpPr txBox="1"/>
          <p:nvPr/>
        </p:nvSpPr>
        <p:spPr>
          <a:xfrm>
            <a:off x="1866801" y="5994504"/>
            <a:ext cx="1880107" cy="808555"/>
          </a:xfrm>
          <a:prstGeom prst="rect">
            <a:avLst/>
          </a:prstGeom>
          <a:noFill/>
        </p:spPr>
        <p:txBody>
          <a:bodyPr wrap="square" rtlCol="0">
            <a:spAutoFit/>
          </a:bodyPr>
          <a:lstStyle>
            <a:defPPr>
              <a:defRPr lang="en-US"/>
            </a:defPPr>
            <a:lvl1pPr marL="342900" indent="-342900">
              <a:lnSpc>
                <a:spcPct val="120000"/>
              </a:lnSpc>
              <a:buFont typeface="Wingdings" panose="05000000000000000000" pitchFamily="2" charset="2"/>
              <a:buChar char="n"/>
              <a:defRPr sz="2000" b="1">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defRPr>
            </a:lvl1pPr>
          </a:lstStyle>
          <a:p>
            <a:pPr marL="228611" marR="0" lvl="0" indent="-228611" defTabSz="609630" eaLnBrk="1" fontAlgn="auto" latinLnBrk="0" hangingPunct="1">
              <a:lnSpc>
                <a:spcPct val="120000"/>
              </a:lnSpc>
              <a:spcBef>
                <a:spcPts val="0"/>
              </a:spcBef>
              <a:spcAft>
                <a:spcPts val="0"/>
              </a:spcAft>
              <a:buClrTx/>
              <a:buSzTx/>
              <a:buFont typeface="Wingdings" panose="05000000000000000000" pitchFamily="2" charset="2"/>
              <a:buChar char="n"/>
              <a:tabLst/>
              <a:defRPr/>
            </a:pPr>
            <a:r>
              <a:rPr kumimoji="0" lang="zh-TW" altLang="en-US" sz="1333" b="1" i="0" u="none" strike="noStrike" kern="0" cap="none" spc="0" normalizeH="0" baseline="0" noProof="0" dirty="0">
                <a:ln>
                  <a:noFill/>
                </a:ln>
                <a:solidFill>
                  <a:srgbClr val="C00000"/>
                </a:solidFill>
                <a:effectLst>
                  <a:glow rad="127000">
                    <a:prstClr val="white"/>
                  </a:glow>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依據颱風災害事件建立專案，提供管理處填報整備情形</a:t>
            </a:r>
            <a:endParaRPr kumimoji="0" lang="en-US" altLang="zh-TW" sz="1333" b="1" i="0" u="none" strike="noStrike" kern="0" cap="none" spc="0" normalizeH="0" baseline="0" noProof="0" dirty="0">
              <a:ln>
                <a:noFill/>
              </a:ln>
              <a:solidFill>
                <a:srgbClr val="C00000"/>
              </a:solidFill>
              <a:effectLst>
                <a:glow rad="127000">
                  <a:prstClr val="white"/>
                </a:glow>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34" name="TextBox 85">
            <a:extLst>
              <a:ext uri="{FF2B5EF4-FFF2-40B4-BE49-F238E27FC236}">
                <a16:creationId xmlns:a16="http://schemas.microsoft.com/office/drawing/2014/main" id="{F1D3B575-B32D-E5B1-E826-CFA249877435}"/>
              </a:ext>
            </a:extLst>
          </p:cNvPr>
          <p:cNvSpPr txBox="1"/>
          <p:nvPr/>
        </p:nvSpPr>
        <p:spPr>
          <a:xfrm flipH="1">
            <a:off x="6797801" y="5825547"/>
            <a:ext cx="1873709" cy="808555"/>
          </a:xfrm>
          <a:prstGeom prst="rect">
            <a:avLst/>
          </a:prstGeom>
          <a:noFill/>
        </p:spPr>
        <p:txBody>
          <a:bodyPr wrap="square" rtlCol="0">
            <a:spAutoFit/>
          </a:bodyPr>
          <a:lstStyle/>
          <a:p>
            <a:pPr marL="228611" indent="-228611" defTabSz="609630">
              <a:lnSpc>
                <a:spcPct val="120000"/>
              </a:lnSpc>
              <a:buFont typeface="Wingdings" panose="05000000000000000000" pitchFamily="2" charset="2"/>
              <a:buChar char="n"/>
            </a:pPr>
            <a:r>
              <a:rPr lang="zh-TW" altLang="en-US" sz="1333"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方便管理災情資訊，與掌握災情資訊，提高即時應變能力</a:t>
            </a:r>
          </a:p>
        </p:txBody>
      </p:sp>
      <p:sp>
        <p:nvSpPr>
          <p:cNvPr id="35" name="矩形 34">
            <a:extLst>
              <a:ext uri="{FF2B5EF4-FFF2-40B4-BE49-F238E27FC236}">
                <a16:creationId xmlns:a16="http://schemas.microsoft.com/office/drawing/2014/main" id="{5301F4A8-A52C-C8AD-906A-CBD8B1FB993C}"/>
              </a:ext>
            </a:extLst>
          </p:cNvPr>
          <p:cNvSpPr/>
          <p:nvPr/>
        </p:nvSpPr>
        <p:spPr>
          <a:xfrm>
            <a:off x="9428994" y="4014771"/>
            <a:ext cx="2136344" cy="526491"/>
          </a:xfrm>
          <a:prstGeom prst="rect">
            <a:avLst/>
          </a:prstGeom>
        </p:spPr>
        <p:txBody>
          <a:bodyPr wrap="square">
            <a:spAutoFit/>
          </a:bodyPr>
          <a:lstStyle/>
          <a:p>
            <a:pPr defTabSz="609630">
              <a:lnSpc>
                <a:spcPct val="110000"/>
              </a:lnSpc>
              <a:spcBef>
                <a:spcPts val="200"/>
              </a:spcBef>
            </a:pPr>
            <a:r>
              <a:rPr lang="zh-TW" altLang="en-US" sz="1333" b="1" dirty="0">
                <a:solidFill>
                  <a:srgbClr val="0070C0"/>
                </a:solidFill>
                <a:effectLst>
                  <a:glow rad="127000">
                    <a:prstClr val="white"/>
                  </a:glow>
                </a:effectLst>
                <a:latin typeface="微軟正黑體" panose="020B0604030504040204" pitchFamily="34" charset="-120"/>
                <a:cs typeface="Arial" pitchFamily="34" charset="0"/>
              </a:rPr>
              <a:t>功能尚未完成期間，配合署內作業協勤統計辦理</a:t>
            </a:r>
          </a:p>
        </p:txBody>
      </p:sp>
      <p:sp>
        <p:nvSpPr>
          <p:cNvPr id="36" name="AutoShape 14">
            <a:extLst>
              <a:ext uri="{FF2B5EF4-FFF2-40B4-BE49-F238E27FC236}">
                <a16:creationId xmlns:a16="http://schemas.microsoft.com/office/drawing/2014/main" id="{E7AC726C-4E7F-355F-F2C7-27E9D4C74D45}"/>
              </a:ext>
            </a:extLst>
          </p:cNvPr>
          <p:cNvSpPr>
            <a:spLocks noChangeArrowheads="1"/>
          </p:cNvSpPr>
          <p:nvPr/>
        </p:nvSpPr>
        <p:spPr bwMode="ltGray">
          <a:xfrm>
            <a:off x="125029" y="2348428"/>
            <a:ext cx="1535526" cy="619761"/>
          </a:xfrm>
          <a:prstGeom prst="roundRect">
            <a:avLst>
              <a:gd name="adj" fmla="val 33835"/>
            </a:avLst>
          </a:prstGeom>
          <a:solidFill>
            <a:srgbClr val="2A9D8F"/>
          </a:solidFill>
          <a:ln w="38100"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effectLst>
        </p:spPr>
        <p:txBody>
          <a:bodyPr vert="horz" wrap="square" lIns="60960" tIns="30480" rIns="60960" bIns="30480" numCol="1" rtlCol="0" anchor="ctr" anchorCtr="0" compatLnSpc="1">
            <a:prstTxWarp prst="textNoShape">
              <a:avLst/>
            </a:prstTxWarp>
          </a:bodyPr>
          <a:lstStyle/>
          <a:p>
            <a:pPr marL="1059" algn="ctr" defTabSz="609630"/>
            <a:r>
              <a:rPr lang="zh-TW" altLang="en-US" sz="1867" b="1" dirty="0">
                <a:solidFill>
                  <a:prstClr val="black"/>
                </a:solidFill>
                <a:effectLst>
                  <a:glow rad="127000">
                    <a:prstClr val="white"/>
                  </a:glow>
                </a:effectLst>
                <a:latin typeface="微軟正黑體" panose="020B0604030504040204" pitchFamily="34" charset="-120"/>
              </a:rPr>
              <a:t>系統開發</a:t>
            </a:r>
            <a:endParaRPr lang="en-US" altLang="zh-TW" sz="1867" b="1" dirty="0">
              <a:solidFill>
                <a:prstClr val="black"/>
              </a:solidFill>
              <a:effectLst>
                <a:glow rad="127000">
                  <a:prstClr val="white"/>
                </a:glow>
              </a:effectLst>
              <a:latin typeface="微軟正黑體" panose="020B0604030504040204" pitchFamily="34" charset="-120"/>
            </a:endParaRPr>
          </a:p>
          <a:p>
            <a:pPr marL="1059" algn="ctr" defTabSz="609630"/>
            <a:r>
              <a:rPr lang="zh-TW" altLang="en-US" sz="1867" b="1" dirty="0">
                <a:solidFill>
                  <a:prstClr val="black"/>
                </a:solidFill>
                <a:effectLst>
                  <a:glow rad="127000">
                    <a:prstClr val="white"/>
                  </a:glow>
                </a:effectLst>
                <a:latin typeface="微軟正黑體" panose="020B0604030504040204" pitchFamily="34" charset="-120"/>
              </a:rPr>
              <a:t>期程規劃</a:t>
            </a:r>
          </a:p>
        </p:txBody>
      </p:sp>
      <p:pic>
        <p:nvPicPr>
          <p:cNvPr id="37" name="圖片 36">
            <a:extLst>
              <a:ext uri="{FF2B5EF4-FFF2-40B4-BE49-F238E27FC236}">
                <a16:creationId xmlns:a16="http://schemas.microsoft.com/office/drawing/2014/main" id="{4E945F90-4B0F-F4C7-E304-0A9E7DE1E706}"/>
              </a:ext>
            </a:extLst>
          </p:cNvPr>
          <p:cNvPicPr>
            <a:picLocks noChangeAspect="1"/>
          </p:cNvPicPr>
          <p:nvPr/>
        </p:nvPicPr>
        <p:blipFill>
          <a:blip r:embed="rId7"/>
          <a:stretch>
            <a:fillRect/>
          </a:stretch>
        </p:blipFill>
        <p:spPr>
          <a:xfrm>
            <a:off x="829753" y="316058"/>
            <a:ext cx="1535526" cy="1963760"/>
          </a:xfrm>
          <a:prstGeom prst="rect">
            <a:avLst/>
          </a:prstGeom>
        </p:spPr>
      </p:pic>
      <p:sp>
        <p:nvSpPr>
          <p:cNvPr id="38" name="AutoShape 14">
            <a:extLst>
              <a:ext uri="{FF2B5EF4-FFF2-40B4-BE49-F238E27FC236}">
                <a16:creationId xmlns:a16="http://schemas.microsoft.com/office/drawing/2014/main" id="{D3C7E4B9-FF3E-6B00-B8AC-20CB1506A567}"/>
              </a:ext>
            </a:extLst>
          </p:cNvPr>
          <p:cNvSpPr>
            <a:spLocks noChangeArrowheads="1"/>
          </p:cNvSpPr>
          <p:nvPr/>
        </p:nvSpPr>
        <p:spPr bwMode="ltGray">
          <a:xfrm>
            <a:off x="3554495" y="1099353"/>
            <a:ext cx="2327263" cy="399751"/>
          </a:xfrm>
          <a:prstGeom prst="roundRect">
            <a:avLst>
              <a:gd name="adj" fmla="val 33835"/>
            </a:avLst>
          </a:prstGeom>
          <a:solidFill>
            <a:srgbClr val="2A9D8F"/>
          </a:solidFill>
          <a:ln w="38100"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effectLst>
        </p:spPr>
        <p:txBody>
          <a:bodyPr vert="horz" wrap="square" lIns="60960" tIns="30480" rIns="60960" bIns="30480" numCol="1" rtlCol="0" anchor="ctr" anchorCtr="0" compatLnSpc="1">
            <a:prstTxWarp prst="textNoShape">
              <a:avLst/>
            </a:prstTxWarp>
          </a:bodyPr>
          <a:lstStyle/>
          <a:p>
            <a:pPr marL="1059" algn="ctr" defTabSz="609630"/>
            <a:r>
              <a:rPr lang="zh-TW" altLang="en-US" sz="1867" b="1" dirty="0">
                <a:solidFill>
                  <a:prstClr val="black"/>
                </a:solidFill>
                <a:effectLst>
                  <a:glow rad="127000">
                    <a:prstClr val="white"/>
                  </a:glow>
                </a:effectLst>
                <a:latin typeface="微軟正黑體" panose="020B0604030504040204" pitchFamily="34" charset="-120"/>
              </a:rPr>
              <a:t>系統已協助案件</a:t>
            </a:r>
          </a:p>
        </p:txBody>
      </p:sp>
      <p:sp>
        <p:nvSpPr>
          <p:cNvPr id="39" name="文字方塊 38">
            <a:extLst>
              <a:ext uri="{FF2B5EF4-FFF2-40B4-BE49-F238E27FC236}">
                <a16:creationId xmlns:a16="http://schemas.microsoft.com/office/drawing/2014/main" id="{4C81CA1C-CE01-E750-67B1-5C0A9B7F54F5}"/>
              </a:ext>
            </a:extLst>
          </p:cNvPr>
          <p:cNvSpPr txBox="1"/>
          <p:nvPr/>
        </p:nvSpPr>
        <p:spPr>
          <a:xfrm>
            <a:off x="3811525" y="1658172"/>
            <a:ext cx="1813201" cy="584775"/>
          </a:xfrm>
          <a:prstGeom prst="rect">
            <a:avLst/>
          </a:prstGeom>
          <a:noFill/>
        </p:spPr>
        <p:txBody>
          <a:bodyPr wrap="square">
            <a:spAutoFit/>
          </a:bodyPr>
          <a:lstStyle/>
          <a:p>
            <a:pPr defTabSz="609630"/>
            <a:r>
              <a:rPr lang="en-US" altLang="zh-TW" sz="1867" kern="0" dirty="0">
                <a:solidFill>
                  <a:srgbClr val="C00000"/>
                </a:solidFill>
                <a:effectLst>
                  <a:glow rad="127000">
                    <a:prstClr val="white"/>
                  </a:glow>
                </a:effectLst>
                <a:latin typeface="微软雅黑"/>
                <a:ea typeface="微软雅黑"/>
                <a:cs typeface="+mn-ea"/>
              </a:rPr>
              <a:t>2024</a:t>
            </a:r>
            <a:r>
              <a:rPr lang="zh-TW" altLang="en-US" sz="1867" kern="0" dirty="0">
                <a:solidFill>
                  <a:srgbClr val="C00000"/>
                </a:solidFill>
                <a:effectLst>
                  <a:glow rad="127000">
                    <a:prstClr val="white"/>
                  </a:glow>
                </a:effectLst>
                <a:latin typeface="微软雅黑"/>
                <a:ea typeface="微软雅黑"/>
                <a:cs typeface="+mn-ea"/>
              </a:rPr>
              <a:t>凱米颱風</a:t>
            </a:r>
            <a:endParaRPr lang="en-US" altLang="zh-TW" sz="1867" kern="0" dirty="0">
              <a:solidFill>
                <a:srgbClr val="C00000"/>
              </a:solidFill>
              <a:effectLst>
                <a:glow rad="127000">
                  <a:prstClr val="white"/>
                </a:glow>
              </a:effectLst>
              <a:latin typeface="微软雅黑"/>
              <a:ea typeface="微软雅黑"/>
              <a:cs typeface="+mn-ea"/>
            </a:endParaRPr>
          </a:p>
          <a:p>
            <a:pPr defTabSz="609630"/>
            <a:r>
              <a:rPr lang="zh-TW" altLang="en-US" sz="1333" kern="0" dirty="0">
                <a:solidFill>
                  <a:srgbClr val="C00000"/>
                </a:solidFill>
                <a:effectLst>
                  <a:glow rad="127000">
                    <a:prstClr val="white"/>
                  </a:glow>
                </a:effectLst>
                <a:latin typeface="微软雅黑"/>
                <a:ea typeface="微软雅黑"/>
                <a:cs typeface="+mn-ea"/>
              </a:rPr>
              <a:t>             </a:t>
            </a:r>
            <a:r>
              <a:rPr lang="en-US" altLang="zh-TW" sz="1333" kern="0" dirty="0">
                <a:solidFill>
                  <a:srgbClr val="C00000"/>
                </a:solidFill>
                <a:effectLst>
                  <a:glow rad="127000">
                    <a:prstClr val="white"/>
                  </a:glow>
                </a:effectLst>
                <a:latin typeface="微软雅黑"/>
                <a:ea typeface="微软雅黑"/>
                <a:cs typeface="+mn-ea"/>
              </a:rPr>
              <a:t>(7/22~8/2)</a:t>
            </a:r>
            <a:endParaRPr lang="zh-TW" altLang="en-US" sz="1333" kern="0" dirty="0">
              <a:solidFill>
                <a:srgbClr val="C00000"/>
              </a:solidFill>
              <a:effectLst>
                <a:glow rad="127000">
                  <a:prstClr val="white"/>
                </a:glow>
              </a:effectLst>
              <a:latin typeface="微软雅黑"/>
              <a:ea typeface="微软雅黑"/>
              <a:cs typeface="+mn-ea"/>
            </a:endParaRPr>
          </a:p>
        </p:txBody>
      </p:sp>
      <p:pic>
        <p:nvPicPr>
          <p:cNvPr id="40" name="圖片 39">
            <a:extLst>
              <a:ext uri="{FF2B5EF4-FFF2-40B4-BE49-F238E27FC236}">
                <a16:creationId xmlns:a16="http://schemas.microsoft.com/office/drawing/2014/main" id="{5CBE1FD6-2923-3860-A84E-12B97490F87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4773" b="96740" l="9850" r="91486">
                        <a14:foregroundMark x1="77129" y1="8033" x2="81803" y2="10361"/>
                        <a14:foregroundMark x1="78130" y1="4773" x2="78130" y2="4773"/>
                        <a14:foregroundMark x1="91486" y1="12224" x2="91486" y2="12224"/>
                        <a14:foregroundMark x1="53422" y1="91851" x2="53088" y2="96740"/>
                      </a14:backgroundRemoval>
                    </a14:imgEffect>
                  </a14:imgLayer>
                </a14:imgProps>
              </a:ext>
            </a:extLst>
          </a:blip>
          <a:stretch>
            <a:fillRect/>
          </a:stretch>
        </p:blipFill>
        <p:spPr>
          <a:xfrm>
            <a:off x="6429711" y="961834"/>
            <a:ext cx="1111243" cy="1409535"/>
          </a:xfrm>
          <a:prstGeom prst="rect">
            <a:avLst/>
          </a:prstGeom>
        </p:spPr>
      </p:pic>
      <p:sp>
        <p:nvSpPr>
          <p:cNvPr id="41" name="文字方塊 40">
            <a:extLst>
              <a:ext uri="{FF2B5EF4-FFF2-40B4-BE49-F238E27FC236}">
                <a16:creationId xmlns:a16="http://schemas.microsoft.com/office/drawing/2014/main" id="{314954BC-A12F-E4D4-09E4-E228D3A47F87}"/>
              </a:ext>
            </a:extLst>
          </p:cNvPr>
          <p:cNvSpPr txBox="1"/>
          <p:nvPr/>
        </p:nvSpPr>
        <p:spPr>
          <a:xfrm>
            <a:off x="6421148" y="1258475"/>
            <a:ext cx="1829328" cy="338554"/>
          </a:xfrm>
          <a:prstGeom prst="rect">
            <a:avLst/>
          </a:prstGeom>
          <a:noFill/>
        </p:spPr>
        <p:txBody>
          <a:bodyPr wrap="square">
            <a:spAutoFit/>
          </a:bodyPr>
          <a:lstStyle/>
          <a:p>
            <a:pPr defTabSz="609630"/>
            <a:r>
              <a:rPr lang="en-US" altLang="zh-TW" sz="1600" kern="0" dirty="0">
                <a:solidFill>
                  <a:srgbClr val="C00000"/>
                </a:solidFill>
                <a:effectLst>
                  <a:glow rad="127000">
                    <a:prstClr val="white"/>
                  </a:glow>
                </a:effectLst>
                <a:latin typeface="微软雅黑"/>
                <a:ea typeface="微软雅黑"/>
                <a:cs typeface="+mn-ea"/>
                <a:sym typeface="Wingdings 2" panose="05020102010507070707" pitchFamily="18" charset="2"/>
              </a:rPr>
              <a:t></a:t>
            </a:r>
            <a:r>
              <a:rPr lang="en-US" altLang="zh-TW" sz="1600" u="sng" kern="0" dirty="0">
                <a:solidFill>
                  <a:srgbClr val="C00000"/>
                </a:solidFill>
                <a:effectLst>
                  <a:glow rad="127000">
                    <a:prstClr val="white"/>
                  </a:glow>
                </a:effectLst>
                <a:latin typeface="微软雅黑"/>
                <a:ea typeface="微软雅黑"/>
                <a:cs typeface="+mn-ea"/>
              </a:rPr>
              <a:t>17</a:t>
            </a:r>
            <a:r>
              <a:rPr lang="zh-TW" altLang="en-US" sz="1600" u="sng" kern="0" dirty="0">
                <a:solidFill>
                  <a:srgbClr val="C00000"/>
                </a:solidFill>
                <a:effectLst>
                  <a:glow rad="127000">
                    <a:prstClr val="white"/>
                  </a:glow>
                </a:effectLst>
                <a:latin typeface="微软雅黑"/>
                <a:ea typeface="微软雅黑"/>
                <a:cs typeface="+mn-ea"/>
              </a:rPr>
              <a:t>處</a:t>
            </a:r>
            <a:r>
              <a:rPr lang="zh-TW" altLang="en-US" sz="1600" kern="0" dirty="0">
                <a:solidFill>
                  <a:srgbClr val="C00000"/>
                </a:solidFill>
                <a:effectLst>
                  <a:glow rad="127000">
                    <a:prstClr val="white"/>
                  </a:glow>
                </a:effectLst>
                <a:latin typeface="微软雅黑"/>
                <a:ea typeface="微软雅黑"/>
                <a:cs typeface="+mn-ea"/>
              </a:rPr>
              <a:t>整備回報</a:t>
            </a:r>
          </a:p>
        </p:txBody>
      </p:sp>
      <p:sp>
        <p:nvSpPr>
          <p:cNvPr id="42" name="文字方塊 41">
            <a:extLst>
              <a:ext uri="{FF2B5EF4-FFF2-40B4-BE49-F238E27FC236}">
                <a16:creationId xmlns:a16="http://schemas.microsoft.com/office/drawing/2014/main" id="{505B70EB-C8CA-2799-F95C-059E5749EBA3}"/>
              </a:ext>
            </a:extLst>
          </p:cNvPr>
          <p:cNvSpPr txBox="1"/>
          <p:nvPr/>
        </p:nvSpPr>
        <p:spPr>
          <a:xfrm>
            <a:off x="6270369" y="1660538"/>
            <a:ext cx="1928016" cy="338554"/>
          </a:xfrm>
          <a:prstGeom prst="rect">
            <a:avLst/>
          </a:prstGeom>
          <a:noFill/>
        </p:spPr>
        <p:txBody>
          <a:bodyPr wrap="square">
            <a:spAutoFit/>
          </a:bodyPr>
          <a:lstStyle>
            <a:defPPr>
              <a:defRPr lang="en-US"/>
            </a:defPPr>
            <a:lvl1pPr>
              <a:defRPr sz="2400" kern="0">
                <a:solidFill>
                  <a:srgbClr val="C00000"/>
                </a:solidFill>
                <a:effectLst>
                  <a:glow rad="127000">
                    <a:schemeClr val="bg1"/>
                  </a:glow>
                </a:effectLst>
                <a:latin typeface="微软雅黑"/>
                <a:ea typeface="微软雅黑"/>
                <a:cs typeface="+mn-ea"/>
              </a:defRPr>
            </a:lvl1pPr>
          </a:lstStyle>
          <a:p>
            <a:pPr marL="0" marR="0" lvl="0" indent="0" defTabSz="609630" eaLnBrk="1" fontAlgn="auto" latinLnBrk="0" hangingPunct="1">
              <a:lnSpc>
                <a:spcPct val="100000"/>
              </a:lnSpc>
              <a:spcBef>
                <a:spcPts val="0"/>
              </a:spcBef>
              <a:spcAft>
                <a:spcPts val="0"/>
              </a:spcAft>
              <a:buClrTx/>
              <a:buSzTx/>
              <a:buFontTx/>
              <a:buNone/>
              <a:tabLst/>
              <a:defRPr/>
            </a:pPr>
            <a:r>
              <a:rPr kumimoji="0" lang="zh-TW" altLang="en-US" sz="1600" b="0" i="0" u="none" strike="noStrike" kern="0" cap="none" spc="0" normalizeH="0" baseline="0" noProof="0" dirty="0">
                <a:ln>
                  <a:noFill/>
                </a:ln>
                <a:solidFill>
                  <a:srgbClr val="C00000"/>
                </a:solidFill>
                <a:effectLst>
                  <a:glow rad="127000">
                    <a:prstClr val="white"/>
                  </a:glow>
                </a:effectLst>
                <a:uLnTx/>
                <a:uFillTx/>
                <a:latin typeface="微软雅黑"/>
                <a:ea typeface="微软雅黑"/>
                <a:sym typeface="Wingdings 2" panose="05020102010507070707" pitchFamily="18" charset="2"/>
              </a:rPr>
              <a:t></a:t>
            </a:r>
            <a:r>
              <a:rPr kumimoji="0" lang="zh-TW" altLang="en-US" sz="1600" b="0" i="0" u="none" strike="noStrike" kern="0" cap="none" spc="0" normalizeH="0" baseline="0" noProof="0" dirty="0">
                <a:ln>
                  <a:noFill/>
                </a:ln>
                <a:solidFill>
                  <a:srgbClr val="C00000"/>
                </a:solidFill>
                <a:effectLst>
                  <a:glow rad="127000">
                    <a:prstClr val="white"/>
                  </a:glow>
                </a:effectLst>
                <a:uLnTx/>
                <a:uFillTx/>
                <a:latin typeface="微软雅黑"/>
                <a:ea typeface="微软雅黑"/>
              </a:rPr>
              <a:t>案件回報</a:t>
            </a:r>
            <a:r>
              <a:rPr kumimoji="0" lang="en-US" altLang="zh-TW" sz="1600" b="0" i="0" u="sng" strike="noStrike" kern="0" cap="none" spc="0" normalizeH="0" baseline="0" noProof="0" dirty="0">
                <a:ln>
                  <a:noFill/>
                </a:ln>
                <a:solidFill>
                  <a:srgbClr val="C00000"/>
                </a:solidFill>
                <a:effectLst>
                  <a:glow rad="127000">
                    <a:prstClr val="white"/>
                  </a:glow>
                </a:effectLst>
                <a:uLnTx/>
                <a:uFillTx/>
                <a:latin typeface="微软雅黑"/>
                <a:ea typeface="微软雅黑"/>
              </a:rPr>
              <a:t>464</a:t>
            </a:r>
            <a:r>
              <a:rPr kumimoji="0" lang="zh-TW" altLang="en-US" sz="1600" b="0" i="0" u="sng" strike="noStrike" kern="0" cap="none" spc="0" normalizeH="0" baseline="0" noProof="0" dirty="0">
                <a:ln>
                  <a:noFill/>
                </a:ln>
                <a:solidFill>
                  <a:srgbClr val="C00000"/>
                </a:solidFill>
                <a:effectLst>
                  <a:glow rad="127000">
                    <a:prstClr val="white"/>
                  </a:glow>
                </a:effectLst>
                <a:uLnTx/>
                <a:uFillTx/>
                <a:latin typeface="微软雅黑"/>
                <a:ea typeface="微软雅黑"/>
              </a:rPr>
              <a:t>次</a:t>
            </a:r>
          </a:p>
        </p:txBody>
      </p:sp>
    </p:spTree>
    <p:extLst>
      <p:ext uri="{BB962C8B-B14F-4D97-AF65-F5344CB8AC3E}">
        <p14:creationId xmlns:p14="http://schemas.microsoft.com/office/powerpoint/2010/main" val="2365159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4" y="162838"/>
            <a:ext cx="10968562" cy="789140"/>
            <a:chOff x="-3" y="162838"/>
            <a:chExt cx="12190831" cy="678410"/>
          </a:xfrm>
        </p:grpSpPr>
        <p:sp>
          <p:nvSpPr>
            <p:cNvPr id="25" name="矩形 42"/>
            <p:cNvSpPr/>
            <p:nvPr/>
          </p:nvSpPr>
          <p:spPr>
            <a:xfrm>
              <a:off x="-3" y="162838"/>
              <a:ext cx="1179767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8" name="圖片 2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投影片編號版面配置區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黑体" panose="02010609060101010101" pitchFamily="49"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黑体" panose="02010609060101010101" pitchFamily="49" charset="-122"/>
              <a:cs typeface="+mn-cs"/>
            </a:endParaRPr>
          </a:p>
        </p:txBody>
      </p:sp>
      <p:sp>
        <p:nvSpPr>
          <p:cNvPr id="2" name="文本框 47">
            <a:extLst>
              <a:ext uri="{FF2B5EF4-FFF2-40B4-BE49-F238E27FC236}">
                <a16:creationId xmlns:a16="http://schemas.microsoft.com/office/drawing/2014/main" id="{3E441DE5-8A95-B7AA-7008-A09A7B922FC2}"/>
              </a:ext>
            </a:extLst>
          </p:cNvPr>
          <p:cNvSpPr txBox="1"/>
          <p:nvPr/>
        </p:nvSpPr>
        <p:spPr>
          <a:xfrm>
            <a:off x="1215457" y="175935"/>
            <a:ext cx="9395609" cy="699743"/>
          </a:xfrm>
          <a:prstGeom prst="rect">
            <a:avLst/>
          </a:prstGeom>
          <a:noFill/>
        </p:spPr>
        <p:txBody>
          <a:bodyPr wrap="square" rtlCol="0">
            <a:spAutoFit/>
          </a:bodyPr>
          <a:lstStyle/>
          <a:p>
            <a:pPr marL="0" marR="0" lvl="0" indent="0" algn="l" defTabSz="609630" rtl="0" eaLnBrk="1" fontAlgn="auto" latinLnBrk="0" hangingPunct="1">
              <a:lnSpc>
                <a:spcPts val="5320"/>
              </a:lnSpc>
              <a:spcBef>
                <a:spcPct val="0"/>
              </a:spcBef>
              <a:spcAft>
                <a:spcPts val="0"/>
              </a:spcAft>
              <a:buClrTx/>
              <a:buSzTx/>
              <a:buFontTx/>
              <a:buNone/>
              <a:tabLst/>
              <a:defRPr/>
            </a:pPr>
            <a:r>
              <a:rPr kumimoji="0" lang="zh-TW" altLang="en-US" sz="3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整合雲系統</a:t>
            </a:r>
            <a:r>
              <a:rPr kumimoji="0" lang="zh-TW" altLang="en-US" sz="3200" b="1" i="0" u="none" strike="noStrike" kern="1200" cap="none" spc="0" normalizeH="0" baseline="0" noProof="0" dirty="0">
                <a:ln>
                  <a:noFill/>
                </a:ln>
                <a:solidFill>
                  <a:srgbClr val="F8D35E"/>
                </a:solidFill>
                <a:effectLst/>
                <a:uLnTx/>
                <a:uFillTx/>
                <a:latin typeface="Microsoft YaHei" panose="020B0503020204020204" pitchFamily="34" charset="-122"/>
                <a:ea typeface="Microsoft YaHei" panose="020B0503020204020204" pitchFamily="34" charset="-122"/>
                <a:cs typeface="+mn-cs"/>
              </a:rPr>
              <a:t>防災整備</a:t>
            </a:r>
            <a:r>
              <a:rPr kumimoji="0" lang="zh-TW" altLang="en-US" sz="3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功能規劃與建置</a:t>
            </a:r>
            <a:r>
              <a:rPr kumimoji="0" lang="en-US" altLang="zh-TW" sz="2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(2/2)</a:t>
            </a:r>
            <a:endParaRPr kumimoji="0" lang="zh-TW" altLang="en-US" sz="3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3" name="TextBox 17">
            <a:extLst>
              <a:ext uri="{FF2B5EF4-FFF2-40B4-BE49-F238E27FC236}">
                <a16:creationId xmlns:a16="http://schemas.microsoft.com/office/drawing/2014/main" id="{A394CA32-94E4-7577-BB8F-A8C25F63F9F2}"/>
              </a:ext>
            </a:extLst>
          </p:cNvPr>
          <p:cNvSpPr txBox="1"/>
          <p:nvPr/>
        </p:nvSpPr>
        <p:spPr>
          <a:xfrm>
            <a:off x="1133564" y="926285"/>
            <a:ext cx="11014804" cy="605360"/>
          </a:xfrm>
          <a:prstGeom prst="rect">
            <a:avLst/>
          </a:prstGeom>
        </p:spPr>
        <p:txBody>
          <a:bodyPr wrap="square" lIns="0" tIns="0" rIns="0" bIns="0" rtlCol="0" anchor="t">
            <a:spAutoFit/>
          </a:bodyPr>
          <a:lstStyle/>
          <a:p>
            <a:pPr defTabSz="609630">
              <a:lnSpc>
                <a:spcPts val="5320"/>
              </a:lnSpc>
              <a:spcBef>
                <a:spcPct val="0"/>
              </a:spcBef>
              <a:defRPr/>
            </a:pPr>
            <a:r>
              <a:rPr lang="zh-TW" altLang="en-US" sz="3133" b="1" dirty="0">
                <a:solidFill>
                  <a:srgbClr val="145757"/>
                </a:solidFill>
                <a:latin typeface="Microsoft YaHei" panose="020B0503020204020204" pitchFamily="34" charset="-122"/>
                <a:ea typeface="Microsoft YaHei" panose="020B0503020204020204" pitchFamily="34" charset="-122"/>
              </a:rPr>
              <a:t>提供汛期整合多元資訊，以利強化防災整備及應變能力</a:t>
            </a:r>
          </a:p>
        </p:txBody>
      </p:sp>
      <p:sp>
        <p:nvSpPr>
          <p:cNvPr id="5" name="AutoShape 14">
            <a:extLst>
              <a:ext uri="{FF2B5EF4-FFF2-40B4-BE49-F238E27FC236}">
                <a16:creationId xmlns:a16="http://schemas.microsoft.com/office/drawing/2014/main" id="{D9E288AD-10E6-6A65-E8C3-C716AF407662}"/>
              </a:ext>
            </a:extLst>
          </p:cNvPr>
          <p:cNvSpPr>
            <a:spLocks noChangeArrowheads="1"/>
          </p:cNvSpPr>
          <p:nvPr/>
        </p:nvSpPr>
        <p:spPr bwMode="ltGray">
          <a:xfrm>
            <a:off x="263048" y="1691772"/>
            <a:ext cx="2327263" cy="399751"/>
          </a:xfrm>
          <a:prstGeom prst="roundRect">
            <a:avLst>
              <a:gd name="adj" fmla="val 33835"/>
            </a:avLst>
          </a:prstGeom>
          <a:solidFill>
            <a:srgbClr val="2A9D8F"/>
          </a:solidFill>
          <a:ln w="38100"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effectLst>
        </p:spPr>
        <p:txBody>
          <a:bodyPr vert="horz" wrap="square" lIns="60960" tIns="30480" rIns="60960" bIns="30480" numCol="1" rtlCol="0" anchor="ctr" anchorCtr="0" compatLnSpc="1">
            <a:prstTxWarp prst="textNoShape">
              <a:avLst/>
            </a:prstTxWarp>
          </a:bodyPr>
          <a:lstStyle/>
          <a:p>
            <a:pPr marL="1059" algn="ctr" defTabSz="609630">
              <a:defRPr/>
            </a:pPr>
            <a:r>
              <a:rPr lang="zh-TW" altLang="en-US" sz="2133" b="1" dirty="0">
                <a:solidFill>
                  <a:prstClr val="black"/>
                </a:solidFill>
                <a:effectLst>
                  <a:glow rad="127000">
                    <a:prstClr val="white"/>
                  </a:glow>
                </a:effectLst>
                <a:latin typeface="微軟正黑體" panose="020B0604030504040204" pitchFamily="34" charset="-120"/>
              </a:rPr>
              <a:t>系統已協助案件</a:t>
            </a:r>
          </a:p>
        </p:txBody>
      </p:sp>
      <p:sp>
        <p:nvSpPr>
          <p:cNvPr id="6" name="文字方塊 5">
            <a:extLst>
              <a:ext uri="{FF2B5EF4-FFF2-40B4-BE49-F238E27FC236}">
                <a16:creationId xmlns:a16="http://schemas.microsoft.com/office/drawing/2014/main" id="{A4C4667F-20A8-D00A-5F5D-A6EDF692C3F6}"/>
              </a:ext>
            </a:extLst>
          </p:cNvPr>
          <p:cNvSpPr txBox="1"/>
          <p:nvPr/>
        </p:nvSpPr>
        <p:spPr>
          <a:xfrm>
            <a:off x="7817403" y="2215670"/>
            <a:ext cx="3969449" cy="379656"/>
          </a:xfrm>
          <a:prstGeom prst="rect">
            <a:avLst/>
          </a:prstGeom>
          <a:noFill/>
        </p:spPr>
        <p:txBody>
          <a:bodyPr wrap="square">
            <a:spAutoFit/>
          </a:bodyPr>
          <a:lstStyle/>
          <a:p>
            <a:pPr defTabSz="609630">
              <a:defRPr/>
            </a:pPr>
            <a:r>
              <a:rPr lang="zh-TW" altLang="en-US" sz="1600" b="1" dirty="0">
                <a:solidFill>
                  <a:srgbClr val="FFFF00"/>
                </a:solidFill>
                <a:effectLst>
                  <a:glow rad="127000">
                    <a:prstClr val="black"/>
                  </a:glow>
                </a:effectLst>
                <a:latin typeface="微軟正黑體" panose="020B0604030504040204" pitchFamily="34" charset="-120"/>
                <a:sym typeface="Wingdings" panose="05000000000000000000" pitchFamily="2" charset="2"/>
              </a:rPr>
              <a:t>凱米颱風</a:t>
            </a:r>
            <a:r>
              <a:rPr lang="zh-TW" altLang="en-US" sz="1600" b="1" dirty="0">
                <a:solidFill>
                  <a:srgbClr val="FFFF00"/>
                </a:solidFill>
                <a:effectLst>
                  <a:glow rad="127000">
                    <a:prstClr val="black"/>
                  </a:glow>
                </a:effectLst>
                <a:latin typeface="微軟正黑體" panose="020B0604030504040204" pitchFamily="34" charset="-120"/>
              </a:rPr>
              <a:t>防災整備情形報表</a:t>
            </a:r>
            <a:r>
              <a:rPr lang="en-US" altLang="zh-TW" sz="1867" b="1" dirty="0">
                <a:solidFill>
                  <a:srgbClr val="FFFF00"/>
                </a:solidFill>
                <a:effectLst>
                  <a:glow rad="127000">
                    <a:prstClr val="black"/>
                  </a:glow>
                </a:effectLst>
                <a:latin typeface="微軟正黑體" panose="020B0604030504040204" pitchFamily="34" charset="-120"/>
              </a:rPr>
              <a:t>(</a:t>
            </a:r>
            <a:r>
              <a:rPr lang="zh-TW" altLang="en-US" sz="1333" b="1" dirty="0">
                <a:solidFill>
                  <a:srgbClr val="FFFF00"/>
                </a:solidFill>
                <a:effectLst>
                  <a:glow rad="127000">
                    <a:prstClr val="black"/>
                  </a:glow>
                </a:effectLst>
                <a:latin typeface="微軟正黑體" panose="020B0604030504040204" pitchFamily="34" charset="-120"/>
              </a:rPr>
              <a:t>嘉南處</a:t>
            </a:r>
            <a:r>
              <a:rPr lang="en-US" altLang="zh-TW" sz="1333" b="1" dirty="0">
                <a:solidFill>
                  <a:srgbClr val="FFFF00"/>
                </a:solidFill>
                <a:effectLst>
                  <a:glow rad="127000">
                    <a:prstClr val="black"/>
                  </a:glow>
                </a:effectLst>
                <a:latin typeface="微軟正黑體" panose="020B0604030504040204" pitchFamily="34" charset="-120"/>
              </a:rPr>
              <a:t>)</a:t>
            </a:r>
            <a:endParaRPr lang="zh-TW" altLang="en-US" sz="1333" b="1" dirty="0">
              <a:solidFill>
                <a:prstClr val="white"/>
              </a:solidFill>
              <a:effectLst>
                <a:glow rad="127000">
                  <a:prstClr val="black"/>
                </a:glow>
              </a:effectLst>
              <a:latin typeface="微軟正黑體" panose="020B0604030504040204" pitchFamily="34" charset="-120"/>
            </a:endParaRPr>
          </a:p>
        </p:txBody>
      </p:sp>
      <p:pic>
        <p:nvPicPr>
          <p:cNvPr id="7" name="圖片 6" descr="一張含有 文字, 螢幕擷取畫面, 數字, 軟體 的圖片&#10;&#10;自動產生的描述">
            <a:extLst>
              <a:ext uri="{FF2B5EF4-FFF2-40B4-BE49-F238E27FC236}">
                <a16:creationId xmlns:a16="http://schemas.microsoft.com/office/drawing/2014/main" id="{6AC22285-3C6E-E62C-28FD-7297EDE67E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447" y="2587824"/>
            <a:ext cx="6825721" cy="3343891"/>
          </a:xfrm>
          <a:prstGeom prst="rect">
            <a:avLst/>
          </a:prstGeom>
          <a:ln>
            <a:solidFill>
              <a:sysClr val="window" lastClr="FFFFFF">
                <a:lumMod val="50000"/>
              </a:sysClr>
            </a:solidFill>
          </a:ln>
        </p:spPr>
      </p:pic>
      <p:pic>
        <p:nvPicPr>
          <p:cNvPr id="8" name="圖片 7">
            <a:extLst>
              <a:ext uri="{FF2B5EF4-FFF2-40B4-BE49-F238E27FC236}">
                <a16:creationId xmlns:a16="http://schemas.microsoft.com/office/drawing/2014/main" id="{33750951-8B0A-8962-9262-8F7CE5D90AFE}"/>
              </a:ext>
            </a:extLst>
          </p:cNvPr>
          <p:cNvPicPr>
            <a:picLocks noChangeAspect="1"/>
          </p:cNvPicPr>
          <p:nvPr/>
        </p:nvPicPr>
        <p:blipFill rotWithShape="1">
          <a:blip r:embed="rId5"/>
          <a:srcRect b="1344"/>
          <a:stretch/>
        </p:blipFill>
        <p:spPr>
          <a:xfrm>
            <a:off x="7708447" y="2587825"/>
            <a:ext cx="3682473" cy="3719278"/>
          </a:xfrm>
          <a:prstGeom prst="rect">
            <a:avLst/>
          </a:prstGeom>
        </p:spPr>
      </p:pic>
      <p:sp>
        <p:nvSpPr>
          <p:cNvPr id="9" name="文字方塊 8">
            <a:extLst>
              <a:ext uri="{FF2B5EF4-FFF2-40B4-BE49-F238E27FC236}">
                <a16:creationId xmlns:a16="http://schemas.microsoft.com/office/drawing/2014/main" id="{65474443-FDBA-5B22-C0F0-072AA66F4BDD}"/>
              </a:ext>
            </a:extLst>
          </p:cNvPr>
          <p:cNvSpPr txBox="1"/>
          <p:nvPr/>
        </p:nvSpPr>
        <p:spPr>
          <a:xfrm>
            <a:off x="1313868" y="2189565"/>
            <a:ext cx="5886579" cy="338554"/>
          </a:xfrm>
          <a:prstGeom prst="rect">
            <a:avLst/>
          </a:prstGeom>
          <a:noFill/>
        </p:spPr>
        <p:txBody>
          <a:bodyPr wrap="square">
            <a:spAutoFit/>
          </a:bodyPr>
          <a:lstStyle/>
          <a:p>
            <a:pPr defTabSz="609630">
              <a:defRPr/>
            </a:pPr>
            <a:r>
              <a:rPr lang="zh-TW" altLang="en-US" sz="1600" b="1" dirty="0">
                <a:solidFill>
                  <a:srgbClr val="FFFF00"/>
                </a:solidFill>
                <a:effectLst>
                  <a:glow rad="127000">
                    <a:prstClr val="black"/>
                  </a:glow>
                </a:effectLst>
                <a:latin typeface="微軟正黑體" panose="020B0604030504040204" pitchFamily="34" charset="-120"/>
                <a:sym typeface="Wingdings" panose="05000000000000000000" pitchFamily="2" charset="2"/>
              </a:rPr>
              <a:t>各管理處填報</a:t>
            </a:r>
            <a:r>
              <a:rPr lang="zh-TW" altLang="en-US" sz="1600" b="1" dirty="0">
                <a:solidFill>
                  <a:srgbClr val="FFFF00"/>
                </a:solidFill>
                <a:effectLst>
                  <a:glow rad="127000">
                    <a:prstClr val="black"/>
                  </a:glow>
                </a:effectLst>
                <a:latin typeface="微軟正黑體" panose="020B0604030504040204" pitchFamily="34" charset="-120"/>
              </a:rPr>
              <a:t>凱米颱風防災整備情形 </a:t>
            </a:r>
            <a:r>
              <a:rPr lang="en-US" altLang="zh-TW" sz="1600" b="1" dirty="0">
                <a:solidFill>
                  <a:srgbClr val="FFFF00"/>
                </a:solidFill>
                <a:effectLst>
                  <a:glow rad="127000">
                    <a:prstClr val="black"/>
                  </a:glow>
                </a:effectLst>
                <a:latin typeface="微軟正黑體" panose="020B0604030504040204" pitchFamily="34" charset="-120"/>
              </a:rPr>
              <a:t>(</a:t>
            </a:r>
            <a:r>
              <a:rPr lang="zh-TW" altLang="en-US" sz="1600" b="1" dirty="0">
                <a:solidFill>
                  <a:srgbClr val="FFFF00"/>
                </a:solidFill>
                <a:effectLst>
                  <a:glow rad="127000">
                    <a:prstClr val="black"/>
                  </a:glow>
                </a:effectLst>
                <a:latin typeface="微軟正黑體" panose="020B0604030504040204" pitchFamily="34" charset="-120"/>
              </a:rPr>
              <a:t>查詢介面</a:t>
            </a:r>
            <a:r>
              <a:rPr lang="en-US" altLang="zh-TW" sz="1600" b="1" dirty="0">
                <a:solidFill>
                  <a:srgbClr val="FFFF00"/>
                </a:solidFill>
                <a:effectLst>
                  <a:glow rad="127000">
                    <a:prstClr val="black"/>
                  </a:glow>
                </a:effectLst>
                <a:latin typeface="微軟正黑體" panose="020B0604030504040204" pitchFamily="34" charset="-120"/>
              </a:rPr>
              <a:t>)</a:t>
            </a:r>
            <a:endParaRPr lang="zh-TW" altLang="en-US" sz="1600" b="1" dirty="0">
              <a:solidFill>
                <a:prstClr val="white"/>
              </a:solidFill>
              <a:effectLst>
                <a:glow rad="127000">
                  <a:prstClr val="black"/>
                </a:glow>
              </a:effectLst>
              <a:latin typeface="微軟正黑體" panose="020B0604030504040204" pitchFamily="34" charset="-120"/>
            </a:endParaRPr>
          </a:p>
        </p:txBody>
      </p:sp>
      <p:sp>
        <p:nvSpPr>
          <p:cNvPr id="10" name="TextBox 85">
            <a:extLst>
              <a:ext uri="{FF2B5EF4-FFF2-40B4-BE49-F238E27FC236}">
                <a16:creationId xmlns:a16="http://schemas.microsoft.com/office/drawing/2014/main" id="{2FDDC133-D25E-1B77-4370-CC5CAC8FC8A2}"/>
              </a:ext>
            </a:extLst>
          </p:cNvPr>
          <p:cNvSpPr txBox="1"/>
          <p:nvPr/>
        </p:nvSpPr>
        <p:spPr>
          <a:xfrm flipH="1">
            <a:off x="2679247" y="1682471"/>
            <a:ext cx="8991600" cy="405880"/>
          </a:xfrm>
          <a:prstGeom prst="rect">
            <a:avLst/>
          </a:prstGeom>
          <a:noFill/>
        </p:spPr>
        <p:txBody>
          <a:bodyPr wrap="square" rtlCol="0">
            <a:spAutoFit/>
          </a:bodyPr>
          <a:lstStyle/>
          <a:p>
            <a:pPr defTabSz="609630">
              <a:lnSpc>
                <a:spcPct val="120000"/>
              </a:lnSpc>
              <a:defRPr/>
            </a:pP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系統提供管理處</a:t>
            </a:r>
            <a:r>
              <a:rPr lang="zh-TW" altLang="en-US" sz="1867" b="1" dirty="0">
                <a:solidFill>
                  <a:srgbClr val="0000CC"/>
                </a:solidFill>
                <a:effectLst>
                  <a:glow rad="127000">
                    <a:prstClr val="white"/>
                  </a:glow>
                  <a:outerShdw blurRad="38100" dist="38100" dir="2700000" algn="tl">
                    <a:srgbClr val="000000">
                      <a:alpha val="43137"/>
                    </a:srgbClr>
                  </a:outerShdw>
                </a:effectLst>
                <a:latin typeface="微軟正黑體" panose="020B0604030504040204" pitchFamily="34" charset="-120"/>
              </a:rPr>
              <a:t>自主填報</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，便利農水署</a:t>
            </a:r>
            <a:r>
              <a:rPr lang="zh-TW" altLang="en-US" sz="1867" b="1" dirty="0">
                <a:solidFill>
                  <a:srgbClr val="0000CC"/>
                </a:solidFill>
                <a:effectLst>
                  <a:glow rad="127000">
                    <a:prstClr val="white"/>
                  </a:glow>
                  <a:outerShdw blurRad="38100" dist="38100" dir="2700000" algn="tl">
                    <a:srgbClr val="000000">
                      <a:alpha val="43137"/>
                    </a:srgbClr>
                  </a:outerShdw>
                </a:effectLst>
                <a:latin typeface="微軟正黑體" panose="020B0604030504040204" pitchFamily="34" charset="-120"/>
              </a:rPr>
              <a:t>綜整</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及</a:t>
            </a:r>
            <a:r>
              <a:rPr lang="zh-TW" altLang="en-US" sz="1867" b="1" dirty="0">
                <a:solidFill>
                  <a:srgbClr val="0000CC"/>
                </a:solidFill>
                <a:effectLst>
                  <a:glow rad="127000">
                    <a:prstClr val="white"/>
                  </a:glow>
                  <a:outerShdw blurRad="38100" dist="38100" dir="2700000" algn="tl">
                    <a:srgbClr val="000000">
                      <a:alpha val="43137"/>
                    </a:srgbClr>
                  </a:outerShdw>
                </a:effectLst>
                <a:latin typeface="微軟正黑體" panose="020B0604030504040204" pitchFamily="34" charset="-120"/>
              </a:rPr>
              <a:t>掌握</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各處</a:t>
            </a:r>
            <a:r>
              <a:rPr lang="zh-TW" altLang="en-US" sz="1867" b="1" dirty="0">
                <a:solidFill>
                  <a:srgbClr val="0000CC"/>
                </a:solidFill>
                <a:effectLst>
                  <a:glow rad="127000">
                    <a:prstClr val="white"/>
                  </a:glow>
                  <a:outerShdw blurRad="38100" dist="38100" dir="2700000" algn="tl">
                    <a:srgbClr val="000000">
                      <a:alpha val="43137"/>
                    </a:srgbClr>
                  </a:outerShdw>
                </a:effectLst>
                <a:latin typeface="微軟正黑體" panose="020B0604030504040204" pitchFamily="34" charset="-120"/>
              </a:rPr>
              <a:t>整備、受災影響區域</a:t>
            </a:r>
            <a:r>
              <a:rPr lang="zh-TW" altLang="en-US" sz="1867" b="1" dirty="0">
                <a:solidFill>
                  <a:srgbClr val="C00000"/>
                </a:solidFill>
                <a:effectLst>
                  <a:glow rad="127000">
                    <a:prstClr val="white"/>
                  </a:glow>
                  <a:outerShdw blurRad="38100" dist="38100" dir="2700000" algn="tl">
                    <a:srgbClr val="000000">
                      <a:alpha val="43137"/>
                    </a:srgbClr>
                  </a:outerShdw>
                </a:effectLst>
                <a:latin typeface="微軟正黑體" panose="020B0604030504040204" pitchFamily="34" charset="-120"/>
              </a:rPr>
              <a:t>資訊</a:t>
            </a:r>
          </a:p>
        </p:txBody>
      </p:sp>
      <p:pic>
        <p:nvPicPr>
          <p:cNvPr id="11" name="圖片 10">
            <a:extLst>
              <a:ext uri="{FF2B5EF4-FFF2-40B4-BE49-F238E27FC236}">
                <a16:creationId xmlns:a16="http://schemas.microsoft.com/office/drawing/2014/main" id="{AC7D5264-2A66-0B48-3C80-C349D7F272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0538" y="4259769"/>
            <a:ext cx="4770924" cy="2503388"/>
          </a:xfrm>
          <a:prstGeom prst="rect">
            <a:avLst/>
          </a:prstGeom>
        </p:spPr>
      </p:pic>
      <p:sp>
        <p:nvSpPr>
          <p:cNvPr id="12" name="文字方塊 11">
            <a:extLst>
              <a:ext uri="{FF2B5EF4-FFF2-40B4-BE49-F238E27FC236}">
                <a16:creationId xmlns:a16="http://schemas.microsoft.com/office/drawing/2014/main" id="{8A20DC5F-A619-2CFA-FFAF-EC85BE1AC6A8}"/>
              </a:ext>
            </a:extLst>
          </p:cNvPr>
          <p:cNvSpPr txBox="1"/>
          <p:nvPr/>
        </p:nvSpPr>
        <p:spPr>
          <a:xfrm>
            <a:off x="3928803" y="4002260"/>
            <a:ext cx="4571385" cy="338554"/>
          </a:xfrm>
          <a:prstGeom prst="rect">
            <a:avLst/>
          </a:prstGeom>
          <a:noFill/>
        </p:spPr>
        <p:txBody>
          <a:bodyPr wrap="square">
            <a:spAutoFit/>
          </a:bodyPr>
          <a:lstStyle/>
          <a:p>
            <a:pPr defTabSz="609630">
              <a:defRPr/>
            </a:pPr>
            <a:r>
              <a:rPr lang="zh-TW" altLang="en-US" sz="1600" b="1" dirty="0">
                <a:solidFill>
                  <a:srgbClr val="FFFF00"/>
                </a:solidFill>
                <a:effectLst>
                  <a:glow rad="127000">
                    <a:prstClr val="black"/>
                  </a:glow>
                </a:effectLst>
                <a:latin typeface="微軟正黑體" panose="020B0604030504040204" pitchFamily="34" charset="-120"/>
              </a:rPr>
              <a:t>凱米颱風防救災機具及物料數量盤點 </a:t>
            </a:r>
            <a:r>
              <a:rPr lang="en-US" altLang="zh-TW" sz="1600" b="1" dirty="0">
                <a:solidFill>
                  <a:srgbClr val="FFFF00"/>
                </a:solidFill>
                <a:effectLst>
                  <a:glow rad="127000">
                    <a:prstClr val="black"/>
                  </a:glow>
                </a:effectLst>
                <a:latin typeface="微軟正黑體" panose="020B0604030504040204" pitchFamily="34" charset="-120"/>
              </a:rPr>
              <a:t>(</a:t>
            </a:r>
            <a:r>
              <a:rPr lang="zh-TW" altLang="en-US" sz="1333" b="1" dirty="0">
                <a:solidFill>
                  <a:srgbClr val="FFFF00"/>
                </a:solidFill>
                <a:effectLst>
                  <a:glow rad="127000">
                    <a:prstClr val="black"/>
                  </a:glow>
                </a:effectLst>
                <a:latin typeface="微軟正黑體" panose="020B0604030504040204" pitchFamily="34" charset="-120"/>
              </a:rPr>
              <a:t>宜蘭處</a:t>
            </a:r>
            <a:r>
              <a:rPr lang="en-US" altLang="zh-TW" sz="1333" b="1" dirty="0">
                <a:solidFill>
                  <a:srgbClr val="FFFF00"/>
                </a:solidFill>
                <a:effectLst>
                  <a:glow rad="127000">
                    <a:prstClr val="black"/>
                  </a:glow>
                </a:effectLst>
                <a:latin typeface="微軟正黑體" panose="020B0604030504040204" pitchFamily="34" charset="-120"/>
              </a:rPr>
              <a:t>)</a:t>
            </a:r>
            <a:endParaRPr lang="zh-TW" altLang="en-US" sz="1333" b="1" dirty="0">
              <a:solidFill>
                <a:srgbClr val="FFFF00"/>
              </a:solidFill>
              <a:effectLst>
                <a:glow rad="127000">
                  <a:prstClr val="black"/>
                </a:glow>
              </a:effectLst>
              <a:latin typeface="微軟正黑體" panose="020B0604030504040204" pitchFamily="34" charset="-120"/>
            </a:endParaRPr>
          </a:p>
        </p:txBody>
      </p:sp>
    </p:spTree>
    <p:extLst>
      <p:ext uri="{BB962C8B-B14F-4D97-AF65-F5344CB8AC3E}">
        <p14:creationId xmlns:p14="http://schemas.microsoft.com/office/powerpoint/2010/main" val="1574300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576324" y="1711775"/>
            <a:ext cx="7436882" cy="2534514"/>
            <a:chOff x="4619530" y="2074920"/>
            <a:chExt cx="7436882" cy="2152673"/>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074920"/>
              <a:ext cx="7436882" cy="2152673"/>
              <a:chOff x="681080" y="2381837"/>
              <a:chExt cx="7912002" cy="2290202"/>
            </a:xfrm>
          </p:grpSpPr>
          <p:sp>
            <p:nvSpPr>
              <p:cNvPr id="61" name="矩形 3">
                <a:extLst>
                  <a:ext uri="{FF2B5EF4-FFF2-40B4-BE49-F238E27FC236}">
                    <a16:creationId xmlns:a16="http://schemas.microsoft.com/office/drawing/2014/main" id="{5AE2D1FC-21A3-4A7C-AE77-14AFAF3DD96D}"/>
                  </a:ext>
                </a:extLst>
              </p:cNvPr>
              <p:cNvSpPr/>
              <p:nvPr/>
            </p:nvSpPr>
            <p:spPr>
              <a:xfrm>
                <a:off x="681080" y="2381837"/>
                <a:ext cx="7602519" cy="1808784"/>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2" name="矩形 3">
                <a:extLst>
                  <a:ext uri="{FF2B5EF4-FFF2-40B4-BE49-F238E27FC236}">
                    <a16:creationId xmlns:a16="http://schemas.microsoft.com/office/drawing/2014/main" id="{1C738AFD-284E-477E-A593-987880422554}"/>
                  </a:ext>
                </a:extLst>
              </p:cNvPr>
              <p:cNvSpPr/>
              <p:nvPr/>
            </p:nvSpPr>
            <p:spPr>
              <a:xfrm>
                <a:off x="2169491" y="3993138"/>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60" name="文本框 115">
              <a:extLst>
                <a:ext uri="{FF2B5EF4-FFF2-40B4-BE49-F238E27FC236}">
                  <a16:creationId xmlns:a16="http://schemas.microsoft.com/office/drawing/2014/main" id="{DBE7BBCF-6B7B-416C-9F06-258A3530F17B}"/>
                </a:ext>
              </a:extLst>
            </p:cNvPr>
            <p:cNvSpPr txBox="1"/>
            <p:nvPr/>
          </p:nvSpPr>
          <p:spPr>
            <a:xfrm>
              <a:off x="4871604" y="2507619"/>
              <a:ext cx="6107651" cy="1228618"/>
            </a:xfrm>
            <a:prstGeom prst="rect">
              <a:avLst/>
            </a:prstGeom>
            <a:noFill/>
          </p:spPr>
          <p:txBody>
            <a:bodyPr wrap="square" rtlCol="0">
              <a:spAutoFit/>
            </a:bodyPr>
            <a:lstStyle/>
            <a:p>
              <a:pPr lvl="0">
                <a:defRPr/>
              </a:pPr>
              <a:r>
                <a:rPr lang="zh-TW" altLang="en-US" sz="4400" b="1" dirty="0">
                  <a:solidFill>
                    <a:prstClr val="white"/>
                  </a:solidFill>
                  <a:latin typeface="微软雅黑" panose="020B0503020204020204" pitchFamily="34" charset="-122"/>
                  <a:ea typeface="微软雅黑" panose="020B0503020204020204" pitchFamily="34" charset="-122"/>
                </a:rPr>
                <a:t>農田水利現勘應用工具</a:t>
              </a:r>
              <a:r>
                <a:rPr lang="en-US" altLang="zh-TW" sz="4400" b="1" dirty="0">
                  <a:solidFill>
                    <a:prstClr val="white"/>
                  </a:solidFill>
                  <a:latin typeface="微软雅黑" panose="020B0503020204020204" pitchFamily="34" charset="-122"/>
                  <a:ea typeface="微软雅黑" panose="020B0503020204020204" pitchFamily="34" charset="-122"/>
                </a:rPr>
                <a:t>(PWA)</a:t>
              </a:r>
              <a:endParaRPr lang="zh-TW" altLang="en-US" sz="4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286781" y="1103887"/>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5" name="圖片 24">
            <a:extLst>
              <a:ext uri="{FF2B5EF4-FFF2-40B4-BE49-F238E27FC236}">
                <a16:creationId xmlns:a16="http://schemas.microsoft.com/office/drawing/2014/main" id="{9AA688A2-65F4-4BC3-9788-3D44CE24466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4" name="投影片編號版面配置區 3"/>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19</a:t>
            </a:fld>
            <a:endParaRPr lang="zh-CN" altLang="en-US">
              <a:solidFill>
                <a:prstClr val="black">
                  <a:tint val="75000"/>
                </a:prstClr>
              </a:solidFill>
            </a:endParaRPr>
          </a:p>
        </p:txBody>
      </p:sp>
    </p:spTree>
    <p:extLst>
      <p:ext uri="{BB962C8B-B14F-4D97-AF65-F5344CB8AC3E}">
        <p14:creationId xmlns:p14="http://schemas.microsoft.com/office/powerpoint/2010/main" val="72501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2" y="162838"/>
            <a:ext cx="12999318" cy="789140"/>
            <a:chOff x="-4" y="162838"/>
            <a:chExt cx="12190832" cy="678410"/>
          </a:xfrm>
        </p:grpSpPr>
        <p:sp>
          <p:nvSpPr>
            <p:cNvPr id="25" name="矩形 42"/>
            <p:cNvSpPr/>
            <p:nvPr/>
          </p:nvSpPr>
          <p:spPr>
            <a:xfrm>
              <a:off x="-4" y="162838"/>
              <a:ext cx="7644764"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文本框 47"/>
          <p:cNvSpPr txBox="1"/>
          <p:nvPr/>
        </p:nvSpPr>
        <p:spPr>
          <a:xfrm>
            <a:off x="1236722" y="256471"/>
            <a:ext cx="6416407"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農田水利現勘應用工具</a:t>
            </a:r>
            <a:r>
              <a:rPr lang="en-US" altLang="zh-TW" sz="3200" b="1" dirty="0">
                <a:solidFill>
                  <a:prstClr val="white"/>
                </a:solidFill>
                <a:latin typeface="微软雅黑" panose="020B0503020204020204" pitchFamily="34" charset="-122"/>
                <a:ea typeface="微软雅黑" panose="020B0503020204020204" pitchFamily="34" charset="-122"/>
              </a:rPr>
              <a:t>(PWA)</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42" name="组合 51">
            <a:extLst>
              <a:ext uri="{FF2B5EF4-FFF2-40B4-BE49-F238E27FC236}">
                <a16:creationId xmlns:a16="http://schemas.microsoft.com/office/drawing/2014/main" id="{153AAF34-7211-4423-A643-D9EFC08EE57B}"/>
              </a:ext>
            </a:extLst>
          </p:cNvPr>
          <p:cNvGrpSpPr/>
          <p:nvPr/>
        </p:nvGrpSpPr>
        <p:grpSpPr>
          <a:xfrm>
            <a:off x="7775675" y="1621861"/>
            <a:ext cx="1582873" cy="577652"/>
            <a:chOff x="911424" y="3429000"/>
            <a:chExt cx="1582873" cy="432048"/>
          </a:xfrm>
        </p:grpSpPr>
        <p:sp>
          <p:nvSpPr>
            <p:cNvPr id="43" name="矩形 42">
              <a:extLst>
                <a:ext uri="{FF2B5EF4-FFF2-40B4-BE49-F238E27FC236}">
                  <a16:creationId xmlns:a16="http://schemas.microsoft.com/office/drawing/2014/main" id="{C9E5B6DB-B29C-4B52-AE42-BFAF5C1DCD55}"/>
                </a:ext>
              </a:extLst>
            </p:cNvPr>
            <p:cNvSpPr/>
            <p:nvPr/>
          </p:nvSpPr>
          <p:spPr>
            <a:xfrm>
              <a:off x="911424" y="3429000"/>
              <a:ext cx="1582873" cy="432048"/>
            </a:xfrm>
            <a:prstGeom prst="rect">
              <a:avLst/>
            </a:prstGeom>
            <a:solidFill>
              <a:srgbClr val="7CC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Calibri" panose="020F0502020204030204"/>
                <a:ea typeface="宋体" panose="02010600030101010101" pitchFamily="2" charset="-122"/>
              </a:endParaRPr>
            </a:p>
          </p:txBody>
        </p:sp>
        <p:sp>
          <p:nvSpPr>
            <p:cNvPr id="44" name="文本框 53">
              <a:extLst>
                <a:ext uri="{FF2B5EF4-FFF2-40B4-BE49-F238E27FC236}">
                  <a16:creationId xmlns:a16="http://schemas.microsoft.com/office/drawing/2014/main" id="{4C20E391-434D-452E-8CF1-06F5009012C0}"/>
                </a:ext>
              </a:extLst>
            </p:cNvPr>
            <p:cNvSpPr txBox="1"/>
            <p:nvPr/>
          </p:nvSpPr>
          <p:spPr>
            <a:xfrm>
              <a:off x="969427" y="3463128"/>
              <a:ext cx="1524870" cy="345297"/>
            </a:xfrm>
            <a:prstGeom prst="rect">
              <a:avLst/>
            </a:prstGeom>
            <a:noFill/>
          </p:spPr>
          <p:txBody>
            <a:bodyPr wrap="square" rtlCol="0">
              <a:spAutoFit/>
            </a:bodyPr>
            <a:lstStyle/>
            <a:p>
              <a:pPr defTabSz="914377">
                <a:defRPr/>
              </a:pPr>
              <a:r>
                <a:rPr lang="zh-TW" altLang="en-US" sz="2400" b="1" dirty="0">
                  <a:solidFill>
                    <a:prstClr val="white"/>
                  </a:solidFill>
                  <a:latin typeface="微软雅黑" panose="020B0503020204020204" pitchFamily="34" charset="-122"/>
                  <a:ea typeface="微软雅黑" panose="020B0503020204020204" pitchFamily="34" charset="-122"/>
                </a:rPr>
                <a:t>以文查圖</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46" name="组合 54">
            <a:extLst>
              <a:ext uri="{FF2B5EF4-FFF2-40B4-BE49-F238E27FC236}">
                <a16:creationId xmlns:a16="http://schemas.microsoft.com/office/drawing/2014/main" id="{6EBF4724-04A8-4EA6-B2ED-086449C0CE8F}"/>
              </a:ext>
            </a:extLst>
          </p:cNvPr>
          <p:cNvGrpSpPr/>
          <p:nvPr/>
        </p:nvGrpSpPr>
        <p:grpSpPr>
          <a:xfrm>
            <a:off x="7775675" y="4270147"/>
            <a:ext cx="1696315" cy="534297"/>
            <a:chOff x="3723428" y="3422308"/>
            <a:chExt cx="1696315" cy="432048"/>
          </a:xfrm>
        </p:grpSpPr>
        <p:sp>
          <p:nvSpPr>
            <p:cNvPr id="47" name="矩形 46">
              <a:extLst>
                <a:ext uri="{FF2B5EF4-FFF2-40B4-BE49-F238E27FC236}">
                  <a16:creationId xmlns:a16="http://schemas.microsoft.com/office/drawing/2014/main" id="{4E11A9D7-E098-4795-823B-909F5CC410F0}"/>
                </a:ext>
              </a:extLst>
            </p:cNvPr>
            <p:cNvSpPr/>
            <p:nvPr/>
          </p:nvSpPr>
          <p:spPr>
            <a:xfrm>
              <a:off x="3723428" y="3422308"/>
              <a:ext cx="1535490" cy="432048"/>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Calibri" panose="020F0502020204030204"/>
                <a:ea typeface="宋体" panose="02010600030101010101" pitchFamily="2" charset="-122"/>
              </a:endParaRPr>
            </a:p>
          </p:txBody>
        </p:sp>
        <p:sp>
          <p:nvSpPr>
            <p:cNvPr id="48" name="文本框 56">
              <a:extLst>
                <a:ext uri="{FF2B5EF4-FFF2-40B4-BE49-F238E27FC236}">
                  <a16:creationId xmlns:a16="http://schemas.microsoft.com/office/drawing/2014/main" id="{6C328106-8A61-4859-8CCE-115609C0277F}"/>
                </a:ext>
              </a:extLst>
            </p:cNvPr>
            <p:cNvSpPr txBox="1"/>
            <p:nvPr/>
          </p:nvSpPr>
          <p:spPr>
            <a:xfrm>
              <a:off x="3786525" y="3473514"/>
              <a:ext cx="1633218" cy="373316"/>
            </a:xfrm>
            <a:prstGeom prst="rect">
              <a:avLst/>
            </a:prstGeom>
            <a:noFill/>
          </p:spPr>
          <p:txBody>
            <a:bodyPr wrap="square" rtlCol="0">
              <a:spAutoFit/>
            </a:bodyPr>
            <a:lstStyle/>
            <a:p>
              <a:pPr defTabSz="914377">
                <a:defRPr/>
              </a:pPr>
              <a:r>
                <a:rPr lang="zh-TW" altLang="en-US" sz="2400" b="1" dirty="0">
                  <a:solidFill>
                    <a:prstClr val="white"/>
                  </a:solidFill>
                  <a:latin typeface="微软雅黑" panose="020B0503020204020204" pitchFamily="34" charset="-122"/>
                  <a:ea typeface="微软雅黑" panose="020B0503020204020204" pitchFamily="34" charset="-122"/>
                </a:rPr>
                <a:t>以圖查文</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sp>
        <p:nvSpPr>
          <p:cNvPr id="49" name="文字方塊 48">
            <a:extLst>
              <a:ext uri="{FF2B5EF4-FFF2-40B4-BE49-F238E27FC236}">
                <a16:creationId xmlns:a16="http://schemas.microsoft.com/office/drawing/2014/main" id="{400AC123-1A59-428B-9169-1F8AFC3474E1}"/>
              </a:ext>
            </a:extLst>
          </p:cNvPr>
          <p:cNvSpPr txBox="1"/>
          <p:nvPr/>
        </p:nvSpPr>
        <p:spPr>
          <a:xfrm>
            <a:off x="9318094" y="2250949"/>
            <a:ext cx="2975635" cy="2015936"/>
          </a:xfrm>
          <a:prstGeom prst="rect">
            <a:avLst/>
          </a:prstGeom>
          <a:noFill/>
        </p:spPr>
        <p:txBody>
          <a:bodyPr wrap="square" rtlCol="0">
            <a:spAutoFit/>
          </a:bodyPr>
          <a:lstStyle/>
          <a:p>
            <a:pPr>
              <a:spcBef>
                <a:spcPts val="600"/>
              </a:spcBef>
            </a:pPr>
            <a:r>
              <a:rPr lang="en-US" altLang="zh-TW" sz="2200" dirty="0"/>
              <a:t>1.</a:t>
            </a:r>
            <a:r>
              <a:rPr lang="zh-TW" altLang="en-US" sz="2200" dirty="0"/>
              <a:t>農田水利灌溉基礎</a:t>
            </a:r>
            <a:endParaRPr lang="en-US" altLang="zh-TW" sz="2200" dirty="0"/>
          </a:p>
          <a:p>
            <a:pPr>
              <a:spcBef>
                <a:spcPts val="600"/>
              </a:spcBef>
            </a:pPr>
            <a:r>
              <a:rPr lang="zh-TW" altLang="en-US" sz="2200" dirty="0"/>
              <a:t>相關圖資</a:t>
            </a:r>
          </a:p>
          <a:p>
            <a:pPr>
              <a:spcBef>
                <a:spcPts val="600"/>
              </a:spcBef>
            </a:pPr>
            <a:r>
              <a:rPr lang="en-US" altLang="zh-TW" sz="2200" dirty="0"/>
              <a:t>2.</a:t>
            </a:r>
            <a:r>
              <a:rPr lang="zh-TW" altLang="en-US" sz="2200" dirty="0"/>
              <a:t>影像圖資</a:t>
            </a:r>
            <a:endParaRPr lang="en-US" altLang="zh-TW" sz="2200" dirty="0"/>
          </a:p>
          <a:p>
            <a:pPr>
              <a:spcBef>
                <a:spcPts val="600"/>
              </a:spcBef>
            </a:pPr>
            <a:r>
              <a:rPr lang="en-US" altLang="zh-TW" sz="2200" dirty="0"/>
              <a:t>3.</a:t>
            </a:r>
            <a:r>
              <a:rPr lang="zh-TW" altLang="en-US" sz="2200" dirty="0"/>
              <a:t>行政區界與相關圖資</a:t>
            </a:r>
            <a:r>
              <a:rPr lang="en-US" altLang="zh-TW" sz="2200" dirty="0"/>
              <a:t>4.</a:t>
            </a:r>
            <a:r>
              <a:rPr lang="zh-TW" altLang="en-US" sz="2200" dirty="0"/>
              <a:t>自訂圖資</a:t>
            </a:r>
          </a:p>
        </p:txBody>
      </p:sp>
      <p:sp>
        <p:nvSpPr>
          <p:cNvPr id="50" name="文字方塊 49">
            <a:extLst>
              <a:ext uri="{FF2B5EF4-FFF2-40B4-BE49-F238E27FC236}">
                <a16:creationId xmlns:a16="http://schemas.microsoft.com/office/drawing/2014/main" id="{6DCDF942-D6ED-4625-9DE5-F6D85FD16F63}"/>
              </a:ext>
            </a:extLst>
          </p:cNvPr>
          <p:cNvSpPr txBox="1"/>
          <p:nvPr/>
        </p:nvSpPr>
        <p:spPr>
          <a:xfrm>
            <a:off x="7754087" y="4804444"/>
            <a:ext cx="2403380" cy="2092881"/>
          </a:xfrm>
          <a:prstGeom prst="rect">
            <a:avLst/>
          </a:prstGeom>
          <a:noFill/>
        </p:spPr>
        <p:txBody>
          <a:bodyPr wrap="square" rtlCol="0">
            <a:spAutoFit/>
          </a:bodyPr>
          <a:lstStyle/>
          <a:p>
            <a:pPr>
              <a:spcBef>
                <a:spcPts val="600"/>
              </a:spcBef>
            </a:pPr>
            <a:r>
              <a:rPr lang="en-US" altLang="zh-TW" sz="2200" dirty="0"/>
              <a:t>1.</a:t>
            </a:r>
            <a:r>
              <a:rPr lang="zh-TW" altLang="en-US" sz="2200" dirty="0"/>
              <a:t>即時定位</a:t>
            </a:r>
            <a:endParaRPr lang="en-US" altLang="zh-TW" sz="2200" dirty="0"/>
          </a:p>
          <a:p>
            <a:pPr>
              <a:spcBef>
                <a:spcPts val="600"/>
              </a:spcBef>
            </a:pPr>
            <a:r>
              <a:rPr lang="en-US" altLang="zh-TW" sz="2200" dirty="0"/>
              <a:t>2.</a:t>
            </a:r>
            <a:r>
              <a:rPr lang="zh-TW" altLang="en-US" sz="2200" dirty="0"/>
              <a:t>圖面坐標查詢</a:t>
            </a:r>
            <a:endParaRPr lang="en-US" altLang="zh-TW" sz="2200" dirty="0"/>
          </a:p>
          <a:p>
            <a:pPr>
              <a:spcBef>
                <a:spcPts val="600"/>
              </a:spcBef>
            </a:pPr>
            <a:r>
              <a:rPr lang="en-US" altLang="zh-TW" sz="2200" dirty="0"/>
              <a:t>3.</a:t>
            </a:r>
            <a:r>
              <a:rPr lang="zh-TW" altLang="en-US" sz="2200" dirty="0"/>
              <a:t>樁號查詢</a:t>
            </a:r>
            <a:endParaRPr lang="en-US" altLang="zh-TW" sz="2200" dirty="0"/>
          </a:p>
          <a:p>
            <a:pPr>
              <a:spcBef>
                <a:spcPts val="600"/>
              </a:spcBef>
            </a:pPr>
            <a:r>
              <a:rPr lang="en-US" altLang="zh-TW" sz="2200" dirty="0"/>
              <a:t>4.</a:t>
            </a:r>
            <a:r>
              <a:rPr lang="zh-TW" altLang="en-US" sz="2200" dirty="0"/>
              <a:t>地籍地位</a:t>
            </a:r>
            <a:endParaRPr lang="en-US" altLang="zh-TW" sz="2200" dirty="0"/>
          </a:p>
          <a:p>
            <a:pPr>
              <a:spcBef>
                <a:spcPts val="600"/>
              </a:spcBef>
            </a:pPr>
            <a:r>
              <a:rPr lang="en-US" altLang="zh-TW" sz="2200" dirty="0"/>
              <a:t>5.</a:t>
            </a:r>
            <a:r>
              <a:rPr lang="zh-TW" altLang="en-US" sz="2200" dirty="0"/>
              <a:t>圖面點擊查詢</a:t>
            </a:r>
            <a:endParaRPr lang="en-US" altLang="zh-TW" sz="2200" dirty="0"/>
          </a:p>
        </p:txBody>
      </p:sp>
      <p:grpSp>
        <p:nvGrpSpPr>
          <p:cNvPr id="8" name="群組 7">
            <a:extLst>
              <a:ext uri="{FF2B5EF4-FFF2-40B4-BE49-F238E27FC236}">
                <a16:creationId xmlns:a16="http://schemas.microsoft.com/office/drawing/2014/main" id="{12001535-AB05-4EB2-A97A-0587539A14EF}"/>
              </a:ext>
            </a:extLst>
          </p:cNvPr>
          <p:cNvGrpSpPr/>
          <p:nvPr/>
        </p:nvGrpSpPr>
        <p:grpSpPr>
          <a:xfrm>
            <a:off x="9779396" y="1627579"/>
            <a:ext cx="1649748" cy="628984"/>
            <a:chOff x="9350995" y="1651516"/>
            <a:chExt cx="1649748" cy="521661"/>
          </a:xfrm>
        </p:grpSpPr>
        <p:sp>
          <p:nvSpPr>
            <p:cNvPr id="62" name="矩形 61">
              <a:extLst>
                <a:ext uri="{FF2B5EF4-FFF2-40B4-BE49-F238E27FC236}">
                  <a16:creationId xmlns:a16="http://schemas.microsoft.com/office/drawing/2014/main" id="{04FFA729-092D-4510-8DA7-527646AFBD6A}"/>
                </a:ext>
              </a:extLst>
            </p:cNvPr>
            <p:cNvSpPr/>
            <p:nvPr/>
          </p:nvSpPr>
          <p:spPr>
            <a:xfrm>
              <a:off x="9350995" y="1651516"/>
              <a:ext cx="1524870" cy="504533"/>
            </a:xfrm>
            <a:prstGeom prst="rect">
              <a:avLst/>
            </a:prstGeom>
            <a:solidFill>
              <a:srgbClr val="8DB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62">
              <a:extLst>
                <a:ext uri="{FF2B5EF4-FFF2-40B4-BE49-F238E27FC236}">
                  <a16:creationId xmlns:a16="http://schemas.microsoft.com/office/drawing/2014/main" id="{B756C00B-B48D-4ABD-A700-307818B05A14}"/>
                </a:ext>
              </a:extLst>
            </p:cNvPr>
            <p:cNvSpPr txBox="1"/>
            <p:nvPr/>
          </p:nvSpPr>
          <p:spPr>
            <a:xfrm>
              <a:off x="9381183" y="1711512"/>
              <a:ext cx="16195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dirty="0">
                  <a:ln>
                    <a:noFill/>
                  </a:ln>
                  <a:solidFill>
                    <a:prstClr val="white"/>
                  </a:solidFill>
                  <a:effectLst/>
                  <a:uLnTx/>
                  <a:uFillTx/>
                  <a:latin typeface="微软雅黑" panose="020B0503020204020204" pitchFamily="34" charset="-122"/>
                  <a:ea typeface="微软雅黑" panose="020B0503020204020204" pitchFamily="34" charset="-122"/>
                </a:rPr>
                <a:t>圖層工具</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64" name="组合 54">
            <a:extLst>
              <a:ext uri="{FF2B5EF4-FFF2-40B4-BE49-F238E27FC236}">
                <a16:creationId xmlns:a16="http://schemas.microsoft.com/office/drawing/2014/main" id="{BDC21EEB-66EC-428A-958B-0F42B1CF7770}"/>
              </a:ext>
            </a:extLst>
          </p:cNvPr>
          <p:cNvGrpSpPr/>
          <p:nvPr/>
        </p:nvGrpSpPr>
        <p:grpSpPr>
          <a:xfrm>
            <a:off x="9877938" y="4272442"/>
            <a:ext cx="1696315" cy="534297"/>
            <a:chOff x="3723428" y="3422308"/>
            <a:chExt cx="1696315" cy="432048"/>
          </a:xfrm>
        </p:grpSpPr>
        <p:sp>
          <p:nvSpPr>
            <p:cNvPr id="65" name="矩形 64">
              <a:extLst>
                <a:ext uri="{FF2B5EF4-FFF2-40B4-BE49-F238E27FC236}">
                  <a16:creationId xmlns:a16="http://schemas.microsoft.com/office/drawing/2014/main" id="{5EAE41BA-8D2D-4314-8A36-ED00F9DFAA6D}"/>
                </a:ext>
              </a:extLst>
            </p:cNvPr>
            <p:cNvSpPr/>
            <p:nvPr/>
          </p:nvSpPr>
          <p:spPr>
            <a:xfrm>
              <a:off x="3723428" y="3422308"/>
              <a:ext cx="1535490" cy="432048"/>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Calibri" panose="020F0502020204030204"/>
                <a:ea typeface="宋体" panose="02010600030101010101" pitchFamily="2" charset="-122"/>
              </a:endParaRPr>
            </a:p>
          </p:txBody>
        </p:sp>
        <p:sp>
          <p:nvSpPr>
            <p:cNvPr id="68" name="文本框 56">
              <a:extLst>
                <a:ext uri="{FF2B5EF4-FFF2-40B4-BE49-F238E27FC236}">
                  <a16:creationId xmlns:a16="http://schemas.microsoft.com/office/drawing/2014/main" id="{ED40B8E3-CC46-476A-A8A5-66029CA95E99}"/>
                </a:ext>
              </a:extLst>
            </p:cNvPr>
            <p:cNvSpPr txBox="1"/>
            <p:nvPr/>
          </p:nvSpPr>
          <p:spPr>
            <a:xfrm>
              <a:off x="3786525" y="3460982"/>
              <a:ext cx="1633218" cy="373316"/>
            </a:xfrm>
            <a:prstGeom prst="rect">
              <a:avLst/>
            </a:prstGeom>
            <a:noFill/>
          </p:spPr>
          <p:txBody>
            <a:bodyPr wrap="square" rtlCol="0">
              <a:spAutoFit/>
            </a:bodyPr>
            <a:lstStyle/>
            <a:p>
              <a:pPr defTabSz="914377">
                <a:defRPr/>
              </a:pPr>
              <a:r>
                <a:rPr lang="zh-TW" altLang="en-US" sz="2400" b="1" dirty="0">
                  <a:solidFill>
                    <a:prstClr val="white"/>
                  </a:solidFill>
                  <a:latin typeface="微软雅黑" panose="020B0503020204020204" pitchFamily="34" charset="-122"/>
                  <a:ea typeface="微软雅黑" panose="020B0503020204020204" pitchFamily="34" charset="-122"/>
                </a:rPr>
                <a:t>量測工具</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sp>
        <p:nvSpPr>
          <p:cNvPr id="3" name="投影片編號版面配置區 2"/>
          <p:cNvSpPr>
            <a:spLocks noGrp="1"/>
          </p:cNvSpPr>
          <p:nvPr>
            <p:ph type="sldNum" sz="quarter" idx="12"/>
          </p:nvPr>
        </p:nvSpPr>
        <p:spPr>
          <a:xfrm>
            <a:off x="9434312" y="6480060"/>
            <a:ext cx="2743200" cy="365125"/>
          </a:xfrm>
        </p:spPr>
        <p:txBody>
          <a:bodyPr/>
          <a:lstStyle/>
          <a:p>
            <a:fld id="{46493D02-3590-4494-9ABB-93D650CAA22C}" type="slidenum">
              <a:rPr lang="zh-CN" altLang="en-US" smtClean="0">
                <a:solidFill>
                  <a:prstClr val="black">
                    <a:tint val="75000"/>
                  </a:prstClr>
                </a:solidFill>
              </a:rPr>
              <a:pPr/>
              <a:t>20</a:t>
            </a:fld>
            <a:endParaRPr lang="zh-CN" altLang="en-US">
              <a:solidFill>
                <a:prstClr val="black">
                  <a:tint val="75000"/>
                </a:prstClr>
              </a:solidFill>
            </a:endParaRPr>
          </a:p>
        </p:txBody>
      </p:sp>
      <p:sp>
        <p:nvSpPr>
          <p:cNvPr id="29" name="矩形 28"/>
          <p:cNvSpPr/>
          <p:nvPr/>
        </p:nvSpPr>
        <p:spPr>
          <a:xfrm>
            <a:off x="206572" y="951577"/>
            <a:ext cx="6309697" cy="2231380"/>
          </a:xfrm>
          <a:prstGeom prst="rect">
            <a:avLst/>
          </a:prstGeom>
        </p:spPr>
        <p:txBody>
          <a:bodyPr wrap="square">
            <a:spAutoFit/>
          </a:bodyPr>
          <a:lstStyle/>
          <a:p>
            <a:pPr marL="457200" lvl="0" indent="-457200">
              <a:spcBef>
                <a:spcPts val="600"/>
              </a:spcBef>
              <a:spcAft>
                <a:spcPts val="300"/>
              </a:spcAft>
              <a:buClr>
                <a:srgbClr val="70AD47">
                  <a:lumMod val="75000"/>
                </a:srgbClr>
              </a:buClr>
              <a:buFont typeface="Wingdings" panose="05000000000000000000" pitchFamily="2" charset="2"/>
              <a:buChar char="n"/>
            </a:pPr>
            <a:r>
              <a:rPr lang="zh-TW" altLang="en-US" sz="2800" b="1" dirty="0">
                <a:solidFill>
                  <a:prstClr val="black"/>
                </a:solidFill>
                <a:latin typeface="微軟正黑體" panose="020B0604030504040204" pitchFamily="34" charset="-120"/>
              </a:rPr>
              <a:t>農田水利現勘應用工具</a:t>
            </a:r>
            <a:r>
              <a:rPr lang="en-US" altLang="zh-TW" sz="2800" b="1" dirty="0">
                <a:solidFill>
                  <a:prstClr val="black"/>
                </a:solidFill>
                <a:latin typeface="微軟正黑體" panose="020B0604030504040204" pitchFamily="34" charset="-120"/>
              </a:rPr>
              <a:t>(PWA)</a:t>
            </a:r>
            <a:r>
              <a:rPr lang="zh-TW" altLang="en-US" sz="2800" b="1" dirty="0">
                <a:solidFill>
                  <a:prstClr val="black"/>
                </a:solidFill>
                <a:latin typeface="微軟正黑體" panose="020B0604030504040204" pitchFamily="34" charset="-120"/>
              </a:rPr>
              <a:t>優點</a:t>
            </a:r>
            <a:endParaRPr lang="en-US" altLang="zh-TW" sz="2800" b="1" dirty="0">
              <a:solidFill>
                <a:prstClr val="black"/>
              </a:solidFill>
              <a:latin typeface="微軟正黑體" panose="020B0604030504040204" pitchFamily="34" charset="-120"/>
            </a:endParaRPr>
          </a:p>
          <a:p>
            <a:pPr marL="914400" lvl="1" indent="-457200" algn="just">
              <a:spcBef>
                <a:spcPts val="300"/>
              </a:spcBef>
              <a:spcAft>
                <a:spcPts val="300"/>
              </a:spcAft>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rPr>
              <a:t>不限行動裝置廠牌，亦不受作業系統版本之問題困擾</a:t>
            </a:r>
            <a:endParaRPr lang="en-US" altLang="zh-TW" sz="2400" spc="130" dirty="0">
              <a:solidFill>
                <a:prstClr val="black">
                  <a:lumMod val="65000"/>
                  <a:lumOff val="35000"/>
                </a:prstClr>
              </a:solidFill>
              <a:cs typeface="+mn-ea"/>
            </a:endParaRPr>
          </a:p>
          <a:p>
            <a:pPr marL="914400" lvl="1" indent="-457200" algn="just">
              <a:spcBef>
                <a:spcPts val="300"/>
              </a:spcBef>
              <a:spcAft>
                <a:spcPts val="300"/>
              </a:spcAft>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即時定位、區位查詢及導航功能</a:t>
            </a:r>
            <a:endParaRPr lang="en-US" altLang="zh-TW" sz="2400" spc="130" dirty="0">
              <a:solidFill>
                <a:prstClr val="black">
                  <a:lumMod val="65000"/>
                  <a:lumOff val="35000"/>
                </a:prstClr>
              </a:solidFill>
              <a:cs typeface="+mn-ea"/>
              <a:sym typeface="Arial"/>
            </a:endParaRPr>
          </a:p>
          <a:p>
            <a:pPr marL="914400" lvl="1" indent="-457200" algn="just">
              <a:spcBef>
                <a:spcPts val="300"/>
              </a:spcBef>
              <a:spcAft>
                <a:spcPts val="300"/>
              </a:spcAft>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便利現勘調查使用</a:t>
            </a:r>
          </a:p>
        </p:txBody>
      </p:sp>
      <p:pic>
        <p:nvPicPr>
          <p:cNvPr id="30" name="Picture 4">
            <a:extLst>
              <a:ext uri="{FF2B5EF4-FFF2-40B4-BE49-F238E27FC236}">
                <a16:creationId xmlns:a16="http://schemas.microsoft.com/office/drawing/2014/main" id="{2BD1EA33-C4A1-44C7-A9EC-B380AA8884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0601" y="1864675"/>
            <a:ext cx="1813277" cy="1071229"/>
          </a:xfrm>
          <a:prstGeom prst="rect">
            <a:avLst/>
          </a:prstGeom>
          <a:noFill/>
          <a:extLst>
            <a:ext uri="{909E8E84-426E-40DD-AFC4-6F175D3DCCD1}">
              <a14:hiddenFill xmlns:a14="http://schemas.microsoft.com/office/drawing/2010/main">
                <a:solidFill>
                  <a:srgbClr val="FFFFFF"/>
                </a:solidFill>
              </a14:hiddenFill>
            </a:ext>
          </a:extLst>
        </p:spPr>
      </p:pic>
      <p:sp>
        <p:nvSpPr>
          <p:cNvPr id="31" name="文字方塊 30">
            <a:extLst>
              <a:ext uri="{FF2B5EF4-FFF2-40B4-BE49-F238E27FC236}">
                <a16:creationId xmlns:a16="http://schemas.microsoft.com/office/drawing/2014/main" id="{400AC123-1A59-428B-9169-1F8AFC3474E1}"/>
              </a:ext>
            </a:extLst>
          </p:cNvPr>
          <p:cNvSpPr txBox="1"/>
          <p:nvPr/>
        </p:nvSpPr>
        <p:spPr>
          <a:xfrm>
            <a:off x="7782009" y="2315827"/>
            <a:ext cx="2975635" cy="1677382"/>
          </a:xfrm>
          <a:prstGeom prst="rect">
            <a:avLst/>
          </a:prstGeom>
          <a:noFill/>
        </p:spPr>
        <p:txBody>
          <a:bodyPr wrap="square" rtlCol="0">
            <a:spAutoFit/>
          </a:bodyPr>
          <a:lstStyle/>
          <a:p>
            <a:pPr>
              <a:spcBef>
                <a:spcPts val="600"/>
              </a:spcBef>
            </a:pPr>
            <a:r>
              <a:rPr lang="en-US" altLang="zh-TW" sz="2200" dirty="0"/>
              <a:t>1.</a:t>
            </a:r>
            <a:r>
              <a:rPr lang="zh-TW" altLang="en-US" sz="2200" dirty="0"/>
              <a:t>渠道查詢</a:t>
            </a:r>
            <a:endParaRPr lang="en-US" altLang="zh-TW" sz="2200" dirty="0"/>
          </a:p>
          <a:p>
            <a:pPr>
              <a:spcBef>
                <a:spcPts val="600"/>
              </a:spcBef>
            </a:pPr>
            <a:r>
              <a:rPr lang="en-US" altLang="zh-TW" sz="2200" dirty="0"/>
              <a:t>2.</a:t>
            </a:r>
            <a:r>
              <a:rPr lang="zh-TW" altLang="en-US" sz="2200" dirty="0"/>
              <a:t>坐標查詢</a:t>
            </a:r>
            <a:endParaRPr lang="en-US" altLang="zh-TW" sz="2200" dirty="0"/>
          </a:p>
          <a:p>
            <a:pPr>
              <a:spcBef>
                <a:spcPts val="600"/>
              </a:spcBef>
            </a:pPr>
            <a:r>
              <a:rPr lang="en-US" altLang="zh-TW" sz="2200" dirty="0"/>
              <a:t>3.</a:t>
            </a:r>
            <a:r>
              <a:rPr lang="zh-TW" altLang="en-US" sz="2200" dirty="0"/>
              <a:t>地籍查詢</a:t>
            </a:r>
            <a:endParaRPr lang="en-US" altLang="zh-TW" sz="2200" dirty="0"/>
          </a:p>
          <a:p>
            <a:pPr>
              <a:spcBef>
                <a:spcPts val="600"/>
              </a:spcBef>
            </a:pPr>
            <a:r>
              <a:rPr lang="en-US" altLang="zh-TW" sz="2200" dirty="0"/>
              <a:t>4.</a:t>
            </a:r>
            <a:r>
              <a:rPr lang="zh-TW" altLang="en-US" sz="2200" dirty="0"/>
              <a:t>門牌查詢</a:t>
            </a:r>
            <a:endParaRPr lang="en-US" altLang="zh-TW" sz="2200" dirty="0"/>
          </a:p>
        </p:txBody>
      </p:sp>
      <p:sp>
        <p:nvSpPr>
          <p:cNvPr id="33" name="矩形 32"/>
          <p:cNvSpPr/>
          <p:nvPr/>
        </p:nvSpPr>
        <p:spPr>
          <a:xfrm>
            <a:off x="8623833" y="1015885"/>
            <a:ext cx="1620957" cy="523220"/>
          </a:xfrm>
          <a:prstGeom prst="rect">
            <a:avLst/>
          </a:prstGeom>
        </p:spPr>
        <p:txBody>
          <a:bodyPr wrap="none">
            <a:spAutoFit/>
          </a:bodyPr>
          <a:lstStyle/>
          <a:p>
            <a:pPr>
              <a:spcBef>
                <a:spcPts val="600"/>
              </a:spcBef>
              <a:spcAft>
                <a:spcPts val="900"/>
              </a:spcAft>
              <a:buClr>
                <a:srgbClr val="70AD47">
                  <a:lumMod val="75000"/>
                </a:srgbClr>
              </a:buClr>
            </a:pPr>
            <a:r>
              <a:rPr lang="zh-TW" altLang="en-US" sz="2800" b="1" u="sng" dirty="0"/>
              <a:t>常用功能</a:t>
            </a:r>
          </a:p>
        </p:txBody>
      </p:sp>
      <p:pic>
        <p:nvPicPr>
          <p:cNvPr id="5" name="圖片 4"/>
          <p:cNvPicPr>
            <a:picLocks noChangeAspect="1"/>
          </p:cNvPicPr>
          <p:nvPr/>
        </p:nvPicPr>
        <p:blipFill>
          <a:blip r:embed="rId5"/>
          <a:stretch>
            <a:fillRect/>
          </a:stretch>
        </p:blipFill>
        <p:spPr>
          <a:xfrm>
            <a:off x="1935538" y="3329919"/>
            <a:ext cx="1585316" cy="3439606"/>
          </a:xfrm>
          <a:prstGeom prst="roundRect">
            <a:avLst>
              <a:gd name="adj" fmla="val 4167"/>
            </a:avLst>
          </a:prstGeom>
          <a:solidFill>
            <a:srgbClr val="FFFFFF"/>
          </a:solidFill>
          <a:ln w="76200" cap="sq">
            <a:solidFill>
              <a:schemeClr val="tx1"/>
            </a:solidFill>
            <a:miter lim="800000"/>
          </a:ln>
          <a:effectLst/>
        </p:spPr>
      </p:pic>
      <p:pic>
        <p:nvPicPr>
          <p:cNvPr id="6" name="圖片 5"/>
          <p:cNvPicPr>
            <a:picLocks noChangeAspect="1"/>
          </p:cNvPicPr>
          <p:nvPr/>
        </p:nvPicPr>
        <p:blipFill>
          <a:blip r:embed="rId6"/>
          <a:stretch>
            <a:fillRect/>
          </a:stretch>
        </p:blipFill>
        <p:spPr>
          <a:xfrm>
            <a:off x="118531" y="3338203"/>
            <a:ext cx="1586630" cy="3434299"/>
          </a:xfrm>
          <a:prstGeom prst="roundRect">
            <a:avLst>
              <a:gd name="adj" fmla="val 4167"/>
            </a:avLst>
          </a:prstGeom>
          <a:solidFill>
            <a:srgbClr val="FFFFFF"/>
          </a:solidFill>
          <a:ln w="76200" cap="sq">
            <a:solidFill>
              <a:schemeClr val="tx1"/>
            </a:solidFill>
            <a:miter lim="800000"/>
          </a:ln>
          <a:effectLst/>
        </p:spPr>
      </p:pic>
      <p:sp>
        <p:nvSpPr>
          <p:cNvPr id="2" name="矩形 1"/>
          <p:cNvSpPr/>
          <p:nvPr/>
        </p:nvSpPr>
        <p:spPr>
          <a:xfrm>
            <a:off x="9809584" y="4873465"/>
            <a:ext cx="2164954" cy="846386"/>
          </a:xfrm>
          <a:prstGeom prst="rect">
            <a:avLst/>
          </a:prstGeom>
        </p:spPr>
        <p:txBody>
          <a:bodyPr wrap="square">
            <a:spAutoFit/>
          </a:bodyPr>
          <a:lstStyle/>
          <a:p>
            <a:pPr>
              <a:spcBef>
                <a:spcPts val="600"/>
              </a:spcBef>
            </a:pPr>
            <a:r>
              <a:rPr lang="en-US" altLang="zh-TW" sz="2200" dirty="0"/>
              <a:t>1.</a:t>
            </a:r>
            <a:r>
              <a:rPr lang="zh-TW" altLang="en-US" sz="2200" dirty="0"/>
              <a:t>距離量測</a:t>
            </a:r>
            <a:endParaRPr lang="en-US" altLang="zh-TW" sz="2200" dirty="0"/>
          </a:p>
          <a:p>
            <a:pPr>
              <a:spcBef>
                <a:spcPts val="600"/>
              </a:spcBef>
            </a:pPr>
            <a:r>
              <a:rPr lang="en-US" altLang="zh-TW" sz="2200" dirty="0"/>
              <a:t>2.</a:t>
            </a:r>
            <a:r>
              <a:rPr lang="zh-TW" altLang="en-US" sz="2200" dirty="0"/>
              <a:t>面積量測</a:t>
            </a:r>
            <a:endParaRPr lang="en-US" altLang="zh-TW" sz="2200" dirty="0"/>
          </a:p>
        </p:txBody>
      </p:sp>
      <p:sp>
        <p:nvSpPr>
          <p:cNvPr id="39" name="矩形 38"/>
          <p:cNvSpPr/>
          <p:nvPr/>
        </p:nvSpPr>
        <p:spPr>
          <a:xfrm>
            <a:off x="4023121" y="2854432"/>
            <a:ext cx="3348032" cy="461665"/>
          </a:xfrm>
          <a:prstGeom prst="rect">
            <a:avLst/>
          </a:prstGeom>
        </p:spPr>
        <p:txBody>
          <a:bodyPr wrap="none">
            <a:spAutoFit/>
          </a:bodyPr>
          <a:lstStyle/>
          <a:p>
            <a:pPr algn="ctr"/>
            <a:r>
              <a:rPr lang="zh-TW" altLang="en-US" sz="2400" b="1" dirty="0">
                <a:solidFill>
                  <a:srgbClr val="FFFF00"/>
                </a:solidFill>
                <a:effectLst>
                  <a:glow rad="228600">
                    <a:schemeClr val="accent6">
                      <a:lumMod val="75000"/>
                      <a:alpha val="60000"/>
                    </a:schemeClr>
                  </a:glow>
                </a:effectLst>
              </a:rPr>
              <a:t>應用</a:t>
            </a:r>
            <a:r>
              <a:rPr lang="en-US" altLang="zh-TW" sz="2400" b="1" dirty="0">
                <a:solidFill>
                  <a:srgbClr val="FFFF00"/>
                </a:solidFill>
                <a:effectLst>
                  <a:glow rad="228600">
                    <a:schemeClr val="accent6">
                      <a:lumMod val="75000"/>
                      <a:alpha val="60000"/>
                    </a:schemeClr>
                  </a:glow>
                </a:effectLst>
              </a:rPr>
              <a:t>PWA</a:t>
            </a:r>
            <a:r>
              <a:rPr lang="zh-TW" altLang="en-US" sz="2400" b="1" dirty="0">
                <a:solidFill>
                  <a:srgbClr val="FFFF00"/>
                </a:solidFill>
                <a:effectLst>
                  <a:glow rad="228600">
                    <a:schemeClr val="accent6">
                      <a:lumMod val="75000"/>
                      <a:alpha val="60000"/>
                    </a:schemeClr>
                  </a:glow>
                </a:effectLst>
              </a:rPr>
              <a:t>現勘作物調查</a:t>
            </a:r>
          </a:p>
        </p:txBody>
      </p:sp>
      <p:grpSp>
        <p:nvGrpSpPr>
          <p:cNvPr id="40" name="群組 39"/>
          <p:cNvGrpSpPr/>
          <p:nvPr/>
        </p:nvGrpSpPr>
        <p:grpSpPr>
          <a:xfrm>
            <a:off x="5763932" y="3350561"/>
            <a:ext cx="1616647" cy="3427164"/>
            <a:chOff x="7947462" y="1297858"/>
            <a:chExt cx="2734806" cy="5572520"/>
          </a:xfrm>
        </p:grpSpPr>
        <p:pic>
          <p:nvPicPr>
            <p:cNvPr id="41" name="圖片 40"/>
            <p:cNvPicPr>
              <a:picLocks noChangeAspect="1"/>
            </p:cNvPicPr>
            <p:nvPr/>
          </p:nvPicPr>
          <p:blipFill rotWithShape="1">
            <a:blip r:embed="rId7" cstate="print">
              <a:extLst>
                <a:ext uri="{28A0092B-C50C-407E-A947-70E740481C1C}">
                  <a14:useLocalDpi xmlns:a14="http://schemas.microsoft.com/office/drawing/2010/main" val="0"/>
                </a:ext>
              </a:extLst>
            </a:blip>
            <a:srcRect t="5844"/>
            <a:stretch/>
          </p:blipFill>
          <p:spPr>
            <a:xfrm>
              <a:off x="7947462" y="1297858"/>
              <a:ext cx="2734806" cy="5572520"/>
            </a:xfrm>
            <a:prstGeom prst="roundRect">
              <a:avLst>
                <a:gd name="adj" fmla="val 4167"/>
              </a:avLst>
            </a:prstGeom>
            <a:solidFill>
              <a:srgbClr val="FFFFFF"/>
            </a:solidFill>
            <a:ln w="76200" cap="sq">
              <a:solidFill>
                <a:schemeClr val="tx1"/>
              </a:solidFill>
              <a:miter lim="800000"/>
            </a:ln>
            <a:effectLst/>
          </p:spPr>
        </p:pic>
        <p:sp>
          <p:nvSpPr>
            <p:cNvPr id="45" name="矩形 44"/>
            <p:cNvSpPr/>
            <p:nvPr/>
          </p:nvSpPr>
          <p:spPr>
            <a:xfrm>
              <a:off x="9609600" y="2565092"/>
              <a:ext cx="316721" cy="2231351"/>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51" name="圖片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92007" y="3355814"/>
            <a:ext cx="1620000" cy="3429698"/>
          </a:xfrm>
          <a:prstGeom prst="roundRect">
            <a:avLst>
              <a:gd name="adj" fmla="val 4167"/>
            </a:avLst>
          </a:prstGeom>
          <a:solidFill>
            <a:srgbClr val="FFFFFF"/>
          </a:solidFill>
          <a:ln w="76200" cap="sq">
            <a:solidFill>
              <a:schemeClr val="tx1"/>
            </a:solidFill>
            <a:miter lim="800000"/>
          </a:ln>
          <a:effectLst/>
        </p:spPr>
      </p:pic>
    </p:spTree>
    <p:extLst>
      <p:ext uri="{BB962C8B-B14F-4D97-AF65-F5344CB8AC3E}">
        <p14:creationId xmlns:p14="http://schemas.microsoft.com/office/powerpoint/2010/main" val="303726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2" y="162838"/>
            <a:ext cx="12999318" cy="789140"/>
            <a:chOff x="-4" y="162838"/>
            <a:chExt cx="12190832" cy="678410"/>
          </a:xfrm>
        </p:grpSpPr>
        <p:sp>
          <p:nvSpPr>
            <p:cNvPr id="25" name="矩形 42"/>
            <p:cNvSpPr/>
            <p:nvPr/>
          </p:nvSpPr>
          <p:spPr>
            <a:xfrm>
              <a:off x="-4" y="162838"/>
              <a:ext cx="7644764"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文本框 47"/>
          <p:cNvSpPr txBox="1"/>
          <p:nvPr/>
        </p:nvSpPr>
        <p:spPr>
          <a:xfrm>
            <a:off x="1296795" y="267779"/>
            <a:ext cx="7799702" cy="584775"/>
          </a:xfrm>
          <a:prstGeom prst="rect">
            <a:avLst/>
          </a:prstGeom>
          <a:noFill/>
        </p:spPr>
        <p:txBody>
          <a:bodyPr wrap="square" rtlCol="0">
            <a:spAutoFit/>
          </a:bodyPr>
          <a:lstStyle/>
          <a:p>
            <a:pPr>
              <a:defRPr/>
            </a:pPr>
            <a:r>
              <a:rPr lang="zh-TW" altLang="en-US" sz="3200" b="1" dirty="0">
                <a:solidFill>
                  <a:prstClr val="white"/>
                </a:solidFill>
                <a:latin typeface="微软雅黑" panose="020B0503020204020204" pitchFamily="34" charset="-122"/>
                <a:ea typeface="微软雅黑" panose="020B0503020204020204" pitchFamily="34" charset="-122"/>
              </a:rPr>
              <a:t>農田水利現勘應用工具</a:t>
            </a:r>
            <a:r>
              <a:rPr lang="en-US" altLang="zh-TW" sz="3200" b="1" dirty="0">
                <a:solidFill>
                  <a:prstClr val="white"/>
                </a:solidFill>
                <a:latin typeface="微软雅黑" panose="020B0503020204020204" pitchFamily="34" charset="-122"/>
                <a:ea typeface="微软雅黑" panose="020B0503020204020204" pitchFamily="34" charset="-122"/>
              </a:rPr>
              <a:t>(PWA)</a:t>
            </a:r>
            <a:r>
              <a:rPr lang="zh-TW" altLang="en-US" sz="3200" b="1" dirty="0">
                <a:solidFill>
                  <a:srgbClr val="F8D35E"/>
                </a:solidFill>
                <a:latin typeface="微软雅黑" panose="020B0503020204020204" pitchFamily="34" charset="-122"/>
                <a:ea typeface="微软雅黑" panose="020B0503020204020204" pitchFamily="34" charset="-122"/>
              </a:rPr>
              <a:t>強化</a:t>
            </a:r>
            <a:endParaRPr lang="zh-TW" altLang="en-US" sz="2400" b="1" dirty="0">
              <a:solidFill>
                <a:srgbClr val="F8D35E"/>
              </a:solidFill>
              <a:latin typeface="微软雅黑" panose="020B0503020204020204" pitchFamily="34" charset="-122"/>
              <a:ea typeface="微软雅黑" panose="020B0503020204020204" pitchFamily="34" charset="-122"/>
            </a:endParaRPr>
          </a:p>
        </p:txBody>
      </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投影片編號版面配置區 2"/>
          <p:cNvSpPr>
            <a:spLocks noGrp="1"/>
          </p:cNvSpPr>
          <p:nvPr>
            <p:ph type="sldNum" sz="quarter" idx="12"/>
          </p:nvPr>
        </p:nvSpPr>
        <p:spPr>
          <a:xfrm>
            <a:off x="9434312" y="6480060"/>
            <a:ext cx="2743200" cy="365125"/>
          </a:xfrm>
        </p:spPr>
        <p:txBody>
          <a:bodyPr/>
          <a:lstStyle/>
          <a:p>
            <a:fld id="{46493D02-3590-4494-9ABB-93D650CAA22C}" type="slidenum">
              <a:rPr lang="zh-CN" altLang="en-US" smtClean="0">
                <a:solidFill>
                  <a:prstClr val="black">
                    <a:tint val="75000"/>
                  </a:prstClr>
                </a:solidFill>
              </a:rPr>
              <a:pPr/>
              <a:t>21</a:t>
            </a:fld>
            <a:endParaRPr lang="zh-CN" altLang="en-US">
              <a:solidFill>
                <a:prstClr val="black">
                  <a:tint val="75000"/>
                </a:prstClr>
              </a:solidFill>
            </a:endParaRPr>
          </a:p>
        </p:txBody>
      </p:sp>
      <p:pic>
        <p:nvPicPr>
          <p:cNvPr id="5" name="圖片 4" descr="一張含有 文字, 螢幕擷取畫面, 字型, 圖表 的圖片&#10;&#10;自動產生的描述">
            <a:extLst>
              <a:ext uri="{FF2B5EF4-FFF2-40B4-BE49-F238E27FC236}">
                <a16:creationId xmlns:a16="http://schemas.microsoft.com/office/drawing/2014/main" id="{8F9A0F2F-8FD3-1307-DF09-FFA64DC1EC6D}"/>
              </a:ext>
            </a:extLst>
          </p:cNvPr>
          <p:cNvPicPr>
            <a:picLocks noChangeAspect="1"/>
          </p:cNvPicPr>
          <p:nvPr/>
        </p:nvPicPr>
        <p:blipFill>
          <a:blip r:embed="rId4"/>
          <a:stretch>
            <a:fillRect/>
          </a:stretch>
        </p:blipFill>
        <p:spPr>
          <a:xfrm>
            <a:off x="7114986" y="1716022"/>
            <a:ext cx="2326848" cy="4982948"/>
          </a:xfrm>
          <a:prstGeom prst="rect">
            <a:avLst/>
          </a:prstGeom>
        </p:spPr>
      </p:pic>
      <p:pic>
        <p:nvPicPr>
          <p:cNvPr id="6" name="圖片 5" descr="一張含有 文字, 螢幕擷取畫面, 軟體, 數字 的圖片&#10;&#10;自動產生的描述">
            <a:extLst>
              <a:ext uri="{FF2B5EF4-FFF2-40B4-BE49-F238E27FC236}">
                <a16:creationId xmlns:a16="http://schemas.microsoft.com/office/drawing/2014/main" id="{66E1794E-7BF0-095F-5638-AF9362F65644}"/>
              </a:ext>
            </a:extLst>
          </p:cNvPr>
          <p:cNvPicPr>
            <a:picLocks noChangeAspect="1"/>
          </p:cNvPicPr>
          <p:nvPr/>
        </p:nvPicPr>
        <p:blipFill>
          <a:blip r:embed="rId5"/>
          <a:stretch>
            <a:fillRect/>
          </a:stretch>
        </p:blipFill>
        <p:spPr>
          <a:xfrm>
            <a:off x="9517630" y="1699240"/>
            <a:ext cx="2253045" cy="4995202"/>
          </a:xfrm>
          <a:prstGeom prst="rect">
            <a:avLst/>
          </a:prstGeom>
        </p:spPr>
      </p:pic>
      <p:pic>
        <p:nvPicPr>
          <p:cNvPr id="7" name="圖片 6" descr="一張含有 文字, 螢幕擷取畫面, 數字, 字型 的圖片&#10;&#10;自動產生的描述">
            <a:extLst>
              <a:ext uri="{FF2B5EF4-FFF2-40B4-BE49-F238E27FC236}">
                <a16:creationId xmlns:a16="http://schemas.microsoft.com/office/drawing/2014/main" id="{C56AE1E1-6CE6-37E0-97A3-9957332F44FA}"/>
              </a:ext>
            </a:extLst>
          </p:cNvPr>
          <p:cNvPicPr>
            <a:picLocks noChangeAspect="1"/>
          </p:cNvPicPr>
          <p:nvPr/>
        </p:nvPicPr>
        <p:blipFill>
          <a:blip r:embed="rId6"/>
          <a:stretch>
            <a:fillRect/>
          </a:stretch>
        </p:blipFill>
        <p:spPr>
          <a:xfrm>
            <a:off x="4358314" y="2123177"/>
            <a:ext cx="2475761" cy="4147327"/>
          </a:xfrm>
          <a:prstGeom prst="rect">
            <a:avLst/>
          </a:prstGeom>
        </p:spPr>
      </p:pic>
      <p:pic>
        <p:nvPicPr>
          <p:cNvPr id="8" name="圖片 7">
            <a:extLst>
              <a:ext uri="{FF2B5EF4-FFF2-40B4-BE49-F238E27FC236}">
                <a16:creationId xmlns:a16="http://schemas.microsoft.com/office/drawing/2014/main" id="{6605D7B4-C850-4FDE-ADE6-DCCBD3E13969}"/>
              </a:ext>
            </a:extLst>
          </p:cNvPr>
          <p:cNvPicPr>
            <a:picLocks noChangeAspect="1"/>
          </p:cNvPicPr>
          <p:nvPr/>
        </p:nvPicPr>
        <p:blipFill>
          <a:blip r:embed="rId7"/>
          <a:stretch>
            <a:fillRect/>
          </a:stretch>
        </p:blipFill>
        <p:spPr>
          <a:xfrm>
            <a:off x="330065" y="1264403"/>
            <a:ext cx="1136126" cy="1518477"/>
          </a:xfrm>
          <a:prstGeom prst="rect">
            <a:avLst/>
          </a:prstGeom>
        </p:spPr>
      </p:pic>
      <p:sp>
        <p:nvSpPr>
          <p:cNvPr id="12" name="TextBox 85">
            <a:extLst>
              <a:ext uri="{FF2B5EF4-FFF2-40B4-BE49-F238E27FC236}">
                <a16:creationId xmlns:a16="http://schemas.microsoft.com/office/drawing/2014/main" id="{77C1D984-6532-0F85-078A-05FB1A13066E}"/>
              </a:ext>
            </a:extLst>
          </p:cNvPr>
          <p:cNvSpPr txBox="1"/>
          <p:nvPr/>
        </p:nvSpPr>
        <p:spPr>
          <a:xfrm flipH="1">
            <a:off x="779434" y="2908449"/>
            <a:ext cx="3354796" cy="461665"/>
          </a:xfrm>
          <a:prstGeom prst="rect">
            <a:avLst/>
          </a:prstGeom>
          <a:noFill/>
        </p:spPr>
        <p:txBody>
          <a:bodyPr wrap="square" rtlCol="0">
            <a:spAutoFit/>
          </a:bodyPr>
          <a:lstStyle/>
          <a:p>
            <a:pPr defTabSz="609630">
              <a:defRPr/>
            </a:pPr>
            <a:r>
              <a:rPr lang="zh-TW" altLang="en-US" sz="2400" b="1" dirty="0">
                <a:solidFill>
                  <a:srgbClr val="145757"/>
                </a:solidFill>
                <a:latin typeface="Microsoft YaHei" panose="020B0503020204020204" pitchFamily="34" charset="-122"/>
                <a:ea typeface="Microsoft YaHei" panose="020B0503020204020204" pitchFamily="34" charset="-122"/>
                <a:sym typeface="Wingdings 2" panose="05020102010507070707" pitchFamily="18" charset="2"/>
              </a:rPr>
              <a:t></a:t>
            </a:r>
            <a:r>
              <a:rPr lang="zh-TW" altLang="en-US" sz="2400" b="1" dirty="0">
                <a:solidFill>
                  <a:srgbClr val="145757"/>
                </a:solidFill>
                <a:latin typeface="Microsoft YaHei" panose="020B0503020204020204" pitchFamily="34" charset="-122"/>
                <a:ea typeface="Microsoft YaHei" panose="020B0503020204020204" pitchFamily="34" charset="-122"/>
              </a:rPr>
              <a:t>ＰＷＡ現勘功能強化</a:t>
            </a:r>
            <a:endParaRPr lang="en-US" altLang="zh-TW" sz="2400" b="1" dirty="0">
              <a:solidFill>
                <a:srgbClr val="145757"/>
              </a:solidFill>
              <a:latin typeface="Microsoft YaHei" panose="020B0503020204020204" pitchFamily="34" charset="-122"/>
              <a:ea typeface="Microsoft YaHei" panose="020B0503020204020204" pitchFamily="34" charset="-122"/>
            </a:endParaRPr>
          </a:p>
        </p:txBody>
      </p:sp>
      <p:sp>
        <p:nvSpPr>
          <p:cNvPr id="13" name="文字方塊 12">
            <a:extLst>
              <a:ext uri="{FF2B5EF4-FFF2-40B4-BE49-F238E27FC236}">
                <a16:creationId xmlns:a16="http://schemas.microsoft.com/office/drawing/2014/main" id="{49F4B1E8-8284-F1F8-180C-E5E799251FDF}"/>
              </a:ext>
            </a:extLst>
          </p:cNvPr>
          <p:cNvSpPr txBox="1"/>
          <p:nvPr/>
        </p:nvSpPr>
        <p:spPr>
          <a:xfrm>
            <a:off x="779434" y="3495683"/>
            <a:ext cx="3241139" cy="1015663"/>
          </a:xfrm>
          <a:prstGeom prst="rect">
            <a:avLst/>
          </a:prstGeom>
          <a:noFill/>
        </p:spPr>
        <p:txBody>
          <a:bodyPr wrap="square">
            <a:spAutoFit/>
          </a:bodyPr>
          <a:lstStyle/>
          <a:p>
            <a:pPr marL="228611" indent="-228611" defTabSz="609630">
              <a:buFont typeface="Wingdings" panose="05000000000000000000" pitchFamily="2" charset="2"/>
              <a:buChar char="n"/>
              <a:defRPr/>
            </a:pPr>
            <a:r>
              <a:rPr lang="zh-TW" altLang="en-US" sz="2000" b="1" dirty="0">
                <a:solidFill>
                  <a:prstClr val="black"/>
                </a:solidFill>
                <a:latin typeface="微軟正黑體" panose="020B0604030504040204" pitchFamily="34" charset="-120"/>
                <a:cs typeface="Arial" pitchFamily="34" charset="0"/>
              </a:rPr>
              <a:t>建立專案調查案件索引管理，連結案件</a:t>
            </a:r>
            <a:r>
              <a:rPr lang="en-US" altLang="zh-TW" sz="2000" b="1" dirty="0">
                <a:solidFill>
                  <a:prstClr val="black"/>
                </a:solidFill>
                <a:latin typeface="微軟正黑體" panose="020B0604030504040204" pitchFamily="34" charset="-120"/>
                <a:cs typeface="Arial" pitchFamily="34" charset="0"/>
              </a:rPr>
              <a:t>MIS</a:t>
            </a:r>
            <a:r>
              <a:rPr lang="zh-TW" altLang="en-US" sz="2000" b="1" dirty="0">
                <a:solidFill>
                  <a:prstClr val="black"/>
                </a:solidFill>
                <a:latin typeface="微軟正黑體" panose="020B0604030504040204" pitchFamily="34" charset="-120"/>
                <a:cs typeface="Arial" pitchFamily="34" charset="0"/>
              </a:rPr>
              <a:t>與</a:t>
            </a:r>
            <a:r>
              <a:rPr lang="en-US" altLang="zh-TW" sz="2000" b="1" dirty="0">
                <a:solidFill>
                  <a:prstClr val="black"/>
                </a:solidFill>
                <a:latin typeface="微軟正黑體" panose="020B0604030504040204" pitchFamily="34" charset="-120"/>
                <a:cs typeface="Arial" pitchFamily="34" charset="0"/>
              </a:rPr>
              <a:t>GIS</a:t>
            </a:r>
            <a:r>
              <a:rPr lang="zh-TW" altLang="en-US" sz="2000" b="1" dirty="0">
                <a:solidFill>
                  <a:prstClr val="black"/>
                </a:solidFill>
                <a:latin typeface="微軟正黑體" panose="020B0604030504040204" pitchFamily="34" charset="-120"/>
                <a:cs typeface="Arial" pitchFamily="34" charset="0"/>
              </a:rPr>
              <a:t>內容</a:t>
            </a:r>
            <a:endParaRPr lang="en-US" altLang="zh-TW" sz="2000" b="1" dirty="0">
              <a:solidFill>
                <a:prstClr val="black"/>
              </a:solidFill>
              <a:latin typeface="微軟正黑體" panose="020B0604030504040204" pitchFamily="34" charset="-120"/>
              <a:cs typeface="Arial" pitchFamily="34" charset="0"/>
            </a:endParaRPr>
          </a:p>
        </p:txBody>
      </p:sp>
      <p:sp>
        <p:nvSpPr>
          <p:cNvPr id="16" name="文字方塊 15">
            <a:extLst>
              <a:ext uri="{FF2B5EF4-FFF2-40B4-BE49-F238E27FC236}">
                <a16:creationId xmlns:a16="http://schemas.microsoft.com/office/drawing/2014/main" id="{A21DE293-81F5-A979-8EC3-CF2B6362FA30}"/>
              </a:ext>
            </a:extLst>
          </p:cNvPr>
          <p:cNvSpPr txBox="1"/>
          <p:nvPr/>
        </p:nvSpPr>
        <p:spPr>
          <a:xfrm>
            <a:off x="7919324" y="1049271"/>
            <a:ext cx="3061960" cy="328231"/>
          </a:xfrm>
          <a:prstGeom prst="rect">
            <a:avLst/>
          </a:prstGeom>
          <a:noFill/>
        </p:spPr>
        <p:txBody>
          <a:bodyPr wrap="square">
            <a:spAutoFit/>
          </a:bodyPr>
          <a:lstStyle/>
          <a:p>
            <a:pPr algn="ctr" defTabSz="609630">
              <a:defRPr/>
            </a:pPr>
            <a:r>
              <a:rPr lang="en-US" altLang="zh-TW" sz="1533" b="1" dirty="0">
                <a:solidFill>
                  <a:prstClr val="white"/>
                </a:solidFill>
                <a:effectLst>
                  <a:glow rad="127000">
                    <a:prstClr val="black"/>
                  </a:glow>
                </a:effectLst>
                <a:latin typeface="微軟正黑體" panose="020B0604030504040204" pitchFamily="34" charset="-120"/>
              </a:rPr>
              <a:t>PWA</a:t>
            </a:r>
            <a:r>
              <a:rPr lang="zh-TW" altLang="zh-TW" sz="1533" b="1" dirty="0">
                <a:solidFill>
                  <a:srgbClr val="FFFF00"/>
                </a:solidFill>
                <a:effectLst>
                  <a:glow rad="127000">
                    <a:prstClr val="black"/>
                  </a:glow>
                </a:effectLst>
                <a:latin typeface="微軟正黑體" panose="020B0604030504040204" pitchFamily="34" charset="-120"/>
              </a:rPr>
              <a:t>圖文相互索引功能</a:t>
            </a:r>
            <a:r>
              <a:rPr lang="zh-TW" altLang="en-US" sz="1533" b="1" dirty="0">
                <a:solidFill>
                  <a:srgbClr val="FFFF00"/>
                </a:solidFill>
                <a:effectLst>
                  <a:glow rad="127000">
                    <a:prstClr val="black"/>
                  </a:glow>
                </a:effectLst>
                <a:latin typeface="微軟正黑體" panose="020B0604030504040204" pitchFamily="34" charset="-120"/>
              </a:rPr>
              <a:t>畫面</a:t>
            </a:r>
          </a:p>
        </p:txBody>
      </p:sp>
      <p:grpSp>
        <p:nvGrpSpPr>
          <p:cNvPr id="17" name="群組 16">
            <a:extLst>
              <a:ext uri="{FF2B5EF4-FFF2-40B4-BE49-F238E27FC236}">
                <a16:creationId xmlns:a16="http://schemas.microsoft.com/office/drawing/2014/main" id="{A8C5EED2-4D63-6CF5-80C5-5D6DE96CC485}"/>
              </a:ext>
            </a:extLst>
          </p:cNvPr>
          <p:cNvGrpSpPr/>
          <p:nvPr/>
        </p:nvGrpSpPr>
        <p:grpSpPr>
          <a:xfrm>
            <a:off x="7922581" y="1377972"/>
            <a:ext cx="3190097" cy="297659"/>
            <a:chOff x="55640" y="8640823"/>
            <a:chExt cx="5008644" cy="500208"/>
          </a:xfrm>
        </p:grpSpPr>
        <p:sp>
          <p:nvSpPr>
            <p:cNvPr id="18" name="文字方塊 17">
              <a:extLst>
                <a:ext uri="{FF2B5EF4-FFF2-40B4-BE49-F238E27FC236}">
                  <a16:creationId xmlns:a16="http://schemas.microsoft.com/office/drawing/2014/main" id="{39B5F882-D8C4-FE5A-857B-DF389584C9F0}"/>
                </a:ext>
              </a:extLst>
            </p:cNvPr>
            <p:cNvSpPr txBox="1"/>
            <p:nvPr/>
          </p:nvSpPr>
          <p:spPr>
            <a:xfrm>
              <a:off x="55640" y="8640823"/>
              <a:ext cx="1783786" cy="499864"/>
            </a:xfrm>
            <a:prstGeom prst="rect">
              <a:avLst/>
            </a:prstGeom>
            <a:noFill/>
          </p:spPr>
          <p:txBody>
            <a:bodyPr wrap="square">
              <a:spAutoFit/>
            </a:bodyPr>
            <a:lstStyle/>
            <a:p>
              <a:pPr marL="228611" indent="-228611" defTabSz="609630">
                <a:buFont typeface="Wingdings" panose="05000000000000000000" pitchFamily="2" charset="2"/>
                <a:buChar char="n"/>
                <a:defRPr/>
              </a:pPr>
              <a:r>
                <a:rPr lang="zh-TW" altLang="zh-TW" sz="1333" b="1" dirty="0">
                  <a:solidFill>
                    <a:srgbClr val="C00000"/>
                  </a:solidFill>
                  <a:latin typeface="微軟正黑體" panose="020B0604030504040204" pitchFamily="34" charset="-120"/>
                  <a:cs typeface="Arial" pitchFamily="34" charset="0"/>
                </a:rPr>
                <a:t>顯示地號</a:t>
              </a:r>
              <a:endParaRPr lang="en-US" altLang="zh-TW" sz="1333" b="1" dirty="0">
                <a:solidFill>
                  <a:srgbClr val="C00000"/>
                </a:solidFill>
                <a:latin typeface="微軟正黑體" panose="020B0604030504040204" pitchFamily="34" charset="-120"/>
                <a:cs typeface="Arial" pitchFamily="34" charset="0"/>
              </a:endParaRPr>
            </a:p>
          </p:txBody>
        </p:sp>
        <p:sp>
          <p:nvSpPr>
            <p:cNvPr id="19" name="文字方塊 18">
              <a:extLst>
                <a:ext uri="{FF2B5EF4-FFF2-40B4-BE49-F238E27FC236}">
                  <a16:creationId xmlns:a16="http://schemas.microsoft.com/office/drawing/2014/main" id="{CD65F2FB-364C-D63D-BBD4-77DE12E830EE}"/>
                </a:ext>
              </a:extLst>
            </p:cNvPr>
            <p:cNvSpPr txBox="1"/>
            <p:nvPr/>
          </p:nvSpPr>
          <p:spPr>
            <a:xfrm>
              <a:off x="1898759" y="8641167"/>
              <a:ext cx="3165525" cy="499864"/>
            </a:xfrm>
            <a:prstGeom prst="rect">
              <a:avLst/>
            </a:prstGeom>
            <a:noFill/>
          </p:spPr>
          <p:txBody>
            <a:bodyPr wrap="square">
              <a:spAutoFit/>
            </a:bodyPr>
            <a:lstStyle/>
            <a:p>
              <a:pPr marL="228611" indent="-228611" defTabSz="609630">
                <a:buFont typeface="Wingdings" panose="05000000000000000000" pitchFamily="2" charset="2"/>
                <a:buChar char="n"/>
                <a:defRPr/>
              </a:pPr>
              <a:r>
                <a:rPr lang="zh-TW" altLang="zh-TW" sz="1333" b="1" dirty="0">
                  <a:solidFill>
                    <a:srgbClr val="C00000"/>
                  </a:solidFill>
                  <a:latin typeface="微軟正黑體" panose="020B0604030504040204" pitchFamily="34" charset="-120"/>
                  <a:cs typeface="Arial" pitchFamily="34" charset="0"/>
                </a:rPr>
                <a:t>色塊展現現勘狀態</a:t>
              </a:r>
              <a:endParaRPr lang="zh-TW" altLang="en-US" sz="1333" b="1" dirty="0">
                <a:solidFill>
                  <a:srgbClr val="C00000"/>
                </a:solidFill>
                <a:latin typeface="微軟正黑體" panose="020B0604030504040204" pitchFamily="34" charset="-120"/>
                <a:cs typeface="Arial" pitchFamily="34" charset="0"/>
              </a:endParaRPr>
            </a:p>
          </p:txBody>
        </p:sp>
      </p:grpSp>
      <p:sp>
        <p:nvSpPr>
          <p:cNvPr id="21" name="文字方塊 20">
            <a:extLst>
              <a:ext uri="{FF2B5EF4-FFF2-40B4-BE49-F238E27FC236}">
                <a16:creationId xmlns:a16="http://schemas.microsoft.com/office/drawing/2014/main" id="{9C27F32D-0D6A-8EC1-7DE2-D4C3AD1B6620}"/>
              </a:ext>
            </a:extLst>
          </p:cNvPr>
          <p:cNvSpPr txBox="1"/>
          <p:nvPr/>
        </p:nvSpPr>
        <p:spPr>
          <a:xfrm>
            <a:off x="4190999" y="1710575"/>
            <a:ext cx="2875219" cy="328231"/>
          </a:xfrm>
          <a:prstGeom prst="rect">
            <a:avLst/>
          </a:prstGeom>
          <a:noFill/>
        </p:spPr>
        <p:txBody>
          <a:bodyPr wrap="square">
            <a:spAutoFit/>
          </a:bodyPr>
          <a:lstStyle/>
          <a:p>
            <a:pPr defTabSz="609630">
              <a:defRPr/>
            </a:pPr>
            <a:r>
              <a:rPr lang="zh-TW" altLang="en-US" sz="1533" b="1" dirty="0">
                <a:solidFill>
                  <a:srgbClr val="FFFF00"/>
                </a:solidFill>
                <a:effectLst>
                  <a:glow rad="127000">
                    <a:prstClr val="black"/>
                  </a:glow>
                </a:effectLst>
                <a:latin typeface="微軟正黑體" panose="020B0604030504040204" pitchFamily="34" charset="-120"/>
              </a:rPr>
              <a:t>提醒</a:t>
            </a:r>
            <a:r>
              <a:rPr lang="zh-TW" altLang="en-US" sz="1533" b="1" dirty="0">
                <a:solidFill>
                  <a:prstClr val="white"/>
                </a:solidFill>
                <a:effectLst>
                  <a:glow rad="127000">
                    <a:prstClr val="black"/>
                  </a:glow>
                </a:effectLst>
                <a:latin typeface="微軟正黑體" panose="020B0604030504040204" pitchFamily="34" charset="-120"/>
              </a:rPr>
              <a:t>現勘人員</a:t>
            </a:r>
            <a:r>
              <a:rPr lang="zh-TW" altLang="en-US" sz="1533" b="1" dirty="0">
                <a:solidFill>
                  <a:srgbClr val="FFFF00"/>
                </a:solidFill>
                <a:effectLst>
                  <a:glow rad="127000">
                    <a:prstClr val="black"/>
                  </a:glow>
                </a:effectLst>
                <a:latin typeface="微軟正黑體" panose="020B0604030504040204" pitchFamily="34" charset="-120"/>
              </a:rPr>
              <a:t>需現勘土地狀態</a:t>
            </a:r>
          </a:p>
        </p:txBody>
      </p:sp>
      <p:sp>
        <p:nvSpPr>
          <p:cNvPr id="34" name="文字方塊 33">
            <a:extLst>
              <a:ext uri="{FF2B5EF4-FFF2-40B4-BE49-F238E27FC236}">
                <a16:creationId xmlns:a16="http://schemas.microsoft.com/office/drawing/2014/main" id="{1FD307B1-9C63-865E-23D7-22E5757E2AD9}"/>
              </a:ext>
            </a:extLst>
          </p:cNvPr>
          <p:cNvSpPr txBox="1"/>
          <p:nvPr/>
        </p:nvSpPr>
        <p:spPr>
          <a:xfrm>
            <a:off x="779434" y="4739351"/>
            <a:ext cx="2979193" cy="707886"/>
          </a:xfrm>
          <a:prstGeom prst="rect">
            <a:avLst/>
          </a:prstGeom>
          <a:noFill/>
        </p:spPr>
        <p:txBody>
          <a:bodyPr wrap="square">
            <a:spAutoFit/>
          </a:bodyPr>
          <a:lstStyle/>
          <a:p>
            <a:pPr marL="228611" indent="-228611" defTabSz="609630">
              <a:buFont typeface="Wingdings" panose="05000000000000000000" pitchFamily="2" charset="2"/>
              <a:buChar char="n"/>
              <a:defRPr/>
            </a:pPr>
            <a:r>
              <a:rPr lang="zh-TW" altLang="en-US" sz="2000" b="1" dirty="0">
                <a:solidFill>
                  <a:prstClr val="black"/>
                </a:solidFill>
                <a:latin typeface="微軟正黑體" panose="020B0604030504040204" pitchFamily="34" charset="-120"/>
                <a:cs typeface="Arial" pitchFamily="34" charset="0"/>
              </a:rPr>
              <a:t>圖資多元格式上傳功能</a:t>
            </a:r>
            <a:r>
              <a:rPr lang="en-US" altLang="zh-TW" sz="2000" b="1" dirty="0">
                <a:solidFill>
                  <a:prstClr val="black"/>
                </a:solidFill>
                <a:latin typeface="微軟正黑體" panose="020B0604030504040204" pitchFamily="34" charset="-120"/>
                <a:cs typeface="Arial" pitchFamily="34" charset="0"/>
              </a:rPr>
              <a:t>(</a:t>
            </a:r>
            <a:r>
              <a:rPr lang="zh-TW" altLang="zh-TW" sz="2000" b="1" dirty="0">
                <a:solidFill>
                  <a:prstClr val="black"/>
                </a:solidFill>
                <a:latin typeface="微軟正黑體" panose="020B0604030504040204" pitchFamily="34" charset="-120"/>
                <a:cs typeface="Arial" pitchFamily="34" charset="0"/>
              </a:rPr>
              <a:t>新增</a:t>
            </a:r>
            <a:r>
              <a:rPr lang="en-US" altLang="zh-TW" sz="2000" b="1" dirty="0">
                <a:solidFill>
                  <a:prstClr val="black"/>
                </a:solidFill>
                <a:latin typeface="微軟正黑體" panose="020B0604030504040204" pitchFamily="34" charset="-120"/>
                <a:cs typeface="Arial" pitchFamily="34" charset="0"/>
              </a:rPr>
              <a:t>KML/KMZ)</a:t>
            </a:r>
          </a:p>
        </p:txBody>
      </p:sp>
      <p:sp>
        <p:nvSpPr>
          <p:cNvPr id="14" name="文字方塊 13">
            <a:extLst>
              <a:ext uri="{FF2B5EF4-FFF2-40B4-BE49-F238E27FC236}">
                <a16:creationId xmlns:a16="http://schemas.microsoft.com/office/drawing/2014/main" id="{630E5B4B-7E46-CBAC-30E9-BFCF0C90B10F}"/>
              </a:ext>
            </a:extLst>
          </p:cNvPr>
          <p:cNvSpPr txBox="1"/>
          <p:nvPr/>
        </p:nvSpPr>
        <p:spPr>
          <a:xfrm>
            <a:off x="722605" y="5398243"/>
            <a:ext cx="1810029" cy="276999"/>
          </a:xfrm>
          <a:prstGeom prst="rect">
            <a:avLst/>
          </a:prstGeom>
          <a:noFill/>
        </p:spPr>
        <p:txBody>
          <a:bodyPr wrap="square">
            <a:spAutoFit/>
          </a:bodyPr>
          <a:lstStyle/>
          <a:p>
            <a:pPr marL="304815" lvl="1" defTabSz="609630">
              <a:defRPr/>
            </a:pPr>
            <a:r>
              <a:rPr lang="en-US" altLang="zh-TW" sz="1200" b="1" dirty="0">
                <a:solidFill>
                  <a:srgbClr val="C00000"/>
                </a:solidFill>
                <a:effectLst>
                  <a:glow>
                    <a:prstClr val="white"/>
                  </a:glow>
                </a:effectLst>
                <a:latin typeface="微軟正黑體" panose="020B0604030504040204" pitchFamily="34" charset="-120"/>
                <a:ea typeface="微軟正黑體"/>
              </a:rPr>
              <a:t>(</a:t>
            </a:r>
            <a:r>
              <a:rPr lang="zh-TW" altLang="en-US" sz="1200" b="1" dirty="0">
                <a:solidFill>
                  <a:srgbClr val="C00000"/>
                </a:solidFill>
                <a:effectLst>
                  <a:glow>
                    <a:prstClr val="white"/>
                  </a:glow>
                </a:effectLst>
                <a:latin typeface="微軟正黑體" panose="020B0604030504040204" pitchFamily="34" charset="-120"/>
                <a:ea typeface="微軟正黑體"/>
              </a:rPr>
              <a:t>預計</a:t>
            </a:r>
            <a:r>
              <a:rPr lang="en-US" altLang="zh-TW" sz="1200" b="1" dirty="0">
                <a:solidFill>
                  <a:srgbClr val="C00000"/>
                </a:solidFill>
                <a:effectLst>
                  <a:glow>
                    <a:prstClr val="white"/>
                  </a:glow>
                </a:effectLst>
                <a:latin typeface="微軟正黑體" panose="020B0604030504040204" pitchFamily="34" charset="-120"/>
                <a:ea typeface="微軟正黑體"/>
              </a:rPr>
              <a:t>10</a:t>
            </a:r>
            <a:r>
              <a:rPr lang="zh-TW" altLang="en-US" sz="1200" b="1" dirty="0">
                <a:solidFill>
                  <a:srgbClr val="C00000"/>
                </a:solidFill>
                <a:effectLst>
                  <a:glow>
                    <a:prstClr val="white"/>
                  </a:glow>
                </a:effectLst>
                <a:latin typeface="微軟正黑體" panose="020B0604030504040204" pitchFamily="34" charset="-120"/>
                <a:ea typeface="微軟正黑體"/>
              </a:rPr>
              <a:t>月上線</a:t>
            </a:r>
            <a:r>
              <a:rPr lang="en-US" altLang="zh-TW" sz="1200" b="1" dirty="0">
                <a:solidFill>
                  <a:srgbClr val="C00000"/>
                </a:solidFill>
                <a:effectLst>
                  <a:glow>
                    <a:prstClr val="white"/>
                  </a:glow>
                </a:effectLst>
                <a:latin typeface="微軟正黑體" panose="020B0604030504040204" pitchFamily="34" charset="-120"/>
                <a:ea typeface="微軟正黑體"/>
              </a:rPr>
              <a:t>)</a:t>
            </a:r>
          </a:p>
        </p:txBody>
      </p:sp>
      <p:sp>
        <p:nvSpPr>
          <p:cNvPr id="2" name="矩形 1">
            <a:extLst>
              <a:ext uri="{FF2B5EF4-FFF2-40B4-BE49-F238E27FC236}">
                <a16:creationId xmlns:a16="http://schemas.microsoft.com/office/drawing/2014/main" id="{F94258D1-54F6-45A5-9183-6FA93037ED43}"/>
              </a:ext>
            </a:extLst>
          </p:cNvPr>
          <p:cNvSpPr/>
          <p:nvPr/>
        </p:nvSpPr>
        <p:spPr>
          <a:xfrm>
            <a:off x="9739313" y="1710575"/>
            <a:ext cx="428625" cy="180138"/>
          </a:xfrm>
          <a:prstGeom prst="rect">
            <a:avLst/>
          </a:prstGeom>
          <a:solidFill>
            <a:srgbClr val="EF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273105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7" y="2234038"/>
            <a:ext cx="7074208"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ADD YOUR TITLE</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cs typeface="+mn-cs"/>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cs typeface="+mn-cs"/>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cs typeface="+mn-cs"/>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cs typeface="+mn-cs"/>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cs typeface="+mn-cs"/>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0" y="3042274"/>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468105" y="2751794"/>
            <a:ext cx="7001802" cy="63094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ts val="4200"/>
              </a:lnSpc>
              <a:spcBef>
                <a:spcPts val="0"/>
              </a:spcBef>
              <a:spcAft>
                <a:spcPts val="0"/>
              </a:spcAft>
              <a:buClrTx/>
              <a:buSzTx/>
              <a:buFontTx/>
              <a:buNone/>
              <a:tabLst/>
              <a:defRPr/>
            </a:pPr>
            <a:r>
              <a:rPr kumimoji="0" lang="zh-TW" altLang="en-US" sz="4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整合雲系統及基礎圖資數化</a:t>
            </a:r>
            <a:endParaRPr kumimoji="0" lang="zh-TW" altLang="en-US" sz="4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6922801" y="3488502"/>
            <a:ext cx="4497543" cy="630942"/>
          </a:xfrm>
          <a:prstGeom prst="rect">
            <a:avLst/>
          </a:prstGeom>
        </p:spPr>
        <p:txBody>
          <a:bodyPr wrap="square">
            <a:spAutoFit/>
          </a:bodyPr>
          <a:lstStyle/>
          <a:p>
            <a:pPr marL="0" marR="0" lvl="0" indent="0" algn="l" defTabSz="914400" rtl="0" eaLnBrk="1" fontAlgn="auto" latinLnBrk="0" hangingPunct="1">
              <a:lnSpc>
                <a:spcPts val="4200"/>
              </a:lnSpc>
              <a:spcBef>
                <a:spcPts val="0"/>
              </a:spcBef>
              <a:spcAft>
                <a:spcPts val="0"/>
              </a:spcAft>
              <a:buClrTx/>
              <a:buSzTx/>
              <a:buFontTx/>
              <a:buNone/>
              <a:tabLst/>
              <a:defRPr/>
            </a:pPr>
            <a:r>
              <a:rPr kumimoji="0" lang="zh-TW" altLang="en-US" sz="4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教育訓練辦理規畫</a:t>
            </a:r>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93D02-3590-4494-9ABB-93D650CAA22C}" type="slidenum">
              <a:rPr kumimoji="0" lang="zh-CN" altLang="en-US" sz="1200" b="0" i="0" u="none" strike="noStrike" kern="1200" cap="none" spc="0" normalizeH="0" baseline="0" noProof="0" smtClean="0">
                <a:ln>
                  <a:noFill/>
                </a:ln>
                <a:solidFill>
                  <a:prstClr val="black">
                    <a:tint val="75000"/>
                  </a:prstClr>
                </a:solidFill>
                <a:effectLst/>
                <a:uLnTx/>
                <a:uFillTx/>
                <a:latin typeface="Arial"/>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tint val="75000"/>
                </a:prstClr>
              </a:solidFill>
              <a:effectLst/>
              <a:uLnTx/>
              <a:uFillTx/>
              <a:latin typeface="Arial"/>
              <a:cs typeface="+mn-cs"/>
            </a:endParaRPr>
          </a:p>
        </p:txBody>
      </p:sp>
    </p:spTree>
    <p:extLst>
      <p:ext uri="{BB962C8B-B14F-4D97-AF65-F5344CB8AC3E}">
        <p14:creationId xmlns:p14="http://schemas.microsoft.com/office/powerpoint/2010/main" val="3513518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23</a:t>
            </a:fld>
            <a:endParaRPr lang="zh-CN" altLang="en-US">
              <a:solidFill>
                <a:prstClr val="black">
                  <a:tint val="75000"/>
                </a:prstClr>
              </a:solidFill>
            </a:endParaRPr>
          </a:p>
        </p:txBody>
      </p:sp>
      <p:grpSp>
        <p:nvGrpSpPr>
          <p:cNvPr id="5" name="组合 45"/>
          <p:cNvGrpSpPr/>
          <p:nvPr/>
        </p:nvGrpSpPr>
        <p:grpSpPr>
          <a:xfrm>
            <a:off x="1064553" y="162838"/>
            <a:ext cx="12190831" cy="789140"/>
            <a:chOff x="-3" y="162838"/>
            <a:chExt cx="12190831" cy="678410"/>
          </a:xfrm>
        </p:grpSpPr>
        <p:sp>
          <p:nvSpPr>
            <p:cNvPr id="6" name="矩形 42"/>
            <p:cNvSpPr/>
            <p:nvPr/>
          </p:nvSpPr>
          <p:spPr>
            <a:xfrm>
              <a:off x="-3" y="162838"/>
              <a:ext cx="893842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7"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 name="文本框 47"/>
          <p:cNvSpPr txBox="1"/>
          <p:nvPr/>
        </p:nvSpPr>
        <p:spPr>
          <a:xfrm>
            <a:off x="1236723" y="256471"/>
            <a:ext cx="8489168"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整合雲系統及基礎圖資數化 教育訓練規劃</a:t>
            </a:r>
          </a:p>
        </p:txBody>
      </p:sp>
      <p:pic>
        <p:nvPicPr>
          <p:cNvPr id="9" name="圖片 8">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矩形 9"/>
          <p:cNvSpPr/>
          <p:nvPr/>
        </p:nvSpPr>
        <p:spPr>
          <a:xfrm>
            <a:off x="140515" y="1086120"/>
            <a:ext cx="11822885" cy="5712421"/>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11" name="矩形: 圆角 109">
            <a:extLst>
              <a:ext uri="{FF2B5EF4-FFF2-40B4-BE49-F238E27FC236}">
                <a16:creationId xmlns:a16="http://schemas.microsoft.com/office/drawing/2014/main" id="{BAB82005-AF26-48E0-B2A9-F19CE93378B9}"/>
              </a:ext>
            </a:extLst>
          </p:cNvPr>
          <p:cNvSpPr/>
          <p:nvPr/>
        </p:nvSpPr>
        <p:spPr>
          <a:xfrm>
            <a:off x="293347" y="1849249"/>
            <a:ext cx="5603380" cy="4872488"/>
          </a:xfrm>
          <a:prstGeom prst="roundRect">
            <a:avLst>
              <a:gd name="adj" fmla="val 2624"/>
            </a:avLst>
          </a:prstGeom>
          <a:solidFill>
            <a:srgbClr val="F2F2F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思源黑体 CN Light"/>
              <a:ea typeface="思源黑体 CN Light"/>
              <a:cs typeface="+mn-cs"/>
            </a:endParaRPr>
          </a:p>
        </p:txBody>
      </p:sp>
      <p:sp>
        <p:nvSpPr>
          <p:cNvPr id="12" name="投影片編號版面配置區 2"/>
          <p:cNvSpPr txBox="1">
            <a:spLocks/>
          </p:cNvSpPr>
          <p:nvPr/>
        </p:nvSpPr>
        <p:spPr>
          <a:xfrm>
            <a:off x="92202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557E60D-E23C-4C4E-8347-473B5D4FBCCC}"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dirty="0">
              <a:ln>
                <a:noFill/>
              </a:ln>
              <a:solidFill>
                <a:prstClr val="black">
                  <a:tint val="75000"/>
                </a:prstClr>
              </a:solidFill>
              <a:effectLst/>
              <a:uLnTx/>
              <a:uFillTx/>
              <a:latin typeface="Arial" panose="020B0604020202020204"/>
              <a:cs typeface="+mn-cs"/>
            </a:endParaRPr>
          </a:p>
        </p:txBody>
      </p:sp>
      <p:sp>
        <p:nvSpPr>
          <p:cNvPr id="14" name="矩形 13"/>
          <p:cNvSpPr/>
          <p:nvPr/>
        </p:nvSpPr>
        <p:spPr>
          <a:xfrm>
            <a:off x="695241" y="1983331"/>
            <a:ext cx="5163000" cy="40011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chemeClr val="accent6">
                    <a:lumMod val="50000"/>
                  </a:schemeClr>
                </a:solidFill>
                <a:effectLst/>
                <a:uLnTx/>
                <a:uFillTx/>
              </a:rPr>
              <a:t>「農田水利灌溉管理整合雲系統」教育訓練</a:t>
            </a:r>
          </a:p>
        </p:txBody>
      </p:sp>
      <p:grpSp>
        <p:nvGrpSpPr>
          <p:cNvPr id="15" name="组合 54">
            <a:extLst>
              <a:ext uri="{FF2B5EF4-FFF2-40B4-BE49-F238E27FC236}">
                <a16:creationId xmlns:a16="http://schemas.microsoft.com/office/drawing/2014/main" id="{9CA1C1E1-72F6-4D8F-A0FB-CA7CDA76643E}"/>
              </a:ext>
            </a:extLst>
          </p:cNvPr>
          <p:cNvGrpSpPr/>
          <p:nvPr/>
        </p:nvGrpSpPr>
        <p:grpSpPr>
          <a:xfrm>
            <a:off x="220041" y="2362722"/>
            <a:ext cx="2809875" cy="837831"/>
            <a:chOff x="967245" y="2068168"/>
            <a:chExt cx="2989469" cy="1305232"/>
          </a:xfrm>
          <a:solidFill>
            <a:schemeClr val="accent6">
              <a:lumMod val="75000"/>
            </a:schemeClr>
          </a:solidFill>
          <a:effectLst>
            <a:outerShdw blurRad="190500" dist="38100" dir="2700000" algn="tl" rotWithShape="0">
              <a:prstClr val="black">
                <a:alpha val="20000"/>
              </a:prstClr>
            </a:outerShdw>
          </a:effectLst>
        </p:grpSpPr>
        <p:sp>
          <p:nvSpPr>
            <p:cNvPr id="16" name="矩形 15">
              <a:extLst>
                <a:ext uri="{FF2B5EF4-FFF2-40B4-BE49-F238E27FC236}">
                  <a16:creationId xmlns:a16="http://schemas.microsoft.com/office/drawing/2014/main" id="{41033FFD-1830-440D-B9F9-0177491FE7CB}"/>
                </a:ext>
              </a:extLst>
            </p:cNvPr>
            <p:cNvSpPr/>
            <p:nvPr/>
          </p:nvSpPr>
          <p:spPr>
            <a:xfrm>
              <a:off x="1107231" y="2068168"/>
              <a:ext cx="2766493" cy="1216882"/>
            </a:xfrm>
            <a:prstGeom prst="rect">
              <a:avLst/>
            </a:prstGeom>
            <a:grp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17" name="菱形 16">
              <a:extLst>
                <a:ext uri="{FF2B5EF4-FFF2-40B4-BE49-F238E27FC236}">
                  <a16:creationId xmlns:a16="http://schemas.microsoft.com/office/drawing/2014/main" id="{3857D751-C2F8-4D17-BEAC-35FF376F69B4}"/>
                </a:ext>
              </a:extLst>
            </p:cNvPr>
            <p:cNvSpPr/>
            <p:nvPr/>
          </p:nvSpPr>
          <p:spPr>
            <a:xfrm>
              <a:off x="967245" y="2102985"/>
              <a:ext cx="514736" cy="548461"/>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1</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sp>
          <p:nvSpPr>
            <p:cNvPr id="18" name="TextBox 76">
              <a:extLst>
                <a:ext uri="{FF2B5EF4-FFF2-40B4-BE49-F238E27FC236}">
                  <a16:creationId xmlns:a16="http://schemas.microsoft.com/office/drawing/2014/main" id="{A9BB72D2-6E2D-4BFA-8D86-B1693F457615}"/>
                </a:ext>
              </a:extLst>
            </p:cNvPr>
            <p:cNvSpPr txBox="1"/>
            <p:nvPr/>
          </p:nvSpPr>
          <p:spPr>
            <a:xfrm>
              <a:off x="1581771" y="2144460"/>
              <a:ext cx="1804109" cy="575371"/>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rPr>
                <a:t>辦理</a:t>
              </a: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目的</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19" name="文本框 58">
              <a:extLst>
                <a:ext uri="{FF2B5EF4-FFF2-40B4-BE49-F238E27FC236}">
                  <a16:creationId xmlns:a16="http://schemas.microsoft.com/office/drawing/2014/main" id="{B10C2BEC-E40E-4A13-9712-C47A9FF41313}"/>
                </a:ext>
              </a:extLst>
            </p:cNvPr>
            <p:cNvSpPr txBox="1"/>
            <p:nvPr/>
          </p:nvSpPr>
          <p:spPr>
            <a:xfrm>
              <a:off x="1545803" y="2558291"/>
              <a:ext cx="2410911" cy="815109"/>
            </a:xfrm>
            <a:prstGeom prst="rect">
              <a:avLst/>
            </a:prstGeom>
            <a:noFill/>
            <a:ln>
              <a:noFill/>
            </a:ln>
            <a:effectLst/>
          </p:spPr>
          <p:txBody>
            <a:bodyPr wrap="square" rtlCol="0">
              <a:spAutoFit/>
            </a:bodyPr>
            <a:lstStyle/>
            <a:p>
              <a:pPr marL="0" marR="0" lvl="0" indent="0" defTabSz="914400" eaLnBrk="1" fontAlgn="auto" latinLnBrk="0" hangingPunct="1">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cs typeface="+mn-ea"/>
                  <a:sym typeface="+mn-lt"/>
                </a:rPr>
                <a:t>輔導承辦人員熟悉操作整合雲系統</a:t>
              </a:r>
              <a:endParaRPr kumimoji="0" lang="en-US" altLang="zh-CN" sz="1400" b="1" i="0" u="none" strike="noStrike" kern="0" cap="none" spc="0" normalizeH="0" baseline="0" noProof="0" dirty="0">
                <a:ln>
                  <a:noFill/>
                </a:ln>
                <a:solidFill>
                  <a:prstClr val="white"/>
                </a:solidFill>
                <a:effectLst/>
                <a:uLnTx/>
                <a:uFillTx/>
                <a:cs typeface="+mn-ea"/>
                <a:sym typeface="+mn-lt"/>
              </a:endParaRPr>
            </a:p>
          </p:txBody>
        </p:sp>
      </p:grpSp>
      <p:grpSp>
        <p:nvGrpSpPr>
          <p:cNvPr id="20" name="组合 54">
            <a:extLst>
              <a:ext uri="{FF2B5EF4-FFF2-40B4-BE49-F238E27FC236}">
                <a16:creationId xmlns:a16="http://schemas.microsoft.com/office/drawing/2014/main" id="{9CA1C1E1-72F6-4D8F-A0FB-CA7CDA76643E}"/>
              </a:ext>
            </a:extLst>
          </p:cNvPr>
          <p:cNvGrpSpPr/>
          <p:nvPr/>
        </p:nvGrpSpPr>
        <p:grpSpPr>
          <a:xfrm>
            <a:off x="270775" y="4094118"/>
            <a:ext cx="2662496" cy="869670"/>
            <a:chOff x="995782" y="4498239"/>
            <a:chExt cx="2937048" cy="2637085"/>
          </a:xfrm>
          <a:solidFill>
            <a:schemeClr val="accent6">
              <a:lumMod val="75000"/>
            </a:schemeClr>
          </a:solidFill>
          <a:effectLst>
            <a:outerShdw blurRad="190500" dist="38100" dir="2700000" algn="tl" rotWithShape="0">
              <a:prstClr val="black">
                <a:alpha val="20000"/>
              </a:prstClr>
            </a:outerShdw>
          </a:effectLst>
        </p:grpSpPr>
        <p:sp>
          <p:nvSpPr>
            <p:cNvPr id="21" name="矩形 20">
              <a:extLst>
                <a:ext uri="{FF2B5EF4-FFF2-40B4-BE49-F238E27FC236}">
                  <a16:creationId xmlns:a16="http://schemas.microsoft.com/office/drawing/2014/main" id="{41033FFD-1830-440D-B9F9-0177491FE7CB}"/>
                </a:ext>
              </a:extLst>
            </p:cNvPr>
            <p:cNvSpPr/>
            <p:nvPr/>
          </p:nvSpPr>
          <p:spPr>
            <a:xfrm>
              <a:off x="1157828" y="4498239"/>
              <a:ext cx="2766727" cy="2637085"/>
            </a:xfrm>
            <a:prstGeom prst="rect">
              <a:avLst/>
            </a:prstGeom>
            <a:grp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22" name="菱形 21">
              <a:extLst>
                <a:ext uri="{FF2B5EF4-FFF2-40B4-BE49-F238E27FC236}">
                  <a16:creationId xmlns:a16="http://schemas.microsoft.com/office/drawing/2014/main" id="{3857D751-C2F8-4D17-BEAC-35FF376F69B4}"/>
                </a:ext>
              </a:extLst>
            </p:cNvPr>
            <p:cNvSpPr/>
            <p:nvPr/>
          </p:nvSpPr>
          <p:spPr>
            <a:xfrm>
              <a:off x="995782" y="4527934"/>
              <a:ext cx="514736" cy="1034566"/>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５</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sp>
          <p:nvSpPr>
            <p:cNvPr id="23" name="TextBox 76">
              <a:extLst>
                <a:ext uri="{FF2B5EF4-FFF2-40B4-BE49-F238E27FC236}">
                  <a16:creationId xmlns:a16="http://schemas.microsoft.com/office/drawing/2014/main" id="{A9BB72D2-6E2D-4BFA-8D86-B1693F457615}"/>
                </a:ext>
              </a:extLst>
            </p:cNvPr>
            <p:cNvSpPr txBox="1"/>
            <p:nvPr/>
          </p:nvSpPr>
          <p:spPr>
            <a:xfrm>
              <a:off x="1442610" y="4504382"/>
              <a:ext cx="1781211" cy="575373"/>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rPr>
                <a:t>課程內容</a:t>
              </a:r>
            </a:p>
          </p:txBody>
        </p:sp>
        <p:sp>
          <p:nvSpPr>
            <p:cNvPr id="24" name="文本框 58">
              <a:extLst>
                <a:ext uri="{FF2B5EF4-FFF2-40B4-BE49-F238E27FC236}">
                  <a16:creationId xmlns:a16="http://schemas.microsoft.com/office/drawing/2014/main" id="{B10C2BEC-E40E-4A13-9712-C47A9FF41313}"/>
                </a:ext>
              </a:extLst>
            </p:cNvPr>
            <p:cNvSpPr txBox="1"/>
            <p:nvPr/>
          </p:nvSpPr>
          <p:spPr>
            <a:xfrm>
              <a:off x="1147332" y="5548764"/>
              <a:ext cx="2785498" cy="1586551"/>
            </a:xfrm>
            <a:prstGeom prst="rect">
              <a:avLst/>
            </a:prstGeom>
            <a:noFill/>
            <a:ln>
              <a:noFill/>
            </a:ln>
            <a:effectLst/>
          </p:spPr>
          <p:txBody>
            <a:bodyPr wrap="square" rtlCol="0">
              <a:spAutoFit/>
            </a:bodyPr>
            <a:lstStyle/>
            <a:p>
              <a:pPr>
                <a:defRPr/>
              </a:pPr>
              <a:r>
                <a:rPr kumimoji="0" lang="zh-TW" altLang="en-US" sz="1400" b="1" i="0" u="none" strike="noStrike" kern="0" cap="none" spc="0" normalizeH="0" baseline="0" noProof="0" dirty="0">
                  <a:ln>
                    <a:noFill/>
                  </a:ln>
                  <a:solidFill>
                    <a:prstClr val="white"/>
                  </a:solidFill>
                  <a:effectLst/>
                  <a:uLnTx/>
                  <a:uFillTx/>
                  <a:sym typeface="+mn-lt"/>
                </a:rPr>
                <a:t>系統</a:t>
              </a:r>
              <a:r>
                <a:rPr lang="zh-TW" altLang="en-US" sz="1400" b="1" kern="0" dirty="0">
                  <a:solidFill>
                    <a:prstClr val="white"/>
                  </a:solidFill>
                  <a:sym typeface="+mn-lt"/>
                </a:rPr>
                <a:t>簡介、</a:t>
              </a:r>
              <a:r>
                <a:rPr lang="zh-TW" altLang="en-US" sz="1400" b="1" kern="0" dirty="0">
                  <a:solidFill>
                    <a:prstClr val="white"/>
                  </a:solidFill>
                </a:rPr>
                <a:t>灌溉或排水受益區域管理</a:t>
              </a:r>
              <a:r>
                <a:rPr lang="zh-TW" altLang="en-US" sz="1400" b="1" kern="0" dirty="0">
                  <a:solidFill>
                    <a:prstClr val="white"/>
                  </a:solidFill>
                  <a:sym typeface="+mn-lt"/>
                </a:rPr>
                <a:t>、</a:t>
              </a:r>
              <a:r>
                <a:rPr lang="zh-TW" altLang="en-US" sz="1400" b="1" kern="0" dirty="0">
                  <a:solidFill>
                    <a:prstClr val="white"/>
                  </a:solidFill>
                </a:rPr>
                <a:t>地理</a:t>
              </a:r>
              <a:r>
                <a:rPr kumimoji="0" lang="zh-TW" altLang="en-US" sz="1400" b="1" i="0" u="none" strike="noStrike" kern="0" cap="none" spc="0" normalizeH="0" baseline="0" noProof="0" dirty="0">
                  <a:ln>
                    <a:noFill/>
                  </a:ln>
                  <a:solidFill>
                    <a:prstClr val="white"/>
                  </a:solidFill>
                  <a:effectLst/>
                  <a:uLnTx/>
                  <a:uFillTx/>
                </a:rPr>
                <a:t>資訊圖台使用</a:t>
              </a:r>
              <a:endParaRPr kumimoji="0" lang="en-US" altLang="zh-TW" sz="1400" b="1" i="0" u="none" strike="noStrike" kern="0" cap="none" spc="0" normalizeH="0" baseline="0" noProof="0" dirty="0">
                <a:ln>
                  <a:noFill/>
                </a:ln>
                <a:solidFill>
                  <a:prstClr val="white"/>
                </a:solidFill>
                <a:effectLst/>
                <a:uLnTx/>
                <a:uFillTx/>
              </a:endParaRPr>
            </a:p>
          </p:txBody>
        </p:sp>
      </p:grpSp>
      <p:grpSp>
        <p:nvGrpSpPr>
          <p:cNvPr id="26" name="群組 25"/>
          <p:cNvGrpSpPr/>
          <p:nvPr/>
        </p:nvGrpSpPr>
        <p:grpSpPr>
          <a:xfrm>
            <a:off x="3003544" y="2359156"/>
            <a:ext cx="3084232" cy="810149"/>
            <a:chOff x="2990396" y="2329666"/>
            <a:chExt cx="3149300" cy="781119"/>
          </a:xfrm>
          <a:solidFill>
            <a:schemeClr val="accent6">
              <a:lumMod val="75000"/>
            </a:schemeClr>
          </a:solidFill>
        </p:grpSpPr>
        <p:sp>
          <p:nvSpPr>
            <p:cNvPr id="27" name="矩形 26">
              <a:extLst>
                <a:ext uri="{FF2B5EF4-FFF2-40B4-BE49-F238E27FC236}">
                  <a16:creationId xmlns:a16="http://schemas.microsoft.com/office/drawing/2014/main" id="{41033FFD-1830-440D-B9F9-0177491FE7CB}"/>
                </a:ext>
              </a:extLst>
            </p:cNvPr>
            <p:cNvSpPr/>
            <p:nvPr/>
          </p:nvSpPr>
          <p:spPr>
            <a:xfrm>
              <a:off x="3079356" y="2329666"/>
              <a:ext cx="2776302" cy="781119"/>
            </a:xfrm>
            <a:prstGeom prst="rect">
              <a:avLst/>
            </a:prstGeom>
            <a:grp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28" name="TextBox 76">
              <a:extLst>
                <a:ext uri="{FF2B5EF4-FFF2-40B4-BE49-F238E27FC236}">
                  <a16:creationId xmlns:a16="http://schemas.microsoft.com/office/drawing/2014/main" id="{A9BB72D2-6E2D-4BFA-8D86-B1693F457615}"/>
                </a:ext>
              </a:extLst>
            </p:cNvPr>
            <p:cNvSpPr txBox="1"/>
            <p:nvPr/>
          </p:nvSpPr>
          <p:spPr>
            <a:xfrm>
              <a:off x="3425584" y="2368477"/>
              <a:ext cx="2091301" cy="369332"/>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辦理期程</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29" name="文本框 58">
              <a:extLst>
                <a:ext uri="{FF2B5EF4-FFF2-40B4-BE49-F238E27FC236}">
                  <a16:creationId xmlns:a16="http://schemas.microsoft.com/office/drawing/2014/main" id="{B10C2BEC-E40E-4A13-9712-C47A9FF41313}"/>
                </a:ext>
              </a:extLst>
            </p:cNvPr>
            <p:cNvSpPr txBox="1"/>
            <p:nvPr/>
          </p:nvSpPr>
          <p:spPr>
            <a:xfrm>
              <a:off x="3400958" y="2669343"/>
              <a:ext cx="2738738" cy="435045"/>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預計</a:t>
              </a:r>
              <a:r>
                <a:rPr kumimoji="0" lang="en-US" altLang="zh-TW" sz="1400" b="1" i="0" u="none" strike="noStrike" kern="0" cap="none" spc="0" normalizeH="0" baseline="0" noProof="0" dirty="0">
                  <a:ln>
                    <a:noFill/>
                  </a:ln>
                  <a:solidFill>
                    <a:prstClr val="white"/>
                  </a:solidFill>
                  <a:effectLst/>
                  <a:uLnTx/>
                  <a:uFillTx/>
                </a:rPr>
                <a:t>113</a:t>
              </a:r>
              <a:r>
                <a:rPr kumimoji="0" lang="zh-TW" altLang="en-US" sz="1400" b="1" i="0" u="none" strike="noStrike" kern="0" cap="none" spc="0" normalizeH="0" baseline="0" noProof="0" dirty="0">
                  <a:ln>
                    <a:noFill/>
                  </a:ln>
                  <a:solidFill>
                    <a:prstClr val="white"/>
                  </a:solidFill>
                  <a:effectLst/>
                  <a:uLnTx/>
                  <a:uFillTx/>
                </a:rPr>
                <a:t>年</a:t>
              </a:r>
              <a:r>
                <a:rPr lang="en-US" altLang="zh-TW" sz="2000" b="1" kern="0" dirty="0">
                  <a:solidFill>
                    <a:srgbClr val="FFFF00"/>
                  </a:solidFill>
                </a:rPr>
                <a:t>5</a:t>
              </a:r>
              <a:r>
                <a:rPr lang="zh-TW" altLang="en-US" sz="2000" b="1" kern="0" dirty="0">
                  <a:solidFill>
                    <a:srgbClr val="FFFF00"/>
                  </a:solidFill>
                </a:rPr>
                <a:t>月底</a:t>
              </a:r>
              <a:r>
                <a:rPr lang="en-US" altLang="zh-TW" sz="2000" b="1" kern="0" dirty="0">
                  <a:solidFill>
                    <a:srgbClr val="FFFF00"/>
                  </a:solidFill>
                </a:rPr>
                <a:t>~8</a:t>
              </a:r>
              <a:r>
                <a:rPr lang="zh-TW" altLang="en-US" sz="2000" b="1" kern="0" dirty="0">
                  <a:solidFill>
                    <a:srgbClr val="FFFF00"/>
                  </a:solidFill>
                </a:rPr>
                <a:t>月初</a:t>
              </a:r>
              <a:endParaRPr kumimoji="0" lang="zh-TW" altLang="en-US" sz="1400" b="1" i="0" u="none" strike="noStrike" kern="0" cap="none" spc="0" normalizeH="0" baseline="0" noProof="0" dirty="0">
                <a:ln>
                  <a:noFill/>
                </a:ln>
                <a:solidFill>
                  <a:prstClr val="white"/>
                </a:solidFill>
                <a:effectLst/>
                <a:uLnTx/>
                <a:uFillTx/>
              </a:endParaRPr>
            </a:p>
          </p:txBody>
        </p:sp>
        <p:sp>
          <p:nvSpPr>
            <p:cNvPr id="30" name="菱形 29">
              <a:extLst>
                <a:ext uri="{FF2B5EF4-FFF2-40B4-BE49-F238E27FC236}">
                  <a16:creationId xmlns:a16="http://schemas.microsoft.com/office/drawing/2014/main" id="{3857D751-C2F8-4D17-BEAC-35FF376F69B4}"/>
                </a:ext>
              </a:extLst>
            </p:cNvPr>
            <p:cNvSpPr/>
            <p:nvPr/>
          </p:nvSpPr>
          <p:spPr>
            <a:xfrm>
              <a:off x="2990396" y="2354787"/>
              <a:ext cx="466619" cy="352058"/>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2</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grpSp>
        <p:nvGrpSpPr>
          <p:cNvPr id="31" name="群組 30"/>
          <p:cNvGrpSpPr/>
          <p:nvPr/>
        </p:nvGrpSpPr>
        <p:grpSpPr>
          <a:xfrm>
            <a:off x="2993943" y="3256321"/>
            <a:ext cx="2828972" cy="788767"/>
            <a:chOff x="3030445" y="3257195"/>
            <a:chExt cx="2828972" cy="788767"/>
          </a:xfrm>
          <a:solidFill>
            <a:schemeClr val="accent6">
              <a:lumMod val="75000"/>
            </a:schemeClr>
          </a:solidFill>
        </p:grpSpPr>
        <p:sp>
          <p:nvSpPr>
            <p:cNvPr id="32" name="矩形 31">
              <a:extLst>
                <a:ext uri="{FF2B5EF4-FFF2-40B4-BE49-F238E27FC236}">
                  <a16:creationId xmlns:a16="http://schemas.microsoft.com/office/drawing/2014/main" id="{41033FFD-1830-440D-B9F9-0177491FE7CB}"/>
                </a:ext>
              </a:extLst>
            </p:cNvPr>
            <p:cNvSpPr/>
            <p:nvPr/>
          </p:nvSpPr>
          <p:spPr>
            <a:xfrm>
              <a:off x="3174851" y="3264841"/>
              <a:ext cx="2673434" cy="781121"/>
            </a:xfrm>
            <a:prstGeom prst="rect">
              <a:avLst/>
            </a:prstGeom>
            <a:grp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33" name="TextBox 76">
              <a:extLst>
                <a:ext uri="{FF2B5EF4-FFF2-40B4-BE49-F238E27FC236}">
                  <a16:creationId xmlns:a16="http://schemas.microsoft.com/office/drawing/2014/main" id="{A9BB72D2-6E2D-4BFA-8D86-B1693F457615}"/>
                </a:ext>
              </a:extLst>
            </p:cNvPr>
            <p:cNvSpPr txBox="1"/>
            <p:nvPr/>
          </p:nvSpPr>
          <p:spPr>
            <a:xfrm>
              <a:off x="3506520" y="3309093"/>
              <a:ext cx="1114675" cy="369332"/>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訓練場次</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34" name="文本框 58">
              <a:extLst>
                <a:ext uri="{FF2B5EF4-FFF2-40B4-BE49-F238E27FC236}">
                  <a16:creationId xmlns:a16="http://schemas.microsoft.com/office/drawing/2014/main" id="{B10C2BEC-E40E-4A13-9712-C47A9FF41313}"/>
                </a:ext>
              </a:extLst>
            </p:cNvPr>
            <p:cNvSpPr txBox="1"/>
            <p:nvPr/>
          </p:nvSpPr>
          <p:spPr>
            <a:xfrm>
              <a:off x="3375415" y="3567078"/>
              <a:ext cx="2484002" cy="450829"/>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共辦理 </a:t>
              </a:r>
              <a:r>
                <a:rPr kumimoji="0" lang="en-US" altLang="zh-TW" sz="2000" b="1" i="0" u="none" strike="noStrike" kern="0" cap="none" spc="0" normalizeH="0" baseline="0" noProof="0" dirty="0">
                  <a:ln>
                    <a:noFill/>
                  </a:ln>
                  <a:solidFill>
                    <a:srgbClr val="FFFF00"/>
                  </a:solidFill>
                  <a:effectLst/>
                  <a:uLnTx/>
                  <a:uFillTx/>
                </a:rPr>
                <a:t>18</a:t>
              </a:r>
              <a:r>
                <a:rPr kumimoji="0" lang="zh-TW" altLang="en-US" sz="1400" b="1" i="0" u="none" strike="noStrike" kern="0" cap="none" spc="0" normalizeH="0" baseline="0" noProof="0" dirty="0">
                  <a:ln>
                    <a:noFill/>
                  </a:ln>
                  <a:solidFill>
                    <a:prstClr val="white"/>
                  </a:solidFill>
                  <a:effectLst/>
                  <a:uLnTx/>
                  <a:uFillTx/>
                </a:rPr>
                <a:t>場次</a:t>
              </a:r>
              <a:endParaRPr kumimoji="0" lang="zh-TW" altLang="en-US" sz="1000" b="1" i="0" u="none" strike="noStrike" kern="0" cap="none" spc="0" normalizeH="0" baseline="0" noProof="0" dirty="0">
                <a:ln>
                  <a:noFill/>
                </a:ln>
                <a:solidFill>
                  <a:prstClr val="white"/>
                </a:solidFill>
                <a:effectLst/>
                <a:uLnTx/>
                <a:uFillTx/>
              </a:endParaRPr>
            </a:p>
          </p:txBody>
        </p:sp>
        <p:sp>
          <p:nvSpPr>
            <p:cNvPr id="35" name="菱形 34">
              <a:extLst>
                <a:ext uri="{FF2B5EF4-FFF2-40B4-BE49-F238E27FC236}">
                  <a16:creationId xmlns:a16="http://schemas.microsoft.com/office/drawing/2014/main" id="{3857D751-C2F8-4D17-BEAC-35FF376F69B4}"/>
                </a:ext>
              </a:extLst>
            </p:cNvPr>
            <p:cNvSpPr/>
            <p:nvPr/>
          </p:nvSpPr>
          <p:spPr>
            <a:xfrm>
              <a:off x="3030445" y="3257195"/>
              <a:ext cx="466619" cy="352059"/>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4</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grpSp>
        <p:nvGrpSpPr>
          <p:cNvPr id="36" name="群組 35"/>
          <p:cNvGrpSpPr/>
          <p:nvPr/>
        </p:nvGrpSpPr>
        <p:grpSpPr>
          <a:xfrm>
            <a:off x="2960871" y="4094116"/>
            <a:ext cx="2848734" cy="900936"/>
            <a:chOff x="3016606" y="4145811"/>
            <a:chExt cx="2772686" cy="809202"/>
          </a:xfrm>
        </p:grpSpPr>
        <p:sp>
          <p:nvSpPr>
            <p:cNvPr id="37" name="矩形 36">
              <a:extLst>
                <a:ext uri="{FF2B5EF4-FFF2-40B4-BE49-F238E27FC236}">
                  <a16:creationId xmlns:a16="http://schemas.microsoft.com/office/drawing/2014/main" id="{41033FFD-1830-440D-B9F9-0177491FE7CB}"/>
                </a:ext>
              </a:extLst>
            </p:cNvPr>
            <p:cNvSpPr/>
            <p:nvPr/>
          </p:nvSpPr>
          <p:spPr>
            <a:xfrm>
              <a:off x="3180615" y="4145811"/>
              <a:ext cx="2608677" cy="781119"/>
            </a:xfrm>
            <a:prstGeom prst="rect">
              <a:avLst/>
            </a:prstGeom>
            <a:solidFill>
              <a:schemeClr val="accent6">
                <a:lumMod val="75000"/>
              </a:schemeClr>
            </a:solid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38" name="文本框 58">
              <a:extLst>
                <a:ext uri="{FF2B5EF4-FFF2-40B4-BE49-F238E27FC236}">
                  <a16:creationId xmlns:a16="http://schemas.microsoft.com/office/drawing/2014/main" id="{B10C2BEC-E40E-4A13-9712-C47A9FF41313}"/>
                </a:ext>
              </a:extLst>
            </p:cNvPr>
            <p:cNvSpPr txBox="1"/>
            <p:nvPr/>
          </p:nvSpPr>
          <p:spPr>
            <a:xfrm>
              <a:off x="3472958" y="4485068"/>
              <a:ext cx="2035536" cy="469945"/>
            </a:xfrm>
            <a:prstGeom prst="rect">
              <a:avLst/>
            </a:prstGeom>
            <a:noFill/>
            <a:ln>
              <a:noFill/>
            </a:ln>
            <a:effectLst/>
          </p:spPr>
          <p:txBody>
            <a:bodyPr wrap="square" rtlCol="0">
              <a:spAutoFit/>
            </a:bodyPr>
            <a:lstStyle/>
            <a:p>
              <a:pPr marL="0" marR="0" lvl="0" indent="0" defTabSz="914400" eaLnBrk="1" fontAlgn="auto" latinLnBrk="0" hangingPunct="1">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系統操作手冊、教育訓練簡報</a:t>
              </a:r>
              <a:endParaRPr kumimoji="0" lang="en-US" altLang="zh-CN" sz="1400" b="1" i="0" u="none" strike="noStrike" kern="0" cap="none" spc="0" normalizeH="0" baseline="0" noProof="0" dirty="0">
                <a:ln>
                  <a:noFill/>
                </a:ln>
                <a:solidFill>
                  <a:prstClr val="white"/>
                </a:solidFill>
                <a:effectLst/>
                <a:uLnTx/>
                <a:uFillTx/>
                <a:cs typeface="+mn-ea"/>
                <a:sym typeface="+mn-lt"/>
              </a:endParaRPr>
            </a:p>
          </p:txBody>
        </p:sp>
        <p:sp>
          <p:nvSpPr>
            <p:cNvPr id="39" name="TextBox 76">
              <a:extLst>
                <a:ext uri="{FF2B5EF4-FFF2-40B4-BE49-F238E27FC236}">
                  <a16:creationId xmlns:a16="http://schemas.microsoft.com/office/drawing/2014/main" id="{A9BB72D2-6E2D-4BFA-8D86-B1693F457615}"/>
                </a:ext>
              </a:extLst>
            </p:cNvPr>
            <p:cNvSpPr txBox="1"/>
            <p:nvPr/>
          </p:nvSpPr>
          <p:spPr>
            <a:xfrm>
              <a:off x="3505194" y="4207939"/>
              <a:ext cx="1845623" cy="369332"/>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教材編制與提供</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40" name="菱形 39">
              <a:extLst>
                <a:ext uri="{FF2B5EF4-FFF2-40B4-BE49-F238E27FC236}">
                  <a16:creationId xmlns:a16="http://schemas.microsoft.com/office/drawing/2014/main" id="{3857D751-C2F8-4D17-BEAC-35FF376F69B4}"/>
                </a:ext>
              </a:extLst>
            </p:cNvPr>
            <p:cNvSpPr/>
            <p:nvPr/>
          </p:nvSpPr>
          <p:spPr>
            <a:xfrm>
              <a:off x="3016606" y="4152905"/>
              <a:ext cx="466619" cy="352058"/>
            </a:xfrm>
            <a:prstGeom prst="diamond">
              <a:avLst/>
            </a:prstGeom>
            <a:solidFill>
              <a:schemeClr val="accent6">
                <a:lumMod val="75000"/>
              </a:schemeClr>
            </a:solid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６</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sp>
        <p:nvSpPr>
          <p:cNvPr id="41" name="矩形: 圆角 109">
            <a:extLst>
              <a:ext uri="{FF2B5EF4-FFF2-40B4-BE49-F238E27FC236}">
                <a16:creationId xmlns:a16="http://schemas.microsoft.com/office/drawing/2014/main" id="{BAB82005-AF26-48E0-B2A9-F19CE93378B9}"/>
              </a:ext>
            </a:extLst>
          </p:cNvPr>
          <p:cNvSpPr/>
          <p:nvPr/>
        </p:nvSpPr>
        <p:spPr>
          <a:xfrm>
            <a:off x="6261537" y="1849249"/>
            <a:ext cx="5603380" cy="4878185"/>
          </a:xfrm>
          <a:prstGeom prst="roundRect">
            <a:avLst>
              <a:gd name="adj" fmla="val 2624"/>
            </a:avLst>
          </a:prstGeom>
          <a:solidFill>
            <a:srgbClr val="F2F2F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思源黑体 CN Light"/>
              <a:ea typeface="思源黑体 CN Light"/>
              <a:cs typeface="+mn-cs"/>
            </a:endParaRPr>
          </a:p>
        </p:txBody>
      </p:sp>
      <p:sp>
        <p:nvSpPr>
          <p:cNvPr id="42" name="矩形 41"/>
          <p:cNvSpPr/>
          <p:nvPr/>
        </p:nvSpPr>
        <p:spPr>
          <a:xfrm>
            <a:off x="6742462" y="2021570"/>
            <a:ext cx="5073283" cy="40011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sz="2000" b="1" kern="0" dirty="0">
                <a:solidFill>
                  <a:schemeClr val="accent6">
                    <a:lumMod val="50000"/>
                  </a:schemeClr>
                </a:solidFill>
              </a:rPr>
              <a:t>基礎</a:t>
            </a:r>
            <a:r>
              <a:rPr kumimoji="0" lang="zh-TW" altLang="en-US" sz="2000" b="1" i="0" u="none" strike="noStrike" kern="0" cap="none" spc="0" normalizeH="0" baseline="0" noProof="0" dirty="0">
                <a:ln>
                  <a:noFill/>
                </a:ln>
                <a:solidFill>
                  <a:schemeClr val="accent6">
                    <a:lumMod val="50000"/>
                  </a:schemeClr>
                </a:solidFill>
                <a:effectLst/>
                <a:uLnTx/>
                <a:uFillTx/>
              </a:rPr>
              <a:t>圖資</a:t>
            </a:r>
            <a:r>
              <a:rPr lang="zh-TW" altLang="en-US" sz="2000" b="1" kern="0" dirty="0">
                <a:solidFill>
                  <a:schemeClr val="accent6">
                    <a:lumMod val="50000"/>
                  </a:schemeClr>
                </a:solidFill>
              </a:rPr>
              <a:t>編製</a:t>
            </a:r>
            <a:r>
              <a:rPr kumimoji="0" lang="zh-TW" altLang="en-US" sz="2000" b="1" i="0" u="none" strike="noStrike" kern="0" cap="none" spc="0" normalizeH="0" baseline="0" noProof="0" dirty="0">
                <a:ln>
                  <a:noFill/>
                </a:ln>
                <a:solidFill>
                  <a:schemeClr val="accent6">
                    <a:lumMod val="50000"/>
                  </a:schemeClr>
                </a:solidFill>
                <a:effectLst/>
                <a:uLnTx/>
                <a:uFillTx/>
              </a:rPr>
              <a:t>工具操作使用教育訓練</a:t>
            </a:r>
            <a:endParaRPr kumimoji="0" lang="zh-CN" altLang="en-US" sz="2000" b="1" i="0" u="none" strike="noStrike" kern="0" cap="none" spc="0" normalizeH="0" baseline="0" noProof="0" dirty="0">
              <a:ln>
                <a:noFill/>
              </a:ln>
              <a:solidFill>
                <a:schemeClr val="accent6">
                  <a:lumMod val="50000"/>
                </a:schemeClr>
              </a:solidFill>
              <a:effectLst/>
              <a:uLnTx/>
              <a:uFillTx/>
            </a:endParaRPr>
          </a:p>
        </p:txBody>
      </p:sp>
      <p:grpSp>
        <p:nvGrpSpPr>
          <p:cNvPr id="43" name="组合 54">
            <a:extLst>
              <a:ext uri="{FF2B5EF4-FFF2-40B4-BE49-F238E27FC236}">
                <a16:creationId xmlns:a16="http://schemas.microsoft.com/office/drawing/2014/main" id="{9CA1C1E1-72F6-4D8F-A0FB-CA7CDA76643E}"/>
              </a:ext>
            </a:extLst>
          </p:cNvPr>
          <p:cNvGrpSpPr/>
          <p:nvPr/>
        </p:nvGrpSpPr>
        <p:grpSpPr>
          <a:xfrm>
            <a:off x="6195087" y="2438048"/>
            <a:ext cx="2698430" cy="840579"/>
            <a:chOff x="921647" y="2068168"/>
            <a:chExt cx="2952077" cy="1309512"/>
          </a:xfrm>
          <a:solidFill>
            <a:schemeClr val="accent6">
              <a:lumMod val="75000"/>
            </a:schemeClr>
          </a:solidFill>
          <a:effectLst>
            <a:outerShdw blurRad="190500" dist="38100" dir="2700000" algn="tl" rotWithShape="0">
              <a:prstClr val="black">
                <a:alpha val="20000"/>
              </a:prstClr>
            </a:outerShdw>
          </a:effectLst>
        </p:grpSpPr>
        <p:sp>
          <p:nvSpPr>
            <p:cNvPr id="44" name="矩形 43">
              <a:extLst>
                <a:ext uri="{FF2B5EF4-FFF2-40B4-BE49-F238E27FC236}">
                  <a16:creationId xmlns:a16="http://schemas.microsoft.com/office/drawing/2014/main" id="{41033FFD-1830-440D-B9F9-0177491FE7CB}"/>
                </a:ext>
              </a:extLst>
            </p:cNvPr>
            <p:cNvSpPr/>
            <p:nvPr/>
          </p:nvSpPr>
          <p:spPr>
            <a:xfrm>
              <a:off x="1107231" y="2068168"/>
              <a:ext cx="2766493" cy="1244739"/>
            </a:xfrm>
            <a:prstGeom prst="rect">
              <a:avLst/>
            </a:prstGeom>
            <a:grp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45" name="菱形 44">
              <a:extLst>
                <a:ext uri="{FF2B5EF4-FFF2-40B4-BE49-F238E27FC236}">
                  <a16:creationId xmlns:a16="http://schemas.microsoft.com/office/drawing/2014/main" id="{3857D751-C2F8-4D17-BEAC-35FF376F69B4}"/>
                </a:ext>
              </a:extLst>
            </p:cNvPr>
            <p:cNvSpPr/>
            <p:nvPr/>
          </p:nvSpPr>
          <p:spPr>
            <a:xfrm>
              <a:off x="921647" y="2123715"/>
              <a:ext cx="514736" cy="548462"/>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1</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sp>
          <p:nvSpPr>
            <p:cNvPr id="46" name="TextBox 76">
              <a:extLst>
                <a:ext uri="{FF2B5EF4-FFF2-40B4-BE49-F238E27FC236}">
                  <a16:creationId xmlns:a16="http://schemas.microsoft.com/office/drawing/2014/main" id="{A9BB72D2-6E2D-4BFA-8D86-B1693F457615}"/>
                </a:ext>
              </a:extLst>
            </p:cNvPr>
            <p:cNvSpPr txBox="1"/>
            <p:nvPr/>
          </p:nvSpPr>
          <p:spPr>
            <a:xfrm>
              <a:off x="1422914" y="2074149"/>
              <a:ext cx="1804109" cy="575371"/>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rPr>
                <a:t>辦理</a:t>
              </a: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目的</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47" name="文本框 58">
              <a:extLst>
                <a:ext uri="{FF2B5EF4-FFF2-40B4-BE49-F238E27FC236}">
                  <a16:creationId xmlns:a16="http://schemas.microsoft.com/office/drawing/2014/main" id="{B10C2BEC-E40E-4A13-9712-C47A9FF41313}"/>
                </a:ext>
              </a:extLst>
            </p:cNvPr>
            <p:cNvSpPr txBox="1"/>
            <p:nvPr/>
          </p:nvSpPr>
          <p:spPr>
            <a:xfrm>
              <a:off x="1401586" y="2562572"/>
              <a:ext cx="2440627" cy="815108"/>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cs typeface="+mn-ea"/>
                  <a:sym typeface="+mn-lt"/>
                </a:rPr>
                <a:t>輔導承辦人員熟悉圖資繪製及編修工具</a:t>
              </a:r>
              <a:endParaRPr kumimoji="0" lang="en-US" altLang="zh-CN" sz="1400" b="1" i="0" u="none" strike="noStrike" kern="0" cap="none" spc="0" normalizeH="0" baseline="0" noProof="0" dirty="0">
                <a:ln>
                  <a:noFill/>
                </a:ln>
                <a:solidFill>
                  <a:prstClr val="white"/>
                </a:solidFill>
                <a:effectLst/>
                <a:uLnTx/>
                <a:uFillTx/>
                <a:cs typeface="+mn-ea"/>
                <a:sym typeface="+mn-lt"/>
              </a:endParaRPr>
            </a:p>
          </p:txBody>
        </p:sp>
      </p:grpSp>
      <p:grpSp>
        <p:nvGrpSpPr>
          <p:cNvPr id="48" name="组合 54">
            <a:extLst>
              <a:ext uri="{FF2B5EF4-FFF2-40B4-BE49-F238E27FC236}">
                <a16:creationId xmlns:a16="http://schemas.microsoft.com/office/drawing/2014/main" id="{9CA1C1E1-72F6-4D8F-A0FB-CA7CDA76643E}"/>
              </a:ext>
            </a:extLst>
          </p:cNvPr>
          <p:cNvGrpSpPr/>
          <p:nvPr/>
        </p:nvGrpSpPr>
        <p:grpSpPr>
          <a:xfrm>
            <a:off x="6402559" y="4117900"/>
            <a:ext cx="2520684" cy="932528"/>
            <a:chOff x="1107231" y="2048143"/>
            <a:chExt cx="2780612" cy="2555845"/>
          </a:xfrm>
          <a:noFill/>
          <a:effectLst>
            <a:outerShdw blurRad="190500" dist="38100" dir="2700000" algn="tl" rotWithShape="0">
              <a:prstClr val="black">
                <a:alpha val="20000"/>
              </a:prstClr>
            </a:outerShdw>
          </a:effectLst>
        </p:grpSpPr>
        <p:sp>
          <p:nvSpPr>
            <p:cNvPr id="49" name="矩形 48">
              <a:extLst>
                <a:ext uri="{FF2B5EF4-FFF2-40B4-BE49-F238E27FC236}">
                  <a16:creationId xmlns:a16="http://schemas.microsoft.com/office/drawing/2014/main" id="{41033FFD-1830-440D-B9F9-0177491FE7CB}"/>
                </a:ext>
              </a:extLst>
            </p:cNvPr>
            <p:cNvSpPr/>
            <p:nvPr/>
          </p:nvSpPr>
          <p:spPr>
            <a:xfrm>
              <a:off x="1107231" y="2068167"/>
              <a:ext cx="2766727" cy="2535821"/>
            </a:xfrm>
            <a:prstGeom prst="rect">
              <a:avLst/>
            </a:prstGeom>
            <a:solidFill>
              <a:schemeClr val="accent6">
                <a:lumMod val="75000"/>
              </a:schemeClr>
            </a:solid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50" name="TextBox 76">
              <a:extLst>
                <a:ext uri="{FF2B5EF4-FFF2-40B4-BE49-F238E27FC236}">
                  <a16:creationId xmlns:a16="http://schemas.microsoft.com/office/drawing/2014/main" id="{A9BB72D2-6E2D-4BFA-8D86-B1693F457615}"/>
                </a:ext>
              </a:extLst>
            </p:cNvPr>
            <p:cNvSpPr txBox="1"/>
            <p:nvPr/>
          </p:nvSpPr>
          <p:spPr>
            <a:xfrm>
              <a:off x="1458945" y="2048143"/>
              <a:ext cx="1781211" cy="575371"/>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rPr>
                <a:t>課程內容</a:t>
              </a:r>
            </a:p>
          </p:txBody>
        </p:sp>
        <p:sp>
          <p:nvSpPr>
            <p:cNvPr id="51" name="文本框 58">
              <a:extLst>
                <a:ext uri="{FF2B5EF4-FFF2-40B4-BE49-F238E27FC236}">
                  <a16:creationId xmlns:a16="http://schemas.microsoft.com/office/drawing/2014/main" id="{B10C2BEC-E40E-4A13-9712-C47A9FF41313}"/>
                </a:ext>
              </a:extLst>
            </p:cNvPr>
            <p:cNvSpPr txBox="1"/>
            <p:nvPr/>
          </p:nvSpPr>
          <p:spPr>
            <a:xfrm>
              <a:off x="1128081" y="3018195"/>
              <a:ext cx="2759762" cy="1434026"/>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地理圖資繪製編修</a:t>
              </a:r>
              <a:r>
                <a:rPr kumimoji="0" lang="zh-TW" altLang="en-US" sz="1400" b="1" i="0" u="none" strike="noStrike" kern="0" cap="none" spc="0" normalizeH="0" baseline="0" noProof="0" dirty="0">
                  <a:ln>
                    <a:noFill/>
                  </a:ln>
                  <a:solidFill>
                    <a:prstClr val="white"/>
                  </a:solidFill>
                  <a:effectLst/>
                  <a:uLnTx/>
                  <a:uFillTx/>
                  <a:sym typeface="+mn-lt"/>
                </a:rPr>
                <a:t>、</a:t>
              </a:r>
              <a:r>
                <a:rPr kumimoji="0" lang="zh-TW" altLang="en-US" sz="1400" b="1" i="0" u="none" strike="noStrike" kern="0" cap="none" spc="0" normalizeH="0" baseline="0" noProof="0" dirty="0">
                  <a:ln>
                    <a:noFill/>
                  </a:ln>
                  <a:solidFill>
                    <a:prstClr val="white"/>
                  </a:solidFill>
                  <a:effectLst/>
                  <a:uLnTx/>
                  <a:uFillTx/>
                </a:rPr>
                <a:t>基本操作及套圖、</a:t>
              </a:r>
              <a:r>
                <a:rPr kumimoji="0" lang="zh-TW" altLang="en-US" sz="1400" b="1" i="0" u="none" strike="noStrike" kern="0" cap="none" spc="0" normalizeH="0" baseline="0" noProof="0" dirty="0">
                  <a:ln>
                    <a:noFill/>
                  </a:ln>
                  <a:solidFill>
                    <a:prstClr val="white"/>
                  </a:solidFill>
                  <a:effectLst/>
                  <a:uLnTx/>
                  <a:uFillTx/>
                  <a:cs typeface="+mn-ea"/>
                  <a:sym typeface="+mn-lt"/>
                </a:rPr>
                <a:t>常用圖資分析工具</a:t>
              </a:r>
              <a:endParaRPr kumimoji="0" lang="en-US" altLang="zh-CN" sz="1400" b="1" i="0" u="none" strike="noStrike" kern="0" cap="none" spc="0" normalizeH="0" baseline="0" noProof="0" dirty="0">
                <a:ln>
                  <a:noFill/>
                </a:ln>
                <a:solidFill>
                  <a:prstClr val="white"/>
                </a:solidFill>
                <a:effectLst/>
                <a:uLnTx/>
                <a:uFillTx/>
                <a:cs typeface="+mn-ea"/>
                <a:sym typeface="+mn-lt"/>
              </a:endParaRPr>
            </a:p>
          </p:txBody>
        </p:sp>
      </p:grpSp>
      <p:grpSp>
        <p:nvGrpSpPr>
          <p:cNvPr id="52" name="群組 51"/>
          <p:cNvGrpSpPr/>
          <p:nvPr/>
        </p:nvGrpSpPr>
        <p:grpSpPr>
          <a:xfrm>
            <a:off x="8941637" y="2434487"/>
            <a:ext cx="2962569" cy="781119"/>
            <a:chOff x="2981550" y="2329666"/>
            <a:chExt cx="2962569" cy="781119"/>
          </a:xfrm>
          <a:solidFill>
            <a:schemeClr val="accent6">
              <a:lumMod val="75000"/>
            </a:schemeClr>
          </a:solidFill>
        </p:grpSpPr>
        <p:sp>
          <p:nvSpPr>
            <p:cNvPr id="53" name="矩形 52">
              <a:extLst>
                <a:ext uri="{FF2B5EF4-FFF2-40B4-BE49-F238E27FC236}">
                  <a16:creationId xmlns:a16="http://schemas.microsoft.com/office/drawing/2014/main" id="{41033FFD-1830-440D-B9F9-0177491FE7CB}"/>
                </a:ext>
              </a:extLst>
            </p:cNvPr>
            <p:cNvSpPr/>
            <p:nvPr/>
          </p:nvSpPr>
          <p:spPr>
            <a:xfrm>
              <a:off x="3079356" y="2329666"/>
              <a:ext cx="2776302" cy="781119"/>
            </a:xfrm>
            <a:prstGeom prst="rect">
              <a:avLst/>
            </a:prstGeom>
            <a:grp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54" name="TextBox 76">
              <a:extLst>
                <a:ext uri="{FF2B5EF4-FFF2-40B4-BE49-F238E27FC236}">
                  <a16:creationId xmlns:a16="http://schemas.microsoft.com/office/drawing/2014/main" id="{A9BB72D2-6E2D-4BFA-8D86-B1693F457615}"/>
                </a:ext>
              </a:extLst>
            </p:cNvPr>
            <p:cNvSpPr txBox="1"/>
            <p:nvPr/>
          </p:nvSpPr>
          <p:spPr>
            <a:xfrm>
              <a:off x="3426279" y="2365934"/>
              <a:ext cx="2091301" cy="369332"/>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辦理期程</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55" name="文本框 58">
              <a:extLst>
                <a:ext uri="{FF2B5EF4-FFF2-40B4-BE49-F238E27FC236}">
                  <a16:creationId xmlns:a16="http://schemas.microsoft.com/office/drawing/2014/main" id="{B10C2BEC-E40E-4A13-9712-C47A9FF41313}"/>
                </a:ext>
              </a:extLst>
            </p:cNvPr>
            <p:cNvSpPr txBox="1"/>
            <p:nvPr/>
          </p:nvSpPr>
          <p:spPr>
            <a:xfrm>
              <a:off x="3445397" y="2598670"/>
              <a:ext cx="2498722" cy="451214"/>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sym typeface="+mn-lt"/>
                </a:rPr>
                <a:t>預計</a:t>
              </a:r>
              <a:r>
                <a:rPr kumimoji="0" lang="en-US" altLang="zh-TW" sz="1400" b="1" i="0" u="none" strike="noStrike" kern="0" cap="none" spc="0" normalizeH="0" baseline="0" noProof="0" dirty="0">
                  <a:ln>
                    <a:noFill/>
                  </a:ln>
                  <a:solidFill>
                    <a:prstClr val="white"/>
                  </a:solidFill>
                  <a:effectLst/>
                  <a:uLnTx/>
                  <a:uFillTx/>
                  <a:sym typeface="+mn-lt"/>
                </a:rPr>
                <a:t>113</a:t>
              </a:r>
              <a:r>
                <a:rPr kumimoji="0" lang="zh-TW" altLang="en-US" sz="1400" b="1" i="0" u="none" strike="noStrike" kern="0" cap="none" spc="0" normalizeH="0" baseline="0" noProof="0" dirty="0">
                  <a:ln>
                    <a:noFill/>
                  </a:ln>
                  <a:solidFill>
                    <a:prstClr val="white"/>
                  </a:solidFill>
                  <a:effectLst/>
                  <a:uLnTx/>
                  <a:uFillTx/>
                  <a:sym typeface="+mn-lt"/>
                </a:rPr>
                <a:t>年</a:t>
              </a:r>
              <a:r>
                <a:rPr lang="en-US" altLang="zh-TW" sz="2000" b="1" kern="0" noProof="0" dirty="0">
                  <a:solidFill>
                    <a:srgbClr val="FFFF00"/>
                  </a:solidFill>
                  <a:sym typeface="+mn-lt"/>
                </a:rPr>
                <a:t>7</a:t>
              </a:r>
              <a:r>
                <a:rPr lang="zh-TW" altLang="en-US" sz="2000" b="1" kern="0" dirty="0">
                  <a:solidFill>
                    <a:srgbClr val="FFFF00"/>
                  </a:solidFill>
                  <a:sym typeface="+mn-lt"/>
                </a:rPr>
                <a:t>月底</a:t>
              </a:r>
              <a:r>
                <a:rPr lang="en-US" altLang="zh-TW" sz="2000" b="1" kern="0" dirty="0">
                  <a:solidFill>
                    <a:srgbClr val="FFFF00"/>
                  </a:solidFill>
                  <a:sym typeface="+mn-lt"/>
                </a:rPr>
                <a:t>~9</a:t>
              </a:r>
              <a:r>
                <a:rPr lang="zh-TW" altLang="en-US" sz="2000" b="1" kern="0" dirty="0">
                  <a:solidFill>
                    <a:srgbClr val="FFFF00"/>
                  </a:solidFill>
                  <a:sym typeface="+mn-lt"/>
                </a:rPr>
                <a:t>月中</a:t>
              </a:r>
              <a:endParaRPr kumimoji="0" lang="zh-TW" altLang="en-US" sz="1400" b="1" i="0" u="none" strike="noStrike" kern="0" cap="none" spc="0" normalizeH="0" baseline="0" noProof="0" dirty="0">
                <a:ln>
                  <a:noFill/>
                </a:ln>
                <a:solidFill>
                  <a:prstClr val="white"/>
                </a:solidFill>
                <a:effectLst/>
                <a:uLnTx/>
                <a:uFillTx/>
                <a:sym typeface="+mn-lt"/>
              </a:endParaRPr>
            </a:p>
          </p:txBody>
        </p:sp>
        <p:sp>
          <p:nvSpPr>
            <p:cNvPr id="56" name="菱形 55">
              <a:extLst>
                <a:ext uri="{FF2B5EF4-FFF2-40B4-BE49-F238E27FC236}">
                  <a16:creationId xmlns:a16="http://schemas.microsoft.com/office/drawing/2014/main" id="{3857D751-C2F8-4D17-BEAC-35FF376F69B4}"/>
                </a:ext>
              </a:extLst>
            </p:cNvPr>
            <p:cNvSpPr/>
            <p:nvPr/>
          </p:nvSpPr>
          <p:spPr>
            <a:xfrm>
              <a:off x="2981550" y="2348156"/>
              <a:ext cx="466619" cy="352058"/>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2</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grpSp>
        <p:nvGrpSpPr>
          <p:cNvPr id="57" name="群組 56"/>
          <p:cNvGrpSpPr/>
          <p:nvPr/>
        </p:nvGrpSpPr>
        <p:grpSpPr>
          <a:xfrm>
            <a:off x="8979534" y="3266426"/>
            <a:ext cx="2821464" cy="781121"/>
            <a:chOff x="3026821" y="3264841"/>
            <a:chExt cx="2821464" cy="781121"/>
          </a:xfrm>
          <a:noFill/>
        </p:grpSpPr>
        <p:sp>
          <p:nvSpPr>
            <p:cNvPr id="58" name="矩形 57">
              <a:extLst>
                <a:ext uri="{FF2B5EF4-FFF2-40B4-BE49-F238E27FC236}">
                  <a16:creationId xmlns:a16="http://schemas.microsoft.com/office/drawing/2014/main" id="{41033FFD-1830-440D-B9F9-0177491FE7CB}"/>
                </a:ext>
              </a:extLst>
            </p:cNvPr>
            <p:cNvSpPr/>
            <p:nvPr/>
          </p:nvSpPr>
          <p:spPr>
            <a:xfrm>
              <a:off x="3071983" y="3264841"/>
              <a:ext cx="2776302" cy="781121"/>
            </a:xfrm>
            <a:prstGeom prst="rect">
              <a:avLst/>
            </a:prstGeom>
            <a:solidFill>
              <a:schemeClr val="accent6">
                <a:lumMod val="75000"/>
              </a:schemeClr>
            </a:solid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59" name="TextBox 76">
              <a:extLst>
                <a:ext uri="{FF2B5EF4-FFF2-40B4-BE49-F238E27FC236}">
                  <a16:creationId xmlns:a16="http://schemas.microsoft.com/office/drawing/2014/main" id="{A9BB72D2-6E2D-4BFA-8D86-B1693F457615}"/>
                </a:ext>
              </a:extLst>
            </p:cNvPr>
            <p:cNvSpPr txBox="1"/>
            <p:nvPr/>
          </p:nvSpPr>
          <p:spPr>
            <a:xfrm>
              <a:off x="3489428" y="3277603"/>
              <a:ext cx="1114675" cy="369332"/>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訓練場次</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60" name="文本框 58">
              <a:extLst>
                <a:ext uri="{FF2B5EF4-FFF2-40B4-BE49-F238E27FC236}">
                  <a16:creationId xmlns:a16="http://schemas.microsoft.com/office/drawing/2014/main" id="{B10C2BEC-E40E-4A13-9712-C47A9FF41313}"/>
                </a:ext>
              </a:extLst>
            </p:cNvPr>
            <p:cNvSpPr txBox="1"/>
            <p:nvPr/>
          </p:nvSpPr>
          <p:spPr>
            <a:xfrm>
              <a:off x="3342949" y="3564619"/>
              <a:ext cx="2447906" cy="450829"/>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共辦理 </a:t>
              </a:r>
              <a:r>
                <a:rPr lang="en-US" altLang="zh-TW" sz="2000" b="1" kern="0" dirty="0">
                  <a:solidFill>
                    <a:srgbClr val="FFFF00"/>
                  </a:solidFill>
                </a:rPr>
                <a:t>20</a:t>
              </a:r>
              <a:r>
                <a:rPr lang="zh-TW" altLang="en-US" sz="2000" b="1" kern="0" dirty="0">
                  <a:solidFill>
                    <a:srgbClr val="FFFF00"/>
                  </a:solidFill>
                </a:rPr>
                <a:t> </a:t>
              </a:r>
              <a:r>
                <a:rPr kumimoji="0" lang="zh-TW" altLang="en-US" sz="1400" b="1" i="0" u="none" strike="noStrike" kern="0" cap="none" spc="0" normalizeH="0" baseline="0" noProof="0" dirty="0">
                  <a:ln>
                    <a:noFill/>
                  </a:ln>
                  <a:solidFill>
                    <a:prstClr val="white"/>
                  </a:solidFill>
                  <a:effectLst/>
                  <a:uLnTx/>
                  <a:uFillTx/>
                </a:rPr>
                <a:t>場次</a:t>
              </a:r>
              <a:endParaRPr kumimoji="0" lang="zh-TW" altLang="en-US" sz="1000" b="1" i="0" u="none" strike="noStrike" kern="0" cap="none" spc="0" normalizeH="0" baseline="0" noProof="0" dirty="0">
                <a:ln>
                  <a:noFill/>
                </a:ln>
                <a:solidFill>
                  <a:prstClr val="white"/>
                </a:solidFill>
                <a:effectLst/>
                <a:uLnTx/>
                <a:uFillTx/>
              </a:endParaRPr>
            </a:p>
          </p:txBody>
        </p:sp>
        <p:sp>
          <p:nvSpPr>
            <p:cNvPr id="61" name="菱形 60">
              <a:extLst>
                <a:ext uri="{FF2B5EF4-FFF2-40B4-BE49-F238E27FC236}">
                  <a16:creationId xmlns:a16="http://schemas.microsoft.com/office/drawing/2014/main" id="{3857D751-C2F8-4D17-BEAC-35FF376F69B4}"/>
                </a:ext>
              </a:extLst>
            </p:cNvPr>
            <p:cNvSpPr/>
            <p:nvPr/>
          </p:nvSpPr>
          <p:spPr>
            <a:xfrm>
              <a:off x="3026821" y="3292689"/>
              <a:ext cx="466619" cy="352059"/>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4</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grpSp>
        <p:nvGrpSpPr>
          <p:cNvPr id="62" name="群組 61"/>
          <p:cNvGrpSpPr/>
          <p:nvPr/>
        </p:nvGrpSpPr>
        <p:grpSpPr>
          <a:xfrm>
            <a:off x="8975522" y="4117900"/>
            <a:ext cx="2825475" cy="929832"/>
            <a:chOff x="2963817" y="4145811"/>
            <a:chExt cx="2825475" cy="929832"/>
          </a:xfrm>
          <a:noFill/>
        </p:grpSpPr>
        <p:sp>
          <p:nvSpPr>
            <p:cNvPr id="63" name="矩形 62">
              <a:extLst>
                <a:ext uri="{FF2B5EF4-FFF2-40B4-BE49-F238E27FC236}">
                  <a16:creationId xmlns:a16="http://schemas.microsoft.com/office/drawing/2014/main" id="{41033FFD-1830-440D-B9F9-0177491FE7CB}"/>
                </a:ext>
              </a:extLst>
            </p:cNvPr>
            <p:cNvSpPr/>
            <p:nvPr/>
          </p:nvSpPr>
          <p:spPr>
            <a:xfrm>
              <a:off x="3027737" y="4145811"/>
              <a:ext cx="2761555" cy="924135"/>
            </a:xfrm>
            <a:prstGeom prst="rect">
              <a:avLst/>
            </a:prstGeom>
            <a:solidFill>
              <a:schemeClr val="accent6">
                <a:lumMod val="75000"/>
              </a:schemeClr>
            </a:solid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64" name="文本框 58">
              <a:extLst>
                <a:ext uri="{FF2B5EF4-FFF2-40B4-BE49-F238E27FC236}">
                  <a16:creationId xmlns:a16="http://schemas.microsoft.com/office/drawing/2014/main" id="{B10C2BEC-E40E-4A13-9712-C47A9FF41313}"/>
                </a:ext>
              </a:extLst>
            </p:cNvPr>
            <p:cNvSpPr txBox="1"/>
            <p:nvPr/>
          </p:nvSpPr>
          <p:spPr>
            <a:xfrm>
              <a:off x="3180459" y="4552423"/>
              <a:ext cx="2559677" cy="523220"/>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圖資繪製</a:t>
              </a:r>
              <a:r>
                <a:rPr kumimoji="0" lang="en-US" altLang="zh-TW" sz="1400" b="1" i="0" u="none" strike="noStrike" kern="0" cap="none" spc="0" normalizeH="0" baseline="0" noProof="0" dirty="0">
                  <a:ln>
                    <a:noFill/>
                  </a:ln>
                  <a:solidFill>
                    <a:prstClr val="white"/>
                  </a:solidFill>
                  <a:effectLst/>
                  <a:uLnTx/>
                  <a:uFillTx/>
                </a:rPr>
                <a:t>/</a:t>
              </a:r>
              <a:r>
                <a:rPr kumimoji="0" lang="zh-TW" altLang="en-US" sz="1400" b="1" i="0" u="none" strike="noStrike" kern="0" cap="none" spc="0" normalizeH="0" baseline="0" noProof="0" dirty="0">
                  <a:ln>
                    <a:noFill/>
                  </a:ln>
                  <a:solidFill>
                    <a:prstClr val="white"/>
                  </a:solidFill>
                  <a:effectLst/>
                  <a:uLnTx/>
                  <a:uFillTx/>
                </a:rPr>
                <a:t>編修工具手冊、</a:t>
              </a:r>
              <a:endParaRPr kumimoji="0" lang="en-US" altLang="zh-TW" sz="1400" b="1" i="0" u="none" strike="noStrike" kern="0" cap="none" spc="0" normalizeH="0" baseline="0" noProof="0" dirty="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教育訓練簡報、教學影片提供</a:t>
              </a:r>
              <a:endParaRPr kumimoji="0" lang="en-US" altLang="zh-CN" sz="1400" b="1" i="0" u="none" strike="noStrike" kern="0" cap="none" spc="0" normalizeH="0" baseline="0" noProof="0" dirty="0">
                <a:ln>
                  <a:noFill/>
                </a:ln>
                <a:solidFill>
                  <a:prstClr val="white"/>
                </a:solidFill>
                <a:effectLst/>
                <a:uLnTx/>
                <a:uFillTx/>
                <a:cs typeface="+mn-ea"/>
                <a:sym typeface="+mn-lt"/>
              </a:endParaRPr>
            </a:p>
          </p:txBody>
        </p:sp>
        <p:sp>
          <p:nvSpPr>
            <p:cNvPr id="65" name="TextBox 76">
              <a:extLst>
                <a:ext uri="{FF2B5EF4-FFF2-40B4-BE49-F238E27FC236}">
                  <a16:creationId xmlns:a16="http://schemas.microsoft.com/office/drawing/2014/main" id="{A9BB72D2-6E2D-4BFA-8D86-B1693F457615}"/>
                </a:ext>
              </a:extLst>
            </p:cNvPr>
            <p:cNvSpPr txBox="1"/>
            <p:nvPr/>
          </p:nvSpPr>
          <p:spPr>
            <a:xfrm>
              <a:off x="3442323" y="4197730"/>
              <a:ext cx="1932382" cy="369332"/>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教材編制與提供</a:t>
              </a:r>
              <a:endPar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endParaRPr>
            </a:p>
          </p:txBody>
        </p:sp>
        <p:sp>
          <p:nvSpPr>
            <p:cNvPr id="66" name="菱形 65">
              <a:extLst>
                <a:ext uri="{FF2B5EF4-FFF2-40B4-BE49-F238E27FC236}">
                  <a16:creationId xmlns:a16="http://schemas.microsoft.com/office/drawing/2014/main" id="{3857D751-C2F8-4D17-BEAC-35FF376F69B4}"/>
                </a:ext>
              </a:extLst>
            </p:cNvPr>
            <p:cNvSpPr/>
            <p:nvPr/>
          </p:nvSpPr>
          <p:spPr>
            <a:xfrm>
              <a:off x="2963817" y="4156491"/>
              <a:ext cx="466619" cy="352058"/>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６</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sp>
        <p:nvSpPr>
          <p:cNvPr id="72" name="菱形 14"/>
          <p:cNvSpPr>
            <a:spLocks noChangeAspect="1"/>
          </p:cNvSpPr>
          <p:nvPr/>
        </p:nvSpPr>
        <p:spPr>
          <a:xfrm>
            <a:off x="374122" y="1962842"/>
            <a:ext cx="361688" cy="370720"/>
          </a:xfrm>
          <a:custGeom>
            <a:avLst/>
            <a:gdLst>
              <a:gd name="connsiteX0" fmla="*/ 52694 w 981129"/>
              <a:gd name="connsiteY0" fmla="*/ 363286 h 981129"/>
              <a:gd name="connsiteX1" fmla="*/ 363286 w 981129"/>
              <a:gd name="connsiteY1" fmla="*/ 52694 h 981129"/>
              <a:gd name="connsiteX2" fmla="*/ 617844 w 981129"/>
              <a:gd name="connsiteY2" fmla="*/ 52694 h 981129"/>
              <a:gd name="connsiteX3" fmla="*/ 928436 w 981129"/>
              <a:gd name="connsiteY3" fmla="*/ 363286 h 981129"/>
              <a:gd name="connsiteX4" fmla="*/ 928436 w 981129"/>
              <a:gd name="connsiteY4" fmla="*/ 617844 h 981129"/>
              <a:gd name="connsiteX5" fmla="*/ 617844 w 981129"/>
              <a:gd name="connsiteY5" fmla="*/ 928436 h 981129"/>
              <a:gd name="connsiteX6" fmla="*/ 363286 w 981129"/>
              <a:gd name="connsiteY6" fmla="*/ 928436 h 981129"/>
              <a:gd name="connsiteX7" fmla="*/ 52694 w 981129"/>
              <a:gd name="connsiteY7" fmla="*/ 617844 h 981129"/>
              <a:gd name="connsiteX8" fmla="*/ 52694 w 981129"/>
              <a:gd name="connsiteY8" fmla="*/ 363286 h 98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1129" h="981129">
                <a:moveTo>
                  <a:pt x="52694" y="363286"/>
                </a:moveTo>
                <a:lnTo>
                  <a:pt x="363286" y="52694"/>
                </a:lnTo>
                <a:cubicBezTo>
                  <a:pt x="433544" y="-17564"/>
                  <a:pt x="547586" y="-17564"/>
                  <a:pt x="617844" y="52694"/>
                </a:cubicBezTo>
                <a:lnTo>
                  <a:pt x="928436" y="363286"/>
                </a:lnTo>
                <a:cubicBezTo>
                  <a:pt x="998694" y="433544"/>
                  <a:pt x="998694" y="547586"/>
                  <a:pt x="928436" y="617844"/>
                </a:cubicBezTo>
                <a:lnTo>
                  <a:pt x="617844" y="928436"/>
                </a:lnTo>
                <a:cubicBezTo>
                  <a:pt x="547586" y="998694"/>
                  <a:pt x="433544" y="998694"/>
                  <a:pt x="363286" y="928436"/>
                </a:cubicBezTo>
                <a:lnTo>
                  <a:pt x="52694" y="617844"/>
                </a:lnTo>
                <a:cubicBezTo>
                  <a:pt x="-17564" y="547586"/>
                  <a:pt x="-17564" y="433544"/>
                  <a:pt x="52694" y="363286"/>
                </a:cubicBezTo>
              </a:path>
            </a:pathLst>
          </a:custGeom>
          <a:solidFill>
            <a:schemeClr val="accent6">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latin typeface="Arial" panose="020B0604020202020204"/>
                <a:cs typeface="+mn-cs"/>
              </a:rPr>
              <a:t>1</a:t>
            </a:r>
            <a:endParaRPr kumimoji="0" lang="zh-CN" altLang="en-US" sz="1800" b="1" i="0" u="none" strike="noStrike" kern="0" cap="none" spc="0" normalizeH="0" baseline="0" noProof="0" dirty="0">
              <a:ln>
                <a:noFill/>
              </a:ln>
              <a:solidFill>
                <a:prstClr val="white"/>
              </a:solidFill>
              <a:effectLst/>
              <a:uLnTx/>
              <a:uFillTx/>
              <a:latin typeface="Arial" panose="020B0604020202020204"/>
              <a:cs typeface="+mn-cs"/>
            </a:endParaRPr>
          </a:p>
        </p:txBody>
      </p:sp>
      <p:sp>
        <p:nvSpPr>
          <p:cNvPr id="73" name="菱形 14"/>
          <p:cNvSpPr>
            <a:spLocks noChangeAspect="1"/>
          </p:cNvSpPr>
          <p:nvPr/>
        </p:nvSpPr>
        <p:spPr>
          <a:xfrm>
            <a:off x="6416989" y="1998175"/>
            <a:ext cx="361688" cy="370720"/>
          </a:xfrm>
          <a:custGeom>
            <a:avLst/>
            <a:gdLst>
              <a:gd name="connsiteX0" fmla="*/ 52694 w 981129"/>
              <a:gd name="connsiteY0" fmla="*/ 363286 h 981129"/>
              <a:gd name="connsiteX1" fmla="*/ 363286 w 981129"/>
              <a:gd name="connsiteY1" fmla="*/ 52694 h 981129"/>
              <a:gd name="connsiteX2" fmla="*/ 617844 w 981129"/>
              <a:gd name="connsiteY2" fmla="*/ 52694 h 981129"/>
              <a:gd name="connsiteX3" fmla="*/ 928436 w 981129"/>
              <a:gd name="connsiteY3" fmla="*/ 363286 h 981129"/>
              <a:gd name="connsiteX4" fmla="*/ 928436 w 981129"/>
              <a:gd name="connsiteY4" fmla="*/ 617844 h 981129"/>
              <a:gd name="connsiteX5" fmla="*/ 617844 w 981129"/>
              <a:gd name="connsiteY5" fmla="*/ 928436 h 981129"/>
              <a:gd name="connsiteX6" fmla="*/ 363286 w 981129"/>
              <a:gd name="connsiteY6" fmla="*/ 928436 h 981129"/>
              <a:gd name="connsiteX7" fmla="*/ 52694 w 981129"/>
              <a:gd name="connsiteY7" fmla="*/ 617844 h 981129"/>
              <a:gd name="connsiteX8" fmla="*/ 52694 w 981129"/>
              <a:gd name="connsiteY8" fmla="*/ 363286 h 98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1129" h="981129">
                <a:moveTo>
                  <a:pt x="52694" y="363286"/>
                </a:moveTo>
                <a:lnTo>
                  <a:pt x="363286" y="52694"/>
                </a:lnTo>
                <a:cubicBezTo>
                  <a:pt x="433544" y="-17564"/>
                  <a:pt x="547586" y="-17564"/>
                  <a:pt x="617844" y="52694"/>
                </a:cubicBezTo>
                <a:lnTo>
                  <a:pt x="928436" y="363286"/>
                </a:lnTo>
                <a:cubicBezTo>
                  <a:pt x="998694" y="433544"/>
                  <a:pt x="998694" y="547586"/>
                  <a:pt x="928436" y="617844"/>
                </a:cubicBezTo>
                <a:lnTo>
                  <a:pt x="617844" y="928436"/>
                </a:lnTo>
                <a:cubicBezTo>
                  <a:pt x="547586" y="998694"/>
                  <a:pt x="433544" y="998694"/>
                  <a:pt x="363286" y="928436"/>
                </a:cubicBezTo>
                <a:lnTo>
                  <a:pt x="52694" y="617844"/>
                </a:lnTo>
                <a:cubicBezTo>
                  <a:pt x="-17564" y="547586"/>
                  <a:pt x="-17564" y="433544"/>
                  <a:pt x="52694" y="363286"/>
                </a:cubicBezTo>
              </a:path>
            </a:pathLst>
          </a:custGeom>
          <a:solidFill>
            <a:schemeClr val="accent6">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latin typeface="Arial" panose="020B0604020202020204"/>
                <a:cs typeface="+mn-cs"/>
              </a:rPr>
              <a:t>2</a:t>
            </a:r>
            <a:endParaRPr kumimoji="0" lang="zh-CN" altLang="en-US" sz="1800" b="1" i="0" u="none" strike="noStrike" kern="0" cap="none" spc="0" normalizeH="0" baseline="0" noProof="0" dirty="0">
              <a:ln>
                <a:noFill/>
              </a:ln>
              <a:solidFill>
                <a:prstClr val="white"/>
              </a:solidFill>
              <a:effectLst/>
              <a:uLnTx/>
              <a:uFillTx/>
              <a:latin typeface="Arial" panose="020B0604020202020204"/>
              <a:cs typeface="+mn-cs"/>
            </a:endParaRPr>
          </a:p>
        </p:txBody>
      </p:sp>
      <p:sp>
        <p:nvSpPr>
          <p:cNvPr id="74" name="矩形 73">
            <a:extLst>
              <a:ext uri="{FF2B5EF4-FFF2-40B4-BE49-F238E27FC236}">
                <a16:creationId xmlns:a16="http://schemas.microsoft.com/office/drawing/2014/main" id="{41033FFD-1830-440D-B9F9-0177491FE7CB}"/>
              </a:ext>
            </a:extLst>
          </p:cNvPr>
          <p:cNvSpPr/>
          <p:nvPr/>
        </p:nvSpPr>
        <p:spPr>
          <a:xfrm>
            <a:off x="348231" y="3200553"/>
            <a:ext cx="2594563" cy="781119"/>
          </a:xfrm>
          <a:prstGeom prst="rect">
            <a:avLst/>
          </a:prstGeom>
          <a:solidFill>
            <a:schemeClr val="accent6">
              <a:lumMod val="75000"/>
            </a:schemeClr>
          </a:solid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75" name="TextBox 76">
            <a:extLst>
              <a:ext uri="{FF2B5EF4-FFF2-40B4-BE49-F238E27FC236}">
                <a16:creationId xmlns:a16="http://schemas.microsoft.com/office/drawing/2014/main" id="{A9BB72D2-6E2D-4BFA-8D86-B1693F457615}"/>
              </a:ext>
            </a:extLst>
          </p:cNvPr>
          <p:cNvSpPr txBox="1"/>
          <p:nvPr/>
        </p:nvSpPr>
        <p:spPr>
          <a:xfrm>
            <a:off x="699258" y="3240859"/>
            <a:ext cx="2091301" cy="369332"/>
          </a:xfrm>
          <a:prstGeom prst="rect">
            <a:avLst/>
          </a:prstGeom>
          <a:solidFill>
            <a:schemeClr val="accent6">
              <a:lumMod val="75000"/>
            </a:schemeClr>
          </a:solidFill>
          <a:ln>
            <a:noFill/>
          </a:ln>
          <a:effectLst/>
        </p:spPr>
        <p:txBody>
          <a:bodyPr wrap="square" rtlCol="0">
            <a:spAutoFit/>
          </a:bodyPr>
          <a:lstStyle/>
          <a:p>
            <a:pPr>
              <a:defRPr/>
            </a:pPr>
            <a:r>
              <a:rPr lang="zh-TW" altLang="en-US" b="1" dirty="0">
                <a:solidFill>
                  <a:prstClr val="white"/>
                </a:solidFill>
                <a:latin typeface="微軟正黑體" panose="020B0604030504040204" pitchFamily="34" charset="-120"/>
                <a:cs typeface="+mn-ea"/>
                <a:sym typeface="+mn-lt"/>
              </a:rPr>
              <a:t>輔導與協助</a:t>
            </a:r>
            <a:r>
              <a:rPr lang="zh-CN" altLang="en-US" b="1" dirty="0">
                <a:solidFill>
                  <a:prstClr val="white"/>
                </a:solidFill>
                <a:latin typeface="微軟正黑體" panose="020B0604030504040204" pitchFamily="34" charset="-120"/>
                <a:ea typeface="微軟正黑體" panose="020B0604030504040204" pitchFamily="34" charset="-120"/>
                <a:cs typeface="+mn-ea"/>
                <a:sym typeface="+mn-lt"/>
              </a:rPr>
              <a:t>對象</a:t>
            </a:r>
          </a:p>
        </p:txBody>
      </p:sp>
      <p:sp>
        <p:nvSpPr>
          <p:cNvPr id="76" name="文本框 58">
            <a:extLst>
              <a:ext uri="{FF2B5EF4-FFF2-40B4-BE49-F238E27FC236}">
                <a16:creationId xmlns:a16="http://schemas.microsoft.com/office/drawing/2014/main" id="{B10C2BEC-E40E-4A13-9712-C47A9FF41313}"/>
              </a:ext>
            </a:extLst>
          </p:cNvPr>
          <p:cNvSpPr txBox="1"/>
          <p:nvPr/>
        </p:nvSpPr>
        <p:spPr>
          <a:xfrm>
            <a:off x="582196" y="3572005"/>
            <a:ext cx="1982762" cy="372410"/>
          </a:xfrm>
          <a:prstGeom prst="rect">
            <a:avLst/>
          </a:prstGeom>
          <a:noFill/>
          <a:ln>
            <a:noFill/>
          </a:ln>
          <a:effectLst/>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各管理處相關承辦人</a:t>
            </a:r>
            <a:endParaRPr kumimoji="0" lang="en-US" altLang="zh-CN" sz="1400" b="1" i="0" u="none" strike="noStrike" kern="0" cap="none" spc="0" normalizeH="0" baseline="0" noProof="0" dirty="0">
              <a:ln>
                <a:noFill/>
              </a:ln>
              <a:solidFill>
                <a:prstClr val="white"/>
              </a:solidFill>
              <a:effectLst/>
              <a:uLnTx/>
              <a:uFillTx/>
              <a:cs typeface="+mn-ea"/>
              <a:sym typeface="+mn-lt"/>
            </a:endParaRPr>
          </a:p>
        </p:txBody>
      </p:sp>
      <p:sp>
        <p:nvSpPr>
          <p:cNvPr id="77" name="菱形 76">
            <a:extLst>
              <a:ext uri="{FF2B5EF4-FFF2-40B4-BE49-F238E27FC236}">
                <a16:creationId xmlns:a16="http://schemas.microsoft.com/office/drawing/2014/main" id="{3857D751-C2F8-4D17-BEAC-35FF376F69B4}"/>
              </a:ext>
            </a:extLst>
          </p:cNvPr>
          <p:cNvSpPr/>
          <p:nvPr/>
        </p:nvSpPr>
        <p:spPr>
          <a:xfrm>
            <a:off x="237234" y="3237049"/>
            <a:ext cx="466619" cy="352058"/>
          </a:xfrm>
          <a:prstGeom prst="diamond">
            <a:avLst/>
          </a:prstGeom>
          <a:solidFill>
            <a:schemeClr val="accent6">
              <a:lumMod val="75000"/>
            </a:schemeClr>
          </a:solid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３</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sp>
        <p:nvSpPr>
          <p:cNvPr id="78" name="菱形 77">
            <a:extLst>
              <a:ext uri="{FF2B5EF4-FFF2-40B4-BE49-F238E27FC236}">
                <a16:creationId xmlns:a16="http://schemas.microsoft.com/office/drawing/2014/main" id="{3857D751-C2F8-4D17-BEAC-35FF376F69B4}"/>
              </a:ext>
            </a:extLst>
          </p:cNvPr>
          <p:cNvSpPr/>
          <p:nvPr/>
        </p:nvSpPr>
        <p:spPr>
          <a:xfrm>
            <a:off x="6199804" y="4143703"/>
            <a:ext cx="483813" cy="352058"/>
          </a:xfrm>
          <a:prstGeom prst="diamond">
            <a:avLst/>
          </a:prstGeom>
          <a:solidFill>
            <a:schemeClr val="accent6">
              <a:lumMod val="75000"/>
            </a:schemeClr>
          </a:solid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５</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nvGrpSpPr>
          <p:cNvPr id="79" name="群組 78"/>
          <p:cNvGrpSpPr/>
          <p:nvPr/>
        </p:nvGrpSpPr>
        <p:grpSpPr>
          <a:xfrm>
            <a:off x="6204114" y="3274934"/>
            <a:ext cx="2719130" cy="817215"/>
            <a:chOff x="2914944" y="2329666"/>
            <a:chExt cx="2867801" cy="817215"/>
          </a:xfrm>
          <a:solidFill>
            <a:schemeClr val="accent6">
              <a:lumMod val="75000"/>
            </a:schemeClr>
          </a:solidFill>
        </p:grpSpPr>
        <p:sp>
          <p:nvSpPr>
            <p:cNvPr id="80" name="矩形 79">
              <a:extLst>
                <a:ext uri="{FF2B5EF4-FFF2-40B4-BE49-F238E27FC236}">
                  <a16:creationId xmlns:a16="http://schemas.microsoft.com/office/drawing/2014/main" id="{41033FFD-1830-440D-B9F9-0177491FE7CB}"/>
                </a:ext>
              </a:extLst>
            </p:cNvPr>
            <p:cNvSpPr/>
            <p:nvPr/>
          </p:nvSpPr>
          <p:spPr>
            <a:xfrm>
              <a:off x="3079356" y="2329666"/>
              <a:ext cx="2662711" cy="781119"/>
            </a:xfrm>
            <a:prstGeom prst="rect">
              <a:avLst/>
            </a:prstGeom>
            <a:grpFill/>
            <a:ln w="19050">
              <a:solidFill>
                <a:sysClr val="window" lastClr="FFFFFF"/>
              </a:solidFill>
              <a:round/>
              <a:headEnd type="none" w="med" len="med"/>
              <a:tailEnd type="oval"/>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cs typeface="+mn-ea"/>
                <a:sym typeface="+mn-lt"/>
              </a:endParaRPr>
            </a:p>
          </p:txBody>
        </p:sp>
        <p:sp>
          <p:nvSpPr>
            <p:cNvPr id="81" name="TextBox 76">
              <a:extLst>
                <a:ext uri="{FF2B5EF4-FFF2-40B4-BE49-F238E27FC236}">
                  <a16:creationId xmlns:a16="http://schemas.microsoft.com/office/drawing/2014/main" id="{A9BB72D2-6E2D-4BFA-8D86-B1693F457615}"/>
                </a:ext>
              </a:extLst>
            </p:cNvPr>
            <p:cNvSpPr txBox="1"/>
            <p:nvPr/>
          </p:nvSpPr>
          <p:spPr>
            <a:xfrm>
              <a:off x="3360481" y="2358558"/>
              <a:ext cx="2091301" cy="369332"/>
            </a:xfrm>
            <a:prstGeom prst="rect">
              <a:avLst/>
            </a:prstGeom>
            <a:grp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cs typeface="+mn-ea"/>
                  <a:sym typeface="+mn-lt"/>
                </a:rPr>
                <a:t>輔導與協助</a:t>
              </a:r>
              <a:r>
                <a:rPr kumimoji="0" lang="zh-CN"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ea"/>
                  <a:sym typeface="+mn-lt"/>
                </a:rPr>
                <a:t>對象</a:t>
              </a:r>
            </a:p>
          </p:txBody>
        </p:sp>
        <p:sp>
          <p:nvSpPr>
            <p:cNvPr id="82" name="文本框 58">
              <a:extLst>
                <a:ext uri="{FF2B5EF4-FFF2-40B4-BE49-F238E27FC236}">
                  <a16:creationId xmlns:a16="http://schemas.microsoft.com/office/drawing/2014/main" id="{B10C2BEC-E40E-4A13-9712-C47A9FF41313}"/>
                </a:ext>
              </a:extLst>
            </p:cNvPr>
            <p:cNvSpPr txBox="1"/>
            <p:nvPr/>
          </p:nvSpPr>
          <p:spPr>
            <a:xfrm>
              <a:off x="3381563" y="2623661"/>
              <a:ext cx="2401182" cy="523220"/>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rPr>
                <a:t>農水署各管理處及工作站</a:t>
              </a:r>
              <a:r>
                <a:rPr kumimoji="0" lang="en-US" altLang="zh-TW" sz="1400" b="1" i="0" u="none" strike="noStrike" kern="0" cap="none" spc="0" normalizeH="0" baseline="0" noProof="0" dirty="0">
                  <a:ln>
                    <a:noFill/>
                  </a:ln>
                  <a:solidFill>
                    <a:prstClr val="white"/>
                  </a:solidFill>
                  <a:effectLst/>
                  <a:uLnTx/>
                  <a:uFillTx/>
                </a:rPr>
                <a:t>GIS</a:t>
              </a:r>
              <a:r>
                <a:rPr kumimoji="0" lang="zh-TW" altLang="en-US" sz="1400" b="1" i="0" u="none" strike="noStrike" kern="0" cap="none" spc="0" normalizeH="0" baseline="0" noProof="0" dirty="0">
                  <a:ln>
                    <a:noFill/>
                  </a:ln>
                  <a:solidFill>
                    <a:prstClr val="white"/>
                  </a:solidFill>
                  <a:effectLst/>
                  <a:uLnTx/>
                  <a:uFillTx/>
                </a:rPr>
                <a:t>承辦</a:t>
              </a:r>
              <a:endParaRPr kumimoji="0" lang="en-US" altLang="zh-CN" sz="1400" b="1" i="0" u="none" strike="noStrike" kern="0" cap="none" spc="0" normalizeH="0" baseline="0" noProof="0" dirty="0">
                <a:ln>
                  <a:noFill/>
                </a:ln>
                <a:solidFill>
                  <a:prstClr val="white"/>
                </a:solidFill>
                <a:effectLst/>
                <a:uLnTx/>
                <a:uFillTx/>
                <a:cs typeface="+mn-ea"/>
                <a:sym typeface="+mn-lt"/>
              </a:endParaRPr>
            </a:p>
          </p:txBody>
        </p:sp>
        <p:sp>
          <p:nvSpPr>
            <p:cNvPr id="83" name="菱形 82">
              <a:extLst>
                <a:ext uri="{FF2B5EF4-FFF2-40B4-BE49-F238E27FC236}">
                  <a16:creationId xmlns:a16="http://schemas.microsoft.com/office/drawing/2014/main" id="{3857D751-C2F8-4D17-BEAC-35FF376F69B4}"/>
                </a:ext>
              </a:extLst>
            </p:cNvPr>
            <p:cNvSpPr/>
            <p:nvPr/>
          </p:nvSpPr>
          <p:spPr>
            <a:xfrm>
              <a:off x="2914944" y="2362269"/>
              <a:ext cx="466619" cy="352058"/>
            </a:xfrm>
            <a:prstGeom prst="diamond">
              <a:avLst/>
            </a:prstGeom>
            <a:grp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ea"/>
                  <a:sym typeface="+mn-lt"/>
                </a:rPr>
                <a:t>2</a:t>
              </a:r>
              <a:endParaRPr kumimoji="0" lang="zh-CN" altLang="en-US" sz="2000" b="0" i="0" u="none" strike="noStrike" kern="0" cap="none" spc="0" normalizeH="0" baseline="0" noProof="0" dirty="0">
                <a:ln>
                  <a:noFill/>
                </a:ln>
                <a:solidFill>
                  <a:prstClr val="white"/>
                </a:solidFill>
                <a:effectLst/>
                <a:uLnTx/>
                <a:uFillTx/>
                <a:latin typeface="Arial" panose="020B0604020202020204"/>
                <a:cs typeface="+mn-ea"/>
                <a:sym typeface="+mn-lt"/>
              </a:endParaRPr>
            </a:p>
          </p:txBody>
        </p:sp>
      </p:grpSp>
      <p:sp>
        <p:nvSpPr>
          <p:cNvPr id="84" name="任意多边形 54"/>
          <p:cNvSpPr/>
          <p:nvPr/>
        </p:nvSpPr>
        <p:spPr>
          <a:xfrm>
            <a:off x="-974508" y="63392"/>
            <a:ext cx="14004708" cy="1594528"/>
          </a:xfrm>
          <a:custGeom>
            <a:avLst/>
            <a:gdLst>
              <a:gd name="connsiteX0" fmla="*/ 0 w 10858500"/>
              <a:gd name="connsiteY0" fmla="*/ 0 h 1524000"/>
              <a:gd name="connsiteX1" fmla="*/ 10858500 w 10858500"/>
              <a:gd name="connsiteY1" fmla="*/ 0 h 1524000"/>
              <a:gd name="connsiteX2" fmla="*/ 10858500 w 10858500"/>
              <a:gd name="connsiteY2" fmla="*/ 612683 h 1524000"/>
              <a:gd name="connsiteX3" fmla="*/ 10808875 w 10858500"/>
              <a:gd name="connsiteY3" fmla="*/ 641687 h 1524000"/>
              <a:gd name="connsiteX4" fmla="*/ 5543551 w 10858500"/>
              <a:gd name="connsiteY4" fmla="*/ 1524000 h 1524000"/>
              <a:gd name="connsiteX5" fmla="*/ 26071 w 10858500"/>
              <a:gd name="connsiteY5" fmla="*/ 494313 h 1524000"/>
              <a:gd name="connsiteX6" fmla="*/ 0 w 10858500"/>
              <a:gd name="connsiteY6" fmla="*/ 474259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0" h="1524000">
                <a:moveTo>
                  <a:pt x="0" y="0"/>
                </a:moveTo>
                <a:lnTo>
                  <a:pt x="10858500" y="0"/>
                </a:lnTo>
                <a:lnTo>
                  <a:pt x="10858500" y="612683"/>
                </a:lnTo>
                <a:lnTo>
                  <a:pt x="10808875" y="641687"/>
                </a:lnTo>
                <a:cubicBezTo>
                  <a:pt x="9794863" y="1167233"/>
                  <a:pt x="7817187" y="1524000"/>
                  <a:pt x="5543551" y="1524000"/>
                </a:cubicBezTo>
                <a:cubicBezTo>
                  <a:pt x="3063219" y="1524000"/>
                  <a:pt x="935106" y="1099417"/>
                  <a:pt x="26071" y="494313"/>
                </a:cubicBezTo>
                <a:lnTo>
                  <a:pt x="0" y="474259"/>
                </a:lnTo>
                <a:close/>
              </a:path>
            </a:pathLst>
          </a:custGeom>
          <a:no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grpSp>
        <p:nvGrpSpPr>
          <p:cNvPr id="85" name="组合 12">
            <a:extLst>
              <a:ext uri="{FF2B5EF4-FFF2-40B4-BE49-F238E27FC236}">
                <a16:creationId xmlns:a16="http://schemas.microsoft.com/office/drawing/2014/main" id="{6839D812-8343-4EAD-A9E1-DD72735CFC15}"/>
              </a:ext>
            </a:extLst>
          </p:cNvPr>
          <p:cNvGrpSpPr/>
          <p:nvPr/>
        </p:nvGrpSpPr>
        <p:grpSpPr>
          <a:xfrm>
            <a:off x="2493375" y="1217076"/>
            <a:ext cx="773364" cy="764480"/>
            <a:chOff x="1504217" y="1723771"/>
            <a:chExt cx="876300" cy="876300"/>
          </a:xfrm>
          <a:solidFill>
            <a:schemeClr val="accent6">
              <a:lumMod val="50000"/>
            </a:schemeClr>
          </a:solidFill>
        </p:grpSpPr>
        <p:sp>
          <p:nvSpPr>
            <p:cNvPr id="86" name="椭圆 10">
              <a:extLst>
                <a:ext uri="{FF2B5EF4-FFF2-40B4-BE49-F238E27FC236}">
                  <a16:creationId xmlns:a16="http://schemas.microsoft.com/office/drawing/2014/main" id="{733B2815-EB69-4258-AF59-60310BB71396}"/>
                </a:ext>
              </a:extLst>
            </p:cNvPr>
            <p:cNvSpPr/>
            <p:nvPr/>
          </p:nvSpPr>
          <p:spPr>
            <a:xfrm>
              <a:off x="1504217" y="1723771"/>
              <a:ext cx="876300" cy="876300"/>
            </a:xfrm>
            <a:prstGeom prst="ellipse">
              <a:avLst/>
            </a:prstGeom>
            <a:grp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Light"/>
                <a:ea typeface="思源黑体 CN Light"/>
                <a:cs typeface="+mn-cs"/>
              </a:endParaRPr>
            </a:p>
          </p:txBody>
        </p:sp>
        <p:sp>
          <p:nvSpPr>
            <p:cNvPr id="87" name="椭圆 11">
              <a:extLst>
                <a:ext uri="{FF2B5EF4-FFF2-40B4-BE49-F238E27FC236}">
                  <a16:creationId xmlns:a16="http://schemas.microsoft.com/office/drawing/2014/main" id="{F081DA6B-CD08-408D-B078-A3C313466B47}"/>
                </a:ext>
              </a:extLst>
            </p:cNvPr>
            <p:cNvSpPr/>
            <p:nvPr/>
          </p:nvSpPr>
          <p:spPr>
            <a:xfrm>
              <a:off x="1558489" y="1755136"/>
              <a:ext cx="781050" cy="781049"/>
            </a:xfrm>
            <a:prstGeom prst="ellipse">
              <a:avLst/>
            </a:prstGeom>
            <a:grp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Light"/>
                <a:ea typeface="思源黑体 CN Light"/>
                <a:cs typeface="+mn-cs"/>
              </a:endParaRPr>
            </a:p>
          </p:txBody>
        </p:sp>
      </p:grpSp>
      <p:sp>
        <p:nvSpPr>
          <p:cNvPr id="88" name="Shape 4007"/>
          <p:cNvSpPr/>
          <p:nvPr/>
        </p:nvSpPr>
        <p:spPr>
          <a:xfrm>
            <a:off x="2673325" y="1350513"/>
            <a:ext cx="465024" cy="424286"/>
          </a:xfrm>
          <a:custGeom>
            <a:avLst/>
            <a:gdLst/>
            <a:ahLst/>
            <a:cxnLst/>
            <a:rect l="0" t="0" r="0" b="0"/>
            <a:pathLst>
              <a:path w="120000" h="120000" extrusionOk="0">
                <a:moveTo>
                  <a:pt x="119759" y="119724"/>
                </a:moveTo>
                <a:lnTo>
                  <a:pt x="119759" y="119724"/>
                </a:lnTo>
                <a:cubicBezTo>
                  <a:pt x="119759" y="119724"/>
                  <a:pt x="119759" y="92965"/>
                  <a:pt x="117349" y="90482"/>
                </a:cubicBezTo>
                <a:cubicBezTo>
                  <a:pt x="115421" y="88000"/>
                  <a:pt x="111325" y="83310"/>
                  <a:pt x="102409" y="80827"/>
                </a:cubicBezTo>
                <a:cubicBezTo>
                  <a:pt x="93975" y="75862"/>
                  <a:pt x="89638" y="70896"/>
                  <a:pt x="89638" y="63724"/>
                </a:cubicBezTo>
                <a:cubicBezTo>
                  <a:pt x="89638" y="58758"/>
                  <a:pt x="93975" y="61241"/>
                  <a:pt x="93975" y="54068"/>
                </a:cubicBezTo>
                <a:cubicBezTo>
                  <a:pt x="93975" y="49103"/>
                  <a:pt x="98313" y="54068"/>
                  <a:pt x="98313" y="43862"/>
                </a:cubicBezTo>
                <a:cubicBezTo>
                  <a:pt x="98313" y="41655"/>
                  <a:pt x="96144" y="41655"/>
                  <a:pt x="96144" y="41655"/>
                </a:cubicBezTo>
                <a:cubicBezTo>
                  <a:pt x="96144" y="41655"/>
                  <a:pt x="98313" y="36689"/>
                  <a:pt x="98313" y="31724"/>
                </a:cubicBezTo>
                <a:cubicBezTo>
                  <a:pt x="98313" y="27034"/>
                  <a:pt x="96144" y="17103"/>
                  <a:pt x="83373" y="17103"/>
                </a:cubicBezTo>
                <a:cubicBezTo>
                  <a:pt x="70602" y="17103"/>
                  <a:pt x="68433" y="27034"/>
                  <a:pt x="68433" y="31724"/>
                </a:cubicBezTo>
                <a:cubicBezTo>
                  <a:pt x="68433" y="36689"/>
                  <a:pt x="70602" y="41655"/>
                  <a:pt x="70602" y="41655"/>
                </a:cubicBezTo>
                <a:cubicBezTo>
                  <a:pt x="70602" y="41655"/>
                  <a:pt x="68433" y="41655"/>
                  <a:pt x="68433" y="43862"/>
                </a:cubicBezTo>
                <a:cubicBezTo>
                  <a:pt x="68433" y="54068"/>
                  <a:pt x="70602" y="49103"/>
                  <a:pt x="72771" y="54068"/>
                </a:cubicBezTo>
                <a:cubicBezTo>
                  <a:pt x="72771" y="61241"/>
                  <a:pt x="74939" y="58758"/>
                  <a:pt x="74939" y="63724"/>
                </a:cubicBezTo>
                <a:cubicBezTo>
                  <a:pt x="74939" y="68689"/>
                  <a:pt x="74939" y="73379"/>
                  <a:pt x="70602" y="75862"/>
                </a:cubicBezTo>
                <a:cubicBezTo>
                  <a:pt x="89638" y="88000"/>
                  <a:pt x="91807" y="88000"/>
                  <a:pt x="91807" y="100413"/>
                </a:cubicBezTo>
                <a:cubicBezTo>
                  <a:pt x="91807" y="119724"/>
                  <a:pt x="91807" y="119724"/>
                  <a:pt x="91807" y="119724"/>
                </a:cubicBezTo>
                <a:lnTo>
                  <a:pt x="119759" y="119724"/>
                </a:lnTo>
                <a:close/>
                <a:moveTo>
                  <a:pt x="62168" y="83310"/>
                </a:moveTo>
                <a:lnTo>
                  <a:pt x="62168" y="83310"/>
                </a:lnTo>
                <a:cubicBezTo>
                  <a:pt x="49156" y="78344"/>
                  <a:pt x="45060" y="73379"/>
                  <a:pt x="45060" y="63724"/>
                </a:cubicBezTo>
                <a:cubicBezTo>
                  <a:pt x="45060" y="56275"/>
                  <a:pt x="49156" y="58758"/>
                  <a:pt x="51325" y="46344"/>
                </a:cubicBezTo>
                <a:cubicBezTo>
                  <a:pt x="51325" y="43862"/>
                  <a:pt x="55662" y="46344"/>
                  <a:pt x="55662" y="36689"/>
                </a:cubicBezTo>
                <a:cubicBezTo>
                  <a:pt x="55662" y="31724"/>
                  <a:pt x="53493" y="31724"/>
                  <a:pt x="53493" y="31724"/>
                </a:cubicBezTo>
                <a:cubicBezTo>
                  <a:pt x="53493" y="31724"/>
                  <a:pt x="53493" y="24551"/>
                  <a:pt x="55662" y="19586"/>
                </a:cubicBezTo>
                <a:cubicBezTo>
                  <a:pt x="55662" y="14620"/>
                  <a:pt x="51325" y="0"/>
                  <a:pt x="36385" y="0"/>
                </a:cubicBezTo>
                <a:cubicBezTo>
                  <a:pt x="19277" y="0"/>
                  <a:pt x="17108" y="14620"/>
                  <a:pt x="17108" y="19586"/>
                </a:cubicBezTo>
                <a:cubicBezTo>
                  <a:pt x="17108" y="24551"/>
                  <a:pt x="17108" y="31724"/>
                  <a:pt x="17108" y="31724"/>
                </a:cubicBezTo>
                <a:cubicBezTo>
                  <a:pt x="17108" y="31724"/>
                  <a:pt x="17108" y="31724"/>
                  <a:pt x="17108" y="36689"/>
                </a:cubicBezTo>
                <a:cubicBezTo>
                  <a:pt x="17108" y="46344"/>
                  <a:pt x="19277" y="43862"/>
                  <a:pt x="21445" y="46344"/>
                </a:cubicBezTo>
                <a:cubicBezTo>
                  <a:pt x="21445" y="58758"/>
                  <a:pt x="25783" y="56275"/>
                  <a:pt x="25783" y="63724"/>
                </a:cubicBezTo>
                <a:cubicBezTo>
                  <a:pt x="25783" y="73379"/>
                  <a:pt x="21445" y="78344"/>
                  <a:pt x="10843" y="83310"/>
                </a:cubicBezTo>
                <a:cubicBezTo>
                  <a:pt x="6506" y="85517"/>
                  <a:pt x="0" y="88000"/>
                  <a:pt x="0" y="95448"/>
                </a:cubicBezTo>
                <a:cubicBezTo>
                  <a:pt x="0" y="119724"/>
                  <a:pt x="0" y="119724"/>
                  <a:pt x="0" y="119724"/>
                </a:cubicBezTo>
                <a:cubicBezTo>
                  <a:pt x="83373" y="119724"/>
                  <a:pt x="83373" y="119724"/>
                  <a:pt x="83373" y="119724"/>
                </a:cubicBezTo>
                <a:cubicBezTo>
                  <a:pt x="83373" y="119724"/>
                  <a:pt x="83373" y="105103"/>
                  <a:pt x="83373" y="100413"/>
                </a:cubicBezTo>
                <a:cubicBezTo>
                  <a:pt x="83373" y="95448"/>
                  <a:pt x="72771" y="90482"/>
                  <a:pt x="62168" y="83310"/>
                </a:cubicBezTo>
                <a:close/>
              </a:path>
            </a:pathLst>
          </a:custGeom>
          <a:solidFill>
            <a:sysClr val="window" lastClr="FFFFFF"/>
          </a:solidFill>
          <a:ln>
            <a:noFill/>
          </a:ln>
        </p:spPr>
        <p:txBody>
          <a:bodyPr lIns="45700" tIns="22850" rIns="45700" bIns="2285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Lato"/>
              <a:ea typeface="Lato"/>
              <a:cs typeface="Lato"/>
              <a:sym typeface="Lato"/>
            </a:endParaRPr>
          </a:p>
        </p:txBody>
      </p:sp>
      <p:grpSp>
        <p:nvGrpSpPr>
          <p:cNvPr id="89" name="组合 12">
            <a:extLst>
              <a:ext uri="{FF2B5EF4-FFF2-40B4-BE49-F238E27FC236}">
                <a16:creationId xmlns:a16="http://schemas.microsoft.com/office/drawing/2014/main" id="{6839D812-8343-4EAD-A9E1-DD72735CFC15}"/>
              </a:ext>
            </a:extLst>
          </p:cNvPr>
          <p:cNvGrpSpPr/>
          <p:nvPr/>
        </p:nvGrpSpPr>
        <p:grpSpPr>
          <a:xfrm>
            <a:off x="8792466" y="1195939"/>
            <a:ext cx="770634" cy="764120"/>
            <a:chOff x="1504217" y="1723771"/>
            <a:chExt cx="876300" cy="876300"/>
          </a:xfrm>
          <a:solidFill>
            <a:schemeClr val="accent6">
              <a:lumMod val="50000"/>
            </a:schemeClr>
          </a:solidFill>
        </p:grpSpPr>
        <p:sp>
          <p:nvSpPr>
            <p:cNvPr id="90" name="椭圆 10">
              <a:extLst>
                <a:ext uri="{FF2B5EF4-FFF2-40B4-BE49-F238E27FC236}">
                  <a16:creationId xmlns:a16="http://schemas.microsoft.com/office/drawing/2014/main" id="{733B2815-EB69-4258-AF59-60310BB71396}"/>
                </a:ext>
              </a:extLst>
            </p:cNvPr>
            <p:cNvSpPr/>
            <p:nvPr/>
          </p:nvSpPr>
          <p:spPr>
            <a:xfrm>
              <a:off x="1504217" y="1723771"/>
              <a:ext cx="876300" cy="876300"/>
            </a:xfrm>
            <a:prstGeom prst="ellipse">
              <a:avLst/>
            </a:prstGeom>
            <a:grp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Light"/>
                <a:ea typeface="思源黑体 CN Light"/>
                <a:cs typeface="+mn-cs"/>
              </a:endParaRPr>
            </a:p>
          </p:txBody>
        </p:sp>
        <p:sp>
          <p:nvSpPr>
            <p:cNvPr id="91" name="椭圆 11">
              <a:extLst>
                <a:ext uri="{FF2B5EF4-FFF2-40B4-BE49-F238E27FC236}">
                  <a16:creationId xmlns:a16="http://schemas.microsoft.com/office/drawing/2014/main" id="{F081DA6B-CD08-408D-B078-A3C313466B47}"/>
                </a:ext>
              </a:extLst>
            </p:cNvPr>
            <p:cNvSpPr/>
            <p:nvPr/>
          </p:nvSpPr>
          <p:spPr>
            <a:xfrm>
              <a:off x="1545789" y="1780537"/>
              <a:ext cx="781050" cy="781050"/>
            </a:xfrm>
            <a:prstGeom prst="ellipse">
              <a:avLst/>
            </a:prstGeom>
            <a:grp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Light"/>
                <a:ea typeface="思源黑体 CN Light"/>
                <a:cs typeface="+mn-cs"/>
              </a:endParaRPr>
            </a:p>
          </p:txBody>
        </p:sp>
      </p:grpSp>
      <p:pic>
        <p:nvPicPr>
          <p:cNvPr id="92" name="圖片 91"/>
          <p:cNvPicPr>
            <a:picLocks noChangeAspect="1"/>
          </p:cNvPicPr>
          <p:nvPr/>
        </p:nvPicPr>
        <p:blipFill>
          <a:blip r:embed="rId4"/>
          <a:stretch>
            <a:fillRect/>
          </a:stretch>
        </p:blipFill>
        <p:spPr>
          <a:xfrm>
            <a:off x="8990976" y="1332937"/>
            <a:ext cx="463052" cy="439507"/>
          </a:xfrm>
          <a:prstGeom prst="rect">
            <a:avLst/>
          </a:prstGeom>
        </p:spPr>
      </p:pic>
      <p:pic>
        <p:nvPicPr>
          <p:cNvPr id="93" name="圖片 92" descr="C:\Users\User\Desktop\LINE_ALBUM_2022816雲林場整合雲教育訓練_230306.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80767" y="4989478"/>
            <a:ext cx="2502000" cy="1620000"/>
          </a:xfrm>
          <a:prstGeom prst="roundRect">
            <a:avLst>
              <a:gd name="adj" fmla="val 4609"/>
            </a:avLst>
          </a:prstGeom>
          <a:solidFill>
            <a:srgbClr val="FFFFFF">
              <a:shade val="85000"/>
            </a:srgbClr>
          </a:solidFill>
          <a:ln>
            <a:noFill/>
          </a:ln>
          <a:effectLst>
            <a:reflection blurRad="12700" stA="38000" endPos="28000" dist="5000" dir="5400000" sy="-100000" algn="bl" rotWithShape="0"/>
          </a:effectLst>
        </p:spPr>
      </p:pic>
      <p:pic>
        <p:nvPicPr>
          <p:cNvPr id="94" name="圖片 93" descr="C:\Users\User\Desktop\LINE_ALBUM_20220805整合雲教育訓練_230111.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871" y="5005322"/>
            <a:ext cx="2502000" cy="1620000"/>
          </a:xfrm>
          <a:prstGeom prst="roundRect">
            <a:avLst>
              <a:gd name="adj" fmla="val 4609"/>
            </a:avLst>
          </a:prstGeom>
          <a:solidFill>
            <a:srgbClr val="FFFFFF">
              <a:shade val="85000"/>
            </a:srgbClr>
          </a:solidFill>
          <a:ln>
            <a:noFill/>
          </a:ln>
          <a:effectLst>
            <a:reflection blurRad="12700" stA="38000" endPos="28000" dist="5000" dir="5400000" sy="-100000" algn="bl" rotWithShape="0"/>
          </a:effectLst>
        </p:spPr>
      </p:pic>
      <p:pic>
        <p:nvPicPr>
          <p:cNvPr id="95" name="圖片 94" descr="C:\Users\User\Downloads\IMG_3816.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05607" y="5076844"/>
            <a:ext cx="2502000" cy="1620000"/>
          </a:xfrm>
          <a:prstGeom prst="roundRect">
            <a:avLst>
              <a:gd name="adj" fmla="val 4609"/>
            </a:avLst>
          </a:prstGeom>
          <a:solidFill>
            <a:srgbClr val="FFFFFF">
              <a:shade val="85000"/>
            </a:srgbClr>
          </a:solidFill>
          <a:ln>
            <a:noFill/>
          </a:ln>
          <a:effectLst>
            <a:reflection blurRad="12700" stA="38000" endPos="28000" dist="5000" dir="5400000" sy="-100000" algn="bl" rotWithShape="0"/>
          </a:effectLst>
        </p:spPr>
      </p:pic>
      <p:pic>
        <p:nvPicPr>
          <p:cNvPr id="96" name="圖片 95" descr="C:\Users\User\Downloads\20220914_095532.jpg"/>
          <p:cNvPicPr/>
          <p:nvPr/>
        </p:nvPicPr>
        <p:blipFill rotWithShape="1">
          <a:blip r:embed="rId8" cstate="print">
            <a:extLst>
              <a:ext uri="{28A0092B-C50C-407E-A947-70E740481C1C}">
                <a14:useLocalDpi xmlns:a14="http://schemas.microsoft.com/office/drawing/2010/main" val="0"/>
              </a:ext>
            </a:extLst>
          </a:blip>
          <a:srcRect l="20327" t="33" b="-2"/>
          <a:stretch/>
        </p:blipFill>
        <p:spPr bwMode="auto">
          <a:xfrm>
            <a:off x="9250806" y="5076773"/>
            <a:ext cx="2502000" cy="1620000"/>
          </a:xfrm>
          <a:prstGeom prst="roundRect">
            <a:avLst>
              <a:gd name="adj" fmla="val 4609"/>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848753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6" y="2234038"/>
            <a:ext cx="7761077"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宋体" panose="02010600030101010101" pitchFamily="2" charset="-122"/>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a:defRPr/>
              </a:pPr>
              <a:r>
                <a:rPr lang="en-US" altLang="zh-CN" sz="2400" b="1" dirty="0">
                  <a:solidFill>
                    <a:prstClr val="white"/>
                  </a:solidFill>
                  <a:latin typeface="微软雅黑" panose="020B0503020204020204" pitchFamily="34" charset="-122"/>
                  <a:ea typeface="微软雅黑" panose="020B0503020204020204" pitchFamily="34" charset="-122"/>
                </a:rPr>
                <a:t>ADD YOUR TITLE</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723228" y="2695349"/>
            <a:ext cx="6818922" cy="63094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a:lnSpc>
                <a:spcPts val="4200"/>
              </a:lnSpc>
            </a:pPr>
            <a:r>
              <a:rPr lang="zh-TW" altLang="en-US" sz="4000" dirty="0"/>
              <a:t>農田水利灌溉管理輔助系統</a:t>
            </a:r>
          </a:p>
        </p:txBody>
      </p:sp>
      <p:sp>
        <p:nvSpPr>
          <p:cNvPr id="5" name="投影片編號版面配置區 4"/>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24</a:t>
            </a:fld>
            <a:endParaRPr lang="zh-CN" altLang="en-US">
              <a:solidFill>
                <a:prstClr val="black">
                  <a:tint val="75000"/>
                </a:prstClr>
              </a:solidFill>
            </a:endParaRPr>
          </a:p>
        </p:txBody>
      </p:sp>
    </p:spTree>
    <p:extLst>
      <p:ext uri="{BB962C8B-B14F-4D97-AF65-F5344CB8AC3E}">
        <p14:creationId xmlns:p14="http://schemas.microsoft.com/office/powerpoint/2010/main" val="4294573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290ED68B-6DFA-5E57-4A38-BD714A4990A3}"/>
              </a:ext>
            </a:extLst>
          </p:cNvPr>
          <p:cNvPicPr>
            <a:picLocks noChangeAspect="1"/>
          </p:cNvPicPr>
          <p:nvPr/>
        </p:nvPicPr>
        <p:blipFill>
          <a:blip r:embed="rId3"/>
          <a:stretch>
            <a:fillRect/>
          </a:stretch>
        </p:blipFill>
        <p:spPr>
          <a:xfrm>
            <a:off x="6655424" y="4008510"/>
            <a:ext cx="4401312" cy="2737104"/>
          </a:xfrm>
          <a:prstGeom prst="rect">
            <a:avLst/>
          </a:prstGeom>
        </p:spPr>
      </p:pic>
      <p:grpSp>
        <p:nvGrpSpPr>
          <p:cNvPr id="3" name="组合 45">
            <a:extLst>
              <a:ext uri="{FF2B5EF4-FFF2-40B4-BE49-F238E27FC236}">
                <a16:creationId xmlns:a16="http://schemas.microsoft.com/office/drawing/2014/main" id="{6F03862D-E06A-75E3-1C64-47180C9B0B8F}"/>
              </a:ext>
            </a:extLst>
          </p:cNvPr>
          <p:cNvGrpSpPr/>
          <p:nvPr/>
        </p:nvGrpSpPr>
        <p:grpSpPr>
          <a:xfrm>
            <a:off x="1064553" y="162838"/>
            <a:ext cx="10968563" cy="789140"/>
            <a:chOff x="-4" y="162838"/>
            <a:chExt cx="12190832" cy="678410"/>
          </a:xfrm>
        </p:grpSpPr>
        <p:sp>
          <p:nvSpPr>
            <p:cNvPr id="4" name="矩形 42">
              <a:extLst>
                <a:ext uri="{FF2B5EF4-FFF2-40B4-BE49-F238E27FC236}">
                  <a16:creationId xmlns:a16="http://schemas.microsoft.com/office/drawing/2014/main" id="{E0E15E26-5CD3-4273-4DA5-9505154E23B1}"/>
                </a:ext>
              </a:extLst>
            </p:cNvPr>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5" name="直接连接符 44">
              <a:extLst>
                <a:ext uri="{FF2B5EF4-FFF2-40B4-BE49-F238E27FC236}">
                  <a16:creationId xmlns:a16="http://schemas.microsoft.com/office/drawing/2014/main" id="{A7A779D3-1925-5B06-FE18-A0706C3EB92C}"/>
                </a:ext>
              </a:extLst>
            </p:cNvPr>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投影片編號版面配置區 5"/>
          <p:cNvSpPr>
            <a:spLocks noGrp="1"/>
          </p:cNvSpPr>
          <p:nvPr>
            <p:ph type="sldNum" sz="quarter" idx="12"/>
          </p:nvPr>
        </p:nvSpPr>
        <p:spPr>
          <a:xfrm>
            <a:off x="9434313" y="6356350"/>
            <a:ext cx="2743200" cy="365125"/>
          </a:xfrm>
        </p:spPr>
        <p:txBody>
          <a:bodyPr/>
          <a:lstStyle/>
          <a:p>
            <a:fld id="{46493D02-3590-4494-9ABB-93D650CAA22C}" type="slidenum">
              <a:rPr lang="zh-CN" altLang="en-US" smtClean="0">
                <a:solidFill>
                  <a:prstClr val="black">
                    <a:tint val="75000"/>
                  </a:prstClr>
                </a:solidFill>
              </a:rPr>
              <a:pPr/>
              <a:t>25</a:t>
            </a:fld>
            <a:endParaRPr lang="zh-CN" altLang="en-US" dirty="0">
              <a:solidFill>
                <a:prstClr val="black">
                  <a:tint val="75000"/>
                </a:prstClr>
              </a:solidFill>
            </a:endParaRPr>
          </a:p>
        </p:txBody>
      </p:sp>
      <p:sp>
        <p:nvSpPr>
          <p:cNvPr id="13" name="文本框 47">
            <a:extLst>
              <a:ext uri="{FF2B5EF4-FFF2-40B4-BE49-F238E27FC236}">
                <a16:creationId xmlns:a16="http://schemas.microsoft.com/office/drawing/2014/main" id="{B6962672-47DD-4BE2-8CF9-7480FA4150C9}"/>
              </a:ext>
            </a:extLst>
          </p:cNvPr>
          <p:cNvSpPr txBox="1"/>
          <p:nvPr/>
        </p:nvSpPr>
        <p:spPr>
          <a:xfrm>
            <a:off x="1236723" y="256471"/>
            <a:ext cx="8197590"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緣起</a:t>
            </a:r>
          </a:p>
        </p:txBody>
      </p:sp>
      <p:sp>
        <p:nvSpPr>
          <p:cNvPr id="15" name="文字方塊 14">
            <a:extLst>
              <a:ext uri="{FF2B5EF4-FFF2-40B4-BE49-F238E27FC236}">
                <a16:creationId xmlns:a16="http://schemas.microsoft.com/office/drawing/2014/main" id="{464E6550-24FB-45FB-8077-77F788FD6526}"/>
              </a:ext>
            </a:extLst>
          </p:cNvPr>
          <p:cNvSpPr txBox="1"/>
          <p:nvPr/>
        </p:nvSpPr>
        <p:spPr>
          <a:xfrm>
            <a:off x="627743" y="1051354"/>
            <a:ext cx="10924951" cy="2957156"/>
          </a:xfrm>
          <a:prstGeom prst="rect">
            <a:avLst/>
          </a:prstGeom>
          <a:noFill/>
        </p:spPr>
        <p:txBody>
          <a:bodyPr wrap="square" rtlCol="0">
            <a:spAutoFit/>
          </a:bodyPr>
          <a:lstStyle/>
          <a:p>
            <a:pPr marL="342900" indent="-342900" algn="just">
              <a:lnSpc>
                <a:spcPts val="2600"/>
              </a:lnSpc>
              <a:buClr>
                <a:srgbClr val="FF0000"/>
              </a:buClr>
              <a:buSzPct val="100000"/>
              <a:buFont typeface="Wingdings" panose="05000000000000000000" pitchFamily="2" charset="2"/>
              <a:buChar char="l"/>
              <a:defRPr/>
            </a:pPr>
            <a:r>
              <a:rPr lang="zh-TW" altLang="en-US" sz="2400" spc="130" dirty="0">
                <a:solidFill>
                  <a:prstClr val="black">
                    <a:lumMod val="65000"/>
                    <a:lumOff val="35000"/>
                  </a:prstClr>
                </a:solidFill>
                <a:cs typeface="+mn-ea"/>
              </a:rPr>
              <a:t>經濟合作暨發展組織</a:t>
            </a:r>
            <a:r>
              <a:rPr lang="en-US" altLang="zh-TW" sz="2400" spc="130" dirty="0">
                <a:solidFill>
                  <a:prstClr val="black">
                    <a:lumMod val="65000"/>
                    <a:lumOff val="35000"/>
                  </a:prstClr>
                </a:solidFill>
                <a:cs typeface="+mn-ea"/>
              </a:rPr>
              <a:t>(OECD)</a:t>
            </a:r>
            <a:r>
              <a:rPr lang="zh-TW" altLang="en-US" sz="2400" spc="130" dirty="0">
                <a:solidFill>
                  <a:prstClr val="black">
                    <a:lumMod val="65000"/>
                    <a:lumOff val="35000"/>
                  </a:prstClr>
                </a:solidFill>
                <a:cs typeface="+mn-ea"/>
              </a:rPr>
              <a:t>研究指出，氣候變遷導致</a:t>
            </a:r>
            <a:r>
              <a:rPr lang="zh-TW" altLang="en-US" sz="2400" b="1" spc="130" dirty="0">
                <a:solidFill>
                  <a:srgbClr val="C00000"/>
                </a:solidFill>
                <a:cs typeface="+mn-ea"/>
              </a:rPr>
              <a:t>中緯度和亞熱帶地區的夏季降雨量減少</a:t>
            </a:r>
            <a:r>
              <a:rPr lang="zh-TW" altLang="en-US" sz="2400" spc="130" dirty="0">
                <a:solidFill>
                  <a:prstClr val="black">
                    <a:lumMod val="65000"/>
                    <a:lumOff val="35000"/>
                  </a:prstClr>
                </a:solidFill>
                <a:cs typeface="+mn-ea"/>
              </a:rPr>
              <a:t>，也會同步影響作物的需水量，進而改變對灌溉用水的需求。</a:t>
            </a:r>
            <a:endParaRPr lang="en-US" altLang="zh-TW" sz="2400" spc="130" dirty="0">
              <a:solidFill>
                <a:prstClr val="black">
                  <a:lumMod val="65000"/>
                  <a:lumOff val="35000"/>
                </a:prstClr>
              </a:solidFill>
              <a:cs typeface="+mn-ea"/>
            </a:endParaRPr>
          </a:p>
          <a:p>
            <a:pPr lvl="1" algn="just">
              <a:lnSpc>
                <a:spcPts val="2600"/>
              </a:lnSpc>
              <a:spcAft>
                <a:spcPts val="600"/>
              </a:spcAft>
              <a:buClr>
                <a:srgbClr val="FF0000"/>
              </a:buClr>
              <a:buSzPct val="100000"/>
              <a:defRPr/>
            </a:pPr>
            <a:r>
              <a:rPr lang="en-US" altLang="zh-TW" sz="1700" spc="130" dirty="0">
                <a:solidFill>
                  <a:prstClr val="black">
                    <a:lumMod val="65000"/>
                    <a:lumOff val="35000"/>
                  </a:prstClr>
                </a:solidFill>
                <a:cs typeface="+mn-ea"/>
              </a:rPr>
              <a:t>(Climate Change, Water and Agriculture: Towards Resilient Systems</a:t>
            </a:r>
            <a:r>
              <a:rPr lang="zh-TW" altLang="en-US" sz="1700" spc="130" dirty="0">
                <a:solidFill>
                  <a:prstClr val="black">
                    <a:lumMod val="65000"/>
                    <a:lumOff val="35000"/>
                  </a:prstClr>
                </a:solidFill>
                <a:cs typeface="+mn-ea"/>
              </a:rPr>
              <a:t>，</a:t>
            </a:r>
            <a:r>
              <a:rPr lang="en-US" altLang="zh-TW" sz="1700" spc="130" dirty="0">
                <a:solidFill>
                  <a:prstClr val="black">
                    <a:lumMod val="65000"/>
                    <a:lumOff val="35000"/>
                  </a:prstClr>
                </a:solidFill>
                <a:cs typeface="+mn-ea"/>
              </a:rPr>
              <a:t>OECD</a:t>
            </a:r>
            <a:r>
              <a:rPr lang="zh-TW" altLang="en-US" sz="1700" spc="130" dirty="0">
                <a:solidFill>
                  <a:prstClr val="black">
                    <a:lumMod val="65000"/>
                    <a:lumOff val="35000"/>
                  </a:prstClr>
                </a:solidFill>
                <a:cs typeface="+mn-ea"/>
              </a:rPr>
              <a:t>，</a:t>
            </a:r>
            <a:r>
              <a:rPr lang="en-US" altLang="zh-TW" sz="1700" spc="130" dirty="0">
                <a:solidFill>
                  <a:prstClr val="black">
                    <a:lumMod val="65000"/>
                    <a:lumOff val="35000"/>
                  </a:prstClr>
                </a:solidFill>
                <a:cs typeface="+mn-ea"/>
              </a:rPr>
              <a:t>2014)</a:t>
            </a:r>
            <a:endParaRPr lang="zh-TW" altLang="en-US" sz="1700" spc="130" dirty="0">
              <a:solidFill>
                <a:prstClr val="black">
                  <a:lumMod val="65000"/>
                  <a:lumOff val="35000"/>
                </a:prstClr>
              </a:solidFill>
              <a:cs typeface="+mn-ea"/>
            </a:endParaRPr>
          </a:p>
          <a:p>
            <a:pPr marL="342900" indent="-342900" algn="just">
              <a:lnSpc>
                <a:spcPts val="2600"/>
              </a:lnSpc>
              <a:spcBef>
                <a:spcPts val="600"/>
              </a:spcBef>
              <a:buClr>
                <a:srgbClr val="FF0000"/>
              </a:buClr>
              <a:buSzPct val="100000"/>
              <a:buFont typeface="Wingdings" panose="05000000000000000000" pitchFamily="2" charset="2"/>
              <a:buChar char="l"/>
              <a:defRPr/>
            </a:pPr>
            <a:r>
              <a:rPr lang="zh-TW" altLang="en-US" sz="2400" spc="130" dirty="0">
                <a:solidFill>
                  <a:prstClr val="black">
                    <a:lumMod val="65000"/>
                    <a:lumOff val="35000"/>
                  </a:prstClr>
                </a:solidFill>
                <a:latin typeface="+mn-ea"/>
                <a:cs typeface="+mn-ea"/>
              </a:rPr>
              <a:t>在氣候變遷影響下，未來台灣地區之連續不降雨日數皆有一致延長情況，且主要水系</a:t>
            </a:r>
            <a:r>
              <a:rPr lang="en-US" altLang="zh-TW" sz="2400" spc="130" dirty="0">
                <a:solidFill>
                  <a:prstClr val="black">
                    <a:lumMod val="65000"/>
                    <a:lumOff val="35000"/>
                  </a:prstClr>
                </a:solidFill>
                <a:latin typeface="+mn-ea"/>
                <a:cs typeface="+mn-ea"/>
              </a:rPr>
              <a:t>Q85</a:t>
            </a:r>
            <a:r>
              <a:rPr lang="zh-TW" altLang="en-US" sz="2400" spc="130" dirty="0">
                <a:solidFill>
                  <a:prstClr val="black">
                    <a:lumMod val="65000"/>
                    <a:lumOff val="35000"/>
                  </a:prstClr>
                </a:solidFill>
                <a:latin typeface="+mn-ea"/>
                <a:cs typeface="+mn-ea"/>
              </a:rPr>
              <a:t>流量亦呈現減少趨勢</a:t>
            </a:r>
            <a:r>
              <a:rPr lang="zh-TW" altLang="en-US" sz="2400" spc="130" dirty="0">
                <a:solidFill>
                  <a:prstClr val="black">
                    <a:lumMod val="65000"/>
                    <a:lumOff val="35000"/>
                  </a:prstClr>
                </a:solidFill>
                <a:latin typeface="微軟正黑體" panose="020B0604030504040204" pitchFamily="34" charset="-120"/>
                <a:ea typeface="微軟正黑體" panose="020B0604030504040204" pitchFamily="34" charset="-120"/>
                <a:cs typeface="+mn-ea"/>
              </a:rPr>
              <a:t>，</a:t>
            </a:r>
            <a:r>
              <a:rPr lang="zh-TW" altLang="en-US" sz="2400" spc="130" dirty="0">
                <a:solidFill>
                  <a:prstClr val="black">
                    <a:lumMod val="65000"/>
                    <a:lumOff val="35000"/>
                  </a:prstClr>
                </a:solidFill>
                <a:latin typeface="+mn-ea"/>
                <a:cs typeface="+mn-ea"/>
              </a:rPr>
              <a:t>無論北區、中區或南區乾旱事件風險都將提高。</a:t>
            </a:r>
            <a:endParaRPr lang="en-US" altLang="zh-TW" sz="2400" spc="130" dirty="0">
              <a:solidFill>
                <a:prstClr val="black">
                  <a:lumMod val="65000"/>
                  <a:lumOff val="35000"/>
                </a:prstClr>
              </a:solidFill>
              <a:cs typeface="+mn-ea"/>
            </a:endParaRPr>
          </a:p>
          <a:p>
            <a:pPr lvl="1" algn="just">
              <a:lnSpc>
                <a:spcPts val="2600"/>
              </a:lnSpc>
              <a:spcBef>
                <a:spcPts val="600"/>
              </a:spcBef>
              <a:buClr>
                <a:srgbClr val="FF0000"/>
              </a:buClr>
              <a:buSzPct val="100000"/>
              <a:defRPr/>
            </a:pPr>
            <a:r>
              <a:rPr lang="zh-TW" altLang="en-US" sz="1700" spc="130" dirty="0">
                <a:solidFill>
                  <a:prstClr val="black">
                    <a:lumMod val="65000"/>
                    <a:lumOff val="35000"/>
                  </a:prstClr>
                </a:solidFill>
                <a:cs typeface="+mn-ea"/>
              </a:rPr>
              <a:t>「國家氣候變遷科學報告</a:t>
            </a:r>
            <a:r>
              <a:rPr lang="en-US" altLang="zh-TW" sz="1700" spc="130" dirty="0">
                <a:solidFill>
                  <a:prstClr val="black">
                    <a:lumMod val="65000"/>
                    <a:lumOff val="35000"/>
                  </a:prstClr>
                </a:solidFill>
                <a:cs typeface="+mn-ea"/>
              </a:rPr>
              <a:t>2024</a:t>
            </a:r>
            <a:r>
              <a:rPr lang="zh-TW" altLang="en-US" sz="1700" spc="130" dirty="0">
                <a:solidFill>
                  <a:prstClr val="black">
                    <a:lumMod val="65000"/>
                    <a:lumOff val="35000"/>
                  </a:prstClr>
                </a:solidFill>
                <a:cs typeface="+mn-ea"/>
              </a:rPr>
              <a:t>：現象、衝擊與調適」，國家科學及技術委員會、環境部，</a:t>
            </a:r>
            <a:r>
              <a:rPr lang="en-US" altLang="zh-TW" sz="1700" spc="130" dirty="0">
                <a:solidFill>
                  <a:prstClr val="black">
                    <a:lumMod val="65000"/>
                    <a:lumOff val="35000"/>
                  </a:prstClr>
                </a:solidFill>
                <a:cs typeface="+mn-ea"/>
              </a:rPr>
              <a:t>2024</a:t>
            </a:r>
            <a:r>
              <a:rPr lang="zh-TW" altLang="en-US" sz="1700" spc="130" dirty="0">
                <a:solidFill>
                  <a:prstClr val="black">
                    <a:lumMod val="65000"/>
                    <a:lumOff val="35000"/>
                  </a:prstClr>
                </a:solidFill>
                <a:cs typeface="+mn-ea"/>
              </a:rPr>
              <a:t>年。</a:t>
            </a:r>
            <a:endParaRPr lang="en-US" altLang="zh-TW" sz="1700" spc="130" dirty="0">
              <a:solidFill>
                <a:prstClr val="black">
                  <a:lumMod val="65000"/>
                  <a:lumOff val="35000"/>
                </a:prstClr>
              </a:solidFill>
              <a:cs typeface="+mn-ea"/>
            </a:endParaRPr>
          </a:p>
        </p:txBody>
      </p:sp>
      <p:pic>
        <p:nvPicPr>
          <p:cNvPr id="2" name="圖片 1">
            <a:extLst>
              <a:ext uri="{FF2B5EF4-FFF2-40B4-BE49-F238E27FC236}">
                <a16:creationId xmlns:a16="http://schemas.microsoft.com/office/drawing/2014/main" id="{831C349F-6161-BAF5-C71B-D5B39A0FEBB2}"/>
              </a:ext>
            </a:extLst>
          </p:cNvPr>
          <p:cNvPicPr>
            <a:picLocks noChangeAspect="1"/>
          </p:cNvPicPr>
          <p:nvPr/>
        </p:nvPicPr>
        <p:blipFill>
          <a:blip r:embed="rId5"/>
          <a:srcRect t="-5" b="63794"/>
          <a:stretch/>
        </p:blipFill>
        <p:spPr>
          <a:xfrm>
            <a:off x="1135264" y="4300430"/>
            <a:ext cx="5293766" cy="1834662"/>
          </a:xfrm>
          <a:prstGeom prst="rect">
            <a:avLst/>
          </a:prstGeom>
        </p:spPr>
      </p:pic>
      <p:sp>
        <p:nvSpPr>
          <p:cNvPr id="8" name="文字方塊 7">
            <a:extLst>
              <a:ext uri="{FF2B5EF4-FFF2-40B4-BE49-F238E27FC236}">
                <a16:creationId xmlns:a16="http://schemas.microsoft.com/office/drawing/2014/main" id="{CB02BABE-6210-A58E-8605-22670DD2D0A4}"/>
              </a:ext>
            </a:extLst>
          </p:cNvPr>
          <p:cNvSpPr txBox="1"/>
          <p:nvPr/>
        </p:nvSpPr>
        <p:spPr>
          <a:xfrm>
            <a:off x="6916861" y="6538912"/>
            <a:ext cx="3899666" cy="307777"/>
          </a:xfrm>
          <a:prstGeom prst="rect">
            <a:avLst/>
          </a:prstGeom>
          <a:noFill/>
        </p:spPr>
        <p:txBody>
          <a:bodyPr wrap="square">
            <a:spAutoFit/>
          </a:bodyPr>
          <a:lstStyle/>
          <a:p>
            <a:r>
              <a:rPr lang="zh-TW" altLang="en-US" sz="1400" b="1" dirty="0">
                <a:latin typeface="微軟正黑體" panose="020B0604030504040204" pitchFamily="34" charset="-120"/>
                <a:ea typeface="微軟正黑體" panose="020B0604030504040204" pitchFamily="34" charset="-120"/>
                <a:cs typeface="Times New Roman" panose="02020603050405020304" pitchFamily="18" charset="0"/>
              </a:rPr>
              <a:t>不同氣候變遷情境下高屏溪流域之水源潛能量</a:t>
            </a:r>
          </a:p>
        </p:txBody>
      </p:sp>
      <p:sp>
        <p:nvSpPr>
          <p:cNvPr id="9" name="文字方塊 8">
            <a:extLst>
              <a:ext uri="{FF2B5EF4-FFF2-40B4-BE49-F238E27FC236}">
                <a16:creationId xmlns:a16="http://schemas.microsoft.com/office/drawing/2014/main" id="{9F44989A-E0FF-624D-A05E-0869DECC6110}"/>
              </a:ext>
            </a:extLst>
          </p:cNvPr>
          <p:cNvSpPr txBox="1"/>
          <p:nvPr/>
        </p:nvSpPr>
        <p:spPr>
          <a:xfrm>
            <a:off x="1569111" y="6238968"/>
            <a:ext cx="4521107" cy="305890"/>
          </a:xfrm>
          <a:prstGeom prst="rect">
            <a:avLst/>
          </a:prstGeom>
          <a:noFill/>
        </p:spPr>
        <p:txBody>
          <a:bodyPr wrap="square" lIns="89571" tIns="44786" rIns="89571" bIns="44786" rtlCol="0">
            <a:spAutoFit/>
          </a:bodyPr>
          <a:lstStyle>
            <a:defPPr>
              <a:defRPr lang="en-US"/>
            </a:defPPr>
            <a:lvl1pPr algn="r">
              <a:defRPr sz="1100">
                <a:latin typeface="微軟正黑體" panose="020B0604030504040204" pitchFamily="34" charset="-120"/>
                <a:ea typeface="微軟正黑體" panose="020B0604030504040204" pitchFamily="34" charset="-120"/>
                <a:cs typeface="Times New Roman" panose="02020603050405020304" pitchFamily="18" charset="0"/>
              </a:defRPr>
            </a:lvl1pPr>
          </a:lstStyle>
          <a:p>
            <a:pPr algn="ctr"/>
            <a:r>
              <a:rPr lang="zh-TW" altLang="en-US" sz="1400" b="1" dirty="0"/>
              <a:t>不同氣候變遷情境下台灣北區連續不降雨日數增減情況</a:t>
            </a:r>
          </a:p>
        </p:txBody>
      </p:sp>
    </p:spTree>
    <p:extLst>
      <p:ext uri="{BB962C8B-B14F-4D97-AF65-F5344CB8AC3E}">
        <p14:creationId xmlns:p14="http://schemas.microsoft.com/office/powerpoint/2010/main" val="4224069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5">
            <a:extLst>
              <a:ext uri="{FF2B5EF4-FFF2-40B4-BE49-F238E27FC236}">
                <a16:creationId xmlns:a16="http://schemas.microsoft.com/office/drawing/2014/main" id="{6F03862D-E06A-75E3-1C64-47180C9B0B8F}"/>
              </a:ext>
            </a:extLst>
          </p:cNvPr>
          <p:cNvGrpSpPr/>
          <p:nvPr/>
        </p:nvGrpSpPr>
        <p:grpSpPr>
          <a:xfrm>
            <a:off x="1064553" y="162838"/>
            <a:ext cx="10968563" cy="789140"/>
            <a:chOff x="-4" y="162838"/>
            <a:chExt cx="12190832" cy="678410"/>
          </a:xfrm>
        </p:grpSpPr>
        <p:sp>
          <p:nvSpPr>
            <p:cNvPr id="4" name="矩形 42">
              <a:extLst>
                <a:ext uri="{FF2B5EF4-FFF2-40B4-BE49-F238E27FC236}">
                  <a16:creationId xmlns:a16="http://schemas.microsoft.com/office/drawing/2014/main" id="{E0E15E26-5CD3-4273-4DA5-9505154E23B1}"/>
                </a:ext>
              </a:extLst>
            </p:cNvPr>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5" name="直接连接符 44">
              <a:extLst>
                <a:ext uri="{FF2B5EF4-FFF2-40B4-BE49-F238E27FC236}">
                  <a16:creationId xmlns:a16="http://schemas.microsoft.com/office/drawing/2014/main" id="{A7A779D3-1925-5B06-FE18-A0706C3EB92C}"/>
                </a:ext>
              </a:extLst>
            </p:cNvPr>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文本框 47"/>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簡介</a:t>
            </a:r>
            <a:r>
              <a:rPr lang="en-US" altLang="zh-TW" sz="2400" b="1" dirty="0">
                <a:solidFill>
                  <a:prstClr val="white"/>
                </a:solidFill>
                <a:latin typeface="微软雅黑" panose="020B0503020204020204" pitchFamily="34" charset="-122"/>
                <a:ea typeface="微软雅黑" panose="020B0503020204020204" pitchFamily="34" charset="-122"/>
              </a:rPr>
              <a:t>(1/7)</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投影片編號版面配置區 5"/>
          <p:cNvSpPr>
            <a:spLocks noGrp="1"/>
          </p:cNvSpPr>
          <p:nvPr>
            <p:ph type="sldNum" sz="quarter" idx="12"/>
          </p:nvPr>
        </p:nvSpPr>
        <p:spPr>
          <a:xfrm>
            <a:off x="9434313" y="6356350"/>
            <a:ext cx="2743200" cy="365125"/>
          </a:xfrm>
        </p:spPr>
        <p:txBody>
          <a:bodyPr/>
          <a:lstStyle/>
          <a:p>
            <a:fld id="{46493D02-3590-4494-9ABB-93D650CAA22C}" type="slidenum">
              <a:rPr lang="zh-CN" altLang="en-US" smtClean="0">
                <a:solidFill>
                  <a:prstClr val="black">
                    <a:tint val="75000"/>
                  </a:prstClr>
                </a:solidFill>
              </a:rPr>
              <a:pPr/>
              <a:t>26</a:t>
            </a:fld>
            <a:endParaRPr lang="zh-CN" altLang="en-US" dirty="0">
              <a:solidFill>
                <a:prstClr val="black">
                  <a:tint val="75000"/>
                </a:prstClr>
              </a:solidFill>
            </a:endParaRPr>
          </a:p>
        </p:txBody>
      </p:sp>
      <p:sp>
        <p:nvSpPr>
          <p:cNvPr id="36" name="文本框 7">
            <a:extLst>
              <a:ext uri="{FF2B5EF4-FFF2-40B4-BE49-F238E27FC236}">
                <a16:creationId xmlns:a16="http://schemas.microsoft.com/office/drawing/2014/main" id="{52013F69-49D9-449B-B1AF-D55BDFD058E1}"/>
              </a:ext>
            </a:extLst>
          </p:cNvPr>
          <p:cNvSpPr txBox="1"/>
          <p:nvPr/>
        </p:nvSpPr>
        <p:spPr>
          <a:xfrm>
            <a:off x="5189075" y="1095557"/>
            <a:ext cx="1813850" cy="369332"/>
          </a:xfrm>
          <a:prstGeom prst="rect">
            <a:avLst/>
          </a:prstGeom>
          <a:solidFill>
            <a:schemeClr val="tx2">
              <a:alpha val="50000"/>
            </a:schemeClr>
          </a:solidFill>
        </p:spPr>
        <p:txBody>
          <a:bodyPr wrap="square">
            <a:spAutoFit/>
          </a:bodyPr>
          <a:lstStyle>
            <a:defPPr>
              <a:defRPr lang="zh-CN"/>
            </a:defPPr>
            <a:lvl1pPr algn="ctr">
              <a:defRPr b="1" kern="0">
                <a:solidFill>
                  <a:srgbClr val="FFFF00"/>
                </a:solidFill>
                <a:effectLst>
                  <a:outerShdw blurRad="38100" dist="38100" dir="2700000" algn="tl">
                    <a:srgbClr val="000000">
                      <a:alpha val="43137"/>
                    </a:srgbClr>
                  </a:outerShdw>
                </a:effectLst>
                <a:latin typeface="微軟正黑體"/>
                <a:ea typeface="微軟正黑體"/>
              </a:defRPr>
            </a:lvl1pPr>
          </a:lstStyle>
          <a:p>
            <a:r>
              <a:rPr lang="zh-TW" altLang="en-US" dirty="0">
                <a:sym typeface="阿里巴巴普惠体 B" panose="00020600040101010101" pitchFamily="18" charset="-122"/>
              </a:rPr>
              <a:t>系統架構</a:t>
            </a:r>
          </a:p>
        </p:txBody>
      </p:sp>
      <p:pic>
        <p:nvPicPr>
          <p:cNvPr id="10" name="圖片 9" descr="一張含有 文字, 螢幕擷取畫面 的圖片&#10;&#10;自動產生的描述">
            <a:extLst>
              <a:ext uri="{FF2B5EF4-FFF2-40B4-BE49-F238E27FC236}">
                <a16:creationId xmlns:a16="http://schemas.microsoft.com/office/drawing/2014/main" id="{1EA8FC8E-C945-9399-F848-B8A35935FDA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27" b="5619"/>
          <a:stretch/>
        </p:blipFill>
        <p:spPr>
          <a:xfrm>
            <a:off x="0" y="2197427"/>
            <a:ext cx="12191999" cy="4158923"/>
          </a:xfrm>
          <a:prstGeom prst="rect">
            <a:avLst/>
          </a:prstGeom>
        </p:spPr>
      </p:pic>
      <p:sp>
        <p:nvSpPr>
          <p:cNvPr id="2" name="矩形 1">
            <a:extLst>
              <a:ext uri="{FF2B5EF4-FFF2-40B4-BE49-F238E27FC236}">
                <a16:creationId xmlns:a16="http://schemas.microsoft.com/office/drawing/2014/main" id="{A8798E1F-649D-AE24-3132-61904CB61B3A}"/>
              </a:ext>
            </a:extLst>
          </p:cNvPr>
          <p:cNvSpPr/>
          <p:nvPr/>
        </p:nvSpPr>
        <p:spPr>
          <a:xfrm>
            <a:off x="431560" y="1534522"/>
            <a:ext cx="11094694" cy="461665"/>
          </a:xfrm>
          <a:prstGeom prst="rect">
            <a:avLst/>
          </a:prstGeom>
        </p:spPr>
        <p:txBody>
          <a:bodyPr wrap="square">
            <a:spAutoFit/>
          </a:bodyPr>
          <a:lstStyle/>
          <a:p>
            <a:pPr marL="914400" lvl="1" indent="-457200" algn="just">
              <a:spcBef>
                <a:spcPts val="600"/>
              </a:spcBef>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涵蓋綜合灌溉資訊儀表板、五大分析模組以及綱要成果收錄模組。</a:t>
            </a:r>
          </a:p>
        </p:txBody>
      </p:sp>
    </p:spTree>
    <p:extLst>
      <p:ext uri="{BB962C8B-B14F-4D97-AF65-F5344CB8AC3E}">
        <p14:creationId xmlns:p14="http://schemas.microsoft.com/office/powerpoint/2010/main" val="3035385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634D59A2-0E90-13DD-1BD3-07F4C2DB5107}"/>
              </a:ext>
            </a:extLst>
          </p:cNvPr>
          <p:cNvPicPr>
            <a:picLocks noChangeAspect="1"/>
          </p:cNvPicPr>
          <p:nvPr/>
        </p:nvPicPr>
        <p:blipFill>
          <a:blip r:embed="rId3"/>
          <a:stretch>
            <a:fillRect/>
          </a:stretch>
        </p:blipFill>
        <p:spPr>
          <a:xfrm>
            <a:off x="866993" y="1400003"/>
            <a:ext cx="10955277" cy="5090688"/>
          </a:xfrm>
          <a:prstGeom prst="rect">
            <a:avLst/>
          </a:prstGeom>
        </p:spPr>
      </p:pic>
      <p:grpSp>
        <p:nvGrpSpPr>
          <p:cNvPr id="24" name="组合 45"/>
          <p:cNvGrpSpPr/>
          <p:nvPr/>
        </p:nvGrpSpPr>
        <p:grpSpPr>
          <a:xfrm>
            <a:off x="1064553" y="162838"/>
            <a:ext cx="10968563" cy="789140"/>
            <a:chOff x="-4" y="162838"/>
            <a:chExt cx="12190832" cy="678410"/>
          </a:xfrm>
        </p:grpSpPr>
        <p:sp>
          <p:nvSpPr>
            <p:cNvPr id="25" name="矩形 42"/>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投影片編號版面配置區 6"/>
          <p:cNvSpPr>
            <a:spLocks noGrp="1"/>
          </p:cNvSpPr>
          <p:nvPr>
            <p:ph type="sldNum" sz="quarter" idx="12"/>
          </p:nvPr>
        </p:nvSpPr>
        <p:spPr>
          <a:xfrm>
            <a:off x="9419199" y="6356350"/>
            <a:ext cx="2743200" cy="365125"/>
          </a:xfrm>
        </p:spPr>
        <p:txBody>
          <a:bodyPr/>
          <a:lstStyle/>
          <a:p>
            <a:fld id="{46493D02-3590-4494-9ABB-93D650CAA22C}" type="slidenum">
              <a:rPr lang="zh-CN" altLang="en-US" smtClean="0">
                <a:solidFill>
                  <a:prstClr val="black">
                    <a:tint val="75000"/>
                  </a:prstClr>
                </a:solidFill>
              </a:rPr>
              <a:pPr/>
              <a:t>27</a:t>
            </a:fld>
            <a:endParaRPr lang="zh-CN" altLang="en-US" dirty="0">
              <a:solidFill>
                <a:prstClr val="black">
                  <a:tint val="75000"/>
                </a:prstClr>
              </a:solidFill>
            </a:endParaRPr>
          </a:p>
        </p:txBody>
      </p:sp>
      <p:sp>
        <p:nvSpPr>
          <p:cNvPr id="39" name="文本框 7">
            <a:extLst>
              <a:ext uri="{FF2B5EF4-FFF2-40B4-BE49-F238E27FC236}">
                <a16:creationId xmlns:a16="http://schemas.microsoft.com/office/drawing/2014/main" id="{B1D3F6AC-EAE0-3013-98FD-23EAE73CFF9A}"/>
              </a:ext>
            </a:extLst>
          </p:cNvPr>
          <p:cNvSpPr txBox="1"/>
          <p:nvPr/>
        </p:nvSpPr>
        <p:spPr>
          <a:xfrm>
            <a:off x="284903" y="1430080"/>
            <a:ext cx="582090" cy="3539430"/>
          </a:xfrm>
          <a:prstGeom prst="rect">
            <a:avLst/>
          </a:prstGeom>
          <a:solidFill>
            <a:schemeClr val="tx2">
              <a:alpha val="50000"/>
            </a:schemeClr>
          </a:solidFill>
        </p:spPr>
        <p:txBody>
          <a:bodyPr wrap="square">
            <a:spAutoFit/>
          </a:bodyPr>
          <a:lstStyle>
            <a:defPPr>
              <a:defRPr lang="zh-CN"/>
            </a:defPPr>
            <a:lvl1pPr algn="ctr">
              <a:defRPr b="1" kern="0">
                <a:solidFill>
                  <a:srgbClr val="FFFF00"/>
                </a:solidFill>
                <a:effectLst>
                  <a:outerShdw blurRad="38100" dist="38100" dir="2700000" algn="tl">
                    <a:srgbClr val="000000">
                      <a:alpha val="43137"/>
                    </a:srgbClr>
                  </a:outerShdw>
                </a:effectLst>
                <a:latin typeface="微軟正黑體"/>
                <a:ea typeface="微軟正黑體"/>
              </a:defRPr>
            </a:lvl1pPr>
          </a:lstStyle>
          <a:p>
            <a:r>
              <a:rPr lang="zh-TW" altLang="en-US" sz="3200" dirty="0">
                <a:sym typeface="阿里巴巴普惠体 B" panose="00020600040101010101" pitchFamily="18" charset="-122"/>
              </a:rPr>
              <a:t>灌溉資訊儀表板</a:t>
            </a:r>
          </a:p>
        </p:txBody>
      </p:sp>
      <p:cxnSp>
        <p:nvCxnSpPr>
          <p:cNvPr id="3" name="接點: 肘形 3">
            <a:extLst>
              <a:ext uri="{FF2B5EF4-FFF2-40B4-BE49-F238E27FC236}">
                <a16:creationId xmlns:a16="http://schemas.microsoft.com/office/drawing/2014/main" id="{CCF8E460-6C18-4757-BEE1-E6D3214C6265}"/>
              </a:ext>
            </a:extLst>
          </p:cNvPr>
          <p:cNvCxnSpPr>
            <a:cxnSpLocks/>
            <a:stCxn id="5" idx="6"/>
          </p:cNvCxnSpPr>
          <p:nvPr/>
        </p:nvCxnSpPr>
        <p:spPr>
          <a:xfrm flipV="1">
            <a:off x="7582246" y="1335490"/>
            <a:ext cx="292181" cy="262374"/>
          </a:xfrm>
          <a:prstGeom prst="bentConnector3">
            <a:avLst>
              <a:gd name="adj1" fmla="val 50000"/>
            </a:avLst>
          </a:prstGeom>
          <a:ln>
            <a:tailEnd type="oval"/>
          </a:ln>
        </p:spPr>
        <p:style>
          <a:lnRef idx="3">
            <a:schemeClr val="accent5"/>
          </a:lnRef>
          <a:fillRef idx="0">
            <a:schemeClr val="accent5"/>
          </a:fillRef>
          <a:effectRef idx="2">
            <a:schemeClr val="accent5"/>
          </a:effectRef>
          <a:fontRef idx="minor">
            <a:schemeClr val="tx1"/>
          </a:fontRef>
        </p:style>
      </p:cxnSp>
      <p:sp>
        <p:nvSpPr>
          <p:cNvPr id="4" name="文字方塊 3">
            <a:extLst>
              <a:ext uri="{FF2B5EF4-FFF2-40B4-BE49-F238E27FC236}">
                <a16:creationId xmlns:a16="http://schemas.microsoft.com/office/drawing/2014/main" id="{BB48FA8F-A540-E914-43CA-1AA18A3D7950}"/>
              </a:ext>
            </a:extLst>
          </p:cNvPr>
          <p:cNvSpPr txBox="1"/>
          <p:nvPr/>
        </p:nvSpPr>
        <p:spPr>
          <a:xfrm>
            <a:off x="632217" y="5104799"/>
            <a:ext cx="3364912" cy="830997"/>
          </a:xfrm>
          <a:prstGeom prst="rect">
            <a:avLst/>
          </a:prstGeom>
          <a:noFill/>
        </p:spPr>
        <p:txBody>
          <a:bodyPr wrap="square" rtlCol="0">
            <a:spAutoFit/>
          </a:bodyPr>
          <a:lstStyle/>
          <a:p>
            <a:r>
              <a:rPr lang="zh-TW" altLang="en-US" sz="1600" dirty="0">
                <a:solidFill>
                  <a:schemeClr val="accent6">
                    <a:lumMod val="75000"/>
                  </a:schemeClr>
                </a:solidFill>
              </a:rPr>
              <a:t>埤塘水情：結合管理處填報以及</a:t>
            </a:r>
            <a:r>
              <a:rPr lang="en-US" altLang="zh-TW" sz="1600" dirty="0">
                <a:solidFill>
                  <a:schemeClr val="accent6">
                    <a:lumMod val="75000"/>
                  </a:schemeClr>
                </a:solidFill>
              </a:rPr>
              <a:t>API</a:t>
            </a:r>
            <a:r>
              <a:rPr lang="zh-TW" altLang="en-US" sz="1600" dirty="0">
                <a:solidFill>
                  <a:schemeClr val="accent6">
                    <a:lumMod val="75000"/>
                  </a:schemeClr>
                </a:solidFill>
              </a:rPr>
              <a:t>介接取得各埤塘蓄水量，並顯示於系統中。</a:t>
            </a:r>
            <a:endParaRPr lang="zh-TW" altLang="en-US" sz="1400" dirty="0">
              <a:solidFill>
                <a:schemeClr val="accent6">
                  <a:lumMod val="75000"/>
                </a:schemeClr>
              </a:solidFill>
            </a:endParaRPr>
          </a:p>
        </p:txBody>
      </p:sp>
      <p:sp>
        <p:nvSpPr>
          <p:cNvPr id="5" name="橢圓 4">
            <a:extLst>
              <a:ext uri="{FF2B5EF4-FFF2-40B4-BE49-F238E27FC236}">
                <a16:creationId xmlns:a16="http://schemas.microsoft.com/office/drawing/2014/main" id="{DA60E562-FC75-4D47-E770-C565C6FF4138}"/>
              </a:ext>
            </a:extLst>
          </p:cNvPr>
          <p:cNvSpPr/>
          <p:nvPr/>
        </p:nvSpPr>
        <p:spPr>
          <a:xfrm>
            <a:off x="6378002" y="1446808"/>
            <a:ext cx="1204244" cy="302112"/>
          </a:xfrm>
          <a:prstGeom prst="ellipse">
            <a:avLst/>
          </a:prstGeom>
          <a:noFill/>
          <a:ln w="19050">
            <a:solidFill>
              <a:srgbClr val="C0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11" name="橢圓 10">
            <a:extLst>
              <a:ext uri="{FF2B5EF4-FFF2-40B4-BE49-F238E27FC236}">
                <a16:creationId xmlns:a16="http://schemas.microsoft.com/office/drawing/2014/main" id="{9F638F49-A36C-7E4C-6A5A-7B7DA08BF371}"/>
              </a:ext>
            </a:extLst>
          </p:cNvPr>
          <p:cNvSpPr/>
          <p:nvPr/>
        </p:nvSpPr>
        <p:spPr>
          <a:xfrm>
            <a:off x="4572435" y="3326509"/>
            <a:ext cx="1116995" cy="314948"/>
          </a:xfrm>
          <a:prstGeom prst="ellipse">
            <a:avLst/>
          </a:prstGeom>
          <a:noFill/>
          <a:ln w="19050">
            <a:solidFill>
              <a:srgbClr val="C0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cxnSp>
        <p:nvCxnSpPr>
          <p:cNvPr id="12" name="接點: 肘形 3">
            <a:extLst>
              <a:ext uri="{FF2B5EF4-FFF2-40B4-BE49-F238E27FC236}">
                <a16:creationId xmlns:a16="http://schemas.microsoft.com/office/drawing/2014/main" id="{F62380E1-DB36-3328-1E8F-7561CBA38828}"/>
              </a:ext>
            </a:extLst>
          </p:cNvPr>
          <p:cNvCxnSpPr>
            <a:cxnSpLocks/>
            <a:stCxn id="11" idx="6"/>
          </p:cNvCxnSpPr>
          <p:nvPr/>
        </p:nvCxnSpPr>
        <p:spPr>
          <a:xfrm flipV="1">
            <a:off x="5689430" y="3339583"/>
            <a:ext cx="348372" cy="144400"/>
          </a:xfrm>
          <a:prstGeom prst="bentConnector3">
            <a:avLst>
              <a:gd name="adj1" fmla="val 50000"/>
            </a:avLst>
          </a:prstGeom>
          <a:ln>
            <a:tailEnd type="oval"/>
          </a:ln>
        </p:spPr>
        <p:style>
          <a:lnRef idx="3">
            <a:schemeClr val="accent5"/>
          </a:lnRef>
          <a:fillRef idx="0">
            <a:schemeClr val="accent5"/>
          </a:fillRef>
          <a:effectRef idx="2">
            <a:schemeClr val="accent5"/>
          </a:effectRef>
          <a:fontRef idx="minor">
            <a:schemeClr val="tx1"/>
          </a:fontRef>
        </p:style>
      </p:cxnSp>
      <p:sp>
        <p:nvSpPr>
          <p:cNvPr id="15" name="橢圓 14">
            <a:extLst>
              <a:ext uri="{FF2B5EF4-FFF2-40B4-BE49-F238E27FC236}">
                <a16:creationId xmlns:a16="http://schemas.microsoft.com/office/drawing/2014/main" id="{C8D50149-EEF9-4B00-2EC2-218756B0A59B}"/>
              </a:ext>
            </a:extLst>
          </p:cNvPr>
          <p:cNvSpPr/>
          <p:nvPr/>
        </p:nvSpPr>
        <p:spPr>
          <a:xfrm>
            <a:off x="8196589" y="3309815"/>
            <a:ext cx="729379" cy="320242"/>
          </a:xfrm>
          <a:prstGeom prst="ellipse">
            <a:avLst/>
          </a:prstGeom>
          <a:noFill/>
          <a:ln w="19050">
            <a:solidFill>
              <a:srgbClr val="C0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cxnSp>
        <p:nvCxnSpPr>
          <p:cNvPr id="16" name="接點: 肘形 3">
            <a:extLst>
              <a:ext uri="{FF2B5EF4-FFF2-40B4-BE49-F238E27FC236}">
                <a16:creationId xmlns:a16="http://schemas.microsoft.com/office/drawing/2014/main" id="{D99DEF23-2E20-FA4A-085D-9DA7F52CF430}"/>
              </a:ext>
            </a:extLst>
          </p:cNvPr>
          <p:cNvCxnSpPr>
            <a:cxnSpLocks/>
            <a:stCxn id="15" idx="4"/>
          </p:cNvCxnSpPr>
          <p:nvPr/>
        </p:nvCxnSpPr>
        <p:spPr>
          <a:xfrm rot="5400000">
            <a:off x="7818729" y="4175551"/>
            <a:ext cx="1288044" cy="197056"/>
          </a:xfrm>
          <a:prstGeom prst="bentConnector3">
            <a:avLst>
              <a:gd name="adj1" fmla="val 50000"/>
            </a:avLst>
          </a:prstGeom>
          <a:ln>
            <a:tailEnd type="oval"/>
          </a:ln>
        </p:spPr>
        <p:style>
          <a:lnRef idx="3">
            <a:schemeClr val="accent5"/>
          </a:lnRef>
          <a:fillRef idx="0">
            <a:schemeClr val="accent5"/>
          </a:fillRef>
          <a:effectRef idx="2">
            <a:schemeClr val="accent5"/>
          </a:effectRef>
          <a:fontRef idx="minor">
            <a:schemeClr val="tx1"/>
          </a:fontRef>
        </p:style>
      </p:cxnSp>
      <p:sp>
        <p:nvSpPr>
          <p:cNvPr id="19" name="橢圓 18">
            <a:extLst>
              <a:ext uri="{FF2B5EF4-FFF2-40B4-BE49-F238E27FC236}">
                <a16:creationId xmlns:a16="http://schemas.microsoft.com/office/drawing/2014/main" id="{4004484E-23D5-A264-1BEF-C111DC659E41}"/>
              </a:ext>
            </a:extLst>
          </p:cNvPr>
          <p:cNvSpPr/>
          <p:nvPr/>
        </p:nvSpPr>
        <p:spPr>
          <a:xfrm>
            <a:off x="894223" y="1434556"/>
            <a:ext cx="1650594" cy="341510"/>
          </a:xfrm>
          <a:prstGeom prst="ellipse">
            <a:avLst/>
          </a:prstGeom>
          <a:noFill/>
          <a:ln w="19050">
            <a:solidFill>
              <a:srgbClr val="C0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cxnSp>
        <p:nvCxnSpPr>
          <p:cNvPr id="20" name="接點: 肘形 3">
            <a:extLst>
              <a:ext uri="{FF2B5EF4-FFF2-40B4-BE49-F238E27FC236}">
                <a16:creationId xmlns:a16="http://schemas.microsoft.com/office/drawing/2014/main" id="{8C3A63E0-DE33-63FB-B29F-FB1B82885D91}"/>
              </a:ext>
            </a:extLst>
          </p:cNvPr>
          <p:cNvCxnSpPr>
            <a:cxnSpLocks/>
          </p:cNvCxnSpPr>
          <p:nvPr/>
        </p:nvCxnSpPr>
        <p:spPr>
          <a:xfrm flipV="1">
            <a:off x="2544817" y="1323238"/>
            <a:ext cx="1287614" cy="195678"/>
          </a:xfrm>
          <a:prstGeom prst="bentConnector3">
            <a:avLst>
              <a:gd name="adj1" fmla="val 50000"/>
            </a:avLst>
          </a:prstGeom>
          <a:ln>
            <a:tailEnd type="oval"/>
          </a:ln>
        </p:spPr>
        <p:style>
          <a:lnRef idx="3">
            <a:schemeClr val="accent5"/>
          </a:lnRef>
          <a:fillRef idx="0">
            <a:schemeClr val="accent5"/>
          </a:fillRef>
          <a:effectRef idx="2">
            <a:schemeClr val="accent5"/>
          </a:effectRef>
          <a:fontRef idx="minor">
            <a:schemeClr val="tx1"/>
          </a:fontRef>
        </p:style>
      </p:cxnSp>
      <p:sp>
        <p:nvSpPr>
          <p:cNvPr id="23" name="橢圓 22">
            <a:extLst>
              <a:ext uri="{FF2B5EF4-FFF2-40B4-BE49-F238E27FC236}">
                <a16:creationId xmlns:a16="http://schemas.microsoft.com/office/drawing/2014/main" id="{C3547F9A-7B2F-E10F-39FF-3A4246964DA5}"/>
              </a:ext>
            </a:extLst>
          </p:cNvPr>
          <p:cNvSpPr/>
          <p:nvPr/>
        </p:nvSpPr>
        <p:spPr>
          <a:xfrm>
            <a:off x="845912" y="3270783"/>
            <a:ext cx="1116995" cy="476358"/>
          </a:xfrm>
          <a:prstGeom prst="ellipse">
            <a:avLst/>
          </a:prstGeom>
          <a:noFill/>
          <a:ln w="19050">
            <a:solidFill>
              <a:srgbClr val="C0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cxnSp>
        <p:nvCxnSpPr>
          <p:cNvPr id="27" name="接點: 肘形 3">
            <a:extLst>
              <a:ext uri="{FF2B5EF4-FFF2-40B4-BE49-F238E27FC236}">
                <a16:creationId xmlns:a16="http://schemas.microsoft.com/office/drawing/2014/main" id="{49C98486-D607-CDEA-D54C-BC487A42F32B}"/>
              </a:ext>
            </a:extLst>
          </p:cNvPr>
          <p:cNvCxnSpPr>
            <a:cxnSpLocks/>
          </p:cNvCxnSpPr>
          <p:nvPr/>
        </p:nvCxnSpPr>
        <p:spPr>
          <a:xfrm rot="5400000">
            <a:off x="624103" y="4189204"/>
            <a:ext cx="1192685" cy="367930"/>
          </a:xfrm>
          <a:prstGeom prst="bentConnector3">
            <a:avLst>
              <a:gd name="adj1" fmla="val 50000"/>
            </a:avLst>
          </a:prstGeom>
          <a:ln>
            <a:tailEnd type="oval"/>
          </a:ln>
        </p:spPr>
        <p:style>
          <a:lnRef idx="3">
            <a:schemeClr val="accent5"/>
          </a:lnRef>
          <a:fillRef idx="0">
            <a:schemeClr val="accent5"/>
          </a:fillRef>
          <a:effectRef idx="2">
            <a:schemeClr val="accent5"/>
          </a:effectRef>
          <a:fontRef idx="minor">
            <a:schemeClr val="tx1"/>
          </a:fontRef>
        </p:style>
      </p:cxnSp>
      <p:sp>
        <p:nvSpPr>
          <p:cNvPr id="31" name="文字方塊 30">
            <a:extLst>
              <a:ext uri="{FF2B5EF4-FFF2-40B4-BE49-F238E27FC236}">
                <a16:creationId xmlns:a16="http://schemas.microsoft.com/office/drawing/2014/main" id="{8ECDB756-1CFF-92E7-9245-ECBA55878AC9}"/>
              </a:ext>
            </a:extLst>
          </p:cNvPr>
          <p:cNvSpPr txBox="1"/>
          <p:nvPr/>
        </p:nvSpPr>
        <p:spPr>
          <a:xfrm>
            <a:off x="6059664" y="3199795"/>
            <a:ext cx="2239294" cy="584775"/>
          </a:xfrm>
          <a:prstGeom prst="rect">
            <a:avLst/>
          </a:prstGeom>
          <a:noFill/>
        </p:spPr>
        <p:txBody>
          <a:bodyPr wrap="square" rtlCol="0">
            <a:spAutoFit/>
          </a:bodyPr>
          <a:lstStyle/>
          <a:p>
            <a:r>
              <a:rPr lang="zh-TW" altLang="en-US" sz="1600" dirty="0">
                <a:solidFill>
                  <a:schemeClr val="accent6">
                    <a:lumMod val="75000"/>
                  </a:schemeClr>
                </a:solidFill>
              </a:rPr>
              <a:t>以變動尺度</a:t>
            </a:r>
            <a:r>
              <a:rPr lang="en-US" altLang="zh-TW" sz="1600" dirty="0">
                <a:solidFill>
                  <a:schemeClr val="accent6">
                    <a:lumMod val="75000"/>
                  </a:schemeClr>
                </a:solidFill>
              </a:rPr>
              <a:t>SPI</a:t>
            </a:r>
            <a:r>
              <a:rPr lang="zh-TW" altLang="en-US" sz="1600" dirty="0">
                <a:solidFill>
                  <a:schemeClr val="accent6">
                    <a:lumMod val="75000"/>
                  </a:schemeClr>
                </a:solidFill>
              </a:rPr>
              <a:t>指標進行長、短期之乾旱監測</a:t>
            </a:r>
            <a:endParaRPr lang="zh-TW" altLang="en-US" sz="1400" dirty="0">
              <a:solidFill>
                <a:schemeClr val="accent6">
                  <a:lumMod val="75000"/>
                </a:schemeClr>
              </a:solidFill>
            </a:endParaRPr>
          </a:p>
        </p:txBody>
      </p:sp>
      <p:sp>
        <p:nvSpPr>
          <p:cNvPr id="33" name="文字方塊 32">
            <a:extLst>
              <a:ext uri="{FF2B5EF4-FFF2-40B4-BE49-F238E27FC236}">
                <a16:creationId xmlns:a16="http://schemas.microsoft.com/office/drawing/2014/main" id="{4B9B9A24-A9D8-F677-0835-17AB2F3D293E}"/>
              </a:ext>
            </a:extLst>
          </p:cNvPr>
          <p:cNvSpPr txBox="1"/>
          <p:nvPr/>
        </p:nvSpPr>
        <p:spPr>
          <a:xfrm>
            <a:off x="8250530" y="4918099"/>
            <a:ext cx="3239430" cy="830997"/>
          </a:xfrm>
          <a:prstGeom prst="rect">
            <a:avLst/>
          </a:prstGeom>
          <a:noFill/>
        </p:spPr>
        <p:txBody>
          <a:bodyPr wrap="square" rtlCol="0">
            <a:spAutoFit/>
          </a:bodyPr>
          <a:lstStyle/>
          <a:p>
            <a:r>
              <a:rPr lang="zh-TW" altLang="en-US" sz="1600" dirty="0">
                <a:solidFill>
                  <a:schemeClr val="accent6">
                    <a:lumMod val="75000"/>
                  </a:schemeClr>
                </a:solidFill>
              </a:rPr>
              <a:t>根據耕作期程，以現地調查或遙測判釋方法，推估實際耕種面積及作物需水量。</a:t>
            </a:r>
            <a:endParaRPr lang="zh-TW" altLang="en-US" sz="1400" dirty="0">
              <a:solidFill>
                <a:schemeClr val="accent6">
                  <a:lumMod val="75000"/>
                </a:schemeClr>
              </a:solidFill>
            </a:endParaRPr>
          </a:p>
        </p:txBody>
      </p:sp>
      <p:sp>
        <p:nvSpPr>
          <p:cNvPr id="35" name="文字方塊 34">
            <a:extLst>
              <a:ext uri="{FF2B5EF4-FFF2-40B4-BE49-F238E27FC236}">
                <a16:creationId xmlns:a16="http://schemas.microsoft.com/office/drawing/2014/main" id="{983052B4-8029-FC0E-673C-A6B0214D7E9B}"/>
              </a:ext>
            </a:extLst>
          </p:cNvPr>
          <p:cNvSpPr txBox="1"/>
          <p:nvPr/>
        </p:nvSpPr>
        <p:spPr>
          <a:xfrm>
            <a:off x="3814083" y="1016491"/>
            <a:ext cx="3058660" cy="584775"/>
          </a:xfrm>
          <a:prstGeom prst="rect">
            <a:avLst/>
          </a:prstGeom>
          <a:noFill/>
        </p:spPr>
        <p:txBody>
          <a:bodyPr wrap="square" rtlCol="0">
            <a:spAutoFit/>
          </a:bodyPr>
          <a:lstStyle/>
          <a:p>
            <a:r>
              <a:rPr lang="zh-TW" altLang="en-US" sz="1600" dirty="0">
                <a:solidFill>
                  <a:schemeClr val="accent6">
                    <a:lumMod val="75000"/>
                  </a:schemeClr>
                </a:solidFill>
              </a:rPr>
              <a:t>包含灌區</a:t>
            </a:r>
            <a:r>
              <a:rPr lang="en-US" altLang="zh-TW" sz="1600" dirty="0">
                <a:solidFill>
                  <a:schemeClr val="accent6">
                    <a:lumMod val="75000"/>
                  </a:schemeClr>
                </a:solidFill>
              </a:rPr>
              <a:t>(</a:t>
            </a:r>
            <a:r>
              <a:rPr lang="zh-TW" altLang="en-US" sz="1600" dirty="0">
                <a:solidFill>
                  <a:schemeClr val="accent6">
                    <a:lumMod val="75000"/>
                  </a:schemeClr>
                </a:solidFill>
              </a:rPr>
              <a:t>管理處及各工作站</a:t>
            </a:r>
            <a:r>
              <a:rPr lang="en-US" altLang="zh-TW" sz="1600" dirty="0">
                <a:solidFill>
                  <a:schemeClr val="accent6">
                    <a:lumMod val="75000"/>
                  </a:schemeClr>
                </a:solidFill>
              </a:rPr>
              <a:t>)</a:t>
            </a:r>
            <a:r>
              <a:rPr lang="zh-TW" altLang="en-US" sz="1600" dirty="0">
                <a:solidFill>
                  <a:srgbClr val="C00000"/>
                </a:solidFill>
              </a:rPr>
              <a:t>降雨資訊</a:t>
            </a:r>
            <a:r>
              <a:rPr lang="zh-TW" altLang="en-US" sz="1600" dirty="0">
                <a:solidFill>
                  <a:schemeClr val="accent6">
                    <a:lumMod val="75000"/>
                  </a:schemeClr>
                </a:solidFill>
              </a:rPr>
              <a:t>及豐枯指標</a:t>
            </a:r>
            <a:endParaRPr lang="zh-TW" altLang="en-US" sz="1400" dirty="0">
              <a:solidFill>
                <a:schemeClr val="accent6">
                  <a:lumMod val="75000"/>
                </a:schemeClr>
              </a:solidFill>
            </a:endParaRPr>
          </a:p>
        </p:txBody>
      </p:sp>
      <p:sp>
        <p:nvSpPr>
          <p:cNvPr id="36" name="文字方塊 35">
            <a:extLst>
              <a:ext uri="{FF2B5EF4-FFF2-40B4-BE49-F238E27FC236}">
                <a16:creationId xmlns:a16="http://schemas.microsoft.com/office/drawing/2014/main" id="{381CA32C-8F95-B503-33AF-34BFAE69AF02}"/>
              </a:ext>
            </a:extLst>
          </p:cNvPr>
          <p:cNvSpPr txBox="1"/>
          <p:nvPr/>
        </p:nvSpPr>
        <p:spPr>
          <a:xfrm>
            <a:off x="7899125" y="970580"/>
            <a:ext cx="2851931" cy="830997"/>
          </a:xfrm>
          <a:prstGeom prst="rect">
            <a:avLst/>
          </a:prstGeom>
          <a:noFill/>
        </p:spPr>
        <p:txBody>
          <a:bodyPr wrap="square" rtlCol="0">
            <a:spAutoFit/>
          </a:bodyPr>
          <a:lstStyle/>
          <a:p>
            <a:r>
              <a:rPr lang="zh-TW" altLang="en-US" sz="1600" dirty="0">
                <a:solidFill>
                  <a:schemeClr val="accent6">
                    <a:lumMod val="75000"/>
                  </a:schemeClr>
                </a:solidFill>
              </a:rPr>
              <a:t>水庫水情：顯示並查詢水庫的蓄水量及入流量，同時提供可</a:t>
            </a:r>
            <a:r>
              <a:rPr lang="zh-TW" altLang="en-US" sz="1600" dirty="0">
                <a:solidFill>
                  <a:srgbClr val="C00000"/>
                </a:solidFill>
              </a:rPr>
              <a:t>與歷史同期比較</a:t>
            </a:r>
            <a:r>
              <a:rPr lang="zh-TW" altLang="en-US" sz="1600" dirty="0">
                <a:solidFill>
                  <a:schemeClr val="accent6">
                    <a:lumMod val="75000"/>
                  </a:schemeClr>
                </a:solidFill>
              </a:rPr>
              <a:t>之功能。</a:t>
            </a:r>
            <a:endParaRPr lang="zh-TW" altLang="en-US" sz="1400" dirty="0">
              <a:solidFill>
                <a:schemeClr val="accent6">
                  <a:lumMod val="75000"/>
                </a:schemeClr>
              </a:solidFill>
            </a:endParaRPr>
          </a:p>
        </p:txBody>
      </p:sp>
      <p:sp>
        <p:nvSpPr>
          <p:cNvPr id="28" name="文本框 47">
            <a:extLst>
              <a:ext uri="{FF2B5EF4-FFF2-40B4-BE49-F238E27FC236}">
                <a16:creationId xmlns:a16="http://schemas.microsoft.com/office/drawing/2014/main" id="{52432A69-2DCE-4CB8-BEA1-342F523E67E7}"/>
              </a:ext>
            </a:extLst>
          </p:cNvPr>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簡介</a:t>
            </a:r>
            <a:r>
              <a:rPr lang="en-US" altLang="zh-TW" sz="2400" b="1" dirty="0">
                <a:solidFill>
                  <a:prstClr val="white"/>
                </a:solidFill>
                <a:latin typeface="微软雅黑" panose="020B0503020204020204" pitchFamily="34" charset="-122"/>
                <a:ea typeface="微软雅黑" panose="020B0503020204020204" pitchFamily="34" charset="-122"/>
              </a:rPr>
              <a:t>(2/7)</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sp>
        <p:nvSpPr>
          <p:cNvPr id="9" name="文字方塊 8">
            <a:extLst>
              <a:ext uri="{FF2B5EF4-FFF2-40B4-BE49-F238E27FC236}">
                <a16:creationId xmlns:a16="http://schemas.microsoft.com/office/drawing/2014/main" id="{09077BCD-7994-8FC2-4564-85CB6A50A48B}"/>
              </a:ext>
            </a:extLst>
          </p:cNvPr>
          <p:cNvSpPr txBox="1"/>
          <p:nvPr/>
        </p:nvSpPr>
        <p:spPr>
          <a:xfrm>
            <a:off x="2386945" y="2917502"/>
            <a:ext cx="2422458" cy="338554"/>
          </a:xfrm>
          <a:prstGeom prst="rect">
            <a:avLst/>
          </a:prstGeom>
          <a:noFill/>
        </p:spPr>
        <p:txBody>
          <a:bodyPr wrap="square" rtlCol="0">
            <a:spAutoFit/>
          </a:bodyPr>
          <a:lstStyle>
            <a:defPPr>
              <a:defRPr lang="zh-CN"/>
            </a:defPPr>
            <a:lvl1pPr>
              <a:defRPr sz="1600">
                <a:solidFill>
                  <a:schemeClr val="accent6">
                    <a:lumMod val="75000"/>
                  </a:schemeClr>
                </a:solidFill>
              </a:defRPr>
            </a:lvl1pPr>
          </a:lstStyle>
          <a:p>
            <a:r>
              <a:rPr lang="en-US" altLang="zh-TW" dirty="0"/>
              <a:t>(</a:t>
            </a:r>
            <a:r>
              <a:rPr lang="zh-TW" altLang="en-US" dirty="0"/>
              <a:t>累積降雨</a:t>
            </a:r>
            <a:r>
              <a:rPr lang="en-US" altLang="zh-TW" dirty="0"/>
              <a:t>/</a:t>
            </a:r>
            <a:r>
              <a:rPr lang="zh-TW" altLang="en-US" dirty="0"/>
              <a:t>歷史平均 </a:t>
            </a:r>
            <a:r>
              <a:rPr lang="en-US" altLang="zh-TW" dirty="0"/>
              <a:t>mm)</a:t>
            </a:r>
            <a:endParaRPr lang="zh-TW" altLang="en-US" dirty="0"/>
          </a:p>
        </p:txBody>
      </p:sp>
      <p:cxnSp>
        <p:nvCxnSpPr>
          <p:cNvPr id="13" name="直線單箭頭接點 12">
            <a:extLst>
              <a:ext uri="{FF2B5EF4-FFF2-40B4-BE49-F238E27FC236}">
                <a16:creationId xmlns:a16="http://schemas.microsoft.com/office/drawing/2014/main" id="{F1D80618-484D-FB39-0995-406B2460EA61}"/>
              </a:ext>
            </a:extLst>
          </p:cNvPr>
          <p:cNvCxnSpPr>
            <a:cxnSpLocks/>
          </p:cNvCxnSpPr>
          <p:nvPr/>
        </p:nvCxnSpPr>
        <p:spPr>
          <a:xfrm flipH="1" flipV="1">
            <a:off x="2239162" y="2881970"/>
            <a:ext cx="217008" cy="170630"/>
          </a:xfrm>
          <a:prstGeom prst="straightConnector1">
            <a:avLst/>
          </a:prstGeom>
          <a:ln>
            <a:tailEnd type="oval"/>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684512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3" y="162838"/>
            <a:ext cx="10968563" cy="789140"/>
            <a:chOff x="-4" y="162838"/>
            <a:chExt cx="12190832" cy="678410"/>
          </a:xfrm>
        </p:grpSpPr>
        <p:sp>
          <p:nvSpPr>
            <p:cNvPr id="25" name="矩形 42"/>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投影片編號版面配置區 6"/>
          <p:cNvSpPr>
            <a:spLocks noGrp="1"/>
          </p:cNvSpPr>
          <p:nvPr>
            <p:ph type="sldNum" sz="quarter" idx="12"/>
          </p:nvPr>
        </p:nvSpPr>
        <p:spPr>
          <a:xfrm>
            <a:off x="9419199" y="6356350"/>
            <a:ext cx="2743200" cy="365125"/>
          </a:xfrm>
        </p:spPr>
        <p:txBody>
          <a:bodyPr/>
          <a:lstStyle/>
          <a:p>
            <a:fld id="{46493D02-3590-4494-9ABB-93D650CAA22C}" type="slidenum">
              <a:rPr lang="zh-CN" altLang="en-US" smtClean="0">
                <a:solidFill>
                  <a:prstClr val="black">
                    <a:tint val="75000"/>
                  </a:prstClr>
                </a:solidFill>
              </a:rPr>
              <a:pPr/>
              <a:t>28</a:t>
            </a:fld>
            <a:endParaRPr lang="zh-CN" altLang="en-US" dirty="0">
              <a:solidFill>
                <a:prstClr val="black">
                  <a:tint val="75000"/>
                </a:prstClr>
              </a:solidFill>
            </a:endParaRPr>
          </a:p>
        </p:txBody>
      </p:sp>
      <p:sp>
        <p:nvSpPr>
          <p:cNvPr id="39" name="文本框 7">
            <a:extLst>
              <a:ext uri="{FF2B5EF4-FFF2-40B4-BE49-F238E27FC236}">
                <a16:creationId xmlns:a16="http://schemas.microsoft.com/office/drawing/2014/main" id="{B1D3F6AC-EAE0-3013-98FD-23EAE73CFF9A}"/>
              </a:ext>
            </a:extLst>
          </p:cNvPr>
          <p:cNvSpPr txBox="1"/>
          <p:nvPr/>
        </p:nvSpPr>
        <p:spPr>
          <a:xfrm>
            <a:off x="257608" y="1184421"/>
            <a:ext cx="582090" cy="3046988"/>
          </a:xfrm>
          <a:prstGeom prst="rect">
            <a:avLst/>
          </a:prstGeom>
          <a:solidFill>
            <a:schemeClr val="tx2">
              <a:alpha val="50000"/>
            </a:schemeClr>
          </a:solidFill>
        </p:spPr>
        <p:txBody>
          <a:bodyPr wrap="square">
            <a:spAutoFit/>
          </a:bodyPr>
          <a:lstStyle>
            <a:defPPr>
              <a:defRPr lang="zh-CN"/>
            </a:defPPr>
            <a:lvl1pPr algn="ctr">
              <a:defRPr b="1" kern="0">
                <a:solidFill>
                  <a:srgbClr val="FFFF00"/>
                </a:solidFill>
                <a:effectLst>
                  <a:outerShdw blurRad="38100" dist="38100" dir="2700000" algn="tl">
                    <a:srgbClr val="000000">
                      <a:alpha val="43137"/>
                    </a:srgbClr>
                  </a:outerShdw>
                </a:effectLst>
                <a:latin typeface="微軟正黑體"/>
                <a:ea typeface="微軟正黑體"/>
              </a:defRPr>
            </a:lvl1pPr>
          </a:lstStyle>
          <a:p>
            <a:r>
              <a:rPr lang="zh-TW" altLang="en-US" sz="3200" dirty="0">
                <a:sym typeface="阿里巴巴普惠体 B" panose="00020600040101010101" pitchFamily="18" charset="-122"/>
              </a:rPr>
              <a:t>作物種植狀況</a:t>
            </a:r>
          </a:p>
        </p:txBody>
      </p:sp>
      <p:sp>
        <p:nvSpPr>
          <p:cNvPr id="6" name="Google Shape;587;p21">
            <a:extLst>
              <a:ext uri="{FF2B5EF4-FFF2-40B4-BE49-F238E27FC236}">
                <a16:creationId xmlns:a16="http://schemas.microsoft.com/office/drawing/2014/main" id="{74FE2BA3-00BA-27B7-EFF7-D2C8D887B7D1}"/>
              </a:ext>
            </a:extLst>
          </p:cNvPr>
          <p:cNvSpPr txBox="1"/>
          <p:nvPr/>
        </p:nvSpPr>
        <p:spPr>
          <a:xfrm>
            <a:off x="3693813" y="2690604"/>
            <a:ext cx="1620000"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b="1" dirty="0">
                <a:latin typeface="Fira Sans Extra Condensed"/>
                <a:ea typeface="Fira Sans Extra Condensed"/>
                <a:cs typeface="Fira Sans Extra Condensed"/>
                <a:sym typeface="Fira Sans Extra Condensed"/>
              </a:rPr>
              <a:t>水稻分布情勢</a:t>
            </a:r>
            <a:endParaRPr b="1" dirty="0">
              <a:latin typeface="Fira Sans Extra Condensed"/>
              <a:ea typeface="Fira Sans Extra Condensed"/>
              <a:cs typeface="Fira Sans Extra Condensed"/>
              <a:sym typeface="Fira Sans Extra Condensed"/>
            </a:endParaRPr>
          </a:p>
        </p:txBody>
      </p:sp>
      <p:sp>
        <p:nvSpPr>
          <p:cNvPr id="8" name="Google Shape;587;p21">
            <a:extLst>
              <a:ext uri="{FF2B5EF4-FFF2-40B4-BE49-F238E27FC236}">
                <a16:creationId xmlns:a16="http://schemas.microsoft.com/office/drawing/2014/main" id="{34D7098F-9896-171E-8A46-EC323FDFC386}"/>
              </a:ext>
            </a:extLst>
          </p:cNvPr>
          <p:cNvSpPr txBox="1"/>
          <p:nvPr/>
        </p:nvSpPr>
        <p:spPr>
          <a:xfrm>
            <a:off x="8740746" y="3863985"/>
            <a:ext cx="1865117" cy="349483"/>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b="1" dirty="0">
                <a:latin typeface="Fira Sans Extra Condensed"/>
                <a:ea typeface="Fira Sans Extra Condensed"/>
                <a:cs typeface="Fira Sans Extra Condensed"/>
                <a:sym typeface="Fira Sans Extra Condensed"/>
              </a:rPr>
              <a:t>各旬計畫用水量</a:t>
            </a:r>
            <a:endParaRPr b="1" dirty="0">
              <a:latin typeface="Fira Sans Extra Condensed"/>
              <a:ea typeface="Fira Sans Extra Condensed"/>
              <a:cs typeface="Fira Sans Extra Condensed"/>
              <a:sym typeface="Fira Sans Extra Condensed"/>
            </a:endParaRPr>
          </a:p>
        </p:txBody>
      </p:sp>
      <p:sp>
        <p:nvSpPr>
          <p:cNvPr id="9" name="矩形 8">
            <a:extLst>
              <a:ext uri="{FF2B5EF4-FFF2-40B4-BE49-F238E27FC236}">
                <a16:creationId xmlns:a16="http://schemas.microsoft.com/office/drawing/2014/main" id="{2C14686A-01A7-EB34-9197-7C942BFFF9A8}"/>
              </a:ext>
            </a:extLst>
          </p:cNvPr>
          <p:cNvSpPr/>
          <p:nvPr/>
        </p:nvSpPr>
        <p:spPr>
          <a:xfrm>
            <a:off x="839698" y="980783"/>
            <a:ext cx="11094694" cy="1646605"/>
          </a:xfrm>
          <a:prstGeom prst="rect">
            <a:avLst/>
          </a:prstGeom>
        </p:spPr>
        <p:txBody>
          <a:bodyPr wrap="square">
            <a:spAutoFit/>
          </a:bodyPr>
          <a:lstStyle/>
          <a:p>
            <a:pPr marL="914400" lvl="1" indent="-457200" algn="just">
              <a:spcBef>
                <a:spcPts val="600"/>
              </a:spcBef>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以農試所提供之衛星影像判釋作物種植成果，開發</a:t>
            </a:r>
            <a:r>
              <a:rPr lang="zh-TW" altLang="en-US" sz="2400" spc="130" dirty="0">
                <a:solidFill>
                  <a:srgbClr val="C00000"/>
                </a:solidFill>
                <a:cs typeface="+mn-ea"/>
                <a:sym typeface="Arial"/>
              </a:rPr>
              <a:t>水稻實際種植分布</a:t>
            </a:r>
            <a:r>
              <a:rPr lang="zh-TW" altLang="en-US" sz="2400" spc="130" dirty="0">
                <a:solidFill>
                  <a:prstClr val="black">
                    <a:lumMod val="65000"/>
                    <a:lumOff val="35000"/>
                  </a:prstClr>
                </a:solidFill>
                <a:cs typeface="+mn-ea"/>
                <a:sym typeface="Arial"/>
              </a:rPr>
              <a:t>之</a:t>
            </a:r>
            <a:r>
              <a:rPr lang="zh-TW" altLang="en-US" sz="2400" spc="130" dirty="0">
                <a:solidFill>
                  <a:srgbClr val="C00000"/>
                </a:solidFill>
                <a:cs typeface="+mn-ea"/>
                <a:sym typeface="Arial"/>
              </a:rPr>
              <a:t>空間資訊展示</a:t>
            </a:r>
            <a:r>
              <a:rPr lang="zh-TW" altLang="en-US" sz="2400" spc="130" dirty="0">
                <a:solidFill>
                  <a:prstClr val="black">
                    <a:lumMod val="65000"/>
                    <a:lumOff val="35000"/>
                  </a:prstClr>
                </a:solidFill>
                <a:cs typeface="+mn-ea"/>
                <a:sym typeface="Arial"/>
              </a:rPr>
              <a:t>介面。</a:t>
            </a:r>
            <a:endParaRPr lang="en-US" altLang="zh-TW" sz="2400" spc="130" dirty="0">
              <a:solidFill>
                <a:prstClr val="black">
                  <a:lumMod val="65000"/>
                  <a:lumOff val="35000"/>
                </a:prstClr>
              </a:solidFill>
              <a:cs typeface="+mn-ea"/>
              <a:sym typeface="Arial"/>
            </a:endParaRPr>
          </a:p>
          <a:p>
            <a:pPr marL="914400" lvl="1" indent="-457200" algn="just">
              <a:spcBef>
                <a:spcPts val="600"/>
              </a:spcBef>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統計歷年水稻實際種植面積，建立灌溉計畫查詢模組，推估各旬水利小組合理灌溉用水量，做為水庫蓄水模擬之基礎。</a:t>
            </a:r>
          </a:p>
        </p:txBody>
      </p:sp>
      <p:sp>
        <p:nvSpPr>
          <p:cNvPr id="15" name="文本框 47">
            <a:extLst>
              <a:ext uri="{FF2B5EF4-FFF2-40B4-BE49-F238E27FC236}">
                <a16:creationId xmlns:a16="http://schemas.microsoft.com/office/drawing/2014/main" id="{102C5BAB-DEB0-4C63-B87F-3E265FB0A82C}"/>
              </a:ext>
            </a:extLst>
          </p:cNvPr>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簡介</a:t>
            </a:r>
            <a:r>
              <a:rPr lang="en-US" altLang="zh-TW" sz="2400" b="1" dirty="0">
                <a:solidFill>
                  <a:prstClr val="white"/>
                </a:solidFill>
                <a:latin typeface="微软雅黑" panose="020B0503020204020204" pitchFamily="34" charset="-122"/>
                <a:ea typeface="微软雅黑" panose="020B0503020204020204" pitchFamily="34" charset="-122"/>
              </a:rPr>
              <a:t>(3/7)</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pic>
        <p:nvPicPr>
          <p:cNvPr id="10" name="圖片 9">
            <a:extLst>
              <a:ext uri="{FF2B5EF4-FFF2-40B4-BE49-F238E27FC236}">
                <a16:creationId xmlns:a16="http://schemas.microsoft.com/office/drawing/2014/main" id="{E0861FB4-1A0D-AB13-956F-3F41D5C29B76}"/>
              </a:ext>
            </a:extLst>
          </p:cNvPr>
          <p:cNvPicPr>
            <a:picLocks noChangeAspect="1"/>
          </p:cNvPicPr>
          <p:nvPr/>
        </p:nvPicPr>
        <p:blipFill>
          <a:blip r:embed="rId4"/>
          <a:stretch>
            <a:fillRect/>
          </a:stretch>
        </p:blipFill>
        <p:spPr>
          <a:xfrm>
            <a:off x="958135" y="3037232"/>
            <a:ext cx="6937922" cy="2546266"/>
          </a:xfrm>
          <a:prstGeom prst="rect">
            <a:avLst/>
          </a:prstGeom>
        </p:spPr>
      </p:pic>
      <p:pic>
        <p:nvPicPr>
          <p:cNvPr id="12" name="圖片 11">
            <a:extLst>
              <a:ext uri="{FF2B5EF4-FFF2-40B4-BE49-F238E27FC236}">
                <a16:creationId xmlns:a16="http://schemas.microsoft.com/office/drawing/2014/main" id="{B0E1D5FE-5EB5-C5B0-9549-E6BF8CE6660D}"/>
              </a:ext>
            </a:extLst>
          </p:cNvPr>
          <p:cNvPicPr>
            <a:picLocks noChangeAspect="1"/>
          </p:cNvPicPr>
          <p:nvPr/>
        </p:nvPicPr>
        <p:blipFill>
          <a:blip r:embed="rId5"/>
          <a:stretch>
            <a:fillRect/>
          </a:stretch>
        </p:blipFill>
        <p:spPr>
          <a:xfrm>
            <a:off x="6277256" y="4310365"/>
            <a:ext cx="5579327" cy="2214924"/>
          </a:xfrm>
          <a:prstGeom prst="rect">
            <a:avLst/>
          </a:prstGeom>
        </p:spPr>
      </p:pic>
    </p:spTree>
    <p:extLst>
      <p:ext uri="{BB962C8B-B14F-4D97-AF65-F5344CB8AC3E}">
        <p14:creationId xmlns:p14="http://schemas.microsoft.com/office/powerpoint/2010/main" val="2768410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圖片 11">
            <a:extLst>
              <a:ext uri="{FF2B5EF4-FFF2-40B4-BE49-F238E27FC236}">
                <a16:creationId xmlns:a16="http://schemas.microsoft.com/office/drawing/2014/main" id="{2841ECD9-6967-4744-7931-17114B919372}"/>
              </a:ext>
            </a:extLst>
          </p:cNvPr>
          <p:cNvPicPr>
            <a:picLocks noChangeAspect="1"/>
          </p:cNvPicPr>
          <p:nvPr/>
        </p:nvPicPr>
        <p:blipFill>
          <a:blip r:embed="rId3"/>
          <a:stretch>
            <a:fillRect/>
          </a:stretch>
        </p:blipFill>
        <p:spPr>
          <a:xfrm>
            <a:off x="5675966" y="4563716"/>
            <a:ext cx="5925015" cy="2261284"/>
          </a:xfrm>
          <a:prstGeom prst="rect">
            <a:avLst/>
          </a:prstGeom>
        </p:spPr>
      </p:pic>
      <p:pic>
        <p:nvPicPr>
          <p:cNvPr id="3" name="圖片 2">
            <a:extLst>
              <a:ext uri="{FF2B5EF4-FFF2-40B4-BE49-F238E27FC236}">
                <a16:creationId xmlns:a16="http://schemas.microsoft.com/office/drawing/2014/main" id="{8AFF693F-50DE-ED88-820E-7747CF438E59}"/>
              </a:ext>
            </a:extLst>
          </p:cNvPr>
          <p:cNvPicPr>
            <a:picLocks noChangeAspect="1"/>
          </p:cNvPicPr>
          <p:nvPr/>
        </p:nvPicPr>
        <p:blipFill>
          <a:blip r:embed="rId4"/>
          <a:stretch>
            <a:fillRect/>
          </a:stretch>
        </p:blipFill>
        <p:spPr>
          <a:xfrm>
            <a:off x="945636" y="2521184"/>
            <a:ext cx="4529082" cy="2313295"/>
          </a:xfrm>
          <a:prstGeom prst="rect">
            <a:avLst/>
          </a:prstGeom>
        </p:spPr>
      </p:pic>
      <p:grpSp>
        <p:nvGrpSpPr>
          <p:cNvPr id="24" name="组合 45"/>
          <p:cNvGrpSpPr/>
          <p:nvPr/>
        </p:nvGrpSpPr>
        <p:grpSpPr>
          <a:xfrm>
            <a:off x="1064553" y="162838"/>
            <a:ext cx="10968563" cy="789140"/>
            <a:chOff x="-4" y="162838"/>
            <a:chExt cx="12190832" cy="678410"/>
          </a:xfrm>
        </p:grpSpPr>
        <p:sp>
          <p:nvSpPr>
            <p:cNvPr id="25" name="矩形 42"/>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9" name="文本框 7">
            <a:extLst>
              <a:ext uri="{FF2B5EF4-FFF2-40B4-BE49-F238E27FC236}">
                <a16:creationId xmlns:a16="http://schemas.microsoft.com/office/drawing/2014/main" id="{B1D3F6AC-EAE0-3013-98FD-23EAE73CFF9A}"/>
              </a:ext>
            </a:extLst>
          </p:cNvPr>
          <p:cNvSpPr txBox="1"/>
          <p:nvPr/>
        </p:nvSpPr>
        <p:spPr>
          <a:xfrm>
            <a:off x="257608" y="1184421"/>
            <a:ext cx="582090" cy="3046988"/>
          </a:xfrm>
          <a:prstGeom prst="rect">
            <a:avLst/>
          </a:prstGeom>
          <a:solidFill>
            <a:schemeClr val="tx2">
              <a:alpha val="50000"/>
            </a:schemeClr>
          </a:solidFill>
        </p:spPr>
        <p:txBody>
          <a:bodyPr wrap="square">
            <a:spAutoFit/>
          </a:bodyPr>
          <a:lstStyle>
            <a:defPPr>
              <a:defRPr lang="zh-CN"/>
            </a:defPPr>
            <a:lvl1pPr algn="ctr">
              <a:defRPr b="1" kern="0">
                <a:solidFill>
                  <a:srgbClr val="FFFF00"/>
                </a:solidFill>
                <a:effectLst>
                  <a:outerShdw blurRad="38100" dist="38100" dir="2700000" algn="tl">
                    <a:srgbClr val="000000">
                      <a:alpha val="43137"/>
                    </a:srgbClr>
                  </a:outerShdw>
                </a:effectLst>
                <a:latin typeface="微軟正黑體"/>
                <a:ea typeface="微軟正黑體"/>
              </a:defRPr>
            </a:lvl1pPr>
          </a:lstStyle>
          <a:p>
            <a:r>
              <a:rPr lang="zh-TW" altLang="en-US" sz="3200" dirty="0">
                <a:sym typeface="阿里巴巴普惠体 B" panose="00020600040101010101" pitchFamily="18" charset="-122"/>
              </a:rPr>
              <a:t>降雨情勢分析</a:t>
            </a:r>
          </a:p>
        </p:txBody>
      </p:sp>
      <p:sp>
        <p:nvSpPr>
          <p:cNvPr id="14" name="Google Shape;587;p21">
            <a:extLst>
              <a:ext uri="{FF2B5EF4-FFF2-40B4-BE49-F238E27FC236}">
                <a16:creationId xmlns:a16="http://schemas.microsoft.com/office/drawing/2014/main" id="{8B580CDC-ED14-E5E2-EF4B-A947A0168DA0}"/>
              </a:ext>
            </a:extLst>
          </p:cNvPr>
          <p:cNvSpPr txBox="1"/>
          <p:nvPr/>
        </p:nvSpPr>
        <p:spPr>
          <a:xfrm>
            <a:off x="2242374" y="2237772"/>
            <a:ext cx="1620000"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1600" b="1" dirty="0">
                <a:latin typeface="Fira Sans Extra Condensed"/>
                <a:ea typeface="Fira Sans Extra Condensed"/>
                <a:cs typeface="Fira Sans Extra Condensed"/>
                <a:sym typeface="Fira Sans Extra Condensed"/>
              </a:rPr>
              <a:t>日累積雨量</a:t>
            </a:r>
            <a:endParaRPr sz="1600" b="1" dirty="0">
              <a:latin typeface="Fira Sans Extra Condensed"/>
              <a:ea typeface="Fira Sans Extra Condensed"/>
              <a:cs typeface="Fira Sans Extra Condensed"/>
              <a:sym typeface="Fira Sans Extra Condensed"/>
            </a:endParaRPr>
          </a:p>
        </p:txBody>
      </p:sp>
      <p:sp>
        <p:nvSpPr>
          <p:cNvPr id="17" name="Google Shape;587;p21">
            <a:extLst>
              <a:ext uri="{FF2B5EF4-FFF2-40B4-BE49-F238E27FC236}">
                <a16:creationId xmlns:a16="http://schemas.microsoft.com/office/drawing/2014/main" id="{2B024FD1-DAC9-425E-2230-A768B10C44D0}"/>
              </a:ext>
            </a:extLst>
          </p:cNvPr>
          <p:cNvSpPr txBox="1"/>
          <p:nvPr/>
        </p:nvSpPr>
        <p:spPr>
          <a:xfrm>
            <a:off x="2400177" y="4847128"/>
            <a:ext cx="1620000"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zh-TW" sz="1600" b="1" dirty="0">
                <a:latin typeface="Fira Sans Extra Condensed"/>
                <a:ea typeface="Fira Sans Extra Condensed"/>
                <a:cs typeface="Fira Sans Extra Condensed"/>
                <a:sym typeface="Fira Sans Extra Condensed"/>
              </a:rPr>
              <a:t>SPI</a:t>
            </a:r>
            <a:r>
              <a:rPr lang="zh-TW" altLang="en-US" sz="1600" b="1" dirty="0">
                <a:latin typeface="Fira Sans Extra Condensed"/>
                <a:ea typeface="Fira Sans Extra Condensed"/>
                <a:cs typeface="Fira Sans Extra Condensed"/>
                <a:sym typeface="Fira Sans Extra Condensed"/>
              </a:rPr>
              <a:t>乾旱監測</a:t>
            </a:r>
          </a:p>
        </p:txBody>
      </p:sp>
      <p:sp>
        <p:nvSpPr>
          <p:cNvPr id="18" name="Google Shape;587;p21">
            <a:extLst>
              <a:ext uri="{FF2B5EF4-FFF2-40B4-BE49-F238E27FC236}">
                <a16:creationId xmlns:a16="http://schemas.microsoft.com/office/drawing/2014/main" id="{A187C699-1502-AFDB-6BE9-87355C811E7C}"/>
              </a:ext>
            </a:extLst>
          </p:cNvPr>
          <p:cNvSpPr txBox="1"/>
          <p:nvPr/>
        </p:nvSpPr>
        <p:spPr>
          <a:xfrm>
            <a:off x="8296965" y="2237772"/>
            <a:ext cx="1620000"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1600" b="1" dirty="0">
                <a:latin typeface="Fira Sans Extra Condensed"/>
                <a:ea typeface="Fira Sans Extra Condensed"/>
                <a:cs typeface="Fira Sans Extra Condensed"/>
                <a:sym typeface="Fira Sans Extra Condensed"/>
              </a:rPr>
              <a:t>有效雨量分析</a:t>
            </a:r>
            <a:endParaRPr sz="1600" b="1" dirty="0">
              <a:latin typeface="Fira Sans Extra Condensed"/>
              <a:ea typeface="Fira Sans Extra Condensed"/>
              <a:cs typeface="Fira Sans Extra Condensed"/>
              <a:sym typeface="Fira Sans Extra Condensed"/>
            </a:endParaRPr>
          </a:p>
        </p:txBody>
      </p:sp>
      <p:sp>
        <p:nvSpPr>
          <p:cNvPr id="22" name="Google Shape;587;p21">
            <a:extLst>
              <a:ext uri="{FF2B5EF4-FFF2-40B4-BE49-F238E27FC236}">
                <a16:creationId xmlns:a16="http://schemas.microsoft.com/office/drawing/2014/main" id="{CBD8D557-CBE1-B9F8-E4D9-7B3357B33FA9}"/>
              </a:ext>
            </a:extLst>
          </p:cNvPr>
          <p:cNvSpPr txBox="1"/>
          <p:nvPr/>
        </p:nvSpPr>
        <p:spPr>
          <a:xfrm>
            <a:off x="7799199" y="4563716"/>
            <a:ext cx="1620000"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1600" b="1" dirty="0">
                <a:latin typeface="Fira Sans Extra Condensed"/>
                <a:ea typeface="Fira Sans Extra Condensed"/>
                <a:cs typeface="Fira Sans Extra Condensed"/>
                <a:sym typeface="Fira Sans Extra Condensed"/>
              </a:rPr>
              <a:t>預報雨量</a:t>
            </a:r>
            <a:endParaRPr sz="1600" b="1" dirty="0">
              <a:latin typeface="Fira Sans Extra Condensed"/>
              <a:ea typeface="Fira Sans Extra Condensed"/>
              <a:cs typeface="Fira Sans Extra Condensed"/>
              <a:sym typeface="Fira Sans Extra Condensed"/>
            </a:endParaRPr>
          </a:p>
        </p:txBody>
      </p:sp>
      <p:sp>
        <p:nvSpPr>
          <p:cNvPr id="28" name="矩形 27">
            <a:extLst>
              <a:ext uri="{FF2B5EF4-FFF2-40B4-BE49-F238E27FC236}">
                <a16:creationId xmlns:a16="http://schemas.microsoft.com/office/drawing/2014/main" id="{652925A5-4170-E46B-9411-B9440DAFA4E2}"/>
              </a:ext>
            </a:extLst>
          </p:cNvPr>
          <p:cNvSpPr/>
          <p:nvPr/>
        </p:nvSpPr>
        <p:spPr>
          <a:xfrm>
            <a:off x="548653" y="1071982"/>
            <a:ext cx="11530102" cy="1200329"/>
          </a:xfrm>
          <a:prstGeom prst="rect">
            <a:avLst/>
          </a:prstGeom>
        </p:spPr>
        <p:txBody>
          <a:bodyPr wrap="square">
            <a:spAutoFit/>
          </a:bodyPr>
          <a:lstStyle/>
          <a:p>
            <a:pPr marL="914400" lvl="1" indent="-457200" algn="just">
              <a:spcBef>
                <a:spcPts val="600"/>
              </a:spcBef>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介接氣象局網格雨量資料，進行</a:t>
            </a:r>
            <a:r>
              <a:rPr lang="zh-TW" altLang="en-US" sz="2400" b="1" spc="130" dirty="0">
                <a:solidFill>
                  <a:srgbClr val="C00000"/>
                </a:solidFill>
                <a:cs typeface="+mn-ea"/>
                <a:sym typeface="Arial"/>
              </a:rPr>
              <a:t>歷史與即時降雨量</a:t>
            </a:r>
            <a:r>
              <a:rPr lang="en-US" altLang="zh-TW" sz="2400" b="1" spc="130" dirty="0">
                <a:cs typeface="+mn-ea"/>
                <a:sym typeface="Arial"/>
              </a:rPr>
              <a:t>(</a:t>
            </a:r>
            <a:r>
              <a:rPr lang="zh-TW" altLang="en-US" sz="2400" b="1" spc="130" dirty="0">
                <a:cs typeface="+mn-ea"/>
                <a:sym typeface="Arial"/>
              </a:rPr>
              <a:t>工作站尺度</a:t>
            </a:r>
            <a:r>
              <a:rPr lang="en-US" altLang="zh-TW" sz="2400" b="1" spc="130" dirty="0">
                <a:cs typeface="+mn-ea"/>
                <a:sym typeface="Arial"/>
              </a:rPr>
              <a:t>)</a:t>
            </a:r>
            <a:r>
              <a:rPr lang="zh-TW" altLang="en-US" sz="2400" spc="130" dirty="0">
                <a:cs typeface="+mn-ea"/>
                <a:sym typeface="Arial"/>
              </a:rPr>
              <a:t>計算</a:t>
            </a:r>
            <a:r>
              <a:rPr lang="zh-TW" altLang="en-US" sz="2400" spc="130" dirty="0">
                <a:solidFill>
                  <a:prstClr val="black">
                    <a:lumMod val="65000"/>
                    <a:lumOff val="35000"/>
                  </a:prstClr>
                </a:solidFill>
                <a:cs typeface="+mn-ea"/>
                <a:sym typeface="Arial"/>
              </a:rPr>
              <a:t>，有效雨量的推估、歷史枯旱排名及</a:t>
            </a:r>
            <a:r>
              <a:rPr lang="en-US" altLang="zh-TW" sz="2400" spc="130" dirty="0">
                <a:solidFill>
                  <a:prstClr val="black">
                    <a:lumMod val="65000"/>
                    <a:lumOff val="35000"/>
                  </a:prstClr>
                </a:solidFill>
                <a:cs typeface="+mn-ea"/>
                <a:sym typeface="Arial"/>
              </a:rPr>
              <a:t>SPI</a:t>
            </a:r>
            <a:r>
              <a:rPr lang="zh-TW" altLang="en-US" sz="2400" spc="130" dirty="0">
                <a:solidFill>
                  <a:prstClr val="black">
                    <a:lumMod val="65000"/>
                    <a:lumOff val="35000"/>
                  </a:prstClr>
                </a:solidFill>
                <a:cs typeface="+mn-ea"/>
                <a:sym typeface="Arial"/>
              </a:rPr>
              <a:t>乾旱監測預警，包含</a:t>
            </a:r>
            <a:r>
              <a:rPr lang="zh-TW" altLang="en-US" sz="2400" b="1" spc="130" dirty="0">
                <a:solidFill>
                  <a:srgbClr val="C00000"/>
                </a:solidFill>
                <a:cs typeface="+mn-ea"/>
                <a:sym typeface="Arial"/>
              </a:rPr>
              <a:t>未來</a:t>
            </a:r>
            <a:r>
              <a:rPr lang="en-US" altLang="zh-TW" sz="2400" b="1" spc="130" dirty="0">
                <a:solidFill>
                  <a:srgbClr val="C00000"/>
                </a:solidFill>
                <a:cs typeface="+mn-ea"/>
                <a:sym typeface="Arial"/>
              </a:rPr>
              <a:t>1-2</a:t>
            </a:r>
            <a:r>
              <a:rPr lang="zh-TW" altLang="en-US" sz="2400" b="1" spc="130" dirty="0">
                <a:solidFill>
                  <a:srgbClr val="C00000"/>
                </a:solidFill>
                <a:cs typeface="+mn-ea"/>
                <a:sym typeface="Arial"/>
              </a:rPr>
              <a:t>週之降雨預報</a:t>
            </a:r>
            <a:r>
              <a:rPr lang="zh-TW" altLang="en-US" sz="2400" spc="130" dirty="0">
                <a:solidFill>
                  <a:prstClr val="black">
                    <a:lumMod val="65000"/>
                    <a:lumOff val="35000"/>
                  </a:prstClr>
                </a:solidFill>
                <a:cs typeface="+mn-ea"/>
                <a:sym typeface="Arial"/>
              </a:rPr>
              <a:t>資訊，以協助灌溉配水及決策分析。</a:t>
            </a:r>
          </a:p>
        </p:txBody>
      </p:sp>
      <p:sp>
        <p:nvSpPr>
          <p:cNvPr id="20" name="文本框 47">
            <a:extLst>
              <a:ext uri="{FF2B5EF4-FFF2-40B4-BE49-F238E27FC236}">
                <a16:creationId xmlns:a16="http://schemas.microsoft.com/office/drawing/2014/main" id="{85245FB3-FAA1-40C1-B2B2-DF3ED3941A6A}"/>
              </a:ext>
            </a:extLst>
          </p:cNvPr>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簡介</a:t>
            </a:r>
            <a:r>
              <a:rPr lang="en-US" altLang="zh-TW" sz="2400" b="1" dirty="0">
                <a:solidFill>
                  <a:prstClr val="white"/>
                </a:solidFill>
                <a:latin typeface="微软雅黑" panose="020B0503020204020204" pitchFamily="34" charset="-122"/>
                <a:ea typeface="微软雅黑" panose="020B0503020204020204" pitchFamily="34" charset="-122"/>
              </a:rPr>
              <a:t>(4/7)</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sp>
        <p:nvSpPr>
          <p:cNvPr id="7" name="投影片編號版面配置區 6"/>
          <p:cNvSpPr>
            <a:spLocks noGrp="1"/>
          </p:cNvSpPr>
          <p:nvPr>
            <p:ph type="sldNum" sz="quarter" idx="12"/>
          </p:nvPr>
        </p:nvSpPr>
        <p:spPr>
          <a:xfrm>
            <a:off x="9419199" y="6356350"/>
            <a:ext cx="2743200" cy="365125"/>
          </a:xfrm>
        </p:spPr>
        <p:txBody>
          <a:bodyPr/>
          <a:lstStyle/>
          <a:p>
            <a:fld id="{46493D02-3590-4494-9ABB-93D650CAA22C}" type="slidenum">
              <a:rPr lang="zh-CN" altLang="en-US" smtClean="0">
                <a:solidFill>
                  <a:prstClr val="black">
                    <a:tint val="75000"/>
                  </a:prstClr>
                </a:solidFill>
              </a:rPr>
              <a:pPr/>
              <a:t>29</a:t>
            </a:fld>
            <a:endParaRPr lang="zh-CN" altLang="en-US" dirty="0">
              <a:solidFill>
                <a:prstClr val="black">
                  <a:tint val="75000"/>
                </a:prstClr>
              </a:solidFill>
            </a:endParaRPr>
          </a:p>
        </p:txBody>
      </p:sp>
      <p:pic>
        <p:nvPicPr>
          <p:cNvPr id="5" name="圖片 4">
            <a:extLst>
              <a:ext uri="{FF2B5EF4-FFF2-40B4-BE49-F238E27FC236}">
                <a16:creationId xmlns:a16="http://schemas.microsoft.com/office/drawing/2014/main" id="{3C26FDB6-6FC6-609C-A1F3-7BE71ED54FAF}"/>
              </a:ext>
            </a:extLst>
          </p:cNvPr>
          <p:cNvPicPr>
            <a:picLocks noChangeAspect="1"/>
          </p:cNvPicPr>
          <p:nvPr/>
        </p:nvPicPr>
        <p:blipFill>
          <a:blip r:embed="rId6"/>
          <a:stretch>
            <a:fillRect/>
          </a:stretch>
        </p:blipFill>
        <p:spPr>
          <a:xfrm>
            <a:off x="5675966" y="2521184"/>
            <a:ext cx="6357150" cy="1969965"/>
          </a:xfrm>
          <a:prstGeom prst="rect">
            <a:avLst/>
          </a:prstGeom>
        </p:spPr>
      </p:pic>
      <p:pic>
        <p:nvPicPr>
          <p:cNvPr id="16" name="圖片 15">
            <a:extLst>
              <a:ext uri="{FF2B5EF4-FFF2-40B4-BE49-F238E27FC236}">
                <a16:creationId xmlns:a16="http://schemas.microsoft.com/office/drawing/2014/main" id="{13E79A5C-934E-20D1-6BEA-61CAB3067D1B}"/>
              </a:ext>
            </a:extLst>
          </p:cNvPr>
          <p:cNvPicPr>
            <a:picLocks noChangeAspect="1"/>
          </p:cNvPicPr>
          <p:nvPr/>
        </p:nvPicPr>
        <p:blipFill>
          <a:blip r:embed="rId7"/>
          <a:stretch>
            <a:fillRect/>
          </a:stretch>
        </p:blipFill>
        <p:spPr>
          <a:xfrm>
            <a:off x="445776" y="5203107"/>
            <a:ext cx="5213196" cy="1200767"/>
          </a:xfrm>
          <a:prstGeom prst="rect">
            <a:avLst/>
          </a:prstGeom>
        </p:spPr>
      </p:pic>
    </p:spTree>
    <p:extLst>
      <p:ext uri="{BB962C8B-B14F-4D97-AF65-F5344CB8AC3E}">
        <p14:creationId xmlns:p14="http://schemas.microsoft.com/office/powerpoint/2010/main" val="1797474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3" y="162838"/>
            <a:ext cx="10968563" cy="789140"/>
            <a:chOff x="-4" y="162838"/>
            <a:chExt cx="12190832" cy="678410"/>
          </a:xfrm>
        </p:grpSpPr>
        <p:sp>
          <p:nvSpPr>
            <p:cNvPr id="25" name="矩形 42"/>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投影片編號版面配置區 6"/>
          <p:cNvSpPr>
            <a:spLocks noGrp="1"/>
          </p:cNvSpPr>
          <p:nvPr>
            <p:ph type="sldNum" sz="quarter" idx="12"/>
          </p:nvPr>
        </p:nvSpPr>
        <p:spPr>
          <a:xfrm>
            <a:off x="9419199" y="6356350"/>
            <a:ext cx="2743200" cy="365125"/>
          </a:xfrm>
        </p:spPr>
        <p:txBody>
          <a:bodyPr/>
          <a:lstStyle/>
          <a:p>
            <a:fld id="{46493D02-3590-4494-9ABB-93D650CAA22C}" type="slidenum">
              <a:rPr lang="zh-CN" altLang="en-US" smtClean="0">
                <a:solidFill>
                  <a:prstClr val="black">
                    <a:tint val="75000"/>
                  </a:prstClr>
                </a:solidFill>
              </a:rPr>
              <a:pPr/>
              <a:t>30</a:t>
            </a:fld>
            <a:endParaRPr lang="zh-CN" altLang="en-US" dirty="0">
              <a:solidFill>
                <a:prstClr val="black">
                  <a:tint val="75000"/>
                </a:prstClr>
              </a:solidFill>
            </a:endParaRPr>
          </a:p>
        </p:txBody>
      </p:sp>
      <p:sp>
        <p:nvSpPr>
          <p:cNvPr id="39" name="文本框 7">
            <a:extLst>
              <a:ext uri="{FF2B5EF4-FFF2-40B4-BE49-F238E27FC236}">
                <a16:creationId xmlns:a16="http://schemas.microsoft.com/office/drawing/2014/main" id="{B1D3F6AC-EAE0-3013-98FD-23EAE73CFF9A}"/>
              </a:ext>
            </a:extLst>
          </p:cNvPr>
          <p:cNvSpPr txBox="1"/>
          <p:nvPr/>
        </p:nvSpPr>
        <p:spPr>
          <a:xfrm>
            <a:off x="257608" y="1184421"/>
            <a:ext cx="582090" cy="3046988"/>
          </a:xfrm>
          <a:prstGeom prst="rect">
            <a:avLst/>
          </a:prstGeom>
          <a:solidFill>
            <a:schemeClr val="tx2">
              <a:alpha val="50000"/>
            </a:schemeClr>
          </a:solidFill>
        </p:spPr>
        <p:txBody>
          <a:bodyPr wrap="square">
            <a:spAutoFit/>
          </a:bodyPr>
          <a:lstStyle>
            <a:defPPr>
              <a:defRPr lang="zh-CN"/>
            </a:defPPr>
            <a:lvl1pPr algn="ctr">
              <a:defRPr b="1" kern="0">
                <a:solidFill>
                  <a:srgbClr val="FFFF00"/>
                </a:solidFill>
                <a:effectLst>
                  <a:outerShdw blurRad="38100" dist="38100" dir="2700000" algn="tl">
                    <a:srgbClr val="000000">
                      <a:alpha val="43137"/>
                    </a:srgbClr>
                  </a:outerShdw>
                </a:effectLst>
                <a:latin typeface="微軟正黑體"/>
                <a:ea typeface="微軟正黑體"/>
              </a:defRPr>
            </a:lvl1pPr>
          </a:lstStyle>
          <a:p>
            <a:r>
              <a:rPr lang="zh-TW" altLang="en-US" sz="3200" dirty="0">
                <a:sym typeface="阿里巴巴普惠体 B" panose="00020600040101010101" pitchFamily="18" charset="-122"/>
              </a:rPr>
              <a:t>供灌水源分析</a:t>
            </a:r>
          </a:p>
        </p:txBody>
      </p:sp>
      <p:sp>
        <p:nvSpPr>
          <p:cNvPr id="8" name="Google Shape;587;p21">
            <a:extLst>
              <a:ext uri="{FF2B5EF4-FFF2-40B4-BE49-F238E27FC236}">
                <a16:creationId xmlns:a16="http://schemas.microsoft.com/office/drawing/2014/main" id="{A221C923-9E9E-9A22-EA0E-CAF02849EF14}"/>
              </a:ext>
            </a:extLst>
          </p:cNvPr>
          <p:cNvSpPr txBox="1"/>
          <p:nvPr/>
        </p:nvSpPr>
        <p:spPr>
          <a:xfrm>
            <a:off x="2320154" y="2158577"/>
            <a:ext cx="1446607"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1600" b="1" dirty="0">
                <a:latin typeface="Fira Sans Extra Condensed"/>
                <a:ea typeface="Fira Sans Extra Condensed"/>
                <a:cs typeface="Fira Sans Extra Condensed"/>
                <a:sym typeface="Fira Sans Extra Condensed"/>
              </a:rPr>
              <a:t>即時水庫水情</a:t>
            </a:r>
            <a:endParaRPr sz="1600" b="1" dirty="0">
              <a:latin typeface="Fira Sans Extra Condensed"/>
              <a:ea typeface="Fira Sans Extra Condensed"/>
              <a:cs typeface="Fira Sans Extra Condensed"/>
              <a:sym typeface="Fira Sans Extra Condensed"/>
            </a:endParaRPr>
          </a:p>
        </p:txBody>
      </p:sp>
      <p:sp>
        <p:nvSpPr>
          <p:cNvPr id="9" name="Google Shape;587;p21">
            <a:extLst>
              <a:ext uri="{FF2B5EF4-FFF2-40B4-BE49-F238E27FC236}">
                <a16:creationId xmlns:a16="http://schemas.microsoft.com/office/drawing/2014/main" id="{548E2F75-DFDF-06C8-621F-268D6113E3B9}"/>
              </a:ext>
            </a:extLst>
          </p:cNvPr>
          <p:cNvSpPr txBox="1"/>
          <p:nvPr/>
        </p:nvSpPr>
        <p:spPr>
          <a:xfrm>
            <a:off x="5864676" y="2175176"/>
            <a:ext cx="1446607"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1600" b="1" dirty="0">
                <a:latin typeface="Fira Sans Extra Condensed"/>
                <a:ea typeface="Fira Sans Extra Condensed"/>
                <a:cs typeface="Fira Sans Extra Condensed"/>
                <a:sym typeface="Fira Sans Extra Condensed"/>
              </a:rPr>
              <a:t>蓄水量歷線</a:t>
            </a:r>
            <a:endParaRPr sz="1600" b="1" dirty="0">
              <a:latin typeface="Fira Sans Extra Condensed"/>
              <a:ea typeface="Fira Sans Extra Condensed"/>
              <a:cs typeface="Fira Sans Extra Condensed"/>
              <a:sym typeface="Fira Sans Extra Condensed"/>
            </a:endParaRPr>
          </a:p>
        </p:txBody>
      </p:sp>
      <p:sp>
        <p:nvSpPr>
          <p:cNvPr id="11" name="Google Shape;587;p21">
            <a:extLst>
              <a:ext uri="{FF2B5EF4-FFF2-40B4-BE49-F238E27FC236}">
                <a16:creationId xmlns:a16="http://schemas.microsoft.com/office/drawing/2014/main" id="{CC818528-A8E2-A7EF-2C04-5DF8F79C42A2}"/>
              </a:ext>
            </a:extLst>
          </p:cNvPr>
          <p:cNvSpPr txBox="1"/>
          <p:nvPr/>
        </p:nvSpPr>
        <p:spPr>
          <a:xfrm>
            <a:off x="5832833" y="4467293"/>
            <a:ext cx="1611048"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1600" b="1" dirty="0">
                <a:latin typeface="Fira Sans Extra Condensed"/>
                <a:ea typeface="Fira Sans Extra Condensed"/>
                <a:cs typeface="Fira Sans Extra Condensed"/>
                <a:sym typeface="Fira Sans Extra Condensed"/>
              </a:rPr>
              <a:t>蓄水量枯旱排名</a:t>
            </a:r>
            <a:endParaRPr sz="1600" b="1" dirty="0">
              <a:latin typeface="Fira Sans Extra Condensed"/>
              <a:ea typeface="Fira Sans Extra Condensed"/>
              <a:cs typeface="Fira Sans Extra Condensed"/>
              <a:sym typeface="Fira Sans Extra Condensed"/>
            </a:endParaRPr>
          </a:p>
        </p:txBody>
      </p:sp>
      <p:sp>
        <p:nvSpPr>
          <p:cNvPr id="12" name="Google Shape;587;p21">
            <a:extLst>
              <a:ext uri="{FF2B5EF4-FFF2-40B4-BE49-F238E27FC236}">
                <a16:creationId xmlns:a16="http://schemas.microsoft.com/office/drawing/2014/main" id="{C0534148-8CF2-5313-B1F2-CDBADDA54A3C}"/>
              </a:ext>
            </a:extLst>
          </p:cNvPr>
          <p:cNvSpPr txBox="1"/>
          <p:nvPr/>
        </p:nvSpPr>
        <p:spPr>
          <a:xfrm>
            <a:off x="9576026" y="2755296"/>
            <a:ext cx="1611048" cy="283412"/>
          </a:xfrm>
          <a:prstGeom prst="rect">
            <a:avLst/>
          </a:prstGeom>
          <a:solidFill>
            <a:schemeClr val="accent5">
              <a:lumMod val="20000"/>
              <a:lumOff val="80000"/>
            </a:schemeClr>
          </a:solidFill>
          <a:ln>
            <a:solidFill>
              <a:srgbClr val="875B3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sz="1600" b="1" dirty="0">
                <a:latin typeface="Fira Sans Extra Condensed"/>
                <a:ea typeface="Fira Sans Extra Condensed"/>
                <a:cs typeface="Fira Sans Extra Condensed"/>
                <a:sym typeface="Fira Sans Extra Condensed"/>
              </a:rPr>
              <a:t>入流量枯旱排名</a:t>
            </a:r>
            <a:endParaRPr sz="1600" b="1" dirty="0">
              <a:latin typeface="Fira Sans Extra Condensed"/>
              <a:ea typeface="Fira Sans Extra Condensed"/>
              <a:cs typeface="Fira Sans Extra Condensed"/>
              <a:sym typeface="Fira Sans Extra Condensed"/>
            </a:endParaRPr>
          </a:p>
        </p:txBody>
      </p:sp>
      <p:sp>
        <p:nvSpPr>
          <p:cNvPr id="13" name="矩形 12">
            <a:extLst>
              <a:ext uri="{FF2B5EF4-FFF2-40B4-BE49-F238E27FC236}">
                <a16:creationId xmlns:a16="http://schemas.microsoft.com/office/drawing/2014/main" id="{09E57FA4-1890-AFAC-6AB4-75E3EB5B1FE2}"/>
              </a:ext>
            </a:extLst>
          </p:cNvPr>
          <p:cNvSpPr/>
          <p:nvPr/>
        </p:nvSpPr>
        <p:spPr>
          <a:xfrm>
            <a:off x="839698" y="980783"/>
            <a:ext cx="11094694" cy="1200329"/>
          </a:xfrm>
          <a:prstGeom prst="rect">
            <a:avLst/>
          </a:prstGeom>
        </p:spPr>
        <p:txBody>
          <a:bodyPr wrap="square">
            <a:spAutoFit/>
          </a:bodyPr>
          <a:lstStyle/>
          <a:p>
            <a:pPr marL="914400" lvl="1" indent="-457200" algn="just">
              <a:spcBef>
                <a:spcPts val="600"/>
              </a:spcBef>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介接水利署</a:t>
            </a:r>
            <a:r>
              <a:rPr lang="zh-TW" altLang="en-US" sz="2400" b="1" spc="130" dirty="0">
                <a:solidFill>
                  <a:srgbClr val="C00000"/>
                </a:solidFill>
                <a:cs typeface="+mn-ea"/>
                <a:sym typeface="Arial"/>
              </a:rPr>
              <a:t>歷史與即時水庫蓄水量</a:t>
            </a:r>
            <a:r>
              <a:rPr lang="zh-TW" altLang="en-US" sz="2400" spc="130" dirty="0">
                <a:solidFill>
                  <a:prstClr val="black">
                    <a:lumMod val="65000"/>
                    <a:lumOff val="35000"/>
                  </a:prstClr>
                </a:solidFill>
                <a:cs typeface="+mn-ea"/>
                <a:sym typeface="Arial"/>
              </a:rPr>
              <a:t>、</a:t>
            </a:r>
            <a:r>
              <a:rPr lang="zh-TW" altLang="en-US" sz="2400" b="1" spc="130" dirty="0">
                <a:solidFill>
                  <a:srgbClr val="C00000"/>
                </a:solidFill>
                <a:cs typeface="+mn-ea"/>
                <a:sym typeface="Arial"/>
              </a:rPr>
              <a:t>入流量</a:t>
            </a:r>
            <a:r>
              <a:rPr lang="zh-TW" altLang="en-US" sz="2400" spc="130" dirty="0">
                <a:solidFill>
                  <a:prstClr val="black">
                    <a:lumMod val="65000"/>
                    <a:lumOff val="35000"/>
                  </a:prstClr>
                </a:solidFill>
                <a:cs typeface="+mn-ea"/>
                <a:sym typeface="Arial"/>
              </a:rPr>
              <a:t>及管理處</a:t>
            </a:r>
            <a:r>
              <a:rPr lang="zh-TW" altLang="en-US" sz="2400" b="1" spc="130" dirty="0">
                <a:solidFill>
                  <a:srgbClr val="C00000"/>
                </a:solidFill>
                <a:cs typeface="+mn-ea"/>
                <a:sym typeface="Arial"/>
              </a:rPr>
              <a:t>埤塘蓄水量</a:t>
            </a:r>
            <a:r>
              <a:rPr lang="zh-TW" altLang="en-US" sz="2400" spc="130" dirty="0">
                <a:solidFill>
                  <a:prstClr val="black">
                    <a:lumMod val="65000"/>
                    <a:lumOff val="35000"/>
                  </a:prstClr>
                </a:solidFill>
                <a:cs typeface="+mn-ea"/>
                <a:sym typeface="Arial"/>
              </a:rPr>
              <a:t>等水情資料。開發可視化之水庫即時水情展示及歷史枯旱排名查詢功能，掌握水庫、埤塘等灌溉水源資訊。</a:t>
            </a:r>
          </a:p>
        </p:txBody>
      </p:sp>
      <p:sp>
        <p:nvSpPr>
          <p:cNvPr id="20" name="文本框 47">
            <a:extLst>
              <a:ext uri="{FF2B5EF4-FFF2-40B4-BE49-F238E27FC236}">
                <a16:creationId xmlns:a16="http://schemas.microsoft.com/office/drawing/2014/main" id="{292A7792-65DB-4628-B872-31688AB9A734}"/>
              </a:ext>
            </a:extLst>
          </p:cNvPr>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簡介</a:t>
            </a:r>
            <a:r>
              <a:rPr lang="en-US" altLang="zh-TW" sz="2400" b="1" dirty="0">
                <a:solidFill>
                  <a:prstClr val="white"/>
                </a:solidFill>
                <a:latin typeface="微软雅黑" panose="020B0503020204020204" pitchFamily="34" charset="-122"/>
                <a:ea typeface="微软雅黑" panose="020B0503020204020204" pitchFamily="34" charset="-122"/>
              </a:rPr>
              <a:t>(5/7)</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pic>
        <p:nvPicPr>
          <p:cNvPr id="17" name="圖片 16">
            <a:extLst>
              <a:ext uri="{FF2B5EF4-FFF2-40B4-BE49-F238E27FC236}">
                <a16:creationId xmlns:a16="http://schemas.microsoft.com/office/drawing/2014/main" id="{C7F73B02-F246-14A4-91FC-934AA96AFC01}"/>
              </a:ext>
            </a:extLst>
          </p:cNvPr>
          <p:cNvPicPr>
            <a:picLocks noChangeAspect="1"/>
          </p:cNvPicPr>
          <p:nvPr/>
        </p:nvPicPr>
        <p:blipFill>
          <a:blip r:embed="rId4"/>
          <a:stretch>
            <a:fillRect/>
          </a:stretch>
        </p:blipFill>
        <p:spPr>
          <a:xfrm>
            <a:off x="1089601" y="2481467"/>
            <a:ext cx="3537954" cy="3768792"/>
          </a:xfrm>
          <a:prstGeom prst="rect">
            <a:avLst/>
          </a:prstGeom>
        </p:spPr>
      </p:pic>
      <p:pic>
        <p:nvPicPr>
          <p:cNvPr id="19" name="圖片 18">
            <a:extLst>
              <a:ext uri="{FF2B5EF4-FFF2-40B4-BE49-F238E27FC236}">
                <a16:creationId xmlns:a16="http://schemas.microsoft.com/office/drawing/2014/main" id="{29AB2B6F-9676-EB88-D658-B35A37847B89}"/>
              </a:ext>
            </a:extLst>
          </p:cNvPr>
          <p:cNvPicPr>
            <a:picLocks noChangeAspect="1"/>
          </p:cNvPicPr>
          <p:nvPr/>
        </p:nvPicPr>
        <p:blipFill>
          <a:blip r:embed="rId5"/>
          <a:stretch>
            <a:fillRect/>
          </a:stretch>
        </p:blipFill>
        <p:spPr>
          <a:xfrm>
            <a:off x="4627555" y="2555297"/>
            <a:ext cx="4021604" cy="1202033"/>
          </a:xfrm>
          <a:prstGeom prst="rect">
            <a:avLst/>
          </a:prstGeom>
        </p:spPr>
      </p:pic>
      <p:pic>
        <p:nvPicPr>
          <p:cNvPr id="27" name="圖片 26">
            <a:extLst>
              <a:ext uri="{FF2B5EF4-FFF2-40B4-BE49-F238E27FC236}">
                <a16:creationId xmlns:a16="http://schemas.microsoft.com/office/drawing/2014/main" id="{2AECD810-E1D8-E4E3-55A7-C70DB03F2C38}"/>
              </a:ext>
            </a:extLst>
          </p:cNvPr>
          <p:cNvPicPr>
            <a:picLocks noChangeAspect="1"/>
          </p:cNvPicPr>
          <p:nvPr/>
        </p:nvPicPr>
        <p:blipFill>
          <a:blip r:embed="rId6"/>
          <a:stretch>
            <a:fillRect/>
          </a:stretch>
        </p:blipFill>
        <p:spPr>
          <a:xfrm>
            <a:off x="4655056" y="4824051"/>
            <a:ext cx="4402873" cy="1714861"/>
          </a:xfrm>
          <a:prstGeom prst="rect">
            <a:avLst/>
          </a:prstGeom>
        </p:spPr>
      </p:pic>
      <p:pic>
        <p:nvPicPr>
          <p:cNvPr id="29" name="圖片 28">
            <a:extLst>
              <a:ext uri="{FF2B5EF4-FFF2-40B4-BE49-F238E27FC236}">
                <a16:creationId xmlns:a16="http://schemas.microsoft.com/office/drawing/2014/main" id="{949FBF39-160A-2731-7050-5D53E14B46C5}"/>
              </a:ext>
            </a:extLst>
          </p:cNvPr>
          <p:cNvPicPr>
            <a:picLocks noChangeAspect="1"/>
          </p:cNvPicPr>
          <p:nvPr/>
        </p:nvPicPr>
        <p:blipFill>
          <a:blip r:embed="rId7"/>
          <a:stretch>
            <a:fillRect/>
          </a:stretch>
        </p:blipFill>
        <p:spPr>
          <a:xfrm>
            <a:off x="8061454" y="3038708"/>
            <a:ext cx="4052487" cy="2266685"/>
          </a:xfrm>
          <a:prstGeom prst="rect">
            <a:avLst/>
          </a:prstGeom>
        </p:spPr>
      </p:pic>
    </p:spTree>
    <p:extLst>
      <p:ext uri="{BB962C8B-B14F-4D97-AF65-F5344CB8AC3E}">
        <p14:creationId xmlns:p14="http://schemas.microsoft.com/office/powerpoint/2010/main" val="2871991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3" y="162838"/>
            <a:ext cx="10968563" cy="789140"/>
            <a:chOff x="-4" y="162838"/>
            <a:chExt cx="12190832" cy="678410"/>
          </a:xfrm>
        </p:grpSpPr>
        <p:sp>
          <p:nvSpPr>
            <p:cNvPr id="25" name="矩形 42"/>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投影片編號版面配置區 6"/>
          <p:cNvSpPr>
            <a:spLocks noGrp="1"/>
          </p:cNvSpPr>
          <p:nvPr>
            <p:ph type="sldNum" sz="quarter" idx="12"/>
          </p:nvPr>
        </p:nvSpPr>
        <p:spPr>
          <a:xfrm>
            <a:off x="9419199" y="6356350"/>
            <a:ext cx="2743200" cy="365125"/>
          </a:xfrm>
        </p:spPr>
        <p:txBody>
          <a:bodyPr/>
          <a:lstStyle/>
          <a:p>
            <a:fld id="{46493D02-3590-4494-9ABB-93D650CAA22C}" type="slidenum">
              <a:rPr lang="zh-CN" altLang="en-US" smtClean="0">
                <a:solidFill>
                  <a:prstClr val="black">
                    <a:tint val="75000"/>
                  </a:prstClr>
                </a:solidFill>
              </a:rPr>
              <a:pPr/>
              <a:t>31</a:t>
            </a:fld>
            <a:endParaRPr lang="zh-CN" altLang="en-US" dirty="0">
              <a:solidFill>
                <a:prstClr val="black">
                  <a:tint val="75000"/>
                </a:prstClr>
              </a:solidFill>
            </a:endParaRPr>
          </a:p>
        </p:txBody>
      </p:sp>
      <p:sp>
        <p:nvSpPr>
          <p:cNvPr id="39" name="文本框 7">
            <a:extLst>
              <a:ext uri="{FF2B5EF4-FFF2-40B4-BE49-F238E27FC236}">
                <a16:creationId xmlns:a16="http://schemas.microsoft.com/office/drawing/2014/main" id="{B1D3F6AC-EAE0-3013-98FD-23EAE73CFF9A}"/>
              </a:ext>
            </a:extLst>
          </p:cNvPr>
          <p:cNvSpPr txBox="1"/>
          <p:nvPr/>
        </p:nvSpPr>
        <p:spPr>
          <a:xfrm>
            <a:off x="257608" y="1184421"/>
            <a:ext cx="582090" cy="4031873"/>
          </a:xfrm>
          <a:prstGeom prst="rect">
            <a:avLst/>
          </a:prstGeom>
          <a:solidFill>
            <a:schemeClr val="tx2">
              <a:alpha val="50000"/>
            </a:schemeClr>
          </a:solidFill>
        </p:spPr>
        <p:txBody>
          <a:bodyPr wrap="square">
            <a:spAutoFit/>
          </a:bodyPr>
          <a:lstStyle>
            <a:defPPr>
              <a:defRPr lang="zh-CN"/>
            </a:defPPr>
            <a:lvl1pPr algn="ctr">
              <a:defRPr b="1" kern="0">
                <a:solidFill>
                  <a:srgbClr val="FFFF00"/>
                </a:solidFill>
                <a:effectLst>
                  <a:outerShdw blurRad="38100" dist="38100" dir="2700000" algn="tl">
                    <a:srgbClr val="000000">
                      <a:alpha val="43137"/>
                    </a:srgbClr>
                  </a:outerShdw>
                </a:effectLst>
                <a:latin typeface="微軟正黑體"/>
                <a:ea typeface="微軟正黑體"/>
              </a:defRPr>
            </a:lvl1pPr>
          </a:lstStyle>
          <a:p>
            <a:r>
              <a:rPr lang="zh-TW" altLang="en-US" sz="3200" dirty="0">
                <a:sym typeface="阿里巴巴普惠体 B" panose="00020600040101010101" pitchFamily="18" charset="-122"/>
              </a:rPr>
              <a:t>灌溉缺水風險評估</a:t>
            </a:r>
          </a:p>
        </p:txBody>
      </p:sp>
      <p:sp>
        <p:nvSpPr>
          <p:cNvPr id="6" name="矩形 5">
            <a:extLst>
              <a:ext uri="{FF2B5EF4-FFF2-40B4-BE49-F238E27FC236}">
                <a16:creationId xmlns:a16="http://schemas.microsoft.com/office/drawing/2014/main" id="{FF32C5D8-D0DF-0364-4562-0F71D4C53CD2}"/>
              </a:ext>
            </a:extLst>
          </p:cNvPr>
          <p:cNvSpPr/>
          <p:nvPr/>
        </p:nvSpPr>
        <p:spPr>
          <a:xfrm>
            <a:off x="839698" y="1100915"/>
            <a:ext cx="10963281" cy="830997"/>
          </a:xfrm>
          <a:prstGeom prst="rect">
            <a:avLst/>
          </a:prstGeom>
        </p:spPr>
        <p:txBody>
          <a:bodyPr wrap="square">
            <a:spAutoFit/>
          </a:bodyPr>
          <a:lstStyle/>
          <a:p>
            <a:pPr marL="914400" lvl="1" indent="-457200" algn="just">
              <a:spcBef>
                <a:spcPts val="600"/>
              </a:spcBef>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於期作供灌前，進行在未來耕作期間內可供灌溉水量低於需求量發生機率之推演，提供當前水庫蓄水量及預計供灌面積之風險評估。</a:t>
            </a:r>
          </a:p>
        </p:txBody>
      </p:sp>
      <p:sp>
        <p:nvSpPr>
          <p:cNvPr id="14" name="文本框 47">
            <a:extLst>
              <a:ext uri="{FF2B5EF4-FFF2-40B4-BE49-F238E27FC236}">
                <a16:creationId xmlns:a16="http://schemas.microsoft.com/office/drawing/2014/main" id="{02056DE3-6435-4E95-BCA7-BCA5B2A6A0BA}"/>
              </a:ext>
            </a:extLst>
          </p:cNvPr>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簡介</a:t>
            </a:r>
            <a:r>
              <a:rPr lang="en-US" altLang="zh-TW" sz="2400" b="1" dirty="0">
                <a:solidFill>
                  <a:prstClr val="white"/>
                </a:solidFill>
                <a:latin typeface="微软雅黑" panose="020B0503020204020204" pitchFamily="34" charset="-122"/>
                <a:ea typeface="微软雅黑" panose="020B0503020204020204" pitchFamily="34" charset="-122"/>
              </a:rPr>
              <a:t>(6/7)</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pic>
        <p:nvPicPr>
          <p:cNvPr id="3" name="圖片 2">
            <a:extLst>
              <a:ext uri="{FF2B5EF4-FFF2-40B4-BE49-F238E27FC236}">
                <a16:creationId xmlns:a16="http://schemas.microsoft.com/office/drawing/2014/main" id="{934E0BEB-BE3E-473B-9F0D-AA1FFE3C840C}"/>
              </a:ext>
            </a:extLst>
          </p:cNvPr>
          <p:cNvPicPr>
            <a:picLocks noChangeAspect="1"/>
          </p:cNvPicPr>
          <p:nvPr/>
        </p:nvPicPr>
        <p:blipFill>
          <a:blip r:embed="rId4"/>
          <a:stretch>
            <a:fillRect/>
          </a:stretch>
        </p:blipFill>
        <p:spPr>
          <a:xfrm>
            <a:off x="1064553" y="3945813"/>
            <a:ext cx="10653132" cy="2858571"/>
          </a:xfrm>
          <a:prstGeom prst="rect">
            <a:avLst/>
          </a:prstGeom>
        </p:spPr>
      </p:pic>
      <p:pic>
        <p:nvPicPr>
          <p:cNvPr id="12" name="圖片 11" descr="一張含有 文字, 行, 圖表, 字型 的圖片&#10;&#10;自動產生的描述">
            <a:extLst>
              <a:ext uri="{FF2B5EF4-FFF2-40B4-BE49-F238E27FC236}">
                <a16:creationId xmlns:a16="http://schemas.microsoft.com/office/drawing/2014/main" id="{D067CCC1-F7F7-A9F3-8C93-8E9F8A91745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8124"/>
          <a:stretch/>
        </p:blipFill>
        <p:spPr>
          <a:xfrm>
            <a:off x="1149847" y="2080850"/>
            <a:ext cx="8529956" cy="1983772"/>
          </a:xfrm>
          <a:prstGeom prst="rect">
            <a:avLst/>
          </a:prstGeom>
        </p:spPr>
      </p:pic>
      <p:pic>
        <p:nvPicPr>
          <p:cNvPr id="8" name="圖片 7">
            <a:extLst>
              <a:ext uri="{FF2B5EF4-FFF2-40B4-BE49-F238E27FC236}">
                <a16:creationId xmlns:a16="http://schemas.microsoft.com/office/drawing/2014/main" id="{0732B6F1-B47E-7B8C-875E-EC7BCC3CBFF3}"/>
              </a:ext>
            </a:extLst>
          </p:cNvPr>
          <p:cNvPicPr>
            <a:picLocks noChangeAspect="1"/>
          </p:cNvPicPr>
          <p:nvPr/>
        </p:nvPicPr>
        <p:blipFill>
          <a:blip r:embed="rId6"/>
          <a:stretch>
            <a:fillRect/>
          </a:stretch>
        </p:blipFill>
        <p:spPr>
          <a:xfrm>
            <a:off x="9803119" y="1983067"/>
            <a:ext cx="2222217" cy="2759927"/>
          </a:xfrm>
          <a:prstGeom prst="rect">
            <a:avLst/>
          </a:prstGeom>
        </p:spPr>
      </p:pic>
    </p:spTree>
    <p:extLst>
      <p:ext uri="{BB962C8B-B14F-4D97-AF65-F5344CB8AC3E}">
        <p14:creationId xmlns:p14="http://schemas.microsoft.com/office/powerpoint/2010/main" val="3261440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3" y="162838"/>
            <a:ext cx="10968563" cy="789140"/>
            <a:chOff x="-4" y="162838"/>
            <a:chExt cx="12190832" cy="678410"/>
          </a:xfrm>
        </p:grpSpPr>
        <p:sp>
          <p:nvSpPr>
            <p:cNvPr id="25" name="矩形 42"/>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投影片編號版面配置區 6"/>
          <p:cNvSpPr>
            <a:spLocks noGrp="1"/>
          </p:cNvSpPr>
          <p:nvPr>
            <p:ph type="sldNum" sz="quarter" idx="12"/>
          </p:nvPr>
        </p:nvSpPr>
        <p:spPr>
          <a:xfrm>
            <a:off x="9419199" y="6356350"/>
            <a:ext cx="2743200" cy="365125"/>
          </a:xfrm>
        </p:spPr>
        <p:txBody>
          <a:bodyPr/>
          <a:lstStyle/>
          <a:p>
            <a:fld id="{46493D02-3590-4494-9ABB-93D650CAA22C}" type="slidenum">
              <a:rPr lang="zh-CN" altLang="en-US" smtClean="0">
                <a:solidFill>
                  <a:prstClr val="black">
                    <a:tint val="75000"/>
                  </a:prstClr>
                </a:solidFill>
              </a:rPr>
              <a:pPr/>
              <a:t>32</a:t>
            </a:fld>
            <a:endParaRPr lang="zh-CN" altLang="en-US" dirty="0">
              <a:solidFill>
                <a:prstClr val="black">
                  <a:tint val="75000"/>
                </a:prstClr>
              </a:solidFill>
            </a:endParaRPr>
          </a:p>
        </p:txBody>
      </p:sp>
      <p:sp>
        <p:nvSpPr>
          <p:cNvPr id="39" name="文本框 7">
            <a:extLst>
              <a:ext uri="{FF2B5EF4-FFF2-40B4-BE49-F238E27FC236}">
                <a16:creationId xmlns:a16="http://schemas.microsoft.com/office/drawing/2014/main" id="{B1D3F6AC-EAE0-3013-98FD-23EAE73CFF9A}"/>
              </a:ext>
            </a:extLst>
          </p:cNvPr>
          <p:cNvSpPr txBox="1"/>
          <p:nvPr/>
        </p:nvSpPr>
        <p:spPr>
          <a:xfrm>
            <a:off x="257608" y="1184421"/>
            <a:ext cx="582090" cy="4031873"/>
          </a:xfrm>
          <a:prstGeom prst="rect">
            <a:avLst/>
          </a:prstGeom>
          <a:solidFill>
            <a:schemeClr val="tx2">
              <a:alpha val="50000"/>
            </a:schemeClr>
          </a:solidFill>
        </p:spPr>
        <p:txBody>
          <a:bodyPr wrap="square">
            <a:spAutoFit/>
          </a:bodyPr>
          <a:lstStyle>
            <a:defPPr>
              <a:defRPr lang="zh-CN"/>
            </a:defPPr>
            <a:lvl1pPr algn="ctr">
              <a:defRPr b="1" kern="0">
                <a:solidFill>
                  <a:srgbClr val="FFFF00"/>
                </a:solidFill>
                <a:effectLst>
                  <a:outerShdw blurRad="38100" dist="38100" dir="2700000" algn="tl">
                    <a:srgbClr val="000000">
                      <a:alpha val="43137"/>
                    </a:srgbClr>
                  </a:outerShdw>
                </a:effectLst>
                <a:latin typeface="微軟正黑體"/>
                <a:ea typeface="微軟正黑體"/>
              </a:defRPr>
            </a:lvl1pPr>
          </a:lstStyle>
          <a:p>
            <a:r>
              <a:rPr lang="zh-TW" altLang="en-US" sz="3200" dirty="0">
                <a:sym typeface="阿里巴巴普惠体 B" panose="00020600040101010101" pitchFamily="18" charset="-122"/>
              </a:rPr>
              <a:t>灌溉供需用水演算</a:t>
            </a:r>
          </a:p>
        </p:txBody>
      </p:sp>
      <p:pic>
        <p:nvPicPr>
          <p:cNvPr id="5" name="圖形 4">
            <a:extLst>
              <a:ext uri="{FF2B5EF4-FFF2-40B4-BE49-F238E27FC236}">
                <a16:creationId xmlns:a16="http://schemas.microsoft.com/office/drawing/2014/main" id="{F2E14EC5-1EB0-1D1F-440C-9ED88E7141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1236723" y="2505170"/>
            <a:ext cx="4051212" cy="3776726"/>
          </a:xfrm>
          <a:prstGeom prst="rect">
            <a:avLst/>
          </a:prstGeom>
        </p:spPr>
      </p:pic>
      <p:sp>
        <p:nvSpPr>
          <p:cNvPr id="6" name="矩形 5">
            <a:extLst>
              <a:ext uri="{FF2B5EF4-FFF2-40B4-BE49-F238E27FC236}">
                <a16:creationId xmlns:a16="http://schemas.microsoft.com/office/drawing/2014/main" id="{FF32C5D8-D0DF-0364-4562-0F71D4C53CD2}"/>
              </a:ext>
            </a:extLst>
          </p:cNvPr>
          <p:cNvSpPr/>
          <p:nvPr/>
        </p:nvSpPr>
        <p:spPr>
          <a:xfrm>
            <a:off x="839698" y="980783"/>
            <a:ext cx="10963281" cy="1200329"/>
          </a:xfrm>
          <a:prstGeom prst="rect">
            <a:avLst/>
          </a:prstGeom>
        </p:spPr>
        <p:txBody>
          <a:bodyPr wrap="square">
            <a:spAutoFit/>
          </a:bodyPr>
          <a:lstStyle/>
          <a:p>
            <a:pPr marL="914400" lvl="1" indent="-457200" algn="just">
              <a:spcBef>
                <a:spcPts val="600"/>
              </a:spcBef>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整合水庫蓄水量、入流量、灌溉用水量及多元水源等資訊，提供參數調整功能，演算</a:t>
            </a:r>
            <a:r>
              <a:rPr lang="zh-TW" altLang="en-US" sz="2400" b="1" spc="130" dirty="0">
                <a:solidFill>
                  <a:srgbClr val="C00000"/>
                </a:solidFill>
                <a:cs typeface="+mn-ea"/>
                <a:sym typeface="Arial"/>
              </a:rPr>
              <a:t>不同降雨情境及供灌方案下之水庫蓄水量</a:t>
            </a:r>
            <a:r>
              <a:rPr lang="zh-TW" altLang="en-US" sz="2400" spc="130" dirty="0">
                <a:solidFill>
                  <a:prstClr val="black">
                    <a:lumMod val="65000"/>
                    <a:lumOff val="35000"/>
                  </a:prstClr>
                </a:solidFill>
                <a:cs typeface="+mn-ea"/>
                <a:sym typeface="Arial"/>
              </a:rPr>
              <a:t>，提供快速、穩定的演算結果。</a:t>
            </a:r>
          </a:p>
        </p:txBody>
      </p:sp>
      <p:sp>
        <p:nvSpPr>
          <p:cNvPr id="14" name="文本框 47">
            <a:extLst>
              <a:ext uri="{FF2B5EF4-FFF2-40B4-BE49-F238E27FC236}">
                <a16:creationId xmlns:a16="http://schemas.microsoft.com/office/drawing/2014/main" id="{02056DE3-6435-4E95-BCA7-BCA5B2A6A0BA}"/>
              </a:ext>
            </a:extLst>
          </p:cNvPr>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簡介</a:t>
            </a:r>
            <a:r>
              <a:rPr lang="en-US" altLang="zh-TW" sz="2400" b="1" dirty="0">
                <a:solidFill>
                  <a:prstClr val="white"/>
                </a:solidFill>
                <a:latin typeface="微软雅黑" panose="020B0503020204020204" pitchFamily="34" charset="-122"/>
                <a:ea typeface="微软雅黑" panose="020B0503020204020204" pitchFamily="34" charset="-122"/>
              </a:rPr>
              <a:t>(7/7)</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pic>
        <p:nvPicPr>
          <p:cNvPr id="9" name="圖片 8">
            <a:extLst>
              <a:ext uri="{FF2B5EF4-FFF2-40B4-BE49-F238E27FC236}">
                <a16:creationId xmlns:a16="http://schemas.microsoft.com/office/drawing/2014/main" id="{DA309AE5-2311-4A10-0222-4FB54BCB1166}"/>
              </a:ext>
            </a:extLst>
          </p:cNvPr>
          <p:cNvPicPr>
            <a:picLocks noChangeAspect="1"/>
          </p:cNvPicPr>
          <p:nvPr/>
        </p:nvPicPr>
        <p:blipFill>
          <a:blip r:embed="rId6"/>
          <a:stretch>
            <a:fillRect/>
          </a:stretch>
        </p:blipFill>
        <p:spPr>
          <a:xfrm>
            <a:off x="5521179" y="2194836"/>
            <a:ext cx="5239215" cy="1699567"/>
          </a:xfrm>
          <a:prstGeom prst="rect">
            <a:avLst/>
          </a:prstGeom>
        </p:spPr>
      </p:pic>
      <p:pic>
        <p:nvPicPr>
          <p:cNvPr id="11" name="圖片 10">
            <a:extLst>
              <a:ext uri="{FF2B5EF4-FFF2-40B4-BE49-F238E27FC236}">
                <a16:creationId xmlns:a16="http://schemas.microsoft.com/office/drawing/2014/main" id="{E597BB4A-C414-426C-8CD7-365FA79EEA17}"/>
              </a:ext>
            </a:extLst>
          </p:cNvPr>
          <p:cNvPicPr>
            <a:picLocks noChangeAspect="1"/>
          </p:cNvPicPr>
          <p:nvPr/>
        </p:nvPicPr>
        <p:blipFill>
          <a:blip r:embed="rId7"/>
          <a:stretch>
            <a:fillRect/>
          </a:stretch>
        </p:blipFill>
        <p:spPr>
          <a:xfrm>
            <a:off x="5355999" y="4013821"/>
            <a:ext cx="6507040" cy="2587708"/>
          </a:xfrm>
          <a:prstGeom prst="rect">
            <a:avLst/>
          </a:prstGeom>
        </p:spPr>
      </p:pic>
    </p:spTree>
    <p:extLst>
      <p:ext uri="{BB962C8B-B14F-4D97-AF65-F5344CB8AC3E}">
        <p14:creationId xmlns:p14="http://schemas.microsoft.com/office/powerpoint/2010/main" val="3064491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45"/>
          <p:cNvGrpSpPr/>
          <p:nvPr/>
        </p:nvGrpSpPr>
        <p:grpSpPr>
          <a:xfrm>
            <a:off x="1064553" y="162838"/>
            <a:ext cx="10968563" cy="789140"/>
            <a:chOff x="-4" y="162838"/>
            <a:chExt cx="12190832" cy="678410"/>
          </a:xfrm>
        </p:grpSpPr>
        <p:sp>
          <p:nvSpPr>
            <p:cNvPr id="25" name="矩形 42"/>
            <p:cNvSpPr/>
            <p:nvPr/>
          </p:nvSpPr>
          <p:spPr>
            <a:xfrm>
              <a:off x="-4" y="162838"/>
              <a:ext cx="11587150"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6"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2" name="圖片 31">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5" y="197534"/>
            <a:ext cx="582090" cy="698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投影片編號版面配置區 6"/>
          <p:cNvSpPr>
            <a:spLocks noGrp="1"/>
          </p:cNvSpPr>
          <p:nvPr>
            <p:ph type="sldNum" sz="quarter" idx="12"/>
          </p:nvPr>
        </p:nvSpPr>
        <p:spPr>
          <a:xfrm>
            <a:off x="9419199" y="6356350"/>
            <a:ext cx="2743200" cy="365125"/>
          </a:xfrm>
        </p:spPr>
        <p:txBody>
          <a:bodyPr/>
          <a:lstStyle/>
          <a:p>
            <a:fld id="{46493D02-3590-4494-9ABB-93D650CAA22C}" type="slidenum">
              <a:rPr lang="zh-CN" altLang="en-US" smtClean="0">
                <a:solidFill>
                  <a:prstClr val="black">
                    <a:tint val="75000"/>
                  </a:prstClr>
                </a:solidFill>
              </a:rPr>
              <a:pPr/>
              <a:t>33</a:t>
            </a:fld>
            <a:endParaRPr lang="zh-CN" altLang="en-US" dirty="0">
              <a:solidFill>
                <a:prstClr val="black">
                  <a:tint val="75000"/>
                </a:prstClr>
              </a:solidFill>
            </a:endParaRPr>
          </a:p>
        </p:txBody>
      </p:sp>
      <p:sp>
        <p:nvSpPr>
          <p:cNvPr id="6" name="矩形 5">
            <a:extLst>
              <a:ext uri="{FF2B5EF4-FFF2-40B4-BE49-F238E27FC236}">
                <a16:creationId xmlns:a16="http://schemas.microsoft.com/office/drawing/2014/main" id="{FF32C5D8-D0DF-0364-4562-0F71D4C53CD2}"/>
              </a:ext>
            </a:extLst>
          </p:cNvPr>
          <p:cNvSpPr/>
          <p:nvPr/>
        </p:nvSpPr>
        <p:spPr>
          <a:xfrm>
            <a:off x="431560" y="1423241"/>
            <a:ext cx="5779430" cy="4369145"/>
          </a:xfrm>
          <a:prstGeom prst="rect">
            <a:avLst/>
          </a:prstGeom>
        </p:spPr>
        <p:txBody>
          <a:bodyPr wrap="square">
            <a:spAutoFit/>
          </a:bodyPr>
          <a:lstStyle/>
          <a:p>
            <a:pPr marL="914400" lvl="1" indent="-457200" algn="just">
              <a:lnSpc>
                <a:spcPts val="3200"/>
              </a:lnSpc>
              <a:spcBef>
                <a:spcPts val="600"/>
              </a:spcBef>
              <a:spcAft>
                <a:spcPts val="1800"/>
              </a:spcAft>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系統於去</a:t>
            </a:r>
            <a:r>
              <a:rPr lang="en-US" altLang="zh-TW" sz="2400" spc="130" dirty="0">
                <a:solidFill>
                  <a:prstClr val="black">
                    <a:lumMod val="65000"/>
                    <a:lumOff val="35000"/>
                  </a:prstClr>
                </a:solidFill>
                <a:cs typeface="+mn-ea"/>
                <a:sym typeface="Arial"/>
              </a:rPr>
              <a:t>(112)</a:t>
            </a:r>
            <a:r>
              <a:rPr lang="zh-TW" altLang="en-US" sz="2400" spc="130" dirty="0">
                <a:solidFill>
                  <a:prstClr val="black">
                    <a:lumMod val="65000"/>
                    <a:lumOff val="35000"/>
                  </a:prstClr>
                </a:solidFill>
                <a:cs typeface="+mn-ea"/>
                <a:sym typeface="Arial"/>
              </a:rPr>
              <a:t>年底開放各管理處使用，提供降雨情勢、水庫水情等資訊查詢使用，截至今年度</a:t>
            </a:r>
            <a:r>
              <a:rPr lang="en-US" altLang="zh-TW" sz="2400" spc="130" dirty="0">
                <a:solidFill>
                  <a:prstClr val="black">
                    <a:lumMod val="65000"/>
                    <a:lumOff val="35000"/>
                  </a:prstClr>
                </a:solidFill>
                <a:cs typeface="+mn-ea"/>
                <a:sym typeface="Arial"/>
              </a:rPr>
              <a:t>8</a:t>
            </a:r>
            <a:r>
              <a:rPr lang="zh-TW" altLang="en-US" sz="2400" spc="130" dirty="0">
                <a:solidFill>
                  <a:prstClr val="black">
                    <a:lumMod val="65000"/>
                    <a:lumOff val="35000"/>
                  </a:prstClr>
                </a:solidFill>
                <a:cs typeface="+mn-ea"/>
                <a:sym typeface="Arial"/>
              </a:rPr>
              <a:t>月</a:t>
            </a:r>
            <a:r>
              <a:rPr lang="en-US" altLang="zh-TW" sz="2400" spc="130" dirty="0">
                <a:solidFill>
                  <a:prstClr val="black">
                    <a:lumMod val="65000"/>
                    <a:lumOff val="35000"/>
                  </a:prstClr>
                </a:solidFill>
                <a:cs typeface="+mn-ea"/>
                <a:sym typeface="Arial"/>
              </a:rPr>
              <a:t>21</a:t>
            </a:r>
            <a:r>
              <a:rPr lang="zh-TW" altLang="en-US" sz="2400" spc="130" dirty="0">
                <a:solidFill>
                  <a:prstClr val="black">
                    <a:lumMod val="65000"/>
                    <a:lumOff val="35000"/>
                  </a:prstClr>
                </a:solidFill>
                <a:cs typeface="+mn-ea"/>
                <a:sym typeface="Arial"/>
              </a:rPr>
              <a:t>日止，管理處各模組使用次數</a:t>
            </a:r>
            <a:r>
              <a:rPr lang="en-US" altLang="zh-TW" sz="2400" spc="130" dirty="0">
                <a:solidFill>
                  <a:prstClr val="black">
                    <a:lumMod val="65000"/>
                    <a:lumOff val="35000"/>
                  </a:prstClr>
                </a:solidFill>
                <a:cs typeface="+mn-ea"/>
                <a:sym typeface="Arial"/>
              </a:rPr>
              <a:t>(</a:t>
            </a:r>
            <a:r>
              <a:rPr lang="zh-TW" altLang="en-US" sz="2400" spc="130" dirty="0">
                <a:solidFill>
                  <a:prstClr val="black">
                    <a:lumMod val="65000"/>
                    <a:lumOff val="35000"/>
                  </a:prstClr>
                </a:solidFill>
                <a:cs typeface="+mn-ea"/>
                <a:sym typeface="Arial"/>
              </a:rPr>
              <a:t>包含登入、登出、模組操作等次數</a:t>
            </a:r>
            <a:r>
              <a:rPr lang="en-US" altLang="zh-TW" sz="2400" spc="130" dirty="0">
                <a:solidFill>
                  <a:prstClr val="black">
                    <a:lumMod val="65000"/>
                    <a:lumOff val="35000"/>
                  </a:prstClr>
                </a:solidFill>
                <a:cs typeface="+mn-ea"/>
                <a:sym typeface="Arial"/>
              </a:rPr>
              <a:t>)</a:t>
            </a:r>
            <a:r>
              <a:rPr lang="zh-TW" altLang="en-US" sz="2400" spc="130" dirty="0">
                <a:solidFill>
                  <a:prstClr val="black">
                    <a:lumMod val="65000"/>
                    <a:lumOff val="35000"/>
                  </a:prstClr>
                </a:solidFill>
                <a:cs typeface="+mn-ea"/>
                <a:sym typeface="Arial"/>
              </a:rPr>
              <a:t>合計</a:t>
            </a:r>
            <a:r>
              <a:rPr lang="en-US" altLang="zh-TW" sz="2400" spc="130" dirty="0">
                <a:solidFill>
                  <a:prstClr val="black">
                    <a:lumMod val="65000"/>
                    <a:lumOff val="35000"/>
                  </a:prstClr>
                </a:solidFill>
                <a:cs typeface="+mn-ea"/>
                <a:sym typeface="Arial"/>
              </a:rPr>
              <a:t>470</a:t>
            </a:r>
            <a:r>
              <a:rPr lang="zh-TW" altLang="en-US" sz="2400" spc="130" dirty="0">
                <a:solidFill>
                  <a:prstClr val="black">
                    <a:lumMod val="65000"/>
                    <a:lumOff val="35000"/>
                  </a:prstClr>
                </a:solidFill>
                <a:cs typeface="+mn-ea"/>
                <a:sym typeface="Arial"/>
              </a:rPr>
              <a:t>次。</a:t>
            </a:r>
            <a:endParaRPr lang="en-US" altLang="zh-TW" sz="2400" spc="130" dirty="0">
              <a:solidFill>
                <a:prstClr val="black">
                  <a:lumMod val="65000"/>
                  <a:lumOff val="35000"/>
                </a:prstClr>
              </a:solidFill>
              <a:cs typeface="+mn-ea"/>
              <a:sym typeface="Arial"/>
            </a:endParaRPr>
          </a:p>
          <a:p>
            <a:pPr marL="914400" lvl="1" indent="-457200" algn="just">
              <a:lnSpc>
                <a:spcPts val="3200"/>
              </a:lnSpc>
              <a:spcBef>
                <a:spcPts val="600"/>
              </a:spcBef>
              <a:spcAft>
                <a:spcPts val="600"/>
              </a:spcAft>
              <a:buClr>
                <a:srgbClr val="ED7D31"/>
              </a:buClr>
              <a:buSzPct val="90000"/>
              <a:buFont typeface="Wingdings" panose="05000000000000000000" pitchFamily="2" charset="2"/>
              <a:buChar char="p"/>
            </a:pPr>
            <a:r>
              <a:rPr lang="zh-TW" altLang="en-US" sz="2400" spc="130" dirty="0">
                <a:solidFill>
                  <a:prstClr val="black">
                    <a:lumMod val="65000"/>
                    <a:lumOff val="35000"/>
                  </a:prstClr>
                </a:solidFill>
                <a:cs typeface="+mn-ea"/>
                <a:sym typeface="Arial"/>
              </a:rPr>
              <a:t>辦理兩場次教育訓練講座：</a:t>
            </a:r>
            <a:endParaRPr lang="en-US" altLang="zh-TW" sz="2400" spc="130" dirty="0">
              <a:solidFill>
                <a:prstClr val="black">
                  <a:lumMod val="65000"/>
                  <a:lumOff val="35000"/>
                </a:prstClr>
              </a:solidFill>
              <a:cs typeface="+mn-ea"/>
              <a:sym typeface="Arial"/>
            </a:endParaRPr>
          </a:p>
          <a:p>
            <a:pPr marL="1371600" lvl="2" indent="-457200" algn="just">
              <a:lnSpc>
                <a:spcPts val="3200"/>
              </a:lnSpc>
              <a:spcBef>
                <a:spcPts val="600"/>
              </a:spcBef>
              <a:spcAft>
                <a:spcPts val="600"/>
              </a:spcAft>
              <a:buClr>
                <a:srgbClr val="ED7D31"/>
              </a:buClr>
              <a:buSzPct val="90000"/>
              <a:buFont typeface="+mj-lt"/>
              <a:buAutoNum type="arabicPeriod"/>
            </a:pPr>
            <a:r>
              <a:rPr lang="en-US" altLang="zh-TW" sz="2400" spc="130" dirty="0">
                <a:solidFill>
                  <a:prstClr val="black">
                    <a:lumMod val="65000"/>
                    <a:lumOff val="35000"/>
                  </a:prstClr>
                </a:solidFill>
                <a:cs typeface="+mn-ea"/>
                <a:sym typeface="Arial"/>
              </a:rPr>
              <a:t>112</a:t>
            </a:r>
            <a:r>
              <a:rPr lang="zh-TW" altLang="en-US" sz="2400" spc="130" dirty="0">
                <a:solidFill>
                  <a:prstClr val="black">
                    <a:lumMod val="65000"/>
                    <a:lumOff val="35000"/>
                  </a:prstClr>
                </a:solidFill>
                <a:cs typeface="+mn-ea"/>
                <a:sym typeface="Arial"/>
              </a:rPr>
              <a:t>年</a:t>
            </a:r>
            <a:r>
              <a:rPr lang="en-US" altLang="zh-TW" sz="2400" spc="130" dirty="0">
                <a:solidFill>
                  <a:prstClr val="black">
                    <a:lumMod val="65000"/>
                    <a:lumOff val="35000"/>
                  </a:prstClr>
                </a:solidFill>
                <a:cs typeface="+mn-ea"/>
                <a:sym typeface="Arial"/>
              </a:rPr>
              <a:t>11</a:t>
            </a:r>
            <a:r>
              <a:rPr lang="zh-TW" altLang="en-US" sz="2400" spc="130" dirty="0">
                <a:solidFill>
                  <a:prstClr val="black">
                    <a:lumMod val="65000"/>
                    <a:lumOff val="35000"/>
                  </a:prstClr>
                </a:solidFill>
                <a:cs typeface="+mn-ea"/>
                <a:sym typeface="Arial"/>
              </a:rPr>
              <a:t>月</a:t>
            </a:r>
            <a:r>
              <a:rPr lang="en-US" altLang="zh-TW" sz="2400" spc="130" dirty="0">
                <a:solidFill>
                  <a:prstClr val="black">
                    <a:lumMod val="65000"/>
                    <a:lumOff val="35000"/>
                  </a:prstClr>
                </a:solidFill>
                <a:cs typeface="+mn-ea"/>
                <a:sym typeface="Arial"/>
              </a:rPr>
              <a:t>24</a:t>
            </a:r>
            <a:r>
              <a:rPr lang="zh-TW" altLang="en-US" sz="2400" spc="130" dirty="0">
                <a:solidFill>
                  <a:prstClr val="black">
                    <a:lumMod val="65000"/>
                    <a:lumOff val="35000"/>
                  </a:prstClr>
                </a:solidFill>
                <a:cs typeface="+mn-ea"/>
                <a:sym typeface="Arial"/>
              </a:rPr>
              <a:t>日</a:t>
            </a:r>
            <a:endParaRPr lang="en-US" altLang="zh-TW" sz="2400" spc="130" dirty="0">
              <a:solidFill>
                <a:prstClr val="black">
                  <a:lumMod val="65000"/>
                  <a:lumOff val="35000"/>
                </a:prstClr>
              </a:solidFill>
              <a:cs typeface="+mn-ea"/>
              <a:sym typeface="Arial"/>
            </a:endParaRPr>
          </a:p>
          <a:p>
            <a:pPr marL="1371600" lvl="2" indent="-457200" algn="just">
              <a:lnSpc>
                <a:spcPts val="3200"/>
              </a:lnSpc>
              <a:spcBef>
                <a:spcPts val="600"/>
              </a:spcBef>
              <a:spcAft>
                <a:spcPts val="600"/>
              </a:spcAft>
              <a:buClr>
                <a:srgbClr val="ED7D31"/>
              </a:buClr>
              <a:buSzPct val="90000"/>
              <a:buFont typeface="+mj-lt"/>
              <a:buAutoNum type="arabicPeriod"/>
            </a:pPr>
            <a:r>
              <a:rPr lang="en-US" altLang="zh-TW" sz="2400" spc="130" dirty="0">
                <a:solidFill>
                  <a:prstClr val="black">
                    <a:lumMod val="65000"/>
                    <a:lumOff val="35000"/>
                  </a:prstClr>
                </a:solidFill>
                <a:cs typeface="+mn-ea"/>
                <a:sym typeface="Arial"/>
              </a:rPr>
              <a:t>113</a:t>
            </a:r>
            <a:r>
              <a:rPr lang="zh-TW" altLang="en-US" sz="2400" spc="130" dirty="0">
                <a:solidFill>
                  <a:prstClr val="black">
                    <a:lumMod val="65000"/>
                    <a:lumOff val="35000"/>
                  </a:prstClr>
                </a:solidFill>
                <a:cs typeface="+mn-ea"/>
                <a:sym typeface="Arial"/>
              </a:rPr>
              <a:t>年</a:t>
            </a:r>
            <a:r>
              <a:rPr lang="en-US" altLang="zh-TW" sz="2400" spc="130" dirty="0">
                <a:solidFill>
                  <a:prstClr val="black">
                    <a:lumMod val="65000"/>
                    <a:lumOff val="35000"/>
                  </a:prstClr>
                </a:solidFill>
                <a:cs typeface="+mn-ea"/>
                <a:sym typeface="Arial"/>
              </a:rPr>
              <a:t>07</a:t>
            </a:r>
            <a:r>
              <a:rPr lang="zh-TW" altLang="en-US" sz="2400" spc="130" dirty="0">
                <a:solidFill>
                  <a:prstClr val="black">
                    <a:lumMod val="65000"/>
                    <a:lumOff val="35000"/>
                  </a:prstClr>
                </a:solidFill>
                <a:cs typeface="+mn-ea"/>
                <a:sym typeface="Arial"/>
              </a:rPr>
              <a:t>月</a:t>
            </a:r>
            <a:r>
              <a:rPr lang="en-US" altLang="zh-TW" sz="2400" spc="130" dirty="0">
                <a:solidFill>
                  <a:prstClr val="black">
                    <a:lumMod val="65000"/>
                    <a:lumOff val="35000"/>
                  </a:prstClr>
                </a:solidFill>
                <a:cs typeface="+mn-ea"/>
                <a:sym typeface="Arial"/>
              </a:rPr>
              <a:t>09</a:t>
            </a:r>
            <a:r>
              <a:rPr lang="zh-TW" altLang="en-US" sz="2400" spc="130" dirty="0">
                <a:solidFill>
                  <a:prstClr val="black">
                    <a:lumMod val="65000"/>
                    <a:lumOff val="35000"/>
                  </a:prstClr>
                </a:solidFill>
                <a:cs typeface="+mn-ea"/>
                <a:sym typeface="Arial"/>
              </a:rPr>
              <a:t>日</a:t>
            </a:r>
          </a:p>
        </p:txBody>
      </p:sp>
      <p:sp>
        <p:nvSpPr>
          <p:cNvPr id="14" name="文本框 47">
            <a:extLst>
              <a:ext uri="{FF2B5EF4-FFF2-40B4-BE49-F238E27FC236}">
                <a16:creationId xmlns:a16="http://schemas.microsoft.com/office/drawing/2014/main" id="{02056DE3-6435-4E95-BCA7-BCA5B2A6A0BA}"/>
              </a:ext>
            </a:extLst>
          </p:cNvPr>
          <p:cNvSpPr txBox="1"/>
          <p:nvPr/>
        </p:nvSpPr>
        <p:spPr>
          <a:xfrm>
            <a:off x="1236723" y="256471"/>
            <a:ext cx="9890724" cy="584775"/>
          </a:xfrm>
          <a:prstGeom prst="rect">
            <a:avLst/>
          </a:prstGeom>
          <a:noFill/>
        </p:spPr>
        <p:txBody>
          <a:bodyPr wrap="square" rtlCol="0">
            <a:spAutoFit/>
          </a:bodyPr>
          <a:lstStyle/>
          <a:p>
            <a:pPr lvl="0">
              <a:defRPr/>
            </a:pPr>
            <a:r>
              <a:rPr lang="zh-TW" altLang="en-US" sz="3200" b="1" dirty="0">
                <a:solidFill>
                  <a:prstClr val="white"/>
                </a:solidFill>
                <a:latin typeface="微软雅黑" panose="020B0503020204020204" pitchFamily="34" charset="-122"/>
                <a:ea typeface="微软雅黑" panose="020B0503020204020204" pitchFamily="34" charset="-122"/>
              </a:rPr>
              <a:t>農田水利灌溉管理輔助系統</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3200" b="1" dirty="0">
                <a:solidFill>
                  <a:prstClr val="white"/>
                </a:solidFill>
                <a:latin typeface="微软雅黑" panose="020B0503020204020204" pitchFamily="34" charset="-122"/>
                <a:ea typeface="微软雅黑" panose="020B0503020204020204" pitchFamily="34" charset="-122"/>
              </a:rPr>
              <a:t>使用情形</a:t>
            </a:r>
            <a:endParaRPr lang="zh-TW" altLang="en-US" sz="2400" b="1" dirty="0">
              <a:solidFill>
                <a:prstClr val="white"/>
              </a:solidFill>
              <a:latin typeface="微软雅黑" panose="020B0503020204020204" pitchFamily="34" charset="-122"/>
              <a:ea typeface="微软雅黑" panose="020B0503020204020204" pitchFamily="34" charset="-122"/>
            </a:endParaRPr>
          </a:p>
        </p:txBody>
      </p:sp>
      <p:graphicFrame>
        <p:nvGraphicFramePr>
          <p:cNvPr id="2" name="表格 1">
            <a:extLst>
              <a:ext uri="{FF2B5EF4-FFF2-40B4-BE49-F238E27FC236}">
                <a16:creationId xmlns:a16="http://schemas.microsoft.com/office/drawing/2014/main" id="{9929CD1E-B538-1AD7-195D-5AE058BDE8E4}"/>
              </a:ext>
            </a:extLst>
          </p:cNvPr>
          <p:cNvGraphicFramePr>
            <a:graphicFrameLocks noGrp="1"/>
          </p:cNvGraphicFramePr>
          <p:nvPr>
            <p:extLst/>
          </p:nvPr>
        </p:nvGraphicFramePr>
        <p:xfrm>
          <a:off x="6968328" y="1052074"/>
          <a:ext cx="4383973" cy="3102430"/>
        </p:xfrm>
        <a:graphic>
          <a:graphicData uri="http://schemas.openxmlformats.org/drawingml/2006/table">
            <a:tbl>
              <a:tblPr>
                <a:tableStyleId>{5C22544A-7EE6-4342-B048-85BDC9FD1C3A}</a:tableStyleId>
              </a:tblPr>
              <a:tblGrid>
                <a:gridCol w="2054987">
                  <a:extLst>
                    <a:ext uri="{9D8B030D-6E8A-4147-A177-3AD203B41FA5}">
                      <a16:colId xmlns:a16="http://schemas.microsoft.com/office/drawing/2014/main" val="1354469192"/>
                    </a:ext>
                  </a:extLst>
                </a:gridCol>
                <a:gridCol w="2328986">
                  <a:extLst>
                    <a:ext uri="{9D8B030D-6E8A-4147-A177-3AD203B41FA5}">
                      <a16:colId xmlns:a16="http://schemas.microsoft.com/office/drawing/2014/main" val="2785270715"/>
                    </a:ext>
                  </a:extLst>
                </a:gridCol>
              </a:tblGrid>
              <a:tr h="229576">
                <a:tc>
                  <a:txBody>
                    <a:bodyPr/>
                    <a:lstStyle/>
                    <a:p>
                      <a:pPr algn="ctr" fontAlgn="b"/>
                      <a:r>
                        <a:rPr lang="zh-TW" altLang="en-US" sz="2000" b="1" kern="1200" dirty="0">
                          <a:solidFill>
                            <a:schemeClr val="tx1">
                              <a:lumMod val="95000"/>
                              <a:lumOff val="5000"/>
                            </a:schemeClr>
                          </a:solidFill>
                          <a:latin typeface="+mn-ea"/>
                          <a:ea typeface="+mn-ea"/>
                          <a:cs typeface="+mn-cs"/>
                        </a:rPr>
                        <a:t>管理處</a:t>
                      </a:r>
                    </a:p>
                  </a:txBody>
                  <a:tcPr marL="5443" marR="5443" marT="5443" marB="0" anchor="b"/>
                </a:tc>
                <a:tc>
                  <a:txBody>
                    <a:bodyPr/>
                    <a:lstStyle/>
                    <a:p>
                      <a:pPr algn="ctr" fontAlgn="b"/>
                      <a:r>
                        <a:rPr lang="zh-TW" altLang="en-US" sz="2000" b="1" kern="1200" dirty="0">
                          <a:solidFill>
                            <a:schemeClr val="tx1">
                              <a:lumMod val="95000"/>
                              <a:lumOff val="5000"/>
                            </a:schemeClr>
                          </a:solidFill>
                          <a:latin typeface="+mn-ea"/>
                          <a:ea typeface="+mn-ea"/>
                          <a:cs typeface="+mn-cs"/>
                        </a:rPr>
                        <a:t>各模組使用次數</a:t>
                      </a:r>
                    </a:p>
                  </a:txBody>
                  <a:tcPr marL="5443" marR="5443" marT="5443" marB="0" anchor="b"/>
                </a:tc>
                <a:extLst>
                  <a:ext uri="{0D108BD9-81ED-4DB2-BD59-A6C34878D82A}">
                    <a16:rowId xmlns:a16="http://schemas.microsoft.com/office/drawing/2014/main" val="2150291497"/>
                  </a:ext>
                </a:extLst>
              </a:tr>
              <a:tr h="229576">
                <a:tc>
                  <a:txBody>
                    <a:bodyPr/>
                    <a:lstStyle/>
                    <a:p>
                      <a:pPr algn="ctr" fontAlgn="b"/>
                      <a:r>
                        <a:rPr lang="zh-TW" altLang="en-US" sz="2000" b="0" kern="1200" dirty="0">
                          <a:solidFill>
                            <a:schemeClr val="tx1">
                              <a:lumMod val="95000"/>
                              <a:lumOff val="5000"/>
                            </a:schemeClr>
                          </a:solidFill>
                          <a:latin typeface="+mn-ea"/>
                          <a:ea typeface="+mn-ea"/>
                          <a:cs typeface="+mn-cs"/>
                        </a:rPr>
                        <a:t>桃園</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56</a:t>
                      </a:r>
                    </a:p>
                  </a:txBody>
                  <a:tcPr marL="5443" marR="5443" marT="5443" marB="0" anchor="b"/>
                </a:tc>
                <a:extLst>
                  <a:ext uri="{0D108BD9-81ED-4DB2-BD59-A6C34878D82A}">
                    <a16:rowId xmlns:a16="http://schemas.microsoft.com/office/drawing/2014/main" val="612472693"/>
                  </a:ext>
                </a:extLst>
              </a:tr>
              <a:tr h="229576">
                <a:tc>
                  <a:txBody>
                    <a:bodyPr/>
                    <a:lstStyle/>
                    <a:p>
                      <a:pPr algn="ctr" fontAlgn="b"/>
                      <a:r>
                        <a:rPr lang="zh-TW" altLang="en-US" sz="2000" b="0" kern="1200" dirty="0">
                          <a:solidFill>
                            <a:schemeClr val="tx1">
                              <a:lumMod val="95000"/>
                              <a:lumOff val="5000"/>
                            </a:schemeClr>
                          </a:solidFill>
                          <a:latin typeface="+mn-ea"/>
                          <a:ea typeface="+mn-ea"/>
                          <a:cs typeface="+mn-cs"/>
                        </a:rPr>
                        <a:t>新竹</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15</a:t>
                      </a:r>
                    </a:p>
                  </a:txBody>
                  <a:tcPr marL="5443" marR="5443" marT="5443" marB="0" anchor="b"/>
                </a:tc>
                <a:extLst>
                  <a:ext uri="{0D108BD9-81ED-4DB2-BD59-A6C34878D82A}">
                    <a16:rowId xmlns:a16="http://schemas.microsoft.com/office/drawing/2014/main" val="4193358613"/>
                  </a:ext>
                </a:extLst>
              </a:tr>
              <a:tr h="229576">
                <a:tc>
                  <a:txBody>
                    <a:bodyPr/>
                    <a:lstStyle/>
                    <a:p>
                      <a:pPr algn="ctr" fontAlgn="b"/>
                      <a:r>
                        <a:rPr lang="zh-TW" altLang="en-US" sz="2000" b="0" kern="1200">
                          <a:solidFill>
                            <a:schemeClr val="tx1">
                              <a:lumMod val="95000"/>
                              <a:lumOff val="5000"/>
                            </a:schemeClr>
                          </a:solidFill>
                          <a:latin typeface="+mn-ea"/>
                          <a:ea typeface="+mn-ea"/>
                          <a:cs typeface="+mn-cs"/>
                        </a:rPr>
                        <a:t>苗栗</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143</a:t>
                      </a:r>
                    </a:p>
                  </a:txBody>
                  <a:tcPr marL="5443" marR="5443" marT="5443" marB="0" anchor="b"/>
                </a:tc>
                <a:extLst>
                  <a:ext uri="{0D108BD9-81ED-4DB2-BD59-A6C34878D82A}">
                    <a16:rowId xmlns:a16="http://schemas.microsoft.com/office/drawing/2014/main" val="2256611754"/>
                  </a:ext>
                </a:extLst>
              </a:tr>
              <a:tr h="229576">
                <a:tc>
                  <a:txBody>
                    <a:bodyPr/>
                    <a:lstStyle/>
                    <a:p>
                      <a:pPr algn="ctr" fontAlgn="b"/>
                      <a:r>
                        <a:rPr lang="zh-TW" altLang="en-US" sz="2000" b="0" kern="1200" dirty="0">
                          <a:solidFill>
                            <a:schemeClr val="tx1">
                              <a:lumMod val="95000"/>
                              <a:lumOff val="5000"/>
                            </a:schemeClr>
                          </a:solidFill>
                          <a:latin typeface="+mn-ea"/>
                          <a:ea typeface="+mn-ea"/>
                          <a:cs typeface="+mn-cs"/>
                        </a:rPr>
                        <a:t>台中</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194</a:t>
                      </a:r>
                    </a:p>
                  </a:txBody>
                  <a:tcPr marL="5443" marR="5443" marT="5443" marB="0" anchor="b"/>
                </a:tc>
                <a:extLst>
                  <a:ext uri="{0D108BD9-81ED-4DB2-BD59-A6C34878D82A}">
                    <a16:rowId xmlns:a16="http://schemas.microsoft.com/office/drawing/2014/main" val="2123623080"/>
                  </a:ext>
                </a:extLst>
              </a:tr>
              <a:tr h="229576">
                <a:tc>
                  <a:txBody>
                    <a:bodyPr/>
                    <a:lstStyle/>
                    <a:p>
                      <a:pPr algn="ctr" fontAlgn="b"/>
                      <a:r>
                        <a:rPr lang="zh-TW" altLang="en-US" sz="2000" b="0" kern="1200">
                          <a:solidFill>
                            <a:schemeClr val="tx1">
                              <a:lumMod val="95000"/>
                              <a:lumOff val="5000"/>
                            </a:schemeClr>
                          </a:solidFill>
                          <a:latin typeface="+mn-ea"/>
                          <a:ea typeface="+mn-ea"/>
                          <a:cs typeface="+mn-cs"/>
                        </a:rPr>
                        <a:t>彰化</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7</a:t>
                      </a:r>
                    </a:p>
                  </a:txBody>
                  <a:tcPr marL="5443" marR="5443" marT="5443" marB="0" anchor="b"/>
                </a:tc>
                <a:extLst>
                  <a:ext uri="{0D108BD9-81ED-4DB2-BD59-A6C34878D82A}">
                    <a16:rowId xmlns:a16="http://schemas.microsoft.com/office/drawing/2014/main" val="1432285851"/>
                  </a:ext>
                </a:extLst>
              </a:tr>
              <a:tr h="229576">
                <a:tc>
                  <a:txBody>
                    <a:bodyPr/>
                    <a:lstStyle/>
                    <a:p>
                      <a:pPr algn="ctr" fontAlgn="b"/>
                      <a:r>
                        <a:rPr lang="zh-TW" altLang="en-US" sz="2000" b="0" kern="1200" dirty="0">
                          <a:solidFill>
                            <a:schemeClr val="tx1">
                              <a:lumMod val="95000"/>
                              <a:lumOff val="5000"/>
                            </a:schemeClr>
                          </a:solidFill>
                          <a:latin typeface="+mn-ea"/>
                          <a:ea typeface="+mn-ea"/>
                          <a:cs typeface="+mn-cs"/>
                        </a:rPr>
                        <a:t>屏東</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24</a:t>
                      </a:r>
                    </a:p>
                  </a:txBody>
                  <a:tcPr marL="5443" marR="5443" marT="5443" marB="0" anchor="b"/>
                </a:tc>
                <a:extLst>
                  <a:ext uri="{0D108BD9-81ED-4DB2-BD59-A6C34878D82A}">
                    <a16:rowId xmlns:a16="http://schemas.microsoft.com/office/drawing/2014/main" val="2679624108"/>
                  </a:ext>
                </a:extLst>
              </a:tr>
              <a:tr h="229576">
                <a:tc>
                  <a:txBody>
                    <a:bodyPr/>
                    <a:lstStyle/>
                    <a:p>
                      <a:pPr algn="ctr" fontAlgn="b"/>
                      <a:r>
                        <a:rPr lang="zh-TW" altLang="en-US" sz="2000" b="0" kern="1200">
                          <a:solidFill>
                            <a:schemeClr val="tx1">
                              <a:lumMod val="95000"/>
                              <a:lumOff val="5000"/>
                            </a:schemeClr>
                          </a:solidFill>
                          <a:latin typeface="+mn-ea"/>
                          <a:ea typeface="+mn-ea"/>
                          <a:cs typeface="+mn-cs"/>
                        </a:rPr>
                        <a:t>台東</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6</a:t>
                      </a:r>
                    </a:p>
                  </a:txBody>
                  <a:tcPr marL="5443" marR="5443" marT="5443" marB="0" anchor="b"/>
                </a:tc>
                <a:extLst>
                  <a:ext uri="{0D108BD9-81ED-4DB2-BD59-A6C34878D82A}">
                    <a16:rowId xmlns:a16="http://schemas.microsoft.com/office/drawing/2014/main" val="3259863232"/>
                  </a:ext>
                </a:extLst>
              </a:tr>
              <a:tr h="229576">
                <a:tc>
                  <a:txBody>
                    <a:bodyPr/>
                    <a:lstStyle/>
                    <a:p>
                      <a:pPr algn="ctr" fontAlgn="b"/>
                      <a:r>
                        <a:rPr lang="zh-TW" altLang="en-US" sz="2000" b="0" kern="1200" dirty="0">
                          <a:solidFill>
                            <a:schemeClr val="tx1">
                              <a:lumMod val="95000"/>
                              <a:lumOff val="5000"/>
                            </a:schemeClr>
                          </a:solidFill>
                          <a:latin typeface="+mn-ea"/>
                          <a:ea typeface="+mn-ea"/>
                          <a:cs typeface="+mn-cs"/>
                        </a:rPr>
                        <a:t>七星</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21</a:t>
                      </a:r>
                    </a:p>
                  </a:txBody>
                  <a:tcPr marL="5443" marR="5443" marT="5443" marB="0" anchor="b"/>
                </a:tc>
                <a:extLst>
                  <a:ext uri="{0D108BD9-81ED-4DB2-BD59-A6C34878D82A}">
                    <a16:rowId xmlns:a16="http://schemas.microsoft.com/office/drawing/2014/main" val="2218445823"/>
                  </a:ext>
                </a:extLst>
              </a:tr>
              <a:tr h="229576">
                <a:tc>
                  <a:txBody>
                    <a:bodyPr/>
                    <a:lstStyle/>
                    <a:p>
                      <a:pPr algn="ctr" fontAlgn="b"/>
                      <a:r>
                        <a:rPr lang="zh-TW" altLang="en-US" sz="2000" b="0" kern="1200" dirty="0">
                          <a:solidFill>
                            <a:schemeClr val="tx1">
                              <a:lumMod val="95000"/>
                              <a:lumOff val="5000"/>
                            </a:schemeClr>
                          </a:solidFill>
                          <a:latin typeface="+mn-ea"/>
                          <a:ea typeface="+mn-ea"/>
                          <a:cs typeface="+mn-cs"/>
                        </a:rPr>
                        <a:t>瑠公</a:t>
                      </a:r>
                    </a:p>
                  </a:txBody>
                  <a:tcPr marL="5443" marR="5443" marT="5443" marB="0" anchor="b"/>
                </a:tc>
                <a:tc>
                  <a:txBody>
                    <a:bodyPr/>
                    <a:lstStyle/>
                    <a:p>
                      <a:pPr algn="ctr" fontAlgn="b"/>
                      <a:r>
                        <a:rPr lang="en-US" altLang="zh-TW" sz="2000" b="0" kern="1200" dirty="0">
                          <a:solidFill>
                            <a:schemeClr val="tx1">
                              <a:lumMod val="95000"/>
                              <a:lumOff val="5000"/>
                            </a:schemeClr>
                          </a:solidFill>
                          <a:latin typeface="+mn-ea"/>
                          <a:ea typeface="+mn-ea"/>
                          <a:cs typeface="+mn-cs"/>
                        </a:rPr>
                        <a:t>4</a:t>
                      </a:r>
                    </a:p>
                  </a:txBody>
                  <a:tcPr marL="5443" marR="5443" marT="5443" marB="0" anchor="b"/>
                </a:tc>
                <a:extLst>
                  <a:ext uri="{0D108BD9-81ED-4DB2-BD59-A6C34878D82A}">
                    <a16:rowId xmlns:a16="http://schemas.microsoft.com/office/drawing/2014/main" val="3818521609"/>
                  </a:ext>
                </a:extLst>
              </a:tr>
            </a:tbl>
          </a:graphicData>
        </a:graphic>
      </p:graphicFrame>
      <p:pic>
        <p:nvPicPr>
          <p:cNvPr id="4" name="圖片 3" descr="一張含有 室內, 電腦, 會議廳, 課程 的圖片&#10;&#10;自動產生的描述">
            <a:extLst>
              <a:ext uri="{FF2B5EF4-FFF2-40B4-BE49-F238E27FC236}">
                <a16:creationId xmlns:a16="http://schemas.microsoft.com/office/drawing/2014/main" id="{23A9788E-B1AC-5A8D-6525-148302F375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796"/>
          <a:stretch/>
        </p:blipFill>
        <p:spPr>
          <a:xfrm>
            <a:off x="5663552" y="4409439"/>
            <a:ext cx="3333388" cy="2004674"/>
          </a:xfrm>
          <a:prstGeom prst="rect">
            <a:avLst/>
          </a:prstGeom>
        </p:spPr>
      </p:pic>
      <p:pic>
        <p:nvPicPr>
          <p:cNvPr id="8" name="圖片 7" descr="一張含有 室內, 傢俱, 椅子, 辦公大樓 的圖片&#10;&#10;自動產生的描述">
            <a:extLst>
              <a:ext uri="{FF2B5EF4-FFF2-40B4-BE49-F238E27FC236}">
                <a16:creationId xmlns:a16="http://schemas.microsoft.com/office/drawing/2014/main" id="{4EAE8DC6-4FE3-2105-6081-BF3EB1F4AC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750" t="7191"/>
          <a:stretch/>
        </p:blipFill>
        <p:spPr>
          <a:xfrm>
            <a:off x="9160314" y="4409439"/>
            <a:ext cx="2743200" cy="2004673"/>
          </a:xfrm>
          <a:prstGeom prst="rect">
            <a:avLst/>
          </a:prstGeom>
        </p:spPr>
      </p:pic>
    </p:spTree>
    <p:extLst>
      <p:ext uri="{BB962C8B-B14F-4D97-AF65-F5344CB8AC3E}">
        <p14:creationId xmlns:p14="http://schemas.microsoft.com/office/powerpoint/2010/main" val="1314038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4E0E2">
            <a:alpha val="70000"/>
          </a:srgbClr>
        </a:solidFill>
        <a:effectLst/>
      </p:bgPr>
    </p:bg>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7" y="2234038"/>
            <a:ext cx="7074208"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宋体" panose="02010600030101010101" pitchFamily="2" charset="-122"/>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a:defRPr/>
              </a:pPr>
              <a:r>
                <a:rPr lang="en-US" altLang="zh-CN" sz="2400" b="1" dirty="0">
                  <a:solidFill>
                    <a:prstClr val="white"/>
                  </a:solidFill>
                  <a:latin typeface="微软雅黑" panose="020B0503020204020204" pitchFamily="34" charset="-122"/>
                  <a:ea typeface="微软雅黑" panose="020B0503020204020204" pitchFamily="34" charset="-122"/>
                </a:rPr>
                <a:t>ADD YOUR TITLE</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690194" y="2743914"/>
            <a:ext cx="6096000" cy="1151597"/>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a:lnSpc>
                <a:spcPts val="4200"/>
              </a:lnSpc>
            </a:pPr>
            <a:r>
              <a:rPr lang="zh-TW" altLang="en-US" sz="4200" dirty="0"/>
              <a:t>資通安全管理</a:t>
            </a:r>
            <a:endParaRPr lang="en-US" altLang="zh-TW" sz="4200" dirty="0"/>
          </a:p>
          <a:p>
            <a:pPr algn="r">
              <a:lnSpc>
                <a:spcPts val="4200"/>
              </a:lnSpc>
            </a:pPr>
            <a:endParaRPr lang="zh-TW" altLang="en-US" dirty="0">
              <a:solidFill>
                <a:prstClr val="black"/>
              </a:solidFill>
            </a:endParaRPr>
          </a:p>
        </p:txBody>
      </p:sp>
      <p:sp>
        <p:nvSpPr>
          <p:cNvPr id="23" name="矩形 22"/>
          <p:cNvSpPr/>
          <p:nvPr/>
        </p:nvSpPr>
        <p:spPr>
          <a:xfrm>
            <a:off x="5092938" y="3535807"/>
            <a:ext cx="7433927" cy="1169551"/>
          </a:xfrm>
          <a:prstGeom prst="rect">
            <a:avLst/>
          </a:prstGeom>
        </p:spPr>
        <p:txBody>
          <a:bodyPr wrap="square">
            <a:spAutoFit/>
          </a:bodyPr>
          <a:lstStyle/>
          <a:p>
            <a:pPr>
              <a:lnSpc>
                <a:spcPts val="4200"/>
              </a:lnSpc>
            </a:pPr>
            <a:r>
              <a:rPr lang="zh-TW" altLang="en-US" sz="4000" b="1" dirty="0">
                <a:solidFill>
                  <a:prstClr val="black"/>
                </a:solidFill>
                <a:latin typeface="微软雅黑" panose="020B0503020204020204" pitchFamily="34" charset="-122"/>
                <a:ea typeface="微软雅黑" panose="020B0503020204020204" pitchFamily="34" charset="-122"/>
              </a:rPr>
              <a:t>資通安全管理法及推動進程</a:t>
            </a:r>
          </a:p>
          <a:p>
            <a:pPr>
              <a:lnSpc>
                <a:spcPts val="4200"/>
              </a:lnSpc>
            </a:pPr>
            <a:endParaRPr lang="zh-TW" altLang="en-US" sz="4000" b="1" dirty="0">
              <a:solidFill>
                <a:prstClr val="black"/>
              </a:solidFill>
              <a:latin typeface="微软雅黑" panose="020B0503020204020204" pitchFamily="34" charset="-122"/>
              <a:ea typeface="微软雅黑" panose="020B0503020204020204" pitchFamily="34" charset="-122"/>
            </a:endParaRPr>
          </a:p>
        </p:txBody>
      </p:sp>
      <p:sp>
        <p:nvSpPr>
          <p:cNvPr id="4" name="投影片編號版面配置區 3"/>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34</a:t>
            </a:fld>
            <a:endParaRPr lang="zh-CN" altLang="en-US">
              <a:solidFill>
                <a:prstClr val="black">
                  <a:tint val="75000"/>
                </a:prstClr>
              </a:solidFill>
            </a:endParaRPr>
          </a:p>
        </p:txBody>
      </p:sp>
    </p:spTree>
    <p:extLst>
      <p:ext uri="{BB962C8B-B14F-4D97-AF65-F5344CB8AC3E}">
        <p14:creationId xmlns:p14="http://schemas.microsoft.com/office/powerpoint/2010/main" val="2227565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圓角 38">
            <a:extLst>
              <a:ext uri="{FF2B5EF4-FFF2-40B4-BE49-F238E27FC236}">
                <a16:creationId xmlns:a16="http://schemas.microsoft.com/office/drawing/2014/main" id="{5A0F4859-1D5C-4593-8BFC-59E118FE116F}"/>
              </a:ext>
            </a:extLst>
          </p:cNvPr>
          <p:cNvSpPr/>
          <p:nvPr/>
        </p:nvSpPr>
        <p:spPr>
          <a:xfrm>
            <a:off x="770842" y="4729306"/>
            <a:ext cx="6383240" cy="1798604"/>
          </a:xfrm>
          <a:prstGeom prst="roundRect">
            <a:avLst>
              <a:gd name="adj" fmla="val 9403"/>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288000" bIns="180000" rtlCol="0" anchor="ctr"/>
          <a:lstStyle/>
          <a:p>
            <a:pPr algn="just"/>
            <a:r>
              <a:rPr lang="zh-TW" altLang="en-US" sz="2800" dirty="0">
                <a:solidFill>
                  <a:schemeClr val="tx1"/>
                </a:solidFill>
              </a:rPr>
              <a:t>保護資訊的</a:t>
            </a:r>
            <a:r>
              <a:rPr lang="zh-TW" altLang="en-US" sz="2800" b="1" dirty="0">
                <a:solidFill>
                  <a:srgbClr val="C00000"/>
                </a:solidFill>
              </a:rPr>
              <a:t>機密性</a:t>
            </a:r>
            <a:r>
              <a:rPr lang="zh-TW" altLang="en-US" sz="2800" dirty="0">
                <a:solidFill>
                  <a:schemeClr val="tx1"/>
                </a:solidFill>
              </a:rPr>
              <a:t>、</a:t>
            </a:r>
            <a:r>
              <a:rPr lang="zh-TW" altLang="en-US" sz="2800" b="1" dirty="0">
                <a:solidFill>
                  <a:srgbClr val="C00000"/>
                </a:solidFill>
              </a:rPr>
              <a:t>完整性</a:t>
            </a:r>
            <a:r>
              <a:rPr lang="zh-TW" altLang="en-US" sz="2800" dirty="0">
                <a:solidFill>
                  <a:schemeClr val="tx1"/>
                </a:solidFill>
              </a:rPr>
              <a:t>與</a:t>
            </a:r>
            <a:r>
              <a:rPr lang="zh-TW" altLang="en-US" sz="2800" b="1" dirty="0">
                <a:solidFill>
                  <a:srgbClr val="C00000"/>
                </a:solidFill>
              </a:rPr>
              <a:t>可用性</a:t>
            </a:r>
            <a:r>
              <a:rPr lang="zh-TW" altLang="en-US" sz="2800" dirty="0">
                <a:solidFill>
                  <a:schemeClr val="bg2">
                    <a:lumMod val="25000"/>
                  </a:schemeClr>
                </a:solidFill>
              </a:rPr>
              <a:t>。</a:t>
            </a:r>
          </a:p>
          <a:p>
            <a:pPr algn="just">
              <a:spcBef>
                <a:spcPts val="1200"/>
              </a:spcBef>
            </a:pPr>
            <a:r>
              <a:rPr lang="zh-TW" altLang="en-US" sz="2400" dirty="0">
                <a:solidFill>
                  <a:schemeClr val="tx1"/>
                </a:solidFill>
              </a:rPr>
              <a:t>另也涉及如：不可否認性、驗證性、可歸責性、及可靠性等特性。</a:t>
            </a:r>
          </a:p>
        </p:txBody>
      </p:sp>
      <p:sp>
        <p:nvSpPr>
          <p:cNvPr id="30" name="矩形: 圓角 29">
            <a:extLst>
              <a:ext uri="{FF2B5EF4-FFF2-40B4-BE49-F238E27FC236}">
                <a16:creationId xmlns:a16="http://schemas.microsoft.com/office/drawing/2014/main" id="{641B500C-265B-4D81-857F-E3B98926B315}"/>
              </a:ext>
            </a:extLst>
          </p:cNvPr>
          <p:cNvSpPr/>
          <p:nvPr/>
        </p:nvSpPr>
        <p:spPr>
          <a:xfrm>
            <a:off x="770842" y="1852462"/>
            <a:ext cx="6383240" cy="2226924"/>
          </a:xfrm>
          <a:prstGeom prst="roundRect">
            <a:avLst>
              <a:gd name="adj" fmla="val 9403"/>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288000" bIns="180000" rtlCol="0" anchor="t"/>
          <a:lstStyle/>
          <a:p>
            <a:pPr algn="just"/>
            <a:r>
              <a:rPr lang="zh-TW" altLang="en-US" sz="2800" dirty="0">
                <a:solidFill>
                  <a:schemeClr val="tx1"/>
                </a:solidFill>
              </a:rPr>
              <a:t>資安防護已經成為臺灣發展自我經濟，甚至是推動整體經濟轉型必要的基礎。因此，「</a:t>
            </a:r>
            <a:r>
              <a:rPr lang="zh-TW" altLang="en-US" sz="2800" b="1" dirty="0">
                <a:solidFill>
                  <a:srgbClr val="C00000"/>
                </a:solidFill>
              </a:rPr>
              <a:t>資安就是國安</a:t>
            </a:r>
            <a:r>
              <a:rPr lang="zh-TW" altLang="en-US" sz="2800" dirty="0">
                <a:solidFill>
                  <a:schemeClr val="tx1"/>
                </a:solidFill>
              </a:rPr>
              <a:t>」是政府積極推動的施政重點之一。</a:t>
            </a:r>
          </a:p>
        </p:txBody>
      </p:sp>
      <p:grpSp>
        <p:nvGrpSpPr>
          <p:cNvPr id="46" name="组合 45"/>
          <p:cNvGrpSpPr/>
          <p:nvPr/>
        </p:nvGrpSpPr>
        <p:grpSpPr>
          <a:xfrm>
            <a:off x="1064555" y="162838"/>
            <a:ext cx="11127445" cy="789140"/>
            <a:chOff x="-1" y="162838"/>
            <a:chExt cx="10084550" cy="678410"/>
          </a:xfrm>
        </p:grpSpPr>
        <p:sp>
          <p:nvSpPr>
            <p:cNvPr id="43" name="矩形 42"/>
            <p:cNvSpPr/>
            <p:nvPr/>
          </p:nvSpPr>
          <p:spPr>
            <a:xfrm>
              <a:off x="-1" y="162838"/>
              <a:ext cx="5975072"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1002681"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106860" y="284558"/>
            <a:ext cx="5766027" cy="584775"/>
          </a:xfrm>
          <a:prstGeom prst="rect">
            <a:avLst/>
          </a:prstGeom>
          <a:noFill/>
        </p:spPr>
        <p:txBody>
          <a:bodyPr wrap="square" rtlCol="0">
            <a:spAutoFit/>
          </a:bodyPr>
          <a:lstStyle/>
          <a:p>
            <a:pPr>
              <a:defRPr/>
            </a:pPr>
            <a:r>
              <a:rPr lang="zh-TW" altLang="en-US" sz="3200" b="1" dirty="0">
                <a:solidFill>
                  <a:prstClr val="white"/>
                </a:solidFill>
                <a:latin typeface="微软雅黑" panose="020B0503020204020204" pitchFamily="34" charset="-122"/>
                <a:ea typeface="微软雅黑" panose="020B0503020204020204" pitchFamily="34" charset="-122"/>
              </a:rPr>
              <a:t>資通安全管理</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2800" b="1" dirty="0">
                <a:solidFill>
                  <a:prstClr val="white"/>
                </a:solidFill>
                <a:latin typeface="微软雅黑" panose="020B0503020204020204" pitchFamily="34" charset="-122"/>
                <a:ea typeface="微软雅黑" panose="020B0503020204020204" pitchFamily="34" charset="-122"/>
              </a:rPr>
              <a:t>何謂資通安全</a:t>
            </a:r>
            <a:endParaRPr lang="zh-TW" altLang="en-US" sz="3200" b="1" dirty="0">
              <a:solidFill>
                <a:prstClr val="white"/>
              </a:solidFill>
              <a:latin typeface="微软雅黑" panose="020B0503020204020204" pitchFamily="34" charset="-122"/>
              <a:ea typeface="微软雅黑" panose="020B0503020204020204" pitchFamily="34" charset="-122"/>
            </a:endParaRP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投影片編號版面配置區 1">
            <a:extLst>
              <a:ext uri="{FF2B5EF4-FFF2-40B4-BE49-F238E27FC236}">
                <a16:creationId xmlns:a16="http://schemas.microsoft.com/office/drawing/2014/main" id="{4C619742-CFF1-4D33-AB48-359611E986AB}"/>
              </a:ext>
            </a:extLst>
          </p:cNvPr>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35</a:t>
            </a:fld>
            <a:endParaRPr lang="zh-CN" altLang="en-US">
              <a:solidFill>
                <a:prstClr val="black">
                  <a:tint val="75000"/>
                </a:prstClr>
              </a:solidFill>
            </a:endParaRPr>
          </a:p>
        </p:txBody>
      </p:sp>
      <p:sp>
        <p:nvSpPr>
          <p:cNvPr id="31" name="矩形: 圓角 30">
            <a:extLst>
              <a:ext uri="{FF2B5EF4-FFF2-40B4-BE49-F238E27FC236}">
                <a16:creationId xmlns:a16="http://schemas.microsoft.com/office/drawing/2014/main" id="{A510C640-E173-45BC-B3E8-94C519D51DB9}"/>
              </a:ext>
            </a:extLst>
          </p:cNvPr>
          <p:cNvSpPr/>
          <p:nvPr/>
        </p:nvSpPr>
        <p:spPr>
          <a:xfrm>
            <a:off x="351229" y="1398401"/>
            <a:ext cx="3168000" cy="704171"/>
          </a:xfrm>
          <a:prstGeom prst="roundRect">
            <a:avLst>
              <a:gd name="adj" fmla="val 20920"/>
            </a:avLst>
          </a:prstGeom>
        </p:spPr>
        <p:style>
          <a:lnRef idx="0">
            <a:schemeClr val="accent6"/>
          </a:lnRef>
          <a:fillRef idx="3">
            <a:schemeClr val="accent6"/>
          </a:fillRef>
          <a:effectRef idx="3">
            <a:schemeClr val="accent6"/>
          </a:effectRef>
          <a:fontRef idx="minor">
            <a:schemeClr val="lt1"/>
          </a:fontRef>
        </p:style>
        <p:txBody>
          <a:bodyPr vert="horz" wrap="none" lIns="108000" rIns="36000" anchor="ctr" anchorCtr="0">
            <a:noAutofit/>
          </a:bodyPr>
          <a:lstStyle/>
          <a:p>
            <a:pPr algn="ctr">
              <a:buClr>
                <a:schemeClr val="accent2">
                  <a:lumMod val="75000"/>
                </a:schemeClr>
              </a:buClr>
            </a:pPr>
            <a:r>
              <a:rPr lang="zh-TW" altLang="en-US" sz="3200" b="1" dirty="0">
                <a:latin typeface="Microsoft YaHei" panose="020B0503020204020204" pitchFamily="34" charset="-122"/>
                <a:ea typeface="Microsoft YaHei" panose="020B0503020204020204" pitchFamily="34" charset="-122"/>
              </a:rPr>
              <a:t>資安就是國安</a:t>
            </a:r>
          </a:p>
        </p:txBody>
      </p:sp>
      <p:sp>
        <p:nvSpPr>
          <p:cNvPr id="58" name="矩形: 圓角 57">
            <a:extLst>
              <a:ext uri="{FF2B5EF4-FFF2-40B4-BE49-F238E27FC236}">
                <a16:creationId xmlns:a16="http://schemas.microsoft.com/office/drawing/2014/main" id="{69432BD5-8FBB-4CA2-9D1C-29A26AC791F5}"/>
              </a:ext>
            </a:extLst>
          </p:cNvPr>
          <p:cNvSpPr/>
          <p:nvPr/>
        </p:nvSpPr>
        <p:spPr>
          <a:xfrm>
            <a:off x="351229" y="4275245"/>
            <a:ext cx="3168000" cy="704171"/>
          </a:xfrm>
          <a:prstGeom prst="roundRect">
            <a:avLst>
              <a:gd name="adj" fmla="val 20920"/>
            </a:avLst>
          </a:prstGeom>
        </p:spPr>
        <p:style>
          <a:lnRef idx="0">
            <a:schemeClr val="accent6"/>
          </a:lnRef>
          <a:fillRef idx="3">
            <a:schemeClr val="accent6"/>
          </a:fillRef>
          <a:effectRef idx="3">
            <a:schemeClr val="accent6"/>
          </a:effectRef>
          <a:fontRef idx="minor">
            <a:schemeClr val="lt1"/>
          </a:fontRef>
        </p:style>
        <p:txBody>
          <a:bodyPr vert="horz" wrap="none" lIns="108000" rIns="36000" anchor="ctr" anchorCtr="0">
            <a:noAutofit/>
          </a:bodyPr>
          <a:lstStyle/>
          <a:p>
            <a:pPr algn="ctr">
              <a:buClr>
                <a:schemeClr val="accent2">
                  <a:lumMod val="75000"/>
                </a:schemeClr>
              </a:buClr>
            </a:pPr>
            <a:r>
              <a:rPr lang="zh-TW" altLang="en-US" sz="3200" b="1" dirty="0">
                <a:latin typeface="Microsoft YaHei" panose="020B0503020204020204" pitchFamily="34" charset="-122"/>
                <a:ea typeface="Microsoft YaHei" panose="020B0503020204020204" pitchFamily="34" charset="-122"/>
              </a:rPr>
              <a:t>何謂資通安全？</a:t>
            </a:r>
          </a:p>
        </p:txBody>
      </p:sp>
      <p:grpSp>
        <p:nvGrpSpPr>
          <p:cNvPr id="9" name="群組 8">
            <a:extLst>
              <a:ext uri="{FF2B5EF4-FFF2-40B4-BE49-F238E27FC236}">
                <a16:creationId xmlns:a16="http://schemas.microsoft.com/office/drawing/2014/main" id="{D82C8232-7865-486B-9696-DB3D29AB8DE3}"/>
              </a:ext>
            </a:extLst>
          </p:cNvPr>
          <p:cNvGrpSpPr/>
          <p:nvPr/>
        </p:nvGrpSpPr>
        <p:grpSpPr>
          <a:xfrm>
            <a:off x="7385008" y="1638300"/>
            <a:ext cx="4596545" cy="4857744"/>
            <a:chOff x="7499308" y="1498600"/>
            <a:chExt cx="4596545" cy="4857744"/>
          </a:xfrm>
        </p:grpSpPr>
        <p:sp>
          <p:nvSpPr>
            <p:cNvPr id="61" name="內容版面配置區 2">
              <a:extLst>
                <a:ext uri="{FF2B5EF4-FFF2-40B4-BE49-F238E27FC236}">
                  <a16:creationId xmlns:a16="http://schemas.microsoft.com/office/drawing/2014/main" id="{6C3738CB-60B2-4CF2-941F-7ECDAAAE71B0}"/>
                </a:ext>
              </a:extLst>
            </p:cNvPr>
            <p:cNvSpPr txBox="1">
              <a:spLocks/>
            </p:cNvSpPr>
            <p:nvPr/>
          </p:nvSpPr>
          <p:spPr>
            <a:xfrm>
              <a:off x="7499308" y="1498600"/>
              <a:ext cx="4596545" cy="4857744"/>
            </a:xfrm>
            <a:prstGeom prst="rect">
              <a:avLst/>
            </a:prstGeom>
            <a:solidFill>
              <a:srgbClr val="E2F0D9"/>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endParaRPr lang="zh-TW" altLang="en-US" dirty="0">
                <a:solidFill>
                  <a:prstClr val="black"/>
                </a:solidFill>
                <a:latin typeface="微軟正黑體"/>
              </a:endParaRPr>
            </a:p>
          </p:txBody>
        </p:sp>
        <p:sp>
          <p:nvSpPr>
            <p:cNvPr id="38" name="矩形 37">
              <a:extLst>
                <a:ext uri="{FF2B5EF4-FFF2-40B4-BE49-F238E27FC236}">
                  <a16:creationId xmlns:a16="http://schemas.microsoft.com/office/drawing/2014/main" id="{D284CC58-4B09-4A5B-ABBE-6F1CF6277F77}"/>
                </a:ext>
              </a:extLst>
            </p:cNvPr>
            <p:cNvSpPr/>
            <p:nvPr/>
          </p:nvSpPr>
          <p:spPr>
            <a:xfrm>
              <a:off x="8991534" y="1780569"/>
              <a:ext cx="2066583" cy="769441"/>
            </a:xfrm>
            <a:prstGeom prst="rect">
              <a:avLst/>
            </a:prstGeom>
          </p:spPr>
          <p:txBody>
            <a:bodyPr wrap="square" lIns="0" rIns="0">
              <a:spAutoFit/>
            </a:bodyPr>
            <a:lstStyle/>
            <a:p>
              <a:pPr marL="0" lvl="1" algn="ctr"/>
              <a:r>
                <a:rPr lang="en-US" altLang="zh-TW" sz="2200" b="1" dirty="0">
                  <a:latin typeface="+mj-ea"/>
                  <a:ea typeface="+mj-ea"/>
                </a:rPr>
                <a:t>Confidentiality</a:t>
              </a:r>
            </a:p>
            <a:p>
              <a:pPr marL="0" lvl="1" algn="ctr"/>
              <a:r>
                <a:rPr lang="zh-TW" altLang="en-US" sz="2200" b="1" dirty="0">
                  <a:latin typeface="+mj-ea"/>
                  <a:ea typeface="+mj-ea"/>
                </a:rPr>
                <a:t>機密性</a:t>
              </a:r>
              <a:endParaRPr lang="en-US" altLang="zh-TW" sz="2200" b="1" dirty="0">
                <a:latin typeface="+mj-ea"/>
                <a:ea typeface="+mj-ea"/>
              </a:endParaRPr>
            </a:p>
          </p:txBody>
        </p:sp>
        <p:sp>
          <p:nvSpPr>
            <p:cNvPr id="40" name="矩形 39">
              <a:extLst>
                <a:ext uri="{FF2B5EF4-FFF2-40B4-BE49-F238E27FC236}">
                  <a16:creationId xmlns:a16="http://schemas.microsoft.com/office/drawing/2014/main" id="{5050FB97-E068-4E97-971D-61CDC6FD74BE}"/>
                </a:ext>
              </a:extLst>
            </p:cNvPr>
            <p:cNvSpPr/>
            <p:nvPr/>
          </p:nvSpPr>
          <p:spPr>
            <a:xfrm>
              <a:off x="10883650" y="5325017"/>
              <a:ext cx="1187421" cy="769441"/>
            </a:xfrm>
            <a:prstGeom prst="rect">
              <a:avLst/>
            </a:prstGeom>
          </p:spPr>
          <p:txBody>
            <a:bodyPr wrap="square" lIns="0" rIns="0">
              <a:spAutoFit/>
            </a:bodyPr>
            <a:lstStyle/>
            <a:p>
              <a:pPr marL="0" lvl="1" algn="ctr"/>
              <a:r>
                <a:rPr lang="en-US" altLang="zh-TW" sz="2200" b="1" dirty="0">
                  <a:latin typeface="+mj-ea"/>
                  <a:ea typeface="+mj-ea"/>
                </a:rPr>
                <a:t>Integrity </a:t>
              </a:r>
              <a:br>
                <a:rPr lang="en-US" altLang="zh-TW" sz="2200" b="1" dirty="0">
                  <a:latin typeface="+mj-ea"/>
                  <a:ea typeface="+mj-ea"/>
                </a:rPr>
              </a:br>
              <a:r>
                <a:rPr lang="zh-TW" altLang="en-US" sz="2200" b="1" dirty="0">
                  <a:latin typeface="+mj-ea"/>
                  <a:ea typeface="+mj-ea"/>
                </a:rPr>
                <a:t>完整性</a:t>
              </a:r>
              <a:endParaRPr lang="en-US" altLang="zh-TW" sz="2200" b="1" dirty="0">
                <a:latin typeface="+mj-ea"/>
                <a:ea typeface="+mj-ea"/>
              </a:endParaRPr>
            </a:p>
          </p:txBody>
        </p:sp>
        <p:sp>
          <p:nvSpPr>
            <p:cNvPr id="41" name="矩形 40">
              <a:extLst>
                <a:ext uri="{FF2B5EF4-FFF2-40B4-BE49-F238E27FC236}">
                  <a16:creationId xmlns:a16="http://schemas.microsoft.com/office/drawing/2014/main" id="{947EED3B-EA6C-4635-9583-3C29687FCE5B}"/>
                </a:ext>
              </a:extLst>
            </p:cNvPr>
            <p:cNvSpPr/>
            <p:nvPr/>
          </p:nvSpPr>
          <p:spPr>
            <a:xfrm>
              <a:off x="7720093" y="5325017"/>
              <a:ext cx="1754906" cy="769441"/>
            </a:xfrm>
            <a:prstGeom prst="rect">
              <a:avLst/>
            </a:prstGeom>
          </p:spPr>
          <p:txBody>
            <a:bodyPr wrap="square">
              <a:spAutoFit/>
            </a:bodyPr>
            <a:lstStyle/>
            <a:p>
              <a:pPr marL="0" lvl="1" algn="ctr"/>
              <a:r>
                <a:rPr lang="en-US" altLang="zh-TW" sz="2200" b="1" dirty="0">
                  <a:latin typeface="+mj-ea"/>
                  <a:ea typeface="+mj-ea"/>
                </a:rPr>
                <a:t>Availability</a:t>
              </a:r>
            </a:p>
            <a:p>
              <a:pPr marL="0" lvl="1" algn="ctr"/>
              <a:r>
                <a:rPr lang="zh-TW" altLang="en-US" sz="2200" b="1" dirty="0">
                  <a:latin typeface="+mj-ea"/>
                  <a:ea typeface="+mj-ea"/>
                </a:rPr>
                <a:t>可用性</a:t>
              </a:r>
            </a:p>
          </p:txBody>
        </p:sp>
        <p:grpSp>
          <p:nvGrpSpPr>
            <p:cNvPr id="5" name="群組 4">
              <a:extLst>
                <a:ext uri="{FF2B5EF4-FFF2-40B4-BE49-F238E27FC236}">
                  <a16:creationId xmlns:a16="http://schemas.microsoft.com/office/drawing/2014/main" id="{07DA76FF-FA96-4F51-BA96-CC31BA0A2B77}"/>
                </a:ext>
              </a:extLst>
            </p:cNvPr>
            <p:cNvGrpSpPr/>
            <p:nvPr/>
          </p:nvGrpSpPr>
          <p:grpSpPr>
            <a:xfrm>
              <a:off x="8674539" y="2668359"/>
              <a:ext cx="2660224" cy="2385115"/>
              <a:chOff x="8218501" y="2681059"/>
              <a:chExt cx="2660224" cy="2385115"/>
            </a:xfrm>
          </p:grpSpPr>
          <p:sp>
            <p:nvSpPr>
              <p:cNvPr id="37" name="等腰三角形 36">
                <a:extLst>
                  <a:ext uri="{FF2B5EF4-FFF2-40B4-BE49-F238E27FC236}">
                    <a16:creationId xmlns:a16="http://schemas.microsoft.com/office/drawing/2014/main" id="{7BA1CE1E-1307-4913-A2A2-93CA6B07FB1A}"/>
                  </a:ext>
                </a:extLst>
              </p:cNvPr>
              <p:cNvSpPr/>
              <p:nvPr/>
            </p:nvSpPr>
            <p:spPr>
              <a:xfrm>
                <a:off x="8218501" y="2681059"/>
                <a:ext cx="2660224" cy="2385115"/>
              </a:xfrm>
              <a:prstGeom prst="triangle">
                <a:avLst/>
              </a:prstGeom>
              <a:solidFill>
                <a:schemeClr val="accent4">
                  <a:lumMod val="40000"/>
                  <a:lumOff val="60000"/>
                </a:schemeClr>
              </a:solid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橢圓 41">
                <a:extLst>
                  <a:ext uri="{FF2B5EF4-FFF2-40B4-BE49-F238E27FC236}">
                    <a16:creationId xmlns:a16="http://schemas.microsoft.com/office/drawing/2014/main" id="{10A2FBE6-0C6C-41AF-B1D1-D6B5DA376EEF}"/>
                  </a:ext>
                </a:extLst>
              </p:cNvPr>
              <p:cNvSpPr/>
              <p:nvPr/>
            </p:nvSpPr>
            <p:spPr>
              <a:xfrm>
                <a:off x="9092575" y="3895321"/>
                <a:ext cx="912077" cy="769391"/>
              </a:xfrm>
              <a:prstGeom prst="ellipse">
                <a:avLst/>
              </a:prstGeom>
              <a:solidFill>
                <a:schemeClr val="accent4"/>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5F6AD224-3F22-444F-A063-B7F70CCD17E1}"/>
                  </a:ext>
                </a:extLst>
              </p:cNvPr>
              <p:cNvSpPr/>
              <p:nvPr/>
            </p:nvSpPr>
            <p:spPr>
              <a:xfrm>
                <a:off x="8877600" y="3741407"/>
                <a:ext cx="1342027" cy="1077218"/>
              </a:xfrm>
              <a:prstGeom prst="rect">
                <a:avLst/>
              </a:prstGeom>
            </p:spPr>
            <p:txBody>
              <a:bodyPr wrap="square">
                <a:spAutoFit/>
              </a:bodyPr>
              <a:lstStyle/>
              <a:p>
                <a:pPr algn="ctr"/>
                <a:r>
                  <a:rPr lang="zh-TW" altLang="en-US" sz="3200" b="1" dirty="0"/>
                  <a:t>資通安全</a:t>
                </a:r>
              </a:p>
            </p:txBody>
          </p:sp>
        </p:grpSp>
        <p:sp>
          <p:nvSpPr>
            <p:cNvPr id="49" name="文字方塊 48">
              <a:extLst>
                <a:ext uri="{FF2B5EF4-FFF2-40B4-BE49-F238E27FC236}">
                  <a16:creationId xmlns:a16="http://schemas.microsoft.com/office/drawing/2014/main" id="{B649094B-5441-4FAF-BC68-852FF98C51E6}"/>
                </a:ext>
              </a:extLst>
            </p:cNvPr>
            <p:cNvSpPr txBox="1"/>
            <p:nvPr/>
          </p:nvSpPr>
          <p:spPr>
            <a:xfrm>
              <a:off x="10460690" y="2817385"/>
              <a:ext cx="1060435" cy="338554"/>
            </a:xfrm>
            <a:prstGeom prst="rect">
              <a:avLst/>
            </a:prstGeom>
            <a:noFill/>
          </p:spPr>
          <p:txBody>
            <a:bodyPr wrap="square" rtlCol="0">
              <a:spAutoFit/>
            </a:bodyPr>
            <a:lstStyle/>
            <a:p>
              <a:r>
                <a:rPr lang="zh-TW" altLang="en-US" sz="1600" b="1" dirty="0"/>
                <a:t>上鎖了嗎</a:t>
              </a:r>
              <a:r>
                <a:rPr lang="en-US" altLang="zh-TW" sz="1600" b="1" dirty="0"/>
                <a:t>?</a:t>
              </a:r>
              <a:endParaRPr lang="zh-TW" altLang="en-US" sz="1600" b="1" dirty="0"/>
            </a:p>
          </p:txBody>
        </p:sp>
        <p:sp>
          <p:nvSpPr>
            <p:cNvPr id="54" name="文字方塊 53">
              <a:extLst>
                <a:ext uri="{FF2B5EF4-FFF2-40B4-BE49-F238E27FC236}">
                  <a16:creationId xmlns:a16="http://schemas.microsoft.com/office/drawing/2014/main" id="{567B9CAF-DA7A-4A21-A9FB-5F4EE8DE6B79}"/>
                </a:ext>
              </a:extLst>
            </p:cNvPr>
            <p:cNvSpPr txBox="1"/>
            <p:nvPr/>
          </p:nvSpPr>
          <p:spPr>
            <a:xfrm>
              <a:off x="10939576" y="4117210"/>
              <a:ext cx="1130438" cy="338554"/>
            </a:xfrm>
            <a:prstGeom prst="rect">
              <a:avLst/>
            </a:prstGeom>
            <a:noFill/>
          </p:spPr>
          <p:txBody>
            <a:bodyPr wrap="none" rtlCol="0">
              <a:spAutoFit/>
            </a:bodyPr>
            <a:lstStyle/>
            <a:p>
              <a:r>
                <a:rPr lang="zh-TW" altLang="en-US" sz="1600" b="1" dirty="0"/>
                <a:t>有被竄改</a:t>
              </a:r>
              <a:r>
                <a:rPr lang="en-US" altLang="zh-TW" sz="1600" b="1" dirty="0"/>
                <a:t>?</a:t>
              </a:r>
              <a:endParaRPr lang="zh-TW" altLang="en-US" sz="1600" b="1" dirty="0"/>
            </a:p>
          </p:txBody>
        </p:sp>
        <p:pic>
          <p:nvPicPr>
            <p:cNvPr id="55" name="圖片 54">
              <a:extLst>
                <a:ext uri="{FF2B5EF4-FFF2-40B4-BE49-F238E27FC236}">
                  <a16:creationId xmlns:a16="http://schemas.microsoft.com/office/drawing/2014/main" id="{7C7191BD-F38B-45C9-BC60-EDE989B6AB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5" y="4455765"/>
              <a:ext cx="672483" cy="597708"/>
            </a:xfrm>
            <a:prstGeom prst="rect">
              <a:avLst/>
            </a:prstGeom>
          </p:spPr>
        </p:pic>
        <p:pic>
          <p:nvPicPr>
            <p:cNvPr id="56" name="圖片 55">
              <a:extLst>
                <a:ext uri="{FF2B5EF4-FFF2-40B4-BE49-F238E27FC236}">
                  <a16:creationId xmlns:a16="http://schemas.microsoft.com/office/drawing/2014/main" id="{3549DAF5-6D9F-4750-88F0-803FC292B1DA}"/>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990575" y="4455765"/>
              <a:ext cx="606971" cy="597709"/>
            </a:xfrm>
            <a:prstGeom prst="rect">
              <a:avLst/>
            </a:prstGeom>
          </p:spPr>
        </p:pic>
        <p:sp>
          <p:nvSpPr>
            <p:cNvPr id="57" name="文字方塊 56">
              <a:extLst>
                <a:ext uri="{FF2B5EF4-FFF2-40B4-BE49-F238E27FC236}">
                  <a16:creationId xmlns:a16="http://schemas.microsoft.com/office/drawing/2014/main" id="{93A255FE-D6E5-48CC-9E36-A759DDC8AA73}"/>
                </a:ext>
              </a:extLst>
            </p:cNvPr>
            <p:cNvSpPr txBox="1"/>
            <p:nvPr/>
          </p:nvSpPr>
          <p:spPr>
            <a:xfrm>
              <a:off x="7499308" y="4117210"/>
              <a:ext cx="1540806" cy="338554"/>
            </a:xfrm>
            <a:prstGeom prst="rect">
              <a:avLst/>
            </a:prstGeom>
            <a:noFill/>
          </p:spPr>
          <p:txBody>
            <a:bodyPr wrap="none" rtlCol="0">
              <a:spAutoFit/>
            </a:bodyPr>
            <a:lstStyle/>
            <a:p>
              <a:r>
                <a:rPr lang="zh-TW" altLang="en-US" sz="1600" b="1" dirty="0"/>
                <a:t>能正常使用嗎</a:t>
              </a:r>
              <a:r>
                <a:rPr lang="en-US" altLang="zh-TW" sz="1600" b="1" dirty="0"/>
                <a:t>?</a:t>
              </a:r>
              <a:endParaRPr lang="zh-TW" altLang="en-US" sz="1600" b="1" dirty="0"/>
            </a:p>
          </p:txBody>
        </p:sp>
        <p:grpSp>
          <p:nvGrpSpPr>
            <p:cNvPr id="7" name="群組 6">
              <a:extLst>
                <a:ext uri="{FF2B5EF4-FFF2-40B4-BE49-F238E27FC236}">
                  <a16:creationId xmlns:a16="http://schemas.microsoft.com/office/drawing/2014/main" id="{D90BBC40-1CA6-45FC-B2BB-24CD188D2E22}"/>
                </a:ext>
              </a:extLst>
            </p:cNvPr>
            <p:cNvGrpSpPr/>
            <p:nvPr/>
          </p:nvGrpSpPr>
          <p:grpSpPr>
            <a:xfrm>
              <a:off x="10630286" y="2172172"/>
              <a:ext cx="721242" cy="755457"/>
              <a:chOff x="10615220" y="1210990"/>
              <a:chExt cx="1142322" cy="1181029"/>
            </a:xfrm>
          </p:grpSpPr>
          <p:grpSp>
            <p:nvGrpSpPr>
              <p:cNvPr id="6" name="群組 5">
                <a:extLst>
                  <a:ext uri="{FF2B5EF4-FFF2-40B4-BE49-F238E27FC236}">
                    <a16:creationId xmlns:a16="http://schemas.microsoft.com/office/drawing/2014/main" id="{0403BA17-B25D-4662-9C1A-AC643E3D7A22}"/>
                  </a:ext>
                </a:extLst>
              </p:cNvPr>
              <p:cNvGrpSpPr/>
              <p:nvPr/>
            </p:nvGrpSpPr>
            <p:grpSpPr>
              <a:xfrm>
                <a:off x="10615220" y="1436020"/>
                <a:ext cx="1142322" cy="652994"/>
                <a:chOff x="10615220" y="1436020"/>
                <a:chExt cx="1142322" cy="652994"/>
              </a:xfrm>
            </p:grpSpPr>
            <p:pic>
              <p:nvPicPr>
                <p:cNvPr id="50" name="圖形 10" descr="螢幕">
                  <a:extLst>
                    <a:ext uri="{FF2B5EF4-FFF2-40B4-BE49-F238E27FC236}">
                      <a16:creationId xmlns:a16="http://schemas.microsoft.com/office/drawing/2014/main" id="{5B1628E9-123D-4613-8C11-F0104FB2ABC3}"/>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615220" y="1452614"/>
                  <a:ext cx="553309" cy="636400"/>
                </a:xfrm>
                <a:prstGeom prst="rect">
                  <a:avLst/>
                </a:prstGeom>
              </p:spPr>
            </p:pic>
            <p:pic>
              <p:nvPicPr>
                <p:cNvPr id="51" name="圖形 12" descr="公事包">
                  <a:extLst>
                    <a:ext uri="{FF2B5EF4-FFF2-40B4-BE49-F238E27FC236}">
                      <a16:creationId xmlns:a16="http://schemas.microsoft.com/office/drawing/2014/main" id="{D43CCA6C-FF5C-4CC4-8A13-B4F2FA9C59BC}"/>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248012" y="1436020"/>
                  <a:ext cx="509530" cy="586047"/>
                </a:xfrm>
                <a:prstGeom prst="rect">
                  <a:avLst/>
                </a:prstGeom>
              </p:spPr>
            </p:pic>
          </p:grpSp>
          <p:pic>
            <p:nvPicPr>
              <p:cNvPr id="52" name="圖形 14" descr="鎖">
                <a:extLst>
                  <a:ext uri="{FF2B5EF4-FFF2-40B4-BE49-F238E27FC236}">
                    <a16:creationId xmlns:a16="http://schemas.microsoft.com/office/drawing/2014/main" id="{C434CE4E-0457-464D-9374-ACF527983025}"/>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712696" y="1210990"/>
                <a:ext cx="1026828" cy="1181029"/>
              </a:xfrm>
              <a:prstGeom prst="rect">
                <a:avLst/>
              </a:prstGeom>
            </p:spPr>
          </p:pic>
        </p:grpSp>
      </p:grpSp>
    </p:spTree>
    <p:extLst>
      <p:ext uri="{BB962C8B-B14F-4D97-AF65-F5344CB8AC3E}">
        <p14:creationId xmlns:p14="http://schemas.microsoft.com/office/powerpoint/2010/main" val="3366721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5" y="162838"/>
            <a:ext cx="11127445" cy="789140"/>
            <a:chOff x="-1" y="162838"/>
            <a:chExt cx="10084550" cy="678410"/>
          </a:xfrm>
        </p:grpSpPr>
        <p:sp>
          <p:nvSpPr>
            <p:cNvPr id="43" name="矩形 42"/>
            <p:cNvSpPr/>
            <p:nvPr/>
          </p:nvSpPr>
          <p:spPr>
            <a:xfrm>
              <a:off x="-1" y="162838"/>
              <a:ext cx="5975072"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1002681"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106860" y="284558"/>
            <a:ext cx="6170240" cy="584775"/>
          </a:xfrm>
          <a:prstGeom prst="rect">
            <a:avLst/>
          </a:prstGeom>
          <a:noFill/>
        </p:spPr>
        <p:txBody>
          <a:bodyPr wrap="square" rtlCol="0">
            <a:spAutoFit/>
          </a:bodyPr>
          <a:lstStyle/>
          <a:p>
            <a:pPr>
              <a:defRPr/>
            </a:pPr>
            <a:r>
              <a:rPr lang="zh-TW" altLang="en-US" sz="3200" b="1" dirty="0">
                <a:solidFill>
                  <a:prstClr val="white"/>
                </a:solidFill>
                <a:latin typeface="微软雅黑" panose="020B0503020204020204" pitchFamily="34" charset="-122"/>
                <a:ea typeface="微软雅黑" panose="020B0503020204020204" pitchFamily="34" charset="-122"/>
              </a:rPr>
              <a:t>資通安全管理</a:t>
            </a:r>
            <a:r>
              <a:rPr lang="en-US" altLang="zh-TW" sz="3200" b="1" dirty="0">
                <a:solidFill>
                  <a:prstClr val="white"/>
                </a:solidFill>
                <a:latin typeface="微软雅黑" panose="020B0503020204020204" pitchFamily="34" charset="-122"/>
                <a:ea typeface="微软雅黑" panose="020B0503020204020204" pitchFamily="34" charset="-122"/>
              </a:rPr>
              <a:t>-</a:t>
            </a:r>
            <a:r>
              <a:rPr lang="zh-TW" altLang="en-US" sz="2800" b="1" dirty="0">
                <a:solidFill>
                  <a:prstClr val="white"/>
                </a:solidFill>
                <a:latin typeface="微软雅黑" panose="020B0503020204020204" pitchFamily="34" charset="-122"/>
                <a:ea typeface="微软雅黑" panose="020B0503020204020204" pitchFamily="34" charset="-122"/>
              </a:rPr>
              <a:t>責任等級與推動期程</a:t>
            </a: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投影片編號版面配置區 1">
            <a:extLst>
              <a:ext uri="{FF2B5EF4-FFF2-40B4-BE49-F238E27FC236}">
                <a16:creationId xmlns:a16="http://schemas.microsoft.com/office/drawing/2014/main" id="{AB924072-276B-4DE5-B410-2062512A3468}"/>
              </a:ext>
            </a:extLst>
          </p:cNvPr>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36</a:t>
            </a:fld>
            <a:endParaRPr lang="zh-CN" altLang="en-US">
              <a:solidFill>
                <a:prstClr val="black">
                  <a:tint val="75000"/>
                </a:prstClr>
              </a:solidFill>
            </a:endParaRPr>
          </a:p>
        </p:txBody>
      </p:sp>
      <p:grpSp>
        <p:nvGrpSpPr>
          <p:cNvPr id="16" name="群組 15">
            <a:extLst>
              <a:ext uri="{FF2B5EF4-FFF2-40B4-BE49-F238E27FC236}">
                <a16:creationId xmlns:a16="http://schemas.microsoft.com/office/drawing/2014/main" id="{8B99BEB7-9057-40FE-BBF7-F3460CD225B4}"/>
              </a:ext>
            </a:extLst>
          </p:cNvPr>
          <p:cNvGrpSpPr/>
          <p:nvPr/>
        </p:nvGrpSpPr>
        <p:grpSpPr>
          <a:xfrm>
            <a:off x="134037" y="3751117"/>
            <a:ext cx="11775465" cy="2787795"/>
            <a:chOff x="398485" y="1042092"/>
            <a:chExt cx="11775465" cy="2787795"/>
          </a:xfrm>
        </p:grpSpPr>
        <p:sp>
          <p:nvSpPr>
            <p:cNvPr id="35" name="直線圖說文字 1 29">
              <a:extLst>
                <a:ext uri="{FF2B5EF4-FFF2-40B4-BE49-F238E27FC236}">
                  <a16:creationId xmlns:a16="http://schemas.microsoft.com/office/drawing/2014/main" id="{9CF6B90D-8130-4C1D-B3B1-F65FBB8AC0AE}"/>
                </a:ext>
              </a:extLst>
            </p:cNvPr>
            <p:cNvSpPr/>
            <p:nvPr/>
          </p:nvSpPr>
          <p:spPr>
            <a:xfrm rot="16200000">
              <a:off x="9686921" y="927033"/>
              <a:ext cx="1797822" cy="3176236"/>
            </a:xfrm>
            <a:prstGeom prst="borderCallout1">
              <a:avLst>
                <a:gd name="adj1" fmla="val 55393"/>
                <a:gd name="adj2" fmla="val -91"/>
                <a:gd name="adj3" fmla="val 41970"/>
                <a:gd name="adj4" fmla="val 19"/>
              </a:avLst>
            </a:prstGeom>
            <a:gradFill>
              <a:gsLst>
                <a:gs pos="0">
                  <a:schemeClr val="bg1"/>
                </a:gs>
                <a:gs pos="50000">
                  <a:schemeClr val="accent2">
                    <a:lumMod val="20000"/>
                    <a:lumOff val="80000"/>
                  </a:schemeClr>
                </a:gs>
                <a:gs pos="83000">
                  <a:schemeClr val="accent2">
                    <a:lumMod val="40000"/>
                    <a:lumOff val="60000"/>
                  </a:schemeClr>
                </a:gs>
                <a:gs pos="100000">
                  <a:schemeClr val="accent2">
                    <a:lumMod val="60000"/>
                    <a:lumOff val="40000"/>
                  </a:schemeClr>
                </a:gs>
              </a:gsLst>
              <a:lin ang="5400000" scaled="1"/>
            </a:gradFill>
            <a:ln w="12700" cap="flat" cmpd="sng" algn="ctr">
              <a:solidFill>
                <a:schemeClr val="accent2"/>
              </a:solidFill>
              <a:prstDash val="solid"/>
              <a:miter lim="800000"/>
            </a:ln>
            <a:effectLst/>
          </p:spPr>
          <p:txBody>
            <a:bodyPr vert="eaVert" lIns="36000" rtlCol="0" anchor="ctr" anchorCtr="0"/>
            <a:lstStyle/>
            <a:p>
              <a:pPr defTabSz="457200">
                <a:defRPr/>
              </a:pPr>
              <a:r>
                <a:rPr kumimoji="1" lang="zh-TW" altLang="en-US" b="1" kern="0" dirty="0">
                  <a:solidFill>
                    <a:schemeClr val="accent2"/>
                  </a:solidFill>
                  <a:latin typeface="微軟正黑體"/>
                </a:rPr>
                <a:t>●政府組態基準新增套用範圍</a:t>
              </a:r>
              <a:r>
                <a:rPr kumimoji="1" lang="en-US" altLang="zh-TW" b="1" kern="0" dirty="0">
                  <a:solidFill>
                    <a:schemeClr val="accent2"/>
                  </a:solidFill>
                  <a:latin typeface="微軟正黑體"/>
                </a:rPr>
                <a:t>(Windows 11</a:t>
              </a:r>
              <a:r>
                <a:rPr kumimoji="1" lang="zh-TW" altLang="en-US" b="1" kern="0" dirty="0">
                  <a:solidFill>
                    <a:schemeClr val="accent2"/>
                  </a:solidFill>
                  <a:latin typeface="微軟正黑體"/>
                </a:rPr>
                <a:t>、</a:t>
              </a:r>
              <a:r>
                <a:rPr kumimoji="1" lang="en-US" altLang="zh-TW" b="1" kern="0" dirty="0">
                  <a:solidFill>
                    <a:schemeClr val="accent2"/>
                  </a:solidFill>
                  <a:latin typeface="微軟正黑體"/>
                </a:rPr>
                <a:t>AD</a:t>
              </a:r>
              <a:r>
                <a:rPr kumimoji="1" lang="zh-TW" altLang="en-US" b="1" kern="0" dirty="0">
                  <a:solidFill>
                    <a:schemeClr val="accent2"/>
                  </a:solidFill>
                  <a:latin typeface="微軟正黑體"/>
                </a:rPr>
                <a:t>主機等</a:t>
              </a:r>
              <a:r>
                <a:rPr kumimoji="1" lang="en-US" altLang="zh-TW" b="1" kern="0" dirty="0">
                  <a:solidFill>
                    <a:schemeClr val="accent2"/>
                  </a:solidFill>
                  <a:latin typeface="微軟正黑體"/>
                </a:rPr>
                <a:t>)</a:t>
              </a:r>
            </a:p>
            <a:p>
              <a:pPr defTabSz="457200">
                <a:defRPr/>
              </a:pPr>
              <a:r>
                <a:rPr kumimoji="1" lang="zh-TW" altLang="en-US" b="1" kern="0" dirty="0">
                  <a:solidFill>
                    <a:schemeClr val="accent2"/>
                  </a:solidFill>
                  <a:latin typeface="微軟正黑體"/>
                </a:rPr>
                <a:t>●維持</a:t>
              </a:r>
              <a:r>
                <a:rPr lang="zh-TW" altLang="en-US" b="1" kern="0" dirty="0">
                  <a:solidFill>
                    <a:schemeClr val="accent2"/>
                  </a:solidFill>
                  <a:latin typeface="微軟正黑體"/>
                </a:rPr>
                <a:t>資通安全管理系統驗證之有效性</a:t>
              </a:r>
              <a:endParaRPr lang="en-US" altLang="zh-TW" b="1" kern="0" dirty="0">
                <a:solidFill>
                  <a:schemeClr val="accent2"/>
                </a:solidFill>
                <a:latin typeface="微軟正黑體"/>
              </a:endParaRPr>
            </a:p>
            <a:p>
              <a:pPr defTabSz="457200">
                <a:defRPr/>
              </a:pPr>
              <a:r>
                <a:rPr kumimoji="1" lang="zh-TW" altLang="en-US" b="1" kern="0" dirty="0">
                  <a:solidFill>
                    <a:schemeClr val="accent2"/>
                  </a:solidFill>
                  <a:latin typeface="微軟正黑體"/>
                </a:rPr>
                <a:t>●</a:t>
              </a:r>
              <a:r>
                <a:rPr lang="zh-TW" altLang="en-US" b="1" kern="0" dirty="0">
                  <a:solidFill>
                    <a:schemeClr val="accent2"/>
                  </a:solidFill>
                  <a:latin typeface="微軟正黑體"/>
                </a:rPr>
                <a:t>資通安全管理系統轉版</a:t>
              </a:r>
              <a:r>
                <a:rPr lang="en-US" altLang="zh-TW" b="1" kern="0" dirty="0">
                  <a:solidFill>
                    <a:schemeClr val="accent2"/>
                  </a:solidFill>
                  <a:latin typeface="微軟正黑體"/>
                </a:rPr>
                <a:t>2022</a:t>
              </a:r>
              <a:r>
                <a:rPr lang="zh-TW" altLang="en-US" b="1" kern="0" dirty="0">
                  <a:solidFill>
                    <a:schemeClr val="accent2"/>
                  </a:solidFill>
                  <a:latin typeface="微軟正黑體"/>
                </a:rPr>
                <a:t>版及導入</a:t>
              </a:r>
            </a:p>
          </p:txBody>
        </p:sp>
        <p:sp>
          <p:nvSpPr>
            <p:cNvPr id="36" name="直線圖說文字 1 21">
              <a:extLst>
                <a:ext uri="{FF2B5EF4-FFF2-40B4-BE49-F238E27FC236}">
                  <a16:creationId xmlns:a16="http://schemas.microsoft.com/office/drawing/2014/main" id="{3DDBFDEA-50F0-4770-A593-AE5354B15087}"/>
                </a:ext>
              </a:extLst>
            </p:cNvPr>
            <p:cNvSpPr/>
            <p:nvPr/>
          </p:nvSpPr>
          <p:spPr>
            <a:xfrm rot="16200000">
              <a:off x="544920" y="2079623"/>
              <a:ext cx="1819020" cy="902225"/>
            </a:xfrm>
            <a:prstGeom prst="borderCallout1">
              <a:avLst>
                <a:gd name="adj1" fmla="val 49067"/>
                <a:gd name="adj2" fmla="val 6"/>
                <a:gd name="adj3" fmla="val 53150"/>
                <a:gd name="adj4" fmla="val 583"/>
              </a:avLst>
            </a:prstGeom>
            <a:gradFill>
              <a:gsLst>
                <a:gs pos="0">
                  <a:srgbClr val="99CB38">
                    <a:lumMod val="5000"/>
                    <a:lumOff val="95000"/>
                  </a:srgbClr>
                </a:gs>
                <a:gs pos="74000">
                  <a:schemeClr val="bg1">
                    <a:lumMod val="95000"/>
                  </a:schemeClr>
                </a:gs>
                <a:gs pos="83000">
                  <a:schemeClr val="bg1">
                    <a:lumMod val="85000"/>
                  </a:schemeClr>
                </a:gs>
                <a:gs pos="100000">
                  <a:schemeClr val="bg1">
                    <a:lumMod val="75000"/>
                  </a:schemeClr>
                </a:gs>
              </a:gsLst>
              <a:lin ang="5400000" scaled="1"/>
            </a:gradFill>
            <a:ln w="12700" cap="flat" cmpd="sng" algn="ctr">
              <a:solidFill>
                <a:schemeClr val="tx1">
                  <a:lumMod val="50000"/>
                  <a:lumOff val="50000"/>
                </a:schemeClr>
              </a:solidFill>
              <a:prstDash val="solid"/>
              <a:miter lim="800000"/>
            </a:ln>
            <a:effectLst/>
          </p:spPr>
          <p:txBody>
            <a:bodyPr vert="eaVert" rtlCol="0" anchor="ctr" anchorCtr="0"/>
            <a:lstStyle/>
            <a:p>
              <a:pPr algn="ctr" defTabSz="457200">
                <a:defRPr/>
              </a:pPr>
              <a:r>
                <a:rPr kumimoji="1" lang="zh-TW" altLang="en-US" b="1" kern="0" dirty="0">
                  <a:solidFill>
                    <a:prstClr val="black"/>
                  </a:solidFill>
                  <a:latin typeface="微軟正黑體"/>
                </a:rPr>
                <a:t>核定</a:t>
              </a:r>
              <a:r>
                <a:rPr kumimoji="1" lang="en-US" altLang="zh-TW" b="1" kern="0" dirty="0">
                  <a:solidFill>
                    <a:prstClr val="black"/>
                  </a:solidFill>
                  <a:latin typeface="微軟正黑體"/>
                </a:rPr>
                <a:t>B</a:t>
              </a:r>
              <a:r>
                <a:rPr kumimoji="1" lang="zh-TW" altLang="en-US" b="1" kern="0" dirty="0">
                  <a:solidFill>
                    <a:prstClr val="black"/>
                  </a:solidFill>
                  <a:latin typeface="微軟正黑體"/>
                </a:rPr>
                <a:t>級機關</a:t>
              </a:r>
            </a:p>
          </p:txBody>
        </p:sp>
        <p:sp>
          <p:nvSpPr>
            <p:cNvPr id="37" name="直線圖說文字 1 23">
              <a:extLst>
                <a:ext uri="{FF2B5EF4-FFF2-40B4-BE49-F238E27FC236}">
                  <a16:creationId xmlns:a16="http://schemas.microsoft.com/office/drawing/2014/main" id="{E611276D-2BE8-479E-8E0F-2F91464F2613}"/>
                </a:ext>
              </a:extLst>
            </p:cNvPr>
            <p:cNvSpPr/>
            <p:nvPr/>
          </p:nvSpPr>
          <p:spPr>
            <a:xfrm rot="16200000">
              <a:off x="3260891" y="365680"/>
              <a:ext cx="1856070" cy="4352075"/>
            </a:xfrm>
            <a:prstGeom prst="borderCallout1">
              <a:avLst>
                <a:gd name="adj1" fmla="val 49068"/>
                <a:gd name="adj2" fmla="val 5"/>
                <a:gd name="adj3" fmla="val 45972"/>
                <a:gd name="adj4" fmla="val 188"/>
              </a:avLst>
            </a:prstGeom>
            <a:gradFill>
              <a:gsLst>
                <a:gs pos="0">
                  <a:srgbClr val="99CB38">
                    <a:lumMod val="5000"/>
                    <a:lumOff val="95000"/>
                  </a:srgbClr>
                </a:gs>
                <a:gs pos="74000">
                  <a:schemeClr val="bg1">
                    <a:lumMod val="95000"/>
                  </a:schemeClr>
                </a:gs>
                <a:gs pos="83000">
                  <a:schemeClr val="bg1">
                    <a:lumMod val="85000"/>
                  </a:schemeClr>
                </a:gs>
                <a:gs pos="100000">
                  <a:schemeClr val="bg1">
                    <a:lumMod val="75000"/>
                  </a:schemeClr>
                </a:gs>
              </a:gsLst>
              <a:lin ang="5400000" scaled="1"/>
            </a:gradFill>
            <a:ln w="12700" cap="flat" cmpd="sng" algn="ctr">
              <a:solidFill>
                <a:schemeClr val="tx1">
                  <a:lumMod val="50000"/>
                  <a:lumOff val="50000"/>
                </a:schemeClr>
              </a:solidFill>
              <a:prstDash val="solid"/>
              <a:miter lim="800000"/>
            </a:ln>
            <a:effectLst/>
          </p:spPr>
          <p:txBody>
            <a:bodyPr vert="eaVert" lIns="36000" rtlCol="0" anchor="ctr" anchorCtr="0"/>
            <a:lstStyle/>
            <a:p>
              <a:pPr defTabSz="457200">
                <a:defRPr/>
              </a:pPr>
              <a:r>
                <a:rPr lang="zh-TW" altLang="en-US" b="1" kern="0" dirty="0">
                  <a:latin typeface="微軟正黑體"/>
                </a:rPr>
                <a:t>●資通系統分級及防護基準 </a:t>
              </a:r>
              <a:endParaRPr kumimoji="1" lang="en-US" altLang="zh-TW" b="1" kern="0" dirty="0">
                <a:latin typeface="微軟正黑體"/>
              </a:endParaRPr>
            </a:p>
            <a:p>
              <a:pPr defTabSz="457200">
                <a:defRPr/>
              </a:pPr>
              <a:r>
                <a:rPr lang="zh-TW" altLang="en-US" b="1" kern="0" dirty="0">
                  <a:latin typeface="微軟正黑體"/>
                </a:rPr>
                <a:t>●資通安全威脅偵測管理機制</a:t>
              </a:r>
            </a:p>
            <a:p>
              <a:pPr defTabSz="457200">
                <a:defRPr/>
              </a:pPr>
              <a:r>
                <a:rPr kumimoji="1" lang="zh-TW" altLang="en-US" b="1" kern="0" dirty="0">
                  <a:latin typeface="微軟正黑體"/>
                </a:rPr>
                <a:t>●政府組態基準●資安安全防護</a:t>
              </a:r>
              <a:endParaRPr kumimoji="1" lang="en-US" altLang="zh-TW" b="1" kern="0" dirty="0">
                <a:latin typeface="微軟正黑體"/>
              </a:endParaRPr>
            </a:p>
            <a:p>
              <a:pPr defTabSz="457200">
                <a:defRPr/>
              </a:pPr>
              <a:r>
                <a:rPr kumimoji="1" lang="zh-TW" altLang="en-US" b="1" kern="0" dirty="0">
                  <a:latin typeface="微軟正黑體"/>
                </a:rPr>
                <a:t>●端點偵測及應變機制</a:t>
              </a:r>
            </a:p>
            <a:p>
              <a:pPr defTabSz="457200">
                <a:defRPr/>
              </a:pPr>
              <a:r>
                <a:rPr kumimoji="1" lang="zh-TW" altLang="en-US" b="1" kern="0" dirty="0">
                  <a:latin typeface="微軟正黑體"/>
                </a:rPr>
                <a:t>●各管理處資通安全管理系統</a:t>
              </a:r>
              <a:r>
                <a:rPr kumimoji="1" lang="en-US" altLang="zh-TW" b="1" kern="0" dirty="0">
                  <a:latin typeface="微軟正黑體"/>
                </a:rPr>
                <a:t>2013</a:t>
              </a:r>
              <a:r>
                <a:rPr kumimoji="1" lang="zh-TW" altLang="en-US" b="1" kern="0" dirty="0">
                  <a:latin typeface="微軟正黑體"/>
                </a:rPr>
                <a:t>版導入</a:t>
              </a:r>
              <a:endParaRPr kumimoji="1" lang="en-US" altLang="zh-TW" b="1" kern="0" dirty="0">
                <a:latin typeface="微軟正黑體"/>
              </a:endParaRPr>
            </a:p>
            <a:p>
              <a:pPr defTabSz="457200">
                <a:defRPr/>
              </a:pPr>
              <a:r>
                <a:rPr kumimoji="1" lang="zh-TW" altLang="en-US" b="1" kern="0" dirty="0">
                  <a:latin typeface="微軟正黑體"/>
                </a:rPr>
                <a:t>●</a:t>
              </a:r>
              <a:r>
                <a:rPr lang="zh-TW" altLang="en-US" b="1" kern="0" dirty="0">
                  <a:latin typeface="微軟正黑體"/>
                </a:rPr>
                <a:t>資通安全弱點通報系統</a:t>
              </a:r>
              <a:endParaRPr lang="en-US" altLang="zh-TW" b="1" kern="0" dirty="0">
                <a:latin typeface="微軟正黑體"/>
              </a:endParaRPr>
            </a:p>
          </p:txBody>
        </p:sp>
        <p:sp>
          <p:nvSpPr>
            <p:cNvPr id="38" name="直線圖說文字 1 24">
              <a:extLst>
                <a:ext uri="{FF2B5EF4-FFF2-40B4-BE49-F238E27FC236}">
                  <a16:creationId xmlns:a16="http://schemas.microsoft.com/office/drawing/2014/main" id="{E7967E33-F142-471A-9AE9-3742C602DB04}"/>
                </a:ext>
              </a:extLst>
            </p:cNvPr>
            <p:cNvSpPr/>
            <p:nvPr/>
          </p:nvSpPr>
          <p:spPr>
            <a:xfrm rot="16200000">
              <a:off x="6820916" y="1378985"/>
              <a:ext cx="1820866" cy="2279865"/>
            </a:xfrm>
            <a:prstGeom prst="borderCallout1">
              <a:avLst>
                <a:gd name="adj1" fmla="val 49067"/>
                <a:gd name="adj2" fmla="val 6"/>
                <a:gd name="adj3" fmla="val 48726"/>
                <a:gd name="adj4" fmla="val -574"/>
              </a:avLst>
            </a:prstGeom>
            <a:gradFill>
              <a:gsLst>
                <a:gs pos="0">
                  <a:srgbClr val="99CB38">
                    <a:lumMod val="5000"/>
                    <a:lumOff val="95000"/>
                  </a:srgbClr>
                </a:gs>
                <a:gs pos="74000">
                  <a:srgbClr val="99CB38">
                    <a:lumMod val="45000"/>
                    <a:lumOff val="55000"/>
                  </a:srgbClr>
                </a:gs>
                <a:gs pos="83000">
                  <a:srgbClr val="99CB38">
                    <a:lumMod val="45000"/>
                    <a:lumOff val="55000"/>
                  </a:srgbClr>
                </a:gs>
                <a:gs pos="100000">
                  <a:srgbClr val="99CB38">
                    <a:lumMod val="30000"/>
                    <a:lumOff val="70000"/>
                  </a:srgbClr>
                </a:gs>
              </a:gsLst>
              <a:lin ang="5400000" scaled="1"/>
            </a:gradFill>
            <a:ln w="12700" cap="flat" cmpd="sng" algn="ctr">
              <a:solidFill>
                <a:srgbClr val="99CB38">
                  <a:shade val="50000"/>
                </a:srgbClr>
              </a:solidFill>
              <a:prstDash val="solid"/>
              <a:miter lim="800000"/>
            </a:ln>
            <a:effectLst/>
          </p:spPr>
          <p:txBody>
            <a:bodyPr vert="eaVert" lIns="36000" rtlCol="0" anchor="ctr" anchorCtr="0"/>
            <a:lstStyle/>
            <a:p>
              <a:pPr defTabSz="457200">
                <a:defRPr/>
              </a:pPr>
              <a:r>
                <a:rPr kumimoji="1" lang="zh-TW" altLang="en-US" b="1" kern="0" dirty="0">
                  <a:solidFill>
                    <a:schemeClr val="accent6"/>
                  </a:solidFill>
                  <a:latin typeface="微軟正黑體"/>
                </a:rPr>
                <a:t>●</a:t>
              </a:r>
              <a:r>
                <a:rPr lang="zh-TW" altLang="en-US" b="1" kern="0" dirty="0">
                  <a:solidFill>
                    <a:schemeClr val="accent6"/>
                  </a:solidFill>
                  <a:latin typeface="微軟正黑體"/>
                </a:rPr>
                <a:t>資安健診</a:t>
              </a:r>
              <a:endParaRPr lang="en-US" altLang="zh-TW" b="1" kern="0" dirty="0">
                <a:solidFill>
                  <a:schemeClr val="accent6"/>
                </a:solidFill>
                <a:latin typeface="微軟正黑體"/>
              </a:endParaRPr>
            </a:p>
            <a:p>
              <a:pPr defTabSz="457200">
                <a:defRPr/>
              </a:pPr>
              <a:r>
                <a:rPr kumimoji="1" lang="zh-TW" altLang="en-US" b="1" kern="0" dirty="0">
                  <a:solidFill>
                    <a:schemeClr val="accent6"/>
                  </a:solidFill>
                  <a:latin typeface="微軟正黑體"/>
                </a:rPr>
                <a:t>●</a:t>
              </a:r>
              <a:r>
                <a:rPr lang="zh-TW" altLang="en-US" b="1" dirty="0">
                  <a:solidFill>
                    <a:schemeClr val="accent6"/>
                  </a:solidFill>
                </a:rPr>
                <a:t>安全性檢測</a:t>
              </a:r>
              <a:endParaRPr lang="en-US" altLang="zh-TW" b="1" kern="0" dirty="0">
                <a:solidFill>
                  <a:schemeClr val="accent6"/>
                </a:solidFill>
                <a:latin typeface="微軟正黑體"/>
              </a:endParaRPr>
            </a:p>
            <a:p>
              <a:pPr defTabSz="457200">
                <a:defRPr/>
              </a:pPr>
              <a:r>
                <a:rPr kumimoji="1" lang="zh-TW" altLang="en-US" b="1" kern="0" dirty="0">
                  <a:solidFill>
                    <a:schemeClr val="accent6"/>
                  </a:solidFill>
                  <a:latin typeface="微軟正黑體"/>
                </a:rPr>
                <a:t>●</a:t>
              </a:r>
              <a:r>
                <a:rPr lang="zh-TW" altLang="en-US" b="1" dirty="0">
                  <a:solidFill>
                    <a:schemeClr val="accent6"/>
                  </a:solidFill>
                </a:rPr>
                <a:t>水庫實地訪查作業</a:t>
              </a:r>
              <a:endParaRPr lang="en-US" altLang="zh-TW" b="1" dirty="0">
                <a:solidFill>
                  <a:schemeClr val="accent6"/>
                </a:solidFill>
              </a:endParaRPr>
            </a:p>
            <a:p>
              <a:pPr defTabSz="457200">
                <a:defRPr/>
              </a:pPr>
              <a:r>
                <a:rPr kumimoji="1" lang="zh-TW" altLang="en-US" b="1" kern="0" dirty="0">
                  <a:solidFill>
                    <a:schemeClr val="accent6"/>
                  </a:solidFill>
                  <a:latin typeface="微軟正黑體"/>
                </a:rPr>
                <a:t>●</a:t>
              </a:r>
              <a:r>
                <a:rPr lang="zh-TW" altLang="en-US" b="1" dirty="0">
                  <a:solidFill>
                    <a:schemeClr val="accent6"/>
                  </a:solidFill>
                </a:rPr>
                <a:t>日誌保存管理作業</a:t>
              </a:r>
              <a:endParaRPr lang="en-US" altLang="zh-TW" b="1" kern="0" dirty="0">
                <a:solidFill>
                  <a:schemeClr val="accent6"/>
                </a:solidFill>
                <a:latin typeface="微軟正黑體"/>
              </a:endParaRPr>
            </a:p>
          </p:txBody>
        </p:sp>
        <p:cxnSp>
          <p:nvCxnSpPr>
            <p:cNvPr id="42" name="直線箭頭接點 5">
              <a:extLst>
                <a:ext uri="{FF2B5EF4-FFF2-40B4-BE49-F238E27FC236}">
                  <a16:creationId xmlns:a16="http://schemas.microsoft.com/office/drawing/2014/main" id="{E7D23937-6490-4CBE-B14F-88769B331D5B}"/>
                </a:ext>
              </a:extLst>
            </p:cNvPr>
            <p:cNvCxnSpPr>
              <a:cxnSpLocks/>
            </p:cNvCxnSpPr>
            <p:nvPr/>
          </p:nvCxnSpPr>
          <p:spPr>
            <a:xfrm flipV="1">
              <a:off x="2067386" y="3809924"/>
              <a:ext cx="9405222" cy="19963"/>
            </a:xfrm>
            <a:prstGeom prst="straightConnector1">
              <a:avLst/>
            </a:prstGeom>
            <a:noFill/>
            <a:ln w="127000" cap="flat" cmpd="sng" algn="ctr">
              <a:solidFill>
                <a:schemeClr val="bg2">
                  <a:lumMod val="75000"/>
                </a:schemeClr>
              </a:solidFill>
              <a:prstDash val="solid"/>
              <a:round/>
              <a:headEnd type="none" w="med" len="med"/>
              <a:tailEnd type="arrow" w="med" len="sm"/>
            </a:ln>
            <a:effectLst/>
          </p:spPr>
        </p:cxnSp>
        <p:sp>
          <p:nvSpPr>
            <p:cNvPr id="61" name="文字方塊 60">
              <a:extLst>
                <a:ext uri="{FF2B5EF4-FFF2-40B4-BE49-F238E27FC236}">
                  <a16:creationId xmlns:a16="http://schemas.microsoft.com/office/drawing/2014/main" id="{B61A0421-BEFA-43A0-A0A5-6B065F90F21E}"/>
                </a:ext>
              </a:extLst>
            </p:cNvPr>
            <p:cNvSpPr txBox="1"/>
            <p:nvPr/>
          </p:nvSpPr>
          <p:spPr>
            <a:xfrm>
              <a:off x="398485" y="1861009"/>
              <a:ext cx="551159" cy="961865"/>
            </a:xfrm>
            <a:prstGeom prst="rect">
              <a:avLst/>
            </a:prstGeom>
            <a:noFill/>
          </p:spPr>
          <p:txBody>
            <a:bodyPr wrap="square" anchor="ctr">
              <a:noAutofit/>
            </a:bodyPr>
            <a:lstStyle/>
            <a:p>
              <a:pPr algn="ctr"/>
              <a:r>
                <a:rPr lang="zh-TW" altLang="en-US" sz="2400" b="1" dirty="0">
                  <a:effectLst>
                    <a:outerShdw blurRad="38100" dist="38100" dir="2700000" algn="tl">
                      <a:srgbClr val="000000">
                        <a:alpha val="43137"/>
                      </a:srgbClr>
                    </a:outerShdw>
                  </a:effectLst>
                </a:rPr>
                <a:t>項</a:t>
              </a:r>
              <a:endParaRPr lang="en-US" altLang="zh-TW" sz="2400" b="1" dirty="0">
                <a:effectLst>
                  <a:outerShdw blurRad="38100" dist="38100" dir="2700000" algn="tl">
                    <a:srgbClr val="000000">
                      <a:alpha val="43137"/>
                    </a:srgbClr>
                  </a:outerShdw>
                </a:effectLst>
              </a:endParaRPr>
            </a:p>
            <a:p>
              <a:pPr algn="ctr"/>
              <a:r>
                <a:rPr lang="zh-TW" altLang="en-US" sz="2400" b="1" dirty="0">
                  <a:effectLst>
                    <a:outerShdw blurRad="38100" dist="38100" dir="2700000" algn="tl">
                      <a:srgbClr val="000000">
                        <a:alpha val="43137"/>
                      </a:srgbClr>
                    </a:outerShdw>
                  </a:effectLst>
                </a:rPr>
                <a:t>目</a:t>
              </a:r>
            </a:p>
          </p:txBody>
        </p:sp>
        <p:sp>
          <p:nvSpPr>
            <p:cNvPr id="14" name="矩形 13">
              <a:extLst>
                <a:ext uri="{FF2B5EF4-FFF2-40B4-BE49-F238E27FC236}">
                  <a16:creationId xmlns:a16="http://schemas.microsoft.com/office/drawing/2014/main" id="{74BC0B6D-4DBB-46AD-A22F-773698240200}"/>
                </a:ext>
              </a:extLst>
            </p:cNvPr>
            <p:cNvSpPr/>
            <p:nvPr/>
          </p:nvSpPr>
          <p:spPr>
            <a:xfrm>
              <a:off x="2007824" y="1054098"/>
              <a:ext cx="4352076" cy="432000"/>
            </a:xfrm>
            <a:prstGeom prst="rect">
              <a:avLst/>
            </a:prstGeom>
            <a:solidFill>
              <a:schemeClr val="accent3">
                <a:lumMod val="75000"/>
              </a:schemeClr>
            </a:solidFill>
            <a:ln>
              <a:solidFill>
                <a:schemeClr val="bg2">
                  <a:lumMod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TW" altLang="en-US" sz="2400" b="1" dirty="0">
                  <a:latin typeface="Microsoft YaHei" panose="020B0503020204020204" pitchFamily="34" charset="-122"/>
                  <a:ea typeface="Microsoft YaHei" panose="020B0503020204020204" pitchFamily="34" charset="-122"/>
                </a:rPr>
                <a:t>辦理完成</a:t>
              </a:r>
            </a:p>
          </p:txBody>
        </p:sp>
        <p:sp>
          <p:nvSpPr>
            <p:cNvPr id="68" name="矩形 67">
              <a:extLst>
                <a:ext uri="{FF2B5EF4-FFF2-40B4-BE49-F238E27FC236}">
                  <a16:creationId xmlns:a16="http://schemas.microsoft.com/office/drawing/2014/main" id="{823B4E1B-638F-4F86-A4AB-80B329D3C274}"/>
                </a:ext>
              </a:extLst>
            </p:cNvPr>
            <p:cNvSpPr/>
            <p:nvPr/>
          </p:nvSpPr>
          <p:spPr>
            <a:xfrm>
              <a:off x="6591416" y="1042092"/>
              <a:ext cx="2282786" cy="432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400" b="1" dirty="0">
                  <a:latin typeface="Microsoft YaHei" panose="020B0503020204020204" pitchFamily="34" charset="-122"/>
                  <a:ea typeface="Microsoft YaHei" panose="020B0503020204020204" pitchFamily="34" charset="-122"/>
                </a:rPr>
                <a:t>辦理中</a:t>
              </a:r>
            </a:p>
          </p:txBody>
        </p:sp>
        <p:sp>
          <p:nvSpPr>
            <p:cNvPr id="69" name="矩形 68">
              <a:extLst>
                <a:ext uri="{FF2B5EF4-FFF2-40B4-BE49-F238E27FC236}">
                  <a16:creationId xmlns:a16="http://schemas.microsoft.com/office/drawing/2014/main" id="{3ACBEA86-EC94-4E86-A5D2-8792D1E260E4}"/>
                </a:ext>
              </a:extLst>
            </p:cNvPr>
            <p:cNvSpPr/>
            <p:nvPr/>
          </p:nvSpPr>
          <p:spPr>
            <a:xfrm>
              <a:off x="9000172" y="1042092"/>
              <a:ext cx="3173778" cy="432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400" b="1" dirty="0">
                  <a:latin typeface="Microsoft YaHei" panose="020B0503020204020204" pitchFamily="34" charset="-122"/>
                  <a:ea typeface="Microsoft YaHei" panose="020B0503020204020204" pitchFamily="34" charset="-122"/>
                </a:rPr>
                <a:t>持續辦理</a:t>
              </a:r>
            </a:p>
          </p:txBody>
        </p:sp>
      </p:grpSp>
      <p:sp>
        <p:nvSpPr>
          <p:cNvPr id="70" name="內容版面配置區 2">
            <a:extLst>
              <a:ext uri="{FF2B5EF4-FFF2-40B4-BE49-F238E27FC236}">
                <a16:creationId xmlns:a16="http://schemas.microsoft.com/office/drawing/2014/main" id="{FD1A7B10-4A13-4ABC-8908-D99220F5FC1E}"/>
              </a:ext>
            </a:extLst>
          </p:cNvPr>
          <p:cNvSpPr>
            <a:spLocks noGrp="1"/>
          </p:cNvSpPr>
          <p:nvPr>
            <p:ph idx="1"/>
          </p:nvPr>
        </p:nvSpPr>
        <p:spPr>
          <a:xfrm>
            <a:off x="464180" y="1209097"/>
            <a:ext cx="11359519" cy="2062254"/>
          </a:xfrm>
          <a:solidFill>
            <a:schemeClr val="accent6">
              <a:lumMod val="20000"/>
              <a:lumOff val="80000"/>
            </a:schemeClr>
          </a:solidFill>
        </p:spPr>
        <p:txBody>
          <a:bodyPr>
            <a:noAutofit/>
          </a:bodyPr>
          <a:lstStyle/>
          <a:p>
            <a:pPr marL="432000" indent="-432000" algn="just">
              <a:lnSpc>
                <a:spcPct val="150000"/>
              </a:lnSpc>
              <a:spcBef>
                <a:spcPts val="600"/>
              </a:spcBef>
              <a:buClr>
                <a:schemeClr val="accent6">
                  <a:lumMod val="75000"/>
                </a:schemeClr>
              </a:buClr>
              <a:buFont typeface="Wingdings" panose="05000000000000000000" pitchFamily="2" charset="2"/>
              <a:buChar char="n"/>
            </a:pPr>
            <a:r>
              <a:rPr lang="zh-TW" altLang="en-US" dirty="0">
                <a:latin typeface="Microsoft JhengHei" panose="020B0604030504040204" pitchFamily="34" charset="-120"/>
                <a:ea typeface="Microsoft JhengHei" panose="020B0604030504040204" pitchFamily="34" charset="-120"/>
              </a:rPr>
              <a:t>機關如遭受</a:t>
            </a:r>
            <a:r>
              <a:rPr lang="zh-TW" altLang="en-US" b="1" dirty="0">
                <a:solidFill>
                  <a:srgbClr val="C00000"/>
                </a:solidFill>
                <a:latin typeface="Microsoft JhengHei" panose="020B0604030504040204" pitchFamily="34" charset="-120"/>
                <a:ea typeface="Microsoft JhengHei" panose="020B0604030504040204" pitchFamily="34" charset="-120"/>
              </a:rPr>
              <a:t>惡意攻擊</a:t>
            </a:r>
            <a:r>
              <a:rPr lang="zh-TW" altLang="en-US" dirty="0">
                <a:latin typeface="Microsoft JhengHei" panose="020B0604030504040204" pitchFamily="34" charset="-120"/>
                <a:ea typeface="Microsoft JhengHei" panose="020B0604030504040204" pitchFamily="34" charset="-120"/>
              </a:rPr>
              <a:t>，恐造成</a:t>
            </a:r>
            <a:r>
              <a:rPr lang="zh-TW" altLang="en-US" b="1" dirty="0">
                <a:solidFill>
                  <a:srgbClr val="C00000"/>
                </a:solidFill>
                <a:latin typeface="Microsoft JhengHei" panose="020B0604030504040204" pitchFamily="34" charset="-120"/>
                <a:ea typeface="Microsoft JhengHei" panose="020B0604030504040204" pitchFamily="34" charset="-120"/>
              </a:rPr>
              <a:t>難以回復之損害</a:t>
            </a:r>
            <a:r>
              <a:rPr lang="zh-TW" altLang="en-US" dirty="0">
                <a:latin typeface="Microsoft JhengHei" panose="020B0604030504040204" pitchFamily="34" charset="-120"/>
                <a:ea typeface="Microsoft JhengHei" panose="020B0604030504040204" pitchFamily="34" charset="-120"/>
              </a:rPr>
              <a:t>，因應</a:t>
            </a:r>
            <a:r>
              <a:rPr lang="zh-TW" altLang="en-US" b="1" dirty="0">
                <a:latin typeface="Microsoft JhengHei" panose="020B0604030504040204" pitchFamily="34" charset="-120"/>
                <a:ea typeface="Microsoft JhengHei" panose="020B0604030504040204" pitchFamily="34" charset="-120"/>
              </a:rPr>
              <a:t>資通安全管理法</a:t>
            </a:r>
            <a:r>
              <a:rPr lang="zh-TW" altLang="en-US" dirty="0">
                <a:latin typeface="Microsoft JhengHei" panose="020B0604030504040204" pitchFamily="34" charset="-120"/>
                <a:ea typeface="Microsoft JhengHei" panose="020B0604030504040204" pitchFamily="34" charset="-120"/>
              </a:rPr>
              <a:t>於</a:t>
            </a:r>
            <a:r>
              <a:rPr lang="en-US" altLang="zh-TW" b="1" dirty="0">
                <a:solidFill>
                  <a:srgbClr val="C00000"/>
                </a:solidFill>
                <a:latin typeface="Microsoft JhengHei" panose="020B0604030504040204" pitchFamily="34" charset="-120"/>
                <a:ea typeface="Microsoft JhengHei" panose="020B0604030504040204" pitchFamily="34" charset="-120"/>
              </a:rPr>
              <a:t>108</a:t>
            </a:r>
            <a:r>
              <a:rPr lang="zh-TW" altLang="en-US" b="1" dirty="0">
                <a:solidFill>
                  <a:srgbClr val="C00000"/>
                </a:solidFill>
                <a:latin typeface="Microsoft JhengHei" panose="020B0604030504040204" pitchFamily="34" charset="-120"/>
                <a:ea typeface="Microsoft JhengHei" panose="020B0604030504040204" pitchFamily="34" charset="-120"/>
              </a:rPr>
              <a:t>年</a:t>
            </a:r>
            <a:r>
              <a:rPr lang="en-US" altLang="zh-TW" b="1" dirty="0">
                <a:solidFill>
                  <a:srgbClr val="C00000"/>
                </a:solidFill>
                <a:latin typeface="Microsoft JhengHei" panose="020B0604030504040204" pitchFamily="34" charset="-120"/>
                <a:ea typeface="Microsoft JhengHei" panose="020B0604030504040204" pitchFamily="34" charset="-120"/>
              </a:rPr>
              <a:t>1</a:t>
            </a:r>
            <a:r>
              <a:rPr lang="zh-TW" altLang="en-US" b="1" dirty="0">
                <a:solidFill>
                  <a:srgbClr val="C00000"/>
                </a:solidFill>
                <a:latin typeface="Microsoft JhengHei" panose="020B0604030504040204" pitchFamily="34" charset="-120"/>
                <a:ea typeface="Microsoft JhengHei" panose="020B0604030504040204" pitchFamily="34" charset="-120"/>
              </a:rPr>
              <a:t>月</a:t>
            </a:r>
            <a:r>
              <a:rPr lang="en-US" altLang="zh-TW" b="1" dirty="0">
                <a:solidFill>
                  <a:srgbClr val="C00000"/>
                </a:solidFill>
                <a:latin typeface="Microsoft JhengHei" panose="020B0604030504040204" pitchFamily="34" charset="-120"/>
                <a:ea typeface="Microsoft JhengHei" panose="020B0604030504040204" pitchFamily="34" charset="-120"/>
              </a:rPr>
              <a:t>1</a:t>
            </a:r>
            <a:r>
              <a:rPr lang="zh-TW" altLang="en-US" b="1" dirty="0">
                <a:solidFill>
                  <a:srgbClr val="C00000"/>
                </a:solidFill>
                <a:latin typeface="Microsoft JhengHei" panose="020B0604030504040204" pitchFamily="34" charset="-120"/>
                <a:ea typeface="Microsoft JhengHei" panose="020B0604030504040204" pitchFamily="34" charset="-120"/>
              </a:rPr>
              <a:t>日施行</a:t>
            </a:r>
            <a:r>
              <a:rPr lang="zh-TW" altLang="en-US" dirty="0">
                <a:latin typeface="Microsoft JhengHei" panose="020B0604030504040204" pitchFamily="34" charset="-120"/>
                <a:ea typeface="Microsoft JhengHei" panose="020B0604030504040204" pitchFamily="34" charset="-120"/>
              </a:rPr>
              <a:t>，本署經行政院於核定為</a:t>
            </a:r>
            <a:r>
              <a:rPr lang="zh-TW" altLang="en-US" b="1" dirty="0">
                <a:solidFill>
                  <a:srgbClr val="C00000"/>
                </a:solidFill>
                <a:latin typeface="Microsoft JhengHei" panose="020B0604030504040204" pitchFamily="34" charset="-120"/>
                <a:ea typeface="Microsoft JhengHei" panose="020B0604030504040204" pitchFamily="34" charset="-120"/>
              </a:rPr>
              <a:t>資通安全責任等級</a:t>
            </a:r>
            <a:r>
              <a:rPr lang="en-US" altLang="zh-TW" b="1" dirty="0">
                <a:solidFill>
                  <a:srgbClr val="C00000"/>
                </a:solidFill>
                <a:latin typeface="Microsoft JhengHei" panose="020B0604030504040204" pitchFamily="34" charset="-120"/>
                <a:ea typeface="Microsoft JhengHei" panose="020B0604030504040204" pitchFamily="34" charset="-120"/>
              </a:rPr>
              <a:t>B</a:t>
            </a:r>
            <a:r>
              <a:rPr lang="zh-TW" altLang="en-US" b="1" dirty="0">
                <a:solidFill>
                  <a:srgbClr val="C00000"/>
                </a:solidFill>
                <a:latin typeface="Microsoft JhengHei" panose="020B0604030504040204" pitchFamily="34" charset="-120"/>
                <a:ea typeface="Microsoft JhengHei" panose="020B0604030504040204" pitchFamily="34" charset="-120"/>
              </a:rPr>
              <a:t>級</a:t>
            </a:r>
            <a:r>
              <a:rPr lang="zh-TW" altLang="en-US" dirty="0">
                <a:latin typeface="Microsoft JhengHei" panose="020B0604030504040204" pitchFamily="34" charset="-120"/>
                <a:ea typeface="Microsoft JhengHei" panose="020B0604030504040204" pitchFamily="34" charset="-120"/>
              </a:rPr>
              <a:t>機關，爰本署暨各管理處需依據資通安全管理法辦理各應辦事項。</a:t>
            </a:r>
          </a:p>
          <a:p>
            <a:pPr marL="432000" indent="-432000" algn="just">
              <a:lnSpc>
                <a:spcPct val="150000"/>
              </a:lnSpc>
              <a:spcBef>
                <a:spcPts val="600"/>
              </a:spcBef>
              <a:buClr>
                <a:schemeClr val="accent6">
                  <a:lumMod val="75000"/>
                </a:schemeClr>
              </a:buClr>
              <a:buFont typeface="Wingdings" panose="05000000000000000000" pitchFamily="2" charset="2"/>
              <a:buChar char="n"/>
            </a:pPr>
            <a:endParaRPr lang="en-US" altLang="zh-TW"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576639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4E0E2">
            <a:alpha val="70000"/>
          </a:srgbClr>
        </a:solidFill>
        <a:effectLst/>
      </p:bgPr>
    </p:bg>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7" y="2234038"/>
            <a:ext cx="7074208"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宋体" panose="02010600030101010101" pitchFamily="2" charset="-122"/>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a:defRPr/>
              </a:pPr>
              <a:r>
                <a:rPr lang="en-US" altLang="zh-CN" sz="2400" b="1" dirty="0">
                  <a:solidFill>
                    <a:prstClr val="white"/>
                  </a:solidFill>
                  <a:latin typeface="微软雅黑" panose="020B0503020204020204" pitchFamily="34" charset="-122"/>
                  <a:ea typeface="微软雅黑" panose="020B0503020204020204" pitchFamily="34" charset="-122"/>
                </a:rPr>
                <a:t>ADD YOUR TITLE</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0757" y="2967643"/>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690194" y="2743914"/>
            <a:ext cx="6096000" cy="63094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a:lnSpc>
                <a:spcPts val="4200"/>
              </a:lnSpc>
            </a:pPr>
            <a:r>
              <a:rPr lang="zh-TW" altLang="en-US" sz="4200" dirty="0"/>
              <a:t>資通安全管理</a:t>
            </a:r>
          </a:p>
        </p:txBody>
      </p:sp>
      <p:sp>
        <p:nvSpPr>
          <p:cNvPr id="3" name="矩形 2"/>
          <p:cNvSpPr/>
          <p:nvPr/>
        </p:nvSpPr>
        <p:spPr>
          <a:xfrm>
            <a:off x="5177643" y="3514036"/>
            <a:ext cx="6763600" cy="630942"/>
          </a:xfrm>
          <a:prstGeom prst="rect">
            <a:avLst/>
          </a:prstGeom>
        </p:spPr>
        <p:txBody>
          <a:bodyPr wrap="square">
            <a:spAutoFit/>
          </a:bodyPr>
          <a:lstStyle/>
          <a:p>
            <a:pPr>
              <a:lnSpc>
                <a:spcPts val="4200"/>
              </a:lnSpc>
            </a:pPr>
            <a:r>
              <a:rPr lang="zh-TW" altLang="en-US" sz="4000" b="1" dirty="0">
                <a:solidFill>
                  <a:prstClr val="black"/>
                </a:solidFill>
                <a:latin typeface="微软雅黑" panose="020B0503020204020204" pitchFamily="34" charset="-122"/>
                <a:ea typeface="微软雅黑" panose="020B0503020204020204" pitchFamily="34" charset="-122"/>
              </a:rPr>
              <a:t>各管理處需配合及辦理事項</a:t>
            </a:r>
          </a:p>
        </p:txBody>
      </p:sp>
      <p:sp>
        <p:nvSpPr>
          <p:cNvPr id="5" name="投影片編號版面配置區 4"/>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37</a:t>
            </a:fld>
            <a:endParaRPr lang="zh-CN" altLang="en-US">
              <a:solidFill>
                <a:prstClr val="black">
                  <a:tint val="75000"/>
                </a:prstClr>
              </a:solidFill>
            </a:endParaRPr>
          </a:p>
        </p:txBody>
      </p:sp>
    </p:spTree>
    <p:extLst>
      <p:ext uri="{BB962C8B-B14F-4D97-AF65-F5344CB8AC3E}">
        <p14:creationId xmlns:p14="http://schemas.microsoft.com/office/powerpoint/2010/main" val="41424081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內容版面配置區 2">
            <a:extLst>
              <a:ext uri="{FF2B5EF4-FFF2-40B4-BE49-F238E27FC236}">
                <a16:creationId xmlns:a16="http://schemas.microsoft.com/office/drawing/2014/main" id="{4F841EDE-C5B7-4D3A-8D86-0EE3B382C5BF}"/>
              </a:ext>
            </a:extLst>
          </p:cNvPr>
          <p:cNvSpPr txBox="1">
            <a:spLocks/>
          </p:cNvSpPr>
          <p:nvPr/>
        </p:nvSpPr>
        <p:spPr>
          <a:xfrm>
            <a:off x="263049" y="1254371"/>
            <a:ext cx="6658452" cy="1495919"/>
          </a:xfrm>
          <a:prstGeom prst="rect">
            <a:avLst/>
          </a:prstGeom>
          <a:solidFill>
            <a:srgbClr val="99CB38">
              <a:lumMod val="20000"/>
              <a:lumOff val="80000"/>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endParaRPr lang="en-US" altLang="zh-TW" b="1" dirty="0">
              <a:solidFill>
                <a:sysClr val="windowText" lastClr="000000"/>
              </a:solidFill>
              <a:latin typeface="微軟正黑體"/>
            </a:endParaRPr>
          </a:p>
        </p:txBody>
      </p:sp>
      <p:grpSp>
        <p:nvGrpSpPr>
          <p:cNvPr id="46" name="组合 45"/>
          <p:cNvGrpSpPr/>
          <p:nvPr/>
        </p:nvGrpSpPr>
        <p:grpSpPr>
          <a:xfrm>
            <a:off x="1064553" y="162838"/>
            <a:ext cx="12190831"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209500" y="234242"/>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應配合事項</a:t>
            </a:r>
            <a:r>
              <a:rPr lang="en-US" altLang="zh-TW" sz="3600" b="1" dirty="0">
                <a:solidFill>
                  <a:prstClr val="white"/>
                </a:solidFill>
                <a:latin typeface="微软雅黑" panose="020B0503020204020204" pitchFamily="34" charset="-122"/>
                <a:ea typeface="微软雅黑" panose="020B0503020204020204" pitchFamily="34" charset="-122"/>
              </a:rPr>
              <a:t>-</a:t>
            </a:r>
            <a:r>
              <a:rPr lang="zh-TW" altLang="en-US" sz="2800" b="1" dirty="0">
                <a:solidFill>
                  <a:prstClr val="white"/>
                </a:solidFill>
                <a:latin typeface="微软雅黑" panose="020B0503020204020204" pitchFamily="34" charset="-122"/>
                <a:ea typeface="微软雅黑" panose="020B0503020204020204" pitchFamily="34" charset="-122"/>
              </a:rPr>
              <a:t>農業部資安稽核及建議</a:t>
            </a:r>
            <a:endParaRPr lang="zh-TW" altLang="en-US" sz="2800" b="1" dirty="0">
              <a:solidFill>
                <a:srgbClr val="FFFF00"/>
              </a:solidFill>
              <a:latin typeface="微软雅黑" panose="020B0503020204020204" pitchFamily="34" charset="-122"/>
              <a:ea typeface="微软雅黑" panose="020B0503020204020204" pitchFamily="34" charset="-122"/>
            </a:endParaRP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9" name="矩形 58">
            <a:extLst>
              <a:ext uri="{FF2B5EF4-FFF2-40B4-BE49-F238E27FC236}">
                <a16:creationId xmlns:a16="http://schemas.microsoft.com/office/drawing/2014/main" id="{84B7C6B0-0F55-4E42-A663-263DE6B3922A}"/>
              </a:ext>
            </a:extLst>
          </p:cNvPr>
          <p:cNvSpPr/>
          <p:nvPr/>
        </p:nvSpPr>
        <p:spPr>
          <a:xfrm>
            <a:off x="415796" y="1365296"/>
            <a:ext cx="6385999" cy="1384995"/>
          </a:xfrm>
          <a:prstGeom prst="rect">
            <a:avLst/>
          </a:prstGeom>
        </p:spPr>
        <p:txBody>
          <a:bodyPr wrap="square">
            <a:spAutoFit/>
          </a:bodyPr>
          <a:lstStyle/>
          <a:p>
            <a:pPr marL="457200" indent="-457200">
              <a:spcBef>
                <a:spcPts val="600"/>
              </a:spcBef>
              <a:spcAft>
                <a:spcPts val="900"/>
              </a:spcAft>
              <a:buClr>
                <a:srgbClr val="70AD47">
                  <a:lumMod val="75000"/>
                </a:srgbClr>
              </a:buClr>
              <a:buFont typeface="Wingdings" panose="05000000000000000000" pitchFamily="2" charset="2"/>
              <a:buChar char="n"/>
            </a:pPr>
            <a:r>
              <a:rPr lang="zh-TW" altLang="en-US" sz="2800" dirty="0">
                <a:solidFill>
                  <a:prstClr val="black"/>
                </a:solidFill>
                <a:latin typeface="微軟正黑體" panose="020B0604030504040204" pitchFamily="34" charset="-120"/>
              </a:rPr>
              <a:t>農業部</a:t>
            </a:r>
            <a:r>
              <a:rPr lang="en-US" altLang="zh-TW" sz="2800" dirty="0">
                <a:solidFill>
                  <a:prstClr val="black"/>
                </a:solidFill>
                <a:latin typeface="微軟正黑體" panose="020B0604030504040204" pitchFamily="34" charset="-120"/>
              </a:rPr>
              <a:t>(</a:t>
            </a:r>
            <a:r>
              <a:rPr lang="zh-TW" altLang="en-US" sz="2800" dirty="0">
                <a:solidFill>
                  <a:prstClr val="black"/>
                </a:solidFill>
                <a:latin typeface="微軟正黑體" panose="020B0604030504040204" pitchFamily="34" charset="-120"/>
              </a:rPr>
              <a:t>原農委會</a:t>
            </a:r>
            <a:r>
              <a:rPr lang="en-US" altLang="zh-TW" sz="2800" dirty="0">
                <a:solidFill>
                  <a:prstClr val="black"/>
                </a:solidFill>
                <a:latin typeface="微軟正黑體" panose="020B0604030504040204" pitchFamily="34" charset="-120"/>
              </a:rPr>
              <a:t>)</a:t>
            </a:r>
            <a:r>
              <a:rPr lang="zh-TW" altLang="en-US" sz="2800" dirty="0">
                <a:solidFill>
                  <a:prstClr val="black"/>
                </a:solidFill>
                <a:latin typeface="微軟正黑體" panose="020B0604030504040204" pitchFamily="34" charset="-120"/>
              </a:rPr>
              <a:t>於</a:t>
            </a:r>
            <a:r>
              <a:rPr lang="en-US" altLang="zh-TW" sz="2800" dirty="0">
                <a:solidFill>
                  <a:prstClr val="black"/>
                </a:solidFill>
                <a:latin typeface="微軟正黑體" panose="020B0604030504040204" pitchFamily="34" charset="-120"/>
              </a:rPr>
              <a:t>110.10.27</a:t>
            </a:r>
            <a:r>
              <a:rPr lang="zh-TW" altLang="en-US" sz="2800" dirty="0">
                <a:solidFill>
                  <a:prstClr val="black"/>
                </a:solidFill>
                <a:latin typeface="微軟正黑體" panose="020B0604030504040204" pitchFamily="34" charset="-120"/>
              </a:rPr>
              <a:t>辦理本署資通安全維護計畫實施情形稽核，稽核建議如下：</a:t>
            </a:r>
            <a:endParaRPr lang="en-US" altLang="zh-TW" sz="2800" dirty="0">
              <a:solidFill>
                <a:prstClr val="black"/>
              </a:solidFill>
              <a:latin typeface="微軟正黑體" panose="020B0604030504040204" pitchFamily="34" charset="-120"/>
            </a:endParaRPr>
          </a:p>
        </p:txBody>
      </p:sp>
      <p:pic>
        <p:nvPicPr>
          <p:cNvPr id="6" name="圖片 5">
            <a:extLst>
              <a:ext uri="{FF2B5EF4-FFF2-40B4-BE49-F238E27FC236}">
                <a16:creationId xmlns:a16="http://schemas.microsoft.com/office/drawing/2014/main" id="{6A57813A-A69D-49F4-B693-62E55668D4B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231" t="22757" b="3949"/>
          <a:stretch/>
        </p:blipFill>
        <p:spPr>
          <a:xfrm>
            <a:off x="7324168" y="1076246"/>
            <a:ext cx="3921682" cy="2654377"/>
          </a:xfrm>
          <a:prstGeom prst="rect">
            <a:avLst/>
          </a:prstGeom>
        </p:spPr>
      </p:pic>
      <p:pic>
        <p:nvPicPr>
          <p:cNvPr id="9" name="圖片 8">
            <a:extLst>
              <a:ext uri="{FF2B5EF4-FFF2-40B4-BE49-F238E27FC236}">
                <a16:creationId xmlns:a16="http://schemas.microsoft.com/office/drawing/2014/main" id="{2B276DCA-6764-4D55-825B-3D9ECC065C8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5316"/>
          <a:stretch/>
        </p:blipFill>
        <p:spPr>
          <a:xfrm>
            <a:off x="7298768" y="3911510"/>
            <a:ext cx="3921682" cy="2783652"/>
          </a:xfrm>
          <a:prstGeom prst="rect">
            <a:avLst/>
          </a:prstGeom>
        </p:spPr>
      </p:pic>
      <p:sp>
        <p:nvSpPr>
          <p:cNvPr id="60" name="內容版面配置區 2">
            <a:extLst>
              <a:ext uri="{FF2B5EF4-FFF2-40B4-BE49-F238E27FC236}">
                <a16:creationId xmlns:a16="http://schemas.microsoft.com/office/drawing/2014/main" id="{94661C76-9770-47E3-86D5-DDF2CC1A4677}"/>
              </a:ext>
            </a:extLst>
          </p:cNvPr>
          <p:cNvSpPr txBox="1">
            <a:spLocks/>
          </p:cNvSpPr>
          <p:nvPr/>
        </p:nvSpPr>
        <p:spPr>
          <a:xfrm>
            <a:off x="7928268" y="3297895"/>
            <a:ext cx="2874714" cy="400939"/>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zh-TW" altLang="en-US" sz="1400" b="1" dirty="0">
                <a:solidFill>
                  <a:schemeClr val="bg1"/>
                </a:solidFill>
                <a:latin typeface="微軟正黑體"/>
              </a:rPr>
              <a:t>本署資安管理委員會執行秘書說明</a:t>
            </a:r>
            <a:endParaRPr lang="en-US" altLang="zh-TW" sz="1400" b="1" dirty="0">
              <a:solidFill>
                <a:schemeClr val="bg1"/>
              </a:solidFill>
              <a:latin typeface="微軟正黑體"/>
            </a:endParaRPr>
          </a:p>
        </p:txBody>
      </p:sp>
      <p:sp>
        <p:nvSpPr>
          <p:cNvPr id="61" name="內容版面配置區 2">
            <a:extLst>
              <a:ext uri="{FF2B5EF4-FFF2-40B4-BE49-F238E27FC236}">
                <a16:creationId xmlns:a16="http://schemas.microsoft.com/office/drawing/2014/main" id="{31C6F111-346B-478C-9317-DB3FCBCB8F95}"/>
              </a:ext>
            </a:extLst>
          </p:cNvPr>
          <p:cNvSpPr txBox="1">
            <a:spLocks/>
          </p:cNvSpPr>
          <p:nvPr/>
        </p:nvSpPr>
        <p:spPr>
          <a:xfrm>
            <a:off x="8245154" y="6328832"/>
            <a:ext cx="2333946" cy="330346"/>
          </a:xfrm>
          <a:prstGeom prst="rect">
            <a:avLst/>
          </a:prstGeom>
          <a:solidFill>
            <a:schemeClr val="tx1"/>
          </a:solidFill>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zh-TW" altLang="en-US" sz="1800" b="1" dirty="0">
                <a:solidFill>
                  <a:schemeClr val="bg1"/>
                </a:solidFill>
                <a:latin typeface="微軟正黑體"/>
              </a:rPr>
              <a:t>農業部資安資核領隊指導</a:t>
            </a:r>
            <a:endParaRPr lang="en-US" altLang="zh-TW" sz="1800" b="1" dirty="0">
              <a:solidFill>
                <a:schemeClr val="bg1"/>
              </a:solidFill>
              <a:latin typeface="微軟正黑體"/>
            </a:endParaRPr>
          </a:p>
        </p:txBody>
      </p:sp>
      <p:sp>
        <p:nvSpPr>
          <p:cNvPr id="62" name="矩形 61">
            <a:extLst>
              <a:ext uri="{FF2B5EF4-FFF2-40B4-BE49-F238E27FC236}">
                <a16:creationId xmlns:a16="http://schemas.microsoft.com/office/drawing/2014/main" id="{7089F2CB-6A30-4156-BFE8-4E3F77FEAF81}"/>
              </a:ext>
            </a:extLst>
          </p:cNvPr>
          <p:cNvSpPr/>
          <p:nvPr/>
        </p:nvSpPr>
        <p:spPr>
          <a:xfrm>
            <a:off x="391266" y="2974067"/>
            <a:ext cx="6385999" cy="3354765"/>
          </a:xfrm>
          <a:prstGeom prst="rect">
            <a:avLst/>
          </a:prstGeom>
        </p:spPr>
        <p:txBody>
          <a:bodyPr wrap="square">
            <a:spAutoFit/>
          </a:bodyPr>
          <a:lstStyle/>
          <a:p>
            <a:pPr marL="342900" indent="-342900">
              <a:spcAft>
                <a:spcPts val="1200"/>
              </a:spcAft>
              <a:buFont typeface="Wingdings" panose="05000000000000000000" pitchFamily="2" charset="2"/>
              <a:buChar char="Ø"/>
            </a:pPr>
            <a:r>
              <a:rPr lang="zh-TW" altLang="en-US" sz="2400" dirty="0">
                <a:latin typeface="Microsoft JhengHei" panose="020B0604030504040204" pitchFamily="34" charset="-120"/>
                <a:ea typeface="Microsoft JhengHei" panose="020B0604030504040204" pitchFamily="34" charset="-120"/>
              </a:rPr>
              <a:t>應將</a:t>
            </a:r>
            <a:r>
              <a:rPr lang="zh-TW" altLang="en-US" sz="2400" b="1" u="sng" dirty="0">
                <a:solidFill>
                  <a:srgbClr val="C00000"/>
                </a:solidFill>
                <a:latin typeface="Microsoft JhengHei" panose="020B0604030504040204" pitchFamily="34" charset="-120"/>
                <a:ea typeface="Microsoft JhengHei" panose="020B0604030504040204" pitchFamily="34" charset="-120"/>
              </a:rPr>
              <a:t>資安經費</a:t>
            </a:r>
            <a:r>
              <a:rPr lang="zh-TW" altLang="en-US" sz="2400" dirty="0">
                <a:latin typeface="Microsoft JhengHei" panose="020B0604030504040204" pitchFamily="34" charset="-120"/>
                <a:ea typeface="Microsoft JhengHei" panose="020B0604030504040204" pitchFamily="34" charset="-120"/>
              </a:rPr>
              <a:t>佔資訊設備或資訊相關費用之</a:t>
            </a:r>
            <a:r>
              <a:rPr lang="zh-TW" altLang="en-US" sz="2400" b="1" u="sng" dirty="0">
                <a:solidFill>
                  <a:srgbClr val="C00000"/>
                </a:solidFill>
                <a:latin typeface="Microsoft JhengHei" panose="020B0604030504040204" pitchFamily="34" charset="-120"/>
                <a:ea typeface="Microsoft JhengHei" panose="020B0604030504040204" pitchFamily="34" charset="-120"/>
              </a:rPr>
              <a:t>比例</a:t>
            </a:r>
            <a:r>
              <a:rPr lang="zh-TW" altLang="en-US" sz="2400" dirty="0">
                <a:latin typeface="Microsoft JhengHei" panose="020B0604030504040204" pitchFamily="34" charset="-120"/>
                <a:ea typeface="Microsoft JhengHei" panose="020B0604030504040204" pitchFamily="34" charset="-120"/>
              </a:rPr>
              <a:t>，</a:t>
            </a:r>
            <a:r>
              <a:rPr lang="zh-TW" altLang="en-US" sz="2400" b="1" u="sng" dirty="0">
                <a:solidFill>
                  <a:srgbClr val="C00000"/>
                </a:solidFill>
                <a:latin typeface="Microsoft JhengHei" panose="020B0604030504040204" pitchFamily="34" charset="-120"/>
                <a:ea typeface="Microsoft JhengHei" panose="020B0604030504040204" pitchFamily="34" charset="-120"/>
              </a:rPr>
              <a:t>納入維護計畫</a:t>
            </a:r>
            <a:r>
              <a:rPr lang="zh-TW" altLang="en-US" sz="2400" dirty="0">
                <a:latin typeface="Microsoft JhengHei" panose="020B0604030504040204" pitchFamily="34" charset="-120"/>
                <a:ea typeface="Microsoft JhengHei" panose="020B0604030504040204" pitchFamily="34" charset="-120"/>
              </a:rPr>
              <a:t>內 </a:t>
            </a:r>
            <a:endParaRPr lang="en-US" altLang="zh-TW" sz="2400" dirty="0">
              <a:latin typeface="Microsoft JhengHei" panose="020B0604030504040204" pitchFamily="34" charset="-120"/>
              <a:ea typeface="Microsoft JhengHei" panose="020B0604030504040204" pitchFamily="34" charset="-120"/>
            </a:endParaRPr>
          </a:p>
          <a:p>
            <a:pPr marL="342900" indent="-342900">
              <a:spcAft>
                <a:spcPts val="1200"/>
              </a:spcAft>
              <a:buFont typeface="Wingdings" panose="05000000000000000000" pitchFamily="2" charset="2"/>
              <a:buChar char="Ø"/>
            </a:pPr>
            <a:r>
              <a:rPr lang="zh-TW" altLang="en-US" sz="2400" dirty="0">
                <a:latin typeface="Microsoft JhengHei" panose="020B0604030504040204" pitchFamily="34" charset="-120"/>
                <a:ea typeface="Microsoft JhengHei" panose="020B0604030504040204" pitchFamily="34" charset="-120"/>
              </a:rPr>
              <a:t>資訊人員，每人每二年至少接受三小時以上之</a:t>
            </a:r>
            <a:r>
              <a:rPr lang="zh-TW" altLang="en-US" sz="2400" b="1" dirty="0">
                <a:latin typeface="Microsoft JhengHei" panose="020B0604030504040204" pitchFamily="34" charset="-120"/>
                <a:ea typeface="Microsoft JhengHei" panose="020B0604030504040204" pitchFamily="34" charset="-120"/>
              </a:rPr>
              <a:t>資通安全專業課程訓練</a:t>
            </a:r>
            <a:r>
              <a:rPr lang="zh-TW" altLang="en-US" sz="2400" dirty="0">
                <a:latin typeface="Microsoft JhengHei" panose="020B0604030504040204" pitchFamily="34" charset="-120"/>
                <a:ea typeface="Microsoft JhengHei" panose="020B0604030504040204" pitchFamily="34" charset="-120"/>
              </a:rPr>
              <a:t>或</a:t>
            </a:r>
            <a:r>
              <a:rPr lang="zh-TW" altLang="en-US" sz="2400" b="1" dirty="0">
                <a:latin typeface="Microsoft JhengHei" panose="020B0604030504040204" pitchFamily="34" charset="-120"/>
                <a:ea typeface="Microsoft JhengHei" panose="020B0604030504040204" pitchFamily="34" charset="-120"/>
              </a:rPr>
              <a:t>資通安全職能訓練</a:t>
            </a:r>
            <a:r>
              <a:rPr lang="zh-TW" altLang="en-US" sz="2400" dirty="0">
                <a:latin typeface="Microsoft JhengHei" panose="020B0604030504040204" pitchFamily="34" charset="-120"/>
                <a:ea typeface="Microsoft JhengHei" panose="020B0604030504040204" pitchFamily="34" charset="-120"/>
              </a:rPr>
              <a:t>，應將</a:t>
            </a:r>
            <a:r>
              <a:rPr lang="zh-TW" altLang="en-US" sz="2400" b="1" u="sng" dirty="0">
                <a:solidFill>
                  <a:srgbClr val="C00000"/>
                </a:solidFill>
                <a:latin typeface="Microsoft JhengHei" panose="020B0604030504040204" pitchFamily="34" charset="-120"/>
                <a:ea typeface="Microsoft JhengHei" panose="020B0604030504040204" pitchFamily="34" charset="-120"/>
              </a:rPr>
              <a:t>駐點或外聘資訊人員</a:t>
            </a:r>
            <a:r>
              <a:rPr lang="zh-TW" altLang="en-US" sz="2400" dirty="0">
                <a:latin typeface="Microsoft JhengHei" panose="020B0604030504040204" pitchFamily="34" charset="-120"/>
                <a:ea typeface="Microsoft JhengHei" panose="020B0604030504040204" pitchFamily="34" charset="-120"/>
              </a:rPr>
              <a:t>納入要求 。</a:t>
            </a:r>
            <a:endParaRPr lang="en-US" altLang="zh-TW" sz="2400" dirty="0">
              <a:latin typeface="Microsoft JhengHei" panose="020B0604030504040204" pitchFamily="34" charset="-120"/>
              <a:ea typeface="Microsoft JhengHei" panose="020B0604030504040204" pitchFamily="34" charset="-120"/>
            </a:endParaRPr>
          </a:p>
          <a:p>
            <a:pPr marL="342900" indent="-342900">
              <a:spcAft>
                <a:spcPts val="1200"/>
              </a:spcAft>
              <a:buFont typeface="Wingdings" panose="05000000000000000000" pitchFamily="2" charset="2"/>
              <a:buChar char="Ø"/>
            </a:pPr>
            <a:r>
              <a:rPr lang="zh-TW" altLang="en-US" sz="2400" b="1" dirty="0">
                <a:latin typeface="Microsoft JhengHei" panose="020B0604030504040204" pitchFamily="34" charset="-120"/>
                <a:ea typeface="Microsoft JhengHei" panose="020B0604030504040204" pitchFamily="34" charset="-120"/>
              </a:rPr>
              <a:t>資通系統</a:t>
            </a:r>
            <a:r>
              <a:rPr lang="zh-TW" altLang="en-US" sz="2400" dirty="0">
                <a:latin typeface="Microsoft JhengHei" panose="020B0604030504040204" pitchFamily="34" charset="-120"/>
                <a:ea typeface="Microsoft JhengHei" panose="020B0604030504040204" pitchFamily="34" charset="-120"/>
              </a:rPr>
              <a:t>開發如</a:t>
            </a:r>
            <a:r>
              <a:rPr lang="zh-TW" altLang="en-US" sz="2400" b="1" dirty="0">
                <a:latin typeface="Microsoft JhengHei" panose="020B0604030504040204" pitchFamily="34" charset="-120"/>
                <a:ea typeface="Microsoft JhengHei" panose="020B0604030504040204" pitchFamily="34" charset="-120"/>
              </a:rPr>
              <a:t>委外</a:t>
            </a:r>
            <a:r>
              <a:rPr lang="zh-TW" altLang="en-US" sz="2400" dirty="0">
                <a:latin typeface="Microsoft JhengHei" panose="020B0604030504040204" pitchFamily="34" charset="-120"/>
                <a:ea typeface="Microsoft JhengHei" panose="020B0604030504040204" pitchFamily="34" charset="-120"/>
              </a:rPr>
              <a:t>辦理，應將系統發展生命週期各階段依等級將</a:t>
            </a:r>
            <a:r>
              <a:rPr lang="zh-TW" altLang="en-US" sz="2400" b="1" dirty="0">
                <a:latin typeface="Microsoft JhengHei" panose="020B0604030504040204" pitchFamily="34" charset="-120"/>
                <a:ea typeface="Microsoft JhengHei" panose="020B0604030504040204" pitchFamily="34" charset="-120"/>
              </a:rPr>
              <a:t>安全需求</a:t>
            </a:r>
            <a:r>
              <a:rPr lang="en-US" altLang="zh-TW" sz="2400" dirty="0">
                <a:latin typeface="Microsoft JhengHei" panose="020B0604030504040204" pitchFamily="34" charset="-120"/>
                <a:ea typeface="Microsoft JhengHei" panose="020B0604030504040204" pitchFamily="34" charset="-120"/>
              </a:rPr>
              <a:t>(</a:t>
            </a:r>
            <a:r>
              <a:rPr lang="zh-TW" altLang="en-US" sz="2400" dirty="0">
                <a:latin typeface="Microsoft JhengHei" panose="020B0604030504040204" pitchFamily="34" charset="-120"/>
                <a:ea typeface="Microsoft JhengHei" panose="020B0604030504040204" pitchFamily="34" charset="-120"/>
              </a:rPr>
              <a:t>含機密性、可用性與完整性</a:t>
            </a:r>
            <a:r>
              <a:rPr lang="en-US" altLang="zh-TW" sz="2400" dirty="0">
                <a:latin typeface="Microsoft JhengHei" panose="020B0604030504040204" pitchFamily="34" charset="-120"/>
                <a:ea typeface="Microsoft JhengHei" panose="020B0604030504040204" pitchFamily="34" charset="-120"/>
              </a:rPr>
              <a:t>)</a:t>
            </a:r>
            <a:r>
              <a:rPr lang="zh-TW" altLang="en-US" sz="2400" b="1" u="sng" dirty="0">
                <a:solidFill>
                  <a:srgbClr val="C00000"/>
                </a:solidFill>
                <a:latin typeface="Microsoft JhengHei" panose="020B0604030504040204" pitchFamily="34" charset="-120"/>
                <a:ea typeface="Microsoft JhengHei" panose="020B0604030504040204" pitchFamily="34" charset="-120"/>
              </a:rPr>
              <a:t>納入委外契約</a:t>
            </a:r>
            <a:r>
              <a:rPr lang="zh-TW" altLang="en-US" sz="2400" u="sng" dirty="0">
                <a:latin typeface="Microsoft JhengHei" panose="020B0604030504040204" pitchFamily="34" charset="-120"/>
                <a:ea typeface="Microsoft JhengHei" panose="020B0604030504040204" pitchFamily="34" charset="-120"/>
              </a:rPr>
              <a:t> </a:t>
            </a:r>
            <a:r>
              <a:rPr lang="zh-TW" altLang="en-US" sz="2400" dirty="0">
                <a:latin typeface="Microsoft JhengHei" panose="020B0604030504040204" pitchFamily="34" charset="-120"/>
                <a:ea typeface="Microsoft JhengHei" panose="020B0604030504040204" pitchFamily="34" charset="-120"/>
              </a:rPr>
              <a:t>。</a:t>
            </a:r>
            <a:endParaRPr lang="zh-TW" altLang="en-US" sz="2400" u="sng"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123475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5" y="162838"/>
            <a:ext cx="12190829" cy="789140"/>
            <a:chOff x="-1" y="162838"/>
            <a:chExt cx="12190829" cy="678410"/>
          </a:xfrm>
        </p:grpSpPr>
        <p:sp>
          <p:nvSpPr>
            <p:cNvPr id="43" name="矩形 42"/>
            <p:cNvSpPr/>
            <p:nvPr/>
          </p:nvSpPr>
          <p:spPr>
            <a:xfrm>
              <a:off x="-1" y="162838"/>
              <a:ext cx="533470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236723" y="256471"/>
            <a:ext cx="10325082"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應辦理事項</a:t>
            </a:r>
            <a:r>
              <a:rPr lang="en-US" altLang="zh-TW" sz="3600" b="1" dirty="0">
                <a:solidFill>
                  <a:prstClr val="white"/>
                </a:solidFill>
                <a:latin typeface="微软雅黑" panose="020B0503020204020204" pitchFamily="34" charset="-122"/>
                <a:ea typeface="微软雅黑" panose="020B0503020204020204" pitchFamily="34" charset="-122"/>
              </a:rPr>
              <a:t>(Ⅰ)-</a:t>
            </a:r>
            <a:r>
              <a:rPr lang="zh-TW" altLang="en-US" sz="2800" b="1" dirty="0">
                <a:solidFill>
                  <a:prstClr val="white"/>
                </a:solidFill>
                <a:latin typeface="微软雅黑" panose="020B0503020204020204" pitchFamily="34" charset="-122"/>
                <a:ea typeface="微软雅黑" panose="020B0503020204020204" pitchFamily="34" charset="-122"/>
              </a:rPr>
              <a:t>管理面</a:t>
            </a:r>
            <a:endParaRPr lang="zh-TW" altLang="en-US" sz="3200" b="1" dirty="0">
              <a:solidFill>
                <a:srgbClr val="FFC000">
                  <a:lumMod val="60000"/>
                  <a:lumOff val="40000"/>
                </a:srgbClr>
              </a:solidFill>
              <a:effectLst>
                <a:outerShdw blurRad="38100" dist="38100" dir="2700000" algn="tl">
                  <a:srgbClr val="000000">
                    <a:alpha val="43137"/>
                  </a:srgbClr>
                </a:outerShdw>
              </a:effectLst>
              <a:latin typeface="Microsoft JhengHei" panose="020B0604030504040204" pitchFamily="34" charset="-120"/>
            </a:endParaRP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內容版面配置區 2">
            <a:extLst>
              <a:ext uri="{FF2B5EF4-FFF2-40B4-BE49-F238E27FC236}">
                <a16:creationId xmlns:a16="http://schemas.microsoft.com/office/drawing/2014/main" id="{0E15D49D-B72A-4D0B-9A11-929BBC0C4C53}"/>
              </a:ext>
            </a:extLst>
          </p:cNvPr>
          <p:cNvSpPr txBox="1">
            <a:spLocks/>
          </p:cNvSpPr>
          <p:nvPr/>
        </p:nvSpPr>
        <p:spPr>
          <a:xfrm>
            <a:off x="6493396" y="3594102"/>
            <a:ext cx="5470003" cy="3007425"/>
          </a:xfrm>
          <a:prstGeom prst="rect">
            <a:avLst/>
          </a:prstGeom>
          <a:solidFill>
            <a:schemeClr val="accent6">
              <a:lumMod val="20000"/>
              <a:lumOff val="80000"/>
              <a:alpha val="41000"/>
            </a:schemeClr>
          </a:solidFill>
          <a:ln w="6350">
            <a:solidFill>
              <a:schemeClr val="tx1">
                <a:alpha val="50000"/>
              </a:schemeClr>
            </a:solidFill>
            <a:prstDash val="dashDot"/>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6000" b="1" dirty="0">
                <a:solidFill>
                  <a:srgbClr val="C00000"/>
                </a:solidFill>
                <a:latin typeface="+mn-ea"/>
              </a:rPr>
              <a:t>資通安全</a:t>
            </a:r>
            <a:r>
              <a:rPr lang="zh-TW" altLang="zh-TW" sz="6000" b="1" dirty="0">
                <a:solidFill>
                  <a:srgbClr val="C00000"/>
                </a:solidFill>
                <a:latin typeface="+mn-ea"/>
                <a:sym typeface="Microsoft JhengHei"/>
              </a:rPr>
              <a:t>內部稽核</a:t>
            </a:r>
            <a:endParaRPr lang="en-US" altLang="zh-TW" sz="6000" b="1" dirty="0">
              <a:solidFill>
                <a:srgbClr val="C00000"/>
              </a:solidFill>
              <a:latin typeface="+mn-ea"/>
            </a:endParaRPr>
          </a:p>
          <a:p>
            <a:pPr>
              <a:lnSpc>
                <a:spcPct val="120000"/>
              </a:lnSpc>
              <a:buFont typeface="Wingdings" panose="05000000000000000000" pitchFamily="2" charset="2"/>
              <a:buChar char="Ø"/>
              <a:defRPr/>
            </a:pPr>
            <a:r>
              <a:rPr lang="en-US" altLang="zh-TW" sz="5400" dirty="0">
                <a:latin typeface="+mn-ea"/>
                <a:cs typeface="Microsoft JhengHei"/>
                <a:sym typeface="Microsoft JhengHei"/>
              </a:rPr>
              <a:t>112</a:t>
            </a:r>
            <a:r>
              <a:rPr lang="zh-TW" altLang="en-US" sz="5400" dirty="0">
                <a:latin typeface="+mn-ea"/>
                <a:cs typeface="Microsoft JhengHei"/>
                <a:sym typeface="Microsoft JhengHei"/>
              </a:rPr>
              <a:t>年</a:t>
            </a:r>
            <a:r>
              <a:rPr lang="en-US" altLang="zh-TW" sz="5400" dirty="0">
                <a:latin typeface="+mn-ea"/>
                <a:cs typeface="Microsoft JhengHei"/>
                <a:sym typeface="Microsoft JhengHei"/>
              </a:rPr>
              <a:t>4</a:t>
            </a:r>
            <a:r>
              <a:rPr lang="zh-TW" altLang="en-US" sz="5400" dirty="0">
                <a:latin typeface="+mn-ea"/>
                <a:cs typeface="Microsoft JhengHei"/>
                <a:sym typeface="Microsoft JhengHei"/>
              </a:rPr>
              <a:t>個管理處：新竹、臺中、高雄、花蓮</a:t>
            </a:r>
            <a:endParaRPr lang="en-US" altLang="zh-TW" sz="5100" dirty="0">
              <a:solidFill>
                <a:prstClr val="black"/>
              </a:solidFill>
              <a:latin typeface="+mn-ea"/>
            </a:endParaRPr>
          </a:p>
          <a:p>
            <a:pPr>
              <a:lnSpc>
                <a:spcPct val="120000"/>
              </a:lnSpc>
              <a:buFont typeface="Wingdings" panose="05000000000000000000" pitchFamily="2" charset="2"/>
              <a:buChar char="Ø"/>
              <a:defRPr/>
            </a:pPr>
            <a:r>
              <a:rPr lang="en-US" altLang="zh-TW" sz="5400" dirty="0">
                <a:latin typeface="+mn-ea"/>
                <a:cs typeface="Microsoft JhengHei"/>
                <a:sym typeface="Microsoft JhengHei"/>
              </a:rPr>
              <a:t>113</a:t>
            </a:r>
            <a:r>
              <a:rPr lang="zh-TW" altLang="en-US" sz="5400" dirty="0">
                <a:latin typeface="+mn-ea"/>
                <a:cs typeface="Microsoft JhengHei"/>
                <a:sym typeface="Microsoft JhengHei"/>
              </a:rPr>
              <a:t>年</a:t>
            </a:r>
            <a:r>
              <a:rPr lang="en-US" altLang="zh-TW" sz="5400" dirty="0">
                <a:latin typeface="+mn-ea"/>
                <a:cs typeface="Microsoft JhengHei"/>
                <a:sym typeface="Microsoft JhengHei"/>
              </a:rPr>
              <a:t>6</a:t>
            </a:r>
            <a:r>
              <a:rPr lang="zh-TW" altLang="en-US" sz="5400" dirty="0">
                <a:latin typeface="+mn-ea"/>
                <a:cs typeface="Microsoft JhengHei"/>
                <a:sym typeface="Microsoft JhengHei"/>
              </a:rPr>
              <a:t>個管理處：</a:t>
            </a:r>
            <a:r>
              <a:rPr lang="zh-TW" altLang="en-US" sz="5400" b="1" dirty="0">
                <a:latin typeface="+mn-ea"/>
                <a:cs typeface="Microsoft JhengHei"/>
                <a:sym typeface="Microsoft JhengHei"/>
              </a:rPr>
              <a:t>瑠公、北基、苗栗、南投、嘉南、宜蘭</a:t>
            </a:r>
          </a:p>
          <a:p>
            <a:pPr>
              <a:lnSpc>
                <a:spcPct val="120000"/>
              </a:lnSpc>
              <a:spcBef>
                <a:spcPts val="600"/>
              </a:spcBef>
              <a:buFont typeface="Wingdings" panose="05000000000000000000" pitchFamily="2" charset="2"/>
              <a:buChar char="Ø"/>
              <a:defRPr/>
            </a:pPr>
            <a:r>
              <a:rPr lang="en-US" altLang="zh-TW" sz="5400" dirty="0">
                <a:latin typeface="+mn-ea"/>
                <a:cs typeface="Microsoft JhengHei"/>
                <a:sym typeface="Microsoft JhengHei"/>
              </a:rPr>
              <a:t>114</a:t>
            </a:r>
            <a:r>
              <a:rPr lang="zh-TW" altLang="en-US" sz="5400" dirty="0">
                <a:latin typeface="+mn-ea"/>
                <a:cs typeface="Microsoft JhengHei"/>
                <a:sym typeface="Microsoft JhengHei"/>
              </a:rPr>
              <a:t>年</a:t>
            </a:r>
            <a:r>
              <a:rPr lang="en-US" altLang="zh-TW" sz="5400" dirty="0">
                <a:latin typeface="+mn-ea"/>
                <a:cs typeface="Microsoft JhengHei"/>
                <a:sym typeface="Microsoft JhengHei"/>
              </a:rPr>
              <a:t>7</a:t>
            </a:r>
            <a:r>
              <a:rPr lang="zh-TW" altLang="en-US" sz="5400" dirty="0">
                <a:latin typeface="+mn-ea"/>
                <a:cs typeface="Microsoft JhengHei"/>
                <a:sym typeface="Microsoft JhengHei"/>
              </a:rPr>
              <a:t>個管理處：七星、石門、桃園、雲林、彰化、屏東、臺東</a:t>
            </a:r>
            <a:endParaRPr lang="zh-TW" altLang="en-US" sz="5400" b="1" dirty="0">
              <a:latin typeface="+mn-ea"/>
              <a:cs typeface="Microsoft JhengHei"/>
              <a:sym typeface="Microsoft JhengHei"/>
            </a:endParaRPr>
          </a:p>
        </p:txBody>
      </p:sp>
      <p:sp>
        <p:nvSpPr>
          <p:cNvPr id="9" name="內容版面配置區 2">
            <a:extLst>
              <a:ext uri="{FF2B5EF4-FFF2-40B4-BE49-F238E27FC236}">
                <a16:creationId xmlns:a16="http://schemas.microsoft.com/office/drawing/2014/main" id="{71C07F9D-8C3D-4EFD-A57F-228E9BE55C96}"/>
              </a:ext>
            </a:extLst>
          </p:cNvPr>
          <p:cNvSpPr txBox="1">
            <a:spLocks/>
          </p:cNvSpPr>
          <p:nvPr/>
        </p:nvSpPr>
        <p:spPr>
          <a:xfrm>
            <a:off x="6493396" y="1549108"/>
            <a:ext cx="5470003" cy="1950410"/>
          </a:xfrm>
          <a:prstGeom prst="rect">
            <a:avLst/>
          </a:prstGeom>
          <a:solidFill>
            <a:schemeClr val="accent6">
              <a:lumMod val="20000"/>
              <a:lumOff val="80000"/>
              <a:alpha val="41000"/>
            </a:schemeClr>
          </a:solidFill>
          <a:ln w="6350">
            <a:solidFill>
              <a:schemeClr val="tx1">
                <a:alpha val="50000"/>
              </a:schemeClr>
            </a:solidFill>
            <a:prstDash val="dash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2400" b="1" dirty="0">
                <a:solidFill>
                  <a:srgbClr val="7030A0"/>
                </a:solidFill>
                <a:latin typeface="+mn-ea"/>
              </a:rPr>
              <a:t>資訊安全管理系統</a:t>
            </a:r>
            <a:endParaRPr lang="en-US" altLang="zh-TW" sz="2400" b="1" dirty="0">
              <a:solidFill>
                <a:srgbClr val="7030A0"/>
              </a:solidFill>
              <a:latin typeface="+mn-ea"/>
            </a:endParaRPr>
          </a:p>
          <a:p>
            <a:pPr marL="0" indent="0">
              <a:lnSpc>
                <a:spcPct val="120000"/>
              </a:lnSpc>
              <a:buNone/>
              <a:defRPr/>
            </a:pPr>
            <a:r>
              <a:rPr lang="zh-TW" altLang="en-US" sz="2200" dirty="0">
                <a:solidFill>
                  <a:prstClr val="black"/>
                </a:solidFill>
                <a:latin typeface="+mn-ea"/>
              </a:rPr>
              <a:t>四階文件均已編輯完妥，</a:t>
            </a:r>
            <a:r>
              <a:rPr lang="zh-TW" altLang="zh-TW" sz="2200" dirty="0">
                <a:latin typeface="+mn-ea"/>
                <a:cs typeface="Microsoft JhengHei"/>
                <a:sym typeface="Microsoft JhengHei"/>
              </a:rPr>
              <a:t>並於112年完成</a:t>
            </a:r>
            <a:r>
              <a:rPr lang="zh-TW" altLang="zh-TW" sz="2200" dirty="0">
                <a:solidFill>
                  <a:srgbClr val="000000"/>
                </a:solidFill>
                <a:latin typeface="+mn-ea"/>
                <a:cs typeface="Microsoft JhengHei"/>
                <a:sym typeface="Microsoft JhengHei"/>
              </a:rPr>
              <a:t>各管理處</a:t>
            </a:r>
            <a:r>
              <a:rPr lang="zh-TW" altLang="zh-TW" sz="2200" b="1" dirty="0">
                <a:solidFill>
                  <a:srgbClr val="000000"/>
                </a:solidFill>
                <a:latin typeface="+mn-ea"/>
                <a:cs typeface="Microsoft JhengHei"/>
                <a:sym typeface="Microsoft JhengHei"/>
              </a:rPr>
              <a:t>導入</a:t>
            </a:r>
            <a:r>
              <a:rPr lang="zh-TW" altLang="zh-TW" sz="2200" b="1" dirty="0">
                <a:latin typeface="+mn-ea"/>
                <a:cs typeface="Microsoft JhengHei"/>
                <a:sym typeface="Microsoft JhengHei"/>
              </a:rPr>
              <a:t>，</a:t>
            </a:r>
            <a:r>
              <a:rPr lang="zh-TW" altLang="zh-TW" sz="2200" dirty="0">
                <a:latin typeface="+mn-ea"/>
                <a:cs typeface="Microsoft JhengHei"/>
                <a:sym typeface="Microsoft JhengHei"/>
              </a:rPr>
              <a:t>本署將</a:t>
            </a:r>
            <a:r>
              <a:rPr lang="zh-TW" altLang="en-US" sz="2200" dirty="0">
                <a:latin typeface="+mn-ea"/>
                <a:cs typeface="Microsoft JhengHei"/>
                <a:sym typeface="Microsoft JhengHei"/>
              </a:rPr>
              <a:t>持續</a:t>
            </a:r>
            <a:r>
              <a:rPr lang="zh-TW" altLang="zh-TW" sz="2200" b="1" dirty="0">
                <a:latin typeface="+mn-ea"/>
                <a:cs typeface="Microsoft JhengHei"/>
                <a:sym typeface="Microsoft JhengHei"/>
              </a:rPr>
              <a:t>輔導</a:t>
            </a:r>
            <a:r>
              <a:rPr lang="en-US" altLang="zh-TW" sz="2200" b="1" dirty="0">
                <a:latin typeface="+mn-ea"/>
                <a:cs typeface="Microsoft JhengHei"/>
                <a:sym typeface="Microsoft JhengHei"/>
              </a:rPr>
              <a:t>2022</a:t>
            </a:r>
            <a:r>
              <a:rPr lang="zh-TW" altLang="en-US" sz="2200" b="1" dirty="0">
                <a:latin typeface="+mn-ea"/>
                <a:cs typeface="Microsoft JhengHei"/>
                <a:sym typeface="Microsoft JhengHei"/>
              </a:rPr>
              <a:t>版之</a:t>
            </a:r>
            <a:r>
              <a:rPr lang="zh-TW" altLang="zh-TW" sz="2200" b="1" dirty="0">
                <a:latin typeface="+mn-ea"/>
                <a:cs typeface="Microsoft JhengHei"/>
                <a:sym typeface="Microsoft JhengHei"/>
              </a:rPr>
              <a:t>轉版導入</a:t>
            </a:r>
            <a:endParaRPr lang="zh-TW" altLang="en-US" sz="2200" b="1" dirty="0">
              <a:solidFill>
                <a:prstClr val="black"/>
              </a:solidFill>
              <a:latin typeface="+mn-ea"/>
            </a:endParaRPr>
          </a:p>
        </p:txBody>
      </p:sp>
      <p:sp>
        <p:nvSpPr>
          <p:cNvPr id="10" name="內容版面配置區 2">
            <a:extLst>
              <a:ext uri="{FF2B5EF4-FFF2-40B4-BE49-F238E27FC236}">
                <a16:creationId xmlns:a16="http://schemas.microsoft.com/office/drawing/2014/main" id="{8BD581A3-A738-FA43-B6BA-1E5FEC806C23}"/>
              </a:ext>
            </a:extLst>
          </p:cNvPr>
          <p:cNvSpPr txBox="1">
            <a:spLocks/>
          </p:cNvSpPr>
          <p:nvPr/>
        </p:nvSpPr>
        <p:spPr>
          <a:xfrm>
            <a:off x="683849" y="1549108"/>
            <a:ext cx="4917622" cy="5052421"/>
          </a:xfrm>
          <a:prstGeom prst="rect">
            <a:avLst/>
          </a:prstGeom>
          <a:solidFill>
            <a:srgbClr val="99CB38">
              <a:lumMod val="20000"/>
              <a:lumOff val="80000"/>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0" lvl="1" indent="-342900">
              <a:lnSpc>
                <a:spcPct val="120000"/>
              </a:lnSpc>
              <a:spcAft>
                <a:spcPts val="600"/>
              </a:spcAft>
              <a:buFont typeface="+mj-lt"/>
              <a:buAutoNum type="arabicPeriod"/>
              <a:defRPr/>
            </a:pPr>
            <a:r>
              <a:rPr lang="zh-TW" altLang="en-US" sz="2600" dirty="0">
                <a:solidFill>
                  <a:sysClr val="windowText" lastClr="000000"/>
                </a:solidFill>
                <a:latin typeface="微軟正黑體"/>
              </a:rPr>
              <a:t>資通</a:t>
            </a:r>
            <a:r>
              <a:rPr lang="zh-TW" altLang="en-US" sz="2600" b="1" dirty="0">
                <a:solidFill>
                  <a:sysClr val="windowText" lastClr="000000"/>
                </a:solidFill>
                <a:latin typeface="微軟正黑體"/>
              </a:rPr>
              <a:t>系統分級</a:t>
            </a:r>
            <a:r>
              <a:rPr lang="zh-TW" altLang="en-US" sz="2600" dirty="0">
                <a:solidFill>
                  <a:sysClr val="windowText" lastClr="000000"/>
                </a:solidFill>
                <a:latin typeface="微軟正黑體"/>
              </a:rPr>
              <a:t>及</a:t>
            </a:r>
            <a:r>
              <a:rPr lang="zh-TW" altLang="en-US" sz="2600" b="1" dirty="0">
                <a:solidFill>
                  <a:sysClr val="windowText" lastClr="000000"/>
                </a:solidFill>
                <a:latin typeface="微軟正黑體"/>
              </a:rPr>
              <a:t>防護基準</a:t>
            </a:r>
            <a:endParaRPr lang="en-US" altLang="zh-TW" sz="2600" b="1" dirty="0">
              <a:solidFill>
                <a:sysClr val="windowText" lastClr="000000"/>
              </a:solidFill>
              <a:latin typeface="微軟正黑體"/>
            </a:endParaRPr>
          </a:p>
          <a:p>
            <a:pPr marL="360000" lvl="1" indent="-342900">
              <a:lnSpc>
                <a:spcPct val="120000"/>
              </a:lnSpc>
              <a:spcAft>
                <a:spcPts val="600"/>
              </a:spcAft>
              <a:buFont typeface="+mj-lt"/>
              <a:buAutoNum type="arabicPeriod"/>
              <a:defRPr/>
            </a:pPr>
            <a:r>
              <a:rPr lang="zh-TW" altLang="en-US" sz="2600" b="1" dirty="0">
                <a:solidFill>
                  <a:srgbClr val="7030A0"/>
                </a:solidFill>
                <a:latin typeface="微軟正黑體"/>
              </a:rPr>
              <a:t>資訊安全管理系統</a:t>
            </a:r>
            <a:r>
              <a:rPr lang="zh-TW" altLang="en-US" sz="2600" dirty="0">
                <a:solidFill>
                  <a:sysClr val="windowText" lastClr="000000"/>
                </a:solidFill>
                <a:latin typeface="微軟正黑體"/>
              </a:rPr>
              <a:t>之</a:t>
            </a:r>
            <a:r>
              <a:rPr lang="zh-TW" altLang="en-US" sz="2600" b="1" dirty="0">
                <a:solidFill>
                  <a:sysClr val="windowText" lastClr="000000"/>
                </a:solidFill>
                <a:latin typeface="微軟正黑體"/>
              </a:rPr>
              <a:t>導入</a:t>
            </a:r>
            <a:r>
              <a:rPr lang="zh-TW" altLang="en-US" sz="2600" dirty="0">
                <a:solidFill>
                  <a:sysClr val="windowText" lastClr="000000"/>
                </a:solidFill>
                <a:latin typeface="微軟正黑體"/>
              </a:rPr>
              <a:t>及通過公正第三方之</a:t>
            </a:r>
            <a:r>
              <a:rPr lang="zh-TW" altLang="en-US" sz="2600" b="1" dirty="0">
                <a:solidFill>
                  <a:sysClr val="windowText" lastClr="000000"/>
                </a:solidFill>
                <a:latin typeface="微軟正黑體"/>
              </a:rPr>
              <a:t>驗證</a:t>
            </a:r>
            <a:r>
              <a:rPr lang="zh-TW" altLang="en-US" sz="2600" dirty="0">
                <a:solidFill>
                  <a:sysClr val="windowText" lastClr="000000"/>
                </a:solidFill>
                <a:latin typeface="微軟正黑體"/>
              </a:rPr>
              <a:t> </a:t>
            </a:r>
            <a:endParaRPr lang="en-US" altLang="zh-TW" sz="2600" dirty="0">
              <a:solidFill>
                <a:sysClr val="windowText" lastClr="000000"/>
              </a:solidFill>
              <a:latin typeface="微軟正黑體"/>
            </a:endParaRPr>
          </a:p>
          <a:p>
            <a:pPr marL="360000" lvl="1" indent="-342900">
              <a:lnSpc>
                <a:spcPct val="120000"/>
              </a:lnSpc>
              <a:spcAft>
                <a:spcPts val="600"/>
              </a:spcAft>
              <a:buFont typeface="+mj-lt"/>
              <a:buAutoNum type="arabicPeriod"/>
              <a:defRPr/>
            </a:pPr>
            <a:r>
              <a:rPr lang="zh-TW" altLang="en-US" sz="2600" dirty="0">
                <a:solidFill>
                  <a:sysClr val="windowText" lastClr="000000"/>
                </a:solidFill>
                <a:latin typeface="微軟正黑體"/>
              </a:rPr>
              <a:t>配置</a:t>
            </a:r>
            <a:r>
              <a:rPr lang="zh-TW" altLang="en-US" sz="2600" b="1" dirty="0">
                <a:latin typeface="微軟正黑體"/>
              </a:rPr>
              <a:t>資通安全專責人員</a:t>
            </a:r>
            <a:endParaRPr lang="en-US" altLang="zh-TW" sz="2600" dirty="0">
              <a:latin typeface="微軟正黑體"/>
            </a:endParaRPr>
          </a:p>
          <a:p>
            <a:pPr marL="360000" lvl="1" indent="-342900">
              <a:lnSpc>
                <a:spcPct val="120000"/>
              </a:lnSpc>
              <a:spcAft>
                <a:spcPts val="600"/>
              </a:spcAft>
              <a:buFont typeface="+mj-lt"/>
              <a:buAutoNum type="arabicPeriod"/>
              <a:defRPr/>
            </a:pPr>
            <a:r>
              <a:rPr lang="zh-TW" altLang="en-US" sz="2600" dirty="0">
                <a:solidFill>
                  <a:sysClr val="windowText" lastClr="000000"/>
                </a:solidFill>
                <a:latin typeface="微軟正黑體"/>
              </a:rPr>
              <a:t>每年辦理</a:t>
            </a:r>
            <a:r>
              <a:rPr lang="zh-TW" altLang="en-US" sz="2600" b="1" dirty="0">
                <a:solidFill>
                  <a:srgbClr val="C00000"/>
                </a:solidFill>
                <a:latin typeface="微軟正黑體"/>
              </a:rPr>
              <a:t>資通安全內部稽核</a:t>
            </a:r>
            <a:endParaRPr lang="en-US" altLang="zh-TW" sz="2600" b="1" dirty="0">
              <a:solidFill>
                <a:srgbClr val="C00000"/>
              </a:solidFill>
              <a:latin typeface="微軟正黑體"/>
            </a:endParaRPr>
          </a:p>
          <a:p>
            <a:pPr marL="360000" lvl="1" indent="-342900">
              <a:lnSpc>
                <a:spcPct val="120000"/>
              </a:lnSpc>
              <a:spcAft>
                <a:spcPts val="600"/>
              </a:spcAft>
              <a:buFont typeface="+mj-lt"/>
              <a:buAutoNum type="arabicPeriod"/>
              <a:defRPr/>
            </a:pPr>
            <a:r>
              <a:rPr lang="zh-TW" altLang="en-US" sz="2600" dirty="0">
                <a:solidFill>
                  <a:sysClr val="windowText" lastClr="000000"/>
                </a:solidFill>
                <a:latin typeface="微軟正黑體"/>
              </a:rPr>
              <a:t>每二年辦理一次全部核心資通系統</a:t>
            </a:r>
            <a:r>
              <a:rPr lang="zh-TW" altLang="en-US" sz="2600" b="1" dirty="0">
                <a:solidFill>
                  <a:sysClr val="windowText" lastClr="000000"/>
                </a:solidFill>
                <a:latin typeface="微軟正黑體"/>
              </a:rPr>
              <a:t>業務持續運作演練</a:t>
            </a:r>
            <a:endParaRPr lang="en-US" altLang="zh-TW" sz="2600" b="1" dirty="0">
              <a:solidFill>
                <a:sysClr val="windowText" lastClr="000000"/>
              </a:solidFill>
              <a:latin typeface="微軟正黑體"/>
            </a:endParaRPr>
          </a:p>
          <a:p>
            <a:pPr marL="360000" lvl="1" indent="-342900">
              <a:lnSpc>
                <a:spcPct val="120000"/>
              </a:lnSpc>
              <a:spcAft>
                <a:spcPts val="600"/>
              </a:spcAft>
              <a:buFont typeface="+mj-lt"/>
              <a:buAutoNum type="arabicPeriod"/>
              <a:defRPr/>
            </a:pPr>
            <a:r>
              <a:rPr lang="zh-TW" altLang="en-US" sz="2600" dirty="0">
                <a:solidFill>
                  <a:sysClr val="windowText" lastClr="000000"/>
                </a:solidFill>
                <a:latin typeface="微軟正黑體"/>
              </a:rPr>
              <a:t>每年辦理</a:t>
            </a:r>
            <a:r>
              <a:rPr lang="zh-TW" altLang="en-US" sz="2600" b="1" dirty="0">
                <a:solidFill>
                  <a:sysClr val="windowText" lastClr="000000"/>
                </a:solidFill>
                <a:latin typeface="微軟正黑體"/>
              </a:rPr>
              <a:t>資安治理成熟度評估</a:t>
            </a:r>
            <a:endParaRPr lang="en-US" altLang="zh-TW" sz="2600" b="1" dirty="0">
              <a:solidFill>
                <a:sysClr val="windowText" lastClr="000000"/>
              </a:solidFill>
              <a:latin typeface="微軟正黑體"/>
            </a:endParaRPr>
          </a:p>
        </p:txBody>
      </p:sp>
      <p:sp>
        <p:nvSpPr>
          <p:cNvPr id="16" name="矩形 15">
            <a:extLst>
              <a:ext uri="{FF2B5EF4-FFF2-40B4-BE49-F238E27FC236}">
                <a16:creationId xmlns:a16="http://schemas.microsoft.com/office/drawing/2014/main" id="{9AD9FEB0-7479-4DBB-828F-B63A9AEA97C8}"/>
              </a:ext>
            </a:extLst>
          </p:cNvPr>
          <p:cNvSpPr/>
          <p:nvPr/>
        </p:nvSpPr>
        <p:spPr>
          <a:xfrm>
            <a:off x="683849" y="1025888"/>
            <a:ext cx="6367449" cy="523220"/>
          </a:xfrm>
          <a:prstGeom prst="rect">
            <a:avLst/>
          </a:prstGeom>
        </p:spPr>
        <p:txBody>
          <a:bodyPr wrap="none">
            <a:spAutoFit/>
          </a:bodyPr>
          <a:lstStyle/>
          <a:p>
            <a:r>
              <a:rPr lang="zh-TW" altLang="en-US" sz="2800" b="1" dirty="0">
                <a:solidFill>
                  <a:prstClr val="black"/>
                </a:solidFill>
                <a:sym typeface="Wingdings"/>
              </a:rPr>
              <a:t></a:t>
            </a:r>
            <a:r>
              <a:rPr lang="zh-TW" altLang="en-US" sz="2800" b="1" dirty="0">
                <a:solidFill>
                  <a:prstClr val="black"/>
                </a:solidFill>
              </a:rPr>
              <a:t>資通安全責任等級 </a:t>
            </a:r>
            <a:r>
              <a:rPr lang="en-US" altLang="zh-TW" sz="2800" b="1" dirty="0">
                <a:solidFill>
                  <a:prstClr val="black"/>
                </a:solidFill>
              </a:rPr>
              <a:t>B </a:t>
            </a:r>
            <a:r>
              <a:rPr lang="zh-TW" altLang="en-US" sz="2800" b="1" dirty="0">
                <a:solidFill>
                  <a:prstClr val="black"/>
                </a:solidFill>
              </a:rPr>
              <a:t>級機關應辦事項</a:t>
            </a:r>
            <a:endParaRPr lang="zh-TW" altLang="en-US" sz="2200" b="1" dirty="0">
              <a:solidFill>
                <a:prstClr val="black"/>
              </a:solidFill>
            </a:endParaRPr>
          </a:p>
        </p:txBody>
      </p:sp>
      <p:sp>
        <p:nvSpPr>
          <p:cNvPr id="14" name="右中括弧 13">
            <a:extLst>
              <a:ext uri="{FF2B5EF4-FFF2-40B4-BE49-F238E27FC236}">
                <a16:creationId xmlns:a16="http://schemas.microsoft.com/office/drawing/2014/main" id="{41ECE1CA-54E5-44CF-92C3-26304A37111C}"/>
              </a:ext>
            </a:extLst>
          </p:cNvPr>
          <p:cNvSpPr/>
          <p:nvPr/>
        </p:nvSpPr>
        <p:spPr>
          <a:xfrm rot="10800000">
            <a:off x="6169518" y="2735040"/>
            <a:ext cx="323878" cy="2357659"/>
          </a:xfrm>
          <a:prstGeom prst="rightBracket">
            <a:avLst/>
          </a:prstGeom>
          <a:ln w="508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cxnSp>
        <p:nvCxnSpPr>
          <p:cNvPr id="15" name="直線接點 14">
            <a:extLst>
              <a:ext uri="{FF2B5EF4-FFF2-40B4-BE49-F238E27FC236}">
                <a16:creationId xmlns:a16="http://schemas.microsoft.com/office/drawing/2014/main" id="{1B2DD34E-FED3-41E4-88A1-3E72C5F778A4}"/>
              </a:ext>
            </a:extLst>
          </p:cNvPr>
          <p:cNvCxnSpPr>
            <a:cxnSpLocks/>
          </p:cNvCxnSpPr>
          <p:nvPr/>
        </p:nvCxnSpPr>
        <p:spPr>
          <a:xfrm flipH="1">
            <a:off x="5601471" y="3912608"/>
            <a:ext cx="568046" cy="126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169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5" y="162838"/>
            <a:ext cx="16193298" cy="789140"/>
            <a:chOff x="-1" y="162838"/>
            <a:chExt cx="12190829" cy="678410"/>
          </a:xfrm>
        </p:grpSpPr>
        <p:sp>
          <p:nvSpPr>
            <p:cNvPr id="43" name="矩形 42"/>
            <p:cNvSpPr/>
            <p:nvPr/>
          </p:nvSpPr>
          <p:spPr>
            <a:xfrm>
              <a:off x="-1" y="162838"/>
              <a:ext cx="533470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071623" y="269171"/>
            <a:ext cx="10325082"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應辦理事項</a:t>
            </a:r>
            <a:r>
              <a:rPr lang="en-US" altLang="zh-TW" sz="3600" b="1" dirty="0">
                <a:solidFill>
                  <a:prstClr val="white"/>
                </a:solidFill>
                <a:latin typeface="微软雅黑" panose="020B0503020204020204" pitchFamily="34" charset="-122"/>
                <a:ea typeface="微软雅黑" panose="020B0503020204020204" pitchFamily="34" charset="-122"/>
              </a:rPr>
              <a:t>(Ⅱ)-</a:t>
            </a:r>
            <a:r>
              <a:rPr lang="zh-TW" altLang="en-US" sz="2600" b="1" dirty="0">
                <a:solidFill>
                  <a:prstClr val="white"/>
                </a:solidFill>
                <a:latin typeface="微软雅黑" panose="020B0503020204020204" pitchFamily="34" charset="-122"/>
                <a:ea typeface="微软雅黑" panose="020B0503020204020204" pitchFamily="34" charset="-122"/>
              </a:rPr>
              <a:t>技術面、認知與訓練</a:t>
            </a:r>
            <a:endParaRPr lang="zh-TW" altLang="en-US" sz="2600" b="1" dirty="0">
              <a:solidFill>
                <a:srgbClr val="FFC000">
                  <a:lumMod val="60000"/>
                  <a:lumOff val="40000"/>
                </a:srgbClr>
              </a:solidFill>
              <a:effectLst>
                <a:outerShdw blurRad="38100" dist="38100" dir="2700000" algn="tl">
                  <a:srgbClr val="000000">
                    <a:alpha val="43137"/>
                  </a:srgbClr>
                </a:outerShdw>
              </a:effectLst>
              <a:latin typeface="Microsoft JhengHei" panose="020B0604030504040204" pitchFamily="34" charset="-120"/>
            </a:endParaRP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內容版面配置區 2">
            <a:extLst>
              <a:ext uri="{FF2B5EF4-FFF2-40B4-BE49-F238E27FC236}">
                <a16:creationId xmlns:a16="http://schemas.microsoft.com/office/drawing/2014/main" id="{0E15D49D-B72A-4D0B-9A11-929BBC0C4C53}"/>
              </a:ext>
            </a:extLst>
          </p:cNvPr>
          <p:cNvSpPr txBox="1">
            <a:spLocks/>
          </p:cNvSpPr>
          <p:nvPr/>
        </p:nvSpPr>
        <p:spPr>
          <a:xfrm>
            <a:off x="883631" y="5178998"/>
            <a:ext cx="5183341" cy="1495302"/>
          </a:xfrm>
          <a:prstGeom prst="rect">
            <a:avLst/>
          </a:prstGeom>
          <a:solidFill>
            <a:sysClr val="window" lastClr="FFFFFF">
              <a:lumMod val="75000"/>
              <a:alpha val="56000"/>
            </a:sysClr>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zh-TW" altLang="en-US" b="1" dirty="0">
                <a:solidFill>
                  <a:prstClr val="black"/>
                </a:solidFill>
                <a:latin typeface="微軟正黑體"/>
              </a:rPr>
              <a:t>認知與訓練</a:t>
            </a:r>
          </a:p>
          <a:p>
            <a:pPr marL="800100" lvl="1" indent="-342900">
              <a:lnSpc>
                <a:spcPct val="120000"/>
              </a:lnSpc>
              <a:buFont typeface="+mj-lt"/>
              <a:buAutoNum type="arabicPeriod"/>
              <a:defRPr/>
            </a:pPr>
            <a:r>
              <a:rPr lang="zh-TW" altLang="en-US" dirty="0">
                <a:solidFill>
                  <a:prstClr val="black"/>
                </a:solidFill>
                <a:latin typeface="微軟正黑體"/>
              </a:rPr>
              <a:t>資通安全教育訓練</a:t>
            </a:r>
          </a:p>
          <a:p>
            <a:pPr marL="800100" lvl="1" indent="-342900">
              <a:lnSpc>
                <a:spcPct val="120000"/>
              </a:lnSpc>
              <a:buFont typeface="+mj-lt"/>
              <a:buAutoNum type="arabicPeriod"/>
              <a:defRPr/>
            </a:pPr>
            <a:r>
              <a:rPr lang="zh-TW" altLang="en-US" dirty="0">
                <a:solidFill>
                  <a:prstClr val="black"/>
                </a:solidFill>
                <a:latin typeface="微軟正黑體"/>
              </a:rPr>
              <a:t>資通安全專業證照及職能訓練證書</a:t>
            </a:r>
          </a:p>
        </p:txBody>
      </p:sp>
      <p:sp>
        <p:nvSpPr>
          <p:cNvPr id="9" name="內容版面配置區 2">
            <a:extLst>
              <a:ext uri="{FF2B5EF4-FFF2-40B4-BE49-F238E27FC236}">
                <a16:creationId xmlns:a16="http://schemas.microsoft.com/office/drawing/2014/main" id="{71C07F9D-8C3D-4EFD-A57F-228E9BE55C96}"/>
              </a:ext>
            </a:extLst>
          </p:cNvPr>
          <p:cNvSpPr txBox="1">
            <a:spLocks/>
          </p:cNvSpPr>
          <p:nvPr/>
        </p:nvSpPr>
        <p:spPr>
          <a:xfrm>
            <a:off x="880825" y="1549108"/>
            <a:ext cx="5185949" cy="3643746"/>
          </a:xfrm>
          <a:prstGeom prst="rect">
            <a:avLst/>
          </a:prstGeom>
          <a:solidFill>
            <a:srgbClr val="4EB3CF">
              <a:lumMod val="60000"/>
              <a:lumOff val="40000"/>
              <a:alpha val="56000"/>
            </a:srgb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zh-TW" altLang="en-US" b="1" dirty="0">
                <a:solidFill>
                  <a:prstClr val="black"/>
                </a:solidFill>
                <a:latin typeface="微軟正黑體"/>
              </a:rPr>
              <a:t>技術面 </a:t>
            </a:r>
            <a:endParaRPr lang="en-US" altLang="zh-TW" b="1" dirty="0">
              <a:solidFill>
                <a:prstClr val="black"/>
              </a:solidFill>
              <a:latin typeface="微軟正黑體"/>
            </a:endParaRPr>
          </a:p>
          <a:p>
            <a:pPr marL="800100" lvl="1" indent="-342900">
              <a:lnSpc>
                <a:spcPct val="120000"/>
              </a:lnSpc>
              <a:buFont typeface="+mj-lt"/>
              <a:buAutoNum type="arabicPeriod"/>
              <a:defRPr/>
            </a:pPr>
            <a:r>
              <a:rPr lang="zh-TW" altLang="en-US" dirty="0">
                <a:solidFill>
                  <a:prstClr val="black"/>
                </a:solidFill>
                <a:latin typeface="微軟正黑體"/>
              </a:rPr>
              <a:t>安全性檢測 </a:t>
            </a:r>
          </a:p>
          <a:p>
            <a:pPr marL="800100" lvl="1" indent="-342900">
              <a:lnSpc>
                <a:spcPct val="120000"/>
              </a:lnSpc>
              <a:buFont typeface="+mj-lt"/>
              <a:buAutoNum type="arabicPeriod"/>
              <a:defRPr/>
            </a:pPr>
            <a:r>
              <a:rPr lang="zh-TW" altLang="en-US" dirty="0">
                <a:solidFill>
                  <a:prstClr val="black"/>
                </a:solidFill>
                <a:latin typeface="微軟正黑體"/>
              </a:rPr>
              <a:t>資通安全健診</a:t>
            </a:r>
          </a:p>
          <a:p>
            <a:pPr marL="800100" lvl="1" indent="-342900">
              <a:lnSpc>
                <a:spcPct val="120000"/>
              </a:lnSpc>
              <a:buFont typeface="+mj-lt"/>
              <a:buAutoNum type="arabicPeriod"/>
              <a:defRPr/>
            </a:pPr>
            <a:r>
              <a:rPr lang="zh-TW" altLang="en-US" dirty="0">
                <a:solidFill>
                  <a:prstClr val="black"/>
                </a:solidFill>
                <a:latin typeface="微軟正黑體"/>
              </a:rPr>
              <a:t>政府組態基準</a:t>
            </a:r>
            <a:r>
              <a:rPr lang="en-US" altLang="zh-TW" dirty="0">
                <a:solidFill>
                  <a:prstClr val="black"/>
                </a:solidFill>
                <a:latin typeface="微軟正黑體" panose="020B0604030504040204" pitchFamily="34" charset="-120"/>
              </a:rPr>
              <a:t>(GCB)</a:t>
            </a:r>
            <a:endParaRPr lang="en-US" altLang="zh-TW" dirty="0">
              <a:solidFill>
                <a:prstClr val="black"/>
              </a:solidFill>
              <a:latin typeface="微軟正黑體"/>
            </a:endParaRPr>
          </a:p>
          <a:p>
            <a:pPr marL="800100" lvl="1" indent="-342900">
              <a:lnSpc>
                <a:spcPct val="120000"/>
              </a:lnSpc>
              <a:buFont typeface="+mj-lt"/>
              <a:buAutoNum type="arabicPeriod"/>
              <a:defRPr/>
            </a:pPr>
            <a:r>
              <a:rPr lang="zh-TW" altLang="en-US" dirty="0">
                <a:solidFill>
                  <a:prstClr val="black"/>
                </a:solidFill>
                <a:latin typeface="微軟正黑體"/>
              </a:rPr>
              <a:t>資通安全弱點通報機制 </a:t>
            </a:r>
            <a:r>
              <a:rPr lang="en-US" altLang="zh-TW" dirty="0">
                <a:solidFill>
                  <a:prstClr val="black"/>
                </a:solidFill>
                <a:latin typeface="微軟正黑體" panose="020B0604030504040204" pitchFamily="34" charset="-120"/>
              </a:rPr>
              <a:t>(VANS)</a:t>
            </a:r>
            <a:endParaRPr lang="en-US" altLang="zh-TW" dirty="0">
              <a:solidFill>
                <a:prstClr val="black"/>
              </a:solidFill>
              <a:latin typeface="微軟正黑體"/>
            </a:endParaRPr>
          </a:p>
          <a:p>
            <a:pPr marL="800100" lvl="1" indent="-342900">
              <a:lnSpc>
                <a:spcPct val="120000"/>
              </a:lnSpc>
              <a:buFont typeface="+mj-lt"/>
              <a:buAutoNum type="arabicPeriod"/>
              <a:defRPr/>
            </a:pPr>
            <a:r>
              <a:rPr lang="zh-TW" altLang="en-US" dirty="0">
                <a:solidFill>
                  <a:prstClr val="black"/>
                </a:solidFill>
                <a:latin typeface="微軟正黑體"/>
              </a:rPr>
              <a:t>端點偵測及應變機制 </a:t>
            </a:r>
            <a:r>
              <a:rPr lang="en-US" altLang="zh-TW" dirty="0">
                <a:solidFill>
                  <a:prstClr val="black"/>
                </a:solidFill>
                <a:latin typeface="微軟正黑體" panose="020B0604030504040204" pitchFamily="34" charset="-120"/>
              </a:rPr>
              <a:t>(MDR)</a:t>
            </a:r>
          </a:p>
          <a:p>
            <a:pPr marL="800100" lvl="1" indent="-342900">
              <a:lnSpc>
                <a:spcPct val="120000"/>
              </a:lnSpc>
              <a:buFont typeface="+mj-lt"/>
              <a:buAutoNum type="arabicPeriod"/>
              <a:defRPr/>
            </a:pPr>
            <a:r>
              <a:rPr lang="zh-TW" altLang="en-US" dirty="0">
                <a:solidFill>
                  <a:prstClr val="black"/>
                </a:solidFill>
                <a:latin typeface="微軟正黑體"/>
              </a:rPr>
              <a:t>資通安全威脅偵測管理機制</a:t>
            </a:r>
          </a:p>
          <a:p>
            <a:pPr marL="800100" lvl="1" indent="-342900">
              <a:lnSpc>
                <a:spcPct val="120000"/>
              </a:lnSpc>
              <a:buFont typeface="+mj-lt"/>
              <a:buAutoNum type="arabicPeriod"/>
              <a:defRPr/>
            </a:pPr>
            <a:r>
              <a:rPr lang="zh-TW" altLang="en-US" dirty="0">
                <a:solidFill>
                  <a:prstClr val="black"/>
                </a:solidFill>
                <a:latin typeface="微軟正黑體"/>
              </a:rPr>
              <a:t>資通安全防護</a:t>
            </a:r>
          </a:p>
        </p:txBody>
      </p:sp>
      <p:sp>
        <p:nvSpPr>
          <p:cNvPr id="12" name="矩形 11">
            <a:extLst>
              <a:ext uri="{FF2B5EF4-FFF2-40B4-BE49-F238E27FC236}">
                <a16:creationId xmlns:a16="http://schemas.microsoft.com/office/drawing/2014/main" id="{0F9E1421-B2A1-4016-AC9E-71DB73BBE16F}"/>
              </a:ext>
            </a:extLst>
          </p:cNvPr>
          <p:cNvSpPr/>
          <p:nvPr/>
        </p:nvSpPr>
        <p:spPr>
          <a:xfrm>
            <a:off x="1318917" y="2080026"/>
            <a:ext cx="4326043" cy="786219"/>
          </a:xfrm>
          <a:prstGeom prst="rect">
            <a:avLst/>
          </a:prstGeom>
          <a:noFill/>
          <a:ln w="44450" cap="flat" cmpd="sng" algn="ctr">
            <a:solidFill>
              <a:srgbClr val="7030A0"/>
            </a:solidFill>
            <a:prstDash val="dash"/>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16" name="矩形 15">
            <a:extLst>
              <a:ext uri="{FF2B5EF4-FFF2-40B4-BE49-F238E27FC236}">
                <a16:creationId xmlns:a16="http://schemas.microsoft.com/office/drawing/2014/main" id="{9AD9FEB0-7479-4DBB-828F-B63A9AEA97C8}"/>
              </a:ext>
            </a:extLst>
          </p:cNvPr>
          <p:cNvSpPr/>
          <p:nvPr/>
        </p:nvSpPr>
        <p:spPr>
          <a:xfrm>
            <a:off x="683849" y="1025888"/>
            <a:ext cx="6367449" cy="523220"/>
          </a:xfrm>
          <a:prstGeom prst="rect">
            <a:avLst/>
          </a:prstGeom>
        </p:spPr>
        <p:txBody>
          <a:bodyPr wrap="none">
            <a:spAutoFit/>
          </a:bodyPr>
          <a:lstStyle/>
          <a:p>
            <a:r>
              <a:rPr lang="zh-TW" altLang="en-US" sz="2800" b="1" dirty="0">
                <a:solidFill>
                  <a:prstClr val="black"/>
                </a:solidFill>
                <a:sym typeface="Wingdings"/>
              </a:rPr>
              <a:t></a:t>
            </a:r>
            <a:r>
              <a:rPr lang="zh-TW" altLang="en-US" sz="2800" b="1" dirty="0">
                <a:solidFill>
                  <a:prstClr val="black"/>
                </a:solidFill>
              </a:rPr>
              <a:t>資通安全責任等級 </a:t>
            </a:r>
            <a:r>
              <a:rPr lang="en-US" altLang="zh-TW" sz="2800" b="1" dirty="0">
                <a:solidFill>
                  <a:prstClr val="black"/>
                </a:solidFill>
              </a:rPr>
              <a:t>B </a:t>
            </a:r>
            <a:r>
              <a:rPr lang="zh-TW" altLang="en-US" sz="2800" b="1" dirty="0">
                <a:solidFill>
                  <a:prstClr val="black"/>
                </a:solidFill>
              </a:rPr>
              <a:t>級機關應辦事項</a:t>
            </a:r>
            <a:endParaRPr lang="zh-TW" altLang="en-US" sz="2200" b="1" dirty="0">
              <a:solidFill>
                <a:prstClr val="black"/>
              </a:solidFill>
            </a:endParaRPr>
          </a:p>
        </p:txBody>
      </p:sp>
      <p:sp>
        <p:nvSpPr>
          <p:cNvPr id="22" name="內容版面配置區 2">
            <a:extLst>
              <a:ext uri="{FF2B5EF4-FFF2-40B4-BE49-F238E27FC236}">
                <a16:creationId xmlns:a16="http://schemas.microsoft.com/office/drawing/2014/main" id="{27880708-0E97-4F54-852D-8106424EBAC2}"/>
              </a:ext>
            </a:extLst>
          </p:cNvPr>
          <p:cNvSpPr txBox="1">
            <a:spLocks/>
          </p:cNvSpPr>
          <p:nvPr/>
        </p:nvSpPr>
        <p:spPr>
          <a:xfrm>
            <a:off x="6217458" y="5106271"/>
            <a:ext cx="5687885" cy="1599329"/>
          </a:xfrm>
          <a:prstGeom prst="rect">
            <a:avLst/>
          </a:prstGeom>
          <a:solidFill>
            <a:schemeClr val="accent4">
              <a:lumMod val="40000"/>
              <a:lumOff val="60000"/>
              <a:alpha val="20000"/>
            </a:schemeClr>
          </a:solidFill>
          <a:ln w="6350">
            <a:solidFill>
              <a:schemeClr val="tx1">
                <a:alpha val="50000"/>
              </a:schemeClr>
            </a:solidFill>
            <a:prstDash val="dashDot"/>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lnSpc>
                <a:spcPct val="130000"/>
              </a:lnSpc>
              <a:buFont typeface="+mj-lt"/>
              <a:buAutoNum type="arabicPeriod"/>
              <a:defRPr/>
            </a:pPr>
            <a:r>
              <a:rPr lang="zh-TW" altLang="en-US" sz="1800" dirty="0">
                <a:solidFill>
                  <a:prstClr val="black"/>
                </a:solidFill>
                <a:latin typeface="微軟正黑體"/>
              </a:rPr>
              <a:t>製作資安通識課程影片供管理處各別辦理</a:t>
            </a:r>
            <a:endParaRPr lang="en-US" altLang="zh-TW" sz="1800" dirty="0">
              <a:solidFill>
                <a:prstClr val="black"/>
              </a:solidFill>
              <a:latin typeface="微軟正黑體"/>
            </a:endParaRPr>
          </a:p>
          <a:p>
            <a:pPr marL="800100" lvl="1" indent="-342900">
              <a:lnSpc>
                <a:spcPct val="130000"/>
              </a:lnSpc>
              <a:buFont typeface="+mj-lt"/>
              <a:buAutoNum type="arabicPeriod"/>
              <a:defRPr/>
            </a:pPr>
            <a:r>
              <a:rPr lang="zh-TW" altLang="zh-TW" sz="1800" dirty="0">
                <a:solidFill>
                  <a:prstClr val="black"/>
                </a:solidFill>
                <a:latin typeface="微軟正黑體"/>
              </a:rPr>
              <a:t>資通安全職能訓練班</a:t>
            </a:r>
            <a:endParaRPr lang="en-US" altLang="zh-TW" sz="1800" dirty="0">
              <a:solidFill>
                <a:prstClr val="black"/>
              </a:solidFill>
              <a:latin typeface="微軟正黑體"/>
            </a:endParaRPr>
          </a:p>
          <a:p>
            <a:pPr marL="800100" lvl="1" indent="-342900">
              <a:lnSpc>
                <a:spcPct val="130000"/>
              </a:lnSpc>
              <a:buFont typeface="+mj-lt"/>
              <a:buAutoNum type="arabicPeriod"/>
              <a:defRPr/>
            </a:pPr>
            <a:r>
              <a:rPr lang="zh-TW" altLang="zh-TW" sz="1800" dirty="0">
                <a:solidFill>
                  <a:prstClr val="black"/>
                </a:solidFill>
                <a:latin typeface="微軟正黑體"/>
              </a:rPr>
              <a:t>資訊業務</a:t>
            </a:r>
            <a:r>
              <a:rPr lang="en-US" altLang="zh-TW" sz="1800" dirty="0">
                <a:solidFill>
                  <a:prstClr val="black"/>
                </a:solidFill>
                <a:latin typeface="微軟正黑體"/>
              </a:rPr>
              <a:t>ISO27001</a:t>
            </a:r>
            <a:r>
              <a:rPr lang="zh-TW" altLang="zh-TW" sz="1800" dirty="0">
                <a:solidFill>
                  <a:prstClr val="black"/>
                </a:solidFill>
                <a:latin typeface="微軟正黑體"/>
              </a:rPr>
              <a:t>主導稽核員轉版專班</a:t>
            </a:r>
            <a:endParaRPr lang="en-US" altLang="zh-TW" sz="1800" dirty="0">
              <a:solidFill>
                <a:prstClr val="black"/>
              </a:solidFill>
              <a:latin typeface="微軟正黑體"/>
            </a:endParaRPr>
          </a:p>
          <a:p>
            <a:pPr marL="800100" lvl="1" indent="-342900">
              <a:lnSpc>
                <a:spcPct val="130000"/>
              </a:lnSpc>
              <a:buFont typeface="+mj-lt"/>
              <a:buAutoNum type="arabicPeriod"/>
              <a:defRPr/>
            </a:pPr>
            <a:r>
              <a:rPr lang="zh-TW" altLang="zh-TW" sz="1800" dirty="0">
                <a:solidFill>
                  <a:prstClr val="black"/>
                </a:solidFill>
                <a:latin typeface="微軟正黑體"/>
              </a:rPr>
              <a:t>資通安全職能評量證書專班</a:t>
            </a:r>
            <a:endParaRPr lang="en-US" altLang="zh-TW" sz="1800" dirty="0">
              <a:solidFill>
                <a:prstClr val="black"/>
              </a:solidFill>
              <a:latin typeface="微軟正黑體"/>
            </a:endParaRPr>
          </a:p>
        </p:txBody>
      </p:sp>
      <p:sp>
        <p:nvSpPr>
          <p:cNvPr id="20" name="矩形 19">
            <a:extLst>
              <a:ext uri="{FF2B5EF4-FFF2-40B4-BE49-F238E27FC236}">
                <a16:creationId xmlns:a16="http://schemas.microsoft.com/office/drawing/2014/main" id="{0DC625A6-6FEF-4F54-9E68-2E987081C46D}"/>
              </a:ext>
            </a:extLst>
          </p:cNvPr>
          <p:cNvSpPr/>
          <p:nvPr/>
        </p:nvSpPr>
        <p:spPr>
          <a:xfrm>
            <a:off x="1307045" y="4287586"/>
            <a:ext cx="4337718" cy="786219"/>
          </a:xfrm>
          <a:prstGeom prst="rect">
            <a:avLst/>
          </a:prstGeom>
          <a:noFill/>
          <a:ln w="44450" cap="flat" cmpd="sng" algn="ctr">
            <a:solidFill>
              <a:srgbClr val="FFC000"/>
            </a:solidFill>
            <a:prstDash val="dash"/>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cxnSp>
        <p:nvCxnSpPr>
          <p:cNvPr id="21" name="接點: 肘形 20">
            <a:extLst>
              <a:ext uri="{FF2B5EF4-FFF2-40B4-BE49-F238E27FC236}">
                <a16:creationId xmlns:a16="http://schemas.microsoft.com/office/drawing/2014/main" id="{B6B3E98A-C2CE-4304-A5AC-E159E8B0A94A}"/>
              </a:ext>
            </a:extLst>
          </p:cNvPr>
          <p:cNvCxnSpPr>
            <a:cxnSpLocks/>
          </p:cNvCxnSpPr>
          <p:nvPr/>
        </p:nvCxnSpPr>
        <p:spPr>
          <a:xfrm>
            <a:off x="5628498" y="4534410"/>
            <a:ext cx="572498" cy="245534"/>
          </a:xfrm>
          <a:prstGeom prst="bentConnector3">
            <a:avLst>
              <a:gd name="adj1" fmla="val 50000"/>
            </a:avLst>
          </a:prstGeom>
          <a:ln w="3492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C33FC790-3B07-403D-B69A-E30E95971652}"/>
              </a:ext>
            </a:extLst>
          </p:cNvPr>
          <p:cNvSpPr/>
          <p:nvPr/>
        </p:nvSpPr>
        <p:spPr>
          <a:xfrm>
            <a:off x="1307045" y="2944172"/>
            <a:ext cx="4337916" cy="1238222"/>
          </a:xfrm>
          <a:prstGeom prst="rect">
            <a:avLst/>
          </a:prstGeom>
          <a:noFill/>
          <a:ln w="44450" cap="flat" cmpd="sng" algn="ctr">
            <a:solidFill>
              <a:srgbClr val="FF6600"/>
            </a:solidFill>
            <a:prstDash val="dash"/>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cxnSp>
        <p:nvCxnSpPr>
          <p:cNvPr id="26" name="直線單箭頭接點 25">
            <a:extLst>
              <a:ext uri="{FF2B5EF4-FFF2-40B4-BE49-F238E27FC236}">
                <a16:creationId xmlns:a16="http://schemas.microsoft.com/office/drawing/2014/main" id="{3BDF9227-5F6A-4F7B-B908-80F8C839EFCC}"/>
              </a:ext>
            </a:extLst>
          </p:cNvPr>
          <p:cNvCxnSpPr>
            <a:cxnSpLocks/>
          </p:cNvCxnSpPr>
          <p:nvPr/>
        </p:nvCxnSpPr>
        <p:spPr>
          <a:xfrm>
            <a:off x="5628498" y="3626069"/>
            <a:ext cx="547096" cy="0"/>
          </a:xfrm>
          <a:prstGeom prst="straightConnector1">
            <a:avLst/>
          </a:prstGeom>
          <a:ln w="41275">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接點: 肘形 26">
            <a:extLst>
              <a:ext uri="{FF2B5EF4-FFF2-40B4-BE49-F238E27FC236}">
                <a16:creationId xmlns:a16="http://schemas.microsoft.com/office/drawing/2014/main" id="{8E958B1D-0884-4F27-907B-E72C999EB5F1}"/>
              </a:ext>
            </a:extLst>
          </p:cNvPr>
          <p:cNvCxnSpPr>
            <a:cxnSpLocks/>
          </p:cNvCxnSpPr>
          <p:nvPr/>
        </p:nvCxnSpPr>
        <p:spPr>
          <a:xfrm flipV="1">
            <a:off x="5671401" y="2231005"/>
            <a:ext cx="519777" cy="389229"/>
          </a:xfrm>
          <a:prstGeom prst="bentConnector3">
            <a:avLst/>
          </a:prstGeom>
          <a:ln w="349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8" name="內容版面配置區 2">
            <a:extLst>
              <a:ext uri="{FF2B5EF4-FFF2-40B4-BE49-F238E27FC236}">
                <a16:creationId xmlns:a16="http://schemas.microsoft.com/office/drawing/2014/main" id="{BAE6C645-4E50-458C-BBA5-17B00821BD15}"/>
              </a:ext>
            </a:extLst>
          </p:cNvPr>
          <p:cNvSpPr txBox="1">
            <a:spLocks/>
          </p:cNvSpPr>
          <p:nvPr/>
        </p:nvSpPr>
        <p:spPr>
          <a:xfrm>
            <a:off x="6191178" y="2026771"/>
            <a:ext cx="5714166" cy="763339"/>
          </a:xfrm>
          <a:prstGeom prst="rect">
            <a:avLst/>
          </a:prstGeom>
          <a:solidFill>
            <a:srgbClr val="CC99FF">
              <a:alpha val="30000"/>
            </a:srgbClr>
          </a:solidFill>
          <a:ln w="6350">
            <a:solidFill>
              <a:schemeClr val="tx1">
                <a:alpha val="50000"/>
              </a:schemeClr>
            </a:solidFill>
            <a:prstDash val="dash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10000"/>
              </a:lnSpc>
              <a:buNone/>
              <a:defRPr/>
            </a:pPr>
            <a:r>
              <a:rPr lang="en-US" altLang="zh-TW" sz="2200" dirty="0">
                <a:solidFill>
                  <a:prstClr val="black"/>
                </a:solidFill>
                <a:latin typeface="微軟正黑體"/>
              </a:rPr>
              <a:t>113</a:t>
            </a:r>
            <a:r>
              <a:rPr lang="zh-TW" altLang="en-US" sz="2200" dirty="0">
                <a:solidFill>
                  <a:prstClr val="black"/>
                </a:solidFill>
                <a:latin typeface="微軟正黑體"/>
              </a:rPr>
              <a:t>年本署納入專案辦理</a:t>
            </a:r>
          </a:p>
        </p:txBody>
      </p:sp>
      <p:sp>
        <p:nvSpPr>
          <p:cNvPr id="29" name="內容版面配置區 2">
            <a:extLst>
              <a:ext uri="{FF2B5EF4-FFF2-40B4-BE49-F238E27FC236}">
                <a16:creationId xmlns:a16="http://schemas.microsoft.com/office/drawing/2014/main" id="{1B05532B-33CC-4AEB-9C87-8957E68423B9}"/>
              </a:ext>
            </a:extLst>
          </p:cNvPr>
          <p:cNvSpPr txBox="1">
            <a:spLocks/>
          </p:cNvSpPr>
          <p:nvPr/>
        </p:nvSpPr>
        <p:spPr>
          <a:xfrm>
            <a:off x="6182221" y="3025421"/>
            <a:ext cx="5753544" cy="1035066"/>
          </a:xfrm>
          <a:prstGeom prst="rect">
            <a:avLst/>
          </a:prstGeom>
          <a:solidFill>
            <a:schemeClr val="accent2">
              <a:lumMod val="60000"/>
              <a:lumOff val="40000"/>
              <a:alpha val="30000"/>
            </a:schemeClr>
          </a:solidFill>
          <a:ln w="6350">
            <a:solidFill>
              <a:schemeClr val="tx1">
                <a:alpha val="50000"/>
              </a:schemeClr>
            </a:solidFill>
            <a:prstDash val="dashDot"/>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10000"/>
              </a:lnSpc>
              <a:buNone/>
              <a:defRPr/>
            </a:pPr>
            <a:r>
              <a:rPr lang="en-US" altLang="zh-TW" sz="2200" dirty="0">
                <a:solidFill>
                  <a:prstClr val="black"/>
                </a:solidFill>
                <a:latin typeface="微軟正黑體"/>
              </a:rPr>
              <a:t>113</a:t>
            </a:r>
            <a:r>
              <a:rPr lang="zh-TW" altLang="en-US" sz="2200" dirty="0">
                <a:solidFill>
                  <a:prstClr val="black"/>
                </a:solidFill>
                <a:latin typeface="微軟正黑體"/>
              </a:rPr>
              <a:t>年新增政府組態基準</a:t>
            </a:r>
            <a:r>
              <a:rPr lang="en-US" altLang="zh-TW" sz="2200" dirty="0">
                <a:solidFill>
                  <a:prstClr val="black"/>
                </a:solidFill>
                <a:latin typeface="微軟正黑體"/>
              </a:rPr>
              <a:t>(GCB)</a:t>
            </a:r>
            <a:r>
              <a:rPr lang="zh-TW" altLang="en-US" sz="2200" dirty="0">
                <a:solidFill>
                  <a:prstClr val="black"/>
                </a:solidFill>
                <a:latin typeface="微軟正黑體"/>
              </a:rPr>
              <a:t>套用範圍</a:t>
            </a:r>
            <a:r>
              <a:rPr lang="en-US" altLang="zh-TW" sz="2200" dirty="0">
                <a:solidFill>
                  <a:prstClr val="black"/>
                </a:solidFill>
                <a:latin typeface="微軟正黑體"/>
              </a:rPr>
              <a:t>(Windows 11</a:t>
            </a:r>
            <a:r>
              <a:rPr lang="zh-TW" altLang="en-US" sz="2200" dirty="0">
                <a:solidFill>
                  <a:prstClr val="black"/>
                </a:solidFill>
                <a:latin typeface="微軟正黑體"/>
              </a:rPr>
              <a:t>及網域目錄服務主機、工作站設備套用</a:t>
            </a:r>
            <a:r>
              <a:rPr lang="en-US" altLang="zh-TW" sz="2200" dirty="0">
                <a:solidFill>
                  <a:prstClr val="black"/>
                </a:solidFill>
                <a:latin typeface="微軟正黑體"/>
              </a:rPr>
              <a:t>)</a:t>
            </a:r>
          </a:p>
        </p:txBody>
      </p:sp>
      <p:sp>
        <p:nvSpPr>
          <p:cNvPr id="30" name="內容版面配置區 2">
            <a:extLst>
              <a:ext uri="{FF2B5EF4-FFF2-40B4-BE49-F238E27FC236}">
                <a16:creationId xmlns:a16="http://schemas.microsoft.com/office/drawing/2014/main" id="{F38D98DC-3BF3-4445-BAA0-C3BB23A16049}"/>
              </a:ext>
            </a:extLst>
          </p:cNvPr>
          <p:cNvSpPr txBox="1">
            <a:spLocks/>
          </p:cNvSpPr>
          <p:nvPr/>
        </p:nvSpPr>
        <p:spPr>
          <a:xfrm>
            <a:off x="6191178" y="4255145"/>
            <a:ext cx="5753544" cy="744772"/>
          </a:xfrm>
          <a:prstGeom prst="rect">
            <a:avLst/>
          </a:prstGeom>
          <a:solidFill>
            <a:srgbClr val="CCFF99">
              <a:alpha val="20000"/>
            </a:srgbClr>
          </a:solidFill>
          <a:ln w="6350">
            <a:solidFill>
              <a:schemeClr val="tx1">
                <a:alpha val="50000"/>
              </a:schemeClr>
            </a:solidFill>
            <a:prstDash val="dash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buNone/>
              <a:defRPr/>
            </a:pPr>
            <a:r>
              <a:rPr lang="zh-TW" altLang="en-US" sz="2000" dirty="0">
                <a:solidFill>
                  <a:prstClr val="black"/>
                </a:solidFill>
                <a:latin typeface="微軟正黑體"/>
              </a:rPr>
              <a:t>請各管理處依資安法及需求各別辦理</a:t>
            </a:r>
            <a:endParaRPr lang="en-US" altLang="zh-TW" sz="2000" dirty="0">
              <a:solidFill>
                <a:prstClr val="black"/>
              </a:solidFill>
              <a:latin typeface="微軟正黑體"/>
            </a:endParaRPr>
          </a:p>
        </p:txBody>
      </p:sp>
      <p:cxnSp>
        <p:nvCxnSpPr>
          <p:cNvPr id="31" name="直線單箭頭接點 30">
            <a:extLst>
              <a:ext uri="{FF2B5EF4-FFF2-40B4-BE49-F238E27FC236}">
                <a16:creationId xmlns:a16="http://schemas.microsoft.com/office/drawing/2014/main" id="{3FE15C9D-E66B-4A05-AC23-C4302B7A2E46}"/>
              </a:ext>
            </a:extLst>
          </p:cNvPr>
          <p:cNvCxnSpPr>
            <a:cxnSpLocks/>
          </p:cNvCxnSpPr>
          <p:nvPr/>
        </p:nvCxnSpPr>
        <p:spPr>
          <a:xfrm>
            <a:off x="5705491" y="5976724"/>
            <a:ext cx="547096" cy="0"/>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7910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a:extLst>
              <a:ext uri="{FF2B5EF4-FFF2-40B4-BE49-F238E27FC236}">
                <a16:creationId xmlns:a16="http://schemas.microsoft.com/office/drawing/2014/main" id="{DEA886D1-C273-438B-AC25-FC14E98AB2F5}"/>
              </a:ext>
            </a:extLst>
          </p:cNvPr>
          <p:cNvSpPr/>
          <p:nvPr/>
        </p:nvSpPr>
        <p:spPr>
          <a:xfrm>
            <a:off x="9007985" y="1665741"/>
            <a:ext cx="2224640" cy="523220"/>
          </a:xfrm>
          <a:prstGeom prst="rect">
            <a:avLst/>
          </a:prstGeom>
          <a:solidFill>
            <a:schemeClr val="bg1">
              <a:lumMod val="75000"/>
              <a:alpha val="70000"/>
            </a:scheme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52" name="矩形 51">
            <a:extLst>
              <a:ext uri="{FF2B5EF4-FFF2-40B4-BE49-F238E27FC236}">
                <a16:creationId xmlns:a16="http://schemas.microsoft.com/office/drawing/2014/main" id="{58C5EDAB-A8EE-4300-A0DC-EBA66435BF58}"/>
              </a:ext>
            </a:extLst>
          </p:cNvPr>
          <p:cNvSpPr/>
          <p:nvPr/>
        </p:nvSpPr>
        <p:spPr>
          <a:xfrm>
            <a:off x="8947297" y="5487090"/>
            <a:ext cx="2224639" cy="463003"/>
          </a:xfrm>
          <a:prstGeom prst="rect">
            <a:avLst/>
          </a:prstGeom>
          <a:solidFill>
            <a:schemeClr val="bg1">
              <a:lumMod val="85000"/>
              <a:alpha val="50000"/>
            </a:scheme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51" name="矩形 50">
            <a:extLst>
              <a:ext uri="{FF2B5EF4-FFF2-40B4-BE49-F238E27FC236}">
                <a16:creationId xmlns:a16="http://schemas.microsoft.com/office/drawing/2014/main" id="{1F44ED14-79C7-4F40-8A3C-0EAAF7C10CDE}"/>
              </a:ext>
            </a:extLst>
          </p:cNvPr>
          <p:cNvSpPr/>
          <p:nvPr/>
        </p:nvSpPr>
        <p:spPr>
          <a:xfrm>
            <a:off x="8680120" y="4430803"/>
            <a:ext cx="2224639" cy="463003"/>
          </a:xfrm>
          <a:prstGeom prst="rect">
            <a:avLst/>
          </a:prstGeom>
          <a:solidFill>
            <a:schemeClr val="bg1">
              <a:lumMod val="85000"/>
              <a:alpha val="50000"/>
            </a:scheme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50" name="矩形 49">
            <a:extLst>
              <a:ext uri="{FF2B5EF4-FFF2-40B4-BE49-F238E27FC236}">
                <a16:creationId xmlns:a16="http://schemas.microsoft.com/office/drawing/2014/main" id="{2AB1FDFF-AFD4-4213-8501-0138E219FD3E}"/>
              </a:ext>
            </a:extLst>
          </p:cNvPr>
          <p:cNvSpPr/>
          <p:nvPr/>
        </p:nvSpPr>
        <p:spPr>
          <a:xfrm>
            <a:off x="8154008" y="3411621"/>
            <a:ext cx="2224639" cy="463003"/>
          </a:xfrm>
          <a:prstGeom prst="rect">
            <a:avLst/>
          </a:prstGeom>
          <a:solidFill>
            <a:schemeClr val="bg1">
              <a:lumMod val="85000"/>
              <a:alpha val="50000"/>
            </a:scheme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49" name="矩形 48">
            <a:extLst>
              <a:ext uri="{FF2B5EF4-FFF2-40B4-BE49-F238E27FC236}">
                <a16:creationId xmlns:a16="http://schemas.microsoft.com/office/drawing/2014/main" id="{4868842A-73D8-49CC-A7F1-2A25573520C1}"/>
              </a:ext>
            </a:extLst>
          </p:cNvPr>
          <p:cNvSpPr/>
          <p:nvPr/>
        </p:nvSpPr>
        <p:spPr>
          <a:xfrm>
            <a:off x="7662696" y="2376509"/>
            <a:ext cx="2224639" cy="463003"/>
          </a:xfrm>
          <a:prstGeom prst="rect">
            <a:avLst/>
          </a:prstGeom>
          <a:solidFill>
            <a:schemeClr val="bg1">
              <a:lumMod val="85000"/>
              <a:alpha val="50000"/>
            </a:scheme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47" name="矩形 46">
            <a:extLst>
              <a:ext uri="{FF2B5EF4-FFF2-40B4-BE49-F238E27FC236}">
                <a16:creationId xmlns:a16="http://schemas.microsoft.com/office/drawing/2014/main" id="{1520CF3D-AB6E-4768-82A2-D3DC6904ACC4}"/>
              </a:ext>
            </a:extLst>
          </p:cNvPr>
          <p:cNvSpPr/>
          <p:nvPr/>
        </p:nvSpPr>
        <p:spPr>
          <a:xfrm>
            <a:off x="6739648" y="2392439"/>
            <a:ext cx="6965043" cy="4939814"/>
          </a:xfrm>
          <a:prstGeom prst="rect">
            <a:avLst/>
          </a:prstGeom>
          <a:ln>
            <a:noFill/>
          </a:ln>
        </p:spPr>
        <p:txBody>
          <a:bodyPr wrap="square">
            <a:spAutoFit/>
          </a:bodyPr>
          <a:lstStyle/>
          <a:p>
            <a:pPr marL="1485900" lvl="2" indent="-571500">
              <a:spcAft>
                <a:spcPts val="600"/>
              </a:spcAft>
              <a:buClr>
                <a:srgbClr val="ED7D31"/>
              </a:buClr>
              <a:buSzPct val="90000"/>
              <a:buFont typeface="Wingdings" charset="2"/>
              <a:buChar char="Ø"/>
            </a:pPr>
            <a:r>
              <a:rPr lang="zh-TW" altLang="en-US" sz="2400" dirty="0">
                <a:solidFill>
                  <a:prstClr val="black"/>
                </a:solidFill>
                <a:latin typeface="Microsoft JhengHei" panose="020B0604030504040204" pitchFamily="34" charset="-120"/>
              </a:rPr>
              <a:t>一階 </a:t>
            </a:r>
            <a:r>
              <a:rPr lang="zh-TW" altLang="en-US" sz="2400" b="1" dirty="0">
                <a:solidFill>
                  <a:srgbClr val="C00000"/>
                </a:solidFill>
                <a:latin typeface="Microsoft JhengHei" panose="020B0604030504040204" pitchFamily="34" charset="-120"/>
              </a:rPr>
              <a:t>政策 </a:t>
            </a:r>
            <a:endParaRPr lang="en-US" altLang="zh-TW" sz="2400" b="1" dirty="0">
              <a:solidFill>
                <a:srgbClr val="C00000"/>
              </a:solidFill>
              <a:latin typeface="Microsoft JhengHei" panose="020B0604030504040204" pitchFamily="34" charset="-120"/>
            </a:endParaRPr>
          </a:p>
          <a:p>
            <a:pPr marL="1485900" lvl="2">
              <a:spcAft>
                <a:spcPts val="1800"/>
              </a:spcAft>
              <a:buClr>
                <a:srgbClr val="ED7D31"/>
              </a:buClr>
              <a:buSzPct val="90000"/>
            </a:pPr>
            <a:r>
              <a:rPr lang="en-US" altLang="zh-TW" sz="2400" dirty="0">
                <a:solidFill>
                  <a:prstClr val="black"/>
                </a:solidFill>
                <a:latin typeface="Microsoft JhengHei" panose="020B0604030504040204" pitchFamily="34" charset="-120"/>
              </a:rPr>
              <a:t>IS-01-001 ~</a:t>
            </a:r>
            <a:r>
              <a:rPr lang="zh-TW" altLang="en-US" sz="2400" dirty="0">
                <a:solidFill>
                  <a:prstClr val="black"/>
                </a:solidFill>
                <a:latin typeface="Microsoft JhengHei" panose="020B0604030504040204" pitchFamily="34" charset="-120"/>
              </a:rPr>
              <a:t> </a:t>
            </a:r>
            <a:r>
              <a:rPr lang="en-US" altLang="zh-TW" sz="2400" dirty="0">
                <a:solidFill>
                  <a:prstClr val="black"/>
                </a:solidFill>
                <a:latin typeface="Microsoft JhengHei" panose="020B0604030504040204" pitchFamily="34" charset="-120"/>
              </a:rPr>
              <a:t>003</a:t>
            </a:r>
            <a:r>
              <a:rPr lang="zh-TW" altLang="en-US" sz="2400" dirty="0">
                <a:solidFill>
                  <a:prstClr val="black"/>
                </a:solidFill>
                <a:latin typeface="Microsoft JhengHei" panose="020B0604030504040204" pitchFamily="34" charset="-120"/>
              </a:rPr>
              <a:t> ，共</a:t>
            </a:r>
            <a:r>
              <a:rPr lang="en-US" altLang="zh-TW" sz="2400" dirty="0">
                <a:solidFill>
                  <a:prstClr val="black"/>
                </a:solidFill>
                <a:latin typeface="Microsoft JhengHei" panose="020B0604030504040204" pitchFamily="34" charset="-120"/>
              </a:rPr>
              <a:t>3</a:t>
            </a:r>
            <a:r>
              <a:rPr lang="zh-TW" altLang="en-US" sz="2400" dirty="0">
                <a:solidFill>
                  <a:prstClr val="black"/>
                </a:solidFill>
                <a:latin typeface="Microsoft JhengHei" panose="020B0604030504040204" pitchFamily="34" charset="-120"/>
              </a:rPr>
              <a:t>本</a:t>
            </a:r>
            <a:endParaRPr lang="en-US" altLang="zh-TW" sz="2400" dirty="0">
              <a:solidFill>
                <a:prstClr val="black"/>
              </a:solidFill>
              <a:latin typeface="Microsoft JhengHei" panose="020B0604030504040204" pitchFamily="34" charset="-120"/>
            </a:endParaRPr>
          </a:p>
          <a:p>
            <a:pPr marL="1943100" lvl="3" indent="-571500">
              <a:spcAft>
                <a:spcPts val="600"/>
              </a:spcAft>
              <a:buClr>
                <a:srgbClr val="ED7D31"/>
              </a:buClr>
              <a:buSzPct val="90000"/>
              <a:buFont typeface="Wingdings" charset="2"/>
              <a:buChar char="Ø"/>
            </a:pPr>
            <a:r>
              <a:rPr lang="zh-TW" altLang="en-US" sz="2400" dirty="0">
                <a:solidFill>
                  <a:prstClr val="black"/>
                </a:solidFill>
                <a:latin typeface="Microsoft JhengHei" panose="020B0604030504040204" pitchFamily="34" charset="-120"/>
              </a:rPr>
              <a:t>二階 </a:t>
            </a:r>
            <a:r>
              <a:rPr lang="zh-TW" altLang="en-US" sz="2400" b="1" dirty="0">
                <a:solidFill>
                  <a:srgbClr val="C00000"/>
                </a:solidFill>
                <a:latin typeface="Microsoft JhengHei" panose="020B0604030504040204" pitchFamily="34" charset="-120"/>
              </a:rPr>
              <a:t>程序書</a:t>
            </a:r>
            <a:r>
              <a:rPr lang="zh-TW" altLang="en-US" sz="2400" dirty="0">
                <a:solidFill>
                  <a:prstClr val="black"/>
                </a:solidFill>
                <a:latin typeface="Microsoft JhengHei" panose="020B0604030504040204" pitchFamily="34" charset="-120"/>
              </a:rPr>
              <a:t>  </a:t>
            </a:r>
            <a:endParaRPr lang="en-US" altLang="zh-TW" sz="2400" dirty="0">
              <a:solidFill>
                <a:prstClr val="black"/>
              </a:solidFill>
              <a:latin typeface="Microsoft JhengHei" panose="020B0604030504040204" pitchFamily="34" charset="-120"/>
            </a:endParaRPr>
          </a:p>
          <a:p>
            <a:pPr marL="1493838" lvl="2">
              <a:spcAft>
                <a:spcPts val="1800"/>
              </a:spcAft>
              <a:buClr>
                <a:srgbClr val="ED7D31"/>
              </a:buClr>
              <a:buSzPct val="90000"/>
            </a:pPr>
            <a:r>
              <a:rPr lang="en-US" altLang="zh-TW" sz="2400" dirty="0">
                <a:solidFill>
                  <a:prstClr val="black"/>
                </a:solidFill>
                <a:latin typeface="Microsoft JhengHei" panose="020B0604030504040204" pitchFamily="34" charset="-120"/>
              </a:rPr>
              <a:t>IS-02-001</a:t>
            </a:r>
            <a:r>
              <a:rPr lang="zh-TW" altLang="en-US" sz="2400" dirty="0">
                <a:solidFill>
                  <a:prstClr val="black"/>
                </a:solidFill>
                <a:latin typeface="Microsoft JhengHei" panose="020B0604030504040204" pitchFamily="34" charset="-120"/>
              </a:rPr>
              <a:t> </a:t>
            </a:r>
            <a:r>
              <a:rPr lang="en-US" altLang="zh-TW" sz="2400" dirty="0">
                <a:solidFill>
                  <a:prstClr val="black"/>
                </a:solidFill>
                <a:latin typeface="Microsoft JhengHei" panose="020B0604030504040204" pitchFamily="34" charset="-120"/>
              </a:rPr>
              <a:t>~</a:t>
            </a:r>
            <a:r>
              <a:rPr lang="zh-TW" altLang="en-US" sz="2400" dirty="0">
                <a:solidFill>
                  <a:prstClr val="black"/>
                </a:solidFill>
                <a:latin typeface="Microsoft JhengHei" panose="020B0604030504040204" pitchFamily="34" charset="-120"/>
              </a:rPr>
              <a:t> </a:t>
            </a:r>
            <a:r>
              <a:rPr lang="en-US" altLang="zh-TW" sz="2400" dirty="0">
                <a:solidFill>
                  <a:prstClr val="black"/>
                </a:solidFill>
                <a:latin typeface="Microsoft JhengHei" panose="020B0604030504040204" pitchFamily="34" charset="-120"/>
              </a:rPr>
              <a:t>015 </a:t>
            </a:r>
            <a:r>
              <a:rPr lang="zh-TW" altLang="en-US" sz="2400" dirty="0">
                <a:solidFill>
                  <a:prstClr val="black"/>
                </a:solidFill>
                <a:latin typeface="Microsoft JhengHei" panose="020B0604030504040204" pitchFamily="34" charset="-120"/>
              </a:rPr>
              <a:t>，共</a:t>
            </a:r>
            <a:r>
              <a:rPr lang="en-US" altLang="zh-TW" sz="2400" dirty="0">
                <a:solidFill>
                  <a:prstClr val="black"/>
                </a:solidFill>
                <a:latin typeface="Microsoft JhengHei" panose="020B0604030504040204" pitchFamily="34" charset="-120"/>
              </a:rPr>
              <a:t>15</a:t>
            </a:r>
            <a:r>
              <a:rPr lang="zh-TW" altLang="en-US" sz="2400" dirty="0">
                <a:solidFill>
                  <a:prstClr val="black"/>
                </a:solidFill>
                <a:latin typeface="Microsoft JhengHei" panose="020B0604030504040204" pitchFamily="34" charset="-120"/>
              </a:rPr>
              <a:t>本</a:t>
            </a:r>
            <a:endParaRPr lang="en-US" altLang="zh-TW" sz="2400" dirty="0">
              <a:solidFill>
                <a:prstClr val="black"/>
              </a:solidFill>
              <a:latin typeface="Microsoft JhengHei" panose="020B0604030504040204" pitchFamily="34" charset="-120"/>
            </a:endParaRPr>
          </a:p>
          <a:p>
            <a:pPr marL="2400300" lvl="4" indent="-571500">
              <a:spcAft>
                <a:spcPts val="600"/>
              </a:spcAft>
              <a:buClr>
                <a:srgbClr val="ED7D31"/>
              </a:buClr>
              <a:buSzPct val="90000"/>
              <a:buFont typeface="Wingdings" charset="2"/>
              <a:buChar char="Ø"/>
            </a:pPr>
            <a:r>
              <a:rPr lang="zh-TW" altLang="en-US" sz="2400" dirty="0">
                <a:solidFill>
                  <a:prstClr val="black"/>
                </a:solidFill>
                <a:latin typeface="Microsoft JhengHei" panose="020B0604030504040204" pitchFamily="34" charset="-120"/>
              </a:rPr>
              <a:t>三階 </a:t>
            </a:r>
            <a:r>
              <a:rPr lang="zh-TW" altLang="en-US" sz="2400" b="1" dirty="0">
                <a:solidFill>
                  <a:srgbClr val="C00000"/>
                </a:solidFill>
                <a:latin typeface="Microsoft JhengHei" panose="020B0604030504040204" pitchFamily="34" charset="-120"/>
              </a:rPr>
              <a:t>說明書</a:t>
            </a:r>
            <a:r>
              <a:rPr lang="zh-TW" altLang="en-US" sz="2400" dirty="0">
                <a:solidFill>
                  <a:prstClr val="black"/>
                </a:solidFill>
                <a:latin typeface="Microsoft JhengHei" panose="020B0604030504040204" pitchFamily="34" charset="-120"/>
              </a:rPr>
              <a:t> </a:t>
            </a:r>
            <a:endParaRPr lang="en-US" altLang="zh-TW" sz="2400" dirty="0">
              <a:solidFill>
                <a:prstClr val="black"/>
              </a:solidFill>
              <a:latin typeface="Microsoft JhengHei" panose="020B0604030504040204" pitchFamily="34" charset="-120"/>
            </a:endParaRPr>
          </a:p>
          <a:p>
            <a:pPr marL="1509713" lvl="2">
              <a:spcAft>
                <a:spcPts val="1800"/>
              </a:spcAft>
              <a:buClr>
                <a:srgbClr val="ED7D31"/>
              </a:buClr>
              <a:buSzPct val="90000"/>
            </a:pPr>
            <a:r>
              <a:rPr lang="en-US" altLang="zh-TW" sz="2400" dirty="0">
                <a:solidFill>
                  <a:prstClr val="black"/>
                </a:solidFill>
                <a:latin typeface="Microsoft JhengHei" panose="020B0604030504040204" pitchFamily="34" charset="-120"/>
              </a:rPr>
              <a:t>IS-03-001 ~</a:t>
            </a:r>
            <a:r>
              <a:rPr lang="zh-TW" altLang="en-US" sz="2400" dirty="0">
                <a:solidFill>
                  <a:prstClr val="black"/>
                </a:solidFill>
                <a:latin typeface="Microsoft JhengHei" panose="020B0604030504040204" pitchFamily="34" charset="-120"/>
              </a:rPr>
              <a:t> </a:t>
            </a:r>
            <a:r>
              <a:rPr lang="en-US" altLang="zh-TW" sz="2400" dirty="0">
                <a:solidFill>
                  <a:prstClr val="black"/>
                </a:solidFill>
                <a:latin typeface="Microsoft JhengHei" panose="020B0604030504040204" pitchFamily="34" charset="-120"/>
              </a:rPr>
              <a:t>007 </a:t>
            </a:r>
            <a:r>
              <a:rPr lang="zh-TW" altLang="en-US" sz="2400" dirty="0">
                <a:solidFill>
                  <a:prstClr val="black"/>
                </a:solidFill>
                <a:latin typeface="Microsoft JhengHei" panose="020B0604030504040204" pitchFamily="34" charset="-120"/>
              </a:rPr>
              <a:t>，共</a:t>
            </a:r>
            <a:r>
              <a:rPr lang="en-US" altLang="zh-TW" sz="2400" dirty="0">
                <a:solidFill>
                  <a:prstClr val="black"/>
                </a:solidFill>
                <a:latin typeface="Microsoft JhengHei" panose="020B0604030504040204" pitchFamily="34" charset="-120"/>
              </a:rPr>
              <a:t>7</a:t>
            </a:r>
            <a:r>
              <a:rPr lang="zh-TW" altLang="en-US" sz="2400" dirty="0">
                <a:solidFill>
                  <a:prstClr val="black"/>
                </a:solidFill>
                <a:latin typeface="Microsoft JhengHei" panose="020B0604030504040204" pitchFamily="34" charset="-120"/>
              </a:rPr>
              <a:t>本</a:t>
            </a:r>
            <a:endParaRPr lang="en-US" altLang="zh-TW" sz="2400" dirty="0">
              <a:solidFill>
                <a:prstClr val="black"/>
              </a:solidFill>
              <a:latin typeface="Microsoft JhengHei" panose="020B0604030504040204" pitchFamily="34" charset="-120"/>
            </a:endParaRPr>
          </a:p>
          <a:p>
            <a:pPr marL="2857500" lvl="5" indent="-571500">
              <a:spcAft>
                <a:spcPts val="600"/>
              </a:spcAft>
              <a:buClr>
                <a:srgbClr val="ED7D31"/>
              </a:buClr>
              <a:buSzPct val="90000"/>
              <a:buFont typeface="Wingdings" charset="2"/>
              <a:buChar char="Ø"/>
            </a:pPr>
            <a:r>
              <a:rPr lang="zh-TW" altLang="en-US" sz="2400" dirty="0">
                <a:solidFill>
                  <a:prstClr val="black"/>
                </a:solidFill>
                <a:latin typeface="Microsoft JhengHei" panose="020B0604030504040204" pitchFamily="34" charset="-120"/>
              </a:rPr>
              <a:t>四階 </a:t>
            </a:r>
            <a:r>
              <a:rPr lang="zh-TW" altLang="en-US" sz="2400" b="1" dirty="0">
                <a:solidFill>
                  <a:srgbClr val="C00000"/>
                </a:solidFill>
                <a:latin typeface="Microsoft JhengHei" panose="020B0604030504040204" pitchFamily="34" charset="-120"/>
              </a:rPr>
              <a:t>表單</a:t>
            </a:r>
            <a:r>
              <a:rPr lang="zh-TW" altLang="en-US" sz="2400" dirty="0">
                <a:solidFill>
                  <a:prstClr val="black"/>
                </a:solidFill>
                <a:latin typeface="Microsoft JhengHei" panose="020B0604030504040204" pitchFamily="34" charset="-120"/>
              </a:rPr>
              <a:t>  </a:t>
            </a:r>
            <a:endParaRPr lang="en-US" altLang="zh-TW" sz="2400" dirty="0">
              <a:solidFill>
                <a:prstClr val="black"/>
              </a:solidFill>
              <a:latin typeface="Microsoft JhengHei" panose="020B0604030504040204" pitchFamily="34" charset="-120"/>
            </a:endParaRPr>
          </a:p>
          <a:p>
            <a:pPr marL="1519238" lvl="2">
              <a:spcAft>
                <a:spcPts val="600"/>
              </a:spcAft>
              <a:buClr>
                <a:srgbClr val="ED7D31"/>
              </a:buClr>
              <a:buSzPct val="90000"/>
            </a:pPr>
            <a:r>
              <a:rPr lang="en-US" altLang="zh-TW" sz="2400" dirty="0">
                <a:solidFill>
                  <a:prstClr val="black"/>
                </a:solidFill>
                <a:latin typeface="Microsoft JhengHei" panose="020B0604030504040204" pitchFamily="34" charset="-120"/>
              </a:rPr>
              <a:t>IS-04-001 ~</a:t>
            </a:r>
            <a:r>
              <a:rPr lang="zh-TW" altLang="en-US" sz="2400" dirty="0">
                <a:solidFill>
                  <a:prstClr val="black"/>
                </a:solidFill>
                <a:latin typeface="Microsoft JhengHei" panose="020B0604030504040204" pitchFamily="34" charset="-120"/>
              </a:rPr>
              <a:t> </a:t>
            </a:r>
            <a:r>
              <a:rPr lang="en-US" altLang="zh-TW" sz="2400" dirty="0">
                <a:solidFill>
                  <a:prstClr val="black"/>
                </a:solidFill>
                <a:latin typeface="Microsoft JhengHei" panose="020B0604030504040204" pitchFamily="34" charset="-120"/>
              </a:rPr>
              <a:t>051 </a:t>
            </a:r>
            <a:r>
              <a:rPr lang="zh-TW" altLang="en-US" sz="2400" dirty="0">
                <a:solidFill>
                  <a:prstClr val="black"/>
                </a:solidFill>
                <a:latin typeface="Microsoft JhengHei" panose="020B0604030504040204" pitchFamily="34" charset="-120"/>
              </a:rPr>
              <a:t>，共</a:t>
            </a:r>
            <a:r>
              <a:rPr lang="en-US" altLang="zh-TW" sz="2400" dirty="0">
                <a:solidFill>
                  <a:prstClr val="black"/>
                </a:solidFill>
                <a:latin typeface="Microsoft JhengHei" panose="020B0604030504040204" pitchFamily="34" charset="-120"/>
              </a:rPr>
              <a:t>51</a:t>
            </a:r>
            <a:r>
              <a:rPr lang="zh-TW" altLang="en-US" sz="2400" dirty="0">
                <a:solidFill>
                  <a:prstClr val="black"/>
                </a:solidFill>
                <a:latin typeface="Microsoft JhengHei" panose="020B0604030504040204" pitchFamily="34" charset="-120"/>
              </a:rPr>
              <a:t>本</a:t>
            </a:r>
            <a:endParaRPr lang="en-US" altLang="zh-TW" sz="2400" dirty="0">
              <a:solidFill>
                <a:prstClr val="black"/>
              </a:solidFill>
              <a:latin typeface="Microsoft JhengHei" panose="020B0604030504040204" pitchFamily="34" charset="-120"/>
            </a:endParaRPr>
          </a:p>
          <a:p>
            <a:pPr marL="1485900" lvl="2" indent="-571500">
              <a:spcAft>
                <a:spcPts val="600"/>
              </a:spcAft>
              <a:buClr>
                <a:srgbClr val="ED7D31"/>
              </a:buClr>
              <a:buSzPct val="90000"/>
              <a:buFont typeface="Wingdings" charset="2"/>
              <a:buChar char="Ø"/>
            </a:pPr>
            <a:endParaRPr lang="en-US" altLang="zh-TW" sz="2400" dirty="0">
              <a:solidFill>
                <a:prstClr val="black"/>
              </a:solidFill>
              <a:latin typeface="Microsoft JhengHei" panose="020B0604030504040204" pitchFamily="34" charset="-120"/>
            </a:endParaRPr>
          </a:p>
          <a:p>
            <a:pPr marL="1485900" lvl="2" indent="-571500">
              <a:spcAft>
                <a:spcPts val="600"/>
              </a:spcAft>
              <a:buClr>
                <a:srgbClr val="ED7D31"/>
              </a:buClr>
              <a:buSzPct val="90000"/>
              <a:buFont typeface="Wingdings" charset="2"/>
              <a:buChar char="Ø"/>
            </a:pPr>
            <a:endParaRPr lang="en-US" altLang="zh-TW" sz="2400" dirty="0">
              <a:solidFill>
                <a:prstClr val="black"/>
              </a:solidFill>
              <a:latin typeface="Microsoft JhengHei" panose="020B0604030504040204" pitchFamily="34" charset="-120"/>
            </a:endParaRPr>
          </a:p>
        </p:txBody>
      </p:sp>
      <p:sp>
        <p:nvSpPr>
          <p:cNvPr id="2" name="等腰三角形 1">
            <a:extLst>
              <a:ext uri="{FF2B5EF4-FFF2-40B4-BE49-F238E27FC236}">
                <a16:creationId xmlns:a16="http://schemas.microsoft.com/office/drawing/2014/main" id="{CA49B7F2-D4B6-4111-9EEF-6AA049914413}"/>
              </a:ext>
            </a:extLst>
          </p:cNvPr>
          <p:cNvSpPr/>
          <p:nvPr/>
        </p:nvSpPr>
        <p:spPr>
          <a:xfrm>
            <a:off x="91845" y="1553531"/>
            <a:ext cx="5251800" cy="4686381"/>
          </a:xfrm>
          <a:prstGeom prst="triangle">
            <a:avLst>
              <a:gd name="adj" fmla="val 50437"/>
            </a:avLst>
          </a:pr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等腰三角形 54">
            <a:extLst>
              <a:ext uri="{FF2B5EF4-FFF2-40B4-BE49-F238E27FC236}">
                <a16:creationId xmlns:a16="http://schemas.microsoft.com/office/drawing/2014/main" id="{E9F4AAB1-A270-4D5E-9C62-EE136C5EB3C2}"/>
              </a:ext>
            </a:extLst>
          </p:cNvPr>
          <p:cNvSpPr/>
          <p:nvPr/>
        </p:nvSpPr>
        <p:spPr>
          <a:xfrm>
            <a:off x="584340" y="1603776"/>
            <a:ext cx="4279760" cy="3763490"/>
          </a:xfrm>
          <a:prstGeom prst="triangle">
            <a:avLst>
              <a:gd name="adj" fmla="val 5043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6" name="组合 45"/>
          <p:cNvGrpSpPr/>
          <p:nvPr/>
        </p:nvGrpSpPr>
        <p:grpSpPr>
          <a:xfrm>
            <a:off x="1095317" y="153709"/>
            <a:ext cx="12809369"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2" name="矩形 41">
            <a:extLst>
              <a:ext uri="{FF2B5EF4-FFF2-40B4-BE49-F238E27FC236}">
                <a16:creationId xmlns:a16="http://schemas.microsoft.com/office/drawing/2014/main" id="{2A828E7D-79E9-4018-90ED-7F43266759A7}"/>
              </a:ext>
            </a:extLst>
          </p:cNvPr>
          <p:cNvSpPr/>
          <p:nvPr/>
        </p:nvSpPr>
        <p:spPr>
          <a:xfrm>
            <a:off x="3650462" y="993028"/>
            <a:ext cx="5392366" cy="591130"/>
          </a:xfrm>
          <a:prstGeom prst="rect">
            <a:avLst/>
          </a:prstGeom>
          <a:solidFill>
            <a:srgbClr val="99CB38">
              <a:alpha val="50000"/>
            </a:srgb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44" name="矩形 43">
            <a:extLst>
              <a:ext uri="{FF2B5EF4-FFF2-40B4-BE49-F238E27FC236}">
                <a16:creationId xmlns:a16="http://schemas.microsoft.com/office/drawing/2014/main" id="{5C0B7E36-6F9A-4650-80E7-EDD783855B97}"/>
              </a:ext>
            </a:extLst>
          </p:cNvPr>
          <p:cNvSpPr/>
          <p:nvPr/>
        </p:nvSpPr>
        <p:spPr>
          <a:xfrm>
            <a:off x="9133354" y="1682298"/>
            <a:ext cx="2690579" cy="523220"/>
          </a:xfrm>
          <a:prstGeom prst="rect">
            <a:avLst/>
          </a:prstGeom>
        </p:spPr>
        <p:txBody>
          <a:bodyPr wrap="square">
            <a:spAutoFit/>
          </a:bodyPr>
          <a:lstStyle/>
          <a:p>
            <a:pPr marL="457200" indent="-457200">
              <a:spcBef>
                <a:spcPts val="600"/>
              </a:spcBef>
              <a:spcAft>
                <a:spcPts val="900"/>
              </a:spcAft>
              <a:buClr>
                <a:srgbClr val="70AD47">
                  <a:lumMod val="75000"/>
                </a:srgbClr>
              </a:buClr>
              <a:buFont typeface="Wingdings" panose="05000000000000000000" pitchFamily="2" charset="2"/>
              <a:buChar char="n"/>
            </a:pPr>
            <a:r>
              <a:rPr lang="zh-TW" altLang="en-US" sz="2800" b="1" dirty="0">
                <a:solidFill>
                  <a:prstClr val="black"/>
                </a:solidFill>
                <a:latin typeface="Microsoft JhengHei" panose="020B0604030504040204" pitchFamily="34" charset="-120"/>
              </a:rPr>
              <a:t>四階文件</a:t>
            </a:r>
            <a:endParaRPr lang="en-US" altLang="zh-TW" sz="2800" b="1" dirty="0">
              <a:solidFill>
                <a:prstClr val="black"/>
              </a:solidFill>
              <a:latin typeface="微軟正黑體" panose="020B0604030504040204" pitchFamily="34" charset="-120"/>
            </a:endParaRPr>
          </a:p>
        </p:txBody>
      </p:sp>
      <p:sp>
        <p:nvSpPr>
          <p:cNvPr id="41" name="矩形 40">
            <a:extLst>
              <a:ext uri="{FF2B5EF4-FFF2-40B4-BE49-F238E27FC236}">
                <a16:creationId xmlns:a16="http://schemas.microsoft.com/office/drawing/2014/main" id="{33787972-E6B9-4300-87F5-CD4633D0D690}"/>
              </a:ext>
            </a:extLst>
          </p:cNvPr>
          <p:cNvSpPr/>
          <p:nvPr/>
        </p:nvSpPr>
        <p:spPr>
          <a:xfrm>
            <a:off x="104690" y="6435594"/>
            <a:ext cx="6157662" cy="338554"/>
          </a:xfrm>
          <a:prstGeom prst="rect">
            <a:avLst/>
          </a:prstGeom>
        </p:spPr>
        <p:txBody>
          <a:bodyPr wrap="square">
            <a:spAutoFit/>
          </a:bodyPr>
          <a:lstStyle/>
          <a:p>
            <a:pPr marL="468000" indent="-457200">
              <a:spcBef>
                <a:spcPts val="600"/>
              </a:spcBef>
              <a:spcAft>
                <a:spcPts val="900"/>
              </a:spcAft>
              <a:buClr>
                <a:srgbClr val="70AD47">
                  <a:lumMod val="75000"/>
                </a:srgbClr>
              </a:buClr>
            </a:pPr>
            <a:r>
              <a:rPr lang="zh-TW" altLang="en-US" sz="1600" b="1" dirty="0">
                <a:solidFill>
                  <a:prstClr val="black"/>
                </a:solidFill>
                <a:latin typeface="微軟正黑體" panose="020B0604030504040204" pitchFamily="34" charset="-120"/>
              </a:rPr>
              <a:t>註：各管理處應依循本署頒定之四階文件成立</a:t>
            </a:r>
            <a:r>
              <a:rPr lang="en-US" altLang="zh-TW" sz="1600" b="1" dirty="0">
                <a:solidFill>
                  <a:prstClr val="black"/>
                </a:solidFill>
                <a:latin typeface="微軟正黑體" panose="020B0604030504040204" pitchFamily="34" charset="-120"/>
              </a:rPr>
              <a:t>(</a:t>
            </a:r>
            <a:r>
              <a:rPr lang="zh-TW" altLang="en-US" sz="1600" b="1" dirty="0">
                <a:solidFill>
                  <a:prstClr val="black"/>
                </a:solidFill>
                <a:latin typeface="微軟正黑體" panose="020B0604030504040204" pitchFamily="34" charset="-120"/>
              </a:rPr>
              <a:t>或調整</a:t>
            </a:r>
            <a:r>
              <a:rPr lang="en-US" altLang="zh-TW" sz="1600" b="1" dirty="0">
                <a:solidFill>
                  <a:prstClr val="black"/>
                </a:solidFill>
                <a:latin typeface="微軟正黑體" panose="020B0604030504040204" pitchFamily="34" charset="-120"/>
              </a:rPr>
              <a:t>)</a:t>
            </a:r>
            <a:r>
              <a:rPr lang="zh-TW" altLang="en-US" sz="1600" b="1" dirty="0">
                <a:solidFill>
                  <a:prstClr val="black"/>
                </a:solidFill>
                <a:latin typeface="微軟正黑體" panose="020B0604030504040204" pitchFamily="34" charset="-120"/>
              </a:rPr>
              <a:t>資安委員會</a:t>
            </a:r>
            <a:endParaRPr lang="en-US" altLang="zh-TW" sz="1600" dirty="0">
              <a:solidFill>
                <a:prstClr val="black"/>
              </a:solidFill>
              <a:latin typeface="微軟正黑體" panose="020B0604030504040204" pitchFamily="34" charset="-120"/>
            </a:endParaRPr>
          </a:p>
        </p:txBody>
      </p:sp>
      <p:sp>
        <p:nvSpPr>
          <p:cNvPr id="54" name="等腰三角形 53">
            <a:extLst>
              <a:ext uri="{FF2B5EF4-FFF2-40B4-BE49-F238E27FC236}">
                <a16:creationId xmlns:a16="http://schemas.microsoft.com/office/drawing/2014/main" id="{E3C411A9-DCFC-4D66-959A-1C179BD10614}"/>
              </a:ext>
            </a:extLst>
          </p:cNvPr>
          <p:cNvSpPr/>
          <p:nvPr/>
        </p:nvSpPr>
        <p:spPr>
          <a:xfrm>
            <a:off x="1174924" y="1541735"/>
            <a:ext cx="3111326" cy="2791940"/>
          </a:xfrm>
          <a:prstGeom prst="triangle">
            <a:avLst>
              <a:gd name="adj" fmla="val 50437"/>
            </a:avLst>
          </a:prstGeom>
          <a:solidFill>
            <a:srgbClr val="7030A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等腰三角形 47">
            <a:extLst>
              <a:ext uri="{FF2B5EF4-FFF2-40B4-BE49-F238E27FC236}">
                <a16:creationId xmlns:a16="http://schemas.microsoft.com/office/drawing/2014/main" id="{142859C1-0EF3-4655-AE8E-CA1D96FEC9DB}"/>
              </a:ext>
            </a:extLst>
          </p:cNvPr>
          <p:cNvSpPr/>
          <p:nvPr/>
        </p:nvSpPr>
        <p:spPr>
          <a:xfrm>
            <a:off x="1813534" y="1542845"/>
            <a:ext cx="1844066" cy="1643912"/>
          </a:xfrm>
          <a:prstGeom prst="triangle">
            <a:avLst>
              <a:gd name="adj" fmla="val 5043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矩形 55">
            <a:extLst>
              <a:ext uri="{FF2B5EF4-FFF2-40B4-BE49-F238E27FC236}">
                <a16:creationId xmlns:a16="http://schemas.microsoft.com/office/drawing/2014/main" id="{7029E899-A0E9-4F00-B610-57396A77B23A}"/>
              </a:ext>
            </a:extLst>
          </p:cNvPr>
          <p:cNvSpPr/>
          <p:nvPr/>
        </p:nvSpPr>
        <p:spPr>
          <a:xfrm>
            <a:off x="2257463" y="2403538"/>
            <a:ext cx="913908" cy="523220"/>
          </a:xfrm>
          <a:prstGeom prst="rect">
            <a:avLst/>
          </a:prstGeom>
        </p:spPr>
        <p:txBody>
          <a:bodyPr wrap="square">
            <a:spAutoFit/>
          </a:bodyPr>
          <a:lstStyle/>
          <a:p>
            <a:pPr>
              <a:spcBef>
                <a:spcPts val="600"/>
              </a:spcBef>
              <a:spcAft>
                <a:spcPts val="900"/>
              </a:spcAft>
              <a:buClr>
                <a:srgbClr val="70AD47">
                  <a:lumMod val="75000"/>
                </a:srgbClr>
              </a:buClr>
            </a:pPr>
            <a:r>
              <a:rPr lang="zh-TW" altLang="en-US" sz="2800" b="1" dirty="0">
                <a:solidFill>
                  <a:prstClr val="black"/>
                </a:solidFill>
                <a:latin typeface="Microsoft JhengHei" panose="020B0604030504040204" pitchFamily="34" charset="-120"/>
              </a:rPr>
              <a:t>手冊</a:t>
            </a:r>
            <a:endParaRPr lang="en-US" altLang="zh-TW" sz="2800" b="1" dirty="0">
              <a:solidFill>
                <a:prstClr val="black"/>
              </a:solidFill>
              <a:latin typeface="微軟正黑體" panose="020B0604030504040204" pitchFamily="34" charset="-120"/>
            </a:endParaRPr>
          </a:p>
        </p:txBody>
      </p:sp>
      <p:sp>
        <p:nvSpPr>
          <p:cNvPr id="57" name="矩形 56">
            <a:extLst>
              <a:ext uri="{FF2B5EF4-FFF2-40B4-BE49-F238E27FC236}">
                <a16:creationId xmlns:a16="http://schemas.microsoft.com/office/drawing/2014/main" id="{7E0598E8-D753-4858-B6AC-5E7B23C93903}"/>
              </a:ext>
            </a:extLst>
          </p:cNvPr>
          <p:cNvSpPr/>
          <p:nvPr/>
        </p:nvSpPr>
        <p:spPr>
          <a:xfrm>
            <a:off x="1892575" y="3493365"/>
            <a:ext cx="2224639" cy="523220"/>
          </a:xfrm>
          <a:prstGeom prst="rect">
            <a:avLst/>
          </a:prstGeom>
        </p:spPr>
        <p:txBody>
          <a:bodyPr wrap="square">
            <a:spAutoFit/>
          </a:bodyPr>
          <a:lstStyle/>
          <a:p>
            <a:pPr>
              <a:spcBef>
                <a:spcPts val="600"/>
              </a:spcBef>
              <a:spcAft>
                <a:spcPts val="900"/>
              </a:spcAft>
              <a:buClr>
                <a:srgbClr val="70AD47">
                  <a:lumMod val="75000"/>
                </a:srgbClr>
              </a:buClr>
            </a:pPr>
            <a:r>
              <a:rPr lang="zh-TW" altLang="en-US" sz="2800" b="1" dirty="0">
                <a:solidFill>
                  <a:prstClr val="black"/>
                </a:solidFill>
                <a:latin typeface="Microsoft JhengHei" panose="020B0604030504040204" pitchFamily="34" charset="-120"/>
              </a:rPr>
              <a:t>作業程序</a:t>
            </a:r>
            <a:endParaRPr lang="en-US" altLang="zh-TW" sz="2800" b="1" dirty="0">
              <a:solidFill>
                <a:prstClr val="black"/>
              </a:solidFill>
              <a:latin typeface="微軟正黑體" panose="020B0604030504040204" pitchFamily="34" charset="-120"/>
            </a:endParaRPr>
          </a:p>
        </p:txBody>
      </p:sp>
      <p:sp>
        <p:nvSpPr>
          <p:cNvPr id="58" name="矩形 57">
            <a:extLst>
              <a:ext uri="{FF2B5EF4-FFF2-40B4-BE49-F238E27FC236}">
                <a16:creationId xmlns:a16="http://schemas.microsoft.com/office/drawing/2014/main" id="{CB257E30-6333-4A06-B49A-DDD0635B6EA1}"/>
              </a:ext>
            </a:extLst>
          </p:cNvPr>
          <p:cNvSpPr/>
          <p:nvPr/>
        </p:nvSpPr>
        <p:spPr>
          <a:xfrm>
            <a:off x="1907326" y="4372429"/>
            <a:ext cx="2224639" cy="954107"/>
          </a:xfrm>
          <a:prstGeom prst="rect">
            <a:avLst/>
          </a:prstGeom>
        </p:spPr>
        <p:txBody>
          <a:bodyPr wrap="square">
            <a:spAutoFit/>
          </a:bodyPr>
          <a:lstStyle/>
          <a:p>
            <a:pPr>
              <a:spcBef>
                <a:spcPts val="600"/>
              </a:spcBef>
              <a:spcAft>
                <a:spcPts val="900"/>
              </a:spcAft>
              <a:buClr>
                <a:srgbClr val="70AD47">
                  <a:lumMod val="75000"/>
                </a:srgbClr>
              </a:buClr>
            </a:pPr>
            <a:r>
              <a:rPr lang="zh-TW" altLang="en-US" sz="2800" b="1" dirty="0">
                <a:solidFill>
                  <a:prstClr val="black"/>
                </a:solidFill>
                <a:latin typeface="微軟正黑體" panose="020B0604030504040204" pitchFamily="34" charset="-120"/>
              </a:rPr>
              <a:t>工作指引</a:t>
            </a:r>
            <a:br>
              <a:rPr lang="en-US" altLang="zh-TW" sz="2800" b="1" dirty="0">
                <a:solidFill>
                  <a:prstClr val="black"/>
                </a:solidFill>
                <a:latin typeface="微軟正黑體" panose="020B0604030504040204" pitchFamily="34" charset="-120"/>
              </a:rPr>
            </a:br>
            <a:r>
              <a:rPr lang="zh-TW" altLang="en-US" sz="2800" b="1" dirty="0">
                <a:solidFill>
                  <a:prstClr val="black"/>
                </a:solidFill>
                <a:latin typeface="微軟正黑體" panose="020B0604030504040204" pitchFamily="34" charset="-120"/>
              </a:rPr>
              <a:t>管理辦法</a:t>
            </a:r>
            <a:endParaRPr lang="en-US" altLang="zh-TW" sz="2800" b="1" dirty="0">
              <a:solidFill>
                <a:prstClr val="black"/>
              </a:solidFill>
              <a:latin typeface="微軟正黑體" panose="020B0604030504040204" pitchFamily="34" charset="-120"/>
            </a:endParaRPr>
          </a:p>
        </p:txBody>
      </p:sp>
      <p:sp>
        <p:nvSpPr>
          <p:cNvPr id="59" name="矩形 58">
            <a:extLst>
              <a:ext uri="{FF2B5EF4-FFF2-40B4-BE49-F238E27FC236}">
                <a16:creationId xmlns:a16="http://schemas.microsoft.com/office/drawing/2014/main" id="{D6EAF660-5D36-48F8-A70C-45F249D0A3D6}"/>
              </a:ext>
            </a:extLst>
          </p:cNvPr>
          <p:cNvSpPr/>
          <p:nvPr/>
        </p:nvSpPr>
        <p:spPr>
          <a:xfrm>
            <a:off x="1817727" y="5524855"/>
            <a:ext cx="2224639" cy="523220"/>
          </a:xfrm>
          <a:prstGeom prst="rect">
            <a:avLst/>
          </a:prstGeom>
        </p:spPr>
        <p:txBody>
          <a:bodyPr wrap="square">
            <a:spAutoFit/>
          </a:bodyPr>
          <a:lstStyle/>
          <a:p>
            <a:pPr>
              <a:spcBef>
                <a:spcPts val="600"/>
              </a:spcBef>
              <a:spcAft>
                <a:spcPts val="900"/>
              </a:spcAft>
              <a:buClr>
                <a:srgbClr val="70AD47">
                  <a:lumMod val="75000"/>
                </a:srgbClr>
              </a:buClr>
            </a:pPr>
            <a:r>
              <a:rPr lang="zh-TW" altLang="en-US" sz="2800" b="1" dirty="0">
                <a:solidFill>
                  <a:prstClr val="black"/>
                </a:solidFill>
                <a:latin typeface="微軟正黑體" panose="020B0604030504040204" pitchFamily="34" charset="-120"/>
              </a:rPr>
              <a:t>表單</a:t>
            </a:r>
            <a:r>
              <a:rPr lang="en-US" altLang="zh-TW" sz="2800" b="1" dirty="0">
                <a:solidFill>
                  <a:prstClr val="black"/>
                </a:solidFill>
                <a:latin typeface="微軟正黑體" panose="020B0604030504040204" pitchFamily="34" charset="-120"/>
              </a:rPr>
              <a:t>/</a:t>
            </a:r>
            <a:r>
              <a:rPr lang="zh-TW" altLang="en-US" sz="2800" b="1" dirty="0">
                <a:solidFill>
                  <a:prstClr val="black"/>
                </a:solidFill>
                <a:latin typeface="微軟正黑體" panose="020B0604030504040204" pitchFamily="34" charset="-120"/>
              </a:rPr>
              <a:t>紀錄</a:t>
            </a:r>
            <a:endParaRPr lang="en-US" altLang="zh-TW" sz="2800" b="1" dirty="0">
              <a:solidFill>
                <a:prstClr val="black"/>
              </a:solidFill>
              <a:latin typeface="微軟正黑體" panose="020B0604030504040204" pitchFamily="34" charset="-120"/>
            </a:endParaRPr>
          </a:p>
        </p:txBody>
      </p:sp>
      <p:cxnSp>
        <p:nvCxnSpPr>
          <p:cNvPr id="4" name="直線單箭頭接點 3">
            <a:extLst>
              <a:ext uri="{FF2B5EF4-FFF2-40B4-BE49-F238E27FC236}">
                <a16:creationId xmlns:a16="http://schemas.microsoft.com/office/drawing/2014/main" id="{764A3B95-3647-4DEE-A93D-DAF64D129AC5}"/>
              </a:ext>
            </a:extLst>
          </p:cNvPr>
          <p:cNvCxnSpPr>
            <a:cxnSpLocks/>
          </p:cNvCxnSpPr>
          <p:nvPr/>
        </p:nvCxnSpPr>
        <p:spPr>
          <a:xfrm>
            <a:off x="3693120" y="2477315"/>
            <a:ext cx="3388387" cy="10631"/>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0" name="直線單箭頭接點 59">
            <a:extLst>
              <a:ext uri="{FF2B5EF4-FFF2-40B4-BE49-F238E27FC236}">
                <a16:creationId xmlns:a16="http://schemas.microsoft.com/office/drawing/2014/main" id="{7B009A3A-0D1B-47C3-8C7F-C253D7B6B6B2}"/>
              </a:ext>
            </a:extLst>
          </p:cNvPr>
          <p:cNvCxnSpPr>
            <a:cxnSpLocks/>
          </p:cNvCxnSpPr>
          <p:nvPr/>
        </p:nvCxnSpPr>
        <p:spPr>
          <a:xfrm>
            <a:off x="4159418" y="3496519"/>
            <a:ext cx="3388387" cy="10631"/>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1" name="直線單箭頭接點 60">
            <a:extLst>
              <a:ext uri="{FF2B5EF4-FFF2-40B4-BE49-F238E27FC236}">
                <a16:creationId xmlns:a16="http://schemas.microsoft.com/office/drawing/2014/main" id="{5E8DDB0C-9ED7-4E6A-A0C1-AEFDB1C79F29}"/>
              </a:ext>
            </a:extLst>
          </p:cNvPr>
          <p:cNvCxnSpPr>
            <a:cxnSpLocks/>
          </p:cNvCxnSpPr>
          <p:nvPr/>
        </p:nvCxnSpPr>
        <p:spPr>
          <a:xfrm>
            <a:off x="4713854" y="4593354"/>
            <a:ext cx="3388387" cy="10631"/>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2" name="直線單箭頭接點 61">
            <a:extLst>
              <a:ext uri="{FF2B5EF4-FFF2-40B4-BE49-F238E27FC236}">
                <a16:creationId xmlns:a16="http://schemas.microsoft.com/office/drawing/2014/main" id="{B8C2D1C9-8CA2-459E-AF06-66186FAA913B}"/>
              </a:ext>
            </a:extLst>
          </p:cNvPr>
          <p:cNvCxnSpPr>
            <a:cxnSpLocks/>
          </p:cNvCxnSpPr>
          <p:nvPr/>
        </p:nvCxnSpPr>
        <p:spPr>
          <a:xfrm>
            <a:off x="5109894" y="5603947"/>
            <a:ext cx="3388387" cy="10631"/>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3" name="矩形 62">
            <a:extLst>
              <a:ext uri="{FF2B5EF4-FFF2-40B4-BE49-F238E27FC236}">
                <a16:creationId xmlns:a16="http://schemas.microsoft.com/office/drawing/2014/main" id="{76C72FA5-BB91-4457-9F5D-6ED0B6C24907}"/>
              </a:ext>
            </a:extLst>
          </p:cNvPr>
          <p:cNvSpPr/>
          <p:nvPr/>
        </p:nvSpPr>
        <p:spPr>
          <a:xfrm>
            <a:off x="3630574" y="2549501"/>
            <a:ext cx="3634015" cy="461665"/>
          </a:xfrm>
          <a:prstGeom prst="rect">
            <a:avLst/>
          </a:prstGeom>
        </p:spPr>
        <p:txBody>
          <a:bodyPr wrap="square">
            <a:spAutoFit/>
          </a:bodyPr>
          <a:lstStyle/>
          <a:p>
            <a:pPr>
              <a:spcBef>
                <a:spcPts val="600"/>
              </a:spcBef>
              <a:spcAft>
                <a:spcPts val="900"/>
              </a:spcAft>
              <a:buClr>
                <a:srgbClr val="70AD47">
                  <a:lumMod val="75000"/>
                </a:srgbClr>
              </a:buClr>
            </a:pPr>
            <a:r>
              <a:rPr lang="zh-TW" altLang="en-US" sz="2400" b="1" dirty="0">
                <a:solidFill>
                  <a:schemeClr val="tx1">
                    <a:lumMod val="65000"/>
                    <a:lumOff val="35000"/>
                  </a:schemeClr>
                </a:solidFill>
                <a:latin typeface="Microsoft JhengHei" panose="020B0604030504040204" pitchFamily="34" charset="-120"/>
              </a:rPr>
              <a:t>政策、範圍、適用聲明書</a:t>
            </a:r>
            <a:endParaRPr lang="en-US" altLang="zh-TW" sz="2400" b="1" dirty="0">
              <a:solidFill>
                <a:schemeClr val="tx1">
                  <a:lumMod val="65000"/>
                  <a:lumOff val="35000"/>
                </a:schemeClr>
              </a:solidFill>
              <a:latin typeface="微軟正黑體" panose="020B0604030504040204" pitchFamily="34" charset="-120"/>
            </a:endParaRPr>
          </a:p>
        </p:txBody>
      </p:sp>
      <p:sp>
        <p:nvSpPr>
          <p:cNvPr id="64" name="矩形 63">
            <a:extLst>
              <a:ext uri="{FF2B5EF4-FFF2-40B4-BE49-F238E27FC236}">
                <a16:creationId xmlns:a16="http://schemas.microsoft.com/office/drawing/2014/main" id="{99B2B631-72AB-4174-8D7A-110011CF0CEF}"/>
              </a:ext>
            </a:extLst>
          </p:cNvPr>
          <p:cNvSpPr/>
          <p:nvPr/>
        </p:nvSpPr>
        <p:spPr>
          <a:xfrm>
            <a:off x="4399437" y="3523080"/>
            <a:ext cx="3408125" cy="830997"/>
          </a:xfrm>
          <a:prstGeom prst="rect">
            <a:avLst/>
          </a:prstGeom>
        </p:spPr>
        <p:txBody>
          <a:bodyPr wrap="square">
            <a:spAutoFit/>
          </a:bodyPr>
          <a:lstStyle/>
          <a:p>
            <a:pPr>
              <a:spcBef>
                <a:spcPts val="600"/>
              </a:spcBef>
              <a:spcAft>
                <a:spcPts val="900"/>
              </a:spcAft>
              <a:buClr>
                <a:srgbClr val="70AD47">
                  <a:lumMod val="75000"/>
                </a:srgbClr>
              </a:buClr>
            </a:pPr>
            <a:r>
              <a:rPr lang="zh-TW" altLang="en-US" sz="2400" b="1" dirty="0">
                <a:solidFill>
                  <a:schemeClr val="tx1">
                    <a:lumMod val="65000"/>
                    <a:lumOff val="35000"/>
                  </a:schemeClr>
                </a:solidFill>
                <a:latin typeface="Microsoft JhengHei" panose="020B0604030504040204" pitchFamily="34" charset="-120"/>
              </a:rPr>
              <a:t>描述作業之人員權責、時機、地點、程序等</a:t>
            </a:r>
            <a:endParaRPr lang="en-US" altLang="zh-TW" sz="2400" b="1" dirty="0">
              <a:solidFill>
                <a:schemeClr val="tx1">
                  <a:lumMod val="65000"/>
                  <a:lumOff val="35000"/>
                </a:schemeClr>
              </a:solidFill>
              <a:latin typeface="微軟正黑體" panose="020B0604030504040204" pitchFamily="34" charset="-120"/>
            </a:endParaRPr>
          </a:p>
        </p:txBody>
      </p:sp>
      <p:sp>
        <p:nvSpPr>
          <p:cNvPr id="65" name="矩形 64">
            <a:extLst>
              <a:ext uri="{FF2B5EF4-FFF2-40B4-BE49-F238E27FC236}">
                <a16:creationId xmlns:a16="http://schemas.microsoft.com/office/drawing/2014/main" id="{8CEC127E-7B93-4066-B6AA-6E979D4E1B69}"/>
              </a:ext>
            </a:extLst>
          </p:cNvPr>
          <p:cNvSpPr/>
          <p:nvPr/>
        </p:nvSpPr>
        <p:spPr>
          <a:xfrm>
            <a:off x="4757165" y="4662304"/>
            <a:ext cx="3634015" cy="461665"/>
          </a:xfrm>
          <a:prstGeom prst="rect">
            <a:avLst/>
          </a:prstGeom>
        </p:spPr>
        <p:txBody>
          <a:bodyPr wrap="square">
            <a:spAutoFit/>
          </a:bodyPr>
          <a:lstStyle/>
          <a:p>
            <a:pPr>
              <a:spcBef>
                <a:spcPts val="600"/>
              </a:spcBef>
              <a:spcAft>
                <a:spcPts val="900"/>
              </a:spcAft>
              <a:buClr>
                <a:srgbClr val="70AD47">
                  <a:lumMod val="75000"/>
                </a:srgbClr>
              </a:buClr>
            </a:pPr>
            <a:r>
              <a:rPr lang="zh-TW" altLang="en-US" sz="2400" b="1" dirty="0">
                <a:solidFill>
                  <a:schemeClr val="tx1">
                    <a:lumMod val="65000"/>
                    <a:lumOff val="35000"/>
                  </a:schemeClr>
                </a:solidFill>
                <a:latin typeface="Microsoft JhengHei" panose="020B0604030504040204" pitchFamily="34" charset="-120"/>
              </a:rPr>
              <a:t>描述如何完成工作</a:t>
            </a:r>
            <a:r>
              <a:rPr lang="en-US" altLang="zh-TW" sz="2400" b="1" dirty="0">
                <a:solidFill>
                  <a:schemeClr val="tx1">
                    <a:lumMod val="65000"/>
                    <a:lumOff val="35000"/>
                  </a:schemeClr>
                </a:solidFill>
                <a:latin typeface="Microsoft JhengHei" panose="020B0604030504040204" pitchFamily="34" charset="-120"/>
              </a:rPr>
              <a:t>/</a:t>
            </a:r>
            <a:r>
              <a:rPr lang="zh-TW" altLang="en-US" sz="2400" b="1" dirty="0">
                <a:solidFill>
                  <a:schemeClr val="tx1">
                    <a:lumMod val="65000"/>
                    <a:lumOff val="35000"/>
                  </a:schemeClr>
                </a:solidFill>
                <a:latin typeface="Microsoft JhengHei" panose="020B0604030504040204" pitchFamily="34" charset="-120"/>
              </a:rPr>
              <a:t>活動</a:t>
            </a:r>
            <a:endParaRPr lang="en-US" altLang="zh-TW" sz="2400" b="1" dirty="0">
              <a:solidFill>
                <a:schemeClr val="tx1">
                  <a:lumMod val="65000"/>
                  <a:lumOff val="35000"/>
                </a:schemeClr>
              </a:solidFill>
              <a:latin typeface="微軟正黑體" panose="020B0604030504040204" pitchFamily="34" charset="-120"/>
            </a:endParaRPr>
          </a:p>
        </p:txBody>
      </p:sp>
      <p:sp>
        <p:nvSpPr>
          <p:cNvPr id="66" name="矩形 65">
            <a:extLst>
              <a:ext uri="{FF2B5EF4-FFF2-40B4-BE49-F238E27FC236}">
                <a16:creationId xmlns:a16="http://schemas.microsoft.com/office/drawing/2014/main" id="{CAF6BB75-DCDC-4F70-8E23-F5B16ED804E8}"/>
              </a:ext>
            </a:extLst>
          </p:cNvPr>
          <p:cNvSpPr/>
          <p:nvPr/>
        </p:nvSpPr>
        <p:spPr>
          <a:xfrm>
            <a:off x="5373970" y="5658201"/>
            <a:ext cx="3634015" cy="461665"/>
          </a:xfrm>
          <a:prstGeom prst="rect">
            <a:avLst/>
          </a:prstGeom>
        </p:spPr>
        <p:txBody>
          <a:bodyPr wrap="square">
            <a:spAutoFit/>
          </a:bodyPr>
          <a:lstStyle/>
          <a:p>
            <a:pPr>
              <a:spcBef>
                <a:spcPts val="600"/>
              </a:spcBef>
              <a:spcAft>
                <a:spcPts val="900"/>
              </a:spcAft>
              <a:buClr>
                <a:srgbClr val="70AD47">
                  <a:lumMod val="75000"/>
                </a:srgbClr>
              </a:buClr>
            </a:pPr>
            <a:r>
              <a:rPr lang="zh-TW" altLang="en-US" sz="2400" b="1" dirty="0">
                <a:solidFill>
                  <a:schemeClr val="tx1">
                    <a:lumMod val="65000"/>
                    <a:lumOff val="35000"/>
                  </a:schemeClr>
                </a:solidFill>
                <a:latin typeface="Microsoft JhengHei" panose="020B0604030504040204" pitchFamily="34" charset="-120"/>
              </a:rPr>
              <a:t>工作執行之客觀證據</a:t>
            </a:r>
            <a:endParaRPr lang="en-US" altLang="zh-TW" sz="2400" b="1" dirty="0">
              <a:solidFill>
                <a:schemeClr val="tx1">
                  <a:lumMod val="65000"/>
                  <a:lumOff val="35000"/>
                </a:schemeClr>
              </a:solidFill>
              <a:latin typeface="微軟正黑體" panose="020B0604030504040204" pitchFamily="34" charset="-120"/>
            </a:endParaRPr>
          </a:p>
        </p:txBody>
      </p:sp>
      <p:sp>
        <p:nvSpPr>
          <p:cNvPr id="67" name="文本框 47">
            <a:extLst>
              <a:ext uri="{FF2B5EF4-FFF2-40B4-BE49-F238E27FC236}">
                <a16:creationId xmlns:a16="http://schemas.microsoft.com/office/drawing/2014/main" id="{FAE64F5B-F53D-4CE2-9A10-E0A7C0220F5C}"/>
              </a:ext>
            </a:extLst>
          </p:cNvPr>
          <p:cNvSpPr txBox="1"/>
          <p:nvPr/>
        </p:nvSpPr>
        <p:spPr>
          <a:xfrm>
            <a:off x="1209500" y="234242"/>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應辦理事項</a:t>
            </a:r>
            <a:r>
              <a:rPr lang="en-US" altLang="zh-TW" sz="3600" b="1" dirty="0">
                <a:solidFill>
                  <a:prstClr val="white"/>
                </a:solidFill>
                <a:latin typeface="微软雅黑" panose="020B0503020204020204" pitchFamily="34" charset="-122"/>
                <a:ea typeface="微软雅黑" panose="020B0503020204020204" pitchFamily="34" charset="-122"/>
              </a:rPr>
              <a:t>(Ⅲ)-</a:t>
            </a:r>
            <a:r>
              <a:rPr lang="zh-TW" altLang="en-US" sz="2600" b="1" dirty="0">
                <a:solidFill>
                  <a:prstClr val="white"/>
                </a:solidFill>
                <a:latin typeface="微软雅黑" panose="020B0503020204020204" pitchFamily="34" charset="-122"/>
                <a:ea typeface="微软雅黑" panose="020B0503020204020204" pitchFamily="34" charset="-122"/>
              </a:rPr>
              <a:t>資訊安全管理系統導入</a:t>
            </a:r>
            <a:endParaRPr lang="zh-TW" altLang="en-US" sz="2600" b="1" dirty="0">
              <a:solidFill>
                <a:srgbClr val="FFFF00"/>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D055C4DE-EA6C-422C-BC19-B1F7873FAB4F}"/>
              </a:ext>
            </a:extLst>
          </p:cNvPr>
          <p:cNvSpPr/>
          <p:nvPr/>
        </p:nvSpPr>
        <p:spPr>
          <a:xfrm>
            <a:off x="3625062" y="1030288"/>
            <a:ext cx="5782642" cy="584775"/>
          </a:xfrm>
          <a:prstGeom prst="rect">
            <a:avLst/>
          </a:prstGeom>
        </p:spPr>
        <p:txBody>
          <a:bodyPr wrap="square">
            <a:spAutoFit/>
          </a:bodyPr>
          <a:lstStyle/>
          <a:p>
            <a:r>
              <a:rPr lang="zh-TW" altLang="en-US" sz="3200" b="1" dirty="0">
                <a:latin typeface="Microsoft JhengHei" panose="020B0604030504040204" pitchFamily="34" charset="-120"/>
              </a:rPr>
              <a:t>資訊安全管理系統與文件體系</a:t>
            </a:r>
            <a:endParaRPr lang="zh-TW" altLang="en-US" sz="3200" dirty="0"/>
          </a:p>
        </p:txBody>
      </p:sp>
    </p:spTree>
    <p:extLst>
      <p:ext uri="{BB962C8B-B14F-4D97-AF65-F5344CB8AC3E}">
        <p14:creationId xmlns:p14="http://schemas.microsoft.com/office/powerpoint/2010/main" val="2662630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95317" y="153709"/>
            <a:ext cx="11096683"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內容版面配置區 2">
            <a:extLst>
              <a:ext uri="{FF2B5EF4-FFF2-40B4-BE49-F238E27FC236}">
                <a16:creationId xmlns:a16="http://schemas.microsoft.com/office/drawing/2014/main" id="{0EBB26B2-AA27-4863-AB6D-3EE4348B41BB}"/>
              </a:ext>
            </a:extLst>
          </p:cNvPr>
          <p:cNvSpPr txBox="1">
            <a:spLocks/>
          </p:cNvSpPr>
          <p:nvPr/>
        </p:nvSpPr>
        <p:spPr>
          <a:xfrm>
            <a:off x="148748" y="1608133"/>
            <a:ext cx="1613378"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資訊安全政策</a:t>
            </a:r>
            <a:endParaRPr lang="en-US" altLang="zh-TW" sz="1800" b="1" dirty="0">
              <a:solidFill>
                <a:schemeClr val="bg1"/>
              </a:solidFill>
              <a:latin typeface="微軟正黑體"/>
            </a:endParaRPr>
          </a:p>
        </p:txBody>
      </p:sp>
      <p:sp>
        <p:nvSpPr>
          <p:cNvPr id="29" name="矩形 28">
            <a:extLst>
              <a:ext uri="{FF2B5EF4-FFF2-40B4-BE49-F238E27FC236}">
                <a16:creationId xmlns:a16="http://schemas.microsoft.com/office/drawing/2014/main" id="{56A8DE03-A349-4050-923C-D0F5B1033649}"/>
              </a:ext>
            </a:extLst>
          </p:cNvPr>
          <p:cNvSpPr/>
          <p:nvPr/>
        </p:nvSpPr>
        <p:spPr>
          <a:xfrm>
            <a:off x="922009" y="997242"/>
            <a:ext cx="4216047" cy="507548"/>
          </a:xfrm>
          <a:prstGeom prst="rect">
            <a:avLst/>
          </a:prstGeom>
          <a:solidFill>
            <a:srgbClr val="99CB38">
              <a:alpha val="50000"/>
            </a:srgb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30" name="矩形 29">
            <a:extLst>
              <a:ext uri="{FF2B5EF4-FFF2-40B4-BE49-F238E27FC236}">
                <a16:creationId xmlns:a16="http://schemas.microsoft.com/office/drawing/2014/main" id="{AE3E1918-F9D0-428C-A046-E3818FA873DA}"/>
              </a:ext>
            </a:extLst>
          </p:cNvPr>
          <p:cNvSpPr/>
          <p:nvPr/>
        </p:nvSpPr>
        <p:spPr>
          <a:xfrm>
            <a:off x="994584" y="971632"/>
            <a:ext cx="3647645" cy="523220"/>
          </a:xfrm>
          <a:prstGeom prst="rect">
            <a:avLst/>
          </a:prstGeom>
        </p:spPr>
        <p:txBody>
          <a:bodyPr wrap="square">
            <a:spAutoFit/>
          </a:bodyPr>
          <a:lstStyle/>
          <a:p>
            <a:pPr marL="457200" indent="-457200">
              <a:spcBef>
                <a:spcPts val="600"/>
              </a:spcBef>
              <a:spcAft>
                <a:spcPts val="900"/>
              </a:spcAft>
              <a:buClr>
                <a:srgbClr val="70AD47">
                  <a:lumMod val="75000"/>
                </a:srgbClr>
              </a:buClr>
              <a:buFont typeface="Wingdings" panose="05000000000000000000" pitchFamily="2" charset="2"/>
              <a:buChar char="Ø"/>
            </a:pPr>
            <a:r>
              <a:rPr lang="zh-TW" altLang="en-US" sz="2800" b="1" dirty="0">
                <a:solidFill>
                  <a:prstClr val="black"/>
                </a:solidFill>
                <a:latin typeface="微軟正黑體" panose="020B0604030504040204" pitchFamily="34" charset="-120"/>
              </a:rPr>
              <a:t>一階</a:t>
            </a:r>
            <a:r>
              <a:rPr lang="en-US" altLang="zh-TW" sz="2800" b="1" dirty="0">
                <a:solidFill>
                  <a:prstClr val="black"/>
                </a:solidFill>
                <a:latin typeface="微軟正黑體" panose="020B0604030504040204" pitchFamily="34" charset="-120"/>
              </a:rPr>
              <a:t>-</a:t>
            </a:r>
            <a:r>
              <a:rPr lang="zh-TW" altLang="en-US" sz="2800" b="1" dirty="0">
                <a:solidFill>
                  <a:prstClr val="black"/>
                </a:solidFill>
                <a:latin typeface="微軟正黑體" panose="020B0604030504040204" pitchFamily="34" charset="-120"/>
              </a:rPr>
              <a:t>相關</a:t>
            </a:r>
            <a:r>
              <a:rPr lang="zh-TW" altLang="en-US" sz="2800" b="1" dirty="0">
                <a:solidFill>
                  <a:srgbClr val="C00000"/>
                </a:solidFill>
                <a:latin typeface="微軟正黑體" panose="020B0604030504040204" pitchFamily="34" charset="-120"/>
              </a:rPr>
              <a:t>政策</a:t>
            </a:r>
            <a:r>
              <a:rPr lang="zh-TW" altLang="en-US" sz="2800" b="1" dirty="0">
                <a:solidFill>
                  <a:prstClr val="black"/>
                </a:solidFill>
                <a:latin typeface="微軟正黑體" panose="020B0604030504040204" pitchFamily="34" charset="-120"/>
              </a:rPr>
              <a:t>文件</a:t>
            </a:r>
            <a:endParaRPr lang="en-US" altLang="zh-TW" sz="2800" b="1" dirty="0">
              <a:solidFill>
                <a:prstClr val="black"/>
              </a:solidFill>
              <a:latin typeface="微軟正黑體" panose="020B0604030504040204" pitchFamily="34" charset="-120"/>
            </a:endParaRPr>
          </a:p>
        </p:txBody>
      </p:sp>
      <p:sp>
        <p:nvSpPr>
          <p:cNvPr id="31" name="內容版面配置區 2">
            <a:extLst>
              <a:ext uri="{FF2B5EF4-FFF2-40B4-BE49-F238E27FC236}">
                <a16:creationId xmlns:a16="http://schemas.microsoft.com/office/drawing/2014/main" id="{865DB45B-2B32-4307-840C-B24CDAE543F3}"/>
              </a:ext>
            </a:extLst>
          </p:cNvPr>
          <p:cNvSpPr txBox="1">
            <a:spLocks/>
          </p:cNvSpPr>
          <p:nvPr/>
        </p:nvSpPr>
        <p:spPr>
          <a:xfrm>
            <a:off x="4049872" y="1642214"/>
            <a:ext cx="1352401"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適用性聲明</a:t>
            </a:r>
            <a:endParaRPr lang="en-US" altLang="zh-TW" sz="1800" b="1" dirty="0">
              <a:solidFill>
                <a:schemeClr val="bg1"/>
              </a:solidFill>
              <a:latin typeface="微軟正黑體"/>
            </a:endParaRPr>
          </a:p>
          <a:p>
            <a:pPr marL="0" indent="0">
              <a:lnSpc>
                <a:spcPct val="120000"/>
              </a:lnSpc>
              <a:buNone/>
              <a:defRPr/>
            </a:pPr>
            <a:endParaRPr lang="en-US" altLang="zh-TW" sz="1800" b="1" dirty="0">
              <a:solidFill>
                <a:schemeClr val="bg1"/>
              </a:solidFill>
              <a:latin typeface="微軟正黑體"/>
            </a:endParaRPr>
          </a:p>
        </p:txBody>
      </p:sp>
      <p:sp>
        <p:nvSpPr>
          <p:cNvPr id="32" name="內容版面配置區 2">
            <a:extLst>
              <a:ext uri="{FF2B5EF4-FFF2-40B4-BE49-F238E27FC236}">
                <a16:creationId xmlns:a16="http://schemas.microsoft.com/office/drawing/2014/main" id="{56A524FB-52B2-4D14-8275-F6B51F28CC07}"/>
              </a:ext>
            </a:extLst>
          </p:cNvPr>
          <p:cNvSpPr txBox="1">
            <a:spLocks/>
          </p:cNvSpPr>
          <p:nvPr/>
        </p:nvSpPr>
        <p:spPr>
          <a:xfrm>
            <a:off x="8363884" y="1615320"/>
            <a:ext cx="2113120" cy="401109"/>
          </a:xfrm>
          <a:prstGeom prst="rect">
            <a:avLst/>
          </a:prstGeom>
          <a:solidFill>
            <a:schemeClr val="tx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組織全景分析手冊</a:t>
            </a:r>
            <a:endParaRPr lang="en-US" altLang="zh-TW" sz="1800" b="1" dirty="0">
              <a:solidFill>
                <a:schemeClr val="bg1"/>
              </a:solidFill>
              <a:latin typeface="微軟正黑體"/>
            </a:endParaRPr>
          </a:p>
        </p:txBody>
      </p:sp>
      <p:sp>
        <p:nvSpPr>
          <p:cNvPr id="18" name="文本框 47">
            <a:extLst>
              <a:ext uri="{FF2B5EF4-FFF2-40B4-BE49-F238E27FC236}">
                <a16:creationId xmlns:a16="http://schemas.microsoft.com/office/drawing/2014/main" id="{74A1C23D-B9BE-4164-B1F1-44A0B0AEC354}"/>
              </a:ext>
            </a:extLst>
          </p:cNvPr>
          <p:cNvSpPr txBox="1"/>
          <p:nvPr/>
        </p:nvSpPr>
        <p:spPr>
          <a:xfrm>
            <a:off x="1209500" y="234242"/>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應辦理事項</a:t>
            </a:r>
            <a:r>
              <a:rPr lang="en-US" altLang="zh-TW" sz="3600" b="1" dirty="0">
                <a:solidFill>
                  <a:prstClr val="white"/>
                </a:solidFill>
                <a:latin typeface="微软雅黑" panose="020B0503020204020204" pitchFamily="34" charset="-122"/>
                <a:ea typeface="微软雅黑" panose="020B0503020204020204" pitchFamily="34" charset="-122"/>
              </a:rPr>
              <a:t>(Ⅲ)-</a:t>
            </a:r>
            <a:r>
              <a:rPr lang="zh-TW" altLang="en-US" sz="2400" b="1" dirty="0">
                <a:solidFill>
                  <a:prstClr val="white"/>
                </a:solidFill>
                <a:latin typeface="微软雅黑" panose="020B0503020204020204" pitchFamily="34" charset="-122"/>
                <a:ea typeface="微软雅黑" panose="020B0503020204020204" pitchFamily="34" charset="-122"/>
              </a:rPr>
              <a:t>四階文件</a:t>
            </a:r>
            <a:r>
              <a:rPr lang="en-US" altLang="zh-TW" sz="2400" b="1" dirty="0">
                <a:solidFill>
                  <a:prstClr val="white"/>
                </a:solidFill>
                <a:latin typeface="微软雅黑" panose="020B0503020204020204" pitchFamily="34" charset="-122"/>
                <a:ea typeface="微软雅黑" panose="020B0503020204020204" pitchFamily="34" charset="-122"/>
              </a:rPr>
              <a:t>(1/4)</a:t>
            </a:r>
            <a:endParaRPr lang="zh-TW" altLang="en-US" sz="2800" b="1" dirty="0">
              <a:solidFill>
                <a:srgbClr val="FFFF00"/>
              </a:solidFill>
              <a:latin typeface="微软雅黑" panose="020B0503020204020204" pitchFamily="34" charset="-122"/>
              <a:ea typeface="微软雅黑" panose="020B0503020204020204" pitchFamily="34" charset="-122"/>
            </a:endParaRPr>
          </a:p>
        </p:txBody>
      </p:sp>
      <p:pic>
        <p:nvPicPr>
          <p:cNvPr id="11" name="圖片 10">
            <a:extLst>
              <a:ext uri="{FF2B5EF4-FFF2-40B4-BE49-F238E27FC236}">
                <a16:creationId xmlns:a16="http://schemas.microsoft.com/office/drawing/2014/main" id="{E2847824-7F60-44FB-B764-DBC6DF0EC7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748" y="2098296"/>
            <a:ext cx="3489746" cy="2029951"/>
          </a:xfrm>
          <a:prstGeom prst="rect">
            <a:avLst/>
          </a:prstGeom>
          <a:effectLst>
            <a:glow rad="228600">
              <a:schemeClr val="accent3">
                <a:satMod val="175000"/>
                <a:alpha val="40000"/>
              </a:schemeClr>
            </a:glow>
            <a:innerShdw blurRad="114300">
              <a:prstClr val="black"/>
            </a:innerShdw>
          </a:effectLst>
        </p:spPr>
      </p:pic>
      <p:pic>
        <p:nvPicPr>
          <p:cNvPr id="13" name="圖片 12">
            <a:extLst>
              <a:ext uri="{FF2B5EF4-FFF2-40B4-BE49-F238E27FC236}">
                <a16:creationId xmlns:a16="http://schemas.microsoft.com/office/drawing/2014/main" id="{B60E2629-E660-46B9-9F03-175862E48A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2480" y="2098296"/>
            <a:ext cx="4216047" cy="2955396"/>
          </a:xfrm>
          <a:prstGeom prst="rect">
            <a:avLst/>
          </a:prstGeom>
          <a:effectLst>
            <a:glow rad="228600">
              <a:schemeClr val="accent3">
                <a:satMod val="175000"/>
                <a:alpha val="40000"/>
              </a:schemeClr>
            </a:glow>
            <a:innerShdw blurRad="114300">
              <a:prstClr val="black"/>
            </a:innerShdw>
          </a:effectLst>
        </p:spPr>
      </p:pic>
      <p:pic>
        <p:nvPicPr>
          <p:cNvPr id="21" name="圖片 20">
            <a:extLst>
              <a:ext uri="{FF2B5EF4-FFF2-40B4-BE49-F238E27FC236}">
                <a16:creationId xmlns:a16="http://schemas.microsoft.com/office/drawing/2014/main" id="{4A90A287-C5D7-4EE4-86A8-F0384704BA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92480" y="5186325"/>
            <a:ext cx="4223673" cy="1268250"/>
          </a:xfrm>
          <a:prstGeom prst="rect">
            <a:avLst/>
          </a:prstGeom>
          <a:effectLst>
            <a:glow rad="228600">
              <a:schemeClr val="accent3">
                <a:satMod val="175000"/>
                <a:alpha val="40000"/>
              </a:schemeClr>
            </a:glow>
            <a:innerShdw blurRad="114300">
              <a:prstClr val="black"/>
            </a:innerShdw>
          </a:effectLst>
        </p:spPr>
      </p:pic>
      <p:pic>
        <p:nvPicPr>
          <p:cNvPr id="23" name="圖片 22">
            <a:extLst>
              <a:ext uri="{FF2B5EF4-FFF2-40B4-BE49-F238E27FC236}">
                <a16:creationId xmlns:a16="http://schemas.microsoft.com/office/drawing/2014/main" id="{7926E9F6-0A50-40B2-98C7-1FC11E6AF4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748" y="4257486"/>
            <a:ext cx="3489746" cy="2294364"/>
          </a:xfrm>
          <a:prstGeom prst="rect">
            <a:avLst/>
          </a:prstGeom>
          <a:effectLst>
            <a:glow rad="228600">
              <a:schemeClr val="accent3">
                <a:satMod val="175000"/>
                <a:alpha val="40000"/>
              </a:schemeClr>
            </a:glow>
            <a:innerShdw blurRad="114300">
              <a:prstClr val="black"/>
            </a:innerShdw>
          </a:effectLst>
        </p:spPr>
      </p:pic>
      <p:pic>
        <p:nvPicPr>
          <p:cNvPr id="35" name="圖片 34">
            <a:extLst>
              <a:ext uri="{FF2B5EF4-FFF2-40B4-BE49-F238E27FC236}">
                <a16:creationId xmlns:a16="http://schemas.microsoft.com/office/drawing/2014/main" id="{7E600A00-DD42-487A-9A26-291B7141CA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88280" y="2105296"/>
            <a:ext cx="3597286" cy="2834846"/>
          </a:xfrm>
          <a:prstGeom prst="rect">
            <a:avLst/>
          </a:prstGeom>
          <a:effectLst>
            <a:glow rad="228600">
              <a:schemeClr val="accent3">
                <a:satMod val="175000"/>
                <a:alpha val="40000"/>
              </a:schemeClr>
            </a:glow>
            <a:innerShdw blurRad="114300">
              <a:prstClr val="black"/>
            </a:innerShdw>
          </a:effectLst>
        </p:spPr>
      </p:pic>
      <p:pic>
        <p:nvPicPr>
          <p:cNvPr id="38" name="圖片 37">
            <a:extLst>
              <a:ext uri="{FF2B5EF4-FFF2-40B4-BE49-F238E27FC236}">
                <a16:creationId xmlns:a16="http://schemas.microsoft.com/office/drawing/2014/main" id="{82DA5AC4-23EA-4FB8-A3C9-9E508519FD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17672" y="5167063"/>
            <a:ext cx="3567894" cy="1229056"/>
          </a:xfrm>
          <a:prstGeom prst="rect">
            <a:avLst/>
          </a:prstGeom>
          <a:effectLst>
            <a:glow rad="228600">
              <a:schemeClr val="accent3">
                <a:satMod val="175000"/>
                <a:alpha val="40000"/>
              </a:schemeClr>
            </a:glow>
            <a:innerShdw blurRad="114300">
              <a:prstClr val="black"/>
            </a:innerShdw>
          </a:effectLst>
        </p:spPr>
      </p:pic>
    </p:spTree>
    <p:extLst>
      <p:ext uri="{BB962C8B-B14F-4D97-AF65-F5344CB8AC3E}">
        <p14:creationId xmlns:p14="http://schemas.microsoft.com/office/powerpoint/2010/main" val="8575846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95317" y="153709"/>
            <a:ext cx="11096682"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內容版面配置區 2">
            <a:extLst>
              <a:ext uri="{FF2B5EF4-FFF2-40B4-BE49-F238E27FC236}">
                <a16:creationId xmlns:a16="http://schemas.microsoft.com/office/drawing/2014/main" id="{0EBB26B2-AA27-4863-AB6D-3EE4348B41BB}"/>
              </a:ext>
            </a:extLst>
          </p:cNvPr>
          <p:cNvSpPr txBox="1">
            <a:spLocks/>
          </p:cNvSpPr>
          <p:nvPr/>
        </p:nvSpPr>
        <p:spPr>
          <a:xfrm>
            <a:off x="120172" y="1751008"/>
            <a:ext cx="2289653"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資訊安全</a:t>
            </a:r>
            <a:r>
              <a:rPr lang="zh-TW" altLang="en-US" sz="1800" b="1" u="sng" dirty="0">
                <a:solidFill>
                  <a:schemeClr val="bg1"/>
                </a:solidFill>
                <a:latin typeface="微軟正黑體"/>
              </a:rPr>
              <a:t>組織</a:t>
            </a:r>
            <a:r>
              <a:rPr lang="zh-TW" altLang="en-US" sz="1800" b="1" dirty="0">
                <a:solidFill>
                  <a:schemeClr val="bg1"/>
                </a:solidFill>
                <a:latin typeface="微軟正黑體"/>
              </a:rPr>
              <a:t>程序書</a:t>
            </a:r>
            <a:endParaRPr lang="en-US" altLang="zh-TW" sz="1800" b="1" dirty="0">
              <a:solidFill>
                <a:schemeClr val="bg1"/>
              </a:solidFill>
              <a:latin typeface="微軟正黑體"/>
            </a:endParaRPr>
          </a:p>
        </p:txBody>
      </p:sp>
      <p:sp>
        <p:nvSpPr>
          <p:cNvPr id="29" name="矩形 28">
            <a:extLst>
              <a:ext uri="{FF2B5EF4-FFF2-40B4-BE49-F238E27FC236}">
                <a16:creationId xmlns:a16="http://schemas.microsoft.com/office/drawing/2014/main" id="{56A8DE03-A349-4050-923C-D0F5B1033649}"/>
              </a:ext>
            </a:extLst>
          </p:cNvPr>
          <p:cNvSpPr/>
          <p:nvPr/>
        </p:nvSpPr>
        <p:spPr>
          <a:xfrm>
            <a:off x="922009" y="1069812"/>
            <a:ext cx="4216047" cy="507548"/>
          </a:xfrm>
          <a:prstGeom prst="rect">
            <a:avLst/>
          </a:prstGeom>
          <a:solidFill>
            <a:srgbClr val="99CB38">
              <a:alpha val="50000"/>
            </a:srgb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30" name="矩形 29">
            <a:extLst>
              <a:ext uri="{FF2B5EF4-FFF2-40B4-BE49-F238E27FC236}">
                <a16:creationId xmlns:a16="http://schemas.microsoft.com/office/drawing/2014/main" id="{AE3E1918-F9D0-428C-A046-E3818FA873DA}"/>
              </a:ext>
            </a:extLst>
          </p:cNvPr>
          <p:cNvSpPr/>
          <p:nvPr/>
        </p:nvSpPr>
        <p:spPr>
          <a:xfrm>
            <a:off x="994584" y="1044202"/>
            <a:ext cx="3647645" cy="523220"/>
          </a:xfrm>
          <a:prstGeom prst="rect">
            <a:avLst/>
          </a:prstGeom>
        </p:spPr>
        <p:txBody>
          <a:bodyPr wrap="square">
            <a:spAutoFit/>
          </a:bodyPr>
          <a:lstStyle/>
          <a:p>
            <a:pPr marL="457200" indent="-457200">
              <a:spcBef>
                <a:spcPts val="600"/>
              </a:spcBef>
              <a:spcAft>
                <a:spcPts val="900"/>
              </a:spcAft>
              <a:buClr>
                <a:srgbClr val="70AD47">
                  <a:lumMod val="75000"/>
                </a:srgbClr>
              </a:buClr>
              <a:buFont typeface="Wingdings" panose="05000000000000000000" pitchFamily="2" charset="2"/>
              <a:buChar char="Ø"/>
            </a:pPr>
            <a:r>
              <a:rPr lang="zh-TW" altLang="en-US" sz="2800" b="1" dirty="0">
                <a:solidFill>
                  <a:prstClr val="black"/>
                </a:solidFill>
                <a:latin typeface="微軟正黑體" panose="020B0604030504040204" pitchFamily="34" charset="-120"/>
              </a:rPr>
              <a:t>二階</a:t>
            </a:r>
            <a:r>
              <a:rPr lang="en-US" altLang="zh-TW" sz="2800" b="1" dirty="0">
                <a:solidFill>
                  <a:prstClr val="black"/>
                </a:solidFill>
                <a:latin typeface="微軟正黑體" panose="020B0604030504040204" pitchFamily="34" charset="-120"/>
              </a:rPr>
              <a:t>-</a:t>
            </a:r>
            <a:r>
              <a:rPr lang="zh-TW" altLang="en-US" sz="2800" b="1" dirty="0">
                <a:solidFill>
                  <a:prstClr val="black"/>
                </a:solidFill>
                <a:latin typeface="微軟正黑體" panose="020B0604030504040204" pitchFamily="34" charset="-120"/>
              </a:rPr>
              <a:t>相關</a:t>
            </a:r>
            <a:r>
              <a:rPr lang="zh-TW" altLang="en-US" sz="2800" b="1" dirty="0">
                <a:solidFill>
                  <a:srgbClr val="C00000"/>
                </a:solidFill>
                <a:latin typeface="微軟正黑體" panose="020B0604030504040204" pitchFamily="34" charset="-120"/>
              </a:rPr>
              <a:t>程序書</a:t>
            </a:r>
            <a:endParaRPr lang="en-US" altLang="zh-TW" sz="2800" b="1" dirty="0">
              <a:solidFill>
                <a:srgbClr val="C00000"/>
              </a:solidFill>
              <a:latin typeface="微軟正黑體" panose="020B0604030504040204" pitchFamily="34" charset="-120"/>
            </a:endParaRPr>
          </a:p>
        </p:txBody>
      </p:sp>
      <p:sp>
        <p:nvSpPr>
          <p:cNvPr id="22" name="內容版面配置區 2">
            <a:extLst>
              <a:ext uri="{FF2B5EF4-FFF2-40B4-BE49-F238E27FC236}">
                <a16:creationId xmlns:a16="http://schemas.microsoft.com/office/drawing/2014/main" id="{682FAE1C-C390-498E-836D-2D873FF34CFA}"/>
              </a:ext>
            </a:extLst>
          </p:cNvPr>
          <p:cNvSpPr txBox="1">
            <a:spLocks/>
          </p:cNvSpPr>
          <p:nvPr/>
        </p:nvSpPr>
        <p:spPr>
          <a:xfrm>
            <a:off x="3160328" y="1751008"/>
            <a:ext cx="2289653"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資訊</a:t>
            </a:r>
            <a:r>
              <a:rPr lang="zh-TW" altLang="en-US" sz="1800" b="1" u="sng" dirty="0">
                <a:solidFill>
                  <a:schemeClr val="bg1"/>
                </a:solidFill>
                <a:latin typeface="微軟正黑體"/>
              </a:rPr>
              <a:t>資產管理</a:t>
            </a:r>
            <a:r>
              <a:rPr lang="zh-TW" altLang="en-US" sz="1800" b="1" dirty="0">
                <a:solidFill>
                  <a:schemeClr val="bg1"/>
                </a:solidFill>
                <a:latin typeface="微軟正黑體"/>
              </a:rPr>
              <a:t>程序書</a:t>
            </a:r>
            <a:endParaRPr lang="en-US" altLang="zh-TW" sz="1800" b="1" dirty="0">
              <a:solidFill>
                <a:schemeClr val="bg1"/>
              </a:solidFill>
              <a:latin typeface="微軟正黑體"/>
            </a:endParaRPr>
          </a:p>
        </p:txBody>
      </p:sp>
      <p:sp>
        <p:nvSpPr>
          <p:cNvPr id="25" name="內容版面配置區 2">
            <a:extLst>
              <a:ext uri="{FF2B5EF4-FFF2-40B4-BE49-F238E27FC236}">
                <a16:creationId xmlns:a16="http://schemas.microsoft.com/office/drawing/2014/main" id="{80F31C64-F72C-4E50-9C12-A772F8EE6181}"/>
              </a:ext>
            </a:extLst>
          </p:cNvPr>
          <p:cNvSpPr txBox="1">
            <a:spLocks/>
          </p:cNvSpPr>
          <p:nvPr/>
        </p:nvSpPr>
        <p:spPr>
          <a:xfrm>
            <a:off x="6122894" y="1751008"/>
            <a:ext cx="2289653"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u="sng" dirty="0">
                <a:solidFill>
                  <a:schemeClr val="bg1"/>
                </a:solidFill>
                <a:latin typeface="微軟正黑體"/>
              </a:rPr>
              <a:t>文件管理</a:t>
            </a:r>
            <a:r>
              <a:rPr lang="zh-TW" altLang="en-US" sz="1800" b="1" dirty="0">
                <a:solidFill>
                  <a:schemeClr val="bg1"/>
                </a:solidFill>
                <a:latin typeface="微軟正黑體"/>
              </a:rPr>
              <a:t>程序書</a:t>
            </a:r>
            <a:endParaRPr lang="en-US" altLang="zh-TW" sz="1800" b="1" dirty="0">
              <a:solidFill>
                <a:schemeClr val="bg1"/>
              </a:solidFill>
              <a:latin typeface="微軟正黑體"/>
            </a:endParaRPr>
          </a:p>
        </p:txBody>
      </p:sp>
      <p:sp>
        <p:nvSpPr>
          <p:cNvPr id="33" name="內容版面配置區 2">
            <a:extLst>
              <a:ext uri="{FF2B5EF4-FFF2-40B4-BE49-F238E27FC236}">
                <a16:creationId xmlns:a16="http://schemas.microsoft.com/office/drawing/2014/main" id="{07C2B553-F3DB-4E94-B5AF-45B6346F4EEA}"/>
              </a:ext>
            </a:extLst>
          </p:cNvPr>
          <p:cNvSpPr txBox="1">
            <a:spLocks/>
          </p:cNvSpPr>
          <p:nvPr/>
        </p:nvSpPr>
        <p:spPr>
          <a:xfrm>
            <a:off x="9154459" y="1751008"/>
            <a:ext cx="2997200"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人員</a:t>
            </a:r>
            <a:r>
              <a:rPr lang="zh-TW" altLang="en-US" sz="1800" b="1" u="sng" dirty="0">
                <a:solidFill>
                  <a:schemeClr val="bg1"/>
                </a:solidFill>
                <a:latin typeface="微軟正黑體"/>
              </a:rPr>
              <a:t>安全</a:t>
            </a:r>
            <a:r>
              <a:rPr lang="zh-TW" altLang="en-US" sz="1800" b="1" dirty="0">
                <a:solidFill>
                  <a:schemeClr val="bg1"/>
                </a:solidFill>
                <a:latin typeface="微軟正黑體"/>
              </a:rPr>
              <a:t>與教育</a:t>
            </a:r>
            <a:r>
              <a:rPr lang="zh-TW" altLang="en-US" sz="1800" b="1" u="sng" dirty="0">
                <a:solidFill>
                  <a:schemeClr val="bg1"/>
                </a:solidFill>
                <a:latin typeface="微軟正黑體"/>
              </a:rPr>
              <a:t>訓練</a:t>
            </a:r>
            <a:r>
              <a:rPr lang="zh-TW" altLang="en-US" sz="1800" b="1" dirty="0">
                <a:solidFill>
                  <a:schemeClr val="bg1"/>
                </a:solidFill>
                <a:latin typeface="微軟正黑體"/>
              </a:rPr>
              <a:t>程序書</a:t>
            </a:r>
            <a:endParaRPr lang="en-US" altLang="zh-TW" sz="1800" b="1" dirty="0">
              <a:solidFill>
                <a:schemeClr val="bg1"/>
              </a:solidFill>
              <a:latin typeface="微軟正黑體"/>
            </a:endParaRPr>
          </a:p>
        </p:txBody>
      </p:sp>
      <p:sp>
        <p:nvSpPr>
          <p:cNvPr id="18" name="文本框 47">
            <a:extLst>
              <a:ext uri="{FF2B5EF4-FFF2-40B4-BE49-F238E27FC236}">
                <a16:creationId xmlns:a16="http://schemas.microsoft.com/office/drawing/2014/main" id="{734378F2-B47F-418F-BFB1-F56D09B2B2C2}"/>
              </a:ext>
            </a:extLst>
          </p:cNvPr>
          <p:cNvSpPr txBox="1"/>
          <p:nvPr/>
        </p:nvSpPr>
        <p:spPr>
          <a:xfrm>
            <a:off x="1209500" y="234242"/>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應辦理事項</a:t>
            </a:r>
            <a:r>
              <a:rPr lang="en-US" altLang="zh-TW" sz="3600" b="1" dirty="0">
                <a:solidFill>
                  <a:prstClr val="white"/>
                </a:solidFill>
                <a:latin typeface="微软雅黑" panose="020B0503020204020204" pitchFamily="34" charset="-122"/>
                <a:ea typeface="微软雅黑" panose="020B0503020204020204" pitchFamily="34" charset="-122"/>
              </a:rPr>
              <a:t>(Ⅲ)-</a:t>
            </a:r>
            <a:r>
              <a:rPr lang="zh-TW" altLang="en-US" sz="2400" b="1" dirty="0">
                <a:solidFill>
                  <a:prstClr val="white"/>
                </a:solidFill>
                <a:latin typeface="微软雅黑" panose="020B0503020204020204" pitchFamily="34" charset="-122"/>
                <a:ea typeface="微软雅黑" panose="020B0503020204020204" pitchFamily="34" charset="-122"/>
              </a:rPr>
              <a:t>四階文件</a:t>
            </a:r>
            <a:r>
              <a:rPr lang="en-US" altLang="zh-TW" sz="2400" b="1" dirty="0">
                <a:solidFill>
                  <a:prstClr val="white"/>
                </a:solidFill>
                <a:latin typeface="微软雅黑" panose="020B0503020204020204" pitchFamily="34" charset="-122"/>
                <a:ea typeface="微软雅黑" panose="020B0503020204020204" pitchFamily="34" charset="-122"/>
              </a:rPr>
              <a:t>(2/4)</a:t>
            </a:r>
            <a:endParaRPr lang="zh-TW" altLang="en-US" sz="2800" b="1" dirty="0">
              <a:solidFill>
                <a:srgbClr val="FFFF00"/>
              </a:solidFill>
              <a:latin typeface="微软雅黑" panose="020B0503020204020204" pitchFamily="34" charset="-122"/>
              <a:ea typeface="微软雅黑" panose="020B0503020204020204" pitchFamily="34" charset="-122"/>
            </a:endParaRPr>
          </a:p>
        </p:txBody>
      </p:sp>
      <p:pic>
        <p:nvPicPr>
          <p:cNvPr id="6" name="圖片 5">
            <a:extLst>
              <a:ext uri="{FF2B5EF4-FFF2-40B4-BE49-F238E27FC236}">
                <a16:creationId xmlns:a16="http://schemas.microsoft.com/office/drawing/2014/main" id="{89644BF4-56AE-4EA9-9E3A-14184D72D1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173" y="2161912"/>
            <a:ext cx="2923678" cy="4319570"/>
          </a:xfrm>
          <a:prstGeom prst="rect">
            <a:avLst/>
          </a:prstGeom>
          <a:effectLst>
            <a:glow rad="101600">
              <a:schemeClr val="accent3">
                <a:satMod val="175000"/>
                <a:alpha val="40000"/>
              </a:schemeClr>
            </a:glow>
            <a:innerShdw blurRad="114300">
              <a:prstClr val="black"/>
            </a:innerShdw>
          </a:effectLst>
        </p:spPr>
      </p:pic>
      <p:pic>
        <p:nvPicPr>
          <p:cNvPr id="10" name="圖片 9">
            <a:extLst>
              <a:ext uri="{FF2B5EF4-FFF2-40B4-BE49-F238E27FC236}">
                <a16:creationId xmlns:a16="http://schemas.microsoft.com/office/drawing/2014/main" id="{8C9CBC0B-87B5-4CA2-807A-61BCD3F2D2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161911"/>
            <a:ext cx="2926974" cy="4365277"/>
          </a:xfrm>
          <a:prstGeom prst="rect">
            <a:avLst/>
          </a:prstGeom>
          <a:effectLst>
            <a:glow rad="101600">
              <a:schemeClr val="accent3">
                <a:satMod val="175000"/>
                <a:alpha val="40000"/>
              </a:schemeClr>
            </a:glow>
            <a:innerShdw blurRad="114300">
              <a:prstClr val="black"/>
            </a:innerShdw>
          </a:effectLst>
        </p:spPr>
      </p:pic>
      <p:pic>
        <p:nvPicPr>
          <p:cNvPr id="14" name="圖片 13">
            <a:extLst>
              <a:ext uri="{FF2B5EF4-FFF2-40B4-BE49-F238E27FC236}">
                <a16:creationId xmlns:a16="http://schemas.microsoft.com/office/drawing/2014/main" id="{F2532A4D-377D-4431-BBE9-D6A622E980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13407" y="2161912"/>
            <a:ext cx="2874154" cy="4319570"/>
          </a:xfrm>
          <a:prstGeom prst="rect">
            <a:avLst/>
          </a:prstGeom>
          <a:effectLst>
            <a:glow rad="101600">
              <a:schemeClr val="accent3">
                <a:satMod val="175000"/>
                <a:alpha val="40000"/>
              </a:schemeClr>
            </a:glow>
            <a:innerShdw blurRad="114300">
              <a:prstClr val="black"/>
            </a:innerShdw>
          </a:effectLst>
        </p:spPr>
      </p:pic>
      <p:pic>
        <p:nvPicPr>
          <p:cNvPr id="16" name="圖片 15">
            <a:extLst>
              <a:ext uri="{FF2B5EF4-FFF2-40B4-BE49-F238E27FC236}">
                <a16:creationId xmlns:a16="http://schemas.microsoft.com/office/drawing/2014/main" id="{BF17073D-0B8B-4E5E-8BAE-DDBF35D480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94800" y="2190305"/>
            <a:ext cx="2863562" cy="4336883"/>
          </a:xfrm>
          <a:prstGeom prst="rect">
            <a:avLst/>
          </a:prstGeom>
          <a:effectLst>
            <a:glow rad="101600">
              <a:schemeClr val="accent3">
                <a:satMod val="175000"/>
                <a:alpha val="40000"/>
              </a:schemeClr>
            </a:glow>
            <a:innerShdw blurRad="114300">
              <a:prstClr val="black"/>
            </a:innerShdw>
          </a:effectLst>
        </p:spPr>
      </p:pic>
    </p:spTree>
    <p:extLst>
      <p:ext uri="{BB962C8B-B14F-4D97-AF65-F5344CB8AC3E}">
        <p14:creationId xmlns:p14="http://schemas.microsoft.com/office/powerpoint/2010/main" val="30863463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95317" y="153709"/>
            <a:ext cx="11096683"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內容版面配置區 2">
            <a:extLst>
              <a:ext uri="{FF2B5EF4-FFF2-40B4-BE49-F238E27FC236}">
                <a16:creationId xmlns:a16="http://schemas.microsoft.com/office/drawing/2014/main" id="{0EBB26B2-AA27-4863-AB6D-3EE4348B41BB}"/>
              </a:ext>
            </a:extLst>
          </p:cNvPr>
          <p:cNvSpPr txBox="1">
            <a:spLocks/>
          </p:cNvSpPr>
          <p:nvPr/>
        </p:nvSpPr>
        <p:spPr>
          <a:xfrm>
            <a:off x="160513" y="1751008"/>
            <a:ext cx="2940528"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網路及系統安全管理說明書</a:t>
            </a:r>
            <a:endParaRPr lang="en-US" altLang="zh-TW" sz="1800" b="1" dirty="0">
              <a:solidFill>
                <a:schemeClr val="bg1"/>
              </a:solidFill>
              <a:latin typeface="微軟正黑體"/>
            </a:endParaRPr>
          </a:p>
        </p:txBody>
      </p:sp>
      <p:sp>
        <p:nvSpPr>
          <p:cNvPr id="29" name="矩形 28">
            <a:extLst>
              <a:ext uri="{FF2B5EF4-FFF2-40B4-BE49-F238E27FC236}">
                <a16:creationId xmlns:a16="http://schemas.microsoft.com/office/drawing/2014/main" id="{56A8DE03-A349-4050-923C-D0F5B1033649}"/>
              </a:ext>
            </a:extLst>
          </p:cNvPr>
          <p:cNvSpPr/>
          <p:nvPr/>
        </p:nvSpPr>
        <p:spPr>
          <a:xfrm>
            <a:off x="922010" y="1075729"/>
            <a:ext cx="4216047" cy="507548"/>
          </a:xfrm>
          <a:prstGeom prst="rect">
            <a:avLst/>
          </a:prstGeom>
          <a:solidFill>
            <a:srgbClr val="99CB38">
              <a:alpha val="50000"/>
            </a:srgb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30" name="矩形 29">
            <a:extLst>
              <a:ext uri="{FF2B5EF4-FFF2-40B4-BE49-F238E27FC236}">
                <a16:creationId xmlns:a16="http://schemas.microsoft.com/office/drawing/2014/main" id="{AE3E1918-F9D0-428C-A046-E3818FA873DA}"/>
              </a:ext>
            </a:extLst>
          </p:cNvPr>
          <p:cNvSpPr/>
          <p:nvPr/>
        </p:nvSpPr>
        <p:spPr>
          <a:xfrm>
            <a:off x="1025251" y="1060057"/>
            <a:ext cx="3647645" cy="523220"/>
          </a:xfrm>
          <a:prstGeom prst="rect">
            <a:avLst/>
          </a:prstGeom>
        </p:spPr>
        <p:txBody>
          <a:bodyPr wrap="square">
            <a:spAutoFit/>
          </a:bodyPr>
          <a:lstStyle/>
          <a:p>
            <a:pPr marL="457200" indent="-457200">
              <a:spcBef>
                <a:spcPts val="600"/>
              </a:spcBef>
              <a:spcAft>
                <a:spcPts val="900"/>
              </a:spcAft>
              <a:buClr>
                <a:srgbClr val="70AD47">
                  <a:lumMod val="75000"/>
                </a:srgbClr>
              </a:buClr>
              <a:buFont typeface="Wingdings" panose="05000000000000000000" pitchFamily="2" charset="2"/>
              <a:buChar char="Ø"/>
            </a:pPr>
            <a:r>
              <a:rPr lang="zh-TW" altLang="en-US" sz="2800" b="1" dirty="0">
                <a:solidFill>
                  <a:prstClr val="black"/>
                </a:solidFill>
                <a:latin typeface="微軟正黑體" panose="020B0604030504040204" pitchFamily="34" charset="-120"/>
              </a:rPr>
              <a:t>三階</a:t>
            </a:r>
            <a:r>
              <a:rPr lang="en-US" altLang="zh-TW" sz="2800" b="1" dirty="0">
                <a:solidFill>
                  <a:prstClr val="black"/>
                </a:solidFill>
                <a:latin typeface="微軟正黑體" panose="020B0604030504040204" pitchFamily="34" charset="-120"/>
              </a:rPr>
              <a:t>-</a:t>
            </a:r>
            <a:r>
              <a:rPr lang="zh-TW" altLang="en-US" sz="2800" b="1" dirty="0">
                <a:solidFill>
                  <a:prstClr val="black"/>
                </a:solidFill>
                <a:latin typeface="微軟正黑體" panose="020B0604030504040204" pitchFamily="34" charset="-120"/>
              </a:rPr>
              <a:t>相關</a:t>
            </a:r>
            <a:r>
              <a:rPr lang="zh-TW" altLang="en-US" sz="2800" b="1" dirty="0">
                <a:solidFill>
                  <a:srgbClr val="C00000"/>
                </a:solidFill>
                <a:latin typeface="微軟正黑體" panose="020B0604030504040204" pitchFamily="34" charset="-120"/>
              </a:rPr>
              <a:t>說明書</a:t>
            </a:r>
            <a:endParaRPr lang="en-US" altLang="zh-TW" sz="2800" b="1" dirty="0">
              <a:solidFill>
                <a:srgbClr val="C00000"/>
              </a:solidFill>
              <a:latin typeface="微軟正黑體" panose="020B0604030504040204" pitchFamily="34" charset="-120"/>
            </a:endParaRPr>
          </a:p>
        </p:txBody>
      </p:sp>
      <p:sp>
        <p:nvSpPr>
          <p:cNvPr id="22" name="內容版面配置區 2">
            <a:extLst>
              <a:ext uri="{FF2B5EF4-FFF2-40B4-BE49-F238E27FC236}">
                <a16:creationId xmlns:a16="http://schemas.microsoft.com/office/drawing/2014/main" id="{682FAE1C-C390-498E-836D-2D873FF34CFA}"/>
              </a:ext>
            </a:extLst>
          </p:cNvPr>
          <p:cNvSpPr txBox="1">
            <a:spLocks/>
          </p:cNvSpPr>
          <p:nvPr/>
        </p:nvSpPr>
        <p:spPr>
          <a:xfrm>
            <a:off x="9272431" y="1751008"/>
            <a:ext cx="2305487"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資訊資產管理說明書</a:t>
            </a:r>
            <a:endParaRPr lang="en-US" altLang="zh-TW" sz="1800" b="1" dirty="0">
              <a:solidFill>
                <a:schemeClr val="bg1"/>
              </a:solidFill>
              <a:latin typeface="微軟正黑體"/>
            </a:endParaRPr>
          </a:p>
        </p:txBody>
      </p:sp>
      <p:sp>
        <p:nvSpPr>
          <p:cNvPr id="25" name="內容版面配置區 2">
            <a:extLst>
              <a:ext uri="{FF2B5EF4-FFF2-40B4-BE49-F238E27FC236}">
                <a16:creationId xmlns:a16="http://schemas.microsoft.com/office/drawing/2014/main" id="{80F31C64-F72C-4E50-9C12-A772F8EE6181}"/>
              </a:ext>
            </a:extLst>
          </p:cNvPr>
          <p:cNvSpPr txBox="1">
            <a:spLocks/>
          </p:cNvSpPr>
          <p:nvPr/>
        </p:nvSpPr>
        <p:spPr>
          <a:xfrm>
            <a:off x="3238500" y="1751008"/>
            <a:ext cx="2699658"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惡意軟體防護管理說明書</a:t>
            </a:r>
            <a:endParaRPr lang="en-US" altLang="zh-TW" sz="1800" b="1" dirty="0">
              <a:solidFill>
                <a:schemeClr val="bg1"/>
              </a:solidFill>
              <a:latin typeface="微軟正黑體"/>
            </a:endParaRPr>
          </a:p>
        </p:txBody>
      </p:sp>
      <p:sp>
        <p:nvSpPr>
          <p:cNvPr id="33" name="內容版面配置區 2">
            <a:extLst>
              <a:ext uri="{FF2B5EF4-FFF2-40B4-BE49-F238E27FC236}">
                <a16:creationId xmlns:a16="http://schemas.microsoft.com/office/drawing/2014/main" id="{07C2B553-F3DB-4E94-B5AF-45B6346F4EEA}"/>
              </a:ext>
            </a:extLst>
          </p:cNvPr>
          <p:cNvSpPr txBox="1">
            <a:spLocks/>
          </p:cNvSpPr>
          <p:nvPr/>
        </p:nvSpPr>
        <p:spPr>
          <a:xfrm>
            <a:off x="6283512" y="1764455"/>
            <a:ext cx="2565400"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帳號及密碼管理說明書</a:t>
            </a:r>
            <a:endParaRPr lang="en-US" altLang="zh-TW" sz="1800" b="1" dirty="0">
              <a:solidFill>
                <a:schemeClr val="bg1"/>
              </a:solidFill>
              <a:latin typeface="微軟正黑體"/>
            </a:endParaRPr>
          </a:p>
        </p:txBody>
      </p:sp>
      <p:sp>
        <p:nvSpPr>
          <p:cNvPr id="18" name="文本框 47">
            <a:extLst>
              <a:ext uri="{FF2B5EF4-FFF2-40B4-BE49-F238E27FC236}">
                <a16:creationId xmlns:a16="http://schemas.microsoft.com/office/drawing/2014/main" id="{01DF0694-A1A0-487E-BCB2-EAE4FA089826}"/>
              </a:ext>
            </a:extLst>
          </p:cNvPr>
          <p:cNvSpPr txBox="1"/>
          <p:nvPr/>
        </p:nvSpPr>
        <p:spPr>
          <a:xfrm>
            <a:off x="1209500" y="234242"/>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應辦理事項</a:t>
            </a:r>
            <a:r>
              <a:rPr lang="en-US" altLang="zh-TW" sz="3600" b="1" dirty="0">
                <a:solidFill>
                  <a:prstClr val="white"/>
                </a:solidFill>
                <a:latin typeface="微软雅黑" panose="020B0503020204020204" pitchFamily="34" charset="-122"/>
                <a:ea typeface="微软雅黑" panose="020B0503020204020204" pitchFamily="34" charset="-122"/>
              </a:rPr>
              <a:t>(Ⅲ)-</a:t>
            </a:r>
            <a:r>
              <a:rPr lang="zh-TW" altLang="en-US" sz="2400" b="1" dirty="0">
                <a:solidFill>
                  <a:prstClr val="white"/>
                </a:solidFill>
                <a:latin typeface="微软雅黑" panose="020B0503020204020204" pitchFamily="34" charset="-122"/>
                <a:ea typeface="微软雅黑" panose="020B0503020204020204" pitchFamily="34" charset="-122"/>
              </a:rPr>
              <a:t>四階文件</a:t>
            </a:r>
            <a:r>
              <a:rPr lang="en-US" altLang="zh-TW" sz="2400" b="1" dirty="0">
                <a:solidFill>
                  <a:prstClr val="white"/>
                </a:solidFill>
                <a:latin typeface="微软雅黑" panose="020B0503020204020204" pitchFamily="34" charset="-122"/>
                <a:ea typeface="微软雅黑" panose="020B0503020204020204" pitchFamily="34" charset="-122"/>
              </a:rPr>
              <a:t>(3/4)</a:t>
            </a:r>
            <a:endParaRPr lang="zh-TW" altLang="en-US" sz="2800" b="1" dirty="0">
              <a:solidFill>
                <a:srgbClr val="FFFF00"/>
              </a:solidFill>
              <a:latin typeface="微软雅黑" panose="020B0503020204020204" pitchFamily="34" charset="-122"/>
              <a:ea typeface="微软雅黑" panose="020B0503020204020204" pitchFamily="34" charset="-122"/>
            </a:endParaRPr>
          </a:p>
        </p:txBody>
      </p:sp>
      <p:pic>
        <p:nvPicPr>
          <p:cNvPr id="4" name="圖片 3">
            <a:extLst>
              <a:ext uri="{FF2B5EF4-FFF2-40B4-BE49-F238E27FC236}">
                <a16:creationId xmlns:a16="http://schemas.microsoft.com/office/drawing/2014/main" id="{F263AF68-00BC-4406-BBBC-762832DA02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3758" y="2176096"/>
            <a:ext cx="2786805" cy="4201810"/>
          </a:xfrm>
          <a:prstGeom prst="rect">
            <a:avLst/>
          </a:prstGeom>
          <a:effectLst>
            <a:glow rad="228600">
              <a:schemeClr val="accent3">
                <a:satMod val="175000"/>
                <a:alpha val="40000"/>
              </a:schemeClr>
            </a:glow>
            <a:innerShdw blurRad="114300">
              <a:prstClr val="black"/>
            </a:innerShdw>
          </a:effectLst>
        </p:spPr>
      </p:pic>
      <p:pic>
        <p:nvPicPr>
          <p:cNvPr id="7" name="圖片 6">
            <a:extLst>
              <a:ext uri="{FF2B5EF4-FFF2-40B4-BE49-F238E27FC236}">
                <a16:creationId xmlns:a16="http://schemas.microsoft.com/office/drawing/2014/main" id="{7F87D97A-0FE1-4FFA-97FD-D85797FAC5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2431" y="2176095"/>
            <a:ext cx="2799399" cy="4201806"/>
          </a:xfrm>
          <a:prstGeom prst="rect">
            <a:avLst/>
          </a:prstGeom>
          <a:effectLst>
            <a:glow rad="228600">
              <a:schemeClr val="accent3">
                <a:satMod val="175000"/>
                <a:alpha val="40000"/>
              </a:schemeClr>
            </a:glow>
            <a:innerShdw blurRad="114300">
              <a:prstClr val="black"/>
            </a:innerShdw>
          </a:effectLst>
        </p:spPr>
      </p:pic>
      <p:pic>
        <p:nvPicPr>
          <p:cNvPr id="11" name="圖片 10">
            <a:extLst>
              <a:ext uri="{FF2B5EF4-FFF2-40B4-BE49-F238E27FC236}">
                <a16:creationId xmlns:a16="http://schemas.microsoft.com/office/drawing/2014/main" id="{ECC69EA4-6C6D-4DBB-BDE7-7A32034876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35862" y="2176095"/>
            <a:ext cx="2786805" cy="4220324"/>
          </a:xfrm>
          <a:prstGeom prst="rect">
            <a:avLst/>
          </a:prstGeom>
          <a:effectLst>
            <a:glow rad="228600">
              <a:schemeClr val="accent3">
                <a:satMod val="175000"/>
                <a:alpha val="40000"/>
              </a:schemeClr>
            </a:glow>
            <a:innerShdw blurRad="114300">
              <a:prstClr val="black"/>
            </a:innerShdw>
          </a:effectLst>
        </p:spPr>
      </p:pic>
      <p:pic>
        <p:nvPicPr>
          <p:cNvPr id="13" name="圖片 12">
            <a:extLst>
              <a:ext uri="{FF2B5EF4-FFF2-40B4-BE49-F238E27FC236}">
                <a16:creationId xmlns:a16="http://schemas.microsoft.com/office/drawing/2014/main" id="{494555E1-B06C-4170-A189-2D861B3081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405" y="2176095"/>
            <a:ext cx="2797607" cy="4201810"/>
          </a:xfrm>
          <a:prstGeom prst="rect">
            <a:avLst/>
          </a:prstGeom>
          <a:effectLst>
            <a:glow rad="228600">
              <a:schemeClr val="accent3">
                <a:satMod val="175000"/>
                <a:alpha val="40000"/>
              </a:schemeClr>
            </a:glow>
            <a:innerShdw blurRad="114300">
              <a:prstClr val="black"/>
            </a:innerShdw>
          </a:effectLst>
        </p:spPr>
      </p:pic>
    </p:spTree>
    <p:extLst>
      <p:ext uri="{BB962C8B-B14F-4D97-AF65-F5344CB8AC3E}">
        <p14:creationId xmlns:p14="http://schemas.microsoft.com/office/powerpoint/2010/main" val="25614556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圖片 13">
            <a:extLst>
              <a:ext uri="{FF2B5EF4-FFF2-40B4-BE49-F238E27FC236}">
                <a16:creationId xmlns:a16="http://schemas.microsoft.com/office/drawing/2014/main" id="{95409416-5ACD-4CA1-B3A0-3E609C78A6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7207" y="4016281"/>
            <a:ext cx="4216047" cy="2688009"/>
          </a:xfrm>
          <a:prstGeom prst="rect">
            <a:avLst/>
          </a:prstGeom>
          <a:effectLst>
            <a:glow rad="228600">
              <a:schemeClr val="accent3">
                <a:satMod val="175000"/>
                <a:alpha val="40000"/>
              </a:schemeClr>
            </a:glow>
            <a:innerShdw blurRad="114300">
              <a:prstClr val="black"/>
            </a:innerShdw>
          </a:effectLst>
        </p:spPr>
      </p:pic>
      <p:pic>
        <p:nvPicPr>
          <p:cNvPr id="10" name="圖片 9">
            <a:extLst>
              <a:ext uri="{FF2B5EF4-FFF2-40B4-BE49-F238E27FC236}">
                <a16:creationId xmlns:a16="http://schemas.microsoft.com/office/drawing/2014/main" id="{5B582B05-99E6-4A5A-9643-AD0D8A2D97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961" y="1172699"/>
            <a:ext cx="4216047" cy="2728030"/>
          </a:xfrm>
          <a:prstGeom prst="rect">
            <a:avLst/>
          </a:prstGeom>
          <a:effectLst>
            <a:glow rad="228600">
              <a:schemeClr val="accent3">
                <a:satMod val="175000"/>
                <a:alpha val="40000"/>
              </a:schemeClr>
            </a:glow>
            <a:innerShdw blurRad="114300">
              <a:prstClr val="black"/>
            </a:innerShdw>
          </a:effectLst>
        </p:spPr>
      </p:pic>
      <p:grpSp>
        <p:nvGrpSpPr>
          <p:cNvPr id="46" name="组合 45"/>
          <p:cNvGrpSpPr/>
          <p:nvPr/>
        </p:nvGrpSpPr>
        <p:grpSpPr>
          <a:xfrm>
            <a:off x="1095317" y="153709"/>
            <a:ext cx="11096683"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內容版面配置區 2">
            <a:extLst>
              <a:ext uri="{FF2B5EF4-FFF2-40B4-BE49-F238E27FC236}">
                <a16:creationId xmlns:a16="http://schemas.microsoft.com/office/drawing/2014/main" id="{0EBB26B2-AA27-4863-AB6D-3EE4348B41BB}"/>
              </a:ext>
            </a:extLst>
          </p:cNvPr>
          <p:cNvSpPr txBox="1">
            <a:spLocks/>
          </p:cNvSpPr>
          <p:nvPr/>
        </p:nvSpPr>
        <p:spPr>
          <a:xfrm>
            <a:off x="312061" y="1738923"/>
            <a:ext cx="2590800" cy="413350"/>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設備進出及異動紀錄表</a:t>
            </a:r>
            <a:endParaRPr lang="en-US" altLang="zh-TW" sz="1800" b="1" dirty="0">
              <a:solidFill>
                <a:schemeClr val="bg1"/>
              </a:solidFill>
              <a:latin typeface="微軟正黑體"/>
            </a:endParaRPr>
          </a:p>
        </p:txBody>
      </p:sp>
      <p:sp>
        <p:nvSpPr>
          <p:cNvPr id="29" name="矩形 28">
            <a:extLst>
              <a:ext uri="{FF2B5EF4-FFF2-40B4-BE49-F238E27FC236}">
                <a16:creationId xmlns:a16="http://schemas.microsoft.com/office/drawing/2014/main" id="{56A8DE03-A349-4050-923C-D0F5B1033649}"/>
              </a:ext>
            </a:extLst>
          </p:cNvPr>
          <p:cNvSpPr/>
          <p:nvPr/>
        </p:nvSpPr>
        <p:spPr>
          <a:xfrm>
            <a:off x="952676" y="1085667"/>
            <a:ext cx="4216047" cy="507548"/>
          </a:xfrm>
          <a:prstGeom prst="rect">
            <a:avLst/>
          </a:prstGeom>
          <a:solidFill>
            <a:srgbClr val="99CB38">
              <a:alpha val="50000"/>
            </a:srgbClr>
          </a:solidFill>
          <a:ln w="12700" cap="flat" cmpd="sng" algn="ctr">
            <a:noFill/>
            <a:prstDash val="solid"/>
            <a:miter lim="800000"/>
          </a:ln>
          <a:effectLst/>
        </p:spPr>
        <p:txBody>
          <a:bodyPr rtlCol="0" anchor="ctr"/>
          <a:lstStyle/>
          <a:p>
            <a:pPr algn="ctr" defTabSz="457200">
              <a:defRPr/>
            </a:pPr>
            <a:endParaRPr lang="zh-TW" altLang="en-US" kern="0">
              <a:solidFill>
                <a:prstClr val="white"/>
              </a:solidFill>
              <a:latin typeface="Calibri" panose="020F0502020204030204"/>
              <a:ea typeface="新細明體"/>
            </a:endParaRPr>
          </a:p>
        </p:txBody>
      </p:sp>
      <p:sp>
        <p:nvSpPr>
          <p:cNvPr id="30" name="矩形 29">
            <a:extLst>
              <a:ext uri="{FF2B5EF4-FFF2-40B4-BE49-F238E27FC236}">
                <a16:creationId xmlns:a16="http://schemas.microsoft.com/office/drawing/2014/main" id="{AE3E1918-F9D0-428C-A046-E3818FA873DA}"/>
              </a:ext>
            </a:extLst>
          </p:cNvPr>
          <p:cNvSpPr/>
          <p:nvPr/>
        </p:nvSpPr>
        <p:spPr>
          <a:xfrm>
            <a:off x="1025251" y="1060057"/>
            <a:ext cx="3647645" cy="523220"/>
          </a:xfrm>
          <a:prstGeom prst="rect">
            <a:avLst/>
          </a:prstGeom>
        </p:spPr>
        <p:txBody>
          <a:bodyPr wrap="square">
            <a:spAutoFit/>
          </a:bodyPr>
          <a:lstStyle/>
          <a:p>
            <a:pPr marL="457200" indent="-457200">
              <a:spcBef>
                <a:spcPts val="600"/>
              </a:spcBef>
              <a:spcAft>
                <a:spcPts val="900"/>
              </a:spcAft>
              <a:buClr>
                <a:srgbClr val="70AD47">
                  <a:lumMod val="75000"/>
                </a:srgbClr>
              </a:buClr>
              <a:buFont typeface="Wingdings" panose="05000000000000000000" pitchFamily="2" charset="2"/>
              <a:buChar char="Ø"/>
            </a:pPr>
            <a:r>
              <a:rPr lang="zh-TW" altLang="en-US" sz="2800" b="1" dirty="0">
                <a:solidFill>
                  <a:prstClr val="black"/>
                </a:solidFill>
                <a:latin typeface="微軟正黑體" panose="020B0604030504040204" pitchFamily="34" charset="-120"/>
              </a:rPr>
              <a:t>四階</a:t>
            </a:r>
            <a:r>
              <a:rPr lang="en-US" altLang="zh-TW" sz="2800" b="1" dirty="0">
                <a:solidFill>
                  <a:prstClr val="black"/>
                </a:solidFill>
                <a:latin typeface="微軟正黑體" panose="020B0604030504040204" pitchFamily="34" charset="-120"/>
              </a:rPr>
              <a:t>-</a:t>
            </a:r>
            <a:r>
              <a:rPr lang="zh-TW" altLang="en-US" sz="2800" b="1" dirty="0">
                <a:solidFill>
                  <a:prstClr val="black"/>
                </a:solidFill>
                <a:latin typeface="微軟正黑體" panose="020B0604030504040204" pitchFamily="34" charset="-120"/>
              </a:rPr>
              <a:t>相關</a:t>
            </a:r>
            <a:r>
              <a:rPr lang="zh-TW" altLang="en-US" sz="2800" b="1" dirty="0">
                <a:solidFill>
                  <a:srgbClr val="C00000"/>
                </a:solidFill>
                <a:latin typeface="微軟正黑體" panose="020B0604030504040204" pitchFamily="34" charset="-120"/>
              </a:rPr>
              <a:t>表單</a:t>
            </a:r>
            <a:endParaRPr lang="en-US" altLang="zh-TW" sz="2800" b="1" dirty="0">
              <a:solidFill>
                <a:srgbClr val="C00000"/>
              </a:solidFill>
              <a:latin typeface="微軟正黑體" panose="020B0604030504040204" pitchFamily="34" charset="-120"/>
            </a:endParaRPr>
          </a:p>
        </p:txBody>
      </p:sp>
      <p:sp>
        <p:nvSpPr>
          <p:cNvPr id="22" name="內容版面配置區 2">
            <a:extLst>
              <a:ext uri="{FF2B5EF4-FFF2-40B4-BE49-F238E27FC236}">
                <a16:creationId xmlns:a16="http://schemas.microsoft.com/office/drawing/2014/main" id="{682FAE1C-C390-498E-836D-2D873FF34CFA}"/>
              </a:ext>
            </a:extLst>
          </p:cNvPr>
          <p:cNvSpPr txBox="1">
            <a:spLocks/>
          </p:cNvSpPr>
          <p:nvPr/>
        </p:nvSpPr>
        <p:spPr>
          <a:xfrm>
            <a:off x="7494961" y="3924172"/>
            <a:ext cx="3080500"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資訊安全目標有效性量測表</a:t>
            </a:r>
            <a:endParaRPr lang="en-US" altLang="zh-TW" sz="1800" b="1" dirty="0">
              <a:solidFill>
                <a:schemeClr val="bg1"/>
              </a:solidFill>
              <a:latin typeface="微軟正黑體"/>
            </a:endParaRPr>
          </a:p>
        </p:txBody>
      </p:sp>
      <p:sp>
        <p:nvSpPr>
          <p:cNvPr id="25" name="內容版面配置區 2">
            <a:extLst>
              <a:ext uri="{FF2B5EF4-FFF2-40B4-BE49-F238E27FC236}">
                <a16:creationId xmlns:a16="http://schemas.microsoft.com/office/drawing/2014/main" id="{80F31C64-F72C-4E50-9C12-A772F8EE6181}"/>
              </a:ext>
            </a:extLst>
          </p:cNvPr>
          <p:cNvSpPr txBox="1">
            <a:spLocks/>
          </p:cNvSpPr>
          <p:nvPr/>
        </p:nvSpPr>
        <p:spPr>
          <a:xfrm>
            <a:off x="3871700" y="1751008"/>
            <a:ext cx="3201452" cy="401265"/>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離職、調職人員帳號停用檢查表</a:t>
            </a:r>
            <a:endParaRPr lang="en-US" altLang="zh-TW" sz="1800" b="1" dirty="0">
              <a:solidFill>
                <a:schemeClr val="bg1"/>
              </a:solidFill>
              <a:latin typeface="微軟正黑體"/>
            </a:endParaRPr>
          </a:p>
        </p:txBody>
      </p:sp>
      <p:sp>
        <p:nvSpPr>
          <p:cNvPr id="33" name="內容版面配置區 2">
            <a:extLst>
              <a:ext uri="{FF2B5EF4-FFF2-40B4-BE49-F238E27FC236}">
                <a16:creationId xmlns:a16="http://schemas.microsoft.com/office/drawing/2014/main" id="{07C2B553-F3DB-4E94-B5AF-45B6346F4EEA}"/>
              </a:ext>
            </a:extLst>
          </p:cNvPr>
          <p:cNvSpPr txBox="1">
            <a:spLocks/>
          </p:cNvSpPr>
          <p:nvPr/>
        </p:nvSpPr>
        <p:spPr>
          <a:xfrm>
            <a:off x="7494961" y="1097692"/>
            <a:ext cx="2266472" cy="360924"/>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defRPr/>
            </a:pPr>
            <a:r>
              <a:rPr lang="zh-TW" altLang="en-US" sz="1800" b="1" dirty="0">
                <a:solidFill>
                  <a:schemeClr val="bg1"/>
                </a:solidFill>
                <a:latin typeface="微軟正黑體"/>
              </a:rPr>
              <a:t>資訊安全管理文件表</a:t>
            </a:r>
            <a:endParaRPr lang="en-US" altLang="zh-TW" sz="1800" b="1" dirty="0">
              <a:solidFill>
                <a:schemeClr val="bg1"/>
              </a:solidFill>
              <a:latin typeface="微軟正黑體"/>
            </a:endParaRPr>
          </a:p>
        </p:txBody>
      </p:sp>
      <p:sp>
        <p:nvSpPr>
          <p:cNvPr id="18" name="文本框 47">
            <a:extLst>
              <a:ext uri="{FF2B5EF4-FFF2-40B4-BE49-F238E27FC236}">
                <a16:creationId xmlns:a16="http://schemas.microsoft.com/office/drawing/2014/main" id="{D31FD1EF-8571-4977-BC53-26118DAC2D8B}"/>
              </a:ext>
            </a:extLst>
          </p:cNvPr>
          <p:cNvSpPr txBox="1"/>
          <p:nvPr/>
        </p:nvSpPr>
        <p:spPr>
          <a:xfrm>
            <a:off x="1209500" y="234242"/>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應辦理事項</a:t>
            </a:r>
            <a:r>
              <a:rPr lang="en-US" altLang="zh-TW" sz="3600" b="1" dirty="0">
                <a:solidFill>
                  <a:prstClr val="white"/>
                </a:solidFill>
                <a:latin typeface="微软雅黑" panose="020B0503020204020204" pitchFamily="34" charset="-122"/>
                <a:ea typeface="微软雅黑" panose="020B0503020204020204" pitchFamily="34" charset="-122"/>
              </a:rPr>
              <a:t>(Ⅲ)-</a:t>
            </a:r>
            <a:r>
              <a:rPr lang="zh-TW" altLang="en-US" sz="2400" b="1" dirty="0">
                <a:solidFill>
                  <a:prstClr val="white"/>
                </a:solidFill>
                <a:latin typeface="微软雅黑" panose="020B0503020204020204" pitchFamily="34" charset="-122"/>
                <a:ea typeface="微软雅黑" panose="020B0503020204020204" pitchFamily="34" charset="-122"/>
              </a:rPr>
              <a:t>四階文件</a:t>
            </a:r>
            <a:r>
              <a:rPr lang="en-US" altLang="zh-TW" sz="2400" b="1" dirty="0">
                <a:solidFill>
                  <a:prstClr val="white"/>
                </a:solidFill>
                <a:latin typeface="微软雅黑" panose="020B0503020204020204" pitchFamily="34" charset="-122"/>
                <a:ea typeface="微软雅黑" panose="020B0503020204020204" pitchFamily="34" charset="-122"/>
              </a:rPr>
              <a:t>(4/4)</a:t>
            </a:r>
            <a:endParaRPr lang="zh-TW" altLang="en-US" sz="2800" b="1" dirty="0">
              <a:solidFill>
                <a:srgbClr val="FFFF00"/>
              </a:solidFill>
              <a:latin typeface="微软雅黑" panose="020B0503020204020204" pitchFamily="34" charset="-122"/>
              <a:ea typeface="微软雅黑" panose="020B0503020204020204" pitchFamily="34" charset="-122"/>
            </a:endParaRPr>
          </a:p>
        </p:txBody>
      </p:sp>
      <p:pic>
        <p:nvPicPr>
          <p:cNvPr id="3" name="圖片 2">
            <a:extLst>
              <a:ext uri="{FF2B5EF4-FFF2-40B4-BE49-F238E27FC236}">
                <a16:creationId xmlns:a16="http://schemas.microsoft.com/office/drawing/2014/main" id="{C4D993CA-5660-4292-991D-EB5607EAF6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338" y="2305221"/>
            <a:ext cx="3115766" cy="4399069"/>
          </a:xfrm>
          <a:prstGeom prst="rect">
            <a:avLst/>
          </a:prstGeom>
          <a:effectLst>
            <a:glow rad="228600">
              <a:schemeClr val="accent3">
                <a:satMod val="175000"/>
                <a:alpha val="40000"/>
              </a:schemeClr>
            </a:glow>
            <a:innerShdw blurRad="114300">
              <a:prstClr val="black"/>
            </a:innerShdw>
          </a:effectLst>
        </p:spPr>
      </p:pic>
      <p:pic>
        <p:nvPicPr>
          <p:cNvPr id="6" name="圖片 5">
            <a:extLst>
              <a:ext uri="{FF2B5EF4-FFF2-40B4-BE49-F238E27FC236}">
                <a16:creationId xmlns:a16="http://schemas.microsoft.com/office/drawing/2014/main" id="{B4AECAD5-C384-42E9-823E-7533B96FC4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8252" y="2305221"/>
            <a:ext cx="3080500" cy="4399070"/>
          </a:xfrm>
          <a:prstGeom prst="rect">
            <a:avLst/>
          </a:prstGeom>
          <a:effectLst>
            <a:glow rad="228600">
              <a:schemeClr val="accent3">
                <a:satMod val="175000"/>
                <a:alpha val="40000"/>
              </a:schemeClr>
            </a:glow>
            <a:innerShdw blurRad="114300">
              <a:prstClr val="black"/>
            </a:innerShdw>
          </a:effectLst>
        </p:spPr>
      </p:pic>
    </p:spTree>
    <p:extLst>
      <p:ext uri="{BB962C8B-B14F-4D97-AF65-F5344CB8AC3E}">
        <p14:creationId xmlns:p14="http://schemas.microsoft.com/office/powerpoint/2010/main" val="1915285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C4E0E2">
            <a:alpha val="70000"/>
          </a:srgbClr>
        </a:solidFill>
        <a:effectLst/>
      </p:bgPr>
    </p:bg>
    <p:spTree>
      <p:nvGrpSpPr>
        <p:cNvPr id="1" name=""/>
        <p:cNvGrpSpPr/>
        <p:nvPr/>
      </p:nvGrpSpPr>
      <p:grpSpPr>
        <a:xfrm>
          <a:off x="0" y="0"/>
          <a:ext cx="0" cy="0"/>
          <a:chOff x="0" y="0"/>
          <a:chExt cx="0" cy="0"/>
        </a:xfrm>
      </p:grpSpPr>
      <p:grpSp>
        <p:nvGrpSpPr>
          <p:cNvPr id="7" name="组合 11">
            <a:extLst>
              <a:ext uri="{FF2B5EF4-FFF2-40B4-BE49-F238E27FC236}">
                <a16:creationId xmlns:a16="http://schemas.microsoft.com/office/drawing/2014/main" id="{310B5575-B206-4042-A677-FE72D3D72E44}"/>
              </a:ext>
            </a:extLst>
          </p:cNvPr>
          <p:cNvGrpSpPr/>
          <p:nvPr/>
        </p:nvGrpSpPr>
        <p:grpSpPr>
          <a:xfrm>
            <a:off x="895507" y="1776383"/>
            <a:ext cx="3136392" cy="3108960"/>
            <a:chOff x="1874520" y="1901952"/>
            <a:chExt cx="3136392" cy="3108960"/>
          </a:xfrm>
        </p:grpSpPr>
        <p:sp>
          <p:nvSpPr>
            <p:cNvPr id="50" name="椭圆 3">
              <a:extLst>
                <a:ext uri="{FF2B5EF4-FFF2-40B4-BE49-F238E27FC236}">
                  <a16:creationId xmlns:a16="http://schemas.microsoft.com/office/drawing/2014/main" id="{90EBE1CC-05EC-4FF6-A1AD-122E088EAA1B}"/>
                </a:ext>
              </a:extLst>
            </p:cNvPr>
            <p:cNvSpPr/>
            <p:nvPr/>
          </p:nvSpPr>
          <p:spPr>
            <a:xfrm>
              <a:off x="2057400" y="2066544"/>
              <a:ext cx="2770632" cy="277063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51" name="直接连接符 5">
              <a:extLst>
                <a:ext uri="{FF2B5EF4-FFF2-40B4-BE49-F238E27FC236}">
                  <a16:creationId xmlns:a16="http://schemas.microsoft.com/office/drawing/2014/main" id="{38DB638D-D75C-494F-97ED-781F2DB6C875}"/>
                </a:ext>
              </a:extLst>
            </p:cNvPr>
            <p:cNvCxnSpPr/>
            <p:nvPr/>
          </p:nvCxnSpPr>
          <p:spPr>
            <a:xfrm>
              <a:off x="3429000" y="1901952"/>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8">
              <a:extLst>
                <a:ext uri="{FF2B5EF4-FFF2-40B4-BE49-F238E27FC236}">
                  <a16:creationId xmlns:a16="http://schemas.microsoft.com/office/drawing/2014/main" id="{05E47DAF-F418-4B80-A260-407EC70A7B26}"/>
                </a:ext>
              </a:extLst>
            </p:cNvPr>
            <p:cNvCxnSpPr/>
            <p:nvPr/>
          </p:nvCxnSpPr>
          <p:spPr>
            <a:xfrm>
              <a:off x="4672584" y="3456432"/>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9">
              <a:extLst>
                <a:ext uri="{FF2B5EF4-FFF2-40B4-BE49-F238E27FC236}">
                  <a16:creationId xmlns:a16="http://schemas.microsoft.com/office/drawing/2014/main" id="{F406A23A-683F-4505-B90F-D7F49ABC2251}"/>
                </a:ext>
              </a:extLst>
            </p:cNvPr>
            <p:cNvCxnSpPr/>
            <p:nvPr/>
          </p:nvCxnSpPr>
          <p:spPr>
            <a:xfrm>
              <a:off x="3425952" y="4654296"/>
              <a:ext cx="0" cy="35661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10">
              <a:extLst>
                <a:ext uri="{FF2B5EF4-FFF2-40B4-BE49-F238E27FC236}">
                  <a16:creationId xmlns:a16="http://schemas.microsoft.com/office/drawing/2014/main" id="{9206A0EC-308C-47BE-80A2-432C700A0600}"/>
                </a:ext>
              </a:extLst>
            </p:cNvPr>
            <p:cNvCxnSpPr/>
            <p:nvPr/>
          </p:nvCxnSpPr>
          <p:spPr>
            <a:xfrm>
              <a:off x="1874520" y="3451860"/>
              <a:ext cx="3383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120">
            <a:extLst>
              <a:ext uri="{FF2B5EF4-FFF2-40B4-BE49-F238E27FC236}">
                <a16:creationId xmlns:a16="http://schemas.microsoft.com/office/drawing/2014/main" id="{D482250E-4D96-4E30-9C14-7258F674690C}"/>
              </a:ext>
            </a:extLst>
          </p:cNvPr>
          <p:cNvGrpSpPr/>
          <p:nvPr/>
        </p:nvGrpSpPr>
        <p:grpSpPr>
          <a:xfrm>
            <a:off x="4388707" y="2234038"/>
            <a:ext cx="7074208" cy="1938204"/>
            <a:chOff x="4619530" y="2424035"/>
            <a:chExt cx="6544864" cy="1548167"/>
          </a:xfrm>
        </p:grpSpPr>
        <p:grpSp>
          <p:nvGrpSpPr>
            <p:cNvPr id="56" name="组合 55">
              <a:extLst>
                <a:ext uri="{FF2B5EF4-FFF2-40B4-BE49-F238E27FC236}">
                  <a16:creationId xmlns:a16="http://schemas.microsoft.com/office/drawing/2014/main" id="{D74208A4-5344-492B-A9DB-FC15C7659F14}"/>
                </a:ext>
              </a:extLst>
            </p:cNvPr>
            <p:cNvGrpSpPr/>
            <p:nvPr/>
          </p:nvGrpSpPr>
          <p:grpSpPr>
            <a:xfrm>
              <a:off x="4619530" y="2424035"/>
              <a:ext cx="6544864" cy="1548167"/>
              <a:chOff x="681080" y="2753256"/>
              <a:chExt cx="6962996" cy="1647075"/>
            </a:xfrm>
          </p:grpSpPr>
          <p:sp>
            <p:nvSpPr>
              <p:cNvPr id="61" name="矩形 3">
                <a:extLst>
                  <a:ext uri="{FF2B5EF4-FFF2-40B4-BE49-F238E27FC236}">
                    <a16:creationId xmlns:a16="http://schemas.microsoft.com/office/drawing/2014/main" id="{5AE2D1FC-21A3-4A7C-AE77-14AFAF3DD96D}"/>
                  </a:ext>
                </a:extLst>
              </p:cNvPr>
              <p:cNvSpPr/>
              <p:nvPr/>
            </p:nvSpPr>
            <p:spPr>
              <a:xfrm>
                <a:off x="681080" y="2753256"/>
                <a:ext cx="6657271" cy="124786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7271" h="1247861">
                    <a:moveTo>
                      <a:pt x="0" y="0"/>
                    </a:moveTo>
                    <a:lnTo>
                      <a:pt x="6393111" y="386080"/>
                    </a:lnTo>
                    <a:lnTo>
                      <a:pt x="6657271" y="1247861"/>
                    </a:lnTo>
                    <a:lnTo>
                      <a:pt x="213360" y="1247861"/>
                    </a:lnTo>
                    <a:lnTo>
                      <a:pt x="0" y="0"/>
                    </a:lnTo>
                    <a:close/>
                  </a:path>
                </a:pathLst>
              </a:custGeom>
              <a:solidFill>
                <a:srgbClr val="33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sp>
            <p:nvSpPr>
              <p:cNvPr id="62" name="矩形 3">
                <a:extLst>
                  <a:ext uri="{FF2B5EF4-FFF2-40B4-BE49-F238E27FC236}">
                    <a16:creationId xmlns:a16="http://schemas.microsoft.com/office/drawing/2014/main" id="{1C738AFD-284E-477E-A593-987880422554}"/>
                  </a:ext>
                </a:extLst>
              </p:cNvPr>
              <p:cNvSpPr/>
              <p:nvPr/>
            </p:nvSpPr>
            <p:spPr>
              <a:xfrm>
                <a:off x="1220485" y="3721430"/>
                <a:ext cx="6423591" cy="678901"/>
              </a:xfrm>
              <a:custGeom>
                <a:avLst/>
                <a:gdLst>
                  <a:gd name="connsiteX0" fmla="*/ 0 w 6657271"/>
                  <a:gd name="connsiteY0" fmla="*/ 0 h 1247861"/>
                  <a:gd name="connsiteX1" fmla="*/ 6657271 w 6657271"/>
                  <a:gd name="connsiteY1" fmla="*/ 0 h 1247861"/>
                  <a:gd name="connsiteX2" fmla="*/ 6657271 w 6657271"/>
                  <a:gd name="connsiteY2" fmla="*/ 1247861 h 1247861"/>
                  <a:gd name="connsiteX3" fmla="*/ 0 w 6657271"/>
                  <a:gd name="connsiteY3" fmla="*/ 1247861 h 1247861"/>
                  <a:gd name="connsiteX4" fmla="*/ 0 w 6657271"/>
                  <a:gd name="connsiteY4" fmla="*/ 0 h 1247861"/>
                  <a:gd name="connsiteX0" fmla="*/ 0 w 6657271"/>
                  <a:gd name="connsiteY0" fmla="*/ 0 h 1247861"/>
                  <a:gd name="connsiteX1" fmla="*/ 6657271 w 6657271"/>
                  <a:gd name="connsiteY1" fmla="*/ 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213360 w 6657271"/>
                  <a:gd name="connsiteY3" fmla="*/ 1247861 h 1247861"/>
                  <a:gd name="connsiteX4" fmla="*/ 0 w 6657271"/>
                  <a:gd name="connsiteY4" fmla="*/ 0 h 1247861"/>
                  <a:gd name="connsiteX0" fmla="*/ 0 w 6657271"/>
                  <a:gd name="connsiteY0" fmla="*/ 0 h 1247861"/>
                  <a:gd name="connsiteX1" fmla="*/ 6393111 w 6657271"/>
                  <a:gd name="connsiteY1" fmla="*/ 386080 h 1247861"/>
                  <a:gd name="connsiteX2" fmla="*/ 6657271 w 6657271"/>
                  <a:gd name="connsiteY2" fmla="*/ 1247861 h 1247861"/>
                  <a:gd name="connsiteX3" fmla="*/ 50800 w 6657271"/>
                  <a:gd name="connsiteY3" fmla="*/ 546821 h 1247861"/>
                  <a:gd name="connsiteX4" fmla="*/ 0 w 6657271"/>
                  <a:gd name="connsiteY4" fmla="*/ 0 h 1247861"/>
                  <a:gd name="connsiteX0" fmla="*/ 0 w 6657271"/>
                  <a:gd name="connsiteY0" fmla="*/ 71120 h 1318981"/>
                  <a:gd name="connsiteX1" fmla="*/ 6321991 w 6657271"/>
                  <a:gd name="connsiteY1" fmla="*/ 0 h 1318981"/>
                  <a:gd name="connsiteX2" fmla="*/ 6657271 w 6657271"/>
                  <a:gd name="connsiteY2" fmla="*/ 1318981 h 1318981"/>
                  <a:gd name="connsiteX3" fmla="*/ 50800 w 6657271"/>
                  <a:gd name="connsiteY3" fmla="*/ 617941 h 1318981"/>
                  <a:gd name="connsiteX4" fmla="*/ 0 w 6657271"/>
                  <a:gd name="connsiteY4" fmla="*/ 71120 h 1318981"/>
                  <a:gd name="connsiteX0" fmla="*/ 0 w 6443911"/>
                  <a:gd name="connsiteY0" fmla="*/ 71120 h 678901"/>
                  <a:gd name="connsiteX1" fmla="*/ 6321991 w 6443911"/>
                  <a:gd name="connsiteY1" fmla="*/ 0 h 678901"/>
                  <a:gd name="connsiteX2" fmla="*/ 6443911 w 6443911"/>
                  <a:gd name="connsiteY2" fmla="*/ 678901 h 678901"/>
                  <a:gd name="connsiteX3" fmla="*/ 50800 w 6443911"/>
                  <a:gd name="connsiteY3" fmla="*/ 617941 h 678901"/>
                  <a:gd name="connsiteX4" fmla="*/ 0 w 6443911"/>
                  <a:gd name="connsiteY4" fmla="*/ 71120 h 678901"/>
                  <a:gd name="connsiteX0" fmla="*/ 0 w 6423591"/>
                  <a:gd name="connsiteY0" fmla="*/ 121920 h 678901"/>
                  <a:gd name="connsiteX1" fmla="*/ 6301671 w 6423591"/>
                  <a:gd name="connsiteY1" fmla="*/ 0 h 678901"/>
                  <a:gd name="connsiteX2" fmla="*/ 6423591 w 6423591"/>
                  <a:gd name="connsiteY2" fmla="*/ 678901 h 678901"/>
                  <a:gd name="connsiteX3" fmla="*/ 30480 w 6423591"/>
                  <a:gd name="connsiteY3" fmla="*/ 617941 h 678901"/>
                  <a:gd name="connsiteX4" fmla="*/ 0 w 6423591"/>
                  <a:gd name="connsiteY4" fmla="*/ 121920 h 678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3591" h="678901">
                    <a:moveTo>
                      <a:pt x="0" y="121920"/>
                    </a:moveTo>
                    <a:lnTo>
                      <a:pt x="6301671" y="0"/>
                    </a:lnTo>
                    <a:lnTo>
                      <a:pt x="6423591" y="678901"/>
                    </a:lnTo>
                    <a:lnTo>
                      <a:pt x="30480" y="617941"/>
                    </a:lnTo>
                    <a:lnTo>
                      <a:pt x="0" y="121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宋体" panose="02010600030101010101" pitchFamily="2" charset="-122"/>
                </a:endParaRPr>
              </a:p>
            </p:txBody>
          </p:sp>
        </p:grpSp>
        <p:sp>
          <p:nvSpPr>
            <p:cNvPr id="58" name="文本框 119">
              <a:extLst>
                <a:ext uri="{FF2B5EF4-FFF2-40B4-BE49-F238E27FC236}">
                  <a16:creationId xmlns:a16="http://schemas.microsoft.com/office/drawing/2014/main" id="{324C33AE-CCE5-4260-9607-C1159EC5A27C}"/>
                </a:ext>
              </a:extLst>
            </p:cNvPr>
            <p:cNvSpPr txBox="1"/>
            <p:nvPr/>
          </p:nvSpPr>
          <p:spPr>
            <a:xfrm>
              <a:off x="6953579" y="3426055"/>
              <a:ext cx="3517949" cy="461665"/>
            </a:xfrm>
            <a:prstGeom prst="rect">
              <a:avLst/>
            </a:prstGeom>
            <a:noFill/>
          </p:spPr>
          <p:txBody>
            <a:bodyPr wrap="square" rtlCol="0">
              <a:spAutoFit/>
            </a:bodyPr>
            <a:lstStyle/>
            <a:p>
              <a:pPr>
                <a:defRPr/>
              </a:pPr>
              <a:r>
                <a:rPr lang="en-US" altLang="zh-CN" sz="2400" b="1" dirty="0">
                  <a:solidFill>
                    <a:prstClr val="white"/>
                  </a:solidFill>
                  <a:latin typeface="微软雅黑" panose="020B0503020204020204" pitchFamily="34" charset="-122"/>
                  <a:ea typeface="微软雅黑" panose="020B0503020204020204" pitchFamily="34" charset="-122"/>
                </a:rPr>
                <a:t>ADD YOUR TITLE</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pSp>
        <p:nvGrpSpPr>
          <p:cNvPr id="65" name="组合 66">
            <a:extLst>
              <a:ext uri="{FF2B5EF4-FFF2-40B4-BE49-F238E27FC236}">
                <a16:creationId xmlns:a16="http://schemas.microsoft.com/office/drawing/2014/main" id="{0800E0F9-B1C5-4D9B-B015-1C6765F468AA}"/>
              </a:ext>
            </a:extLst>
          </p:cNvPr>
          <p:cNvGrpSpPr/>
          <p:nvPr/>
        </p:nvGrpSpPr>
        <p:grpSpPr>
          <a:xfrm>
            <a:off x="8559443" y="1346959"/>
            <a:ext cx="2910464" cy="914884"/>
            <a:chOff x="1019176" y="1452562"/>
            <a:chExt cx="2290763" cy="809626"/>
          </a:xfrm>
          <a:effectLst>
            <a:outerShdw blurRad="50800" dist="38100" dir="2700000" algn="tl" rotWithShape="0">
              <a:prstClr val="black">
                <a:alpha val="40000"/>
              </a:prstClr>
            </a:outerShdw>
          </a:effectLst>
        </p:grpSpPr>
        <p:sp>
          <p:nvSpPr>
            <p:cNvPr id="66" name="Freeform 74">
              <a:extLst>
                <a:ext uri="{FF2B5EF4-FFF2-40B4-BE49-F238E27FC236}">
                  <a16:creationId xmlns:a16="http://schemas.microsoft.com/office/drawing/2014/main" id="{84EF7B1B-8A9C-42CB-92EE-A43BA8CC4C36}"/>
                </a:ext>
              </a:extLst>
            </p:cNvPr>
            <p:cNvSpPr>
              <a:spLocks/>
            </p:cNvSpPr>
            <p:nvPr/>
          </p:nvSpPr>
          <p:spPr bwMode="auto">
            <a:xfrm>
              <a:off x="1655763" y="1890713"/>
              <a:ext cx="411163" cy="158750"/>
            </a:xfrm>
            <a:custGeom>
              <a:avLst/>
              <a:gdLst>
                <a:gd name="T0" fmla="*/ 102 w 109"/>
                <a:gd name="T1" fmla="*/ 10 h 42"/>
                <a:gd name="T2" fmla="*/ 58 w 109"/>
                <a:gd name="T3" fmla="*/ 25 h 42"/>
                <a:gd name="T4" fmla="*/ 3 w 109"/>
                <a:gd name="T5" fmla="*/ 17 h 42"/>
                <a:gd name="T6" fmla="*/ 15 w 109"/>
                <a:gd name="T7" fmla="*/ 17 h 42"/>
                <a:gd name="T8" fmla="*/ 49 w 109"/>
                <a:gd name="T9" fmla="*/ 37 h 42"/>
                <a:gd name="T10" fmla="*/ 62 w 109"/>
                <a:gd name="T11" fmla="*/ 35 h 42"/>
                <a:gd name="T12" fmla="*/ 93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8" y="3"/>
                    <a:pt x="46" y="27"/>
                    <a:pt x="49" y="37"/>
                  </a:cubicBezTo>
                  <a:cubicBezTo>
                    <a:pt x="51" y="42"/>
                    <a:pt x="61" y="38"/>
                    <a:pt x="62" y="35"/>
                  </a:cubicBezTo>
                  <a:cubicBezTo>
                    <a:pt x="68" y="23"/>
                    <a:pt x="77" y="13"/>
                    <a:pt x="93"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67" name="Freeform 75">
              <a:extLst>
                <a:ext uri="{FF2B5EF4-FFF2-40B4-BE49-F238E27FC236}">
                  <a16:creationId xmlns:a16="http://schemas.microsoft.com/office/drawing/2014/main" id="{892EE8F7-3DEC-4A57-B792-5341C2DD206F}"/>
                </a:ext>
              </a:extLst>
            </p:cNvPr>
            <p:cNvSpPr>
              <a:spLocks/>
            </p:cNvSpPr>
            <p:nvPr/>
          </p:nvSpPr>
          <p:spPr bwMode="auto">
            <a:xfrm>
              <a:off x="1019176" y="1619250"/>
              <a:ext cx="411163" cy="160338"/>
            </a:xfrm>
            <a:custGeom>
              <a:avLst/>
              <a:gdLst>
                <a:gd name="T0" fmla="*/ 102 w 109"/>
                <a:gd name="T1" fmla="*/ 10 h 42"/>
                <a:gd name="T2" fmla="*/ 58 w 109"/>
                <a:gd name="T3" fmla="*/ 25 h 42"/>
                <a:gd name="T4" fmla="*/ 3 w 109"/>
                <a:gd name="T5" fmla="*/ 17 h 42"/>
                <a:gd name="T6" fmla="*/ 15 w 109"/>
                <a:gd name="T7" fmla="*/ 17 h 42"/>
                <a:gd name="T8" fmla="*/ 50 w 109"/>
                <a:gd name="T9" fmla="*/ 37 h 42"/>
                <a:gd name="T10" fmla="*/ 63 w 109"/>
                <a:gd name="T11" fmla="*/ 35 h 42"/>
                <a:gd name="T12" fmla="*/ 94 w 109"/>
                <a:gd name="T13" fmla="*/ 16 h 42"/>
                <a:gd name="T14" fmla="*/ 102 w 109"/>
                <a:gd name="T15" fmla="*/ 1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0"/>
                  </a:moveTo>
                  <a:cubicBezTo>
                    <a:pt x="85" y="7"/>
                    <a:pt x="69" y="13"/>
                    <a:pt x="58" y="25"/>
                  </a:cubicBezTo>
                  <a:cubicBezTo>
                    <a:pt x="46" y="7"/>
                    <a:pt x="20" y="0"/>
                    <a:pt x="3" y="17"/>
                  </a:cubicBezTo>
                  <a:cubicBezTo>
                    <a:pt x="0" y="20"/>
                    <a:pt x="13" y="19"/>
                    <a:pt x="15" y="17"/>
                  </a:cubicBezTo>
                  <a:cubicBezTo>
                    <a:pt x="29" y="3"/>
                    <a:pt x="46" y="27"/>
                    <a:pt x="50" y="37"/>
                  </a:cubicBezTo>
                  <a:cubicBezTo>
                    <a:pt x="51" y="42"/>
                    <a:pt x="61" y="38"/>
                    <a:pt x="63" y="35"/>
                  </a:cubicBezTo>
                  <a:cubicBezTo>
                    <a:pt x="69" y="23"/>
                    <a:pt x="77" y="13"/>
                    <a:pt x="94" y="16"/>
                  </a:cubicBezTo>
                  <a:cubicBezTo>
                    <a:pt x="97" y="17"/>
                    <a:pt x="109" y="11"/>
                    <a:pt x="102"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6">
              <a:extLst>
                <a:ext uri="{FF2B5EF4-FFF2-40B4-BE49-F238E27FC236}">
                  <a16:creationId xmlns:a16="http://schemas.microsoft.com/office/drawing/2014/main" id="{4327CFBC-6295-48AE-8E65-3875E01D96F4}"/>
                </a:ext>
              </a:extLst>
            </p:cNvPr>
            <p:cNvSpPr>
              <a:spLocks/>
            </p:cNvSpPr>
            <p:nvPr/>
          </p:nvSpPr>
          <p:spPr bwMode="auto">
            <a:xfrm>
              <a:off x="1628776" y="1509713"/>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8"/>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7">
              <a:extLst>
                <a:ext uri="{FF2B5EF4-FFF2-40B4-BE49-F238E27FC236}">
                  <a16:creationId xmlns:a16="http://schemas.microsoft.com/office/drawing/2014/main" id="{C0C0C9C3-652E-414F-8C71-DAAEB7F6EB1D}"/>
                </a:ext>
              </a:extLst>
            </p:cNvPr>
            <p:cNvSpPr>
              <a:spLocks/>
            </p:cNvSpPr>
            <p:nvPr/>
          </p:nvSpPr>
          <p:spPr bwMode="auto">
            <a:xfrm>
              <a:off x="2281238" y="1711325"/>
              <a:ext cx="411163" cy="160338"/>
            </a:xfrm>
            <a:custGeom>
              <a:avLst/>
              <a:gdLst>
                <a:gd name="T0" fmla="*/ 102 w 109"/>
                <a:gd name="T1" fmla="*/ 11 h 42"/>
                <a:gd name="T2" fmla="*/ 58 w 109"/>
                <a:gd name="T3" fmla="*/ 25 h 42"/>
                <a:gd name="T4" fmla="*/ 4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4" y="17"/>
                  </a:cubicBezTo>
                  <a:cubicBezTo>
                    <a:pt x="0" y="21"/>
                    <a:pt x="13" y="20"/>
                    <a:pt x="16" y="17"/>
                  </a:cubicBezTo>
                  <a:cubicBezTo>
                    <a:pt x="29" y="4"/>
                    <a:pt x="47" y="28"/>
                    <a:pt x="50" y="38"/>
                  </a:cubicBezTo>
                  <a:cubicBezTo>
                    <a:pt x="51" y="42"/>
                    <a:pt x="62" y="39"/>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8">
              <a:extLst>
                <a:ext uri="{FF2B5EF4-FFF2-40B4-BE49-F238E27FC236}">
                  <a16:creationId xmlns:a16="http://schemas.microsoft.com/office/drawing/2014/main" id="{593CDE95-6F15-4265-9199-DE8FD94356D1}"/>
                </a:ext>
              </a:extLst>
            </p:cNvPr>
            <p:cNvSpPr>
              <a:spLocks/>
            </p:cNvSpPr>
            <p:nvPr/>
          </p:nvSpPr>
          <p:spPr bwMode="auto">
            <a:xfrm>
              <a:off x="2138363" y="2103438"/>
              <a:ext cx="414338" cy="158750"/>
            </a:xfrm>
            <a:custGeom>
              <a:avLst/>
              <a:gdLst>
                <a:gd name="T0" fmla="*/ 103 w 110"/>
                <a:gd name="T1" fmla="*/ 11 h 42"/>
                <a:gd name="T2" fmla="*/ 59 w 110"/>
                <a:gd name="T3" fmla="*/ 25 h 42"/>
                <a:gd name="T4" fmla="*/ 4 w 110"/>
                <a:gd name="T5" fmla="*/ 17 h 42"/>
                <a:gd name="T6" fmla="*/ 16 w 110"/>
                <a:gd name="T7" fmla="*/ 17 h 42"/>
                <a:gd name="T8" fmla="*/ 50 w 110"/>
                <a:gd name="T9" fmla="*/ 38 h 42"/>
                <a:gd name="T10" fmla="*/ 63 w 110"/>
                <a:gd name="T11" fmla="*/ 35 h 42"/>
                <a:gd name="T12" fmla="*/ 94 w 110"/>
                <a:gd name="T13" fmla="*/ 17 h 42"/>
                <a:gd name="T14" fmla="*/ 103 w 110"/>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2">
                  <a:moveTo>
                    <a:pt x="103" y="11"/>
                  </a:moveTo>
                  <a:cubicBezTo>
                    <a:pt x="86" y="8"/>
                    <a:pt x="70" y="13"/>
                    <a:pt x="59" y="25"/>
                  </a:cubicBezTo>
                  <a:cubicBezTo>
                    <a:pt x="47" y="7"/>
                    <a:pt x="20" y="0"/>
                    <a:pt x="4" y="17"/>
                  </a:cubicBezTo>
                  <a:cubicBezTo>
                    <a:pt x="0" y="20"/>
                    <a:pt x="13" y="20"/>
                    <a:pt x="16" y="17"/>
                  </a:cubicBezTo>
                  <a:cubicBezTo>
                    <a:pt x="29" y="3"/>
                    <a:pt x="47" y="27"/>
                    <a:pt x="50" y="38"/>
                  </a:cubicBezTo>
                  <a:cubicBezTo>
                    <a:pt x="51" y="42"/>
                    <a:pt x="62" y="38"/>
                    <a:pt x="63" y="35"/>
                  </a:cubicBezTo>
                  <a:cubicBezTo>
                    <a:pt x="69" y="24"/>
                    <a:pt x="77" y="14"/>
                    <a:pt x="94" y="17"/>
                  </a:cubicBezTo>
                  <a:cubicBezTo>
                    <a:pt x="97" y="17"/>
                    <a:pt x="110" y="12"/>
                    <a:pt x="10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9">
              <a:extLst>
                <a:ext uri="{FF2B5EF4-FFF2-40B4-BE49-F238E27FC236}">
                  <a16:creationId xmlns:a16="http://schemas.microsoft.com/office/drawing/2014/main" id="{0E9BF36C-2774-412A-AAF0-6C82807767E9}"/>
                </a:ext>
              </a:extLst>
            </p:cNvPr>
            <p:cNvSpPr>
              <a:spLocks/>
            </p:cNvSpPr>
            <p:nvPr/>
          </p:nvSpPr>
          <p:spPr bwMode="auto">
            <a:xfrm>
              <a:off x="2898776" y="1452562"/>
              <a:ext cx="411163" cy="160338"/>
            </a:xfrm>
            <a:custGeom>
              <a:avLst/>
              <a:gdLst>
                <a:gd name="T0" fmla="*/ 102 w 109"/>
                <a:gd name="T1" fmla="*/ 11 h 42"/>
                <a:gd name="T2" fmla="*/ 58 w 109"/>
                <a:gd name="T3" fmla="*/ 25 h 42"/>
                <a:gd name="T4" fmla="*/ 3 w 109"/>
                <a:gd name="T5" fmla="*/ 17 h 42"/>
                <a:gd name="T6" fmla="*/ 16 w 109"/>
                <a:gd name="T7" fmla="*/ 17 h 42"/>
                <a:gd name="T8" fmla="*/ 50 w 109"/>
                <a:gd name="T9" fmla="*/ 38 h 42"/>
                <a:gd name="T10" fmla="*/ 63 w 109"/>
                <a:gd name="T11" fmla="*/ 36 h 42"/>
                <a:gd name="T12" fmla="*/ 94 w 109"/>
                <a:gd name="T13" fmla="*/ 17 h 42"/>
                <a:gd name="T14" fmla="*/ 102 w 109"/>
                <a:gd name="T15" fmla="*/ 1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2">
                  <a:moveTo>
                    <a:pt x="102" y="11"/>
                  </a:moveTo>
                  <a:cubicBezTo>
                    <a:pt x="85" y="8"/>
                    <a:pt x="69" y="13"/>
                    <a:pt x="58" y="25"/>
                  </a:cubicBezTo>
                  <a:cubicBezTo>
                    <a:pt x="46" y="7"/>
                    <a:pt x="20" y="0"/>
                    <a:pt x="3" y="17"/>
                  </a:cubicBezTo>
                  <a:cubicBezTo>
                    <a:pt x="0" y="21"/>
                    <a:pt x="13" y="20"/>
                    <a:pt x="16" y="17"/>
                  </a:cubicBezTo>
                  <a:cubicBezTo>
                    <a:pt x="29" y="3"/>
                    <a:pt x="46" y="27"/>
                    <a:pt x="50" y="38"/>
                  </a:cubicBezTo>
                  <a:cubicBezTo>
                    <a:pt x="51" y="42"/>
                    <a:pt x="61" y="38"/>
                    <a:pt x="63" y="36"/>
                  </a:cubicBezTo>
                  <a:cubicBezTo>
                    <a:pt x="69" y="24"/>
                    <a:pt x="77" y="14"/>
                    <a:pt x="94" y="17"/>
                  </a:cubicBezTo>
                  <a:cubicBezTo>
                    <a:pt x="97" y="17"/>
                    <a:pt x="109" y="12"/>
                    <a:pt x="102"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73" name="圖片 72">
            <a:extLst>
              <a:ext uri="{FF2B5EF4-FFF2-40B4-BE49-F238E27FC236}">
                <a16:creationId xmlns:a16="http://schemas.microsoft.com/office/drawing/2014/main" id="{55F3E18D-93C3-40B9-8142-DCE0A441F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044" y="2489484"/>
            <a:ext cx="1403102" cy="1682758"/>
          </a:xfrm>
          <a:prstGeom prst="rect">
            <a:avLst/>
          </a:prstGeom>
        </p:spPr>
      </p:pic>
      <p:pic>
        <p:nvPicPr>
          <p:cNvPr id="28" name="圖片 27">
            <a:extLst>
              <a:ext uri="{FF2B5EF4-FFF2-40B4-BE49-F238E27FC236}">
                <a16:creationId xmlns:a16="http://schemas.microsoft.com/office/drawing/2014/main" id="{94B1537B-BA69-43F8-897F-4313AEEB86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30" name="文字方塊 29">
            <a:extLst>
              <a:ext uri="{FF2B5EF4-FFF2-40B4-BE49-F238E27FC236}">
                <a16:creationId xmlns:a16="http://schemas.microsoft.com/office/drawing/2014/main" id="{B62817B3-2271-4993-9006-6E2B20387050}"/>
              </a:ext>
            </a:extLst>
          </p:cNvPr>
          <p:cNvSpPr txBox="1"/>
          <p:nvPr/>
        </p:nvSpPr>
        <p:spPr>
          <a:xfrm>
            <a:off x="4690193" y="2743914"/>
            <a:ext cx="6462113" cy="1120371"/>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2800" b="1">
                <a:solidFill>
                  <a:prstClr val="white"/>
                </a:solidFill>
                <a:latin typeface="微软雅黑" panose="020B0503020204020204" pitchFamily="34" charset="-122"/>
                <a:ea typeface="微软雅黑" panose="020B0503020204020204" pitchFamily="34" charset="-122"/>
              </a:defRPr>
            </a:lvl1pPr>
          </a:lstStyle>
          <a:p>
            <a:pPr>
              <a:lnSpc>
                <a:spcPts val="4200"/>
              </a:lnSpc>
            </a:pPr>
            <a:r>
              <a:rPr lang="zh-TW" altLang="en-US" sz="4200" dirty="0"/>
              <a:t>資通安全管理</a:t>
            </a:r>
          </a:p>
          <a:p>
            <a:pPr algn="r">
              <a:lnSpc>
                <a:spcPts val="4200"/>
              </a:lnSpc>
            </a:pPr>
            <a:endParaRPr lang="zh-TW" altLang="en-US" dirty="0">
              <a:solidFill>
                <a:prstClr val="black"/>
              </a:solidFill>
            </a:endParaRPr>
          </a:p>
        </p:txBody>
      </p:sp>
      <p:sp>
        <p:nvSpPr>
          <p:cNvPr id="2" name="矩形 1"/>
          <p:cNvSpPr/>
          <p:nvPr/>
        </p:nvSpPr>
        <p:spPr>
          <a:xfrm>
            <a:off x="6083302" y="3500118"/>
            <a:ext cx="5053082" cy="630942"/>
          </a:xfrm>
          <a:prstGeom prst="rect">
            <a:avLst/>
          </a:prstGeom>
        </p:spPr>
        <p:txBody>
          <a:bodyPr wrap="square">
            <a:spAutoFit/>
          </a:bodyPr>
          <a:lstStyle/>
          <a:p>
            <a:pPr>
              <a:lnSpc>
                <a:spcPts val="4200"/>
              </a:lnSpc>
            </a:pPr>
            <a:r>
              <a:rPr lang="zh-TW" altLang="en-US" sz="4200" b="1" dirty="0">
                <a:solidFill>
                  <a:prstClr val="black"/>
                </a:solidFill>
                <a:latin typeface="微软雅黑" panose="020B0503020204020204" pitchFamily="34" charset="-122"/>
                <a:ea typeface="微软雅黑" panose="020B0503020204020204" pitchFamily="34" charset="-122"/>
              </a:rPr>
              <a:t>後續推動規劃及結語</a:t>
            </a:r>
          </a:p>
        </p:txBody>
      </p:sp>
      <p:sp>
        <p:nvSpPr>
          <p:cNvPr id="5" name="投影片編號版面配置區 4"/>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46</a:t>
            </a:fld>
            <a:endParaRPr lang="zh-CN" altLang="en-US">
              <a:solidFill>
                <a:prstClr val="black">
                  <a:tint val="75000"/>
                </a:prstClr>
              </a:solidFill>
            </a:endParaRPr>
          </a:p>
        </p:txBody>
      </p:sp>
    </p:spTree>
    <p:extLst>
      <p:ext uri="{BB962C8B-B14F-4D97-AF65-F5344CB8AC3E}">
        <p14:creationId xmlns:p14="http://schemas.microsoft.com/office/powerpoint/2010/main" val="14624176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3" y="162838"/>
            <a:ext cx="12190831"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236723" y="256471"/>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資通安全管理推動規劃</a:t>
            </a:r>
            <a:r>
              <a:rPr lang="zh-TW" altLang="en-US" sz="3200" b="1" dirty="0">
                <a:solidFill>
                  <a:prstClr val="white"/>
                </a:solidFill>
                <a:latin typeface="微软雅黑" panose="020B0503020204020204" pitchFamily="34" charset="-122"/>
                <a:ea typeface="微软雅黑" panose="020B0503020204020204" pitchFamily="34" charset="-122"/>
              </a:rPr>
              <a:t>（</a:t>
            </a:r>
            <a:r>
              <a:rPr lang="en-US" altLang="zh-TW" sz="3200" b="1" dirty="0">
                <a:solidFill>
                  <a:prstClr val="white"/>
                </a:solidFill>
                <a:latin typeface="微软雅黑" panose="020B0503020204020204" pitchFamily="34" charset="-122"/>
                <a:ea typeface="微软雅黑" panose="020B0503020204020204" pitchFamily="34" charset="-122"/>
              </a:rPr>
              <a:t>1/2)</a:t>
            </a:r>
            <a:endParaRPr lang="zh-TW" altLang="en-US" sz="2800" b="1" dirty="0">
              <a:solidFill>
                <a:srgbClr val="FFFF00"/>
              </a:solidFill>
              <a:latin typeface="微软雅黑" panose="020B0503020204020204" pitchFamily="34" charset="-122"/>
              <a:ea typeface="微软雅黑" panose="020B0503020204020204" pitchFamily="34" charset="-122"/>
            </a:endParaRP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矩形 1"/>
          <p:cNvSpPr/>
          <p:nvPr/>
        </p:nvSpPr>
        <p:spPr>
          <a:xfrm>
            <a:off x="-441108" y="2015498"/>
            <a:ext cx="12301414" cy="4170372"/>
          </a:xfrm>
          <a:prstGeom prst="rect">
            <a:avLst/>
          </a:prstGeom>
          <a:ln>
            <a:noFill/>
          </a:ln>
        </p:spPr>
        <p:txBody>
          <a:bodyPr wrap="square">
            <a:spAutoFit/>
          </a:bodyPr>
          <a:lstStyle/>
          <a:p>
            <a:pPr marL="1485900" lvl="2" indent="-571500">
              <a:spcAft>
                <a:spcPts val="600"/>
              </a:spcAft>
              <a:buClr>
                <a:srgbClr val="ED7D31"/>
              </a:buClr>
              <a:buSzPct val="90000"/>
              <a:buFont typeface="Wingdings" charset="2"/>
              <a:buChar char="Ø"/>
            </a:pPr>
            <a:r>
              <a:rPr lang="zh-TW" altLang="zh-TW" sz="2400" dirty="0">
                <a:solidFill>
                  <a:prstClr val="black"/>
                </a:solidFill>
                <a:latin typeface="Microsoft JhengHei" panose="020B0604030504040204" pitchFamily="34" charset="-120"/>
              </a:rPr>
              <a:t>請各管理處配合</a:t>
            </a:r>
            <a:r>
              <a:rPr lang="en-US" altLang="zh-TW" sz="2400" dirty="0">
                <a:solidFill>
                  <a:prstClr val="black"/>
                </a:solidFill>
                <a:latin typeface="Microsoft JhengHei" panose="020B0604030504040204" pitchFamily="34" charset="-120"/>
              </a:rPr>
              <a:t>113</a:t>
            </a:r>
            <a:r>
              <a:rPr lang="zh-TW" altLang="zh-TW" sz="2400" dirty="0">
                <a:solidFill>
                  <a:prstClr val="black"/>
                </a:solidFill>
                <a:latin typeface="Microsoft JhengHei" panose="020B0604030504040204" pitchFamily="34" charset="-120"/>
              </a:rPr>
              <a:t>年資訊安全架構共同導入計畫推動時程</a:t>
            </a:r>
            <a:r>
              <a:rPr lang="zh-TW" altLang="en-US" sz="2400" dirty="0">
                <a:solidFill>
                  <a:prstClr val="black"/>
                </a:solidFill>
                <a:latin typeface="Microsoft JhengHei" panose="020B0604030504040204" pitchFamily="34" charset="-120"/>
              </a:rPr>
              <a:t>、</a:t>
            </a:r>
            <a:r>
              <a:rPr lang="zh-TW" altLang="zh-TW" sz="2400" dirty="0">
                <a:solidFill>
                  <a:prstClr val="black"/>
                </a:solidFill>
                <a:latin typeface="Microsoft JhengHei" panose="020B0604030504040204" pitchFamily="34" charset="-120"/>
              </a:rPr>
              <a:t>內容規劃及經費辦理</a:t>
            </a:r>
            <a:endParaRPr lang="en-US" altLang="zh-TW" sz="2400" dirty="0">
              <a:solidFill>
                <a:prstClr val="black"/>
              </a:solidFill>
              <a:latin typeface="Microsoft JhengHei" panose="020B0604030504040204" pitchFamily="34" charset="-120"/>
            </a:endParaRPr>
          </a:p>
          <a:p>
            <a:pPr marL="1485900" lvl="2" indent="-571500">
              <a:spcAft>
                <a:spcPts val="600"/>
              </a:spcAft>
              <a:buClr>
                <a:srgbClr val="ED7D31"/>
              </a:buClr>
              <a:buSzPct val="90000"/>
              <a:buFont typeface="Wingdings" charset="2"/>
              <a:buChar char="Ø"/>
            </a:pPr>
            <a:r>
              <a:rPr lang="zh-TW" altLang="zh-TW" sz="2400" dirty="0">
                <a:solidFill>
                  <a:prstClr val="black"/>
                </a:solidFill>
                <a:latin typeface="Microsoft JhengHei" panose="020B0604030504040204" pitchFamily="34" charset="-120"/>
              </a:rPr>
              <a:t>各管理處資通訊機房自檢</a:t>
            </a:r>
            <a:r>
              <a:rPr lang="zh-TW" altLang="en-US" sz="2400" dirty="0">
                <a:solidFill>
                  <a:prstClr val="black"/>
                </a:solidFill>
                <a:latin typeface="Microsoft JhengHei" panose="020B0604030504040204" pitchFamily="34" charset="-120"/>
              </a:rPr>
              <a:t>結果，</a:t>
            </a:r>
            <a:r>
              <a:rPr lang="zh-TW" altLang="zh-TW" sz="2400" b="1" dirty="0">
                <a:latin typeface="Microsoft JhengHei" panose="020B0604030504040204" pitchFamily="34" charset="-120"/>
              </a:rPr>
              <a:t>基本項目</a:t>
            </a:r>
            <a:r>
              <a:rPr lang="zh-TW" altLang="zh-TW" sz="2400" dirty="0">
                <a:solidFill>
                  <a:prstClr val="black"/>
                </a:solidFill>
                <a:latin typeface="Microsoft JhengHei" panose="020B0604030504040204" pitchFamily="34" charset="-120"/>
              </a:rPr>
              <a:t>請於</a:t>
            </a:r>
            <a:r>
              <a:rPr lang="zh-TW" altLang="zh-TW" sz="2400" b="1" dirty="0">
                <a:solidFill>
                  <a:srgbClr val="C00000"/>
                </a:solidFill>
                <a:latin typeface="Microsoft JhengHei" panose="020B0604030504040204" pitchFamily="34" charset="-120"/>
              </a:rPr>
              <a:t>今年底前改善完成</a:t>
            </a:r>
            <a:r>
              <a:rPr lang="zh-TW" altLang="zh-TW" sz="2400" dirty="0">
                <a:solidFill>
                  <a:prstClr val="black"/>
                </a:solidFill>
                <a:latin typeface="Microsoft JhengHei" panose="020B0604030504040204" pitchFamily="34" charset="-120"/>
              </a:rPr>
              <a:t>，</a:t>
            </a:r>
            <a:r>
              <a:rPr lang="zh-TW" altLang="zh-TW" sz="2400" b="1" dirty="0">
                <a:latin typeface="Microsoft JhengHei" panose="020B0604030504040204" pitchFamily="34" charset="-120"/>
              </a:rPr>
              <a:t>其餘項目</a:t>
            </a:r>
            <a:r>
              <a:rPr lang="zh-TW" altLang="zh-TW" sz="2400" dirty="0">
                <a:solidFill>
                  <a:prstClr val="black"/>
                </a:solidFill>
                <a:latin typeface="Microsoft JhengHei" panose="020B0604030504040204" pitchFamily="34" charset="-120"/>
              </a:rPr>
              <a:t>請於</a:t>
            </a:r>
            <a:r>
              <a:rPr lang="en-US" altLang="zh-TW" sz="2400" b="1" dirty="0">
                <a:solidFill>
                  <a:srgbClr val="C00000"/>
                </a:solidFill>
                <a:latin typeface="Microsoft JhengHei" panose="020B0604030504040204" pitchFamily="34" charset="-120"/>
              </a:rPr>
              <a:t>10</a:t>
            </a:r>
            <a:r>
              <a:rPr lang="zh-TW" altLang="zh-TW" sz="2400" b="1" dirty="0">
                <a:solidFill>
                  <a:srgbClr val="C00000"/>
                </a:solidFill>
                <a:latin typeface="Microsoft JhengHei" panose="020B0604030504040204" pitchFamily="34" charset="-120"/>
              </a:rPr>
              <a:t>月</a:t>
            </a:r>
            <a:r>
              <a:rPr lang="en-US" altLang="zh-TW" sz="2400" b="1" dirty="0">
                <a:solidFill>
                  <a:srgbClr val="C00000"/>
                </a:solidFill>
                <a:latin typeface="Microsoft JhengHei" panose="020B0604030504040204" pitchFamily="34" charset="-120"/>
              </a:rPr>
              <a:t>31</a:t>
            </a:r>
            <a:r>
              <a:rPr lang="zh-TW" altLang="zh-TW" sz="2400" b="1" dirty="0">
                <a:solidFill>
                  <a:srgbClr val="C00000"/>
                </a:solidFill>
                <a:latin typeface="Microsoft JhengHei" panose="020B0604030504040204" pitchFamily="34" charset="-120"/>
              </a:rPr>
              <a:t>日前</a:t>
            </a:r>
            <a:r>
              <a:rPr lang="zh-TW" altLang="zh-TW" sz="2400" dirty="0">
                <a:solidFill>
                  <a:prstClr val="black"/>
                </a:solidFill>
                <a:latin typeface="Microsoft JhengHei" panose="020B0604030504040204" pitchFamily="34" charset="-120"/>
              </a:rPr>
              <a:t>提出</a:t>
            </a:r>
            <a:r>
              <a:rPr lang="zh-TW" altLang="zh-TW" sz="2400" b="1" dirty="0">
                <a:solidFill>
                  <a:prstClr val="black"/>
                </a:solidFill>
                <a:latin typeface="Microsoft JhengHei" panose="020B0604030504040204" pitchFamily="34" charset="-120"/>
              </a:rPr>
              <a:t>改善期程</a:t>
            </a:r>
            <a:r>
              <a:rPr lang="en-US" altLang="zh-TW" sz="2400" dirty="0">
                <a:solidFill>
                  <a:prstClr val="black"/>
                </a:solidFill>
                <a:latin typeface="Microsoft JhengHei" panose="020B0604030504040204" pitchFamily="34" charset="-120"/>
              </a:rPr>
              <a:t>(</a:t>
            </a:r>
            <a:r>
              <a:rPr lang="zh-TW" altLang="zh-TW" sz="2400" dirty="0">
                <a:solidFill>
                  <a:prstClr val="black"/>
                </a:solidFill>
                <a:latin typeface="Microsoft JhengHei" panose="020B0604030504040204" pitchFamily="34" charset="-120"/>
              </a:rPr>
              <a:t>進階項目供各管理處作為後續改善建置參考</a:t>
            </a:r>
            <a:r>
              <a:rPr lang="en-US" altLang="zh-TW" sz="2400" dirty="0">
                <a:solidFill>
                  <a:prstClr val="black"/>
                </a:solidFill>
                <a:latin typeface="Microsoft JhengHei" panose="020B0604030504040204" pitchFamily="34" charset="-120"/>
              </a:rPr>
              <a:t>)</a:t>
            </a:r>
            <a:r>
              <a:rPr lang="zh-TW" altLang="en-US" sz="2400" dirty="0">
                <a:solidFill>
                  <a:prstClr val="black"/>
                </a:solidFill>
                <a:latin typeface="Microsoft JhengHei" panose="020B0604030504040204" pitchFamily="34" charset="-120"/>
              </a:rPr>
              <a:t>，自檢項目</a:t>
            </a:r>
            <a:r>
              <a:rPr lang="zh-TW" altLang="zh-TW" sz="2400" dirty="0">
                <a:solidFill>
                  <a:prstClr val="black"/>
                </a:solidFill>
                <a:latin typeface="Microsoft JhengHei" panose="020B0604030504040204" pitchFamily="34" charset="-120"/>
              </a:rPr>
              <a:t>將納入日後業務評比作業項目中</a:t>
            </a:r>
            <a:endParaRPr lang="en-US" altLang="zh-TW" sz="2400" dirty="0">
              <a:solidFill>
                <a:prstClr val="black"/>
              </a:solidFill>
              <a:latin typeface="Microsoft JhengHei" panose="020B0604030504040204" pitchFamily="34" charset="-120"/>
            </a:endParaRPr>
          </a:p>
          <a:p>
            <a:pPr marL="1485900" lvl="2" indent="-571500">
              <a:spcAft>
                <a:spcPts val="600"/>
              </a:spcAft>
              <a:buClr>
                <a:srgbClr val="ED7D31"/>
              </a:buClr>
              <a:buSzPct val="90000"/>
              <a:buFont typeface="Wingdings" charset="2"/>
              <a:buChar char="Ø"/>
            </a:pPr>
            <a:r>
              <a:rPr lang="zh-TW" altLang="zh-TW" sz="2400" dirty="0">
                <a:solidFill>
                  <a:prstClr val="black"/>
                </a:solidFill>
                <a:latin typeface="Microsoft JhengHei" panose="020B0604030504040204" pitchFamily="34" charset="-120"/>
              </a:rPr>
              <a:t>因應各管理處資通訊需求</a:t>
            </a:r>
            <a:r>
              <a:rPr lang="zh-TW" altLang="en-US" sz="2400" dirty="0">
                <a:solidFill>
                  <a:prstClr val="black"/>
                </a:solidFill>
                <a:latin typeface="Microsoft JhengHei" panose="020B0604030504040204" pitchFamily="34" charset="-120"/>
              </a:rPr>
              <a:t>，</a:t>
            </a:r>
            <a:r>
              <a:rPr lang="zh-TW" altLang="zh-TW" sz="2400" dirty="0">
                <a:solidFill>
                  <a:prstClr val="black"/>
                </a:solidFill>
                <a:latin typeface="Microsoft JhengHei" panose="020B0604030504040204" pitchFamily="34" charset="-120"/>
              </a:rPr>
              <a:t>資安通識課程影片，將提供給各管理處使用</a:t>
            </a:r>
            <a:endParaRPr lang="en-US" altLang="zh-TW" sz="2400" dirty="0">
              <a:solidFill>
                <a:prstClr val="black"/>
              </a:solidFill>
              <a:latin typeface="Microsoft JhengHei" panose="020B0604030504040204" pitchFamily="34" charset="-120"/>
            </a:endParaRPr>
          </a:p>
          <a:p>
            <a:pPr marL="1485900" lvl="2" indent="-571500">
              <a:spcAft>
                <a:spcPts val="600"/>
              </a:spcAft>
              <a:buClr>
                <a:srgbClr val="ED7D31"/>
              </a:buClr>
              <a:buSzPct val="90000"/>
              <a:buFont typeface="Wingdings" charset="2"/>
              <a:buChar char="Ø"/>
            </a:pPr>
            <a:r>
              <a:rPr lang="zh-TW" altLang="en-US" sz="2400" dirty="0">
                <a:solidFill>
                  <a:prstClr val="black"/>
                </a:solidFill>
                <a:latin typeface="Microsoft JhengHei" panose="020B0604030504040204" pitchFamily="34" charset="-120"/>
              </a:rPr>
              <a:t>各管理處編列</a:t>
            </a:r>
            <a:r>
              <a:rPr lang="en-US" altLang="zh-TW" sz="2400" dirty="0">
                <a:solidFill>
                  <a:prstClr val="black"/>
                </a:solidFill>
                <a:latin typeface="Microsoft JhengHei" panose="020B0604030504040204" pitchFamily="34" charset="-120"/>
              </a:rPr>
              <a:t>115</a:t>
            </a:r>
            <a:r>
              <a:rPr lang="zh-TW" altLang="en-US" sz="2400" dirty="0">
                <a:solidFill>
                  <a:prstClr val="black"/>
                </a:solidFill>
                <a:latin typeface="Microsoft JhengHei" panose="020B0604030504040204" pitchFamily="34" charset="-120"/>
              </a:rPr>
              <a:t>年</a:t>
            </a:r>
            <a:r>
              <a:rPr lang="zh-TW" altLang="en-US" sz="2400" b="1" dirty="0">
                <a:solidFill>
                  <a:srgbClr val="C00000"/>
                </a:solidFill>
                <a:latin typeface="Microsoft JhengHei" panose="020B0604030504040204" pitchFamily="34" charset="-120"/>
              </a:rPr>
              <a:t>資安預算</a:t>
            </a:r>
            <a:endParaRPr lang="en-US" altLang="zh-TW" sz="2400" b="1" dirty="0">
              <a:solidFill>
                <a:srgbClr val="C00000"/>
              </a:solidFill>
              <a:latin typeface="Microsoft JhengHei" panose="020B0604030504040204" pitchFamily="34" charset="-120"/>
            </a:endParaRPr>
          </a:p>
          <a:p>
            <a:pPr marL="1943100" lvl="3" indent="-571500">
              <a:spcAft>
                <a:spcPts val="600"/>
              </a:spcAft>
              <a:buClr>
                <a:srgbClr val="ED7D31"/>
              </a:buClr>
              <a:buSzPct val="90000"/>
              <a:buFont typeface="Wingdings" panose="05000000000000000000" pitchFamily="2" charset="2"/>
              <a:buChar char="l"/>
            </a:pPr>
            <a:r>
              <a:rPr lang="zh-TW" altLang="zh-TW" sz="2400" b="1" dirty="0">
                <a:latin typeface="Microsoft JhengHei" panose="020B0604030504040204" pitchFamily="34" charset="-120"/>
              </a:rPr>
              <a:t>資訊安全架構共同導入</a:t>
            </a:r>
            <a:r>
              <a:rPr lang="zh-TW" altLang="en-US" sz="2400" dirty="0">
                <a:solidFill>
                  <a:prstClr val="black"/>
                </a:solidFill>
                <a:latin typeface="Microsoft JhengHei" panose="020B0604030504040204" pitchFamily="34" charset="-120"/>
              </a:rPr>
              <a:t>請</a:t>
            </a:r>
            <a:r>
              <a:rPr lang="zh-TW" altLang="zh-TW" sz="2400" dirty="0">
                <a:solidFill>
                  <a:prstClr val="black"/>
                </a:solidFill>
                <a:latin typeface="Microsoft JhengHei" panose="020B0604030504040204" pitchFamily="34" charset="-120"/>
              </a:rPr>
              <a:t>依現行之預算增加</a:t>
            </a:r>
            <a:r>
              <a:rPr lang="en-US" altLang="zh-TW" sz="2400" dirty="0">
                <a:solidFill>
                  <a:prstClr val="black"/>
                </a:solidFill>
                <a:latin typeface="Microsoft JhengHei" panose="020B0604030504040204" pitchFamily="34" charset="-120"/>
              </a:rPr>
              <a:t>2</a:t>
            </a:r>
            <a:r>
              <a:rPr lang="zh-TW" altLang="zh-TW" sz="2400" dirty="0">
                <a:solidFill>
                  <a:prstClr val="black"/>
                </a:solidFill>
                <a:latin typeface="Microsoft JhengHei" panose="020B0604030504040204" pitchFamily="34" charset="-120"/>
              </a:rPr>
              <a:t>成為原則</a:t>
            </a:r>
            <a:endParaRPr lang="en-US" altLang="zh-TW" sz="2400" dirty="0">
              <a:solidFill>
                <a:prstClr val="black"/>
              </a:solidFill>
              <a:latin typeface="Microsoft JhengHei" panose="020B0604030504040204" pitchFamily="34" charset="-120"/>
            </a:endParaRPr>
          </a:p>
          <a:p>
            <a:pPr marL="1943100" lvl="3" indent="-571500">
              <a:spcAft>
                <a:spcPts val="600"/>
              </a:spcAft>
              <a:buClr>
                <a:srgbClr val="ED7D31"/>
              </a:buClr>
              <a:buSzPct val="90000"/>
              <a:buFont typeface="Wingdings" panose="05000000000000000000" pitchFamily="2" charset="2"/>
              <a:buChar char="l"/>
            </a:pPr>
            <a:r>
              <a:rPr lang="zh-TW" altLang="zh-TW" sz="2400" b="1" dirty="0">
                <a:solidFill>
                  <a:prstClr val="black"/>
                </a:solidFill>
                <a:latin typeface="Microsoft JhengHei" panose="020B0604030504040204" pitchFamily="34" charset="-120"/>
              </a:rPr>
              <a:t>其他資訊相關預算（如機房改善、購置軟硬體或其他資安服務等）</a:t>
            </a:r>
            <a:r>
              <a:rPr lang="zh-TW" altLang="en-US" sz="2400" dirty="0">
                <a:solidFill>
                  <a:prstClr val="black"/>
                </a:solidFill>
                <a:latin typeface="Microsoft JhengHei" panose="020B0604030504040204" pitchFamily="34" charset="-120"/>
              </a:rPr>
              <a:t>，</a:t>
            </a:r>
            <a:r>
              <a:rPr lang="zh-TW" altLang="zh-TW" sz="2400" dirty="0">
                <a:solidFill>
                  <a:prstClr val="black"/>
                </a:solidFill>
                <a:latin typeface="Microsoft JhengHei" panose="020B0604030504040204" pitchFamily="34" charset="-120"/>
              </a:rPr>
              <a:t>則請依實際需求另行編列</a:t>
            </a:r>
            <a:endParaRPr lang="zh-TW" altLang="en-US" sz="2400" dirty="0">
              <a:solidFill>
                <a:prstClr val="black"/>
              </a:solidFill>
              <a:latin typeface="Microsoft JhengHei" panose="020B0604030504040204" pitchFamily="34" charset="-120"/>
            </a:endParaRPr>
          </a:p>
        </p:txBody>
      </p:sp>
      <p:sp>
        <p:nvSpPr>
          <p:cNvPr id="5" name="投影片編號版面配置區 4"/>
          <p:cNvSpPr>
            <a:spLocks noGrp="1"/>
          </p:cNvSpPr>
          <p:nvPr>
            <p:ph type="sldNum" sz="quarter" idx="12"/>
          </p:nvPr>
        </p:nvSpPr>
        <p:spPr>
          <a:xfrm>
            <a:off x="9441870" y="6356350"/>
            <a:ext cx="2743200" cy="365125"/>
          </a:xfrm>
        </p:spPr>
        <p:txBody>
          <a:bodyPr/>
          <a:lstStyle/>
          <a:p>
            <a:fld id="{46493D02-3590-4494-9ABB-93D650CAA22C}" type="slidenum">
              <a:rPr lang="zh-CN" altLang="en-US" smtClean="0">
                <a:solidFill>
                  <a:prstClr val="black">
                    <a:tint val="75000"/>
                  </a:prstClr>
                </a:solidFill>
              </a:rPr>
              <a:pPr/>
              <a:t>47</a:t>
            </a:fld>
            <a:endParaRPr lang="zh-CN" altLang="en-US" dirty="0">
              <a:solidFill>
                <a:prstClr val="black">
                  <a:tint val="75000"/>
                </a:prstClr>
              </a:solidFill>
            </a:endParaRPr>
          </a:p>
        </p:txBody>
      </p:sp>
      <p:sp>
        <p:nvSpPr>
          <p:cNvPr id="61" name="矩形 60">
            <a:extLst>
              <a:ext uri="{FF2B5EF4-FFF2-40B4-BE49-F238E27FC236}">
                <a16:creationId xmlns:a16="http://schemas.microsoft.com/office/drawing/2014/main" id="{6455DCE6-7F19-4B98-B5A6-BE39FD85757A}"/>
              </a:ext>
            </a:extLst>
          </p:cNvPr>
          <p:cNvSpPr/>
          <p:nvPr/>
        </p:nvSpPr>
        <p:spPr>
          <a:xfrm>
            <a:off x="587336" y="1317378"/>
            <a:ext cx="5417971" cy="523220"/>
          </a:xfrm>
          <a:prstGeom prst="rect">
            <a:avLst/>
          </a:prstGeom>
        </p:spPr>
        <p:txBody>
          <a:bodyPr wrap="square">
            <a:spAutoFit/>
          </a:bodyPr>
          <a:lstStyle/>
          <a:p>
            <a:pPr marL="457200" indent="-457200">
              <a:spcBef>
                <a:spcPts val="600"/>
              </a:spcBef>
              <a:spcAft>
                <a:spcPts val="900"/>
              </a:spcAft>
              <a:buClr>
                <a:srgbClr val="70AD47">
                  <a:lumMod val="75000"/>
                </a:srgbClr>
              </a:buClr>
              <a:buFont typeface="Wingdings" panose="05000000000000000000" pitchFamily="2" charset="2"/>
              <a:buChar char="n"/>
            </a:pPr>
            <a:r>
              <a:rPr lang="en-US" altLang="zh-TW" sz="2800" dirty="0">
                <a:solidFill>
                  <a:prstClr val="black"/>
                </a:solidFill>
                <a:latin typeface="微軟正黑體" panose="020B0604030504040204" pitchFamily="34" charset="-120"/>
              </a:rPr>
              <a:t>113</a:t>
            </a:r>
            <a:r>
              <a:rPr lang="zh-TW" altLang="en-US" sz="2800" dirty="0">
                <a:solidFill>
                  <a:prstClr val="black"/>
                </a:solidFill>
                <a:latin typeface="微軟正黑體" panose="020B0604030504040204" pitchFamily="34" charset="-120"/>
              </a:rPr>
              <a:t>年</a:t>
            </a:r>
            <a:r>
              <a:rPr lang="en-US" altLang="zh-TW" sz="2800" dirty="0">
                <a:solidFill>
                  <a:prstClr val="black"/>
                </a:solidFill>
                <a:latin typeface="微軟正黑體" panose="020B0604030504040204" pitchFamily="34" charset="-120"/>
              </a:rPr>
              <a:t>5</a:t>
            </a:r>
            <a:r>
              <a:rPr lang="zh-TW" altLang="en-US" sz="2800" dirty="0">
                <a:solidFill>
                  <a:prstClr val="black"/>
                </a:solidFill>
                <a:latin typeface="微軟正黑體" panose="020B0604030504040204" pitchFamily="34" charset="-120"/>
              </a:rPr>
              <a:t>月</a:t>
            </a:r>
            <a:r>
              <a:rPr lang="en-US" altLang="zh-TW" sz="2800" dirty="0">
                <a:solidFill>
                  <a:prstClr val="black"/>
                </a:solidFill>
                <a:latin typeface="微軟正黑體" panose="020B0604030504040204" pitchFamily="34" charset="-120"/>
              </a:rPr>
              <a:t>23</a:t>
            </a:r>
            <a:r>
              <a:rPr lang="zh-TW" altLang="en-US" sz="2800" dirty="0">
                <a:solidFill>
                  <a:prstClr val="black"/>
                </a:solidFill>
                <a:latin typeface="微軟正黑體" panose="020B0604030504040204" pitchFamily="34" charset="-120"/>
              </a:rPr>
              <a:t>日第</a:t>
            </a:r>
            <a:r>
              <a:rPr lang="en-US" altLang="zh-TW" sz="2800" dirty="0">
                <a:solidFill>
                  <a:prstClr val="black"/>
                </a:solidFill>
                <a:latin typeface="微軟正黑體" panose="020B0604030504040204" pitchFamily="34" charset="-120"/>
              </a:rPr>
              <a:t>1</a:t>
            </a:r>
            <a:r>
              <a:rPr lang="zh-TW" altLang="en-US" sz="2800" dirty="0">
                <a:solidFill>
                  <a:prstClr val="black"/>
                </a:solidFill>
                <a:latin typeface="微軟正黑體" panose="020B0604030504040204" pitchFamily="34" charset="-120"/>
              </a:rPr>
              <a:t>次工作會議</a:t>
            </a:r>
            <a:endParaRPr lang="en-US" altLang="zh-TW" sz="2800" dirty="0">
              <a:solidFill>
                <a:prstClr val="black"/>
              </a:solidFill>
              <a:latin typeface="微軟正黑體" panose="020B0604030504040204" pitchFamily="34" charset="-120"/>
            </a:endParaRPr>
          </a:p>
        </p:txBody>
      </p:sp>
    </p:spTree>
    <p:extLst>
      <p:ext uri="{BB962C8B-B14F-4D97-AF65-F5344CB8AC3E}">
        <p14:creationId xmlns:p14="http://schemas.microsoft.com/office/powerpoint/2010/main" val="22240942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3" y="162838"/>
            <a:ext cx="12190831" cy="789140"/>
            <a:chOff x="-3" y="162838"/>
            <a:chExt cx="12190831"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3108960"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矩形 8">
            <a:extLst>
              <a:ext uri="{FF2B5EF4-FFF2-40B4-BE49-F238E27FC236}">
                <a16:creationId xmlns:a16="http://schemas.microsoft.com/office/drawing/2014/main" id="{C05A1838-6935-4DD5-A7D1-9529BB93319B}"/>
              </a:ext>
            </a:extLst>
          </p:cNvPr>
          <p:cNvSpPr/>
          <p:nvPr/>
        </p:nvSpPr>
        <p:spPr>
          <a:xfrm>
            <a:off x="550196" y="1037643"/>
            <a:ext cx="4589840" cy="678195"/>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prstClr val="white"/>
                </a:solidFill>
                <a:effectLst>
                  <a:outerShdw blurRad="38100" dist="38100" dir="2700000" algn="tl">
                    <a:srgbClr val="000000">
                      <a:alpha val="43137"/>
                    </a:srgbClr>
                  </a:outerShdw>
                </a:effectLst>
              </a:rPr>
              <a:t>113</a:t>
            </a:r>
            <a:r>
              <a:rPr lang="zh-TW" altLang="en-US" sz="2800" b="1" dirty="0">
                <a:solidFill>
                  <a:prstClr val="white"/>
                </a:solidFill>
                <a:effectLst>
                  <a:outerShdw blurRad="38100" dist="38100" dir="2700000" algn="tl">
                    <a:srgbClr val="000000">
                      <a:alpha val="43137"/>
                    </a:srgbClr>
                  </a:outerShdw>
                </a:effectLst>
              </a:rPr>
              <a:t>年上半年社交工程演練</a:t>
            </a:r>
          </a:p>
        </p:txBody>
      </p:sp>
      <p:sp>
        <p:nvSpPr>
          <p:cNvPr id="10" name="文字方塊 9">
            <a:extLst>
              <a:ext uri="{FF2B5EF4-FFF2-40B4-BE49-F238E27FC236}">
                <a16:creationId xmlns:a16="http://schemas.microsoft.com/office/drawing/2014/main" id="{2BCA10F7-F229-4C69-A0AC-B412C88F0BB1}"/>
              </a:ext>
            </a:extLst>
          </p:cNvPr>
          <p:cNvSpPr txBox="1"/>
          <p:nvPr/>
        </p:nvSpPr>
        <p:spPr>
          <a:xfrm>
            <a:off x="72548" y="1809471"/>
            <a:ext cx="7081919" cy="3108543"/>
          </a:xfrm>
          <a:prstGeom prst="rect">
            <a:avLst/>
          </a:prstGeom>
          <a:noFill/>
        </p:spPr>
        <p:txBody>
          <a:bodyPr wrap="square">
            <a:spAutoFit/>
          </a:bodyPr>
          <a:lstStyle/>
          <a:p>
            <a:pPr marL="800100" lvl="2" indent="-342900" algn="just" hangingPunct="0">
              <a:buSzPct val="100000"/>
              <a:buFont typeface="Wingdings" panose="05000000000000000000" pitchFamily="2" charset="2"/>
              <a:buChar char="Ø"/>
            </a:pPr>
            <a:r>
              <a:rPr lang="zh-TW" altLang="en-US" sz="2800" b="1" dirty="0">
                <a:solidFill>
                  <a:srgbClr val="70AD47">
                    <a:lumMod val="75000"/>
                  </a:srgbClr>
                </a:solidFill>
                <a:latin typeface="Microsoft JhengHei" panose="020B0604030504040204" pitchFamily="34" charset="-120"/>
              </a:rPr>
              <a:t>時間 </a:t>
            </a:r>
            <a:r>
              <a:rPr lang="en-US" altLang="zh-TW" sz="2800" b="1" dirty="0">
                <a:solidFill>
                  <a:srgbClr val="70AD47">
                    <a:lumMod val="75000"/>
                  </a:srgbClr>
                </a:solidFill>
                <a:latin typeface="Microsoft JhengHei" panose="020B0604030504040204" pitchFamily="34" charset="-120"/>
              </a:rPr>
              <a:t>: </a:t>
            </a:r>
            <a:r>
              <a:rPr lang="zh-TW" altLang="en-US" sz="2800" b="1" dirty="0">
                <a:solidFill>
                  <a:srgbClr val="70AD47">
                    <a:lumMod val="75000"/>
                  </a:srgbClr>
                </a:solidFill>
                <a:latin typeface="Microsoft JhengHei" panose="020B0604030504040204" pitchFamily="34" charset="-120"/>
              </a:rPr>
              <a:t> </a:t>
            </a:r>
            <a:r>
              <a:rPr lang="en-US" altLang="zh-TW" sz="2800" b="1" dirty="0">
                <a:solidFill>
                  <a:prstClr val="black"/>
                </a:solidFill>
                <a:latin typeface="Microsoft JhengHei" panose="020B0604030504040204" pitchFamily="34" charset="-120"/>
              </a:rPr>
              <a:t>113/2/1</a:t>
            </a:r>
            <a:r>
              <a:rPr lang="zh-TW" altLang="en-US" sz="2800" b="1" dirty="0">
                <a:solidFill>
                  <a:prstClr val="black"/>
                </a:solidFill>
                <a:latin typeface="Microsoft JhengHei" panose="020B0604030504040204" pitchFamily="34" charset="-120"/>
              </a:rPr>
              <a:t> </a:t>
            </a:r>
            <a:r>
              <a:rPr lang="en-US" altLang="zh-TW" sz="2800" b="1" dirty="0">
                <a:solidFill>
                  <a:prstClr val="black"/>
                </a:solidFill>
                <a:latin typeface="Microsoft JhengHei" panose="020B0604030504040204" pitchFamily="34" charset="-120"/>
              </a:rPr>
              <a:t>-</a:t>
            </a:r>
            <a:r>
              <a:rPr lang="zh-TW" altLang="en-US" sz="2800" b="1" dirty="0">
                <a:solidFill>
                  <a:prstClr val="black"/>
                </a:solidFill>
                <a:latin typeface="Microsoft JhengHei" panose="020B0604030504040204" pitchFamily="34" charset="-120"/>
              </a:rPr>
              <a:t> </a:t>
            </a:r>
            <a:r>
              <a:rPr lang="en-US" altLang="zh-TW" sz="2800" b="1" dirty="0">
                <a:solidFill>
                  <a:prstClr val="black"/>
                </a:solidFill>
                <a:latin typeface="Microsoft JhengHei" panose="020B0604030504040204" pitchFamily="34" charset="-120"/>
              </a:rPr>
              <a:t>113/6/15</a:t>
            </a:r>
          </a:p>
          <a:p>
            <a:pPr marL="800100" lvl="2" indent="-342900" algn="just" hangingPunct="0">
              <a:buSzPct val="100000"/>
              <a:buFont typeface="Wingdings" panose="05000000000000000000" pitchFamily="2" charset="2"/>
              <a:buChar char="Ø"/>
            </a:pPr>
            <a:r>
              <a:rPr lang="zh-TW" altLang="en-US" sz="2800" b="1" dirty="0">
                <a:solidFill>
                  <a:srgbClr val="70AD47">
                    <a:lumMod val="75000"/>
                  </a:srgbClr>
                </a:solidFill>
                <a:latin typeface="Microsoft JhengHei" panose="020B0604030504040204" pitchFamily="34" charset="-120"/>
              </a:rPr>
              <a:t>目標 </a:t>
            </a:r>
            <a:r>
              <a:rPr lang="en-US" altLang="zh-TW" sz="2800" b="1" dirty="0">
                <a:solidFill>
                  <a:srgbClr val="70AD47">
                    <a:lumMod val="75000"/>
                  </a:srgbClr>
                </a:solidFill>
                <a:latin typeface="Microsoft JhengHei" panose="020B0604030504040204" pitchFamily="34" charset="-120"/>
              </a:rPr>
              <a:t>:</a:t>
            </a:r>
            <a:r>
              <a:rPr lang="zh-TW" altLang="en-US" sz="2800" b="1" dirty="0">
                <a:solidFill>
                  <a:srgbClr val="70AD47">
                    <a:lumMod val="75000"/>
                  </a:srgbClr>
                </a:solidFill>
                <a:latin typeface="Microsoft JhengHei" panose="020B0604030504040204" pitchFamily="34" charset="-120"/>
              </a:rPr>
              <a:t> </a:t>
            </a:r>
            <a:r>
              <a:rPr lang="zh-TW" altLang="en-US" sz="2800" b="1" dirty="0">
                <a:solidFill>
                  <a:prstClr val="black"/>
                </a:solidFill>
                <a:latin typeface="Microsoft JhengHei" panose="020B0604030504040204" pitchFamily="34" charset="-120"/>
              </a:rPr>
              <a:t>各機關應低於  </a:t>
            </a:r>
            <a:endParaRPr lang="en-US" altLang="zh-TW" sz="2800" b="1" dirty="0">
              <a:solidFill>
                <a:prstClr val="black"/>
              </a:solidFill>
              <a:latin typeface="Microsoft JhengHei" panose="020B0604030504040204" pitchFamily="34" charset="-120"/>
            </a:endParaRPr>
          </a:p>
          <a:p>
            <a:pPr marL="457200" lvl="2" algn="just" hangingPunct="0">
              <a:buSzPct val="100000"/>
            </a:pPr>
            <a:r>
              <a:rPr lang="zh-TW" altLang="en-US" sz="2800" b="1" dirty="0">
                <a:solidFill>
                  <a:prstClr val="black"/>
                </a:solidFill>
                <a:latin typeface="Microsoft JhengHei" panose="020B0604030504040204" pitchFamily="34" charset="-120"/>
              </a:rPr>
              <a:t>                     ■</a:t>
            </a:r>
            <a:r>
              <a:rPr lang="en-US" altLang="zh-TW" sz="2800" b="1" dirty="0">
                <a:solidFill>
                  <a:srgbClr val="C00000"/>
                </a:solidFill>
                <a:latin typeface="Microsoft JhengHei" panose="020B0604030504040204" pitchFamily="34" charset="-120"/>
              </a:rPr>
              <a:t>10%</a:t>
            </a:r>
            <a:r>
              <a:rPr lang="zh-TW" altLang="en-US" sz="2800" b="1" dirty="0">
                <a:solidFill>
                  <a:prstClr val="black"/>
                </a:solidFill>
                <a:latin typeface="Microsoft JhengHei" panose="020B0604030504040204" pitchFamily="34" charset="-120"/>
              </a:rPr>
              <a:t>惡意</a:t>
            </a:r>
            <a:r>
              <a:rPr lang="zh-TW" altLang="en-US" sz="2800" b="1" dirty="0">
                <a:solidFill>
                  <a:srgbClr val="C00000"/>
                </a:solidFill>
                <a:latin typeface="Microsoft JhengHei" panose="020B0604030504040204" pitchFamily="34" charset="-120"/>
              </a:rPr>
              <a:t>郵件</a:t>
            </a:r>
            <a:r>
              <a:rPr lang="zh-TW" altLang="en-US" sz="2800" b="1" dirty="0">
                <a:solidFill>
                  <a:prstClr val="black"/>
                </a:solidFill>
                <a:latin typeface="Microsoft JhengHei" panose="020B0604030504040204" pitchFamily="34" charset="-120"/>
              </a:rPr>
              <a:t>開啟率</a:t>
            </a:r>
            <a:endParaRPr lang="en-US" altLang="zh-TW" sz="2800" b="1" dirty="0">
              <a:solidFill>
                <a:prstClr val="black"/>
              </a:solidFill>
              <a:latin typeface="Microsoft JhengHei" panose="020B0604030504040204" pitchFamily="34" charset="-120"/>
            </a:endParaRPr>
          </a:p>
          <a:p>
            <a:pPr marL="457200" lvl="2" algn="just" hangingPunct="0">
              <a:buSzPct val="100000"/>
            </a:pPr>
            <a:r>
              <a:rPr lang="zh-TW" altLang="en-US" sz="2800" b="1" dirty="0">
                <a:solidFill>
                  <a:prstClr val="black"/>
                </a:solidFill>
                <a:latin typeface="Microsoft JhengHei" panose="020B0604030504040204" pitchFamily="34" charset="-120"/>
              </a:rPr>
              <a:t>                     ■ </a:t>
            </a:r>
            <a:r>
              <a:rPr lang="en-US" altLang="zh-TW" sz="2800" b="1" dirty="0">
                <a:solidFill>
                  <a:srgbClr val="C00000"/>
                </a:solidFill>
                <a:latin typeface="Microsoft JhengHei" panose="020B0604030504040204" pitchFamily="34" charset="-120"/>
              </a:rPr>
              <a:t>6%</a:t>
            </a:r>
            <a:r>
              <a:rPr lang="zh-TW" altLang="en-US" sz="2800" b="1" dirty="0">
                <a:solidFill>
                  <a:prstClr val="black"/>
                </a:solidFill>
                <a:latin typeface="Microsoft JhengHei" panose="020B0604030504040204" pitchFamily="34" charset="-120"/>
              </a:rPr>
              <a:t>惡意</a:t>
            </a:r>
            <a:r>
              <a:rPr lang="zh-TW" altLang="en-US" sz="2800" b="1" dirty="0">
                <a:solidFill>
                  <a:srgbClr val="C00000"/>
                </a:solidFill>
                <a:latin typeface="Microsoft JhengHei" panose="020B0604030504040204" pitchFamily="34" charset="-120"/>
              </a:rPr>
              <a:t>連結</a:t>
            </a:r>
            <a:r>
              <a:rPr lang="zh-TW" altLang="en-US" sz="2800" b="1" dirty="0">
                <a:solidFill>
                  <a:prstClr val="black"/>
                </a:solidFill>
                <a:latin typeface="Microsoft JhengHei" panose="020B0604030504040204" pitchFamily="34" charset="-120"/>
              </a:rPr>
              <a:t>點閱率</a:t>
            </a:r>
            <a:endParaRPr lang="en-US" altLang="zh-TW" sz="2800" b="1" dirty="0">
              <a:solidFill>
                <a:prstClr val="black"/>
              </a:solidFill>
              <a:latin typeface="Microsoft JhengHei" panose="020B0604030504040204" pitchFamily="34" charset="-120"/>
            </a:endParaRPr>
          </a:p>
          <a:p>
            <a:pPr marL="800100" lvl="2" indent="-342900" algn="just" hangingPunct="0">
              <a:buSzPct val="100000"/>
              <a:buFont typeface="Wingdings" panose="05000000000000000000" pitchFamily="2" charset="2"/>
              <a:buChar char="Ø"/>
            </a:pPr>
            <a:r>
              <a:rPr lang="zh-TW" altLang="en-US" sz="2800" b="1" dirty="0">
                <a:solidFill>
                  <a:srgbClr val="70AD47">
                    <a:lumMod val="75000"/>
                  </a:srgbClr>
                </a:solidFill>
                <a:latin typeface="Microsoft JhengHei" panose="020B0604030504040204" pitchFamily="34" charset="-120"/>
              </a:rPr>
              <a:t>受測結果：</a:t>
            </a:r>
            <a:endParaRPr lang="en-US" altLang="zh-TW" sz="2800" b="1" dirty="0">
              <a:solidFill>
                <a:srgbClr val="70AD47">
                  <a:lumMod val="75000"/>
                </a:srgbClr>
              </a:solidFill>
              <a:latin typeface="Microsoft JhengHei" panose="020B0604030504040204" pitchFamily="34" charset="-120"/>
            </a:endParaRPr>
          </a:p>
          <a:p>
            <a:pPr marL="457200" lvl="2" algn="just" hangingPunct="0">
              <a:buSzPct val="100000"/>
            </a:pPr>
            <a:endParaRPr lang="en-US" altLang="zh-TW" sz="2800" b="1" dirty="0">
              <a:solidFill>
                <a:prstClr val="black"/>
              </a:solidFill>
              <a:latin typeface="Microsoft JhengHei" panose="020B0604030504040204" pitchFamily="34" charset="-120"/>
            </a:endParaRPr>
          </a:p>
          <a:p>
            <a:pPr marL="800100" lvl="2" indent="-342900" algn="just" hangingPunct="0">
              <a:buSzPct val="100000"/>
              <a:buFont typeface="Wingdings" panose="05000000000000000000" pitchFamily="2" charset="2"/>
              <a:buChar char="Ø"/>
            </a:pPr>
            <a:endParaRPr lang="en-US" altLang="zh-TW" sz="2800" b="1" dirty="0">
              <a:solidFill>
                <a:prstClr val="black"/>
              </a:solidFill>
              <a:latin typeface="Microsoft JhengHei" panose="020B0604030504040204" pitchFamily="34" charset="-120"/>
            </a:endParaRPr>
          </a:p>
        </p:txBody>
      </p:sp>
      <p:graphicFrame>
        <p:nvGraphicFramePr>
          <p:cNvPr id="13" name="表格 2">
            <a:extLst>
              <a:ext uri="{FF2B5EF4-FFF2-40B4-BE49-F238E27FC236}">
                <a16:creationId xmlns:a16="http://schemas.microsoft.com/office/drawing/2014/main" id="{094B0D4B-FD0E-4A0E-A561-241F1C1B7DAF}"/>
              </a:ext>
            </a:extLst>
          </p:cNvPr>
          <p:cNvGraphicFramePr>
            <a:graphicFrameLocks noGrp="1"/>
          </p:cNvGraphicFramePr>
          <p:nvPr>
            <p:extLst>
              <p:ext uri="{D42A27DB-BD31-4B8C-83A1-F6EECF244321}">
                <p14:modId xmlns:p14="http://schemas.microsoft.com/office/powerpoint/2010/main" val="3862324142"/>
              </p:ext>
            </p:extLst>
          </p:nvPr>
        </p:nvGraphicFramePr>
        <p:xfrm>
          <a:off x="1956708" y="4020848"/>
          <a:ext cx="4463142" cy="1356207"/>
        </p:xfrm>
        <a:graphic>
          <a:graphicData uri="http://schemas.openxmlformats.org/drawingml/2006/table">
            <a:tbl>
              <a:tblPr firstRow="1" bandRow="1">
                <a:tableStyleId>{5C22544A-7EE6-4342-B048-85BDC9FD1C3A}</a:tableStyleId>
              </a:tblPr>
              <a:tblGrid>
                <a:gridCol w="1487714">
                  <a:extLst>
                    <a:ext uri="{9D8B030D-6E8A-4147-A177-3AD203B41FA5}">
                      <a16:colId xmlns:a16="http://schemas.microsoft.com/office/drawing/2014/main" val="2489661419"/>
                    </a:ext>
                  </a:extLst>
                </a:gridCol>
                <a:gridCol w="1487714">
                  <a:extLst>
                    <a:ext uri="{9D8B030D-6E8A-4147-A177-3AD203B41FA5}">
                      <a16:colId xmlns:a16="http://schemas.microsoft.com/office/drawing/2014/main" val="2582486340"/>
                    </a:ext>
                  </a:extLst>
                </a:gridCol>
                <a:gridCol w="1487714">
                  <a:extLst>
                    <a:ext uri="{9D8B030D-6E8A-4147-A177-3AD203B41FA5}">
                      <a16:colId xmlns:a16="http://schemas.microsoft.com/office/drawing/2014/main" val="3590910584"/>
                    </a:ext>
                  </a:extLst>
                </a:gridCol>
              </a:tblGrid>
              <a:tr h="822393">
                <a:tc>
                  <a:txBody>
                    <a:bodyPr/>
                    <a:lstStyle/>
                    <a:p>
                      <a:pPr algn="ctr"/>
                      <a:r>
                        <a:rPr lang="zh-TW" altLang="en-US" sz="2400" dirty="0">
                          <a:solidFill>
                            <a:srgbClr val="C00000"/>
                          </a:solidFill>
                        </a:rPr>
                        <a:t>信件</a:t>
                      </a:r>
                      <a:r>
                        <a:rPr lang="zh-TW" altLang="en-US" sz="2400" dirty="0">
                          <a:solidFill>
                            <a:schemeClr val="bg1"/>
                          </a:solidFill>
                        </a:rPr>
                        <a:t>測試</a:t>
                      </a:r>
                      <a:r>
                        <a:rPr lang="zh-TW" altLang="en-US" sz="2400" dirty="0"/>
                        <a:t>總人數</a:t>
                      </a:r>
                    </a:p>
                  </a:txBody>
                  <a:tcPr anchor="ctr"/>
                </a:tc>
                <a:tc>
                  <a:txBody>
                    <a:bodyPr/>
                    <a:lstStyle/>
                    <a:p>
                      <a:pPr algn="ctr"/>
                      <a:r>
                        <a:rPr lang="zh-TW" altLang="en-US" sz="2400" dirty="0"/>
                        <a:t>誘騙成功開啟人數</a:t>
                      </a:r>
                    </a:p>
                  </a:txBody>
                  <a:tcPr anchor="ctr"/>
                </a:tc>
                <a:tc>
                  <a:txBody>
                    <a:bodyPr/>
                    <a:lstStyle/>
                    <a:p>
                      <a:pPr algn="ctr"/>
                      <a:r>
                        <a:rPr lang="zh-TW" altLang="en-US" sz="2400" dirty="0"/>
                        <a:t>成功率</a:t>
                      </a:r>
                    </a:p>
                  </a:txBody>
                  <a:tcPr anchor="ctr"/>
                </a:tc>
                <a:extLst>
                  <a:ext uri="{0D108BD9-81ED-4DB2-BD59-A6C34878D82A}">
                    <a16:rowId xmlns:a16="http://schemas.microsoft.com/office/drawing/2014/main" val="3536793546"/>
                  </a:ext>
                </a:extLst>
              </a:tr>
              <a:tr h="533247">
                <a:tc>
                  <a:txBody>
                    <a:bodyPr/>
                    <a:lstStyle/>
                    <a:p>
                      <a:pPr algn="ctr"/>
                      <a:r>
                        <a:rPr lang="en-US" altLang="zh-TW" sz="2400" dirty="0"/>
                        <a:t>2847</a:t>
                      </a:r>
                      <a:endParaRPr lang="zh-TW" altLang="en-US" sz="2400" dirty="0"/>
                    </a:p>
                  </a:txBody>
                  <a:tcPr anchor="ctr"/>
                </a:tc>
                <a:tc>
                  <a:txBody>
                    <a:bodyPr/>
                    <a:lstStyle/>
                    <a:p>
                      <a:pPr algn="ctr"/>
                      <a:r>
                        <a:rPr lang="en-US" altLang="zh-TW" sz="2400" dirty="0"/>
                        <a:t>18</a:t>
                      </a:r>
                      <a:endParaRPr lang="zh-TW" altLang="en-US" sz="2400" dirty="0"/>
                    </a:p>
                  </a:txBody>
                  <a:tcPr anchor="ctr"/>
                </a:tc>
                <a:tc>
                  <a:txBody>
                    <a:bodyPr/>
                    <a:lstStyle/>
                    <a:p>
                      <a:pPr algn="ctr"/>
                      <a:r>
                        <a:rPr lang="en-US" altLang="zh-TW" sz="2400" dirty="0"/>
                        <a:t>0.63%</a:t>
                      </a:r>
                      <a:endParaRPr lang="zh-TW" altLang="en-US" sz="2400" dirty="0"/>
                    </a:p>
                  </a:txBody>
                  <a:tcPr anchor="ctr"/>
                </a:tc>
                <a:extLst>
                  <a:ext uri="{0D108BD9-81ED-4DB2-BD59-A6C34878D82A}">
                    <a16:rowId xmlns:a16="http://schemas.microsoft.com/office/drawing/2014/main" val="2747776446"/>
                  </a:ext>
                </a:extLst>
              </a:tr>
            </a:tbl>
          </a:graphicData>
        </a:graphic>
      </p:graphicFrame>
      <p:graphicFrame>
        <p:nvGraphicFramePr>
          <p:cNvPr id="17" name="表格 2">
            <a:extLst>
              <a:ext uri="{FF2B5EF4-FFF2-40B4-BE49-F238E27FC236}">
                <a16:creationId xmlns:a16="http://schemas.microsoft.com/office/drawing/2014/main" id="{480E01DB-3119-4479-9848-77560C96F9FC}"/>
              </a:ext>
            </a:extLst>
          </p:cNvPr>
          <p:cNvGraphicFramePr>
            <a:graphicFrameLocks noGrp="1"/>
          </p:cNvGraphicFramePr>
          <p:nvPr>
            <p:extLst>
              <p:ext uri="{D42A27DB-BD31-4B8C-83A1-F6EECF244321}">
                <p14:modId xmlns:p14="http://schemas.microsoft.com/office/powerpoint/2010/main" val="3364771398"/>
              </p:ext>
            </p:extLst>
          </p:nvPr>
        </p:nvGraphicFramePr>
        <p:xfrm>
          <a:off x="1956708" y="5377055"/>
          <a:ext cx="4463142" cy="1356207"/>
        </p:xfrm>
        <a:graphic>
          <a:graphicData uri="http://schemas.openxmlformats.org/drawingml/2006/table">
            <a:tbl>
              <a:tblPr firstRow="1" bandRow="1">
                <a:tableStyleId>{5C22544A-7EE6-4342-B048-85BDC9FD1C3A}</a:tableStyleId>
              </a:tblPr>
              <a:tblGrid>
                <a:gridCol w="1487714">
                  <a:extLst>
                    <a:ext uri="{9D8B030D-6E8A-4147-A177-3AD203B41FA5}">
                      <a16:colId xmlns:a16="http://schemas.microsoft.com/office/drawing/2014/main" val="2489661419"/>
                    </a:ext>
                  </a:extLst>
                </a:gridCol>
                <a:gridCol w="1487714">
                  <a:extLst>
                    <a:ext uri="{9D8B030D-6E8A-4147-A177-3AD203B41FA5}">
                      <a16:colId xmlns:a16="http://schemas.microsoft.com/office/drawing/2014/main" val="2582486340"/>
                    </a:ext>
                  </a:extLst>
                </a:gridCol>
                <a:gridCol w="1487714">
                  <a:extLst>
                    <a:ext uri="{9D8B030D-6E8A-4147-A177-3AD203B41FA5}">
                      <a16:colId xmlns:a16="http://schemas.microsoft.com/office/drawing/2014/main" val="3590910584"/>
                    </a:ext>
                  </a:extLst>
                </a:gridCol>
              </a:tblGrid>
              <a:tr h="861320">
                <a:tc>
                  <a:txBody>
                    <a:bodyPr/>
                    <a:lstStyle/>
                    <a:p>
                      <a:pPr algn="ctr"/>
                      <a:r>
                        <a:rPr lang="zh-TW" altLang="en-US" sz="2400" dirty="0">
                          <a:solidFill>
                            <a:srgbClr val="C00000"/>
                          </a:solidFill>
                        </a:rPr>
                        <a:t>連結</a:t>
                      </a:r>
                      <a:r>
                        <a:rPr lang="zh-TW" altLang="en-US" sz="2400" dirty="0">
                          <a:solidFill>
                            <a:schemeClr val="bg1"/>
                          </a:solidFill>
                        </a:rPr>
                        <a:t>測試</a:t>
                      </a:r>
                      <a:r>
                        <a:rPr lang="zh-TW" altLang="en-US" sz="2400" dirty="0"/>
                        <a:t>總人數</a:t>
                      </a:r>
                    </a:p>
                  </a:txBody>
                  <a:tcPr anchor="ctr"/>
                </a:tc>
                <a:tc>
                  <a:txBody>
                    <a:bodyPr/>
                    <a:lstStyle/>
                    <a:p>
                      <a:pPr algn="ctr"/>
                      <a:r>
                        <a:rPr lang="zh-TW" altLang="en-US" sz="2400" dirty="0"/>
                        <a:t>誘騙成功點選人數</a:t>
                      </a:r>
                    </a:p>
                  </a:txBody>
                  <a:tcPr anchor="ctr"/>
                </a:tc>
                <a:tc>
                  <a:txBody>
                    <a:bodyPr/>
                    <a:lstStyle/>
                    <a:p>
                      <a:pPr algn="ctr"/>
                      <a:r>
                        <a:rPr lang="zh-TW" altLang="en-US" sz="2400" dirty="0"/>
                        <a:t>成功率</a:t>
                      </a:r>
                    </a:p>
                  </a:txBody>
                  <a:tcPr anchor="ctr"/>
                </a:tc>
                <a:extLst>
                  <a:ext uri="{0D108BD9-81ED-4DB2-BD59-A6C34878D82A}">
                    <a16:rowId xmlns:a16="http://schemas.microsoft.com/office/drawing/2014/main" val="3536793546"/>
                  </a:ext>
                </a:extLst>
              </a:tr>
              <a:tr h="494887">
                <a:tc>
                  <a:txBody>
                    <a:bodyPr/>
                    <a:lstStyle/>
                    <a:p>
                      <a:pPr algn="ctr"/>
                      <a:r>
                        <a:rPr lang="en-US" altLang="zh-TW" sz="2400" dirty="0"/>
                        <a:t>2847</a:t>
                      </a:r>
                      <a:endParaRPr lang="zh-TW" altLang="en-US" sz="2400" dirty="0"/>
                    </a:p>
                  </a:txBody>
                  <a:tcPr anchor="ctr"/>
                </a:tc>
                <a:tc>
                  <a:txBody>
                    <a:bodyPr/>
                    <a:lstStyle/>
                    <a:p>
                      <a:pPr algn="ctr"/>
                      <a:r>
                        <a:rPr lang="en-US" altLang="zh-TW" sz="2400" dirty="0"/>
                        <a:t>100</a:t>
                      </a:r>
                      <a:endParaRPr lang="zh-TW" altLang="en-US" sz="2400" dirty="0"/>
                    </a:p>
                  </a:txBody>
                  <a:tcPr anchor="ctr"/>
                </a:tc>
                <a:tc>
                  <a:txBody>
                    <a:bodyPr/>
                    <a:lstStyle/>
                    <a:p>
                      <a:pPr algn="ctr"/>
                      <a:r>
                        <a:rPr lang="en-US" altLang="zh-TW" sz="2400" dirty="0"/>
                        <a:t>3.51%</a:t>
                      </a:r>
                      <a:endParaRPr lang="zh-TW" altLang="en-US" sz="2400" dirty="0"/>
                    </a:p>
                  </a:txBody>
                  <a:tcPr anchor="ctr"/>
                </a:tc>
                <a:extLst>
                  <a:ext uri="{0D108BD9-81ED-4DB2-BD59-A6C34878D82A}">
                    <a16:rowId xmlns:a16="http://schemas.microsoft.com/office/drawing/2014/main" val="2747776446"/>
                  </a:ext>
                </a:extLst>
              </a:tr>
            </a:tbl>
          </a:graphicData>
        </a:graphic>
      </p:graphicFrame>
      <p:sp>
        <p:nvSpPr>
          <p:cNvPr id="4" name="投影片編號版面配置區 3"/>
          <p:cNvSpPr>
            <a:spLocks noGrp="1"/>
          </p:cNvSpPr>
          <p:nvPr>
            <p:ph type="sldNum" sz="quarter" idx="12"/>
          </p:nvPr>
        </p:nvSpPr>
        <p:spPr>
          <a:xfrm>
            <a:off x="9449427" y="6356350"/>
            <a:ext cx="2743200" cy="365125"/>
          </a:xfrm>
        </p:spPr>
        <p:txBody>
          <a:bodyPr/>
          <a:lstStyle/>
          <a:p>
            <a:fld id="{46493D02-3590-4494-9ABB-93D650CAA22C}" type="slidenum">
              <a:rPr lang="zh-CN" altLang="en-US" smtClean="0">
                <a:solidFill>
                  <a:prstClr val="black">
                    <a:tint val="75000"/>
                  </a:prstClr>
                </a:solidFill>
              </a:rPr>
              <a:pPr/>
              <a:t>48</a:t>
            </a:fld>
            <a:endParaRPr lang="zh-CN" altLang="en-US" dirty="0">
              <a:solidFill>
                <a:prstClr val="black">
                  <a:tint val="75000"/>
                </a:prstClr>
              </a:solidFill>
            </a:endParaRPr>
          </a:p>
        </p:txBody>
      </p:sp>
      <p:sp>
        <p:nvSpPr>
          <p:cNvPr id="14" name="文本框 47">
            <a:extLst>
              <a:ext uri="{FF2B5EF4-FFF2-40B4-BE49-F238E27FC236}">
                <a16:creationId xmlns:a16="http://schemas.microsoft.com/office/drawing/2014/main" id="{A2AC38BF-16C0-482B-B498-7F8713473AB6}"/>
              </a:ext>
            </a:extLst>
          </p:cNvPr>
          <p:cNvSpPr txBox="1"/>
          <p:nvPr/>
        </p:nvSpPr>
        <p:spPr>
          <a:xfrm>
            <a:off x="1236723" y="256471"/>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資通安全管理推動規劃</a:t>
            </a:r>
            <a:r>
              <a:rPr lang="zh-TW" altLang="en-US" sz="3200" b="1" dirty="0">
                <a:solidFill>
                  <a:prstClr val="white"/>
                </a:solidFill>
                <a:latin typeface="微软雅黑" panose="020B0503020204020204" pitchFamily="34" charset="-122"/>
                <a:ea typeface="微软雅黑" panose="020B0503020204020204" pitchFamily="34" charset="-122"/>
              </a:rPr>
              <a:t>（</a:t>
            </a:r>
            <a:r>
              <a:rPr lang="en-US" altLang="zh-TW" sz="3200" b="1" dirty="0">
                <a:solidFill>
                  <a:prstClr val="white"/>
                </a:solidFill>
                <a:latin typeface="微软雅黑" panose="020B0503020204020204" pitchFamily="34" charset="-122"/>
                <a:ea typeface="微软雅黑" panose="020B0503020204020204" pitchFamily="34" charset="-122"/>
              </a:rPr>
              <a:t>2/2)</a:t>
            </a:r>
            <a:endParaRPr lang="zh-TW" altLang="en-US" sz="2800" b="1" dirty="0">
              <a:solidFill>
                <a:srgbClr val="FFFF00"/>
              </a:solidFill>
              <a:latin typeface="微软雅黑" panose="020B0503020204020204" pitchFamily="34" charset="-122"/>
              <a:ea typeface="微软雅黑" panose="020B0503020204020204" pitchFamily="34" charset="-122"/>
            </a:endParaRPr>
          </a:p>
        </p:txBody>
      </p:sp>
      <p:pic>
        <p:nvPicPr>
          <p:cNvPr id="7" name="圖片 6">
            <a:extLst>
              <a:ext uri="{FF2B5EF4-FFF2-40B4-BE49-F238E27FC236}">
                <a16:creationId xmlns:a16="http://schemas.microsoft.com/office/drawing/2014/main" id="{4386E0CB-9978-481A-A6C7-3265C369A7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4198" y="1118008"/>
            <a:ext cx="5439148" cy="5414647"/>
          </a:xfrm>
          <a:prstGeom prst="rect">
            <a:avLst/>
          </a:prstGeom>
        </p:spPr>
      </p:pic>
    </p:spTree>
    <p:extLst>
      <p:ext uri="{BB962C8B-B14F-4D97-AF65-F5344CB8AC3E}">
        <p14:creationId xmlns:p14="http://schemas.microsoft.com/office/powerpoint/2010/main" val="1214450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064553" y="162838"/>
            <a:ext cx="11127447" cy="789140"/>
            <a:chOff x="-3" y="162838"/>
            <a:chExt cx="11127447" cy="678410"/>
          </a:xfrm>
        </p:grpSpPr>
        <p:sp>
          <p:nvSpPr>
            <p:cNvPr id="43" name="矩形 42"/>
            <p:cNvSpPr/>
            <p:nvPr/>
          </p:nvSpPr>
          <p:spPr>
            <a:xfrm>
              <a:off x="-3" y="162838"/>
              <a:ext cx="7081919" cy="678410"/>
            </a:xfrm>
            <a:custGeom>
              <a:avLst/>
              <a:gdLst>
                <a:gd name="connsiteX0" fmla="*/ 0 w 3118104"/>
                <a:gd name="connsiteY0" fmla="*/ 0 h 539496"/>
                <a:gd name="connsiteX1" fmla="*/ 3118104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0 h 539496"/>
                <a:gd name="connsiteX1" fmla="*/ 2871216 w 3118104"/>
                <a:gd name="connsiteY1" fmla="*/ 0 h 539496"/>
                <a:gd name="connsiteX2" fmla="*/ 3118104 w 3118104"/>
                <a:gd name="connsiteY2" fmla="*/ 539496 h 539496"/>
                <a:gd name="connsiteX3" fmla="*/ 0 w 3118104"/>
                <a:gd name="connsiteY3" fmla="*/ 539496 h 539496"/>
                <a:gd name="connsiteX4" fmla="*/ 0 w 3118104"/>
                <a:gd name="connsiteY4" fmla="*/ 0 h 539496"/>
                <a:gd name="connsiteX0" fmla="*/ 0 w 3118104"/>
                <a:gd name="connsiteY0" fmla="*/ 9144 h 548640"/>
                <a:gd name="connsiteX1" fmla="*/ 2679192 w 3118104"/>
                <a:gd name="connsiteY1" fmla="*/ 0 h 548640"/>
                <a:gd name="connsiteX2" fmla="*/ 3118104 w 3118104"/>
                <a:gd name="connsiteY2" fmla="*/ 548640 h 548640"/>
                <a:gd name="connsiteX3" fmla="*/ 0 w 3118104"/>
                <a:gd name="connsiteY3" fmla="*/ 548640 h 548640"/>
                <a:gd name="connsiteX4" fmla="*/ 0 w 3118104"/>
                <a:gd name="connsiteY4" fmla="*/ 9144 h 54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104" h="548640">
                  <a:moveTo>
                    <a:pt x="0" y="9144"/>
                  </a:moveTo>
                  <a:lnTo>
                    <a:pt x="2679192" y="0"/>
                  </a:lnTo>
                  <a:lnTo>
                    <a:pt x="3118104" y="548640"/>
                  </a:lnTo>
                  <a:lnTo>
                    <a:pt x="0" y="548640"/>
                  </a:lnTo>
                  <a:lnTo>
                    <a:pt x="0" y="9144"/>
                  </a:lnTo>
                  <a:close/>
                </a:path>
              </a:pathLst>
            </a:custGeom>
            <a:solidFill>
              <a:srgbClr val="5D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宋体" panose="02010600030101010101" pitchFamily="2" charset="-122"/>
              </a:endParaRPr>
            </a:p>
          </p:txBody>
        </p:sp>
        <p:cxnSp>
          <p:nvCxnSpPr>
            <p:cNvPr id="45" name="直接连接符 44"/>
            <p:cNvCxnSpPr/>
            <p:nvPr/>
          </p:nvCxnSpPr>
          <p:spPr>
            <a:xfrm>
              <a:off x="2045576" y="832104"/>
              <a:ext cx="90818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1554357" y="234242"/>
            <a:ext cx="7477728" cy="646331"/>
          </a:xfrm>
          <a:prstGeom prst="rect">
            <a:avLst/>
          </a:prstGeom>
          <a:noFill/>
        </p:spPr>
        <p:txBody>
          <a:bodyPr wrap="square" rtlCol="0">
            <a:spAutoFit/>
          </a:bodyPr>
          <a:lstStyle/>
          <a:p>
            <a:pPr>
              <a:defRPr/>
            </a:pPr>
            <a:r>
              <a:rPr lang="zh-TW" altLang="en-US" sz="3600" b="1" dirty="0">
                <a:solidFill>
                  <a:prstClr val="white"/>
                </a:solidFill>
                <a:latin typeface="微软雅黑" panose="020B0503020204020204" pitchFamily="34" charset="-122"/>
                <a:ea typeface="微软雅黑" panose="020B0503020204020204" pitchFamily="34" charset="-122"/>
              </a:rPr>
              <a:t>結語</a:t>
            </a:r>
          </a:p>
        </p:txBody>
      </p:sp>
      <p:pic>
        <p:nvPicPr>
          <p:cNvPr id="8" name="圖片 7">
            <a:extLst>
              <a:ext uri="{FF2B5EF4-FFF2-40B4-BE49-F238E27FC236}">
                <a16:creationId xmlns:a16="http://schemas.microsoft.com/office/drawing/2014/main" id="{55F3E18D-93C3-40B9-8142-DCE0A441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8" y="153709"/>
            <a:ext cx="658962" cy="79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矩形 11">
            <a:extLst>
              <a:ext uri="{FF2B5EF4-FFF2-40B4-BE49-F238E27FC236}">
                <a16:creationId xmlns:a16="http://schemas.microsoft.com/office/drawing/2014/main" id="{84B7C6B0-0F55-4E42-A663-263DE6B3922A}"/>
              </a:ext>
            </a:extLst>
          </p:cNvPr>
          <p:cNvSpPr/>
          <p:nvPr/>
        </p:nvSpPr>
        <p:spPr>
          <a:xfrm>
            <a:off x="922010" y="1229843"/>
            <a:ext cx="10551304" cy="3122009"/>
          </a:xfrm>
          <a:prstGeom prst="rect">
            <a:avLst/>
          </a:prstGeom>
        </p:spPr>
        <p:txBody>
          <a:bodyPr wrap="square">
            <a:spAutoFit/>
          </a:bodyPr>
          <a:lstStyle/>
          <a:p>
            <a:pPr marL="457200" indent="-457200" algn="just">
              <a:lnSpc>
                <a:spcPct val="120000"/>
              </a:lnSpc>
              <a:spcBef>
                <a:spcPts val="600"/>
              </a:spcBef>
              <a:spcAft>
                <a:spcPts val="900"/>
              </a:spcAft>
              <a:buClr>
                <a:srgbClr val="70AD47">
                  <a:lumMod val="75000"/>
                </a:srgbClr>
              </a:buClr>
              <a:buFont typeface="Wingdings" panose="05000000000000000000" pitchFamily="2" charset="2"/>
              <a:buChar char="n"/>
            </a:pPr>
            <a:r>
              <a:rPr lang="zh-TW" altLang="en-US" sz="2600" dirty="0">
                <a:solidFill>
                  <a:prstClr val="black"/>
                </a:solidFill>
                <a:latin typeface="微軟正黑體" panose="020B0604030504040204" pitchFamily="34" charset="-120"/>
              </a:rPr>
              <a:t>為持續推動資通訊安全防護，各管理處應配合相關</a:t>
            </a:r>
            <a:r>
              <a:rPr lang="zh-TW" altLang="en-US" sz="2600" dirty="0">
                <a:solidFill>
                  <a:srgbClr val="C00000"/>
                </a:solidFill>
                <a:latin typeface="微軟正黑體" panose="020B0604030504040204" pitchFamily="34" charset="-120"/>
              </a:rPr>
              <a:t>應辦事項</a:t>
            </a:r>
            <a:r>
              <a:rPr lang="zh-TW" altLang="en-US" sz="2600" dirty="0">
                <a:solidFill>
                  <a:prstClr val="black"/>
                </a:solidFill>
                <a:latin typeface="微軟正黑體" panose="020B0604030504040204" pitchFamily="34" charset="-120"/>
              </a:rPr>
              <a:t>及未來推動需具備</a:t>
            </a:r>
            <a:r>
              <a:rPr lang="zh-TW" altLang="en-US" sz="2600" dirty="0">
                <a:solidFill>
                  <a:srgbClr val="C00000"/>
                </a:solidFill>
                <a:latin typeface="微軟正黑體" panose="020B0604030504040204" pitchFamily="34" charset="-120"/>
              </a:rPr>
              <a:t>基礎環境</a:t>
            </a:r>
            <a:r>
              <a:rPr lang="zh-TW" altLang="en-US" sz="2600" dirty="0">
                <a:latin typeface="微軟正黑體" panose="020B0604030504040204" pitchFamily="34" charset="-120"/>
              </a:rPr>
              <a:t>，並</a:t>
            </a:r>
            <a:r>
              <a:rPr lang="zh-TW" altLang="en-US" sz="2600" dirty="0">
                <a:solidFill>
                  <a:srgbClr val="C00000"/>
                </a:solidFill>
                <a:latin typeface="微軟正黑體" panose="020B0604030504040204" pitchFamily="34" charset="-120"/>
              </a:rPr>
              <a:t>依循相關文件規範</a:t>
            </a:r>
            <a:r>
              <a:rPr lang="zh-TW" altLang="en-US" sz="2600" dirty="0">
                <a:latin typeface="微軟正黑體" panose="020B0604030504040204" pitchFamily="34" charset="-120"/>
              </a:rPr>
              <a:t>辦理</a:t>
            </a:r>
            <a:r>
              <a:rPr lang="zh-TW" altLang="zh-TW" sz="2600" dirty="0">
                <a:latin typeface="Microsoft JhengHei"/>
                <a:ea typeface="Microsoft JhengHei"/>
                <a:cs typeface="Microsoft JhengHei"/>
                <a:sym typeface="Microsoft JhengHei"/>
              </a:rPr>
              <a:t>，且隨時注意資安防護並保持警覺，</a:t>
            </a:r>
            <a:r>
              <a:rPr lang="zh-TW" altLang="zh-TW" sz="2600" dirty="0">
                <a:solidFill>
                  <a:srgbClr val="C00000"/>
                </a:solidFill>
                <a:latin typeface="Microsoft JhengHei"/>
                <a:ea typeface="Microsoft JhengHei"/>
                <a:cs typeface="Microsoft JhengHei"/>
                <a:sym typeface="Microsoft JhengHei"/>
              </a:rPr>
              <a:t>勿下載使用來源不明的軟體及網通設備，定期更新軟體與韌體至最新版本</a:t>
            </a:r>
            <a:r>
              <a:rPr lang="zh-TW" altLang="zh-TW" sz="2600" dirty="0">
                <a:latin typeface="Microsoft JhengHei"/>
                <a:ea typeface="Microsoft JhengHei"/>
                <a:cs typeface="Microsoft JhengHei"/>
                <a:sym typeface="Microsoft JhengHei"/>
              </a:rPr>
              <a:t>，共同打造安全的資安環境</a:t>
            </a:r>
            <a:r>
              <a:rPr lang="zh-TW" altLang="en-US" sz="2600" dirty="0">
                <a:solidFill>
                  <a:prstClr val="black"/>
                </a:solidFill>
                <a:latin typeface="微軟正黑體" panose="020B0604030504040204" pitchFamily="34" charset="-120"/>
              </a:rPr>
              <a:t>。</a:t>
            </a:r>
            <a:endParaRPr lang="en-US" altLang="zh-TW" sz="2600" dirty="0">
              <a:solidFill>
                <a:prstClr val="black"/>
              </a:solidFill>
              <a:latin typeface="微軟正黑體" panose="020B0604030504040204" pitchFamily="34" charset="-120"/>
            </a:endParaRPr>
          </a:p>
          <a:p>
            <a:pPr marL="457200" indent="-457200" algn="just">
              <a:lnSpc>
                <a:spcPct val="120000"/>
              </a:lnSpc>
              <a:spcBef>
                <a:spcPts val="600"/>
              </a:spcBef>
              <a:spcAft>
                <a:spcPts val="900"/>
              </a:spcAft>
              <a:buClr>
                <a:srgbClr val="70AD47">
                  <a:lumMod val="75000"/>
                </a:srgbClr>
              </a:buClr>
              <a:buFont typeface="Wingdings" panose="05000000000000000000" pitchFamily="2" charset="2"/>
              <a:buChar char="n"/>
            </a:pPr>
            <a:r>
              <a:rPr lang="zh-TW" altLang="en-US" sz="2600" dirty="0">
                <a:solidFill>
                  <a:prstClr val="black"/>
                </a:solidFill>
                <a:latin typeface="微軟正黑體" panose="020B0604030504040204" pitchFamily="34" charset="-120"/>
              </a:rPr>
              <a:t>本署暨各管理處應依據資通安全法相關規定持續推動各資安應辦事項，各管理處如有相關</a:t>
            </a:r>
            <a:r>
              <a:rPr lang="zh-TW" altLang="en-US" sz="2600" dirty="0">
                <a:solidFill>
                  <a:srgbClr val="C00000"/>
                </a:solidFill>
                <a:latin typeface="微軟正黑體" panose="020B0604030504040204" pitchFamily="34" charset="-120"/>
              </a:rPr>
              <a:t>疑問</a:t>
            </a:r>
            <a:r>
              <a:rPr lang="zh-TW" altLang="en-US" sz="2600" dirty="0">
                <a:solidFill>
                  <a:prstClr val="black"/>
                </a:solidFill>
                <a:latin typeface="微軟正黑體" panose="020B0604030504040204" pitchFamily="34" charset="-120"/>
              </a:rPr>
              <a:t>或</a:t>
            </a:r>
            <a:r>
              <a:rPr lang="zh-TW" altLang="en-US" sz="2600" dirty="0">
                <a:solidFill>
                  <a:srgbClr val="C00000"/>
                </a:solidFill>
                <a:latin typeface="微軟正黑體" panose="020B0604030504040204" pitchFamily="34" charset="-120"/>
              </a:rPr>
              <a:t>需協助</a:t>
            </a:r>
            <a:r>
              <a:rPr lang="zh-TW" altLang="en-US" sz="2600" dirty="0">
                <a:solidFill>
                  <a:prstClr val="black"/>
                </a:solidFill>
                <a:latin typeface="微軟正黑體" panose="020B0604030504040204" pitchFamily="34" charset="-120"/>
              </a:rPr>
              <a:t>事項，可</a:t>
            </a:r>
            <a:r>
              <a:rPr lang="zh-TW" altLang="en-US" sz="2600" dirty="0">
                <a:solidFill>
                  <a:srgbClr val="C00000"/>
                </a:solidFill>
                <a:latin typeface="微軟正黑體" panose="020B0604030504040204" pitchFamily="34" charset="-120"/>
              </a:rPr>
              <a:t>逕洽</a:t>
            </a:r>
            <a:r>
              <a:rPr lang="zh-TW" altLang="en-US" sz="2600" dirty="0">
                <a:solidFill>
                  <a:prstClr val="black"/>
                </a:solidFill>
                <a:latin typeface="微軟正黑體" panose="020B0604030504040204" pitchFamily="34" charset="-120"/>
              </a:rPr>
              <a:t>本署資訊業務聯繫</a:t>
            </a:r>
            <a:r>
              <a:rPr lang="zh-TW" altLang="en-US" sz="2600" dirty="0">
                <a:solidFill>
                  <a:srgbClr val="C00000"/>
                </a:solidFill>
                <a:latin typeface="微軟正黑體" panose="020B0604030504040204" pitchFamily="34" charset="-120"/>
              </a:rPr>
              <a:t>窗口</a:t>
            </a:r>
            <a:r>
              <a:rPr lang="zh-TW" altLang="en-US" sz="2600" dirty="0">
                <a:solidFill>
                  <a:prstClr val="black"/>
                </a:solidFill>
                <a:latin typeface="微軟正黑體" panose="020B0604030504040204" pitchFamily="34" charset="-120"/>
              </a:rPr>
              <a:t>：</a:t>
            </a:r>
            <a:endParaRPr lang="en-US" altLang="zh-TW" sz="2600" dirty="0">
              <a:solidFill>
                <a:prstClr val="black"/>
              </a:solidFill>
              <a:latin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0598BBE3-61D3-40C0-A959-D032B6B77897}"/>
              </a:ext>
            </a:extLst>
          </p:cNvPr>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49</a:t>
            </a:fld>
            <a:endParaRPr lang="zh-CN" altLang="en-US" dirty="0">
              <a:solidFill>
                <a:prstClr val="black">
                  <a:tint val="75000"/>
                </a:prstClr>
              </a:solidFill>
            </a:endParaRPr>
          </a:p>
        </p:txBody>
      </p:sp>
      <p:grpSp>
        <p:nvGrpSpPr>
          <p:cNvPr id="4" name="群組 3">
            <a:extLst>
              <a:ext uri="{FF2B5EF4-FFF2-40B4-BE49-F238E27FC236}">
                <a16:creationId xmlns:a16="http://schemas.microsoft.com/office/drawing/2014/main" id="{E6D36B9E-8558-47C4-808C-792885F5AFF8}"/>
              </a:ext>
            </a:extLst>
          </p:cNvPr>
          <p:cNvGrpSpPr/>
          <p:nvPr/>
        </p:nvGrpSpPr>
        <p:grpSpPr>
          <a:xfrm>
            <a:off x="1069687" y="4399599"/>
            <a:ext cx="10052626" cy="2233615"/>
            <a:chOff x="1064553" y="4177364"/>
            <a:chExt cx="10052626" cy="2213804"/>
          </a:xfrm>
        </p:grpSpPr>
        <p:sp>
          <p:nvSpPr>
            <p:cNvPr id="15" name="矩形 14">
              <a:extLst>
                <a:ext uri="{FF2B5EF4-FFF2-40B4-BE49-F238E27FC236}">
                  <a16:creationId xmlns:a16="http://schemas.microsoft.com/office/drawing/2014/main" id="{809FB926-E2D3-465D-909F-5559E4155677}"/>
                </a:ext>
              </a:extLst>
            </p:cNvPr>
            <p:cNvSpPr/>
            <p:nvPr/>
          </p:nvSpPr>
          <p:spPr>
            <a:xfrm>
              <a:off x="1064553" y="4177364"/>
              <a:ext cx="10052626" cy="2213804"/>
            </a:xfrm>
            <a:prstGeom prst="rect">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6" name="群組 5">
              <a:extLst>
                <a:ext uri="{FF2B5EF4-FFF2-40B4-BE49-F238E27FC236}">
                  <a16:creationId xmlns:a16="http://schemas.microsoft.com/office/drawing/2014/main" id="{2519BD7E-C09F-4A1F-A595-8127FB7165FD}"/>
                </a:ext>
              </a:extLst>
            </p:cNvPr>
            <p:cNvGrpSpPr/>
            <p:nvPr/>
          </p:nvGrpSpPr>
          <p:grpSpPr>
            <a:xfrm>
              <a:off x="1438348" y="4375845"/>
              <a:ext cx="9305037" cy="1919531"/>
              <a:chOff x="2088682" y="4683852"/>
              <a:chExt cx="9305037" cy="1919531"/>
            </a:xfrm>
          </p:grpSpPr>
          <p:sp>
            <p:nvSpPr>
              <p:cNvPr id="2" name="矩形 1"/>
              <p:cNvSpPr/>
              <p:nvPr/>
            </p:nvSpPr>
            <p:spPr>
              <a:xfrm>
                <a:off x="5246055" y="4734093"/>
                <a:ext cx="5777143" cy="746358"/>
              </a:xfrm>
              <a:prstGeom prst="rect">
                <a:avLst/>
              </a:prstGeom>
            </p:spPr>
            <p:txBody>
              <a:bodyPr wrap="square">
                <a:spAutoFit/>
              </a:bodyPr>
              <a:lstStyle/>
              <a:p>
                <a:pPr marL="0" lvl="2" indent="-432000">
                  <a:spcAft>
                    <a:spcPts val="300"/>
                  </a:spcAft>
                  <a:buSzPct val="90000"/>
                  <a:buFont typeface="Wingdings" panose="05000000000000000000" pitchFamily="2" charset="2"/>
                  <a:buChar char="l"/>
                </a:pPr>
                <a:r>
                  <a:rPr lang="zh-TW" altLang="en-US" sz="2000" dirty="0"/>
                  <a:t>劉怡君  </a:t>
                </a:r>
                <a:r>
                  <a:rPr lang="zh-TW" altLang="en-US" sz="2000" dirty="0">
                    <a:solidFill>
                      <a:prstClr val="black"/>
                    </a:solidFill>
                    <a:latin typeface="Microsoft JhengHei" panose="020B0604030504040204" pitchFamily="34" charset="-120"/>
                  </a:rPr>
                  <a:t>副工程司：</a:t>
                </a:r>
                <a:r>
                  <a:rPr lang="en-US" altLang="zh-TW" sz="2000" dirty="0">
                    <a:solidFill>
                      <a:prstClr val="black"/>
                    </a:solidFill>
                    <a:latin typeface="Microsoft JhengHei" panose="020B0604030504040204" pitchFamily="34" charset="-120"/>
                  </a:rPr>
                  <a:t>(02)-8195-3148</a:t>
                </a:r>
              </a:p>
              <a:p>
                <a:pPr marL="0" lvl="2" indent="-432000">
                  <a:spcAft>
                    <a:spcPts val="300"/>
                  </a:spcAft>
                  <a:buSzPct val="90000"/>
                  <a:buFont typeface="Wingdings" panose="05000000000000000000" pitchFamily="2" charset="2"/>
                  <a:buChar char="l"/>
                </a:pPr>
                <a:r>
                  <a:rPr lang="zh-TW" altLang="en-US" sz="2000" dirty="0"/>
                  <a:t>王歆涵  </a:t>
                </a:r>
                <a:r>
                  <a:rPr lang="zh-TW" altLang="en-US" sz="2000" dirty="0">
                    <a:solidFill>
                      <a:prstClr val="black"/>
                    </a:solidFill>
                    <a:latin typeface="Microsoft JhengHei" panose="020B0604030504040204" pitchFamily="34" charset="-120"/>
                  </a:rPr>
                  <a:t>副工程司：</a:t>
                </a:r>
                <a:r>
                  <a:rPr lang="en-US" altLang="zh-TW" sz="2000" dirty="0">
                    <a:solidFill>
                      <a:prstClr val="black"/>
                    </a:solidFill>
                    <a:latin typeface="Microsoft JhengHei" panose="020B0604030504040204" pitchFamily="34" charset="-120"/>
                  </a:rPr>
                  <a:t>(02)-8195-3149</a:t>
                </a:r>
              </a:p>
            </p:txBody>
          </p:sp>
          <p:sp>
            <p:nvSpPr>
              <p:cNvPr id="10" name="文字方塊 9">
                <a:extLst>
                  <a:ext uri="{FF2B5EF4-FFF2-40B4-BE49-F238E27FC236}">
                    <a16:creationId xmlns:a16="http://schemas.microsoft.com/office/drawing/2014/main" id="{50EC4CCB-43CD-4997-BCAC-6D317B2E507E}"/>
                  </a:ext>
                </a:extLst>
              </p:cNvPr>
              <p:cNvSpPr txBox="1"/>
              <p:nvPr/>
            </p:nvSpPr>
            <p:spPr>
              <a:xfrm>
                <a:off x="2266372" y="4683852"/>
                <a:ext cx="2845312" cy="830997"/>
              </a:xfrm>
              <a:prstGeom prst="rect">
                <a:avLst/>
              </a:prstGeom>
              <a:noFill/>
            </p:spPr>
            <p:txBody>
              <a:bodyPr wrap="square">
                <a:spAutoFit/>
              </a:bodyPr>
              <a:lstStyle/>
              <a:p>
                <a:pPr algn="ctr"/>
                <a:r>
                  <a:rPr lang="zh-TW" altLang="en-US" sz="2400" b="1" dirty="0">
                    <a:solidFill>
                      <a:schemeClr val="accent2">
                        <a:lumMod val="75000"/>
                      </a:schemeClr>
                    </a:solidFill>
                    <a:effectLst>
                      <a:outerShdw blurRad="38100" dist="38100" dir="2700000" algn="tl">
                        <a:srgbClr val="000000">
                          <a:alpha val="43137"/>
                        </a:srgbClr>
                      </a:outerShdw>
                    </a:effectLst>
                  </a:rPr>
                  <a:t>農田水利署</a:t>
                </a:r>
                <a:endParaRPr lang="en-US" altLang="zh-TW" sz="2400" b="1" dirty="0">
                  <a:solidFill>
                    <a:schemeClr val="accent2">
                      <a:lumMod val="75000"/>
                    </a:schemeClr>
                  </a:solidFill>
                  <a:effectLst>
                    <a:outerShdw blurRad="38100" dist="38100" dir="2700000" algn="tl">
                      <a:srgbClr val="000000">
                        <a:alpha val="43137"/>
                      </a:srgbClr>
                    </a:outerShdw>
                  </a:effectLst>
                </a:endParaRPr>
              </a:p>
              <a:p>
                <a:pPr algn="ctr"/>
                <a:r>
                  <a:rPr lang="zh-TW" altLang="en-US" sz="2400" b="1" dirty="0">
                    <a:solidFill>
                      <a:schemeClr val="accent2">
                        <a:lumMod val="75000"/>
                      </a:schemeClr>
                    </a:solidFill>
                    <a:effectLst>
                      <a:outerShdw blurRad="38100" dist="38100" dir="2700000" algn="tl">
                        <a:srgbClr val="000000">
                          <a:alpha val="43137"/>
                        </a:srgbClr>
                      </a:outerShdw>
                    </a:effectLst>
                  </a:rPr>
                  <a:t>農田水利管理組</a:t>
                </a:r>
              </a:p>
            </p:txBody>
          </p:sp>
          <p:sp>
            <p:nvSpPr>
              <p:cNvPr id="13" name="文字方塊 12">
                <a:extLst>
                  <a:ext uri="{FF2B5EF4-FFF2-40B4-BE49-F238E27FC236}">
                    <a16:creationId xmlns:a16="http://schemas.microsoft.com/office/drawing/2014/main" id="{3D306DCE-9243-4D01-8387-3D8DF7D5D155}"/>
                  </a:ext>
                </a:extLst>
              </p:cNvPr>
              <p:cNvSpPr txBox="1"/>
              <p:nvPr/>
            </p:nvSpPr>
            <p:spPr>
              <a:xfrm>
                <a:off x="2266372" y="5772386"/>
                <a:ext cx="2845312" cy="830997"/>
              </a:xfrm>
              <a:prstGeom prst="rect">
                <a:avLst/>
              </a:prstGeom>
              <a:noFill/>
            </p:spPr>
            <p:txBody>
              <a:bodyPr wrap="square">
                <a:spAutoFit/>
              </a:bodyPr>
              <a:lstStyle/>
              <a:p>
                <a:pPr algn="ctr"/>
                <a:r>
                  <a:rPr lang="zh-TW" altLang="en-US" sz="2400" b="1" dirty="0">
                    <a:solidFill>
                      <a:schemeClr val="accent2">
                        <a:lumMod val="75000"/>
                      </a:schemeClr>
                    </a:solidFill>
                    <a:effectLst>
                      <a:outerShdw blurRad="38100" dist="38100" dir="2700000" algn="tl">
                        <a:srgbClr val="000000">
                          <a:alpha val="43137"/>
                        </a:srgbClr>
                      </a:outerShdw>
                    </a:effectLst>
                  </a:rPr>
                  <a:t>第三方具認證</a:t>
                </a:r>
                <a:endParaRPr lang="en-US" altLang="zh-TW" sz="2400" b="1" dirty="0">
                  <a:solidFill>
                    <a:schemeClr val="accent2">
                      <a:lumMod val="75000"/>
                    </a:schemeClr>
                  </a:solidFill>
                  <a:effectLst>
                    <a:outerShdw blurRad="38100" dist="38100" dir="2700000" algn="tl">
                      <a:srgbClr val="000000">
                        <a:alpha val="43137"/>
                      </a:srgbClr>
                    </a:outerShdw>
                  </a:effectLst>
                </a:endParaRPr>
              </a:p>
              <a:p>
                <a:pPr algn="ctr"/>
                <a:r>
                  <a:rPr lang="zh-TW" altLang="en-US" sz="2400" b="1" dirty="0">
                    <a:solidFill>
                      <a:schemeClr val="accent2">
                        <a:lumMod val="75000"/>
                      </a:schemeClr>
                    </a:solidFill>
                    <a:effectLst>
                      <a:outerShdw blurRad="38100" dist="38100" dir="2700000" algn="tl">
                        <a:srgbClr val="000000">
                          <a:alpha val="43137"/>
                        </a:srgbClr>
                      </a:outerShdw>
                    </a:effectLst>
                  </a:rPr>
                  <a:t>專業團隊</a:t>
                </a:r>
              </a:p>
            </p:txBody>
          </p:sp>
          <p:cxnSp>
            <p:nvCxnSpPr>
              <p:cNvPr id="5" name="直線接點 4">
                <a:extLst>
                  <a:ext uri="{FF2B5EF4-FFF2-40B4-BE49-F238E27FC236}">
                    <a16:creationId xmlns:a16="http://schemas.microsoft.com/office/drawing/2014/main" id="{51D84816-CF5A-4BCA-B47E-9A19400CD449}"/>
                  </a:ext>
                </a:extLst>
              </p:cNvPr>
              <p:cNvCxnSpPr>
                <a:cxnSpLocks/>
              </p:cNvCxnSpPr>
              <p:nvPr/>
            </p:nvCxnSpPr>
            <p:spPr>
              <a:xfrm flipV="1">
                <a:off x="2088682" y="5713330"/>
                <a:ext cx="9305037" cy="0"/>
              </a:xfrm>
              <a:prstGeom prst="line">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BB933D2F-FFDB-4E52-9A25-D048B0C8408F}"/>
                  </a:ext>
                </a:extLst>
              </p:cNvPr>
              <p:cNvSpPr/>
              <p:nvPr/>
            </p:nvSpPr>
            <p:spPr>
              <a:xfrm>
                <a:off x="5246056" y="5833941"/>
                <a:ext cx="5777143" cy="707886"/>
              </a:xfrm>
              <a:prstGeom prst="rect">
                <a:avLst/>
              </a:prstGeom>
            </p:spPr>
            <p:txBody>
              <a:bodyPr wrap="square">
                <a:spAutoFit/>
              </a:bodyPr>
              <a:lstStyle/>
              <a:p>
                <a:pPr marL="0" lvl="2" indent="-432000">
                  <a:buSzPct val="90000"/>
                  <a:buFont typeface="Wingdings" panose="05000000000000000000" pitchFamily="2" charset="2"/>
                  <a:buChar char="l"/>
                </a:pPr>
                <a:r>
                  <a:rPr lang="zh-TW" altLang="en-US" sz="2000" dirty="0">
                    <a:solidFill>
                      <a:prstClr val="black"/>
                    </a:solidFill>
                    <a:latin typeface="Microsoft JhengHei" panose="020B0604030504040204" pitchFamily="34" charset="-120"/>
                  </a:rPr>
                  <a:t>鄭豐議 資訊工程師：</a:t>
                </a:r>
                <a:r>
                  <a:rPr lang="en-US" altLang="zh-TW" sz="2000" dirty="0">
                    <a:solidFill>
                      <a:prstClr val="black"/>
                    </a:solidFill>
                    <a:latin typeface="Microsoft JhengHei" panose="020B0604030504040204" pitchFamily="34" charset="-120"/>
                  </a:rPr>
                  <a:t>(02)-8195-8115#3335</a:t>
                </a:r>
              </a:p>
              <a:p>
                <a:pPr marL="0" lvl="2" indent="-432000">
                  <a:buSzPct val="90000"/>
                  <a:buFont typeface="Wingdings" panose="05000000000000000000" pitchFamily="2" charset="2"/>
                  <a:buChar char="l"/>
                </a:pPr>
                <a:r>
                  <a:rPr lang="zh-TW" altLang="en-US" sz="2000" dirty="0">
                    <a:solidFill>
                      <a:prstClr val="black"/>
                    </a:solidFill>
                    <a:latin typeface="Microsoft JhengHei" panose="020B0604030504040204" pitchFamily="34" charset="-120"/>
                  </a:rPr>
                  <a:t>黃憶蓁 資訊工程師：</a:t>
                </a:r>
                <a:r>
                  <a:rPr lang="en-US" altLang="zh-TW" sz="2000" dirty="0">
                    <a:solidFill>
                      <a:prstClr val="black"/>
                    </a:solidFill>
                    <a:latin typeface="Microsoft JhengHei" panose="020B0604030504040204" pitchFamily="34" charset="-120"/>
                  </a:rPr>
                  <a:t>(02)-8195-8115#3336</a:t>
                </a:r>
                <a:endParaRPr lang="zh-TW" altLang="en-US" sz="2000" dirty="0">
                  <a:solidFill>
                    <a:prstClr val="black"/>
                  </a:solidFill>
                  <a:latin typeface="Microsoft JhengHei" panose="020B0604030504040204" pitchFamily="34" charset="-120"/>
                </a:endParaRPr>
              </a:p>
            </p:txBody>
          </p:sp>
        </p:grpSp>
      </p:grpSp>
    </p:spTree>
    <p:extLst>
      <p:ext uri="{BB962C8B-B14F-4D97-AF65-F5344CB8AC3E}">
        <p14:creationId xmlns:p14="http://schemas.microsoft.com/office/powerpoint/2010/main" val="805829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6F0E62B9-09CD-4B82-9166-8B9A4A6D2C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5982" y="825170"/>
            <a:ext cx="4092050" cy="4931488"/>
          </a:xfrm>
          <a:prstGeom prst="rect">
            <a:avLst/>
          </a:prstGeom>
          <a:effectLst>
            <a:outerShdw blurRad="50800" dist="63500" dir="2700000" sx="99000" sy="99000" algn="tl" rotWithShape="0">
              <a:prstClr val="black">
                <a:alpha val="30000"/>
              </a:prstClr>
            </a:outerShdw>
          </a:effectLst>
        </p:spPr>
      </p:pic>
      <p:sp>
        <p:nvSpPr>
          <p:cNvPr id="15" name="任意多边形 14"/>
          <p:cNvSpPr>
            <a:spLocks noChangeAspect="1"/>
          </p:cNvSpPr>
          <p:nvPr/>
        </p:nvSpPr>
        <p:spPr>
          <a:xfrm>
            <a:off x="5245122" y="2"/>
            <a:ext cx="6946879" cy="6857998"/>
          </a:xfrm>
          <a:custGeom>
            <a:avLst/>
            <a:gdLst>
              <a:gd name="connsiteX0" fmla="*/ 2308500 w 6946879"/>
              <a:gd name="connsiteY0" fmla="*/ 0 h 6857998"/>
              <a:gd name="connsiteX1" fmla="*/ 6946879 w 6946879"/>
              <a:gd name="connsiteY1" fmla="*/ 0 h 6857998"/>
              <a:gd name="connsiteX2" fmla="*/ 6946879 w 6946879"/>
              <a:gd name="connsiteY2" fmla="*/ 6857998 h 6857998"/>
              <a:gd name="connsiteX3" fmla="*/ 0 w 6946879"/>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6946879" h="6857998">
                <a:moveTo>
                  <a:pt x="2308500" y="0"/>
                </a:moveTo>
                <a:lnTo>
                  <a:pt x="6946879" y="0"/>
                </a:lnTo>
                <a:lnTo>
                  <a:pt x="6946879" y="6857998"/>
                </a:lnTo>
                <a:lnTo>
                  <a:pt x="0" y="6857998"/>
                </a:lnTo>
                <a:close/>
              </a:path>
            </a:pathLst>
          </a:custGeom>
          <a:blipFill dpi="0" rotWithShape="1">
            <a:blip r:embed="rId4"/>
            <a:srcRect/>
            <a:tile tx="0" ty="0" sx="100000" sy="100000" flip="none" algn="tr"/>
          </a:blipFill>
          <a:ln w="12700" cap="flat" cmpd="sng" algn="ctr">
            <a:noFill/>
            <a:prstDash val="solid"/>
            <a:miter lim="800000"/>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b="1"/>
          </a:p>
        </p:txBody>
      </p:sp>
      <p:sp>
        <p:nvSpPr>
          <p:cNvPr id="21" name="文本框 20"/>
          <p:cNvSpPr txBox="1"/>
          <p:nvPr/>
        </p:nvSpPr>
        <p:spPr>
          <a:xfrm>
            <a:off x="678892" y="2746218"/>
            <a:ext cx="4566230" cy="830997"/>
          </a:xfrm>
          <a:prstGeom prst="rect">
            <a:avLst/>
          </a:prstGeom>
          <a:solidFill>
            <a:schemeClr val="bg1"/>
          </a:solidFill>
        </p:spPr>
        <p:txBody>
          <a:bodyPr wrap="square" rtlCol="0">
            <a:spAutoFit/>
          </a:bodyPr>
          <a:lstStyle/>
          <a:p>
            <a:pPr algn="ctr"/>
            <a:r>
              <a:rPr lang="zh-TW" altLang="en-US" sz="4800" b="1" dirty="0"/>
              <a:t>問題與討論</a:t>
            </a:r>
            <a:endParaRPr lang="en-US" altLang="zh-CN" sz="4800" b="1" dirty="0"/>
          </a:p>
        </p:txBody>
      </p:sp>
      <p:sp>
        <p:nvSpPr>
          <p:cNvPr id="2" name="投影片編號版面配置區 1"/>
          <p:cNvSpPr>
            <a:spLocks noGrp="1"/>
          </p:cNvSpPr>
          <p:nvPr>
            <p:ph type="sldNum" sz="quarter" idx="12"/>
          </p:nvPr>
        </p:nvSpPr>
        <p:spPr/>
        <p:txBody>
          <a:bodyPr/>
          <a:lstStyle/>
          <a:p>
            <a:fld id="{46493D02-3590-4494-9ABB-93D650CAA22C}" type="slidenum">
              <a:rPr lang="zh-CN" altLang="en-US" smtClean="0">
                <a:solidFill>
                  <a:prstClr val="black">
                    <a:tint val="75000"/>
                  </a:prstClr>
                </a:solidFill>
              </a:rPr>
              <a:pPr/>
              <a:t>50</a:t>
            </a:fld>
            <a:endParaRPr lang="zh-CN" altLang="en-US">
              <a:solidFill>
                <a:prstClr val="black">
                  <a:tint val="75000"/>
                </a:prstClr>
              </a:solidFill>
            </a:endParaRPr>
          </a:p>
        </p:txBody>
      </p:sp>
    </p:spTree>
    <p:extLst>
      <p:ext uri="{BB962C8B-B14F-4D97-AF65-F5344CB8AC3E}">
        <p14:creationId xmlns:p14="http://schemas.microsoft.com/office/powerpoint/2010/main" val="36265968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a:extLst>
              <a:ext uri="{FF2B5EF4-FFF2-40B4-BE49-F238E27FC236}">
                <a16:creationId xmlns:a16="http://schemas.microsoft.com/office/drawing/2014/main" id="{9B4A8DDF-FFD4-447A-9CF3-D571CDB427E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3022600"/>
            <a:ext cx="12192000" cy="3835400"/>
          </a:xfrm>
          <a:prstGeom prst="rect">
            <a:avLst/>
          </a:prstGeom>
        </p:spPr>
      </p:pic>
      <p:sp>
        <p:nvSpPr>
          <p:cNvPr id="12" name="文本框 11"/>
          <p:cNvSpPr txBox="1"/>
          <p:nvPr/>
        </p:nvSpPr>
        <p:spPr>
          <a:xfrm>
            <a:off x="4618673" y="2446199"/>
            <a:ext cx="2954655" cy="1754326"/>
          </a:xfrm>
          <a:prstGeom prst="rect">
            <a:avLst/>
          </a:prstGeom>
          <a:noFill/>
        </p:spPr>
        <p:txBody>
          <a:bodyPr wrap="none" rtlCol="0">
            <a:spAutoFit/>
          </a:bodyPr>
          <a:lstStyle/>
          <a:p>
            <a:r>
              <a:rPr lang="zh-TW" altLang="en-US" sz="5400" b="1" dirty="0">
                <a:cs typeface="+mn-ea"/>
                <a:sym typeface="+mn-lt"/>
              </a:rPr>
              <a:t>簡報結束</a:t>
            </a:r>
            <a:endParaRPr lang="en-US" altLang="zh-CN" sz="5400" b="1" dirty="0">
              <a:cs typeface="+mn-ea"/>
              <a:sym typeface="+mn-lt"/>
            </a:endParaRPr>
          </a:p>
          <a:p>
            <a:r>
              <a:rPr lang="zh-TW" altLang="en-US" sz="5400" b="1" dirty="0">
                <a:cs typeface="+mn-ea"/>
                <a:sym typeface="+mn-lt"/>
              </a:rPr>
              <a:t>敬請指教</a:t>
            </a:r>
            <a:endParaRPr lang="zh-CN" altLang="en-US" sz="5400" b="1" dirty="0">
              <a:cs typeface="+mn-ea"/>
              <a:sym typeface="+mn-lt"/>
            </a:endParaRPr>
          </a:p>
        </p:txBody>
      </p:sp>
      <p:pic>
        <p:nvPicPr>
          <p:cNvPr id="18" name="圖片 17">
            <a:extLst>
              <a:ext uri="{FF2B5EF4-FFF2-40B4-BE49-F238E27FC236}">
                <a16:creationId xmlns:a16="http://schemas.microsoft.com/office/drawing/2014/main" id="{921EE931-16C2-48E4-B4EE-D0678C6782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281" y="346398"/>
            <a:ext cx="2820938" cy="705234"/>
          </a:xfrm>
          <a:prstGeom prst="rect">
            <a:avLst/>
          </a:prstGeom>
        </p:spPr>
      </p:pic>
    </p:spTree>
    <p:extLst>
      <p:ext uri="{BB962C8B-B14F-4D97-AF65-F5344CB8AC3E}">
        <p14:creationId xmlns:p14="http://schemas.microsoft.com/office/powerpoint/2010/main" val="1086327681"/>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15070</TotalTime>
  <Words>5596</Words>
  <Application>Microsoft Office PowerPoint</Application>
  <PresentationFormat>寬螢幕</PresentationFormat>
  <Paragraphs>873</Paragraphs>
  <Slides>51</Slides>
  <Notes>42</Notes>
  <HiddenSlides>0</HiddenSlides>
  <MMClips>0</MMClips>
  <ScaleCrop>false</ScaleCrop>
  <HeadingPairs>
    <vt:vector size="6" baseType="variant">
      <vt:variant>
        <vt:lpstr>使用字型</vt:lpstr>
      </vt:variant>
      <vt:variant>
        <vt:i4>23</vt:i4>
      </vt:variant>
      <vt:variant>
        <vt:lpstr>佈景主題</vt:lpstr>
      </vt:variant>
      <vt:variant>
        <vt:i4>1</vt:i4>
      </vt:variant>
      <vt:variant>
        <vt:lpstr>投影片標題</vt:lpstr>
      </vt:variant>
      <vt:variant>
        <vt:i4>51</vt:i4>
      </vt:variant>
    </vt:vector>
  </HeadingPairs>
  <TitlesOfParts>
    <vt:vector size="75" baseType="lpstr">
      <vt:lpstr>等线</vt:lpstr>
      <vt:lpstr>Fira Sans Extra Condensed</vt:lpstr>
      <vt:lpstr>Fira Sans Extra Condensed Medium</vt:lpstr>
      <vt:lpstr>Lato</vt:lpstr>
      <vt:lpstr>Lato Light</vt:lpstr>
      <vt:lpstr>맑은 고딕</vt:lpstr>
      <vt:lpstr>Microsoft YaHei</vt:lpstr>
      <vt:lpstr>Microsoft YaHei</vt:lpstr>
      <vt:lpstr>黑体</vt:lpstr>
      <vt:lpstr>宋体</vt:lpstr>
      <vt:lpstr>阿里巴巴普惠体 B</vt:lpstr>
      <vt:lpstr>思源黑体 CN Light</vt:lpstr>
      <vt:lpstr>微軟正黑體</vt:lpstr>
      <vt:lpstr>微軟正黑體</vt:lpstr>
      <vt:lpstr>新細明體</vt:lpstr>
      <vt:lpstr>Arial</vt:lpstr>
      <vt:lpstr>Arial Black</vt:lpstr>
      <vt:lpstr>Calibri</vt:lpstr>
      <vt:lpstr>Impact</vt:lpstr>
      <vt:lpstr>Times New Roman</vt:lpstr>
      <vt:lpstr>Wingdings</vt:lpstr>
      <vt:lpstr>Wingdings 2</vt:lpstr>
      <vt:lpstr>Wingdings 3</vt:lpstr>
      <vt:lpstr>1_Office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topppt.cn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農水署－李元喻</dc:creator>
  <cp:keywords>www.51pptmoban.com</cp:keywords>
  <cp:lastModifiedBy>李元喻</cp:lastModifiedBy>
  <cp:revision>666</cp:revision>
  <dcterms:created xsi:type="dcterms:W3CDTF">2015-09-07T23:01:01Z</dcterms:created>
  <dcterms:modified xsi:type="dcterms:W3CDTF">2024-09-04T07:00:23Z</dcterms:modified>
</cp:coreProperties>
</file>